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4" r:id="rId2"/>
  </p:sldMasterIdLst>
  <p:notesMasterIdLst>
    <p:notesMasterId r:id="rId56"/>
  </p:notesMasterIdLst>
  <p:handoutMasterIdLst>
    <p:handoutMasterId r:id="rId57"/>
  </p:handoutMasterIdLst>
  <p:sldIdLst>
    <p:sldId id="671" r:id="rId3"/>
    <p:sldId id="813" r:id="rId4"/>
    <p:sldId id="816" r:id="rId5"/>
    <p:sldId id="975" r:id="rId6"/>
    <p:sldId id="513" r:id="rId7"/>
    <p:sldId id="834" r:id="rId8"/>
    <p:sldId id="838" r:id="rId9"/>
    <p:sldId id="979" r:id="rId10"/>
    <p:sldId id="840" r:id="rId11"/>
    <p:sldId id="964" r:id="rId12"/>
    <p:sldId id="973" r:id="rId13"/>
    <p:sldId id="819" r:id="rId14"/>
    <p:sldId id="786" r:id="rId15"/>
    <p:sldId id="978" r:id="rId16"/>
    <p:sldId id="788" r:id="rId17"/>
    <p:sldId id="847" r:id="rId18"/>
    <p:sldId id="849" r:id="rId19"/>
    <p:sldId id="967" r:id="rId20"/>
    <p:sldId id="981" r:id="rId21"/>
    <p:sldId id="727" r:id="rId22"/>
    <p:sldId id="878" r:id="rId23"/>
    <p:sldId id="917" r:id="rId24"/>
    <p:sldId id="918" r:id="rId25"/>
    <p:sldId id="919" r:id="rId26"/>
    <p:sldId id="927" r:id="rId27"/>
    <p:sldId id="968" r:id="rId28"/>
    <p:sldId id="983" r:id="rId29"/>
    <p:sldId id="970" r:id="rId30"/>
    <p:sldId id="971" r:id="rId31"/>
    <p:sldId id="976" r:id="rId32"/>
    <p:sldId id="709" r:id="rId33"/>
    <p:sldId id="807" r:id="rId34"/>
    <p:sldId id="888" r:id="rId35"/>
    <p:sldId id="936" r:id="rId36"/>
    <p:sldId id="974" r:id="rId37"/>
    <p:sldId id="943" r:id="rId38"/>
    <p:sldId id="747" r:id="rId39"/>
    <p:sldId id="751" r:id="rId40"/>
    <p:sldId id="752" r:id="rId41"/>
    <p:sldId id="753" r:id="rId42"/>
    <p:sldId id="749" r:id="rId43"/>
    <p:sldId id="956" r:id="rId44"/>
    <p:sldId id="958" r:id="rId45"/>
    <p:sldId id="969" r:id="rId46"/>
    <p:sldId id="900" r:id="rId47"/>
    <p:sldId id="962" r:id="rId48"/>
    <p:sldId id="945" r:id="rId49"/>
    <p:sldId id="941" r:id="rId50"/>
    <p:sldId id="940" r:id="rId51"/>
    <p:sldId id="768" r:id="rId52"/>
    <p:sldId id="887" r:id="rId53"/>
    <p:sldId id="977" r:id="rId54"/>
    <p:sldId id="92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5D609E0-0098-4C20-A5AD-CEE758859CED}">
          <p14:sldIdLst>
            <p14:sldId id="671"/>
            <p14:sldId id="813"/>
          </p14:sldIdLst>
        </p14:section>
        <p14:section name="Background and Motivation" id="{6713134C-8A90-46B6-A56C-ACA0BA74CA67}">
          <p14:sldIdLst>
            <p14:sldId id="816"/>
            <p14:sldId id="975"/>
            <p14:sldId id="513"/>
            <p14:sldId id="834"/>
            <p14:sldId id="838"/>
            <p14:sldId id="979"/>
            <p14:sldId id="840"/>
            <p14:sldId id="964"/>
            <p14:sldId id="973"/>
          </p14:sldIdLst>
        </p14:section>
        <p14:section name="Spectral Purity" id="{F6AD4E2D-16B4-4099-B306-0E5854BCCCEA}">
          <p14:sldIdLst>
            <p14:sldId id="819"/>
            <p14:sldId id="786"/>
            <p14:sldId id="978"/>
            <p14:sldId id="788"/>
            <p14:sldId id="847"/>
          </p14:sldIdLst>
        </p14:section>
        <p14:section name="Wavelength-agility" id="{1DB6F7DA-FB99-4555-B683-5D4E1232FA1F}">
          <p14:sldIdLst>
            <p14:sldId id="849"/>
            <p14:sldId id="967"/>
            <p14:sldId id="981"/>
            <p14:sldId id="727"/>
          </p14:sldIdLst>
        </p14:section>
        <p14:section name="Frequency-scanning" id="{26DB0C40-35E1-4B83-9EAA-DD6D9344C543}">
          <p14:sldIdLst>
            <p14:sldId id="878"/>
            <p14:sldId id="917"/>
            <p14:sldId id="918"/>
            <p14:sldId id="919"/>
            <p14:sldId id="927"/>
            <p14:sldId id="968"/>
            <p14:sldId id="983"/>
            <p14:sldId id="970"/>
            <p14:sldId id="971"/>
            <p14:sldId id="976"/>
          </p14:sldIdLst>
        </p14:section>
        <p14:section name="Frequency-switching" id="{4BC4455A-E8A4-4ACF-99A0-08D532B1D2C9}">
          <p14:sldIdLst>
            <p14:sldId id="709"/>
            <p14:sldId id="807"/>
            <p14:sldId id="888"/>
            <p14:sldId id="936"/>
            <p14:sldId id="974"/>
            <p14:sldId id="943"/>
            <p14:sldId id="747"/>
            <p14:sldId id="751"/>
            <p14:sldId id="752"/>
            <p14:sldId id="753"/>
            <p14:sldId id="749"/>
            <p14:sldId id="956"/>
            <p14:sldId id="958"/>
          </p14:sldIdLst>
        </p14:section>
        <p14:section name="Conclusions" id="{338DEFFA-79A1-4A20-8936-2797F6DDCCF7}">
          <p14:sldIdLst>
            <p14:sldId id="969"/>
            <p14:sldId id="900"/>
          </p14:sldIdLst>
        </p14:section>
        <p14:section name="Backup Slides" id="{70DF9DBB-34DA-4BCD-8167-D19B2F6BEB6F}">
          <p14:sldIdLst>
            <p14:sldId id="962"/>
            <p14:sldId id="945"/>
            <p14:sldId id="941"/>
            <p14:sldId id="940"/>
            <p14:sldId id="768"/>
            <p14:sldId id="887"/>
            <p14:sldId id="977"/>
            <p14:sldId id="9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0099CC"/>
    <a:srgbClr val="CC66FF"/>
    <a:srgbClr val="0033CC"/>
    <a:srgbClr val="0066FF"/>
    <a:srgbClr val="008000"/>
    <a:srgbClr val="009900"/>
    <a:srgbClr val="CCFF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26896F-8333-499F-BBAD-8C1E2C483EEA}" v="195" dt="2024-06-26T16:55:56.2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53" d="100"/>
          <a:sy n="153" d="100"/>
        </p:scale>
        <p:origin x="546" y="132"/>
      </p:cViewPr>
      <p:guideLst/>
    </p:cSldViewPr>
  </p:slideViewPr>
  <p:notesTextViewPr>
    <p:cViewPr>
      <p:scale>
        <a:sx n="1" d="1"/>
        <a:sy n="1" d="1"/>
      </p:scale>
      <p:origin x="0" y="0"/>
    </p:cViewPr>
  </p:notesTextViewPr>
  <p:notesViewPr>
    <p:cSldViewPr snapToGrid="0">
      <p:cViewPr varScale="1">
        <p:scale>
          <a:sx n="59" d="100"/>
          <a:sy n="59" d="100"/>
        </p:scale>
        <p:origin x="15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rigues, Neil S. (LARC-D304)" userId="0d49ce51-56e4-4525-96eb-84b8860136fe" providerId="ADAL" clId="{4F77484A-9F28-4161-A8D6-EE2CFAE31963}"/>
    <pc:docChg chg="modSld">
      <pc:chgData name="Rodrigues, Neil S. (LARC-D304)" userId="0d49ce51-56e4-4525-96eb-84b8860136fe" providerId="ADAL" clId="{4F77484A-9F28-4161-A8D6-EE2CFAE31963}" dt="2024-06-26T17:17:57.257" v="8" actId="1036"/>
      <pc:docMkLst>
        <pc:docMk/>
      </pc:docMkLst>
      <pc:sldChg chg="modSp mod">
        <pc:chgData name="Rodrigues, Neil S. (LARC-D304)" userId="0d49ce51-56e4-4525-96eb-84b8860136fe" providerId="ADAL" clId="{4F77484A-9F28-4161-A8D6-EE2CFAE31963}" dt="2024-06-26T17:17:57.257" v="8" actId="1036"/>
        <pc:sldMkLst>
          <pc:docMk/>
          <pc:sldMk cId="1245424714" sldId="849"/>
        </pc:sldMkLst>
        <pc:picChg chg="mod">
          <ac:chgData name="Rodrigues, Neil S. (LARC-D304)" userId="0d49ce51-56e4-4525-96eb-84b8860136fe" providerId="ADAL" clId="{4F77484A-9F28-4161-A8D6-EE2CFAE31963}" dt="2024-06-26T17:17:57.257" v="8" actId="1036"/>
          <ac:picMkLst>
            <pc:docMk/>
            <pc:sldMk cId="1245424714" sldId="849"/>
            <ac:picMk id="19" creationId="{955569E4-7A32-6861-9F42-48FD6278751C}"/>
          </ac:picMkLst>
        </pc:picChg>
      </pc:sldChg>
    </pc:docChg>
  </pc:docChgLst>
  <pc:docChgLst>
    <pc:chgData name="Braun, Amanda (LARC-D304)[Oak Ridge Associated Universities]" userId="7a0ec36b-be5d-4649-8d71-c050d3726982" providerId="ADAL" clId="{D826896F-8333-499F-BBAD-8C1E2C483EEA}"/>
    <pc:docChg chg="undo custSel addSld delSld modSld sldOrd modSection">
      <pc:chgData name="Braun, Amanda (LARC-D304)[Oak Ridge Associated Universities]" userId="7a0ec36b-be5d-4649-8d71-c050d3726982" providerId="ADAL" clId="{D826896F-8333-499F-BBAD-8C1E2C483EEA}" dt="2024-06-27T22:34:16.418" v="337" actId="14734"/>
      <pc:docMkLst>
        <pc:docMk/>
      </pc:docMkLst>
      <pc:sldChg chg="del">
        <pc:chgData name="Braun, Amanda (LARC-D304)[Oak Ridge Associated Universities]" userId="7a0ec36b-be5d-4649-8d71-c050d3726982" providerId="ADAL" clId="{D826896F-8333-499F-BBAD-8C1E2C483EEA}" dt="2024-06-27T13:11:31.448" v="331" actId="47"/>
        <pc:sldMkLst>
          <pc:docMk/>
          <pc:sldMk cId="3787153824" sldId="674"/>
        </pc:sldMkLst>
      </pc:sldChg>
      <pc:sldChg chg="modSp mod">
        <pc:chgData name="Braun, Amanda (LARC-D304)[Oak Ridge Associated Universities]" userId="7a0ec36b-be5d-4649-8d71-c050d3726982" providerId="ADAL" clId="{D826896F-8333-499F-BBAD-8C1E2C483EEA}" dt="2024-06-26T14:49:07.223" v="215" actId="166"/>
        <pc:sldMkLst>
          <pc:docMk/>
          <pc:sldMk cId="3007434876" sldId="709"/>
        </pc:sldMkLst>
        <pc:spChg chg="mod">
          <ac:chgData name="Braun, Amanda (LARC-D304)[Oak Ridge Associated Universities]" userId="7a0ec36b-be5d-4649-8d71-c050d3726982" providerId="ADAL" clId="{D826896F-8333-499F-BBAD-8C1E2C483EEA}" dt="2024-06-26T14:48:55.621" v="214" actId="1036"/>
          <ac:spMkLst>
            <pc:docMk/>
            <pc:sldMk cId="3007434876" sldId="709"/>
            <ac:spMk id="119" creationId="{CD3D0A01-C3A4-F20C-B881-E2DBB3FF7A69}"/>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0" creationId="{9C754E80-73EE-F9AD-B77F-E4C61C3269F7}"/>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1" creationId="{CB6864DC-43B9-3C42-5F3E-76E33B952D30}"/>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2" creationId="{B200D7D6-EC21-3131-75D1-BFE0B22C92F8}"/>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3" creationId="{9A201262-E96D-0171-F7C9-BB5F075122DC}"/>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4" creationId="{5A78BF3E-9B4B-BC3F-6CAF-DA98201FD97D}"/>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5" creationId="{FE0320DB-8C94-DAD3-A17C-14D3BC7F4BB8}"/>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7" creationId="{AC2925E9-8577-5008-97C5-88815079B5D9}"/>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8" creationId="{CC4CD46C-DE81-AC85-10D7-FCF50B725F50}"/>
          </ac:spMkLst>
        </pc:spChg>
        <pc:spChg chg="mod">
          <ac:chgData name="Braun, Amanda (LARC-D304)[Oak Ridge Associated Universities]" userId="7a0ec36b-be5d-4649-8d71-c050d3726982" providerId="ADAL" clId="{D826896F-8333-499F-BBAD-8C1E2C483EEA}" dt="2024-06-26T14:48:55.621" v="214" actId="1036"/>
          <ac:spMkLst>
            <pc:docMk/>
            <pc:sldMk cId="3007434876" sldId="709"/>
            <ac:spMk id="129" creationId="{564AD46D-E863-61CC-4298-340FF8B14103}"/>
          </ac:spMkLst>
        </pc:spChg>
        <pc:cxnChg chg="ord">
          <ac:chgData name="Braun, Amanda (LARC-D304)[Oak Ridge Associated Universities]" userId="7a0ec36b-be5d-4649-8d71-c050d3726982" providerId="ADAL" clId="{D826896F-8333-499F-BBAD-8C1E2C483EEA}" dt="2024-06-26T14:49:07.223" v="215" actId="166"/>
          <ac:cxnSpMkLst>
            <pc:docMk/>
            <pc:sldMk cId="3007434876" sldId="709"/>
            <ac:cxnSpMk id="109" creationId="{B75B1B3F-5B63-3DCF-E528-147F4CA12B5D}"/>
          </ac:cxnSpMkLst>
        </pc:cxnChg>
      </pc:sldChg>
      <pc:sldChg chg="modSp modAnim">
        <pc:chgData name="Braun, Amanda (LARC-D304)[Oak Ridge Associated Universities]" userId="7a0ec36b-be5d-4649-8d71-c050d3726982" providerId="ADAL" clId="{D826896F-8333-499F-BBAD-8C1E2C483EEA}" dt="2024-06-26T16:55:56.203" v="314" actId="20577"/>
        <pc:sldMkLst>
          <pc:docMk/>
          <pc:sldMk cId="914264185" sldId="727"/>
        </pc:sldMkLst>
        <pc:spChg chg="mod">
          <ac:chgData name="Braun, Amanda (LARC-D304)[Oak Ridge Associated Universities]" userId="7a0ec36b-be5d-4649-8d71-c050d3726982" providerId="ADAL" clId="{D826896F-8333-499F-BBAD-8C1E2C483EEA}" dt="2024-06-26T16:55:53.724" v="310" actId="20577"/>
          <ac:spMkLst>
            <pc:docMk/>
            <pc:sldMk cId="914264185" sldId="727"/>
            <ac:spMk id="5" creationId="{3E12561C-2245-96CC-6570-1FB1D09D6C11}"/>
          </ac:spMkLst>
        </pc:spChg>
        <pc:spChg chg="mod">
          <ac:chgData name="Braun, Amanda (LARC-D304)[Oak Ridge Associated Universities]" userId="7a0ec36b-be5d-4649-8d71-c050d3726982" providerId="ADAL" clId="{D826896F-8333-499F-BBAD-8C1E2C483EEA}" dt="2024-06-26T16:55:56.203" v="314" actId="20577"/>
          <ac:spMkLst>
            <pc:docMk/>
            <pc:sldMk cId="914264185" sldId="727"/>
            <ac:spMk id="7" creationId="{43E47D7C-4F3B-9652-A5F2-C2BE70EFB863}"/>
          </ac:spMkLst>
        </pc:spChg>
        <pc:spChg chg="mod">
          <ac:chgData name="Braun, Amanda (LARC-D304)[Oak Ridge Associated Universities]" userId="7a0ec36b-be5d-4649-8d71-c050d3726982" providerId="ADAL" clId="{D826896F-8333-499F-BBAD-8C1E2C483EEA}" dt="2024-06-26T15:25:39.041" v="240" actId="20577"/>
          <ac:spMkLst>
            <pc:docMk/>
            <pc:sldMk cId="914264185" sldId="727"/>
            <ac:spMk id="9" creationId="{7B211353-CF70-4625-E7FC-44FF02F2F83E}"/>
          </ac:spMkLst>
        </pc:spChg>
      </pc:sldChg>
      <pc:sldChg chg="modSp mod">
        <pc:chgData name="Braun, Amanda (LARC-D304)[Oak Ridge Associated Universities]" userId="7a0ec36b-be5d-4649-8d71-c050d3726982" providerId="ADAL" clId="{D826896F-8333-499F-BBAD-8C1E2C483EEA}" dt="2024-06-26T19:07:26.390" v="328" actId="20577"/>
        <pc:sldMkLst>
          <pc:docMk/>
          <pc:sldMk cId="1662699419" sldId="813"/>
        </pc:sldMkLst>
        <pc:spChg chg="mod">
          <ac:chgData name="Braun, Amanda (LARC-D304)[Oak Ridge Associated Universities]" userId="7a0ec36b-be5d-4649-8d71-c050d3726982" providerId="ADAL" clId="{D826896F-8333-499F-BBAD-8C1E2C483EEA}" dt="2024-06-26T19:07:26.390" v="328" actId="20577"/>
          <ac:spMkLst>
            <pc:docMk/>
            <pc:sldMk cId="1662699419" sldId="813"/>
            <ac:spMk id="5" creationId="{C79975B2-8729-4338-C205-3F823A45E129}"/>
          </ac:spMkLst>
        </pc:spChg>
      </pc:sldChg>
      <pc:sldChg chg="del">
        <pc:chgData name="Braun, Amanda (LARC-D304)[Oak Ridge Associated Universities]" userId="7a0ec36b-be5d-4649-8d71-c050d3726982" providerId="ADAL" clId="{D826896F-8333-499F-BBAD-8C1E2C483EEA}" dt="2024-06-26T13:01:58.172" v="16" actId="47"/>
        <pc:sldMkLst>
          <pc:docMk/>
          <pc:sldMk cId="2865241388" sldId="839"/>
        </pc:sldMkLst>
      </pc:sldChg>
      <pc:sldChg chg="modAnim">
        <pc:chgData name="Braun, Amanda (LARC-D304)[Oak Ridge Associated Universities]" userId="7a0ec36b-be5d-4649-8d71-c050d3726982" providerId="ADAL" clId="{D826896F-8333-499F-BBAD-8C1E2C483EEA}" dt="2024-06-26T13:04:44.518" v="26"/>
        <pc:sldMkLst>
          <pc:docMk/>
          <pc:sldMk cId="1984475788" sldId="847"/>
        </pc:sldMkLst>
      </pc:sldChg>
      <pc:sldChg chg="mod modAnim modShow">
        <pc:chgData name="Braun, Amanda (LARC-D304)[Oak Ridge Associated Universities]" userId="7a0ec36b-be5d-4649-8d71-c050d3726982" providerId="ADAL" clId="{D826896F-8333-499F-BBAD-8C1E2C483EEA}" dt="2024-06-26T19:08:41.499" v="329" actId="729"/>
        <pc:sldMkLst>
          <pc:docMk/>
          <pc:sldMk cId="1245424714" sldId="849"/>
        </pc:sldMkLst>
      </pc:sldChg>
      <pc:sldChg chg="del">
        <pc:chgData name="Braun, Amanda (LARC-D304)[Oak Ridge Associated Universities]" userId="7a0ec36b-be5d-4649-8d71-c050d3726982" providerId="ADAL" clId="{D826896F-8333-499F-BBAD-8C1E2C483EEA}" dt="2024-06-27T13:11:34.999" v="332" actId="47"/>
        <pc:sldMkLst>
          <pc:docMk/>
          <pc:sldMk cId="2952113014" sldId="861"/>
        </pc:sldMkLst>
      </pc:sldChg>
      <pc:sldChg chg="modSp mod">
        <pc:chgData name="Braun, Amanda (LARC-D304)[Oak Ridge Associated Universities]" userId="7a0ec36b-be5d-4649-8d71-c050d3726982" providerId="ADAL" clId="{D826896F-8333-499F-BBAD-8C1E2C483EEA}" dt="2024-06-26T14:49:40.662" v="222" actId="1037"/>
        <pc:sldMkLst>
          <pc:docMk/>
          <pc:sldMk cId="706623109" sldId="888"/>
        </pc:sldMkLst>
        <pc:spChg chg="mod">
          <ac:chgData name="Braun, Amanda (LARC-D304)[Oak Ridge Associated Universities]" userId="7a0ec36b-be5d-4649-8d71-c050d3726982" providerId="ADAL" clId="{D826896F-8333-499F-BBAD-8C1E2C483EEA}" dt="2024-06-26T14:49:35.719" v="220" actId="1037"/>
          <ac:spMkLst>
            <pc:docMk/>
            <pc:sldMk cId="706623109" sldId="888"/>
            <ac:spMk id="6" creationId="{4CA89EF7-8910-629D-506E-8767E285A5BC}"/>
          </ac:spMkLst>
        </pc:spChg>
        <pc:spChg chg="mod">
          <ac:chgData name="Braun, Amanda (LARC-D304)[Oak Ridge Associated Universities]" userId="7a0ec36b-be5d-4649-8d71-c050d3726982" providerId="ADAL" clId="{D826896F-8333-499F-BBAD-8C1E2C483EEA}" dt="2024-06-26T14:49:40.662" v="222" actId="1037"/>
          <ac:spMkLst>
            <pc:docMk/>
            <pc:sldMk cId="706623109" sldId="888"/>
            <ac:spMk id="22" creationId="{DA25B98F-7FC7-A1B4-FCA0-57A176DE4EA6}"/>
          </ac:spMkLst>
        </pc:spChg>
        <pc:cxnChg chg="mod">
          <ac:chgData name="Braun, Amanda (LARC-D304)[Oak Ridge Associated Universities]" userId="7a0ec36b-be5d-4649-8d71-c050d3726982" providerId="ADAL" clId="{D826896F-8333-499F-BBAD-8C1E2C483EEA}" dt="2024-06-26T14:49:30.281" v="217" actId="1038"/>
          <ac:cxnSpMkLst>
            <pc:docMk/>
            <pc:sldMk cId="706623109" sldId="888"/>
            <ac:cxnSpMk id="626" creationId="{67191EDA-0C50-6615-D6C8-F52260B23F6C}"/>
          </ac:cxnSpMkLst>
        </pc:cxnChg>
      </pc:sldChg>
      <pc:sldChg chg="modSp mod">
        <pc:chgData name="Braun, Amanda (LARC-D304)[Oak Ridge Associated Universities]" userId="7a0ec36b-be5d-4649-8d71-c050d3726982" providerId="ADAL" clId="{D826896F-8333-499F-BBAD-8C1E2C483EEA}" dt="2024-06-27T22:25:29.685" v="334" actId="20577"/>
        <pc:sldMkLst>
          <pc:docMk/>
          <pc:sldMk cId="263128234" sldId="900"/>
        </pc:sldMkLst>
        <pc:spChg chg="mod">
          <ac:chgData name="Braun, Amanda (LARC-D304)[Oak Ridge Associated Universities]" userId="7a0ec36b-be5d-4649-8d71-c050d3726982" providerId="ADAL" clId="{D826896F-8333-499F-BBAD-8C1E2C483EEA}" dt="2024-06-27T22:25:29.685" v="334" actId="20577"/>
          <ac:spMkLst>
            <pc:docMk/>
            <pc:sldMk cId="263128234" sldId="900"/>
            <ac:spMk id="5" creationId="{B974F616-B919-2FAA-A8D4-3A1E0D4E37A3}"/>
          </ac:spMkLst>
        </pc:spChg>
      </pc:sldChg>
      <pc:sldChg chg="del modAnim">
        <pc:chgData name="Braun, Amanda (LARC-D304)[Oak Ridge Associated Universities]" userId="7a0ec36b-be5d-4649-8d71-c050d3726982" providerId="ADAL" clId="{D826896F-8333-499F-BBAD-8C1E2C483EEA}" dt="2024-06-26T13:08:36.256" v="75" actId="47"/>
        <pc:sldMkLst>
          <pc:docMk/>
          <pc:sldMk cId="3271273791" sldId="914"/>
        </pc:sldMkLst>
      </pc:sldChg>
      <pc:sldChg chg="ord modAnim">
        <pc:chgData name="Braun, Amanda (LARC-D304)[Oak Ridge Associated Universities]" userId="7a0ec36b-be5d-4649-8d71-c050d3726982" providerId="ADAL" clId="{D826896F-8333-499F-BBAD-8C1E2C483EEA}" dt="2024-06-27T22:33:49.748" v="336"/>
        <pc:sldMkLst>
          <pc:docMk/>
          <pc:sldMk cId="638206835" sldId="924"/>
        </pc:sldMkLst>
      </pc:sldChg>
      <pc:sldChg chg="modAnim">
        <pc:chgData name="Braun, Amanda (LARC-D304)[Oak Ridge Associated Universities]" userId="7a0ec36b-be5d-4649-8d71-c050d3726982" providerId="ADAL" clId="{D826896F-8333-499F-BBAD-8C1E2C483EEA}" dt="2024-06-26T13:09:59.593" v="83"/>
        <pc:sldMkLst>
          <pc:docMk/>
          <pc:sldMk cId="813509293" sldId="927"/>
        </pc:sldMkLst>
      </pc:sldChg>
      <pc:sldChg chg="addSp modSp mod modAnim">
        <pc:chgData name="Braun, Amanda (LARC-D304)[Oak Ridge Associated Universities]" userId="7a0ec36b-be5d-4649-8d71-c050d3726982" providerId="ADAL" clId="{D826896F-8333-499F-BBAD-8C1E2C483EEA}" dt="2024-06-26T14:50:34.683" v="227"/>
        <pc:sldMkLst>
          <pc:docMk/>
          <pc:sldMk cId="3675279481" sldId="936"/>
        </pc:sldMkLst>
        <pc:spChg chg="mod">
          <ac:chgData name="Braun, Amanda (LARC-D304)[Oak Ridge Associated Universities]" userId="7a0ec36b-be5d-4649-8d71-c050d3726982" providerId="ADAL" clId="{D826896F-8333-499F-BBAD-8C1E2C483EEA}" dt="2024-06-26T14:50:25.895" v="224" actId="164"/>
          <ac:spMkLst>
            <pc:docMk/>
            <pc:sldMk cId="3675279481" sldId="936"/>
            <ac:spMk id="8" creationId="{0F8AF663-8931-D14A-932D-B3C33A5416B4}"/>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12" creationId="{EDBCE3B8-DF4D-29BE-E36E-FD98C95CFA0C}"/>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26" creationId="{C8813C38-7886-AF5E-8929-05993943EDBC}"/>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36" creationId="{AE480375-F846-38E8-822E-69002558A02E}"/>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37" creationId="{716B6634-C20A-CE6C-F127-6418370B9DFB}"/>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38" creationId="{B5DD8481-C9FA-64A7-0D8D-FB5E60057559}"/>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39" creationId="{D1E5FEC8-8F6C-19E6-9326-0B2DFD91F0C2}"/>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40" creationId="{882DB6E5-7CE4-D959-CE1C-F937BAD3C264}"/>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42" creationId="{BC9842BC-6A2A-466A-BFB1-8A2330B1C98A}"/>
          </ac:spMkLst>
        </pc:spChg>
        <pc:spChg chg="mod">
          <ac:chgData name="Braun, Amanda (LARC-D304)[Oak Ridge Associated Universities]" userId="7a0ec36b-be5d-4649-8d71-c050d3726982" providerId="ADAL" clId="{D826896F-8333-499F-BBAD-8C1E2C483EEA}" dt="2024-06-26T14:50:25.895" v="224" actId="164"/>
          <ac:spMkLst>
            <pc:docMk/>
            <pc:sldMk cId="3675279481" sldId="936"/>
            <ac:spMk id="412" creationId="{AC49D628-F5F0-91D7-7AD5-B73EFF30D6C9}"/>
          </ac:spMkLst>
        </pc:spChg>
        <pc:grpChg chg="add mod">
          <ac:chgData name="Braun, Amanda (LARC-D304)[Oak Ridge Associated Universities]" userId="7a0ec36b-be5d-4649-8d71-c050d3726982" providerId="ADAL" clId="{D826896F-8333-499F-BBAD-8C1E2C483EEA}" dt="2024-06-26T14:50:25.895" v="224" actId="164"/>
          <ac:grpSpMkLst>
            <pc:docMk/>
            <pc:sldMk cId="3675279481" sldId="936"/>
            <ac:grpSpMk id="2" creationId="{302695CB-35C2-2B6C-6E35-D27C1640AA0D}"/>
          </ac:grpSpMkLst>
        </pc:grpChg>
        <pc:picChg chg="mod">
          <ac:chgData name="Braun, Amanda (LARC-D304)[Oak Ridge Associated Universities]" userId="7a0ec36b-be5d-4649-8d71-c050d3726982" providerId="ADAL" clId="{D826896F-8333-499F-BBAD-8C1E2C483EEA}" dt="2024-06-26T14:50:25.895" v="224" actId="164"/>
          <ac:picMkLst>
            <pc:docMk/>
            <pc:sldMk cId="3675279481" sldId="936"/>
            <ac:picMk id="407" creationId="{A3B3FCD9-C3C1-D1F2-ACED-2A856F1FB0B1}"/>
          </ac:picMkLst>
        </pc:picChg>
        <pc:cxnChg chg="mod">
          <ac:chgData name="Braun, Amanda (LARC-D304)[Oak Ridge Associated Universities]" userId="7a0ec36b-be5d-4649-8d71-c050d3726982" providerId="ADAL" clId="{D826896F-8333-499F-BBAD-8C1E2C483EEA}" dt="2024-06-26T14:50:25.895" v="224" actId="164"/>
          <ac:cxnSpMkLst>
            <pc:docMk/>
            <pc:sldMk cId="3675279481" sldId="936"/>
            <ac:cxnSpMk id="23" creationId="{B08A72F1-C2A6-FC0D-225F-67F25BFE2ED9}"/>
          </ac:cxnSpMkLst>
        </pc:cxnChg>
        <pc:cxnChg chg="mod">
          <ac:chgData name="Braun, Amanda (LARC-D304)[Oak Ridge Associated Universities]" userId="7a0ec36b-be5d-4649-8d71-c050d3726982" providerId="ADAL" clId="{D826896F-8333-499F-BBAD-8C1E2C483EEA}" dt="2024-06-26T14:50:25.895" v="224" actId="164"/>
          <ac:cxnSpMkLst>
            <pc:docMk/>
            <pc:sldMk cId="3675279481" sldId="936"/>
            <ac:cxnSpMk id="32" creationId="{9CFBDB64-C7B8-4C67-1D68-6CA21143E411}"/>
          </ac:cxnSpMkLst>
        </pc:cxnChg>
        <pc:cxnChg chg="mod">
          <ac:chgData name="Braun, Amanda (LARC-D304)[Oak Ridge Associated Universities]" userId="7a0ec36b-be5d-4649-8d71-c050d3726982" providerId="ADAL" clId="{D826896F-8333-499F-BBAD-8C1E2C483EEA}" dt="2024-06-26T14:50:25.895" v="224" actId="164"/>
          <ac:cxnSpMkLst>
            <pc:docMk/>
            <pc:sldMk cId="3675279481" sldId="936"/>
            <ac:cxnSpMk id="34" creationId="{42B93DB5-202F-2AAC-BF32-1A62E7DC301C}"/>
          </ac:cxnSpMkLst>
        </pc:cxnChg>
        <pc:cxnChg chg="mod">
          <ac:chgData name="Braun, Amanda (LARC-D304)[Oak Ridge Associated Universities]" userId="7a0ec36b-be5d-4649-8d71-c050d3726982" providerId="ADAL" clId="{D826896F-8333-499F-BBAD-8C1E2C483EEA}" dt="2024-06-26T14:50:25.895" v="224" actId="164"/>
          <ac:cxnSpMkLst>
            <pc:docMk/>
            <pc:sldMk cId="3675279481" sldId="936"/>
            <ac:cxnSpMk id="35" creationId="{66D74FA6-6C39-74AB-8801-55997EF20611}"/>
          </ac:cxnSpMkLst>
        </pc:cxnChg>
        <pc:cxnChg chg="mod">
          <ac:chgData name="Braun, Amanda (LARC-D304)[Oak Ridge Associated Universities]" userId="7a0ec36b-be5d-4649-8d71-c050d3726982" providerId="ADAL" clId="{D826896F-8333-499F-BBAD-8C1E2C483EEA}" dt="2024-06-26T14:50:25.895" v="224" actId="164"/>
          <ac:cxnSpMkLst>
            <pc:docMk/>
            <pc:sldMk cId="3675279481" sldId="936"/>
            <ac:cxnSpMk id="41" creationId="{6912EDCA-30BE-3F84-2482-FB751A4A0173}"/>
          </ac:cxnSpMkLst>
        </pc:cxnChg>
      </pc:sldChg>
      <pc:sldChg chg="del">
        <pc:chgData name="Braun, Amanda (LARC-D304)[Oak Ridge Associated Universities]" userId="7a0ec36b-be5d-4649-8d71-c050d3726982" providerId="ADAL" clId="{D826896F-8333-499F-BBAD-8C1E2C483EEA}" dt="2024-06-27T13:11:08.215" v="330" actId="47"/>
        <pc:sldMkLst>
          <pc:docMk/>
          <pc:sldMk cId="1117760889" sldId="938"/>
        </pc:sldMkLst>
      </pc:sldChg>
      <pc:sldChg chg="addSp modSp mod modAnim">
        <pc:chgData name="Braun, Amanda (LARC-D304)[Oak Ridge Associated Universities]" userId="7a0ec36b-be5d-4649-8d71-c050d3726982" providerId="ADAL" clId="{D826896F-8333-499F-BBAD-8C1E2C483EEA}" dt="2024-06-26T14:31:40.176" v="198"/>
        <pc:sldMkLst>
          <pc:docMk/>
          <pc:sldMk cId="2794510239" sldId="956"/>
        </pc:sldMkLst>
        <pc:spChg chg="mod">
          <ac:chgData name="Braun, Amanda (LARC-D304)[Oak Ridge Associated Universities]" userId="7a0ec36b-be5d-4649-8d71-c050d3726982" providerId="ADAL" clId="{D826896F-8333-499F-BBAD-8C1E2C483EEA}" dt="2024-06-26T14:31:19.562" v="194" actId="1076"/>
          <ac:spMkLst>
            <pc:docMk/>
            <pc:sldMk cId="2794510239" sldId="956"/>
            <ac:spMk id="7" creationId="{08277CF8-BB52-D7FE-4C03-6351F5B7C23F}"/>
          </ac:spMkLst>
        </pc:spChg>
        <pc:cxnChg chg="add mod">
          <ac:chgData name="Braun, Amanda (LARC-D304)[Oak Ridge Associated Universities]" userId="7a0ec36b-be5d-4649-8d71-c050d3726982" providerId="ADAL" clId="{D826896F-8333-499F-BBAD-8C1E2C483EEA}" dt="2024-06-26T14:31:34.103" v="197" actId="1582"/>
          <ac:cxnSpMkLst>
            <pc:docMk/>
            <pc:sldMk cId="2794510239" sldId="956"/>
            <ac:cxnSpMk id="16" creationId="{5FF41029-EAFC-3B78-9282-AB75C4753E01}"/>
          </ac:cxnSpMkLst>
        </pc:cxnChg>
        <pc:cxnChg chg="add mod">
          <ac:chgData name="Braun, Amanda (LARC-D304)[Oak Ridge Associated Universities]" userId="7a0ec36b-be5d-4649-8d71-c050d3726982" providerId="ADAL" clId="{D826896F-8333-499F-BBAD-8C1E2C483EEA}" dt="2024-06-26T14:31:34.103" v="197" actId="1582"/>
          <ac:cxnSpMkLst>
            <pc:docMk/>
            <pc:sldMk cId="2794510239" sldId="956"/>
            <ac:cxnSpMk id="17" creationId="{369C68CA-0F3B-1176-6182-DC1DBA69F9DB}"/>
          </ac:cxnSpMkLst>
        </pc:cxnChg>
      </pc:sldChg>
      <pc:sldChg chg="modSp mod modAnim modShow">
        <pc:chgData name="Braun, Amanda (LARC-D304)[Oak Ridge Associated Universities]" userId="7a0ec36b-be5d-4649-8d71-c050d3726982" providerId="ADAL" clId="{D826896F-8333-499F-BBAD-8C1E2C483EEA}" dt="2024-06-26T19:08:41.499" v="329" actId="729"/>
        <pc:sldMkLst>
          <pc:docMk/>
          <pc:sldMk cId="1055887836" sldId="967"/>
        </pc:sldMkLst>
        <pc:spChg chg="mod">
          <ac:chgData name="Braun, Amanda (LARC-D304)[Oak Ridge Associated Universities]" userId="7a0ec36b-be5d-4649-8d71-c050d3726982" providerId="ADAL" clId="{D826896F-8333-499F-BBAD-8C1E2C483EEA}" dt="2024-06-26T13:05:12.999" v="32" actId="1076"/>
          <ac:spMkLst>
            <pc:docMk/>
            <pc:sldMk cId="1055887836" sldId="967"/>
            <ac:spMk id="10" creationId="{2ED85F56-4F31-DA1A-1FA7-A64CE9E13C24}"/>
          </ac:spMkLst>
        </pc:spChg>
      </pc:sldChg>
      <pc:sldChg chg="addSp delSp modSp mod modAnim">
        <pc:chgData name="Braun, Amanda (LARC-D304)[Oak Ridge Associated Universities]" userId="7a0ec36b-be5d-4649-8d71-c050d3726982" providerId="ADAL" clId="{D826896F-8333-499F-BBAD-8C1E2C483EEA}" dt="2024-06-26T13:12:30.446" v="120" actId="478"/>
        <pc:sldMkLst>
          <pc:docMk/>
          <pc:sldMk cId="199425768" sldId="968"/>
        </pc:sldMkLst>
        <pc:spChg chg="add mod">
          <ac:chgData name="Braun, Amanda (LARC-D304)[Oak Ridge Associated Universities]" userId="7a0ec36b-be5d-4649-8d71-c050d3726982" providerId="ADAL" clId="{D826896F-8333-499F-BBAD-8C1E2C483EEA}" dt="2024-06-26T13:11:29.153" v="96" actId="20577"/>
          <ac:spMkLst>
            <pc:docMk/>
            <pc:sldMk cId="199425768" sldId="968"/>
            <ac:spMk id="7" creationId="{B3267FE8-E0AB-1808-05A8-E6269A872CD6}"/>
          </ac:spMkLst>
        </pc:spChg>
        <pc:spChg chg="del">
          <ac:chgData name="Braun, Amanda (LARC-D304)[Oak Ridge Associated Universities]" userId="7a0ec36b-be5d-4649-8d71-c050d3726982" providerId="ADAL" clId="{D826896F-8333-499F-BBAD-8C1E2C483EEA}" dt="2024-06-26T13:12:28.155" v="118" actId="478"/>
          <ac:spMkLst>
            <pc:docMk/>
            <pc:sldMk cId="199425768" sldId="968"/>
            <ac:spMk id="13" creationId="{D5D78D75-4487-FEFF-EAD5-52BFDC76F8EB}"/>
          </ac:spMkLst>
        </pc:spChg>
        <pc:spChg chg="del">
          <ac:chgData name="Braun, Amanda (LARC-D304)[Oak Ridge Associated Universities]" userId="7a0ec36b-be5d-4649-8d71-c050d3726982" providerId="ADAL" clId="{D826896F-8333-499F-BBAD-8C1E2C483EEA}" dt="2024-06-26T13:12:30.446" v="120" actId="478"/>
          <ac:spMkLst>
            <pc:docMk/>
            <pc:sldMk cId="199425768" sldId="968"/>
            <ac:spMk id="14" creationId="{736FEFD4-0884-B723-9CC6-3262E7D6DF35}"/>
          </ac:spMkLst>
        </pc:spChg>
        <pc:spChg chg="add mod">
          <ac:chgData name="Braun, Amanda (LARC-D304)[Oak Ridge Associated Universities]" userId="7a0ec36b-be5d-4649-8d71-c050d3726982" providerId="ADAL" clId="{D826896F-8333-499F-BBAD-8C1E2C483EEA}" dt="2024-06-26T13:11:47.191" v="110" actId="20577"/>
          <ac:spMkLst>
            <pc:docMk/>
            <pc:sldMk cId="199425768" sldId="968"/>
            <ac:spMk id="16" creationId="{9555C054-E993-2BDA-8B95-6CFE8051D344}"/>
          </ac:spMkLst>
        </pc:spChg>
        <pc:spChg chg="del">
          <ac:chgData name="Braun, Amanda (LARC-D304)[Oak Ridge Associated Universities]" userId="7a0ec36b-be5d-4649-8d71-c050d3726982" providerId="ADAL" clId="{D826896F-8333-499F-BBAD-8C1E2C483EEA}" dt="2024-06-26T13:12:26.636" v="117" actId="478"/>
          <ac:spMkLst>
            <pc:docMk/>
            <pc:sldMk cId="199425768" sldId="968"/>
            <ac:spMk id="20" creationId="{D788F728-F8BC-7FDF-2010-E93C31B554FB}"/>
          </ac:spMkLst>
        </pc:spChg>
        <pc:spChg chg="del">
          <ac:chgData name="Braun, Amanda (LARC-D304)[Oak Ridge Associated Universities]" userId="7a0ec36b-be5d-4649-8d71-c050d3726982" providerId="ADAL" clId="{D826896F-8333-499F-BBAD-8C1E2C483EEA}" dt="2024-06-26T13:12:29.326" v="119" actId="478"/>
          <ac:spMkLst>
            <pc:docMk/>
            <pc:sldMk cId="199425768" sldId="968"/>
            <ac:spMk id="21" creationId="{815A21AF-45B0-C86E-0380-65A1429F6E9F}"/>
          </ac:spMkLst>
        </pc:spChg>
        <pc:picChg chg="del">
          <ac:chgData name="Braun, Amanda (LARC-D304)[Oak Ridge Associated Universities]" userId="7a0ec36b-be5d-4649-8d71-c050d3726982" providerId="ADAL" clId="{D826896F-8333-499F-BBAD-8C1E2C483EEA}" dt="2024-06-26T13:10:22.627" v="85" actId="478"/>
          <ac:picMkLst>
            <pc:docMk/>
            <pc:sldMk cId="199425768" sldId="968"/>
            <ac:picMk id="11" creationId="{DDB2520E-C849-79A9-11D6-1DDC089881E1}"/>
          </ac:picMkLst>
        </pc:picChg>
        <pc:picChg chg="del">
          <ac:chgData name="Braun, Amanda (LARC-D304)[Oak Ridge Associated Universities]" userId="7a0ec36b-be5d-4649-8d71-c050d3726982" providerId="ADAL" clId="{D826896F-8333-499F-BBAD-8C1E2C483EEA}" dt="2024-06-26T13:10:27.075" v="87" actId="21"/>
          <ac:picMkLst>
            <pc:docMk/>
            <pc:sldMk cId="199425768" sldId="968"/>
            <ac:picMk id="15" creationId="{59A5478B-948C-5C70-8841-427F1C12B6DD}"/>
          </ac:picMkLst>
        </pc:picChg>
        <pc:picChg chg="add mod">
          <ac:chgData name="Braun, Amanda (LARC-D304)[Oak Ridge Associated Universities]" userId="7a0ec36b-be5d-4649-8d71-c050d3726982" providerId="ADAL" clId="{D826896F-8333-499F-BBAD-8C1E2C483EEA}" dt="2024-06-26T13:11:53.238" v="111"/>
          <ac:picMkLst>
            <pc:docMk/>
            <pc:sldMk cId="199425768" sldId="968"/>
            <ac:picMk id="17" creationId="{5C511490-9A76-FD5D-C951-BE0C93021E48}"/>
          </ac:picMkLst>
        </pc:picChg>
        <pc:picChg chg="del">
          <ac:chgData name="Braun, Amanda (LARC-D304)[Oak Ridge Associated Universities]" userId="7a0ec36b-be5d-4649-8d71-c050d3726982" providerId="ADAL" clId="{D826896F-8333-499F-BBAD-8C1E2C483EEA}" dt="2024-06-26T13:10:23.307" v="86" actId="478"/>
          <ac:picMkLst>
            <pc:docMk/>
            <pc:sldMk cId="199425768" sldId="968"/>
            <ac:picMk id="19" creationId="{C6318F68-4FE6-711E-D8EC-02E1396295D8}"/>
          </ac:picMkLst>
        </pc:picChg>
      </pc:sldChg>
      <pc:sldChg chg="addSp delSp modSp mod modAnim">
        <pc:chgData name="Braun, Amanda (LARC-D304)[Oak Ridge Associated Universities]" userId="7a0ec36b-be5d-4649-8d71-c050d3726982" providerId="ADAL" clId="{D826896F-8333-499F-BBAD-8C1E2C483EEA}" dt="2024-06-26T15:27:15.941" v="274" actId="20577"/>
        <pc:sldMkLst>
          <pc:docMk/>
          <pc:sldMk cId="3446940899" sldId="970"/>
        </pc:sldMkLst>
        <pc:spChg chg="del">
          <ac:chgData name="Braun, Amanda (LARC-D304)[Oak Ridge Associated Universities]" userId="7a0ec36b-be5d-4649-8d71-c050d3726982" providerId="ADAL" clId="{D826896F-8333-499F-BBAD-8C1E2C483EEA}" dt="2024-06-26T14:47:31.435" v="206" actId="478"/>
          <ac:spMkLst>
            <pc:docMk/>
            <pc:sldMk cId="3446940899" sldId="970"/>
            <ac:spMk id="8" creationId="{22B5926C-27DC-EF90-CEA2-88593067975A}"/>
          </ac:spMkLst>
        </pc:spChg>
        <pc:spChg chg="mod">
          <ac:chgData name="Braun, Amanda (LARC-D304)[Oak Ridge Associated Universities]" userId="7a0ec36b-be5d-4649-8d71-c050d3726982" providerId="ADAL" clId="{D826896F-8333-499F-BBAD-8C1E2C483EEA}" dt="2024-06-26T15:27:15.941" v="274" actId="20577"/>
          <ac:spMkLst>
            <pc:docMk/>
            <pc:sldMk cId="3446940899" sldId="970"/>
            <ac:spMk id="30" creationId="{E7C9A3A7-71EA-287F-01B0-F7B0833730CB}"/>
          </ac:spMkLst>
        </pc:spChg>
        <pc:spChg chg="mod">
          <ac:chgData name="Braun, Amanda (LARC-D304)[Oak Ridge Associated Universities]" userId="7a0ec36b-be5d-4649-8d71-c050d3726982" providerId="ADAL" clId="{D826896F-8333-499F-BBAD-8C1E2C483EEA}" dt="2024-06-26T13:14:05.552" v="136" actId="1036"/>
          <ac:spMkLst>
            <pc:docMk/>
            <pc:sldMk cId="3446940899" sldId="970"/>
            <ac:spMk id="31" creationId="{7811EAA2-0980-F60D-3C15-E36E834C48B8}"/>
          </ac:spMkLst>
        </pc:spChg>
        <pc:picChg chg="ord">
          <ac:chgData name="Braun, Amanda (LARC-D304)[Oak Ridge Associated Universities]" userId="7a0ec36b-be5d-4649-8d71-c050d3726982" providerId="ADAL" clId="{D826896F-8333-499F-BBAD-8C1E2C483EEA}" dt="2024-06-26T14:47:26.222" v="204" actId="167"/>
          <ac:picMkLst>
            <pc:docMk/>
            <pc:sldMk cId="3446940899" sldId="970"/>
            <ac:picMk id="16" creationId="{6B4E5176-543D-1447-C417-D5AEC3257AD6}"/>
          </ac:picMkLst>
        </pc:picChg>
        <pc:picChg chg="ord">
          <ac:chgData name="Braun, Amanda (LARC-D304)[Oak Ridge Associated Universities]" userId="7a0ec36b-be5d-4649-8d71-c050d3726982" providerId="ADAL" clId="{D826896F-8333-499F-BBAD-8C1E2C483EEA}" dt="2024-06-26T14:47:28.973" v="205" actId="167"/>
          <ac:picMkLst>
            <pc:docMk/>
            <pc:sldMk cId="3446940899" sldId="970"/>
            <ac:picMk id="23" creationId="{32522C57-D283-5D1E-A011-4EC0301D9F3F}"/>
          </ac:picMkLst>
        </pc:picChg>
        <pc:picChg chg="mod">
          <ac:chgData name="Braun, Amanda (LARC-D304)[Oak Ridge Associated Universities]" userId="7a0ec36b-be5d-4649-8d71-c050d3726982" providerId="ADAL" clId="{D826896F-8333-499F-BBAD-8C1E2C483EEA}" dt="2024-06-26T14:47:46.545" v="208" actId="1037"/>
          <ac:picMkLst>
            <pc:docMk/>
            <pc:sldMk cId="3446940899" sldId="970"/>
            <ac:picMk id="26" creationId="{D15966A0-6000-C58C-B4DD-B99DEA6F9330}"/>
          </ac:picMkLst>
        </pc:picChg>
        <pc:cxnChg chg="add mod">
          <ac:chgData name="Braun, Amanda (LARC-D304)[Oak Ridge Associated Universities]" userId="7a0ec36b-be5d-4649-8d71-c050d3726982" providerId="ADAL" clId="{D826896F-8333-499F-BBAD-8C1E2C483EEA}" dt="2024-06-26T13:14:37.709" v="147" actId="1036"/>
          <ac:cxnSpMkLst>
            <pc:docMk/>
            <pc:sldMk cId="3446940899" sldId="970"/>
            <ac:cxnSpMk id="5" creationId="{1FDAD696-E151-5A85-E827-54943C317145}"/>
          </ac:cxnSpMkLst>
        </pc:cxnChg>
        <pc:cxnChg chg="add mod">
          <ac:chgData name="Braun, Amanda (LARC-D304)[Oak Ridge Associated Universities]" userId="7a0ec36b-be5d-4649-8d71-c050d3726982" providerId="ADAL" clId="{D826896F-8333-499F-BBAD-8C1E2C483EEA}" dt="2024-06-26T13:15:32.196" v="167" actId="1037"/>
          <ac:cxnSpMkLst>
            <pc:docMk/>
            <pc:sldMk cId="3446940899" sldId="970"/>
            <ac:cxnSpMk id="6" creationId="{9CCAE57F-CA48-2D18-7B78-C0C1F5504197}"/>
          </ac:cxnSpMkLst>
        </pc:cxnChg>
        <pc:cxnChg chg="add mod">
          <ac:chgData name="Braun, Amanda (LARC-D304)[Oak Ridge Associated Universities]" userId="7a0ec36b-be5d-4649-8d71-c050d3726982" providerId="ADAL" clId="{D826896F-8333-499F-BBAD-8C1E2C483EEA}" dt="2024-06-26T13:15:04.244" v="158" actId="208"/>
          <ac:cxnSpMkLst>
            <pc:docMk/>
            <pc:sldMk cId="3446940899" sldId="970"/>
            <ac:cxnSpMk id="7" creationId="{8FFD68EE-8263-AFE3-72CC-53846913BF38}"/>
          </ac:cxnSpMkLst>
        </pc:cxnChg>
        <pc:cxnChg chg="add mod">
          <ac:chgData name="Braun, Amanda (LARC-D304)[Oak Ridge Associated Universities]" userId="7a0ec36b-be5d-4649-8d71-c050d3726982" providerId="ADAL" clId="{D826896F-8333-499F-BBAD-8C1E2C483EEA}" dt="2024-06-26T13:15:12.932" v="161" actId="208"/>
          <ac:cxnSpMkLst>
            <pc:docMk/>
            <pc:sldMk cId="3446940899" sldId="970"/>
            <ac:cxnSpMk id="12" creationId="{5C0311BE-FEFD-1F02-3E00-78679C837831}"/>
          </ac:cxnSpMkLst>
        </pc:cxnChg>
        <pc:cxnChg chg="add mod">
          <ac:chgData name="Braun, Amanda (LARC-D304)[Oak Ridge Associated Universities]" userId="7a0ec36b-be5d-4649-8d71-c050d3726982" providerId="ADAL" clId="{D826896F-8333-499F-BBAD-8C1E2C483EEA}" dt="2024-06-26T13:15:21.875" v="164" actId="208"/>
          <ac:cxnSpMkLst>
            <pc:docMk/>
            <pc:sldMk cId="3446940899" sldId="970"/>
            <ac:cxnSpMk id="13" creationId="{FC2D4309-A8E2-922B-4798-3CA38FD1CABC}"/>
          </ac:cxnSpMkLst>
        </pc:cxnChg>
      </pc:sldChg>
      <pc:sldChg chg="modSp modAnim">
        <pc:chgData name="Braun, Amanda (LARC-D304)[Oak Ridge Associated Universities]" userId="7a0ec36b-be5d-4649-8d71-c050d3726982" providerId="ADAL" clId="{D826896F-8333-499F-BBAD-8C1E2C483EEA}" dt="2024-06-26T15:27:30.475" v="275"/>
        <pc:sldMkLst>
          <pc:docMk/>
          <pc:sldMk cId="2663860403" sldId="971"/>
        </pc:sldMkLst>
        <pc:spChg chg="mod">
          <ac:chgData name="Braun, Amanda (LARC-D304)[Oak Ridge Associated Universities]" userId="7a0ec36b-be5d-4649-8d71-c050d3726982" providerId="ADAL" clId="{D826896F-8333-499F-BBAD-8C1E2C483EEA}" dt="2024-06-26T15:27:30.475" v="275"/>
          <ac:spMkLst>
            <pc:docMk/>
            <pc:sldMk cId="2663860403" sldId="971"/>
            <ac:spMk id="42" creationId="{95D161DB-44A2-CB32-E195-5DD1F59A8458}"/>
          </ac:spMkLst>
        </pc:spChg>
      </pc:sldChg>
      <pc:sldChg chg="modSp mod modAnim">
        <pc:chgData name="Braun, Amanda (LARC-D304)[Oak Ridge Associated Universities]" userId="7a0ec36b-be5d-4649-8d71-c050d3726982" providerId="ADAL" clId="{D826896F-8333-499F-BBAD-8C1E2C483EEA}" dt="2024-06-27T22:34:16.418" v="337" actId="14734"/>
        <pc:sldMkLst>
          <pc:docMk/>
          <pc:sldMk cId="2561647769" sldId="973"/>
        </pc:sldMkLst>
        <pc:spChg chg="mod">
          <ac:chgData name="Braun, Amanda (LARC-D304)[Oak Ridge Associated Universities]" userId="7a0ec36b-be5d-4649-8d71-c050d3726982" providerId="ADAL" clId="{D826896F-8333-499F-BBAD-8C1E2C483EEA}" dt="2024-06-26T15:24:36.837" v="228" actId="20577"/>
          <ac:spMkLst>
            <pc:docMk/>
            <pc:sldMk cId="2561647769" sldId="973"/>
            <ac:spMk id="267" creationId="{B5D3036B-AB03-5D78-40E9-622713D28FB4}"/>
          </ac:spMkLst>
        </pc:spChg>
        <pc:graphicFrameChg chg="modGraphic">
          <ac:chgData name="Braun, Amanda (LARC-D304)[Oak Ridge Associated Universities]" userId="7a0ec36b-be5d-4649-8d71-c050d3726982" providerId="ADAL" clId="{D826896F-8333-499F-BBAD-8C1E2C483EEA}" dt="2024-06-27T22:34:16.418" v="337" actId="14734"/>
          <ac:graphicFrameMkLst>
            <pc:docMk/>
            <pc:sldMk cId="2561647769" sldId="973"/>
            <ac:graphicFrameMk id="238" creationId="{3B4E2E2B-5742-5576-4BD4-0674F6F11E98}"/>
          </ac:graphicFrameMkLst>
        </pc:graphicFrameChg>
      </pc:sldChg>
      <pc:sldChg chg="modSp mod modAnim">
        <pc:chgData name="Braun, Amanda (LARC-D304)[Oak Ridge Associated Universities]" userId="7a0ec36b-be5d-4649-8d71-c050d3726982" providerId="ADAL" clId="{D826896F-8333-499F-BBAD-8C1E2C483EEA}" dt="2024-06-26T15:27:54.352" v="304" actId="14100"/>
        <pc:sldMkLst>
          <pc:docMk/>
          <pc:sldMk cId="651548611" sldId="976"/>
        </pc:sldMkLst>
        <pc:spChg chg="mod">
          <ac:chgData name="Braun, Amanda (LARC-D304)[Oak Ridge Associated Universities]" userId="7a0ec36b-be5d-4649-8d71-c050d3726982" providerId="ADAL" clId="{D826896F-8333-499F-BBAD-8C1E2C483EEA}" dt="2024-06-26T15:27:54.352" v="304" actId="14100"/>
          <ac:spMkLst>
            <pc:docMk/>
            <pc:sldMk cId="651548611" sldId="976"/>
            <ac:spMk id="325" creationId="{D01F6476-FA79-B640-C736-CF8788521F81}"/>
          </ac:spMkLst>
        </pc:spChg>
      </pc:sldChg>
      <pc:sldChg chg="addSp delSp modSp add mod delAnim modAnim">
        <pc:chgData name="Braun, Amanda (LARC-D304)[Oak Ridge Associated Universities]" userId="7a0ec36b-be5d-4649-8d71-c050d3726982" providerId="ADAL" clId="{D826896F-8333-499F-BBAD-8C1E2C483EEA}" dt="2024-06-26T13:01:52.952" v="15"/>
        <pc:sldMkLst>
          <pc:docMk/>
          <pc:sldMk cId="1587535532" sldId="979"/>
        </pc:sldMkLst>
        <pc:spChg chg="del">
          <ac:chgData name="Braun, Amanda (LARC-D304)[Oak Ridge Associated Universities]" userId="7a0ec36b-be5d-4649-8d71-c050d3726982" providerId="ADAL" clId="{D826896F-8333-499F-BBAD-8C1E2C483EEA}" dt="2024-06-26T12:59:50.324" v="2" actId="478"/>
          <ac:spMkLst>
            <pc:docMk/>
            <pc:sldMk cId="1587535532" sldId="979"/>
            <ac:spMk id="5" creationId="{7D65CC97-C10A-EED3-56B3-68C1BDD41E55}"/>
          </ac:spMkLst>
        </pc:spChg>
        <pc:spChg chg="add mod">
          <ac:chgData name="Braun, Amanda (LARC-D304)[Oak Ridge Associated Universities]" userId="7a0ec36b-be5d-4649-8d71-c050d3726982" providerId="ADAL" clId="{D826896F-8333-499F-BBAD-8C1E2C483EEA}" dt="2024-06-26T12:59:54.248" v="4"/>
          <ac:spMkLst>
            <pc:docMk/>
            <pc:sldMk cId="1587535532" sldId="979"/>
            <ac:spMk id="7" creationId="{B207CA3A-F7F0-1FDD-5E17-2E4335372D3B}"/>
          </ac:spMkLst>
        </pc:spChg>
        <pc:spChg chg="del">
          <ac:chgData name="Braun, Amanda (LARC-D304)[Oak Ridge Associated Universities]" userId="7a0ec36b-be5d-4649-8d71-c050d3726982" providerId="ADAL" clId="{D826896F-8333-499F-BBAD-8C1E2C483EEA}" dt="2024-06-26T12:59:50.324" v="2" actId="478"/>
          <ac:spMkLst>
            <pc:docMk/>
            <pc:sldMk cId="1587535532" sldId="979"/>
            <ac:spMk id="9" creationId="{B015FE57-70BA-29D1-CBE0-D6896AD3FD23}"/>
          </ac:spMkLst>
        </pc:spChg>
        <pc:spChg chg="del">
          <ac:chgData name="Braun, Amanda (LARC-D304)[Oak Ridge Associated Universities]" userId="7a0ec36b-be5d-4649-8d71-c050d3726982" providerId="ADAL" clId="{D826896F-8333-499F-BBAD-8C1E2C483EEA}" dt="2024-06-26T13:00:01.547" v="5" actId="478"/>
          <ac:spMkLst>
            <pc:docMk/>
            <pc:sldMk cId="1587535532" sldId="979"/>
            <ac:spMk id="10" creationId="{596F7E0F-1D62-F4C8-F2A4-0E81FFF00B44}"/>
          </ac:spMkLst>
        </pc:spChg>
        <pc:spChg chg="add mod">
          <ac:chgData name="Braun, Amanda (LARC-D304)[Oak Ridge Associated Universities]" userId="7a0ec36b-be5d-4649-8d71-c050d3726982" providerId="ADAL" clId="{D826896F-8333-499F-BBAD-8C1E2C483EEA}" dt="2024-06-26T13:00:11.516" v="6" actId="207"/>
          <ac:spMkLst>
            <pc:docMk/>
            <pc:sldMk cId="1587535532" sldId="979"/>
            <ac:spMk id="12" creationId="{EA9477C3-2A9B-F31B-29C9-32C09511342B}"/>
          </ac:spMkLst>
        </pc:spChg>
        <pc:spChg chg="add mod">
          <ac:chgData name="Braun, Amanda (LARC-D304)[Oak Ridge Associated Universities]" userId="7a0ec36b-be5d-4649-8d71-c050d3726982" providerId="ADAL" clId="{D826896F-8333-499F-BBAD-8C1E2C483EEA}" dt="2024-06-26T13:00:11.516" v="6" actId="207"/>
          <ac:spMkLst>
            <pc:docMk/>
            <pc:sldMk cId="1587535532" sldId="979"/>
            <ac:spMk id="22" creationId="{301EB7BD-970D-FB7F-B08C-567CC96EABD4}"/>
          </ac:spMkLst>
        </pc:spChg>
        <pc:spChg chg="add mod">
          <ac:chgData name="Braun, Amanda (LARC-D304)[Oak Ridge Associated Universities]" userId="7a0ec36b-be5d-4649-8d71-c050d3726982" providerId="ADAL" clId="{D826896F-8333-499F-BBAD-8C1E2C483EEA}" dt="2024-06-26T12:59:54.248" v="4"/>
          <ac:spMkLst>
            <pc:docMk/>
            <pc:sldMk cId="1587535532" sldId="979"/>
            <ac:spMk id="25" creationId="{ABCB7409-A8D5-A130-3DD7-01CC24EE2555}"/>
          </ac:spMkLst>
        </pc:spChg>
        <pc:spChg chg="add del mod">
          <ac:chgData name="Braun, Amanda (LARC-D304)[Oak Ridge Associated Universities]" userId="7a0ec36b-be5d-4649-8d71-c050d3726982" providerId="ADAL" clId="{D826896F-8333-499F-BBAD-8C1E2C483EEA}" dt="2024-06-26T13:01:45.280" v="14" actId="478"/>
          <ac:spMkLst>
            <pc:docMk/>
            <pc:sldMk cId="1587535532" sldId="979"/>
            <ac:spMk id="29" creationId="{DEDD8143-B92C-3280-7740-FB4156C93B48}"/>
          </ac:spMkLst>
        </pc:spChg>
        <pc:spChg chg="add del mod">
          <ac:chgData name="Braun, Amanda (LARC-D304)[Oak Ridge Associated Universities]" userId="7a0ec36b-be5d-4649-8d71-c050d3726982" providerId="ADAL" clId="{D826896F-8333-499F-BBAD-8C1E2C483EEA}" dt="2024-06-26T13:01:15.731" v="11"/>
          <ac:spMkLst>
            <pc:docMk/>
            <pc:sldMk cId="1587535532" sldId="979"/>
            <ac:spMk id="30" creationId="{6555AB70-DA53-5A06-A7C5-97E41CA47927}"/>
          </ac:spMkLst>
        </pc:spChg>
        <pc:spChg chg="add del mod">
          <ac:chgData name="Braun, Amanda (LARC-D304)[Oak Ridge Associated Universities]" userId="7a0ec36b-be5d-4649-8d71-c050d3726982" providerId="ADAL" clId="{D826896F-8333-499F-BBAD-8C1E2C483EEA}" dt="2024-06-26T13:01:22.742" v="13"/>
          <ac:spMkLst>
            <pc:docMk/>
            <pc:sldMk cId="1587535532" sldId="979"/>
            <ac:spMk id="31" creationId="{2381C63C-DEA3-6B0F-8E8B-3F6FE0FF6415}"/>
          </ac:spMkLst>
        </pc:spChg>
        <pc:spChg chg="add mod">
          <ac:chgData name="Braun, Amanda (LARC-D304)[Oak Ridge Associated Universities]" userId="7a0ec36b-be5d-4649-8d71-c050d3726982" providerId="ADAL" clId="{D826896F-8333-499F-BBAD-8C1E2C483EEA}" dt="2024-06-26T13:01:52.952" v="15"/>
          <ac:spMkLst>
            <pc:docMk/>
            <pc:sldMk cId="1587535532" sldId="979"/>
            <ac:spMk id="33" creationId="{72F4A0CE-4A21-342A-1C85-D5DDBD9B4EB7}"/>
          </ac:spMkLst>
        </pc:spChg>
        <pc:spChg chg="add mod">
          <ac:chgData name="Braun, Amanda (LARC-D304)[Oak Ridge Associated Universities]" userId="7a0ec36b-be5d-4649-8d71-c050d3726982" providerId="ADAL" clId="{D826896F-8333-499F-BBAD-8C1E2C483EEA}" dt="2024-06-26T13:01:52.952" v="15"/>
          <ac:spMkLst>
            <pc:docMk/>
            <pc:sldMk cId="1587535532" sldId="979"/>
            <ac:spMk id="34" creationId="{87727870-CBDB-1101-4FE0-843042B5474D}"/>
          </ac:spMkLst>
        </pc:spChg>
        <pc:spChg chg="del">
          <ac:chgData name="Braun, Amanda (LARC-D304)[Oak Ridge Associated Universities]" userId="7a0ec36b-be5d-4649-8d71-c050d3726982" providerId="ADAL" clId="{D826896F-8333-499F-BBAD-8C1E2C483EEA}" dt="2024-06-26T12:59:53.063" v="3" actId="478"/>
          <ac:spMkLst>
            <pc:docMk/>
            <pc:sldMk cId="1587535532" sldId="979"/>
            <ac:spMk id="37" creationId="{68E0B146-C6C9-AF82-8BA3-3A7E4AFA6D37}"/>
          </ac:spMkLst>
        </pc:spChg>
        <pc:spChg chg="del">
          <ac:chgData name="Braun, Amanda (LARC-D304)[Oak Ridge Associated Universities]" userId="7a0ec36b-be5d-4649-8d71-c050d3726982" providerId="ADAL" clId="{D826896F-8333-499F-BBAD-8C1E2C483EEA}" dt="2024-06-26T12:59:50.324" v="2" actId="478"/>
          <ac:spMkLst>
            <pc:docMk/>
            <pc:sldMk cId="1587535532" sldId="979"/>
            <ac:spMk id="39" creationId="{58471000-44AC-6982-C970-8055964B6848}"/>
          </ac:spMkLst>
        </pc:spChg>
        <pc:spChg chg="del">
          <ac:chgData name="Braun, Amanda (LARC-D304)[Oak Ridge Associated Universities]" userId="7a0ec36b-be5d-4649-8d71-c050d3726982" providerId="ADAL" clId="{D826896F-8333-499F-BBAD-8C1E2C483EEA}" dt="2024-06-26T12:59:50.324" v="2" actId="478"/>
          <ac:spMkLst>
            <pc:docMk/>
            <pc:sldMk cId="1587535532" sldId="979"/>
            <ac:spMk id="43" creationId="{4AC936EB-0D18-6C93-9293-4B0819303BD5}"/>
          </ac:spMkLst>
        </pc:spChg>
        <pc:picChg chg="del">
          <ac:chgData name="Braun, Amanda (LARC-D304)[Oak Ridge Associated Universities]" userId="7a0ec36b-be5d-4649-8d71-c050d3726982" providerId="ADAL" clId="{D826896F-8333-499F-BBAD-8C1E2C483EEA}" dt="2024-06-26T12:59:29.766" v="1" actId="21"/>
          <ac:picMkLst>
            <pc:docMk/>
            <pc:sldMk cId="1587535532" sldId="979"/>
            <ac:picMk id="8" creationId="{F8751928-C879-26D6-F4A0-2CD8B701EB66}"/>
          </ac:picMkLst>
        </pc:picChg>
        <pc:picChg chg="add del mod">
          <ac:chgData name="Braun, Amanda (LARC-D304)[Oak Ridge Associated Universities]" userId="7a0ec36b-be5d-4649-8d71-c050d3726982" providerId="ADAL" clId="{D826896F-8333-499F-BBAD-8C1E2C483EEA}" dt="2024-06-26T13:01:45.280" v="14" actId="478"/>
          <ac:picMkLst>
            <pc:docMk/>
            <pc:sldMk cId="1587535532" sldId="979"/>
            <ac:picMk id="27" creationId="{7A9FBD8A-5E59-A2B4-AD93-2510EA660124}"/>
          </ac:picMkLst>
        </pc:picChg>
        <pc:picChg chg="add mod">
          <ac:chgData name="Braun, Amanda (LARC-D304)[Oak Ridge Associated Universities]" userId="7a0ec36b-be5d-4649-8d71-c050d3726982" providerId="ADAL" clId="{D826896F-8333-499F-BBAD-8C1E2C483EEA}" dt="2024-06-26T13:01:52.952" v="15"/>
          <ac:picMkLst>
            <pc:docMk/>
            <pc:sldMk cId="1587535532" sldId="979"/>
            <ac:picMk id="32" creationId="{92F0BB17-F896-6FCA-DC4F-4B8D40864520}"/>
          </ac:picMkLst>
        </pc:picChg>
        <pc:cxnChg chg="add mod">
          <ac:chgData name="Braun, Amanda (LARC-D304)[Oak Ridge Associated Universities]" userId="7a0ec36b-be5d-4649-8d71-c050d3726982" providerId="ADAL" clId="{D826896F-8333-499F-BBAD-8C1E2C483EEA}" dt="2024-06-26T13:00:25.230" v="7" actId="208"/>
          <ac:cxnSpMkLst>
            <pc:docMk/>
            <pc:sldMk cId="1587535532" sldId="979"/>
            <ac:cxnSpMk id="11" creationId="{6C622307-A2E5-2CF4-3C12-06F329CD74E9}"/>
          </ac:cxnSpMkLst>
        </pc:cxnChg>
        <pc:cxnChg chg="add mod">
          <ac:chgData name="Braun, Amanda (LARC-D304)[Oak Ridge Associated Universities]" userId="7a0ec36b-be5d-4649-8d71-c050d3726982" providerId="ADAL" clId="{D826896F-8333-499F-BBAD-8C1E2C483EEA}" dt="2024-06-26T12:59:54.248" v="4"/>
          <ac:cxnSpMkLst>
            <pc:docMk/>
            <pc:sldMk cId="1587535532" sldId="979"/>
            <ac:cxnSpMk id="13" creationId="{B589AD75-AF4C-76B4-D9CA-D5A5B1338A33}"/>
          </ac:cxnSpMkLst>
        </pc:cxnChg>
        <pc:cxnChg chg="add mod">
          <ac:chgData name="Braun, Amanda (LARC-D304)[Oak Ridge Associated Universities]" userId="7a0ec36b-be5d-4649-8d71-c050d3726982" providerId="ADAL" clId="{D826896F-8333-499F-BBAD-8C1E2C483EEA}" dt="2024-06-26T13:00:25.230" v="7" actId="208"/>
          <ac:cxnSpMkLst>
            <pc:docMk/>
            <pc:sldMk cId="1587535532" sldId="979"/>
            <ac:cxnSpMk id="16" creationId="{D1EB8A2C-D24B-182D-DF66-E2DF1616787F}"/>
          </ac:cxnSpMkLst>
        </pc:cxnChg>
        <pc:cxnChg chg="add mod">
          <ac:chgData name="Braun, Amanda (LARC-D304)[Oak Ridge Associated Universities]" userId="7a0ec36b-be5d-4649-8d71-c050d3726982" providerId="ADAL" clId="{D826896F-8333-499F-BBAD-8C1E2C483EEA}" dt="2024-06-26T13:00:25.230" v="7" actId="208"/>
          <ac:cxnSpMkLst>
            <pc:docMk/>
            <pc:sldMk cId="1587535532" sldId="979"/>
            <ac:cxnSpMk id="23" creationId="{C737B9F6-30BA-D404-42E1-D4E70D11864D}"/>
          </ac:cxnSpMkLst>
        </pc:cxnChg>
        <pc:cxnChg chg="add mod">
          <ac:chgData name="Braun, Amanda (LARC-D304)[Oak Ridge Associated Universities]" userId="7a0ec36b-be5d-4649-8d71-c050d3726982" providerId="ADAL" clId="{D826896F-8333-499F-BBAD-8C1E2C483EEA}" dt="2024-06-26T13:00:25.230" v="7" actId="208"/>
          <ac:cxnSpMkLst>
            <pc:docMk/>
            <pc:sldMk cId="1587535532" sldId="979"/>
            <ac:cxnSpMk id="24" creationId="{1F124D71-018C-5A0E-186D-ECC801DB3DAE}"/>
          </ac:cxnSpMkLst>
        </pc:cxnChg>
        <pc:cxnChg chg="del">
          <ac:chgData name="Braun, Amanda (LARC-D304)[Oak Ridge Associated Universities]" userId="7a0ec36b-be5d-4649-8d71-c050d3726982" providerId="ADAL" clId="{D826896F-8333-499F-BBAD-8C1E2C483EEA}" dt="2024-06-26T12:59:50.324" v="2" actId="478"/>
          <ac:cxnSpMkLst>
            <pc:docMk/>
            <pc:sldMk cId="1587535532" sldId="979"/>
            <ac:cxnSpMk id="38" creationId="{DA53557B-DDFF-5B62-7842-635BF1F5EBB5}"/>
          </ac:cxnSpMkLst>
        </pc:cxnChg>
        <pc:cxnChg chg="del">
          <ac:chgData name="Braun, Amanda (LARC-D304)[Oak Ridge Associated Universities]" userId="7a0ec36b-be5d-4649-8d71-c050d3726982" providerId="ADAL" clId="{D826896F-8333-499F-BBAD-8C1E2C483EEA}" dt="2024-06-26T12:59:50.324" v="2" actId="478"/>
          <ac:cxnSpMkLst>
            <pc:docMk/>
            <pc:sldMk cId="1587535532" sldId="979"/>
            <ac:cxnSpMk id="40" creationId="{6A0536AE-7C51-0BB8-8D36-F6DE7F190115}"/>
          </ac:cxnSpMkLst>
        </pc:cxnChg>
        <pc:cxnChg chg="del">
          <ac:chgData name="Braun, Amanda (LARC-D304)[Oak Ridge Associated Universities]" userId="7a0ec36b-be5d-4649-8d71-c050d3726982" providerId="ADAL" clId="{D826896F-8333-499F-BBAD-8C1E2C483EEA}" dt="2024-06-26T12:59:50.324" v="2" actId="478"/>
          <ac:cxnSpMkLst>
            <pc:docMk/>
            <pc:sldMk cId="1587535532" sldId="979"/>
            <ac:cxnSpMk id="42" creationId="{F70184AA-571B-F55E-29C9-BAEF6C80A007}"/>
          </ac:cxnSpMkLst>
        </pc:cxnChg>
      </pc:sldChg>
      <pc:sldChg chg="addSp delSp modSp add del mod">
        <pc:chgData name="Braun, Amanda (LARC-D304)[Oak Ridge Associated Universities]" userId="7a0ec36b-be5d-4649-8d71-c050d3726982" providerId="ADAL" clId="{D826896F-8333-499F-BBAD-8C1E2C483EEA}" dt="2024-06-26T13:08:34.368" v="74" actId="47"/>
        <pc:sldMkLst>
          <pc:docMk/>
          <pc:sldMk cId="4028551132" sldId="980"/>
        </pc:sldMkLst>
        <pc:picChg chg="add del mod">
          <ac:chgData name="Braun, Amanda (LARC-D304)[Oak Ridge Associated Universities]" userId="7a0ec36b-be5d-4649-8d71-c050d3726982" providerId="ADAL" clId="{D826896F-8333-499F-BBAD-8C1E2C483EEA}" dt="2024-06-26T13:06:37.060" v="52"/>
          <ac:picMkLst>
            <pc:docMk/>
            <pc:sldMk cId="4028551132" sldId="980"/>
            <ac:picMk id="5" creationId="{C4B909D6-BBF2-AA48-0619-9F25D9AB1322}"/>
          </ac:picMkLst>
        </pc:picChg>
        <pc:picChg chg="add del">
          <ac:chgData name="Braun, Amanda (LARC-D304)[Oak Ridge Associated Universities]" userId="7a0ec36b-be5d-4649-8d71-c050d3726982" providerId="ADAL" clId="{D826896F-8333-499F-BBAD-8C1E2C483EEA}" dt="2024-06-26T13:05:38.694" v="37" actId="21"/>
          <ac:picMkLst>
            <pc:docMk/>
            <pc:sldMk cId="4028551132" sldId="980"/>
            <ac:picMk id="29" creationId="{6679980D-072A-A051-3759-3AC8CACAC641}"/>
          </ac:picMkLst>
        </pc:picChg>
        <pc:picChg chg="add del">
          <ac:chgData name="Braun, Amanda (LARC-D304)[Oak Ridge Associated Universities]" userId="7a0ec36b-be5d-4649-8d71-c050d3726982" providerId="ADAL" clId="{D826896F-8333-499F-BBAD-8C1E2C483EEA}" dt="2024-06-26T13:06:05.744" v="44" actId="21"/>
          <ac:picMkLst>
            <pc:docMk/>
            <pc:sldMk cId="4028551132" sldId="980"/>
            <ac:picMk id="30" creationId="{3832711F-1826-3A36-A2A5-5DF0675F712B}"/>
          </ac:picMkLst>
        </pc:picChg>
      </pc:sldChg>
      <pc:sldChg chg="addSp delSp modSp add mod modAnim">
        <pc:chgData name="Braun, Amanda (LARC-D304)[Oak Ridge Associated Universities]" userId="7a0ec36b-be5d-4649-8d71-c050d3726982" providerId="ADAL" clId="{D826896F-8333-499F-BBAD-8C1E2C483EEA}" dt="2024-06-26T15:25:29.432" v="234" actId="20577"/>
        <pc:sldMkLst>
          <pc:docMk/>
          <pc:sldMk cId="4257396362" sldId="981"/>
        </pc:sldMkLst>
        <pc:spChg chg="mod">
          <ac:chgData name="Braun, Amanda (LARC-D304)[Oak Ridge Associated Universities]" userId="7a0ec36b-be5d-4649-8d71-c050d3726982" providerId="ADAL" clId="{D826896F-8333-499F-BBAD-8C1E2C483EEA}" dt="2024-06-26T13:08:29.730" v="73" actId="1076"/>
          <ac:spMkLst>
            <pc:docMk/>
            <pc:sldMk cId="4257396362" sldId="981"/>
            <ac:spMk id="7" creationId="{C006ADA4-18A3-E661-DC7D-A57E9A3890A5}"/>
          </ac:spMkLst>
        </pc:spChg>
        <pc:graphicFrameChg chg="mod modGraphic">
          <ac:chgData name="Braun, Amanda (LARC-D304)[Oak Ridge Associated Universities]" userId="7a0ec36b-be5d-4649-8d71-c050d3726982" providerId="ADAL" clId="{D826896F-8333-499F-BBAD-8C1E2C483EEA}" dt="2024-06-26T15:25:29.432" v="234" actId="20577"/>
          <ac:graphicFrameMkLst>
            <pc:docMk/>
            <pc:sldMk cId="4257396362" sldId="981"/>
            <ac:graphicFrameMk id="2" creationId="{4CF6760E-7A3F-4D03-2A16-A4D741ABFE6B}"/>
          </ac:graphicFrameMkLst>
        </pc:graphicFrameChg>
        <pc:picChg chg="add mod ord">
          <ac:chgData name="Braun, Amanda (LARC-D304)[Oak Ridge Associated Universities]" userId="7a0ec36b-be5d-4649-8d71-c050d3726982" providerId="ADAL" clId="{D826896F-8333-499F-BBAD-8C1E2C483EEA}" dt="2024-06-26T13:07:19.388" v="62" actId="12789"/>
          <ac:picMkLst>
            <pc:docMk/>
            <pc:sldMk cId="4257396362" sldId="981"/>
            <ac:picMk id="5" creationId="{68E998E2-A4CD-C5AF-1B62-D5C1FAA07CBD}"/>
          </ac:picMkLst>
        </pc:picChg>
        <pc:picChg chg="add del mod">
          <ac:chgData name="Braun, Amanda (LARC-D304)[Oak Ridge Associated Universities]" userId="7a0ec36b-be5d-4649-8d71-c050d3726982" providerId="ADAL" clId="{D826896F-8333-499F-BBAD-8C1E2C483EEA}" dt="2024-06-26T13:06:29.166" v="50"/>
          <ac:picMkLst>
            <pc:docMk/>
            <pc:sldMk cId="4257396362" sldId="981"/>
            <ac:picMk id="6" creationId="{A5ACB4A1-E9D4-D129-23FA-F50A7ACDE254}"/>
          </ac:picMkLst>
        </pc:picChg>
        <pc:picChg chg="add mod ord">
          <ac:chgData name="Braun, Amanda (LARC-D304)[Oak Ridge Associated Universities]" userId="7a0ec36b-be5d-4649-8d71-c050d3726982" providerId="ADAL" clId="{D826896F-8333-499F-BBAD-8C1E2C483EEA}" dt="2024-06-26T13:07:19.388" v="62" actId="12789"/>
          <ac:picMkLst>
            <pc:docMk/>
            <pc:sldMk cId="4257396362" sldId="981"/>
            <ac:picMk id="9" creationId="{5D1798EE-6D03-4105-4F77-B513E782FE44}"/>
          </ac:picMkLst>
        </pc:picChg>
        <pc:picChg chg="mod ord">
          <ac:chgData name="Braun, Amanda (LARC-D304)[Oak Ridge Associated Universities]" userId="7a0ec36b-be5d-4649-8d71-c050d3726982" providerId="ADAL" clId="{D826896F-8333-499F-BBAD-8C1E2C483EEA}" dt="2024-06-26T13:07:19.388" v="62" actId="12789"/>
          <ac:picMkLst>
            <pc:docMk/>
            <pc:sldMk cId="4257396362" sldId="981"/>
            <ac:picMk id="28" creationId="{A021E208-D108-DAEC-1860-0958922F601C}"/>
          </ac:picMkLst>
        </pc:picChg>
        <pc:picChg chg="del">
          <ac:chgData name="Braun, Amanda (LARC-D304)[Oak Ridge Associated Universities]" userId="7a0ec36b-be5d-4649-8d71-c050d3726982" providerId="ADAL" clId="{D826896F-8333-499F-BBAD-8C1E2C483EEA}" dt="2024-06-26T13:05:46.153" v="41" actId="21"/>
          <ac:picMkLst>
            <pc:docMk/>
            <pc:sldMk cId="4257396362" sldId="981"/>
            <ac:picMk id="29" creationId="{6679980D-072A-A051-3759-3AC8CACAC641}"/>
          </ac:picMkLst>
        </pc:picChg>
        <pc:picChg chg="del">
          <ac:chgData name="Braun, Amanda (LARC-D304)[Oak Ridge Associated Universities]" userId="7a0ec36b-be5d-4649-8d71-c050d3726982" providerId="ADAL" clId="{D826896F-8333-499F-BBAD-8C1E2C483EEA}" dt="2024-06-26T13:05:45.258" v="40" actId="21"/>
          <ac:picMkLst>
            <pc:docMk/>
            <pc:sldMk cId="4257396362" sldId="981"/>
            <ac:picMk id="30" creationId="{3832711F-1826-3A36-A2A5-5DF0675F712B}"/>
          </ac:picMkLst>
        </pc:picChg>
        <pc:cxnChg chg="mod">
          <ac:chgData name="Braun, Amanda (LARC-D304)[Oak Ridge Associated Universities]" userId="7a0ec36b-be5d-4649-8d71-c050d3726982" providerId="ADAL" clId="{D826896F-8333-499F-BBAD-8C1E2C483EEA}" dt="2024-06-26T13:07:38.594" v="65" actId="14100"/>
          <ac:cxnSpMkLst>
            <pc:docMk/>
            <pc:sldMk cId="4257396362" sldId="981"/>
            <ac:cxnSpMk id="31" creationId="{0C490838-1A0E-5288-B4BD-E58ABD557579}"/>
          </ac:cxnSpMkLst>
        </pc:cxnChg>
        <pc:cxnChg chg="mod">
          <ac:chgData name="Braun, Amanda (LARC-D304)[Oak Ridge Associated Universities]" userId="7a0ec36b-be5d-4649-8d71-c050d3726982" providerId="ADAL" clId="{D826896F-8333-499F-BBAD-8C1E2C483EEA}" dt="2024-06-26T13:08:09.116" v="69" actId="14100"/>
          <ac:cxnSpMkLst>
            <pc:docMk/>
            <pc:sldMk cId="4257396362" sldId="981"/>
            <ac:cxnSpMk id="44" creationId="{F927B984-1592-4487-60C8-9D65A98A7A2A}"/>
          </ac:cxnSpMkLst>
        </pc:cxnChg>
        <pc:cxnChg chg="mod">
          <ac:chgData name="Braun, Amanda (LARC-D304)[Oak Ridge Associated Universities]" userId="7a0ec36b-be5d-4649-8d71-c050d3726982" providerId="ADAL" clId="{D826896F-8333-499F-BBAD-8C1E2C483EEA}" dt="2024-06-26T13:08:12.084" v="70" actId="14100"/>
          <ac:cxnSpMkLst>
            <pc:docMk/>
            <pc:sldMk cId="4257396362" sldId="981"/>
            <ac:cxnSpMk id="69" creationId="{1134F5C6-CD8F-CD7F-92EB-68CA2A0B9126}"/>
          </ac:cxnSpMkLst>
        </pc:cxnChg>
      </pc:sldChg>
      <pc:sldChg chg="add del">
        <pc:chgData name="Braun, Amanda (LARC-D304)[Oak Ridge Associated Universities]" userId="7a0ec36b-be5d-4649-8d71-c050d3726982" providerId="ADAL" clId="{D826896F-8333-499F-BBAD-8C1E2C483EEA}" dt="2024-06-26T13:13:23.701" v="130" actId="47"/>
        <pc:sldMkLst>
          <pc:docMk/>
          <pc:sldMk cId="910568051" sldId="982"/>
        </pc:sldMkLst>
      </pc:sldChg>
      <pc:sldChg chg="addSp delSp modSp add mod delAnim modAnim">
        <pc:chgData name="Braun, Amanda (LARC-D304)[Oak Ridge Associated Universities]" userId="7a0ec36b-be5d-4649-8d71-c050d3726982" providerId="ADAL" clId="{D826896F-8333-499F-BBAD-8C1E2C483EEA}" dt="2024-06-26T14:47:05.906" v="202"/>
        <pc:sldMkLst>
          <pc:docMk/>
          <pc:sldMk cId="2748079456" sldId="983"/>
        </pc:sldMkLst>
        <pc:spChg chg="del">
          <ac:chgData name="Braun, Amanda (LARC-D304)[Oak Ridge Associated Universities]" userId="7a0ec36b-be5d-4649-8d71-c050d3726982" providerId="ADAL" clId="{D826896F-8333-499F-BBAD-8C1E2C483EEA}" dt="2024-06-26T13:12:40.031" v="121" actId="478"/>
          <ac:spMkLst>
            <pc:docMk/>
            <pc:sldMk cId="2748079456" sldId="983"/>
            <ac:spMk id="7" creationId="{B3267FE8-E0AB-1808-05A8-E6269A872CD6}"/>
          </ac:spMkLst>
        </pc:spChg>
        <pc:spChg chg="del">
          <ac:chgData name="Braun, Amanda (LARC-D304)[Oak Ridge Associated Universities]" userId="7a0ec36b-be5d-4649-8d71-c050d3726982" providerId="ADAL" clId="{D826896F-8333-499F-BBAD-8C1E2C483EEA}" dt="2024-06-26T13:12:40.031" v="121" actId="478"/>
          <ac:spMkLst>
            <pc:docMk/>
            <pc:sldMk cId="2748079456" sldId="983"/>
            <ac:spMk id="16" creationId="{9555C054-E993-2BDA-8B95-6CFE8051D344}"/>
          </ac:spMkLst>
        </pc:spChg>
        <pc:picChg chg="add mod">
          <ac:chgData name="Braun, Amanda (LARC-D304)[Oak Ridge Associated Universities]" userId="7a0ec36b-be5d-4649-8d71-c050d3726982" providerId="ADAL" clId="{D826896F-8333-499F-BBAD-8C1E2C483EEA}" dt="2024-06-26T13:13:18.053" v="129" actId="555"/>
          <ac:picMkLst>
            <pc:docMk/>
            <pc:sldMk cId="2748079456" sldId="983"/>
            <ac:picMk id="11" creationId="{2E9AC9EF-F048-189D-58E5-06D0E70C11A7}"/>
          </ac:picMkLst>
        </pc:picChg>
        <pc:picChg chg="add mod">
          <ac:chgData name="Braun, Amanda (LARC-D304)[Oak Ridge Associated Universities]" userId="7a0ec36b-be5d-4649-8d71-c050d3726982" providerId="ADAL" clId="{D826896F-8333-499F-BBAD-8C1E2C483EEA}" dt="2024-06-26T13:13:18.053" v="129" actId="555"/>
          <ac:picMkLst>
            <pc:docMk/>
            <pc:sldMk cId="2748079456" sldId="983"/>
            <ac:picMk id="15" creationId="{716038FC-A038-260E-DD8B-E1E4BB80ECA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9D2F15-0ECA-7160-D104-5D0585A73B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04149B-8F9C-CC29-3902-B4B45262FF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74EF9E-DFEF-40AE-BA42-4154E1FE277B}" type="datetimeFigureOut">
              <a:rPr lang="en-US" smtClean="0"/>
              <a:t>6/27/2024</a:t>
            </a:fld>
            <a:endParaRPr lang="en-US"/>
          </a:p>
        </p:txBody>
      </p:sp>
      <p:sp>
        <p:nvSpPr>
          <p:cNvPr id="4" name="Footer Placeholder 3">
            <a:extLst>
              <a:ext uri="{FF2B5EF4-FFF2-40B4-BE49-F238E27FC236}">
                <a16:creationId xmlns:a16="http://schemas.microsoft.com/office/drawing/2014/main" id="{6E58D497-0023-05FA-8436-E2332999485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40210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607DB-2C92-4089-935B-5CC66D84B803}"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C271A-FD8D-45FF-B3F6-210C77E53316}" type="slidenum">
              <a:rPr lang="en-US" smtClean="0"/>
              <a:t>‹#›</a:t>
            </a:fld>
            <a:endParaRPr lang="en-US"/>
          </a:p>
        </p:txBody>
      </p:sp>
    </p:spTree>
    <p:extLst>
      <p:ext uri="{BB962C8B-B14F-4D97-AF65-F5344CB8AC3E}">
        <p14:creationId xmlns:p14="http://schemas.microsoft.com/office/powerpoint/2010/main" val="357958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08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9C271A-FD8D-45FF-B3F6-210C77E53316}" type="slidenum">
              <a:rPr lang="en-US" smtClean="0"/>
              <a:t>25</a:t>
            </a:fld>
            <a:endParaRPr lang="en-US"/>
          </a:p>
        </p:txBody>
      </p:sp>
    </p:spTree>
    <p:extLst>
      <p:ext uri="{BB962C8B-B14F-4D97-AF65-F5344CB8AC3E}">
        <p14:creationId xmlns:p14="http://schemas.microsoft.com/office/powerpoint/2010/main" val="3552986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Acousto-optic effect: send oscillating electric signal to PZ </a:t>
            </a:r>
            <a:r>
              <a:rPr lang="en-US" dirty="0" err="1"/>
              <a:t>tranducer</a:t>
            </a:r>
            <a:r>
              <a:rPr lang="en-US" dirty="0"/>
              <a:t>.  Induces sound wave (RF frequency). Create a change in the index of refraction.  Doppler shifted by the amount of the sound wave</a:t>
            </a:r>
          </a:p>
        </p:txBody>
      </p:sp>
      <p:sp>
        <p:nvSpPr>
          <p:cNvPr id="4" name="Slide Number Placeholder 3"/>
          <p:cNvSpPr>
            <a:spLocks noGrp="1"/>
          </p:cNvSpPr>
          <p:nvPr>
            <p:ph type="sldNum" sz="quarter" idx="5"/>
          </p:nvPr>
        </p:nvSpPr>
        <p:spPr/>
        <p:txBody>
          <a:bodyPr/>
          <a:lstStyle/>
          <a:p>
            <a:fld id="{A09C271A-FD8D-45FF-B3F6-210C77E53316}" type="slidenum">
              <a:rPr lang="en-US" smtClean="0"/>
              <a:t>31</a:t>
            </a:fld>
            <a:endParaRPr lang="en-US"/>
          </a:p>
        </p:txBody>
      </p:sp>
    </p:spTree>
    <p:extLst>
      <p:ext uri="{BB962C8B-B14F-4D97-AF65-F5344CB8AC3E}">
        <p14:creationId xmlns:p14="http://schemas.microsoft.com/office/powerpoint/2010/main" val="4132922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50</a:t>
            </a:fld>
            <a:endParaRPr lang="en-US"/>
          </a:p>
        </p:txBody>
      </p:sp>
    </p:spTree>
    <p:extLst>
      <p:ext uri="{BB962C8B-B14F-4D97-AF65-F5344CB8AC3E}">
        <p14:creationId xmlns:p14="http://schemas.microsoft.com/office/powerpoint/2010/main" val="145509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Unseeded technique</a:t>
            </a:r>
          </a:p>
        </p:txBody>
      </p:sp>
      <p:sp>
        <p:nvSpPr>
          <p:cNvPr id="4" name="Slide Number Placeholder 3"/>
          <p:cNvSpPr>
            <a:spLocks noGrp="1"/>
          </p:cNvSpPr>
          <p:nvPr>
            <p:ph type="sldNum" sz="quarter" idx="5"/>
          </p:nvPr>
        </p:nvSpPr>
        <p:spPr/>
        <p:txBody>
          <a:bodyPr/>
          <a:lstStyle/>
          <a:p>
            <a:fld id="{A09C271A-FD8D-45FF-B3F6-210C77E53316}" type="slidenum">
              <a:rPr lang="en-US" smtClean="0"/>
              <a:t>5</a:t>
            </a:fld>
            <a:endParaRPr lang="en-US"/>
          </a:p>
        </p:txBody>
      </p:sp>
    </p:spTree>
    <p:extLst>
      <p:ext uri="{BB962C8B-B14F-4D97-AF65-F5344CB8AC3E}">
        <p14:creationId xmlns:p14="http://schemas.microsoft.com/office/powerpoint/2010/main" val="227507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6</a:t>
            </a:fld>
            <a:endParaRPr lang="en-US"/>
          </a:p>
        </p:txBody>
      </p:sp>
    </p:spTree>
    <p:extLst>
      <p:ext uri="{BB962C8B-B14F-4D97-AF65-F5344CB8AC3E}">
        <p14:creationId xmlns:p14="http://schemas.microsoft.com/office/powerpoint/2010/main" val="227965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7</a:t>
            </a:fld>
            <a:endParaRPr lang="en-US"/>
          </a:p>
        </p:txBody>
      </p:sp>
    </p:spTree>
    <p:extLst>
      <p:ext uri="{BB962C8B-B14F-4D97-AF65-F5344CB8AC3E}">
        <p14:creationId xmlns:p14="http://schemas.microsoft.com/office/powerpoint/2010/main" val="128900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8</a:t>
            </a:fld>
            <a:endParaRPr lang="en-US"/>
          </a:p>
        </p:txBody>
      </p:sp>
    </p:spTree>
    <p:extLst>
      <p:ext uri="{BB962C8B-B14F-4D97-AF65-F5344CB8AC3E}">
        <p14:creationId xmlns:p14="http://schemas.microsoft.com/office/powerpoint/2010/main" val="969671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9</a:t>
            </a:fld>
            <a:endParaRPr lang="en-US"/>
          </a:p>
        </p:txBody>
      </p:sp>
    </p:spTree>
    <p:extLst>
      <p:ext uri="{BB962C8B-B14F-4D97-AF65-F5344CB8AC3E}">
        <p14:creationId xmlns:p14="http://schemas.microsoft.com/office/powerpoint/2010/main" val="300755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10</a:t>
            </a:fld>
            <a:endParaRPr lang="en-US"/>
          </a:p>
        </p:txBody>
      </p:sp>
    </p:spTree>
    <p:extLst>
      <p:ext uri="{BB962C8B-B14F-4D97-AF65-F5344CB8AC3E}">
        <p14:creationId xmlns:p14="http://schemas.microsoft.com/office/powerpoint/2010/main" val="188444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11</a:t>
            </a:fld>
            <a:endParaRPr lang="en-US"/>
          </a:p>
        </p:txBody>
      </p:sp>
    </p:spTree>
    <p:extLst>
      <p:ext uri="{BB962C8B-B14F-4D97-AF65-F5344CB8AC3E}">
        <p14:creationId xmlns:p14="http://schemas.microsoft.com/office/powerpoint/2010/main" val="748640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p:txBody>
      </p:sp>
      <p:sp>
        <p:nvSpPr>
          <p:cNvPr id="4" name="Slide Number Placeholder 3"/>
          <p:cNvSpPr>
            <a:spLocks noGrp="1"/>
          </p:cNvSpPr>
          <p:nvPr>
            <p:ph type="sldNum" sz="quarter" idx="5"/>
          </p:nvPr>
        </p:nvSpPr>
        <p:spPr/>
        <p:txBody>
          <a:bodyPr/>
          <a:lstStyle/>
          <a:p>
            <a:fld id="{A09C271A-FD8D-45FF-B3F6-210C77E53316}" type="slidenum">
              <a:rPr lang="en-US" smtClean="0"/>
              <a:t>12</a:t>
            </a:fld>
            <a:endParaRPr lang="en-US"/>
          </a:p>
        </p:txBody>
      </p:sp>
    </p:spTree>
    <p:extLst>
      <p:ext uri="{BB962C8B-B14F-4D97-AF65-F5344CB8AC3E}">
        <p14:creationId xmlns:p14="http://schemas.microsoft.com/office/powerpoint/2010/main" val="223592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12B9-FD15-25D2-B95E-38B4A9C1C937}"/>
              </a:ext>
            </a:extLst>
          </p:cNvPr>
          <p:cNvSpPr>
            <a:spLocks noGrp="1"/>
          </p:cNvSpPr>
          <p:nvPr>
            <p:ph type="ctrTitle"/>
          </p:nvPr>
        </p:nvSpPr>
        <p:spPr>
          <a:xfrm>
            <a:off x="1524398" y="1122363"/>
            <a:ext cx="9143206"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E8693F-7540-B568-7AF4-275A7E424470}"/>
              </a:ext>
            </a:extLst>
          </p:cNvPr>
          <p:cNvSpPr>
            <a:spLocks noGrp="1"/>
          </p:cNvSpPr>
          <p:nvPr>
            <p:ph type="subTitle" idx="1"/>
          </p:nvPr>
        </p:nvSpPr>
        <p:spPr>
          <a:xfrm>
            <a:off x="1524398" y="3602038"/>
            <a:ext cx="91432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1AEB3-3253-ED21-91E6-56EC6A1B5B6E}"/>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C9AFFA26-0808-BCC4-3A46-D42ADFF94227}"/>
              </a:ext>
            </a:extLst>
          </p:cNvPr>
          <p:cNvSpPr>
            <a:spLocks noGrp="1"/>
          </p:cNvSpPr>
          <p:nvPr>
            <p:ph type="ftr" sz="quarter" idx="11"/>
          </p:nvPr>
        </p:nvSpPr>
        <p:spPr/>
        <p:txBody>
          <a:bodyPr/>
          <a:lstStyle/>
          <a:p>
            <a:pPr lvl="0"/>
            <a:r>
              <a:rPr lang="en-US"/>
              <a:t>The Meyer Research Group</a:t>
            </a:r>
          </a:p>
        </p:txBody>
      </p:sp>
      <p:sp>
        <p:nvSpPr>
          <p:cNvPr id="6" name="Slide Number Placeholder 5">
            <a:extLst>
              <a:ext uri="{FF2B5EF4-FFF2-40B4-BE49-F238E27FC236}">
                <a16:creationId xmlns:a16="http://schemas.microsoft.com/office/drawing/2014/main" id="{64DDAC20-E504-5043-3353-B139C857B30B}"/>
              </a:ext>
            </a:extLst>
          </p:cNvPr>
          <p:cNvSpPr>
            <a:spLocks noGrp="1"/>
          </p:cNvSpPr>
          <p:nvPr>
            <p:ph type="sldNum" sz="quarter" idx="12"/>
          </p:nvPr>
        </p:nvSpPr>
        <p:spPr/>
        <p:txBody>
          <a:bodyPr/>
          <a:lstStyle/>
          <a:p>
            <a:pPr lvl="0"/>
            <a:r>
              <a:rPr lang="en-US"/>
              <a:t> |  </a:t>
            </a:r>
            <a:fld id="{49AFB1F0-A37B-41BE-B449-07C9D51D1771}" type="slidenum">
              <a:t>‹#›</a:t>
            </a:fld>
            <a:endParaRPr lang="en-US"/>
          </a:p>
        </p:txBody>
      </p:sp>
    </p:spTree>
    <p:extLst>
      <p:ext uri="{BB962C8B-B14F-4D97-AF65-F5344CB8AC3E}">
        <p14:creationId xmlns:p14="http://schemas.microsoft.com/office/powerpoint/2010/main" val="329419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DB56-51FE-9ED5-939B-371D52A3F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DA1B2-46C2-1A1F-EA48-F9F2420C15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59610-5BDD-EC20-890D-27E8AE53556C}"/>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312E1426-2926-4CB8-6D00-D24187E280B9}"/>
              </a:ext>
            </a:extLst>
          </p:cNvPr>
          <p:cNvSpPr>
            <a:spLocks noGrp="1"/>
          </p:cNvSpPr>
          <p:nvPr>
            <p:ph type="ftr" sz="quarter" idx="11"/>
          </p:nvPr>
        </p:nvSpPr>
        <p:spPr/>
        <p:txBody>
          <a:bodyPr/>
          <a:lstStyle/>
          <a:p>
            <a:pPr lvl="0"/>
            <a:r>
              <a:rPr lang="en-US"/>
              <a:t>The Meyer Research Group</a:t>
            </a:r>
          </a:p>
        </p:txBody>
      </p:sp>
      <p:sp>
        <p:nvSpPr>
          <p:cNvPr id="6" name="Slide Number Placeholder 5">
            <a:extLst>
              <a:ext uri="{FF2B5EF4-FFF2-40B4-BE49-F238E27FC236}">
                <a16:creationId xmlns:a16="http://schemas.microsoft.com/office/drawing/2014/main" id="{0BE8BF20-2B9A-E894-010E-A234C2D57DAE}"/>
              </a:ext>
            </a:extLst>
          </p:cNvPr>
          <p:cNvSpPr>
            <a:spLocks noGrp="1"/>
          </p:cNvSpPr>
          <p:nvPr>
            <p:ph type="sldNum" sz="quarter" idx="12"/>
          </p:nvPr>
        </p:nvSpPr>
        <p:spPr/>
        <p:txBody>
          <a:bodyPr/>
          <a:lstStyle/>
          <a:p>
            <a:pPr lvl="0"/>
            <a:r>
              <a:rPr lang="en-US"/>
              <a:t> |  </a:t>
            </a:r>
            <a:fld id="{4B94F5A8-D09C-4686-9B95-FEC55D7F3E65}" type="slidenum">
              <a:t>‹#›</a:t>
            </a:fld>
            <a:endParaRPr lang="en-US"/>
          </a:p>
        </p:txBody>
      </p:sp>
    </p:spTree>
    <p:extLst>
      <p:ext uri="{BB962C8B-B14F-4D97-AF65-F5344CB8AC3E}">
        <p14:creationId xmlns:p14="http://schemas.microsoft.com/office/powerpoint/2010/main" val="112647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93FB71-F4F8-22B1-86DE-1836BE1D5039}"/>
              </a:ext>
            </a:extLst>
          </p:cNvPr>
          <p:cNvSpPr>
            <a:spLocks noGrp="1"/>
          </p:cNvSpPr>
          <p:nvPr>
            <p:ph type="title" orient="vert"/>
          </p:nvPr>
        </p:nvSpPr>
        <p:spPr>
          <a:xfrm>
            <a:off x="7971326" y="438151"/>
            <a:ext cx="2308826" cy="49387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ADE327-3713-B437-1EA0-503A3104391E}"/>
              </a:ext>
            </a:extLst>
          </p:cNvPr>
          <p:cNvSpPr>
            <a:spLocks noGrp="1"/>
          </p:cNvSpPr>
          <p:nvPr>
            <p:ph type="body" orient="vert" idx="1"/>
          </p:nvPr>
        </p:nvSpPr>
        <p:spPr>
          <a:xfrm>
            <a:off x="1043260" y="438151"/>
            <a:ext cx="6775626" cy="49387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D6D03-A633-DB28-2778-7DE162EC561D}"/>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8E7D9354-929E-5722-BAE9-3D0F0A8B882F}"/>
              </a:ext>
            </a:extLst>
          </p:cNvPr>
          <p:cNvSpPr>
            <a:spLocks noGrp="1"/>
          </p:cNvSpPr>
          <p:nvPr>
            <p:ph type="ftr" sz="quarter" idx="11"/>
          </p:nvPr>
        </p:nvSpPr>
        <p:spPr/>
        <p:txBody>
          <a:bodyPr/>
          <a:lstStyle/>
          <a:p>
            <a:pPr lvl="0"/>
            <a:r>
              <a:rPr lang="en-US" dirty="0"/>
              <a:t>The Meyer Research Group</a:t>
            </a:r>
          </a:p>
        </p:txBody>
      </p:sp>
      <p:sp>
        <p:nvSpPr>
          <p:cNvPr id="6" name="Slide Number Placeholder 5">
            <a:extLst>
              <a:ext uri="{FF2B5EF4-FFF2-40B4-BE49-F238E27FC236}">
                <a16:creationId xmlns:a16="http://schemas.microsoft.com/office/drawing/2014/main" id="{62BEE314-E31B-58ED-C709-C3D7CBE293BC}"/>
              </a:ext>
            </a:extLst>
          </p:cNvPr>
          <p:cNvSpPr>
            <a:spLocks noGrp="1"/>
          </p:cNvSpPr>
          <p:nvPr>
            <p:ph type="sldNum" sz="quarter" idx="12"/>
          </p:nvPr>
        </p:nvSpPr>
        <p:spPr/>
        <p:txBody>
          <a:bodyPr/>
          <a:lstStyle/>
          <a:p>
            <a:pPr lvl="0"/>
            <a:r>
              <a:rPr lang="en-US"/>
              <a:t> |  </a:t>
            </a:r>
            <a:fld id="{E5B9B9C0-9468-414B-8E0F-74E8EEE2D7F0}" type="slidenum">
              <a:t>‹#›</a:t>
            </a:fld>
            <a:endParaRPr lang="en-US"/>
          </a:p>
        </p:txBody>
      </p:sp>
    </p:spTree>
    <p:extLst>
      <p:ext uri="{BB962C8B-B14F-4D97-AF65-F5344CB8AC3E}">
        <p14:creationId xmlns:p14="http://schemas.microsoft.com/office/powerpoint/2010/main" val="301795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descr="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6/27/2024</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urdue CoBrand">
            <a:extLst>
              <a:ext uri="{FF2B5EF4-FFF2-40B4-BE49-F238E27FC236}">
                <a16:creationId xmlns:a16="http://schemas.microsoft.com/office/drawing/2014/main" id="{FD0EC21E-06D9-A343-B534-0EED0F3D39CB}"/>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6526831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8" name="Slide Number Placeholder 5">
            <a:extLst>
              <a:ext uri="{FF2B5EF4-FFF2-40B4-BE49-F238E27FC236}">
                <a16:creationId xmlns:a16="http://schemas.microsoft.com/office/drawing/2014/main" id="{1141DA29-181C-8EC1-56CA-D05D77CE17B4}"/>
              </a:ext>
            </a:extLst>
          </p:cNvPr>
          <p:cNvSpPr>
            <a:spLocks noGrp="1"/>
          </p:cNvSpPr>
          <p:nvPr>
            <p:ph type="sldNum" sz="quarter" idx="12"/>
          </p:nvPr>
        </p:nvSpPr>
        <p:spPr>
          <a:xfrm>
            <a:off x="11707314" y="6519600"/>
            <a:ext cx="484686" cy="320040"/>
          </a:xfrm>
        </p:spPr>
        <p:txBody>
          <a:bodyPr/>
          <a:lstStyle>
            <a:lvl1pPr>
              <a:defRPr>
                <a:solidFill>
                  <a:schemeClr val="accent4">
                    <a:lumMod val="50000"/>
                  </a:schemeClr>
                </a:solidFill>
              </a:defRPr>
            </a:lvl1pPr>
          </a:lstStyle>
          <a:p>
            <a:r>
              <a:rPr lang="en-US" dirty="0"/>
              <a:t> |  </a:t>
            </a:r>
            <a:fld id="{0E1991C0-E1C3-415B-BFAF-25B1C499A24F}" type="slidenum">
              <a:rPr smtClean="0"/>
              <a:pPr/>
              <a:t>‹#›</a:t>
            </a:fld>
            <a:endParaRPr lang="en-US" dirty="0"/>
          </a:p>
        </p:txBody>
      </p:sp>
      <p:sp>
        <p:nvSpPr>
          <p:cNvPr id="6" name="Footer Placeholder 3">
            <a:extLst>
              <a:ext uri="{FF2B5EF4-FFF2-40B4-BE49-F238E27FC236}">
                <a16:creationId xmlns:a16="http://schemas.microsoft.com/office/drawing/2014/main" id="{DFA228D2-6F8C-27A9-CDDF-4C0A283BEA15}"/>
              </a:ext>
            </a:extLst>
          </p:cNvPr>
          <p:cNvSpPr>
            <a:spLocks noGrp="1"/>
          </p:cNvSpPr>
          <p:nvPr>
            <p:ph type="ftr" sz="quarter" idx="10"/>
          </p:nvPr>
        </p:nvSpPr>
        <p:spPr>
          <a:xfrm>
            <a:off x="10028918" y="6519600"/>
            <a:ext cx="1920739" cy="320040"/>
          </a:xfrm>
        </p:spPr>
        <p:txBody>
          <a:bodyPr/>
          <a:lstStyle>
            <a:lvl1pPr>
              <a:defRPr>
                <a:solidFill>
                  <a:schemeClr val="accent4">
                    <a:lumMod val="50000"/>
                    <a:alpha val="70000"/>
                  </a:schemeClr>
                </a:solidFill>
              </a:defRPr>
            </a:lvl1pPr>
          </a:lstStyle>
          <a:p>
            <a:r>
              <a:rPr lang="en-US" dirty="0"/>
              <a:t>The Meyer Research Group</a:t>
            </a:r>
          </a:p>
        </p:txBody>
      </p:sp>
      <p:pic>
        <p:nvPicPr>
          <p:cNvPr id="10" name="MechEng_H-Full-RGB.svg" title="MechEng_H-Full-RGB">
            <a:extLst>
              <a:ext uri="{FF2B5EF4-FFF2-40B4-BE49-F238E27FC236}">
                <a16:creationId xmlns:a16="http://schemas.microsoft.com/office/drawing/2014/main" id="{420A714E-0D76-6450-D525-906E4475A243}"/>
              </a:ext>
            </a:extLst>
          </p:cNvPr>
          <p:cNvPicPr>
            <a:picLocks noChangeAspect="1"/>
          </p:cNvPicPr>
          <p:nvPr userDrawn="1"/>
        </p:nvPicPr>
        <p:blipFill>
          <a:blip r:embed="rId3">
            <a:lum/>
            <a:alphaModFix/>
            <a:extLst>
              <a:ext uri="{96DAC541-7B7A-43D3-8B79-37D633B846F1}">
                <asvg:svgBlip xmlns:asvg="http://schemas.microsoft.com/office/drawing/2016/SVG/main" r:embed="rId4"/>
              </a:ext>
            </a:extLst>
          </a:blip>
          <a:srcRect/>
          <a:stretch>
            <a:fillRect/>
          </a:stretch>
        </p:blipFill>
        <p:spPr>
          <a:xfrm>
            <a:off x="215665" y="6299210"/>
            <a:ext cx="4216338" cy="457200"/>
          </a:xfrm>
          <a:prstGeom prst="rect">
            <a:avLst/>
          </a:prstGeom>
          <a:noFill/>
          <a:ln>
            <a:noFill/>
          </a:ln>
        </p:spPr>
      </p:pic>
    </p:spTree>
    <p:extLst>
      <p:ext uri="{BB962C8B-B14F-4D97-AF65-F5344CB8AC3E}">
        <p14:creationId xmlns:p14="http://schemas.microsoft.com/office/powerpoint/2010/main" val="25037212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6/27/2024</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9" name="Purdue CoBrand">
            <a:extLst>
              <a:ext uri="{FF2B5EF4-FFF2-40B4-BE49-F238E27FC236}">
                <a16:creationId xmlns:a16="http://schemas.microsoft.com/office/drawing/2014/main" id="{C943A4DD-FEF8-5840-9723-4CAF6229B0DE}"/>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4131732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6/27/2024</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27" name="Purdue CoBrand">
            <a:extLst>
              <a:ext uri="{FF2B5EF4-FFF2-40B4-BE49-F238E27FC236}">
                <a16:creationId xmlns:a16="http://schemas.microsoft.com/office/drawing/2014/main" id="{4076820D-0E78-0345-80AB-BD1AE9361F44}"/>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5505111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6/27/2024</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23" name="Purdue CoBrand">
            <a:extLst>
              <a:ext uri="{FF2B5EF4-FFF2-40B4-BE49-F238E27FC236}">
                <a16:creationId xmlns:a16="http://schemas.microsoft.com/office/drawing/2014/main" id="{8ECB92D7-77B4-D64F-A212-939E26D2566A}"/>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5817320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0">
                <a:solidFill>
                  <a:schemeClr val="accent2"/>
                </a:solidFill>
                <a:latin typeface="United Sans Reg Medium" pitchFamily="2" charset="77"/>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6/27/2024</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29" name="Purdue CoBrand">
            <a:extLst>
              <a:ext uri="{FF2B5EF4-FFF2-40B4-BE49-F238E27FC236}">
                <a16:creationId xmlns:a16="http://schemas.microsoft.com/office/drawing/2014/main" id="{B82B3A27-5164-7647-A9E4-15AFD8B2A300}"/>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1663856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6/27/2024</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24" name="Purdue CoBrand">
            <a:extLst>
              <a:ext uri="{FF2B5EF4-FFF2-40B4-BE49-F238E27FC236}">
                <a16:creationId xmlns:a16="http://schemas.microsoft.com/office/drawing/2014/main" id="{809A6F32-D31C-8D45-9253-F6BC579F08A2}"/>
              </a:ext>
            </a:extLst>
          </p:cNvPr>
          <p:cNvPicPr>
            <a:picLocks noChangeAspect="1"/>
          </p:cNvPicPr>
          <p:nvPr userDrawn="1"/>
        </p:nvPicPr>
        <p:blipFill>
          <a:blip r:embed="rId3"/>
          <a:stretch>
            <a:fillRect/>
          </a:stretch>
        </p:blipFill>
        <p:spPr>
          <a:xfrm>
            <a:off x="1071704" y="5981517"/>
            <a:ext cx="4349072" cy="460490"/>
          </a:xfrm>
          <a:prstGeom prst="rect">
            <a:avLst/>
          </a:prstGeom>
        </p:spPr>
      </p:pic>
    </p:spTree>
    <p:extLst>
      <p:ext uri="{BB962C8B-B14F-4D97-AF65-F5344CB8AC3E}">
        <p14:creationId xmlns:p14="http://schemas.microsoft.com/office/powerpoint/2010/main" val="2185606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46FE-B106-0966-D5EC-C7A9DDE5B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973A5-F219-30DB-24A9-09217631C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9B761-158D-FB12-5E7E-55C751480CBC}"/>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0FBADEBD-55B1-0259-F1D9-B08594D2719B}"/>
              </a:ext>
            </a:extLst>
          </p:cNvPr>
          <p:cNvSpPr>
            <a:spLocks noGrp="1"/>
          </p:cNvSpPr>
          <p:nvPr>
            <p:ph type="ftr" sz="quarter" idx="11"/>
          </p:nvPr>
        </p:nvSpPr>
        <p:spPr/>
        <p:txBody>
          <a:bodyPr/>
          <a:lstStyle/>
          <a:p>
            <a:pPr lvl="0"/>
            <a:r>
              <a:rPr lang="en-US"/>
              <a:t>The Meyer Research Group</a:t>
            </a:r>
          </a:p>
        </p:txBody>
      </p:sp>
      <p:sp>
        <p:nvSpPr>
          <p:cNvPr id="6" name="Slide Number Placeholder 5">
            <a:extLst>
              <a:ext uri="{FF2B5EF4-FFF2-40B4-BE49-F238E27FC236}">
                <a16:creationId xmlns:a16="http://schemas.microsoft.com/office/drawing/2014/main" id="{CFBEE114-5B52-FED1-903C-7122C21C8665}"/>
              </a:ext>
            </a:extLst>
          </p:cNvPr>
          <p:cNvSpPr>
            <a:spLocks noGrp="1"/>
          </p:cNvSpPr>
          <p:nvPr>
            <p:ph type="sldNum" sz="quarter" idx="12"/>
          </p:nvPr>
        </p:nvSpPr>
        <p:spPr/>
        <p:txBody>
          <a:bodyPr/>
          <a:lstStyle/>
          <a:p>
            <a:pPr lvl="0"/>
            <a:r>
              <a:rPr lang="en-US"/>
              <a:t> |  </a:t>
            </a:r>
            <a:fld id="{B69B59FB-B94E-4F40-92AC-11334177A27B}" type="slidenum">
              <a:t>‹#›</a:t>
            </a:fld>
            <a:endParaRPr lang="en-US"/>
          </a:p>
        </p:txBody>
      </p:sp>
    </p:spTree>
    <p:extLst>
      <p:ext uri="{BB962C8B-B14F-4D97-AF65-F5344CB8AC3E}">
        <p14:creationId xmlns:p14="http://schemas.microsoft.com/office/powerpoint/2010/main" val="1490097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93CF-C791-BCD8-EFE0-510B93C4DF9D}"/>
              </a:ext>
            </a:extLst>
          </p:cNvPr>
          <p:cNvSpPr>
            <a:spLocks noGrp="1"/>
          </p:cNvSpPr>
          <p:nvPr>
            <p:ph type="title"/>
          </p:nvPr>
        </p:nvSpPr>
        <p:spPr>
          <a:xfrm>
            <a:off x="832067" y="1709739"/>
            <a:ext cx="10515163"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E7667-E15C-7A6B-6E4B-B2681FAA0062}"/>
              </a:ext>
            </a:extLst>
          </p:cNvPr>
          <p:cNvSpPr>
            <a:spLocks noGrp="1"/>
          </p:cNvSpPr>
          <p:nvPr>
            <p:ph type="body" idx="1"/>
          </p:nvPr>
        </p:nvSpPr>
        <p:spPr>
          <a:xfrm>
            <a:off x="832067" y="4589464"/>
            <a:ext cx="105151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D1FC2-90AD-2A5B-5883-0B7E1F8A60A5}"/>
              </a:ext>
            </a:extLst>
          </p:cNvPr>
          <p:cNvSpPr>
            <a:spLocks noGrp="1"/>
          </p:cNvSpPr>
          <p:nvPr>
            <p:ph type="dt" sz="half" idx="10"/>
          </p:nvPr>
        </p:nvSpPr>
        <p:spPr/>
        <p:txBody>
          <a:bodyPr/>
          <a:lstStyle/>
          <a:p>
            <a:pPr lvl="0"/>
            <a:endParaRPr lang="en-US"/>
          </a:p>
        </p:txBody>
      </p:sp>
      <p:sp>
        <p:nvSpPr>
          <p:cNvPr id="5" name="Footer Placeholder 4">
            <a:extLst>
              <a:ext uri="{FF2B5EF4-FFF2-40B4-BE49-F238E27FC236}">
                <a16:creationId xmlns:a16="http://schemas.microsoft.com/office/drawing/2014/main" id="{F4094FD2-6D87-2F97-4399-E4EC94CEF84F}"/>
              </a:ext>
            </a:extLst>
          </p:cNvPr>
          <p:cNvSpPr>
            <a:spLocks noGrp="1"/>
          </p:cNvSpPr>
          <p:nvPr>
            <p:ph type="ftr" sz="quarter" idx="11"/>
          </p:nvPr>
        </p:nvSpPr>
        <p:spPr/>
        <p:txBody>
          <a:bodyPr/>
          <a:lstStyle/>
          <a:p>
            <a:pPr lvl="0"/>
            <a:r>
              <a:rPr lang="en-US"/>
              <a:t>The Meyer Research Group</a:t>
            </a:r>
          </a:p>
        </p:txBody>
      </p:sp>
      <p:sp>
        <p:nvSpPr>
          <p:cNvPr id="6" name="Slide Number Placeholder 5">
            <a:extLst>
              <a:ext uri="{FF2B5EF4-FFF2-40B4-BE49-F238E27FC236}">
                <a16:creationId xmlns:a16="http://schemas.microsoft.com/office/drawing/2014/main" id="{E4F3317F-2207-DC67-E17C-0E5421C12A58}"/>
              </a:ext>
            </a:extLst>
          </p:cNvPr>
          <p:cNvSpPr>
            <a:spLocks noGrp="1"/>
          </p:cNvSpPr>
          <p:nvPr>
            <p:ph type="sldNum" sz="quarter" idx="12"/>
          </p:nvPr>
        </p:nvSpPr>
        <p:spPr/>
        <p:txBody>
          <a:bodyPr/>
          <a:lstStyle/>
          <a:p>
            <a:pPr lvl="0"/>
            <a:r>
              <a:rPr lang="en-US"/>
              <a:t> |  </a:t>
            </a:r>
            <a:fld id="{CEDC13B8-E482-44F8-AEFF-5698345E4FD7}" type="slidenum">
              <a:t>‹#›</a:t>
            </a:fld>
            <a:endParaRPr lang="en-US"/>
          </a:p>
        </p:txBody>
      </p:sp>
    </p:spTree>
    <p:extLst>
      <p:ext uri="{BB962C8B-B14F-4D97-AF65-F5344CB8AC3E}">
        <p14:creationId xmlns:p14="http://schemas.microsoft.com/office/powerpoint/2010/main" val="28641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C33A-5CBC-9B24-D524-73609DEC8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2394E-955C-C00A-7230-BFA2988E42A7}"/>
              </a:ext>
            </a:extLst>
          </p:cNvPr>
          <p:cNvSpPr>
            <a:spLocks noGrp="1"/>
          </p:cNvSpPr>
          <p:nvPr>
            <p:ph sz="half" idx="1"/>
          </p:nvPr>
        </p:nvSpPr>
        <p:spPr>
          <a:xfrm>
            <a:off x="1948371" y="1965325"/>
            <a:ext cx="3609327" cy="341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B5ABBF-DCE6-AFC8-C905-5AE54BD42A12}"/>
              </a:ext>
            </a:extLst>
          </p:cNvPr>
          <p:cNvSpPr>
            <a:spLocks noGrp="1"/>
          </p:cNvSpPr>
          <p:nvPr>
            <p:ph sz="half" idx="2"/>
          </p:nvPr>
        </p:nvSpPr>
        <p:spPr>
          <a:xfrm>
            <a:off x="5710137" y="1965325"/>
            <a:ext cx="3609328" cy="341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1FEA07-7D34-C403-CD9F-D56A8796F383}"/>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AC839DFC-6CEF-EA57-AD03-1D84AA8E6769}"/>
              </a:ext>
            </a:extLst>
          </p:cNvPr>
          <p:cNvSpPr>
            <a:spLocks noGrp="1"/>
          </p:cNvSpPr>
          <p:nvPr>
            <p:ph type="ftr" sz="quarter" idx="11"/>
          </p:nvPr>
        </p:nvSpPr>
        <p:spPr/>
        <p:txBody>
          <a:bodyPr/>
          <a:lstStyle/>
          <a:p>
            <a:pPr lvl="0"/>
            <a:r>
              <a:rPr lang="en-US"/>
              <a:t>The Meyer Research Group</a:t>
            </a:r>
          </a:p>
        </p:txBody>
      </p:sp>
      <p:sp>
        <p:nvSpPr>
          <p:cNvPr id="7" name="Slide Number Placeholder 6">
            <a:extLst>
              <a:ext uri="{FF2B5EF4-FFF2-40B4-BE49-F238E27FC236}">
                <a16:creationId xmlns:a16="http://schemas.microsoft.com/office/drawing/2014/main" id="{3F9C518C-5E9B-2937-BCFC-3C8A76BFD526}"/>
              </a:ext>
            </a:extLst>
          </p:cNvPr>
          <p:cNvSpPr>
            <a:spLocks noGrp="1"/>
          </p:cNvSpPr>
          <p:nvPr>
            <p:ph type="sldNum" sz="quarter" idx="12"/>
          </p:nvPr>
        </p:nvSpPr>
        <p:spPr/>
        <p:txBody>
          <a:bodyPr/>
          <a:lstStyle/>
          <a:p>
            <a:pPr lvl="0"/>
            <a:r>
              <a:rPr lang="en-US"/>
              <a:t> |  </a:t>
            </a:r>
            <a:fld id="{AF2A09D2-B185-4370-A06D-2636880A8F34}" type="slidenum">
              <a:t>‹#›</a:t>
            </a:fld>
            <a:endParaRPr lang="en-US"/>
          </a:p>
        </p:txBody>
      </p:sp>
    </p:spTree>
    <p:extLst>
      <p:ext uri="{BB962C8B-B14F-4D97-AF65-F5344CB8AC3E}">
        <p14:creationId xmlns:p14="http://schemas.microsoft.com/office/powerpoint/2010/main" val="123641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6F01C-B6BD-8B07-CA49-A0173E69711D}"/>
              </a:ext>
            </a:extLst>
          </p:cNvPr>
          <p:cNvSpPr>
            <a:spLocks noGrp="1"/>
          </p:cNvSpPr>
          <p:nvPr>
            <p:ph type="title"/>
          </p:nvPr>
        </p:nvSpPr>
        <p:spPr>
          <a:xfrm>
            <a:off x="840007" y="365126"/>
            <a:ext cx="1051516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BD5D15-A3FC-B181-8C8F-872BAB35A574}"/>
              </a:ext>
            </a:extLst>
          </p:cNvPr>
          <p:cNvSpPr>
            <a:spLocks noGrp="1"/>
          </p:cNvSpPr>
          <p:nvPr>
            <p:ph type="body" idx="1"/>
          </p:nvPr>
        </p:nvSpPr>
        <p:spPr>
          <a:xfrm>
            <a:off x="840007" y="1681163"/>
            <a:ext cx="515754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4D937-22F1-AD99-A690-AF5E2126D98D}"/>
              </a:ext>
            </a:extLst>
          </p:cNvPr>
          <p:cNvSpPr>
            <a:spLocks noGrp="1"/>
          </p:cNvSpPr>
          <p:nvPr>
            <p:ph sz="half" idx="2"/>
          </p:nvPr>
        </p:nvSpPr>
        <p:spPr>
          <a:xfrm>
            <a:off x="840007" y="2505075"/>
            <a:ext cx="51575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D2077-D69B-B975-AE19-ABA979A9853E}"/>
              </a:ext>
            </a:extLst>
          </p:cNvPr>
          <p:cNvSpPr>
            <a:spLocks noGrp="1"/>
          </p:cNvSpPr>
          <p:nvPr>
            <p:ph type="body" sz="quarter" idx="3"/>
          </p:nvPr>
        </p:nvSpPr>
        <p:spPr>
          <a:xfrm>
            <a:off x="6172220" y="1681163"/>
            <a:ext cx="51829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88FAA1-7510-EC92-8758-7B466FF9E304}"/>
              </a:ext>
            </a:extLst>
          </p:cNvPr>
          <p:cNvSpPr>
            <a:spLocks noGrp="1"/>
          </p:cNvSpPr>
          <p:nvPr>
            <p:ph sz="quarter" idx="4"/>
          </p:nvPr>
        </p:nvSpPr>
        <p:spPr>
          <a:xfrm>
            <a:off x="6172220" y="2505075"/>
            <a:ext cx="518295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0981B8-3F25-81ED-6691-D280B4C173C4}"/>
              </a:ext>
            </a:extLst>
          </p:cNvPr>
          <p:cNvSpPr>
            <a:spLocks noGrp="1"/>
          </p:cNvSpPr>
          <p:nvPr>
            <p:ph type="dt" sz="half" idx="10"/>
          </p:nvPr>
        </p:nvSpPr>
        <p:spPr/>
        <p:txBody>
          <a:bodyPr/>
          <a:lstStyle/>
          <a:p>
            <a:pPr lvl="0"/>
            <a:endParaRPr lang="en-US"/>
          </a:p>
        </p:txBody>
      </p:sp>
      <p:sp>
        <p:nvSpPr>
          <p:cNvPr id="8" name="Footer Placeholder 7">
            <a:extLst>
              <a:ext uri="{FF2B5EF4-FFF2-40B4-BE49-F238E27FC236}">
                <a16:creationId xmlns:a16="http://schemas.microsoft.com/office/drawing/2014/main" id="{BF1C579F-3788-1BF1-60F0-51A71D4072B4}"/>
              </a:ext>
            </a:extLst>
          </p:cNvPr>
          <p:cNvSpPr>
            <a:spLocks noGrp="1"/>
          </p:cNvSpPr>
          <p:nvPr>
            <p:ph type="ftr" sz="quarter" idx="11"/>
          </p:nvPr>
        </p:nvSpPr>
        <p:spPr/>
        <p:txBody>
          <a:bodyPr/>
          <a:lstStyle/>
          <a:p>
            <a:pPr lvl="0"/>
            <a:r>
              <a:rPr lang="en-US"/>
              <a:t>The Meyer Research Group</a:t>
            </a:r>
          </a:p>
        </p:txBody>
      </p:sp>
      <p:sp>
        <p:nvSpPr>
          <p:cNvPr id="9" name="Slide Number Placeholder 8">
            <a:extLst>
              <a:ext uri="{FF2B5EF4-FFF2-40B4-BE49-F238E27FC236}">
                <a16:creationId xmlns:a16="http://schemas.microsoft.com/office/drawing/2014/main" id="{9C11EE8B-196F-5B7C-985A-66B9F1794935}"/>
              </a:ext>
            </a:extLst>
          </p:cNvPr>
          <p:cNvSpPr>
            <a:spLocks noGrp="1"/>
          </p:cNvSpPr>
          <p:nvPr>
            <p:ph type="sldNum" sz="quarter" idx="12"/>
          </p:nvPr>
        </p:nvSpPr>
        <p:spPr/>
        <p:txBody>
          <a:bodyPr/>
          <a:lstStyle/>
          <a:p>
            <a:pPr lvl="0"/>
            <a:r>
              <a:rPr lang="en-US"/>
              <a:t> |  </a:t>
            </a:r>
            <a:fld id="{BE9D1B76-9614-4ABC-87A1-8244631E1F5C}" type="slidenum">
              <a:t>‹#›</a:t>
            </a:fld>
            <a:endParaRPr lang="en-US"/>
          </a:p>
        </p:txBody>
      </p:sp>
    </p:spTree>
    <p:extLst>
      <p:ext uri="{BB962C8B-B14F-4D97-AF65-F5344CB8AC3E}">
        <p14:creationId xmlns:p14="http://schemas.microsoft.com/office/powerpoint/2010/main" val="296450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D871-D06E-680A-35FA-B28F41742A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EAC016-18B8-4577-0EA2-ECE39EEDC692}"/>
              </a:ext>
            </a:extLst>
          </p:cNvPr>
          <p:cNvSpPr>
            <a:spLocks noGrp="1"/>
          </p:cNvSpPr>
          <p:nvPr>
            <p:ph type="dt" sz="half" idx="10"/>
          </p:nvPr>
        </p:nvSpPr>
        <p:spPr/>
        <p:txBody>
          <a:bodyPr/>
          <a:lstStyle/>
          <a:p>
            <a:pPr lvl="0"/>
            <a:endParaRPr lang="en-US"/>
          </a:p>
        </p:txBody>
      </p:sp>
      <p:sp>
        <p:nvSpPr>
          <p:cNvPr id="4" name="Footer Placeholder 3">
            <a:extLst>
              <a:ext uri="{FF2B5EF4-FFF2-40B4-BE49-F238E27FC236}">
                <a16:creationId xmlns:a16="http://schemas.microsoft.com/office/drawing/2014/main" id="{1E4653F9-F47B-ABC4-660E-8C6E944461F5}"/>
              </a:ext>
            </a:extLst>
          </p:cNvPr>
          <p:cNvSpPr>
            <a:spLocks noGrp="1"/>
          </p:cNvSpPr>
          <p:nvPr>
            <p:ph type="ftr" sz="quarter" idx="11"/>
          </p:nvPr>
        </p:nvSpPr>
        <p:spPr>
          <a:xfrm>
            <a:off x="9886129" y="6492240"/>
            <a:ext cx="1920739" cy="320040"/>
          </a:xfrm>
        </p:spPr>
        <p:txBody>
          <a:bodyPr/>
          <a:lstStyle/>
          <a:p>
            <a:pPr lvl="0"/>
            <a:r>
              <a:rPr lang="en-US"/>
              <a:t>The Meyer Research Group</a:t>
            </a:r>
          </a:p>
        </p:txBody>
      </p:sp>
      <p:sp>
        <p:nvSpPr>
          <p:cNvPr id="5" name="Slide Number Placeholder 4">
            <a:extLst>
              <a:ext uri="{FF2B5EF4-FFF2-40B4-BE49-F238E27FC236}">
                <a16:creationId xmlns:a16="http://schemas.microsoft.com/office/drawing/2014/main" id="{4F1824AA-C8C6-7766-88B4-2287C887ADCD}"/>
              </a:ext>
            </a:extLst>
          </p:cNvPr>
          <p:cNvSpPr>
            <a:spLocks noGrp="1"/>
          </p:cNvSpPr>
          <p:nvPr>
            <p:ph type="sldNum" sz="quarter" idx="12"/>
          </p:nvPr>
        </p:nvSpPr>
        <p:spPr>
          <a:xfrm>
            <a:off x="11707314" y="6484030"/>
            <a:ext cx="484686" cy="320040"/>
          </a:xfrm>
        </p:spPr>
        <p:txBody>
          <a:bodyPr/>
          <a:lstStyle/>
          <a:p>
            <a:pPr lvl="0"/>
            <a:r>
              <a:rPr lang="en-US"/>
              <a:t> |  </a:t>
            </a:r>
            <a:fld id="{72E50A9C-9430-4DF3-B16F-9673B5ECE2F6}" type="slidenum">
              <a:t>‹#›</a:t>
            </a:fld>
            <a:endParaRPr lang="en-US"/>
          </a:p>
        </p:txBody>
      </p:sp>
    </p:spTree>
    <p:extLst>
      <p:ext uri="{BB962C8B-B14F-4D97-AF65-F5344CB8AC3E}">
        <p14:creationId xmlns:p14="http://schemas.microsoft.com/office/powerpoint/2010/main" val="42601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0E47A-C0C7-EDB4-A009-E8911809B6F8}"/>
              </a:ext>
            </a:extLst>
          </p:cNvPr>
          <p:cNvSpPr>
            <a:spLocks noGrp="1"/>
          </p:cNvSpPr>
          <p:nvPr>
            <p:ph type="dt" sz="half" idx="10"/>
          </p:nvPr>
        </p:nvSpPr>
        <p:spPr/>
        <p:txBody>
          <a:bodyPr/>
          <a:lstStyle/>
          <a:p>
            <a:pPr lvl="0"/>
            <a:endParaRPr lang="en-US"/>
          </a:p>
        </p:txBody>
      </p:sp>
      <p:sp>
        <p:nvSpPr>
          <p:cNvPr id="3" name="Footer Placeholder 2">
            <a:extLst>
              <a:ext uri="{FF2B5EF4-FFF2-40B4-BE49-F238E27FC236}">
                <a16:creationId xmlns:a16="http://schemas.microsoft.com/office/drawing/2014/main" id="{67C3562D-C88C-2EE7-1661-BF5BB27485D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EFA6A7B5-D3E1-04A8-C341-881D63F7EEC2}"/>
              </a:ext>
            </a:extLst>
          </p:cNvPr>
          <p:cNvSpPr>
            <a:spLocks noGrp="1"/>
          </p:cNvSpPr>
          <p:nvPr>
            <p:ph type="sldNum" sz="quarter" idx="12"/>
          </p:nvPr>
        </p:nvSpPr>
        <p:spPr/>
        <p:txBody>
          <a:bodyPr/>
          <a:lstStyle/>
          <a:p>
            <a:pPr lvl="0"/>
            <a:r>
              <a:rPr lang="en-US"/>
              <a:t> |  </a:t>
            </a:r>
            <a:fld id="{CF73FB24-645E-4189-A7F8-B9F6906CAB1A}" type="slidenum">
              <a:t>‹#›</a:t>
            </a:fld>
            <a:endParaRPr lang="en-US"/>
          </a:p>
        </p:txBody>
      </p:sp>
    </p:spTree>
    <p:extLst>
      <p:ext uri="{BB962C8B-B14F-4D97-AF65-F5344CB8AC3E}">
        <p14:creationId xmlns:p14="http://schemas.microsoft.com/office/powerpoint/2010/main" val="4343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AED0-6E42-2566-4A46-CB1161B67361}"/>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B4DC2F-C272-CAE7-9947-2A26A650DEE9}"/>
              </a:ext>
            </a:extLst>
          </p:cNvPr>
          <p:cNvSpPr>
            <a:spLocks noGrp="1"/>
          </p:cNvSpPr>
          <p:nvPr>
            <p:ph idx="1"/>
          </p:nvPr>
        </p:nvSpPr>
        <p:spPr>
          <a:xfrm>
            <a:off x="5182950" y="987426"/>
            <a:ext cx="617222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3BEF1-2E98-1724-A50C-E742D45CE8FB}"/>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30347-4D5B-AE9B-188A-E2F23938742F}"/>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C84649AA-B7F1-A03B-6CFF-7FBE6CA2BFA0}"/>
              </a:ext>
            </a:extLst>
          </p:cNvPr>
          <p:cNvSpPr>
            <a:spLocks noGrp="1"/>
          </p:cNvSpPr>
          <p:nvPr>
            <p:ph type="ftr" sz="quarter" idx="11"/>
          </p:nvPr>
        </p:nvSpPr>
        <p:spPr/>
        <p:txBody>
          <a:bodyPr/>
          <a:lstStyle/>
          <a:p>
            <a:pPr lvl="0"/>
            <a:r>
              <a:rPr lang="en-US"/>
              <a:t>The Meyer Research Group</a:t>
            </a:r>
          </a:p>
        </p:txBody>
      </p:sp>
      <p:sp>
        <p:nvSpPr>
          <p:cNvPr id="7" name="Slide Number Placeholder 6">
            <a:extLst>
              <a:ext uri="{FF2B5EF4-FFF2-40B4-BE49-F238E27FC236}">
                <a16:creationId xmlns:a16="http://schemas.microsoft.com/office/drawing/2014/main" id="{D2DF380F-EC52-6564-EF1A-F9AAF91FDA49}"/>
              </a:ext>
            </a:extLst>
          </p:cNvPr>
          <p:cNvSpPr>
            <a:spLocks noGrp="1"/>
          </p:cNvSpPr>
          <p:nvPr>
            <p:ph type="sldNum" sz="quarter" idx="12"/>
          </p:nvPr>
        </p:nvSpPr>
        <p:spPr/>
        <p:txBody>
          <a:bodyPr/>
          <a:lstStyle/>
          <a:p>
            <a:pPr lvl="0"/>
            <a:r>
              <a:rPr lang="en-US"/>
              <a:t> |  </a:t>
            </a:r>
            <a:fld id="{2F32CA42-0C13-4821-B291-988144837785}" type="slidenum">
              <a:t>‹#›</a:t>
            </a:fld>
            <a:endParaRPr lang="en-US"/>
          </a:p>
        </p:txBody>
      </p:sp>
    </p:spTree>
    <p:extLst>
      <p:ext uri="{BB962C8B-B14F-4D97-AF65-F5344CB8AC3E}">
        <p14:creationId xmlns:p14="http://schemas.microsoft.com/office/powerpoint/2010/main" val="61082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D3C5-4282-0F0B-1F70-056B3F8AB1D9}"/>
              </a:ext>
            </a:extLst>
          </p:cNvPr>
          <p:cNvSpPr>
            <a:spLocks noGrp="1"/>
          </p:cNvSpPr>
          <p:nvPr>
            <p:ph type="title"/>
          </p:nvPr>
        </p:nvSpPr>
        <p:spPr>
          <a:xfrm>
            <a:off x="840007" y="457200"/>
            <a:ext cx="3931674"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316FA3-38D9-9282-0C8D-AE1E1AD4A3FD}"/>
              </a:ext>
            </a:extLst>
          </p:cNvPr>
          <p:cNvSpPr>
            <a:spLocks noGrp="1"/>
          </p:cNvSpPr>
          <p:nvPr>
            <p:ph type="pic" idx="1"/>
          </p:nvPr>
        </p:nvSpPr>
        <p:spPr>
          <a:xfrm>
            <a:off x="5182950" y="987426"/>
            <a:ext cx="617222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F55B12-E882-D43C-6498-0E7B8658FF4E}"/>
              </a:ext>
            </a:extLst>
          </p:cNvPr>
          <p:cNvSpPr>
            <a:spLocks noGrp="1"/>
          </p:cNvSpPr>
          <p:nvPr>
            <p:ph type="body" sz="half" idx="2"/>
          </p:nvPr>
        </p:nvSpPr>
        <p:spPr>
          <a:xfrm>
            <a:off x="840007" y="2057400"/>
            <a:ext cx="393167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A1161-147C-91D7-DAB1-762B7830E44B}"/>
              </a:ext>
            </a:extLst>
          </p:cNvPr>
          <p:cNvSpPr>
            <a:spLocks noGrp="1"/>
          </p:cNvSpPr>
          <p:nvPr>
            <p:ph type="dt" sz="half" idx="10"/>
          </p:nvPr>
        </p:nvSpPr>
        <p:spPr/>
        <p:txBody>
          <a:bodyPr/>
          <a:lstStyle/>
          <a:p>
            <a:pPr lvl="0"/>
            <a:endParaRPr lang="en-US"/>
          </a:p>
        </p:txBody>
      </p:sp>
      <p:sp>
        <p:nvSpPr>
          <p:cNvPr id="6" name="Footer Placeholder 5">
            <a:extLst>
              <a:ext uri="{FF2B5EF4-FFF2-40B4-BE49-F238E27FC236}">
                <a16:creationId xmlns:a16="http://schemas.microsoft.com/office/drawing/2014/main" id="{45A47C75-5789-C8F1-135C-E2CEF2F0362F}"/>
              </a:ext>
            </a:extLst>
          </p:cNvPr>
          <p:cNvSpPr>
            <a:spLocks noGrp="1"/>
          </p:cNvSpPr>
          <p:nvPr>
            <p:ph type="ftr" sz="quarter" idx="11"/>
          </p:nvPr>
        </p:nvSpPr>
        <p:spPr/>
        <p:txBody>
          <a:bodyPr/>
          <a:lstStyle/>
          <a:p>
            <a:pPr lvl="0"/>
            <a:r>
              <a:rPr lang="en-US"/>
              <a:t>The Meyer Research Group</a:t>
            </a:r>
          </a:p>
        </p:txBody>
      </p:sp>
      <p:sp>
        <p:nvSpPr>
          <p:cNvPr id="7" name="Slide Number Placeholder 6">
            <a:extLst>
              <a:ext uri="{FF2B5EF4-FFF2-40B4-BE49-F238E27FC236}">
                <a16:creationId xmlns:a16="http://schemas.microsoft.com/office/drawing/2014/main" id="{911231C3-5EFC-8E15-5C21-D036549E4295}"/>
              </a:ext>
            </a:extLst>
          </p:cNvPr>
          <p:cNvSpPr>
            <a:spLocks noGrp="1"/>
          </p:cNvSpPr>
          <p:nvPr>
            <p:ph type="sldNum" sz="quarter" idx="12"/>
          </p:nvPr>
        </p:nvSpPr>
        <p:spPr/>
        <p:txBody>
          <a:bodyPr/>
          <a:lstStyle/>
          <a:p>
            <a:pPr lvl="0"/>
            <a:r>
              <a:rPr lang="en-US"/>
              <a:t> |  </a:t>
            </a:r>
            <a:fld id="{C7EA580A-53D6-4597-956B-4A71B51E8024}" type="slidenum">
              <a:t>‹#›</a:t>
            </a:fld>
            <a:endParaRPr lang="en-US"/>
          </a:p>
        </p:txBody>
      </p:sp>
    </p:spTree>
    <p:extLst>
      <p:ext uri="{BB962C8B-B14F-4D97-AF65-F5344CB8AC3E}">
        <p14:creationId xmlns:p14="http://schemas.microsoft.com/office/powerpoint/2010/main" val="393839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E59E3FE-59C7-6F91-20D1-08429FDF0AA9}"/>
              </a:ext>
            </a:extLst>
          </p:cNvPr>
          <p:cNvSpPr/>
          <p:nvPr userDrawn="1"/>
        </p:nvSpPr>
        <p:spPr>
          <a:xfrm>
            <a:off x="-361" y="0"/>
            <a:ext cx="11557628" cy="913679"/>
          </a:xfrm>
          <a:custGeom>
            <a:avLst/>
            <a:gdLst>
              <a:gd name="connsiteX0" fmla="*/ 0 w 11557628"/>
              <a:gd name="connsiteY0" fmla="*/ 0 h 913679"/>
              <a:gd name="connsiteX1" fmla="*/ 11557628 w 11557628"/>
              <a:gd name="connsiteY1" fmla="*/ 0 h 913679"/>
              <a:gd name="connsiteX2" fmla="*/ 11350904 w 11557628"/>
              <a:gd name="connsiteY2" fmla="*/ 913679 h 913679"/>
              <a:gd name="connsiteX3" fmla="*/ 0 w 11557628"/>
              <a:gd name="connsiteY3" fmla="*/ 913679 h 913679"/>
              <a:gd name="connsiteX4" fmla="*/ 0 w 11557628"/>
              <a:gd name="connsiteY4" fmla="*/ 0 h 91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7628" h="913679">
                <a:moveTo>
                  <a:pt x="0" y="0"/>
                </a:moveTo>
                <a:lnTo>
                  <a:pt x="11557628" y="0"/>
                </a:lnTo>
                <a:lnTo>
                  <a:pt x="11350904" y="913679"/>
                </a:lnTo>
                <a:lnTo>
                  <a:pt x="0" y="913679"/>
                </a:lnTo>
                <a:cubicBezTo>
                  <a:pt x="0" y="608879"/>
                  <a:pt x="0" y="304440"/>
                  <a:pt x="0" y="0"/>
                </a:cubicBezTo>
                <a:close/>
              </a:path>
            </a:pathLst>
          </a:custGeom>
          <a:solidFill>
            <a:srgbClr val="000000"/>
          </a:solidFill>
          <a:ln>
            <a:noFill/>
            <a:prstDash val="solid"/>
          </a:ln>
        </p:spPr>
        <p:txBody>
          <a:bodyPr wrap="square" lIns="0" tIns="0" rIns="0" bIns="0" anchor="ctr" anchorCtr="1">
            <a:noAutofit/>
          </a:bodyPr>
          <a:lstStyle/>
          <a:p>
            <a:pPr lvl="0" rtl="0" hangingPunct="0">
              <a:buNone/>
              <a:tabLst/>
            </a:pPr>
            <a:endParaRPr lang="en-US" sz="2400" kern="1200">
              <a:latin typeface="Liberation Serif" pitchFamily="18"/>
              <a:ea typeface="Segoe UI" pitchFamily="2"/>
              <a:cs typeface="Tahoma" pitchFamily="2"/>
            </a:endParaRPr>
          </a:p>
        </p:txBody>
      </p:sp>
      <p:sp>
        <p:nvSpPr>
          <p:cNvPr id="3" name="Title Placeholder 2">
            <a:extLst>
              <a:ext uri="{FF2B5EF4-FFF2-40B4-BE49-F238E27FC236}">
                <a16:creationId xmlns:a16="http://schemas.microsoft.com/office/drawing/2014/main" id="{872FF407-BF41-888F-BB92-11A4F638F385}"/>
              </a:ext>
            </a:extLst>
          </p:cNvPr>
          <p:cNvSpPr txBox="1">
            <a:spLocks noGrp="1"/>
          </p:cNvSpPr>
          <p:nvPr>
            <p:ph type="title"/>
          </p:nvPr>
        </p:nvSpPr>
        <p:spPr>
          <a:xfrm>
            <a:off x="215665" y="200879"/>
            <a:ext cx="9237846" cy="511920"/>
          </a:xfrm>
          <a:prstGeom prst="rect">
            <a:avLst/>
          </a:prstGeom>
          <a:noFill/>
          <a:ln>
            <a:noFill/>
          </a:ln>
        </p:spPr>
        <p:txBody>
          <a:bodyPr lIns="0" tIns="0" rIns="0" bIns="0" anchor="ctr"/>
          <a:lstStyle/>
          <a:p>
            <a:endParaRPr lang="en-US" dirty="0"/>
          </a:p>
        </p:txBody>
      </p:sp>
      <p:sp>
        <p:nvSpPr>
          <p:cNvPr id="4" name="Text Placeholder 3">
            <a:extLst>
              <a:ext uri="{FF2B5EF4-FFF2-40B4-BE49-F238E27FC236}">
                <a16:creationId xmlns:a16="http://schemas.microsoft.com/office/drawing/2014/main" id="{84A4E587-31E7-6DD6-A6F5-FCAEBCEE1DD7}"/>
              </a:ext>
            </a:extLst>
          </p:cNvPr>
          <p:cNvSpPr txBox="1">
            <a:spLocks noGrp="1"/>
          </p:cNvSpPr>
          <p:nvPr>
            <p:ph type="body" idx="1"/>
          </p:nvPr>
        </p:nvSpPr>
        <p:spPr>
          <a:xfrm>
            <a:off x="1948108" y="1965960"/>
            <a:ext cx="7371839" cy="3410640"/>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6C7602-C85C-3AAC-A128-AA313AF2A948}"/>
              </a:ext>
            </a:extLst>
          </p:cNvPr>
          <p:cNvSpPr txBox="1">
            <a:spLocks noGrp="1"/>
          </p:cNvSpPr>
          <p:nvPr>
            <p:ph type="dt" sz="half" idx="2"/>
          </p:nvPr>
        </p:nvSpPr>
        <p:spPr>
          <a:xfrm>
            <a:off x="6768323" y="6172200"/>
            <a:ext cx="907436" cy="320040"/>
          </a:xfrm>
          <a:prstGeom prst="rect">
            <a:avLst/>
          </a:prstGeom>
          <a:noFill/>
          <a:ln>
            <a:noFill/>
          </a:ln>
        </p:spPr>
        <p:txBody>
          <a:bodyPr vert="horz" lIns="0" tIns="0" rIns="0" bIns="0" anchor="ctr" anchorCtr="0">
            <a:noAutofit/>
          </a:bodyPr>
          <a:lstStyle>
            <a:lvl1pPr lvl="0" algn="r" rtl="0" hangingPunct="0">
              <a:buNone/>
              <a:tabLst/>
              <a:defRPr lang="en-US" sz="1000" b="1" kern="1200">
                <a:latin typeface="Acumin Pro" pitchFamily="34"/>
                <a:ea typeface="Segoe UI" pitchFamily="2"/>
                <a:cs typeface="Tahoma" pitchFamily="2"/>
              </a:defRPr>
            </a:lvl1pPr>
          </a:lstStyle>
          <a:p>
            <a:pPr lvl="0"/>
            <a:endParaRPr lang="en-US"/>
          </a:p>
        </p:txBody>
      </p:sp>
      <p:sp>
        <p:nvSpPr>
          <p:cNvPr id="6" name="Footer Placeholder 5">
            <a:extLst>
              <a:ext uri="{FF2B5EF4-FFF2-40B4-BE49-F238E27FC236}">
                <a16:creationId xmlns:a16="http://schemas.microsoft.com/office/drawing/2014/main" id="{721FAFBA-847E-C1FA-8110-A9D93A829C3B}"/>
              </a:ext>
            </a:extLst>
          </p:cNvPr>
          <p:cNvSpPr txBox="1">
            <a:spLocks noGrp="1"/>
          </p:cNvSpPr>
          <p:nvPr>
            <p:ph type="ftr" sz="quarter" idx="3"/>
          </p:nvPr>
        </p:nvSpPr>
        <p:spPr>
          <a:xfrm>
            <a:off x="9845307" y="6537960"/>
            <a:ext cx="1920739" cy="320040"/>
          </a:xfrm>
          <a:prstGeom prst="rect">
            <a:avLst/>
          </a:prstGeom>
          <a:noFill/>
          <a:ln>
            <a:noFill/>
          </a:ln>
        </p:spPr>
        <p:txBody>
          <a:bodyPr vert="horz" lIns="0" tIns="0" rIns="0" bIns="0" anchor="ctr" anchorCtr="0">
            <a:noAutofit/>
          </a:bodyPr>
          <a:lstStyle>
            <a:lvl1pPr lvl="0" algn="r" rtl="0" hangingPunct="0">
              <a:buNone/>
              <a:tabLst/>
              <a:defRPr lang="en-US" sz="1000" b="0" i="0" kern="1200">
                <a:latin typeface="Acumin Pro" pitchFamily="34"/>
                <a:ea typeface="Segoe UI" pitchFamily="2"/>
                <a:cs typeface="Tahoma" pitchFamily="2"/>
              </a:defRPr>
            </a:lvl1pPr>
          </a:lstStyle>
          <a:p>
            <a:pPr lvl="0"/>
            <a:r>
              <a:rPr lang="en-US"/>
              <a:t>The Meyer Research Group</a:t>
            </a:r>
          </a:p>
        </p:txBody>
      </p:sp>
      <p:sp>
        <p:nvSpPr>
          <p:cNvPr id="7" name="Slide Number Placeholder 6">
            <a:extLst>
              <a:ext uri="{FF2B5EF4-FFF2-40B4-BE49-F238E27FC236}">
                <a16:creationId xmlns:a16="http://schemas.microsoft.com/office/drawing/2014/main" id="{5E1FFBB4-D394-BAAC-B9C9-283D4E642FE7}"/>
              </a:ext>
            </a:extLst>
          </p:cNvPr>
          <p:cNvSpPr txBox="1">
            <a:spLocks noGrp="1"/>
          </p:cNvSpPr>
          <p:nvPr>
            <p:ph type="sldNum" sz="quarter" idx="4"/>
          </p:nvPr>
        </p:nvSpPr>
        <p:spPr>
          <a:xfrm>
            <a:off x="11666492" y="6529750"/>
            <a:ext cx="484686" cy="320040"/>
          </a:xfrm>
          <a:prstGeom prst="rect">
            <a:avLst/>
          </a:prstGeom>
          <a:noFill/>
          <a:ln>
            <a:noFill/>
          </a:ln>
        </p:spPr>
        <p:txBody>
          <a:bodyPr vert="horz" lIns="0" tIns="0" rIns="0" bIns="0" anchor="ctr" anchorCtr="0">
            <a:noAutofit/>
          </a:bodyPr>
          <a:lstStyle>
            <a:lvl1pPr lvl="0" algn="ctr" rtl="0" hangingPunct="0">
              <a:buNone/>
              <a:tabLst/>
              <a:defRPr lang="en-US" sz="1000" b="1" kern="1200">
                <a:latin typeface="Acumin Pro" pitchFamily="34"/>
                <a:ea typeface="Segoe UI" pitchFamily="2"/>
                <a:cs typeface="Tahoma" pitchFamily="2"/>
              </a:defRPr>
            </a:lvl1pPr>
          </a:lstStyle>
          <a:p>
            <a:pPr lvl="0"/>
            <a:r>
              <a:rPr lang="en-US"/>
              <a:t> |  </a:t>
            </a:r>
            <a:fld id="{107D0AA4-4B65-4AAD-BC4F-359F12024A53}" type="slidenum">
              <a:t>‹#›</a:t>
            </a:fld>
            <a:endParaRPr lang="en-US"/>
          </a:p>
        </p:txBody>
      </p:sp>
      <p:pic>
        <p:nvPicPr>
          <p:cNvPr id="8" name="MechEng_H-Full-RGB.svg" title="MechEng_H-Full-RGB">
            <a:extLst>
              <a:ext uri="{FF2B5EF4-FFF2-40B4-BE49-F238E27FC236}">
                <a16:creationId xmlns:a16="http://schemas.microsoft.com/office/drawing/2014/main" id="{6CFD5952-A910-494A-B6EA-B079382EBD34}"/>
              </a:ext>
            </a:extLst>
          </p:cNvPr>
          <p:cNvPicPr>
            <a:picLocks noChangeAspect="1"/>
          </p:cNvPicPr>
          <p:nvPr/>
        </p:nvPicPr>
        <p:blipFill>
          <a:blip r:embed="rId13">
            <a:lum/>
            <a:alphaModFix/>
            <a:extLst>
              <a:ext uri="{96DAC541-7B7A-43D3-8B79-37D633B846F1}">
                <asvg:svgBlip xmlns:asvg="http://schemas.microsoft.com/office/drawing/2016/SVG/main" r:embed="rId14"/>
              </a:ext>
            </a:extLst>
          </a:blip>
          <a:srcRect/>
          <a:stretch>
            <a:fillRect/>
          </a:stretch>
        </p:blipFill>
        <p:spPr>
          <a:xfrm>
            <a:off x="215665" y="6299210"/>
            <a:ext cx="4216338" cy="457200"/>
          </a:xfrm>
          <a:prstGeom prst="rect">
            <a:avLst/>
          </a:prstGeom>
          <a:noFill/>
          <a:ln>
            <a:noFill/>
          </a:ln>
        </p:spPr>
      </p:pic>
    </p:spTree>
    <p:extLst>
      <p:ext uri="{BB962C8B-B14F-4D97-AF65-F5344CB8AC3E}">
        <p14:creationId xmlns:p14="http://schemas.microsoft.com/office/powerpoint/2010/main" val="2467600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hangingPunct="0">
        <a:tabLst/>
        <a:defRPr lang="en-US" sz="3600" b="1" i="1" u="none" strike="noStrike" kern="1200" cap="none">
          <a:ln>
            <a:noFill/>
          </a:ln>
          <a:solidFill>
            <a:srgbClr val="C9B991"/>
          </a:solidFill>
          <a:highlight>
            <a:scrgbClr r="0" g="0" b="0">
              <a:alpha val="0"/>
            </a:scrgbClr>
          </a:highlight>
          <a:latin typeface="Acumin Pro" pitchFamily="34"/>
          <a:ea typeface="Microsoft YaHei" pitchFamily="2"/>
        </a:defRPr>
      </a:lvl1pPr>
    </p:titleStyle>
    <p:bodyStyle>
      <a:lvl1pPr marL="0" marR="0" indent="0" rtl="0" hangingPunct="0">
        <a:spcBef>
          <a:spcPts val="1709"/>
        </a:spcBef>
        <a:spcAft>
          <a:spcPts val="0"/>
        </a:spcAft>
        <a:tabLst/>
        <a:defRPr lang="en-US" sz="3870" b="0" i="0" u="none" strike="noStrike" kern="1200" cap="none">
          <a:ln>
            <a:noFill/>
          </a:ln>
          <a:highlight>
            <a:scrgbClr r="0" g="0" b="0">
              <a:alpha val="0"/>
            </a:scrgbClr>
          </a:highlight>
          <a:latin typeface="Acumin Pro" pitchFamily="34"/>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6/27/2024</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3546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7.png"/><Relationship Id="rId3" Type="http://schemas.openxmlformats.org/officeDocument/2006/relationships/image" Target="../media/image36.png"/><Relationship Id="rId7" Type="http://schemas.openxmlformats.org/officeDocument/2006/relationships/image" Target="../media/image33.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19.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4.avi"/><Relationship Id="rId7" Type="http://schemas.openxmlformats.org/officeDocument/2006/relationships/image" Target="../media/image58.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57.png"/><Relationship Id="rId5" Type="http://schemas.openxmlformats.org/officeDocument/2006/relationships/slideLayout" Target="../slideLayouts/slideLayout6.xml"/><Relationship Id="rId4" Type="http://schemas.openxmlformats.org/officeDocument/2006/relationships/video" Target="../media/media4.avi"/><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microsoft.com/office/2007/relationships/media" Target="../media/media6.avi"/><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notesSlide" Target="../notesSlides/notesSlide10.xml"/><Relationship Id="rId11" Type="http://schemas.openxmlformats.org/officeDocument/2006/relationships/image" Target="../media/image84.png"/><Relationship Id="rId5" Type="http://schemas.openxmlformats.org/officeDocument/2006/relationships/slideLayout" Target="../slideLayouts/slideLayout6.xml"/><Relationship Id="rId10" Type="http://schemas.openxmlformats.org/officeDocument/2006/relationships/image" Target="../media/image83.png"/><Relationship Id="rId4" Type="http://schemas.openxmlformats.org/officeDocument/2006/relationships/video" Target="../media/media6.avi"/><Relationship Id="rId9" Type="http://schemas.openxmlformats.org/officeDocument/2006/relationships/image" Target="../media/image82.png"/><Relationship Id="rId14" Type="http://schemas.openxmlformats.org/officeDocument/2006/relationships/image" Target="../media/image87.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9.png"/><Relationship Id="rId7"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9.png"/><Relationship Id="rId7" Type="http://schemas.openxmlformats.org/officeDocument/2006/relationships/image" Target="../media/image97.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99.png"/><Relationship Id="rId11" Type="http://schemas.openxmlformats.org/officeDocument/2006/relationships/image" Target="../media/image103.png"/><Relationship Id="rId5" Type="http://schemas.openxmlformats.org/officeDocument/2006/relationships/image" Target="../media/image111.png"/><Relationship Id="rId10" Type="http://schemas.openxmlformats.org/officeDocument/2006/relationships/image" Target="../media/image102.png"/><Relationship Id="rId4" Type="http://schemas.openxmlformats.org/officeDocument/2006/relationships/image" Target="../media/image110.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12.png"/><Relationship Id="rId3" Type="http://schemas.microsoft.com/office/2007/relationships/media" Target="../media/media8.avi"/><Relationship Id="rId7" Type="http://schemas.openxmlformats.org/officeDocument/2006/relationships/slideLayout" Target="../slideLayouts/slideLayout6.xml"/><Relationship Id="rId2" Type="http://schemas.openxmlformats.org/officeDocument/2006/relationships/video" Target="../media/media7.avi"/><Relationship Id="rId1" Type="http://schemas.microsoft.com/office/2007/relationships/media" Target="../media/media7.avi"/><Relationship Id="rId6" Type="http://schemas.openxmlformats.org/officeDocument/2006/relationships/video" Target="../media/media9.avi"/><Relationship Id="rId11" Type="http://schemas.openxmlformats.org/officeDocument/2006/relationships/image" Target="../media/image115.png"/><Relationship Id="rId5" Type="http://schemas.microsoft.com/office/2007/relationships/media" Target="../media/media9.avi"/><Relationship Id="rId10" Type="http://schemas.openxmlformats.org/officeDocument/2006/relationships/image" Target="../media/image114.png"/><Relationship Id="rId4" Type="http://schemas.openxmlformats.org/officeDocument/2006/relationships/video" Target="../media/media8.avi"/><Relationship Id="rId9"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6.png"/><Relationship Id="rId5" Type="http://schemas.openxmlformats.org/officeDocument/2006/relationships/image" Target="../media/image128.pn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6.png"/><Relationship Id="rId7" Type="http://schemas.openxmlformats.org/officeDocument/2006/relationships/image" Target="../media/image132.png"/><Relationship Id="rId2" Type="http://schemas.openxmlformats.org/officeDocument/2006/relationships/image" Target="../media/image116.png"/><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30.png"/><Relationship Id="rId4" Type="http://schemas.openxmlformats.org/officeDocument/2006/relationships/image" Target="../media/image127.png"/></Relationships>
</file>

<file path=ppt/slides/_rels/slide3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83.png"/><Relationship Id="rId18" Type="http://schemas.openxmlformats.org/officeDocument/2006/relationships/image" Target="../media/image141.png"/><Relationship Id="rId3" Type="http://schemas.microsoft.com/office/2007/relationships/media" Target="../media/media11.mp4"/><Relationship Id="rId7" Type="http://schemas.openxmlformats.org/officeDocument/2006/relationships/slideLayout" Target="../slideLayouts/slideLayout6.xml"/><Relationship Id="rId12" Type="http://schemas.openxmlformats.org/officeDocument/2006/relationships/image" Target="../media/image82.png"/><Relationship Id="rId17" Type="http://schemas.openxmlformats.org/officeDocument/2006/relationships/image" Target="../media/image140.png"/><Relationship Id="rId2" Type="http://schemas.openxmlformats.org/officeDocument/2006/relationships/video" Target="../media/media10.mp4"/><Relationship Id="rId16" Type="http://schemas.openxmlformats.org/officeDocument/2006/relationships/image" Target="../media/image139.png"/><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81.png"/><Relationship Id="rId5" Type="http://schemas.microsoft.com/office/2007/relationships/media" Target="../media/media12.mp4"/><Relationship Id="rId15" Type="http://schemas.openxmlformats.org/officeDocument/2006/relationships/image" Target="../media/image121.tif"/><Relationship Id="rId10" Type="http://schemas.openxmlformats.org/officeDocument/2006/relationships/image" Target="../media/image120.png"/><Relationship Id="rId4" Type="http://schemas.openxmlformats.org/officeDocument/2006/relationships/video" Target="../media/media11.mp4"/><Relationship Id="rId9" Type="http://schemas.openxmlformats.org/officeDocument/2006/relationships/image" Target="../media/image119.png"/><Relationship Id="rId1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23.png"/><Relationship Id="rId7" Type="http://schemas.openxmlformats.org/officeDocument/2006/relationships/image" Target="../media/image121.tif"/><Relationship Id="rId2" Type="http://schemas.openxmlformats.org/officeDocument/2006/relationships/image" Target="../media/image122.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5.png"/><Relationship Id="rId10" Type="http://schemas.openxmlformats.org/officeDocument/2006/relationships/image" Target="../media/image149.png"/><Relationship Id="rId4" Type="http://schemas.openxmlformats.org/officeDocument/2006/relationships/image" Target="../media/image124.png"/><Relationship Id="rId9" Type="http://schemas.openxmlformats.org/officeDocument/2006/relationships/image" Target="../media/image148.png"/></Relationships>
</file>

<file path=ppt/slides/_rels/slide3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51.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9.png"/><Relationship Id="rId3" Type="http://schemas.openxmlformats.org/officeDocument/2006/relationships/image" Target="../media/image142.png"/><Relationship Id="rId7" Type="http://schemas.openxmlformats.org/officeDocument/2006/relationships/image" Target="../media/image146.png"/><Relationship Id="rId12" Type="http://schemas.openxmlformats.org/officeDocument/2006/relationships/image" Target="../media/image158.png"/><Relationship Id="rId2" Type="http://schemas.openxmlformats.org/officeDocument/2006/relationships/image" Target="../media/image138.png"/><Relationship Id="rId1" Type="http://schemas.openxmlformats.org/officeDocument/2006/relationships/slideLayout" Target="../slideLayouts/slideLayout6.xml"/><Relationship Id="rId6" Type="http://schemas.openxmlformats.org/officeDocument/2006/relationships/image" Target="../media/image145.png"/><Relationship Id="rId11" Type="http://schemas.openxmlformats.org/officeDocument/2006/relationships/image" Target="../media/image157.png"/><Relationship Id="rId5" Type="http://schemas.openxmlformats.org/officeDocument/2006/relationships/image" Target="../media/image144.png"/><Relationship Id="rId10" Type="http://schemas.openxmlformats.org/officeDocument/2006/relationships/image" Target="../media/image156.png"/><Relationship Id="rId4" Type="http://schemas.openxmlformats.org/officeDocument/2006/relationships/image" Target="../media/image143.png"/><Relationship Id="rId9" Type="http://schemas.openxmlformats.org/officeDocument/2006/relationships/image" Target="../media/image155.png"/><Relationship Id="rId14" Type="http://schemas.openxmlformats.org/officeDocument/2006/relationships/image" Target="../media/image170.png"/></Relationships>
</file>

<file path=ppt/slides/_rels/slide3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22.png"/><Relationship Id="rId1" Type="http://schemas.openxmlformats.org/officeDocument/2006/relationships/slideLayout" Target="../slideLayouts/slideLayout6.xml"/><Relationship Id="rId5" Type="http://schemas.openxmlformats.org/officeDocument/2006/relationships/image" Target="../media/image164.png"/><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65.png"/><Relationship Id="rId1" Type="http://schemas.openxmlformats.org/officeDocument/2006/relationships/slideLayout" Target="../slideLayouts/slideLayout6.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8" Type="http://schemas.openxmlformats.org/officeDocument/2006/relationships/video" Target="../media/media16.avi"/><Relationship Id="rId13" Type="http://schemas.openxmlformats.org/officeDocument/2006/relationships/image" Target="../media/image171.png"/><Relationship Id="rId3" Type="http://schemas.microsoft.com/office/2007/relationships/media" Target="../media/media14.avi"/><Relationship Id="rId7" Type="http://schemas.microsoft.com/office/2007/relationships/media" Target="../media/media16.avi"/><Relationship Id="rId12" Type="http://schemas.openxmlformats.org/officeDocument/2006/relationships/image" Target="../media/image169.png"/><Relationship Id="rId2" Type="http://schemas.openxmlformats.org/officeDocument/2006/relationships/video" Target="../media/media13.avi"/><Relationship Id="rId1" Type="http://schemas.microsoft.com/office/2007/relationships/media" Target="../media/media13.avi"/><Relationship Id="rId6" Type="http://schemas.openxmlformats.org/officeDocument/2006/relationships/video" Target="../media/media15.avi"/><Relationship Id="rId11" Type="http://schemas.openxmlformats.org/officeDocument/2006/relationships/image" Target="../media/image168.png"/><Relationship Id="rId5" Type="http://schemas.microsoft.com/office/2007/relationships/media" Target="../media/media15.avi"/><Relationship Id="rId10" Type="http://schemas.openxmlformats.org/officeDocument/2006/relationships/image" Target="../media/image179.png"/><Relationship Id="rId4" Type="http://schemas.openxmlformats.org/officeDocument/2006/relationships/video" Target="../media/media14.avi"/><Relationship Id="rId9" Type="http://schemas.openxmlformats.org/officeDocument/2006/relationships/slideLayout" Target="../slideLayouts/slideLayout6.xml"/><Relationship Id="rId14" Type="http://schemas.openxmlformats.org/officeDocument/2006/relationships/image" Target="../media/image172.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1.png"/><Relationship Id="rId3" Type="http://schemas.openxmlformats.org/officeDocument/2006/relationships/image" Target="../media/image174.png"/><Relationship Id="rId7" Type="http://schemas.openxmlformats.org/officeDocument/2006/relationships/image" Target="../media/image69.png"/><Relationship Id="rId12" Type="http://schemas.openxmlformats.org/officeDocument/2006/relationships/image" Target="../media/image1200.png"/><Relationship Id="rId2" Type="http://schemas.openxmlformats.org/officeDocument/2006/relationships/image" Target="../media/image173.png"/><Relationship Id="rId16" Type="http://schemas.openxmlformats.org/officeDocument/2006/relationships/image" Target="../media/image1240.png"/><Relationship Id="rId1" Type="http://schemas.openxmlformats.org/officeDocument/2006/relationships/slideLayout" Target="../slideLayouts/slideLayout6.xml"/><Relationship Id="rId6" Type="http://schemas.openxmlformats.org/officeDocument/2006/relationships/image" Target="../media/image68.png"/><Relationship Id="rId11" Type="http://schemas.openxmlformats.org/officeDocument/2006/relationships/image" Target="../media/image1190.png"/><Relationship Id="rId5" Type="http://schemas.openxmlformats.org/officeDocument/2006/relationships/image" Target="../media/image67.png"/><Relationship Id="rId15" Type="http://schemas.openxmlformats.org/officeDocument/2006/relationships/image" Target="../media/image1230.png"/><Relationship Id="rId10" Type="http://schemas.openxmlformats.org/officeDocument/2006/relationships/image" Target="../media/image1180.png"/><Relationship Id="rId4" Type="http://schemas.openxmlformats.org/officeDocument/2006/relationships/image" Target="../media/image66.png"/><Relationship Id="rId9" Type="http://schemas.openxmlformats.org/officeDocument/2006/relationships/image" Target="../media/image185.png"/><Relationship Id="rId14" Type="http://schemas.openxmlformats.org/officeDocument/2006/relationships/image" Target="../media/image1220.png"/></Relationships>
</file>

<file path=ppt/slides/_rels/slide4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76.png"/><Relationship Id="rId7" Type="http://schemas.openxmlformats.org/officeDocument/2006/relationships/image" Target="../media/image181.png"/><Relationship Id="rId2" Type="http://schemas.openxmlformats.org/officeDocument/2006/relationships/image" Target="../media/image175.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177.png"/></Relationships>
</file>

<file path=ppt/slides/_rels/slide44.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8.png"/><Relationship Id="rId3" Type="http://schemas.openxmlformats.org/officeDocument/2006/relationships/image" Target="../media/image183.jpg"/><Relationship Id="rId7" Type="http://schemas.openxmlformats.org/officeDocument/2006/relationships/image" Target="../media/image195.png"/><Relationship Id="rId12" Type="http://schemas.openxmlformats.org/officeDocument/2006/relationships/image" Target="../media/image197.png"/><Relationship Id="rId2" Type="http://schemas.openxmlformats.org/officeDocument/2006/relationships/image" Target="../media/image182.jpg"/><Relationship Id="rId1" Type="http://schemas.openxmlformats.org/officeDocument/2006/relationships/slideLayout" Target="../slideLayouts/slideLayout6.xml"/><Relationship Id="rId6" Type="http://schemas.openxmlformats.org/officeDocument/2006/relationships/image" Target="../media/image97.png"/><Relationship Id="rId11" Type="http://schemas.openxmlformats.org/officeDocument/2006/relationships/image" Target="../media/image157.png"/><Relationship Id="rId5" Type="http://schemas.openxmlformats.org/officeDocument/2006/relationships/image" Target="../media/image102.png"/><Relationship Id="rId10" Type="http://schemas.openxmlformats.org/officeDocument/2006/relationships/image" Target="../media/image150.png"/><Relationship Id="rId4" Type="http://schemas.openxmlformats.org/officeDocument/2006/relationships/image" Target="../media/image103.png"/><Relationship Id="rId9" Type="http://schemas.openxmlformats.org/officeDocument/2006/relationships/image" Target="../media/image144.png"/></Relationships>
</file>

<file path=ppt/slides/_rels/slide45.xml.rels><?xml version="1.0" encoding="UTF-8" standalone="yes"?>
<Relationships xmlns="http://schemas.openxmlformats.org/package/2006/relationships"><Relationship Id="rId3" Type="http://schemas.openxmlformats.org/officeDocument/2006/relationships/hyperlink" Target="https://elib.dlr.de/91171/" TargetMode="External"/><Relationship Id="rId2" Type="http://schemas.openxmlformats.org/officeDocument/2006/relationships/hyperlink" Target="https://www.dfrc.nasa.gov/Gallery/Photo/X-43A/HTML/ED97-43968-1.html" TargetMode="Externa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1.png"/><Relationship Id="rId1" Type="http://schemas.openxmlformats.org/officeDocument/2006/relationships/slideLayout" Target="../slideLayouts/slideLayout6.xml"/><Relationship Id="rId5" Type="http://schemas.openxmlformats.org/officeDocument/2006/relationships/image" Target="../media/image194.png"/><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9.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41.png"/><Relationship Id="rId5" Type="http://schemas.openxmlformats.org/officeDocument/2006/relationships/image" Target="../media/image201.png"/><Relationship Id="rId10" Type="http://schemas.openxmlformats.org/officeDocument/2006/relationships/image" Target="../media/image43.png"/><Relationship Id="rId4" Type="http://schemas.openxmlformats.org/officeDocument/2006/relationships/image" Target="../media/image200.png"/><Relationship Id="rId9" Type="http://schemas.openxmlformats.org/officeDocument/2006/relationships/image" Target="../media/image203.png"/></Relationships>
</file>

<file path=ppt/slides/_rels/slide51.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19.png"/><Relationship Id="rId2" Type="http://schemas.openxmlformats.org/officeDocument/2006/relationships/image" Target="../media/image204.png"/><Relationship Id="rId1" Type="http://schemas.openxmlformats.org/officeDocument/2006/relationships/slideLayout" Target="../slideLayouts/slideLayout6.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8" Type="http://schemas.openxmlformats.org/officeDocument/2006/relationships/image" Target="../media/image213.png"/><Relationship Id="rId13" Type="http://schemas.openxmlformats.org/officeDocument/2006/relationships/image" Target="../media/image221.png"/><Relationship Id="rId3" Type="http://schemas.openxmlformats.org/officeDocument/2006/relationships/image" Target="../media/image208.png"/><Relationship Id="rId7" Type="http://schemas.openxmlformats.org/officeDocument/2006/relationships/image" Target="../media/image212.png"/><Relationship Id="rId12" Type="http://schemas.openxmlformats.org/officeDocument/2006/relationships/image" Target="../media/image220.png"/><Relationship Id="rId2" Type="http://schemas.openxmlformats.org/officeDocument/2006/relationships/image" Target="../media/image207.png"/><Relationship Id="rId16" Type="http://schemas.openxmlformats.org/officeDocument/2006/relationships/image" Target="../media/image224.png"/><Relationship Id="rId1" Type="http://schemas.openxmlformats.org/officeDocument/2006/relationships/slideLayout" Target="../slideLayouts/slideLayout6.xml"/><Relationship Id="rId6" Type="http://schemas.openxmlformats.org/officeDocument/2006/relationships/image" Target="../media/image211.png"/><Relationship Id="rId11" Type="http://schemas.openxmlformats.org/officeDocument/2006/relationships/image" Target="../media/image216.png"/><Relationship Id="rId5" Type="http://schemas.openxmlformats.org/officeDocument/2006/relationships/image" Target="../media/image210.png"/><Relationship Id="rId15" Type="http://schemas.openxmlformats.org/officeDocument/2006/relationships/image" Target="../media/image223.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22.png"/></Relationships>
</file>

<file path=ppt/slides/_rels/slide53.xml.rels><?xml version="1.0" encoding="UTF-8" standalone="yes"?>
<Relationships xmlns="http://schemas.openxmlformats.org/package/2006/relationships"><Relationship Id="rId8" Type="http://schemas.openxmlformats.org/officeDocument/2006/relationships/image" Target="../media/image1170.png"/><Relationship Id="rId13" Type="http://schemas.openxmlformats.org/officeDocument/2006/relationships/image" Target="../media/image1220.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121.png"/><Relationship Id="rId2" Type="http://schemas.openxmlformats.org/officeDocument/2006/relationships/image" Target="../media/image174.png"/><Relationship Id="rId16" Type="http://schemas.openxmlformats.org/officeDocument/2006/relationships/image" Target="../media/image1250.png"/><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1200.png"/><Relationship Id="rId5" Type="http://schemas.openxmlformats.org/officeDocument/2006/relationships/image" Target="../media/image68.png"/><Relationship Id="rId15" Type="http://schemas.openxmlformats.org/officeDocument/2006/relationships/image" Target="../media/image1240.png"/><Relationship Id="rId10" Type="http://schemas.openxmlformats.org/officeDocument/2006/relationships/image" Target="../media/image1190.png"/><Relationship Id="rId4" Type="http://schemas.openxmlformats.org/officeDocument/2006/relationships/image" Target="../media/image67.png"/><Relationship Id="rId9" Type="http://schemas.openxmlformats.org/officeDocument/2006/relationships/image" Target="../media/image1180.png"/><Relationship Id="rId14" Type="http://schemas.openxmlformats.org/officeDocument/2006/relationships/image" Target="../media/image123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26.pn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slideLayout" Target="../slideLayouts/slideLayout6.xml"/><Relationship Id="rId7" Type="http://schemas.openxmlformats.org/officeDocument/2006/relationships/image" Target="../media/image19.png"/><Relationship Id="rId12" Type="http://schemas.openxmlformats.org/officeDocument/2006/relationships/image" Target="../media/image3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8.png"/><Relationship Id="rId18" Type="http://schemas.openxmlformats.org/officeDocument/2006/relationships/image" Target="../media/image42.png"/><Relationship Id="rId3" Type="http://schemas.microsoft.com/office/2007/relationships/media" Target="../media/media2.avi"/><Relationship Id="rId7" Type="http://schemas.openxmlformats.org/officeDocument/2006/relationships/image" Target="../media/image36.png"/><Relationship Id="rId12" Type="http://schemas.openxmlformats.org/officeDocument/2006/relationships/image" Target="../media/image34.png"/><Relationship Id="rId17" Type="http://schemas.openxmlformats.org/officeDocument/2006/relationships/image" Target="../media/image41.png"/><Relationship Id="rId2" Type="http://schemas.openxmlformats.org/officeDocument/2006/relationships/video" Target="../media/media1.avi"/><Relationship Id="rId16" Type="http://schemas.openxmlformats.org/officeDocument/2006/relationships/image" Target="../media/image40.png"/><Relationship Id="rId20" Type="http://schemas.openxmlformats.org/officeDocument/2006/relationships/image" Target="../media/image27.png"/><Relationship Id="rId1" Type="http://schemas.microsoft.com/office/2007/relationships/media" Target="../media/media1.avi"/><Relationship Id="rId6" Type="http://schemas.openxmlformats.org/officeDocument/2006/relationships/notesSlide" Target="../notesSlides/notesSlide6.xml"/><Relationship Id="rId11" Type="http://schemas.openxmlformats.org/officeDocument/2006/relationships/image" Target="../media/image33.png"/><Relationship Id="rId5" Type="http://schemas.openxmlformats.org/officeDocument/2006/relationships/slideLayout" Target="../slideLayouts/slideLayout6.xml"/><Relationship Id="rId15" Type="http://schemas.openxmlformats.org/officeDocument/2006/relationships/image" Target="../media/image32.png"/><Relationship Id="rId10" Type="http://schemas.openxmlformats.org/officeDocument/2006/relationships/image" Target="../media/image23.png"/><Relationship Id="rId19" Type="http://schemas.openxmlformats.org/officeDocument/2006/relationships/image" Target="../media/image43.png"/><Relationship Id="rId4" Type="http://schemas.openxmlformats.org/officeDocument/2006/relationships/video" Target="../media/media2.avi"/><Relationship Id="rId9" Type="http://schemas.openxmlformats.org/officeDocument/2006/relationships/image" Target="../media/image37.pn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132EA6B-896C-0F8A-3B18-AFB167EA4304}"/>
              </a:ext>
            </a:extLst>
          </p:cNvPr>
          <p:cNvSpPr txBox="1">
            <a:spLocks/>
          </p:cNvSpPr>
          <p:nvPr/>
        </p:nvSpPr>
        <p:spPr>
          <a:xfrm>
            <a:off x="1121016" y="541115"/>
            <a:ext cx="9656672" cy="2031325"/>
          </a:xfrm>
          <a:prstGeom prst="rect">
            <a:avLst/>
          </a:prstGeom>
          <a:noFill/>
          <a:ln>
            <a:noFill/>
          </a:ln>
        </p:spPr>
        <p:txBody>
          <a:bodyPr vert="horz" wrap="square" lIns="0" tIns="0" rIns="0" bIns="0" anchor="ctr">
            <a:spAutoFit/>
          </a:bodyPr>
          <a:lstStyle>
            <a:lvl1pPr algn="ctr" rtl="0" hangingPunct="0">
              <a:tabLst/>
              <a:defRPr lang="en-US" sz="6000" b="1" i="1" u="none" strike="noStrike" kern="1200" cap="none" spc="-170">
                <a:ln>
                  <a:noFill/>
                </a:ln>
                <a:highlight>
                  <a:scrgbClr r="0" g="0" b="0">
                    <a:alpha val="0"/>
                  </a:scrgbClr>
                </a:highlight>
                <a:latin typeface="Acumin Pro" pitchFamily="34"/>
                <a:ea typeface="Microsoft YaHei" pitchFamily="2"/>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4400" b="1" i="0" u="none" strike="noStrike" kern="1200" cap="none" spc="-85" normalizeH="0" baseline="0" noProof="0" dirty="0">
                <a:ln>
                  <a:noFill/>
                </a:ln>
                <a:solidFill>
                  <a:sysClr val="windowText" lastClr="000000"/>
                </a:solidFill>
                <a:effectLst/>
                <a:highlight>
                  <a:scrgbClr r="0" g="0" b="0">
                    <a:alpha val="0"/>
                  </a:scrgbClr>
                </a:highlight>
                <a:uLnTx/>
                <a:uFillTx/>
                <a:latin typeface="Acumin Pro" pitchFamily="34"/>
                <a:ea typeface="Microsoft YaHei" pitchFamily="2"/>
              </a:rPr>
              <a:t>Towards Ultra-Narrowband and Wavelength-Agile Burst-Mode Molecular Filtered Rayleigh Scattering</a:t>
            </a:r>
          </a:p>
        </p:txBody>
      </p:sp>
      <p:sp>
        <p:nvSpPr>
          <p:cNvPr id="13" name="Subtitle 2">
            <a:extLst>
              <a:ext uri="{FF2B5EF4-FFF2-40B4-BE49-F238E27FC236}">
                <a16:creationId xmlns:a16="http://schemas.microsoft.com/office/drawing/2014/main" id="{79BDFED1-4A0F-8EEF-3F09-A0207F210ABE}"/>
              </a:ext>
            </a:extLst>
          </p:cNvPr>
          <p:cNvSpPr txBox="1">
            <a:spLocks/>
          </p:cNvSpPr>
          <p:nvPr/>
        </p:nvSpPr>
        <p:spPr>
          <a:xfrm>
            <a:off x="1121016" y="2894175"/>
            <a:ext cx="9656672" cy="369332"/>
          </a:xfrm>
          <a:prstGeom prst="rect">
            <a:avLst/>
          </a:prstGeom>
          <a:noFill/>
          <a:ln>
            <a:noFill/>
          </a:ln>
        </p:spPr>
        <p:txBody>
          <a:bodyPr vert="horz" wrap="square" lIns="0" tIns="0" rIns="0" bIns="0" anchor="ctr">
            <a:spAutoFit/>
          </a:bodyPr>
          <a:lstStyle>
            <a:lvl1pPr rtl="0" hangingPunct="0">
              <a:spcBef>
                <a:spcPts val="1417"/>
              </a:spcBef>
              <a:spcAft>
                <a:spcPts val="0"/>
              </a:spcAft>
              <a:tabLst/>
              <a:defRPr lang="en-US" sz="3200" b="0" i="0" u="none" strike="noStrike" kern="1200" cap="none">
                <a:ln>
                  <a:noFill/>
                </a:ln>
                <a:highlight>
                  <a:scrgbClr r="0" g="0" b="0">
                    <a:alpha val="0"/>
                  </a:scrgbClr>
                </a:highlight>
                <a:latin typeface="Liberation Sans" pitchFamily="18"/>
                <a:ea typeface="Microsoft YaHei"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rgbClr val="555960"/>
                </a:solidFill>
                <a:latin typeface="Acumin Pro" pitchFamily="34"/>
              </a:rPr>
              <a:t>Laser Applications to Chemical, Environmental, and Security Analysis 2024</a:t>
            </a:r>
            <a:r>
              <a:rPr lang="en-US" sz="1800" b="1" dirty="0">
                <a:solidFill>
                  <a:srgbClr val="555960"/>
                </a:solidFill>
                <a:latin typeface="Acumin Pro" pitchFamily="34"/>
              </a:rPr>
              <a:t> </a:t>
            </a:r>
          </a:p>
        </p:txBody>
      </p:sp>
      <p:sp>
        <p:nvSpPr>
          <p:cNvPr id="21" name="Footer Placeholder 2">
            <a:extLst>
              <a:ext uri="{FF2B5EF4-FFF2-40B4-BE49-F238E27FC236}">
                <a16:creationId xmlns:a16="http://schemas.microsoft.com/office/drawing/2014/main" id="{D7F8C279-26CF-FAC4-B495-70231E508610}"/>
              </a:ext>
            </a:extLst>
          </p:cNvPr>
          <p:cNvSpPr txBox="1">
            <a:spLocks/>
          </p:cNvSpPr>
          <p:nvPr/>
        </p:nvSpPr>
        <p:spPr>
          <a:xfrm>
            <a:off x="9886129" y="6492240"/>
            <a:ext cx="1920739" cy="320040"/>
          </a:xfrm>
          <a:prstGeom prst="rect">
            <a:avLst/>
          </a:prstGeom>
          <a:noFill/>
          <a:ln>
            <a:noFill/>
          </a:ln>
        </p:spPr>
        <p:txBody>
          <a:bodyPr vert="horz" lIns="0" tIns="0" rIns="0" bIns="0" anchor="ctr" anchorCtr="0">
            <a:noAutofit/>
          </a:bodyPr>
          <a:lstStyle>
            <a:defPPr>
              <a:defRPr lang="en-US"/>
            </a:defPPr>
            <a:lvl1pPr marL="0" lvl="0" algn="r" defTabSz="914400" rtl="0" eaLnBrk="1" latinLnBrk="0" hangingPunct="0">
              <a:buNone/>
              <a:tabLst/>
              <a:defRPr lang="en-US" sz="1000" b="0" i="0" kern="1200">
                <a:solidFill>
                  <a:schemeClr val="tx1"/>
                </a:solidFill>
                <a:latin typeface="Acumin Pro" pitchFamily="34"/>
                <a:ea typeface="Segoe UI" pitchFamily="2"/>
                <a:cs typeface="Tahoma"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accent4">
                    <a:lumMod val="50000"/>
                  </a:schemeClr>
                </a:solidFill>
                <a:effectLst/>
                <a:uLnTx/>
                <a:uFillTx/>
                <a:latin typeface="Acumin Pro" pitchFamily="34"/>
                <a:cs typeface="Tahoma" pitchFamily="2"/>
              </a:rPr>
              <a:t>The Meyer Research Group</a:t>
            </a:r>
          </a:p>
        </p:txBody>
      </p:sp>
      <p:sp>
        <p:nvSpPr>
          <p:cNvPr id="22" name="Slide Number Placeholder 3">
            <a:extLst>
              <a:ext uri="{FF2B5EF4-FFF2-40B4-BE49-F238E27FC236}">
                <a16:creationId xmlns:a16="http://schemas.microsoft.com/office/drawing/2014/main" id="{32DEA107-60F8-DC55-AFD5-D758FF42B852}"/>
              </a:ext>
            </a:extLst>
          </p:cNvPr>
          <p:cNvSpPr txBox="1">
            <a:spLocks/>
          </p:cNvSpPr>
          <p:nvPr/>
        </p:nvSpPr>
        <p:spPr>
          <a:xfrm>
            <a:off x="11707314" y="6484030"/>
            <a:ext cx="484686" cy="320040"/>
          </a:xfrm>
          <a:prstGeom prst="rect">
            <a:avLst/>
          </a:prstGeom>
          <a:noFill/>
          <a:ln>
            <a:noFill/>
          </a:ln>
        </p:spPr>
        <p:txBody>
          <a:bodyPr vert="horz" lIns="0" tIns="0" rIns="0" bIns="0" anchor="ctr" anchorCtr="0">
            <a:noAutofit/>
          </a:bodyPr>
          <a:lstStyle>
            <a:defPPr>
              <a:defRPr lang="en-US"/>
            </a:defPPr>
            <a:lvl1pPr marL="0" lvl="0" algn="ctr" defTabSz="914400" rtl="0" eaLnBrk="1" latinLnBrk="0" hangingPunct="0">
              <a:buNone/>
              <a:tabLst/>
              <a:defRPr lang="en-US" sz="1000" b="1" kern="1200">
                <a:solidFill>
                  <a:schemeClr val="tx1"/>
                </a:solidFill>
                <a:latin typeface="Acumin Pro" pitchFamily="34"/>
                <a:ea typeface="Segoe UI" pitchFamily="2"/>
                <a:cs typeface="Tahoma" pitchFamily="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4">
                    <a:lumMod val="50000"/>
                  </a:schemeClr>
                </a:solidFill>
                <a:effectLst/>
                <a:uLnTx/>
                <a:uFillTx/>
                <a:latin typeface="Acumin Pro" pitchFamily="34"/>
                <a:cs typeface="Tahoma" pitchFamily="2"/>
              </a:rPr>
              <a:t> |  </a:t>
            </a:r>
            <a:fld id="{72E50A9C-9430-4DF3-B16F-9673B5ECE2F6}" type="slidenum">
              <a:rPr kumimoji="0" lang="en-US" sz="1000" b="1" i="0" u="none" strike="noStrike" kern="1200" cap="none" spc="0" normalizeH="0" baseline="0" noProof="0" smtClean="0">
                <a:ln>
                  <a:noFill/>
                </a:ln>
                <a:solidFill>
                  <a:schemeClr val="accent4">
                    <a:lumMod val="50000"/>
                  </a:schemeClr>
                </a:solidFill>
                <a:effectLst/>
                <a:uLnTx/>
                <a:uFillTx/>
                <a:latin typeface="Acumin Pro" pitchFamily="34"/>
                <a:cs typeface="Tahoma" pitchFamily="2"/>
              </a:rPr>
              <a:pPr marL="0" marR="0" lvl="0" indent="0" algn="ctr" defTabSz="914400" rtl="0" eaLnBrk="1" fontAlgn="auto" latinLnBrk="0" hangingPunct="0">
                <a:lnSpc>
                  <a:spcPct val="100000"/>
                </a:lnSpc>
                <a:spcBef>
                  <a:spcPts val="0"/>
                </a:spcBef>
                <a:spcAft>
                  <a:spcPts val="0"/>
                </a:spcAft>
                <a:buClrTx/>
                <a:buSzTx/>
                <a:buFontTx/>
                <a:buNone/>
                <a:tabLst/>
                <a:defRPr/>
              </a:pPr>
              <a:t>1</a:t>
            </a:fld>
            <a:endParaRPr kumimoji="0" lang="en-US" sz="1000" b="1" i="0" u="none" strike="noStrike" kern="1200" cap="none" spc="0" normalizeH="0" baseline="0" noProof="0" dirty="0">
              <a:ln>
                <a:noFill/>
              </a:ln>
              <a:solidFill>
                <a:schemeClr val="accent4">
                  <a:lumMod val="50000"/>
                </a:schemeClr>
              </a:solidFill>
              <a:effectLst/>
              <a:uLnTx/>
              <a:uFillTx/>
              <a:latin typeface="Acumin Pro" pitchFamily="34"/>
              <a:cs typeface="Tahoma" pitchFamily="2"/>
            </a:endParaRPr>
          </a:p>
        </p:txBody>
      </p:sp>
      <p:pic>
        <p:nvPicPr>
          <p:cNvPr id="2" name="Picture 4" descr="NASA logo">
            <a:extLst>
              <a:ext uri="{FF2B5EF4-FFF2-40B4-BE49-F238E27FC236}">
                <a16:creationId xmlns:a16="http://schemas.microsoft.com/office/drawing/2014/main" id="{6E4EEAD4-B536-0E4F-18B1-6AA38ADF6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1" y="4439716"/>
            <a:ext cx="1920739" cy="9603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with medium confidence">
            <a:extLst>
              <a:ext uri="{FF2B5EF4-FFF2-40B4-BE49-F238E27FC236}">
                <a16:creationId xmlns:a16="http://schemas.microsoft.com/office/drawing/2014/main" id="{6C22B8CA-0D77-AA0A-798D-8D742325632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646" y="5357554"/>
            <a:ext cx="1920739" cy="820797"/>
          </a:xfrm>
          <a:prstGeom prst="rect">
            <a:avLst/>
          </a:prstGeom>
        </p:spPr>
      </p:pic>
      <p:sp>
        <p:nvSpPr>
          <p:cNvPr id="5" name="TextBox 4">
            <a:extLst>
              <a:ext uri="{FF2B5EF4-FFF2-40B4-BE49-F238E27FC236}">
                <a16:creationId xmlns:a16="http://schemas.microsoft.com/office/drawing/2014/main" id="{22DF395F-E9E5-35D4-006A-B4AED46C3009}"/>
              </a:ext>
            </a:extLst>
          </p:cNvPr>
          <p:cNvSpPr txBox="1"/>
          <p:nvPr/>
        </p:nvSpPr>
        <p:spPr>
          <a:xfrm>
            <a:off x="1500184" y="3594494"/>
            <a:ext cx="8898337" cy="2215991"/>
          </a:xfrm>
          <a:prstGeom prst="rect">
            <a:avLst/>
          </a:prstGeom>
          <a:noFill/>
          <a:ln>
            <a:noFill/>
          </a:ln>
        </p:spPr>
        <p:txBody>
          <a:bodyPr vert="horz" wrap="square" lIns="0" tIns="0" rIns="0" bIns="0" anchor="ctr">
            <a:spAutoFit/>
          </a:bodyPr>
          <a:lstStyle/>
          <a:p>
            <a:pPr algn="ctr" hangingPunct="0"/>
            <a:r>
              <a:rPr lang="en-US" b="1" dirty="0">
                <a:solidFill>
                  <a:srgbClr val="555960"/>
                </a:solidFill>
                <a:highlight>
                  <a:scrgbClr r="0" g="0" b="0">
                    <a:alpha val="0"/>
                  </a:scrgbClr>
                </a:highlight>
                <a:latin typeface="Acumin Pro" pitchFamily="34"/>
                <a:ea typeface="Microsoft YaHei" pitchFamily="2"/>
                <a:cs typeface="Lucida Sans" pitchFamily="2"/>
              </a:rPr>
              <a:t>Amanda M. Braun, Mikhail N. </a:t>
            </a:r>
            <a:r>
              <a:rPr lang="en-US" b="1" dirty="0" err="1">
                <a:solidFill>
                  <a:srgbClr val="555960"/>
                </a:solidFill>
                <a:highlight>
                  <a:scrgbClr r="0" g="0" b="0">
                    <a:alpha val="0"/>
                  </a:scrgbClr>
                </a:highlight>
                <a:latin typeface="Acumin Pro" pitchFamily="34"/>
                <a:ea typeface="Microsoft YaHei" pitchFamily="2"/>
                <a:cs typeface="Lucida Sans" pitchFamily="2"/>
              </a:rPr>
              <a:t>Slipchenko</a:t>
            </a:r>
            <a:r>
              <a:rPr lang="en-US" b="1" dirty="0">
                <a:solidFill>
                  <a:srgbClr val="555960"/>
                </a:solidFill>
                <a:highlight>
                  <a:scrgbClr r="0" g="0" b="0">
                    <a:alpha val="0"/>
                  </a:scrgbClr>
                </a:highlight>
                <a:latin typeface="Acumin Pro" pitchFamily="34"/>
                <a:ea typeface="Microsoft YaHei" pitchFamily="2"/>
                <a:cs typeface="Lucida Sans" pitchFamily="2"/>
              </a:rPr>
              <a:t>, Terrence R. Meyer</a:t>
            </a:r>
            <a:endParaRPr lang="en-US" b="1" baseline="30000" dirty="0">
              <a:solidFill>
                <a:srgbClr val="555960"/>
              </a:solidFill>
              <a:highlight>
                <a:scrgbClr r="0" g="0" b="0">
                  <a:alpha val="0"/>
                </a:scrgbClr>
              </a:highlight>
              <a:latin typeface="Acumin Pro" pitchFamily="34"/>
              <a:ea typeface="Microsoft YaHei" pitchFamily="2"/>
              <a:cs typeface="Lucida Sans" pitchFamily="2"/>
            </a:endParaRPr>
          </a:p>
          <a:p>
            <a:pPr algn="ctr" hangingPunct="0"/>
            <a:r>
              <a:rPr lang="en-US" b="1" i="1" dirty="0">
                <a:solidFill>
                  <a:srgbClr val="555960"/>
                </a:solidFill>
                <a:highlight>
                  <a:scrgbClr r="0" g="0" b="0">
                    <a:alpha val="0"/>
                  </a:scrgbClr>
                </a:highlight>
                <a:latin typeface="Acumin Pro" pitchFamily="34"/>
                <a:ea typeface="Microsoft YaHei" pitchFamily="2"/>
                <a:cs typeface="Lucida Sans" pitchFamily="2"/>
              </a:rPr>
              <a:t>Purdue University</a:t>
            </a:r>
          </a:p>
          <a:p>
            <a:pPr algn="ctr" hangingPunct="0"/>
            <a:endParaRPr lang="en-US" b="1" i="1" dirty="0">
              <a:solidFill>
                <a:srgbClr val="555960"/>
              </a:solidFill>
              <a:highlight>
                <a:scrgbClr r="0" g="0" b="0">
                  <a:alpha val="0"/>
                </a:scrgbClr>
              </a:highlight>
              <a:latin typeface="Acumin Pro" pitchFamily="34"/>
              <a:ea typeface="Microsoft YaHei" pitchFamily="2"/>
              <a:cs typeface="Lucida Sans" pitchFamily="2"/>
            </a:endParaRPr>
          </a:p>
          <a:p>
            <a:pPr algn="ctr" hangingPunct="0"/>
            <a:r>
              <a:rPr lang="en-US" b="1" dirty="0">
                <a:solidFill>
                  <a:srgbClr val="555960"/>
                </a:solidFill>
                <a:highlight>
                  <a:scrgbClr r="0" g="0" b="0">
                    <a:alpha val="0"/>
                  </a:scrgbClr>
                </a:highlight>
                <a:latin typeface="Acumin Pro" pitchFamily="34"/>
                <a:ea typeface="Microsoft YaHei" pitchFamily="2"/>
                <a:cs typeface="Lucida Sans" pitchFamily="2"/>
              </a:rPr>
              <a:t>Paul M. </a:t>
            </a:r>
            <a:r>
              <a:rPr lang="en-US" b="1" dirty="0" err="1">
                <a:solidFill>
                  <a:srgbClr val="555960"/>
                </a:solidFill>
                <a:highlight>
                  <a:scrgbClr r="0" g="0" b="0">
                    <a:alpha val="0"/>
                  </a:scrgbClr>
                </a:highlight>
                <a:latin typeface="Acumin Pro" pitchFamily="34"/>
                <a:ea typeface="Microsoft YaHei" pitchFamily="2"/>
                <a:cs typeface="Lucida Sans" pitchFamily="2"/>
              </a:rPr>
              <a:t>Danehy</a:t>
            </a:r>
            <a:r>
              <a:rPr lang="en-US" b="1" dirty="0">
                <a:solidFill>
                  <a:srgbClr val="555960"/>
                </a:solidFill>
                <a:highlight>
                  <a:scrgbClr r="0" g="0" b="0">
                    <a:alpha val="0"/>
                  </a:scrgbClr>
                </a:highlight>
                <a:latin typeface="Acumin Pro" pitchFamily="34"/>
                <a:ea typeface="Microsoft YaHei" pitchFamily="2"/>
                <a:cs typeface="Lucida Sans" pitchFamily="2"/>
              </a:rPr>
              <a:t>, Neil S. Rodrigues</a:t>
            </a:r>
          </a:p>
          <a:p>
            <a:pPr algn="ctr" hangingPunct="0"/>
            <a:r>
              <a:rPr lang="en-US" b="1" i="1" dirty="0">
                <a:solidFill>
                  <a:srgbClr val="555960"/>
                </a:solidFill>
                <a:highlight>
                  <a:scrgbClr r="0" g="0" b="0">
                    <a:alpha val="0"/>
                  </a:scrgbClr>
                </a:highlight>
                <a:latin typeface="Acumin Pro" pitchFamily="34"/>
                <a:ea typeface="Microsoft YaHei" pitchFamily="2"/>
                <a:cs typeface="Lucida Sans" pitchFamily="2"/>
              </a:rPr>
              <a:t>NASA Langley Research Center</a:t>
            </a:r>
          </a:p>
          <a:p>
            <a:pPr algn="ctr" hangingPunct="0"/>
            <a:endParaRPr lang="en-US" b="1" dirty="0">
              <a:solidFill>
                <a:srgbClr val="555960"/>
              </a:solidFill>
              <a:highlight>
                <a:scrgbClr r="0" g="0" b="0">
                  <a:alpha val="0"/>
                </a:scrgbClr>
              </a:highlight>
              <a:latin typeface="Acumin Pro" pitchFamily="34"/>
              <a:ea typeface="Microsoft YaHei" pitchFamily="2"/>
              <a:cs typeface="Lucida Sans" pitchFamily="2"/>
            </a:endParaRPr>
          </a:p>
          <a:p>
            <a:pPr algn="ctr" hangingPunct="0"/>
            <a:r>
              <a:rPr lang="en-US" b="1" dirty="0">
                <a:solidFill>
                  <a:srgbClr val="555960"/>
                </a:solidFill>
                <a:highlight>
                  <a:scrgbClr r="0" g="0" b="0">
                    <a:alpha val="0"/>
                  </a:scrgbClr>
                </a:highlight>
                <a:latin typeface="Acumin Pro" pitchFamily="34"/>
                <a:ea typeface="Microsoft YaHei" pitchFamily="2"/>
                <a:cs typeface="Lucida Sans" pitchFamily="2"/>
              </a:rPr>
              <a:t> Jason </a:t>
            </a:r>
            <a:r>
              <a:rPr lang="en-US" b="1" dirty="0" err="1">
                <a:solidFill>
                  <a:srgbClr val="555960"/>
                </a:solidFill>
                <a:highlight>
                  <a:scrgbClr r="0" g="0" b="0">
                    <a:alpha val="0"/>
                  </a:scrgbClr>
                </a:highlight>
                <a:latin typeface="Acumin Pro" pitchFamily="34"/>
                <a:ea typeface="Microsoft YaHei" pitchFamily="2"/>
                <a:cs typeface="Lucida Sans" pitchFamily="2"/>
              </a:rPr>
              <a:t>Leicht</a:t>
            </a:r>
            <a:r>
              <a:rPr lang="en-US" b="1" dirty="0">
                <a:solidFill>
                  <a:srgbClr val="555960"/>
                </a:solidFill>
                <a:highlight>
                  <a:scrgbClr r="0" g="0" b="0">
                    <a:alpha val="0"/>
                  </a:scrgbClr>
                </a:highlight>
                <a:latin typeface="Acumin Pro" pitchFamily="34"/>
                <a:ea typeface="Microsoft YaHei" pitchFamily="2"/>
                <a:cs typeface="Lucida Sans" pitchFamily="2"/>
              </a:rPr>
              <a:t>, Sukesh Roy</a:t>
            </a:r>
            <a:endParaRPr lang="en-US" b="1" baseline="30000" dirty="0">
              <a:solidFill>
                <a:srgbClr val="555960"/>
              </a:solidFill>
              <a:highlight>
                <a:scrgbClr r="0" g="0" b="0">
                  <a:alpha val="0"/>
                </a:scrgbClr>
              </a:highlight>
              <a:latin typeface="Acumin Pro" pitchFamily="34"/>
              <a:ea typeface="Microsoft YaHei" pitchFamily="2"/>
              <a:cs typeface="Lucida Sans" pitchFamily="2"/>
            </a:endParaRPr>
          </a:p>
          <a:p>
            <a:pPr algn="ctr" hangingPunct="0"/>
            <a:r>
              <a:rPr lang="en-US" b="1" i="1" dirty="0">
                <a:solidFill>
                  <a:srgbClr val="555960"/>
                </a:solidFill>
                <a:highlight>
                  <a:scrgbClr r="0" g="0" b="0">
                    <a:alpha val="0"/>
                  </a:scrgbClr>
                </a:highlight>
                <a:latin typeface="Acumin Pro" pitchFamily="34"/>
                <a:ea typeface="Microsoft YaHei" pitchFamily="2"/>
                <a:cs typeface="Lucida Sans" pitchFamily="2"/>
              </a:rPr>
              <a:t>Spectral Energies, LLC</a:t>
            </a:r>
          </a:p>
        </p:txBody>
      </p:sp>
    </p:spTree>
    <p:extLst>
      <p:ext uri="{BB962C8B-B14F-4D97-AF65-F5344CB8AC3E}">
        <p14:creationId xmlns:p14="http://schemas.microsoft.com/office/powerpoint/2010/main" val="2664743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34"/>
          <a:stretch/>
        </p:blipFill>
        <p:spPr>
          <a:xfrm>
            <a:off x="113015" y="1011913"/>
            <a:ext cx="7348935" cy="517550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4">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Why use filtered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10</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816998" y="2307206"/>
            <a:ext cx="894797" cy="369332"/>
          </a:xfrm>
          <a:prstGeom prst="rect">
            <a:avLst/>
          </a:prstGeom>
          <a:noFill/>
        </p:spPr>
        <p:txBody>
          <a:bodyPr wrap="none" rtlCol="0">
            <a:spAutoFit/>
          </a:bodyPr>
          <a:lstStyle/>
          <a:p>
            <a:r>
              <a:rPr lang="en-US" dirty="0">
                <a:solidFill>
                  <a:srgbClr val="008000"/>
                </a:solidFill>
              </a:rPr>
              <a:t>532 nm</a:t>
            </a:r>
          </a:p>
        </p:txBody>
      </p:sp>
      <p:sp>
        <p:nvSpPr>
          <p:cNvPr id="35" name="Rectangle 34">
            <a:extLst>
              <a:ext uri="{FF2B5EF4-FFF2-40B4-BE49-F238E27FC236}">
                <a16:creationId xmlns:a16="http://schemas.microsoft.com/office/drawing/2014/main" id="{F637CAAC-F280-2CBD-35BC-9F55D080F586}"/>
              </a:ext>
            </a:extLst>
          </p:cNvPr>
          <p:cNvSpPr/>
          <p:nvPr/>
        </p:nvSpPr>
        <p:spPr>
          <a:xfrm>
            <a:off x="7081188" y="981509"/>
            <a:ext cx="795996" cy="2064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D23786B-3A68-CA35-5C91-5841E8E9DA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1344" y="1917187"/>
            <a:ext cx="3774772" cy="3019820"/>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8E0B146-C6C9-AF82-8BA3-3A7E4AFA6D37}"/>
                  </a:ext>
                </a:extLst>
              </p:cNvPr>
              <p:cNvSpPr txBox="1"/>
              <p:nvPr/>
            </p:nvSpPr>
            <p:spPr>
              <a:xfrm>
                <a:off x="88246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37" name="TextBox 36">
                <a:extLst>
                  <a:ext uri="{FF2B5EF4-FFF2-40B4-BE49-F238E27FC236}">
                    <a16:creationId xmlns:a16="http://schemas.microsoft.com/office/drawing/2014/main" id="{68E0B146-C6C9-AF82-8BA3-3A7E4AFA6D37}"/>
                  </a:ext>
                </a:extLst>
              </p:cNvPr>
              <p:cNvSpPr txBox="1">
                <a:spLocks noRot="1" noChangeAspect="1" noMove="1" noResize="1" noEditPoints="1" noAdjustHandles="1" noChangeArrowheads="1" noChangeShapeType="1" noTextEdit="1"/>
              </p:cNvSpPr>
              <p:nvPr/>
            </p:nvSpPr>
            <p:spPr>
              <a:xfrm>
                <a:off x="8824601" y="2586846"/>
                <a:ext cx="1455817" cy="307777"/>
              </a:xfrm>
              <a:prstGeom prst="rect">
                <a:avLst/>
              </a:prstGeom>
              <a:blipFill>
                <a:blip r:embed="rId6"/>
                <a:stretch>
                  <a:fillRect b="-23529"/>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A53557B-DDFF-5B62-7842-635BF1F5EBB5}"/>
              </a:ext>
            </a:extLst>
          </p:cNvPr>
          <p:cNvCxnSpPr>
            <a:cxnSpLocks/>
          </p:cNvCxnSpPr>
          <p:nvPr/>
        </p:nvCxnSpPr>
        <p:spPr>
          <a:xfrm>
            <a:off x="7598184" y="2410947"/>
            <a:ext cx="1057898" cy="65866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471000-44AC-6982-C970-8055964B6848}"/>
                  </a:ext>
                </a:extLst>
              </p:cNvPr>
              <p:cNvSpPr txBox="1"/>
              <p:nvPr/>
            </p:nvSpPr>
            <p:spPr>
              <a:xfrm>
                <a:off x="68292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lumMod val="65000"/>
                            </a:schemeClr>
                          </a:solidFill>
                          <a:latin typeface="Cambria Math" panose="02040503050406030204" pitchFamily="18" charset="0"/>
                        </a:rPr>
                        <m:t>𝑇</m:t>
                      </m:r>
                      <m:r>
                        <a:rPr lang="en-US" sz="2000" b="0" i="1" smtClean="0">
                          <a:solidFill>
                            <a:schemeClr val="bg1">
                              <a:lumMod val="65000"/>
                            </a:schemeClr>
                          </a:solidFill>
                          <a:latin typeface="Cambria Math" panose="02040503050406030204" pitchFamily="18" charset="0"/>
                        </a:rPr>
                        <m:t>, </m:t>
                      </m:r>
                      <m:r>
                        <a:rPr lang="en-US" sz="2000" b="0" i="1" smtClean="0">
                          <a:solidFill>
                            <a:schemeClr val="bg1">
                              <a:lumMod val="65000"/>
                            </a:schemeClr>
                          </a:solidFill>
                          <a:latin typeface="Cambria Math" panose="02040503050406030204" pitchFamily="18" charset="0"/>
                        </a:rPr>
                        <m:t>𝑃</m:t>
                      </m:r>
                    </m:oMath>
                  </m:oMathPara>
                </a14:m>
                <a:endParaRPr lang="en-US" sz="2000" dirty="0">
                  <a:solidFill>
                    <a:schemeClr val="bg1">
                      <a:lumMod val="65000"/>
                    </a:schemeClr>
                  </a:solidFill>
                </a:endParaRPr>
              </a:p>
            </p:txBody>
          </p:sp>
        </mc:Choice>
        <mc:Fallback xmlns="">
          <p:sp>
            <p:nvSpPr>
              <p:cNvPr id="39" name="TextBox 38">
                <a:extLst>
                  <a:ext uri="{FF2B5EF4-FFF2-40B4-BE49-F238E27FC236}">
                    <a16:creationId xmlns:a16="http://schemas.microsoft.com/office/drawing/2014/main" id="{58471000-44AC-6982-C970-8055964B6848}"/>
                  </a:ext>
                </a:extLst>
              </p:cNvPr>
              <p:cNvSpPr txBox="1">
                <a:spLocks noRot="1" noChangeAspect="1" noMove="1" noResize="1" noEditPoints="1" noAdjustHandles="1" noChangeArrowheads="1" noChangeShapeType="1" noTextEdit="1"/>
              </p:cNvSpPr>
              <p:nvPr/>
            </p:nvSpPr>
            <p:spPr>
              <a:xfrm>
                <a:off x="6829268" y="2104875"/>
                <a:ext cx="1455817" cy="307777"/>
              </a:xfrm>
              <a:prstGeom prst="rect">
                <a:avLst/>
              </a:prstGeom>
              <a:blipFill>
                <a:blip r:embed="rId7"/>
                <a:stretch>
                  <a:fillRect b="-5882"/>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6A0536AE-7C51-0BB8-8D36-F6DE7F190115}"/>
              </a:ext>
            </a:extLst>
          </p:cNvPr>
          <p:cNvCxnSpPr>
            <a:cxnSpLocks/>
          </p:cNvCxnSpPr>
          <p:nvPr/>
        </p:nvCxnSpPr>
        <p:spPr>
          <a:xfrm>
            <a:off x="95758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70184AA-571B-F55E-29C9-BAEF6C80A007}"/>
              </a:ext>
            </a:extLst>
          </p:cNvPr>
          <p:cNvCxnSpPr>
            <a:cxnSpLocks/>
          </p:cNvCxnSpPr>
          <p:nvPr/>
        </p:nvCxnSpPr>
        <p:spPr>
          <a:xfrm flipH="1">
            <a:off x="8586332" y="3305478"/>
            <a:ext cx="444361" cy="0"/>
          </a:xfrm>
          <a:prstGeom prst="straightConnector1">
            <a:avLst/>
          </a:prstGeom>
          <a:ln w="1905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AC936EB-0D18-6C93-9293-4B0819303BD5}"/>
                  </a:ext>
                </a:extLst>
              </p:cNvPr>
              <p:cNvSpPr txBox="1"/>
              <p:nvPr/>
            </p:nvSpPr>
            <p:spPr>
              <a:xfrm>
                <a:off x="73337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bg1">
                              <a:lumMod val="65000"/>
                            </a:schemeClr>
                          </a:solidFill>
                          <a:latin typeface="Cambria Math" panose="02040503050406030204" pitchFamily="18" charset="0"/>
                        </a:rPr>
                        <m:t>Δ</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𝜈</m:t>
                          </m:r>
                        </m:e>
                        <m:sub>
                          <m:r>
                            <a:rPr lang="en-US" sz="2000" b="0" i="1" smtClean="0">
                              <a:solidFill>
                                <a:schemeClr val="bg1">
                                  <a:lumMod val="65000"/>
                                </a:schemeClr>
                              </a:solidFill>
                              <a:latin typeface="Cambria Math" panose="02040503050406030204" pitchFamily="18" charset="0"/>
                            </a:rPr>
                            <m:t>𝐷</m:t>
                          </m:r>
                        </m:sub>
                      </m:sSub>
                      <m:r>
                        <a:rPr lang="en-US" sz="2000" b="0" i="1" smtClean="0">
                          <a:solidFill>
                            <a:schemeClr val="bg1">
                              <a:lumMod val="65000"/>
                            </a:schemeClr>
                          </a:solidFill>
                          <a:latin typeface="Cambria Math" panose="02040503050406030204" pitchFamily="18" charset="0"/>
                        </a:rPr>
                        <m:t>(</m:t>
                      </m:r>
                      <m:acc>
                        <m:accPr>
                          <m:chr m:val="⃗"/>
                          <m:ctrlPr>
                            <a:rPr lang="en-US" sz="2000" b="0" i="1" smtClean="0">
                              <a:solidFill>
                                <a:schemeClr val="bg1">
                                  <a:lumMod val="65000"/>
                                </a:schemeClr>
                              </a:solidFill>
                              <a:latin typeface="Cambria Math" panose="02040503050406030204" pitchFamily="18" charset="0"/>
                            </a:rPr>
                          </m:ctrlPr>
                        </m:accPr>
                        <m:e>
                          <m:r>
                            <a:rPr lang="en-US" sz="2000" b="0" i="1" smtClean="0">
                              <a:solidFill>
                                <a:schemeClr val="bg1">
                                  <a:lumMod val="65000"/>
                                </a:schemeClr>
                              </a:solidFill>
                              <a:latin typeface="Cambria Math" panose="02040503050406030204" pitchFamily="18" charset="0"/>
                            </a:rPr>
                            <m:t>𝑉</m:t>
                          </m:r>
                        </m:e>
                      </m:acc>
                      <m:r>
                        <a:rPr lang="en-US" sz="2000" b="0" i="1" smtClean="0">
                          <a:solidFill>
                            <a:schemeClr val="bg1">
                              <a:lumMod val="65000"/>
                            </a:schemeClr>
                          </a:solidFill>
                          <a:latin typeface="Cambria Math" panose="02040503050406030204" pitchFamily="18" charset="0"/>
                        </a:rPr>
                        <m:t>)</m:t>
                      </m:r>
                    </m:oMath>
                  </m:oMathPara>
                </a14:m>
                <a:endParaRPr lang="en-US" sz="2000" dirty="0">
                  <a:solidFill>
                    <a:schemeClr val="bg1">
                      <a:lumMod val="65000"/>
                    </a:schemeClr>
                  </a:solidFill>
                </a:endParaRPr>
              </a:p>
            </p:txBody>
          </p:sp>
        </mc:Choice>
        <mc:Fallback xmlns="">
          <p:sp>
            <p:nvSpPr>
              <p:cNvPr id="43" name="TextBox 42">
                <a:extLst>
                  <a:ext uri="{FF2B5EF4-FFF2-40B4-BE49-F238E27FC236}">
                    <a16:creationId xmlns:a16="http://schemas.microsoft.com/office/drawing/2014/main" id="{4AC936EB-0D18-6C93-9293-4B0819303BD5}"/>
                  </a:ext>
                </a:extLst>
              </p:cNvPr>
              <p:cNvSpPr txBox="1">
                <a:spLocks noRot="1" noChangeAspect="1" noMove="1" noResize="1" noEditPoints="1" noAdjustHandles="1" noChangeArrowheads="1" noChangeShapeType="1" noTextEdit="1"/>
              </p:cNvSpPr>
              <p:nvPr/>
            </p:nvSpPr>
            <p:spPr>
              <a:xfrm>
                <a:off x="7333795" y="3108269"/>
                <a:ext cx="1455817" cy="345351"/>
              </a:xfrm>
              <a:prstGeom prst="rect">
                <a:avLst/>
              </a:prstGeom>
              <a:blipFill>
                <a:blip r:embed="rId8"/>
                <a:stretch>
                  <a:fillRect b="-298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65CC97-C10A-EED3-56B3-68C1BDD41E55}"/>
              </a:ext>
            </a:extLst>
          </p:cNvPr>
          <p:cNvSpPr txBox="1"/>
          <p:nvPr/>
        </p:nvSpPr>
        <p:spPr>
          <a:xfrm>
            <a:off x="8080291" y="2054504"/>
            <a:ext cx="1962717" cy="369332"/>
          </a:xfrm>
          <a:prstGeom prst="rect">
            <a:avLst/>
          </a:prstGeom>
          <a:noFill/>
        </p:spPr>
        <p:txBody>
          <a:bodyPr wrap="none" rtlCol="0">
            <a:spAutoFit/>
          </a:bodyPr>
          <a:lstStyle/>
          <a:p>
            <a:r>
              <a:rPr lang="en-US" dirty="0">
                <a:solidFill>
                  <a:srgbClr val="00B050"/>
                </a:solidFill>
              </a:rPr>
              <a:t>Rayleigh Scattering</a:t>
            </a:r>
          </a:p>
        </p:txBody>
      </p:sp>
      <p:pic>
        <p:nvPicPr>
          <p:cNvPr id="7" name="Picture 6">
            <a:extLst>
              <a:ext uri="{FF2B5EF4-FFF2-40B4-BE49-F238E27FC236}">
                <a16:creationId xmlns:a16="http://schemas.microsoft.com/office/drawing/2014/main" id="{1F774E56-1120-E7E1-ACE5-B19B13BE1AC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70328" y="1911086"/>
            <a:ext cx="3775787" cy="3020632"/>
          </a:xfrm>
          <a:prstGeom prst="rect">
            <a:avLst/>
          </a:prstGeom>
        </p:spPr>
      </p:pic>
      <p:sp>
        <p:nvSpPr>
          <p:cNvPr id="11" name="TextBox 10">
            <a:extLst>
              <a:ext uri="{FF2B5EF4-FFF2-40B4-BE49-F238E27FC236}">
                <a16:creationId xmlns:a16="http://schemas.microsoft.com/office/drawing/2014/main" id="{3DD43906-FF1B-237E-997C-291E8495FBD1}"/>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p:sp>
        <p:nvSpPr>
          <p:cNvPr id="6" name="TextBox 5">
            <a:extLst>
              <a:ext uri="{FF2B5EF4-FFF2-40B4-BE49-F238E27FC236}">
                <a16:creationId xmlns:a16="http://schemas.microsoft.com/office/drawing/2014/main" id="{24B0AC97-176C-E28D-BDEF-CBCA00738C7F}"/>
              </a:ext>
            </a:extLst>
          </p:cNvPr>
          <p:cNvSpPr txBox="1"/>
          <p:nvPr/>
        </p:nvSpPr>
        <p:spPr>
          <a:xfrm>
            <a:off x="7260240" y="3484024"/>
            <a:ext cx="1493720" cy="646331"/>
          </a:xfrm>
          <a:prstGeom prst="rect">
            <a:avLst/>
          </a:prstGeom>
          <a:noFill/>
        </p:spPr>
        <p:txBody>
          <a:bodyPr wrap="square" rtlCol="0">
            <a:spAutoFit/>
          </a:bodyPr>
          <a:lstStyle/>
          <a:p>
            <a:r>
              <a:rPr lang="en-US" dirty="0">
                <a:solidFill>
                  <a:schemeClr val="accent6">
                    <a:lumMod val="50000"/>
                  </a:schemeClr>
                </a:solidFill>
              </a:rPr>
              <a:t>Mie/Stray Scattering</a:t>
            </a:r>
          </a:p>
        </p:txBody>
      </p:sp>
      <p:sp>
        <p:nvSpPr>
          <p:cNvPr id="10" name="TextBox 9">
            <a:extLst>
              <a:ext uri="{FF2B5EF4-FFF2-40B4-BE49-F238E27FC236}">
                <a16:creationId xmlns:a16="http://schemas.microsoft.com/office/drawing/2014/main" id="{0B89BB7F-43D7-B914-E03E-A495A7E4DBD9}"/>
              </a:ext>
            </a:extLst>
          </p:cNvPr>
          <p:cNvSpPr txBox="1"/>
          <p:nvPr/>
        </p:nvSpPr>
        <p:spPr>
          <a:xfrm>
            <a:off x="7327491" y="2086432"/>
            <a:ext cx="666273" cy="369332"/>
          </a:xfrm>
          <a:prstGeom prst="rect">
            <a:avLst/>
          </a:prstGeom>
          <a:noFill/>
        </p:spPr>
        <p:txBody>
          <a:bodyPr wrap="none" rtlCol="0">
            <a:spAutoFit/>
          </a:bodyPr>
          <a:lstStyle/>
          <a:p>
            <a:r>
              <a:rPr lang="en-US" dirty="0"/>
              <a:t>Filter</a:t>
            </a:r>
          </a:p>
        </p:txBody>
      </p:sp>
      <p:sp>
        <p:nvSpPr>
          <p:cNvPr id="13" name="TextBox 12">
            <a:extLst>
              <a:ext uri="{FF2B5EF4-FFF2-40B4-BE49-F238E27FC236}">
                <a16:creationId xmlns:a16="http://schemas.microsoft.com/office/drawing/2014/main" id="{006F398F-E67A-937C-80B6-18968E0A0A56}"/>
              </a:ext>
            </a:extLst>
          </p:cNvPr>
          <p:cNvSpPr txBox="1"/>
          <p:nvPr/>
        </p:nvSpPr>
        <p:spPr>
          <a:xfrm rot="1774710">
            <a:off x="2816563" y="3307275"/>
            <a:ext cx="1027845" cy="584775"/>
          </a:xfrm>
          <a:prstGeom prst="rect">
            <a:avLst/>
          </a:prstGeom>
          <a:noFill/>
        </p:spPr>
        <p:txBody>
          <a:bodyPr wrap="none" rtlCol="0">
            <a:spAutoFit/>
          </a:bodyPr>
          <a:lstStyle/>
          <a:p>
            <a:pPr algn="ctr"/>
            <a:r>
              <a:rPr lang="en-US" sz="1600" dirty="0">
                <a:solidFill>
                  <a:schemeClr val="bg1"/>
                </a:solidFill>
              </a:rPr>
              <a:t>Molecular</a:t>
            </a:r>
          </a:p>
          <a:p>
            <a:pPr algn="ctr"/>
            <a:r>
              <a:rPr lang="en-US" sz="1600" dirty="0">
                <a:solidFill>
                  <a:schemeClr val="bg1"/>
                </a:solidFill>
              </a:rPr>
              <a:t>Filter</a:t>
            </a:r>
          </a:p>
        </p:txBody>
      </p:sp>
      <p:cxnSp>
        <p:nvCxnSpPr>
          <p:cNvPr id="12" name="Straight Arrow Connector 11">
            <a:extLst>
              <a:ext uri="{FF2B5EF4-FFF2-40B4-BE49-F238E27FC236}">
                <a16:creationId xmlns:a16="http://schemas.microsoft.com/office/drawing/2014/main" id="{4AAD748D-1206-B84F-A4B7-F86417CAAD9E}"/>
              </a:ext>
            </a:extLst>
          </p:cNvPr>
          <p:cNvCxnSpPr>
            <a:cxnSpLocks/>
          </p:cNvCxnSpPr>
          <p:nvPr/>
        </p:nvCxnSpPr>
        <p:spPr>
          <a:xfrm flipH="1">
            <a:off x="9293046" y="2723796"/>
            <a:ext cx="118435" cy="40653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D73971-A946-39F4-5DD3-0098FE77E665}"/>
                  </a:ext>
                </a:extLst>
              </p:cNvPr>
              <p:cNvSpPr txBox="1"/>
              <p:nvPr/>
            </p:nvSpPr>
            <p:spPr>
              <a:xfrm>
                <a:off x="8688744" y="2406142"/>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dirty="0"/>
              </a:p>
            </p:txBody>
          </p:sp>
        </mc:Choice>
        <mc:Fallback xmlns="">
          <p:sp>
            <p:nvSpPr>
              <p:cNvPr id="15" name="TextBox 14">
                <a:extLst>
                  <a:ext uri="{FF2B5EF4-FFF2-40B4-BE49-F238E27FC236}">
                    <a16:creationId xmlns:a16="http://schemas.microsoft.com/office/drawing/2014/main" id="{57D73971-A946-39F4-5DD3-0098FE77E665}"/>
                  </a:ext>
                </a:extLst>
              </p:cNvPr>
              <p:cNvSpPr txBox="1">
                <a:spLocks noRot="1" noChangeAspect="1" noMove="1" noResize="1" noEditPoints="1" noAdjustHandles="1" noChangeArrowheads="1" noChangeShapeType="1" noTextEdit="1"/>
              </p:cNvSpPr>
              <p:nvPr/>
            </p:nvSpPr>
            <p:spPr>
              <a:xfrm>
                <a:off x="8688744" y="2406142"/>
                <a:ext cx="1455817" cy="307777"/>
              </a:xfrm>
              <a:prstGeom prst="rect">
                <a:avLst/>
              </a:prstGeom>
              <a:blipFill>
                <a:blip r:embed="rId10"/>
                <a:stretch>
                  <a:fillRect b="-6000"/>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4B05FA44-DE3D-27C5-C6E3-2AB7E33DFE70}"/>
              </a:ext>
            </a:extLst>
          </p:cNvPr>
          <p:cNvCxnSpPr>
            <a:cxnSpLocks/>
          </p:cNvCxnSpPr>
          <p:nvPr/>
        </p:nvCxnSpPr>
        <p:spPr>
          <a:xfrm>
            <a:off x="98806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FAE1D2-A056-9FF4-48AD-5CF6EED791DA}"/>
              </a:ext>
            </a:extLst>
          </p:cNvPr>
          <p:cNvCxnSpPr>
            <a:cxnSpLocks/>
          </p:cNvCxnSpPr>
          <p:nvPr/>
        </p:nvCxnSpPr>
        <p:spPr>
          <a:xfrm flipH="1">
            <a:off x="8625498" y="3348845"/>
            <a:ext cx="38100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E118B4-6BBB-35AD-9AE9-920A07918085}"/>
                  </a:ext>
                </a:extLst>
              </p:cNvPr>
              <p:cNvSpPr txBox="1"/>
              <p:nvPr/>
            </p:nvSpPr>
            <p:spPr>
              <a:xfrm>
                <a:off x="8728368" y="3135622"/>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Δ</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𝜈</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𝑉</m:t>
                          </m:r>
                        </m:e>
                      </m:acc>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1" name="TextBox 20">
                <a:extLst>
                  <a:ext uri="{FF2B5EF4-FFF2-40B4-BE49-F238E27FC236}">
                    <a16:creationId xmlns:a16="http://schemas.microsoft.com/office/drawing/2014/main" id="{0BE118B4-6BBB-35AD-9AE9-920A07918085}"/>
                  </a:ext>
                </a:extLst>
              </p:cNvPr>
              <p:cNvSpPr txBox="1">
                <a:spLocks noRot="1" noChangeAspect="1" noMove="1" noResize="1" noEditPoints="1" noAdjustHandles="1" noChangeArrowheads="1" noChangeShapeType="1" noTextEdit="1"/>
              </p:cNvSpPr>
              <p:nvPr/>
            </p:nvSpPr>
            <p:spPr>
              <a:xfrm>
                <a:off x="8728368" y="3135622"/>
                <a:ext cx="1455817" cy="345351"/>
              </a:xfrm>
              <a:prstGeom prst="rect">
                <a:avLst/>
              </a:prstGeom>
              <a:blipFill>
                <a:blip r:embed="rId11"/>
                <a:stretch>
                  <a:fillRect b="-29825"/>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C52C14DA-DC20-A89E-C406-BD59E46C65E5}"/>
              </a:ext>
            </a:extLst>
          </p:cNvPr>
          <p:cNvCxnSpPr>
            <a:cxnSpLocks/>
          </p:cNvCxnSpPr>
          <p:nvPr/>
        </p:nvCxnSpPr>
        <p:spPr>
          <a:xfrm>
            <a:off x="8635023"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68EC91F-E60D-5294-BB85-875723293B63}"/>
              </a:ext>
            </a:extLst>
          </p:cNvPr>
          <p:cNvCxnSpPr>
            <a:cxnSpLocks/>
          </p:cNvCxnSpPr>
          <p:nvPr/>
        </p:nvCxnSpPr>
        <p:spPr>
          <a:xfrm>
            <a:off x="9006498"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1FD435E-E139-94BC-D2D0-EF1AB21FA5E6}"/>
                  </a:ext>
                </a:extLst>
              </p:cNvPr>
              <p:cNvSpPr txBox="1"/>
              <p:nvPr/>
            </p:nvSpPr>
            <p:spPr>
              <a:xfrm>
                <a:off x="9161385" y="2596723"/>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31" name="TextBox 30">
                <a:extLst>
                  <a:ext uri="{FF2B5EF4-FFF2-40B4-BE49-F238E27FC236}">
                    <a16:creationId xmlns:a16="http://schemas.microsoft.com/office/drawing/2014/main" id="{71FD435E-E139-94BC-D2D0-EF1AB21FA5E6}"/>
                  </a:ext>
                </a:extLst>
              </p:cNvPr>
              <p:cNvSpPr txBox="1">
                <a:spLocks noRot="1" noChangeAspect="1" noMove="1" noResize="1" noEditPoints="1" noAdjustHandles="1" noChangeArrowheads="1" noChangeShapeType="1" noTextEdit="1"/>
              </p:cNvSpPr>
              <p:nvPr/>
            </p:nvSpPr>
            <p:spPr>
              <a:xfrm>
                <a:off x="9161385" y="2596723"/>
                <a:ext cx="1455817" cy="307777"/>
              </a:xfrm>
              <a:prstGeom prst="rect">
                <a:avLst/>
              </a:prstGeom>
              <a:blipFill>
                <a:blip r:embed="rId12"/>
                <a:stretch>
                  <a:fillRect b="-2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FC2DDBA-1652-E17A-DE8A-27DD50B5E53B}"/>
                  </a:ext>
                </a:extLst>
              </p:cNvPr>
              <p:cNvSpPr txBox="1"/>
              <p:nvPr/>
            </p:nvSpPr>
            <p:spPr>
              <a:xfrm>
                <a:off x="1606042" y="1477665"/>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32" name="TextBox 31">
                <a:extLst>
                  <a:ext uri="{FF2B5EF4-FFF2-40B4-BE49-F238E27FC236}">
                    <a16:creationId xmlns:a16="http://schemas.microsoft.com/office/drawing/2014/main" id="{DFC2DDBA-1652-E17A-DE8A-27DD50B5E53B}"/>
                  </a:ext>
                </a:extLst>
              </p:cNvPr>
              <p:cNvSpPr txBox="1">
                <a:spLocks noRot="1" noChangeAspect="1" noMove="1" noResize="1" noEditPoints="1" noAdjustHandles="1" noChangeArrowheads="1" noChangeShapeType="1" noTextEdit="1"/>
              </p:cNvSpPr>
              <p:nvPr/>
            </p:nvSpPr>
            <p:spPr>
              <a:xfrm>
                <a:off x="1606042" y="1477665"/>
                <a:ext cx="1455817" cy="345159"/>
              </a:xfrm>
              <a:prstGeom prst="rect">
                <a:avLst/>
              </a:prstGeom>
              <a:blipFill>
                <a:blip r:embed="rId13"/>
                <a:stretch>
                  <a:fillRect b="-21053"/>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FB3848A1-C731-B966-59AD-B1DD397F54A0}"/>
              </a:ext>
            </a:extLst>
          </p:cNvPr>
          <p:cNvSpPr txBox="1"/>
          <p:nvPr/>
        </p:nvSpPr>
        <p:spPr>
          <a:xfrm>
            <a:off x="1460399" y="1203723"/>
            <a:ext cx="2653341" cy="400110"/>
          </a:xfrm>
          <a:prstGeom prst="rect">
            <a:avLst/>
          </a:prstGeom>
          <a:noFill/>
        </p:spPr>
        <p:txBody>
          <a:bodyPr wrap="square" rtlCol="0">
            <a:spAutoFit/>
          </a:bodyPr>
          <a:lstStyle/>
          <a:p>
            <a:r>
              <a:rPr lang="en-US" sz="2000" dirty="0"/>
              <a:t>Flow Molecules</a:t>
            </a:r>
          </a:p>
        </p:txBody>
      </p:sp>
      <p:sp>
        <p:nvSpPr>
          <p:cNvPr id="44" name="Rectangle: Rounded Corners 43">
            <a:extLst>
              <a:ext uri="{FF2B5EF4-FFF2-40B4-BE49-F238E27FC236}">
                <a16:creationId xmlns:a16="http://schemas.microsoft.com/office/drawing/2014/main" id="{FC9FBC6D-10C5-3C3D-9DF7-538A67F94549}"/>
              </a:ext>
            </a:extLst>
          </p:cNvPr>
          <p:cNvSpPr/>
          <p:nvPr/>
        </p:nvSpPr>
        <p:spPr>
          <a:xfrm>
            <a:off x="407048" y="3558509"/>
            <a:ext cx="1995333" cy="502124"/>
          </a:xfrm>
          <a:prstGeom prst="roundRect">
            <a:avLst/>
          </a:prstGeom>
          <a:solidFill>
            <a:schemeClr val="accent2">
              <a:lumMod val="60000"/>
              <a:lumOff val="40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High speed</a:t>
            </a:r>
          </a:p>
        </p:txBody>
      </p:sp>
      <p:sp>
        <p:nvSpPr>
          <p:cNvPr id="8" name="Rectangle: Rounded Corners 7">
            <a:extLst>
              <a:ext uri="{FF2B5EF4-FFF2-40B4-BE49-F238E27FC236}">
                <a16:creationId xmlns:a16="http://schemas.microsoft.com/office/drawing/2014/main" id="{6DC59008-95D2-6444-55A4-46A21C921CC7}"/>
              </a:ext>
            </a:extLst>
          </p:cNvPr>
          <p:cNvSpPr/>
          <p:nvPr/>
        </p:nvSpPr>
        <p:spPr>
          <a:xfrm>
            <a:off x="407048" y="4191262"/>
            <a:ext cx="2493624" cy="502124"/>
          </a:xfrm>
          <a:prstGeom prst="roundRect">
            <a:avLst/>
          </a:prstGeom>
          <a:solidFill>
            <a:schemeClr val="accent4">
              <a:lumMod val="60000"/>
              <a:lumOff val="40000"/>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High intensity</a:t>
            </a:r>
          </a:p>
        </p:txBody>
      </p:sp>
      <p:sp>
        <p:nvSpPr>
          <p:cNvPr id="9" name="Rectangle: Rounded Corners 8">
            <a:extLst>
              <a:ext uri="{FF2B5EF4-FFF2-40B4-BE49-F238E27FC236}">
                <a16:creationId xmlns:a16="http://schemas.microsoft.com/office/drawing/2014/main" id="{3FF6BBB7-42AC-715F-B848-72380F13D64E}"/>
              </a:ext>
            </a:extLst>
          </p:cNvPr>
          <p:cNvSpPr/>
          <p:nvPr/>
        </p:nvSpPr>
        <p:spPr>
          <a:xfrm>
            <a:off x="407048" y="4824015"/>
            <a:ext cx="2493624" cy="502124"/>
          </a:xfrm>
          <a:prstGeom prst="roundRect">
            <a:avLst/>
          </a:prstGeom>
          <a:solidFill>
            <a:srgbClr val="CCFFF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Narrowband</a:t>
            </a:r>
          </a:p>
        </p:txBody>
      </p:sp>
      <p:sp>
        <p:nvSpPr>
          <p:cNvPr id="18" name="Rectangle: Rounded Corners 17">
            <a:extLst>
              <a:ext uri="{FF2B5EF4-FFF2-40B4-BE49-F238E27FC236}">
                <a16:creationId xmlns:a16="http://schemas.microsoft.com/office/drawing/2014/main" id="{61FACEA2-EC36-94F3-DF21-210A34653C3D}"/>
              </a:ext>
            </a:extLst>
          </p:cNvPr>
          <p:cNvSpPr/>
          <p:nvPr/>
        </p:nvSpPr>
        <p:spPr>
          <a:xfrm>
            <a:off x="407048" y="5456769"/>
            <a:ext cx="3336105" cy="502124"/>
          </a:xfrm>
          <a:prstGeom prst="roundRect">
            <a:avLst/>
          </a:prstGeom>
          <a:solidFill>
            <a:srgbClr val="CC66FF">
              <a:alpha val="3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Wavelength tunable</a:t>
            </a:r>
          </a:p>
        </p:txBody>
      </p:sp>
      <p:sp>
        <p:nvSpPr>
          <p:cNvPr id="19" name="Rectangle: Rounded Corners 18">
            <a:extLst>
              <a:ext uri="{FF2B5EF4-FFF2-40B4-BE49-F238E27FC236}">
                <a16:creationId xmlns:a16="http://schemas.microsoft.com/office/drawing/2014/main" id="{234EE08E-4A4D-1448-D174-3BE05A6706D5}"/>
              </a:ext>
            </a:extLst>
          </p:cNvPr>
          <p:cNvSpPr/>
          <p:nvPr/>
        </p:nvSpPr>
        <p:spPr>
          <a:xfrm>
            <a:off x="5427954" y="3182187"/>
            <a:ext cx="540276" cy="493625"/>
          </a:xfrm>
          <a:prstGeom prst="roundRect">
            <a:avLst>
              <a:gd name="adj" fmla="val 21281"/>
            </a:avLst>
          </a:prstGeom>
          <a:ln w="12700">
            <a:solidFill>
              <a:srgbClr val="0066FF"/>
            </a:solidFill>
          </a:ln>
          <a:scene3d>
            <a:camera prst="obliqueTopLeft">
              <a:rot lat="1124835" lon="19129618" rev="21293993"/>
            </a:camera>
            <a:lightRig rig="threePt" dir="t"/>
          </a:scene3d>
          <a:sp3d extrusionH="1193800">
            <a:bevelT w="825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BAA2F6-36CF-4E1A-2073-5C99DDD76F65}"/>
              </a:ext>
            </a:extLst>
          </p:cNvPr>
          <p:cNvSpPr txBox="1"/>
          <p:nvPr/>
        </p:nvSpPr>
        <p:spPr>
          <a:xfrm rot="1774710">
            <a:off x="4622629" y="2997521"/>
            <a:ext cx="678392" cy="369332"/>
          </a:xfrm>
          <a:prstGeom prst="rect">
            <a:avLst/>
          </a:prstGeom>
          <a:noFill/>
        </p:spPr>
        <p:txBody>
          <a:bodyPr wrap="none" rtlCol="0">
            <a:spAutoFit/>
          </a:bodyPr>
          <a:lstStyle/>
          <a:p>
            <a:pPr algn="ctr"/>
            <a:r>
              <a:rPr lang="en-US" dirty="0">
                <a:solidFill>
                  <a:schemeClr val="bg1"/>
                </a:solidFill>
              </a:rPr>
              <a:t>Laser</a:t>
            </a:r>
          </a:p>
        </p:txBody>
      </p:sp>
    </p:spTree>
    <p:extLst>
      <p:ext uri="{BB962C8B-B14F-4D97-AF65-F5344CB8AC3E}">
        <p14:creationId xmlns:p14="http://schemas.microsoft.com/office/powerpoint/2010/main" val="284982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 grpId="0" animBg="1"/>
      <p:bldP spid="9"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a:xfrm>
            <a:off x="215665" y="200879"/>
            <a:ext cx="9449862" cy="511920"/>
          </a:xfrm>
        </p:spPr>
        <p:txBody>
          <a:bodyPr/>
          <a:lstStyle/>
          <a:p>
            <a:r>
              <a:rPr lang="en-US" dirty="0"/>
              <a:t>Why use burst-mode filtered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11</a:t>
            </a:fld>
            <a:endParaRPr lang="en-US"/>
          </a:p>
        </p:txBody>
      </p:sp>
      <p:graphicFrame>
        <p:nvGraphicFramePr>
          <p:cNvPr id="238" name="Table 237">
            <a:extLst>
              <a:ext uri="{FF2B5EF4-FFF2-40B4-BE49-F238E27FC236}">
                <a16:creationId xmlns:a16="http://schemas.microsoft.com/office/drawing/2014/main" id="{3B4E2E2B-5742-5576-4BD4-0674F6F11E98}"/>
              </a:ext>
            </a:extLst>
          </p:cNvPr>
          <p:cNvGraphicFramePr>
            <a:graphicFrameLocks noGrp="1"/>
          </p:cNvGraphicFramePr>
          <p:nvPr>
            <p:extLst>
              <p:ext uri="{D42A27DB-BD31-4B8C-83A1-F6EECF244321}">
                <p14:modId xmlns:p14="http://schemas.microsoft.com/office/powerpoint/2010/main" val="2294582476"/>
              </p:ext>
            </p:extLst>
          </p:nvPr>
        </p:nvGraphicFramePr>
        <p:xfrm>
          <a:off x="426836" y="1010806"/>
          <a:ext cx="7456501" cy="2729593"/>
        </p:xfrm>
        <a:graphic>
          <a:graphicData uri="http://schemas.openxmlformats.org/drawingml/2006/table">
            <a:tbl>
              <a:tblPr/>
              <a:tblGrid>
                <a:gridCol w="1564802">
                  <a:extLst>
                    <a:ext uri="{9D8B030D-6E8A-4147-A177-3AD203B41FA5}">
                      <a16:colId xmlns:a16="http://schemas.microsoft.com/office/drawing/2014/main" val="2058009089"/>
                    </a:ext>
                  </a:extLst>
                </a:gridCol>
                <a:gridCol w="1461740">
                  <a:extLst>
                    <a:ext uri="{9D8B030D-6E8A-4147-A177-3AD203B41FA5}">
                      <a16:colId xmlns:a16="http://schemas.microsoft.com/office/drawing/2014/main" val="2552890449"/>
                    </a:ext>
                  </a:extLst>
                </a:gridCol>
                <a:gridCol w="1038801">
                  <a:extLst>
                    <a:ext uri="{9D8B030D-6E8A-4147-A177-3AD203B41FA5}">
                      <a16:colId xmlns:a16="http://schemas.microsoft.com/office/drawing/2014/main" val="3399294778"/>
                    </a:ext>
                  </a:extLst>
                </a:gridCol>
                <a:gridCol w="1996793">
                  <a:extLst>
                    <a:ext uri="{9D8B030D-6E8A-4147-A177-3AD203B41FA5}">
                      <a16:colId xmlns:a16="http://schemas.microsoft.com/office/drawing/2014/main" val="2801633653"/>
                    </a:ext>
                  </a:extLst>
                </a:gridCol>
                <a:gridCol w="1394365">
                  <a:extLst>
                    <a:ext uri="{9D8B030D-6E8A-4147-A177-3AD203B41FA5}">
                      <a16:colId xmlns:a16="http://schemas.microsoft.com/office/drawing/2014/main" val="3425547982"/>
                    </a:ext>
                  </a:extLst>
                </a:gridCol>
              </a:tblGrid>
              <a:tr h="329964">
                <a:tc>
                  <a:txBody>
                    <a:bodyPr/>
                    <a:lstStyle/>
                    <a:p>
                      <a:pPr algn="ctr" fontAlgn="ctr"/>
                      <a:r>
                        <a:rPr lang="en-US" sz="1600" b="1" i="0" u="none" strike="noStrike" dirty="0">
                          <a:solidFill>
                            <a:srgbClr val="000000"/>
                          </a:solidFill>
                          <a:effectLst/>
                          <a:latin typeface="Calibri" panose="020F0502020204030204" pitchFamily="34" charset="0"/>
                        </a:rPr>
                        <a:t>Laser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fontAlgn="ctr"/>
                      <a:r>
                        <a:rPr lang="en-US" sz="1600" b="1" i="0" u="none" strike="noStrike" dirty="0">
                          <a:solidFill>
                            <a:srgbClr val="000000"/>
                          </a:solidFill>
                          <a:effectLst/>
                          <a:latin typeface="Calibri" panose="020F0502020204030204" pitchFamily="34" charset="0"/>
                        </a:rPr>
                        <a:t>Duration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fontAlgn="ctr"/>
                      <a:r>
                        <a:rPr lang="en-US" sz="1600" b="1" i="0" u="none" strike="noStrike" dirty="0">
                          <a:solidFill>
                            <a:srgbClr val="000000"/>
                          </a:solidFill>
                          <a:effectLst/>
                          <a:latin typeface="Calibri" panose="020F0502020204030204" pitchFamily="34" charset="0"/>
                        </a:rPr>
                        <a:t>Rate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fontAlgn="ctr"/>
                      <a:r>
                        <a:rPr lang="en-US" sz="1600" b="1" i="0" u="none" strike="noStrike" dirty="0">
                          <a:solidFill>
                            <a:srgbClr val="000000"/>
                          </a:solidFill>
                          <a:effectLst/>
                          <a:latin typeface="Calibri" panose="020F0502020204030204" pitchFamily="34" charset="0"/>
                        </a:rPr>
                        <a:t>532 nm Pulse Energy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tc>
                  <a:txBody>
                    <a:bodyPr/>
                    <a:lstStyle/>
                    <a:p>
                      <a:pPr algn="ctr" fontAlgn="ctr"/>
                      <a:r>
                        <a:rPr lang="en-US" sz="1600" b="1" i="0" u="none" strike="noStrike" dirty="0">
                          <a:solidFill>
                            <a:srgbClr val="000000"/>
                          </a:solidFill>
                          <a:effectLst/>
                          <a:latin typeface="Calibri" panose="020F0502020204030204" pitchFamily="34" charset="0"/>
                        </a:rPr>
                        <a:t>Average Power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6E6"/>
                    </a:solidFill>
                  </a:tcPr>
                </a:tc>
                <a:extLst>
                  <a:ext uri="{0D108BD9-81ED-4DB2-BD59-A6C34878D82A}">
                    <a16:rowId xmlns:a16="http://schemas.microsoft.com/office/drawing/2014/main" val="564082641"/>
                  </a:ext>
                </a:extLst>
              </a:tr>
              <a:tr h="826010">
                <a:tc>
                  <a:txBody>
                    <a:bodyPr/>
                    <a:lstStyle/>
                    <a:p>
                      <a:pPr algn="ctr" fontAlgn="ctr"/>
                      <a:r>
                        <a:rPr lang="en-US" sz="1600" b="0" i="0" u="none" strike="noStrike" dirty="0">
                          <a:solidFill>
                            <a:srgbClr val="000000"/>
                          </a:solidFill>
                          <a:effectLst/>
                          <a:latin typeface="Calibri" panose="020F0502020204030204" pitchFamily="34" charset="0"/>
                        </a:rPr>
                        <a:t>Flashlamp Pumped </a:t>
                      </a:r>
                    </a:p>
                    <a:p>
                      <a:pPr algn="ctr" fontAlgn="ctr"/>
                      <a:r>
                        <a:rPr lang="en-US" sz="1600" b="0" i="0" u="none" strike="noStrike" dirty="0">
                          <a:solidFill>
                            <a:srgbClr val="000000"/>
                          </a:solidFill>
                          <a:effectLst/>
                          <a:latin typeface="Calibri" panose="020F0502020204030204" pitchFamily="34" charset="0"/>
                        </a:rPr>
                        <a:t>Q-switched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33CC"/>
                          </a:solidFill>
                          <a:effectLst/>
                          <a:latin typeface="Calibri" panose="020F0502020204030204" pitchFamily="34" charset="0"/>
                        </a:rPr>
                        <a:t>Continuous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C00000"/>
                          </a:solidFill>
                          <a:effectLst/>
                          <a:latin typeface="Calibri" panose="020F0502020204030204" pitchFamily="34" charset="0"/>
                        </a:rPr>
                        <a:t>10s of 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0033CC"/>
                          </a:solidFill>
                          <a:effectLst/>
                          <a:latin typeface="Calibri" panose="020F0502020204030204" pitchFamily="34" charset="0"/>
                        </a:rPr>
                        <a:t>0.50-1.00 J</a:t>
                      </a:r>
                      <a:r>
                        <a:rPr lang="en-US" sz="1600" b="0" i="0" u="none" strike="noStrike" baseline="30000" dirty="0">
                          <a:solidFill>
                            <a:srgbClr val="0033CC"/>
                          </a:solidFill>
                          <a:effectLst/>
                          <a:latin typeface="Calibri" panose="020F0502020204030204" pitchFamily="34" charset="0"/>
                        </a:rPr>
                        <a:t>[3]</a:t>
                      </a:r>
                      <a:endParaRPr lang="en-US" sz="1600" b="1" i="0" u="none" strike="noStrike" dirty="0">
                        <a:solidFill>
                          <a:srgbClr val="0033CC"/>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33CC"/>
                          </a:solidFill>
                          <a:effectLst/>
                          <a:latin typeface="Calibri" panose="020F0502020204030204" pitchFamily="34" charset="0"/>
                        </a:rPr>
                        <a:t>10 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269162"/>
                  </a:ext>
                </a:extLst>
              </a:tr>
              <a:tr h="747609">
                <a:tc>
                  <a:txBody>
                    <a:bodyPr/>
                    <a:lstStyle/>
                    <a:p>
                      <a:pPr algn="ctr" fontAlgn="ctr"/>
                      <a:r>
                        <a:rPr lang="en-US" sz="1600" b="0" i="0" u="none" strike="noStrike" dirty="0">
                          <a:solidFill>
                            <a:srgbClr val="000000"/>
                          </a:solidFill>
                          <a:effectLst/>
                          <a:latin typeface="Calibri" panose="020F0502020204030204" pitchFamily="34" charset="0"/>
                        </a:rPr>
                        <a:t>Diode Pumped </a:t>
                      </a:r>
                    </a:p>
                    <a:p>
                      <a:pPr algn="ctr" fontAlgn="ctr"/>
                      <a:r>
                        <a:rPr lang="en-US" sz="1600" b="0" i="0" u="none" strike="noStrike" dirty="0">
                          <a:solidFill>
                            <a:srgbClr val="000000"/>
                          </a:solidFill>
                          <a:effectLst/>
                          <a:latin typeface="Calibri" panose="020F0502020204030204" pitchFamily="34" charset="0"/>
                        </a:rPr>
                        <a:t>Q-switched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33CC"/>
                          </a:solidFill>
                          <a:effectLst/>
                          <a:latin typeface="Calibri" panose="020F0502020204030204" pitchFamily="34" charset="0"/>
                        </a:rPr>
                        <a:t>Continuous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33CC"/>
                          </a:solidFill>
                          <a:effectLst/>
                          <a:latin typeface="Calibri" panose="020F0502020204030204" pitchFamily="34" charset="0"/>
                        </a:rPr>
                        <a:t>kHz to MHz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600" b="0" i="0" u="none" strike="noStrike" dirty="0">
                          <a:solidFill>
                            <a:srgbClr val="C00000"/>
                          </a:solidFill>
                          <a:effectLst/>
                          <a:latin typeface="Calibri" panose="020F0502020204030204" pitchFamily="34" charset="0"/>
                        </a:rPr>
                        <a:t>0.004 J </a:t>
                      </a:r>
                    </a:p>
                    <a:p>
                      <a:pPr algn="ctr" fontAlgn="ctr"/>
                      <a:r>
                        <a:rPr lang="en-US" sz="1600" b="0" i="0" u="none" strike="noStrike" dirty="0">
                          <a:solidFill>
                            <a:srgbClr val="C00000"/>
                          </a:solidFill>
                          <a:effectLst/>
                          <a:latin typeface="Calibri" panose="020F0502020204030204" pitchFamily="34" charset="0"/>
                        </a:rPr>
                        <a:t>(100 kHz)</a:t>
                      </a:r>
                      <a:r>
                        <a:rPr lang="en-US" sz="1600" b="0" i="0" u="none" strike="noStrike" baseline="30000" dirty="0">
                          <a:solidFill>
                            <a:srgbClr val="C00000"/>
                          </a:solidFill>
                          <a:effectLst/>
                          <a:latin typeface="Calibri" panose="020F0502020204030204" pitchFamily="34" charset="0"/>
                        </a:rPr>
                        <a:t>[4]</a:t>
                      </a:r>
                      <a:endParaRPr lang="en-US" sz="1600" b="0" i="0" u="none" strike="noStrike" dirty="0">
                        <a:solidFill>
                          <a:srgbClr val="C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C00000"/>
                          </a:solidFill>
                          <a:effectLst/>
                          <a:latin typeface="Calibri" panose="020F0502020204030204" pitchFamily="34" charset="0"/>
                        </a:rPr>
                        <a:t>400 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6536591"/>
                  </a:ext>
                </a:extLst>
              </a:tr>
              <a:tr h="826010">
                <a:tc>
                  <a:txBody>
                    <a:bodyPr/>
                    <a:lstStyle/>
                    <a:p>
                      <a:pPr algn="ctr" fontAlgn="ctr"/>
                      <a:r>
                        <a:rPr lang="en-US" sz="1600" b="0" i="0" u="none" strike="noStrike" dirty="0">
                          <a:solidFill>
                            <a:srgbClr val="000000"/>
                          </a:solidFill>
                          <a:effectLst/>
                          <a:latin typeface="Calibri" panose="020F0502020204030204" pitchFamily="34" charset="0"/>
                        </a:rPr>
                        <a:t>Flashlamp Pumped Burst-mode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B050"/>
                          </a:solidFill>
                          <a:effectLst/>
                          <a:latin typeface="Calibri" panose="020F0502020204030204" pitchFamily="34" charset="0"/>
                        </a:rPr>
                        <a:t>1-20 </a:t>
                      </a:r>
                      <a:r>
                        <a:rPr lang="en-US" sz="1600" b="0" i="0" u="none" strike="noStrike" dirty="0" err="1">
                          <a:solidFill>
                            <a:srgbClr val="00B050"/>
                          </a:solidFill>
                          <a:effectLst/>
                          <a:latin typeface="Calibri" panose="020F0502020204030204" pitchFamily="34" charset="0"/>
                        </a:rPr>
                        <a:t>ms</a:t>
                      </a:r>
                      <a:r>
                        <a:rPr lang="en-US" sz="1600" b="0" i="0" u="none" strike="noStrike" dirty="0">
                          <a:solidFill>
                            <a:srgbClr val="00B050"/>
                          </a:solidFill>
                          <a:effectLst/>
                          <a:latin typeface="Calibri" panose="020F0502020204030204" pitchFamily="34" charset="0"/>
                        </a:rPr>
                        <a:t> per 10 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33CC"/>
                          </a:solidFill>
                          <a:effectLst/>
                          <a:latin typeface="Calibri" panose="020F0502020204030204" pitchFamily="34" charset="0"/>
                        </a:rPr>
                        <a:t>kHz to MHz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0" i="0" u="none" strike="noStrike" dirty="0">
                          <a:solidFill>
                            <a:srgbClr val="0033CC"/>
                          </a:solidFill>
                          <a:effectLst/>
                          <a:latin typeface="Calibri" panose="020F0502020204030204" pitchFamily="34" charset="0"/>
                        </a:rPr>
                        <a:t>0.50-1.00 J</a:t>
                      </a:r>
                    </a:p>
                    <a:p>
                      <a:pPr algn="ctr" fontAlgn="ctr"/>
                      <a:r>
                        <a:rPr lang="en-US" sz="1600" b="0" i="0" u="none" strike="noStrike" dirty="0">
                          <a:solidFill>
                            <a:srgbClr val="0033CC"/>
                          </a:solidFill>
                          <a:effectLst/>
                          <a:latin typeface="Calibri" panose="020F0502020204030204" pitchFamily="34" charset="0"/>
                        </a:rPr>
                        <a:t> (100 kHz)</a:t>
                      </a:r>
                      <a:r>
                        <a:rPr lang="en-US" sz="1600" b="0" i="0" u="none" strike="noStrike" baseline="30000" dirty="0">
                          <a:solidFill>
                            <a:srgbClr val="C00000"/>
                          </a:solidFill>
                          <a:effectLst/>
                          <a:latin typeface="Calibri" panose="020F0502020204030204" pitchFamily="34" charset="0"/>
                        </a:rPr>
                        <a:t> </a:t>
                      </a:r>
                      <a:r>
                        <a:rPr lang="en-US" sz="1600" b="0" i="0" u="none" strike="noStrike" baseline="30000" dirty="0">
                          <a:solidFill>
                            <a:srgbClr val="0033CC"/>
                          </a:solidFill>
                          <a:effectLst/>
                          <a:latin typeface="Calibri" panose="020F0502020204030204" pitchFamily="34" charset="0"/>
                        </a:rPr>
                        <a:t>[5]</a:t>
                      </a:r>
                      <a:endParaRPr lang="en-US" sz="1600" b="0" i="0" u="none" strike="noStrike" dirty="0">
                        <a:solidFill>
                          <a:srgbClr val="0033CC"/>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0" i="0" u="none" strike="noStrike" dirty="0">
                          <a:solidFill>
                            <a:srgbClr val="0033CC"/>
                          </a:solidFill>
                          <a:effectLst/>
                          <a:latin typeface="Calibri" panose="020F0502020204030204" pitchFamily="34" charset="0"/>
                        </a:rPr>
                        <a:t>0.10 W</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0771558"/>
                  </a:ext>
                </a:extLst>
              </a:tr>
            </a:tbl>
          </a:graphicData>
        </a:graphic>
      </p:graphicFrame>
      <p:grpSp>
        <p:nvGrpSpPr>
          <p:cNvPr id="24" name="Group 23">
            <a:extLst>
              <a:ext uri="{FF2B5EF4-FFF2-40B4-BE49-F238E27FC236}">
                <a16:creationId xmlns:a16="http://schemas.microsoft.com/office/drawing/2014/main" id="{E7D91904-61AF-0F2C-98D0-17BB27D113BA}"/>
              </a:ext>
            </a:extLst>
          </p:cNvPr>
          <p:cNvGrpSpPr/>
          <p:nvPr/>
        </p:nvGrpSpPr>
        <p:grpSpPr>
          <a:xfrm>
            <a:off x="7943861" y="2123191"/>
            <a:ext cx="4103746" cy="898209"/>
            <a:chOff x="7414577" y="3486164"/>
            <a:chExt cx="5106600" cy="1117709"/>
          </a:xfrm>
        </p:grpSpPr>
        <p:cxnSp>
          <p:nvCxnSpPr>
            <p:cNvPr id="25" name="Straight Arrow Connector 24">
              <a:extLst>
                <a:ext uri="{FF2B5EF4-FFF2-40B4-BE49-F238E27FC236}">
                  <a16:creationId xmlns:a16="http://schemas.microsoft.com/office/drawing/2014/main" id="{BF301021-21A2-7086-E20D-698C2654D8C4}"/>
                </a:ext>
              </a:extLst>
            </p:cNvPr>
            <p:cNvCxnSpPr/>
            <p:nvPr/>
          </p:nvCxnSpPr>
          <p:spPr>
            <a:xfrm flipV="1">
              <a:off x="7911025" y="3486164"/>
              <a:ext cx="0" cy="9090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A01876ED-E76F-1A68-006B-22D6A4221E39}"/>
                </a:ext>
              </a:extLst>
            </p:cNvPr>
            <p:cNvCxnSpPr>
              <a:cxnSpLocks/>
            </p:cNvCxnSpPr>
            <p:nvPr/>
          </p:nvCxnSpPr>
          <p:spPr>
            <a:xfrm>
              <a:off x="7911025" y="4395216"/>
              <a:ext cx="395020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AA91AD1-7E0A-879A-91E6-DC5AD572E800}"/>
                </a:ext>
              </a:extLst>
            </p:cNvPr>
            <p:cNvSpPr txBox="1"/>
            <p:nvPr/>
          </p:nvSpPr>
          <p:spPr>
            <a:xfrm rot="16200000">
              <a:off x="7156019" y="3772409"/>
              <a:ext cx="938404" cy="421288"/>
            </a:xfrm>
            <a:prstGeom prst="rect">
              <a:avLst/>
            </a:prstGeom>
            <a:noFill/>
          </p:spPr>
          <p:txBody>
            <a:bodyPr wrap="none" rtlCol="0">
              <a:spAutoFit/>
            </a:bodyPr>
            <a:lstStyle/>
            <a:p>
              <a:r>
                <a:rPr lang="en-US" sz="1600" dirty="0"/>
                <a:t>Energy</a:t>
              </a:r>
            </a:p>
          </p:txBody>
        </p:sp>
        <p:sp>
          <p:nvSpPr>
            <p:cNvPr id="28" name="TextBox 27">
              <a:extLst>
                <a:ext uri="{FF2B5EF4-FFF2-40B4-BE49-F238E27FC236}">
                  <a16:creationId xmlns:a16="http://schemas.microsoft.com/office/drawing/2014/main" id="{66D3D439-F5BB-976D-078F-9A39379D509C}"/>
                </a:ext>
              </a:extLst>
            </p:cNvPr>
            <p:cNvSpPr txBox="1"/>
            <p:nvPr/>
          </p:nvSpPr>
          <p:spPr>
            <a:xfrm>
              <a:off x="11778735" y="4182585"/>
              <a:ext cx="742442" cy="421288"/>
            </a:xfrm>
            <a:prstGeom prst="rect">
              <a:avLst/>
            </a:prstGeom>
            <a:noFill/>
          </p:spPr>
          <p:txBody>
            <a:bodyPr wrap="none" rtlCol="0">
              <a:spAutoFit/>
            </a:bodyPr>
            <a:lstStyle/>
            <a:p>
              <a:r>
                <a:rPr lang="en-US" sz="1600" dirty="0"/>
                <a:t>Time</a:t>
              </a:r>
            </a:p>
          </p:txBody>
        </p:sp>
        <p:sp>
          <p:nvSpPr>
            <p:cNvPr id="31" name="Freeform: Shape 30">
              <a:extLst>
                <a:ext uri="{FF2B5EF4-FFF2-40B4-BE49-F238E27FC236}">
                  <a16:creationId xmlns:a16="http://schemas.microsoft.com/office/drawing/2014/main" id="{0F6273C4-AFEB-BDF4-E4BB-CC3F7B1AAB05}"/>
                </a:ext>
              </a:extLst>
            </p:cNvPr>
            <p:cNvSpPr/>
            <p:nvPr/>
          </p:nvSpPr>
          <p:spPr>
            <a:xfrm flipH="1">
              <a:off x="8143207"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F53A1B49-53EC-6F39-4A6A-8D7975E4EEBF}"/>
                </a:ext>
              </a:extLst>
            </p:cNvPr>
            <p:cNvSpPr/>
            <p:nvPr/>
          </p:nvSpPr>
          <p:spPr>
            <a:xfrm flipH="1">
              <a:off x="8298743"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35969991-5248-669C-15E1-B7CB27B10CE6}"/>
                </a:ext>
              </a:extLst>
            </p:cNvPr>
            <p:cNvSpPr/>
            <p:nvPr/>
          </p:nvSpPr>
          <p:spPr>
            <a:xfrm flipH="1">
              <a:off x="8454279"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23962329-8952-D011-7748-09FF313F5634}"/>
                </a:ext>
              </a:extLst>
            </p:cNvPr>
            <p:cNvSpPr/>
            <p:nvPr/>
          </p:nvSpPr>
          <p:spPr>
            <a:xfrm flipH="1">
              <a:off x="8609815"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F18E405B-8463-CF09-F89F-9CB6D0E8B1C3}"/>
                </a:ext>
              </a:extLst>
            </p:cNvPr>
            <p:cNvSpPr/>
            <p:nvPr/>
          </p:nvSpPr>
          <p:spPr>
            <a:xfrm flipH="1">
              <a:off x="8765351"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BCBFB025-070B-C6E4-F2CB-D46D29D46169}"/>
                </a:ext>
              </a:extLst>
            </p:cNvPr>
            <p:cNvSpPr/>
            <p:nvPr/>
          </p:nvSpPr>
          <p:spPr>
            <a:xfrm flipH="1">
              <a:off x="8920887"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Freeform: Shape 43">
              <a:extLst>
                <a:ext uri="{FF2B5EF4-FFF2-40B4-BE49-F238E27FC236}">
                  <a16:creationId xmlns:a16="http://schemas.microsoft.com/office/drawing/2014/main" id="{F0F44A6C-1FC4-021E-7B40-E5EDF04F4B24}"/>
                </a:ext>
              </a:extLst>
            </p:cNvPr>
            <p:cNvSpPr/>
            <p:nvPr/>
          </p:nvSpPr>
          <p:spPr>
            <a:xfrm flipH="1">
              <a:off x="9076423"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9234FC4D-570D-DEA9-5F1E-C09298B16F33}"/>
                </a:ext>
              </a:extLst>
            </p:cNvPr>
            <p:cNvSpPr/>
            <p:nvPr/>
          </p:nvSpPr>
          <p:spPr>
            <a:xfrm flipH="1">
              <a:off x="9231959"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C92062F2-FE33-919D-AE63-066A7CB59472}"/>
                </a:ext>
              </a:extLst>
            </p:cNvPr>
            <p:cNvSpPr/>
            <p:nvPr/>
          </p:nvSpPr>
          <p:spPr>
            <a:xfrm flipH="1">
              <a:off x="9387495"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FA363500-E0FB-9519-D163-BC1CAA27CDDD}"/>
                </a:ext>
              </a:extLst>
            </p:cNvPr>
            <p:cNvSpPr/>
            <p:nvPr/>
          </p:nvSpPr>
          <p:spPr>
            <a:xfrm flipH="1">
              <a:off x="9543031"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99D99D2F-6621-E6BD-46CA-2978F3CD916A}"/>
                </a:ext>
              </a:extLst>
            </p:cNvPr>
            <p:cNvSpPr/>
            <p:nvPr/>
          </p:nvSpPr>
          <p:spPr>
            <a:xfrm flipH="1">
              <a:off x="9698567"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A3AEA54D-F3C4-362B-5642-DF52F1B96D05}"/>
                </a:ext>
              </a:extLst>
            </p:cNvPr>
            <p:cNvSpPr/>
            <p:nvPr/>
          </p:nvSpPr>
          <p:spPr>
            <a:xfrm flipH="1">
              <a:off x="9854103"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53FCEDDE-16BA-CF9F-8A20-ECE5568BD71E}"/>
                </a:ext>
              </a:extLst>
            </p:cNvPr>
            <p:cNvSpPr/>
            <p:nvPr/>
          </p:nvSpPr>
          <p:spPr>
            <a:xfrm flipH="1">
              <a:off x="10009639"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9A96C6A2-1601-E4D0-89D3-4FB8F4C49DAF}"/>
                </a:ext>
              </a:extLst>
            </p:cNvPr>
            <p:cNvSpPr/>
            <p:nvPr/>
          </p:nvSpPr>
          <p:spPr>
            <a:xfrm flipH="1">
              <a:off x="10165175"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AF446D0F-5184-6F14-6FD9-ADE70C39E4F2}"/>
                </a:ext>
              </a:extLst>
            </p:cNvPr>
            <p:cNvSpPr/>
            <p:nvPr/>
          </p:nvSpPr>
          <p:spPr>
            <a:xfrm flipH="1">
              <a:off x="10320711"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CE77EC8-A5ED-E097-E29E-835C2A407F03}"/>
                </a:ext>
              </a:extLst>
            </p:cNvPr>
            <p:cNvSpPr/>
            <p:nvPr/>
          </p:nvSpPr>
          <p:spPr>
            <a:xfrm flipH="1">
              <a:off x="10476247"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66D0A11F-E0A1-2228-0B84-38F7A99F4BC9}"/>
                </a:ext>
              </a:extLst>
            </p:cNvPr>
            <p:cNvSpPr/>
            <p:nvPr/>
          </p:nvSpPr>
          <p:spPr>
            <a:xfrm flipH="1">
              <a:off x="10631783"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B716B895-392A-48EB-011C-B406567FA387}"/>
                </a:ext>
              </a:extLst>
            </p:cNvPr>
            <p:cNvSpPr/>
            <p:nvPr/>
          </p:nvSpPr>
          <p:spPr>
            <a:xfrm flipH="1">
              <a:off x="10787319"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AA236DC2-34F8-6F9F-E77A-C8E71014A7A9}"/>
                </a:ext>
              </a:extLst>
            </p:cNvPr>
            <p:cNvSpPr/>
            <p:nvPr/>
          </p:nvSpPr>
          <p:spPr>
            <a:xfrm flipH="1">
              <a:off x="10942855"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9" name="Freeform: Shape 158">
              <a:extLst>
                <a:ext uri="{FF2B5EF4-FFF2-40B4-BE49-F238E27FC236}">
                  <a16:creationId xmlns:a16="http://schemas.microsoft.com/office/drawing/2014/main" id="{784DE9C0-0DCD-F9A4-03FE-6E9B71C2D6A0}"/>
                </a:ext>
              </a:extLst>
            </p:cNvPr>
            <p:cNvSpPr/>
            <p:nvPr/>
          </p:nvSpPr>
          <p:spPr>
            <a:xfrm flipH="1">
              <a:off x="11098391"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0" name="Freeform: Shape 159">
              <a:extLst>
                <a:ext uri="{FF2B5EF4-FFF2-40B4-BE49-F238E27FC236}">
                  <a16:creationId xmlns:a16="http://schemas.microsoft.com/office/drawing/2014/main" id="{E54ED8AB-36E9-539A-BF4D-B16683358B97}"/>
                </a:ext>
              </a:extLst>
            </p:cNvPr>
            <p:cNvSpPr/>
            <p:nvPr/>
          </p:nvSpPr>
          <p:spPr>
            <a:xfrm flipH="1">
              <a:off x="11253932" y="4182585"/>
              <a:ext cx="92577" cy="207731"/>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61" name="Group 160">
            <a:extLst>
              <a:ext uri="{FF2B5EF4-FFF2-40B4-BE49-F238E27FC236}">
                <a16:creationId xmlns:a16="http://schemas.microsoft.com/office/drawing/2014/main" id="{EA576186-2877-283F-0721-1B1061F77085}"/>
              </a:ext>
            </a:extLst>
          </p:cNvPr>
          <p:cNvGrpSpPr/>
          <p:nvPr/>
        </p:nvGrpSpPr>
        <p:grpSpPr>
          <a:xfrm>
            <a:off x="7973909" y="2950263"/>
            <a:ext cx="4087256" cy="936929"/>
            <a:chOff x="7409679" y="4693899"/>
            <a:chExt cx="5155474" cy="1170463"/>
          </a:xfrm>
        </p:grpSpPr>
        <p:cxnSp>
          <p:nvCxnSpPr>
            <p:cNvPr id="162" name="Straight Arrow Connector 161">
              <a:extLst>
                <a:ext uri="{FF2B5EF4-FFF2-40B4-BE49-F238E27FC236}">
                  <a16:creationId xmlns:a16="http://schemas.microsoft.com/office/drawing/2014/main" id="{CBE89FE5-632B-2755-3BE6-811B0F67F014}"/>
                </a:ext>
              </a:extLst>
            </p:cNvPr>
            <p:cNvCxnSpPr/>
            <p:nvPr/>
          </p:nvCxnSpPr>
          <p:spPr>
            <a:xfrm flipV="1">
              <a:off x="7911025" y="4736592"/>
              <a:ext cx="0" cy="9090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3" name="TextBox 162">
              <a:extLst>
                <a:ext uri="{FF2B5EF4-FFF2-40B4-BE49-F238E27FC236}">
                  <a16:creationId xmlns:a16="http://schemas.microsoft.com/office/drawing/2014/main" id="{40745389-67D1-9409-2F93-4088E9FB7692}"/>
                </a:ext>
              </a:extLst>
            </p:cNvPr>
            <p:cNvSpPr txBox="1"/>
            <p:nvPr/>
          </p:nvSpPr>
          <p:spPr>
            <a:xfrm rot="16200000">
              <a:off x="7135682" y="4967896"/>
              <a:ext cx="994438" cy="446444"/>
            </a:xfrm>
            <a:prstGeom prst="rect">
              <a:avLst/>
            </a:prstGeom>
            <a:noFill/>
          </p:spPr>
          <p:txBody>
            <a:bodyPr wrap="none" rtlCol="0">
              <a:spAutoFit/>
            </a:bodyPr>
            <a:lstStyle/>
            <a:p>
              <a:r>
                <a:rPr lang="en-US" sz="1600" dirty="0"/>
                <a:t>Energy</a:t>
              </a:r>
            </a:p>
          </p:txBody>
        </p:sp>
        <p:sp>
          <p:nvSpPr>
            <p:cNvPr id="164" name="TextBox 163">
              <a:extLst>
                <a:ext uri="{FF2B5EF4-FFF2-40B4-BE49-F238E27FC236}">
                  <a16:creationId xmlns:a16="http://schemas.microsoft.com/office/drawing/2014/main" id="{92BBAF57-4229-1E97-F4D0-F86BDE226527}"/>
                </a:ext>
              </a:extLst>
            </p:cNvPr>
            <p:cNvSpPr txBox="1"/>
            <p:nvPr/>
          </p:nvSpPr>
          <p:spPr>
            <a:xfrm>
              <a:off x="11778379" y="5417918"/>
              <a:ext cx="786774" cy="446444"/>
            </a:xfrm>
            <a:prstGeom prst="rect">
              <a:avLst/>
            </a:prstGeom>
            <a:noFill/>
          </p:spPr>
          <p:txBody>
            <a:bodyPr wrap="none" rtlCol="0">
              <a:spAutoFit/>
            </a:bodyPr>
            <a:lstStyle/>
            <a:p>
              <a:r>
                <a:rPr lang="en-US" sz="1600" dirty="0"/>
                <a:t>Time</a:t>
              </a:r>
            </a:p>
          </p:txBody>
        </p:sp>
        <p:sp>
          <p:nvSpPr>
            <p:cNvPr id="165" name="Freeform: Shape 164">
              <a:extLst>
                <a:ext uri="{FF2B5EF4-FFF2-40B4-BE49-F238E27FC236}">
                  <a16:creationId xmlns:a16="http://schemas.microsoft.com/office/drawing/2014/main" id="{BA9DE18C-F302-1780-0C6C-E3FDD1A316A7}"/>
                </a:ext>
              </a:extLst>
            </p:cNvPr>
            <p:cNvSpPr/>
            <p:nvPr/>
          </p:nvSpPr>
          <p:spPr>
            <a:xfrm flipH="1">
              <a:off x="8149398"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5FBFF535-A325-EA4D-19D2-610E1B2CD151}"/>
                </a:ext>
              </a:extLst>
            </p:cNvPr>
            <p:cNvSpPr/>
            <p:nvPr/>
          </p:nvSpPr>
          <p:spPr>
            <a:xfrm flipH="1">
              <a:off x="8302792"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7A0BEC64-D128-F004-A483-605E977F9DAA}"/>
                </a:ext>
              </a:extLst>
            </p:cNvPr>
            <p:cNvSpPr/>
            <p:nvPr/>
          </p:nvSpPr>
          <p:spPr>
            <a:xfrm flipH="1">
              <a:off x="8456186"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860A9A26-DA65-23C5-11C2-9363AE58A932}"/>
                </a:ext>
              </a:extLst>
            </p:cNvPr>
            <p:cNvSpPr/>
            <p:nvPr/>
          </p:nvSpPr>
          <p:spPr>
            <a:xfrm flipH="1">
              <a:off x="8609580"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E0D44B18-D9FB-FD9B-E25B-B9056066AA20}"/>
                </a:ext>
              </a:extLst>
            </p:cNvPr>
            <p:cNvSpPr/>
            <p:nvPr/>
          </p:nvSpPr>
          <p:spPr>
            <a:xfrm flipH="1">
              <a:off x="8762974"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AC66EE35-34D2-414B-B5E1-62E302B97B7C}"/>
                </a:ext>
              </a:extLst>
            </p:cNvPr>
            <p:cNvSpPr/>
            <p:nvPr/>
          </p:nvSpPr>
          <p:spPr>
            <a:xfrm flipH="1">
              <a:off x="8916369"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92" name="Straight Connector 191">
              <a:extLst>
                <a:ext uri="{FF2B5EF4-FFF2-40B4-BE49-F238E27FC236}">
                  <a16:creationId xmlns:a16="http://schemas.microsoft.com/office/drawing/2014/main" id="{36A6E971-BF67-237A-1A0C-A4BA1A44997E}"/>
                </a:ext>
              </a:extLst>
            </p:cNvPr>
            <p:cNvCxnSpPr/>
            <p:nvPr/>
          </p:nvCxnSpPr>
          <p:spPr>
            <a:xfrm flipH="1">
              <a:off x="9663762" y="5468112"/>
              <a:ext cx="216512" cy="374765"/>
            </a:xfrm>
            <a:prstGeom prst="line">
              <a:avLst/>
            </a:prstGeom>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670D4240-6AC3-9DBE-E752-A3537F202CB5}"/>
                </a:ext>
              </a:extLst>
            </p:cNvPr>
            <p:cNvCxnSpPr/>
            <p:nvPr/>
          </p:nvCxnSpPr>
          <p:spPr>
            <a:xfrm flipH="1">
              <a:off x="9823182" y="5476322"/>
              <a:ext cx="216512" cy="374765"/>
            </a:xfrm>
            <a:prstGeom prst="line">
              <a:avLst/>
            </a:prstGeom>
          </p:spPr>
          <p:style>
            <a:lnRef idx="1">
              <a:schemeClr val="dk1"/>
            </a:lnRef>
            <a:fillRef idx="0">
              <a:schemeClr val="dk1"/>
            </a:fillRef>
            <a:effectRef idx="0">
              <a:schemeClr val="dk1"/>
            </a:effectRef>
            <a:fontRef idx="minor">
              <a:schemeClr val="tx1"/>
            </a:fontRef>
          </p:style>
        </p:cxnSp>
        <p:sp>
          <p:nvSpPr>
            <p:cNvPr id="194" name="Freeform: Shape 193">
              <a:extLst>
                <a:ext uri="{FF2B5EF4-FFF2-40B4-BE49-F238E27FC236}">
                  <a16:creationId xmlns:a16="http://schemas.microsoft.com/office/drawing/2014/main" id="{ABDCBCE2-485D-0C8B-BC55-63779E1E34D5}"/>
                </a:ext>
              </a:extLst>
            </p:cNvPr>
            <p:cNvSpPr/>
            <p:nvPr/>
          </p:nvSpPr>
          <p:spPr>
            <a:xfrm flipH="1">
              <a:off x="10748205"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15CE1439-37F8-4F68-23F5-F3B915492922}"/>
                </a:ext>
              </a:extLst>
            </p:cNvPr>
            <p:cNvSpPr/>
            <p:nvPr/>
          </p:nvSpPr>
          <p:spPr>
            <a:xfrm flipH="1">
              <a:off x="10901599"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672226BB-5CD1-1745-1452-BAAB4722523B}"/>
                </a:ext>
              </a:extLst>
            </p:cNvPr>
            <p:cNvSpPr/>
            <p:nvPr/>
          </p:nvSpPr>
          <p:spPr>
            <a:xfrm flipH="1">
              <a:off x="11054993"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A30A8ECF-61B9-5B80-19D1-1201CA0C2C56}"/>
                </a:ext>
              </a:extLst>
            </p:cNvPr>
            <p:cNvSpPr/>
            <p:nvPr/>
          </p:nvSpPr>
          <p:spPr>
            <a:xfrm flipH="1">
              <a:off x="11208387"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CEF06557-F9D8-BD8D-F1DB-EE73701D183E}"/>
                </a:ext>
              </a:extLst>
            </p:cNvPr>
            <p:cNvSpPr/>
            <p:nvPr/>
          </p:nvSpPr>
          <p:spPr>
            <a:xfrm flipH="1">
              <a:off x="11361781"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C67014B2-A319-3C48-87EE-2DBC40FFF7DA}"/>
                </a:ext>
              </a:extLst>
            </p:cNvPr>
            <p:cNvSpPr/>
            <p:nvPr/>
          </p:nvSpPr>
          <p:spPr>
            <a:xfrm flipH="1">
              <a:off x="11515176" y="4887325"/>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00" name="Straight Arrow Connector 199">
              <a:extLst>
                <a:ext uri="{FF2B5EF4-FFF2-40B4-BE49-F238E27FC236}">
                  <a16:creationId xmlns:a16="http://schemas.microsoft.com/office/drawing/2014/main" id="{3C07959B-E4AB-8241-E9DC-7988EE8E966B}"/>
                </a:ext>
              </a:extLst>
            </p:cNvPr>
            <p:cNvCxnSpPr>
              <a:cxnSpLocks/>
            </p:cNvCxnSpPr>
            <p:nvPr/>
          </p:nvCxnSpPr>
          <p:spPr>
            <a:xfrm>
              <a:off x="9093360" y="5181177"/>
              <a:ext cx="157892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6BC8950F-64DC-DC01-B5F2-BC90CD9E128E}"/>
                </a:ext>
              </a:extLst>
            </p:cNvPr>
            <p:cNvSpPr txBox="1"/>
            <p:nvPr/>
          </p:nvSpPr>
          <p:spPr>
            <a:xfrm>
              <a:off x="9551681" y="4791068"/>
              <a:ext cx="561372" cy="369332"/>
            </a:xfrm>
            <a:prstGeom prst="rect">
              <a:avLst/>
            </a:prstGeom>
            <a:noFill/>
          </p:spPr>
          <p:txBody>
            <a:bodyPr wrap="none" rtlCol="0">
              <a:spAutoFit/>
            </a:bodyPr>
            <a:lstStyle/>
            <a:p>
              <a:r>
                <a:rPr lang="en-US" dirty="0"/>
                <a:t>10 s</a:t>
              </a:r>
            </a:p>
          </p:txBody>
        </p:sp>
        <p:cxnSp>
          <p:nvCxnSpPr>
            <p:cNvPr id="202" name="Straight Arrow Connector 201">
              <a:extLst>
                <a:ext uri="{FF2B5EF4-FFF2-40B4-BE49-F238E27FC236}">
                  <a16:creationId xmlns:a16="http://schemas.microsoft.com/office/drawing/2014/main" id="{26D533EF-594F-A311-D7CE-0F239F20D25D}"/>
                </a:ext>
              </a:extLst>
            </p:cNvPr>
            <p:cNvCxnSpPr>
              <a:cxnSpLocks/>
            </p:cNvCxnSpPr>
            <p:nvPr/>
          </p:nvCxnSpPr>
          <p:spPr>
            <a:xfrm>
              <a:off x="7911025" y="5645644"/>
              <a:ext cx="395020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03" name="Group 202">
            <a:extLst>
              <a:ext uri="{FF2B5EF4-FFF2-40B4-BE49-F238E27FC236}">
                <a16:creationId xmlns:a16="http://schemas.microsoft.com/office/drawing/2014/main" id="{4469969B-79A2-375B-6CC5-3CBD404B3553}"/>
              </a:ext>
            </a:extLst>
          </p:cNvPr>
          <p:cNvGrpSpPr/>
          <p:nvPr/>
        </p:nvGrpSpPr>
        <p:grpSpPr>
          <a:xfrm>
            <a:off x="7921284" y="1272035"/>
            <a:ext cx="4103746" cy="971783"/>
            <a:chOff x="7409679" y="4693899"/>
            <a:chExt cx="5176274" cy="1214005"/>
          </a:xfrm>
        </p:grpSpPr>
        <p:cxnSp>
          <p:nvCxnSpPr>
            <p:cNvPr id="204" name="Straight Arrow Connector 203">
              <a:extLst>
                <a:ext uri="{FF2B5EF4-FFF2-40B4-BE49-F238E27FC236}">
                  <a16:creationId xmlns:a16="http://schemas.microsoft.com/office/drawing/2014/main" id="{60EF356B-A556-5D55-065A-2A5D5DCF1FE5}"/>
                </a:ext>
              </a:extLst>
            </p:cNvPr>
            <p:cNvCxnSpPr/>
            <p:nvPr/>
          </p:nvCxnSpPr>
          <p:spPr>
            <a:xfrm flipV="1">
              <a:off x="7911025" y="4736592"/>
              <a:ext cx="0" cy="9090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5" name="TextBox 204">
              <a:extLst>
                <a:ext uri="{FF2B5EF4-FFF2-40B4-BE49-F238E27FC236}">
                  <a16:creationId xmlns:a16="http://schemas.microsoft.com/office/drawing/2014/main" id="{FE82333B-BFB3-623C-A16A-E33DAE5EAFDE}"/>
                </a:ext>
              </a:extLst>
            </p:cNvPr>
            <p:cNvSpPr txBox="1"/>
            <p:nvPr/>
          </p:nvSpPr>
          <p:spPr>
            <a:xfrm rot="16200000">
              <a:off x="7135682" y="4967896"/>
              <a:ext cx="994438" cy="446444"/>
            </a:xfrm>
            <a:prstGeom prst="rect">
              <a:avLst/>
            </a:prstGeom>
            <a:noFill/>
          </p:spPr>
          <p:txBody>
            <a:bodyPr wrap="none" rtlCol="0">
              <a:spAutoFit/>
            </a:bodyPr>
            <a:lstStyle/>
            <a:p>
              <a:r>
                <a:rPr lang="en-US" sz="1600" dirty="0"/>
                <a:t>Energy</a:t>
              </a:r>
            </a:p>
          </p:txBody>
        </p:sp>
        <p:sp>
          <p:nvSpPr>
            <p:cNvPr id="206" name="TextBox 205">
              <a:extLst>
                <a:ext uri="{FF2B5EF4-FFF2-40B4-BE49-F238E27FC236}">
                  <a16:creationId xmlns:a16="http://schemas.microsoft.com/office/drawing/2014/main" id="{B431D34E-8A4D-23B6-0649-399A3E87EA06}"/>
                </a:ext>
              </a:extLst>
            </p:cNvPr>
            <p:cNvSpPr txBox="1"/>
            <p:nvPr/>
          </p:nvSpPr>
          <p:spPr>
            <a:xfrm>
              <a:off x="11799179" y="5461460"/>
              <a:ext cx="786774" cy="446444"/>
            </a:xfrm>
            <a:prstGeom prst="rect">
              <a:avLst/>
            </a:prstGeom>
            <a:noFill/>
          </p:spPr>
          <p:txBody>
            <a:bodyPr wrap="none" rtlCol="0">
              <a:spAutoFit/>
            </a:bodyPr>
            <a:lstStyle/>
            <a:p>
              <a:r>
                <a:rPr lang="en-US" sz="1600" dirty="0"/>
                <a:t>Time</a:t>
              </a:r>
            </a:p>
          </p:txBody>
        </p:sp>
        <p:sp>
          <p:nvSpPr>
            <p:cNvPr id="207" name="Freeform: Shape 206">
              <a:extLst>
                <a:ext uri="{FF2B5EF4-FFF2-40B4-BE49-F238E27FC236}">
                  <a16:creationId xmlns:a16="http://schemas.microsoft.com/office/drawing/2014/main" id="{088A02E0-E405-8493-17A4-22343153F7A4}"/>
                </a:ext>
              </a:extLst>
            </p:cNvPr>
            <p:cNvSpPr/>
            <p:nvPr/>
          </p:nvSpPr>
          <p:spPr>
            <a:xfrm flipH="1">
              <a:off x="8149398" y="4888821"/>
              <a:ext cx="80197" cy="76809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50" name="Freeform: Shape 249">
              <a:extLst>
                <a:ext uri="{FF2B5EF4-FFF2-40B4-BE49-F238E27FC236}">
                  <a16:creationId xmlns:a16="http://schemas.microsoft.com/office/drawing/2014/main" id="{41A033D8-F559-1064-A84D-DC639CFDF10A}"/>
                </a:ext>
              </a:extLst>
            </p:cNvPr>
            <p:cNvSpPr/>
            <p:nvPr/>
          </p:nvSpPr>
          <p:spPr>
            <a:xfrm flipH="1">
              <a:off x="11515176" y="4887325"/>
              <a:ext cx="80197" cy="768095"/>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51" name="Straight Arrow Connector 250">
              <a:extLst>
                <a:ext uri="{FF2B5EF4-FFF2-40B4-BE49-F238E27FC236}">
                  <a16:creationId xmlns:a16="http://schemas.microsoft.com/office/drawing/2014/main" id="{F66E5F1A-5B96-3381-3EA3-E0B4977D3ABA}"/>
                </a:ext>
              </a:extLst>
            </p:cNvPr>
            <p:cNvCxnSpPr>
              <a:cxnSpLocks/>
            </p:cNvCxnSpPr>
            <p:nvPr/>
          </p:nvCxnSpPr>
          <p:spPr>
            <a:xfrm>
              <a:off x="8305908" y="5194302"/>
              <a:ext cx="315685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54" name="TextBox 253">
              <a:extLst>
                <a:ext uri="{FF2B5EF4-FFF2-40B4-BE49-F238E27FC236}">
                  <a16:creationId xmlns:a16="http://schemas.microsoft.com/office/drawing/2014/main" id="{8F0D22EC-FA46-3CBF-B2B9-B8499E6864BA}"/>
                </a:ext>
              </a:extLst>
            </p:cNvPr>
            <p:cNvSpPr txBox="1"/>
            <p:nvPr/>
          </p:nvSpPr>
          <p:spPr>
            <a:xfrm>
              <a:off x="9361087" y="4790885"/>
              <a:ext cx="1088216" cy="461390"/>
            </a:xfrm>
            <a:prstGeom prst="rect">
              <a:avLst/>
            </a:prstGeom>
            <a:noFill/>
          </p:spPr>
          <p:txBody>
            <a:bodyPr wrap="none" rtlCol="0">
              <a:spAutoFit/>
            </a:bodyPr>
            <a:lstStyle/>
            <a:p>
              <a:r>
                <a:rPr lang="en-US" dirty="0"/>
                <a:t>100 </a:t>
              </a:r>
              <a:r>
                <a:rPr lang="en-US" dirty="0" err="1"/>
                <a:t>ms</a:t>
              </a:r>
              <a:endParaRPr lang="en-US" dirty="0"/>
            </a:p>
          </p:txBody>
        </p:sp>
        <p:cxnSp>
          <p:nvCxnSpPr>
            <p:cNvPr id="255" name="Straight Arrow Connector 254">
              <a:extLst>
                <a:ext uri="{FF2B5EF4-FFF2-40B4-BE49-F238E27FC236}">
                  <a16:creationId xmlns:a16="http://schemas.microsoft.com/office/drawing/2014/main" id="{904E2217-B71C-B210-D824-C07DD7C524F8}"/>
                </a:ext>
              </a:extLst>
            </p:cNvPr>
            <p:cNvCxnSpPr>
              <a:cxnSpLocks/>
            </p:cNvCxnSpPr>
            <p:nvPr/>
          </p:nvCxnSpPr>
          <p:spPr>
            <a:xfrm>
              <a:off x="7911025" y="5645644"/>
              <a:ext cx="395020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274" name="Group 273">
            <a:extLst>
              <a:ext uri="{FF2B5EF4-FFF2-40B4-BE49-F238E27FC236}">
                <a16:creationId xmlns:a16="http://schemas.microsoft.com/office/drawing/2014/main" id="{84A662F2-A131-F1B1-123C-30545B75A485}"/>
              </a:ext>
            </a:extLst>
          </p:cNvPr>
          <p:cNvGrpSpPr/>
          <p:nvPr/>
        </p:nvGrpSpPr>
        <p:grpSpPr>
          <a:xfrm>
            <a:off x="447697" y="3937537"/>
            <a:ext cx="5648303" cy="1985465"/>
            <a:chOff x="447697" y="3937537"/>
            <a:chExt cx="5648303" cy="1985465"/>
          </a:xfrm>
        </p:grpSpPr>
        <p:sp>
          <p:nvSpPr>
            <p:cNvPr id="267" name="TextBox 266">
              <a:extLst>
                <a:ext uri="{FF2B5EF4-FFF2-40B4-BE49-F238E27FC236}">
                  <a16:creationId xmlns:a16="http://schemas.microsoft.com/office/drawing/2014/main" id="{B5D3036B-AB03-5D78-40E9-622713D28FB4}"/>
                </a:ext>
              </a:extLst>
            </p:cNvPr>
            <p:cNvSpPr txBox="1"/>
            <p:nvPr/>
          </p:nvSpPr>
          <p:spPr>
            <a:xfrm>
              <a:off x="577945" y="5057584"/>
              <a:ext cx="5496049" cy="646331"/>
            </a:xfrm>
            <a:prstGeom prst="rect">
              <a:avLst/>
            </a:prstGeom>
            <a:noFill/>
          </p:spPr>
          <p:txBody>
            <a:bodyPr wrap="square">
              <a:spAutoFit/>
            </a:bodyPr>
            <a:lstStyle/>
            <a:p>
              <a:r>
                <a:rPr lang="en-US" sz="1800" baseline="30000" dirty="0">
                  <a:latin typeface="Calibri" panose="020F0502020204030204" pitchFamily="34" charset="0"/>
                  <a:cs typeface="Calibri" panose="020F0502020204030204" pitchFamily="34" charset="0"/>
                </a:rPr>
                <a:t>[7]</a:t>
              </a:r>
              <a:r>
                <a:rPr lang="en-US" sz="1800" dirty="0"/>
                <a:t> </a:t>
              </a:r>
              <a:r>
                <a:rPr lang="en-US" sz="1800" dirty="0" err="1"/>
                <a:t>Koelling</a:t>
              </a:r>
              <a:r>
                <a:rPr lang="en-US" sz="1800" dirty="0">
                  <a:latin typeface="Calibri" panose="020F0502020204030204" pitchFamily="34" charset="0"/>
                  <a:cs typeface="Calibri" panose="020F0502020204030204" pitchFamily="34" charset="0"/>
                </a:rPr>
                <a:t> et al., 2022</a:t>
              </a:r>
              <a:r>
                <a:rPr lang="en-US" dirty="0">
                  <a:latin typeface="Calibri" panose="020F0502020204030204" pitchFamily="34" charset="0"/>
                  <a:cs typeface="Calibri" panose="020F0502020204030204" pitchFamily="34" charset="0"/>
                </a:rPr>
                <a:t>: </a:t>
              </a:r>
              <a:r>
                <a:rPr lang="en-US" b="1" dirty="0"/>
                <a:t>250 kHz visualization </a:t>
              </a:r>
              <a:r>
                <a:rPr lang="en-US" dirty="0"/>
                <a:t>of tripped hypersonic flow.</a:t>
              </a:r>
            </a:p>
          </p:txBody>
        </p:sp>
        <p:sp>
          <p:nvSpPr>
            <p:cNvPr id="259" name="TextBox 258">
              <a:extLst>
                <a:ext uri="{FF2B5EF4-FFF2-40B4-BE49-F238E27FC236}">
                  <a16:creationId xmlns:a16="http://schemas.microsoft.com/office/drawing/2014/main" id="{494163D7-2B4F-35D3-E810-4FAB65DEEF7B}"/>
                </a:ext>
              </a:extLst>
            </p:cNvPr>
            <p:cNvSpPr txBox="1"/>
            <p:nvPr/>
          </p:nvSpPr>
          <p:spPr>
            <a:xfrm>
              <a:off x="590634" y="4389558"/>
              <a:ext cx="5496049" cy="646331"/>
            </a:xfrm>
            <a:prstGeom prst="rect">
              <a:avLst/>
            </a:prstGeom>
            <a:noFill/>
          </p:spPr>
          <p:txBody>
            <a:bodyPr wrap="square">
              <a:spAutoFit/>
            </a:bodyPr>
            <a:lstStyle/>
            <a:p>
              <a:r>
                <a:rPr lang="en-US" baseline="30000" dirty="0">
                  <a:latin typeface="Calibri" panose="020F0502020204030204" pitchFamily="34" charset="0"/>
                  <a:cs typeface="Calibri" panose="020F0502020204030204" pitchFamily="34" charset="0"/>
                </a:rPr>
                <a:t>[6]</a:t>
              </a:r>
              <a:r>
                <a:rPr lang="en-US" dirty="0">
                  <a:latin typeface="Calibri" panose="020F0502020204030204" pitchFamily="34" charset="0"/>
                  <a:cs typeface="Calibri" panose="020F0502020204030204" pitchFamily="34" charset="0"/>
                </a:rPr>
                <a:t>Wu et al., 2000: </a:t>
              </a:r>
              <a:r>
                <a:rPr lang="en-US" b="1" dirty="0"/>
                <a:t>500 kHz visualization </a:t>
              </a:r>
              <a:r>
                <a:rPr lang="en-US" dirty="0"/>
                <a:t>of Mach 2.5 flow over a 14</a:t>
              </a:r>
              <a:r>
                <a:rPr lang="en-US" dirty="0">
                  <a:latin typeface="Calibri" panose="020F0502020204030204" pitchFamily="34" charset="0"/>
                  <a:cs typeface="Calibri" panose="020F0502020204030204" pitchFamily="34" charset="0"/>
                </a:rPr>
                <a:t>° Wedge.</a:t>
              </a:r>
              <a:endParaRPr lang="en-US" dirty="0"/>
            </a:p>
          </p:txBody>
        </p:sp>
        <p:grpSp>
          <p:nvGrpSpPr>
            <p:cNvPr id="260" name="Group 259">
              <a:extLst>
                <a:ext uri="{FF2B5EF4-FFF2-40B4-BE49-F238E27FC236}">
                  <a16:creationId xmlns:a16="http://schemas.microsoft.com/office/drawing/2014/main" id="{7C114331-10A8-4477-C282-32F3D57FCF6B}"/>
                </a:ext>
              </a:extLst>
            </p:cNvPr>
            <p:cNvGrpSpPr/>
            <p:nvPr/>
          </p:nvGrpSpPr>
          <p:grpSpPr>
            <a:xfrm>
              <a:off x="447697" y="3937537"/>
              <a:ext cx="5648303" cy="1985465"/>
              <a:chOff x="499033" y="1351226"/>
              <a:chExt cx="5648303" cy="1985465"/>
            </a:xfrm>
          </p:grpSpPr>
          <p:sp>
            <p:nvSpPr>
              <p:cNvPr id="261" name="Rectangle: Rounded Corners 260">
                <a:extLst>
                  <a:ext uri="{FF2B5EF4-FFF2-40B4-BE49-F238E27FC236}">
                    <a16:creationId xmlns:a16="http://schemas.microsoft.com/office/drawing/2014/main" id="{F5B5CD18-EFA8-2E4E-BFF8-8E2FACB916AC}"/>
                  </a:ext>
                </a:extLst>
              </p:cNvPr>
              <p:cNvSpPr/>
              <p:nvPr/>
            </p:nvSpPr>
            <p:spPr>
              <a:xfrm>
                <a:off x="516282" y="1420705"/>
                <a:ext cx="5589531" cy="1915986"/>
              </a:xfrm>
              <a:prstGeom prst="roundRect">
                <a:avLst>
                  <a:gd name="adj" fmla="val 3622"/>
                </a:avLst>
              </a:prstGeom>
              <a:no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extBox 261">
                <a:extLst>
                  <a:ext uri="{FF2B5EF4-FFF2-40B4-BE49-F238E27FC236}">
                    <a16:creationId xmlns:a16="http://schemas.microsoft.com/office/drawing/2014/main" id="{0DF0D1AA-3E8D-7A6E-5DE3-1F48E618ACA1}"/>
                  </a:ext>
                </a:extLst>
              </p:cNvPr>
              <p:cNvSpPr txBox="1"/>
              <p:nvPr/>
            </p:nvSpPr>
            <p:spPr>
              <a:xfrm>
                <a:off x="499033" y="1351226"/>
                <a:ext cx="5648303" cy="369332"/>
              </a:xfrm>
              <a:prstGeom prst="rect">
                <a:avLst/>
              </a:prstGeom>
              <a:noFill/>
            </p:spPr>
            <p:txBody>
              <a:bodyPr wrap="square" rtlCol="0">
                <a:spAutoFit/>
              </a:bodyPr>
              <a:lstStyle/>
              <a:p>
                <a:pPr algn="ctr"/>
                <a:r>
                  <a:rPr lang="en-US" b="1" dirty="0"/>
                  <a:t>Condensate-Enhanced Applications</a:t>
                </a:r>
                <a:endParaRPr lang="en-US" dirty="0"/>
              </a:p>
            </p:txBody>
          </p:sp>
        </p:grpSp>
      </p:grpSp>
      <p:grpSp>
        <p:nvGrpSpPr>
          <p:cNvPr id="275" name="Group 274">
            <a:extLst>
              <a:ext uri="{FF2B5EF4-FFF2-40B4-BE49-F238E27FC236}">
                <a16:creationId xmlns:a16="http://schemas.microsoft.com/office/drawing/2014/main" id="{7DAA125F-F703-4801-3DEF-5D76A7BBDC68}"/>
              </a:ext>
            </a:extLst>
          </p:cNvPr>
          <p:cNvGrpSpPr/>
          <p:nvPr/>
        </p:nvGrpSpPr>
        <p:grpSpPr>
          <a:xfrm>
            <a:off x="6071726" y="3954288"/>
            <a:ext cx="5900300" cy="2065089"/>
            <a:chOff x="6071726" y="3954288"/>
            <a:chExt cx="5900300" cy="2065089"/>
          </a:xfrm>
        </p:grpSpPr>
        <p:grpSp>
          <p:nvGrpSpPr>
            <p:cNvPr id="269" name="Group 268">
              <a:extLst>
                <a:ext uri="{FF2B5EF4-FFF2-40B4-BE49-F238E27FC236}">
                  <a16:creationId xmlns:a16="http://schemas.microsoft.com/office/drawing/2014/main" id="{5790DEE0-D635-13FE-FF93-967E26FB9F54}"/>
                </a:ext>
              </a:extLst>
            </p:cNvPr>
            <p:cNvGrpSpPr/>
            <p:nvPr/>
          </p:nvGrpSpPr>
          <p:grpSpPr>
            <a:xfrm>
              <a:off x="6071726" y="3954288"/>
              <a:ext cx="5900300" cy="1968714"/>
              <a:chOff x="528759" y="1341613"/>
              <a:chExt cx="5648303" cy="1968714"/>
            </a:xfrm>
          </p:grpSpPr>
          <p:sp>
            <p:nvSpPr>
              <p:cNvPr id="270" name="Rectangle: Rounded Corners 269">
                <a:extLst>
                  <a:ext uri="{FF2B5EF4-FFF2-40B4-BE49-F238E27FC236}">
                    <a16:creationId xmlns:a16="http://schemas.microsoft.com/office/drawing/2014/main" id="{50AD62D3-BB7B-C65A-A082-C995F7508A50}"/>
                  </a:ext>
                </a:extLst>
              </p:cNvPr>
              <p:cNvSpPr/>
              <p:nvPr/>
            </p:nvSpPr>
            <p:spPr>
              <a:xfrm>
                <a:off x="779308" y="1394341"/>
                <a:ext cx="5261317" cy="1915986"/>
              </a:xfrm>
              <a:prstGeom prst="roundRect">
                <a:avLst>
                  <a:gd name="adj" fmla="val 3622"/>
                </a:avLst>
              </a:prstGeom>
              <a:noFill/>
              <a:ln w="190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TextBox 270">
                <a:extLst>
                  <a:ext uri="{FF2B5EF4-FFF2-40B4-BE49-F238E27FC236}">
                    <a16:creationId xmlns:a16="http://schemas.microsoft.com/office/drawing/2014/main" id="{722D2569-05EF-2E16-C42B-FD79587B3ECB}"/>
                  </a:ext>
                </a:extLst>
              </p:cNvPr>
              <p:cNvSpPr txBox="1"/>
              <p:nvPr/>
            </p:nvSpPr>
            <p:spPr>
              <a:xfrm>
                <a:off x="528759" y="1341613"/>
                <a:ext cx="5648303" cy="369332"/>
              </a:xfrm>
              <a:prstGeom prst="rect">
                <a:avLst/>
              </a:prstGeom>
              <a:noFill/>
            </p:spPr>
            <p:txBody>
              <a:bodyPr wrap="square" rtlCol="0">
                <a:spAutoFit/>
              </a:bodyPr>
              <a:lstStyle/>
              <a:p>
                <a:pPr algn="ctr"/>
                <a:r>
                  <a:rPr lang="en-US" b="1" dirty="0"/>
                  <a:t>Molecular Applications</a:t>
                </a:r>
                <a:endParaRPr lang="en-US" dirty="0"/>
              </a:p>
            </p:txBody>
          </p:sp>
        </p:grpSp>
        <p:sp>
          <p:nvSpPr>
            <p:cNvPr id="272" name="TextBox 271">
              <a:extLst>
                <a:ext uri="{FF2B5EF4-FFF2-40B4-BE49-F238E27FC236}">
                  <a16:creationId xmlns:a16="http://schemas.microsoft.com/office/drawing/2014/main" id="{23F10D2E-C2E5-6ACA-1E54-10FA81ECDD4F}"/>
                </a:ext>
              </a:extLst>
            </p:cNvPr>
            <p:cNvSpPr txBox="1"/>
            <p:nvPr/>
          </p:nvSpPr>
          <p:spPr>
            <a:xfrm>
              <a:off x="6380560" y="4363044"/>
              <a:ext cx="5220806" cy="923330"/>
            </a:xfrm>
            <a:prstGeom prst="rect">
              <a:avLst/>
            </a:prstGeom>
            <a:noFill/>
          </p:spPr>
          <p:txBody>
            <a:bodyPr wrap="square">
              <a:spAutoFit/>
            </a:bodyPr>
            <a:lstStyle/>
            <a:p>
              <a:r>
                <a:rPr lang="en-US" baseline="30000" dirty="0">
                  <a:latin typeface="Calibri" panose="020F0502020204030204" pitchFamily="34" charset="0"/>
                  <a:cs typeface="Calibri" panose="020F0502020204030204" pitchFamily="34" charset="0"/>
                </a:rPr>
                <a:t>[8]</a:t>
              </a:r>
              <a:r>
                <a:rPr lang="en-US" dirty="0"/>
                <a:t> Krishna</a:t>
              </a:r>
              <a:r>
                <a:rPr lang="en-US" dirty="0">
                  <a:latin typeface="Calibri" panose="020F0502020204030204" pitchFamily="34" charset="0"/>
                  <a:cs typeface="Calibri" panose="020F0502020204030204" pitchFamily="34" charset="0"/>
                </a:rPr>
                <a:t> et al., 2021: </a:t>
              </a:r>
              <a:r>
                <a:rPr lang="en-US" b="1" dirty="0">
                  <a:latin typeface="Calibri" panose="020F0502020204030204" pitchFamily="34" charset="0"/>
                  <a:cs typeface="Calibri" panose="020F0502020204030204" pitchFamily="34" charset="0"/>
                </a:rPr>
                <a:t>10 kHz 1D temperature </a:t>
              </a:r>
              <a:r>
                <a:rPr lang="en-US" dirty="0">
                  <a:latin typeface="Calibri" panose="020F0502020204030204" pitchFamily="34" charset="0"/>
                  <a:cs typeface="Calibri" panose="020F0502020204030204" pitchFamily="34" charset="0"/>
                </a:rPr>
                <a:t>of propagating premixed flame</a:t>
              </a:r>
              <a:endParaRPr lang="en-US" dirty="0"/>
            </a:p>
            <a:p>
              <a:r>
                <a:rPr lang="en-US" dirty="0">
                  <a:latin typeface="Calibri" panose="020F0502020204030204" pitchFamily="34" charset="0"/>
                  <a:cs typeface="Calibri" panose="020F0502020204030204" pitchFamily="34" charset="0"/>
                </a:rPr>
                <a:t> </a:t>
              </a:r>
              <a:endParaRPr lang="en-US" dirty="0"/>
            </a:p>
          </p:txBody>
        </p:sp>
        <p:sp>
          <p:nvSpPr>
            <p:cNvPr id="273" name="TextBox 272">
              <a:extLst>
                <a:ext uri="{FF2B5EF4-FFF2-40B4-BE49-F238E27FC236}">
                  <a16:creationId xmlns:a16="http://schemas.microsoft.com/office/drawing/2014/main" id="{D2915948-8389-3219-7240-8333F296FC9E}"/>
                </a:ext>
              </a:extLst>
            </p:cNvPr>
            <p:cNvSpPr txBox="1"/>
            <p:nvPr/>
          </p:nvSpPr>
          <p:spPr>
            <a:xfrm>
              <a:off x="6380560" y="5096047"/>
              <a:ext cx="5426308" cy="923330"/>
            </a:xfrm>
            <a:prstGeom prst="rect">
              <a:avLst/>
            </a:prstGeom>
            <a:noFill/>
          </p:spPr>
          <p:txBody>
            <a:bodyPr wrap="square">
              <a:spAutoFit/>
            </a:bodyPr>
            <a:lstStyle/>
            <a:p>
              <a:r>
                <a:rPr lang="en-US" baseline="30000" dirty="0">
                  <a:latin typeface="Calibri" panose="020F0502020204030204" pitchFamily="34" charset="0"/>
                  <a:cs typeface="Calibri" panose="020F0502020204030204" pitchFamily="34" charset="0"/>
                </a:rPr>
                <a:t>[9]</a:t>
              </a:r>
              <a:r>
                <a:rPr lang="en-US" dirty="0"/>
                <a:t> Creel</a:t>
              </a:r>
              <a:r>
                <a:rPr lang="en-US" dirty="0">
                  <a:latin typeface="Calibri" panose="020F0502020204030204" pitchFamily="34" charset="0"/>
                  <a:cs typeface="Calibri" panose="020F0502020204030204" pitchFamily="34" charset="0"/>
                </a:rPr>
                <a:t> et al., 2023: </a:t>
              </a:r>
              <a:r>
                <a:rPr lang="en-US" b="1" dirty="0">
                  <a:latin typeface="Calibri" panose="020F0502020204030204" pitchFamily="34" charset="0"/>
                  <a:cs typeface="Calibri" panose="020F0502020204030204" pitchFamily="34" charset="0"/>
                </a:rPr>
                <a:t>250 kHz visualization </a:t>
              </a:r>
              <a:r>
                <a:rPr lang="en-US" dirty="0">
                  <a:latin typeface="Calibri" panose="020F0502020204030204" pitchFamily="34" charset="0"/>
                  <a:cs typeface="Calibri" panose="020F0502020204030204" pitchFamily="34" charset="0"/>
                </a:rPr>
                <a:t>of laser-spark pressure wave</a:t>
              </a:r>
              <a:endParaRPr lang="en-US" dirty="0"/>
            </a:p>
            <a:p>
              <a:endParaRPr lang="en-US" dirty="0"/>
            </a:p>
          </p:txBody>
        </p:sp>
      </p:grpSp>
    </p:spTree>
    <p:extLst>
      <p:ext uri="{BB962C8B-B14F-4D97-AF65-F5344CB8AC3E}">
        <p14:creationId xmlns:p14="http://schemas.microsoft.com/office/powerpoint/2010/main" val="25616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a:xfrm>
            <a:off x="215665" y="200879"/>
            <a:ext cx="9449862" cy="511920"/>
          </a:xfrm>
        </p:spPr>
        <p:txBody>
          <a:bodyPr/>
          <a:lstStyle/>
          <a:p>
            <a:r>
              <a:rPr lang="en-US" dirty="0"/>
              <a:t>Burst-mode Laser Architecture</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12</a:t>
            </a:fld>
            <a:endParaRPr lang="en-US"/>
          </a:p>
        </p:txBody>
      </p:sp>
      <p:grpSp>
        <p:nvGrpSpPr>
          <p:cNvPr id="5" name="Group 4">
            <a:extLst>
              <a:ext uri="{FF2B5EF4-FFF2-40B4-BE49-F238E27FC236}">
                <a16:creationId xmlns:a16="http://schemas.microsoft.com/office/drawing/2014/main" id="{3D5787EE-A6C2-4C8F-9485-1180817A095F}"/>
              </a:ext>
            </a:extLst>
          </p:cNvPr>
          <p:cNvGrpSpPr/>
          <p:nvPr/>
        </p:nvGrpSpPr>
        <p:grpSpPr>
          <a:xfrm>
            <a:off x="1742002" y="3966520"/>
            <a:ext cx="503442" cy="347317"/>
            <a:chOff x="15721806" y="-5138929"/>
            <a:chExt cx="3156609" cy="1828800"/>
          </a:xfrm>
        </p:grpSpPr>
        <p:grpSp>
          <p:nvGrpSpPr>
            <p:cNvPr id="6" name="Group 5">
              <a:extLst>
                <a:ext uri="{FF2B5EF4-FFF2-40B4-BE49-F238E27FC236}">
                  <a16:creationId xmlns:a16="http://schemas.microsoft.com/office/drawing/2014/main" id="{2BD59B19-B9D5-8109-FCDE-24D99B1ACBE5}"/>
                </a:ext>
              </a:extLst>
            </p:cNvPr>
            <p:cNvGrpSpPr>
              <a:grpSpLocks noChangeAspect="1"/>
            </p:cNvGrpSpPr>
            <p:nvPr/>
          </p:nvGrpSpPr>
          <p:grpSpPr>
            <a:xfrm>
              <a:off x="17649534" y="-5138929"/>
              <a:ext cx="1228881" cy="1828800"/>
              <a:chOff x="9246174" y="7976484"/>
              <a:chExt cx="241383" cy="359223"/>
            </a:xfrm>
          </p:grpSpPr>
          <p:sp>
            <p:nvSpPr>
              <p:cNvPr id="8" name="Rectangle 7">
                <a:extLst>
                  <a:ext uri="{FF2B5EF4-FFF2-40B4-BE49-F238E27FC236}">
                    <a16:creationId xmlns:a16="http://schemas.microsoft.com/office/drawing/2014/main" id="{89BE3F9E-E5C6-5CDA-3EF9-7A1F27C68169}"/>
                  </a:ext>
                </a:extLst>
              </p:cNvPr>
              <p:cNvSpPr/>
              <p:nvPr/>
            </p:nvSpPr>
            <p:spPr>
              <a:xfrm rot="16200000">
                <a:off x="9370248" y="8132154"/>
                <a:ext cx="109453" cy="4788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9" name="Rectangle 8">
                <a:extLst>
                  <a:ext uri="{FF2B5EF4-FFF2-40B4-BE49-F238E27FC236}">
                    <a16:creationId xmlns:a16="http://schemas.microsoft.com/office/drawing/2014/main" id="{EE078705-EA12-1928-1315-E7A245B17BF4}"/>
                  </a:ext>
                </a:extLst>
              </p:cNvPr>
              <p:cNvSpPr/>
              <p:nvPr/>
            </p:nvSpPr>
            <p:spPr>
              <a:xfrm rot="16200000">
                <a:off x="9294773" y="8225615"/>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sp>
            <p:nvSpPr>
              <p:cNvPr id="10" name="Rectangle 9">
                <a:extLst>
                  <a:ext uri="{FF2B5EF4-FFF2-40B4-BE49-F238E27FC236}">
                    <a16:creationId xmlns:a16="http://schemas.microsoft.com/office/drawing/2014/main" id="{59350C40-8379-ACE5-8C28-FC970BF0A195}"/>
                  </a:ext>
                </a:extLst>
              </p:cNvPr>
              <p:cNvSpPr/>
              <p:nvPr/>
            </p:nvSpPr>
            <p:spPr>
              <a:xfrm rot="16200000">
                <a:off x="9288925" y="7985664"/>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1" name="Rectangle 10">
                <a:extLst>
                  <a:ext uri="{FF2B5EF4-FFF2-40B4-BE49-F238E27FC236}">
                    <a16:creationId xmlns:a16="http://schemas.microsoft.com/office/drawing/2014/main" id="{A613E0EC-0C35-B77B-1700-AC2DCA9A4995}"/>
                  </a:ext>
                </a:extLst>
              </p:cNvPr>
              <p:cNvSpPr/>
              <p:nvPr/>
            </p:nvSpPr>
            <p:spPr>
              <a:xfrm rot="16200000">
                <a:off x="9199380" y="8130612"/>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dirty="0"/>
              </a:p>
            </p:txBody>
          </p:sp>
          <p:sp>
            <p:nvSpPr>
              <p:cNvPr id="12" name="Rectangle 11">
                <a:extLst>
                  <a:ext uri="{FF2B5EF4-FFF2-40B4-BE49-F238E27FC236}">
                    <a16:creationId xmlns:a16="http://schemas.microsoft.com/office/drawing/2014/main" id="{BD7A1B7F-E30D-7785-7B60-54A589A334BB}"/>
                  </a:ext>
                </a:extLst>
              </p:cNvPr>
              <p:cNvSpPr/>
              <p:nvPr/>
            </p:nvSpPr>
            <p:spPr>
              <a:xfrm rot="16200000">
                <a:off x="9246845" y="8238162"/>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3" name="Rectangle 12">
                <a:extLst>
                  <a:ext uri="{FF2B5EF4-FFF2-40B4-BE49-F238E27FC236}">
                    <a16:creationId xmlns:a16="http://schemas.microsoft.com/office/drawing/2014/main" id="{E2F69B84-C56E-4C71-0CE1-CAB0A2F79522}"/>
                  </a:ext>
                </a:extLst>
              </p:cNvPr>
              <p:cNvSpPr/>
              <p:nvPr/>
            </p:nvSpPr>
            <p:spPr>
              <a:xfrm rot="16200000">
                <a:off x="9246845" y="7998814"/>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4" name="Pie 164">
                <a:extLst>
                  <a:ext uri="{FF2B5EF4-FFF2-40B4-BE49-F238E27FC236}">
                    <a16:creationId xmlns:a16="http://schemas.microsoft.com/office/drawing/2014/main" id="{6371D38D-E9DE-A263-889B-CA20146542F0}"/>
                  </a:ext>
                </a:extLst>
              </p:cNvPr>
              <p:cNvSpPr/>
              <p:nvPr/>
            </p:nvSpPr>
            <p:spPr>
              <a:xfrm rot="10800000">
                <a:off x="9349334" y="8088732"/>
                <a:ext cx="138223" cy="134726"/>
              </a:xfrm>
              <a:prstGeom prst="pie">
                <a:avLst>
                  <a:gd name="adj1" fmla="val 5399988"/>
                  <a:gd name="adj2" fmla="val 16200000"/>
                </a:avLst>
              </a:prstGeom>
              <a:gradFill>
                <a:gsLst>
                  <a:gs pos="0">
                    <a:schemeClr val="accent1">
                      <a:lumMod val="5000"/>
                      <a:lumOff val="95000"/>
                    </a:schemeClr>
                  </a:gs>
                  <a:gs pos="52000">
                    <a:schemeClr val="bg2">
                      <a:lumMod val="25000"/>
                    </a:schemeClr>
                  </a:gs>
                  <a:gs pos="95000">
                    <a:schemeClr val="accent1">
                      <a:lumMod val="49000"/>
                      <a:lumOff val="51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grpSp>
        <p:sp>
          <p:nvSpPr>
            <p:cNvPr id="7" name="Freeform: Shape 6">
              <a:extLst>
                <a:ext uri="{FF2B5EF4-FFF2-40B4-BE49-F238E27FC236}">
                  <a16:creationId xmlns:a16="http://schemas.microsoft.com/office/drawing/2014/main" id="{3CEA2A82-0BA0-527B-A652-A9D9734D2FE2}"/>
                </a:ext>
              </a:extLst>
            </p:cNvPr>
            <p:cNvSpPr/>
            <p:nvPr/>
          </p:nvSpPr>
          <p:spPr>
            <a:xfrm>
              <a:off x="15721806" y="-4230222"/>
              <a:ext cx="2453901" cy="481704"/>
            </a:xfrm>
            <a:custGeom>
              <a:avLst/>
              <a:gdLst>
                <a:gd name="connsiteX0" fmla="*/ 4491789 w 4491789"/>
                <a:gd name="connsiteY0" fmla="*/ 79645 h 785498"/>
                <a:gd name="connsiteX1" fmla="*/ 3256547 w 4491789"/>
                <a:gd name="connsiteY1" fmla="*/ 47561 h 785498"/>
                <a:gd name="connsiteX2" fmla="*/ 1459831 w 4491789"/>
                <a:gd name="connsiteY2" fmla="*/ 641119 h 785498"/>
                <a:gd name="connsiteX3" fmla="*/ 0 w 4491789"/>
                <a:gd name="connsiteY3" fmla="*/ 785498 h 785498"/>
                <a:gd name="connsiteX0" fmla="*/ 4491789 w 4491789"/>
                <a:gd name="connsiteY0" fmla="*/ 24806 h 730659"/>
                <a:gd name="connsiteX1" fmla="*/ 3224463 w 4491789"/>
                <a:gd name="connsiteY1" fmla="*/ 121059 h 730659"/>
                <a:gd name="connsiteX2" fmla="*/ 1459831 w 4491789"/>
                <a:gd name="connsiteY2" fmla="*/ 586280 h 730659"/>
                <a:gd name="connsiteX3" fmla="*/ 0 w 4491789"/>
                <a:gd name="connsiteY3" fmla="*/ 730659 h 730659"/>
                <a:gd name="connsiteX0" fmla="*/ 4475746 w 4475746"/>
                <a:gd name="connsiteY0" fmla="*/ 24806 h 657618"/>
                <a:gd name="connsiteX1" fmla="*/ 3208420 w 4475746"/>
                <a:gd name="connsiteY1" fmla="*/ 121059 h 657618"/>
                <a:gd name="connsiteX2" fmla="*/ 1443788 w 4475746"/>
                <a:gd name="connsiteY2" fmla="*/ 586280 h 657618"/>
                <a:gd name="connsiteX3" fmla="*/ 0 w 4475746"/>
                <a:gd name="connsiteY3" fmla="*/ 650448 h 657618"/>
                <a:gd name="connsiteX0" fmla="*/ 4475746 w 4475746"/>
                <a:gd name="connsiteY0" fmla="*/ 18896 h 699834"/>
                <a:gd name="connsiteX1" fmla="*/ 3208420 w 4475746"/>
                <a:gd name="connsiteY1" fmla="*/ 163275 h 699834"/>
                <a:gd name="connsiteX2" fmla="*/ 1443788 w 4475746"/>
                <a:gd name="connsiteY2" fmla="*/ 628496 h 699834"/>
                <a:gd name="connsiteX3" fmla="*/ 0 w 4475746"/>
                <a:gd name="connsiteY3" fmla="*/ 692664 h 699834"/>
                <a:gd name="connsiteX0" fmla="*/ 4475746 w 4475746"/>
                <a:gd name="connsiteY0" fmla="*/ 2278 h 683216"/>
                <a:gd name="connsiteX1" fmla="*/ 3208420 w 4475746"/>
                <a:gd name="connsiteY1" fmla="*/ 146657 h 683216"/>
                <a:gd name="connsiteX2" fmla="*/ 1443788 w 4475746"/>
                <a:gd name="connsiteY2" fmla="*/ 611878 h 683216"/>
                <a:gd name="connsiteX3" fmla="*/ 0 w 4475746"/>
                <a:gd name="connsiteY3" fmla="*/ 676046 h 683216"/>
              </a:gdLst>
              <a:ahLst/>
              <a:cxnLst>
                <a:cxn ang="0">
                  <a:pos x="connsiteX0" y="connsiteY0"/>
                </a:cxn>
                <a:cxn ang="0">
                  <a:pos x="connsiteX1" y="connsiteY1"/>
                </a:cxn>
                <a:cxn ang="0">
                  <a:pos x="connsiteX2" y="connsiteY2"/>
                </a:cxn>
                <a:cxn ang="0">
                  <a:pos x="connsiteX3" y="connsiteY3"/>
                </a:cxn>
              </a:cxnLst>
              <a:rect l="l" t="t" r="r" b="b"/>
              <a:pathLst>
                <a:path w="4475746" h="683216">
                  <a:moveTo>
                    <a:pt x="4475746" y="2278"/>
                  </a:moveTo>
                  <a:cubicBezTo>
                    <a:pt x="3822030" y="-12427"/>
                    <a:pt x="3713746" y="45057"/>
                    <a:pt x="3208420" y="146657"/>
                  </a:cubicBezTo>
                  <a:cubicBezTo>
                    <a:pt x="2703094" y="248257"/>
                    <a:pt x="1986546" y="488888"/>
                    <a:pt x="1443788" y="611878"/>
                  </a:cubicBezTo>
                  <a:cubicBezTo>
                    <a:pt x="901030" y="734868"/>
                    <a:pt x="155074" y="657330"/>
                    <a:pt x="0" y="676046"/>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EEA35F5-D6C9-64C6-0988-A3B62EED6113}"/>
              </a:ext>
            </a:extLst>
          </p:cNvPr>
          <p:cNvSpPr txBox="1"/>
          <p:nvPr/>
        </p:nvSpPr>
        <p:spPr>
          <a:xfrm>
            <a:off x="2131958" y="2676120"/>
            <a:ext cx="1463030" cy="400110"/>
          </a:xfrm>
          <a:prstGeom prst="rect">
            <a:avLst/>
          </a:prstGeom>
          <a:solidFill>
            <a:schemeClr val="bg1">
              <a:lumMod val="85000"/>
            </a:schemeClr>
          </a:solidFill>
          <a:ln>
            <a:solidFill>
              <a:schemeClr val="tx1"/>
            </a:solidFill>
          </a:ln>
        </p:spPr>
        <p:txBody>
          <a:bodyPr wrap="square" rtlCol="0">
            <a:spAutoFit/>
          </a:bodyPr>
          <a:lstStyle/>
          <a:p>
            <a:pPr algn="ctr"/>
            <a:r>
              <a:rPr lang="en-US" sz="2000" dirty="0"/>
              <a:t>Pulse Slicing</a:t>
            </a:r>
          </a:p>
        </p:txBody>
      </p:sp>
      <p:sp>
        <p:nvSpPr>
          <p:cNvPr id="16" name="TextBox 15">
            <a:extLst>
              <a:ext uri="{FF2B5EF4-FFF2-40B4-BE49-F238E27FC236}">
                <a16:creationId xmlns:a16="http://schemas.microsoft.com/office/drawing/2014/main" id="{A1EDD730-B1EE-B852-1B3B-F506D8990638}"/>
              </a:ext>
            </a:extLst>
          </p:cNvPr>
          <p:cNvSpPr txBox="1"/>
          <p:nvPr/>
        </p:nvSpPr>
        <p:spPr>
          <a:xfrm>
            <a:off x="2135729" y="1647191"/>
            <a:ext cx="1463031" cy="707886"/>
          </a:xfrm>
          <a:prstGeom prst="rect">
            <a:avLst/>
          </a:prstGeom>
          <a:solidFill>
            <a:schemeClr val="bg2">
              <a:lumMod val="75000"/>
            </a:schemeClr>
          </a:solidFill>
          <a:ln>
            <a:solidFill>
              <a:schemeClr val="tx1"/>
            </a:solidFill>
          </a:ln>
        </p:spPr>
        <p:txBody>
          <a:bodyPr wrap="square" rtlCol="0">
            <a:spAutoFit/>
          </a:bodyPr>
          <a:lstStyle/>
          <a:p>
            <a:pPr algn="ctr"/>
            <a:r>
              <a:rPr lang="en-US" sz="2000" dirty="0" err="1"/>
              <a:t>cw</a:t>
            </a:r>
            <a:r>
              <a:rPr lang="en-US" sz="2000" dirty="0"/>
              <a:t> Laser Seed</a:t>
            </a:r>
          </a:p>
        </p:txBody>
      </p:sp>
      <p:cxnSp>
        <p:nvCxnSpPr>
          <p:cNvPr id="17" name="Straight Arrow Connector 16">
            <a:extLst>
              <a:ext uri="{FF2B5EF4-FFF2-40B4-BE49-F238E27FC236}">
                <a16:creationId xmlns:a16="http://schemas.microsoft.com/office/drawing/2014/main" id="{851599FC-020D-E5E5-CFC8-80050136EA07}"/>
              </a:ext>
            </a:extLst>
          </p:cNvPr>
          <p:cNvCxnSpPr>
            <a:cxnSpLocks/>
            <a:stCxn id="16" idx="2"/>
            <a:endCxn id="15" idx="0"/>
          </p:cNvCxnSpPr>
          <p:nvPr/>
        </p:nvCxnSpPr>
        <p:spPr>
          <a:xfrm flipH="1">
            <a:off x="2863473" y="2355077"/>
            <a:ext cx="3772" cy="3210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CE6738E-BB47-08CB-8636-AF4445DBB12B}"/>
              </a:ext>
            </a:extLst>
          </p:cNvPr>
          <p:cNvSpPr/>
          <p:nvPr/>
        </p:nvSpPr>
        <p:spPr>
          <a:xfrm>
            <a:off x="1943895" y="1417872"/>
            <a:ext cx="1805308" cy="1813768"/>
          </a:xfrm>
          <a:prstGeom prst="rect">
            <a:avLst/>
          </a:prstGeom>
          <a:noFill/>
          <a:ln w="317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2F19ACC1-CB68-C8D2-49D7-7EDF73350286}"/>
              </a:ext>
            </a:extLst>
          </p:cNvPr>
          <p:cNvSpPr txBox="1"/>
          <p:nvPr/>
        </p:nvSpPr>
        <p:spPr>
          <a:xfrm>
            <a:off x="2933090" y="1038518"/>
            <a:ext cx="1786258" cy="369332"/>
          </a:xfrm>
          <a:prstGeom prst="rect">
            <a:avLst/>
          </a:prstGeom>
          <a:noFill/>
        </p:spPr>
        <p:txBody>
          <a:bodyPr wrap="none" rtlCol="0">
            <a:spAutoFit/>
          </a:bodyPr>
          <a:lstStyle/>
          <a:p>
            <a:r>
              <a:rPr lang="en-US" dirty="0"/>
              <a:t>Master Oscillator</a:t>
            </a:r>
          </a:p>
        </p:txBody>
      </p:sp>
      <p:sp>
        <p:nvSpPr>
          <p:cNvPr id="186" name="TextBox 185">
            <a:extLst>
              <a:ext uri="{FF2B5EF4-FFF2-40B4-BE49-F238E27FC236}">
                <a16:creationId xmlns:a16="http://schemas.microsoft.com/office/drawing/2014/main" id="{8845B648-4D7A-2256-E90C-91D9708A1DE4}"/>
              </a:ext>
            </a:extLst>
          </p:cNvPr>
          <p:cNvSpPr txBox="1"/>
          <p:nvPr/>
        </p:nvSpPr>
        <p:spPr>
          <a:xfrm>
            <a:off x="4221301" y="5167028"/>
            <a:ext cx="120513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SHG</a:t>
            </a:r>
          </a:p>
        </p:txBody>
      </p:sp>
      <p:grpSp>
        <p:nvGrpSpPr>
          <p:cNvPr id="41" name="Group 40">
            <a:extLst>
              <a:ext uri="{FF2B5EF4-FFF2-40B4-BE49-F238E27FC236}">
                <a16:creationId xmlns:a16="http://schemas.microsoft.com/office/drawing/2014/main" id="{2931D2BE-532E-2CA3-32B2-1F9D73107C1F}"/>
              </a:ext>
            </a:extLst>
          </p:cNvPr>
          <p:cNvGrpSpPr/>
          <p:nvPr/>
        </p:nvGrpSpPr>
        <p:grpSpPr>
          <a:xfrm>
            <a:off x="3753157" y="2348152"/>
            <a:ext cx="2409011" cy="1097336"/>
            <a:chOff x="360378" y="2941198"/>
            <a:chExt cx="2409011" cy="1097336"/>
          </a:xfrm>
        </p:grpSpPr>
        <p:cxnSp>
          <p:nvCxnSpPr>
            <p:cNvPr id="19" name="Straight Arrow Connector 18">
              <a:extLst>
                <a:ext uri="{FF2B5EF4-FFF2-40B4-BE49-F238E27FC236}">
                  <a16:creationId xmlns:a16="http://schemas.microsoft.com/office/drawing/2014/main" id="{BFB4DE34-B5EE-3F0A-7943-FFE2B34152E5}"/>
                </a:ext>
              </a:extLst>
            </p:cNvPr>
            <p:cNvCxnSpPr>
              <a:cxnSpLocks/>
            </p:cNvCxnSpPr>
            <p:nvPr/>
          </p:nvCxnSpPr>
          <p:spPr>
            <a:xfrm flipV="1">
              <a:off x="808709" y="2967987"/>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3891D4B8-4407-58CF-CE3A-C579477E2A1E}"/>
                </a:ext>
              </a:extLst>
            </p:cNvPr>
            <p:cNvSpPr txBox="1"/>
            <p:nvPr/>
          </p:nvSpPr>
          <p:spPr>
            <a:xfrm rot="16200000">
              <a:off x="132880" y="3196261"/>
              <a:ext cx="824328" cy="369332"/>
            </a:xfrm>
            <a:prstGeom prst="rect">
              <a:avLst/>
            </a:prstGeom>
            <a:noFill/>
          </p:spPr>
          <p:txBody>
            <a:bodyPr wrap="none" rtlCol="0">
              <a:spAutoFit/>
            </a:bodyPr>
            <a:lstStyle/>
            <a:p>
              <a:r>
                <a:rPr lang="en-US" dirty="0"/>
                <a:t>Energy</a:t>
              </a:r>
            </a:p>
          </p:txBody>
        </p:sp>
        <p:sp>
          <p:nvSpPr>
            <p:cNvPr id="29" name="TextBox 28">
              <a:extLst>
                <a:ext uri="{FF2B5EF4-FFF2-40B4-BE49-F238E27FC236}">
                  <a16:creationId xmlns:a16="http://schemas.microsoft.com/office/drawing/2014/main" id="{A966D4FD-F038-6B66-9E6C-367426305B94}"/>
                </a:ext>
              </a:extLst>
            </p:cNvPr>
            <p:cNvSpPr txBox="1"/>
            <p:nvPr/>
          </p:nvSpPr>
          <p:spPr>
            <a:xfrm>
              <a:off x="2119852" y="3669202"/>
              <a:ext cx="649537" cy="369332"/>
            </a:xfrm>
            <a:prstGeom prst="rect">
              <a:avLst/>
            </a:prstGeom>
            <a:noFill/>
          </p:spPr>
          <p:txBody>
            <a:bodyPr wrap="none" rtlCol="0">
              <a:spAutoFit/>
            </a:bodyPr>
            <a:lstStyle/>
            <a:p>
              <a:r>
                <a:rPr lang="en-US" dirty="0"/>
                <a:t>Time</a:t>
              </a:r>
            </a:p>
          </p:txBody>
        </p:sp>
        <p:sp>
          <p:nvSpPr>
            <p:cNvPr id="61" name="TextBox 60">
              <a:extLst>
                <a:ext uri="{FF2B5EF4-FFF2-40B4-BE49-F238E27FC236}">
                  <a16:creationId xmlns:a16="http://schemas.microsoft.com/office/drawing/2014/main" id="{195B5952-ACE5-B5AC-0E54-E8D98D13B8F5}"/>
                </a:ext>
              </a:extLst>
            </p:cNvPr>
            <p:cNvSpPr txBox="1"/>
            <p:nvPr/>
          </p:nvSpPr>
          <p:spPr>
            <a:xfrm>
              <a:off x="890022" y="2941198"/>
              <a:ext cx="1636730" cy="369332"/>
            </a:xfrm>
            <a:prstGeom prst="rect">
              <a:avLst/>
            </a:prstGeom>
            <a:noFill/>
          </p:spPr>
          <p:txBody>
            <a:bodyPr wrap="none" rtlCol="0">
              <a:spAutoFit/>
            </a:bodyPr>
            <a:lstStyle/>
            <a:p>
              <a:r>
                <a:rPr lang="en-US" dirty="0"/>
                <a:t>Repetition Rate</a:t>
              </a:r>
            </a:p>
          </p:txBody>
        </p:sp>
        <p:cxnSp>
          <p:nvCxnSpPr>
            <p:cNvPr id="62" name="Straight Arrow Connector 61">
              <a:extLst>
                <a:ext uri="{FF2B5EF4-FFF2-40B4-BE49-F238E27FC236}">
                  <a16:creationId xmlns:a16="http://schemas.microsoft.com/office/drawing/2014/main" id="{78F0EABD-D956-BAD7-0097-9839A743089B}"/>
                </a:ext>
              </a:extLst>
            </p:cNvPr>
            <p:cNvCxnSpPr>
              <a:cxnSpLocks/>
            </p:cNvCxnSpPr>
            <p:nvPr/>
          </p:nvCxnSpPr>
          <p:spPr>
            <a:xfrm>
              <a:off x="1031867" y="3372063"/>
              <a:ext cx="244451" cy="0"/>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sp>
          <p:nvSpPr>
            <p:cNvPr id="214" name="Freeform: Shape 213">
              <a:extLst>
                <a:ext uri="{FF2B5EF4-FFF2-40B4-BE49-F238E27FC236}">
                  <a16:creationId xmlns:a16="http://schemas.microsoft.com/office/drawing/2014/main" id="{4684A760-1C34-EA7A-28B4-7F0E945A5B88}"/>
                </a:ext>
              </a:extLst>
            </p:cNvPr>
            <p:cNvSpPr/>
            <p:nvPr/>
          </p:nvSpPr>
          <p:spPr>
            <a:xfrm flipH="1">
              <a:off x="896585"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031F8987-4CA3-1278-E1AD-DBE7B47442E2}"/>
                </a:ext>
              </a:extLst>
            </p:cNvPr>
            <p:cNvSpPr/>
            <p:nvPr/>
          </p:nvSpPr>
          <p:spPr>
            <a:xfrm flipH="1">
              <a:off x="1044011"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36A60338-D308-CF81-17C9-5C2C4B832817}"/>
                </a:ext>
              </a:extLst>
            </p:cNvPr>
            <p:cNvSpPr/>
            <p:nvPr/>
          </p:nvSpPr>
          <p:spPr>
            <a:xfrm flipH="1">
              <a:off x="1207087"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70A65976-8322-F72E-0D1A-B3C6209C9783}"/>
                </a:ext>
              </a:extLst>
            </p:cNvPr>
            <p:cNvSpPr/>
            <p:nvPr/>
          </p:nvSpPr>
          <p:spPr>
            <a:xfrm flipH="1">
              <a:off x="1366507"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8E9DABD6-303E-A7D7-A750-05214E47C15E}"/>
                </a:ext>
              </a:extLst>
            </p:cNvPr>
            <p:cNvSpPr/>
            <p:nvPr/>
          </p:nvSpPr>
          <p:spPr>
            <a:xfrm flipH="1">
              <a:off x="1513933"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9" name="Freeform: Shape 218">
              <a:extLst>
                <a:ext uri="{FF2B5EF4-FFF2-40B4-BE49-F238E27FC236}">
                  <a16:creationId xmlns:a16="http://schemas.microsoft.com/office/drawing/2014/main" id="{9D1F4784-B4E1-5800-C34C-D3D8C18B5EFD}"/>
                </a:ext>
              </a:extLst>
            </p:cNvPr>
            <p:cNvSpPr/>
            <p:nvPr/>
          </p:nvSpPr>
          <p:spPr>
            <a:xfrm flipH="1">
              <a:off x="1654954"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0" name="Freeform: Shape 219">
              <a:extLst>
                <a:ext uri="{FF2B5EF4-FFF2-40B4-BE49-F238E27FC236}">
                  <a16:creationId xmlns:a16="http://schemas.microsoft.com/office/drawing/2014/main" id="{9BCCA99E-7532-569B-F874-5D1AF80B7E07}"/>
                </a:ext>
              </a:extLst>
            </p:cNvPr>
            <p:cNvSpPr/>
            <p:nvPr/>
          </p:nvSpPr>
          <p:spPr>
            <a:xfrm flipH="1">
              <a:off x="1814374" y="3471404"/>
              <a:ext cx="45719" cy="37287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4CB2BFCA-1747-87FA-1303-461EA0119987}"/>
                </a:ext>
              </a:extLst>
            </p:cNvPr>
            <p:cNvCxnSpPr>
              <a:cxnSpLocks/>
            </p:cNvCxnSpPr>
            <p:nvPr/>
          </p:nvCxnSpPr>
          <p:spPr>
            <a:xfrm>
              <a:off x="808709" y="3853868"/>
              <a:ext cx="136396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27" name="Group 226">
            <a:extLst>
              <a:ext uri="{FF2B5EF4-FFF2-40B4-BE49-F238E27FC236}">
                <a16:creationId xmlns:a16="http://schemas.microsoft.com/office/drawing/2014/main" id="{08244B02-D24C-3868-59B2-8FA7AD485DA4}"/>
              </a:ext>
            </a:extLst>
          </p:cNvPr>
          <p:cNvGrpSpPr/>
          <p:nvPr/>
        </p:nvGrpSpPr>
        <p:grpSpPr>
          <a:xfrm>
            <a:off x="6690171" y="3637661"/>
            <a:ext cx="3195958" cy="2426126"/>
            <a:chOff x="5449816" y="3620079"/>
            <a:chExt cx="3195958" cy="2426126"/>
          </a:xfrm>
        </p:grpSpPr>
        <p:cxnSp>
          <p:nvCxnSpPr>
            <p:cNvPr id="33" name="Straight Arrow Connector 32">
              <a:extLst>
                <a:ext uri="{FF2B5EF4-FFF2-40B4-BE49-F238E27FC236}">
                  <a16:creationId xmlns:a16="http://schemas.microsoft.com/office/drawing/2014/main" id="{7CC91269-B81B-82F1-5F84-67A7DB31AAAC}"/>
                </a:ext>
              </a:extLst>
            </p:cNvPr>
            <p:cNvCxnSpPr>
              <a:cxnSpLocks/>
            </p:cNvCxnSpPr>
            <p:nvPr/>
          </p:nvCxnSpPr>
          <p:spPr>
            <a:xfrm flipV="1">
              <a:off x="5827886" y="3885507"/>
              <a:ext cx="0" cy="16067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4DBEB6DB-A20E-3D7F-020C-70029C1D2ECD}"/>
                </a:ext>
              </a:extLst>
            </p:cNvPr>
            <p:cNvSpPr txBox="1"/>
            <p:nvPr/>
          </p:nvSpPr>
          <p:spPr>
            <a:xfrm>
              <a:off x="8293626" y="5323787"/>
              <a:ext cx="352148" cy="369332"/>
            </a:xfrm>
            <a:prstGeom prst="rect">
              <a:avLst/>
            </a:prstGeom>
            <a:noFill/>
          </p:spPr>
          <p:txBody>
            <a:bodyPr wrap="none" rtlCol="0">
              <a:spAutoFit/>
            </a:bodyPr>
            <a:lstStyle/>
            <a:p>
              <a:r>
                <a:rPr lang="en-US" dirty="0"/>
                <a:t>Time</a:t>
              </a:r>
            </a:p>
          </p:txBody>
        </p:sp>
        <p:sp>
          <p:nvSpPr>
            <p:cNvPr id="36" name="TextBox 35">
              <a:extLst>
                <a:ext uri="{FF2B5EF4-FFF2-40B4-BE49-F238E27FC236}">
                  <a16:creationId xmlns:a16="http://schemas.microsoft.com/office/drawing/2014/main" id="{C1F69E56-1D98-59BC-1ADF-619F45443884}"/>
                </a:ext>
              </a:extLst>
            </p:cNvPr>
            <p:cNvSpPr txBox="1"/>
            <p:nvPr/>
          </p:nvSpPr>
          <p:spPr>
            <a:xfrm rot="16200000">
              <a:off x="5137769" y="4663626"/>
              <a:ext cx="824328" cy="200234"/>
            </a:xfrm>
            <a:prstGeom prst="rect">
              <a:avLst/>
            </a:prstGeom>
            <a:noFill/>
          </p:spPr>
          <p:txBody>
            <a:bodyPr wrap="none" rtlCol="0">
              <a:spAutoFit/>
            </a:bodyPr>
            <a:lstStyle/>
            <a:p>
              <a:r>
                <a:rPr lang="en-US" dirty="0"/>
                <a:t>Energy</a:t>
              </a:r>
            </a:p>
          </p:txBody>
        </p:sp>
        <p:sp>
          <p:nvSpPr>
            <p:cNvPr id="57" name="TextBox 56">
              <a:extLst>
                <a:ext uri="{FF2B5EF4-FFF2-40B4-BE49-F238E27FC236}">
                  <a16:creationId xmlns:a16="http://schemas.microsoft.com/office/drawing/2014/main" id="{7C5F112C-6C15-0D79-A8EE-83516B3FEEA0}"/>
                </a:ext>
              </a:extLst>
            </p:cNvPr>
            <p:cNvSpPr txBox="1"/>
            <p:nvPr/>
          </p:nvSpPr>
          <p:spPr>
            <a:xfrm>
              <a:off x="5908216" y="5676873"/>
              <a:ext cx="838515" cy="369332"/>
            </a:xfrm>
            <a:prstGeom prst="rect">
              <a:avLst/>
            </a:prstGeom>
            <a:noFill/>
          </p:spPr>
          <p:txBody>
            <a:bodyPr wrap="none" rtlCol="0">
              <a:spAutoFit/>
            </a:bodyPr>
            <a:lstStyle/>
            <a:p>
              <a:r>
                <a:rPr lang="en-US" dirty="0"/>
                <a:t>Burst Duration</a:t>
              </a:r>
            </a:p>
          </p:txBody>
        </p:sp>
        <p:cxnSp>
          <p:nvCxnSpPr>
            <p:cNvPr id="58" name="Straight Arrow Connector 57">
              <a:extLst>
                <a:ext uri="{FF2B5EF4-FFF2-40B4-BE49-F238E27FC236}">
                  <a16:creationId xmlns:a16="http://schemas.microsoft.com/office/drawing/2014/main" id="{927A399C-C1E5-2D3E-6069-A61835D2A0E6}"/>
                </a:ext>
              </a:extLst>
            </p:cNvPr>
            <p:cNvCxnSpPr>
              <a:cxnSpLocks/>
            </p:cNvCxnSpPr>
            <p:nvPr/>
          </p:nvCxnSpPr>
          <p:spPr>
            <a:xfrm flipV="1">
              <a:off x="5929725" y="5658335"/>
              <a:ext cx="739773" cy="2409"/>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E5E31E06-76C6-9813-E437-B6822E57B800}"/>
                </a:ext>
              </a:extLst>
            </p:cNvPr>
            <p:cNvCxnSpPr>
              <a:cxnSpLocks/>
            </p:cNvCxnSpPr>
            <p:nvPr/>
          </p:nvCxnSpPr>
          <p:spPr>
            <a:xfrm>
              <a:off x="5967461" y="3966178"/>
              <a:ext cx="1314990" cy="0"/>
            </a:xfrm>
            <a:prstGeom prst="straightConnector1">
              <a:avLst/>
            </a:prstGeom>
            <a:ln w="25400">
              <a:headEnd type="triangle"/>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0DF57AB-2D7C-C9F9-9CA1-033BB2A711B7}"/>
                </a:ext>
              </a:extLst>
            </p:cNvPr>
            <p:cNvSpPr txBox="1"/>
            <p:nvPr/>
          </p:nvSpPr>
          <p:spPr>
            <a:xfrm>
              <a:off x="6027239" y="3620079"/>
              <a:ext cx="636473" cy="369332"/>
            </a:xfrm>
            <a:prstGeom prst="rect">
              <a:avLst/>
            </a:prstGeom>
            <a:noFill/>
          </p:spPr>
          <p:txBody>
            <a:bodyPr wrap="none" rtlCol="0">
              <a:spAutoFit/>
            </a:bodyPr>
            <a:lstStyle/>
            <a:p>
              <a:r>
                <a:rPr lang="en-US" dirty="0"/>
                <a:t>Duty Cycle</a:t>
              </a:r>
            </a:p>
          </p:txBody>
        </p:sp>
        <p:sp>
          <p:nvSpPr>
            <p:cNvPr id="228" name="Freeform: Shape 227">
              <a:extLst>
                <a:ext uri="{FF2B5EF4-FFF2-40B4-BE49-F238E27FC236}">
                  <a16:creationId xmlns:a16="http://schemas.microsoft.com/office/drawing/2014/main" id="{E5072683-080E-A883-6FC7-D6E4F9FC1DC4}"/>
                </a:ext>
              </a:extLst>
            </p:cNvPr>
            <p:cNvSpPr/>
            <p:nvPr/>
          </p:nvSpPr>
          <p:spPr>
            <a:xfrm>
              <a:off x="5920712" y="4103174"/>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9" name="Freeform: Shape 228">
              <a:extLst>
                <a:ext uri="{FF2B5EF4-FFF2-40B4-BE49-F238E27FC236}">
                  <a16:creationId xmlns:a16="http://schemas.microsoft.com/office/drawing/2014/main" id="{DE7FB7C7-9061-A4D5-18A3-7EFEF362CE59}"/>
                </a:ext>
              </a:extLst>
            </p:cNvPr>
            <p:cNvSpPr/>
            <p:nvPr/>
          </p:nvSpPr>
          <p:spPr>
            <a:xfrm>
              <a:off x="6007142" y="4111215"/>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0" name="Freeform: Shape 229">
              <a:extLst>
                <a:ext uri="{FF2B5EF4-FFF2-40B4-BE49-F238E27FC236}">
                  <a16:creationId xmlns:a16="http://schemas.microsoft.com/office/drawing/2014/main" id="{BA25FDCD-8C71-D13F-BA0B-F5BEE384703E}"/>
                </a:ext>
              </a:extLst>
            </p:cNvPr>
            <p:cNvSpPr/>
            <p:nvPr/>
          </p:nvSpPr>
          <p:spPr>
            <a:xfrm>
              <a:off x="6087069" y="4103173"/>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1" name="Freeform: Shape 230">
              <a:extLst>
                <a:ext uri="{FF2B5EF4-FFF2-40B4-BE49-F238E27FC236}">
                  <a16:creationId xmlns:a16="http://schemas.microsoft.com/office/drawing/2014/main" id="{5BF9062C-23B2-5F41-53B9-64DCDA0454B3}"/>
                </a:ext>
              </a:extLst>
            </p:cNvPr>
            <p:cNvSpPr/>
            <p:nvPr/>
          </p:nvSpPr>
          <p:spPr>
            <a:xfrm>
              <a:off x="6175481" y="4100032"/>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2" name="Freeform: Shape 231">
              <a:extLst>
                <a:ext uri="{FF2B5EF4-FFF2-40B4-BE49-F238E27FC236}">
                  <a16:creationId xmlns:a16="http://schemas.microsoft.com/office/drawing/2014/main" id="{58AC00A4-C7E7-59C8-1CE9-08630CAAABF4}"/>
                </a:ext>
              </a:extLst>
            </p:cNvPr>
            <p:cNvSpPr/>
            <p:nvPr/>
          </p:nvSpPr>
          <p:spPr>
            <a:xfrm>
              <a:off x="6261911" y="4108073"/>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3" name="Freeform: Shape 232">
              <a:extLst>
                <a:ext uri="{FF2B5EF4-FFF2-40B4-BE49-F238E27FC236}">
                  <a16:creationId xmlns:a16="http://schemas.microsoft.com/office/drawing/2014/main" id="{BD20A892-DBFC-C43F-6AA2-F5245B91413C}"/>
                </a:ext>
              </a:extLst>
            </p:cNvPr>
            <p:cNvSpPr/>
            <p:nvPr/>
          </p:nvSpPr>
          <p:spPr>
            <a:xfrm>
              <a:off x="6341838" y="41000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4" name="Freeform: Shape 233">
              <a:extLst>
                <a:ext uri="{FF2B5EF4-FFF2-40B4-BE49-F238E27FC236}">
                  <a16:creationId xmlns:a16="http://schemas.microsoft.com/office/drawing/2014/main" id="{395C6520-8D70-43DC-6F4F-431AE2B3DDE8}"/>
                </a:ext>
              </a:extLst>
            </p:cNvPr>
            <p:cNvSpPr/>
            <p:nvPr/>
          </p:nvSpPr>
          <p:spPr>
            <a:xfrm>
              <a:off x="6418293" y="4100032"/>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5" name="Freeform: Shape 234">
              <a:extLst>
                <a:ext uri="{FF2B5EF4-FFF2-40B4-BE49-F238E27FC236}">
                  <a16:creationId xmlns:a16="http://schemas.microsoft.com/office/drawing/2014/main" id="{E3990E26-9E80-5B32-A4F3-F598181F5D83}"/>
                </a:ext>
              </a:extLst>
            </p:cNvPr>
            <p:cNvSpPr/>
            <p:nvPr/>
          </p:nvSpPr>
          <p:spPr>
            <a:xfrm>
              <a:off x="6504723" y="4108073"/>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6" name="Freeform: Shape 235">
              <a:extLst>
                <a:ext uri="{FF2B5EF4-FFF2-40B4-BE49-F238E27FC236}">
                  <a16:creationId xmlns:a16="http://schemas.microsoft.com/office/drawing/2014/main" id="{7822AACD-FD1B-5FB2-1AA9-3A6F5009C0C1}"/>
                </a:ext>
              </a:extLst>
            </p:cNvPr>
            <p:cNvSpPr/>
            <p:nvPr/>
          </p:nvSpPr>
          <p:spPr>
            <a:xfrm>
              <a:off x="6584650" y="41000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7" name="Freeform: Shape 236">
              <a:extLst>
                <a:ext uri="{FF2B5EF4-FFF2-40B4-BE49-F238E27FC236}">
                  <a16:creationId xmlns:a16="http://schemas.microsoft.com/office/drawing/2014/main" id="{0FA1367A-CFB4-E1A9-41A3-571586DE0EEB}"/>
                </a:ext>
              </a:extLst>
            </p:cNvPr>
            <p:cNvSpPr/>
            <p:nvPr/>
          </p:nvSpPr>
          <p:spPr>
            <a:xfrm>
              <a:off x="6667652" y="4100032"/>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8000"/>
            </a:solidFill>
            <a:ln w="1270">
              <a:solidFill>
                <a:srgbClr val="00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0" name="Freeform: Shape 239">
              <a:extLst>
                <a:ext uri="{FF2B5EF4-FFF2-40B4-BE49-F238E27FC236}">
                  <a16:creationId xmlns:a16="http://schemas.microsoft.com/office/drawing/2014/main" id="{59388A37-45A3-901F-793F-4EA19DD6B9CE}"/>
                </a:ext>
              </a:extLst>
            </p:cNvPr>
            <p:cNvSpPr/>
            <p:nvPr/>
          </p:nvSpPr>
          <p:spPr>
            <a:xfrm>
              <a:off x="7308401" y="4108073"/>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1" name="Freeform: Shape 240">
              <a:extLst>
                <a:ext uri="{FF2B5EF4-FFF2-40B4-BE49-F238E27FC236}">
                  <a16:creationId xmlns:a16="http://schemas.microsoft.com/office/drawing/2014/main" id="{1F454637-FA4A-BB0D-D645-40608263D25D}"/>
                </a:ext>
              </a:extLst>
            </p:cNvPr>
            <p:cNvSpPr/>
            <p:nvPr/>
          </p:nvSpPr>
          <p:spPr>
            <a:xfrm>
              <a:off x="7388328" y="41000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2" name="Freeform: Shape 241">
              <a:extLst>
                <a:ext uri="{FF2B5EF4-FFF2-40B4-BE49-F238E27FC236}">
                  <a16:creationId xmlns:a16="http://schemas.microsoft.com/office/drawing/2014/main" id="{6856B1B2-3BEF-D513-05E8-063D4DC48989}"/>
                </a:ext>
              </a:extLst>
            </p:cNvPr>
            <p:cNvSpPr/>
            <p:nvPr/>
          </p:nvSpPr>
          <p:spPr>
            <a:xfrm>
              <a:off x="7476740" y="4096890"/>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3" name="Freeform: Shape 242">
              <a:extLst>
                <a:ext uri="{FF2B5EF4-FFF2-40B4-BE49-F238E27FC236}">
                  <a16:creationId xmlns:a16="http://schemas.microsoft.com/office/drawing/2014/main" id="{5E9CA244-9B0A-6385-F72D-C0128C884CA3}"/>
                </a:ext>
              </a:extLst>
            </p:cNvPr>
            <p:cNvSpPr/>
            <p:nvPr/>
          </p:nvSpPr>
          <p:spPr>
            <a:xfrm>
              <a:off x="7563170" y="41049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4" name="Freeform: Shape 243">
              <a:extLst>
                <a:ext uri="{FF2B5EF4-FFF2-40B4-BE49-F238E27FC236}">
                  <a16:creationId xmlns:a16="http://schemas.microsoft.com/office/drawing/2014/main" id="{CC133A90-9264-EEA9-59A6-39422A68C8AE}"/>
                </a:ext>
              </a:extLst>
            </p:cNvPr>
            <p:cNvSpPr/>
            <p:nvPr/>
          </p:nvSpPr>
          <p:spPr>
            <a:xfrm>
              <a:off x="7643098" y="4096889"/>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5" name="Freeform: Shape 244">
              <a:extLst>
                <a:ext uri="{FF2B5EF4-FFF2-40B4-BE49-F238E27FC236}">
                  <a16:creationId xmlns:a16="http://schemas.microsoft.com/office/drawing/2014/main" id="{445968FF-C3A4-2977-E695-F899058854D1}"/>
                </a:ext>
              </a:extLst>
            </p:cNvPr>
            <p:cNvSpPr/>
            <p:nvPr/>
          </p:nvSpPr>
          <p:spPr>
            <a:xfrm>
              <a:off x="7719552" y="4096890"/>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6" name="Freeform: Shape 245">
              <a:extLst>
                <a:ext uri="{FF2B5EF4-FFF2-40B4-BE49-F238E27FC236}">
                  <a16:creationId xmlns:a16="http://schemas.microsoft.com/office/drawing/2014/main" id="{4DDDE5FC-785B-0FF2-FD46-80BC446C0677}"/>
                </a:ext>
              </a:extLst>
            </p:cNvPr>
            <p:cNvSpPr/>
            <p:nvPr/>
          </p:nvSpPr>
          <p:spPr>
            <a:xfrm>
              <a:off x="7805982" y="41049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7" name="Freeform: Shape 246">
              <a:extLst>
                <a:ext uri="{FF2B5EF4-FFF2-40B4-BE49-F238E27FC236}">
                  <a16:creationId xmlns:a16="http://schemas.microsoft.com/office/drawing/2014/main" id="{A7DE9AF9-1246-26B7-AEA2-59360570D512}"/>
                </a:ext>
              </a:extLst>
            </p:cNvPr>
            <p:cNvSpPr/>
            <p:nvPr/>
          </p:nvSpPr>
          <p:spPr>
            <a:xfrm>
              <a:off x="7885910" y="4096889"/>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8" name="Freeform: Shape 247">
              <a:extLst>
                <a:ext uri="{FF2B5EF4-FFF2-40B4-BE49-F238E27FC236}">
                  <a16:creationId xmlns:a16="http://schemas.microsoft.com/office/drawing/2014/main" id="{F164490E-24E1-7F38-DB2B-4B6A0500E61C}"/>
                </a:ext>
              </a:extLst>
            </p:cNvPr>
            <p:cNvSpPr/>
            <p:nvPr/>
          </p:nvSpPr>
          <p:spPr>
            <a:xfrm>
              <a:off x="7968912" y="4096890"/>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49" name="Freeform: Shape 248">
              <a:extLst>
                <a:ext uri="{FF2B5EF4-FFF2-40B4-BE49-F238E27FC236}">
                  <a16:creationId xmlns:a16="http://schemas.microsoft.com/office/drawing/2014/main" id="{1349A776-BD5F-5332-6B02-C9C573460EEB}"/>
                </a:ext>
              </a:extLst>
            </p:cNvPr>
            <p:cNvSpPr/>
            <p:nvPr/>
          </p:nvSpPr>
          <p:spPr>
            <a:xfrm>
              <a:off x="8055342" y="4104931"/>
              <a:ext cx="24787" cy="1392674"/>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402907B8-1E6E-C33E-9436-55BE824E039B}"/>
                </a:ext>
              </a:extLst>
            </p:cNvPr>
            <p:cNvCxnSpPr>
              <a:cxnSpLocks/>
            </p:cNvCxnSpPr>
            <p:nvPr/>
          </p:nvCxnSpPr>
          <p:spPr>
            <a:xfrm>
              <a:off x="5809956" y="5492216"/>
              <a:ext cx="251021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B8266E7A-6207-A687-960B-D84A13DBEA09}"/>
              </a:ext>
            </a:extLst>
          </p:cNvPr>
          <p:cNvGrpSpPr/>
          <p:nvPr/>
        </p:nvGrpSpPr>
        <p:grpSpPr>
          <a:xfrm>
            <a:off x="3757468" y="1350346"/>
            <a:ext cx="2417667" cy="1060974"/>
            <a:chOff x="366181" y="1207955"/>
            <a:chExt cx="2417667" cy="1060974"/>
          </a:xfrm>
        </p:grpSpPr>
        <p:sp>
          <p:nvSpPr>
            <p:cNvPr id="18" name="Rectangle 17">
              <a:extLst>
                <a:ext uri="{FF2B5EF4-FFF2-40B4-BE49-F238E27FC236}">
                  <a16:creationId xmlns:a16="http://schemas.microsoft.com/office/drawing/2014/main" id="{4F192212-EA53-DC4C-F989-4235A960BE82}"/>
                </a:ext>
              </a:extLst>
            </p:cNvPr>
            <p:cNvSpPr/>
            <p:nvPr/>
          </p:nvSpPr>
          <p:spPr>
            <a:xfrm>
              <a:off x="828522" y="1718949"/>
              <a:ext cx="1170066" cy="3693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BA236B62-1408-DF7D-A162-04AB47CEFEAA}"/>
                </a:ext>
              </a:extLst>
            </p:cNvPr>
            <p:cNvCxnSpPr>
              <a:cxnSpLocks/>
            </p:cNvCxnSpPr>
            <p:nvPr/>
          </p:nvCxnSpPr>
          <p:spPr>
            <a:xfrm flipV="1">
              <a:off x="814512" y="1207955"/>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F276B2A1-A203-7DF0-7AC3-629068CA74FC}"/>
                </a:ext>
              </a:extLst>
            </p:cNvPr>
            <p:cNvCxnSpPr>
              <a:cxnSpLocks/>
            </p:cNvCxnSpPr>
            <p:nvPr/>
          </p:nvCxnSpPr>
          <p:spPr>
            <a:xfrm>
              <a:off x="814512" y="2102443"/>
              <a:ext cx="136396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D7F5B19A-BAAA-B297-954E-16E64EC9B3E2}"/>
                </a:ext>
              </a:extLst>
            </p:cNvPr>
            <p:cNvSpPr txBox="1"/>
            <p:nvPr/>
          </p:nvSpPr>
          <p:spPr>
            <a:xfrm rot="16200000">
              <a:off x="138683" y="1444836"/>
              <a:ext cx="824328" cy="369332"/>
            </a:xfrm>
            <a:prstGeom prst="rect">
              <a:avLst/>
            </a:prstGeom>
            <a:noFill/>
          </p:spPr>
          <p:txBody>
            <a:bodyPr wrap="none" rtlCol="0">
              <a:spAutoFit/>
            </a:bodyPr>
            <a:lstStyle/>
            <a:p>
              <a:r>
                <a:rPr lang="en-US" dirty="0"/>
                <a:t>Energy</a:t>
              </a:r>
            </a:p>
          </p:txBody>
        </p:sp>
        <p:sp>
          <p:nvSpPr>
            <p:cNvPr id="67" name="TextBox 66">
              <a:extLst>
                <a:ext uri="{FF2B5EF4-FFF2-40B4-BE49-F238E27FC236}">
                  <a16:creationId xmlns:a16="http://schemas.microsoft.com/office/drawing/2014/main" id="{E2F1998B-CBD8-4021-F5E4-30EE1A7F2327}"/>
                </a:ext>
              </a:extLst>
            </p:cNvPr>
            <p:cNvSpPr txBox="1"/>
            <p:nvPr/>
          </p:nvSpPr>
          <p:spPr>
            <a:xfrm>
              <a:off x="2134311" y="1899597"/>
              <a:ext cx="649537" cy="369332"/>
            </a:xfrm>
            <a:prstGeom prst="rect">
              <a:avLst/>
            </a:prstGeom>
            <a:noFill/>
          </p:spPr>
          <p:txBody>
            <a:bodyPr wrap="none" rtlCol="0">
              <a:spAutoFit/>
            </a:bodyPr>
            <a:lstStyle/>
            <a:p>
              <a:r>
                <a:rPr lang="en-US" dirty="0"/>
                <a:t>Time</a:t>
              </a:r>
            </a:p>
          </p:txBody>
        </p:sp>
        <p:sp>
          <p:nvSpPr>
            <p:cNvPr id="258" name="TextBox 257">
              <a:extLst>
                <a:ext uri="{FF2B5EF4-FFF2-40B4-BE49-F238E27FC236}">
                  <a16:creationId xmlns:a16="http://schemas.microsoft.com/office/drawing/2014/main" id="{01FBF83C-08BA-BC2C-F0EA-B8130ECAF418}"/>
                </a:ext>
              </a:extLst>
            </p:cNvPr>
            <p:cNvSpPr txBox="1"/>
            <p:nvPr/>
          </p:nvSpPr>
          <p:spPr>
            <a:xfrm>
              <a:off x="1119886" y="1301864"/>
              <a:ext cx="1101584" cy="400110"/>
            </a:xfrm>
            <a:prstGeom prst="rect">
              <a:avLst/>
            </a:prstGeom>
            <a:noFill/>
          </p:spPr>
          <p:txBody>
            <a:bodyPr wrap="none" rtlCol="0">
              <a:spAutoFit/>
            </a:bodyPr>
            <a:lstStyle/>
            <a:p>
              <a:r>
                <a:rPr lang="en-US" sz="2000" dirty="0">
                  <a:solidFill>
                    <a:srgbClr val="FF0000"/>
                  </a:solidFill>
                </a:rPr>
                <a:t>1064 nm</a:t>
              </a:r>
            </a:p>
          </p:txBody>
        </p:sp>
      </p:grpSp>
      <p:grpSp>
        <p:nvGrpSpPr>
          <p:cNvPr id="253" name="Group 252">
            <a:extLst>
              <a:ext uri="{FF2B5EF4-FFF2-40B4-BE49-F238E27FC236}">
                <a16:creationId xmlns:a16="http://schemas.microsoft.com/office/drawing/2014/main" id="{7E2550AA-CAF3-E0CF-72DE-F500A9E459AB}"/>
              </a:ext>
            </a:extLst>
          </p:cNvPr>
          <p:cNvGrpSpPr/>
          <p:nvPr/>
        </p:nvGrpSpPr>
        <p:grpSpPr>
          <a:xfrm>
            <a:off x="1983625" y="3565079"/>
            <a:ext cx="4695643" cy="2176309"/>
            <a:chOff x="529415" y="3583339"/>
            <a:chExt cx="4695643" cy="2176309"/>
          </a:xfrm>
        </p:grpSpPr>
        <p:cxnSp>
          <p:nvCxnSpPr>
            <p:cNvPr id="189" name="Straight Arrow Connector 188">
              <a:extLst>
                <a:ext uri="{FF2B5EF4-FFF2-40B4-BE49-F238E27FC236}">
                  <a16:creationId xmlns:a16="http://schemas.microsoft.com/office/drawing/2014/main" id="{8BEC135B-C2AC-EC6D-3EEE-A61A17DB35BA}"/>
                </a:ext>
              </a:extLst>
            </p:cNvPr>
            <p:cNvCxnSpPr>
              <a:cxnSpLocks/>
            </p:cNvCxnSpPr>
            <p:nvPr/>
          </p:nvCxnSpPr>
          <p:spPr>
            <a:xfrm>
              <a:off x="3194715" y="5620933"/>
              <a:ext cx="2030343"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9409C92-E902-1927-2F61-7B18ED827D71}"/>
                </a:ext>
              </a:extLst>
            </p:cNvPr>
            <p:cNvGrpSpPr/>
            <p:nvPr/>
          </p:nvGrpSpPr>
          <p:grpSpPr>
            <a:xfrm>
              <a:off x="529415" y="3583339"/>
              <a:ext cx="4674709" cy="2176309"/>
              <a:chOff x="4696514" y="911301"/>
              <a:chExt cx="4674709" cy="2176309"/>
            </a:xfrm>
          </p:grpSpPr>
          <p:sp>
            <p:nvSpPr>
              <p:cNvPr id="69" name="TextBox 68">
                <a:extLst>
                  <a:ext uri="{FF2B5EF4-FFF2-40B4-BE49-F238E27FC236}">
                    <a16:creationId xmlns:a16="http://schemas.microsoft.com/office/drawing/2014/main" id="{372C9155-FE2D-BE39-7F8F-7783E0AA4EAF}"/>
                  </a:ext>
                </a:extLst>
              </p:cNvPr>
              <p:cNvSpPr txBox="1"/>
              <p:nvPr/>
            </p:nvSpPr>
            <p:spPr>
              <a:xfrm>
                <a:off x="5933034" y="911301"/>
                <a:ext cx="1748043" cy="369332"/>
              </a:xfrm>
              <a:prstGeom prst="rect">
                <a:avLst/>
              </a:prstGeom>
              <a:noFill/>
            </p:spPr>
            <p:txBody>
              <a:bodyPr wrap="none" rtlCol="0">
                <a:spAutoFit/>
              </a:bodyPr>
              <a:lstStyle/>
              <a:p>
                <a:r>
                  <a:rPr lang="en-US" dirty="0"/>
                  <a:t>Power Amplifier </a:t>
                </a:r>
              </a:p>
            </p:txBody>
          </p:sp>
          <p:sp>
            <p:nvSpPr>
              <p:cNvPr id="32" name="Rectangle 31">
                <a:extLst>
                  <a:ext uri="{FF2B5EF4-FFF2-40B4-BE49-F238E27FC236}">
                    <a16:creationId xmlns:a16="http://schemas.microsoft.com/office/drawing/2014/main" id="{06ABBEBD-EFE8-685A-3DDD-E8128890D35B}"/>
                  </a:ext>
                </a:extLst>
              </p:cNvPr>
              <p:cNvSpPr/>
              <p:nvPr/>
            </p:nvSpPr>
            <p:spPr>
              <a:xfrm>
                <a:off x="4696514" y="1273842"/>
                <a:ext cx="4349941" cy="1813768"/>
              </a:xfrm>
              <a:prstGeom prst="rect">
                <a:avLst/>
              </a:prstGeom>
              <a:noFill/>
              <a:ln w="317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6860AFBE-7845-47D9-4333-EC5A21544C12}"/>
                  </a:ext>
                </a:extLst>
              </p:cNvPr>
              <p:cNvGrpSpPr/>
              <p:nvPr/>
            </p:nvGrpSpPr>
            <p:grpSpPr>
              <a:xfrm rot="10800000">
                <a:off x="5057738" y="1366687"/>
                <a:ext cx="409840" cy="261801"/>
                <a:chOff x="5814318" y="-2368626"/>
                <a:chExt cx="2582296" cy="1554480"/>
              </a:xfrm>
            </p:grpSpPr>
            <p:sp>
              <p:nvSpPr>
                <p:cNvPr id="71" name="Rectangle: Rounded Corners 1955">
                  <a:extLst>
                    <a:ext uri="{FF2B5EF4-FFF2-40B4-BE49-F238E27FC236}">
                      <a16:creationId xmlns:a16="http://schemas.microsoft.com/office/drawing/2014/main" id="{6DE19E7D-D1CA-A55D-59F3-7EF390482BB6}"/>
                    </a:ext>
                  </a:extLst>
                </p:cNvPr>
                <p:cNvSpPr/>
                <p:nvPr/>
              </p:nvSpPr>
              <p:spPr>
                <a:xfrm>
                  <a:off x="6544019" y="-2368626"/>
                  <a:ext cx="914400" cy="155448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2" name="Rectangle: Rounded Corners 1965">
                  <a:extLst>
                    <a:ext uri="{FF2B5EF4-FFF2-40B4-BE49-F238E27FC236}">
                      <a16:creationId xmlns:a16="http://schemas.microsoft.com/office/drawing/2014/main" id="{EBA91646-2ABF-C454-4EB5-0250606256BC}"/>
                    </a:ext>
                  </a:extLst>
                </p:cNvPr>
                <p:cNvSpPr/>
                <p:nvPr/>
              </p:nvSpPr>
              <p:spPr>
                <a:xfrm>
                  <a:off x="6544018" y="-2048583"/>
                  <a:ext cx="914402" cy="9143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cxnSp>
              <p:nvCxnSpPr>
                <p:cNvPr id="73" name="Straight Connector 72">
                  <a:extLst>
                    <a:ext uri="{FF2B5EF4-FFF2-40B4-BE49-F238E27FC236}">
                      <a16:creationId xmlns:a16="http://schemas.microsoft.com/office/drawing/2014/main" id="{F44A2A8D-ABAB-4505-5A91-752EFCFCB178}"/>
                    </a:ext>
                  </a:extLst>
                </p:cNvPr>
                <p:cNvCxnSpPr>
                  <a:stCxn id="72" idx="1"/>
                  <a:endCxn id="72" idx="3"/>
                </p:cNvCxnSpPr>
                <p:nvPr/>
              </p:nvCxnSpPr>
              <p:spPr>
                <a:xfrm>
                  <a:off x="6544019" y="-1591386"/>
                  <a:ext cx="9144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Rectangle: Top Corners Rounded 1967">
                  <a:extLst>
                    <a:ext uri="{FF2B5EF4-FFF2-40B4-BE49-F238E27FC236}">
                      <a16:creationId xmlns:a16="http://schemas.microsoft.com/office/drawing/2014/main" id="{17398B9E-A14F-56B9-6149-044D0D976830}"/>
                    </a:ext>
                  </a:extLst>
                </p:cNvPr>
                <p:cNvSpPr/>
                <p:nvPr/>
              </p:nvSpPr>
              <p:spPr>
                <a:xfrm rot="10800000">
                  <a:off x="6836627" y="-1134186"/>
                  <a:ext cx="329184" cy="121737"/>
                </a:xfrm>
                <a:prstGeom prst="round2Same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5" name="Rectangle: Top Corners Rounded 1973">
                  <a:extLst>
                    <a:ext uri="{FF2B5EF4-FFF2-40B4-BE49-F238E27FC236}">
                      <a16:creationId xmlns:a16="http://schemas.microsoft.com/office/drawing/2014/main" id="{BBE71CF4-8803-EF44-83D1-E10CF963D575}"/>
                    </a:ext>
                  </a:extLst>
                </p:cNvPr>
                <p:cNvSpPr/>
                <p:nvPr/>
              </p:nvSpPr>
              <p:spPr>
                <a:xfrm rot="16200000">
                  <a:off x="5702771" y="-1792554"/>
                  <a:ext cx="1280160" cy="402336"/>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6" name="Rectangle: Top Corners Rounded 1979">
                  <a:extLst>
                    <a:ext uri="{FF2B5EF4-FFF2-40B4-BE49-F238E27FC236}">
                      <a16:creationId xmlns:a16="http://schemas.microsoft.com/office/drawing/2014/main" id="{9F41C734-8A8A-416F-2389-9F0876F42990}"/>
                    </a:ext>
                  </a:extLst>
                </p:cNvPr>
                <p:cNvSpPr/>
                <p:nvPr/>
              </p:nvSpPr>
              <p:spPr>
                <a:xfrm rot="5400000">
                  <a:off x="6988438" y="-1765122"/>
                  <a:ext cx="1280160" cy="347472"/>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7" name="Rectangle: Top Corners Rounded 1980">
                  <a:extLst>
                    <a:ext uri="{FF2B5EF4-FFF2-40B4-BE49-F238E27FC236}">
                      <a16:creationId xmlns:a16="http://schemas.microsoft.com/office/drawing/2014/main" id="{62AAB12C-A13E-D8E3-BC78-164D76E56944}"/>
                    </a:ext>
                  </a:extLst>
                </p:cNvPr>
                <p:cNvSpPr/>
                <p:nvPr/>
              </p:nvSpPr>
              <p:spPr>
                <a:xfrm rot="5400000">
                  <a:off x="7550794" y="-1888566"/>
                  <a:ext cx="1097280" cy="594360"/>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8" name="Rectangle: Top Corners Rounded 1981">
                  <a:extLst>
                    <a:ext uri="{FF2B5EF4-FFF2-40B4-BE49-F238E27FC236}">
                      <a16:creationId xmlns:a16="http://schemas.microsoft.com/office/drawing/2014/main" id="{70BC6C43-4FCD-C597-FDEC-CE69F9B74B70}"/>
                    </a:ext>
                  </a:extLst>
                </p:cNvPr>
                <p:cNvSpPr/>
                <p:nvPr/>
              </p:nvSpPr>
              <p:spPr>
                <a:xfrm rot="16200000">
                  <a:off x="5421126" y="-1746834"/>
                  <a:ext cx="1097280" cy="310896"/>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grpSp>
            <p:nvGrpSpPr>
              <p:cNvPr id="79" name="Group 78">
                <a:extLst>
                  <a:ext uri="{FF2B5EF4-FFF2-40B4-BE49-F238E27FC236}">
                    <a16:creationId xmlns:a16="http://schemas.microsoft.com/office/drawing/2014/main" id="{05553913-E2B1-9A26-DDC7-6DE0B263B845}"/>
                  </a:ext>
                </a:extLst>
              </p:cNvPr>
              <p:cNvGrpSpPr/>
              <p:nvPr/>
            </p:nvGrpSpPr>
            <p:grpSpPr>
              <a:xfrm flipH="1">
                <a:off x="8503642" y="1326600"/>
                <a:ext cx="188024" cy="303595"/>
                <a:chOff x="37547275" y="-9047306"/>
                <a:chExt cx="1136388" cy="1834882"/>
              </a:xfrm>
            </p:grpSpPr>
            <p:sp>
              <p:nvSpPr>
                <p:cNvPr id="80" name="Oval 79">
                  <a:extLst>
                    <a:ext uri="{FF2B5EF4-FFF2-40B4-BE49-F238E27FC236}">
                      <a16:creationId xmlns:a16="http://schemas.microsoft.com/office/drawing/2014/main" id="{C163262F-27C9-B721-E6DC-A84E2550F4F4}"/>
                    </a:ext>
                  </a:extLst>
                </p:cNvPr>
                <p:cNvSpPr/>
                <p:nvPr/>
              </p:nvSpPr>
              <p:spPr>
                <a:xfrm>
                  <a:off x="37769263" y="-859987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81" name="Group 80">
                  <a:extLst>
                    <a:ext uri="{FF2B5EF4-FFF2-40B4-BE49-F238E27FC236}">
                      <a16:creationId xmlns:a16="http://schemas.microsoft.com/office/drawing/2014/main" id="{6186AFC6-94DF-5FA6-D174-905A67F1F4AE}"/>
                    </a:ext>
                  </a:extLst>
                </p:cNvPr>
                <p:cNvGrpSpPr>
                  <a:grpSpLocks noChangeAspect="1"/>
                </p:cNvGrpSpPr>
                <p:nvPr/>
              </p:nvGrpSpPr>
              <p:grpSpPr>
                <a:xfrm rot="16200000">
                  <a:off x="37126567" y="-8626598"/>
                  <a:ext cx="1834882" cy="993466"/>
                  <a:chOff x="920693" y="1160977"/>
                  <a:chExt cx="359223" cy="194495"/>
                </a:xfrm>
              </p:grpSpPr>
              <p:sp>
                <p:nvSpPr>
                  <p:cNvPr id="82" name="Rectangle 81">
                    <a:extLst>
                      <a:ext uri="{FF2B5EF4-FFF2-40B4-BE49-F238E27FC236}">
                        <a16:creationId xmlns:a16="http://schemas.microsoft.com/office/drawing/2014/main" id="{FD21E180-9EEB-AE2F-00B5-638B3E680351}"/>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30DD9EF6-1277-90BC-F5BE-4899F8CB994C}"/>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34EF31A4-740A-CF8D-5810-40828D738964}"/>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DD9F9242-589D-E52B-AE9E-2FFDAD525C4C}"/>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3DF07B8C-8804-2995-F81D-2D9465F3A495}"/>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7" name="Rectangle 86">
                    <a:extLst>
                      <a:ext uri="{FF2B5EF4-FFF2-40B4-BE49-F238E27FC236}">
                        <a16:creationId xmlns:a16="http://schemas.microsoft.com/office/drawing/2014/main" id="{BE77793C-BC26-4B1B-9A72-C954F4CAD90E}"/>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88" name="Straight Arrow Connector 87">
                <a:extLst>
                  <a:ext uri="{FF2B5EF4-FFF2-40B4-BE49-F238E27FC236}">
                    <a16:creationId xmlns:a16="http://schemas.microsoft.com/office/drawing/2014/main" id="{4D7A0E5F-C305-A32B-AD78-A5ACD5518A74}"/>
                  </a:ext>
                </a:extLst>
              </p:cNvPr>
              <p:cNvCxnSpPr>
                <a:cxnSpLocks/>
              </p:cNvCxnSpPr>
              <p:nvPr/>
            </p:nvCxnSpPr>
            <p:spPr>
              <a:xfrm>
                <a:off x="5544861" y="1503309"/>
                <a:ext cx="949243"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81788CCE-0422-102A-E814-9D9131421010}"/>
                  </a:ext>
                </a:extLst>
              </p:cNvPr>
              <p:cNvCxnSpPr>
                <a:cxnSpLocks/>
              </p:cNvCxnSpPr>
              <p:nvPr/>
            </p:nvCxnSpPr>
            <p:spPr>
              <a:xfrm>
                <a:off x="7559753" y="1497973"/>
                <a:ext cx="83898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00A8CC0E-EBFF-1709-058D-156837E21115}"/>
                  </a:ext>
                </a:extLst>
              </p:cNvPr>
              <p:cNvSpPr/>
              <p:nvPr/>
            </p:nvSpPr>
            <p:spPr>
              <a:xfrm>
                <a:off x="6575845" y="1368989"/>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1</a:t>
                </a:r>
              </a:p>
            </p:txBody>
          </p:sp>
          <p:grpSp>
            <p:nvGrpSpPr>
              <p:cNvPr id="91" name="Group 90">
                <a:extLst>
                  <a:ext uri="{FF2B5EF4-FFF2-40B4-BE49-F238E27FC236}">
                    <a16:creationId xmlns:a16="http://schemas.microsoft.com/office/drawing/2014/main" id="{24BFF96A-7666-93E4-7994-85C57C8B5E66}"/>
                  </a:ext>
                </a:extLst>
              </p:cNvPr>
              <p:cNvGrpSpPr/>
              <p:nvPr/>
            </p:nvGrpSpPr>
            <p:grpSpPr>
              <a:xfrm rot="11165378">
                <a:off x="4909954" y="1751993"/>
                <a:ext cx="235801" cy="303595"/>
                <a:chOff x="42242237" y="-8750541"/>
                <a:chExt cx="1425137" cy="1834882"/>
              </a:xfrm>
            </p:grpSpPr>
            <p:sp>
              <p:nvSpPr>
                <p:cNvPr id="92" name="Oval 91">
                  <a:extLst>
                    <a:ext uri="{FF2B5EF4-FFF2-40B4-BE49-F238E27FC236}">
                      <a16:creationId xmlns:a16="http://schemas.microsoft.com/office/drawing/2014/main" id="{BE7D18A8-3492-7691-83E0-81A9A96AF2E4}"/>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326AE162-51B6-40FD-21F9-ABA373AC3A9F}"/>
                    </a:ext>
                  </a:extLst>
                </p:cNvPr>
                <p:cNvGrpSpPr>
                  <a:grpSpLocks noChangeAspect="1"/>
                </p:cNvGrpSpPr>
                <p:nvPr/>
              </p:nvGrpSpPr>
              <p:grpSpPr>
                <a:xfrm rot="2700000">
                  <a:off x="42253200" y="-8329833"/>
                  <a:ext cx="1834882" cy="993466"/>
                  <a:chOff x="920693" y="1160977"/>
                  <a:chExt cx="359223" cy="194495"/>
                </a:xfrm>
              </p:grpSpPr>
              <p:sp>
                <p:nvSpPr>
                  <p:cNvPr id="94" name="Rectangle 93">
                    <a:extLst>
                      <a:ext uri="{FF2B5EF4-FFF2-40B4-BE49-F238E27FC236}">
                        <a16:creationId xmlns:a16="http://schemas.microsoft.com/office/drawing/2014/main" id="{28E9A9FE-8D38-C3CC-DA5F-03860D821887}"/>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BE21CDE6-219C-BCDB-78B8-2DB7579CEF05}"/>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B0E666FF-C85F-5674-0F57-B34342709E2A}"/>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0F56BE97-9990-BC89-9704-5C10BD6118DF}"/>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5B62CB14-F050-F70F-36DE-1FE24FC3E821}"/>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DDFB92C5-F174-F711-C5DA-528256E7E0A8}"/>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100" name="Straight Arrow Connector 99">
                <a:extLst>
                  <a:ext uri="{FF2B5EF4-FFF2-40B4-BE49-F238E27FC236}">
                    <a16:creationId xmlns:a16="http://schemas.microsoft.com/office/drawing/2014/main" id="{0DC680C0-A249-2C7E-B7CF-63FC37B86E33}"/>
                  </a:ext>
                </a:extLst>
              </p:cNvPr>
              <p:cNvCxnSpPr>
                <a:cxnSpLocks/>
              </p:cNvCxnSpPr>
              <p:nvPr/>
            </p:nvCxnSpPr>
            <p:spPr>
              <a:xfrm>
                <a:off x="5111508" y="1624814"/>
                <a:ext cx="4544" cy="20594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D29F9A97-E1B3-634D-BD32-C10BF317F9EE}"/>
                  </a:ext>
                </a:extLst>
              </p:cNvPr>
              <p:cNvGrpSpPr/>
              <p:nvPr/>
            </p:nvGrpSpPr>
            <p:grpSpPr>
              <a:xfrm flipH="1">
                <a:off x="8737130" y="1727784"/>
                <a:ext cx="188024" cy="303595"/>
                <a:chOff x="37547275" y="-9047306"/>
                <a:chExt cx="1136388" cy="1834882"/>
              </a:xfrm>
            </p:grpSpPr>
            <p:sp>
              <p:nvSpPr>
                <p:cNvPr id="102" name="Oval 101">
                  <a:extLst>
                    <a:ext uri="{FF2B5EF4-FFF2-40B4-BE49-F238E27FC236}">
                      <a16:creationId xmlns:a16="http://schemas.microsoft.com/office/drawing/2014/main" id="{6CA34C73-9702-E95E-C55E-1C359F1B4DC5}"/>
                    </a:ext>
                  </a:extLst>
                </p:cNvPr>
                <p:cNvSpPr/>
                <p:nvPr/>
              </p:nvSpPr>
              <p:spPr>
                <a:xfrm>
                  <a:off x="37769263" y="-859987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85BA8810-077C-F861-B0C0-D9825F484A6A}"/>
                    </a:ext>
                  </a:extLst>
                </p:cNvPr>
                <p:cNvGrpSpPr>
                  <a:grpSpLocks noChangeAspect="1"/>
                </p:cNvGrpSpPr>
                <p:nvPr/>
              </p:nvGrpSpPr>
              <p:grpSpPr>
                <a:xfrm rot="16200000">
                  <a:off x="37126567" y="-8626598"/>
                  <a:ext cx="1834882" cy="993466"/>
                  <a:chOff x="920693" y="1160977"/>
                  <a:chExt cx="359223" cy="194495"/>
                </a:xfrm>
              </p:grpSpPr>
              <p:sp>
                <p:nvSpPr>
                  <p:cNvPr id="104" name="Rectangle 103">
                    <a:extLst>
                      <a:ext uri="{FF2B5EF4-FFF2-40B4-BE49-F238E27FC236}">
                        <a16:creationId xmlns:a16="http://schemas.microsoft.com/office/drawing/2014/main" id="{0C9AAE4E-65C6-6087-5B98-8E0B44532B07}"/>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6F889D42-FBC4-9451-18E8-F56D4CC0A4FE}"/>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74CBD326-C2C2-F5DB-99FE-A6C63BB12261}"/>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8DC5BF64-98AA-27D7-DD19-447185F508F3}"/>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C2F6ECF3-E290-94D3-343B-5EE764BA2387}"/>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1B01F2E3-5F51-A330-AAF1-F0298F5F6C06}"/>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sp>
            <p:nvSpPr>
              <p:cNvPr id="110" name="Rectangle 109">
                <a:extLst>
                  <a:ext uri="{FF2B5EF4-FFF2-40B4-BE49-F238E27FC236}">
                    <a16:creationId xmlns:a16="http://schemas.microsoft.com/office/drawing/2014/main" id="{9A05E50D-B1B0-E5E7-D964-0FE3BB96CA47}"/>
                  </a:ext>
                </a:extLst>
              </p:cNvPr>
              <p:cNvSpPr/>
              <p:nvPr/>
            </p:nvSpPr>
            <p:spPr>
              <a:xfrm>
                <a:off x="6325032" y="1722422"/>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2</a:t>
                </a:r>
              </a:p>
            </p:txBody>
          </p:sp>
          <p:sp>
            <p:nvSpPr>
              <p:cNvPr id="111" name="Rectangle 110">
                <a:extLst>
                  <a:ext uri="{FF2B5EF4-FFF2-40B4-BE49-F238E27FC236}">
                    <a16:creationId xmlns:a16="http://schemas.microsoft.com/office/drawing/2014/main" id="{FCEC949C-3420-BE92-024A-921AE99EE9FE}"/>
                  </a:ext>
                </a:extLst>
              </p:cNvPr>
              <p:cNvSpPr/>
              <p:nvPr/>
            </p:nvSpPr>
            <p:spPr>
              <a:xfrm>
                <a:off x="7552632" y="1736950"/>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3</a:t>
                </a:r>
              </a:p>
            </p:txBody>
          </p:sp>
          <p:cxnSp>
            <p:nvCxnSpPr>
              <p:cNvPr id="112" name="Straight Arrow Connector 111">
                <a:extLst>
                  <a:ext uri="{FF2B5EF4-FFF2-40B4-BE49-F238E27FC236}">
                    <a16:creationId xmlns:a16="http://schemas.microsoft.com/office/drawing/2014/main" id="{88E83780-4A9F-8796-0E24-AC84C62F4223}"/>
                  </a:ext>
                </a:extLst>
              </p:cNvPr>
              <p:cNvCxnSpPr>
                <a:cxnSpLocks/>
              </p:cNvCxnSpPr>
              <p:nvPr/>
            </p:nvCxnSpPr>
            <p:spPr>
              <a:xfrm flipH="1">
                <a:off x="7307431" y="1867432"/>
                <a:ext cx="201654"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938B3399-C304-8561-2035-BCA8859AB7D7}"/>
                  </a:ext>
                </a:extLst>
              </p:cNvPr>
              <p:cNvGrpSpPr/>
              <p:nvPr/>
            </p:nvGrpSpPr>
            <p:grpSpPr>
              <a:xfrm rot="10800000">
                <a:off x="5279202" y="1741002"/>
                <a:ext cx="409840" cy="261801"/>
                <a:chOff x="5814318" y="-2368626"/>
                <a:chExt cx="2582296" cy="1554480"/>
              </a:xfrm>
            </p:grpSpPr>
            <p:sp>
              <p:nvSpPr>
                <p:cNvPr id="114" name="Rectangle: Rounded Corners 1955">
                  <a:extLst>
                    <a:ext uri="{FF2B5EF4-FFF2-40B4-BE49-F238E27FC236}">
                      <a16:creationId xmlns:a16="http://schemas.microsoft.com/office/drawing/2014/main" id="{478D2D2D-192A-D006-4720-B904499C4E55}"/>
                    </a:ext>
                  </a:extLst>
                </p:cNvPr>
                <p:cNvSpPr/>
                <p:nvPr/>
              </p:nvSpPr>
              <p:spPr>
                <a:xfrm>
                  <a:off x="6544019" y="-2368626"/>
                  <a:ext cx="914400" cy="155448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15" name="Rectangle: Rounded Corners 1965">
                  <a:extLst>
                    <a:ext uri="{FF2B5EF4-FFF2-40B4-BE49-F238E27FC236}">
                      <a16:creationId xmlns:a16="http://schemas.microsoft.com/office/drawing/2014/main" id="{647DBBA1-82CE-71F7-758C-4A34F06D5C8A}"/>
                    </a:ext>
                  </a:extLst>
                </p:cNvPr>
                <p:cNvSpPr/>
                <p:nvPr/>
              </p:nvSpPr>
              <p:spPr>
                <a:xfrm>
                  <a:off x="6544019" y="-2048586"/>
                  <a:ext cx="914400" cy="914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cxnSp>
              <p:nvCxnSpPr>
                <p:cNvPr id="116" name="Straight Connector 115">
                  <a:extLst>
                    <a:ext uri="{FF2B5EF4-FFF2-40B4-BE49-F238E27FC236}">
                      <a16:creationId xmlns:a16="http://schemas.microsoft.com/office/drawing/2014/main" id="{58D69C2C-9CAF-36CB-4E03-FF65A7843EEF}"/>
                    </a:ext>
                  </a:extLst>
                </p:cNvPr>
                <p:cNvCxnSpPr>
                  <a:cxnSpLocks/>
                  <a:stCxn id="115" idx="1"/>
                  <a:endCxn id="115" idx="3"/>
                </p:cNvCxnSpPr>
                <p:nvPr/>
              </p:nvCxnSpPr>
              <p:spPr>
                <a:xfrm>
                  <a:off x="6544019" y="-1591386"/>
                  <a:ext cx="9144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Rectangle: Top Corners Rounded 1967">
                  <a:extLst>
                    <a:ext uri="{FF2B5EF4-FFF2-40B4-BE49-F238E27FC236}">
                      <a16:creationId xmlns:a16="http://schemas.microsoft.com/office/drawing/2014/main" id="{78006F32-9122-9202-424C-04C714FE1F33}"/>
                    </a:ext>
                  </a:extLst>
                </p:cNvPr>
                <p:cNvSpPr/>
                <p:nvPr/>
              </p:nvSpPr>
              <p:spPr>
                <a:xfrm rot="10800000">
                  <a:off x="6836627" y="-1134186"/>
                  <a:ext cx="329184" cy="121737"/>
                </a:xfrm>
                <a:prstGeom prst="round2Same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18" name="Rectangle: Top Corners Rounded 1973">
                  <a:extLst>
                    <a:ext uri="{FF2B5EF4-FFF2-40B4-BE49-F238E27FC236}">
                      <a16:creationId xmlns:a16="http://schemas.microsoft.com/office/drawing/2014/main" id="{DA1CE044-974A-0CE5-9000-FEDC4139D59C}"/>
                    </a:ext>
                  </a:extLst>
                </p:cNvPr>
                <p:cNvSpPr/>
                <p:nvPr/>
              </p:nvSpPr>
              <p:spPr>
                <a:xfrm rot="16200000">
                  <a:off x="5702771" y="-1792554"/>
                  <a:ext cx="1280160" cy="402336"/>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19" name="Rectangle: Top Corners Rounded 1979">
                  <a:extLst>
                    <a:ext uri="{FF2B5EF4-FFF2-40B4-BE49-F238E27FC236}">
                      <a16:creationId xmlns:a16="http://schemas.microsoft.com/office/drawing/2014/main" id="{F3DC2413-2810-5BD5-EBD2-8C75F053F1CE}"/>
                    </a:ext>
                  </a:extLst>
                </p:cNvPr>
                <p:cNvSpPr/>
                <p:nvPr/>
              </p:nvSpPr>
              <p:spPr>
                <a:xfrm rot="5400000">
                  <a:off x="6988438" y="-1765122"/>
                  <a:ext cx="1280160" cy="347472"/>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20" name="Rectangle: Top Corners Rounded 1980">
                  <a:extLst>
                    <a:ext uri="{FF2B5EF4-FFF2-40B4-BE49-F238E27FC236}">
                      <a16:creationId xmlns:a16="http://schemas.microsoft.com/office/drawing/2014/main" id="{6D3DA686-A004-805B-1FBC-E16DE99CDA41}"/>
                    </a:ext>
                  </a:extLst>
                </p:cNvPr>
                <p:cNvSpPr/>
                <p:nvPr/>
              </p:nvSpPr>
              <p:spPr>
                <a:xfrm rot="5400000">
                  <a:off x="7550794" y="-1888566"/>
                  <a:ext cx="1097280" cy="594360"/>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21" name="Rectangle: Top Corners Rounded 1981">
                  <a:extLst>
                    <a:ext uri="{FF2B5EF4-FFF2-40B4-BE49-F238E27FC236}">
                      <a16:creationId xmlns:a16="http://schemas.microsoft.com/office/drawing/2014/main" id="{7463B4A1-38E2-1D2F-2042-DBC812655F7C}"/>
                    </a:ext>
                  </a:extLst>
                </p:cNvPr>
                <p:cNvSpPr/>
                <p:nvPr/>
              </p:nvSpPr>
              <p:spPr>
                <a:xfrm rot="16200000">
                  <a:off x="5421126" y="-1746834"/>
                  <a:ext cx="1097280" cy="310896"/>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cxnSp>
            <p:nvCxnSpPr>
              <p:cNvPr id="122" name="Straight Arrow Connector 121">
                <a:extLst>
                  <a:ext uri="{FF2B5EF4-FFF2-40B4-BE49-F238E27FC236}">
                    <a16:creationId xmlns:a16="http://schemas.microsoft.com/office/drawing/2014/main" id="{5F677A01-9B24-3C5F-E9FE-A015A3E720E5}"/>
                  </a:ext>
                </a:extLst>
              </p:cNvPr>
              <p:cNvCxnSpPr>
                <a:cxnSpLocks/>
              </p:cNvCxnSpPr>
              <p:nvPr/>
            </p:nvCxnSpPr>
            <p:spPr>
              <a:xfrm flipH="1">
                <a:off x="8521454" y="1867432"/>
                <a:ext cx="201654"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F5A67C7-4522-AC4A-2988-64441A2D1F82}"/>
                  </a:ext>
                </a:extLst>
              </p:cNvPr>
              <p:cNvCxnSpPr>
                <a:cxnSpLocks/>
              </p:cNvCxnSpPr>
              <p:nvPr/>
            </p:nvCxnSpPr>
            <p:spPr>
              <a:xfrm flipH="1">
                <a:off x="5736969" y="1867432"/>
                <a:ext cx="503539"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090E91EE-10B9-4C25-DBFB-92F8D2515A5E}"/>
                  </a:ext>
                </a:extLst>
              </p:cNvPr>
              <p:cNvCxnSpPr>
                <a:cxnSpLocks/>
              </p:cNvCxnSpPr>
              <p:nvPr/>
            </p:nvCxnSpPr>
            <p:spPr>
              <a:xfrm>
                <a:off x="5308140" y="2017629"/>
                <a:ext cx="3680" cy="1962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10E2DF84-B909-196B-9A9C-1ED616130424}"/>
                  </a:ext>
                </a:extLst>
              </p:cNvPr>
              <p:cNvGrpSpPr/>
              <p:nvPr/>
            </p:nvGrpSpPr>
            <p:grpSpPr>
              <a:xfrm rot="11071639">
                <a:off x="5160258" y="2133146"/>
                <a:ext cx="235801" cy="303595"/>
                <a:chOff x="42242237" y="-8750541"/>
                <a:chExt cx="1425137" cy="1834882"/>
              </a:xfrm>
            </p:grpSpPr>
            <p:sp>
              <p:nvSpPr>
                <p:cNvPr id="126" name="Oval 125">
                  <a:extLst>
                    <a:ext uri="{FF2B5EF4-FFF2-40B4-BE49-F238E27FC236}">
                      <a16:creationId xmlns:a16="http://schemas.microsoft.com/office/drawing/2014/main" id="{24197476-4C0C-9D0B-248F-22F1FC84E6B7}"/>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27" name="Group 126">
                  <a:extLst>
                    <a:ext uri="{FF2B5EF4-FFF2-40B4-BE49-F238E27FC236}">
                      <a16:creationId xmlns:a16="http://schemas.microsoft.com/office/drawing/2014/main" id="{452D7FF1-B26A-F643-11CA-9AE2123FAA89}"/>
                    </a:ext>
                  </a:extLst>
                </p:cNvPr>
                <p:cNvGrpSpPr>
                  <a:grpSpLocks noChangeAspect="1"/>
                </p:cNvGrpSpPr>
                <p:nvPr/>
              </p:nvGrpSpPr>
              <p:grpSpPr>
                <a:xfrm rot="2700000">
                  <a:off x="42253200" y="-8329833"/>
                  <a:ext cx="1834882" cy="993466"/>
                  <a:chOff x="920693" y="1160977"/>
                  <a:chExt cx="359223" cy="194495"/>
                </a:xfrm>
              </p:grpSpPr>
              <p:sp>
                <p:nvSpPr>
                  <p:cNvPr id="128" name="Rectangle 127">
                    <a:extLst>
                      <a:ext uri="{FF2B5EF4-FFF2-40B4-BE49-F238E27FC236}">
                        <a16:creationId xmlns:a16="http://schemas.microsoft.com/office/drawing/2014/main" id="{6FA1E5DB-51AE-FDBB-F739-04BBF532BC18}"/>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4D6348F6-C850-115D-AA04-D8070CDBBDA1}"/>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0E3D2C15-7973-93EB-13B8-19F451CF89DB}"/>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31" name="Rectangle 130">
                    <a:extLst>
                      <a:ext uri="{FF2B5EF4-FFF2-40B4-BE49-F238E27FC236}">
                        <a16:creationId xmlns:a16="http://schemas.microsoft.com/office/drawing/2014/main" id="{DAAF4C71-3739-2204-97C4-CF8091F3958B}"/>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562987E5-9AD2-0288-20A3-A4C390AC92E3}"/>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17F2E6C2-6F54-13A1-D56F-83A132B72928}"/>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grpSp>
            <p:nvGrpSpPr>
              <p:cNvPr id="134" name="Group 133">
                <a:extLst>
                  <a:ext uri="{FF2B5EF4-FFF2-40B4-BE49-F238E27FC236}">
                    <a16:creationId xmlns:a16="http://schemas.microsoft.com/office/drawing/2014/main" id="{C801E610-EDB2-2D79-DF30-D0FED6BA8BCC}"/>
                  </a:ext>
                </a:extLst>
              </p:cNvPr>
              <p:cNvGrpSpPr/>
              <p:nvPr/>
            </p:nvGrpSpPr>
            <p:grpSpPr>
              <a:xfrm>
                <a:off x="8788712" y="2052600"/>
                <a:ext cx="185962" cy="310064"/>
                <a:chOff x="50586574" y="20974313"/>
                <a:chExt cx="1123918" cy="1873963"/>
              </a:xfrm>
            </p:grpSpPr>
            <p:sp>
              <p:nvSpPr>
                <p:cNvPr id="135" name="Oval 134">
                  <a:extLst>
                    <a:ext uri="{FF2B5EF4-FFF2-40B4-BE49-F238E27FC236}">
                      <a16:creationId xmlns:a16="http://schemas.microsoft.com/office/drawing/2014/main" id="{0C6CFA4A-AB35-160B-2021-E6C60595AE27}"/>
                    </a:ext>
                  </a:extLst>
                </p:cNvPr>
                <p:cNvSpPr/>
                <p:nvPr/>
              </p:nvSpPr>
              <p:spPr>
                <a:xfrm>
                  <a:off x="50796092" y="21933876"/>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36" name="Group 135">
                  <a:extLst>
                    <a:ext uri="{FF2B5EF4-FFF2-40B4-BE49-F238E27FC236}">
                      <a16:creationId xmlns:a16="http://schemas.microsoft.com/office/drawing/2014/main" id="{4A82D6E8-51DA-DCD3-3981-8BAF0CE7A5B2}"/>
                    </a:ext>
                  </a:extLst>
                </p:cNvPr>
                <p:cNvGrpSpPr>
                  <a:grpSpLocks noChangeAspect="1"/>
                </p:cNvGrpSpPr>
                <p:nvPr/>
              </p:nvGrpSpPr>
              <p:grpSpPr>
                <a:xfrm rot="2700000">
                  <a:off x="50165866" y="21395021"/>
                  <a:ext cx="1834882" cy="993466"/>
                  <a:chOff x="920693" y="1160977"/>
                  <a:chExt cx="359223" cy="194495"/>
                </a:xfrm>
              </p:grpSpPr>
              <p:sp>
                <p:nvSpPr>
                  <p:cNvPr id="137" name="Rectangle 136">
                    <a:extLst>
                      <a:ext uri="{FF2B5EF4-FFF2-40B4-BE49-F238E27FC236}">
                        <a16:creationId xmlns:a16="http://schemas.microsoft.com/office/drawing/2014/main" id="{B8D14E7C-351D-2621-7751-889E888D3890}"/>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38" name="Rectangle 137">
                    <a:extLst>
                      <a:ext uri="{FF2B5EF4-FFF2-40B4-BE49-F238E27FC236}">
                        <a16:creationId xmlns:a16="http://schemas.microsoft.com/office/drawing/2014/main" id="{F25E2C87-0F73-CED7-07F6-3EF96CBD848B}"/>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9" name="Rectangle 138">
                    <a:extLst>
                      <a:ext uri="{FF2B5EF4-FFF2-40B4-BE49-F238E27FC236}">
                        <a16:creationId xmlns:a16="http://schemas.microsoft.com/office/drawing/2014/main" id="{C4FF2290-EE3D-E629-59C4-C8DC20F7DDDB}"/>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40" name="Rectangle 139">
                    <a:extLst>
                      <a:ext uri="{FF2B5EF4-FFF2-40B4-BE49-F238E27FC236}">
                        <a16:creationId xmlns:a16="http://schemas.microsoft.com/office/drawing/2014/main" id="{32D1BC61-ADF1-4C2D-8471-946E92E7C0CE}"/>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41" name="Rectangle 140">
                    <a:extLst>
                      <a:ext uri="{FF2B5EF4-FFF2-40B4-BE49-F238E27FC236}">
                        <a16:creationId xmlns:a16="http://schemas.microsoft.com/office/drawing/2014/main" id="{0B5D37FA-3E71-0AF5-47FC-C6788C9A3763}"/>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5A5CDAC7-3C45-FC7E-7341-7D2F63240CD6}"/>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sp>
            <p:nvSpPr>
              <p:cNvPr id="143" name="Rectangle 142">
                <a:extLst>
                  <a:ext uri="{FF2B5EF4-FFF2-40B4-BE49-F238E27FC236}">
                    <a16:creationId xmlns:a16="http://schemas.microsoft.com/office/drawing/2014/main" id="{91D44583-0EB4-62FE-AF52-7B9870A5362E}"/>
                  </a:ext>
                </a:extLst>
              </p:cNvPr>
              <p:cNvSpPr/>
              <p:nvPr/>
            </p:nvSpPr>
            <p:spPr>
              <a:xfrm>
                <a:off x="6335671" y="2088340"/>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4</a:t>
                </a:r>
              </a:p>
            </p:txBody>
          </p:sp>
          <p:sp>
            <p:nvSpPr>
              <p:cNvPr id="144" name="Rectangle 143">
                <a:extLst>
                  <a:ext uri="{FF2B5EF4-FFF2-40B4-BE49-F238E27FC236}">
                    <a16:creationId xmlns:a16="http://schemas.microsoft.com/office/drawing/2014/main" id="{77682BA1-F5DF-31A6-2E6A-0AF48FBC9F3A}"/>
                  </a:ext>
                </a:extLst>
              </p:cNvPr>
              <p:cNvSpPr/>
              <p:nvPr/>
            </p:nvSpPr>
            <p:spPr>
              <a:xfrm>
                <a:off x="7557406" y="2080878"/>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5</a:t>
                </a:r>
              </a:p>
            </p:txBody>
          </p:sp>
          <p:cxnSp>
            <p:nvCxnSpPr>
              <p:cNvPr id="145" name="Straight Arrow Connector 144">
                <a:extLst>
                  <a:ext uri="{FF2B5EF4-FFF2-40B4-BE49-F238E27FC236}">
                    <a16:creationId xmlns:a16="http://schemas.microsoft.com/office/drawing/2014/main" id="{C8910B5E-A7F9-193B-CB3F-47ECF4F33695}"/>
                  </a:ext>
                </a:extLst>
              </p:cNvPr>
              <p:cNvCxnSpPr>
                <a:cxnSpLocks/>
              </p:cNvCxnSpPr>
              <p:nvPr/>
            </p:nvCxnSpPr>
            <p:spPr>
              <a:xfrm>
                <a:off x="5380340" y="2239433"/>
                <a:ext cx="87556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4697048C-19E8-2F07-2CA8-8BBE3852934C}"/>
                  </a:ext>
                </a:extLst>
              </p:cNvPr>
              <p:cNvCxnSpPr>
                <a:cxnSpLocks/>
              </p:cNvCxnSpPr>
              <p:nvPr/>
            </p:nvCxnSpPr>
            <p:spPr>
              <a:xfrm>
                <a:off x="7331829" y="2237847"/>
                <a:ext cx="17653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B080CBA7-D43F-D3B3-51A1-9DD70280B819}"/>
                  </a:ext>
                </a:extLst>
              </p:cNvPr>
              <p:cNvGrpSpPr/>
              <p:nvPr/>
            </p:nvGrpSpPr>
            <p:grpSpPr>
              <a:xfrm rot="5400000">
                <a:off x="8737742" y="2438172"/>
                <a:ext cx="235801" cy="303595"/>
                <a:chOff x="42242237" y="-8750541"/>
                <a:chExt cx="1425137" cy="1834882"/>
              </a:xfrm>
            </p:grpSpPr>
            <p:sp>
              <p:nvSpPr>
                <p:cNvPr id="148" name="Oval 147">
                  <a:extLst>
                    <a:ext uri="{FF2B5EF4-FFF2-40B4-BE49-F238E27FC236}">
                      <a16:creationId xmlns:a16="http://schemas.microsoft.com/office/drawing/2014/main" id="{8E9FF8F5-F16E-3435-1E0F-925FF3FC1D4D}"/>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49" name="Group 148">
                  <a:extLst>
                    <a:ext uri="{FF2B5EF4-FFF2-40B4-BE49-F238E27FC236}">
                      <a16:creationId xmlns:a16="http://schemas.microsoft.com/office/drawing/2014/main" id="{47DEF588-F9B8-4A0A-3B03-9951480AE92C}"/>
                    </a:ext>
                  </a:extLst>
                </p:cNvPr>
                <p:cNvGrpSpPr>
                  <a:grpSpLocks noChangeAspect="1"/>
                </p:cNvGrpSpPr>
                <p:nvPr/>
              </p:nvGrpSpPr>
              <p:grpSpPr>
                <a:xfrm rot="2700000">
                  <a:off x="42253200" y="-8329833"/>
                  <a:ext cx="1834882" cy="993466"/>
                  <a:chOff x="920693" y="1160977"/>
                  <a:chExt cx="359223" cy="194495"/>
                </a:xfrm>
              </p:grpSpPr>
              <p:sp>
                <p:nvSpPr>
                  <p:cNvPr id="150" name="Rectangle 149">
                    <a:extLst>
                      <a:ext uri="{FF2B5EF4-FFF2-40B4-BE49-F238E27FC236}">
                        <a16:creationId xmlns:a16="http://schemas.microsoft.com/office/drawing/2014/main" id="{89F46911-B8E8-4CD9-2E50-A1C8CFA0F0C4}"/>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51" name="Rectangle 150">
                    <a:extLst>
                      <a:ext uri="{FF2B5EF4-FFF2-40B4-BE49-F238E27FC236}">
                        <a16:creationId xmlns:a16="http://schemas.microsoft.com/office/drawing/2014/main" id="{63EB4E8B-F164-8E54-40CC-9D342BB09764}"/>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52" name="Rectangle 151">
                    <a:extLst>
                      <a:ext uri="{FF2B5EF4-FFF2-40B4-BE49-F238E27FC236}">
                        <a16:creationId xmlns:a16="http://schemas.microsoft.com/office/drawing/2014/main" id="{7A9BBA21-DEE8-2F3D-D977-1064DC32BACF}"/>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53" name="Rectangle 152">
                    <a:extLst>
                      <a:ext uri="{FF2B5EF4-FFF2-40B4-BE49-F238E27FC236}">
                        <a16:creationId xmlns:a16="http://schemas.microsoft.com/office/drawing/2014/main" id="{4590CCFA-F918-6A5D-E7F7-54C7993EC118}"/>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54" name="Rectangle 153">
                    <a:extLst>
                      <a:ext uri="{FF2B5EF4-FFF2-40B4-BE49-F238E27FC236}">
                        <a16:creationId xmlns:a16="http://schemas.microsoft.com/office/drawing/2014/main" id="{5B9DDE61-F0B2-1BDA-AF3B-B0664F5D8AFA}"/>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55" name="Rectangle 154">
                    <a:extLst>
                      <a:ext uri="{FF2B5EF4-FFF2-40B4-BE49-F238E27FC236}">
                        <a16:creationId xmlns:a16="http://schemas.microsoft.com/office/drawing/2014/main" id="{875F7B79-FABD-DD9F-97C7-67DCAD4FD6B1}"/>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156" name="Straight Arrow Connector 155">
                <a:extLst>
                  <a:ext uri="{FF2B5EF4-FFF2-40B4-BE49-F238E27FC236}">
                    <a16:creationId xmlns:a16="http://schemas.microsoft.com/office/drawing/2014/main" id="{14A00B50-D700-8674-8B93-8FC009C2125F}"/>
                  </a:ext>
                </a:extLst>
              </p:cNvPr>
              <p:cNvCxnSpPr>
                <a:cxnSpLocks/>
              </p:cNvCxnSpPr>
              <p:nvPr/>
            </p:nvCxnSpPr>
            <p:spPr>
              <a:xfrm>
                <a:off x="8566670" y="2257897"/>
                <a:ext cx="17653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707EE2FB-99A8-D997-D141-7751204AD6AF}"/>
                  </a:ext>
                </a:extLst>
              </p:cNvPr>
              <p:cNvCxnSpPr>
                <a:cxnSpLocks/>
              </p:cNvCxnSpPr>
              <p:nvPr/>
            </p:nvCxnSpPr>
            <p:spPr>
              <a:xfrm>
                <a:off x="8775867" y="2296225"/>
                <a:ext cx="0" cy="2115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313A6FE9-DE63-3E36-0B89-70D7F3FB3BA0}"/>
                  </a:ext>
                </a:extLst>
              </p:cNvPr>
              <p:cNvCxnSpPr>
                <a:cxnSpLocks/>
              </p:cNvCxnSpPr>
              <p:nvPr/>
            </p:nvCxnSpPr>
            <p:spPr>
              <a:xfrm flipH="1">
                <a:off x="8565928" y="2567033"/>
                <a:ext cx="1458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C9834D96-5712-F83B-D184-446AE410702F}"/>
                  </a:ext>
                </a:extLst>
              </p:cNvPr>
              <p:cNvSpPr/>
              <p:nvPr/>
            </p:nvSpPr>
            <p:spPr>
              <a:xfrm>
                <a:off x="7563334" y="2412280"/>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6</a:t>
                </a:r>
              </a:p>
            </p:txBody>
          </p:sp>
          <p:cxnSp>
            <p:nvCxnSpPr>
              <p:cNvPr id="169" name="Straight Arrow Connector 168">
                <a:extLst>
                  <a:ext uri="{FF2B5EF4-FFF2-40B4-BE49-F238E27FC236}">
                    <a16:creationId xmlns:a16="http://schemas.microsoft.com/office/drawing/2014/main" id="{0657CB65-69AA-B6FD-710E-70E1F4138B0B}"/>
                  </a:ext>
                </a:extLst>
              </p:cNvPr>
              <p:cNvCxnSpPr>
                <a:cxnSpLocks/>
              </p:cNvCxnSpPr>
              <p:nvPr/>
            </p:nvCxnSpPr>
            <p:spPr>
              <a:xfrm flipH="1">
                <a:off x="5103851" y="2552713"/>
                <a:ext cx="244878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9D5E16E6-F597-277D-1284-29C113C7AD79}"/>
                  </a:ext>
                </a:extLst>
              </p:cNvPr>
              <p:cNvGrpSpPr/>
              <p:nvPr/>
            </p:nvGrpSpPr>
            <p:grpSpPr>
              <a:xfrm rot="18900000">
                <a:off x="4888071" y="2750116"/>
                <a:ext cx="133119" cy="309958"/>
                <a:chOff x="16548417" y="-5776739"/>
                <a:chExt cx="994610" cy="2315884"/>
              </a:xfrm>
            </p:grpSpPr>
            <p:sp>
              <p:nvSpPr>
                <p:cNvPr id="171" name="Rectangle 170">
                  <a:extLst>
                    <a:ext uri="{FF2B5EF4-FFF2-40B4-BE49-F238E27FC236}">
                      <a16:creationId xmlns:a16="http://schemas.microsoft.com/office/drawing/2014/main" id="{5FDBF19F-4783-148E-BEB2-B100140DC799}"/>
                    </a:ext>
                  </a:extLst>
                </p:cNvPr>
                <p:cNvSpPr/>
                <p:nvPr/>
              </p:nvSpPr>
              <p:spPr>
                <a:xfrm rot="16200000">
                  <a:off x="16511863" y="-4750503"/>
                  <a:ext cx="1828800" cy="23352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72" name="Rectangle 171">
                  <a:extLst>
                    <a:ext uri="{FF2B5EF4-FFF2-40B4-BE49-F238E27FC236}">
                      <a16:creationId xmlns:a16="http://schemas.microsoft.com/office/drawing/2014/main" id="{62C06E38-0175-20CD-C937-D939378F1C02}"/>
                    </a:ext>
                  </a:extLst>
                </p:cNvPr>
                <p:cNvSpPr/>
                <p:nvPr/>
              </p:nvSpPr>
              <p:spPr>
                <a:xfrm rot="16200000">
                  <a:off x="16797764" y="-5811638"/>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73" name="Rectangle 172">
                  <a:extLst>
                    <a:ext uri="{FF2B5EF4-FFF2-40B4-BE49-F238E27FC236}">
                      <a16:creationId xmlns:a16="http://schemas.microsoft.com/office/drawing/2014/main" id="{297685CC-EC86-9B44-37FA-C19034C0E937}"/>
                    </a:ext>
                  </a:extLst>
                </p:cNvPr>
                <p:cNvSpPr/>
                <p:nvPr/>
              </p:nvSpPr>
              <p:spPr>
                <a:xfrm rot="16200000">
                  <a:off x="16766783" y="-3876922"/>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74" name="Rectangle 173">
                  <a:extLst>
                    <a:ext uri="{FF2B5EF4-FFF2-40B4-BE49-F238E27FC236}">
                      <a16:creationId xmlns:a16="http://schemas.microsoft.com/office/drawing/2014/main" id="{EDFBBCE1-9F21-47FA-592F-BC7E161A7B03}"/>
                    </a:ext>
                  </a:extLst>
                </p:cNvPr>
                <p:cNvSpPr/>
                <p:nvPr/>
              </p:nvSpPr>
              <p:spPr>
                <a:xfrm rot="16200000">
                  <a:off x="16075774" y="-4809901"/>
                  <a:ext cx="2286000"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75" name="Rectangle 174">
                  <a:extLst>
                    <a:ext uri="{FF2B5EF4-FFF2-40B4-BE49-F238E27FC236}">
                      <a16:creationId xmlns:a16="http://schemas.microsoft.com/office/drawing/2014/main" id="{E5223541-6644-314C-5AD3-FBDD55404BA4}"/>
                    </a:ext>
                  </a:extLst>
                </p:cNvPr>
                <p:cNvSpPr/>
                <p:nvPr/>
              </p:nvSpPr>
              <p:spPr>
                <a:xfrm rot="16200000">
                  <a:off x="16552954" y="-5747546"/>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76" name="Rectangle 175">
                  <a:extLst>
                    <a:ext uri="{FF2B5EF4-FFF2-40B4-BE49-F238E27FC236}">
                      <a16:creationId xmlns:a16="http://schemas.microsoft.com/office/drawing/2014/main" id="{1E5C6CC8-BA4F-81AE-02B1-DDB4E4EF8EF2}"/>
                    </a:ext>
                  </a:extLst>
                </p:cNvPr>
                <p:cNvSpPr/>
                <p:nvPr/>
              </p:nvSpPr>
              <p:spPr>
                <a:xfrm rot="16200000">
                  <a:off x="16551844" y="-3809751"/>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nvGrpSpPr>
              <p:cNvPr id="177" name="Group 176">
                <a:extLst>
                  <a:ext uri="{FF2B5EF4-FFF2-40B4-BE49-F238E27FC236}">
                    <a16:creationId xmlns:a16="http://schemas.microsoft.com/office/drawing/2014/main" id="{64548493-B92A-62C9-D827-07C891572253}"/>
                  </a:ext>
                </a:extLst>
              </p:cNvPr>
              <p:cNvGrpSpPr/>
              <p:nvPr/>
            </p:nvGrpSpPr>
            <p:grpSpPr>
              <a:xfrm rot="2500624">
                <a:off x="4900948" y="2367672"/>
                <a:ext cx="133119" cy="309958"/>
                <a:chOff x="16548417" y="-5776739"/>
                <a:chExt cx="994610" cy="2315884"/>
              </a:xfrm>
            </p:grpSpPr>
            <p:sp>
              <p:nvSpPr>
                <p:cNvPr id="178" name="Rectangle 177">
                  <a:extLst>
                    <a:ext uri="{FF2B5EF4-FFF2-40B4-BE49-F238E27FC236}">
                      <a16:creationId xmlns:a16="http://schemas.microsoft.com/office/drawing/2014/main" id="{3737177C-4FDE-D4D9-D46D-B8925A5E10C7}"/>
                    </a:ext>
                  </a:extLst>
                </p:cNvPr>
                <p:cNvSpPr/>
                <p:nvPr/>
              </p:nvSpPr>
              <p:spPr>
                <a:xfrm rot="16200000">
                  <a:off x="16511863" y="-4750503"/>
                  <a:ext cx="1828800" cy="23352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79" name="Rectangle 178">
                  <a:extLst>
                    <a:ext uri="{FF2B5EF4-FFF2-40B4-BE49-F238E27FC236}">
                      <a16:creationId xmlns:a16="http://schemas.microsoft.com/office/drawing/2014/main" id="{EE81CEEA-FE08-EA55-F1DE-E2A458C0A493}"/>
                    </a:ext>
                  </a:extLst>
                </p:cNvPr>
                <p:cNvSpPr/>
                <p:nvPr/>
              </p:nvSpPr>
              <p:spPr>
                <a:xfrm rot="16200000">
                  <a:off x="16797764" y="-5811638"/>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80" name="Rectangle 179">
                  <a:extLst>
                    <a:ext uri="{FF2B5EF4-FFF2-40B4-BE49-F238E27FC236}">
                      <a16:creationId xmlns:a16="http://schemas.microsoft.com/office/drawing/2014/main" id="{E45B08D4-4A01-09FE-DB24-533F986E740F}"/>
                    </a:ext>
                  </a:extLst>
                </p:cNvPr>
                <p:cNvSpPr/>
                <p:nvPr/>
              </p:nvSpPr>
              <p:spPr>
                <a:xfrm rot="16200000">
                  <a:off x="16766783" y="-3876922"/>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81" name="Rectangle 180">
                  <a:extLst>
                    <a:ext uri="{FF2B5EF4-FFF2-40B4-BE49-F238E27FC236}">
                      <a16:creationId xmlns:a16="http://schemas.microsoft.com/office/drawing/2014/main" id="{231CFADD-9605-D3E8-CC0B-3B8E1D012BC6}"/>
                    </a:ext>
                  </a:extLst>
                </p:cNvPr>
                <p:cNvSpPr/>
                <p:nvPr/>
              </p:nvSpPr>
              <p:spPr>
                <a:xfrm rot="16200000">
                  <a:off x="16075774" y="-4809901"/>
                  <a:ext cx="2286000"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82" name="Rectangle 181">
                  <a:extLst>
                    <a:ext uri="{FF2B5EF4-FFF2-40B4-BE49-F238E27FC236}">
                      <a16:creationId xmlns:a16="http://schemas.microsoft.com/office/drawing/2014/main" id="{32581F5A-A95D-EBC0-EDBE-2BBF76A0E08E}"/>
                    </a:ext>
                  </a:extLst>
                </p:cNvPr>
                <p:cNvSpPr/>
                <p:nvPr/>
              </p:nvSpPr>
              <p:spPr>
                <a:xfrm rot="16200000">
                  <a:off x="16552954" y="-5747546"/>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83" name="Rectangle 182">
                  <a:extLst>
                    <a:ext uri="{FF2B5EF4-FFF2-40B4-BE49-F238E27FC236}">
                      <a16:creationId xmlns:a16="http://schemas.microsoft.com/office/drawing/2014/main" id="{0FE55B96-8F9F-6C31-A3E4-057A0D691A31}"/>
                    </a:ext>
                  </a:extLst>
                </p:cNvPr>
                <p:cNvSpPr/>
                <p:nvPr/>
              </p:nvSpPr>
              <p:spPr>
                <a:xfrm rot="16200000">
                  <a:off x="16551844" y="-3809751"/>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cxnSp>
            <p:nvCxnSpPr>
              <p:cNvPr id="185" name="Straight Arrow Connector 184">
                <a:extLst>
                  <a:ext uri="{FF2B5EF4-FFF2-40B4-BE49-F238E27FC236}">
                    <a16:creationId xmlns:a16="http://schemas.microsoft.com/office/drawing/2014/main" id="{B28A68D3-E752-C04C-B9EE-BB987E99C7BB}"/>
                  </a:ext>
                </a:extLst>
              </p:cNvPr>
              <p:cNvCxnSpPr>
                <a:cxnSpLocks/>
              </p:cNvCxnSpPr>
              <p:nvPr/>
            </p:nvCxnSpPr>
            <p:spPr>
              <a:xfrm>
                <a:off x="5050497" y="2592559"/>
                <a:ext cx="0" cy="2115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54B484F3-F438-235F-4B7C-12E97A02D5CE}"/>
                  </a:ext>
                </a:extLst>
              </p:cNvPr>
              <p:cNvCxnSpPr>
                <a:cxnSpLocks/>
              </p:cNvCxnSpPr>
              <p:nvPr/>
            </p:nvCxnSpPr>
            <p:spPr>
              <a:xfrm>
                <a:off x="5164751" y="2888991"/>
                <a:ext cx="420647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7" name="Rectangle: Rounded Corners 186">
              <a:extLst>
                <a:ext uri="{FF2B5EF4-FFF2-40B4-BE49-F238E27FC236}">
                  <a16:creationId xmlns:a16="http://schemas.microsoft.com/office/drawing/2014/main" id="{C9649F20-2450-3342-EFA6-C5E088F52BD7}"/>
                </a:ext>
              </a:extLst>
            </p:cNvPr>
            <p:cNvSpPr/>
            <p:nvPr/>
          </p:nvSpPr>
          <p:spPr>
            <a:xfrm>
              <a:off x="2830157" y="5422410"/>
              <a:ext cx="391844" cy="27928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cxnSp>
        <p:nvCxnSpPr>
          <p:cNvPr id="225" name="Connector: Elbow 224">
            <a:extLst>
              <a:ext uri="{FF2B5EF4-FFF2-40B4-BE49-F238E27FC236}">
                <a16:creationId xmlns:a16="http://schemas.microsoft.com/office/drawing/2014/main" id="{53E4B858-0038-F51B-2AB4-2A15A20E0286}"/>
              </a:ext>
            </a:extLst>
          </p:cNvPr>
          <p:cNvCxnSpPr>
            <a:cxnSpLocks/>
            <a:stCxn id="15" idx="1"/>
          </p:cNvCxnSpPr>
          <p:nvPr/>
        </p:nvCxnSpPr>
        <p:spPr>
          <a:xfrm rot="10800000" flipV="1">
            <a:off x="1742512" y="2876174"/>
            <a:ext cx="389446" cy="1365973"/>
          </a:xfrm>
          <a:prstGeom prst="bentConnector2">
            <a:avLst/>
          </a:prstGeom>
          <a:ln w="28575"/>
        </p:spPr>
        <p:style>
          <a:lnRef idx="1">
            <a:schemeClr val="accent1"/>
          </a:lnRef>
          <a:fillRef idx="0">
            <a:schemeClr val="accent1"/>
          </a:fillRef>
          <a:effectRef idx="0">
            <a:schemeClr val="accent1"/>
          </a:effectRef>
          <a:fontRef idx="minor">
            <a:schemeClr val="tx1"/>
          </a:fontRef>
        </p:style>
      </p:cxnSp>
      <p:sp>
        <p:nvSpPr>
          <p:cNvPr id="252" name="Rectangle: Rounded Corners 251">
            <a:extLst>
              <a:ext uri="{FF2B5EF4-FFF2-40B4-BE49-F238E27FC236}">
                <a16:creationId xmlns:a16="http://schemas.microsoft.com/office/drawing/2014/main" id="{E97AF703-94FD-DF6B-A8C0-2B0BF6B999E1}"/>
              </a:ext>
            </a:extLst>
          </p:cNvPr>
          <p:cNvSpPr/>
          <p:nvPr/>
        </p:nvSpPr>
        <p:spPr>
          <a:xfrm>
            <a:off x="6893921" y="1802626"/>
            <a:ext cx="2822997" cy="1156293"/>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about the spectral characteristics?</a:t>
            </a:r>
          </a:p>
        </p:txBody>
      </p:sp>
    </p:spTree>
    <p:extLst>
      <p:ext uri="{BB962C8B-B14F-4D97-AF65-F5344CB8AC3E}">
        <p14:creationId xmlns:p14="http://schemas.microsoft.com/office/powerpoint/2010/main" val="22800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6" grpId="0"/>
      <p:bldP spid="2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53235-AF4D-6F9B-1A02-5BDA2DCE4602}"/>
              </a:ext>
            </a:extLst>
          </p:cNvPr>
          <p:cNvSpPr>
            <a:spLocks noGrp="1"/>
          </p:cNvSpPr>
          <p:nvPr>
            <p:ph type="title"/>
          </p:nvPr>
        </p:nvSpPr>
        <p:spPr/>
        <p:txBody>
          <a:bodyPr/>
          <a:lstStyle/>
          <a:p>
            <a:r>
              <a:rPr lang="en-US" dirty="0"/>
              <a:t>FRS requires a spectrally pure laser source</a:t>
            </a:r>
          </a:p>
        </p:txBody>
      </p:sp>
      <p:sp>
        <p:nvSpPr>
          <p:cNvPr id="3" name="Footer Placeholder 2">
            <a:extLst>
              <a:ext uri="{FF2B5EF4-FFF2-40B4-BE49-F238E27FC236}">
                <a16:creationId xmlns:a16="http://schemas.microsoft.com/office/drawing/2014/main" id="{534CA79F-9F13-A879-5DF2-FA0A616C3E0D}"/>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85CC107B-DD07-3172-E9DF-1F9D6F9AE28E}"/>
              </a:ext>
            </a:extLst>
          </p:cNvPr>
          <p:cNvSpPr>
            <a:spLocks noGrp="1"/>
          </p:cNvSpPr>
          <p:nvPr>
            <p:ph type="sldNum" sz="quarter" idx="12"/>
          </p:nvPr>
        </p:nvSpPr>
        <p:spPr/>
        <p:txBody>
          <a:bodyPr/>
          <a:lstStyle/>
          <a:p>
            <a:pPr lvl="0"/>
            <a:r>
              <a:rPr lang="en-US"/>
              <a:t> |  </a:t>
            </a:r>
            <a:fld id="{72E50A9C-9430-4DF3-B16F-9673B5ECE2F6}" type="slidenum">
              <a:rPr smtClean="0"/>
              <a:t>13</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9595223-9A5C-4BF3-8ABB-567DF7E0A6B9}"/>
                  </a:ext>
                </a:extLst>
              </p:cNvPr>
              <p:cNvSpPr txBox="1"/>
              <p:nvPr/>
            </p:nvSpPr>
            <p:spPr>
              <a:xfrm>
                <a:off x="-1083103" y="4663292"/>
                <a:ext cx="7186818" cy="2131096"/>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m:rPr>
                          <m:nor/>
                        </m:rPr>
                        <a:rPr lang="en-US" sz="2400" b="1" i="0" smtClean="0">
                          <a:latin typeface="Cambria Math" panose="02040503050406030204" pitchFamily="18" charset="0"/>
                        </a:rPr>
                        <m:t>SP</m:t>
                      </m:r>
                      <m:r>
                        <a:rPr lang="en-US" sz="2400" b="0" i="0">
                          <a:latin typeface="Cambria Math" panose="02040503050406030204" pitchFamily="18" charset="0"/>
                        </a:rPr>
                        <m:t>=</m:t>
                      </m:r>
                      <m:f>
                        <m:fPr>
                          <m:ctrlPr>
                            <a:rPr lang="en-US" sz="2400" b="0" i="1" smtClean="0">
                              <a:solidFill>
                                <a:schemeClr val="tx1"/>
                              </a:solidFill>
                              <a:latin typeface="Cambria Math" panose="02040503050406030204" pitchFamily="18" charset="0"/>
                            </a:rPr>
                          </m:ctrlPr>
                        </m:fPr>
                        <m:num>
                          <m:sSub>
                            <m:sSubPr>
                              <m:ctrlPr>
                                <a:rPr lang="en-US" sz="2400" b="0" i="1" smtClean="0">
                                  <a:solidFill>
                                    <a:schemeClr val="tx1"/>
                                  </a:solidFill>
                                  <a:latin typeface="Cambria Math" panose="02040503050406030204" pitchFamily="18" charset="0"/>
                                </a:rPr>
                              </m:ctrlPr>
                            </m:sSubPr>
                            <m:e>
                              <m:r>
                                <m:rPr>
                                  <m:nor/>
                                </m:rPr>
                                <a:rPr lang="en-US" sz="2400" b="1" i="0">
                                  <a:solidFill>
                                    <a:schemeClr val="tx1"/>
                                  </a:solidFill>
                                  <a:latin typeface="Cambria Math" panose="02040503050406030204" pitchFamily="18" charset="0"/>
                                </a:rPr>
                                <m:t>E</m:t>
                              </m:r>
                            </m:e>
                            <m:sub>
                              <m:r>
                                <m:rPr>
                                  <m:nor/>
                                </m:rPr>
                                <a:rPr lang="en-US" sz="2400" b="1" i="0" smtClean="0">
                                  <a:solidFill>
                                    <a:schemeClr val="tx1"/>
                                  </a:solidFill>
                                  <a:latin typeface="Cambria Math" panose="02040503050406030204" pitchFamily="18" charset="0"/>
                                </a:rPr>
                                <m:t>Laser</m:t>
                              </m:r>
                              <m:r>
                                <m:rPr>
                                  <m:nor/>
                                </m:rPr>
                                <a:rPr lang="en-US" sz="2400" b="1" i="0" smtClean="0">
                                  <a:solidFill>
                                    <a:schemeClr val="tx1"/>
                                  </a:solidFill>
                                  <a:latin typeface="Cambria Math" panose="02040503050406030204" pitchFamily="18" charset="0"/>
                                </a:rPr>
                                <m:t> </m:t>
                              </m:r>
                              <m:r>
                                <m:rPr>
                                  <m:nor/>
                                </m:rPr>
                                <a:rPr lang="en-US" sz="2400" b="1" i="0" smtClean="0">
                                  <a:solidFill>
                                    <a:schemeClr val="tx1"/>
                                  </a:solidFill>
                                  <a:latin typeface="Cambria Math" panose="02040503050406030204" pitchFamily="18" charset="0"/>
                                </a:rPr>
                                <m:t>frequency</m:t>
                              </m:r>
                            </m:sub>
                          </m:sSub>
                        </m:num>
                        <m:den>
                          <m:sSub>
                            <m:sSubPr>
                              <m:ctrlPr>
                                <a:rPr lang="en-US" sz="2400" i="1" smtClean="0">
                                  <a:solidFill>
                                    <a:schemeClr val="tx1"/>
                                  </a:solidFill>
                                  <a:latin typeface="Cambria Math" panose="02040503050406030204" pitchFamily="18" charset="0"/>
                                </a:rPr>
                              </m:ctrlPr>
                            </m:sSubPr>
                            <m:e>
                              <m:r>
                                <m:rPr>
                                  <m:nor/>
                                </m:rPr>
                                <a:rPr lang="en-US" sz="2400" b="1" i="0">
                                  <a:solidFill>
                                    <a:schemeClr val="tx1"/>
                                  </a:solidFill>
                                  <a:latin typeface="Cambria Math" panose="02040503050406030204" pitchFamily="18" charset="0"/>
                                </a:rPr>
                                <m:t>E</m:t>
                              </m:r>
                            </m:e>
                            <m:sub>
                              <m:r>
                                <m:rPr>
                                  <m:nor/>
                                </m:rPr>
                                <a:rPr lang="en-US" sz="2400" b="1" i="0" smtClean="0">
                                  <a:solidFill>
                                    <a:schemeClr val="tx1"/>
                                  </a:solidFill>
                                  <a:latin typeface="Cambria Math" panose="02040503050406030204" pitchFamily="18" charset="0"/>
                                </a:rPr>
                                <m:t>Laser</m:t>
                              </m:r>
                              <m:r>
                                <m:rPr>
                                  <m:nor/>
                                </m:rPr>
                                <a:rPr lang="en-US" sz="2400" b="1" i="0" smtClean="0">
                                  <a:solidFill>
                                    <a:schemeClr val="tx1"/>
                                  </a:solidFill>
                                  <a:latin typeface="Cambria Math" panose="02040503050406030204" pitchFamily="18" charset="0"/>
                                </a:rPr>
                                <m:t> </m:t>
                              </m:r>
                              <m:r>
                                <m:rPr>
                                  <m:nor/>
                                </m:rPr>
                                <a:rPr lang="en-US" sz="2400" b="1" i="0" smtClean="0">
                                  <a:solidFill>
                                    <a:schemeClr val="tx1"/>
                                  </a:solidFill>
                                  <a:latin typeface="Cambria Math" panose="02040503050406030204" pitchFamily="18" charset="0"/>
                                </a:rPr>
                                <m:t>frequency</m:t>
                              </m:r>
                            </m:sub>
                          </m:sSub>
                          <m:r>
                            <m:rPr>
                              <m:nor/>
                            </m:rPr>
                            <a:rPr lang="en-US" sz="2400" b="0" i="0" smtClean="0">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m:rPr>
                                  <m:nor/>
                                </m:rPr>
                                <a:rPr lang="en-US" sz="2400" b="1" i="0">
                                  <a:solidFill>
                                    <a:schemeClr val="tx1"/>
                                  </a:solidFill>
                                  <a:latin typeface="Cambria Math" panose="02040503050406030204" pitchFamily="18" charset="0"/>
                                </a:rPr>
                                <m:t>E</m:t>
                              </m:r>
                            </m:e>
                            <m:sub>
                              <m:r>
                                <m:rPr>
                                  <m:nor/>
                                </m:rPr>
                                <a:rPr lang="en-US" sz="2400" b="1" i="0" smtClean="0">
                                  <a:solidFill>
                                    <a:schemeClr val="tx1"/>
                                  </a:solidFill>
                                  <a:latin typeface="Cambria Math" panose="02040503050406030204" pitchFamily="18" charset="0"/>
                                </a:rPr>
                                <m:t>Other</m:t>
                              </m:r>
                            </m:sub>
                          </m:sSub>
                        </m:den>
                      </m:f>
                    </m:oMath>
                  </m:oMathPara>
                </a14:m>
                <a:endParaRPr lang="en-US" sz="2400" b="0" i="1" dirty="0">
                  <a:latin typeface="Cambria Math" panose="02040503050406030204" pitchFamily="18" charset="0"/>
                </a:endParaRPr>
              </a:p>
              <a:p>
                <a:endParaRPr lang="en-US" sz="2400" b="0" i="1" dirty="0">
                  <a:latin typeface="Cambria Math" panose="02040503050406030204" pitchFamily="18" charset="0"/>
                </a:endParaRPr>
              </a:p>
              <a:p>
                <a:endParaRPr lang="en-US" sz="2400" b="0" i="0" dirty="0">
                  <a:latin typeface="Cambria Math" panose="02040503050406030204" pitchFamily="18" charset="0"/>
                </a:endParaRPr>
              </a:p>
              <a:p>
                <a:endParaRPr lang="en-US" sz="2400" b="0" i="0" dirty="0">
                  <a:latin typeface="Cambria Math" panose="02040503050406030204" pitchFamily="18" charset="0"/>
                </a:endParaRPr>
              </a:p>
            </p:txBody>
          </p:sp>
        </mc:Choice>
        <mc:Fallback xmlns="">
          <p:sp>
            <p:nvSpPr>
              <p:cNvPr id="5" name="TextBox 4">
                <a:extLst>
                  <a:ext uri="{FF2B5EF4-FFF2-40B4-BE49-F238E27FC236}">
                    <a16:creationId xmlns:a16="http://schemas.microsoft.com/office/drawing/2014/main" id="{A9595223-9A5C-4BF3-8ABB-567DF7E0A6B9}"/>
                  </a:ext>
                </a:extLst>
              </p:cNvPr>
              <p:cNvSpPr txBox="1">
                <a:spLocks noRot="1" noChangeAspect="1" noMove="1" noResize="1" noEditPoints="1" noAdjustHandles="1" noChangeArrowheads="1" noChangeShapeType="1" noTextEdit="1"/>
              </p:cNvSpPr>
              <p:nvPr/>
            </p:nvSpPr>
            <p:spPr>
              <a:xfrm>
                <a:off x="-1083103" y="4663292"/>
                <a:ext cx="7186818" cy="2131096"/>
              </a:xfrm>
              <a:prstGeom prst="rect">
                <a:avLst/>
              </a:prstGeom>
              <a:blipFill>
                <a:blip r:embed="rId2"/>
                <a:stretch>
                  <a:fillRect/>
                </a:stretch>
              </a:blipFill>
            </p:spPr>
            <p:txBody>
              <a:bodyPr/>
              <a:lstStyle/>
              <a:p>
                <a:r>
                  <a:rPr lang="en-US">
                    <a:noFill/>
                  </a:rPr>
                  <a:t> </a:t>
                </a:r>
              </a:p>
            </p:txBody>
          </p:sp>
        </mc:Fallback>
      </mc:AlternateContent>
      <p:pic>
        <p:nvPicPr>
          <p:cNvPr id="14" name="Picture 13" descr="A graph of a function&#10;&#10;Description automatically generated">
            <a:extLst>
              <a:ext uri="{FF2B5EF4-FFF2-40B4-BE49-F238E27FC236}">
                <a16:creationId xmlns:a16="http://schemas.microsoft.com/office/drawing/2014/main" id="{2572A1CE-AADA-3704-D059-769E48F03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792" y="3909877"/>
            <a:ext cx="2903106" cy="2322487"/>
          </a:xfrm>
          <a:prstGeom prst="rect">
            <a:avLst/>
          </a:prstGeom>
        </p:spPr>
      </p:pic>
      <p:pic>
        <p:nvPicPr>
          <p:cNvPr id="17" name="Picture 16" descr="A graph of a function&#10;&#10;Description automatically generated">
            <a:extLst>
              <a:ext uri="{FF2B5EF4-FFF2-40B4-BE49-F238E27FC236}">
                <a16:creationId xmlns:a16="http://schemas.microsoft.com/office/drawing/2014/main" id="{B1ADB8BC-B185-457D-81B9-DE160046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8318" y="3909877"/>
            <a:ext cx="2903106" cy="2322487"/>
          </a:xfrm>
          <a:prstGeom prst="rect">
            <a:avLst/>
          </a:prstGeom>
        </p:spPr>
      </p:pic>
      <p:pic>
        <p:nvPicPr>
          <p:cNvPr id="19" name="Picture 18" descr="A graph of a function&#10;&#10;Description automatically generated">
            <a:extLst>
              <a:ext uri="{FF2B5EF4-FFF2-40B4-BE49-F238E27FC236}">
                <a16:creationId xmlns:a16="http://schemas.microsoft.com/office/drawing/2014/main" id="{419D5A12-AEBB-8110-A6FA-054722389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9061" y="1236236"/>
            <a:ext cx="2903107" cy="2322487"/>
          </a:xfrm>
          <a:prstGeom prst="rect">
            <a:avLst/>
          </a:prstGeom>
        </p:spPr>
      </p:pic>
      <p:pic>
        <p:nvPicPr>
          <p:cNvPr id="20" name="Picture 2" descr="No description available.">
            <a:extLst>
              <a:ext uri="{FF2B5EF4-FFF2-40B4-BE49-F238E27FC236}">
                <a16:creationId xmlns:a16="http://schemas.microsoft.com/office/drawing/2014/main" id="{75F23D71-06F8-F37B-B722-3B9FDDBC2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442" r="18976" b="19898"/>
          <a:stretch/>
        </p:blipFill>
        <p:spPr bwMode="auto">
          <a:xfrm>
            <a:off x="605572" y="1409048"/>
            <a:ext cx="3973156" cy="3182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875782-9948-B2FB-9781-AE7C3808A55F}"/>
              </a:ext>
            </a:extLst>
          </p:cNvPr>
          <p:cNvSpPr txBox="1"/>
          <p:nvPr/>
        </p:nvSpPr>
        <p:spPr>
          <a:xfrm>
            <a:off x="0" y="928459"/>
            <a:ext cx="1821776" cy="307777"/>
          </a:xfrm>
          <a:prstGeom prst="rect">
            <a:avLst/>
          </a:prstGeom>
          <a:noFill/>
        </p:spPr>
        <p:txBody>
          <a:bodyPr wrap="square">
            <a:spAutoFit/>
          </a:bodyPr>
          <a:lstStyle/>
          <a:p>
            <a:r>
              <a:rPr lang="en-US" sz="1400" baseline="30000" dirty="0">
                <a:latin typeface="Calibri" panose="020F0502020204030204" pitchFamily="34" charset="0"/>
                <a:cs typeface="Calibri" panose="020F0502020204030204" pitchFamily="34" charset="0"/>
              </a:rPr>
              <a:t>[10]</a:t>
            </a:r>
            <a:r>
              <a:rPr lang="en-US" sz="1400" dirty="0"/>
              <a:t> Barnes </a:t>
            </a:r>
            <a:r>
              <a:rPr lang="en-US" sz="1400" dirty="0">
                <a:latin typeface="Calibri" panose="020F0502020204030204" pitchFamily="34" charset="0"/>
                <a:cs typeface="Calibri" panose="020F0502020204030204" pitchFamily="34" charset="0"/>
              </a:rPr>
              <a:t>et al., 1993</a:t>
            </a:r>
            <a:endParaRPr lang="en-US" sz="1400" dirty="0"/>
          </a:p>
        </p:txBody>
      </p:sp>
      <p:sp>
        <p:nvSpPr>
          <p:cNvPr id="7" name="TextBox 6">
            <a:extLst>
              <a:ext uri="{FF2B5EF4-FFF2-40B4-BE49-F238E27FC236}">
                <a16:creationId xmlns:a16="http://schemas.microsoft.com/office/drawing/2014/main" id="{09E309EA-D7AD-CD67-D6D2-915B625E103F}"/>
              </a:ext>
            </a:extLst>
          </p:cNvPr>
          <p:cNvSpPr txBox="1"/>
          <p:nvPr/>
        </p:nvSpPr>
        <p:spPr>
          <a:xfrm>
            <a:off x="7978898" y="922670"/>
            <a:ext cx="968535" cy="400110"/>
          </a:xfrm>
          <a:prstGeom prst="rect">
            <a:avLst/>
          </a:prstGeom>
          <a:noFill/>
        </p:spPr>
        <p:txBody>
          <a:bodyPr wrap="none" rtlCol="0">
            <a:spAutoFit/>
          </a:bodyPr>
          <a:lstStyle/>
          <a:p>
            <a:r>
              <a:rPr lang="en-US" sz="2000" dirty="0">
                <a:solidFill>
                  <a:srgbClr val="008000"/>
                </a:solidFill>
              </a:rPr>
              <a:t>High SP</a:t>
            </a:r>
          </a:p>
        </p:txBody>
      </p:sp>
      <p:sp>
        <p:nvSpPr>
          <p:cNvPr id="8" name="TextBox 7">
            <a:extLst>
              <a:ext uri="{FF2B5EF4-FFF2-40B4-BE49-F238E27FC236}">
                <a16:creationId xmlns:a16="http://schemas.microsoft.com/office/drawing/2014/main" id="{6DE64A99-7A3D-ED24-B8F8-831538E51E6D}"/>
              </a:ext>
            </a:extLst>
          </p:cNvPr>
          <p:cNvSpPr txBox="1"/>
          <p:nvPr/>
        </p:nvSpPr>
        <p:spPr>
          <a:xfrm>
            <a:off x="5364143" y="3566933"/>
            <a:ext cx="2614755" cy="400110"/>
          </a:xfrm>
          <a:prstGeom prst="rect">
            <a:avLst/>
          </a:prstGeom>
          <a:noFill/>
        </p:spPr>
        <p:txBody>
          <a:bodyPr wrap="none" rtlCol="0">
            <a:spAutoFit/>
          </a:bodyPr>
          <a:lstStyle/>
          <a:p>
            <a:r>
              <a:rPr lang="en-US" sz="2000" dirty="0">
                <a:solidFill>
                  <a:srgbClr val="0066FF"/>
                </a:solidFill>
              </a:rPr>
              <a:t>Broadband Component</a:t>
            </a:r>
          </a:p>
        </p:txBody>
      </p:sp>
      <p:sp>
        <p:nvSpPr>
          <p:cNvPr id="9" name="TextBox 8">
            <a:extLst>
              <a:ext uri="{FF2B5EF4-FFF2-40B4-BE49-F238E27FC236}">
                <a16:creationId xmlns:a16="http://schemas.microsoft.com/office/drawing/2014/main" id="{5203B415-6ADE-0315-2C03-429430D75AFC}"/>
              </a:ext>
            </a:extLst>
          </p:cNvPr>
          <p:cNvSpPr txBox="1"/>
          <p:nvPr/>
        </p:nvSpPr>
        <p:spPr>
          <a:xfrm>
            <a:off x="8889066" y="3566933"/>
            <a:ext cx="1886478" cy="400110"/>
          </a:xfrm>
          <a:prstGeom prst="rect">
            <a:avLst/>
          </a:prstGeom>
          <a:noFill/>
        </p:spPr>
        <p:txBody>
          <a:bodyPr wrap="none" rtlCol="0">
            <a:spAutoFit/>
          </a:bodyPr>
          <a:lstStyle/>
          <a:p>
            <a:r>
              <a:rPr lang="en-US" sz="2000" dirty="0">
                <a:solidFill>
                  <a:srgbClr val="FF0000"/>
                </a:solidFill>
              </a:rPr>
              <a:t>Broad Linewidth</a:t>
            </a:r>
          </a:p>
        </p:txBody>
      </p:sp>
    </p:spTree>
    <p:extLst>
      <p:ext uri="{BB962C8B-B14F-4D97-AF65-F5344CB8AC3E}">
        <p14:creationId xmlns:p14="http://schemas.microsoft.com/office/powerpoint/2010/main" val="33667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F9DEF-E5F1-88EE-FC05-7C64E3D95F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635" y="3109149"/>
            <a:ext cx="6132766" cy="2726236"/>
          </a:xfrm>
          <a:prstGeom prst="rect">
            <a:avLst/>
          </a:prstGeom>
        </p:spPr>
      </p:pic>
      <p:sp>
        <p:nvSpPr>
          <p:cNvPr id="2" name="Title 1">
            <a:extLst>
              <a:ext uri="{FF2B5EF4-FFF2-40B4-BE49-F238E27FC236}">
                <a16:creationId xmlns:a16="http://schemas.microsoft.com/office/drawing/2014/main" id="{FD053235-AF4D-6F9B-1A02-5BDA2DCE4602}"/>
              </a:ext>
            </a:extLst>
          </p:cNvPr>
          <p:cNvSpPr>
            <a:spLocks noGrp="1"/>
          </p:cNvSpPr>
          <p:nvPr>
            <p:ph type="title"/>
          </p:nvPr>
        </p:nvSpPr>
        <p:spPr/>
        <p:txBody>
          <a:bodyPr/>
          <a:lstStyle/>
          <a:p>
            <a:r>
              <a:rPr lang="en-US" dirty="0"/>
              <a:t>Methods to increase spectral purity</a:t>
            </a:r>
          </a:p>
        </p:txBody>
      </p:sp>
      <p:sp>
        <p:nvSpPr>
          <p:cNvPr id="3" name="Footer Placeholder 2">
            <a:extLst>
              <a:ext uri="{FF2B5EF4-FFF2-40B4-BE49-F238E27FC236}">
                <a16:creationId xmlns:a16="http://schemas.microsoft.com/office/drawing/2014/main" id="{534CA79F-9F13-A879-5DF2-FA0A616C3E0D}"/>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85CC107B-DD07-3172-E9DF-1F9D6F9AE28E}"/>
              </a:ext>
            </a:extLst>
          </p:cNvPr>
          <p:cNvSpPr>
            <a:spLocks noGrp="1"/>
          </p:cNvSpPr>
          <p:nvPr>
            <p:ph type="sldNum" sz="quarter" idx="12"/>
          </p:nvPr>
        </p:nvSpPr>
        <p:spPr/>
        <p:txBody>
          <a:bodyPr/>
          <a:lstStyle/>
          <a:p>
            <a:pPr lvl="0"/>
            <a:r>
              <a:rPr lang="en-US"/>
              <a:t> |  </a:t>
            </a:r>
            <a:fld id="{72E50A9C-9430-4DF3-B16F-9673B5ECE2F6}" type="slidenum">
              <a:rPr smtClean="0"/>
              <a:t>14</a:t>
            </a:fld>
            <a:endParaRPr lang="en-US"/>
          </a:p>
        </p:txBody>
      </p:sp>
      <p:sp>
        <p:nvSpPr>
          <p:cNvPr id="12" name="TextBox 11">
            <a:extLst>
              <a:ext uri="{FF2B5EF4-FFF2-40B4-BE49-F238E27FC236}">
                <a16:creationId xmlns:a16="http://schemas.microsoft.com/office/drawing/2014/main" id="{223494F7-F136-E563-01A6-1A82D6B4862C}"/>
              </a:ext>
            </a:extLst>
          </p:cNvPr>
          <p:cNvSpPr txBox="1"/>
          <p:nvPr/>
        </p:nvSpPr>
        <p:spPr>
          <a:xfrm>
            <a:off x="4878860" y="5647751"/>
            <a:ext cx="3456179" cy="461665"/>
          </a:xfrm>
          <a:prstGeom prst="rect">
            <a:avLst/>
          </a:prstGeom>
          <a:noFill/>
        </p:spPr>
        <p:txBody>
          <a:bodyPr wrap="square" rtlCol="0">
            <a:spAutoFit/>
          </a:bodyPr>
          <a:lstStyle/>
          <a:p>
            <a:r>
              <a:rPr lang="en-US" sz="2400" dirty="0">
                <a:solidFill>
                  <a:srgbClr val="0000FF"/>
                </a:solidFill>
                <a:latin typeface="Calibri" panose="020F0502020204030204" pitchFamily="34" charset="0"/>
                <a:cs typeface="Times New Roman" panose="02020603050405020304" pitchFamily="18" charset="0"/>
              </a:rPr>
              <a:t>&lt; OD 4 </a:t>
            </a:r>
            <a:r>
              <a:rPr lang="en-US" sz="2400" dirty="0">
                <a:solidFill>
                  <a:srgbClr val="0000FF"/>
                </a:solidFill>
              </a:rPr>
              <a:t>SP =  </a:t>
            </a:r>
            <a:r>
              <a:rPr lang="en-US" sz="24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0.99986</a:t>
            </a:r>
            <a:endParaRPr lang="en-US" sz="2400" dirty="0">
              <a:solidFill>
                <a:srgbClr val="0000FF"/>
              </a:solidFill>
              <a:latin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2F37302-AC73-FAD9-C1F4-1C07A47177BC}"/>
              </a:ext>
            </a:extLst>
          </p:cNvPr>
          <p:cNvGrpSpPr/>
          <p:nvPr/>
        </p:nvGrpSpPr>
        <p:grpSpPr>
          <a:xfrm>
            <a:off x="-87166" y="1105273"/>
            <a:ext cx="3152680" cy="1792283"/>
            <a:chOff x="519987" y="2844096"/>
            <a:chExt cx="3515317" cy="1998440"/>
          </a:xfrm>
        </p:grpSpPr>
        <p:pic>
          <p:nvPicPr>
            <p:cNvPr id="19" name="Picture 18">
              <a:extLst>
                <a:ext uri="{FF2B5EF4-FFF2-40B4-BE49-F238E27FC236}">
                  <a16:creationId xmlns:a16="http://schemas.microsoft.com/office/drawing/2014/main" id="{D2CE7CBF-F19E-9D10-36BC-285B2A0B4181}"/>
                </a:ext>
              </a:extLst>
            </p:cNvPr>
            <p:cNvPicPr>
              <a:picLocks noChangeAspect="1"/>
            </p:cNvPicPr>
            <p:nvPr/>
          </p:nvPicPr>
          <p:blipFill rotWithShape="1">
            <a:blip r:embed="rId3">
              <a:clrChange>
                <a:clrFrom>
                  <a:srgbClr val="FFFFFF"/>
                </a:clrFrom>
                <a:clrTo>
                  <a:srgbClr val="FFFFFF">
                    <a:alpha val="0"/>
                  </a:srgbClr>
                </a:clrTo>
              </a:clrChange>
            </a:blip>
            <a:srcRect r="6420"/>
            <a:stretch/>
          </p:blipFill>
          <p:spPr>
            <a:xfrm>
              <a:off x="519987" y="2925779"/>
              <a:ext cx="3127249" cy="1916757"/>
            </a:xfrm>
            <a:prstGeom prst="rect">
              <a:avLst/>
            </a:prstGeom>
          </p:spPr>
        </p:pic>
        <p:cxnSp>
          <p:nvCxnSpPr>
            <p:cNvPr id="36" name="Straight Connector 35">
              <a:extLst>
                <a:ext uri="{FF2B5EF4-FFF2-40B4-BE49-F238E27FC236}">
                  <a16:creationId xmlns:a16="http://schemas.microsoft.com/office/drawing/2014/main" id="{9E5E3C5C-4496-42BC-7F84-A9AF78B24198}"/>
                </a:ext>
              </a:extLst>
            </p:cNvPr>
            <p:cNvCxnSpPr>
              <a:cxnSpLocks/>
            </p:cNvCxnSpPr>
            <p:nvPr/>
          </p:nvCxnSpPr>
          <p:spPr>
            <a:xfrm flipH="1">
              <a:off x="1323815" y="4139751"/>
              <a:ext cx="474099" cy="285811"/>
            </a:xfrm>
            <a:prstGeom prst="line">
              <a:avLst/>
            </a:prstGeom>
            <a:ln w="50800">
              <a:solidFill>
                <a:srgbClr val="00B050">
                  <a:alpha val="96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6C5C2A-A7A4-BBE6-89AF-FC6E6FB2C811}"/>
                </a:ext>
              </a:extLst>
            </p:cNvPr>
            <p:cNvCxnSpPr>
              <a:cxnSpLocks/>
            </p:cNvCxnSpPr>
            <p:nvPr/>
          </p:nvCxnSpPr>
          <p:spPr>
            <a:xfrm flipH="1">
              <a:off x="2888284" y="3273464"/>
              <a:ext cx="342238" cy="206318"/>
            </a:xfrm>
            <a:prstGeom prst="line">
              <a:avLst/>
            </a:prstGeom>
            <a:ln w="50800">
              <a:solidFill>
                <a:srgbClr val="00B050">
                  <a:alpha val="43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513940F-F58F-8248-27B4-E2E6BFB9D871}"/>
                    </a:ext>
                  </a:extLst>
                </p:cNvPr>
                <p:cNvSpPr txBox="1"/>
                <p:nvPr/>
              </p:nvSpPr>
              <p:spPr>
                <a:xfrm>
                  <a:off x="711945" y="4327112"/>
                  <a:ext cx="692754" cy="4766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m:rPr>
                                <m:nor/>
                              </m:rPr>
                              <a:rPr lang="en-US" sz="2400" b="0" i="0" smtClean="0">
                                <a:latin typeface="Cambria Math" panose="02040503050406030204" pitchFamily="18" charset="0"/>
                              </a:rPr>
                              <m:t>IN</m:t>
                            </m:r>
                          </m:sub>
                        </m:sSub>
                      </m:oMath>
                    </m:oMathPara>
                  </a14:m>
                  <a:endParaRPr lang="en-US" dirty="0"/>
                </a:p>
              </p:txBody>
            </p:sp>
          </mc:Choice>
          <mc:Fallback xmlns="">
            <p:sp>
              <p:nvSpPr>
                <p:cNvPr id="42" name="TextBox 41">
                  <a:extLst>
                    <a:ext uri="{FF2B5EF4-FFF2-40B4-BE49-F238E27FC236}">
                      <a16:creationId xmlns:a16="http://schemas.microsoft.com/office/drawing/2014/main" id="{A513940F-F58F-8248-27B4-E2E6BFB9D871}"/>
                    </a:ext>
                  </a:extLst>
                </p:cNvPr>
                <p:cNvSpPr txBox="1">
                  <a:spLocks noRot="1" noChangeAspect="1" noMove="1" noResize="1" noEditPoints="1" noAdjustHandles="1" noChangeArrowheads="1" noChangeShapeType="1" noTextEdit="1"/>
                </p:cNvSpPr>
                <p:nvPr/>
              </p:nvSpPr>
              <p:spPr>
                <a:xfrm>
                  <a:off x="711945" y="4327112"/>
                  <a:ext cx="692754" cy="476605"/>
                </a:xfrm>
                <a:prstGeom prst="rect">
                  <a:avLst/>
                </a:prstGeom>
                <a:blipFill>
                  <a:blip r:embed="rId4"/>
                  <a:stretch>
                    <a:fillRect l="-2941" b="-225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41FAE7E-05B6-26CD-64F3-0A78EB1ACBF0}"/>
                    </a:ext>
                  </a:extLst>
                </p:cNvPr>
                <p:cNvSpPr txBox="1"/>
                <p:nvPr/>
              </p:nvSpPr>
              <p:spPr>
                <a:xfrm>
                  <a:off x="3070040" y="2844096"/>
                  <a:ext cx="965264" cy="480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m:rPr>
                                <m:nor/>
                              </m:rPr>
                              <a:rPr lang="en-US" sz="2400" b="0" i="0" smtClean="0">
                                <a:latin typeface="Cambria Math" panose="02040503050406030204" pitchFamily="18" charset="0"/>
                              </a:rPr>
                              <m:t>OUT</m:t>
                            </m:r>
                          </m:sub>
                        </m:sSub>
                      </m:oMath>
                    </m:oMathPara>
                  </a14:m>
                  <a:endParaRPr lang="en-US" dirty="0"/>
                </a:p>
              </p:txBody>
            </p:sp>
          </mc:Choice>
          <mc:Fallback xmlns="">
            <p:sp>
              <p:nvSpPr>
                <p:cNvPr id="44" name="TextBox 43">
                  <a:extLst>
                    <a:ext uri="{FF2B5EF4-FFF2-40B4-BE49-F238E27FC236}">
                      <a16:creationId xmlns:a16="http://schemas.microsoft.com/office/drawing/2014/main" id="{C41FAE7E-05B6-26CD-64F3-0A78EB1ACBF0}"/>
                    </a:ext>
                  </a:extLst>
                </p:cNvPr>
                <p:cNvSpPr txBox="1">
                  <a:spLocks noRot="1" noChangeAspect="1" noMove="1" noResize="1" noEditPoints="1" noAdjustHandles="1" noChangeArrowheads="1" noChangeShapeType="1" noTextEdit="1"/>
                </p:cNvSpPr>
                <p:nvPr/>
              </p:nvSpPr>
              <p:spPr>
                <a:xfrm>
                  <a:off x="3070040" y="2844096"/>
                  <a:ext cx="965264" cy="480581"/>
                </a:xfrm>
                <a:prstGeom prst="rect">
                  <a:avLst/>
                </a:prstGeom>
                <a:blipFill>
                  <a:blip r:embed="rId5"/>
                  <a:stretch>
                    <a:fillRect l="-2113" r="-2817" b="-23944"/>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FC63C870-136F-82A6-F367-02DE6C1F162B}"/>
                </a:ext>
              </a:extLst>
            </p:cNvPr>
            <p:cNvSpPr txBox="1"/>
            <p:nvPr/>
          </p:nvSpPr>
          <p:spPr>
            <a:xfrm rot="19623765">
              <a:off x="1864201" y="3364945"/>
              <a:ext cx="1082902" cy="830997"/>
            </a:xfrm>
            <a:prstGeom prst="rect">
              <a:avLst/>
            </a:prstGeom>
            <a:noFill/>
          </p:spPr>
          <p:txBody>
            <a:bodyPr wrap="square" rtlCol="0">
              <a:spAutoFit/>
            </a:bodyPr>
            <a:lstStyle/>
            <a:p>
              <a:pPr algn="ctr"/>
              <a:r>
                <a:rPr lang="en-US" sz="2400" dirty="0">
                  <a:solidFill>
                    <a:schemeClr val="bg1"/>
                  </a:solidFill>
                </a:rPr>
                <a:t>Iodine Cell</a:t>
              </a:r>
            </a:p>
          </p:txBody>
        </p:sp>
      </p:grpSp>
      <p:sp>
        <p:nvSpPr>
          <p:cNvPr id="50" name="TextBox 49">
            <a:extLst>
              <a:ext uri="{FF2B5EF4-FFF2-40B4-BE49-F238E27FC236}">
                <a16:creationId xmlns:a16="http://schemas.microsoft.com/office/drawing/2014/main" id="{2D3B62F9-35A4-5498-248F-C4CAA842299A}"/>
              </a:ext>
            </a:extLst>
          </p:cNvPr>
          <p:cNvSpPr txBox="1"/>
          <p:nvPr/>
        </p:nvSpPr>
        <p:spPr>
          <a:xfrm>
            <a:off x="4838012" y="6005764"/>
            <a:ext cx="2806922" cy="461665"/>
          </a:xfrm>
          <a:prstGeom prst="rect">
            <a:avLst/>
          </a:prstGeom>
          <a:noFill/>
        </p:spPr>
        <p:txBody>
          <a:bodyPr wrap="none" rtlCol="0">
            <a:spAutoFit/>
          </a:bodyPr>
          <a:lstStyle/>
          <a:p>
            <a:r>
              <a:rPr lang="en-US" sz="2400" dirty="0"/>
              <a:t>Theoretically &gt; OD 6!</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7655FF2-F871-D6D3-5391-D1646250D0B0}"/>
                  </a:ext>
                </a:extLst>
              </p:cNvPr>
              <p:cNvSpPr txBox="1"/>
              <p:nvPr/>
            </p:nvSpPr>
            <p:spPr>
              <a:xfrm>
                <a:off x="3186096" y="954600"/>
                <a:ext cx="2830134" cy="11991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OD</m:t>
                      </m:r>
                      <m:r>
                        <m:rPr>
                          <m:nor/>
                        </m:rPr>
                        <a:rPr lang="en-US" sz="2400" b="0" i="0" smtClean="0">
                          <a:latin typeface="Cambria Math" panose="02040503050406030204" pitchFamily="18" charset="0"/>
                        </a:rPr>
                        <m:t> = </m:t>
                      </m:r>
                      <m:sSub>
                        <m:sSubPr>
                          <m:ctrlPr>
                            <a:rPr lang="en-US" sz="2400" b="0" i="1" smtClean="0">
                              <a:latin typeface="Cambria Math" panose="02040503050406030204" pitchFamily="18" charset="0"/>
                            </a:rPr>
                          </m:ctrlPr>
                        </m:sSubPr>
                        <m:e>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𝑂𝑈𝑇</m:t>
                                  </m:r>
                                  <m:r>
                                    <a:rPr lang="en-US" sz="2400" b="0" i="1" smtClean="0">
                                      <a:latin typeface="Cambria Math" panose="02040503050406030204" pitchFamily="18" charset="0"/>
                                    </a:rPr>
                                    <m:t> </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𝐼𝑁</m:t>
                                  </m:r>
                                </m:sub>
                              </m:sSub>
                            </m:den>
                          </m:f>
                        </m:e>
                      </m:d>
                    </m:oMath>
                  </m:oMathPara>
                </a14:m>
                <a:endParaRPr lang="en-US" sz="2400" b="0" dirty="0"/>
              </a:p>
              <a:p>
                <a:endParaRPr lang="en-US" dirty="0"/>
              </a:p>
            </p:txBody>
          </p:sp>
        </mc:Choice>
        <mc:Fallback xmlns="">
          <p:sp>
            <p:nvSpPr>
              <p:cNvPr id="51" name="TextBox 50">
                <a:extLst>
                  <a:ext uri="{FF2B5EF4-FFF2-40B4-BE49-F238E27FC236}">
                    <a16:creationId xmlns:a16="http://schemas.microsoft.com/office/drawing/2014/main" id="{87655FF2-F871-D6D3-5391-D1646250D0B0}"/>
                  </a:ext>
                </a:extLst>
              </p:cNvPr>
              <p:cNvSpPr txBox="1">
                <a:spLocks noRot="1" noChangeAspect="1" noMove="1" noResize="1" noEditPoints="1" noAdjustHandles="1" noChangeArrowheads="1" noChangeShapeType="1" noTextEdit="1"/>
              </p:cNvSpPr>
              <p:nvPr/>
            </p:nvSpPr>
            <p:spPr>
              <a:xfrm>
                <a:off x="3186096" y="954600"/>
                <a:ext cx="2830134" cy="1199174"/>
              </a:xfrm>
              <a:prstGeom prst="rect">
                <a:avLst/>
              </a:prstGeom>
              <a:blipFill>
                <a:blip r:embed="rId6"/>
                <a:stretch>
                  <a:fillRect r="-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11C268C-2056-D7DD-748E-A3B746A73259}"/>
                  </a:ext>
                </a:extLst>
              </p:cNvPr>
              <p:cNvSpPr txBox="1"/>
              <p:nvPr/>
            </p:nvSpPr>
            <p:spPr>
              <a:xfrm>
                <a:off x="3186096" y="1925508"/>
                <a:ext cx="2400529" cy="5260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SP</m:t>
                      </m:r>
                      <m:r>
                        <m:rPr>
                          <m:nor/>
                        </m:rPr>
                        <a:rPr lang="en-US" sz="2400" b="0" i="0" smtClean="0">
                          <a:latin typeface="Cambria Math" panose="02040503050406030204" pitchFamily="18" charset="0"/>
                        </a:rPr>
                        <m:t> = 1</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m:t>
                          </m:r>
                          <m:r>
                            <m:rPr>
                              <m:nor/>
                            </m:rPr>
                            <a:rPr lang="en-US" sz="2400" b="0" i="0" smtClean="0">
                              <a:latin typeface="Cambria Math" panose="02040503050406030204" pitchFamily="18" charset="0"/>
                            </a:rPr>
                            <m:t>OD</m:t>
                          </m:r>
                        </m:sup>
                      </m:sSup>
                    </m:oMath>
                  </m:oMathPara>
                </a14:m>
                <a:endParaRPr lang="en-US" sz="2400" dirty="0"/>
              </a:p>
            </p:txBody>
          </p:sp>
        </mc:Choice>
        <mc:Fallback xmlns="">
          <p:sp>
            <p:nvSpPr>
              <p:cNvPr id="52" name="TextBox 51">
                <a:extLst>
                  <a:ext uri="{FF2B5EF4-FFF2-40B4-BE49-F238E27FC236}">
                    <a16:creationId xmlns:a16="http://schemas.microsoft.com/office/drawing/2014/main" id="{711C268C-2056-D7DD-748E-A3B746A73259}"/>
                  </a:ext>
                </a:extLst>
              </p:cNvPr>
              <p:cNvSpPr txBox="1">
                <a:spLocks noRot="1" noChangeAspect="1" noMove="1" noResize="1" noEditPoints="1" noAdjustHandles="1" noChangeArrowheads="1" noChangeShapeType="1" noTextEdit="1"/>
              </p:cNvSpPr>
              <p:nvPr/>
            </p:nvSpPr>
            <p:spPr>
              <a:xfrm>
                <a:off x="3186096" y="1925508"/>
                <a:ext cx="2400529" cy="52604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7637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F9DEF-E5F1-88EE-FC05-7C64E3D95F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5635" y="3109149"/>
            <a:ext cx="6132766" cy="2726236"/>
          </a:xfrm>
          <a:prstGeom prst="rect">
            <a:avLst/>
          </a:prstGeom>
        </p:spPr>
      </p:pic>
      <p:sp>
        <p:nvSpPr>
          <p:cNvPr id="2" name="Title 1">
            <a:extLst>
              <a:ext uri="{FF2B5EF4-FFF2-40B4-BE49-F238E27FC236}">
                <a16:creationId xmlns:a16="http://schemas.microsoft.com/office/drawing/2014/main" id="{FD053235-AF4D-6F9B-1A02-5BDA2DCE4602}"/>
              </a:ext>
            </a:extLst>
          </p:cNvPr>
          <p:cNvSpPr>
            <a:spLocks noGrp="1"/>
          </p:cNvSpPr>
          <p:nvPr>
            <p:ph type="title"/>
          </p:nvPr>
        </p:nvSpPr>
        <p:spPr/>
        <p:txBody>
          <a:bodyPr/>
          <a:lstStyle/>
          <a:p>
            <a:r>
              <a:rPr lang="en-US" dirty="0"/>
              <a:t>Methods to increase spectral purity</a:t>
            </a:r>
          </a:p>
        </p:txBody>
      </p:sp>
      <p:sp>
        <p:nvSpPr>
          <p:cNvPr id="3" name="Footer Placeholder 2">
            <a:extLst>
              <a:ext uri="{FF2B5EF4-FFF2-40B4-BE49-F238E27FC236}">
                <a16:creationId xmlns:a16="http://schemas.microsoft.com/office/drawing/2014/main" id="{534CA79F-9F13-A879-5DF2-FA0A616C3E0D}"/>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85CC107B-DD07-3172-E9DF-1F9D6F9AE28E}"/>
              </a:ext>
            </a:extLst>
          </p:cNvPr>
          <p:cNvSpPr>
            <a:spLocks noGrp="1"/>
          </p:cNvSpPr>
          <p:nvPr>
            <p:ph type="sldNum" sz="quarter" idx="12"/>
          </p:nvPr>
        </p:nvSpPr>
        <p:spPr/>
        <p:txBody>
          <a:bodyPr/>
          <a:lstStyle/>
          <a:p>
            <a:pPr lvl="0"/>
            <a:r>
              <a:rPr lang="en-US"/>
              <a:t> |  </a:t>
            </a:r>
            <a:fld id="{72E50A9C-9430-4DF3-B16F-9673B5ECE2F6}" type="slidenum">
              <a:rPr smtClean="0"/>
              <a:t>15</a:t>
            </a:fld>
            <a:endParaRPr lang="en-US"/>
          </a:p>
        </p:txBody>
      </p:sp>
      <p:sp>
        <p:nvSpPr>
          <p:cNvPr id="12" name="TextBox 11">
            <a:extLst>
              <a:ext uri="{FF2B5EF4-FFF2-40B4-BE49-F238E27FC236}">
                <a16:creationId xmlns:a16="http://schemas.microsoft.com/office/drawing/2014/main" id="{223494F7-F136-E563-01A6-1A82D6B4862C}"/>
              </a:ext>
            </a:extLst>
          </p:cNvPr>
          <p:cNvSpPr txBox="1"/>
          <p:nvPr/>
        </p:nvSpPr>
        <p:spPr>
          <a:xfrm>
            <a:off x="4878860" y="5647751"/>
            <a:ext cx="3456179" cy="461665"/>
          </a:xfrm>
          <a:prstGeom prst="rect">
            <a:avLst/>
          </a:prstGeom>
          <a:noFill/>
        </p:spPr>
        <p:txBody>
          <a:bodyPr wrap="square" rtlCol="0">
            <a:spAutoFit/>
          </a:bodyPr>
          <a:lstStyle/>
          <a:p>
            <a:r>
              <a:rPr lang="en-US" sz="2400" dirty="0">
                <a:solidFill>
                  <a:srgbClr val="0000FF"/>
                </a:solidFill>
                <a:latin typeface="Calibri" panose="020F0502020204030204" pitchFamily="34" charset="0"/>
                <a:cs typeface="Times New Roman" panose="02020603050405020304" pitchFamily="18" charset="0"/>
              </a:rPr>
              <a:t>&lt; OD 4 </a:t>
            </a:r>
            <a:r>
              <a:rPr lang="en-US" sz="2400" dirty="0">
                <a:solidFill>
                  <a:srgbClr val="0000FF"/>
                </a:solidFill>
              </a:rPr>
              <a:t>SP =  </a:t>
            </a:r>
            <a:r>
              <a:rPr lang="en-US" sz="2400" dirty="0">
                <a:solidFill>
                  <a:srgbClr val="0000FF"/>
                </a:solidFill>
                <a:latin typeface="Calibri" panose="020F0502020204030204" pitchFamily="34" charset="0"/>
                <a:ea typeface="Times New Roman" panose="02020603050405020304" pitchFamily="18" charset="0"/>
                <a:cs typeface="Times New Roman" panose="02020603050405020304" pitchFamily="18" charset="0"/>
              </a:rPr>
              <a:t>0.99986</a:t>
            </a:r>
            <a:endParaRPr lang="en-US" sz="2400" dirty="0">
              <a:solidFill>
                <a:srgbClr val="0000FF"/>
              </a:solidFill>
              <a:latin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32F37302-AC73-FAD9-C1F4-1C07A47177BC}"/>
              </a:ext>
            </a:extLst>
          </p:cNvPr>
          <p:cNvGrpSpPr/>
          <p:nvPr/>
        </p:nvGrpSpPr>
        <p:grpSpPr>
          <a:xfrm>
            <a:off x="-87166" y="1105273"/>
            <a:ext cx="3152680" cy="1792283"/>
            <a:chOff x="519987" y="2844096"/>
            <a:chExt cx="3515317" cy="1998440"/>
          </a:xfrm>
        </p:grpSpPr>
        <p:pic>
          <p:nvPicPr>
            <p:cNvPr id="19" name="Picture 18">
              <a:extLst>
                <a:ext uri="{FF2B5EF4-FFF2-40B4-BE49-F238E27FC236}">
                  <a16:creationId xmlns:a16="http://schemas.microsoft.com/office/drawing/2014/main" id="{D2CE7CBF-F19E-9D10-36BC-285B2A0B4181}"/>
                </a:ext>
              </a:extLst>
            </p:cNvPr>
            <p:cNvPicPr>
              <a:picLocks noChangeAspect="1"/>
            </p:cNvPicPr>
            <p:nvPr/>
          </p:nvPicPr>
          <p:blipFill rotWithShape="1">
            <a:blip r:embed="rId3">
              <a:clrChange>
                <a:clrFrom>
                  <a:srgbClr val="FFFFFF"/>
                </a:clrFrom>
                <a:clrTo>
                  <a:srgbClr val="FFFFFF">
                    <a:alpha val="0"/>
                  </a:srgbClr>
                </a:clrTo>
              </a:clrChange>
            </a:blip>
            <a:srcRect r="6420"/>
            <a:stretch/>
          </p:blipFill>
          <p:spPr>
            <a:xfrm>
              <a:off x="519987" y="2925779"/>
              <a:ext cx="3127249" cy="1916757"/>
            </a:xfrm>
            <a:prstGeom prst="rect">
              <a:avLst/>
            </a:prstGeom>
          </p:spPr>
        </p:pic>
        <p:cxnSp>
          <p:nvCxnSpPr>
            <p:cNvPr id="36" name="Straight Connector 35">
              <a:extLst>
                <a:ext uri="{FF2B5EF4-FFF2-40B4-BE49-F238E27FC236}">
                  <a16:creationId xmlns:a16="http://schemas.microsoft.com/office/drawing/2014/main" id="{9E5E3C5C-4496-42BC-7F84-A9AF78B24198}"/>
                </a:ext>
              </a:extLst>
            </p:cNvPr>
            <p:cNvCxnSpPr>
              <a:cxnSpLocks/>
            </p:cNvCxnSpPr>
            <p:nvPr/>
          </p:nvCxnSpPr>
          <p:spPr>
            <a:xfrm flipH="1">
              <a:off x="1323815" y="4139751"/>
              <a:ext cx="474099" cy="285811"/>
            </a:xfrm>
            <a:prstGeom prst="line">
              <a:avLst/>
            </a:prstGeom>
            <a:ln w="50800">
              <a:solidFill>
                <a:srgbClr val="00B050">
                  <a:alpha val="96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A6C5C2A-A7A4-BBE6-89AF-FC6E6FB2C811}"/>
                </a:ext>
              </a:extLst>
            </p:cNvPr>
            <p:cNvCxnSpPr>
              <a:cxnSpLocks/>
            </p:cNvCxnSpPr>
            <p:nvPr/>
          </p:nvCxnSpPr>
          <p:spPr>
            <a:xfrm flipH="1">
              <a:off x="2888284" y="3273464"/>
              <a:ext cx="342238" cy="206318"/>
            </a:xfrm>
            <a:prstGeom prst="line">
              <a:avLst/>
            </a:prstGeom>
            <a:ln w="50800">
              <a:solidFill>
                <a:srgbClr val="00B050">
                  <a:alpha val="43000"/>
                </a:srgb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A513940F-F58F-8248-27B4-E2E6BFB9D871}"/>
                    </a:ext>
                  </a:extLst>
                </p:cNvPr>
                <p:cNvSpPr txBox="1"/>
                <p:nvPr/>
              </p:nvSpPr>
              <p:spPr>
                <a:xfrm>
                  <a:off x="711945" y="4327112"/>
                  <a:ext cx="692754" cy="4766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m:rPr>
                                <m:nor/>
                              </m:rPr>
                              <a:rPr lang="en-US" sz="2400" b="0" i="0" smtClean="0">
                                <a:latin typeface="Cambria Math" panose="02040503050406030204" pitchFamily="18" charset="0"/>
                              </a:rPr>
                              <m:t>IN</m:t>
                            </m:r>
                          </m:sub>
                        </m:sSub>
                      </m:oMath>
                    </m:oMathPara>
                  </a14:m>
                  <a:endParaRPr lang="en-US" dirty="0"/>
                </a:p>
              </p:txBody>
            </p:sp>
          </mc:Choice>
          <mc:Fallback xmlns="">
            <p:sp>
              <p:nvSpPr>
                <p:cNvPr id="42" name="TextBox 41">
                  <a:extLst>
                    <a:ext uri="{FF2B5EF4-FFF2-40B4-BE49-F238E27FC236}">
                      <a16:creationId xmlns:a16="http://schemas.microsoft.com/office/drawing/2014/main" id="{A513940F-F58F-8248-27B4-E2E6BFB9D871}"/>
                    </a:ext>
                  </a:extLst>
                </p:cNvPr>
                <p:cNvSpPr txBox="1">
                  <a:spLocks noRot="1" noChangeAspect="1" noMove="1" noResize="1" noEditPoints="1" noAdjustHandles="1" noChangeArrowheads="1" noChangeShapeType="1" noTextEdit="1"/>
                </p:cNvSpPr>
                <p:nvPr/>
              </p:nvSpPr>
              <p:spPr>
                <a:xfrm>
                  <a:off x="711945" y="4327112"/>
                  <a:ext cx="692754" cy="476605"/>
                </a:xfrm>
                <a:prstGeom prst="rect">
                  <a:avLst/>
                </a:prstGeom>
                <a:blipFill>
                  <a:blip r:embed="rId4"/>
                  <a:stretch>
                    <a:fillRect l="-2941" b="-225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41FAE7E-05B6-26CD-64F3-0A78EB1ACBF0}"/>
                    </a:ext>
                  </a:extLst>
                </p:cNvPr>
                <p:cNvSpPr txBox="1"/>
                <p:nvPr/>
              </p:nvSpPr>
              <p:spPr>
                <a:xfrm>
                  <a:off x="3070040" y="2844096"/>
                  <a:ext cx="965264" cy="4805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m:rPr>
                                <m:nor/>
                              </m:rPr>
                              <a:rPr lang="en-US" sz="2400" b="0" i="0" smtClean="0">
                                <a:latin typeface="Cambria Math" panose="02040503050406030204" pitchFamily="18" charset="0"/>
                              </a:rPr>
                              <m:t>OUT</m:t>
                            </m:r>
                          </m:sub>
                        </m:sSub>
                      </m:oMath>
                    </m:oMathPara>
                  </a14:m>
                  <a:endParaRPr lang="en-US" dirty="0"/>
                </a:p>
              </p:txBody>
            </p:sp>
          </mc:Choice>
          <mc:Fallback xmlns="">
            <p:sp>
              <p:nvSpPr>
                <p:cNvPr id="44" name="TextBox 43">
                  <a:extLst>
                    <a:ext uri="{FF2B5EF4-FFF2-40B4-BE49-F238E27FC236}">
                      <a16:creationId xmlns:a16="http://schemas.microsoft.com/office/drawing/2014/main" id="{C41FAE7E-05B6-26CD-64F3-0A78EB1ACBF0}"/>
                    </a:ext>
                  </a:extLst>
                </p:cNvPr>
                <p:cNvSpPr txBox="1">
                  <a:spLocks noRot="1" noChangeAspect="1" noMove="1" noResize="1" noEditPoints="1" noAdjustHandles="1" noChangeArrowheads="1" noChangeShapeType="1" noTextEdit="1"/>
                </p:cNvSpPr>
                <p:nvPr/>
              </p:nvSpPr>
              <p:spPr>
                <a:xfrm>
                  <a:off x="3070040" y="2844096"/>
                  <a:ext cx="965264" cy="480581"/>
                </a:xfrm>
                <a:prstGeom prst="rect">
                  <a:avLst/>
                </a:prstGeom>
                <a:blipFill>
                  <a:blip r:embed="rId5"/>
                  <a:stretch>
                    <a:fillRect l="-2113" r="-2817" b="-23944"/>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FC63C870-136F-82A6-F367-02DE6C1F162B}"/>
                </a:ext>
              </a:extLst>
            </p:cNvPr>
            <p:cNvSpPr txBox="1"/>
            <p:nvPr/>
          </p:nvSpPr>
          <p:spPr>
            <a:xfrm rot="19623765">
              <a:off x="1864201" y="3364945"/>
              <a:ext cx="1082902" cy="830997"/>
            </a:xfrm>
            <a:prstGeom prst="rect">
              <a:avLst/>
            </a:prstGeom>
            <a:noFill/>
          </p:spPr>
          <p:txBody>
            <a:bodyPr wrap="square" rtlCol="0">
              <a:spAutoFit/>
            </a:bodyPr>
            <a:lstStyle/>
            <a:p>
              <a:pPr algn="ctr"/>
              <a:r>
                <a:rPr lang="en-US" sz="2400" dirty="0">
                  <a:solidFill>
                    <a:schemeClr val="bg1"/>
                  </a:solidFill>
                </a:rPr>
                <a:t>Iodine Cell</a:t>
              </a:r>
            </a:p>
          </p:txBody>
        </p:sp>
      </p:grpSp>
      <p:sp>
        <p:nvSpPr>
          <p:cNvPr id="50" name="TextBox 49">
            <a:extLst>
              <a:ext uri="{FF2B5EF4-FFF2-40B4-BE49-F238E27FC236}">
                <a16:creationId xmlns:a16="http://schemas.microsoft.com/office/drawing/2014/main" id="{2D3B62F9-35A4-5498-248F-C4CAA842299A}"/>
              </a:ext>
            </a:extLst>
          </p:cNvPr>
          <p:cNvSpPr txBox="1"/>
          <p:nvPr/>
        </p:nvSpPr>
        <p:spPr>
          <a:xfrm>
            <a:off x="4838012" y="6005764"/>
            <a:ext cx="2806922" cy="461665"/>
          </a:xfrm>
          <a:prstGeom prst="rect">
            <a:avLst/>
          </a:prstGeom>
          <a:noFill/>
        </p:spPr>
        <p:txBody>
          <a:bodyPr wrap="none" rtlCol="0">
            <a:spAutoFit/>
          </a:bodyPr>
          <a:lstStyle/>
          <a:p>
            <a:r>
              <a:rPr lang="en-US" sz="2400" dirty="0"/>
              <a:t>Theoretically &gt; OD 6!</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7655FF2-F871-D6D3-5391-D1646250D0B0}"/>
                  </a:ext>
                </a:extLst>
              </p:cNvPr>
              <p:cNvSpPr txBox="1"/>
              <p:nvPr/>
            </p:nvSpPr>
            <p:spPr>
              <a:xfrm>
                <a:off x="3186096" y="954600"/>
                <a:ext cx="2830134" cy="11991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OD</m:t>
                      </m:r>
                      <m:r>
                        <m:rPr>
                          <m:nor/>
                        </m:rPr>
                        <a:rPr lang="en-US" sz="2400" b="0" i="0" smtClean="0">
                          <a:latin typeface="Cambria Math" panose="02040503050406030204" pitchFamily="18" charset="0"/>
                        </a:rPr>
                        <m:t> = </m:t>
                      </m:r>
                      <m:sSub>
                        <m:sSubPr>
                          <m:ctrlPr>
                            <a:rPr lang="en-US" sz="2400" b="0" i="1" smtClean="0">
                              <a:latin typeface="Cambria Math" panose="02040503050406030204" pitchFamily="18" charset="0"/>
                            </a:rPr>
                          </m:ctrlPr>
                        </m:sSubPr>
                        <m:e>
                          <m:r>
                            <m:rPr>
                              <m:nor/>
                            </m:rPr>
                            <a:rPr lang="en-US" sz="2400" b="0" i="0" smtClean="0">
                              <a:latin typeface="Cambria Math" panose="02040503050406030204" pitchFamily="18" charset="0"/>
                            </a:rPr>
                            <m:t>−</m:t>
                          </m:r>
                          <m:r>
                            <m:rPr>
                              <m:nor/>
                            </m:rPr>
                            <a:rPr lang="en-US" sz="2400" b="0" i="0" smtClean="0">
                              <a:latin typeface="Cambria Math" panose="02040503050406030204" pitchFamily="18" charset="0"/>
                            </a:rPr>
                            <m:t>log</m:t>
                          </m:r>
                        </m:e>
                        <m:sub>
                          <m:r>
                            <a:rPr lang="en-US" sz="2400" b="0" i="1" smtClean="0">
                              <a:latin typeface="Cambria Math" panose="02040503050406030204" pitchFamily="18" charset="0"/>
                            </a:rPr>
                            <m:t>10</m:t>
                          </m:r>
                        </m:sub>
                      </m:sSub>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𝑂𝑈𝑇</m:t>
                                  </m:r>
                                  <m:r>
                                    <a:rPr lang="en-US" sz="2400" b="0" i="1" smtClean="0">
                                      <a:latin typeface="Cambria Math" panose="02040503050406030204" pitchFamily="18" charset="0"/>
                                    </a:rPr>
                                    <m:t> </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𝐼</m:t>
                                  </m:r>
                                </m:e>
                                <m:sub>
                                  <m:r>
                                    <a:rPr lang="en-US" sz="2400" b="0" i="1" smtClean="0">
                                      <a:latin typeface="Cambria Math" panose="02040503050406030204" pitchFamily="18" charset="0"/>
                                    </a:rPr>
                                    <m:t>𝐼𝑁</m:t>
                                  </m:r>
                                </m:sub>
                              </m:sSub>
                            </m:den>
                          </m:f>
                        </m:e>
                      </m:d>
                    </m:oMath>
                  </m:oMathPara>
                </a14:m>
                <a:endParaRPr lang="en-US" sz="2400" b="0" dirty="0"/>
              </a:p>
              <a:p>
                <a:endParaRPr lang="en-US" dirty="0"/>
              </a:p>
            </p:txBody>
          </p:sp>
        </mc:Choice>
        <mc:Fallback xmlns="">
          <p:sp>
            <p:nvSpPr>
              <p:cNvPr id="51" name="TextBox 50">
                <a:extLst>
                  <a:ext uri="{FF2B5EF4-FFF2-40B4-BE49-F238E27FC236}">
                    <a16:creationId xmlns:a16="http://schemas.microsoft.com/office/drawing/2014/main" id="{87655FF2-F871-D6D3-5391-D1646250D0B0}"/>
                  </a:ext>
                </a:extLst>
              </p:cNvPr>
              <p:cNvSpPr txBox="1">
                <a:spLocks noRot="1" noChangeAspect="1" noMove="1" noResize="1" noEditPoints="1" noAdjustHandles="1" noChangeArrowheads="1" noChangeShapeType="1" noTextEdit="1"/>
              </p:cNvSpPr>
              <p:nvPr/>
            </p:nvSpPr>
            <p:spPr>
              <a:xfrm>
                <a:off x="3186096" y="954600"/>
                <a:ext cx="2830134" cy="1199174"/>
              </a:xfrm>
              <a:prstGeom prst="rect">
                <a:avLst/>
              </a:prstGeom>
              <a:blipFill>
                <a:blip r:embed="rId6"/>
                <a:stretch>
                  <a:fillRect r="-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711C268C-2056-D7DD-748E-A3B746A73259}"/>
                  </a:ext>
                </a:extLst>
              </p:cNvPr>
              <p:cNvSpPr txBox="1"/>
              <p:nvPr/>
            </p:nvSpPr>
            <p:spPr>
              <a:xfrm>
                <a:off x="3186096" y="1925508"/>
                <a:ext cx="2400529" cy="5260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2400" b="0" i="0" smtClean="0">
                          <a:latin typeface="Cambria Math" panose="02040503050406030204" pitchFamily="18" charset="0"/>
                        </a:rPr>
                        <m:t>SP</m:t>
                      </m:r>
                      <m:r>
                        <m:rPr>
                          <m:nor/>
                        </m:rPr>
                        <a:rPr lang="en-US" sz="2400" b="0" i="0" smtClean="0">
                          <a:latin typeface="Cambria Math" panose="02040503050406030204" pitchFamily="18" charset="0"/>
                        </a:rPr>
                        <m:t> = 1</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10</m:t>
                          </m:r>
                        </m:e>
                        <m:sup>
                          <m:r>
                            <a:rPr lang="en-US" sz="2400" b="0" i="1" smtClean="0">
                              <a:latin typeface="Cambria Math" panose="02040503050406030204" pitchFamily="18" charset="0"/>
                            </a:rPr>
                            <m:t>−</m:t>
                          </m:r>
                          <m:r>
                            <m:rPr>
                              <m:nor/>
                            </m:rPr>
                            <a:rPr lang="en-US" sz="2400" b="0" i="0" smtClean="0">
                              <a:latin typeface="Cambria Math" panose="02040503050406030204" pitchFamily="18" charset="0"/>
                            </a:rPr>
                            <m:t>OD</m:t>
                          </m:r>
                        </m:sup>
                      </m:sSup>
                    </m:oMath>
                  </m:oMathPara>
                </a14:m>
                <a:endParaRPr lang="en-US" sz="2400" dirty="0"/>
              </a:p>
            </p:txBody>
          </p:sp>
        </mc:Choice>
        <mc:Fallback xmlns="">
          <p:sp>
            <p:nvSpPr>
              <p:cNvPr id="52" name="TextBox 51">
                <a:extLst>
                  <a:ext uri="{FF2B5EF4-FFF2-40B4-BE49-F238E27FC236}">
                    <a16:creationId xmlns:a16="http://schemas.microsoft.com/office/drawing/2014/main" id="{711C268C-2056-D7DD-748E-A3B746A73259}"/>
                  </a:ext>
                </a:extLst>
              </p:cNvPr>
              <p:cNvSpPr txBox="1">
                <a:spLocks noRot="1" noChangeAspect="1" noMove="1" noResize="1" noEditPoints="1" noAdjustHandles="1" noChangeArrowheads="1" noChangeShapeType="1" noTextEdit="1"/>
              </p:cNvSpPr>
              <p:nvPr/>
            </p:nvSpPr>
            <p:spPr>
              <a:xfrm>
                <a:off x="3186096" y="1925508"/>
                <a:ext cx="2400529" cy="526041"/>
              </a:xfrm>
              <a:prstGeom prst="rect">
                <a:avLst/>
              </a:prstGeom>
              <a:blipFill>
                <a:blip r:embed="rId7"/>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17EC2A9-471D-6778-1DBF-23FE2EFE7D5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95636" y="3109149"/>
            <a:ext cx="6132765" cy="2726236"/>
          </a:xfrm>
          <a:prstGeom prst="rect">
            <a:avLst/>
          </a:prstGeom>
        </p:spPr>
      </p:pic>
      <p:pic>
        <p:nvPicPr>
          <p:cNvPr id="9" name="Picture 8">
            <a:extLst>
              <a:ext uri="{FF2B5EF4-FFF2-40B4-BE49-F238E27FC236}">
                <a16:creationId xmlns:a16="http://schemas.microsoft.com/office/drawing/2014/main" id="{22F515E9-3610-3028-A033-173661F8E7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178674" y="3562443"/>
            <a:ext cx="3378230" cy="2349961"/>
          </a:xfrm>
          <a:prstGeom prst="rect">
            <a:avLst/>
          </a:prstGeom>
        </p:spPr>
      </p:pic>
      <p:grpSp>
        <p:nvGrpSpPr>
          <p:cNvPr id="137" name="Group 136">
            <a:extLst>
              <a:ext uri="{FF2B5EF4-FFF2-40B4-BE49-F238E27FC236}">
                <a16:creationId xmlns:a16="http://schemas.microsoft.com/office/drawing/2014/main" id="{54AE0148-90EB-7F38-7B6C-1C22C3C185D3}"/>
              </a:ext>
            </a:extLst>
          </p:cNvPr>
          <p:cNvGrpSpPr/>
          <p:nvPr/>
        </p:nvGrpSpPr>
        <p:grpSpPr>
          <a:xfrm>
            <a:off x="7011671" y="954600"/>
            <a:ext cx="4674709" cy="2176309"/>
            <a:chOff x="7011671" y="954600"/>
            <a:chExt cx="4674709" cy="2176309"/>
          </a:xfrm>
        </p:grpSpPr>
        <p:cxnSp>
          <p:nvCxnSpPr>
            <p:cNvPr id="10" name="Straight Arrow Connector 9">
              <a:extLst>
                <a:ext uri="{FF2B5EF4-FFF2-40B4-BE49-F238E27FC236}">
                  <a16:creationId xmlns:a16="http://schemas.microsoft.com/office/drawing/2014/main" id="{33A4E976-2488-E953-7DF9-CED2E692F300}"/>
                </a:ext>
              </a:extLst>
            </p:cNvPr>
            <p:cNvCxnSpPr>
              <a:cxnSpLocks/>
            </p:cNvCxnSpPr>
            <p:nvPr/>
          </p:nvCxnSpPr>
          <p:spPr>
            <a:xfrm>
              <a:off x="9645072" y="2992194"/>
              <a:ext cx="2030343"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5B079FF-F8B1-434D-05ED-6950F9D98C3B}"/>
                </a:ext>
              </a:extLst>
            </p:cNvPr>
            <p:cNvSpPr txBox="1"/>
            <p:nvPr/>
          </p:nvSpPr>
          <p:spPr>
            <a:xfrm>
              <a:off x="8248191" y="954600"/>
              <a:ext cx="1748043" cy="369332"/>
            </a:xfrm>
            <a:prstGeom prst="rect">
              <a:avLst/>
            </a:prstGeom>
            <a:noFill/>
          </p:spPr>
          <p:txBody>
            <a:bodyPr wrap="none" rtlCol="0">
              <a:spAutoFit/>
            </a:bodyPr>
            <a:lstStyle/>
            <a:p>
              <a:r>
                <a:rPr lang="en-US" dirty="0"/>
                <a:t>Power Amplifier </a:t>
              </a:r>
            </a:p>
          </p:txBody>
        </p:sp>
        <p:sp>
          <p:nvSpPr>
            <p:cNvPr id="13" name="Rectangle 12">
              <a:extLst>
                <a:ext uri="{FF2B5EF4-FFF2-40B4-BE49-F238E27FC236}">
                  <a16:creationId xmlns:a16="http://schemas.microsoft.com/office/drawing/2014/main" id="{6B2C773D-B2FB-C831-08B1-BB58A146AC36}"/>
                </a:ext>
              </a:extLst>
            </p:cNvPr>
            <p:cNvSpPr/>
            <p:nvPr/>
          </p:nvSpPr>
          <p:spPr>
            <a:xfrm>
              <a:off x="7011671" y="1317141"/>
              <a:ext cx="4349941" cy="1813768"/>
            </a:xfrm>
            <a:prstGeom prst="rect">
              <a:avLst/>
            </a:prstGeom>
            <a:noFill/>
            <a:ln w="3175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AB72814F-5B07-1C47-2370-4D8DB6228B26}"/>
                </a:ext>
              </a:extLst>
            </p:cNvPr>
            <p:cNvGrpSpPr/>
            <p:nvPr/>
          </p:nvGrpSpPr>
          <p:grpSpPr>
            <a:xfrm rot="10800000">
              <a:off x="7372895" y="1409986"/>
              <a:ext cx="409840" cy="261801"/>
              <a:chOff x="5814318" y="-2368626"/>
              <a:chExt cx="2582296" cy="1554480"/>
            </a:xfrm>
          </p:grpSpPr>
          <p:sp>
            <p:nvSpPr>
              <p:cNvPr id="126" name="Rectangle: Rounded Corners 1955">
                <a:extLst>
                  <a:ext uri="{FF2B5EF4-FFF2-40B4-BE49-F238E27FC236}">
                    <a16:creationId xmlns:a16="http://schemas.microsoft.com/office/drawing/2014/main" id="{F922A1F9-E604-1E25-8714-A543A1455F5F}"/>
                  </a:ext>
                </a:extLst>
              </p:cNvPr>
              <p:cNvSpPr/>
              <p:nvPr/>
            </p:nvSpPr>
            <p:spPr>
              <a:xfrm>
                <a:off x="6544019" y="-2368626"/>
                <a:ext cx="914400" cy="155448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27" name="Rectangle: Rounded Corners 1965">
                <a:extLst>
                  <a:ext uri="{FF2B5EF4-FFF2-40B4-BE49-F238E27FC236}">
                    <a16:creationId xmlns:a16="http://schemas.microsoft.com/office/drawing/2014/main" id="{CBA5A4E6-8898-B2C5-6F98-7776AFE0B753}"/>
                  </a:ext>
                </a:extLst>
              </p:cNvPr>
              <p:cNvSpPr/>
              <p:nvPr/>
            </p:nvSpPr>
            <p:spPr>
              <a:xfrm>
                <a:off x="6544018" y="-2048583"/>
                <a:ext cx="914402" cy="9143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cxnSp>
            <p:nvCxnSpPr>
              <p:cNvPr id="128" name="Straight Connector 127">
                <a:extLst>
                  <a:ext uri="{FF2B5EF4-FFF2-40B4-BE49-F238E27FC236}">
                    <a16:creationId xmlns:a16="http://schemas.microsoft.com/office/drawing/2014/main" id="{BE82553B-D2A8-274B-6A05-60845E74A72F}"/>
                  </a:ext>
                </a:extLst>
              </p:cNvPr>
              <p:cNvCxnSpPr>
                <a:stCxn id="127" idx="1"/>
                <a:endCxn id="127" idx="3"/>
              </p:cNvCxnSpPr>
              <p:nvPr/>
            </p:nvCxnSpPr>
            <p:spPr>
              <a:xfrm>
                <a:off x="6544019" y="-1591386"/>
                <a:ext cx="9144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Rectangle: Top Corners Rounded 1967">
                <a:extLst>
                  <a:ext uri="{FF2B5EF4-FFF2-40B4-BE49-F238E27FC236}">
                    <a16:creationId xmlns:a16="http://schemas.microsoft.com/office/drawing/2014/main" id="{E856D6D2-8802-D953-4BA6-F0A22D753776}"/>
                  </a:ext>
                </a:extLst>
              </p:cNvPr>
              <p:cNvSpPr/>
              <p:nvPr/>
            </p:nvSpPr>
            <p:spPr>
              <a:xfrm rot="10800000">
                <a:off x="6836627" y="-1134186"/>
                <a:ext cx="329184" cy="121737"/>
              </a:xfrm>
              <a:prstGeom prst="round2Same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0" name="Rectangle: Top Corners Rounded 1973">
                <a:extLst>
                  <a:ext uri="{FF2B5EF4-FFF2-40B4-BE49-F238E27FC236}">
                    <a16:creationId xmlns:a16="http://schemas.microsoft.com/office/drawing/2014/main" id="{90C8C74B-A520-F489-929E-B4DD3414619C}"/>
                  </a:ext>
                </a:extLst>
              </p:cNvPr>
              <p:cNvSpPr/>
              <p:nvPr/>
            </p:nvSpPr>
            <p:spPr>
              <a:xfrm rot="16200000">
                <a:off x="5702771" y="-1792554"/>
                <a:ext cx="1280160" cy="402336"/>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1" name="Rectangle: Top Corners Rounded 1979">
                <a:extLst>
                  <a:ext uri="{FF2B5EF4-FFF2-40B4-BE49-F238E27FC236}">
                    <a16:creationId xmlns:a16="http://schemas.microsoft.com/office/drawing/2014/main" id="{FF2D477A-CB74-4C62-02BB-BE0A375D0B30}"/>
                  </a:ext>
                </a:extLst>
              </p:cNvPr>
              <p:cNvSpPr/>
              <p:nvPr/>
            </p:nvSpPr>
            <p:spPr>
              <a:xfrm rot="5400000">
                <a:off x="6988438" y="-1765122"/>
                <a:ext cx="1280160" cy="347472"/>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2" name="Rectangle: Top Corners Rounded 1980">
                <a:extLst>
                  <a:ext uri="{FF2B5EF4-FFF2-40B4-BE49-F238E27FC236}">
                    <a16:creationId xmlns:a16="http://schemas.microsoft.com/office/drawing/2014/main" id="{9B578A1E-4D5A-A34A-3BA3-FA5A13AAFB73}"/>
                  </a:ext>
                </a:extLst>
              </p:cNvPr>
              <p:cNvSpPr/>
              <p:nvPr/>
            </p:nvSpPr>
            <p:spPr>
              <a:xfrm rot="5400000">
                <a:off x="7550794" y="-1888566"/>
                <a:ext cx="1097280" cy="594360"/>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33" name="Rectangle: Top Corners Rounded 1981">
                <a:extLst>
                  <a:ext uri="{FF2B5EF4-FFF2-40B4-BE49-F238E27FC236}">
                    <a16:creationId xmlns:a16="http://schemas.microsoft.com/office/drawing/2014/main" id="{C7905B89-66FB-3C2B-0D4E-C6446A49663C}"/>
                  </a:ext>
                </a:extLst>
              </p:cNvPr>
              <p:cNvSpPr/>
              <p:nvPr/>
            </p:nvSpPr>
            <p:spPr>
              <a:xfrm rot="16200000">
                <a:off x="5421126" y="-1746834"/>
                <a:ext cx="1097280" cy="310896"/>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5E62D639-810C-3C49-2B01-A712C904BE89}"/>
                </a:ext>
              </a:extLst>
            </p:cNvPr>
            <p:cNvGrpSpPr/>
            <p:nvPr/>
          </p:nvGrpSpPr>
          <p:grpSpPr>
            <a:xfrm flipH="1">
              <a:off x="10818799" y="1369899"/>
              <a:ext cx="188024" cy="303595"/>
              <a:chOff x="37547275" y="-9047306"/>
              <a:chExt cx="1136388" cy="1834882"/>
            </a:xfrm>
          </p:grpSpPr>
          <p:sp>
            <p:nvSpPr>
              <p:cNvPr id="118" name="Oval 117">
                <a:extLst>
                  <a:ext uri="{FF2B5EF4-FFF2-40B4-BE49-F238E27FC236}">
                    <a16:creationId xmlns:a16="http://schemas.microsoft.com/office/drawing/2014/main" id="{C361408F-524C-1BC1-2A65-5083F70E4C58}"/>
                  </a:ext>
                </a:extLst>
              </p:cNvPr>
              <p:cNvSpPr/>
              <p:nvPr/>
            </p:nvSpPr>
            <p:spPr>
              <a:xfrm>
                <a:off x="37769263" y="-859987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19" name="Group 118">
                <a:extLst>
                  <a:ext uri="{FF2B5EF4-FFF2-40B4-BE49-F238E27FC236}">
                    <a16:creationId xmlns:a16="http://schemas.microsoft.com/office/drawing/2014/main" id="{AB040427-EDD6-BAE3-F415-6D61418A1CA1}"/>
                  </a:ext>
                </a:extLst>
              </p:cNvPr>
              <p:cNvGrpSpPr>
                <a:grpSpLocks noChangeAspect="1"/>
              </p:cNvGrpSpPr>
              <p:nvPr/>
            </p:nvGrpSpPr>
            <p:grpSpPr>
              <a:xfrm rot="16200000">
                <a:off x="37126567" y="-8626598"/>
                <a:ext cx="1834882" cy="993466"/>
                <a:chOff x="920693" y="1160977"/>
                <a:chExt cx="359223" cy="194495"/>
              </a:xfrm>
            </p:grpSpPr>
            <p:sp>
              <p:nvSpPr>
                <p:cNvPr id="120" name="Rectangle 119">
                  <a:extLst>
                    <a:ext uri="{FF2B5EF4-FFF2-40B4-BE49-F238E27FC236}">
                      <a16:creationId xmlns:a16="http://schemas.microsoft.com/office/drawing/2014/main" id="{25E2F936-C823-5C74-AA8F-119E3AB1396C}"/>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1F4B3F21-89B9-A7E7-7CF1-B76A9B642FAD}"/>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6CC08ED4-463E-3CA4-6202-87DA886C2B4F}"/>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709DB278-02D9-A43F-8460-B38FDC470420}"/>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EFA1B642-FA4A-7ABA-C3A5-9E711C4D9945}"/>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1366591A-E765-0DA6-988E-D52F7E439C3E}"/>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16" name="Straight Arrow Connector 15">
              <a:extLst>
                <a:ext uri="{FF2B5EF4-FFF2-40B4-BE49-F238E27FC236}">
                  <a16:creationId xmlns:a16="http://schemas.microsoft.com/office/drawing/2014/main" id="{332365C1-4D87-770C-A555-8B09F6A9EBF8}"/>
                </a:ext>
              </a:extLst>
            </p:cNvPr>
            <p:cNvCxnSpPr>
              <a:cxnSpLocks/>
            </p:cNvCxnSpPr>
            <p:nvPr/>
          </p:nvCxnSpPr>
          <p:spPr>
            <a:xfrm>
              <a:off x="7860018" y="1546608"/>
              <a:ext cx="949243"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C9723C-3BD9-1E19-E586-86785167C1E8}"/>
                </a:ext>
              </a:extLst>
            </p:cNvPr>
            <p:cNvCxnSpPr>
              <a:cxnSpLocks/>
            </p:cNvCxnSpPr>
            <p:nvPr/>
          </p:nvCxnSpPr>
          <p:spPr>
            <a:xfrm>
              <a:off x="9874910" y="1541272"/>
              <a:ext cx="83898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8318669-127D-B1ED-F0F0-D641703A0A7F}"/>
                </a:ext>
              </a:extLst>
            </p:cNvPr>
            <p:cNvSpPr/>
            <p:nvPr/>
          </p:nvSpPr>
          <p:spPr>
            <a:xfrm>
              <a:off x="8891002" y="1412288"/>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1</a:t>
              </a:r>
            </a:p>
          </p:txBody>
        </p:sp>
        <p:grpSp>
          <p:nvGrpSpPr>
            <p:cNvPr id="20" name="Group 19">
              <a:extLst>
                <a:ext uri="{FF2B5EF4-FFF2-40B4-BE49-F238E27FC236}">
                  <a16:creationId xmlns:a16="http://schemas.microsoft.com/office/drawing/2014/main" id="{411DB458-BED7-068D-3853-645961579A84}"/>
                </a:ext>
              </a:extLst>
            </p:cNvPr>
            <p:cNvGrpSpPr/>
            <p:nvPr/>
          </p:nvGrpSpPr>
          <p:grpSpPr>
            <a:xfrm rot="11165378">
              <a:off x="7225111" y="1795292"/>
              <a:ext cx="235801" cy="303595"/>
              <a:chOff x="42242237" y="-8750541"/>
              <a:chExt cx="1425137" cy="1834882"/>
            </a:xfrm>
          </p:grpSpPr>
          <p:sp>
            <p:nvSpPr>
              <p:cNvPr id="110" name="Oval 109">
                <a:extLst>
                  <a:ext uri="{FF2B5EF4-FFF2-40B4-BE49-F238E27FC236}">
                    <a16:creationId xmlns:a16="http://schemas.microsoft.com/office/drawing/2014/main" id="{99D29060-0295-FE1E-DD17-BEAA7A64DAA1}"/>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11" name="Group 110">
                <a:extLst>
                  <a:ext uri="{FF2B5EF4-FFF2-40B4-BE49-F238E27FC236}">
                    <a16:creationId xmlns:a16="http://schemas.microsoft.com/office/drawing/2014/main" id="{AC7FE186-6AAA-FB6E-3B47-AD75C47A9EE9}"/>
                  </a:ext>
                </a:extLst>
              </p:cNvPr>
              <p:cNvGrpSpPr>
                <a:grpSpLocks noChangeAspect="1"/>
              </p:cNvGrpSpPr>
              <p:nvPr/>
            </p:nvGrpSpPr>
            <p:grpSpPr>
              <a:xfrm rot="2700000">
                <a:off x="42253200" y="-8329833"/>
                <a:ext cx="1834882" cy="993466"/>
                <a:chOff x="920693" y="1160977"/>
                <a:chExt cx="359223" cy="194495"/>
              </a:xfrm>
            </p:grpSpPr>
            <p:sp>
              <p:nvSpPr>
                <p:cNvPr id="112" name="Rectangle 111">
                  <a:extLst>
                    <a:ext uri="{FF2B5EF4-FFF2-40B4-BE49-F238E27FC236}">
                      <a16:creationId xmlns:a16="http://schemas.microsoft.com/office/drawing/2014/main" id="{8281C60E-6F4C-7052-FCB2-EB4672C7BA56}"/>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FCE81407-E485-F2B0-7FF2-5092AB3D4EDA}"/>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14" name="Rectangle 113">
                  <a:extLst>
                    <a:ext uri="{FF2B5EF4-FFF2-40B4-BE49-F238E27FC236}">
                      <a16:creationId xmlns:a16="http://schemas.microsoft.com/office/drawing/2014/main" id="{6FF8AD53-0C2C-7C6A-3DBB-DBB2B68C7010}"/>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0A76E1DB-3BB5-953F-206F-07EB8D7DD3C3}"/>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16" name="Rectangle 115">
                  <a:extLst>
                    <a:ext uri="{FF2B5EF4-FFF2-40B4-BE49-F238E27FC236}">
                      <a16:creationId xmlns:a16="http://schemas.microsoft.com/office/drawing/2014/main" id="{EEEC2901-57F9-177B-E6A7-1565EE79BA08}"/>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0EEC00EF-3929-946E-4BA1-DC01481EFE6A}"/>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21" name="Straight Arrow Connector 20">
              <a:extLst>
                <a:ext uri="{FF2B5EF4-FFF2-40B4-BE49-F238E27FC236}">
                  <a16:creationId xmlns:a16="http://schemas.microsoft.com/office/drawing/2014/main" id="{38209A55-6809-4BD9-4817-58A888DA6A82}"/>
                </a:ext>
              </a:extLst>
            </p:cNvPr>
            <p:cNvCxnSpPr>
              <a:cxnSpLocks/>
            </p:cNvCxnSpPr>
            <p:nvPr/>
          </p:nvCxnSpPr>
          <p:spPr>
            <a:xfrm>
              <a:off x="7426665" y="1668113"/>
              <a:ext cx="4544" cy="20594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F84ADFF-1F0F-8060-AC94-FD6CAB5A7C94}"/>
                </a:ext>
              </a:extLst>
            </p:cNvPr>
            <p:cNvGrpSpPr/>
            <p:nvPr/>
          </p:nvGrpSpPr>
          <p:grpSpPr>
            <a:xfrm flipH="1">
              <a:off x="11052287" y="1771083"/>
              <a:ext cx="188024" cy="303595"/>
              <a:chOff x="37547275" y="-9047306"/>
              <a:chExt cx="1136388" cy="1834882"/>
            </a:xfrm>
          </p:grpSpPr>
          <p:sp>
            <p:nvSpPr>
              <p:cNvPr id="102" name="Oval 101">
                <a:extLst>
                  <a:ext uri="{FF2B5EF4-FFF2-40B4-BE49-F238E27FC236}">
                    <a16:creationId xmlns:a16="http://schemas.microsoft.com/office/drawing/2014/main" id="{2BBA5584-8D29-00BA-23A9-4935668C09FF}"/>
                  </a:ext>
                </a:extLst>
              </p:cNvPr>
              <p:cNvSpPr/>
              <p:nvPr/>
            </p:nvSpPr>
            <p:spPr>
              <a:xfrm>
                <a:off x="37769263" y="-859987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03325464-996A-37F5-E6D4-82F47787CE0B}"/>
                  </a:ext>
                </a:extLst>
              </p:cNvPr>
              <p:cNvGrpSpPr>
                <a:grpSpLocks noChangeAspect="1"/>
              </p:cNvGrpSpPr>
              <p:nvPr/>
            </p:nvGrpSpPr>
            <p:grpSpPr>
              <a:xfrm rot="16200000">
                <a:off x="37126567" y="-8626598"/>
                <a:ext cx="1834882" cy="993466"/>
                <a:chOff x="920693" y="1160977"/>
                <a:chExt cx="359223" cy="194495"/>
              </a:xfrm>
            </p:grpSpPr>
            <p:sp>
              <p:nvSpPr>
                <p:cNvPr id="104" name="Rectangle 103">
                  <a:extLst>
                    <a:ext uri="{FF2B5EF4-FFF2-40B4-BE49-F238E27FC236}">
                      <a16:creationId xmlns:a16="http://schemas.microsoft.com/office/drawing/2014/main" id="{89E22650-362B-A6F1-BF08-E2919A1B4C0B}"/>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5C4168E4-57E7-F110-2F32-4D8CA0E345F9}"/>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E8025C8C-4D85-10AD-3ED2-DE6ED83AFB28}"/>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3A3F5DC4-B89A-89F4-522B-2624624A85B6}"/>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41A22F7D-FE5C-418B-3083-A52741FB00B8}"/>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8162855B-C392-141A-A8D6-D14140A2D1CB}"/>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sp>
          <p:nvSpPr>
            <p:cNvPr id="23" name="Rectangle 22">
              <a:extLst>
                <a:ext uri="{FF2B5EF4-FFF2-40B4-BE49-F238E27FC236}">
                  <a16:creationId xmlns:a16="http://schemas.microsoft.com/office/drawing/2014/main" id="{F8F49144-0CE6-CAD8-F2E5-8A242A2BA0CD}"/>
                </a:ext>
              </a:extLst>
            </p:cNvPr>
            <p:cNvSpPr/>
            <p:nvPr/>
          </p:nvSpPr>
          <p:spPr>
            <a:xfrm>
              <a:off x="8640189" y="1765721"/>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2</a:t>
              </a:r>
            </a:p>
          </p:txBody>
        </p:sp>
        <p:sp>
          <p:nvSpPr>
            <p:cNvPr id="24" name="Rectangle 23">
              <a:extLst>
                <a:ext uri="{FF2B5EF4-FFF2-40B4-BE49-F238E27FC236}">
                  <a16:creationId xmlns:a16="http://schemas.microsoft.com/office/drawing/2014/main" id="{652AD971-DB0B-AFFF-2FC7-D7DBBD76C3FA}"/>
                </a:ext>
              </a:extLst>
            </p:cNvPr>
            <p:cNvSpPr/>
            <p:nvPr/>
          </p:nvSpPr>
          <p:spPr>
            <a:xfrm>
              <a:off x="9867789" y="1780249"/>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3</a:t>
              </a:r>
            </a:p>
          </p:txBody>
        </p:sp>
        <p:cxnSp>
          <p:nvCxnSpPr>
            <p:cNvPr id="25" name="Straight Arrow Connector 24">
              <a:extLst>
                <a:ext uri="{FF2B5EF4-FFF2-40B4-BE49-F238E27FC236}">
                  <a16:creationId xmlns:a16="http://schemas.microsoft.com/office/drawing/2014/main" id="{22FCF539-83A5-5D19-596C-784F918CEAFF}"/>
                </a:ext>
              </a:extLst>
            </p:cNvPr>
            <p:cNvCxnSpPr>
              <a:cxnSpLocks/>
            </p:cNvCxnSpPr>
            <p:nvPr/>
          </p:nvCxnSpPr>
          <p:spPr>
            <a:xfrm flipH="1">
              <a:off x="9622588" y="1910731"/>
              <a:ext cx="201654"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74EFC27E-B9C2-C72B-4990-ECFB5E810366}"/>
                </a:ext>
              </a:extLst>
            </p:cNvPr>
            <p:cNvGrpSpPr/>
            <p:nvPr/>
          </p:nvGrpSpPr>
          <p:grpSpPr>
            <a:xfrm rot="10800000">
              <a:off x="7818478" y="1784301"/>
              <a:ext cx="409840" cy="261801"/>
              <a:chOff x="5814318" y="-2368626"/>
              <a:chExt cx="2582296" cy="1554480"/>
            </a:xfrm>
          </p:grpSpPr>
          <p:sp>
            <p:nvSpPr>
              <p:cNvPr id="94" name="Rectangle: Rounded Corners 1955">
                <a:extLst>
                  <a:ext uri="{FF2B5EF4-FFF2-40B4-BE49-F238E27FC236}">
                    <a16:creationId xmlns:a16="http://schemas.microsoft.com/office/drawing/2014/main" id="{F33362A4-2794-6D7C-EEE4-62C7B72F1AE4}"/>
                  </a:ext>
                </a:extLst>
              </p:cNvPr>
              <p:cNvSpPr/>
              <p:nvPr/>
            </p:nvSpPr>
            <p:spPr>
              <a:xfrm>
                <a:off x="6544019" y="-2368626"/>
                <a:ext cx="914400" cy="155448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95" name="Rectangle: Rounded Corners 1965">
                <a:extLst>
                  <a:ext uri="{FF2B5EF4-FFF2-40B4-BE49-F238E27FC236}">
                    <a16:creationId xmlns:a16="http://schemas.microsoft.com/office/drawing/2014/main" id="{30B0B076-FFC0-33F7-36E6-91B899467319}"/>
                  </a:ext>
                </a:extLst>
              </p:cNvPr>
              <p:cNvSpPr/>
              <p:nvPr/>
            </p:nvSpPr>
            <p:spPr>
              <a:xfrm>
                <a:off x="6544019" y="-2048586"/>
                <a:ext cx="914400" cy="914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cxnSp>
            <p:nvCxnSpPr>
              <p:cNvPr id="96" name="Straight Connector 95">
                <a:extLst>
                  <a:ext uri="{FF2B5EF4-FFF2-40B4-BE49-F238E27FC236}">
                    <a16:creationId xmlns:a16="http://schemas.microsoft.com/office/drawing/2014/main" id="{411D990C-1833-CC30-2711-F343B6C8B039}"/>
                  </a:ext>
                </a:extLst>
              </p:cNvPr>
              <p:cNvCxnSpPr>
                <a:cxnSpLocks/>
                <a:stCxn id="95" idx="1"/>
                <a:endCxn id="95" idx="3"/>
              </p:cNvCxnSpPr>
              <p:nvPr/>
            </p:nvCxnSpPr>
            <p:spPr>
              <a:xfrm>
                <a:off x="6544019" y="-1591386"/>
                <a:ext cx="914400" cy="0"/>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7" name="Rectangle: Top Corners Rounded 1967">
                <a:extLst>
                  <a:ext uri="{FF2B5EF4-FFF2-40B4-BE49-F238E27FC236}">
                    <a16:creationId xmlns:a16="http://schemas.microsoft.com/office/drawing/2014/main" id="{F8FBC00F-1436-9580-1893-89DC9D97D636}"/>
                  </a:ext>
                </a:extLst>
              </p:cNvPr>
              <p:cNvSpPr/>
              <p:nvPr/>
            </p:nvSpPr>
            <p:spPr>
              <a:xfrm rot="10800000">
                <a:off x="6836627" y="-1134186"/>
                <a:ext cx="329184" cy="121737"/>
              </a:xfrm>
              <a:prstGeom prst="round2Same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98" name="Rectangle: Top Corners Rounded 1973">
                <a:extLst>
                  <a:ext uri="{FF2B5EF4-FFF2-40B4-BE49-F238E27FC236}">
                    <a16:creationId xmlns:a16="http://schemas.microsoft.com/office/drawing/2014/main" id="{C8EE005C-2453-469E-F872-73ACC6CD055D}"/>
                  </a:ext>
                </a:extLst>
              </p:cNvPr>
              <p:cNvSpPr/>
              <p:nvPr/>
            </p:nvSpPr>
            <p:spPr>
              <a:xfrm rot="16200000">
                <a:off x="5702771" y="-1792554"/>
                <a:ext cx="1280160" cy="402336"/>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99" name="Rectangle: Top Corners Rounded 1979">
                <a:extLst>
                  <a:ext uri="{FF2B5EF4-FFF2-40B4-BE49-F238E27FC236}">
                    <a16:creationId xmlns:a16="http://schemas.microsoft.com/office/drawing/2014/main" id="{F6B23614-A0A1-4352-9C41-B566BFFBBD7C}"/>
                  </a:ext>
                </a:extLst>
              </p:cNvPr>
              <p:cNvSpPr/>
              <p:nvPr/>
            </p:nvSpPr>
            <p:spPr>
              <a:xfrm rot="5400000">
                <a:off x="6988438" y="-1765122"/>
                <a:ext cx="1280160" cy="347472"/>
              </a:xfrm>
              <a:prstGeom prst="round2SameRect">
                <a:avLst/>
              </a:prstGeom>
              <a:solidFill>
                <a:srgbClr val="A52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00" name="Rectangle: Top Corners Rounded 1980">
                <a:extLst>
                  <a:ext uri="{FF2B5EF4-FFF2-40B4-BE49-F238E27FC236}">
                    <a16:creationId xmlns:a16="http://schemas.microsoft.com/office/drawing/2014/main" id="{06B819D9-72D3-879B-90D4-4ADF140C075A}"/>
                  </a:ext>
                </a:extLst>
              </p:cNvPr>
              <p:cNvSpPr/>
              <p:nvPr/>
            </p:nvSpPr>
            <p:spPr>
              <a:xfrm rot="5400000">
                <a:off x="7550794" y="-1888566"/>
                <a:ext cx="1097280" cy="594360"/>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101" name="Rectangle: Top Corners Rounded 1981">
                <a:extLst>
                  <a:ext uri="{FF2B5EF4-FFF2-40B4-BE49-F238E27FC236}">
                    <a16:creationId xmlns:a16="http://schemas.microsoft.com/office/drawing/2014/main" id="{2C5B57AB-BB0A-C429-5D09-64A9526A56BD}"/>
                  </a:ext>
                </a:extLst>
              </p:cNvPr>
              <p:cNvSpPr/>
              <p:nvPr/>
            </p:nvSpPr>
            <p:spPr>
              <a:xfrm rot="16200000">
                <a:off x="5421126" y="-1746834"/>
                <a:ext cx="1097280" cy="310896"/>
              </a:xfrm>
              <a:prstGeom prst="round2Same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cxnSp>
          <p:nvCxnSpPr>
            <p:cNvPr id="27" name="Straight Arrow Connector 26">
              <a:extLst>
                <a:ext uri="{FF2B5EF4-FFF2-40B4-BE49-F238E27FC236}">
                  <a16:creationId xmlns:a16="http://schemas.microsoft.com/office/drawing/2014/main" id="{EDF8C6BB-64AD-8B4F-264C-4C24567267DC}"/>
                </a:ext>
              </a:extLst>
            </p:cNvPr>
            <p:cNvCxnSpPr>
              <a:cxnSpLocks/>
            </p:cNvCxnSpPr>
            <p:nvPr/>
          </p:nvCxnSpPr>
          <p:spPr>
            <a:xfrm flipH="1">
              <a:off x="10836611" y="1910731"/>
              <a:ext cx="201654"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EBC14ED-E844-B510-AB0D-CED0B548737E}"/>
                </a:ext>
              </a:extLst>
            </p:cNvPr>
            <p:cNvCxnSpPr>
              <a:cxnSpLocks/>
            </p:cNvCxnSpPr>
            <p:nvPr/>
          </p:nvCxnSpPr>
          <p:spPr>
            <a:xfrm flipH="1">
              <a:off x="8334639" y="1910731"/>
              <a:ext cx="221026"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C8AC1FA-A964-67CD-0CB6-B9DEAAD726A2}"/>
                </a:ext>
              </a:extLst>
            </p:cNvPr>
            <p:cNvCxnSpPr>
              <a:cxnSpLocks/>
            </p:cNvCxnSpPr>
            <p:nvPr/>
          </p:nvCxnSpPr>
          <p:spPr>
            <a:xfrm>
              <a:off x="7892236" y="2060928"/>
              <a:ext cx="3680" cy="1962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36083DE-03BC-2EF1-89B3-6DC7DFB27E1D}"/>
                </a:ext>
              </a:extLst>
            </p:cNvPr>
            <p:cNvGrpSpPr/>
            <p:nvPr/>
          </p:nvGrpSpPr>
          <p:grpSpPr>
            <a:xfrm rot="11071639">
              <a:off x="7744354" y="2176445"/>
              <a:ext cx="235801" cy="303595"/>
              <a:chOff x="42242237" y="-8750541"/>
              <a:chExt cx="1425137" cy="1834882"/>
            </a:xfrm>
          </p:grpSpPr>
          <p:sp>
            <p:nvSpPr>
              <p:cNvPr id="86" name="Oval 85">
                <a:extLst>
                  <a:ext uri="{FF2B5EF4-FFF2-40B4-BE49-F238E27FC236}">
                    <a16:creationId xmlns:a16="http://schemas.microsoft.com/office/drawing/2014/main" id="{05116DBD-B124-3C67-FAB1-559138FF58E4}"/>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87" name="Group 86">
                <a:extLst>
                  <a:ext uri="{FF2B5EF4-FFF2-40B4-BE49-F238E27FC236}">
                    <a16:creationId xmlns:a16="http://schemas.microsoft.com/office/drawing/2014/main" id="{DB124B63-9D40-CA68-7778-2A90212F2CA7}"/>
                  </a:ext>
                </a:extLst>
              </p:cNvPr>
              <p:cNvGrpSpPr>
                <a:grpSpLocks noChangeAspect="1"/>
              </p:cNvGrpSpPr>
              <p:nvPr/>
            </p:nvGrpSpPr>
            <p:grpSpPr>
              <a:xfrm rot="2700000">
                <a:off x="42253200" y="-8329833"/>
                <a:ext cx="1834882" cy="993466"/>
                <a:chOff x="920693" y="1160977"/>
                <a:chExt cx="359223" cy="194495"/>
              </a:xfrm>
            </p:grpSpPr>
            <p:sp>
              <p:nvSpPr>
                <p:cNvPr id="88" name="Rectangle 87">
                  <a:extLst>
                    <a:ext uri="{FF2B5EF4-FFF2-40B4-BE49-F238E27FC236}">
                      <a16:creationId xmlns:a16="http://schemas.microsoft.com/office/drawing/2014/main" id="{C9295543-7E15-3AB0-0472-C3B1E2E36B21}"/>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9C861FBC-6B20-DFD5-5400-8B9CD17DFEC7}"/>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90" name="Rectangle 89">
                  <a:extLst>
                    <a:ext uri="{FF2B5EF4-FFF2-40B4-BE49-F238E27FC236}">
                      <a16:creationId xmlns:a16="http://schemas.microsoft.com/office/drawing/2014/main" id="{6C822D45-4343-1439-8AFA-8E025870A01B}"/>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C165B186-0D81-23AC-51E4-313EFB7EA1B2}"/>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F80C9D56-82B0-C625-D38B-9EDD5EBAB361}"/>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B85B8FF6-6102-4486-DC1F-8805955CDE74}"/>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8BA28180-904E-A320-8689-C4F5E53ACDF2}"/>
                </a:ext>
              </a:extLst>
            </p:cNvPr>
            <p:cNvGrpSpPr/>
            <p:nvPr/>
          </p:nvGrpSpPr>
          <p:grpSpPr>
            <a:xfrm>
              <a:off x="11103869" y="2095899"/>
              <a:ext cx="185962" cy="310064"/>
              <a:chOff x="50586574" y="20974313"/>
              <a:chExt cx="1123918" cy="1873963"/>
            </a:xfrm>
          </p:grpSpPr>
          <p:sp>
            <p:nvSpPr>
              <p:cNvPr id="78" name="Oval 77">
                <a:extLst>
                  <a:ext uri="{FF2B5EF4-FFF2-40B4-BE49-F238E27FC236}">
                    <a16:creationId xmlns:a16="http://schemas.microsoft.com/office/drawing/2014/main" id="{0F62DEC4-0B82-635A-3D51-FCBB019707B8}"/>
                  </a:ext>
                </a:extLst>
              </p:cNvPr>
              <p:cNvSpPr/>
              <p:nvPr/>
            </p:nvSpPr>
            <p:spPr>
              <a:xfrm>
                <a:off x="50796092" y="21933876"/>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1A36FBD3-99EF-57F3-8644-DA94E5EFED55}"/>
                  </a:ext>
                </a:extLst>
              </p:cNvPr>
              <p:cNvGrpSpPr>
                <a:grpSpLocks noChangeAspect="1"/>
              </p:cNvGrpSpPr>
              <p:nvPr/>
            </p:nvGrpSpPr>
            <p:grpSpPr>
              <a:xfrm rot="2700000">
                <a:off x="50165866" y="21395021"/>
                <a:ext cx="1834882" cy="993466"/>
                <a:chOff x="920693" y="1160977"/>
                <a:chExt cx="359223" cy="194495"/>
              </a:xfrm>
            </p:grpSpPr>
            <p:sp>
              <p:nvSpPr>
                <p:cNvPr id="80" name="Rectangle 79">
                  <a:extLst>
                    <a:ext uri="{FF2B5EF4-FFF2-40B4-BE49-F238E27FC236}">
                      <a16:creationId xmlns:a16="http://schemas.microsoft.com/office/drawing/2014/main" id="{079D18DE-CFF5-9FC0-EC8E-F7D5CFA6C8BE}"/>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1" name="Rectangle 80">
                  <a:extLst>
                    <a:ext uri="{FF2B5EF4-FFF2-40B4-BE49-F238E27FC236}">
                      <a16:creationId xmlns:a16="http://schemas.microsoft.com/office/drawing/2014/main" id="{1DEA3E3E-9DE5-A220-FD90-6BD5B9E0E051}"/>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0DE73FBF-91F0-95AB-019F-14FA1592D0D8}"/>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0200E1B5-4DDB-887D-C930-D5D4FBAE0F38}"/>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052AD1E6-6523-27A7-20DF-7A2BCF603903}"/>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F3FD427B-B578-C709-61CB-724709279A09}"/>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sp>
          <p:nvSpPr>
            <p:cNvPr id="32" name="Rectangle 31">
              <a:extLst>
                <a:ext uri="{FF2B5EF4-FFF2-40B4-BE49-F238E27FC236}">
                  <a16:creationId xmlns:a16="http://schemas.microsoft.com/office/drawing/2014/main" id="{8071268B-CFCE-0346-7180-9021573F9783}"/>
                </a:ext>
              </a:extLst>
            </p:cNvPr>
            <p:cNvSpPr/>
            <p:nvPr/>
          </p:nvSpPr>
          <p:spPr>
            <a:xfrm>
              <a:off x="8650828" y="2131639"/>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4</a:t>
              </a:r>
            </a:p>
          </p:txBody>
        </p:sp>
        <p:sp>
          <p:nvSpPr>
            <p:cNvPr id="33" name="Rectangle 32">
              <a:extLst>
                <a:ext uri="{FF2B5EF4-FFF2-40B4-BE49-F238E27FC236}">
                  <a16:creationId xmlns:a16="http://schemas.microsoft.com/office/drawing/2014/main" id="{3A4DACC2-DC7E-7B37-C783-73C13D24DABC}"/>
                </a:ext>
              </a:extLst>
            </p:cNvPr>
            <p:cNvSpPr/>
            <p:nvPr/>
          </p:nvSpPr>
          <p:spPr>
            <a:xfrm>
              <a:off x="9872563" y="2124177"/>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5</a:t>
              </a:r>
            </a:p>
          </p:txBody>
        </p:sp>
        <p:cxnSp>
          <p:nvCxnSpPr>
            <p:cNvPr id="34" name="Straight Arrow Connector 33">
              <a:extLst>
                <a:ext uri="{FF2B5EF4-FFF2-40B4-BE49-F238E27FC236}">
                  <a16:creationId xmlns:a16="http://schemas.microsoft.com/office/drawing/2014/main" id="{BE41BEC3-C32E-4AAE-00FB-5D36EAE4C1E8}"/>
                </a:ext>
              </a:extLst>
            </p:cNvPr>
            <p:cNvCxnSpPr>
              <a:cxnSpLocks/>
            </p:cNvCxnSpPr>
            <p:nvPr/>
          </p:nvCxnSpPr>
          <p:spPr>
            <a:xfrm>
              <a:off x="8039943" y="2282732"/>
              <a:ext cx="53111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5778BD2-0D00-5B85-E36F-C883DF5D0EA4}"/>
                </a:ext>
              </a:extLst>
            </p:cNvPr>
            <p:cNvCxnSpPr>
              <a:cxnSpLocks/>
            </p:cNvCxnSpPr>
            <p:nvPr/>
          </p:nvCxnSpPr>
          <p:spPr>
            <a:xfrm>
              <a:off x="9646986" y="2281146"/>
              <a:ext cx="17653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DAF6881-B1C2-99BE-95DC-43E0412EF0A9}"/>
                </a:ext>
              </a:extLst>
            </p:cNvPr>
            <p:cNvGrpSpPr/>
            <p:nvPr/>
          </p:nvGrpSpPr>
          <p:grpSpPr>
            <a:xfrm rot="5400000">
              <a:off x="11052899" y="2481471"/>
              <a:ext cx="235801" cy="303595"/>
              <a:chOff x="42242237" y="-8750541"/>
              <a:chExt cx="1425137" cy="1834882"/>
            </a:xfrm>
          </p:grpSpPr>
          <p:sp>
            <p:nvSpPr>
              <p:cNvPr id="70" name="Oval 69">
                <a:extLst>
                  <a:ext uri="{FF2B5EF4-FFF2-40B4-BE49-F238E27FC236}">
                    <a16:creationId xmlns:a16="http://schemas.microsoft.com/office/drawing/2014/main" id="{E4CDF1F5-36D2-6123-75B6-99D53160B42B}"/>
                  </a:ext>
                </a:extLst>
              </p:cNvPr>
              <p:cNvSpPr/>
              <p:nvPr/>
            </p:nvSpPr>
            <p:spPr>
              <a:xfrm>
                <a:off x="42242237" y="-8477950"/>
                <a:ext cx="914400" cy="914400"/>
              </a:xfrm>
              <a:prstGeom prst="ellipse">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E7F87623-0EBF-7301-BE63-B53DCAFCFCCD}"/>
                  </a:ext>
                </a:extLst>
              </p:cNvPr>
              <p:cNvGrpSpPr>
                <a:grpSpLocks noChangeAspect="1"/>
              </p:cNvGrpSpPr>
              <p:nvPr/>
            </p:nvGrpSpPr>
            <p:grpSpPr>
              <a:xfrm rot="2700000">
                <a:off x="42253200" y="-8329833"/>
                <a:ext cx="1834882" cy="993466"/>
                <a:chOff x="920693" y="1160977"/>
                <a:chExt cx="359223" cy="194495"/>
              </a:xfrm>
            </p:grpSpPr>
            <p:sp>
              <p:nvSpPr>
                <p:cNvPr id="72" name="Rectangle 71">
                  <a:extLst>
                    <a:ext uri="{FF2B5EF4-FFF2-40B4-BE49-F238E27FC236}">
                      <a16:creationId xmlns:a16="http://schemas.microsoft.com/office/drawing/2014/main" id="{E3F589C3-7CCF-21AB-8557-355382E50196}"/>
                    </a:ext>
                  </a:extLst>
                </p:cNvPr>
                <p:cNvSpPr/>
                <p:nvPr/>
              </p:nvSpPr>
              <p:spPr>
                <a:xfrm>
                  <a:off x="1010721" y="1309753"/>
                  <a:ext cx="175573" cy="4571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CF82E739-FAC7-AFAB-4845-3A241AED3955}"/>
                    </a:ext>
                  </a:extLst>
                </p:cNvPr>
                <p:cNvSpPr/>
                <p:nvPr/>
              </p:nvSpPr>
              <p:spPr>
                <a:xfrm>
                  <a:off x="958652" y="1183160"/>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4142E40B-EA42-F470-CEF1-06523A7B81F3}"/>
                    </a:ext>
                  </a:extLst>
                </p:cNvPr>
                <p:cNvSpPr/>
                <p:nvPr/>
              </p:nvSpPr>
              <p:spPr>
                <a:xfrm>
                  <a:off x="1198603" y="1177312"/>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75" name="Rectangle 74">
                  <a:extLst>
                    <a:ext uri="{FF2B5EF4-FFF2-40B4-BE49-F238E27FC236}">
                      <a16:creationId xmlns:a16="http://schemas.microsoft.com/office/drawing/2014/main" id="{8D3C7900-8377-759D-D8BB-20409BAF99A3}"/>
                    </a:ext>
                  </a:extLst>
                </p:cNvPr>
                <p:cNvSpPr/>
                <p:nvPr/>
              </p:nvSpPr>
              <p:spPr>
                <a:xfrm>
                  <a:off x="920693" y="1268311"/>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76" name="Rectangle 75">
                  <a:extLst>
                    <a:ext uri="{FF2B5EF4-FFF2-40B4-BE49-F238E27FC236}">
                      <a16:creationId xmlns:a16="http://schemas.microsoft.com/office/drawing/2014/main" id="{73AB9C23-911B-80FB-FABB-1EEA98CC58CF}"/>
                    </a:ext>
                  </a:extLst>
                </p:cNvPr>
                <p:cNvSpPr/>
                <p:nvPr/>
              </p:nvSpPr>
              <p:spPr>
                <a:xfrm>
                  <a:off x="949934"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8E254EB2-4FF0-452A-D679-2D001E232F87}"/>
                    </a:ext>
                  </a:extLst>
                </p:cNvPr>
                <p:cNvSpPr/>
                <p:nvPr/>
              </p:nvSpPr>
              <p:spPr>
                <a:xfrm>
                  <a:off x="1189282" y="1160977"/>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cxnSp>
          <p:nvCxnSpPr>
            <p:cNvPr id="38" name="Straight Arrow Connector 37">
              <a:extLst>
                <a:ext uri="{FF2B5EF4-FFF2-40B4-BE49-F238E27FC236}">
                  <a16:creationId xmlns:a16="http://schemas.microsoft.com/office/drawing/2014/main" id="{CFB03A4A-09A7-1444-00CB-41A644471662}"/>
                </a:ext>
              </a:extLst>
            </p:cNvPr>
            <p:cNvCxnSpPr>
              <a:cxnSpLocks/>
            </p:cNvCxnSpPr>
            <p:nvPr/>
          </p:nvCxnSpPr>
          <p:spPr>
            <a:xfrm>
              <a:off x="10881827" y="2301196"/>
              <a:ext cx="17653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2FE9474-A4E4-136B-57B3-045B47F9DDBF}"/>
                </a:ext>
              </a:extLst>
            </p:cNvPr>
            <p:cNvCxnSpPr>
              <a:cxnSpLocks/>
            </p:cNvCxnSpPr>
            <p:nvPr/>
          </p:nvCxnSpPr>
          <p:spPr>
            <a:xfrm>
              <a:off x="11091024" y="2339524"/>
              <a:ext cx="0" cy="2115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98259A5-8109-2D12-3CB7-58E694F3B8B1}"/>
                </a:ext>
              </a:extLst>
            </p:cNvPr>
            <p:cNvCxnSpPr>
              <a:cxnSpLocks/>
            </p:cNvCxnSpPr>
            <p:nvPr/>
          </p:nvCxnSpPr>
          <p:spPr>
            <a:xfrm flipH="1">
              <a:off x="10881085" y="2610332"/>
              <a:ext cx="1458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F0FA71E-BAB5-6D40-6C3D-5BF0EC6FE6EC}"/>
                </a:ext>
              </a:extLst>
            </p:cNvPr>
            <p:cNvSpPr/>
            <p:nvPr/>
          </p:nvSpPr>
          <p:spPr>
            <a:xfrm>
              <a:off x="9878491" y="2455579"/>
              <a:ext cx="964049" cy="284247"/>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Amp 6</a:t>
              </a:r>
            </a:p>
          </p:txBody>
        </p:sp>
        <p:cxnSp>
          <p:nvCxnSpPr>
            <p:cNvPr id="45" name="Straight Arrow Connector 44">
              <a:extLst>
                <a:ext uri="{FF2B5EF4-FFF2-40B4-BE49-F238E27FC236}">
                  <a16:creationId xmlns:a16="http://schemas.microsoft.com/office/drawing/2014/main" id="{E7050995-0E82-4AA3-D0D5-59679FB89837}"/>
                </a:ext>
              </a:extLst>
            </p:cNvPr>
            <p:cNvCxnSpPr>
              <a:cxnSpLocks/>
            </p:cNvCxnSpPr>
            <p:nvPr/>
          </p:nvCxnSpPr>
          <p:spPr>
            <a:xfrm flipH="1">
              <a:off x="7419008" y="2596012"/>
              <a:ext cx="244878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95D0318A-F0A0-5645-0832-5F6221EDB75B}"/>
                </a:ext>
              </a:extLst>
            </p:cNvPr>
            <p:cNvGrpSpPr/>
            <p:nvPr/>
          </p:nvGrpSpPr>
          <p:grpSpPr>
            <a:xfrm rot="18900000">
              <a:off x="7203228" y="2793415"/>
              <a:ext cx="133119" cy="309958"/>
              <a:chOff x="16548417" y="-5776739"/>
              <a:chExt cx="994610" cy="2315884"/>
            </a:xfrm>
          </p:grpSpPr>
          <p:sp>
            <p:nvSpPr>
              <p:cNvPr id="64" name="Rectangle 63">
                <a:extLst>
                  <a:ext uri="{FF2B5EF4-FFF2-40B4-BE49-F238E27FC236}">
                    <a16:creationId xmlns:a16="http://schemas.microsoft.com/office/drawing/2014/main" id="{AF91D82B-274E-A102-793B-F3CB65963BA1}"/>
                  </a:ext>
                </a:extLst>
              </p:cNvPr>
              <p:cNvSpPr/>
              <p:nvPr/>
            </p:nvSpPr>
            <p:spPr>
              <a:xfrm rot="16200000">
                <a:off x="16511863" y="-4750503"/>
                <a:ext cx="1828800" cy="23352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65" name="Rectangle 64">
                <a:extLst>
                  <a:ext uri="{FF2B5EF4-FFF2-40B4-BE49-F238E27FC236}">
                    <a16:creationId xmlns:a16="http://schemas.microsoft.com/office/drawing/2014/main" id="{F83783A6-0B7C-FC3B-B963-DFEC3F3FB61A}"/>
                  </a:ext>
                </a:extLst>
              </p:cNvPr>
              <p:cNvSpPr/>
              <p:nvPr/>
            </p:nvSpPr>
            <p:spPr>
              <a:xfrm rot="16200000">
                <a:off x="16797764" y="-5811638"/>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1A949982-B7EC-8508-E475-254610A7B8FC}"/>
                  </a:ext>
                </a:extLst>
              </p:cNvPr>
              <p:cNvSpPr/>
              <p:nvPr/>
            </p:nvSpPr>
            <p:spPr>
              <a:xfrm rot="16200000">
                <a:off x="16766783" y="-3876922"/>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67" name="Rectangle 66">
                <a:extLst>
                  <a:ext uri="{FF2B5EF4-FFF2-40B4-BE49-F238E27FC236}">
                    <a16:creationId xmlns:a16="http://schemas.microsoft.com/office/drawing/2014/main" id="{C599981C-922F-5F4B-6732-6614061A8C40}"/>
                  </a:ext>
                </a:extLst>
              </p:cNvPr>
              <p:cNvSpPr/>
              <p:nvPr/>
            </p:nvSpPr>
            <p:spPr>
              <a:xfrm rot="16200000">
                <a:off x="16075774" y="-4809901"/>
                <a:ext cx="2286000"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68" name="Rectangle 67">
                <a:extLst>
                  <a:ext uri="{FF2B5EF4-FFF2-40B4-BE49-F238E27FC236}">
                    <a16:creationId xmlns:a16="http://schemas.microsoft.com/office/drawing/2014/main" id="{FE0963D0-9B59-93F2-9B28-EBC9CE976311}"/>
                  </a:ext>
                </a:extLst>
              </p:cNvPr>
              <p:cNvSpPr/>
              <p:nvPr/>
            </p:nvSpPr>
            <p:spPr>
              <a:xfrm rot="16200000">
                <a:off x="16552954" y="-5747546"/>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69" name="Rectangle 68">
                <a:extLst>
                  <a:ext uri="{FF2B5EF4-FFF2-40B4-BE49-F238E27FC236}">
                    <a16:creationId xmlns:a16="http://schemas.microsoft.com/office/drawing/2014/main" id="{0DACC76C-4378-897E-2643-ED6FA4DE17B0}"/>
                  </a:ext>
                </a:extLst>
              </p:cNvPr>
              <p:cNvSpPr/>
              <p:nvPr/>
            </p:nvSpPr>
            <p:spPr>
              <a:xfrm rot="16200000">
                <a:off x="16551844" y="-3809751"/>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4ACBBEE3-FF53-1747-F1F7-EF0FDD5D719C}"/>
                </a:ext>
              </a:extLst>
            </p:cNvPr>
            <p:cNvGrpSpPr/>
            <p:nvPr/>
          </p:nvGrpSpPr>
          <p:grpSpPr>
            <a:xfrm rot="2500624">
              <a:off x="7216105" y="2410971"/>
              <a:ext cx="133119" cy="309958"/>
              <a:chOff x="16548417" y="-5776739"/>
              <a:chExt cx="994610" cy="2315884"/>
            </a:xfrm>
          </p:grpSpPr>
          <p:sp>
            <p:nvSpPr>
              <p:cNvPr id="58" name="Rectangle 57">
                <a:extLst>
                  <a:ext uri="{FF2B5EF4-FFF2-40B4-BE49-F238E27FC236}">
                    <a16:creationId xmlns:a16="http://schemas.microsoft.com/office/drawing/2014/main" id="{6BA95C8B-8D7E-9435-8F92-1238A5298276}"/>
                  </a:ext>
                </a:extLst>
              </p:cNvPr>
              <p:cNvSpPr/>
              <p:nvPr/>
            </p:nvSpPr>
            <p:spPr>
              <a:xfrm rot="16200000">
                <a:off x="16511863" y="-4750503"/>
                <a:ext cx="1828800" cy="233529"/>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59" name="Rectangle 58">
                <a:extLst>
                  <a:ext uri="{FF2B5EF4-FFF2-40B4-BE49-F238E27FC236}">
                    <a16:creationId xmlns:a16="http://schemas.microsoft.com/office/drawing/2014/main" id="{052ACDFA-899C-A7C8-0C21-19207DA28462}"/>
                  </a:ext>
                </a:extLst>
              </p:cNvPr>
              <p:cNvSpPr/>
              <p:nvPr/>
            </p:nvSpPr>
            <p:spPr>
              <a:xfrm rot="16200000">
                <a:off x="16797764" y="-5811638"/>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98644138-4E95-CE00-F3E2-47F0627E416C}"/>
                  </a:ext>
                </a:extLst>
              </p:cNvPr>
              <p:cNvSpPr/>
              <p:nvPr/>
            </p:nvSpPr>
            <p:spPr>
              <a:xfrm rot="16200000">
                <a:off x="16766783" y="-3876922"/>
                <a:ext cx="233529" cy="50338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B1844811-9A2C-E845-019A-DA2BA2871C90}"/>
                  </a:ext>
                </a:extLst>
              </p:cNvPr>
              <p:cNvSpPr/>
              <p:nvPr/>
            </p:nvSpPr>
            <p:spPr>
              <a:xfrm rot="16200000">
                <a:off x="16075774" y="-4809901"/>
                <a:ext cx="2286000"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73DFD0A4-8A5B-8837-3D3A-53207E5B1B13}"/>
                  </a:ext>
                </a:extLst>
              </p:cNvPr>
              <p:cNvSpPr/>
              <p:nvPr/>
            </p:nvSpPr>
            <p:spPr>
              <a:xfrm rot="16200000">
                <a:off x="16552954" y="-5747546"/>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16031BBA-0E7D-C61D-F49E-B42F40DF0E21}"/>
                  </a:ext>
                </a:extLst>
              </p:cNvPr>
              <p:cNvSpPr/>
              <p:nvPr/>
            </p:nvSpPr>
            <p:spPr>
              <a:xfrm rot="16200000">
                <a:off x="16551844" y="-3809751"/>
                <a:ext cx="345469" cy="3523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34" tIns="15816" rIns="31634" bIns="15816" numCol="1" spcCol="0" rtlCol="0" fromWordArt="0" anchor="ctr" anchorCtr="0" forceAA="0" compatLnSpc="1">
                <a:prstTxWarp prst="textNoShape">
                  <a:avLst/>
                </a:prstTxWarp>
                <a:noAutofit/>
              </a:bodyPr>
              <a:lstStyle/>
              <a:p>
                <a:pPr algn="ctr"/>
                <a:endParaRPr lang="en-US" sz="590">
                  <a:latin typeface="Arial" panose="020B0604020202020204" pitchFamily="34" charset="0"/>
                  <a:cs typeface="Arial" panose="020B0604020202020204" pitchFamily="34" charset="0"/>
                </a:endParaRPr>
              </a:p>
            </p:txBody>
          </p:sp>
        </p:grpSp>
        <p:cxnSp>
          <p:nvCxnSpPr>
            <p:cNvPr id="48" name="Straight Arrow Connector 47">
              <a:extLst>
                <a:ext uri="{FF2B5EF4-FFF2-40B4-BE49-F238E27FC236}">
                  <a16:creationId xmlns:a16="http://schemas.microsoft.com/office/drawing/2014/main" id="{838B04B1-CF23-E18C-8490-D7D4D1F98B54}"/>
                </a:ext>
              </a:extLst>
            </p:cNvPr>
            <p:cNvCxnSpPr>
              <a:cxnSpLocks/>
            </p:cNvCxnSpPr>
            <p:nvPr/>
          </p:nvCxnSpPr>
          <p:spPr>
            <a:xfrm>
              <a:off x="7365654" y="2635858"/>
              <a:ext cx="0" cy="21154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ABB0730-6A62-FB2E-CBD8-F49F1C383A3B}"/>
                </a:ext>
              </a:extLst>
            </p:cNvPr>
            <p:cNvCxnSpPr>
              <a:cxnSpLocks/>
            </p:cNvCxnSpPr>
            <p:nvPr/>
          </p:nvCxnSpPr>
          <p:spPr>
            <a:xfrm>
              <a:off x="7479908" y="2932290"/>
              <a:ext cx="420647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3BED02B3-B7AF-F5BF-A9DC-B92C7DB17C2F}"/>
                </a:ext>
              </a:extLst>
            </p:cNvPr>
            <p:cNvSpPr/>
            <p:nvPr/>
          </p:nvSpPr>
          <p:spPr>
            <a:xfrm>
              <a:off x="9312413" y="2793671"/>
              <a:ext cx="391844" cy="279285"/>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grpSp>
      <p:sp>
        <p:nvSpPr>
          <p:cNvPr id="55" name="Rectangle: Rounded Corners 54">
            <a:extLst>
              <a:ext uri="{FF2B5EF4-FFF2-40B4-BE49-F238E27FC236}">
                <a16:creationId xmlns:a16="http://schemas.microsoft.com/office/drawing/2014/main" id="{A2903587-EFB0-0BD7-7898-F4ACA290B3F3}"/>
              </a:ext>
            </a:extLst>
          </p:cNvPr>
          <p:cNvSpPr/>
          <p:nvPr/>
        </p:nvSpPr>
        <p:spPr>
          <a:xfrm>
            <a:off x="7512218" y="1781765"/>
            <a:ext cx="221174" cy="25137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90">
              <a:latin typeface="Arial" panose="020B0604020202020204" pitchFamily="34" charset="0"/>
              <a:cs typeface="Arial" panose="020B0604020202020204" pitchFamily="34" charset="0"/>
            </a:endParaRPr>
          </a:p>
        </p:txBody>
      </p:sp>
      <p:cxnSp>
        <p:nvCxnSpPr>
          <p:cNvPr id="56" name="Straight Connector 55">
            <a:extLst>
              <a:ext uri="{FF2B5EF4-FFF2-40B4-BE49-F238E27FC236}">
                <a16:creationId xmlns:a16="http://schemas.microsoft.com/office/drawing/2014/main" id="{44C029BB-4DAA-941C-5444-B0ED7A2F7C42}"/>
              </a:ext>
            </a:extLst>
          </p:cNvPr>
          <p:cNvCxnSpPr>
            <a:cxnSpLocks/>
            <a:stCxn id="55" idx="2"/>
          </p:cNvCxnSpPr>
          <p:nvPr/>
        </p:nvCxnSpPr>
        <p:spPr>
          <a:xfrm>
            <a:off x="7622805" y="2033135"/>
            <a:ext cx="1076824" cy="1558460"/>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E46915A-E882-02AB-1B79-C5C961BD3D14}"/>
              </a:ext>
            </a:extLst>
          </p:cNvPr>
          <p:cNvCxnSpPr>
            <a:cxnSpLocks/>
          </p:cNvCxnSpPr>
          <p:nvPr/>
        </p:nvCxnSpPr>
        <p:spPr>
          <a:xfrm>
            <a:off x="7740117" y="1881029"/>
            <a:ext cx="3798009" cy="1720698"/>
          </a:xfrm>
          <a:prstGeom prst="line">
            <a:avLst/>
          </a:prstGeom>
        </p:spPr>
        <p:style>
          <a:lnRef idx="1">
            <a:schemeClr val="dk1"/>
          </a:lnRef>
          <a:fillRef idx="0">
            <a:schemeClr val="dk1"/>
          </a:fillRef>
          <a:effectRef idx="0">
            <a:schemeClr val="dk1"/>
          </a:effectRef>
          <a:fontRef idx="minor">
            <a:schemeClr val="tx1"/>
          </a:fontRef>
        </p:style>
      </p:cxnSp>
      <p:sp>
        <p:nvSpPr>
          <p:cNvPr id="138" name="TextBox 137">
            <a:extLst>
              <a:ext uri="{FF2B5EF4-FFF2-40B4-BE49-F238E27FC236}">
                <a16:creationId xmlns:a16="http://schemas.microsoft.com/office/drawing/2014/main" id="{5BF5264C-0223-A750-237F-6A36BC3342A3}"/>
              </a:ext>
            </a:extLst>
          </p:cNvPr>
          <p:cNvSpPr txBox="1"/>
          <p:nvPr/>
        </p:nvSpPr>
        <p:spPr>
          <a:xfrm>
            <a:off x="9639121" y="3201617"/>
            <a:ext cx="842154" cy="400110"/>
          </a:xfrm>
          <a:prstGeom prst="rect">
            <a:avLst/>
          </a:prstGeom>
          <a:noFill/>
        </p:spPr>
        <p:txBody>
          <a:bodyPr wrap="none" rtlCol="0">
            <a:spAutoFit/>
          </a:bodyPr>
          <a:lstStyle/>
          <a:p>
            <a:r>
              <a:rPr lang="en-US" sz="2000" dirty="0"/>
              <a:t>Etalon</a:t>
            </a:r>
          </a:p>
        </p:txBody>
      </p:sp>
      <p:sp>
        <p:nvSpPr>
          <p:cNvPr id="139" name="TextBox 138">
            <a:extLst>
              <a:ext uri="{FF2B5EF4-FFF2-40B4-BE49-F238E27FC236}">
                <a16:creationId xmlns:a16="http://schemas.microsoft.com/office/drawing/2014/main" id="{A77A813C-2BE6-DE17-43BB-CDC2C75A09FE}"/>
              </a:ext>
            </a:extLst>
          </p:cNvPr>
          <p:cNvSpPr txBox="1"/>
          <p:nvPr/>
        </p:nvSpPr>
        <p:spPr>
          <a:xfrm>
            <a:off x="4842638" y="6011543"/>
            <a:ext cx="3074881" cy="461665"/>
          </a:xfrm>
          <a:prstGeom prst="rect">
            <a:avLst/>
          </a:prstGeom>
          <a:noFill/>
        </p:spPr>
        <p:txBody>
          <a:bodyPr wrap="none" rtlCol="0">
            <a:spAutoFit/>
          </a:bodyPr>
          <a:lstStyle/>
          <a:p>
            <a:r>
              <a:rPr lang="en-US" sz="2400" dirty="0">
                <a:solidFill>
                  <a:srgbClr val="FF0000"/>
                </a:solidFill>
              </a:rPr>
              <a:t>~ </a:t>
            </a:r>
            <a:r>
              <a:rPr lang="en-US" sz="2400" dirty="0">
                <a:solidFill>
                  <a:srgbClr val="FF0000"/>
                </a:solidFill>
                <a:latin typeface="Calibri" panose="020F0502020204030204" pitchFamily="34" charset="0"/>
                <a:cs typeface="Times New Roman" panose="02020603050405020304" pitchFamily="18" charset="0"/>
              </a:rPr>
              <a:t>OD 6 </a:t>
            </a:r>
            <a:r>
              <a:rPr lang="en-US" sz="2400" dirty="0">
                <a:solidFill>
                  <a:srgbClr val="FF0000"/>
                </a:solidFill>
              </a:rPr>
              <a:t>SP =  </a:t>
            </a:r>
            <a:r>
              <a:rPr lang="en-US" sz="24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0.9999987</a:t>
            </a:r>
          </a:p>
        </p:txBody>
      </p:sp>
    </p:spTree>
    <p:extLst>
      <p:ext uri="{BB962C8B-B14F-4D97-AF65-F5344CB8AC3E}">
        <p14:creationId xmlns:p14="http://schemas.microsoft.com/office/powerpoint/2010/main" val="259570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5" grpId="0" animBg="1"/>
      <p:bldP spid="138" grpId="0"/>
      <p:bldP spid="1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imeline&#10;&#10;Description automatically generated">
            <a:extLst>
              <a:ext uri="{FF2B5EF4-FFF2-40B4-BE49-F238E27FC236}">
                <a16:creationId xmlns:a16="http://schemas.microsoft.com/office/drawing/2014/main" id="{368AE74D-1DD7-ED0F-916C-7932F9301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6852" y="2476550"/>
            <a:ext cx="714375" cy="1409700"/>
          </a:xfrm>
          <a:prstGeom prst="rect">
            <a:avLst/>
          </a:prstGeom>
        </p:spPr>
      </p:pic>
      <p:sp>
        <p:nvSpPr>
          <p:cNvPr id="20" name="Rectangle 19">
            <a:extLst>
              <a:ext uri="{FF2B5EF4-FFF2-40B4-BE49-F238E27FC236}">
                <a16:creationId xmlns:a16="http://schemas.microsoft.com/office/drawing/2014/main" id="{491103BA-56D2-E929-4E30-120494A5A69E}"/>
              </a:ext>
            </a:extLst>
          </p:cNvPr>
          <p:cNvSpPr/>
          <p:nvPr/>
        </p:nvSpPr>
        <p:spPr>
          <a:xfrm>
            <a:off x="6964545" y="2405420"/>
            <a:ext cx="714375" cy="1480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930DBE4-D6A5-95D0-5D0D-6BD79930B929}"/>
              </a:ext>
            </a:extLst>
          </p:cNvPr>
          <p:cNvSpPr txBox="1"/>
          <p:nvPr/>
        </p:nvSpPr>
        <p:spPr>
          <a:xfrm>
            <a:off x="6942016" y="3516918"/>
            <a:ext cx="301686" cy="369332"/>
          </a:xfrm>
          <a:prstGeom prst="rect">
            <a:avLst/>
          </a:prstGeom>
          <a:noFill/>
        </p:spPr>
        <p:txBody>
          <a:bodyPr wrap="none" rtlCol="0">
            <a:spAutoFit/>
          </a:bodyPr>
          <a:lstStyle/>
          <a:p>
            <a:r>
              <a:rPr lang="en-US" dirty="0"/>
              <a:t>0</a:t>
            </a:r>
          </a:p>
        </p:txBody>
      </p:sp>
      <p:sp>
        <p:nvSpPr>
          <p:cNvPr id="22" name="TextBox 21">
            <a:extLst>
              <a:ext uri="{FF2B5EF4-FFF2-40B4-BE49-F238E27FC236}">
                <a16:creationId xmlns:a16="http://schemas.microsoft.com/office/drawing/2014/main" id="{F88EF632-6C68-A683-6AC5-C67A4776565B}"/>
              </a:ext>
            </a:extLst>
          </p:cNvPr>
          <p:cNvSpPr txBox="1"/>
          <p:nvPr/>
        </p:nvSpPr>
        <p:spPr>
          <a:xfrm>
            <a:off x="6925447" y="2387551"/>
            <a:ext cx="652743" cy="369332"/>
          </a:xfrm>
          <a:prstGeom prst="rect">
            <a:avLst/>
          </a:prstGeom>
          <a:noFill/>
        </p:spPr>
        <p:txBody>
          <a:bodyPr wrap="none" rtlCol="0">
            <a:spAutoFit/>
          </a:bodyPr>
          <a:lstStyle/>
          <a:p>
            <a:r>
              <a:rPr lang="en-US" dirty="0"/>
              <a:t>4096</a:t>
            </a:r>
          </a:p>
        </p:txBody>
      </p:sp>
      <p:sp>
        <p:nvSpPr>
          <p:cNvPr id="2" name="Title 1">
            <a:extLst>
              <a:ext uri="{FF2B5EF4-FFF2-40B4-BE49-F238E27FC236}">
                <a16:creationId xmlns:a16="http://schemas.microsoft.com/office/drawing/2014/main" id="{FD053235-AF4D-6F9B-1A02-5BDA2DCE4602}"/>
              </a:ext>
            </a:extLst>
          </p:cNvPr>
          <p:cNvSpPr>
            <a:spLocks noGrp="1"/>
          </p:cNvSpPr>
          <p:nvPr>
            <p:ph type="title"/>
          </p:nvPr>
        </p:nvSpPr>
        <p:spPr/>
        <p:txBody>
          <a:bodyPr/>
          <a:lstStyle/>
          <a:p>
            <a:r>
              <a:rPr lang="en-US" dirty="0"/>
              <a:t>Demonstration of increased spectral purity</a:t>
            </a:r>
          </a:p>
        </p:txBody>
      </p:sp>
      <p:sp>
        <p:nvSpPr>
          <p:cNvPr id="3" name="Footer Placeholder 2">
            <a:extLst>
              <a:ext uri="{FF2B5EF4-FFF2-40B4-BE49-F238E27FC236}">
                <a16:creationId xmlns:a16="http://schemas.microsoft.com/office/drawing/2014/main" id="{534CA79F-9F13-A879-5DF2-FA0A616C3E0D}"/>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85CC107B-DD07-3172-E9DF-1F9D6F9AE28E}"/>
              </a:ext>
            </a:extLst>
          </p:cNvPr>
          <p:cNvSpPr>
            <a:spLocks noGrp="1"/>
          </p:cNvSpPr>
          <p:nvPr>
            <p:ph type="sldNum" sz="quarter" idx="12"/>
          </p:nvPr>
        </p:nvSpPr>
        <p:spPr/>
        <p:txBody>
          <a:bodyPr/>
          <a:lstStyle/>
          <a:p>
            <a:pPr lvl="0"/>
            <a:r>
              <a:rPr lang="en-US"/>
              <a:t> |  </a:t>
            </a:r>
            <a:fld id="{72E50A9C-9430-4DF3-B16F-9673B5ECE2F6}" type="slidenum">
              <a:rPr smtClean="0"/>
              <a:t>16</a:t>
            </a:fld>
            <a:endParaRPr lang="en-US"/>
          </a:p>
        </p:txBody>
      </p:sp>
      <p:pic>
        <p:nvPicPr>
          <p:cNvPr id="15" name="Picture 14">
            <a:extLst>
              <a:ext uri="{FF2B5EF4-FFF2-40B4-BE49-F238E27FC236}">
                <a16:creationId xmlns:a16="http://schemas.microsoft.com/office/drawing/2014/main" id="{1FB1EC5C-7CB1-CF3D-5DB4-CEF8F4A154A4}"/>
              </a:ext>
            </a:extLst>
          </p:cNvPr>
          <p:cNvPicPr>
            <a:picLocks noChangeAspect="1"/>
          </p:cNvPicPr>
          <p:nvPr/>
        </p:nvPicPr>
        <p:blipFill rotWithShape="1">
          <a:blip r:embed="rId7">
            <a:clrChange>
              <a:clrFrom>
                <a:srgbClr val="FFFFFF"/>
              </a:clrFrom>
              <a:clrTo>
                <a:srgbClr val="FFFFFF">
                  <a:alpha val="0"/>
                </a:srgbClr>
              </a:clrTo>
            </a:clrChange>
          </a:blip>
          <a:srcRect r="76970" b="5035"/>
          <a:stretch/>
        </p:blipFill>
        <p:spPr>
          <a:xfrm>
            <a:off x="2423203" y="1304744"/>
            <a:ext cx="1985270" cy="2904277"/>
          </a:xfrm>
          <a:prstGeom prst="rect">
            <a:avLst/>
          </a:prstGeom>
        </p:spPr>
      </p:pic>
      <p:sp>
        <p:nvSpPr>
          <p:cNvPr id="6" name="TextBox 5">
            <a:extLst>
              <a:ext uri="{FF2B5EF4-FFF2-40B4-BE49-F238E27FC236}">
                <a16:creationId xmlns:a16="http://schemas.microsoft.com/office/drawing/2014/main" id="{77E90061-614D-99AB-B6FF-DCA97DA8FBD4}"/>
              </a:ext>
            </a:extLst>
          </p:cNvPr>
          <p:cNvSpPr txBox="1"/>
          <p:nvPr/>
        </p:nvSpPr>
        <p:spPr>
          <a:xfrm>
            <a:off x="1926566" y="4586289"/>
            <a:ext cx="8386335" cy="523220"/>
          </a:xfrm>
          <a:prstGeom prst="rect">
            <a:avLst/>
          </a:prstGeom>
          <a:noFill/>
        </p:spPr>
        <p:txBody>
          <a:bodyPr wrap="none" rtlCol="0">
            <a:spAutoFit/>
          </a:bodyPr>
          <a:lstStyle/>
          <a:p>
            <a:pPr algn="just"/>
            <a:r>
              <a:rPr lang="en-US" sz="2800" b="1" dirty="0">
                <a:solidFill>
                  <a:srgbClr val="000000"/>
                </a:solidFill>
                <a:latin typeface="Calibri" panose="020F0502020204030204" pitchFamily="34" charset="0"/>
              </a:rPr>
              <a:t>Potential for kHz-MHz single-parameter m</a:t>
            </a:r>
            <a:r>
              <a:rPr lang="en-US" sz="2800" b="1" dirty="0"/>
              <a:t>easurements</a:t>
            </a:r>
          </a:p>
        </p:txBody>
      </p:sp>
      <p:pic>
        <p:nvPicPr>
          <p:cNvPr id="9" name="Picture 8" descr="A picture containing timeline&#10;&#10;Description automatically generated">
            <a:extLst>
              <a:ext uri="{FF2B5EF4-FFF2-40B4-BE49-F238E27FC236}">
                <a16:creationId xmlns:a16="http://schemas.microsoft.com/office/drawing/2014/main" id="{9D711C4B-92E9-513A-D2FC-A7C38F83D4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81563" y="2461783"/>
            <a:ext cx="714375" cy="1409700"/>
          </a:xfrm>
          <a:prstGeom prst="rect">
            <a:avLst/>
          </a:prstGeom>
        </p:spPr>
      </p:pic>
      <p:sp>
        <p:nvSpPr>
          <p:cNvPr id="5" name="TextBox 4">
            <a:extLst>
              <a:ext uri="{FF2B5EF4-FFF2-40B4-BE49-F238E27FC236}">
                <a16:creationId xmlns:a16="http://schemas.microsoft.com/office/drawing/2014/main" id="{008B2D82-8DC8-2246-A1A2-EE5E589AC0E5}"/>
              </a:ext>
            </a:extLst>
          </p:cNvPr>
          <p:cNvSpPr txBox="1"/>
          <p:nvPr/>
        </p:nvSpPr>
        <p:spPr>
          <a:xfrm>
            <a:off x="4947249" y="911130"/>
            <a:ext cx="1837588" cy="707886"/>
          </a:xfrm>
          <a:prstGeom prst="rect">
            <a:avLst/>
          </a:prstGeom>
          <a:noFill/>
        </p:spPr>
        <p:txBody>
          <a:bodyPr wrap="square" rtlCol="0">
            <a:spAutoFit/>
          </a:bodyPr>
          <a:lstStyle/>
          <a:p>
            <a:pPr algn="ctr"/>
            <a:r>
              <a:rPr lang="en-US" sz="2000" dirty="0"/>
              <a:t>Filtered </a:t>
            </a:r>
          </a:p>
          <a:p>
            <a:pPr algn="ctr"/>
            <a:r>
              <a:rPr lang="en-US" sz="2000" dirty="0"/>
              <a:t>No Etalon</a:t>
            </a:r>
          </a:p>
        </p:txBody>
      </p:sp>
      <p:pic>
        <p:nvPicPr>
          <p:cNvPr id="23" name="tube1">
            <a:hlinkClick r:id="" action="ppaction://media"/>
            <a:extLst>
              <a:ext uri="{FF2B5EF4-FFF2-40B4-BE49-F238E27FC236}">
                <a16:creationId xmlns:a16="http://schemas.microsoft.com/office/drawing/2014/main" id="{8C5DC351-CD29-EA53-4EC1-57E266678B2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06370" y="1596752"/>
            <a:ext cx="1701384" cy="2835640"/>
          </a:xfrm>
          <a:prstGeom prst="rect">
            <a:avLst/>
          </a:prstGeom>
        </p:spPr>
      </p:pic>
      <p:pic>
        <p:nvPicPr>
          <p:cNvPr id="24" name="tube2">
            <a:hlinkClick r:id="" action="ppaction://media"/>
            <a:extLst>
              <a:ext uri="{FF2B5EF4-FFF2-40B4-BE49-F238E27FC236}">
                <a16:creationId xmlns:a16="http://schemas.microsoft.com/office/drawing/2014/main" id="{9136719F-FA10-DCAF-12EF-17C88C0692F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617992" y="1596752"/>
            <a:ext cx="1698115" cy="2830191"/>
          </a:xfrm>
          <a:prstGeom prst="rect">
            <a:avLst/>
          </a:prstGeom>
        </p:spPr>
      </p:pic>
      <p:sp>
        <p:nvSpPr>
          <p:cNvPr id="10" name="TextBox 9">
            <a:extLst>
              <a:ext uri="{FF2B5EF4-FFF2-40B4-BE49-F238E27FC236}">
                <a16:creationId xmlns:a16="http://schemas.microsoft.com/office/drawing/2014/main" id="{A1C313EE-5310-00EE-6A0B-8F298EFEEF55}"/>
              </a:ext>
            </a:extLst>
          </p:cNvPr>
          <p:cNvSpPr txBox="1"/>
          <p:nvPr/>
        </p:nvSpPr>
        <p:spPr>
          <a:xfrm>
            <a:off x="7862390" y="911130"/>
            <a:ext cx="1235890" cy="707886"/>
          </a:xfrm>
          <a:prstGeom prst="rect">
            <a:avLst/>
          </a:prstGeom>
          <a:noFill/>
        </p:spPr>
        <p:txBody>
          <a:bodyPr wrap="square" rtlCol="0">
            <a:spAutoFit/>
          </a:bodyPr>
          <a:lstStyle/>
          <a:p>
            <a:pPr algn="ctr"/>
            <a:r>
              <a:rPr lang="en-US" sz="2000" dirty="0"/>
              <a:t>Filtered Etalon</a:t>
            </a:r>
          </a:p>
        </p:txBody>
      </p:sp>
      <p:sp>
        <p:nvSpPr>
          <p:cNvPr id="11" name="Rectangle 10">
            <a:extLst>
              <a:ext uri="{FF2B5EF4-FFF2-40B4-BE49-F238E27FC236}">
                <a16:creationId xmlns:a16="http://schemas.microsoft.com/office/drawing/2014/main" id="{7209773F-5328-A1EC-071D-837380EF9756}"/>
              </a:ext>
            </a:extLst>
          </p:cNvPr>
          <p:cNvSpPr/>
          <p:nvPr/>
        </p:nvSpPr>
        <p:spPr>
          <a:xfrm>
            <a:off x="9699256" y="2390653"/>
            <a:ext cx="714375" cy="1480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7B7C67F-68D0-468D-7493-6CFC9C04D14F}"/>
              </a:ext>
            </a:extLst>
          </p:cNvPr>
          <p:cNvSpPr txBox="1"/>
          <p:nvPr/>
        </p:nvSpPr>
        <p:spPr>
          <a:xfrm>
            <a:off x="9676727" y="3502151"/>
            <a:ext cx="301686" cy="369332"/>
          </a:xfrm>
          <a:prstGeom prst="rect">
            <a:avLst/>
          </a:prstGeom>
          <a:noFill/>
        </p:spPr>
        <p:txBody>
          <a:bodyPr wrap="none" rtlCol="0">
            <a:spAutoFit/>
          </a:bodyPr>
          <a:lstStyle/>
          <a:p>
            <a:r>
              <a:rPr lang="en-US" dirty="0"/>
              <a:t>0</a:t>
            </a:r>
          </a:p>
        </p:txBody>
      </p:sp>
      <p:sp>
        <p:nvSpPr>
          <p:cNvPr id="27" name="TextBox 26">
            <a:extLst>
              <a:ext uri="{FF2B5EF4-FFF2-40B4-BE49-F238E27FC236}">
                <a16:creationId xmlns:a16="http://schemas.microsoft.com/office/drawing/2014/main" id="{D0EFBE5C-4852-D7B0-32AA-AB518E4C371C}"/>
              </a:ext>
            </a:extLst>
          </p:cNvPr>
          <p:cNvSpPr txBox="1"/>
          <p:nvPr/>
        </p:nvSpPr>
        <p:spPr>
          <a:xfrm>
            <a:off x="9660158" y="2372784"/>
            <a:ext cx="652743" cy="369332"/>
          </a:xfrm>
          <a:prstGeom prst="rect">
            <a:avLst/>
          </a:prstGeom>
          <a:noFill/>
        </p:spPr>
        <p:txBody>
          <a:bodyPr wrap="none" rtlCol="0">
            <a:spAutoFit/>
          </a:bodyPr>
          <a:lstStyle/>
          <a:p>
            <a:r>
              <a:rPr lang="en-US" dirty="0"/>
              <a:t>4096</a:t>
            </a:r>
          </a:p>
        </p:txBody>
      </p:sp>
      <p:sp>
        <p:nvSpPr>
          <p:cNvPr id="8" name="Rectangle 7">
            <a:extLst>
              <a:ext uri="{FF2B5EF4-FFF2-40B4-BE49-F238E27FC236}">
                <a16:creationId xmlns:a16="http://schemas.microsoft.com/office/drawing/2014/main" id="{37AE0F90-CD5D-C3D6-645F-84A7C2C2DA43}"/>
              </a:ext>
            </a:extLst>
          </p:cNvPr>
          <p:cNvSpPr/>
          <p:nvPr/>
        </p:nvSpPr>
        <p:spPr>
          <a:xfrm>
            <a:off x="7662577" y="3742312"/>
            <a:ext cx="1601293" cy="619376"/>
          </a:xfrm>
          <a:prstGeom prst="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F242F4F-BEE3-7432-E17D-562BB631AF84}"/>
              </a:ext>
            </a:extLst>
          </p:cNvPr>
          <p:cNvSpPr/>
          <p:nvPr/>
        </p:nvSpPr>
        <p:spPr>
          <a:xfrm>
            <a:off x="3931146" y="5198769"/>
            <a:ext cx="4196431" cy="841168"/>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can we achieve multi-parameter measurements?</a:t>
            </a:r>
          </a:p>
        </p:txBody>
      </p:sp>
    </p:spTree>
    <p:extLst>
      <p:ext uri="{BB962C8B-B14F-4D97-AF65-F5344CB8AC3E}">
        <p14:creationId xmlns:p14="http://schemas.microsoft.com/office/powerpoint/2010/main" val="19844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050" fill="hold"/>
                                        <p:tgtEl>
                                          <p:spTgt spid="23"/>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050"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repeatCount="indefinite" fill="hold" display="0">
                  <p:stCondLst>
                    <p:cond delay="indefinite"/>
                  </p:stCondLst>
                </p:cTn>
                <p:tgtEl>
                  <p:spTgt spid="23"/>
                </p:tgtEl>
              </p:cMediaNode>
            </p:video>
            <p:video>
              <p:cMediaNode vol="80000">
                <p:cTn id="52" repeatCount="indefinite" fill="hold" display="0">
                  <p:stCondLst>
                    <p:cond delay="indefinite"/>
                  </p:stCondLst>
                </p:cTn>
                <p:tgtEl>
                  <p:spTgt spid="24"/>
                </p:tgtEl>
              </p:cMediaNode>
            </p:video>
          </p:childTnLst>
        </p:cTn>
      </p:par>
    </p:tnLst>
    <p:bldLst>
      <p:bldP spid="20" grpId="0" animBg="1"/>
      <p:bldP spid="21" grpId="0"/>
      <p:bldP spid="22" grpId="0"/>
      <p:bldP spid="6" grpId="0"/>
      <p:bldP spid="5" grpId="0"/>
      <p:bldP spid="10" grpId="0"/>
      <p:bldP spid="11" grpId="0" animBg="1"/>
      <p:bldP spid="26" grpId="0"/>
      <p:bldP spid="27" grpId="0"/>
      <p:bldP spid="8"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7E00A79-DE18-72BB-7A4F-5C3B549C071A}"/>
              </a:ext>
            </a:extLst>
          </p:cNvPr>
          <p:cNvSpPr/>
          <p:nvPr/>
        </p:nvSpPr>
        <p:spPr>
          <a:xfrm>
            <a:off x="1252728" y="1035208"/>
            <a:ext cx="6309360" cy="1451959"/>
          </a:xfrm>
          <a:prstGeom prst="roundRect">
            <a:avLst/>
          </a:prstGeom>
          <a:solidFill>
            <a:schemeClr val="accent6">
              <a:lumMod val="40000"/>
              <a:lumOff val="6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2A3E05F5-5D56-90CD-6F7B-B2F29BF7E05C}"/>
              </a:ext>
            </a:extLst>
          </p:cNvPr>
          <p:cNvSpPr/>
          <p:nvPr/>
        </p:nvSpPr>
        <p:spPr>
          <a:xfrm>
            <a:off x="7865769" y="1035207"/>
            <a:ext cx="3905553" cy="1451959"/>
          </a:xfrm>
          <a:prstGeom prst="roundRect">
            <a:avLst/>
          </a:prstGeom>
          <a:solidFill>
            <a:schemeClr val="accent6">
              <a:lumMod val="75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E34DC9-6640-2FAA-B81A-0A3C44FCA663}"/>
              </a:ext>
            </a:extLst>
          </p:cNvPr>
          <p:cNvSpPr>
            <a:spLocks noGrp="1"/>
          </p:cNvSpPr>
          <p:nvPr>
            <p:ph type="title"/>
          </p:nvPr>
        </p:nvSpPr>
        <p:spPr/>
        <p:txBody>
          <a:bodyPr/>
          <a:lstStyle/>
          <a:p>
            <a:r>
              <a:rPr lang="en-US" dirty="0"/>
              <a:t>Intensity of filtered Rayleigh scattering</a:t>
            </a:r>
          </a:p>
        </p:txBody>
      </p:sp>
      <p:sp>
        <p:nvSpPr>
          <p:cNvPr id="3" name="Footer Placeholder 2">
            <a:extLst>
              <a:ext uri="{FF2B5EF4-FFF2-40B4-BE49-F238E27FC236}">
                <a16:creationId xmlns:a16="http://schemas.microsoft.com/office/drawing/2014/main" id="{2CB8BC62-58E1-5C59-A0CE-E743CD412804}"/>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1E3631D2-1F81-226F-402C-EFDEB7BEA2CB}"/>
              </a:ext>
            </a:extLst>
          </p:cNvPr>
          <p:cNvSpPr>
            <a:spLocks noGrp="1"/>
          </p:cNvSpPr>
          <p:nvPr>
            <p:ph type="sldNum" sz="quarter" idx="12"/>
          </p:nvPr>
        </p:nvSpPr>
        <p:spPr/>
        <p:txBody>
          <a:bodyPr/>
          <a:lstStyle/>
          <a:p>
            <a:pPr lvl="0"/>
            <a:r>
              <a:rPr lang="en-US"/>
              <a:t> |  </a:t>
            </a:r>
            <a:fld id="{72E50A9C-9430-4DF3-B16F-9673B5ECE2F6}" type="slidenum">
              <a:rPr smtClean="0"/>
              <a:t>17</a:t>
            </a:fld>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6C6B18F-18DD-1EDC-3225-DAAF1560505B}"/>
                  </a:ext>
                </a:extLst>
              </p:cNvPr>
              <p:cNvSpPr txBox="1"/>
              <p:nvPr/>
            </p:nvSpPr>
            <p:spPr>
              <a:xfrm>
                <a:off x="326121" y="1445431"/>
                <a:ext cx="11381193"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chemeClr val="tx1"/>
                          </a:solidFill>
                          <a:latin typeface="Cambria Math" panose="02040503050406030204" pitchFamily="18" charset="0"/>
                          <a:ea typeface="Cambria Math" panose="02040503050406030204" pitchFamily="18" charset="0"/>
                        </a:rPr>
                        <m:t>𝐴</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𝜌</m:t>
                      </m:r>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r>
                                <a:rPr lang="en-US" sz="2400" b="0" i="1" smtClean="0">
                                  <a:solidFill>
                                    <a:schemeClr val="tx1"/>
                                  </a:solidFill>
                                  <a:latin typeface="Cambria Math" panose="02040503050406030204" pitchFamily="18" charset="0"/>
                                  <a:ea typeface="Cambria Math" panose="02040503050406030204" pitchFamily="18" charset="0"/>
                                </a:rPr>
                                <m:t>𝜈</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ea typeface="Cambria Math" panose="02040503050406030204" pitchFamily="18" charset="0"/>
                                </a:rPr>
                                <m:t>Δ</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𝐷</m:t>
                                  </m:r>
                                </m:sub>
                              </m:sSub>
                              <m:r>
                                <a:rPr lang="en-US" sz="2400" b="0" i="1" smtClean="0">
                                  <a:solidFill>
                                    <a:schemeClr val="tx1"/>
                                  </a:solidFill>
                                  <a:latin typeface="Cambria Math" panose="02040503050406030204" pitchFamily="18" charset="0"/>
                                  <a:ea typeface="Cambria Math" panose="02040503050406030204" pitchFamily="18" charset="0"/>
                                </a:rPr>
                                <m:t>(</m:t>
                              </m:r>
                              <m:acc>
                                <m:accPr>
                                  <m:chr m:val="⃗"/>
                                  <m:ctrlPr>
                                    <a:rPr lang="en-US" sz="2400" b="0" i="1" smtClean="0">
                                      <a:solidFill>
                                        <a:schemeClr val="tx1"/>
                                      </a:solidFill>
                                      <a:latin typeface="Cambria Math" panose="02040503050406030204" pitchFamily="18" charset="0"/>
                                      <a:ea typeface="Cambria Math" panose="02040503050406030204" pitchFamily="18" charset="0"/>
                                    </a:rPr>
                                  </m:ctrlPr>
                                </m:accPr>
                                <m:e>
                                  <m:r>
                                    <a:rPr lang="en-US" sz="2400" b="0" i="1" smtClean="0">
                                      <a:solidFill>
                                        <a:schemeClr val="tx1"/>
                                      </a:solidFill>
                                      <a:latin typeface="Cambria Math" panose="02040503050406030204" pitchFamily="18" charset="0"/>
                                      <a:ea typeface="Cambria Math" panose="02040503050406030204" pitchFamily="18" charset="0"/>
                                    </a:rPr>
                                    <m:t>𝑉</m:t>
                                  </m:r>
                                </m:e>
                              </m:acc>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𝜃</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d>
                            <m:dPr>
                              <m:ctrlPr>
                                <a:rPr lang="en-US" sz="2400" b="0" i="1" smtClean="0">
                                  <a:solidFill>
                                    <a:schemeClr val="tx1"/>
                                  </a:solidFill>
                                  <a:latin typeface="Cambria Math" panose="02040503050406030204" pitchFamily="18" charset="0"/>
                                  <a:ea typeface="Cambria Math" panose="02040503050406030204" pitchFamily="18" charset="0"/>
                                </a:rPr>
                              </m:ctrlPr>
                            </m:dPr>
                            <m:e>
                              <m:r>
                                <a:rPr lang="en-US" sz="2400" b="0" i="1" smtClean="0">
                                  <a:solidFill>
                                    <a:schemeClr val="tx1"/>
                                  </a:solidFill>
                                  <a:latin typeface="Cambria Math" panose="02040503050406030204" pitchFamily="18" charset="0"/>
                                  <a:ea typeface="Cambria Math" panose="02040503050406030204" pitchFamily="18" charset="0"/>
                                </a:rPr>
                                <m:t>𝜈</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e>
                          </m:d>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d>
                                <m:dPr>
                                  <m:ctrlPr>
                                    <a:rPr lang="en-US" sz="2400" i="1">
                                      <a:solidFill>
                                        <a:schemeClr val="tx1"/>
                                      </a:solidFill>
                                      <a:latin typeface="Cambria Math" panose="02040503050406030204" pitchFamily="18" charset="0"/>
                                      <a:ea typeface="Cambria Math" panose="02040503050406030204" pitchFamily="18" charset="0"/>
                                    </a:rPr>
                                  </m:ctrlPr>
                                </m:dPr>
                                <m:e>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e>
                              </m:d>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d>
                                <m:dPr>
                                  <m:ctrlPr>
                                    <a:rPr lang="en-US" sz="2400" i="1">
                                      <a:solidFill>
                                        <a:schemeClr val="tx1"/>
                                      </a:solidFill>
                                      <a:latin typeface="Cambria Math" panose="02040503050406030204" pitchFamily="18" charset="0"/>
                                      <a:ea typeface="Cambria Math" panose="02040503050406030204" pitchFamily="18" charset="0"/>
                                    </a:rPr>
                                  </m:ctrlPr>
                                </m:dPr>
                                <m:e>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e>
                              </m:d>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dirty="0">
                  <a:solidFill>
                    <a:schemeClr val="tx1"/>
                  </a:solidFill>
                  <a:latin typeface="Century Gothic" panose="020B050202020202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6C6B18F-18DD-1EDC-3225-DAAF1560505B}"/>
                  </a:ext>
                </a:extLst>
              </p:cNvPr>
              <p:cNvSpPr txBox="1">
                <a:spLocks noRot="1" noChangeAspect="1" noMove="1" noResize="1" noEditPoints="1" noAdjustHandles="1" noChangeArrowheads="1" noChangeShapeType="1" noTextEdit="1"/>
              </p:cNvSpPr>
              <p:nvPr/>
            </p:nvSpPr>
            <p:spPr>
              <a:xfrm>
                <a:off x="326121" y="1445431"/>
                <a:ext cx="11381193" cy="796821"/>
              </a:xfrm>
              <a:prstGeom prst="rect">
                <a:avLst/>
              </a:prstGeom>
              <a:blipFill>
                <a:blip r:embed="rId2"/>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DD0A278C-E2DF-AA0D-92F6-E87A213D8350}"/>
              </a:ext>
            </a:extLst>
          </p:cNvPr>
          <p:cNvSpPr txBox="1"/>
          <p:nvPr/>
        </p:nvSpPr>
        <p:spPr>
          <a:xfrm>
            <a:off x="3211208" y="998273"/>
            <a:ext cx="2971800" cy="461665"/>
          </a:xfrm>
          <a:prstGeom prst="rect">
            <a:avLst/>
          </a:prstGeom>
          <a:noFill/>
        </p:spPr>
        <p:txBody>
          <a:bodyPr wrap="square" rtlCol="0">
            <a:spAutoFit/>
          </a:bodyPr>
          <a:lstStyle/>
          <a:p>
            <a:r>
              <a:rPr lang="en-US" sz="2400" dirty="0"/>
              <a:t>Rayleigh Scattering</a:t>
            </a:r>
          </a:p>
        </p:txBody>
      </p:sp>
      <p:pic>
        <p:nvPicPr>
          <p:cNvPr id="19" name="Picture 18">
            <a:extLst>
              <a:ext uri="{FF2B5EF4-FFF2-40B4-BE49-F238E27FC236}">
                <a16:creationId xmlns:a16="http://schemas.microsoft.com/office/drawing/2014/main" id="{955569E4-7A32-6861-9F42-48FD627875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6252" y="2660083"/>
            <a:ext cx="4728755" cy="3783007"/>
          </a:xfrm>
          <a:prstGeom prst="rect">
            <a:avLst/>
          </a:prstGeom>
        </p:spPr>
      </p:pic>
      <p:cxnSp>
        <p:nvCxnSpPr>
          <p:cNvPr id="21" name="Straight Arrow Connector 20">
            <a:extLst>
              <a:ext uri="{FF2B5EF4-FFF2-40B4-BE49-F238E27FC236}">
                <a16:creationId xmlns:a16="http://schemas.microsoft.com/office/drawing/2014/main" id="{5D9DCE00-8E20-4E6D-03C8-55647BD96660}"/>
              </a:ext>
            </a:extLst>
          </p:cNvPr>
          <p:cNvCxnSpPr>
            <a:cxnSpLocks/>
            <a:stCxn id="55" idx="2"/>
          </p:cNvCxnSpPr>
          <p:nvPr/>
        </p:nvCxnSpPr>
        <p:spPr>
          <a:xfrm>
            <a:off x="4407408" y="2487167"/>
            <a:ext cx="2287929" cy="19192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9764840-81B4-BAAC-1FC7-81D00C0D4F9C}"/>
              </a:ext>
            </a:extLst>
          </p:cNvPr>
          <p:cNvCxnSpPr>
            <a:cxnSpLocks/>
            <a:stCxn id="56" idx="2"/>
          </p:cNvCxnSpPr>
          <p:nvPr/>
        </p:nvCxnSpPr>
        <p:spPr>
          <a:xfrm flipH="1">
            <a:off x="6077588" y="2487166"/>
            <a:ext cx="3740958" cy="30723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8377A449-A0CD-FBAC-EE44-25CCCC1A7749}"/>
              </a:ext>
            </a:extLst>
          </p:cNvPr>
          <p:cNvSpPr txBox="1"/>
          <p:nvPr/>
        </p:nvSpPr>
        <p:spPr>
          <a:xfrm>
            <a:off x="3566494" y="2008482"/>
            <a:ext cx="2971800" cy="461665"/>
          </a:xfrm>
          <a:prstGeom prst="rect">
            <a:avLst/>
          </a:prstGeom>
          <a:noFill/>
        </p:spPr>
        <p:txBody>
          <a:bodyPr wrap="square" rtlCol="0">
            <a:spAutoFit/>
          </a:bodyPr>
          <a:lstStyle/>
          <a:p>
            <a:r>
              <a:rPr lang="en-US" sz="2400" dirty="0">
                <a:solidFill>
                  <a:srgbClr val="009900"/>
                </a:solidFill>
              </a:rPr>
              <a:t>Rayleigh</a:t>
            </a:r>
          </a:p>
        </p:txBody>
      </p:sp>
      <p:sp>
        <p:nvSpPr>
          <p:cNvPr id="6" name="TextBox 5">
            <a:extLst>
              <a:ext uri="{FF2B5EF4-FFF2-40B4-BE49-F238E27FC236}">
                <a16:creationId xmlns:a16="http://schemas.microsoft.com/office/drawing/2014/main" id="{6A0E433F-E6A4-CCFD-881B-B84D003A216A}"/>
              </a:ext>
            </a:extLst>
          </p:cNvPr>
          <p:cNvSpPr txBox="1"/>
          <p:nvPr/>
        </p:nvSpPr>
        <p:spPr>
          <a:xfrm>
            <a:off x="6183008" y="2008482"/>
            <a:ext cx="2971800" cy="461665"/>
          </a:xfrm>
          <a:prstGeom prst="rect">
            <a:avLst/>
          </a:prstGeom>
          <a:noFill/>
        </p:spPr>
        <p:txBody>
          <a:bodyPr wrap="square" rtlCol="0">
            <a:spAutoFit/>
          </a:bodyPr>
          <a:lstStyle/>
          <a:p>
            <a:r>
              <a:rPr lang="en-US" sz="2400" dirty="0"/>
              <a:t>Filter</a:t>
            </a:r>
          </a:p>
        </p:txBody>
      </p:sp>
      <p:sp>
        <p:nvSpPr>
          <p:cNvPr id="7" name="TextBox 6">
            <a:extLst>
              <a:ext uri="{FF2B5EF4-FFF2-40B4-BE49-F238E27FC236}">
                <a16:creationId xmlns:a16="http://schemas.microsoft.com/office/drawing/2014/main" id="{ACFD966A-5725-C4E8-703F-303AE6987EFB}"/>
              </a:ext>
            </a:extLst>
          </p:cNvPr>
          <p:cNvSpPr txBox="1"/>
          <p:nvPr/>
        </p:nvSpPr>
        <p:spPr>
          <a:xfrm>
            <a:off x="8943365" y="2008482"/>
            <a:ext cx="2971800" cy="461665"/>
          </a:xfrm>
          <a:prstGeom prst="rect">
            <a:avLst/>
          </a:prstGeom>
          <a:noFill/>
        </p:spPr>
        <p:txBody>
          <a:bodyPr wrap="square" rtlCol="0">
            <a:spAutoFit/>
          </a:bodyPr>
          <a:lstStyle/>
          <a:p>
            <a:r>
              <a:rPr lang="en-US" sz="2400" dirty="0">
                <a:solidFill>
                  <a:srgbClr val="008000"/>
                </a:solidFill>
              </a:rPr>
              <a:t>Laser</a:t>
            </a:r>
          </a:p>
        </p:txBody>
      </p:sp>
      <p:sp>
        <p:nvSpPr>
          <p:cNvPr id="8" name="TextBox 7">
            <a:extLst>
              <a:ext uri="{FF2B5EF4-FFF2-40B4-BE49-F238E27FC236}">
                <a16:creationId xmlns:a16="http://schemas.microsoft.com/office/drawing/2014/main" id="{743FCFFC-016F-ADD8-DC5F-29B2F1D4BFF2}"/>
              </a:ext>
            </a:extLst>
          </p:cNvPr>
          <p:cNvSpPr txBox="1"/>
          <p:nvPr/>
        </p:nvSpPr>
        <p:spPr>
          <a:xfrm>
            <a:off x="10232404" y="2008482"/>
            <a:ext cx="2971800" cy="461665"/>
          </a:xfrm>
          <a:prstGeom prst="rect">
            <a:avLst/>
          </a:prstGeom>
          <a:noFill/>
        </p:spPr>
        <p:txBody>
          <a:bodyPr wrap="square" rtlCol="0">
            <a:spAutoFit/>
          </a:bodyPr>
          <a:lstStyle/>
          <a:p>
            <a:r>
              <a:rPr lang="en-US" sz="2400" dirty="0"/>
              <a:t>Filter</a:t>
            </a:r>
          </a:p>
        </p:txBody>
      </p:sp>
      <p:sp>
        <p:nvSpPr>
          <p:cNvPr id="9" name="TextBox 8">
            <a:extLst>
              <a:ext uri="{FF2B5EF4-FFF2-40B4-BE49-F238E27FC236}">
                <a16:creationId xmlns:a16="http://schemas.microsoft.com/office/drawing/2014/main" id="{78C3D95E-B269-C4EC-F246-C2233663B000}"/>
              </a:ext>
            </a:extLst>
          </p:cNvPr>
          <p:cNvSpPr txBox="1"/>
          <p:nvPr/>
        </p:nvSpPr>
        <p:spPr>
          <a:xfrm>
            <a:off x="8332645" y="983765"/>
            <a:ext cx="2971800" cy="461665"/>
          </a:xfrm>
          <a:prstGeom prst="rect">
            <a:avLst/>
          </a:prstGeom>
          <a:noFill/>
        </p:spPr>
        <p:txBody>
          <a:bodyPr wrap="square" rtlCol="0">
            <a:spAutoFit/>
          </a:bodyPr>
          <a:lstStyle/>
          <a:p>
            <a:r>
              <a:rPr lang="en-US" sz="2400" dirty="0"/>
              <a:t>Background Scattering</a:t>
            </a:r>
          </a:p>
        </p:txBody>
      </p:sp>
    </p:spTree>
    <p:extLst>
      <p:ext uri="{BB962C8B-B14F-4D97-AF65-F5344CB8AC3E}">
        <p14:creationId xmlns:p14="http://schemas.microsoft.com/office/powerpoint/2010/main" val="124542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29"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27E00A79-DE18-72BB-7A4F-5C3B549C071A}"/>
              </a:ext>
            </a:extLst>
          </p:cNvPr>
          <p:cNvSpPr/>
          <p:nvPr/>
        </p:nvSpPr>
        <p:spPr>
          <a:xfrm>
            <a:off x="1252728" y="1035208"/>
            <a:ext cx="6309360" cy="1451959"/>
          </a:xfrm>
          <a:prstGeom prst="roundRect">
            <a:avLst/>
          </a:prstGeom>
          <a:solidFill>
            <a:schemeClr val="accent6">
              <a:lumMod val="40000"/>
              <a:lumOff val="60000"/>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2A3E05F5-5D56-90CD-6F7B-B2F29BF7E05C}"/>
              </a:ext>
            </a:extLst>
          </p:cNvPr>
          <p:cNvSpPr/>
          <p:nvPr/>
        </p:nvSpPr>
        <p:spPr>
          <a:xfrm>
            <a:off x="7865769" y="1035207"/>
            <a:ext cx="3905553" cy="1451959"/>
          </a:xfrm>
          <a:prstGeom prst="roundRect">
            <a:avLst/>
          </a:prstGeom>
          <a:solidFill>
            <a:schemeClr val="accent6">
              <a:lumMod val="75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E34DC9-6640-2FAA-B81A-0A3C44FCA663}"/>
              </a:ext>
            </a:extLst>
          </p:cNvPr>
          <p:cNvSpPr>
            <a:spLocks noGrp="1"/>
          </p:cNvSpPr>
          <p:nvPr>
            <p:ph type="title"/>
          </p:nvPr>
        </p:nvSpPr>
        <p:spPr/>
        <p:txBody>
          <a:bodyPr/>
          <a:lstStyle/>
          <a:p>
            <a:r>
              <a:rPr lang="en-US" dirty="0"/>
              <a:t>Intensity of filtered Rayleigh scattering</a:t>
            </a:r>
          </a:p>
        </p:txBody>
      </p:sp>
      <p:sp>
        <p:nvSpPr>
          <p:cNvPr id="3" name="Footer Placeholder 2">
            <a:extLst>
              <a:ext uri="{FF2B5EF4-FFF2-40B4-BE49-F238E27FC236}">
                <a16:creationId xmlns:a16="http://schemas.microsoft.com/office/drawing/2014/main" id="{2CB8BC62-58E1-5C59-A0CE-E743CD412804}"/>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1E3631D2-1F81-226F-402C-EFDEB7BEA2CB}"/>
              </a:ext>
            </a:extLst>
          </p:cNvPr>
          <p:cNvSpPr>
            <a:spLocks noGrp="1"/>
          </p:cNvSpPr>
          <p:nvPr>
            <p:ph type="sldNum" sz="quarter" idx="12"/>
          </p:nvPr>
        </p:nvSpPr>
        <p:spPr/>
        <p:txBody>
          <a:bodyPr/>
          <a:lstStyle/>
          <a:p>
            <a:pPr lvl="0"/>
            <a:r>
              <a:rPr lang="en-US"/>
              <a:t> |  </a:t>
            </a:r>
            <a:fld id="{72E50A9C-9430-4DF3-B16F-9673B5ECE2F6}" type="slidenum">
              <a:rPr smtClean="0"/>
              <a:t>18</a:t>
            </a:fld>
            <a:endParaRPr lang="en-US"/>
          </a:p>
        </p:txBody>
      </p:sp>
      <p:sp>
        <p:nvSpPr>
          <p:cNvPr id="29" name="TextBox 28">
            <a:extLst>
              <a:ext uri="{FF2B5EF4-FFF2-40B4-BE49-F238E27FC236}">
                <a16:creationId xmlns:a16="http://schemas.microsoft.com/office/drawing/2014/main" id="{DD0A278C-E2DF-AA0D-92F6-E87A213D8350}"/>
              </a:ext>
            </a:extLst>
          </p:cNvPr>
          <p:cNvSpPr txBox="1"/>
          <p:nvPr/>
        </p:nvSpPr>
        <p:spPr>
          <a:xfrm>
            <a:off x="3211208" y="998273"/>
            <a:ext cx="2971800" cy="461665"/>
          </a:xfrm>
          <a:prstGeom prst="rect">
            <a:avLst/>
          </a:prstGeom>
          <a:noFill/>
        </p:spPr>
        <p:txBody>
          <a:bodyPr wrap="square" rtlCol="0">
            <a:spAutoFit/>
          </a:bodyPr>
          <a:lstStyle/>
          <a:p>
            <a:r>
              <a:rPr lang="en-US" sz="2400" dirty="0"/>
              <a:t>Rayleigh Scattering</a:t>
            </a:r>
          </a:p>
        </p:txBody>
      </p:sp>
      <p:sp>
        <p:nvSpPr>
          <p:cNvPr id="30" name="TextBox 29">
            <a:extLst>
              <a:ext uri="{FF2B5EF4-FFF2-40B4-BE49-F238E27FC236}">
                <a16:creationId xmlns:a16="http://schemas.microsoft.com/office/drawing/2014/main" id="{B3AA4947-603E-4AAB-19ED-E7F926C16D54}"/>
              </a:ext>
            </a:extLst>
          </p:cNvPr>
          <p:cNvSpPr txBox="1"/>
          <p:nvPr/>
        </p:nvSpPr>
        <p:spPr>
          <a:xfrm>
            <a:off x="8332645" y="983765"/>
            <a:ext cx="2971800" cy="461665"/>
          </a:xfrm>
          <a:prstGeom prst="rect">
            <a:avLst/>
          </a:prstGeom>
          <a:noFill/>
        </p:spPr>
        <p:txBody>
          <a:bodyPr wrap="square" rtlCol="0">
            <a:spAutoFit/>
          </a:bodyPr>
          <a:lstStyle/>
          <a:p>
            <a:r>
              <a:rPr lang="en-US" sz="2400" dirty="0"/>
              <a:t>Background Scattering</a:t>
            </a:r>
          </a:p>
        </p:txBody>
      </p:sp>
      <p:pic>
        <p:nvPicPr>
          <p:cNvPr id="19" name="Picture 18">
            <a:extLst>
              <a:ext uri="{FF2B5EF4-FFF2-40B4-BE49-F238E27FC236}">
                <a16:creationId xmlns:a16="http://schemas.microsoft.com/office/drawing/2014/main" id="{955569E4-7A32-6861-9F42-48FD627875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36252" y="2594094"/>
            <a:ext cx="4728755" cy="3783007"/>
          </a:xfrm>
          <a:prstGeom prst="rect">
            <a:avLst/>
          </a:prstGeom>
        </p:spPr>
      </p:pic>
      <p:cxnSp>
        <p:nvCxnSpPr>
          <p:cNvPr id="21" name="Straight Arrow Connector 20">
            <a:extLst>
              <a:ext uri="{FF2B5EF4-FFF2-40B4-BE49-F238E27FC236}">
                <a16:creationId xmlns:a16="http://schemas.microsoft.com/office/drawing/2014/main" id="{5D9DCE00-8E20-4E6D-03C8-55647BD96660}"/>
              </a:ext>
            </a:extLst>
          </p:cNvPr>
          <p:cNvCxnSpPr>
            <a:cxnSpLocks/>
            <a:stCxn id="55" idx="2"/>
          </p:cNvCxnSpPr>
          <p:nvPr/>
        </p:nvCxnSpPr>
        <p:spPr>
          <a:xfrm>
            <a:off x="4407408" y="2487167"/>
            <a:ext cx="2287929" cy="19192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9764840-81B4-BAAC-1FC7-81D00C0D4F9C}"/>
              </a:ext>
            </a:extLst>
          </p:cNvPr>
          <p:cNvCxnSpPr>
            <a:cxnSpLocks/>
            <a:stCxn id="56" idx="2"/>
          </p:cNvCxnSpPr>
          <p:nvPr/>
        </p:nvCxnSpPr>
        <p:spPr>
          <a:xfrm flipH="1">
            <a:off x="6077588" y="2487166"/>
            <a:ext cx="3740958" cy="30723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8377A449-A0CD-FBAC-EE44-25CCCC1A7749}"/>
              </a:ext>
            </a:extLst>
          </p:cNvPr>
          <p:cNvSpPr txBox="1"/>
          <p:nvPr/>
        </p:nvSpPr>
        <p:spPr>
          <a:xfrm>
            <a:off x="3566494" y="2008482"/>
            <a:ext cx="2971800" cy="461665"/>
          </a:xfrm>
          <a:prstGeom prst="rect">
            <a:avLst/>
          </a:prstGeom>
          <a:noFill/>
        </p:spPr>
        <p:txBody>
          <a:bodyPr wrap="square" rtlCol="0">
            <a:spAutoFit/>
          </a:bodyPr>
          <a:lstStyle/>
          <a:p>
            <a:r>
              <a:rPr lang="en-US" sz="2400" dirty="0">
                <a:solidFill>
                  <a:srgbClr val="009900"/>
                </a:solidFill>
              </a:rPr>
              <a:t>Rayleigh</a:t>
            </a:r>
          </a:p>
        </p:txBody>
      </p:sp>
      <p:sp>
        <p:nvSpPr>
          <p:cNvPr id="6" name="TextBox 5">
            <a:extLst>
              <a:ext uri="{FF2B5EF4-FFF2-40B4-BE49-F238E27FC236}">
                <a16:creationId xmlns:a16="http://schemas.microsoft.com/office/drawing/2014/main" id="{6A0E433F-E6A4-CCFD-881B-B84D003A216A}"/>
              </a:ext>
            </a:extLst>
          </p:cNvPr>
          <p:cNvSpPr txBox="1"/>
          <p:nvPr/>
        </p:nvSpPr>
        <p:spPr>
          <a:xfrm>
            <a:off x="6183008" y="2008482"/>
            <a:ext cx="2971800" cy="461665"/>
          </a:xfrm>
          <a:prstGeom prst="rect">
            <a:avLst/>
          </a:prstGeom>
          <a:noFill/>
        </p:spPr>
        <p:txBody>
          <a:bodyPr wrap="square" rtlCol="0">
            <a:spAutoFit/>
          </a:bodyPr>
          <a:lstStyle/>
          <a:p>
            <a:r>
              <a:rPr lang="en-US" sz="2400" dirty="0"/>
              <a:t>Filter</a:t>
            </a:r>
          </a:p>
        </p:txBody>
      </p:sp>
      <p:sp>
        <p:nvSpPr>
          <p:cNvPr id="7" name="TextBox 6">
            <a:extLst>
              <a:ext uri="{FF2B5EF4-FFF2-40B4-BE49-F238E27FC236}">
                <a16:creationId xmlns:a16="http://schemas.microsoft.com/office/drawing/2014/main" id="{ACFD966A-5725-C4E8-703F-303AE6987EFB}"/>
              </a:ext>
            </a:extLst>
          </p:cNvPr>
          <p:cNvSpPr txBox="1"/>
          <p:nvPr/>
        </p:nvSpPr>
        <p:spPr>
          <a:xfrm>
            <a:off x="8943365" y="2008482"/>
            <a:ext cx="2971800" cy="461665"/>
          </a:xfrm>
          <a:prstGeom prst="rect">
            <a:avLst/>
          </a:prstGeom>
          <a:noFill/>
        </p:spPr>
        <p:txBody>
          <a:bodyPr wrap="square" rtlCol="0">
            <a:spAutoFit/>
          </a:bodyPr>
          <a:lstStyle/>
          <a:p>
            <a:r>
              <a:rPr lang="en-US" sz="2400" dirty="0">
                <a:solidFill>
                  <a:srgbClr val="008000"/>
                </a:solidFill>
              </a:rPr>
              <a:t>Laser</a:t>
            </a:r>
          </a:p>
        </p:txBody>
      </p:sp>
      <p:sp>
        <p:nvSpPr>
          <p:cNvPr id="8" name="TextBox 7">
            <a:extLst>
              <a:ext uri="{FF2B5EF4-FFF2-40B4-BE49-F238E27FC236}">
                <a16:creationId xmlns:a16="http://schemas.microsoft.com/office/drawing/2014/main" id="{743FCFFC-016F-ADD8-DC5F-29B2F1D4BFF2}"/>
              </a:ext>
            </a:extLst>
          </p:cNvPr>
          <p:cNvSpPr txBox="1"/>
          <p:nvPr/>
        </p:nvSpPr>
        <p:spPr>
          <a:xfrm>
            <a:off x="10232404" y="2008482"/>
            <a:ext cx="2971800" cy="461665"/>
          </a:xfrm>
          <a:prstGeom prst="rect">
            <a:avLst/>
          </a:prstGeom>
          <a:noFill/>
        </p:spPr>
        <p:txBody>
          <a:bodyPr wrap="square" rtlCol="0">
            <a:spAutoFit/>
          </a:bodyPr>
          <a:lstStyle/>
          <a:p>
            <a:r>
              <a:rPr lang="en-US" sz="2400" dirty="0"/>
              <a:t>Filter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69B6F94-24EC-01C4-CCB7-06730A352D06}"/>
                  </a:ext>
                </a:extLst>
              </p:cNvPr>
              <p:cNvSpPr txBox="1"/>
              <p:nvPr/>
            </p:nvSpPr>
            <p:spPr>
              <a:xfrm>
                <a:off x="110961" y="1445431"/>
                <a:ext cx="11813042"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rgbClr val="0033CC"/>
                          </a:solidFill>
                          <a:latin typeface="Cambria Math" panose="02040503050406030204" pitchFamily="18" charset="0"/>
                          <a:ea typeface="Cambria Math" panose="02040503050406030204" pitchFamily="18" charset="0"/>
                        </a:rPr>
                        <m:t>𝐴</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rgbClr val="FF0000"/>
                              </a:solidFill>
                              <a:latin typeface="Cambria Math" panose="02040503050406030204" pitchFamily="18" charset="0"/>
                              <a:ea typeface="Cambria Math" panose="02040503050406030204" pitchFamily="18" charset="0"/>
                            </a:rPr>
                            <m:t>𝑃</m:t>
                          </m:r>
                        </m:num>
                        <m:den>
                          <m:r>
                            <a:rPr lang="en-US" sz="2400" b="0" i="1" smtClean="0">
                              <a:solidFill>
                                <a:srgbClr val="FF0000"/>
                              </a:solidFill>
                              <a:latin typeface="Cambria Math" panose="02040503050406030204" pitchFamily="18" charset="0"/>
                              <a:ea typeface="Cambria Math" panose="02040503050406030204" pitchFamily="18" charset="0"/>
                            </a:rPr>
                            <m:t>𝑇</m:t>
                          </m:r>
                        </m:den>
                      </m:f>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r>
                                <a:rPr lang="en-US" sz="2400" b="0" i="1" smtClean="0">
                                  <a:solidFill>
                                    <a:schemeClr val="tx1"/>
                                  </a:solidFill>
                                  <a:latin typeface="Cambria Math" panose="02040503050406030204" pitchFamily="18" charset="0"/>
                                  <a:ea typeface="Cambria Math" panose="02040503050406030204" pitchFamily="18" charset="0"/>
                                </a:rPr>
                                <m:t>𝜈</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m:t>
                              </m:r>
                              <m:r>
                                <m:rPr>
                                  <m:sty m:val="p"/>
                                </m:rPr>
                                <a:rPr lang="en-US" sz="2400" b="0" i="0" smtClean="0">
                                  <a:solidFill>
                                    <a:schemeClr val="tx1"/>
                                  </a:solidFill>
                                  <a:latin typeface="Cambria Math" panose="02040503050406030204" pitchFamily="18" charset="0"/>
                                  <a:ea typeface="Cambria Math" panose="02040503050406030204" pitchFamily="18" charset="0"/>
                                </a:rPr>
                                <m:t>Δ</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𝐷</m:t>
                                  </m:r>
                                </m:sub>
                              </m:sSub>
                              <m:r>
                                <a:rPr lang="en-US" sz="2400" b="0" i="1" smtClean="0">
                                  <a:solidFill>
                                    <a:schemeClr val="tx1"/>
                                  </a:solidFill>
                                  <a:latin typeface="Cambria Math" panose="02040503050406030204" pitchFamily="18" charset="0"/>
                                  <a:ea typeface="Cambria Math" panose="02040503050406030204" pitchFamily="18" charset="0"/>
                                </a:rPr>
                                <m:t>(</m:t>
                              </m:r>
                              <m:acc>
                                <m:accPr>
                                  <m:chr m:val="⃗"/>
                                  <m:ctrlPr>
                                    <a:rPr lang="en-US" sz="2400" b="0" i="1" smtClean="0">
                                      <a:solidFill>
                                        <a:srgbClr val="FF0000"/>
                                      </a:solidFill>
                                      <a:latin typeface="Cambria Math" panose="02040503050406030204" pitchFamily="18" charset="0"/>
                                      <a:ea typeface="Cambria Math" panose="02040503050406030204" pitchFamily="18" charset="0"/>
                                    </a:rPr>
                                  </m:ctrlPr>
                                </m:accPr>
                                <m:e>
                                  <m:r>
                                    <a:rPr lang="en-US" sz="2400" b="0" i="1" smtClean="0">
                                      <a:solidFill>
                                        <a:srgbClr val="FF0000"/>
                                      </a:solidFill>
                                      <a:latin typeface="Cambria Math" panose="02040503050406030204" pitchFamily="18" charset="0"/>
                                      <a:ea typeface="Cambria Math" panose="02040503050406030204" pitchFamily="18" charset="0"/>
                                    </a:rPr>
                                    <m:t>𝑉</m:t>
                                  </m:r>
                                </m:e>
                              </m:acc>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FF0000"/>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rgbClr val="FF0000"/>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𝜃</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d>
                            <m:dPr>
                              <m:ctrlPr>
                                <a:rPr lang="en-US" sz="2400" b="0" i="1" smtClean="0">
                                  <a:solidFill>
                                    <a:schemeClr val="tx1"/>
                                  </a:solidFill>
                                  <a:latin typeface="Cambria Math" panose="02040503050406030204" pitchFamily="18" charset="0"/>
                                  <a:ea typeface="Cambria Math" panose="02040503050406030204" pitchFamily="18" charset="0"/>
                                </a:rPr>
                              </m:ctrlPr>
                            </m:dPr>
                            <m:e>
                              <m:r>
                                <a:rPr lang="en-US" sz="2400" b="0" i="1" smtClean="0">
                                  <a:solidFill>
                                    <a:schemeClr val="tx1"/>
                                  </a:solidFill>
                                  <a:latin typeface="Cambria Math" panose="02040503050406030204" pitchFamily="18" charset="0"/>
                                  <a:ea typeface="Cambria Math" panose="02040503050406030204" pitchFamily="18" charset="0"/>
                                </a:rPr>
                                <m:t>𝜈</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e>
                          </m:d>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rgbClr val="0033CC"/>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d>
                                <m:dPr>
                                  <m:ctrlPr>
                                    <a:rPr lang="en-US" sz="2400" i="1">
                                      <a:solidFill>
                                        <a:schemeClr val="tx1"/>
                                      </a:solidFill>
                                      <a:latin typeface="Cambria Math" panose="02040503050406030204" pitchFamily="18" charset="0"/>
                                      <a:ea typeface="Cambria Math" panose="02040503050406030204" pitchFamily="18" charset="0"/>
                                    </a:rPr>
                                  </m:ctrlPr>
                                </m:dPr>
                                <m:e>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e>
                              </m:d>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d>
                                <m:dPr>
                                  <m:ctrlPr>
                                    <a:rPr lang="en-US" sz="2400" i="1">
                                      <a:solidFill>
                                        <a:schemeClr val="tx1"/>
                                      </a:solidFill>
                                      <a:latin typeface="Cambria Math" panose="02040503050406030204" pitchFamily="18" charset="0"/>
                                      <a:ea typeface="Cambria Math" panose="02040503050406030204" pitchFamily="18" charset="0"/>
                                    </a:rPr>
                                  </m:ctrlPr>
                                </m:dPr>
                                <m:e>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e>
                              </m:d>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dirty="0">
                  <a:solidFill>
                    <a:schemeClr val="tx1"/>
                  </a:solidFill>
                  <a:latin typeface="Century Gothic" panose="020B050202020202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69B6F94-24EC-01C4-CCB7-06730A352D06}"/>
                  </a:ext>
                </a:extLst>
              </p:cNvPr>
              <p:cNvSpPr txBox="1">
                <a:spLocks noRot="1" noChangeAspect="1" noMove="1" noResize="1" noEditPoints="1" noAdjustHandles="1" noChangeArrowheads="1" noChangeShapeType="1" noTextEdit="1"/>
              </p:cNvSpPr>
              <p:nvPr/>
            </p:nvSpPr>
            <p:spPr>
              <a:xfrm>
                <a:off x="110961" y="1445431"/>
                <a:ext cx="11813042" cy="796821"/>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ED85F56-4F31-DA1A-1FA7-A64CE9E13C24}"/>
              </a:ext>
            </a:extLst>
          </p:cNvPr>
          <p:cNvSpPr txBox="1"/>
          <p:nvPr/>
        </p:nvSpPr>
        <p:spPr>
          <a:xfrm>
            <a:off x="8622800" y="4423234"/>
            <a:ext cx="3219207" cy="1815882"/>
          </a:xfrm>
          <a:prstGeom prst="rect">
            <a:avLst/>
          </a:prstGeom>
          <a:noFill/>
        </p:spPr>
        <p:txBody>
          <a:bodyPr wrap="square" rtlCol="0">
            <a:spAutoFit/>
          </a:bodyPr>
          <a:lstStyle/>
          <a:p>
            <a:r>
              <a:rPr lang="en-US" sz="2800" dirty="0"/>
              <a:t>1x Equation</a:t>
            </a:r>
          </a:p>
          <a:p>
            <a:r>
              <a:rPr lang="en-US" sz="2800" dirty="0">
                <a:solidFill>
                  <a:srgbClr val="0033CC"/>
                </a:solidFill>
              </a:rPr>
              <a:t>2x Calibration Parameters</a:t>
            </a:r>
          </a:p>
          <a:p>
            <a:r>
              <a:rPr lang="en-US" sz="2800" dirty="0">
                <a:solidFill>
                  <a:srgbClr val="FF0000"/>
                </a:solidFill>
              </a:rPr>
              <a:t>3x Unknowns</a:t>
            </a:r>
          </a:p>
        </p:txBody>
      </p:sp>
    </p:spTree>
    <p:extLst>
      <p:ext uri="{BB962C8B-B14F-4D97-AF65-F5344CB8AC3E}">
        <p14:creationId xmlns:p14="http://schemas.microsoft.com/office/powerpoint/2010/main" val="105588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021E208-D108-DAEC-1860-0958922F60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92201" y="1925099"/>
            <a:ext cx="3890155" cy="3112123"/>
          </a:xfrm>
          <a:prstGeom prst="rect">
            <a:avLst/>
          </a:prstGeom>
        </p:spPr>
      </p:pic>
      <p:pic>
        <p:nvPicPr>
          <p:cNvPr id="5" name="Picture 4">
            <a:extLst>
              <a:ext uri="{FF2B5EF4-FFF2-40B4-BE49-F238E27FC236}">
                <a16:creationId xmlns:a16="http://schemas.microsoft.com/office/drawing/2014/main" id="{68E998E2-A4CD-C5AF-1B62-D5C1FAA07C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2202" y="1925099"/>
            <a:ext cx="3890153" cy="3112123"/>
          </a:xfrm>
          <a:prstGeom prst="rect">
            <a:avLst/>
          </a:prstGeom>
        </p:spPr>
      </p:pic>
      <p:pic>
        <p:nvPicPr>
          <p:cNvPr id="9" name="Picture 8">
            <a:extLst>
              <a:ext uri="{FF2B5EF4-FFF2-40B4-BE49-F238E27FC236}">
                <a16:creationId xmlns:a16="http://schemas.microsoft.com/office/drawing/2014/main" id="{5D1798EE-6D03-4105-4F77-B513E782FE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92202" y="1925099"/>
            <a:ext cx="3890153" cy="3112123"/>
          </a:xfrm>
          <a:prstGeom prst="rect">
            <a:avLst/>
          </a:prstGeom>
        </p:spPr>
      </p:pic>
      <p:cxnSp>
        <p:nvCxnSpPr>
          <p:cNvPr id="31" name="Straight Arrow Connector 30">
            <a:extLst>
              <a:ext uri="{FF2B5EF4-FFF2-40B4-BE49-F238E27FC236}">
                <a16:creationId xmlns:a16="http://schemas.microsoft.com/office/drawing/2014/main" id="{0C490838-1A0E-5288-B4BD-E58ABD557579}"/>
              </a:ext>
            </a:extLst>
          </p:cNvPr>
          <p:cNvCxnSpPr>
            <a:cxnSpLocks/>
          </p:cNvCxnSpPr>
          <p:nvPr/>
        </p:nvCxnSpPr>
        <p:spPr>
          <a:xfrm flipH="1">
            <a:off x="4971566" y="1736702"/>
            <a:ext cx="679294" cy="9670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19</a:t>
            </a:fld>
            <a:endParaRPr lang="en-US"/>
          </a:p>
        </p:txBody>
      </p:sp>
      <p:sp>
        <p:nvSpPr>
          <p:cNvPr id="8" name="Title 7">
            <a:extLst>
              <a:ext uri="{FF2B5EF4-FFF2-40B4-BE49-F238E27FC236}">
                <a16:creationId xmlns:a16="http://schemas.microsoft.com/office/drawing/2014/main" id="{079CC84E-E338-EDF1-9BD4-6C393DB36B81}"/>
              </a:ext>
            </a:extLst>
          </p:cNvPr>
          <p:cNvSpPr>
            <a:spLocks noGrp="1"/>
          </p:cNvSpPr>
          <p:nvPr>
            <p:ph type="title"/>
          </p:nvPr>
        </p:nvSpPr>
        <p:spPr/>
        <p:txBody>
          <a:bodyPr/>
          <a:lstStyle/>
          <a:p>
            <a:r>
              <a:rPr lang="en-US" dirty="0"/>
              <a:t>Frequency-scanning FRS for a single pixel</a:t>
            </a:r>
          </a:p>
        </p:txBody>
      </p:sp>
      <p:pic>
        <p:nvPicPr>
          <p:cNvPr id="11" name="Picture 10">
            <a:extLst>
              <a:ext uri="{FF2B5EF4-FFF2-40B4-BE49-F238E27FC236}">
                <a16:creationId xmlns:a16="http://schemas.microsoft.com/office/drawing/2014/main" id="{B301B4F5-6381-B620-C407-65F2B633CF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6459" y="1015807"/>
            <a:ext cx="2986239" cy="1193528"/>
          </a:xfrm>
          <a:prstGeom prst="rect">
            <a:avLst/>
          </a:prstGeom>
        </p:spPr>
      </p:pic>
      <p:pic>
        <p:nvPicPr>
          <p:cNvPr id="12" name="Picture 11">
            <a:extLst>
              <a:ext uri="{FF2B5EF4-FFF2-40B4-BE49-F238E27FC236}">
                <a16:creationId xmlns:a16="http://schemas.microsoft.com/office/drawing/2014/main" id="{B5B36C35-8B63-F482-C367-221631A93EC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6459" y="2007895"/>
            <a:ext cx="2986239" cy="1193528"/>
          </a:xfrm>
          <a:prstGeom prst="rect">
            <a:avLst/>
          </a:prstGeom>
        </p:spPr>
      </p:pic>
      <p:pic>
        <p:nvPicPr>
          <p:cNvPr id="13" name="Picture 12">
            <a:extLst>
              <a:ext uri="{FF2B5EF4-FFF2-40B4-BE49-F238E27FC236}">
                <a16:creationId xmlns:a16="http://schemas.microsoft.com/office/drawing/2014/main" id="{1F7D04F6-3727-19C7-839A-444D493F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6459" y="2999983"/>
            <a:ext cx="2986239" cy="1193528"/>
          </a:xfrm>
          <a:prstGeom prst="rect">
            <a:avLst/>
          </a:prstGeom>
        </p:spPr>
      </p:pic>
      <p:pic>
        <p:nvPicPr>
          <p:cNvPr id="14" name="Picture 13">
            <a:extLst>
              <a:ext uri="{FF2B5EF4-FFF2-40B4-BE49-F238E27FC236}">
                <a16:creationId xmlns:a16="http://schemas.microsoft.com/office/drawing/2014/main" id="{2ECA71FC-9D71-2975-C828-AC7183D7FF7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6459" y="3992071"/>
            <a:ext cx="2986239" cy="1193528"/>
          </a:xfrm>
          <a:prstGeom prst="rect">
            <a:avLst/>
          </a:prstGeom>
        </p:spPr>
      </p:pic>
      <p:pic>
        <p:nvPicPr>
          <p:cNvPr id="15" name="Picture 14">
            <a:extLst>
              <a:ext uri="{FF2B5EF4-FFF2-40B4-BE49-F238E27FC236}">
                <a16:creationId xmlns:a16="http://schemas.microsoft.com/office/drawing/2014/main" id="{E63260F8-4FD1-F683-28F9-51830CBC3FF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6459" y="4984159"/>
            <a:ext cx="2986239" cy="1193528"/>
          </a:xfrm>
          <a:prstGeom prst="rect">
            <a:avLst/>
          </a:prstGeom>
        </p:spPr>
      </p:pic>
      <p:sp>
        <p:nvSpPr>
          <p:cNvPr id="19" name="Rectangle 18">
            <a:extLst>
              <a:ext uri="{FF2B5EF4-FFF2-40B4-BE49-F238E27FC236}">
                <a16:creationId xmlns:a16="http://schemas.microsoft.com/office/drawing/2014/main" id="{1DE516FF-9E37-4A53-9BD3-43E30BFAC5A0}"/>
              </a:ext>
            </a:extLst>
          </p:cNvPr>
          <p:cNvSpPr/>
          <p:nvPr/>
        </p:nvSpPr>
        <p:spPr>
          <a:xfrm>
            <a:off x="811560" y="1873129"/>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16E025-7ED6-E8D7-90D0-869C87397476}"/>
              </a:ext>
            </a:extLst>
          </p:cNvPr>
          <p:cNvSpPr/>
          <p:nvPr/>
        </p:nvSpPr>
        <p:spPr>
          <a:xfrm>
            <a:off x="827809" y="2854332"/>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57299-C914-15D5-1EE1-FC95B925C5ED}"/>
              </a:ext>
            </a:extLst>
          </p:cNvPr>
          <p:cNvSpPr/>
          <p:nvPr/>
        </p:nvSpPr>
        <p:spPr>
          <a:xfrm>
            <a:off x="842377" y="3857305"/>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36F817-72F6-B7C0-9C0D-58D3B20213D3}"/>
              </a:ext>
            </a:extLst>
          </p:cNvPr>
          <p:cNvSpPr/>
          <p:nvPr/>
        </p:nvSpPr>
        <p:spPr>
          <a:xfrm>
            <a:off x="833411" y="4849393"/>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55BB25-302B-357C-E4A7-087136B46CA6}"/>
              </a:ext>
            </a:extLst>
          </p:cNvPr>
          <p:cNvSpPr/>
          <p:nvPr/>
        </p:nvSpPr>
        <p:spPr>
          <a:xfrm>
            <a:off x="701618" y="4903798"/>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310EC6-9543-BBEC-96A8-7B2D6B86CF9D}"/>
              </a:ext>
            </a:extLst>
          </p:cNvPr>
          <p:cNvSpPr/>
          <p:nvPr/>
        </p:nvSpPr>
        <p:spPr>
          <a:xfrm>
            <a:off x="748465" y="3898707"/>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DF604B-31FA-5E09-170C-6BC37AFACD67}"/>
              </a:ext>
            </a:extLst>
          </p:cNvPr>
          <p:cNvSpPr/>
          <p:nvPr/>
        </p:nvSpPr>
        <p:spPr>
          <a:xfrm>
            <a:off x="748465" y="2914215"/>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B2435B-414D-DA51-7D5A-8FA8F3BBDCF3}"/>
              </a:ext>
            </a:extLst>
          </p:cNvPr>
          <p:cNvSpPr/>
          <p:nvPr/>
        </p:nvSpPr>
        <p:spPr>
          <a:xfrm>
            <a:off x="701618" y="1909149"/>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713CE713-E721-0324-9DA5-023B0437213F}"/>
              </a:ext>
            </a:extLst>
          </p:cNvPr>
          <p:cNvSpPr/>
          <p:nvPr/>
        </p:nvSpPr>
        <p:spPr>
          <a:xfrm>
            <a:off x="1077394" y="1348974"/>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Rounded Corners 67">
            <a:extLst>
              <a:ext uri="{FF2B5EF4-FFF2-40B4-BE49-F238E27FC236}">
                <a16:creationId xmlns:a16="http://schemas.microsoft.com/office/drawing/2014/main" id="{6B693DDA-4B74-2128-84E5-FF7DAFA766B8}"/>
              </a:ext>
            </a:extLst>
          </p:cNvPr>
          <p:cNvSpPr/>
          <p:nvPr/>
        </p:nvSpPr>
        <p:spPr>
          <a:xfrm>
            <a:off x="1285877" y="2358735"/>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4" name="Straight Arrow Connector 43">
            <a:extLst>
              <a:ext uri="{FF2B5EF4-FFF2-40B4-BE49-F238E27FC236}">
                <a16:creationId xmlns:a16="http://schemas.microsoft.com/office/drawing/2014/main" id="{F927B984-1592-4487-60C8-9D65A98A7A2A}"/>
              </a:ext>
            </a:extLst>
          </p:cNvPr>
          <p:cNvCxnSpPr>
            <a:cxnSpLocks/>
            <a:stCxn id="42" idx="3"/>
          </p:cNvCxnSpPr>
          <p:nvPr/>
        </p:nvCxnSpPr>
        <p:spPr>
          <a:xfrm>
            <a:off x="1952829" y="1608371"/>
            <a:ext cx="2522391" cy="5653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134F5C6-CD8F-CD7F-92EB-68CA2A0B9126}"/>
              </a:ext>
            </a:extLst>
          </p:cNvPr>
          <p:cNvCxnSpPr>
            <a:cxnSpLocks/>
          </p:cNvCxnSpPr>
          <p:nvPr/>
        </p:nvCxnSpPr>
        <p:spPr>
          <a:xfrm>
            <a:off x="2153630" y="2629137"/>
            <a:ext cx="2808432" cy="16940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EB93963-DB50-7AF9-9C50-9D4C232DA730}"/>
                  </a:ext>
                </a:extLst>
              </p:cNvPr>
              <p:cNvSpPr txBox="1"/>
              <p:nvPr/>
            </p:nvSpPr>
            <p:spPr>
              <a:xfrm>
                <a:off x="4475221" y="1001770"/>
                <a:ext cx="2986239" cy="830997"/>
              </a:xfrm>
              <a:prstGeom prst="rect">
                <a:avLst/>
              </a:prstGeom>
              <a:noFill/>
            </p:spPr>
            <p:txBody>
              <a:bodyPr wrap="square" rtlCol="0">
                <a:spAutoFit/>
              </a:bodyPr>
              <a:lstStyle/>
              <a:p>
                <a:pPr algn="ctr"/>
                <a:r>
                  <a:rPr lang="en-US" sz="2400" dirty="0">
                    <a:solidFill>
                      <a:srgbClr val="008000"/>
                    </a:solidFill>
                  </a:rPr>
                  <a:t>Function of flow conditions, </a:t>
                </a:r>
                <a14:m>
                  <m:oMath xmlns:m="http://schemas.openxmlformats.org/officeDocument/2006/math">
                    <m:r>
                      <a:rPr lang="en-US" sz="2400" i="1">
                        <a:solidFill>
                          <a:srgbClr val="008000"/>
                        </a:solidFill>
                        <a:latin typeface="Cambria Math" panose="02040503050406030204" pitchFamily="18" charset="0"/>
                        <a:ea typeface="Cambria Math" panose="02040503050406030204" pitchFamily="18" charset="0"/>
                      </a:rPr>
                      <m:t>𝑃</m:t>
                    </m:r>
                    <m:r>
                      <a:rPr lang="en-US" sz="2400" i="1">
                        <a:solidFill>
                          <a:srgbClr val="008000"/>
                        </a:solidFill>
                        <a:latin typeface="Cambria Math" panose="02040503050406030204" pitchFamily="18" charset="0"/>
                        <a:ea typeface="Cambria Math" panose="02040503050406030204" pitchFamily="18" charset="0"/>
                      </a:rPr>
                      <m:t>, </m:t>
                    </m:r>
                    <m:r>
                      <a:rPr lang="en-US" sz="2400" i="1">
                        <a:solidFill>
                          <a:srgbClr val="008000"/>
                        </a:solidFill>
                        <a:latin typeface="Cambria Math" panose="02040503050406030204" pitchFamily="18" charset="0"/>
                        <a:ea typeface="Cambria Math" panose="02040503050406030204" pitchFamily="18" charset="0"/>
                      </a:rPr>
                      <m:t>𝑇</m:t>
                    </m:r>
                    <m:r>
                      <a:rPr lang="en-US" sz="2400" i="1">
                        <a:solidFill>
                          <a:srgbClr val="008000"/>
                        </a:solidFill>
                        <a:latin typeface="Cambria Math" panose="02040503050406030204" pitchFamily="18" charset="0"/>
                        <a:ea typeface="Cambria Math" panose="02040503050406030204" pitchFamily="18" charset="0"/>
                      </a:rPr>
                      <m:t>, </m:t>
                    </m:r>
                    <m:r>
                      <a:rPr lang="en-US" sz="2400" i="1">
                        <a:solidFill>
                          <a:srgbClr val="008000"/>
                        </a:solidFill>
                        <a:latin typeface="Cambria Math" panose="02040503050406030204" pitchFamily="18" charset="0"/>
                        <a:ea typeface="Cambria Math" panose="02040503050406030204" pitchFamily="18" charset="0"/>
                      </a:rPr>
                      <m:t>𝑉</m:t>
                    </m:r>
                  </m:oMath>
                </a14:m>
                <a:endParaRPr lang="en-US" sz="2400" dirty="0">
                  <a:solidFill>
                    <a:srgbClr val="008000"/>
                  </a:solidFill>
                </a:endParaRPr>
              </a:p>
            </p:txBody>
          </p:sp>
        </mc:Choice>
        <mc:Fallback xmlns="">
          <p:sp>
            <p:nvSpPr>
              <p:cNvPr id="16" name="TextBox 15">
                <a:extLst>
                  <a:ext uri="{FF2B5EF4-FFF2-40B4-BE49-F238E27FC236}">
                    <a16:creationId xmlns:a16="http://schemas.microsoft.com/office/drawing/2014/main" id="{2EB93963-DB50-7AF9-9C50-9D4C232DA730}"/>
                  </a:ext>
                </a:extLst>
              </p:cNvPr>
              <p:cNvSpPr txBox="1">
                <a:spLocks noRot="1" noChangeAspect="1" noMove="1" noResize="1" noEditPoints="1" noAdjustHandles="1" noChangeArrowheads="1" noChangeShapeType="1" noTextEdit="1"/>
              </p:cNvSpPr>
              <p:nvPr/>
            </p:nvSpPr>
            <p:spPr>
              <a:xfrm>
                <a:off x="4475221" y="1001770"/>
                <a:ext cx="2986239" cy="830997"/>
              </a:xfrm>
              <a:prstGeom prst="rect">
                <a:avLst/>
              </a:prstGeom>
              <a:blipFill>
                <a:blip r:embed="rId10"/>
                <a:stretch>
                  <a:fillRect t="-5839" b="-15328"/>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4CF6760E-7A3F-4D03-2A16-A4D741ABFE6B}"/>
              </a:ext>
            </a:extLst>
          </p:cNvPr>
          <p:cNvGraphicFramePr>
            <a:graphicFrameLocks noGrp="1"/>
          </p:cNvGraphicFramePr>
          <p:nvPr>
            <p:extLst>
              <p:ext uri="{D42A27DB-BD31-4B8C-83A1-F6EECF244321}">
                <p14:modId xmlns:p14="http://schemas.microsoft.com/office/powerpoint/2010/main" val="700344393"/>
              </p:ext>
            </p:extLst>
          </p:nvPr>
        </p:nvGraphicFramePr>
        <p:xfrm>
          <a:off x="7282355" y="1969523"/>
          <a:ext cx="4555682" cy="2463800"/>
        </p:xfrm>
        <a:graphic>
          <a:graphicData uri="http://schemas.openxmlformats.org/drawingml/2006/table">
            <a:tbl>
              <a:tblPr/>
              <a:tblGrid>
                <a:gridCol w="2700284">
                  <a:extLst>
                    <a:ext uri="{9D8B030D-6E8A-4147-A177-3AD203B41FA5}">
                      <a16:colId xmlns:a16="http://schemas.microsoft.com/office/drawing/2014/main" val="3803356446"/>
                    </a:ext>
                  </a:extLst>
                </a:gridCol>
                <a:gridCol w="573741">
                  <a:extLst>
                    <a:ext uri="{9D8B030D-6E8A-4147-A177-3AD203B41FA5}">
                      <a16:colId xmlns:a16="http://schemas.microsoft.com/office/drawing/2014/main" val="3157231513"/>
                    </a:ext>
                  </a:extLst>
                </a:gridCol>
                <a:gridCol w="528918">
                  <a:extLst>
                    <a:ext uri="{9D8B030D-6E8A-4147-A177-3AD203B41FA5}">
                      <a16:colId xmlns:a16="http://schemas.microsoft.com/office/drawing/2014/main" val="1076636750"/>
                    </a:ext>
                  </a:extLst>
                </a:gridCol>
                <a:gridCol w="752739">
                  <a:extLst>
                    <a:ext uri="{9D8B030D-6E8A-4147-A177-3AD203B41FA5}">
                      <a16:colId xmlns:a16="http://schemas.microsoft.com/office/drawing/2014/main" val="3069457876"/>
                    </a:ext>
                  </a:extLst>
                </a:gridCol>
              </a:tblGrid>
              <a:tr h="274056">
                <a:tc>
                  <a:txBody>
                    <a:bodyPr/>
                    <a:lstStyle/>
                    <a:p>
                      <a:pPr algn="ctr" fontAlgn="b"/>
                      <a:r>
                        <a:rPr lang="en-US" sz="2000" b="0" i="0" u="none" strike="noStrike" dirty="0">
                          <a:solidFill>
                            <a:srgbClr val="000000"/>
                          </a:solidFill>
                          <a:effectLst/>
                          <a:latin typeface="Calibri" panose="020F0502020204030204" pitchFamily="34" charset="0"/>
                        </a:rPr>
                        <a:t>Author</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dirty="0">
                          <a:solidFill>
                            <a:schemeClr val="tx1"/>
                          </a:solidFill>
                          <a:effectLst/>
                          <a:latin typeface="Calibri" panose="020F0502020204030204" pitchFamily="34" charset="0"/>
                        </a:rPr>
                        <a:t># Steps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dirty="0">
                          <a:solidFill>
                            <a:schemeClr val="tx1"/>
                          </a:solidFill>
                          <a:effectLst/>
                          <a:latin typeface="Calibri" panose="020F0502020204030204" pitchFamily="34" charset="0"/>
                        </a:rPr>
                        <a:t># Avg.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Total time</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7473585"/>
                  </a:ext>
                </a:extLst>
              </a:tr>
              <a:tr h="327749">
                <a:tc>
                  <a:txBody>
                    <a:bodyPr/>
                    <a:lstStyle/>
                    <a:p>
                      <a:pPr algn="l" fontAlgn="b"/>
                      <a:r>
                        <a:rPr lang="en-US" sz="1600" b="0" i="0" u="none" strike="noStrike">
                          <a:solidFill>
                            <a:srgbClr val="000000"/>
                          </a:solidFill>
                          <a:effectLst/>
                          <a:latin typeface="Calibri" panose="020F0502020204030204" pitchFamily="34" charset="0"/>
                        </a:rPr>
                        <a:t> </a:t>
                      </a:r>
                      <a:r>
                        <a:rPr lang="en-US" sz="1600" baseline="30000"/>
                        <a:t>[12]</a:t>
                      </a:r>
                      <a:r>
                        <a:rPr lang="en-US" sz="2000" b="0" i="0" u="none" strike="noStrike">
                          <a:solidFill>
                            <a:srgbClr val="000000"/>
                          </a:solidFill>
                          <a:effectLst/>
                          <a:latin typeface="Calibri" panose="020F0502020204030204" pitchFamily="34" charset="0"/>
                        </a:rPr>
                        <a:t>Forkey et al. (1996)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50 (3)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468142"/>
                  </a:ext>
                </a:extLst>
              </a:tr>
              <a:tr h="471492">
                <a:tc>
                  <a:txBody>
                    <a:bodyPr/>
                    <a:lstStyle/>
                    <a:p>
                      <a:pPr algn="ctr"/>
                      <a:r>
                        <a:rPr lang="en-US" sz="1600" baseline="30000"/>
                        <a:t>[11]</a:t>
                      </a:r>
                      <a:r>
                        <a:rPr lang="en-US" sz="2000"/>
                        <a:t>Boguszko et al. (2005)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120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10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139597"/>
                  </a:ext>
                </a:extLst>
              </a:tr>
              <a:tr h="431022">
                <a:tc>
                  <a:txBody>
                    <a:bodyPr/>
                    <a:lstStyle/>
                    <a:p>
                      <a:pPr algn="ctr" fontAlgn="b"/>
                      <a:r>
                        <a:rPr lang="en-US" sz="1600" baseline="30000" dirty="0"/>
                        <a:t>[13]</a:t>
                      </a:r>
                      <a:r>
                        <a:rPr lang="en-US" sz="2000" b="0" i="0" u="none" strike="noStrike" dirty="0">
                          <a:solidFill>
                            <a:srgbClr val="000000"/>
                          </a:solidFill>
                          <a:effectLst/>
                          <a:latin typeface="Calibri" panose="020F0502020204030204" pitchFamily="34" charset="0"/>
                        </a:rPr>
                        <a:t>Doll et al. (2014)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60 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panose="020F0502020204030204" pitchFamily="34" charset="0"/>
                        </a:rPr>
                        <a:t>12 min.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5377427"/>
                  </a:ext>
                </a:extLst>
              </a:tr>
            </a:tbl>
          </a:graphicData>
        </a:graphic>
      </p:graphicFrame>
      <p:sp>
        <p:nvSpPr>
          <p:cNvPr id="7" name="Rectangle: Rounded Corners 6">
            <a:extLst>
              <a:ext uri="{FF2B5EF4-FFF2-40B4-BE49-F238E27FC236}">
                <a16:creationId xmlns:a16="http://schemas.microsoft.com/office/drawing/2014/main" id="{C006ADA4-18A3-E661-DC7D-A57E9A3890A5}"/>
              </a:ext>
            </a:extLst>
          </p:cNvPr>
          <p:cNvSpPr/>
          <p:nvPr/>
        </p:nvSpPr>
        <p:spPr>
          <a:xfrm>
            <a:off x="7354547" y="4720192"/>
            <a:ext cx="4411298" cy="734379"/>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we reduce this measurement time?</a:t>
            </a:r>
          </a:p>
        </p:txBody>
      </p:sp>
    </p:spTree>
    <p:extLst>
      <p:ext uri="{BB962C8B-B14F-4D97-AF65-F5344CB8AC3E}">
        <p14:creationId xmlns:p14="http://schemas.microsoft.com/office/powerpoint/2010/main" val="425739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68" grpId="0" animBg="1"/>
      <p:bldP spid="1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5957-35C9-8894-8A87-7B026625C392}"/>
              </a:ext>
            </a:extLst>
          </p:cNvPr>
          <p:cNvSpPr>
            <a:spLocks noGrp="1"/>
          </p:cNvSpPr>
          <p:nvPr>
            <p:ph type="title"/>
          </p:nvPr>
        </p:nvSpPr>
        <p:spPr/>
        <p:txBody>
          <a:bodyPr/>
          <a:lstStyle/>
          <a:p>
            <a:r>
              <a:rPr lang="en-US" dirty="0"/>
              <a:t>Acknowledgements</a:t>
            </a:r>
          </a:p>
        </p:txBody>
      </p:sp>
      <p:sp>
        <p:nvSpPr>
          <p:cNvPr id="3" name="Footer Placeholder 2">
            <a:extLst>
              <a:ext uri="{FF2B5EF4-FFF2-40B4-BE49-F238E27FC236}">
                <a16:creationId xmlns:a16="http://schemas.microsoft.com/office/drawing/2014/main" id="{C3837209-F78F-332B-4095-17691B641EAA}"/>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C105E65F-9777-D4B4-B11B-37F883C39197}"/>
              </a:ext>
            </a:extLst>
          </p:cNvPr>
          <p:cNvSpPr>
            <a:spLocks noGrp="1"/>
          </p:cNvSpPr>
          <p:nvPr>
            <p:ph type="sldNum" sz="quarter" idx="12"/>
          </p:nvPr>
        </p:nvSpPr>
        <p:spPr/>
        <p:txBody>
          <a:bodyPr/>
          <a:lstStyle/>
          <a:p>
            <a:pPr lvl="0"/>
            <a:r>
              <a:rPr lang="en-US"/>
              <a:t> |  </a:t>
            </a:r>
            <a:fld id="{72E50A9C-9430-4DF3-B16F-9673B5ECE2F6}" type="slidenum">
              <a:rPr smtClean="0"/>
              <a:t>2</a:t>
            </a:fld>
            <a:endParaRPr lang="en-US"/>
          </a:p>
        </p:txBody>
      </p:sp>
      <p:sp>
        <p:nvSpPr>
          <p:cNvPr id="5" name="TextBox 4">
            <a:extLst>
              <a:ext uri="{FF2B5EF4-FFF2-40B4-BE49-F238E27FC236}">
                <a16:creationId xmlns:a16="http://schemas.microsoft.com/office/drawing/2014/main" id="{C79975B2-8729-4338-C205-3F823A45E129}"/>
              </a:ext>
            </a:extLst>
          </p:cNvPr>
          <p:cNvSpPr txBox="1"/>
          <p:nvPr/>
        </p:nvSpPr>
        <p:spPr>
          <a:xfrm>
            <a:off x="791657" y="1481155"/>
            <a:ext cx="10595814"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t>NASA Space Technology Graduate Research Opportunity (NSTGRO20)</a:t>
            </a:r>
          </a:p>
          <a:p>
            <a:pPr marL="457200" indent="-457200">
              <a:buFont typeface="Arial" panose="020B0604020202020204" pitchFamily="34" charset="0"/>
              <a:buChar char="•"/>
            </a:pPr>
            <a:r>
              <a:rPr lang="en-US" sz="3200" dirty="0" err="1"/>
              <a:t>LaRC</a:t>
            </a:r>
            <a:r>
              <a:rPr lang="en-US" sz="3200" dirty="0"/>
              <a:t>: William Holt Ripley, Dr. Ross Burns, Olivia Tyrell, Dr. Timothy </a:t>
            </a:r>
            <a:r>
              <a:rPr lang="en-US" sz="3200" dirty="0" err="1"/>
              <a:t>Fahringer</a:t>
            </a:r>
            <a:r>
              <a:rPr lang="en-US" sz="3200" dirty="0"/>
              <a:t>, Dr. Jian Gao, Steve Jones, Scott Bartram, Zachary Hunt </a:t>
            </a:r>
          </a:p>
          <a:p>
            <a:pPr marL="457200" indent="-457200">
              <a:buFont typeface="Arial" panose="020B0604020202020204" pitchFamily="34" charset="0"/>
              <a:buChar char="•"/>
            </a:pPr>
            <a:r>
              <a:rPr lang="en-US" sz="3200" dirty="0"/>
              <a:t>Dr. Jerome Braun</a:t>
            </a:r>
          </a:p>
          <a:p>
            <a:pPr marL="457200" indent="-457200">
              <a:buFont typeface="Arial" panose="020B0604020202020204" pitchFamily="34" charset="0"/>
              <a:buChar char="•"/>
            </a:pPr>
            <a:r>
              <a:rPr lang="en-US" sz="3200" dirty="0"/>
              <a:t>Dr. James Braun (no relation) and Alex Suppiah</a:t>
            </a:r>
          </a:p>
        </p:txBody>
      </p:sp>
    </p:spTree>
    <p:extLst>
      <p:ext uri="{BB962C8B-B14F-4D97-AF65-F5344CB8AC3E}">
        <p14:creationId xmlns:p14="http://schemas.microsoft.com/office/powerpoint/2010/main" val="166269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1A0D802-EFF3-D18F-EE96-E57767440543}"/>
              </a:ext>
            </a:extLst>
          </p:cNvPr>
          <p:cNvSpPr/>
          <p:nvPr/>
        </p:nvSpPr>
        <p:spPr>
          <a:xfrm>
            <a:off x="5240911" y="1000588"/>
            <a:ext cx="5570524" cy="2635402"/>
          </a:xfrm>
          <a:prstGeom prst="roundRect">
            <a:avLst>
              <a:gd name="adj" fmla="val 11106"/>
            </a:avLst>
          </a:prstGeom>
          <a:solidFill>
            <a:schemeClr val="accent2">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CA6151B-7D98-EC4B-E25F-AC44DD03BCA7}"/>
              </a:ext>
            </a:extLst>
          </p:cNvPr>
          <p:cNvSpPr/>
          <p:nvPr/>
        </p:nvSpPr>
        <p:spPr>
          <a:xfrm>
            <a:off x="5240911" y="3750833"/>
            <a:ext cx="5570524" cy="2635402"/>
          </a:xfrm>
          <a:prstGeom prst="roundRect">
            <a:avLst>
              <a:gd name="adj" fmla="val 12806"/>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4609CA-6623-8E9C-AD48-23C7AB993918}"/>
              </a:ext>
            </a:extLst>
          </p:cNvPr>
          <p:cNvSpPr>
            <a:spLocks noGrp="1"/>
          </p:cNvSpPr>
          <p:nvPr>
            <p:ph type="title"/>
          </p:nvPr>
        </p:nvSpPr>
        <p:spPr>
          <a:xfrm>
            <a:off x="215665" y="200879"/>
            <a:ext cx="9522560" cy="511920"/>
          </a:xfrm>
        </p:spPr>
        <p:txBody>
          <a:bodyPr/>
          <a:lstStyle/>
          <a:p>
            <a:r>
              <a:rPr lang="en-US" dirty="0"/>
              <a:t>Method #1: Frequency-scanning burst-mode laser</a:t>
            </a:r>
          </a:p>
        </p:txBody>
      </p:sp>
      <p:sp>
        <p:nvSpPr>
          <p:cNvPr id="3" name="Footer Placeholder 2">
            <a:extLst>
              <a:ext uri="{FF2B5EF4-FFF2-40B4-BE49-F238E27FC236}">
                <a16:creationId xmlns:a16="http://schemas.microsoft.com/office/drawing/2014/main" id="{1522BD65-5A15-A149-4D08-18ADD440763F}"/>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8147384E-0642-E9D9-96BB-723863C38DFF}"/>
              </a:ext>
            </a:extLst>
          </p:cNvPr>
          <p:cNvSpPr>
            <a:spLocks noGrp="1"/>
          </p:cNvSpPr>
          <p:nvPr>
            <p:ph type="sldNum" sz="quarter" idx="12"/>
          </p:nvPr>
        </p:nvSpPr>
        <p:spPr/>
        <p:txBody>
          <a:bodyPr/>
          <a:lstStyle/>
          <a:p>
            <a:pPr lvl="0"/>
            <a:r>
              <a:rPr lang="en-US"/>
              <a:t> |  </a:t>
            </a:r>
            <a:fld id="{72E50A9C-9430-4DF3-B16F-9673B5ECE2F6}" type="slidenum">
              <a:rPr smtClean="0"/>
              <a:t>20</a:t>
            </a:fld>
            <a:endParaRPr lang="en-US"/>
          </a:p>
        </p:txBody>
      </p:sp>
      <p:pic>
        <p:nvPicPr>
          <p:cNvPr id="6" name="Picture 5">
            <a:extLst>
              <a:ext uri="{FF2B5EF4-FFF2-40B4-BE49-F238E27FC236}">
                <a16:creationId xmlns:a16="http://schemas.microsoft.com/office/drawing/2014/main" id="{570D3C11-A03B-F011-A5AF-39910942DE4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27720" y="1267771"/>
            <a:ext cx="2076188" cy="2028302"/>
          </a:xfrm>
          <a:prstGeom prst="rect">
            <a:avLst/>
          </a:prstGeom>
        </p:spPr>
      </p:pic>
      <p:pic>
        <p:nvPicPr>
          <p:cNvPr id="8" name="Picture 7">
            <a:extLst>
              <a:ext uri="{FF2B5EF4-FFF2-40B4-BE49-F238E27FC236}">
                <a16:creationId xmlns:a16="http://schemas.microsoft.com/office/drawing/2014/main" id="{2074A5B8-599B-3D88-6D02-7F9CF0B5E2F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04460" y="4019432"/>
            <a:ext cx="4308810" cy="2328123"/>
          </a:xfrm>
          <a:prstGeom prst="rect">
            <a:avLst/>
          </a:prstGeom>
        </p:spPr>
      </p:pic>
      <p:pic>
        <p:nvPicPr>
          <p:cNvPr id="25" name="Picture 24">
            <a:extLst>
              <a:ext uri="{FF2B5EF4-FFF2-40B4-BE49-F238E27FC236}">
                <a16:creationId xmlns:a16="http://schemas.microsoft.com/office/drawing/2014/main" id="{B0051760-8D77-0B6D-6295-1DBC4703BE91}"/>
              </a:ext>
            </a:extLst>
          </p:cNvPr>
          <p:cNvPicPr>
            <a:picLocks noChangeAspect="1"/>
          </p:cNvPicPr>
          <p:nvPr/>
        </p:nvPicPr>
        <p:blipFill>
          <a:blip r:embed="rId4">
            <a:clrChange>
              <a:clrFrom>
                <a:srgbClr val="FFFFFF"/>
              </a:clrFrom>
              <a:clrTo>
                <a:srgbClr val="FFFFFF">
                  <a:alpha val="0"/>
                </a:srgbClr>
              </a:clrTo>
            </a:clrChange>
          </a:blip>
          <a:srcRect/>
          <a:stretch>
            <a:fillRect/>
          </a:stretch>
        </p:blipFill>
        <p:spPr>
          <a:xfrm>
            <a:off x="7583690" y="1321462"/>
            <a:ext cx="2687940" cy="1928412"/>
          </a:xfrm>
          <a:custGeom>
            <a:avLst/>
            <a:gdLst>
              <a:gd name="connsiteX0" fmla="*/ 0 w 3000026"/>
              <a:gd name="connsiteY0" fmla="*/ 0 h 2152312"/>
              <a:gd name="connsiteX1" fmla="*/ 3000026 w 3000026"/>
              <a:gd name="connsiteY1" fmla="*/ 0 h 2152312"/>
              <a:gd name="connsiteX2" fmla="*/ 3000026 w 3000026"/>
              <a:gd name="connsiteY2" fmla="*/ 2006176 h 2152312"/>
              <a:gd name="connsiteX3" fmla="*/ 1650539 w 3000026"/>
              <a:gd name="connsiteY3" fmla="*/ 2006176 h 2152312"/>
              <a:gd name="connsiteX4" fmla="*/ 1619278 w 3000026"/>
              <a:gd name="connsiteY4" fmla="*/ 2037437 h 2152312"/>
              <a:gd name="connsiteX5" fmla="*/ 1619278 w 3000026"/>
              <a:gd name="connsiteY5" fmla="*/ 2152312 h 2152312"/>
              <a:gd name="connsiteX6" fmla="*/ 1097437 w 3000026"/>
              <a:gd name="connsiteY6" fmla="*/ 2152312 h 2152312"/>
              <a:gd name="connsiteX7" fmla="*/ 1097437 w 3000026"/>
              <a:gd name="connsiteY7" fmla="*/ 2073875 h 2152312"/>
              <a:gd name="connsiteX8" fmla="*/ 1070250 w 3000026"/>
              <a:gd name="connsiteY8" fmla="*/ 2046688 h 2152312"/>
              <a:gd name="connsiteX9" fmla="*/ 0 w 3000026"/>
              <a:gd name="connsiteY9" fmla="*/ 2046688 h 215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026" h="2152312">
                <a:moveTo>
                  <a:pt x="0" y="0"/>
                </a:moveTo>
                <a:lnTo>
                  <a:pt x="3000026" y="0"/>
                </a:lnTo>
                <a:lnTo>
                  <a:pt x="3000026" y="2006176"/>
                </a:lnTo>
                <a:lnTo>
                  <a:pt x="1650539" y="2006176"/>
                </a:lnTo>
                <a:cubicBezTo>
                  <a:pt x="1633274" y="2006176"/>
                  <a:pt x="1619278" y="2020172"/>
                  <a:pt x="1619278" y="2037437"/>
                </a:cubicBezTo>
                <a:lnTo>
                  <a:pt x="1619278" y="2152312"/>
                </a:lnTo>
                <a:lnTo>
                  <a:pt x="1097437" y="2152312"/>
                </a:lnTo>
                <a:lnTo>
                  <a:pt x="1097437" y="2073875"/>
                </a:lnTo>
                <a:cubicBezTo>
                  <a:pt x="1097437" y="2058860"/>
                  <a:pt x="1085265" y="2046688"/>
                  <a:pt x="1070250" y="2046688"/>
                </a:cubicBezTo>
                <a:lnTo>
                  <a:pt x="0" y="2046688"/>
                </a:lnTo>
                <a:close/>
              </a:path>
            </a:pathLst>
          </a:custGeom>
        </p:spPr>
      </p:pic>
      <p:pic>
        <p:nvPicPr>
          <p:cNvPr id="12" name="Picture 11">
            <a:extLst>
              <a:ext uri="{FF2B5EF4-FFF2-40B4-BE49-F238E27FC236}">
                <a16:creationId xmlns:a16="http://schemas.microsoft.com/office/drawing/2014/main" id="{2624F817-D483-DDCE-2693-4F60C31AEDB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566" y="2767341"/>
            <a:ext cx="3880579" cy="2652211"/>
          </a:xfrm>
          <a:prstGeom prst="rect">
            <a:avLst/>
          </a:prstGeom>
        </p:spPr>
      </p:pic>
      <p:sp>
        <p:nvSpPr>
          <p:cNvPr id="18" name="TextBox 17">
            <a:extLst>
              <a:ext uri="{FF2B5EF4-FFF2-40B4-BE49-F238E27FC236}">
                <a16:creationId xmlns:a16="http://schemas.microsoft.com/office/drawing/2014/main" id="{44681BA1-D8B1-4A79-12CD-E036B1E39F14}"/>
              </a:ext>
            </a:extLst>
          </p:cNvPr>
          <p:cNvSpPr txBox="1"/>
          <p:nvPr/>
        </p:nvSpPr>
        <p:spPr>
          <a:xfrm>
            <a:off x="6564379" y="925757"/>
            <a:ext cx="4926495" cy="400110"/>
          </a:xfrm>
          <a:prstGeom prst="rect">
            <a:avLst/>
          </a:prstGeom>
          <a:noFill/>
        </p:spPr>
        <p:txBody>
          <a:bodyPr wrap="square" rtlCol="0">
            <a:spAutoFit/>
          </a:bodyPr>
          <a:lstStyle/>
          <a:p>
            <a:r>
              <a:rPr lang="en-US" sz="2000" b="1" dirty="0"/>
              <a:t>Doppler global velocimetry</a:t>
            </a:r>
          </a:p>
        </p:txBody>
      </p:sp>
      <p:sp>
        <p:nvSpPr>
          <p:cNvPr id="19" name="TextBox 18">
            <a:extLst>
              <a:ext uri="{FF2B5EF4-FFF2-40B4-BE49-F238E27FC236}">
                <a16:creationId xmlns:a16="http://schemas.microsoft.com/office/drawing/2014/main" id="{4D973C14-F0FB-329D-6F9B-59E33D6C2700}"/>
              </a:ext>
            </a:extLst>
          </p:cNvPr>
          <p:cNvSpPr txBox="1"/>
          <p:nvPr/>
        </p:nvSpPr>
        <p:spPr>
          <a:xfrm>
            <a:off x="6215945" y="3685078"/>
            <a:ext cx="4715109" cy="400110"/>
          </a:xfrm>
          <a:prstGeom prst="rect">
            <a:avLst/>
          </a:prstGeom>
          <a:noFill/>
        </p:spPr>
        <p:txBody>
          <a:bodyPr wrap="square" rtlCol="0">
            <a:spAutoFit/>
          </a:bodyPr>
          <a:lstStyle/>
          <a:p>
            <a:r>
              <a:rPr lang="en-US" sz="2000" b="1" dirty="0"/>
              <a:t>Planar laser induced fluorescence</a:t>
            </a:r>
          </a:p>
        </p:txBody>
      </p:sp>
      <p:sp>
        <p:nvSpPr>
          <p:cNvPr id="5" name="TextBox 4">
            <a:extLst>
              <a:ext uri="{FF2B5EF4-FFF2-40B4-BE49-F238E27FC236}">
                <a16:creationId xmlns:a16="http://schemas.microsoft.com/office/drawing/2014/main" id="{3E12561C-2245-96CC-6570-1FB1D09D6C11}"/>
              </a:ext>
            </a:extLst>
          </p:cNvPr>
          <p:cNvSpPr txBox="1"/>
          <p:nvPr/>
        </p:nvSpPr>
        <p:spPr>
          <a:xfrm>
            <a:off x="5555545" y="3213516"/>
            <a:ext cx="2017668" cy="307777"/>
          </a:xfrm>
          <a:prstGeom prst="rect">
            <a:avLst/>
          </a:prstGeom>
          <a:noFill/>
        </p:spPr>
        <p:txBody>
          <a:bodyPr wrap="none" rtlCol="0">
            <a:spAutoFit/>
          </a:bodyPr>
          <a:lstStyle/>
          <a:p>
            <a:r>
              <a:rPr lang="en-US" sz="1400" baseline="30000" dirty="0">
                <a:effectLst/>
              </a:rPr>
              <a:t>[14] </a:t>
            </a:r>
            <a:r>
              <a:rPr lang="en-US" sz="1400" dirty="0">
                <a:effectLst/>
              </a:rPr>
              <a:t>Fahringer et al. (2018)</a:t>
            </a:r>
            <a:endParaRPr lang="en-US" sz="1400" dirty="0"/>
          </a:p>
        </p:txBody>
      </p:sp>
      <p:sp>
        <p:nvSpPr>
          <p:cNvPr id="7" name="TextBox 6">
            <a:extLst>
              <a:ext uri="{FF2B5EF4-FFF2-40B4-BE49-F238E27FC236}">
                <a16:creationId xmlns:a16="http://schemas.microsoft.com/office/drawing/2014/main" id="{43E47D7C-4F3B-9652-A5F2-C2BE70EFB863}"/>
              </a:ext>
            </a:extLst>
          </p:cNvPr>
          <p:cNvSpPr txBox="1"/>
          <p:nvPr/>
        </p:nvSpPr>
        <p:spPr>
          <a:xfrm>
            <a:off x="7993196" y="3227327"/>
            <a:ext cx="1745029" cy="307777"/>
          </a:xfrm>
          <a:prstGeom prst="rect">
            <a:avLst/>
          </a:prstGeom>
          <a:noFill/>
        </p:spPr>
        <p:txBody>
          <a:bodyPr wrap="none" rtlCol="0">
            <a:spAutoFit/>
          </a:bodyPr>
          <a:lstStyle/>
          <a:p>
            <a:r>
              <a:rPr lang="en-US" sz="1400" baseline="30000" dirty="0">
                <a:effectLst/>
              </a:rPr>
              <a:t>[15] </a:t>
            </a:r>
            <a:r>
              <a:rPr lang="en-US" sz="1400" dirty="0">
                <a:effectLst/>
              </a:rPr>
              <a:t>Burns et al. (2020)</a:t>
            </a:r>
            <a:endParaRPr lang="en-US" sz="1400" dirty="0"/>
          </a:p>
        </p:txBody>
      </p:sp>
      <p:sp>
        <p:nvSpPr>
          <p:cNvPr id="9" name="TextBox 8">
            <a:extLst>
              <a:ext uri="{FF2B5EF4-FFF2-40B4-BE49-F238E27FC236}">
                <a16:creationId xmlns:a16="http://schemas.microsoft.com/office/drawing/2014/main" id="{7B211353-CF70-4625-E7FC-44FF02F2F83E}"/>
              </a:ext>
            </a:extLst>
          </p:cNvPr>
          <p:cNvSpPr txBox="1"/>
          <p:nvPr/>
        </p:nvSpPr>
        <p:spPr>
          <a:xfrm>
            <a:off x="9556345" y="4889724"/>
            <a:ext cx="1255090" cy="523220"/>
          </a:xfrm>
          <a:prstGeom prst="rect">
            <a:avLst/>
          </a:prstGeom>
          <a:noFill/>
        </p:spPr>
        <p:txBody>
          <a:bodyPr wrap="square" rtlCol="0">
            <a:spAutoFit/>
          </a:bodyPr>
          <a:lstStyle/>
          <a:p>
            <a:r>
              <a:rPr lang="en-US" sz="1400" baseline="30000" dirty="0">
                <a:effectLst/>
              </a:rPr>
              <a:t>[16] </a:t>
            </a:r>
            <a:r>
              <a:rPr lang="en-US" sz="1400" dirty="0">
                <a:effectLst/>
              </a:rPr>
              <a:t>Rodrigues et al. (2023)</a:t>
            </a:r>
            <a:endParaRPr lang="en-US" sz="1400" dirty="0"/>
          </a:p>
        </p:txBody>
      </p:sp>
      <p:sp>
        <p:nvSpPr>
          <p:cNvPr id="15" name="Rectangle: Rounded Corners 14">
            <a:extLst>
              <a:ext uri="{FF2B5EF4-FFF2-40B4-BE49-F238E27FC236}">
                <a16:creationId xmlns:a16="http://schemas.microsoft.com/office/drawing/2014/main" id="{6C6C3327-8122-69E1-DEF3-B9F700FA3252}"/>
              </a:ext>
            </a:extLst>
          </p:cNvPr>
          <p:cNvSpPr/>
          <p:nvPr/>
        </p:nvSpPr>
        <p:spPr>
          <a:xfrm>
            <a:off x="877681" y="1270070"/>
            <a:ext cx="3307977" cy="1174376"/>
          </a:xfrm>
          <a:prstGeom prst="roundRect">
            <a:avLst/>
          </a:prstGeom>
          <a:solidFill>
            <a:schemeClr val="bg1">
              <a:lumMod val="85000"/>
              <a:alpha val="53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Potential to decrease measurement time to 10 </a:t>
            </a:r>
            <a:r>
              <a:rPr lang="en-US" sz="2400" dirty="0" err="1">
                <a:solidFill>
                  <a:schemeClr val="tx1"/>
                </a:solidFill>
              </a:rPr>
              <a:t>ms</a:t>
            </a:r>
            <a:r>
              <a:rPr lang="en-US" sz="2400" dirty="0">
                <a:solidFill>
                  <a:schemeClr val="tx1"/>
                </a:solidFill>
              </a:rPr>
              <a:t> or less</a:t>
            </a:r>
          </a:p>
        </p:txBody>
      </p:sp>
    </p:spTree>
    <p:extLst>
      <p:ext uri="{BB962C8B-B14F-4D97-AF65-F5344CB8AC3E}">
        <p14:creationId xmlns:p14="http://schemas.microsoft.com/office/powerpoint/2010/main" val="9142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p:bldP spid="19" grpId="0"/>
      <p:bldP spid="5" grpId="0"/>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21</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Frequency-scanning burst-mode laser</a:t>
            </a:r>
          </a:p>
        </p:txBody>
      </p:sp>
      <p:pic>
        <p:nvPicPr>
          <p:cNvPr id="47" name="Picture 46">
            <a:extLst>
              <a:ext uri="{FF2B5EF4-FFF2-40B4-BE49-F238E27FC236}">
                <a16:creationId xmlns:a16="http://schemas.microsoft.com/office/drawing/2014/main" id="{22C728C0-86D3-2B39-3087-3CD265700E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726"/>
            <a:ext cx="5189001" cy="4389894"/>
          </a:xfrm>
          <a:prstGeom prst="rect">
            <a:avLst/>
          </a:prstGeom>
        </p:spPr>
      </p:pic>
      <p:sp>
        <p:nvSpPr>
          <p:cNvPr id="7" name="TextBox 6">
            <a:extLst>
              <a:ext uri="{FF2B5EF4-FFF2-40B4-BE49-F238E27FC236}">
                <a16:creationId xmlns:a16="http://schemas.microsoft.com/office/drawing/2014/main" id="{9E8B126D-A229-FF67-DBFC-C5C0B549A4E1}"/>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dirty="0">
                <a:solidFill>
                  <a:srgbClr val="009900"/>
                </a:solidFill>
              </a:rPr>
              <a:t>Relative Frequency (GHz)</a:t>
            </a:r>
          </a:p>
        </p:txBody>
      </p: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dirty="0"/>
              <a:t>Master Oscillator</a:t>
            </a:r>
          </a:p>
        </p:txBody>
      </p:sp>
      <p:sp>
        <p:nvSpPr>
          <p:cNvPr id="48" name="TextBox 47">
            <a:extLst>
              <a:ext uri="{FF2B5EF4-FFF2-40B4-BE49-F238E27FC236}">
                <a16:creationId xmlns:a16="http://schemas.microsoft.com/office/drawing/2014/main" id="{4EC6126E-A4FA-E49B-646D-5C026FF7170F}"/>
              </a:ext>
            </a:extLst>
          </p:cNvPr>
          <p:cNvSpPr txBox="1"/>
          <p:nvPr/>
        </p:nvSpPr>
        <p:spPr>
          <a:xfrm>
            <a:off x="3206936" y="3045615"/>
            <a:ext cx="2623347" cy="369332"/>
          </a:xfrm>
          <a:prstGeom prst="rect">
            <a:avLst/>
          </a:prstGeom>
          <a:noFill/>
        </p:spPr>
        <p:txBody>
          <a:bodyPr wrap="none" rtlCol="0">
            <a:spAutoFit/>
          </a:bodyPr>
          <a:lstStyle/>
          <a:p>
            <a:r>
              <a:rPr lang="en-US" dirty="0"/>
              <a:t>Function Generator Signal</a:t>
            </a:r>
          </a:p>
        </p:txBody>
      </p:sp>
      <p:cxnSp>
        <p:nvCxnSpPr>
          <p:cNvPr id="49" name="Straight Connector 48">
            <a:extLst>
              <a:ext uri="{FF2B5EF4-FFF2-40B4-BE49-F238E27FC236}">
                <a16:creationId xmlns:a16="http://schemas.microsoft.com/office/drawing/2014/main" id="{35F755E7-0288-57EE-E839-7C8077C75DD3}"/>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2E626F81-DF0F-4F75-C011-35841C3F11F5}"/>
              </a:ext>
            </a:extLst>
          </p:cNvPr>
          <p:cNvCxnSpPr>
            <a:cxnSpLocks/>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4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726"/>
            <a:ext cx="5189000" cy="4389893"/>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dirty="0">
                <a:solidFill>
                  <a:srgbClr val="009900"/>
                </a:solidFill>
              </a:rPr>
              <a:t>Relative Frequency (GHz)</a:t>
            </a:r>
          </a:p>
        </p:txBody>
      </p: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22</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dirty="0"/>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dirty="0"/>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dirty="0"/>
              <a:t>Wavemeter Measurement</a:t>
            </a:r>
          </a:p>
        </p:txBody>
      </p:sp>
      <p:sp>
        <p:nvSpPr>
          <p:cNvPr id="15" name="Rectangle 14">
            <a:extLst>
              <a:ext uri="{FF2B5EF4-FFF2-40B4-BE49-F238E27FC236}">
                <a16:creationId xmlns:a16="http://schemas.microsoft.com/office/drawing/2014/main" id="{AD53CE5A-BF51-A1E5-D833-BF40622F3EF8}"/>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Tree>
    <p:extLst>
      <p:ext uri="{BB962C8B-B14F-4D97-AF65-F5344CB8AC3E}">
        <p14:creationId xmlns:p14="http://schemas.microsoft.com/office/powerpoint/2010/main" val="198564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0" y="1663726"/>
            <a:ext cx="5189000" cy="4389893"/>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dirty="0">
                <a:solidFill>
                  <a:srgbClr val="009900"/>
                </a:solidFill>
              </a:rPr>
              <a:t>Relative Frequency (GHz)</a:t>
            </a:r>
          </a:p>
        </p:txBody>
      </p: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23</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dirty="0"/>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dirty="0"/>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8" name="Rectangle 7">
            <a:extLst>
              <a:ext uri="{FF2B5EF4-FFF2-40B4-BE49-F238E27FC236}">
                <a16:creationId xmlns:a16="http://schemas.microsoft.com/office/drawing/2014/main" id="{E4D944AF-BF7E-A0BB-038A-9B5E18614C57}"/>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dirty="0"/>
              <a:t>Wavemeter Measurement</a:t>
            </a:r>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3164267"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4462112"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4626582" y="1797997"/>
            <a:ext cx="13666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4293054" y="18455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 name="Oval 34">
            <a:extLst>
              <a:ext uri="{FF2B5EF4-FFF2-40B4-BE49-F238E27FC236}">
                <a16:creationId xmlns:a16="http://schemas.microsoft.com/office/drawing/2014/main" id="{C80307EB-8F53-C459-3921-8AED16878E99}"/>
              </a:ext>
            </a:extLst>
          </p:cNvPr>
          <p:cNvSpPr/>
          <p:nvPr/>
        </p:nvSpPr>
        <p:spPr>
          <a:xfrm>
            <a:off x="4088051"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6" name="Straight Connector 35">
            <a:extLst>
              <a:ext uri="{FF2B5EF4-FFF2-40B4-BE49-F238E27FC236}">
                <a16:creationId xmlns:a16="http://schemas.microsoft.com/office/drawing/2014/main" id="{F0ACA376-DB0A-75FF-9B77-535CDF4332C7}"/>
              </a:ext>
            </a:extLst>
          </p:cNvPr>
          <p:cNvCxnSpPr>
            <a:cxnSpLocks/>
          </p:cNvCxnSpPr>
          <p:nvPr/>
        </p:nvCxnSpPr>
        <p:spPr>
          <a:xfrm flipV="1">
            <a:off x="3174242" y="1460559"/>
            <a:ext cx="0" cy="50283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3172921"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44" name="Group 43">
            <a:extLst>
              <a:ext uri="{FF2B5EF4-FFF2-40B4-BE49-F238E27FC236}">
                <a16:creationId xmlns:a16="http://schemas.microsoft.com/office/drawing/2014/main" id="{92DE1526-61B8-C11F-5E38-E38590721084}"/>
              </a:ext>
            </a:extLst>
          </p:cNvPr>
          <p:cNvGrpSpPr/>
          <p:nvPr/>
        </p:nvGrpSpPr>
        <p:grpSpPr>
          <a:xfrm rot="16200000">
            <a:off x="3033682" y="1827386"/>
            <a:ext cx="276253" cy="279840"/>
            <a:chOff x="1213792" y="239518"/>
            <a:chExt cx="176645" cy="182955"/>
          </a:xfrm>
        </p:grpSpPr>
        <p:sp>
          <p:nvSpPr>
            <p:cNvPr id="45" name="Rectangle 44">
              <a:extLst>
                <a:ext uri="{FF2B5EF4-FFF2-40B4-BE49-F238E27FC236}">
                  <a16:creationId xmlns:a16="http://schemas.microsoft.com/office/drawing/2014/main" id="{6B309EE3-9961-DFEC-2AA8-8625E731E5B8}"/>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6" name="Straight Connector 45">
              <a:extLst>
                <a:ext uri="{FF2B5EF4-FFF2-40B4-BE49-F238E27FC236}">
                  <a16:creationId xmlns:a16="http://schemas.microsoft.com/office/drawing/2014/main" id="{3B764D3E-8983-86FE-CF7A-302F246E318F}"/>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070FF73A-89A1-41FC-6265-4D9A357A94E9}"/>
              </a:ext>
            </a:extLst>
          </p:cNvPr>
          <p:cNvCxnSpPr/>
          <p:nvPr/>
        </p:nvCxnSpPr>
        <p:spPr>
          <a:xfrm>
            <a:off x="2937775" y="3865665"/>
            <a:ext cx="30175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82A015C-280E-13A2-CC22-6D38F97D7520}"/>
              </a:ext>
            </a:extLst>
          </p:cNvPr>
          <p:cNvSpPr txBox="1"/>
          <p:nvPr/>
        </p:nvSpPr>
        <p:spPr>
          <a:xfrm>
            <a:off x="3206936" y="3679878"/>
            <a:ext cx="2334806" cy="369332"/>
          </a:xfrm>
          <a:prstGeom prst="rect">
            <a:avLst/>
          </a:prstGeom>
          <a:noFill/>
        </p:spPr>
        <p:txBody>
          <a:bodyPr wrap="none" rtlCol="0">
            <a:spAutoFit/>
          </a:bodyPr>
          <a:lstStyle/>
          <a:p>
            <a:r>
              <a:rPr lang="en-US" dirty="0"/>
              <a:t>Unfiltered Burst Profile</a:t>
            </a:r>
          </a:p>
        </p:txBody>
      </p:sp>
    </p:spTree>
    <p:extLst>
      <p:ext uri="{BB962C8B-B14F-4D97-AF65-F5344CB8AC3E}">
        <p14:creationId xmlns:p14="http://schemas.microsoft.com/office/powerpoint/2010/main" val="217693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0D7EA9-25F1-1474-8901-57FBB0E4ED3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41841" y="1663726"/>
            <a:ext cx="5188998" cy="4389892"/>
          </a:xfrm>
          <a:prstGeom prst="rect">
            <a:avLst/>
          </a:prstGeom>
        </p:spPr>
      </p:pic>
      <p:sp>
        <p:nvSpPr>
          <p:cNvPr id="14" name="TextBox 13">
            <a:extLst>
              <a:ext uri="{FF2B5EF4-FFF2-40B4-BE49-F238E27FC236}">
                <a16:creationId xmlns:a16="http://schemas.microsoft.com/office/drawing/2014/main" id="{8722AD6E-705D-4012-BC15-58195E789BDD}"/>
              </a:ext>
            </a:extLst>
          </p:cNvPr>
          <p:cNvSpPr txBox="1"/>
          <p:nvPr/>
        </p:nvSpPr>
        <p:spPr>
          <a:xfrm rot="16200000">
            <a:off x="9738330" y="2861778"/>
            <a:ext cx="2539285" cy="369332"/>
          </a:xfrm>
          <a:prstGeom prst="rect">
            <a:avLst/>
          </a:prstGeom>
          <a:solidFill>
            <a:schemeClr val="bg1"/>
          </a:solidFill>
        </p:spPr>
        <p:txBody>
          <a:bodyPr wrap="none" rtlCol="0">
            <a:spAutoFit/>
          </a:bodyPr>
          <a:lstStyle/>
          <a:p>
            <a:r>
              <a:rPr lang="en-US" dirty="0">
                <a:solidFill>
                  <a:srgbClr val="009900"/>
                </a:solidFill>
              </a:rPr>
              <a:t>Relative Frequency (GHz)</a:t>
            </a:r>
          </a:p>
        </p:txBody>
      </p: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24</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Frequency-scanning burst-mode laser</a:t>
            </a:r>
          </a:p>
        </p:txBody>
      </p:sp>
      <p:sp>
        <p:nvSpPr>
          <p:cNvPr id="9" name="TextBox 8">
            <a:extLst>
              <a:ext uri="{FF2B5EF4-FFF2-40B4-BE49-F238E27FC236}">
                <a16:creationId xmlns:a16="http://schemas.microsoft.com/office/drawing/2014/main" id="{17EA97AE-A0E7-CC45-B3E4-E7F3BF8E6850}"/>
              </a:ext>
            </a:extLst>
          </p:cNvPr>
          <p:cNvSpPr txBox="1"/>
          <p:nvPr/>
        </p:nvSpPr>
        <p:spPr>
          <a:xfrm>
            <a:off x="3206936" y="3045615"/>
            <a:ext cx="2623347" cy="369332"/>
          </a:xfrm>
          <a:prstGeom prst="rect">
            <a:avLst/>
          </a:prstGeom>
          <a:noFill/>
        </p:spPr>
        <p:txBody>
          <a:bodyPr wrap="none" rtlCol="0">
            <a:spAutoFit/>
          </a:bodyPr>
          <a:lstStyle/>
          <a:p>
            <a:r>
              <a:rPr lang="en-US" dirty="0"/>
              <a:t>Function Generator Signal</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2568858"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dirty="0"/>
              <a:t>Master Oscillator</a:t>
            </a:r>
          </a:p>
        </p:txBody>
      </p:sp>
      <p:cxnSp>
        <p:nvCxnSpPr>
          <p:cNvPr id="43" name="Straight Connector 42">
            <a:extLst>
              <a:ext uri="{FF2B5EF4-FFF2-40B4-BE49-F238E27FC236}">
                <a16:creationId xmlns:a16="http://schemas.microsoft.com/office/drawing/2014/main" id="{3D9A5ED7-0EE6-FB97-C500-B15CFE8D70DD}"/>
              </a:ext>
            </a:extLst>
          </p:cNvPr>
          <p:cNvCxnSpPr/>
          <p:nvPr/>
        </p:nvCxnSpPr>
        <p:spPr>
          <a:xfrm>
            <a:off x="2937775" y="3231402"/>
            <a:ext cx="301752" cy="0"/>
          </a:xfrm>
          <a:prstGeom prst="line">
            <a:avLst/>
          </a:prstGeom>
          <a:ln w="57150"/>
        </p:spPr>
        <p:style>
          <a:lnRef idx="1">
            <a:schemeClr val="dk1"/>
          </a:lnRef>
          <a:fillRef idx="0">
            <a:schemeClr val="dk1"/>
          </a:fillRef>
          <a:effectRef idx="0">
            <a:schemeClr val="dk1"/>
          </a:effectRef>
          <a:fontRef idx="minor">
            <a:schemeClr val="tx1"/>
          </a:fontRef>
        </p:style>
      </p:cxnSp>
      <p:sp>
        <p:nvSpPr>
          <p:cNvPr id="2" name="Isosceles Triangle 1">
            <a:extLst>
              <a:ext uri="{FF2B5EF4-FFF2-40B4-BE49-F238E27FC236}">
                <a16:creationId xmlns:a16="http://schemas.microsoft.com/office/drawing/2014/main" id="{DB7B4C74-7218-2B40-CC02-2AF8A40B0C74}"/>
              </a:ext>
            </a:extLst>
          </p:cNvPr>
          <p:cNvSpPr/>
          <p:nvPr/>
        </p:nvSpPr>
        <p:spPr>
          <a:xfrm rot="5400000">
            <a:off x="4370163"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4604298"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Wavemeter</a:t>
            </a:r>
          </a:p>
        </p:txBody>
      </p:sp>
      <p:sp>
        <p:nvSpPr>
          <p:cNvPr id="6" name="Oval 5">
            <a:extLst>
              <a:ext uri="{FF2B5EF4-FFF2-40B4-BE49-F238E27FC236}">
                <a16:creationId xmlns:a16="http://schemas.microsoft.com/office/drawing/2014/main" id="{1A1C20C6-D1F7-03AD-C155-88F42F66F778}"/>
              </a:ext>
            </a:extLst>
          </p:cNvPr>
          <p:cNvSpPr/>
          <p:nvPr/>
        </p:nvSpPr>
        <p:spPr>
          <a:xfrm>
            <a:off x="4104725"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11" name="Straight Connector 10">
            <a:extLst>
              <a:ext uri="{FF2B5EF4-FFF2-40B4-BE49-F238E27FC236}">
                <a16:creationId xmlns:a16="http://schemas.microsoft.com/office/drawing/2014/main" id="{F570DE9F-D2E8-247A-1A31-7A517DBCAA6C}"/>
              </a:ext>
            </a:extLst>
          </p:cNvPr>
          <p:cNvCxnSpPr/>
          <p:nvPr/>
        </p:nvCxnSpPr>
        <p:spPr>
          <a:xfrm>
            <a:off x="2937775" y="3547412"/>
            <a:ext cx="301752" cy="0"/>
          </a:xfrm>
          <a:prstGeom prst="line">
            <a:avLst/>
          </a:prstGeom>
          <a:ln w="57150">
            <a:solidFill>
              <a:srgbClr val="00B050"/>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85333EBB-8C8F-FD07-7965-1EF85E60945E}"/>
              </a:ext>
            </a:extLst>
          </p:cNvPr>
          <p:cNvSpPr txBox="1"/>
          <p:nvPr/>
        </p:nvSpPr>
        <p:spPr>
          <a:xfrm>
            <a:off x="3206936" y="3361625"/>
            <a:ext cx="2651175" cy="369332"/>
          </a:xfrm>
          <a:prstGeom prst="rect">
            <a:avLst/>
          </a:prstGeom>
          <a:noFill/>
        </p:spPr>
        <p:txBody>
          <a:bodyPr wrap="none" rtlCol="0">
            <a:spAutoFit/>
          </a:bodyPr>
          <a:lstStyle/>
          <a:p>
            <a:r>
              <a:rPr lang="en-US" dirty="0"/>
              <a:t>Wavemeter Measurement</a:t>
            </a:r>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3164267"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4462112"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4626582" y="1797997"/>
            <a:ext cx="13666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4293054" y="18455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 name="Oval 34">
            <a:extLst>
              <a:ext uri="{FF2B5EF4-FFF2-40B4-BE49-F238E27FC236}">
                <a16:creationId xmlns:a16="http://schemas.microsoft.com/office/drawing/2014/main" id="{C80307EB-8F53-C459-3921-8AED16878E99}"/>
              </a:ext>
            </a:extLst>
          </p:cNvPr>
          <p:cNvSpPr/>
          <p:nvPr/>
        </p:nvSpPr>
        <p:spPr>
          <a:xfrm>
            <a:off x="4088051"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3172921"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7" name="Straight Connector 46">
            <a:extLst>
              <a:ext uri="{FF2B5EF4-FFF2-40B4-BE49-F238E27FC236}">
                <a16:creationId xmlns:a16="http://schemas.microsoft.com/office/drawing/2014/main" id="{070FF73A-89A1-41FC-6265-4D9A357A94E9}"/>
              </a:ext>
            </a:extLst>
          </p:cNvPr>
          <p:cNvCxnSpPr/>
          <p:nvPr/>
        </p:nvCxnSpPr>
        <p:spPr>
          <a:xfrm>
            <a:off x="2937775" y="3865665"/>
            <a:ext cx="301752"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82A015C-280E-13A2-CC22-6D38F97D7520}"/>
              </a:ext>
            </a:extLst>
          </p:cNvPr>
          <p:cNvSpPr txBox="1"/>
          <p:nvPr/>
        </p:nvSpPr>
        <p:spPr>
          <a:xfrm>
            <a:off x="3206936" y="3679878"/>
            <a:ext cx="2334806" cy="369332"/>
          </a:xfrm>
          <a:prstGeom prst="rect">
            <a:avLst/>
          </a:prstGeom>
          <a:noFill/>
        </p:spPr>
        <p:txBody>
          <a:bodyPr wrap="none" rtlCol="0">
            <a:spAutoFit/>
          </a:bodyPr>
          <a:lstStyle/>
          <a:p>
            <a:r>
              <a:rPr lang="en-US" dirty="0"/>
              <a:t>Unfiltered Burst Profile</a:t>
            </a:r>
          </a:p>
        </p:txBody>
      </p:sp>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3171922"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54089541-1B35-6CA4-8B4B-D1985288B451}"/>
              </a:ext>
            </a:extLst>
          </p:cNvPr>
          <p:cNvGrpSpPr/>
          <p:nvPr/>
        </p:nvGrpSpPr>
        <p:grpSpPr>
          <a:xfrm>
            <a:off x="4854769" y="2340160"/>
            <a:ext cx="143795" cy="212932"/>
            <a:chOff x="1719870" y="525931"/>
            <a:chExt cx="136235" cy="201737"/>
          </a:xfrm>
        </p:grpSpPr>
        <p:sp>
          <p:nvSpPr>
            <p:cNvPr id="320" name="Rectangle: Rounded Corners 319">
              <a:extLst>
                <a:ext uri="{FF2B5EF4-FFF2-40B4-BE49-F238E27FC236}">
                  <a16:creationId xmlns:a16="http://schemas.microsoft.com/office/drawing/2014/main" id="{6034C92A-3C2A-2E70-8835-F15BEE61380F}"/>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1" name="Rectangle: Rounded Corners 320">
              <a:extLst>
                <a:ext uri="{FF2B5EF4-FFF2-40B4-BE49-F238E27FC236}">
                  <a16:creationId xmlns:a16="http://schemas.microsoft.com/office/drawing/2014/main" id="{43BA053E-2E8C-8CF4-C78C-39186C6A7F5D}"/>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2" name="Oval 321">
              <a:extLst>
                <a:ext uri="{FF2B5EF4-FFF2-40B4-BE49-F238E27FC236}">
                  <a16:creationId xmlns:a16="http://schemas.microsoft.com/office/drawing/2014/main" id="{7A6B6C4F-DFAD-7CC3-B89E-91F626A83993}"/>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3" name="Isosceles Triangle 322">
            <a:extLst>
              <a:ext uri="{FF2B5EF4-FFF2-40B4-BE49-F238E27FC236}">
                <a16:creationId xmlns:a16="http://schemas.microsoft.com/office/drawing/2014/main" id="{4CDC9303-3624-3289-5124-F6ADB22F4982}"/>
              </a:ext>
            </a:extLst>
          </p:cNvPr>
          <p:cNvSpPr/>
          <p:nvPr/>
        </p:nvSpPr>
        <p:spPr>
          <a:xfrm rot="5400000">
            <a:off x="4682121" y="2307758"/>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3140424"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3117632"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4492900"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3491943" y="2236007"/>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3">
            <a:extLst>
              <a:ext uri="{28A0092B-C50C-407E-A947-70E740481C1C}">
                <a14:useLocalDpi xmlns:a14="http://schemas.microsoft.com/office/drawing/2010/main" val="0"/>
              </a:ext>
            </a:extLst>
          </a:blip>
          <a:srcRect t="37661" r="49171" b="30110"/>
          <a:stretch/>
        </p:blipFill>
        <p:spPr>
          <a:xfrm rot="16200000">
            <a:off x="3372922"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3378479" y="2204186"/>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2882991"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333" name="TextBox 332">
            <a:extLst>
              <a:ext uri="{FF2B5EF4-FFF2-40B4-BE49-F238E27FC236}">
                <a16:creationId xmlns:a16="http://schemas.microsoft.com/office/drawing/2014/main" id="{33999193-B57F-50A3-86C5-94E1D560A7D3}"/>
              </a:ext>
            </a:extLst>
          </p:cNvPr>
          <p:cNvSpPr txBox="1"/>
          <p:nvPr/>
        </p:nvSpPr>
        <p:spPr>
          <a:xfrm>
            <a:off x="5019340" y="2277773"/>
            <a:ext cx="1231458" cy="369332"/>
          </a:xfrm>
          <a:prstGeom prst="rect">
            <a:avLst/>
          </a:prstGeom>
          <a:noFill/>
        </p:spPr>
        <p:txBody>
          <a:bodyPr wrap="square" rtlCol="0">
            <a:spAutoFit/>
          </a:bodyPr>
          <a:lstStyle/>
          <a:p>
            <a:r>
              <a:rPr lang="en-US" dirty="0">
                <a:solidFill>
                  <a:srgbClr val="0033CC"/>
                </a:solidFill>
                <a:latin typeface="Arial" panose="020B0604020202020204" pitchFamily="34" charset="0"/>
                <a:cs typeface="Arial" panose="020B0604020202020204" pitchFamily="34" charset="0"/>
              </a:rPr>
              <a:t>Filtered</a:t>
            </a:r>
          </a:p>
        </p:txBody>
      </p:sp>
      <p:cxnSp>
        <p:nvCxnSpPr>
          <p:cNvPr id="334" name="Straight Connector 333">
            <a:extLst>
              <a:ext uri="{FF2B5EF4-FFF2-40B4-BE49-F238E27FC236}">
                <a16:creationId xmlns:a16="http://schemas.microsoft.com/office/drawing/2014/main" id="{CA45D13C-E290-6E6F-354D-BCBB59D850C1}"/>
              </a:ext>
            </a:extLst>
          </p:cNvPr>
          <p:cNvCxnSpPr/>
          <p:nvPr/>
        </p:nvCxnSpPr>
        <p:spPr>
          <a:xfrm>
            <a:off x="2934891" y="4180226"/>
            <a:ext cx="301752" cy="0"/>
          </a:xfrm>
          <a:prstGeom prst="line">
            <a:avLst/>
          </a:prstGeom>
          <a:ln w="57150">
            <a:solidFill>
              <a:srgbClr val="0033CC"/>
            </a:solidFill>
          </a:ln>
        </p:spPr>
        <p:style>
          <a:lnRef idx="1">
            <a:schemeClr val="dk1"/>
          </a:lnRef>
          <a:fillRef idx="0">
            <a:schemeClr val="dk1"/>
          </a:fillRef>
          <a:effectRef idx="0">
            <a:schemeClr val="dk1"/>
          </a:effectRef>
          <a:fontRef idx="minor">
            <a:schemeClr val="tx1"/>
          </a:fontRef>
        </p:style>
      </p:cxnSp>
      <p:sp>
        <p:nvSpPr>
          <p:cNvPr id="335" name="TextBox 334">
            <a:extLst>
              <a:ext uri="{FF2B5EF4-FFF2-40B4-BE49-F238E27FC236}">
                <a16:creationId xmlns:a16="http://schemas.microsoft.com/office/drawing/2014/main" id="{1FA446F6-5B38-1B5A-3DE4-A2EA44125446}"/>
              </a:ext>
            </a:extLst>
          </p:cNvPr>
          <p:cNvSpPr txBox="1"/>
          <p:nvPr/>
        </p:nvSpPr>
        <p:spPr>
          <a:xfrm>
            <a:off x="3204052" y="3994439"/>
            <a:ext cx="2102114" cy="369332"/>
          </a:xfrm>
          <a:prstGeom prst="rect">
            <a:avLst/>
          </a:prstGeom>
          <a:noFill/>
        </p:spPr>
        <p:txBody>
          <a:bodyPr wrap="none" rtlCol="0">
            <a:spAutoFit/>
          </a:bodyPr>
          <a:lstStyle/>
          <a:p>
            <a:r>
              <a:rPr lang="en-US" dirty="0"/>
              <a:t>Filtered Burst Profile</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3033682"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509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25</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Sensitive to the radial velocity component</a:t>
            </a:r>
          </a:p>
        </p:txBody>
      </p:sp>
      <p:cxnSp>
        <p:nvCxnSpPr>
          <p:cNvPr id="17" name="Straight Connector 16">
            <a:extLst>
              <a:ext uri="{FF2B5EF4-FFF2-40B4-BE49-F238E27FC236}">
                <a16:creationId xmlns:a16="http://schemas.microsoft.com/office/drawing/2014/main" id="{2252DF68-FA20-05D2-34CA-6EA531B41DBC}"/>
              </a:ext>
            </a:extLst>
          </p:cNvPr>
          <p:cNvCxnSpPr>
            <a:cxnSpLocks/>
            <a:stCxn id="6" idx="2"/>
            <a:endCxn id="25" idx="1"/>
          </p:cNvCxnSpPr>
          <p:nvPr/>
        </p:nvCxnSpPr>
        <p:spPr>
          <a:xfrm flipH="1">
            <a:off x="1535867" y="1446636"/>
            <a:ext cx="3890582" cy="3924"/>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F3DF66-7A72-F715-F595-F7774F20F3C6}"/>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4D5DB528-0D03-147C-8D31-DA241D970B00}"/>
              </a:ext>
            </a:extLst>
          </p:cNvPr>
          <p:cNvCxnSpPr>
            <a:cxnSpLocks/>
            <a:stCxn id="24"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ACF87F-BE1B-82E8-1271-8BC28E02A0BC}"/>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2CCF164-EA07-4A2D-F1F7-F17A6FA53CAC}"/>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4" name="Flowchart: Manual Operation 23">
            <a:extLst>
              <a:ext uri="{FF2B5EF4-FFF2-40B4-BE49-F238E27FC236}">
                <a16:creationId xmlns:a16="http://schemas.microsoft.com/office/drawing/2014/main" id="{A3DA5BB3-E552-96B9-B27B-F76C43415675}"/>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9868981-D701-3FA2-8ABE-5E902C95C17A}"/>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BBC1E9-7ED2-3B55-F2B0-CFB26C739B83}"/>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15CBB516-A32E-2787-9E59-91E2D85E7E10}"/>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9F9587-A0A5-DBC6-0E67-44E597BB9998}"/>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433B209-CE9E-F4F4-F436-077DCE70203E}"/>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30" name="Straight Connector 29">
            <a:extLst>
              <a:ext uri="{FF2B5EF4-FFF2-40B4-BE49-F238E27FC236}">
                <a16:creationId xmlns:a16="http://schemas.microsoft.com/office/drawing/2014/main" id="{6CAB5507-21AB-B383-69E1-13538ED0C66D}"/>
              </a:ext>
            </a:extLst>
          </p:cNvPr>
          <p:cNvCxnSpPr>
            <a:cxnSpLocks/>
            <a:stCxn id="32" idx="0"/>
          </p:cNvCxnSpPr>
          <p:nvPr/>
        </p:nvCxnSpPr>
        <p:spPr>
          <a:xfrm flipV="1">
            <a:off x="1781692" y="2984200"/>
            <a:ext cx="0" cy="11533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E9BD239-8281-CB9F-BAB8-A2B31D88EF47}"/>
              </a:ext>
            </a:extLst>
          </p:cNvPr>
          <p:cNvSpPr/>
          <p:nvPr/>
        </p:nvSpPr>
        <p:spPr>
          <a:xfrm>
            <a:off x="999361"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2" name="Rectangle 31">
            <a:extLst>
              <a:ext uri="{FF2B5EF4-FFF2-40B4-BE49-F238E27FC236}">
                <a16:creationId xmlns:a16="http://schemas.microsoft.com/office/drawing/2014/main" id="{8898F700-B18F-C88E-7877-B1442A223737}"/>
              </a:ext>
            </a:extLst>
          </p:cNvPr>
          <p:cNvSpPr/>
          <p:nvPr/>
        </p:nvSpPr>
        <p:spPr>
          <a:xfrm>
            <a:off x="1249179" y="4137518"/>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3" name="Rectangle 32">
            <a:extLst>
              <a:ext uri="{FF2B5EF4-FFF2-40B4-BE49-F238E27FC236}">
                <a16:creationId xmlns:a16="http://schemas.microsoft.com/office/drawing/2014/main" id="{F287F16B-FC4F-B175-A64C-E60A6BDF265E}"/>
              </a:ext>
            </a:extLst>
          </p:cNvPr>
          <p:cNvSpPr/>
          <p:nvPr/>
        </p:nvSpPr>
        <p:spPr>
          <a:xfrm>
            <a:off x="1207872" y="3485349"/>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Pulse Slicing</a:t>
            </a:r>
          </a:p>
        </p:txBody>
      </p:sp>
      <p:cxnSp>
        <p:nvCxnSpPr>
          <p:cNvPr id="39" name="Straight Connector 38">
            <a:extLst>
              <a:ext uri="{FF2B5EF4-FFF2-40B4-BE49-F238E27FC236}">
                <a16:creationId xmlns:a16="http://schemas.microsoft.com/office/drawing/2014/main" id="{59F6C90D-D958-4A9E-C389-95B190044663}"/>
              </a:ext>
            </a:extLst>
          </p:cNvPr>
          <p:cNvCxnSpPr>
            <a:cxnSpLocks/>
            <a:endCxn id="32" idx="2"/>
          </p:cNvCxnSpPr>
          <p:nvPr/>
        </p:nvCxnSpPr>
        <p:spPr>
          <a:xfrm flipV="1">
            <a:off x="1781692" y="4577287"/>
            <a:ext cx="0" cy="2523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7729CCE-E60F-E604-3E57-243C50D34F29}"/>
              </a:ext>
            </a:extLst>
          </p:cNvPr>
          <p:cNvSpPr/>
          <p:nvPr/>
        </p:nvSpPr>
        <p:spPr>
          <a:xfrm>
            <a:off x="858942" y="3384467"/>
            <a:ext cx="1703039" cy="2200855"/>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1" name="Rectangle 40">
            <a:extLst>
              <a:ext uri="{FF2B5EF4-FFF2-40B4-BE49-F238E27FC236}">
                <a16:creationId xmlns:a16="http://schemas.microsoft.com/office/drawing/2014/main" id="{C0073AC3-0778-CC35-0C90-A109ECAE6929}"/>
              </a:ext>
            </a:extLst>
          </p:cNvPr>
          <p:cNvSpPr/>
          <p:nvPr/>
        </p:nvSpPr>
        <p:spPr>
          <a:xfrm>
            <a:off x="1220149" y="4749977"/>
            <a:ext cx="1123086" cy="660255"/>
          </a:xfrm>
          <a:prstGeom prst="rect">
            <a:avLst/>
          </a:prstGeom>
          <a:solidFill>
            <a:schemeClr val="tx1">
              <a:lumMod val="85000"/>
              <a:lumOff val="1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Function Generator</a:t>
            </a:r>
          </a:p>
        </p:txBody>
      </p:sp>
      <p:sp>
        <p:nvSpPr>
          <p:cNvPr id="42" name="TextBox 41">
            <a:extLst>
              <a:ext uri="{FF2B5EF4-FFF2-40B4-BE49-F238E27FC236}">
                <a16:creationId xmlns:a16="http://schemas.microsoft.com/office/drawing/2014/main" id="{9A2D41A5-ECE5-7A3A-8355-E5EE67EB3E46}"/>
              </a:ext>
            </a:extLst>
          </p:cNvPr>
          <p:cNvSpPr txBox="1"/>
          <p:nvPr/>
        </p:nvSpPr>
        <p:spPr>
          <a:xfrm rot="16200000">
            <a:off x="-5143" y="4251679"/>
            <a:ext cx="1947774" cy="369332"/>
          </a:xfrm>
          <a:prstGeom prst="rect">
            <a:avLst/>
          </a:prstGeom>
          <a:noFill/>
        </p:spPr>
        <p:txBody>
          <a:bodyPr wrap="square" rtlCol="0">
            <a:spAutoFit/>
          </a:bodyPr>
          <a:lstStyle/>
          <a:p>
            <a:r>
              <a:rPr lang="en-US" dirty="0"/>
              <a:t>Master Oscillator</a:t>
            </a:r>
          </a:p>
        </p:txBody>
      </p:sp>
      <p:sp>
        <p:nvSpPr>
          <p:cNvPr id="2" name="Isosceles Triangle 1">
            <a:extLst>
              <a:ext uri="{FF2B5EF4-FFF2-40B4-BE49-F238E27FC236}">
                <a16:creationId xmlns:a16="http://schemas.microsoft.com/office/drawing/2014/main" id="{DB7B4C74-7218-2B40-CC02-2AF8A40B0C74}"/>
              </a:ext>
            </a:extLst>
          </p:cNvPr>
          <p:cNvSpPr/>
          <p:nvPr/>
        </p:nvSpPr>
        <p:spPr>
          <a:xfrm rot="5400000">
            <a:off x="5691887" y="1238808"/>
            <a:ext cx="60959" cy="415657"/>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 name="Rectangle: Rounded Corners 4">
            <a:extLst>
              <a:ext uri="{FF2B5EF4-FFF2-40B4-BE49-F238E27FC236}">
                <a16:creationId xmlns:a16="http://schemas.microsoft.com/office/drawing/2014/main" id="{30419D98-218C-DAD8-1484-CACE736E72C3}"/>
              </a:ext>
            </a:extLst>
          </p:cNvPr>
          <p:cNvSpPr/>
          <p:nvPr/>
        </p:nvSpPr>
        <p:spPr>
          <a:xfrm>
            <a:off x="5926022" y="125849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Wavemeter</a:t>
            </a:r>
          </a:p>
        </p:txBody>
      </p:sp>
      <p:sp>
        <p:nvSpPr>
          <p:cNvPr id="6" name="Oval 5">
            <a:extLst>
              <a:ext uri="{FF2B5EF4-FFF2-40B4-BE49-F238E27FC236}">
                <a16:creationId xmlns:a16="http://schemas.microsoft.com/office/drawing/2014/main" id="{1A1C20C6-D1F7-03AD-C155-88F42F66F778}"/>
              </a:ext>
            </a:extLst>
          </p:cNvPr>
          <p:cNvSpPr/>
          <p:nvPr/>
        </p:nvSpPr>
        <p:spPr>
          <a:xfrm>
            <a:off x="5426449" y="1238050"/>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7" name="Straight Connector 6">
            <a:extLst>
              <a:ext uri="{FF2B5EF4-FFF2-40B4-BE49-F238E27FC236}">
                <a16:creationId xmlns:a16="http://schemas.microsoft.com/office/drawing/2014/main" id="{ED093582-4A8B-50E6-1C59-D6E34CB5BA32}"/>
              </a:ext>
            </a:extLst>
          </p:cNvPr>
          <p:cNvCxnSpPr>
            <a:cxnSpLocks/>
          </p:cNvCxnSpPr>
          <p:nvPr/>
        </p:nvCxnSpPr>
        <p:spPr>
          <a:xfrm flipH="1">
            <a:off x="4485991" y="1959476"/>
            <a:ext cx="94045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5C8DA4B-0CCE-D6A3-C875-68C91699EFF4}"/>
              </a:ext>
            </a:extLst>
          </p:cNvPr>
          <p:cNvGrpSpPr/>
          <p:nvPr/>
        </p:nvGrpSpPr>
        <p:grpSpPr>
          <a:xfrm>
            <a:off x="5783836" y="1864765"/>
            <a:ext cx="143795" cy="212932"/>
            <a:chOff x="1719870" y="525931"/>
            <a:chExt cx="136235" cy="201737"/>
          </a:xfrm>
        </p:grpSpPr>
        <p:sp>
          <p:nvSpPr>
            <p:cNvPr id="15" name="Rectangle: Rounded Corners 14">
              <a:extLst>
                <a:ext uri="{FF2B5EF4-FFF2-40B4-BE49-F238E27FC236}">
                  <a16:creationId xmlns:a16="http://schemas.microsoft.com/office/drawing/2014/main" id="{CE25A772-8253-9A97-E953-70BFC879BE8D}"/>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16" name="Rectangle: Rounded Corners 15">
              <a:extLst>
                <a:ext uri="{FF2B5EF4-FFF2-40B4-BE49-F238E27FC236}">
                  <a16:creationId xmlns:a16="http://schemas.microsoft.com/office/drawing/2014/main" id="{B35C6E88-1EE4-E896-5C0D-9910BA06408A}"/>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20" name="Oval 19">
              <a:extLst>
                <a:ext uri="{FF2B5EF4-FFF2-40B4-BE49-F238E27FC236}">
                  <a16:creationId xmlns:a16="http://schemas.microsoft.com/office/drawing/2014/main" id="{E584175A-C84E-B8B9-BE4B-6CE2361ADE3A}"/>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22" name="TextBox 21">
            <a:extLst>
              <a:ext uri="{FF2B5EF4-FFF2-40B4-BE49-F238E27FC236}">
                <a16:creationId xmlns:a16="http://schemas.microsoft.com/office/drawing/2014/main" id="{5BA01B65-EC11-1D52-DAD6-51FDE76C3845}"/>
              </a:ext>
            </a:extLst>
          </p:cNvPr>
          <p:cNvSpPr txBox="1"/>
          <p:nvPr/>
        </p:nvSpPr>
        <p:spPr>
          <a:xfrm>
            <a:off x="5948306" y="1797997"/>
            <a:ext cx="1366605"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Unfiltered</a:t>
            </a:r>
          </a:p>
        </p:txBody>
      </p:sp>
      <p:sp>
        <p:nvSpPr>
          <p:cNvPr id="34" name="Isosceles Triangle 33">
            <a:extLst>
              <a:ext uri="{FF2B5EF4-FFF2-40B4-BE49-F238E27FC236}">
                <a16:creationId xmlns:a16="http://schemas.microsoft.com/office/drawing/2014/main" id="{094F2CF0-09C7-9D1A-C918-284555A16676}"/>
              </a:ext>
            </a:extLst>
          </p:cNvPr>
          <p:cNvSpPr/>
          <p:nvPr/>
        </p:nvSpPr>
        <p:spPr>
          <a:xfrm rot="5400000">
            <a:off x="5614778" y="1845527"/>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 name="Oval 34">
            <a:extLst>
              <a:ext uri="{FF2B5EF4-FFF2-40B4-BE49-F238E27FC236}">
                <a16:creationId xmlns:a16="http://schemas.microsoft.com/office/drawing/2014/main" id="{C80307EB-8F53-C459-3921-8AED16878E99}"/>
              </a:ext>
            </a:extLst>
          </p:cNvPr>
          <p:cNvSpPr/>
          <p:nvPr/>
        </p:nvSpPr>
        <p:spPr>
          <a:xfrm>
            <a:off x="5409775" y="1759236"/>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Rectangle: Rounded Corners 36">
            <a:extLst>
              <a:ext uri="{FF2B5EF4-FFF2-40B4-BE49-F238E27FC236}">
                <a16:creationId xmlns:a16="http://schemas.microsoft.com/office/drawing/2014/main" id="{D929D638-D97A-F945-B0CF-38822578578A}"/>
              </a:ext>
            </a:extLst>
          </p:cNvPr>
          <p:cNvSpPr/>
          <p:nvPr/>
        </p:nvSpPr>
        <p:spPr>
          <a:xfrm rot="8094040">
            <a:off x="4494645" y="1343353"/>
            <a:ext cx="60959" cy="282847"/>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62" name="Straight Connector 61">
            <a:extLst>
              <a:ext uri="{FF2B5EF4-FFF2-40B4-BE49-F238E27FC236}">
                <a16:creationId xmlns:a16="http://schemas.microsoft.com/office/drawing/2014/main" id="{F59C4863-C429-9E53-847D-DD6272D722B3}"/>
              </a:ext>
            </a:extLst>
          </p:cNvPr>
          <p:cNvCxnSpPr>
            <a:cxnSpLocks/>
            <a:stCxn id="328" idx="3"/>
          </p:cNvCxnSpPr>
          <p:nvPr/>
        </p:nvCxnSpPr>
        <p:spPr>
          <a:xfrm flipV="1">
            <a:off x="4493646" y="1424332"/>
            <a:ext cx="4580" cy="103810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54089541-1B35-6CA4-8B4B-D1985288B451}"/>
              </a:ext>
            </a:extLst>
          </p:cNvPr>
          <p:cNvGrpSpPr/>
          <p:nvPr/>
        </p:nvGrpSpPr>
        <p:grpSpPr>
          <a:xfrm>
            <a:off x="6176493" y="2340160"/>
            <a:ext cx="143795" cy="212932"/>
            <a:chOff x="1719870" y="525931"/>
            <a:chExt cx="136235" cy="201737"/>
          </a:xfrm>
        </p:grpSpPr>
        <p:sp>
          <p:nvSpPr>
            <p:cNvPr id="320" name="Rectangle: Rounded Corners 319">
              <a:extLst>
                <a:ext uri="{FF2B5EF4-FFF2-40B4-BE49-F238E27FC236}">
                  <a16:creationId xmlns:a16="http://schemas.microsoft.com/office/drawing/2014/main" id="{6034C92A-3C2A-2E70-8835-F15BEE61380F}"/>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1" name="Rectangle: Rounded Corners 320">
              <a:extLst>
                <a:ext uri="{FF2B5EF4-FFF2-40B4-BE49-F238E27FC236}">
                  <a16:creationId xmlns:a16="http://schemas.microsoft.com/office/drawing/2014/main" id="{43BA053E-2E8C-8CF4-C78C-39186C6A7F5D}"/>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2" name="Oval 321">
              <a:extLst>
                <a:ext uri="{FF2B5EF4-FFF2-40B4-BE49-F238E27FC236}">
                  <a16:creationId xmlns:a16="http://schemas.microsoft.com/office/drawing/2014/main" id="{7A6B6C4F-DFAD-7CC3-B89E-91F626A83993}"/>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3" name="Isosceles Triangle 322">
            <a:extLst>
              <a:ext uri="{FF2B5EF4-FFF2-40B4-BE49-F238E27FC236}">
                <a16:creationId xmlns:a16="http://schemas.microsoft.com/office/drawing/2014/main" id="{4CDC9303-3624-3289-5124-F6ADB22F4982}"/>
              </a:ext>
            </a:extLst>
          </p:cNvPr>
          <p:cNvSpPr/>
          <p:nvPr/>
        </p:nvSpPr>
        <p:spPr>
          <a:xfrm rot="5400000">
            <a:off x="6003845" y="2307758"/>
            <a:ext cx="60959" cy="275872"/>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24" name="Straight Connector 323">
            <a:extLst>
              <a:ext uri="{FF2B5EF4-FFF2-40B4-BE49-F238E27FC236}">
                <a16:creationId xmlns:a16="http://schemas.microsoft.com/office/drawing/2014/main" id="{2287F899-9AEF-6392-F2BE-5A4582FF1E33}"/>
              </a:ext>
            </a:extLst>
          </p:cNvPr>
          <p:cNvCxnSpPr>
            <a:cxnSpLocks/>
          </p:cNvCxnSpPr>
          <p:nvPr/>
        </p:nvCxnSpPr>
        <p:spPr>
          <a:xfrm flipH="1">
            <a:off x="4462148" y="2472343"/>
            <a:ext cx="1349398"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6D1755F9-48D7-2C14-7340-4AF22E6AA324}"/>
              </a:ext>
            </a:extLst>
          </p:cNvPr>
          <p:cNvGrpSpPr/>
          <p:nvPr/>
        </p:nvGrpSpPr>
        <p:grpSpPr>
          <a:xfrm rot="18867857">
            <a:off x="4439356" y="2312194"/>
            <a:ext cx="77384" cy="332273"/>
            <a:chOff x="2219584" y="339362"/>
            <a:chExt cx="58038" cy="249204"/>
          </a:xfrm>
        </p:grpSpPr>
        <p:sp>
          <p:nvSpPr>
            <p:cNvPr id="327" name="Rectangle: Rounded Corners 326">
              <a:extLst>
                <a:ext uri="{FF2B5EF4-FFF2-40B4-BE49-F238E27FC236}">
                  <a16:creationId xmlns:a16="http://schemas.microsoft.com/office/drawing/2014/main" id="{D53F795F-AC99-0299-2EC2-C7466D6F8183}"/>
                </a:ext>
              </a:extLst>
            </p:cNvPr>
            <p:cNvSpPr/>
            <p:nvPr/>
          </p:nvSpPr>
          <p:spPr>
            <a:xfrm>
              <a:off x="2231903" y="359234"/>
              <a:ext cx="45719" cy="212134"/>
            </a:xfrm>
            <a:prstGeom prst="roundRect">
              <a:avLst/>
            </a:prstGeom>
            <a:solidFill>
              <a:schemeClr val="bg1">
                <a:lumMod val="6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28" name="Rectangle: Rounded Corners 327">
              <a:extLst>
                <a:ext uri="{FF2B5EF4-FFF2-40B4-BE49-F238E27FC236}">
                  <a16:creationId xmlns:a16="http://schemas.microsoft.com/office/drawing/2014/main" id="{80285061-8EB8-143E-7E3B-B76A8CE899B3}"/>
                </a:ext>
              </a:extLst>
            </p:cNvPr>
            <p:cNvSpPr/>
            <p:nvPr/>
          </p:nvSpPr>
          <p:spPr>
            <a:xfrm>
              <a:off x="2219584" y="339362"/>
              <a:ext cx="45719" cy="249204"/>
            </a:xfrm>
            <a:prstGeom prst="roundRect">
              <a:avLst/>
            </a:prstGeom>
            <a:solidFill>
              <a:schemeClr val="tx1">
                <a:lumMod val="85000"/>
                <a:lumOff val="15000"/>
                <a:alpha val="9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29" name="Oval 328">
            <a:extLst>
              <a:ext uri="{FF2B5EF4-FFF2-40B4-BE49-F238E27FC236}">
                <a16:creationId xmlns:a16="http://schemas.microsoft.com/office/drawing/2014/main" id="{84ADE6C7-154F-3DFA-C9D9-BDB191901D8B}"/>
              </a:ext>
            </a:extLst>
          </p:cNvPr>
          <p:cNvSpPr/>
          <p:nvPr/>
        </p:nvSpPr>
        <p:spPr>
          <a:xfrm>
            <a:off x="5814624" y="2241611"/>
            <a:ext cx="81765" cy="417171"/>
          </a:xfrm>
          <a:prstGeom prst="ellipse">
            <a:avLst/>
          </a:prstGeom>
          <a:solidFill>
            <a:schemeClr val="bg1">
              <a:lumMod val="85000"/>
              <a:alpha val="52000"/>
            </a:schemeClr>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30" name="TextBox 329">
            <a:extLst>
              <a:ext uri="{FF2B5EF4-FFF2-40B4-BE49-F238E27FC236}">
                <a16:creationId xmlns:a16="http://schemas.microsoft.com/office/drawing/2014/main" id="{EE0F1D76-C902-5344-B439-0746FA5F3A20}"/>
              </a:ext>
            </a:extLst>
          </p:cNvPr>
          <p:cNvSpPr txBox="1"/>
          <p:nvPr/>
        </p:nvSpPr>
        <p:spPr>
          <a:xfrm>
            <a:off x="4813667" y="2236007"/>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pic>
        <p:nvPicPr>
          <p:cNvPr id="331" name="Picture 330" descr="A picture containing text&#10;&#10;Description automatically generated">
            <a:extLst>
              <a:ext uri="{FF2B5EF4-FFF2-40B4-BE49-F238E27FC236}">
                <a16:creationId xmlns:a16="http://schemas.microsoft.com/office/drawing/2014/main" id="{BC1F2048-83D9-A5D5-CC21-D9839E60FDC5}"/>
              </a:ext>
            </a:extLst>
          </p:cNvPr>
          <p:cNvPicPr>
            <a:picLocks noChangeAspect="1"/>
          </p:cNvPicPr>
          <p:nvPr/>
        </p:nvPicPr>
        <p:blipFill rotWithShape="1">
          <a:blip r:embed="rId7">
            <a:extLst>
              <a:ext uri="{28A0092B-C50C-407E-A947-70E740481C1C}">
                <a14:useLocalDpi xmlns:a14="http://schemas.microsoft.com/office/drawing/2010/main" val="0"/>
              </a:ext>
            </a:extLst>
          </a:blip>
          <a:srcRect t="37661" r="49171" b="30110"/>
          <a:stretch/>
        </p:blipFill>
        <p:spPr>
          <a:xfrm rot="16200000">
            <a:off x="4694646" y="2176623"/>
            <a:ext cx="897354" cy="805460"/>
          </a:xfrm>
          <a:prstGeom prst="rect">
            <a:avLst/>
          </a:prstGeom>
        </p:spPr>
      </p:pic>
      <p:sp>
        <p:nvSpPr>
          <p:cNvPr id="332" name="TextBox 331">
            <a:extLst>
              <a:ext uri="{FF2B5EF4-FFF2-40B4-BE49-F238E27FC236}">
                <a16:creationId xmlns:a16="http://schemas.microsoft.com/office/drawing/2014/main" id="{E68808DF-B4BF-7BF1-D472-978E90E3F049}"/>
              </a:ext>
            </a:extLst>
          </p:cNvPr>
          <p:cNvSpPr txBox="1"/>
          <p:nvPr/>
        </p:nvSpPr>
        <p:spPr>
          <a:xfrm>
            <a:off x="4700203" y="2204186"/>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sp>
        <p:nvSpPr>
          <p:cNvPr id="8" name="Rectangle 7">
            <a:extLst>
              <a:ext uri="{FF2B5EF4-FFF2-40B4-BE49-F238E27FC236}">
                <a16:creationId xmlns:a16="http://schemas.microsoft.com/office/drawing/2014/main" id="{E4D944AF-BF7E-A0BB-038A-9B5E18614C57}"/>
              </a:ext>
            </a:extLst>
          </p:cNvPr>
          <p:cNvSpPr/>
          <p:nvPr/>
        </p:nvSpPr>
        <p:spPr>
          <a:xfrm>
            <a:off x="4204715" y="1182996"/>
            <a:ext cx="3108861" cy="1629458"/>
          </a:xfrm>
          <a:prstGeom prst="rect">
            <a:avLst/>
          </a:prstGeom>
          <a:noFill/>
          <a:ln w="190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333" name="TextBox 332">
            <a:extLst>
              <a:ext uri="{FF2B5EF4-FFF2-40B4-BE49-F238E27FC236}">
                <a16:creationId xmlns:a16="http://schemas.microsoft.com/office/drawing/2014/main" id="{33999193-B57F-50A3-86C5-94E1D560A7D3}"/>
              </a:ext>
            </a:extLst>
          </p:cNvPr>
          <p:cNvSpPr txBox="1"/>
          <p:nvPr/>
        </p:nvSpPr>
        <p:spPr>
          <a:xfrm>
            <a:off x="6341064" y="2277773"/>
            <a:ext cx="1231458" cy="369332"/>
          </a:xfrm>
          <a:prstGeom prst="rect">
            <a:avLst/>
          </a:prstGeom>
          <a:noFill/>
        </p:spPr>
        <p:txBody>
          <a:bodyPr wrap="square" rtlCol="0">
            <a:spAutoFit/>
          </a:bodyPr>
          <a:lstStyle/>
          <a:p>
            <a:r>
              <a:rPr lang="en-US" dirty="0">
                <a:solidFill>
                  <a:srgbClr val="0033CC"/>
                </a:solidFill>
                <a:latin typeface="Arial" panose="020B0604020202020204" pitchFamily="34" charset="0"/>
                <a:cs typeface="Arial" panose="020B0604020202020204" pitchFamily="34" charset="0"/>
              </a:rPr>
              <a:t>Filtered</a:t>
            </a:r>
          </a:p>
        </p:txBody>
      </p:sp>
      <p:grpSp>
        <p:nvGrpSpPr>
          <p:cNvPr id="336" name="Group 335">
            <a:extLst>
              <a:ext uri="{FF2B5EF4-FFF2-40B4-BE49-F238E27FC236}">
                <a16:creationId xmlns:a16="http://schemas.microsoft.com/office/drawing/2014/main" id="{DAB9F95E-399D-5504-BDBE-16D4E612B919}"/>
              </a:ext>
            </a:extLst>
          </p:cNvPr>
          <p:cNvGrpSpPr/>
          <p:nvPr/>
        </p:nvGrpSpPr>
        <p:grpSpPr>
          <a:xfrm rot="16200000">
            <a:off x="4355406" y="1827386"/>
            <a:ext cx="276253" cy="279840"/>
            <a:chOff x="1213792" y="239518"/>
            <a:chExt cx="176645" cy="182955"/>
          </a:xfrm>
        </p:grpSpPr>
        <p:sp>
          <p:nvSpPr>
            <p:cNvPr id="337" name="Rectangle 336">
              <a:extLst>
                <a:ext uri="{FF2B5EF4-FFF2-40B4-BE49-F238E27FC236}">
                  <a16:creationId xmlns:a16="http://schemas.microsoft.com/office/drawing/2014/main" id="{759B522C-B111-5730-5DC1-6B9383983DA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38" name="Straight Connector 337">
              <a:extLst>
                <a:ext uri="{FF2B5EF4-FFF2-40B4-BE49-F238E27FC236}">
                  <a16:creationId xmlns:a16="http://schemas.microsoft.com/office/drawing/2014/main" id="{3D2E4EE2-F835-BC19-686E-35438AC8E33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FB8B445E-625E-C90F-592C-A527F99FCBCA}"/>
              </a:ext>
            </a:extLst>
          </p:cNvPr>
          <p:cNvSpPr/>
          <p:nvPr/>
        </p:nvSpPr>
        <p:spPr>
          <a:xfrm>
            <a:off x="3012748" y="3260183"/>
            <a:ext cx="555603" cy="547124"/>
          </a:xfrm>
          <a:prstGeom prst="ellipse">
            <a:avLst/>
          </a:prstGeom>
          <a:solidFill>
            <a:schemeClr val="bg1">
              <a:lumMod val="65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4" name="Oval 43">
            <a:extLst>
              <a:ext uri="{FF2B5EF4-FFF2-40B4-BE49-F238E27FC236}">
                <a16:creationId xmlns:a16="http://schemas.microsoft.com/office/drawing/2014/main" id="{C4FC2FDA-FCA2-8431-A681-55C10CE14C7C}"/>
              </a:ext>
            </a:extLst>
          </p:cNvPr>
          <p:cNvSpPr/>
          <p:nvPr/>
        </p:nvSpPr>
        <p:spPr>
          <a:xfrm>
            <a:off x="3060603" y="3308770"/>
            <a:ext cx="459900" cy="452881"/>
          </a:xfrm>
          <a:prstGeom prst="ellipse">
            <a:avLst/>
          </a:prstGeom>
          <a:solidFill>
            <a:schemeClr val="tx1">
              <a:lumMod val="50000"/>
              <a:lumOff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 name="Oval 44">
            <a:extLst>
              <a:ext uri="{FF2B5EF4-FFF2-40B4-BE49-F238E27FC236}">
                <a16:creationId xmlns:a16="http://schemas.microsoft.com/office/drawing/2014/main" id="{A11CB453-BC6A-BA52-2D54-98E8D770FED0}"/>
              </a:ext>
            </a:extLst>
          </p:cNvPr>
          <p:cNvSpPr/>
          <p:nvPr/>
        </p:nvSpPr>
        <p:spPr>
          <a:xfrm>
            <a:off x="3221819" y="3460946"/>
            <a:ext cx="137476" cy="145576"/>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6" name="Oval 45">
            <a:extLst>
              <a:ext uri="{FF2B5EF4-FFF2-40B4-BE49-F238E27FC236}">
                <a16:creationId xmlns:a16="http://schemas.microsoft.com/office/drawing/2014/main" id="{E2A82A70-511A-CF7C-B556-D380EEB6295E}"/>
              </a:ext>
            </a:extLst>
          </p:cNvPr>
          <p:cNvSpPr/>
          <p:nvPr/>
        </p:nvSpPr>
        <p:spPr>
          <a:xfrm>
            <a:off x="3260077" y="3501380"/>
            <a:ext cx="60959" cy="64551"/>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9" name="Isosceles Triangle 48">
            <a:extLst>
              <a:ext uri="{FF2B5EF4-FFF2-40B4-BE49-F238E27FC236}">
                <a16:creationId xmlns:a16="http://schemas.microsoft.com/office/drawing/2014/main" id="{1AB588FC-DDA6-AF04-CD7A-58F2E381144E}"/>
              </a:ext>
            </a:extLst>
          </p:cNvPr>
          <p:cNvSpPr/>
          <p:nvPr/>
        </p:nvSpPr>
        <p:spPr>
          <a:xfrm>
            <a:off x="3270499" y="3633861"/>
            <a:ext cx="45719" cy="140030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0" name="Isosceles Triangle 49">
            <a:extLst>
              <a:ext uri="{FF2B5EF4-FFF2-40B4-BE49-F238E27FC236}">
                <a16:creationId xmlns:a16="http://schemas.microsoft.com/office/drawing/2014/main" id="{D8A7EF4D-C6C3-A41E-59B3-F2FFF7631186}"/>
              </a:ext>
            </a:extLst>
          </p:cNvPr>
          <p:cNvSpPr/>
          <p:nvPr/>
        </p:nvSpPr>
        <p:spPr>
          <a:xfrm rot="10800000">
            <a:off x="3274685" y="2675243"/>
            <a:ext cx="55077" cy="120032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1" name="Flowchart: Manual Operation 50">
            <a:extLst>
              <a:ext uri="{FF2B5EF4-FFF2-40B4-BE49-F238E27FC236}">
                <a16:creationId xmlns:a16="http://schemas.microsoft.com/office/drawing/2014/main" id="{201D3EA2-CA5B-66B4-44F7-BEE5855CF694}"/>
              </a:ext>
            </a:extLst>
          </p:cNvPr>
          <p:cNvSpPr/>
          <p:nvPr/>
        </p:nvSpPr>
        <p:spPr>
          <a:xfrm>
            <a:off x="3216265" y="5048053"/>
            <a:ext cx="144899" cy="209863"/>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52" name="Flowchart: Delay 51">
            <a:extLst>
              <a:ext uri="{FF2B5EF4-FFF2-40B4-BE49-F238E27FC236}">
                <a16:creationId xmlns:a16="http://schemas.microsoft.com/office/drawing/2014/main" id="{2E064C85-454A-65EC-6E1F-D18998288FE4}"/>
              </a:ext>
            </a:extLst>
          </p:cNvPr>
          <p:cNvSpPr/>
          <p:nvPr/>
        </p:nvSpPr>
        <p:spPr>
          <a:xfrm rot="16200000">
            <a:off x="3215675" y="2414993"/>
            <a:ext cx="167063" cy="367783"/>
          </a:xfrm>
          <a:prstGeom prst="flowChartDelay">
            <a:avLst/>
          </a:prstGeom>
          <a:solidFill>
            <a:schemeClr val="bg1">
              <a:lumMod val="75000"/>
              <a:alpha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56" name="Straight Connector 55">
            <a:extLst>
              <a:ext uri="{FF2B5EF4-FFF2-40B4-BE49-F238E27FC236}">
                <a16:creationId xmlns:a16="http://schemas.microsoft.com/office/drawing/2014/main" id="{114F83EA-D1F1-1DC8-9669-01119D9E2251}"/>
              </a:ext>
            </a:extLst>
          </p:cNvPr>
          <p:cNvCxnSpPr>
            <a:cxnSpLocks/>
            <a:stCxn id="52" idx="3"/>
          </p:cNvCxnSpPr>
          <p:nvPr/>
        </p:nvCxnSpPr>
        <p:spPr>
          <a:xfrm flipV="1">
            <a:off x="3299207" y="1474466"/>
            <a:ext cx="0" cy="104088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C02CC71-689A-E17B-85BB-5793B0F6066B}"/>
              </a:ext>
            </a:extLst>
          </p:cNvPr>
          <p:cNvCxnSpPr>
            <a:cxnSpLocks/>
          </p:cNvCxnSpPr>
          <p:nvPr/>
        </p:nvCxnSpPr>
        <p:spPr>
          <a:xfrm flipV="1">
            <a:off x="3210465" y="5609108"/>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32B5269-B119-E5B6-56EC-19185236808D}"/>
              </a:ext>
            </a:extLst>
          </p:cNvPr>
          <p:cNvCxnSpPr>
            <a:cxnSpLocks/>
          </p:cNvCxnSpPr>
          <p:nvPr/>
        </p:nvCxnSpPr>
        <p:spPr>
          <a:xfrm>
            <a:off x="3192258" y="6038664"/>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9E3C301-10A6-5ACF-7897-C5FE65D6BEE6}"/>
              </a:ext>
            </a:extLst>
          </p:cNvPr>
          <p:cNvSpPr/>
          <p:nvPr/>
        </p:nvSpPr>
        <p:spPr>
          <a:xfrm>
            <a:off x="3137234" y="5938277"/>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60" name="Oval 59">
            <a:extLst>
              <a:ext uri="{FF2B5EF4-FFF2-40B4-BE49-F238E27FC236}">
                <a16:creationId xmlns:a16="http://schemas.microsoft.com/office/drawing/2014/main" id="{1675165F-7D1B-3D35-2033-B4A1BD658D50}"/>
              </a:ext>
            </a:extLst>
          </p:cNvPr>
          <p:cNvSpPr/>
          <p:nvPr/>
        </p:nvSpPr>
        <p:spPr>
          <a:xfrm>
            <a:off x="3179995" y="5988509"/>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CEFE1F23-441E-4221-396C-7ED88FBA62EA}"/>
                  </a:ext>
                </a:extLst>
              </p:cNvPr>
              <p:cNvSpPr txBox="1"/>
              <p:nvPr/>
            </p:nvSpPr>
            <p:spPr>
              <a:xfrm>
                <a:off x="3137234" y="5420752"/>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dirty="0">
                  <a:latin typeface="Arial" panose="020B0604020202020204" pitchFamily="34" charset="0"/>
                  <a:cs typeface="Arial" panose="020B0604020202020204" pitchFamily="34" charset="0"/>
                </a:endParaRPr>
              </a:p>
            </p:txBody>
          </p:sp>
        </mc:Choice>
        <mc:Fallback xmlns="">
          <p:sp>
            <p:nvSpPr>
              <p:cNvPr id="61" name="TextBox 60">
                <a:extLst>
                  <a:ext uri="{FF2B5EF4-FFF2-40B4-BE49-F238E27FC236}">
                    <a16:creationId xmlns:a16="http://schemas.microsoft.com/office/drawing/2014/main" id="{CEFE1F23-441E-4221-396C-7ED88FBA62EA}"/>
                  </a:ext>
                </a:extLst>
              </p:cNvPr>
              <p:cNvSpPr txBox="1">
                <a:spLocks noRot="1" noChangeAspect="1" noMove="1" noResize="1" noEditPoints="1" noAdjustHandles="1" noChangeArrowheads="1" noChangeShapeType="1" noTextEdit="1"/>
              </p:cNvSpPr>
              <p:nvPr/>
            </p:nvSpPr>
            <p:spPr>
              <a:xfrm>
                <a:off x="3137234" y="5420752"/>
                <a:ext cx="147220" cy="205121"/>
              </a:xfrm>
              <a:prstGeom prst="rect">
                <a:avLst/>
              </a:prstGeom>
              <a:blipFill>
                <a:blip r:embed="rId8"/>
                <a:stretch>
                  <a:fillRect l="-25000" r="-25000" b="-26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8F227AB0-50DA-1133-292A-DB3C37E4CF24}"/>
                  </a:ext>
                </a:extLst>
              </p:cNvPr>
              <p:cNvSpPr txBox="1"/>
              <p:nvPr/>
            </p:nvSpPr>
            <p:spPr>
              <a:xfrm>
                <a:off x="3606100" y="5914681"/>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dirty="0">
                  <a:latin typeface="Arial" panose="020B0604020202020204" pitchFamily="34" charset="0"/>
                  <a:cs typeface="Arial" panose="020B0604020202020204" pitchFamily="34" charset="0"/>
                </a:endParaRPr>
              </a:p>
            </p:txBody>
          </p:sp>
        </mc:Choice>
        <mc:Fallback xmlns="">
          <p:sp>
            <p:nvSpPr>
              <p:cNvPr id="339" name="TextBox 338">
                <a:extLst>
                  <a:ext uri="{FF2B5EF4-FFF2-40B4-BE49-F238E27FC236}">
                    <a16:creationId xmlns:a16="http://schemas.microsoft.com/office/drawing/2014/main" id="{8F227AB0-50DA-1133-292A-DB3C37E4CF24}"/>
                  </a:ext>
                </a:extLst>
              </p:cNvPr>
              <p:cNvSpPr txBox="1">
                <a:spLocks noRot="1" noChangeAspect="1" noMove="1" noResize="1" noEditPoints="1" noAdjustHandles="1" noChangeArrowheads="1" noChangeShapeType="1" noTextEdit="1"/>
              </p:cNvSpPr>
              <p:nvPr/>
            </p:nvSpPr>
            <p:spPr>
              <a:xfrm>
                <a:off x="3606100" y="5914681"/>
                <a:ext cx="144655" cy="205121"/>
              </a:xfrm>
              <a:prstGeom prst="rect">
                <a:avLst/>
              </a:prstGeom>
              <a:blipFill>
                <a:blip r:embed="rId9"/>
                <a:stretch>
                  <a:fillRect l="-13043" r="-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9B7681CB-F936-DDB4-3080-C2A71EACD6BA}"/>
                  </a:ext>
                </a:extLst>
              </p:cNvPr>
              <p:cNvSpPr txBox="1"/>
              <p:nvPr/>
            </p:nvSpPr>
            <p:spPr>
              <a:xfrm>
                <a:off x="2987698" y="5891096"/>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dirty="0">
                  <a:latin typeface="Arial" panose="020B0604020202020204" pitchFamily="34" charset="0"/>
                  <a:cs typeface="Arial" panose="020B0604020202020204" pitchFamily="34" charset="0"/>
                </a:endParaRPr>
              </a:p>
            </p:txBody>
          </p:sp>
        </mc:Choice>
        <mc:Fallback xmlns="">
          <p:sp>
            <p:nvSpPr>
              <p:cNvPr id="340" name="TextBox 339">
                <a:extLst>
                  <a:ext uri="{FF2B5EF4-FFF2-40B4-BE49-F238E27FC236}">
                    <a16:creationId xmlns:a16="http://schemas.microsoft.com/office/drawing/2014/main" id="{9B7681CB-F936-DDB4-3080-C2A71EACD6BA}"/>
                  </a:ext>
                </a:extLst>
              </p:cNvPr>
              <p:cNvSpPr txBox="1">
                <a:spLocks noRot="1" noChangeAspect="1" noMove="1" noResize="1" noEditPoints="1" noAdjustHandles="1" noChangeArrowheads="1" noChangeShapeType="1" noTextEdit="1"/>
              </p:cNvSpPr>
              <p:nvPr/>
            </p:nvSpPr>
            <p:spPr>
              <a:xfrm>
                <a:off x="2987698" y="5891096"/>
                <a:ext cx="134396" cy="205121"/>
              </a:xfrm>
              <a:prstGeom prst="rect">
                <a:avLst/>
              </a:prstGeom>
              <a:blipFill>
                <a:blip r:embed="rId10"/>
                <a:stretch>
                  <a:fillRect l="-13636" r="-13636"/>
                </a:stretch>
              </a:blipFill>
            </p:spPr>
            <p:txBody>
              <a:bodyPr/>
              <a:lstStyle/>
              <a:p>
                <a:r>
                  <a:rPr lang="en-US">
                    <a:noFill/>
                  </a:rPr>
                  <a:t> </a:t>
                </a:r>
              </a:p>
            </p:txBody>
          </p:sp>
        </mc:Fallback>
      </mc:AlternateContent>
      <p:grpSp>
        <p:nvGrpSpPr>
          <p:cNvPr id="344" name="Group 343">
            <a:extLst>
              <a:ext uri="{FF2B5EF4-FFF2-40B4-BE49-F238E27FC236}">
                <a16:creationId xmlns:a16="http://schemas.microsoft.com/office/drawing/2014/main" id="{38B60780-F1E5-6899-A222-1AB76C753246}"/>
              </a:ext>
            </a:extLst>
          </p:cNvPr>
          <p:cNvGrpSpPr/>
          <p:nvPr/>
        </p:nvGrpSpPr>
        <p:grpSpPr>
          <a:xfrm rot="16200000">
            <a:off x="4323987" y="3288611"/>
            <a:ext cx="425703" cy="425536"/>
            <a:chOff x="1213792" y="239518"/>
            <a:chExt cx="176645" cy="182955"/>
          </a:xfrm>
        </p:grpSpPr>
        <p:sp>
          <p:nvSpPr>
            <p:cNvPr id="345" name="Rectangle 344">
              <a:extLst>
                <a:ext uri="{FF2B5EF4-FFF2-40B4-BE49-F238E27FC236}">
                  <a16:creationId xmlns:a16="http://schemas.microsoft.com/office/drawing/2014/main" id="{4F306424-FC22-EA9F-123A-093D8E6EF472}"/>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46" name="Straight Connector 345">
              <a:extLst>
                <a:ext uri="{FF2B5EF4-FFF2-40B4-BE49-F238E27FC236}">
                  <a16:creationId xmlns:a16="http://schemas.microsoft.com/office/drawing/2014/main" id="{EAA5582D-6160-9437-F68B-E20F51F8584A}"/>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7" name="Group 346">
            <a:extLst>
              <a:ext uri="{FF2B5EF4-FFF2-40B4-BE49-F238E27FC236}">
                <a16:creationId xmlns:a16="http://schemas.microsoft.com/office/drawing/2014/main" id="{60BF1C50-2C60-FAB4-9D8F-75A2C4904058}"/>
              </a:ext>
            </a:extLst>
          </p:cNvPr>
          <p:cNvGrpSpPr/>
          <p:nvPr/>
        </p:nvGrpSpPr>
        <p:grpSpPr>
          <a:xfrm>
            <a:off x="5733887" y="3209228"/>
            <a:ext cx="1564273" cy="628175"/>
            <a:chOff x="2808403" y="1583562"/>
            <a:chExt cx="836272" cy="337885"/>
          </a:xfrm>
        </p:grpSpPr>
        <p:sp>
          <p:nvSpPr>
            <p:cNvPr id="348" name="Rectangle 347">
              <a:extLst>
                <a:ext uri="{FF2B5EF4-FFF2-40B4-BE49-F238E27FC236}">
                  <a16:creationId xmlns:a16="http://schemas.microsoft.com/office/drawing/2014/main" id="{3D772CEC-2C96-C98B-D5FD-2236FCE7ACAD}"/>
                </a:ext>
              </a:extLst>
            </p:cNvPr>
            <p:cNvSpPr/>
            <p:nvPr/>
          </p:nvSpPr>
          <p:spPr>
            <a:xfrm>
              <a:off x="3009155" y="1583562"/>
              <a:ext cx="635519" cy="191802"/>
            </a:xfrm>
            <a:prstGeom prst="rect">
              <a:avLst/>
            </a:prstGeom>
            <a:solidFill>
              <a:schemeClr val="bg1">
                <a:lumMod val="6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49" name="Rectangle 348">
              <a:extLst>
                <a:ext uri="{FF2B5EF4-FFF2-40B4-BE49-F238E27FC236}">
                  <a16:creationId xmlns:a16="http://schemas.microsoft.com/office/drawing/2014/main" id="{808E48AE-9B6A-21D9-5531-0C8732A9695B}"/>
                </a:ext>
              </a:extLst>
            </p:cNvPr>
            <p:cNvSpPr/>
            <p:nvPr/>
          </p:nvSpPr>
          <p:spPr>
            <a:xfrm>
              <a:off x="3012682" y="1734813"/>
              <a:ext cx="631992" cy="186634"/>
            </a:xfrm>
            <a:prstGeom prst="rect">
              <a:avLst/>
            </a:prstGeom>
            <a:solidFill>
              <a:schemeClr val="bg1">
                <a:lumMod val="6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0" name="Rectangle 349">
              <a:extLst>
                <a:ext uri="{FF2B5EF4-FFF2-40B4-BE49-F238E27FC236}">
                  <a16:creationId xmlns:a16="http://schemas.microsoft.com/office/drawing/2014/main" id="{9C1951E0-EB7B-68ED-3BFD-1E312D10BA17}"/>
                </a:ext>
              </a:extLst>
            </p:cNvPr>
            <p:cNvSpPr/>
            <p:nvPr/>
          </p:nvSpPr>
          <p:spPr>
            <a:xfrm>
              <a:off x="3009155" y="1605074"/>
              <a:ext cx="625983" cy="294861"/>
            </a:xfrm>
            <a:prstGeom prst="rect">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51" name="Group 350">
              <a:extLst>
                <a:ext uri="{FF2B5EF4-FFF2-40B4-BE49-F238E27FC236}">
                  <a16:creationId xmlns:a16="http://schemas.microsoft.com/office/drawing/2014/main" id="{0AB11988-9CF8-D2ED-FDFD-C94728EEE59B}"/>
                </a:ext>
              </a:extLst>
            </p:cNvPr>
            <p:cNvGrpSpPr/>
            <p:nvPr/>
          </p:nvGrpSpPr>
          <p:grpSpPr>
            <a:xfrm>
              <a:off x="2808403" y="1605074"/>
              <a:ext cx="791392" cy="294861"/>
              <a:chOff x="2659712" y="1144232"/>
              <a:chExt cx="812950" cy="302895"/>
            </a:xfrm>
          </p:grpSpPr>
          <p:sp>
            <p:nvSpPr>
              <p:cNvPr id="357" name="Rectangle: Rounded Corners 356">
                <a:extLst>
                  <a:ext uri="{FF2B5EF4-FFF2-40B4-BE49-F238E27FC236}">
                    <a16:creationId xmlns:a16="http://schemas.microsoft.com/office/drawing/2014/main" id="{E6658D17-23ED-3CBA-950E-AEA44F2B6DA9}"/>
                  </a:ext>
                </a:extLst>
              </p:cNvPr>
              <p:cNvSpPr/>
              <p:nvPr/>
            </p:nvSpPr>
            <p:spPr>
              <a:xfrm>
                <a:off x="2659712" y="1230256"/>
                <a:ext cx="186856" cy="13085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8" name="Rectangle: Rounded Corners 357">
                <a:extLst>
                  <a:ext uri="{FF2B5EF4-FFF2-40B4-BE49-F238E27FC236}">
                    <a16:creationId xmlns:a16="http://schemas.microsoft.com/office/drawing/2014/main" id="{5E4F312F-AF1A-68CD-2F1C-65A8261C9099}"/>
                  </a:ext>
                </a:extLst>
              </p:cNvPr>
              <p:cNvSpPr/>
              <p:nvPr/>
            </p:nvSpPr>
            <p:spPr>
              <a:xfrm>
                <a:off x="2752145" y="1215346"/>
                <a:ext cx="45719" cy="16067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9" name="Rectangle: Rounded Corners 358">
                <a:extLst>
                  <a:ext uri="{FF2B5EF4-FFF2-40B4-BE49-F238E27FC236}">
                    <a16:creationId xmlns:a16="http://schemas.microsoft.com/office/drawing/2014/main" id="{9A9D82C5-C027-96B0-DABB-FA1074059227}"/>
                  </a:ext>
                </a:extLst>
              </p:cNvPr>
              <p:cNvSpPr/>
              <p:nvPr/>
            </p:nvSpPr>
            <p:spPr>
              <a:xfrm>
                <a:off x="2823954" y="1199311"/>
                <a:ext cx="46965" cy="192745"/>
              </a:xfrm>
              <a:prstGeom prst="roundRect">
                <a:avLst/>
              </a:prstGeom>
              <a:solidFill>
                <a:schemeClr val="tx1"/>
              </a:solidFill>
              <a:ln w="63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0" name="Rectangle: Rounded Corners 359">
                <a:extLst>
                  <a:ext uri="{FF2B5EF4-FFF2-40B4-BE49-F238E27FC236}">
                    <a16:creationId xmlns:a16="http://schemas.microsoft.com/office/drawing/2014/main" id="{DE2CE5E5-1F29-B7B7-0BF6-9BD3668A3703}"/>
                  </a:ext>
                </a:extLst>
              </p:cNvPr>
              <p:cNvSpPr/>
              <p:nvPr/>
            </p:nvSpPr>
            <p:spPr>
              <a:xfrm>
                <a:off x="3425698" y="1144232"/>
                <a:ext cx="46964" cy="302895"/>
              </a:xfrm>
              <a:prstGeom prst="roundRect">
                <a:avLst/>
              </a:prstGeom>
              <a:solidFill>
                <a:schemeClr val="bg1">
                  <a:lumMod val="75000"/>
                </a:schemeClr>
              </a:solidFill>
              <a:ln w="254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1" name="Rectangle: Rounded Corners 360">
                <a:extLst>
                  <a:ext uri="{FF2B5EF4-FFF2-40B4-BE49-F238E27FC236}">
                    <a16:creationId xmlns:a16="http://schemas.microsoft.com/office/drawing/2014/main" id="{8607F5F9-F929-0948-FED5-419A4D46CE49}"/>
                  </a:ext>
                </a:extLst>
              </p:cNvPr>
              <p:cNvSpPr/>
              <p:nvPr/>
            </p:nvSpPr>
            <p:spPr>
              <a:xfrm>
                <a:off x="2856137" y="1144232"/>
                <a:ext cx="91437" cy="302895"/>
              </a:xfrm>
              <a:prstGeom prst="roundRect">
                <a:avLst/>
              </a:prstGeom>
              <a:solidFill>
                <a:schemeClr val="bg1">
                  <a:lumMod val="8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52" name="Rectangle: Rounded Corners 351">
              <a:extLst>
                <a:ext uri="{FF2B5EF4-FFF2-40B4-BE49-F238E27FC236}">
                  <a16:creationId xmlns:a16="http://schemas.microsoft.com/office/drawing/2014/main" id="{67D5A286-F4DD-A355-4546-721FEF761B64}"/>
                </a:ext>
              </a:extLst>
            </p:cNvPr>
            <p:cNvSpPr/>
            <p:nvPr/>
          </p:nvSpPr>
          <p:spPr>
            <a:xfrm>
              <a:off x="3576454" y="1605074"/>
              <a:ext cx="68221" cy="29486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3" name="Rectangle: Rounded Corners 352">
              <a:extLst>
                <a:ext uri="{FF2B5EF4-FFF2-40B4-BE49-F238E27FC236}">
                  <a16:creationId xmlns:a16="http://schemas.microsoft.com/office/drawing/2014/main" id="{94D53653-4962-0975-9F66-C1A4472020F4}"/>
                </a:ext>
              </a:extLst>
            </p:cNvPr>
            <p:cNvSpPr/>
            <p:nvPr/>
          </p:nvSpPr>
          <p:spPr>
            <a:xfrm flipV="1">
              <a:off x="3222695" y="1729645"/>
              <a:ext cx="223170" cy="45719"/>
            </a:xfrm>
            <a:prstGeom prst="roundRect">
              <a:avLst/>
            </a:prstGeom>
            <a:solidFill>
              <a:schemeClr val="tx1">
                <a:lumMod val="75000"/>
                <a:lumOff val="25000"/>
              </a:schemeClr>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4" name="Rectangle: Rounded Corners 353">
              <a:extLst>
                <a:ext uri="{FF2B5EF4-FFF2-40B4-BE49-F238E27FC236}">
                  <a16:creationId xmlns:a16="http://schemas.microsoft.com/office/drawing/2014/main" id="{274D22B7-28B2-F126-2ECE-9690C805B2D1}"/>
                </a:ext>
              </a:extLst>
            </p:cNvPr>
            <p:cNvSpPr/>
            <p:nvPr/>
          </p:nvSpPr>
          <p:spPr>
            <a:xfrm flipV="1">
              <a:off x="3193547"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5" name="Rectangle: Rounded Corners 354">
              <a:extLst>
                <a:ext uri="{FF2B5EF4-FFF2-40B4-BE49-F238E27FC236}">
                  <a16:creationId xmlns:a16="http://schemas.microsoft.com/office/drawing/2014/main" id="{670E2B64-B652-D6A2-0B4B-F28479487189}"/>
                </a:ext>
              </a:extLst>
            </p:cNvPr>
            <p:cNvSpPr/>
            <p:nvPr/>
          </p:nvSpPr>
          <p:spPr>
            <a:xfrm flipV="1">
              <a:off x="3410030"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56" name="Rectangle: Rounded Corners 355">
              <a:extLst>
                <a:ext uri="{FF2B5EF4-FFF2-40B4-BE49-F238E27FC236}">
                  <a16:creationId xmlns:a16="http://schemas.microsoft.com/office/drawing/2014/main" id="{F38EF385-CD8C-062E-8B36-6FD72CDA08D7}"/>
                </a:ext>
              </a:extLst>
            </p:cNvPr>
            <p:cNvSpPr/>
            <p:nvPr/>
          </p:nvSpPr>
          <p:spPr>
            <a:xfrm>
              <a:off x="2999618" y="1598859"/>
              <a:ext cx="48190" cy="30729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pic>
        <p:nvPicPr>
          <p:cNvPr id="362" name="Picture 361" descr="A picture containing text&#10;&#10;Description automatically generated">
            <a:extLst>
              <a:ext uri="{FF2B5EF4-FFF2-40B4-BE49-F238E27FC236}">
                <a16:creationId xmlns:a16="http://schemas.microsoft.com/office/drawing/2014/main" id="{218D71F4-CC08-59B5-667D-89247F295784}"/>
              </a:ext>
            </a:extLst>
          </p:cNvPr>
          <p:cNvPicPr>
            <a:picLocks noChangeAspect="1"/>
          </p:cNvPicPr>
          <p:nvPr/>
        </p:nvPicPr>
        <p:blipFill rotWithShape="1">
          <a:blip r:embed="rId7">
            <a:extLst>
              <a:ext uri="{28A0092B-C50C-407E-A947-70E740481C1C}">
                <a14:useLocalDpi xmlns:a14="http://schemas.microsoft.com/office/drawing/2010/main" val="0"/>
              </a:ext>
            </a:extLst>
          </a:blip>
          <a:srcRect t="37661" r="49171" b="30110"/>
          <a:stretch/>
        </p:blipFill>
        <p:spPr>
          <a:xfrm rot="16200000">
            <a:off x="4820050" y="3166341"/>
            <a:ext cx="936553" cy="840645"/>
          </a:xfrm>
          <a:prstGeom prst="rect">
            <a:avLst/>
          </a:prstGeom>
        </p:spPr>
      </p:pic>
      <p:sp>
        <p:nvSpPr>
          <p:cNvPr id="363" name="TextBox 362">
            <a:extLst>
              <a:ext uri="{FF2B5EF4-FFF2-40B4-BE49-F238E27FC236}">
                <a16:creationId xmlns:a16="http://schemas.microsoft.com/office/drawing/2014/main" id="{1E4B39A6-8F8E-79CB-7444-1E3C3A7B5755}"/>
              </a:ext>
            </a:extLst>
          </p:cNvPr>
          <p:cNvSpPr txBox="1"/>
          <p:nvPr/>
        </p:nvSpPr>
        <p:spPr>
          <a:xfrm>
            <a:off x="4850236" y="3198037"/>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grpSp>
        <p:nvGrpSpPr>
          <p:cNvPr id="364" name="Group 363">
            <a:extLst>
              <a:ext uri="{FF2B5EF4-FFF2-40B4-BE49-F238E27FC236}">
                <a16:creationId xmlns:a16="http://schemas.microsoft.com/office/drawing/2014/main" id="{BF3C7B3E-D95D-2B5C-811F-BBD737CE2A5A}"/>
              </a:ext>
            </a:extLst>
          </p:cNvPr>
          <p:cNvGrpSpPr/>
          <p:nvPr/>
        </p:nvGrpSpPr>
        <p:grpSpPr>
          <a:xfrm rot="5400000">
            <a:off x="3771780" y="5106664"/>
            <a:ext cx="1564273" cy="628175"/>
            <a:chOff x="2808403" y="1583562"/>
            <a:chExt cx="836272" cy="337885"/>
          </a:xfrm>
        </p:grpSpPr>
        <p:sp>
          <p:nvSpPr>
            <p:cNvPr id="365" name="Rectangle 364">
              <a:extLst>
                <a:ext uri="{FF2B5EF4-FFF2-40B4-BE49-F238E27FC236}">
                  <a16:creationId xmlns:a16="http://schemas.microsoft.com/office/drawing/2014/main" id="{288E2DD1-E95A-60BB-665E-779E6824AB0E}"/>
                </a:ext>
              </a:extLst>
            </p:cNvPr>
            <p:cNvSpPr/>
            <p:nvPr/>
          </p:nvSpPr>
          <p:spPr>
            <a:xfrm>
              <a:off x="3009155" y="1583562"/>
              <a:ext cx="635519" cy="191802"/>
            </a:xfrm>
            <a:prstGeom prst="rect">
              <a:avLst/>
            </a:prstGeom>
            <a:solidFill>
              <a:schemeClr val="bg1">
                <a:lumMod val="65000"/>
              </a:schemeClr>
            </a:solidFill>
            <a:ln>
              <a:solidFill>
                <a:schemeClr val="tx1">
                  <a:lumMod val="85000"/>
                  <a:lumOff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6" name="Rectangle 365">
              <a:extLst>
                <a:ext uri="{FF2B5EF4-FFF2-40B4-BE49-F238E27FC236}">
                  <a16:creationId xmlns:a16="http://schemas.microsoft.com/office/drawing/2014/main" id="{528BC4D0-FD2D-1713-0DAA-98D0B7E6039E}"/>
                </a:ext>
              </a:extLst>
            </p:cNvPr>
            <p:cNvSpPr/>
            <p:nvPr/>
          </p:nvSpPr>
          <p:spPr>
            <a:xfrm>
              <a:off x="3012682" y="1734813"/>
              <a:ext cx="631992" cy="186634"/>
            </a:xfrm>
            <a:prstGeom prst="rect">
              <a:avLst/>
            </a:prstGeom>
            <a:solidFill>
              <a:schemeClr val="bg1">
                <a:lumMod val="65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67" name="Rectangle 366">
              <a:extLst>
                <a:ext uri="{FF2B5EF4-FFF2-40B4-BE49-F238E27FC236}">
                  <a16:creationId xmlns:a16="http://schemas.microsoft.com/office/drawing/2014/main" id="{B9499034-42D1-DE2C-8568-1136902344F1}"/>
                </a:ext>
              </a:extLst>
            </p:cNvPr>
            <p:cNvSpPr/>
            <p:nvPr/>
          </p:nvSpPr>
          <p:spPr>
            <a:xfrm>
              <a:off x="3009155" y="1605074"/>
              <a:ext cx="625983" cy="294861"/>
            </a:xfrm>
            <a:prstGeom prst="rect">
              <a:avLst/>
            </a:prstGeom>
            <a:solidFill>
              <a:schemeClr val="bg1">
                <a:lumMod val="6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68" name="Group 367">
              <a:extLst>
                <a:ext uri="{FF2B5EF4-FFF2-40B4-BE49-F238E27FC236}">
                  <a16:creationId xmlns:a16="http://schemas.microsoft.com/office/drawing/2014/main" id="{EE526104-5786-236E-5C0A-91A8A68AC1A9}"/>
                </a:ext>
              </a:extLst>
            </p:cNvPr>
            <p:cNvGrpSpPr/>
            <p:nvPr/>
          </p:nvGrpSpPr>
          <p:grpSpPr>
            <a:xfrm>
              <a:off x="2808403" y="1605074"/>
              <a:ext cx="791392" cy="294861"/>
              <a:chOff x="2659712" y="1144232"/>
              <a:chExt cx="812950" cy="302895"/>
            </a:xfrm>
          </p:grpSpPr>
          <p:sp>
            <p:nvSpPr>
              <p:cNvPr id="374" name="Rectangle: Rounded Corners 373">
                <a:extLst>
                  <a:ext uri="{FF2B5EF4-FFF2-40B4-BE49-F238E27FC236}">
                    <a16:creationId xmlns:a16="http://schemas.microsoft.com/office/drawing/2014/main" id="{EFC97B34-A612-0D44-3FFD-4A95BA9B0E71}"/>
                  </a:ext>
                </a:extLst>
              </p:cNvPr>
              <p:cNvSpPr/>
              <p:nvPr/>
            </p:nvSpPr>
            <p:spPr>
              <a:xfrm>
                <a:off x="2659712" y="1230256"/>
                <a:ext cx="186856" cy="13085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5" name="Rectangle: Rounded Corners 374">
                <a:extLst>
                  <a:ext uri="{FF2B5EF4-FFF2-40B4-BE49-F238E27FC236}">
                    <a16:creationId xmlns:a16="http://schemas.microsoft.com/office/drawing/2014/main" id="{09A0EA39-5817-6A42-9A97-20AB4050863E}"/>
                  </a:ext>
                </a:extLst>
              </p:cNvPr>
              <p:cNvSpPr/>
              <p:nvPr/>
            </p:nvSpPr>
            <p:spPr>
              <a:xfrm>
                <a:off x="2752145" y="1215346"/>
                <a:ext cx="45719" cy="16067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6" name="Rectangle: Rounded Corners 375">
                <a:extLst>
                  <a:ext uri="{FF2B5EF4-FFF2-40B4-BE49-F238E27FC236}">
                    <a16:creationId xmlns:a16="http://schemas.microsoft.com/office/drawing/2014/main" id="{0762D881-1753-5F51-7A32-DBFC4FD7E513}"/>
                  </a:ext>
                </a:extLst>
              </p:cNvPr>
              <p:cNvSpPr/>
              <p:nvPr/>
            </p:nvSpPr>
            <p:spPr>
              <a:xfrm>
                <a:off x="2823954" y="1199311"/>
                <a:ext cx="46965" cy="192745"/>
              </a:xfrm>
              <a:prstGeom prst="roundRect">
                <a:avLst/>
              </a:prstGeom>
              <a:solidFill>
                <a:schemeClr val="tx1"/>
              </a:solidFill>
              <a:ln w="63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7" name="Rectangle: Rounded Corners 376">
                <a:extLst>
                  <a:ext uri="{FF2B5EF4-FFF2-40B4-BE49-F238E27FC236}">
                    <a16:creationId xmlns:a16="http://schemas.microsoft.com/office/drawing/2014/main" id="{F52E6D34-C0E1-CA64-CE77-2F6F5C6A8080}"/>
                  </a:ext>
                </a:extLst>
              </p:cNvPr>
              <p:cNvSpPr/>
              <p:nvPr/>
            </p:nvSpPr>
            <p:spPr>
              <a:xfrm>
                <a:off x="3425698" y="1144232"/>
                <a:ext cx="46964" cy="302895"/>
              </a:xfrm>
              <a:prstGeom prst="roundRect">
                <a:avLst/>
              </a:prstGeom>
              <a:solidFill>
                <a:schemeClr val="bg1">
                  <a:lumMod val="75000"/>
                </a:schemeClr>
              </a:solidFill>
              <a:ln w="254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8" name="Rectangle: Rounded Corners 377">
                <a:extLst>
                  <a:ext uri="{FF2B5EF4-FFF2-40B4-BE49-F238E27FC236}">
                    <a16:creationId xmlns:a16="http://schemas.microsoft.com/office/drawing/2014/main" id="{B09849DE-00FC-62E0-1F61-24FC8A95D0DD}"/>
                  </a:ext>
                </a:extLst>
              </p:cNvPr>
              <p:cNvSpPr/>
              <p:nvPr/>
            </p:nvSpPr>
            <p:spPr>
              <a:xfrm>
                <a:off x="2856137" y="1144232"/>
                <a:ext cx="91437" cy="302895"/>
              </a:xfrm>
              <a:prstGeom prst="roundRect">
                <a:avLst/>
              </a:prstGeom>
              <a:solidFill>
                <a:schemeClr val="bg1">
                  <a:lumMod val="8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69" name="Rectangle: Rounded Corners 368">
              <a:extLst>
                <a:ext uri="{FF2B5EF4-FFF2-40B4-BE49-F238E27FC236}">
                  <a16:creationId xmlns:a16="http://schemas.microsoft.com/office/drawing/2014/main" id="{88CDB48C-1AD1-4B81-991E-6EF3F8272BB8}"/>
                </a:ext>
              </a:extLst>
            </p:cNvPr>
            <p:cNvSpPr/>
            <p:nvPr/>
          </p:nvSpPr>
          <p:spPr>
            <a:xfrm>
              <a:off x="3576454" y="1605074"/>
              <a:ext cx="68221" cy="29486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0" name="Rectangle: Rounded Corners 369">
              <a:extLst>
                <a:ext uri="{FF2B5EF4-FFF2-40B4-BE49-F238E27FC236}">
                  <a16:creationId xmlns:a16="http://schemas.microsoft.com/office/drawing/2014/main" id="{F7BF88E1-37BC-5D7A-866A-70520F86016F}"/>
                </a:ext>
              </a:extLst>
            </p:cNvPr>
            <p:cNvSpPr/>
            <p:nvPr/>
          </p:nvSpPr>
          <p:spPr>
            <a:xfrm flipV="1">
              <a:off x="3222695" y="1729645"/>
              <a:ext cx="223170" cy="45719"/>
            </a:xfrm>
            <a:prstGeom prst="roundRect">
              <a:avLst/>
            </a:prstGeom>
            <a:solidFill>
              <a:schemeClr val="tx1">
                <a:lumMod val="75000"/>
                <a:lumOff val="25000"/>
              </a:schemeClr>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1" name="Rectangle: Rounded Corners 370">
              <a:extLst>
                <a:ext uri="{FF2B5EF4-FFF2-40B4-BE49-F238E27FC236}">
                  <a16:creationId xmlns:a16="http://schemas.microsoft.com/office/drawing/2014/main" id="{A9AA3B57-9D6B-A94E-ED20-79331A423D67}"/>
                </a:ext>
              </a:extLst>
            </p:cNvPr>
            <p:cNvSpPr/>
            <p:nvPr/>
          </p:nvSpPr>
          <p:spPr>
            <a:xfrm flipV="1">
              <a:off x="3193547"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2" name="Rectangle: Rounded Corners 371">
              <a:extLst>
                <a:ext uri="{FF2B5EF4-FFF2-40B4-BE49-F238E27FC236}">
                  <a16:creationId xmlns:a16="http://schemas.microsoft.com/office/drawing/2014/main" id="{7C27C612-6A4D-3705-6AFD-A9A891624693}"/>
                </a:ext>
              </a:extLst>
            </p:cNvPr>
            <p:cNvSpPr/>
            <p:nvPr/>
          </p:nvSpPr>
          <p:spPr>
            <a:xfrm flipV="1">
              <a:off x="3410030" y="1729645"/>
              <a:ext cx="45719" cy="45719"/>
            </a:xfrm>
            <a:prstGeom prst="roundRect">
              <a:avLst/>
            </a:prstGeom>
            <a:solidFill>
              <a:schemeClr val="tx1"/>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3" name="Rectangle: Rounded Corners 372">
              <a:extLst>
                <a:ext uri="{FF2B5EF4-FFF2-40B4-BE49-F238E27FC236}">
                  <a16:creationId xmlns:a16="http://schemas.microsoft.com/office/drawing/2014/main" id="{E62CA592-6B8F-0D74-FB87-5B5DE6BA38F5}"/>
                </a:ext>
              </a:extLst>
            </p:cNvPr>
            <p:cNvSpPr/>
            <p:nvPr/>
          </p:nvSpPr>
          <p:spPr>
            <a:xfrm>
              <a:off x="2999618" y="1598859"/>
              <a:ext cx="48190" cy="307291"/>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sp>
        <p:nvSpPr>
          <p:cNvPr id="379" name="TextBox 378">
            <a:extLst>
              <a:ext uri="{FF2B5EF4-FFF2-40B4-BE49-F238E27FC236}">
                <a16:creationId xmlns:a16="http://schemas.microsoft.com/office/drawing/2014/main" id="{54E80DEA-B797-4EE7-80C3-D39983D222A3}"/>
              </a:ext>
            </a:extLst>
          </p:cNvPr>
          <p:cNvSpPr txBox="1"/>
          <p:nvPr/>
        </p:nvSpPr>
        <p:spPr>
          <a:xfrm rot="16200000">
            <a:off x="2983481" y="5038094"/>
            <a:ext cx="2186647" cy="400110"/>
          </a:xfrm>
          <a:prstGeom prst="rect">
            <a:avLst/>
          </a:prstGeom>
          <a:noFill/>
        </p:spPr>
        <p:txBody>
          <a:bodyPr wrap="square" rtlCol="0">
            <a:spAutoFit/>
          </a:bodyPr>
          <a:lstStyle/>
          <a:p>
            <a:pPr algn="ctr"/>
            <a:r>
              <a:rPr lang="en-US" sz="2000" dirty="0">
                <a:solidFill>
                  <a:srgbClr val="FF0000"/>
                </a:solidFill>
              </a:rPr>
              <a:t>Unfiltered Camera</a:t>
            </a:r>
          </a:p>
        </p:txBody>
      </p:sp>
      <p:sp>
        <p:nvSpPr>
          <p:cNvPr id="380" name="TextBox 379">
            <a:extLst>
              <a:ext uri="{FF2B5EF4-FFF2-40B4-BE49-F238E27FC236}">
                <a16:creationId xmlns:a16="http://schemas.microsoft.com/office/drawing/2014/main" id="{A2011B27-FD7D-77AA-943C-A08496AD951C}"/>
              </a:ext>
            </a:extLst>
          </p:cNvPr>
          <p:cNvSpPr txBox="1"/>
          <p:nvPr/>
        </p:nvSpPr>
        <p:spPr>
          <a:xfrm>
            <a:off x="5560063" y="2849112"/>
            <a:ext cx="2189842" cy="400110"/>
          </a:xfrm>
          <a:prstGeom prst="rect">
            <a:avLst/>
          </a:prstGeom>
          <a:noFill/>
        </p:spPr>
        <p:txBody>
          <a:bodyPr wrap="square" rtlCol="0">
            <a:spAutoFit/>
          </a:bodyPr>
          <a:lstStyle/>
          <a:p>
            <a:r>
              <a:rPr lang="en-US" sz="2000" dirty="0">
                <a:solidFill>
                  <a:srgbClr val="0033CC"/>
                </a:solidFill>
              </a:rPr>
              <a:t>Filtered Camera</a:t>
            </a:r>
          </a:p>
        </p:txBody>
      </p:sp>
      <p:sp>
        <p:nvSpPr>
          <p:cNvPr id="382" name="Rectangle 381">
            <a:extLst>
              <a:ext uri="{FF2B5EF4-FFF2-40B4-BE49-F238E27FC236}">
                <a16:creationId xmlns:a16="http://schemas.microsoft.com/office/drawing/2014/main" id="{C0FBC7BE-0A09-936C-DCBC-8EEF7E5B1F67}"/>
              </a:ext>
            </a:extLst>
          </p:cNvPr>
          <p:cNvSpPr/>
          <p:nvPr/>
        </p:nvSpPr>
        <p:spPr>
          <a:xfrm>
            <a:off x="2853955" y="3095207"/>
            <a:ext cx="891848" cy="893945"/>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384" name="Group 383">
            <a:extLst>
              <a:ext uri="{FF2B5EF4-FFF2-40B4-BE49-F238E27FC236}">
                <a16:creationId xmlns:a16="http://schemas.microsoft.com/office/drawing/2014/main" id="{9C4867B3-D8DC-4190-828A-3BD4D906C95A}"/>
              </a:ext>
            </a:extLst>
          </p:cNvPr>
          <p:cNvGrpSpPr/>
          <p:nvPr/>
        </p:nvGrpSpPr>
        <p:grpSpPr>
          <a:xfrm rot="16200000">
            <a:off x="3165075" y="1320150"/>
            <a:ext cx="276253" cy="279840"/>
            <a:chOff x="1213792" y="239518"/>
            <a:chExt cx="176645" cy="182955"/>
          </a:xfrm>
        </p:grpSpPr>
        <p:sp>
          <p:nvSpPr>
            <p:cNvPr id="385" name="Rectangle 384">
              <a:extLst>
                <a:ext uri="{FF2B5EF4-FFF2-40B4-BE49-F238E27FC236}">
                  <a16:creationId xmlns:a16="http://schemas.microsoft.com/office/drawing/2014/main" id="{520F279B-2BD0-277D-0D24-E989EEAF3667}"/>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386" name="Straight Connector 385">
              <a:extLst>
                <a:ext uri="{FF2B5EF4-FFF2-40B4-BE49-F238E27FC236}">
                  <a16:creationId xmlns:a16="http://schemas.microsoft.com/office/drawing/2014/main" id="{E3AC6550-1080-8F03-8D0E-AA9596907F94}"/>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a:extLst>
              <a:ext uri="{FF2B5EF4-FFF2-40B4-BE49-F238E27FC236}">
                <a16:creationId xmlns:a16="http://schemas.microsoft.com/office/drawing/2014/main" id="{B5BFDB9E-625C-D00B-47AE-9C99C611A282}"/>
              </a:ext>
            </a:extLst>
          </p:cNvPr>
          <p:cNvGrpSpPr/>
          <p:nvPr/>
        </p:nvGrpSpPr>
        <p:grpSpPr>
          <a:xfrm>
            <a:off x="7791762" y="1182995"/>
            <a:ext cx="3759528" cy="2550869"/>
            <a:chOff x="7500362" y="1035925"/>
            <a:chExt cx="3759528" cy="2610106"/>
          </a:xfrm>
        </p:grpSpPr>
        <p:sp>
          <p:nvSpPr>
            <p:cNvPr id="408" name="TextBox 407">
              <a:extLst>
                <a:ext uri="{FF2B5EF4-FFF2-40B4-BE49-F238E27FC236}">
                  <a16:creationId xmlns:a16="http://schemas.microsoft.com/office/drawing/2014/main" id="{471F4514-BBF5-7A5E-A5F7-06ED5498C494}"/>
                </a:ext>
              </a:extLst>
            </p:cNvPr>
            <p:cNvSpPr txBox="1"/>
            <p:nvPr/>
          </p:nvSpPr>
          <p:spPr>
            <a:xfrm>
              <a:off x="9395804" y="1777946"/>
              <a:ext cx="186408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 Doppler Shift</a:t>
              </a:r>
            </a:p>
          </p:txBody>
        </p:sp>
        <p:pic>
          <p:nvPicPr>
            <p:cNvPr id="409" name="Picture 408">
              <a:extLst>
                <a:ext uri="{FF2B5EF4-FFF2-40B4-BE49-F238E27FC236}">
                  <a16:creationId xmlns:a16="http://schemas.microsoft.com/office/drawing/2014/main" id="{EDBEA255-19FC-E6A9-D6EA-A0AE5970C318}"/>
                </a:ext>
              </a:extLst>
            </p:cNvPr>
            <p:cNvPicPr>
              <a:picLocks noChangeAspect="1"/>
            </p:cNvPicPr>
            <p:nvPr/>
          </p:nvPicPr>
          <p:blipFill>
            <a:blip r:embed="rId11"/>
            <a:stretch>
              <a:fillRect/>
            </a:stretch>
          </p:blipFill>
          <p:spPr>
            <a:xfrm>
              <a:off x="8122440" y="1175960"/>
              <a:ext cx="1326735" cy="2349755"/>
            </a:xfrm>
            <a:prstGeom prst="rect">
              <a:avLst/>
            </a:prstGeom>
          </p:spPr>
        </p:pic>
        <p:sp>
          <p:nvSpPr>
            <p:cNvPr id="410" name="Rectangle 409">
              <a:extLst>
                <a:ext uri="{FF2B5EF4-FFF2-40B4-BE49-F238E27FC236}">
                  <a16:creationId xmlns:a16="http://schemas.microsoft.com/office/drawing/2014/main" id="{EB3CF725-8A84-D596-3F90-16B89F1AC687}"/>
                </a:ext>
              </a:extLst>
            </p:cNvPr>
            <p:cNvSpPr/>
            <p:nvPr/>
          </p:nvSpPr>
          <p:spPr>
            <a:xfrm>
              <a:off x="7500362" y="1035925"/>
              <a:ext cx="3661921" cy="2610106"/>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11" name="Straight Arrow Connector 410">
              <a:extLst>
                <a:ext uri="{FF2B5EF4-FFF2-40B4-BE49-F238E27FC236}">
                  <a16:creationId xmlns:a16="http://schemas.microsoft.com/office/drawing/2014/main" id="{C1CBDD3E-3B65-5CC8-C029-3F3D9032AD86}"/>
                </a:ext>
              </a:extLst>
            </p:cNvPr>
            <p:cNvCxnSpPr>
              <a:cxnSpLocks/>
            </p:cNvCxnSpPr>
            <p:nvPr/>
          </p:nvCxnSpPr>
          <p:spPr>
            <a:xfrm flipH="1">
              <a:off x="9855982" y="1717154"/>
              <a:ext cx="556712" cy="0"/>
            </a:xfrm>
            <a:prstGeom prst="straightConnector1">
              <a:avLst/>
            </a:prstGeom>
            <a:ln w="38100">
              <a:solidFill>
                <a:srgbClr val="008000"/>
              </a:solidFill>
              <a:tailEnd type="triangle" w="sm" len="sm"/>
            </a:ln>
          </p:spPr>
          <p:style>
            <a:lnRef idx="1">
              <a:schemeClr val="accent1"/>
            </a:lnRef>
            <a:fillRef idx="0">
              <a:schemeClr val="accent1"/>
            </a:fillRef>
            <a:effectRef idx="0">
              <a:schemeClr val="accent1"/>
            </a:effectRef>
            <a:fontRef idx="minor">
              <a:schemeClr val="tx1"/>
            </a:fontRef>
          </p:style>
        </p:cxnSp>
        <p:sp>
          <p:nvSpPr>
            <p:cNvPr id="412" name="TextBox 411">
              <a:extLst>
                <a:ext uri="{FF2B5EF4-FFF2-40B4-BE49-F238E27FC236}">
                  <a16:creationId xmlns:a16="http://schemas.microsoft.com/office/drawing/2014/main" id="{8C3ADB93-BD77-0E03-BC0E-E68C8DE21743}"/>
                </a:ext>
              </a:extLst>
            </p:cNvPr>
            <p:cNvSpPr txBox="1"/>
            <p:nvPr/>
          </p:nvSpPr>
          <p:spPr>
            <a:xfrm>
              <a:off x="9517572" y="1294185"/>
              <a:ext cx="1687669" cy="369332"/>
            </a:xfrm>
            <a:prstGeom prst="rect">
              <a:avLst/>
            </a:prstGeom>
            <a:noFill/>
          </p:spPr>
          <p:txBody>
            <a:bodyPr wrap="square" rtlCol="0">
              <a:spAutoFit/>
            </a:bodyPr>
            <a:lstStyle/>
            <a:p>
              <a:r>
                <a:rPr lang="en-US" dirty="0">
                  <a:solidFill>
                    <a:srgbClr val="008000"/>
                  </a:solidFill>
                  <a:latin typeface="Arial" panose="020B0604020202020204" pitchFamily="34" charset="0"/>
                  <a:cs typeface="Arial" panose="020B0604020202020204" pitchFamily="34" charset="0"/>
                </a:rPr>
                <a:t>Laser Sheet</a:t>
              </a:r>
            </a:p>
          </p:txBody>
        </p:sp>
        <p:cxnSp>
          <p:nvCxnSpPr>
            <p:cNvPr id="413" name="Straight Arrow Connector 412">
              <a:extLst>
                <a:ext uri="{FF2B5EF4-FFF2-40B4-BE49-F238E27FC236}">
                  <a16:creationId xmlns:a16="http://schemas.microsoft.com/office/drawing/2014/main" id="{43E021AE-D7BD-6C37-46E6-97062720B197}"/>
                </a:ext>
              </a:extLst>
            </p:cNvPr>
            <p:cNvCxnSpPr>
              <a:cxnSpLocks/>
            </p:cNvCxnSpPr>
            <p:nvPr/>
          </p:nvCxnSpPr>
          <p:spPr>
            <a:xfrm>
              <a:off x="9861778" y="2210101"/>
              <a:ext cx="556712" cy="0"/>
            </a:xfrm>
            <a:prstGeom prst="straightConnector1">
              <a:avLst/>
            </a:prstGeom>
            <a:ln w="3810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414" name="TextBox 413">
              <a:extLst>
                <a:ext uri="{FF2B5EF4-FFF2-40B4-BE49-F238E27FC236}">
                  <a16:creationId xmlns:a16="http://schemas.microsoft.com/office/drawing/2014/main" id="{40292DFF-04A0-21D4-BA96-A1D28E9FD8C6}"/>
                </a:ext>
              </a:extLst>
            </p:cNvPr>
            <p:cNvSpPr txBox="1"/>
            <p:nvPr/>
          </p:nvSpPr>
          <p:spPr>
            <a:xfrm>
              <a:off x="8241243" y="1156648"/>
              <a:ext cx="120793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Schlieren</a:t>
              </a:r>
            </a:p>
          </p:txBody>
        </p:sp>
        <p:cxnSp>
          <p:nvCxnSpPr>
            <p:cNvPr id="415" name="Straight Arrow Connector 414">
              <a:extLst>
                <a:ext uri="{FF2B5EF4-FFF2-40B4-BE49-F238E27FC236}">
                  <a16:creationId xmlns:a16="http://schemas.microsoft.com/office/drawing/2014/main" id="{EE9D6C51-EC02-2C99-B5F1-54154445E6ED}"/>
                </a:ext>
              </a:extLst>
            </p:cNvPr>
            <p:cNvCxnSpPr>
              <a:cxnSpLocks/>
            </p:cNvCxnSpPr>
            <p:nvPr/>
          </p:nvCxnSpPr>
          <p:spPr>
            <a:xfrm flipV="1">
              <a:off x="9904506" y="3015023"/>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6" name="Straight Arrow Connector 415">
              <a:extLst>
                <a:ext uri="{FF2B5EF4-FFF2-40B4-BE49-F238E27FC236}">
                  <a16:creationId xmlns:a16="http://schemas.microsoft.com/office/drawing/2014/main" id="{4CAF3281-15CD-CEA6-2F9B-FC59BBB1F981}"/>
                </a:ext>
              </a:extLst>
            </p:cNvPr>
            <p:cNvCxnSpPr>
              <a:cxnSpLocks/>
            </p:cNvCxnSpPr>
            <p:nvPr/>
          </p:nvCxnSpPr>
          <p:spPr>
            <a:xfrm>
              <a:off x="9886297" y="3444578"/>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17" name="Oval 416">
              <a:extLst>
                <a:ext uri="{FF2B5EF4-FFF2-40B4-BE49-F238E27FC236}">
                  <a16:creationId xmlns:a16="http://schemas.microsoft.com/office/drawing/2014/main" id="{1205D1F9-D5DC-B13E-077E-C9264A4D4158}"/>
                </a:ext>
              </a:extLst>
            </p:cNvPr>
            <p:cNvSpPr/>
            <p:nvPr/>
          </p:nvSpPr>
          <p:spPr>
            <a:xfrm>
              <a:off x="9831274" y="3344190"/>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18" name="Oval 417">
              <a:extLst>
                <a:ext uri="{FF2B5EF4-FFF2-40B4-BE49-F238E27FC236}">
                  <a16:creationId xmlns:a16="http://schemas.microsoft.com/office/drawing/2014/main" id="{268D5ECC-6AF2-7F7B-A853-17FC0E4F62CB}"/>
                </a:ext>
              </a:extLst>
            </p:cNvPr>
            <p:cNvSpPr/>
            <p:nvPr/>
          </p:nvSpPr>
          <p:spPr>
            <a:xfrm>
              <a:off x="9874036" y="3394422"/>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67631214-939C-625A-931F-B445BF0F47E2}"/>
                    </a:ext>
                  </a:extLst>
                </p:cNvPr>
                <p:cNvSpPr txBox="1"/>
                <p:nvPr/>
              </p:nvSpPr>
              <p:spPr>
                <a:xfrm>
                  <a:off x="9831275" y="2826664"/>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dirty="0">
                    <a:latin typeface="Arial" panose="020B0604020202020204" pitchFamily="34" charset="0"/>
                    <a:cs typeface="Arial" panose="020B0604020202020204" pitchFamily="34" charset="0"/>
                  </a:endParaRPr>
                </a:p>
              </p:txBody>
            </p:sp>
          </mc:Choice>
          <mc:Fallback xmlns="">
            <p:sp>
              <p:nvSpPr>
                <p:cNvPr id="419" name="TextBox 418">
                  <a:extLst>
                    <a:ext uri="{FF2B5EF4-FFF2-40B4-BE49-F238E27FC236}">
                      <a16:creationId xmlns:a16="http://schemas.microsoft.com/office/drawing/2014/main" id="{67631214-939C-625A-931F-B445BF0F47E2}"/>
                    </a:ext>
                  </a:extLst>
                </p:cNvPr>
                <p:cNvSpPr txBox="1">
                  <a:spLocks noRot="1" noChangeAspect="1" noMove="1" noResize="1" noEditPoints="1" noAdjustHandles="1" noChangeArrowheads="1" noChangeShapeType="1" noTextEdit="1"/>
                </p:cNvSpPr>
                <p:nvPr/>
              </p:nvSpPr>
              <p:spPr>
                <a:xfrm>
                  <a:off x="9831275" y="2826664"/>
                  <a:ext cx="134396" cy="205121"/>
                </a:xfrm>
                <a:prstGeom prst="rect">
                  <a:avLst/>
                </a:prstGeom>
                <a:blipFill>
                  <a:blip r:embed="rId10"/>
                  <a:stretch>
                    <a:fillRect l="-13636" r="-13636"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0" name="TextBox 419">
                  <a:extLst>
                    <a:ext uri="{FF2B5EF4-FFF2-40B4-BE49-F238E27FC236}">
                      <a16:creationId xmlns:a16="http://schemas.microsoft.com/office/drawing/2014/main" id="{E66B7F94-9CED-4875-9B56-C6B75D8803F8}"/>
                    </a:ext>
                  </a:extLst>
                </p:cNvPr>
                <p:cNvSpPr txBox="1"/>
                <p:nvPr/>
              </p:nvSpPr>
              <p:spPr>
                <a:xfrm>
                  <a:off x="10300134" y="3320594"/>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dirty="0">
                    <a:latin typeface="Arial" panose="020B0604020202020204" pitchFamily="34" charset="0"/>
                    <a:cs typeface="Arial" panose="020B0604020202020204" pitchFamily="34" charset="0"/>
                  </a:endParaRPr>
                </a:p>
              </p:txBody>
            </p:sp>
          </mc:Choice>
          <mc:Fallback xmlns="">
            <p:sp>
              <p:nvSpPr>
                <p:cNvPr id="420" name="TextBox 419">
                  <a:extLst>
                    <a:ext uri="{FF2B5EF4-FFF2-40B4-BE49-F238E27FC236}">
                      <a16:creationId xmlns:a16="http://schemas.microsoft.com/office/drawing/2014/main" id="{E66B7F94-9CED-4875-9B56-C6B75D8803F8}"/>
                    </a:ext>
                  </a:extLst>
                </p:cNvPr>
                <p:cNvSpPr txBox="1">
                  <a:spLocks noRot="1" noChangeAspect="1" noMove="1" noResize="1" noEditPoints="1" noAdjustHandles="1" noChangeArrowheads="1" noChangeShapeType="1" noTextEdit="1"/>
                </p:cNvSpPr>
                <p:nvPr/>
              </p:nvSpPr>
              <p:spPr>
                <a:xfrm>
                  <a:off x="10300134" y="3320594"/>
                  <a:ext cx="147220" cy="205121"/>
                </a:xfrm>
                <a:prstGeom prst="rect">
                  <a:avLst/>
                </a:prstGeom>
                <a:blipFill>
                  <a:blip r:embed="rId8"/>
                  <a:stretch>
                    <a:fillRect l="-24000" r="-20000"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1" name="TextBox 420">
                  <a:extLst>
                    <a:ext uri="{FF2B5EF4-FFF2-40B4-BE49-F238E27FC236}">
                      <a16:creationId xmlns:a16="http://schemas.microsoft.com/office/drawing/2014/main" id="{77368444-3212-05AF-E7C3-4C98F9560E8E}"/>
                    </a:ext>
                  </a:extLst>
                </p:cNvPr>
                <p:cNvSpPr txBox="1"/>
                <p:nvPr/>
              </p:nvSpPr>
              <p:spPr>
                <a:xfrm>
                  <a:off x="9637665" y="3320594"/>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dirty="0">
                    <a:latin typeface="Arial" panose="020B0604020202020204" pitchFamily="34" charset="0"/>
                    <a:cs typeface="Arial" panose="020B0604020202020204" pitchFamily="34" charset="0"/>
                  </a:endParaRPr>
                </a:p>
              </p:txBody>
            </p:sp>
          </mc:Choice>
          <mc:Fallback xmlns="">
            <p:sp>
              <p:nvSpPr>
                <p:cNvPr id="421" name="TextBox 420">
                  <a:extLst>
                    <a:ext uri="{FF2B5EF4-FFF2-40B4-BE49-F238E27FC236}">
                      <a16:creationId xmlns:a16="http://schemas.microsoft.com/office/drawing/2014/main" id="{77368444-3212-05AF-E7C3-4C98F9560E8E}"/>
                    </a:ext>
                  </a:extLst>
                </p:cNvPr>
                <p:cNvSpPr txBox="1">
                  <a:spLocks noRot="1" noChangeAspect="1" noMove="1" noResize="1" noEditPoints="1" noAdjustHandles="1" noChangeArrowheads="1" noChangeShapeType="1" noTextEdit="1"/>
                </p:cNvSpPr>
                <p:nvPr/>
              </p:nvSpPr>
              <p:spPr>
                <a:xfrm>
                  <a:off x="9637665" y="3320594"/>
                  <a:ext cx="144655" cy="205121"/>
                </a:xfrm>
                <a:prstGeom prst="rect">
                  <a:avLst/>
                </a:prstGeom>
                <a:blipFill>
                  <a:blip r:embed="rId9"/>
                  <a:stretch>
                    <a:fillRect l="-12500" r="-8333" b="-3030"/>
                  </a:stretch>
                </a:blipFill>
              </p:spPr>
              <p:txBody>
                <a:bodyPr/>
                <a:lstStyle/>
                <a:p>
                  <a:r>
                    <a:rPr lang="en-US">
                      <a:noFill/>
                    </a:rPr>
                    <a:t> </a:t>
                  </a:r>
                </a:p>
              </p:txBody>
            </p:sp>
          </mc:Fallback>
        </mc:AlternateContent>
        <p:cxnSp>
          <p:nvCxnSpPr>
            <p:cNvPr id="422" name="Straight Arrow Connector 421">
              <a:extLst>
                <a:ext uri="{FF2B5EF4-FFF2-40B4-BE49-F238E27FC236}">
                  <a16:creationId xmlns:a16="http://schemas.microsoft.com/office/drawing/2014/main" id="{84DC9BE5-2B18-F77B-CDFB-4B389103B6C8}"/>
                </a:ext>
              </a:extLst>
            </p:cNvPr>
            <p:cNvCxnSpPr>
              <a:cxnSpLocks/>
            </p:cNvCxnSpPr>
            <p:nvPr/>
          </p:nvCxnSpPr>
          <p:spPr>
            <a:xfrm flipV="1">
              <a:off x="7862387" y="2116320"/>
              <a:ext cx="0" cy="581053"/>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23" name="TextBox 422">
              <a:extLst>
                <a:ext uri="{FF2B5EF4-FFF2-40B4-BE49-F238E27FC236}">
                  <a16:creationId xmlns:a16="http://schemas.microsoft.com/office/drawing/2014/main" id="{5632FC41-29BF-5E15-A228-1ECFE5B6A4C9}"/>
                </a:ext>
              </a:extLst>
            </p:cNvPr>
            <p:cNvSpPr txBox="1"/>
            <p:nvPr/>
          </p:nvSpPr>
          <p:spPr>
            <a:xfrm rot="16200000">
              <a:off x="7258421" y="2629665"/>
              <a:ext cx="12079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Flow</a:t>
              </a:r>
            </a:p>
          </p:txBody>
        </p:sp>
        <p:cxnSp>
          <p:nvCxnSpPr>
            <p:cNvPr id="424" name="Straight Arrow Connector 423">
              <a:extLst>
                <a:ext uri="{FF2B5EF4-FFF2-40B4-BE49-F238E27FC236}">
                  <a16:creationId xmlns:a16="http://schemas.microsoft.com/office/drawing/2014/main" id="{E81ACF48-0341-B383-CFC6-5F4DCAD89D25}"/>
                </a:ext>
              </a:extLst>
            </p:cNvPr>
            <p:cNvCxnSpPr>
              <a:cxnSpLocks/>
            </p:cNvCxnSpPr>
            <p:nvPr/>
          </p:nvCxnSpPr>
          <p:spPr>
            <a:xfrm>
              <a:off x="8785676" y="3178118"/>
              <a:ext cx="556712" cy="0"/>
            </a:xfrm>
            <a:prstGeom prst="straightConnector1">
              <a:avLst/>
            </a:prstGeom>
            <a:ln w="38100">
              <a:solidFill>
                <a:srgbClr val="C0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425" name="TextBox 424">
              <a:extLst>
                <a:ext uri="{FF2B5EF4-FFF2-40B4-BE49-F238E27FC236}">
                  <a16:creationId xmlns:a16="http://schemas.microsoft.com/office/drawing/2014/main" id="{E23EEC97-B411-7A49-AEBF-18ECEDAABEB9}"/>
                </a:ext>
              </a:extLst>
            </p:cNvPr>
            <p:cNvSpPr txBox="1"/>
            <p:nvPr/>
          </p:nvSpPr>
          <p:spPr>
            <a:xfrm>
              <a:off x="7800957" y="3188208"/>
              <a:ext cx="186408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 Velocity</a:t>
              </a:r>
            </a:p>
          </p:txBody>
        </p:sp>
      </p:grpSp>
      <p:pic>
        <p:nvPicPr>
          <p:cNvPr id="11" name="test100_im2">
            <a:hlinkClick r:id="" action="ppaction://media"/>
            <a:extLst>
              <a:ext uri="{FF2B5EF4-FFF2-40B4-BE49-F238E27FC236}">
                <a16:creationId xmlns:a16="http://schemas.microsoft.com/office/drawing/2014/main" id="{07DA818A-D014-A72C-B991-0F2D4F062621}"/>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598282" y="4281425"/>
            <a:ext cx="1754155" cy="2011680"/>
          </a:xfrm>
          <a:prstGeom prst="rect">
            <a:avLst/>
          </a:prstGeom>
          <a:ln w="25400">
            <a:solidFill>
              <a:srgbClr val="FF0000"/>
            </a:solidFill>
          </a:ln>
        </p:spPr>
      </p:pic>
      <p:pic>
        <p:nvPicPr>
          <p:cNvPr id="12" name="test100_im1">
            <a:hlinkClick r:id="" action="ppaction://media"/>
            <a:extLst>
              <a:ext uri="{FF2B5EF4-FFF2-40B4-BE49-F238E27FC236}">
                <a16:creationId xmlns:a16="http://schemas.microsoft.com/office/drawing/2014/main" id="{63C0BFBA-4C4D-4C2C-92B3-03A96225116B}"/>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7677707" y="4290152"/>
            <a:ext cx="1754155" cy="2011680"/>
          </a:xfrm>
          <a:prstGeom prst="rect">
            <a:avLst/>
          </a:prstGeom>
          <a:ln w="25400">
            <a:solidFill>
              <a:srgbClr val="0033CC"/>
            </a:solidFill>
          </a:ln>
        </p:spPr>
      </p:pic>
      <p:grpSp>
        <p:nvGrpSpPr>
          <p:cNvPr id="13" name="Group 12">
            <a:extLst>
              <a:ext uri="{FF2B5EF4-FFF2-40B4-BE49-F238E27FC236}">
                <a16:creationId xmlns:a16="http://schemas.microsoft.com/office/drawing/2014/main" id="{BEC6B8C6-7B18-01DF-E723-6C1351624290}"/>
              </a:ext>
            </a:extLst>
          </p:cNvPr>
          <p:cNvGrpSpPr/>
          <p:nvPr/>
        </p:nvGrpSpPr>
        <p:grpSpPr>
          <a:xfrm>
            <a:off x="9678465" y="4544453"/>
            <a:ext cx="578606" cy="1863055"/>
            <a:chOff x="3159760" y="3077975"/>
            <a:chExt cx="578606" cy="1863055"/>
          </a:xfrm>
        </p:grpSpPr>
        <p:pic>
          <p:nvPicPr>
            <p:cNvPr id="14" name="Picture 13" descr="A x-ray of a person's body&#10;&#10;Description automatically generated">
              <a:extLst>
                <a:ext uri="{FF2B5EF4-FFF2-40B4-BE49-F238E27FC236}">
                  <a16:creationId xmlns:a16="http://schemas.microsoft.com/office/drawing/2014/main" id="{F3609955-C394-DDC8-EE21-441B84868186}"/>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3635" r="-1"/>
            <a:stretch/>
          </p:blipFill>
          <p:spPr>
            <a:xfrm>
              <a:off x="3159760" y="3112227"/>
              <a:ext cx="578606" cy="1828803"/>
            </a:xfrm>
            <a:prstGeom prst="rect">
              <a:avLst/>
            </a:prstGeom>
          </p:spPr>
        </p:pic>
        <p:sp>
          <p:nvSpPr>
            <p:cNvPr id="36" name="Rectangle 35">
              <a:extLst>
                <a:ext uri="{FF2B5EF4-FFF2-40B4-BE49-F238E27FC236}">
                  <a16:creationId xmlns:a16="http://schemas.microsoft.com/office/drawing/2014/main" id="{B0F73C37-2050-CBB5-E901-C768EAB28F0D}"/>
                </a:ext>
              </a:extLst>
            </p:cNvPr>
            <p:cNvSpPr/>
            <p:nvPr/>
          </p:nvSpPr>
          <p:spPr>
            <a:xfrm>
              <a:off x="3256656" y="3112227"/>
              <a:ext cx="467766" cy="15313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97C648D5-4988-0E73-3839-657B3F45630A}"/>
                </a:ext>
              </a:extLst>
            </p:cNvPr>
            <p:cNvSpPr txBox="1"/>
            <p:nvPr/>
          </p:nvSpPr>
          <p:spPr>
            <a:xfrm rot="5400000">
              <a:off x="3170842" y="3685422"/>
              <a:ext cx="67037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Counts</a:t>
              </a:r>
            </a:p>
          </p:txBody>
        </p:sp>
        <p:sp>
          <p:nvSpPr>
            <p:cNvPr id="47" name="TextBox 46">
              <a:extLst>
                <a:ext uri="{FF2B5EF4-FFF2-40B4-BE49-F238E27FC236}">
                  <a16:creationId xmlns:a16="http://schemas.microsoft.com/office/drawing/2014/main" id="{AE1F176C-ACD3-107F-E039-E852C9D160CF}"/>
                </a:ext>
              </a:extLst>
            </p:cNvPr>
            <p:cNvSpPr txBox="1"/>
            <p:nvPr/>
          </p:nvSpPr>
          <p:spPr>
            <a:xfrm rot="5400000">
              <a:off x="3203024" y="4360918"/>
              <a:ext cx="26962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0</a:t>
              </a:r>
            </a:p>
          </p:txBody>
        </p:sp>
        <p:sp>
          <p:nvSpPr>
            <p:cNvPr id="48" name="TextBox 47">
              <a:extLst>
                <a:ext uri="{FF2B5EF4-FFF2-40B4-BE49-F238E27FC236}">
                  <a16:creationId xmlns:a16="http://schemas.microsoft.com/office/drawing/2014/main" id="{D9183511-9275-3787-9604-7A71745B04F7}"/>
                </a:ext>
              </a:extLst>
            </p:cNvPr>
            <p:cNvSpPr txBox="1"/>
            <p:nvPr/>
          </p:nvSpPr>
          <p:spPr>
            <a:xfrm>
              <a:off x="3194664" y="3077975"/>
              <a:ext cx="52450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1200</a:t>
              </a:r>
            </a:p>
          </p:txBody>
        </p:sp>
      </p:grpSp>
    </p:spTree>
    <p:extLst>
      <p:ext uri="{BB962C8B-B14F-4D97-AF65-F5344CB8AC3E}">
        <p14:creationId xmlns:p14="http://schemas.microsoft.com/office/powerpoint/2010/main" val="81350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700" fill="hold"/>
                                        <p:tgtEl>
                                          <p:spTgt spid="11"/>
                                        </p:tgtEl>
                                      </p:cBhvr>
                                    </p:cmd>
                                  </p:childTnLst>
                                </p:cTn>
                              </p:par>
                              <p:par>
                                <p:cTn id="21" presetID="1" presetClass="mediacall" presetSubtype="0" fill="hold" nodeType="withEffect">
                                  <p:stCondLst>
                                    <p:cond delay="0"/>
                                  </p:stCondLst>
                                  <p:childTnLst>
                                    <p:cmd type="call" cmd="playFrom(0.0)">
                                      <p:cBhvr>
                                        <p:cTn id="22" dur="97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11"/>
                </p:tgtEl>
              </p:cMediaNode>
            </p:video>
            <p:video>
              <p:cMediaNode vol="80000">
                <p:cTn id="24" repeatCount="indefinite" fill="hold" display="0">
                  <p:stCondLst>
                    <p:cond delay="indefinite"/>
                  </p:stCondLst>
                </p:cTn>
                <p:tgtEl>
                  <p:spTgt spid="12"/>
                </p:tgtEl>
              </p:cMediaNode>
            </p:video>
          </p:childTnLst>
        </p:cTn>
      </p:par>
    </p:tnLst>
    <p:bldLst>
      <p:bldP spid="3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26</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Filtered Rayleigh scattering processing </a:t>
            </a:r>
          </a:p>
        </p:txBody>
      </p:sp>
      <p:pic>
        <p:nvPicPr>
          <p:cNvPr id="6" name="Picture 5">
            <a:extLst>
              <a:ext uri="{FF2B5EF4-FFF2-40B4-BE49-F238E27FC236}">
                <a16:creationId xmlns:a16="http://schemas.microsoft.com/office/drawing/2014/main" id="{334C503F-64CE-C60D-80FC-F8C52B466B88}"/>
              </a:ext>
            </a:extLst>
          </p:cNvPr>
          <p:cNvPicPr>
            <a:picLocks noChangeAspect="1"/>
          </p:cNvPicPr>
          <p:nvPr/>
        </p:nvPicPr>
        <p:blipFill rotWithShape="1">
          <a:blip r:embed="rId2">
            <a:clrChange>
              <a:clrFrom>
                <a:srgbClr val="FFFFFF"/>
              </a:clrFrom>
              <a:clrTo>
                <a:srgbClr val="FFFFFF">
                  <a:alpha val="0"/>
                </a:srgbClr>
              </a:clrTo>
            </a:clrChange>
          </a:blip>
          <a:srcRect b="23830"/>
          <a:stretch/>
        </p:blipFill>
        <p:spPr>
          <a:xfrm>
            <a:off x="574892" y="1394709"/>
            <a:ext cx="2645680" cy="2303101"/>
          </a:xfrm>
          <a:prstGeom prst="rect">
            <a:avLst/>
          </a:prstGeom>
        </p:spPr>
      </p:pic>
      <p:pic>
        <p:nvPicPr>
          <p:cNvPr id="8" name="Picture 7">
            <a:extLst>
              <a:ext uri="{FF2B5EF4-FFF2-40B4-BE49-F238E27FC236}">
                <a16:creationId xmlns:a16="http://schemas.microsoft.com/office/drawing/2014/main" id="{F95CCC60-E702-6D40-70A2-CF314E8A19D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4891" y="3429000"/>
            <a:ext cx="2645681" cy="3023636"/>
          </a:xfrm>
          <a:prstGeom prst="rect">
            <a:avLst/>
          </a:prstGeom>
        </p:spPr>
      </p:pic>
      <p:sp>
        <p:nvSpPr>
          <p:cNvPr id="9" name="TextBox 8">
            <a:extLst>
              <a:ext uri="{FF2B5EF4-FFF2-40B4-BE49-F238E27FC236}">
                <a16:creationId xmlns:a16="http://schemas.microsoft.com/office/drawing/2014/main" id="{86D17CBF-67A4-6A8D-1D8F-EFFF63FB628A}"/>
              </a:ext>
            </a:extLst>
          </p:cNvPr>
          <p:cNvSpPr txBox="1"/>
          <p:nvPr/>
        </p:nvSpPr>
        <p:spPr>
          <a:xfrm>
            <a:off x="1059307" y="1477684"/>
            <a:ext cx="1440844" cy="461665"/>
          </a:xfrm>
          <a:prstGeom prst="rect">
            <a:avLst/>
          </a:prstGeom>
          <a:noFill/>
        </p:spPr>
        <p:txBody>
          <a:bodyPr wrap="none" rtlCol="0">
            <a:spAutoFit/>
          </a:bodyPr>
          <a:lstStyle/>
          <a:p>
            <a:r>
              <a:rPr lang="en-US" sz="2400" dirty="0">
                <a:solidFill>
                  <a:schemeClr val="bg2">
                    <a:lumMod val="25000"/>
                  </a:schemeClr>
                </a:solidFill>
              </a:rPr>
              <a:t>Reference</a:t>
            </a:r>
          </a:p>
        </p:txBody>
      </p:sp>
      <p:sp>
        <p:nvSpPr>
          <p:cNvPr id="10" name="TextBox 9">
            <a:extLst>
              <a:ext uri="{FF2B5EF4-FFF2-40B4-BE49-F238E27FC236}">
                <a16:creationId xmlns:a16="http://schemas.microsoft.com/office/drawing/2014/main" id="{F22A36F2-E3D2-E4B6-F3F7-C139501C81BD}"/>
              </a:ext>
            </a:extLst>
          </p:cNvPr>
          <p:cNvSpPr txBox="1"/>
          <p:nvPr/>
        </p:nvSpPr>
        <p:spPr>
          <a:xfrm>
            <a:off x="1059307" y="3552620"/>
            <a:ext cx="1622880" cy="461665"/>
          </a:xfrm>
          <a:prstGeom prst="rect">
            <a:avLst/>
          </a:prstGeom>
          <a:noFill/>
        </p:spPr>
        <p:txBody>
          <a:bodyPr wrap="none" rtlCol="0">
            <a:spAutoFit/>
          </a:bodyPr>
          <a:lstStyle/>
          <a:p>
            <a:r>
              <a:rPr lang="en-US" sz="2400" dirty="0"/>
              <a:t>Experiment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F37E733-0B34-9E46-7EC1-5650DD413407}"/>
                  </a:ext>
                </a:extLst>
              </p:cNvPr>
              <p:cNvSpPr txBox="1"/>
              <p:nvPr/>
            </p:nvSpPr>
            <p:spPr>
              <a:xfrm>
                <a:off x="3452041" y="1208773"/>
                <a:ext cx="8255273"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chemeClr val="tx1"/>
                          </a:solidFill>
                          <a:latin typeface="Cambria Math" panose="02040503050406030204" pitchFamily="18" charset="0"/>
                          <a:ea typeface="Cambria Math" panose="02040503050406030204" pitchFamily="18" charset="0"/>
                        </a:rPr>
                        <m:t>𝐴</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𝑃</m:t>
                          </m:r>
                        </m:num>
                        <m:den>
                          <m:r>
                            <a:rPr lang="en-US" sz="2400" b="0" i="1" smtClean="0">
                              <a:solidFill>
                                <a:schemeClr val="tx1"/>
                              </a:solidFill>
                              <a:latin typeface="Cambria Math" panose="02040503050406030204" pitchFamily="18" charset="0"/>
                              <a:ea typeface="Cambria Math" panose="02040503050406030204" pitchFamily="18" charset="0"/>
                            </a:rPr>
                            <m:t>𝑇</m:t>
                          </m:r>
                        </m:den>
                      </m:f>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𝑉</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dirty="0">
                  <a:solidFill>
                    <a:schemeClr val="tx1"/>
                  </a:solidFill>
                  <a:latin typeface="Century Gothic" panose="020B050202020202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2F37E733-0B34-9E46-7EC1-5650DD413407}"/>
                  </a:ext>
                </a:extLst>
              </p:cNvPr>
              <p:cNvSpPr txBox="1">
                <a:spLocks noRot="1" noChangeAspect="1" noMove="1" noResize="1" noEditPoints="1" noAdjustHandles="1" noChangeArrowheads="1" noChangeShapeType="1" noTextEdit="1"/>
              </p:cNvSpPr>
              <p:nvPr/>
            </p:nvSpPr>
            <p:spPr>
              <a:xfrm>
                <a:off x="3452041" y="1208773"/>
                <a:ext cx="8255273" cy="796821"/>
              </a:xfrm>
              <a:prstGeom prst="rect">
                <a:avLst/>
              </a:prstGeom>
              <a:blipFill>
                <a:blip r:embed="rId4"/>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909916EE-911C-B3B7-151E-6889AE10D31F}"/>
              </a:ext>
            </a:extLst>
          </p:cNvPr>
          <p:cNvSpPr/>
          <p:nvPr/>
        </p:nvSpPr>
        <p:spPr>
          <a:xfrm>
            <a:off x="1711149" y="2753219"/>
            <a:ext cx="137160" cy="137160"/>
          </a:xfrm>
          <a:prstGeom prst="ellipse">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27A2C9-1FF8-654A-3D69-BA0D0DD025C0}"/>
              </a:ext>
            </a:extLst>
          </p:cNvPr>
          <p:cNvSpPr/>
          <p:nvPr/>
        </p:nvSpPr>
        <p:spPr>
          <a:xfrm>
            <a:off x="1711149" y="4711245"/>
            <a:ext cx="137160" cy="137160"/>
          </a:xfrm>
          <a:prstGeom prst="ellipse">
            <a:avLst/>
          </a:prstGeom>
          <a:solidFill>
            <a:srgbClr val="0033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a function&#10;&#10;Description automatically generated">
            <a:extLst>
              <a:ext uri="{FF2B5EF4-FFF2-40B4-BE49-F238E27FC236}">
                <a16:creationId xmlns:a16="http://schemas.microsoft.com/office/drawing/2014/main" id="{67021BD4-6E70-1A5B-1F2D-B74FEF7DF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572" y="2408109"/>
            <a:ext cx="2873155" cy="2971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267FE8-E0AB-1808-05A8-E6269A872CD6}"/>
                  </a:ext>
                </a:extLst>
              </p:cNvPr>
              <p:cNvSpPr txBox="1"/>
              <p:nvPr/>
            </p:nvSpPr>
            <p:spPr>
              <a:xfrm>
                <a:off x="6040863" y="2852888"/>
                <a:ext cx="206062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2">
                              <a:lumMod val="25000"/>
                            </a:schemeClr>
                          </a:solidFill>
                          <a:latin typeface="Cambria Math" panose="02040503050406030204" pitchFamily="18" charset="0"/>
                        </a:rPr>
                        <m:t>𝐴</m:t>
                      </m:r>
                      <m:r>
                        <a:rPr lang="en-US" sz="2000" b="0" i="1" smtClean="0">
                          <a:latin typeface="Cambria Math" panose="02040503050406030204" pitchFamily="18" charset="0"/>
                        </a:rPr>
                        <m:t>=212, </m:t>
                      </m:r>
                      <m:r>
                        <a:rPr lang="en-US" sz="2000" b="0" i="1" smtClean="0">
                          <a:solidFill>
                            <a:schemeClr val="bg2">
                              <a:lumMod val="25000"/>
                            </a:schemeClr>
                          </a:solidFill>
                          <a:latin typeface="Cambria Math" panose="02040503050406030204" pitchFamily="18" charset="0"/>
                        </a:rPr>
                        <m:t>𝐵</m:t>
                      </m:r>
                      <m:r>
                        <a:rPr lang="en-US" sz="2000" b="0" i="1" smtClean="0">
                          <a:latin typeface="Cambria Math" panose="02040503050406030204" pitchFamily="18" charset="0"/>
                        </a:rPr>
                        <m:t>=77</m:t>
                      </m:r>
                    </m:oMath>
                  </m:oMathPara>
                </a14:m>
                <a:endParaRPr lang="en-US" sz="2000" b="0" dirty="0"/>
              </a:p>
            </p:txBody>
          </p:sp>
        </mc:Choice>
        <mc:Fallback xmlns="">
          <p:sp>
            <p:nvSpPr>
              <p:cNvPr id="7" name="TextBox 6">
                <a:extLst>
                  <a:ext uri="{FF2B5EF4-FFF2-40B4-BE49-F238E27FC236}">
                    <a16:creationId xmlns:a16="http://schemas.microsoft.com/office/drawing/2014/main" id="{B3267FE8-E0AB-1808-05A8-E6269A872CD6}"/>
                  </a:ext>
                </a:extLst>
              </p:cNvPr>
              <p:cNvSpPr txBox="1">
                <a:spLocks noRot="1" noChangeAspect="1" noMove="1" noResize="1" noEditPoints="1" noAdjustHandles="1" noChangeArrowheads="1" noChangeShapeType="1" noTextEdit="1"/>
              </p:cNvSpPr>
              <p:nvPr/>
            </p:nvSpPr>
            <p:spPr>
              <a:xfrm>
                <a:off x="6040863" y="2852888"/>
                <a:ext cx="2060629"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555C054-E993-2BDA-8B95-6CFE8051D344}"/>
                  </a:ext>
                </a:extLst>
              </p:cNvPr>
              <p:cNvSpPr txBox="1"/>
              <p:nvPr/>
            </p:nvSpPr>
            <p:spPr>
              <a:xfrm>
                <a:off x="5990537" y="3351869"/>
                <a:ext cx="4748265" cy="437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33CC"/>
                          </a:solidFill>
                          <a:latin typeface="Cambria Math" panose="02040503050406030204" pitchFamily="18" charset="0"/>
                        </a:rPr>
                        <m:t>𝑃</m:t>
                      </m:r>
                      <m:r>
                        <a:rPr lang="en-US" sz="2000" b="0" i="1" smtClean="0">
                          <a:latin typeface="Cambria Math" panose="02040503050406030204" pitchFamily="18" charset="0"/>
                        </a:rPr>
                        <m:t>=0.18 </m:t>
                      </m:r>
                      <m:r>
                        <m:rPr>
                          <m:nor/>
                        </m:rPr>
                        <a:rPr lang="en-US" sz="2000" b="0" i="0" smtClean="0">
                          <a:latin typeface="Cambria Math" panose="02040503050406030204" pitchFamily="18" charset="0"/>
                        </a:rPr>
                        <m:t>atm</m:t>
                      </m:r>
                      <m:r>
                        <a:rPr lang="en-US" sz="2000" b="0" i="1" smtClean="0">
                          <a:latin typeface="Cambria Math" panose="02040503050406030204" pitchFamily="18" charset="0"/>
                        </a:rPr>
                        <m:t>, </m:t>
                      </m:r>
                      <m:r>
                        <a:rPr lang="en-US" sz="2000" b="0" i="1" smtClean="0">
                          <a:solidFill>
                            <a:srgbClr val="0033CC"/>
                          </a:solidFill>
                          <a:latin typeface="Cambria Math" panose="02040503050406030204" pitchFamily="18" charset="0"/>
                        </a:rPr>
                        <m:t>𝑇</m:t>
                      </m:r>
                      <m:r>
                        <a:rPr lang="en-US" sz="2000" b="0" i="1" smtClean="0">
                          <a:latin typeface="Cambria Math" panose="02040503050406030204" pitchFamily="18" charset="0"/>
                        </a:rPr>
                        <m:t>=</m:t>
                      </m:r>
                      <m:r>
                        <a:rPr lang="en-US" sz="2000" b="0" i="0" smtClean="0">
                          <a:latin typeface="Cambria Math" panose="02040503050406030204" pitchFamily="18" charset="0"/>
                        </a:rPr>
                        <m:t>106 </m:t>
                      </m:r>
                      <m:r>
                        <m:rPr>
                          <m:sty m:val="p"/>
                        </m:rPr>
                        <a:rPr lang="en-US" sz="2000" b="0" i="0" smtClean="0">
                          <a:latin typeface="Cambria Math" panose="02040503050406030204" pitchFamily="18" charset="0"/>
                        </a:rPr>
                        <m:t>K</m:t>
                      </m:r>
                      <m:r>
                        <a:rPr lang="en-US" sz="2000" b="0" i="0" smtClean="0">
                          <a:latin typeface="Cambria Math" panose="02040503050406030204" pitchFamily="18" charset="0"/>
                        </a:rPr>
                        <m:t>, </m:t>
                      </m:r>
                      <m:acc>
                        <m:accPr>
                          <m:chr m:val="⃗"/>
                          <m:ctrlPr>
                            <a:rPr lang="en-US" sz="2000" b="0" i="1" smtClean="0">
                              <a:solidFill>
                                <a:srgbClr val="0033CC"/>
                              </a:solidFill>
                              <a:latin typeface="Cambria Math" panose="02040503050406030204" pitchFamily="18" charset="0"/>
                            </a:rPr>
                          </m:ctrlPr>
                        </m:accPr>
                        <m:e>
                          <m:r>
                            <m:rPr>
                              <m:sty m:val="p"/>
                            </m:rPr>
                            <a:rPr lang="en-US" sz="2000" b="0" i="0" smtClean="0">
                              <a:solidFill>
                                <a:srgbClr val="0033CC"/>
                              </a:solidFill>
                              <a:latin typeface="Cambria Math" panose="02040503050406030204" pitchFamily="18" charset="0"/>
                            </a:rPr>
                            <m:t>V</m:t>
                          </m:r>
                        </m:e>
                      </m:acc>
                      <m:r>
                        <a:rPr lang="en-US" sz="2000" b="0" i="0" smtClean="0">
                          <a:latin typeface="Cambria Math" panose="02040503050406030204" pitchFamily="18" charset="0"/>
                        </a:rPr>
                        <m:t>=9.77 </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s</m:t>
                      </m:r>
                    </m:oMath>
                  </m:oMathPara>
                </a14:m>
                <a:endParaRPr lang="en-US" sz="2000" b="0" dirty="0"/>
              </a:p>
            </p:txBody>
          </p:sp>
        </mc:Choice>
        <mc:Fallback xmlns="">
          <p:sp>
            <p:nvSpPr>
              <p:cNvPr id="16" name="TextBox 15">
                <a:extLst>
                  <a:ext uri="{FF2B5EF4-FFF2-40B4-BE49-F238E27FC236}">
                    <a16:creationId xmlns:a16="http://schemas.microsoft.com/office/drawing/2014/main" id="{9555C054-E993-2BDA-8B95-6CFE8051D344}"/>
                  </a:ext>
                </a:extLst>
              </p:cNvPr>
              <p:cNvSpPr txBox="1">
                <a:spLocks noRot="1" noChangeAspect="1" noMove="1" noResize="1" noEditPoints="1" noAdjustHandles="1" noChangeArrowheads="1" noChangeShapeType="1" noTextEdit="1"/>
              </p:cNvSpPr>
              <p:nvPr/>
            </p:nvSpPr>
            <p:spPr>
              <a:xfrm>
                <a:off x="5990537" y="3351869"/>
                <a:ext cx="4748265" cy="437492"/>
              </a:xfrm>
              <a:prstGeom prst="rect">
                <a:avLst/>
              </a:prstGeom>
              <a:blipFill>
                <a:blip r:embed="rId7"/>
                <a:stretch>
                  <a:fillRect b="-12500"/>
                </a:stretch>
              </a:blipFill>
            </p:spPr>
            <p:txBody>
              <a:bodyPr/>
              <a:lstStyle/>
              <a:p>
                <a:r>
                  <a:rPr lang="en-US">
                    <a:noFill/>
                  </a:rPr>
                  <a:t> </a:t>
                </a:r>
              </a:p>
            </p:txBody>
          </p:sp>
        </mc:Fallback>
      </mc:AlternateContent>
      <p:pic>
        <p:nvPicPr>
          <p:cNvPr id="17" name="Picture 16" descr="A graph of a function&#10;&#10;Description automatically generated">
            <a:extLst>
              <a:ext uri="{FF2B5EF4-FFF2-40B4-BE49-F238E27FC236}">
                <a16:creationId xmlns:a16="http://schemas.microsoft.com/office/drawing/2014/main" id="{5C511490-9A76-FD5D-C951-BE0C93021E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4038" y="2408109"/>
            <a:ext cx="2873155" cy="2971800"/>
          </a:xfrm>
          <a:prstGeom prst="rect">
            <a:avLst/>
          </a:prstGeom>
        </p:spPr>
      </p:pic>
    </p:spTree>
    <p:extLst>
      <p:ext uri="{BB962C8B-B14F-4D97-AF65-F5344CB8AC3E}">
        <p14:creationId xmlns:p14="http://schemas.microsoft.com/office/powerpoint/2010/main" val="1994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27</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Filtered Rayleigh scattering processing </a:t>
            </a:r>
          </a:p>
        </p:txBody>
      </p:sp>
      <p:pic>
        <p:nvPicPr>
          <p:cNvPr id="6" name="Picture 5">
            <a:extLst>
              <a:ext uri="{FF2B5EF4-FFF2-40B4-BE49-F238E27FC236}">
                <a16:creationId xmlns:a16="http://schemas.microsoft.com/office/drawing/2014/main" id="{334C503F-64CE-C60D-80FC-F8C52B466B88}"/>
              </a:ext>
            </a:extLst>
          </p:cNvPr>
          <p:cNvPicPr>
            <a:picLocks noChangeAspect="1"/>
          </p:cNvPicPr>
          <p:nvPr/>
        </p:nvPicPr>
        <p:blipFill rotWithShape="1">
          <a:blip r:embed="rId2">
            <a:clrChange>
              <a:clrFrom>
                <a:srgbClr val="FFFFFF"/>
              </a:clrFrom>
              <a:clrTo>
                <a:srgbClr val="FFFFFF">
                  <a:alpha val="0"/>
                </a:srgbClr>
              </a:clrTo>
            </a:clrChange>
          </a:blip>
          <a:srcRect b="23830"/>
          <a:stretch/>
        </p:blipFill>
        <p:spPr>
          <a:xfrm>
            <a:off x="574892" y="1394709"/>
            <a:ext cx="2645680" cy="2303101"/>
          </a:xfrm>
          <a:prstGeom prst="rect">
            <a:avLst/>
          </a:prstGeom>
        </p:spPr>
      </p:pic>
      <p:pic>
        <p:nvPicPr>
          <p:cNvPr id="8" name="Picture 7">
            <a:extLst>
              <a:ext uri="{FF2B5EF4-FFF2-40B4-BE49-F238E27FC236}">
                <a16:creationId xmlns:a16="http://schemas.microsoft.com/office/drawing/2014/main" id="{F95CCC60-E702-6D40-70A2-CF314E8A19D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74891" y="3429000"/>
            <a:ext cx="2645681" cy="3023636"/>
          </a:xfrm>
          <a:prstGeom prst="rect">
            <a:avLst/>
          </a:prstGeom>
        </p:spPr>
      </p:pic>
      <p:sp>
        <p:nvSpPr>
          <p:cNvPr id="9" name="TextBox 8">
            <a:extLst>
              <a:ext uri="{FF2B5EF4-FFF2-40B4-BE49-F238E27FC236}">
                <a16:creationId xmlns:a16="http://schemas.microsoft.com/office/drawing/2014/main" id="{86D17CBF-67A4-6A8D-1D8F-EFFF63FB628A}"/>
              </a:ext>
            </a:extLst>
          </p:cNvPr>
          <p:cNvSpPr txBox="1"/>
          <p:nvPr/>
        </p:nvSpPr>
        <p:spPr>
          <a:xfrm>
            <a:off x="1059307" y="1477684"/>
            <a:ext cx="1440844" cy="461665"/>
          </a:xfrm>
          <a:prstGeom prst="rect">
            <a:avLst/>
          </a:prstGeom>
          <a:noFill/>
        </p:spPr>
        <p:txBody>
          <a:bodyPr wrap="none" rtlCol="0">
            <a:spAutoFit/>
          </a:bodyPr>
          <a:lstStyle/>
          <a:p>
            <a:r>
              <a:rPr lang="en-US" sz="2400" dirty="0">
                <a:solidFill>
                  <a:schemeClr val="bg2">
                    <a:lumMod val="25000"/>
                  </a:schemeClr>
                </a:solidFill>
              </a:rPr>
              <a:t>Reference</a:t>
            </a:r>
          </a:p>
        </p:txBody>
      </p:sp>
      <p:sp>
        <p:nvSpPr>
          <p:cNvPr id="10" name="TextBox 9">
            <a:extLst>
              <a:ext uri="{FF2B5EF4-FFF2-40B4-BE49-F238E27FC236}">
                <a16:creationId xmlns:a16="http://schemas.microsoft.com/office/drawing/2014/main" id="{F22A36F2-E3D2-E4B6-F3F7-C139501C81BD}"/>
              </a:ext>
            </a:extLst>
          </p:cNvPr>
          <p:cNvSpPr txBox="1"/>
          <p:nvPr/>
        </p:nvSpPr>
        <p:spPr>
          <a:xfrm>
            <a:off x="1059307" y="3552620"/>
            <a:ext cx="1622880" cy="461665"/>
          </a:xfrm>
          <a:prstGeom prst="rect">
            <a:avLst/>
          </a:prstGeom>
          <a:noFill/>
        </p:spPr>
        <p:txBody>
          <a:bodyPr wrap="none" rtlCol="0">
            <a:spAutoFit/>
          </a:bodyPr>
          <a:lstStyle/>
          <a:p>
            <a:r>
              <a:rPr lang="en-US" sz="2400" dirty="0"/>
              <a:t>Experiment</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F37E733-0B34-9E46-7EC1-5650DD413407}"/>
                  </a:ext>
                </a:extLst>
              </p:cNvPr>
              <p:cNvSpPr txBox="1"/>
              <p:nvPr/>
            </p:nvSpPr>
            <p:spPr>
              <a:xfrm>
                <a:off x="3452041" y="1208773"/>
                <a:ext cx="8255273"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chemeClr val="tx1"/>
                          </a:solidFill>
                          <a:latin typeface="Cambria Math" panose="02040503050406030204" pitchFamily="18" charset="0"/>
                          <a:ea typeface="Cambria Math" panose="02040503050406030204" pitchFamily="18" charset="0"/>
                        </a:rPr>
                        <m:t>𝐴</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𝑃</m:t>
                          </m:r>
                        </m:num>
                        <m:den>
                          <m:r>
                            <a:rPr lang="en-US" sz="2400" b="0" i="1" smtClean="0">
                              <a:solidFill>
                                <a:schemeClr val="tx1"/>
                              </a:solidFill>
                              <a:latin typeface="Cambria Math" panose="02040503050406030204" pitchFamily="18" charset="0"/>
                              <a:ea typeface="Cambria Math" panose="02040503050406030204" pitchFamily="18" charset="0"/>
                            </a:rPr>
                            <m:t>𝑇</m:t>
                          </m:r>
                        </m:den>
                      </m:f>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𝑉</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dirty="0">
                  <a:solidFill>
                    <a:schemeClr val="tx1"/>
                  </a:solidFill>
                  <a:latin typeface="Century Gothic" panose="020B050202020202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2F37E733-0B34-9E46-7EC1-5650DD413407}"/>
                  </a:ext>
                </a:extLst>
              </p:cNvPr>
              <p:cNvSpPr txBox="1">
                <a:spLocks noRot="1" noChangeAspect="1" noMove="1" noResize="1" noEditPoints="1" noAdjustHandles="1" noChangeArrowheads="1" noChangeShapeType="1" noTextEdit="1"/>
              </p:cNvSpPr>
              <p:nvPr/>
            </p:nvSpPr>
            <p:spPr>
              <a:xfrm>
                <a:off x="3452041" y="1208773"/>
                <a:ext cx="8255273" cy="796821"/>
              </a:xfrm>
              <a:prstGeom prst="rect">
                <a:avLst/>
              </a:prstGeom>
              <a:blipFill>
                <a:blip r:embed="rId4"/>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909916EE-911C-B3B7-151E-6889AE10D31F}"/>
              </a:ext>
            </a:extLst>
          </p:cNvPr>
          <p:cNvSpPr/>
          <p:nvPr/>
        </p:nvSpPr>
        <p:spPr>
          <a:xfrm>
            <a:off x="1711149" y="2753219"/>
            <a:ext cx="137160" cy="137160"/>
          </a:xfrm>
          <a:prstGeom prst="ellipse">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127A2C9-1FF8-654A-3D69-BA0D0DD025C0}"/>
              </a:ext>
            </a:extLst>
          </p:cNvPr>
          <p:cNvSpPr/>
          <p:nvPr/>
        </p:nvSpPr>
        <p:spPr>
          <a:xfrm>
            <a:off x="1711149" y="4711245"/>
            <a:ext cx="137160" cy="137160"/>
          </a:xfrm>
          <a:prstGeom prst="ellipse">
            <a:avLst/>
          </a:prstGeom>
          <a:solidFill>
            <a:srgbClr val="0033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a function&#10;&#10;Description automatically generated">
            <a:extLst>
              <a:ext uri="{FF2B5EF4-FFF2-40B4-BE49-F238E27FC236}">
                <a16:creationId xmlns:a16="http://schemas.microsoft.com/office/drawing/2014/main" id="{67021BD4-6E70-1A5B-1F2D-B74FEF7DF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0572" y="2408109"/>
            <a:ext cx="2873155" cy="2971800"/>
          </a:xfrm>
          <a:prstGeom prst="rect">
            <a:avLst/>
          </a:prstGeom>
        </p:spPr>
      </p:pic>
      <p:sp>
        <p:nvSpPr>
          <p:cNvPr id="13" name="Oval 12">
            <a:extLst>
              <a:ext uri="{FF2B5EF4-FFF2-40B4-BE49-F238E27FC236}">
                <a16:creationId xmlns:a16="http://schemas.microsoft.com/office/drawing/2014/main" id="{D5D78D75-4487-FEFF-EAD5-52BFDC76F8EB}"/>
              </a:ext>
            </a:extLst>
          </p:cNvPr>
          <p:cNvSpPr/>
          <p:nvPr/>
        </p:nvSpPr>
        <p:spPr>
          <a:xfrm>
            <a:off x="1691992" y="4157025"/>
            <a:ext cx="137160" cy="13716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36FEFD4-0884-B723-9CC6-3262E7D6DF35}"/>
              </a:ext>
            </a:extLst>
          </p:cNvPr>
          <p:cNvSpPr/>
          <p:nvPr/>
        </p:nvSpPr>
        <p:spPr>
          <a:xfrm>
            <a:off x="1711149" y="2096341"/>
            <a:ext cx="137160" cy="137160"/>
          </a:xfrm>
          <a:prstGeom prst="ellipse">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788F728-F8BC-7FDF-2010-E93C31B554FB}"/>
              </a:ext>
            </a:extLst>
          </p:cNvPr>
          <p:cNvSpPr/>
          <p:nvPr/>
        </p:nvSpPr>
        <p:spPr>
          <a:xfrm>
            <a:off x="1173267" y="5050301"/>
            <a:ext cx="137160" cy="137160"/>
          </a:xfrm>
          <a:prstGeom prst="ellipse">
            <a:avLst/>
          </a:prstGeom>
          <a:solidFill>
            <a:srgbClr val="008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5A21AF-45B0-C86E-0380-65A1429F6E9F}"/>
              </a:ext>
            </a:extLst>
          </p:cNvPr>
          <p:cNvSpPr/>
          <p:nvPr/>
        </p:nvSpPr>
        <p:spPr>
          <a:xfrm>
            <a:off x="1173267" y="3115838"/>
            <a:ext cx="137160" cy="137160"/>
          </a:xfrm>
          <a:prstGeom prst="ellipse">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aph of a function&#10;&#10;Description automatically generated">
            <a:extLst>
              <a:ext uri="{FF2B5EF4-FFF2-40B4-BE49-F238E27FC236}">
                <a16:creationId xmlns:a16="http://schemas.microsoft.com/office/drawing/2014/main" id="{5C511490-9A76-FD5D-C951-BE0C93021E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4038" y="2408109"/>
            <a:ext cx="2873155" cy="2971800"/>
          </a:xfrm>
          <a:prstGeom prst="rect">
            <a:avLst/>
          </a:prstGeom>
        </p:spPr>
      </p:pic>
      <p:pic>
        <p:nvPicPr>
          <p:cNvPr id="11" name="Picture 10" descr="A graph of a function&#10;&#10;Description automatically generated">
            <a:extLst>
              <a:ext uri="{FF2B5EF4-FFF2-40B4-BE49-F238E27FC236}">
                <a16:creationId xmlns:a16="http://schemas.microsoft.com/office/drawing/2014/main" id="{2E9AC9EF-F048-189D-58E5-06D0E70C11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8188" y="2408109"/>
            <a:ext cx="2873155" cy="2971800"/>
          </a:xfrm>
          <a:prstGeom prst="rect">
            <a:avLst/>
          </a:prstGeom>
        </p:spPr>
      </p:pic>
      <p:pic>
        <p:nvPicPr>
          <p:cNvPr id="15" name="Picture 14" descr="A graph of a function&#10;&#10;Description automatically generated">
            <a:extLst>
              <a:ext uri="{FF2B5EF4-FFF2-40B4-BE49-F238E27FC236}">
                <a16:creationId xmlns:a16="http://schemas.microsoft.com/office/drawing/2014/main" id="{716038FC-A038-260E-DD8B-E1E4BB80EC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3361" y="2408109"/>
            <a:ext cx="2873155" cy="2971800"/>
          </a:xfrm>
          <a:prstGeom prst="rect">
            <a:avLst/>
          </a:prstGeom>
        </p:spPr>
      </p:pic>
    </p:spTree>
    <p:extLst>
      <p:ext uri="{BB962C8B-B14F-4D97-AF65-F5344CB8AC3E}">
        <p14:creationId xmlns:p14="http://schemas.microsoft.com/office/powerpoint/2010/main" val="274807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2522C57-D283-5D1E-A011-4EC0301D9F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88923" y="1031719"/>
            <a:ext cx="2644974" cy="2024287"/>
          </a:xfrm>
          <a:prstGeom prst="rect">
            <a:avLst/>
          </a:prstGeom>
        </p:spPr>
      </p:pic>
      <p:pic>
        <p:nvPicPr>
          <p:cNvPr id="26" name="Picture 25">
            <a:extLst>
              <a:ext uri="{FF2B5EF4-FFF2-40B4-BE49-F238E27FC236}">
                <a16:creationId xmlns:a16="http://schemas.microsoft.com/office/drawing/2014/main" id="{D15966A0-6000-C58C-B4DD-B99DEA6F93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25955" y="4377427"/>
            <a:ext cx="1905000" cy="1828800"/>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28</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Comparison with CFD results</a:t>
            </a:r>
          </a:p>
        </p:txBody>
      </p:sp>
      <p:pic>
        <p:nvPicPr>
          <p:cNvPr id="16" name="Picture 15">
            <a:extLst>
              <a:ext uri="{FF2B5EF4-FFF2-40B4-BE49-F238E27FC236}">
                <a16:creationId xmlns:a16="http://schemas.microsoft.com/office/drawing/2014/main" id="{6B4E5176-543D-1447-C417-D5AEC3257A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4644" y="1031719"/>
            <a:ext cx="2644976" cy="2024287"/>
          </a:xfrm>
          <a:prstGeom prst="rect">
            <a:avLst/>
          </a:prstGeom>
        </p:spPr>
      </p:pic>
      <p:pic>
        <p:nvPicPr>
          <p:cNvPr id="15" name="Picture 14">
            <a:extLst>
              <a:ext uri="{FF2B5EF4-FFF2-40B4-BE49-F238E27FC236}">
                <a16:creationId xmlns:a16="http://schemas.microsoft.com/office/drawing/2014/main" id="{1934C75C-D5BA-355C-A940-5F2410ED34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4644" y="2654826"/>
            <a:ext cx="2644976" cy="2024287"/>
          </a:xfrm>
          <a:prstGeom prst="rect">
            <a:avLst/>
          </a:prstGeom>
        </p:spPr>
      </p:pic>
      <p:pic>
        <p:nvPicPr>
          <p:cNvPr id="14" name="Picture 13">
            <a:extLst>
              <a:ext uri="{FF2B5EF4-FFF2-40B4-BE49-F238E27FC236}">
                <a16:creationId xmlns:a16="http://schemas.microsoft.com/office/drawing/2014/main" id="{EEBB52C7-4CCC-4C11-34B1-CE8432E136F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4644" y="4278186"/>
            <a:ext cx="2644976" cy="2024287"/>
          </a:xfrm>
          <a:prstGeom prst="rect">
            <a:avLst/>
          </a:prstGeom>
        </p:spPr>
      </p:pic>
      <p:pic>
        <p:nvPicPr>
          <p:cNvPr id="22" name="Picture 21">
            <a:extLst>
              <a:ext uri="{FF2B5EF4-FFF2-40B4-BE49-F238E27FC236}">
                <a16:creationId xmlns:a16="http://schemas.microsoft.com/office/drawing/2014/main" id="{9F6C3332-2EF1-9FAA-7EB7-1766B2FE47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8923" y="2654826"/>
            <a:ext cx="2644974" cy="2024287"/>
          </a:xfrm>
          <a:prstGeom prst="rect">
            <a:avLst/>
          </a:prstGeom>
        </p:spPr>
      </p:pic>
      <p:pic>
        <p:nvPicPr>
          <p:cNvPr id="21" name="Picture 20">
            <a:extLst>
              <a:ext uri="{FF2B5EF4-FFF2-40B4-BE49-F238E27FC236}">
                <a16:creationId xmlns:a16="http://schemas.microsoft.com/office/drawing/2014/main" id="{A81CFE48-49E0-1B31-567F-442EA5BDC6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188923" y="4278186"/>
            <a:ext cx="2644975" cy="2024288"/>
          </a:xfrm>
          <a:prstGeom prst="rect">
            <a:avLst/>
          </a:prstGeom>
        </p:spPr>
      </p:pic>
      <p:pic>
        <p:nvPicPr>
          <p:cNvPr id="11" name="Picture 10">
            <a:extLst>
              <a:ext uri="{FF2B5EF4-FFF2-40B4-BE49-F238E27FC236}">
                <a16:creationId xmlns:a16="http://schemas.microsoft.com/office/drawing/2014/main" id="{2E0129F3-473D-1E6B-78D3-61D76A2BC7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419" y="1205402"/>
            <a:ext cx="2388369" cy="1685392"/>
          </a:xfrm>
          <a:prstGeom prst="rect">
            <a:avLst/>
          </a:prstGeom>
        </p:spPr>
      </p:pic>
      <p:pic>
        <p:nvPicPr>
          <p:cNvPr id="17" name="Picture 16">
            <a:extLst>
              <a:ext uri="{FF2B5EF4-FFF2-40B4-BE49-F238E27FC236}">
                <a16:creationId xmlns:a16="http://schemas.microsoft.com/office/drawing/2014/main" id="{D921360C-74F0-ED03-C708-24FB904E360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74418" y="2702525"/>
            <a:ext cx="2388369" cy="1685393"/>
          </a:xfrm>
          <a:prstGeom prst="rect">
            <a:avLst/>
          </a:prstGeom>
        </p:spPr>
      </p:pic>
      <p:pic>
        <p:nvPicPr>
          <p:cNvPr id="24" name="Picture 23">
            <a:extLst>
              <a:ext uri="{FF2B5EF4-FFF2-40B4-BE49-F238E27FC236}">
                <a16:creationId xmlns:a16="http://schemas.microsoft.com/office/drawing/2014/main" id="{36437EF7-83D2-89C6-E213-AB6A039802B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7442394" y="4370803"/>
            <a:ext cx="1905000" cy="1828800"/>
          </a:xfrm>
          <a:prstGeom prst="rect">
            <a:avLst/>
          </a:prstGeom>
        </p:spPr>
      </p:pic>
      <p:pic>
        <p:nvPicPr>
          <p:cNvPr id="25" name="Picture 24">
            <a:extLst>
              <a:ext uri="{FF2B5EF4-FFF2-40B4-BE49-F238E27FC236}">
                <a16:creationId xmlns:a16="http://schemas.microsoft.com/office/drawing/2014/main" id="{42D54C85-C392-9C23-0AEF-B8C1D830E3C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975070" y="4370803"/>
            <a:ext cx="1905000" cy="1828800"/>
          </a:xfrm>
          <a:prstGeom prst="rect">
            <a:avLst/>
          </a:prstGeom>
        </p:spPr>
      </p:pic>
      <p:sp>
        <p:nvSpPr>
          <p:cNvPr id="27" name="TextBox 26">
            <a:extLst>
              <a:ext uri="{FF2B5EF4-FFF2-40B4-BE49-F238E27FC236}">
                <a16:creationId xmlns:a16="http://schemas.microsoft.com/office/drawing/2014/main" id="{12A1C31B-08EE-76E1-1192-42723462D2C2}"/>
              </a:ext>
            </a:extLst>
          </p:cNvPr>
          <p:cNvSpPr txBox="1"/>
          <p:nvPr/>
        </p:nvSpPr>
        <p:spPr>
          <a:xfrm rot="16200000">
            <a:off x="-491295" y="3129180"/>
            <a:ext cx="1524648" cy="400110"/>
          </a:xfrm>
          <a:prstGeom prst="rect">
            <a:avLst/>
          </a:prstGeom>
          <a:noFill/>
        </p:spPr>
        <p:txBody>
          <a:bodyPr wrap="none" rtlCol="0">
            <a:spAutoFit/>
          </a:bodyPr>
          <a:lstStyle/>
          <a:p>
            <a:r>
              <a:rPr lang="en-US" sz="2000" dirty="0">
                <a:solidFill>
                  <a:srgbClr val="FF0000"/>
                </a:solidFill>
              </a:rPr>
              <a:t>Temperature</a:t>
            </a:r>
          </a:p>
        </p:txBody>
      </p:sp>
      <p:sp>
        <p:nvSpPr>
          <p:cNvPr id="28" name="TextBox 27">
            <a:extLst>
              <a:ext uri="{FF2B5EF4-FFF2-40B4-BE49-F238E27FC236}">
                <a16:creationId xmlns:a16="http://schemas.microsoft.com/office/drawing/2014/main" id="{5C108BD4-0CC7-3C4C-FCC1-7EBEA8489565}"/>
              </a:ext>
            </a:extLst>
          </p:cNvPr>
          <p:cNvSpPr txBox="1"/>
          <p:nvPr/>
        </p:nvSpPr>
        <p:spPr>
          <a:xfrm rot="16200000">
            <a:off x="-582761" y="4902422"/>
            <a:ext cx="1707583" cy="400110"/>
          </a:xfrm>
          <a:prstGeom prst="rect">
            <a:avLst/>
          </a:prstGeom>
          <a:noFill/>
        </p:spPr>
        <p:txBody>
          <a:bodyPr wrap="none" rtlCol="0">
            <a:spAutoFit/>
          </a:bodyPr>
          <a:lstStyle/>
          <a:p>
            <a:r>
              <a:rPr lang="en-US" sz="2000" dirty="0">
                <a:solidFill>
                  <a:srgbClr val="CC66FF"/>
                </a:solidFill>
              </a:rPr>
              <a:t>Radial Velocity</a:t>
            </a:r>
          </a:p>
        </p:txBody>
      </p:sp>
      <p:sp>
        <p:nvSpPr>
          <p:cNvPr id="30" name="TextBox 29">
            <a:extLst>
              <a:ext uri="{FF2B5EF4-FFF2-40B4-BE49-F238E27FC236}">
                <a16:creationId xmlns:a16="http://schemas.microsoft.com/office/drawing/2014/main" id="{E7C9A3A7-71EA-287F-01B0-F7B0833730CB}"/>
              </a:ext>
            </a:extLst>
          </p:cNvPr>
          <p:cNvSpPr txBox="1"/>
          <p:nvPr/>
        </p:nvSpPr>
        <p:spPr>
          <a:xfrm>
            <a:off x="1491708" y="842776"/>
            <a:ext cx="806631" cy="369332"/>
          </a:xfrm>
          <a:prstGeom prst="rect">
            <a:avLst/>
          </a:prstGeom>
          <a:noFill/>
        </p:spPr>
        <p:txBody>
          <a:bodyPr wrap="none" rtlCol="0">
            <a:spAutoFit/>
          </a:bodyPr>
          <a:lstStyle/>
          <a:p>
            <a:r>
              <a:rPr lang="en-US" dirty="0"/>
              <a:t>CFD</a:t>
            </a:r>
            <a:r>
              <a:rPr lang="en-US" baseline="30000" dirty="0"/>
              <a:t>[17]</a:t>
            </a:r>
          </a:p>
        </p:txBody>
      </p:sp>
      <p:sp>
        <p:nvSpPr>
          <p:cNvPr id="31" name="TextBox 30">
            <a:extLst>
              <a:ext uri="{FF2B5EF4-FFF2-40B4-BE49-F238E27FC236}">
                <a16:creationId xmlns:a16="http://schemas.microsoft.com/office/drawing/2014/main" id="{7811EAA2-0980-F60D-3C15-E36E834C48B8}"/>
              </a:ext>
            </a:extLst>
          </p:cNvPr>
          <p:cNvSpPr txBox="1"/>
          <p:nvPr/>
        </p:nvSpPr>
        <p:spPr>
          <a:xfrm>
            <a:off x="3717626" y="837505"/>
            <a:ext cx="1423659" cy="369332"/>
          </a:xfrm>
          <a:prstGeom prst="rect">
            <a:avLst/>
          </a:prstGeom>
          <a:noFill/>
        </p:spPr>
        <p:txBody>
          <a:bodyPr wrap="none" rtlCol="0">
            <a:spAutoFit/>
          </a:bodyPr>
          <a:lstStyle/>
          <a:p>
            <a:r>
              <a:rPr lang="en-US" dirty="0"/>
              <a:t>Experimental</a:t>
            </a:r>
          </a:p>
        </p:txBody>
      </p:sp>
      <p:sp>
        <p:nvSpPr>
          <p:cNvPr id="32" name="TextBox 31">
            <a:extLst>
              <a:ext uri="{FF2B5EF4-FFF2-40B4-BE49-F238E27FC236}">
                <a16:creationId xmlns:a16="http://schemas.microsoft.com/office/drawing/2014/main" id="{8EDFD88B-2ACA-1169-C005-E08BC0750418}"/>
              </a:ext>
            </a:extLst>
          </p:cNvPr>
          <p:cNvSpPr txBox="1"/>
          <p:nvPr/>
        </p:nvSpPr>
        <p:spPr>
          <a:xfrm rot="16200000">
            <a:off x="-270754" y="1579587"/>
            <a:ext cx="1083566" cy="400110"/>
          </a:xfrm>
          <a:prstGeom prst="rect">
            <a:avLst/>
          </a:prstGeom>
          <a:noFill/>
        </p:spPr>
        <p:txBody>
          <a:bodyPr wrap="none" rtlCol="0">
            <a:spAutoFit/>
          </a:bodyPr>
          <a:lstStyle/>
          <a:p>
            <a:r>
              <a:rPr lang="en-US" sz="2000" dirty="0">
                <a:solidFill>
                  <a:srgbClr val="0033CC"/>
                </a:solidFill>
              </a:rPr>
              <a:t>Pressure</a:t>
            </a:r>
          </a:p>
        </p:txBody>
      </p:sp>
      <p:cxnSp>
        <p:nvCxnSpPr>
          <p:cNvPr id="5" name="Straight Connector 4">
            <a:extLst>
              <a:ext uri="{FF2B5EF4-FFF2-40B4-BE49-F238E27FC236}">
                <a16:creationId xmlns:a16="http://schemas.microsoft.com/office/drawing/2014/main" id="{1FDAD696-E151-5A85-E827-54943C317145}"/>
              </a:ext>
            </a:extLst>
          </p:cNvPr>
          <p:cNvCxnSpPr/>
          <p:nvPr/>
        </p:nvCxnSpPr>
        <p:spPr>
          <a:xfrm flipV="1">
            <a:off x="4400962" y="1165931"/>
            <a:ext cx="0" cy="136150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CCAE57F-CA48-2D18-7B78-C0C1F5504197}"/>
              </a:ext>
            </a:extLst>
          </p:cNvPr>
          <p:cNvCxnSpPr/>
          <p:nvPr/>
        </p:nvCxnSpPr>
        <p:spPr>
          <a:xfrm flipV="1">
            <a:off x="4369169" y="2767227"/>
            <a:ext cx="0" cy="136150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FFD68EE-8263-AFE3-72CC-53846913BF38}"/>
              </a:ext>
            </a:extLst>
          </p:cNvPr>
          <p:cNvCxnSpPr>
            <a:cxnSpLocks/>
          </p:cNvCxnSpPr>
          <p:nvPr/>
        </p:nvCxnSpPr>
        <p:spPr>
          <a:xfrm flipH="1">
            <a:off x="3631287" y="5557349"/>
            <a:ext cx="1427516" cy="0"/>
          </a:xfrm>
          <a:prstGeom prst="line">
            <a:avLst/>
          </a:prstGeom>
          <a:ln w="190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0311BE-FEFD-1F02-3E00-78679C837831}"/>
              </a:ext>
            </a:extLst>
          </p:cNvPr>
          <p:cNvCxnSpPr>
            <a:cxnSpLocks/>
          </p:cNvCxnSpPr>
          <p:nvPr/>
        </p:nvCxnSpPr>
        <p:spPr>
          <a:xfrm flipH="1">
            <a:off x="3631287" y="5084799"/>
            <a:ext cx="1427516" cy="0"/>
          </a:xfrm>
          <a:prstGeom prst="line">
            <a:avLst/>
          </a:prstGeom>
          <a:ln w="19050">
            <a:solidFill>
              <a:srgbClr val="0099CC"/>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C2D4309-A8E2-922B-4798-3CA38FD1CABC}"/>
              </a:ext>
            </a:extLst>
          </p:cNvPr>
          <p:cNvCxnSpPr>
            <a:cxnSpLocks/>
          </p:cNvCxnSpPr>
          <p:nvPr/>
        </p:nvCxnSpPr>
        <p:spPr>
          <a:xfrm flipH="1">
            <a:off x="3631287" y="4605671"/>
            <a:ext cx="1427516" cy="0"/>
          </a:xfrm>
          <a:prstGeom prst="line">
            <a:avLst/>
          </a:prstGeom>
          <a:ln w="19050">
            <a:solidFill>
              <a:srgbClr val="FF33C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94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29</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Comparison with CFD results</a:t>
            </a:r>
          </a:p>
        </p:txBody>
      </p:sp>
      <p:pic>
        <p:nvPicPr>
          <p:cNvPr id="2" name="Picture 1" descr="A diagram of a graph&#10;&#10;Description automatically generated with medium confidence">
            <a:extLst>
              <a:ext uri="{FF2B5EF4-FFF2-40B4-BE49-F238E27FC236}">
                <a16:creationId xmlns:a16="http://schemas.microsoft.com/office/drawing/2014/main" id="{769BF4EB-7254-B752-B7F4-112740908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795" y="1119290"/>
            <a:ext cx="2640449" cy="2020824"/>
          </a:xfrm>
          <a:prstGeom prst="rect">
            <a:avLst/>
          </a:prstGeom>
        </p:spPr>
      </p:pic>
      <p:sp>
        <p:nvSpPr>
          <p:cNvPr id="12" name="TextBox 11">
            <a:extLst>
              <a:ext uri="{FF2B5EF4-FFF2-40B4-BE49-F238E27FC236}">
                <a16:creationId xmlns:a16="http://schemas.microsoft.com/office/drawing/2014/main" id="{D60C0B1E-D26F-8EF1-CE6D-161262226059}"/>
              </a:ext>
            </a:extLst>
          </p:cNvPr>
          <p:cNvSpPr txBox="1"/>
          <p:nvPr/>
        </p:nvSpPr>
        <p:spPr>
          <a:xfrm rot="16200000">
            <a:off x="5531579" y="1643887"/>
            <a:ext cx="966931" cy="400110"/>
          </a:xfrm>
          <a:prstGeom prst="rect">
            <a:avLst/>
          </a:prstGeom>
          <a:noFill/>
        </p:spPr>
        <p:txBody>
          <a:bodyPr wrap="none" rtlCol="0">
            <a:spAutoFit/>
          </a:bodyPr>
          <a:lstStyle/>
          <a:p>
            <a:r>
              <a:rPr lang="en-US" sz="2000" dirty="0">
                <a:solidFill>
                  <a:srgbClr val="00B050"/>
                </a:solidFill>
              </a:rPr>
              <a:t>Density</a:t>
            </a:r>
          </a:p>
        </p:txBody>
      </p:sp>
      <p:pic>
        <p:nvPicPr>
          <p:cNvPr id="18" name="Picture 17">
            <a:extLst>
              <a:ext uri="{FF2B5EF4-FFF2-40B4-BE49-F238E27FC236}">
                <a16:creationId xmlns:a16="http://schemas.microsoft.com/office/drawing/2014/main" id="{7C2240EA-B1E3-C3CE-EC18-5C913BADE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706" y="3429000"/>
            <a:ext cx="2752540" cy="2847043"/>
          </a:xfrm>
          <a:prstGeom prst="rect">
            <a:avLst/>
          </a:prstGeom>
        </p:spPr>
      </p:pic>
      <p:pic>
        <p:nvPicPr>
          <p:cNvPr id="9" name="Picture 8">
            <a:extLst>
              <a:ext uri="{FF2B5EF4-FFF2-40B4-BE49-F238E27FC236}">
                <a16:creationId xmlns:a16="http://schemas.microsoft.com/office/drawing/2014/main" id="{3D081134-2ED3-78E4-093C-F0B9AB3F76B2}"/>
              </a:ext>
            </a:extLst>
          </p:cNvPr>
          <p:cNvPicPr>
            <a:picLocks noChangeAspect="1"/>
          </p:cNvPicPr>
          <p:nvPr/>
        </p:nvPicPr>
        <p:blipFill rotWithShape="1">
          <a:blip r:embed="rId4">
            <a:extLst>
              <a:ext uri="{28A0092B-C50C-407E-A947-70E740481C1C}">
                <a14:useLocalDpi xmlns:a14="http://schemas.microsoft.com/office/drawing/2010/main" val="0"/>
              </a:ext>
            </a:extLst>
          </a:blip>
          <a:srcRect l="16050"/>
          <a:stretch/>
        </p:blipFill>
        <p:spPr>
          <a:xfrm>
            <a:off x="8064061" y="1119290"/>
            <a:ext cx="2216675" cy="2020824"/>
          </a:xfrm>
          <a:prstGeom prst="rect">
            <a:avLst/>
          </a:prstGeom>
        </p:spPr>
      </p:pic>
      <p:pic>
        <p:nvPicPr>
          <p:cNvPr id="10" name="Picture 9">
            <a:extLst>
              <a:ext uri="{FF2B5EF4-FFF2-40B4-BE49-F238E27FC236}">
                <a16:creationId xmlns:a16="http://schemas.microsoft.com/office/drawing/2014/main" id="{4EF55D3F-2C29-AFA7-5B54-C27F8A7995EA}"/>
              </a:ext>
            </a:extLst>
          </p:cNvPr>
          <p:cNvPicPr>
            <a:picLocks noChangeAspect="1"/>
          </p:cNvPicPr>
          <p:nvPr/>
        </p:nvPicPr>
        <p:blipFill rotWithShape="1">
          <a:blip r:embed="rId5">
            <a:extLst>
              <a:ext uri="{28A0092B-C50C-407E-A947-70E740481C1C}">
                <a14:useLocalDpi xmlns:a14="http://schemas.microsoft.com/office/drawing/2010/main" val="0"/>
              </a:ext>
            </a:extLst>
          </a:blip>
          <a:srcRect l="15798"/>
          <a:stretch/>
        </p:blipFill>
        <p:spPr>
          <a:xfrm>
            <a:off x="9583554" y="1119290"/>
            <a:ext cx="2223314" cy="2020824"/>
          </a:xfrm>
          <a:prstGeom prst="rect">
            <a:avLst/>
          </a:prstGeom>
        </p:spPr>
      </p:pic>
      <p:sp>
        <p:nvSpPr>
          <p:cNvPr id="19" name="TextBox 18">
            <a:extLst>
              <a:ext uri="{FF2B5EF4-FFF2-40B4-BE49-F238E27FC236}">
                <a16:creationId xmlns:a16="http://schemas.microsoft.com/office/drawing/2014/main" id="{2D163C2F-B2B8-682D-9CF7-F0BE0AA565DB}"/>
              </a:ext>
            </a:extLst>
          </p:cNvPr>
          <p:cNvSpPr txBox="1"/>
          <p:nvPr/>
        </p:nvSpPr>
        <p:spPr>
          <a:xfrm>
            <a:off x="7020425" y="944678"/>
            <a:ext cx="556563" cy="369332"/>
          </a:xfrm>
          <a:prstGeom prst="rect">
            <a:avLst/>
          </a:prstGeom>
          <a:noFill/>
        </p:spPr>
        <p:txBody>
          <a:bodyPr wrap="none" rtlCol="0">
            <a:spAutoFit/>
          </a:bodyPr>
          <a:lstStyle/>
          <a:p>
            <a:r>
              <a:rPr lang="en-US" dirty="0"/>
              <a:t>CFD</a:t>
            </a:r>
          </a:p>
        </p:txBody>
      </p:sp>
      <p:sp>
        <p:nvSpPr>
          <p:cNvPr id="20" name="TextBox 19">
            <a:extLst>
              <a:ext uri="{FF2B5EF4-FFF2-40B4-BE49-F238E27FC236}">
                <a16:creationId xmlns:a16="http://schemas.microsoft.com/office/drawing/2014/main" id="{93BFB490-7B90-6498-9527-75FCB281A96F}"/>
              </a:ext>
            </a:extLst>
          </p:cNvPr>
          <p:cNvSpPr txBox="1"/>
          <p:nvPr/>
        </p:nvSpPr>
        <p:spPr>
          <a:xfrm>
            <a:off x="8188076" y="921776"/>
            <a:ext cx="1352588" cy="369332"/>
          </a:xfrm>
          <a:prstGeom prst="rect">
            <a:avLst/>
          </a:prstGeom>
          <a:noFill/>
        </p:spPr>
        <p:txBody>
          <a:bodyPr wrap="square" rtlCol="0">
            <a:spAutoFit/>
          </a:bodyPr>
          <a:lstStyle/>
          <a:p>
            <a:pPr algn="ctr"/>
            <a:r>
              <a:rPr lang="en-US" dirty="0"/>
              <a:t>Mean (RS)</a:t>
            </a:r>
          </a:p>
        </p:txBody>
      </p:sp>
      <p:sp>
        <p:nvSpPr>
          <p:cNvPr id="30" name="TextBox 29">
            <a:extLst>
              <a:ext uri="{FF2B5EF4-FFF2-40B4-BE49-F238E27FC236}">
                <a16:creationId xmlns:a16="http://schemas.microsoft.com/office/drawing/2014/main" id="{DCE2C7A0-33B4-A805-5796-692D15E7D456}"/>
              </a:ext>
            </a:extLst>
          </p:cNvPr>
          <p:cNvSpPr txBox="1"/>
          <p:nvPr/>
        </p:nvSpPr>
        <p:spPr>
          <a:xfrm>
            <a:off x="9545119" y="912082"/>
            <a:ext cx="1740818" cy="369332"/>
          </a:xfrm>
          <a:prstGeom prst="rect">
            <a:avLst/>
          </a:prstGeom>
          <a:noFill/>
        </p:spPr>
        <p:txBody>
          <a:bodyPr wrap="square" rtlCol="0">
            <a:spAutoFit/>
          </a:bodyPr>
          <a:lstStyle/>
          <a:p>
            <a:pPr algn="ctr"/>
            <a:r>
              <a:rPr lang="en-US" dirty="0"/>
              <a:t>Calculated</a:t>
            </a:r>
          </a:p>
        </p:txBody>
      </p:sp>
      <p:sp>
        <p:nvSpPr>
          <p:cNvPr id="33" name="TextBox 32">
            <a:extLst>
              <a:ext uri="{FF2B5EF4-FFF2-40B4-BE49-F238E27FC236}">
                <a16:creationId xmlns:a16="http://schemas.microsoft.com/office/drawing/2014/main" id="{895A17F6-7FC3-DEA9-6190-F6CB0E6A0739}"/>
              </a:ext>
            </a:extLst>
          </p:cNvPr>
          <p:cNvSpPr txBox="1"/>
          <p:nvPr/>
        </p:nvSpPr>
        <p:spPr>
          <a:xfrm>
            <a:off x="3099273" y="1237859"/>
            <a:ext cx="1524648" cy="400110"/>
          </a:xfrm>
          <a:prstGeom prst="rect">
            <a:avLst/>
          </a:prstGeom>
          <a:noFill/>
        </p:spPr>
        <p:txBody>
          <a:bodyPr wrap="none" rtlCol="0">
            <a:spAutoFit/>
          </a:bodyPr>
          <a:lstStyle/>
          <a:p>
            <a:r>
              <a:rPr lang="en-US" sz="2000" dirty="0">
                <a:solidFill>
                  <a:srgbClr val="FF0000"/>
                </a:solidFill>
              </a:rPr>
              <a:t>Temperature</a:t>
            </a:r>
          </a:p>
        </p:txBody>
      </p:sp>
      <p:pic>
        <p:nvPicPr>
          <p:cNvPr id="34" name="Picture 33">
            <a:extLst>
              <a:ext uri="{FF2B5EF4-FFF2-40B4-BE49-F238E27FC236}">
                <a16:creationId xmlns:a16="http://schemas.microsoft.com/office/drawing/2014/main" id="{246BFDF1-FD20-4754-7661-AF2FE70243F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4644" y="1031719"/>
            <a:ext cx="2644976" cy="2024287"/>
          </a:xfrm>
          <a:prstGeom prst="rect">
            <a:avLst/>
          </a:prstGeom>
        </p:spPr>
      </p:pic>
      <p:pic>
        <p:nvPicPr>
          <p:cNvPr id="35" name="Picture 34">
            <a:extLst>
              <a:ext uri="{FF2B5EF4-FFF2-40B4-BE49-F238E27FC236}">
                <a16:creationId xmlns:a16="http://schemas.microsoft.com/office/drawing/2014/main" id="{49EF7882-4BCB-F931-B4F1-6CA50EB684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8923" y="1031719"/>
            <a:ext cx="2644974" cy="2024287"/>
          </a:xfrm>
          <a:prstGeom prst="rect">
            <a:avLst/>
          </a:prstGeom>
        </p:spPr>
      </p:pic>
      <p:pic>
        <p:nvPicPr>
          <p:cNvPr id="36" name="Picture 35">
            <a:extLst>
              <a:ext uri="{FF2B5EF4-FFF2-40B4-BE49-F238E27FC236}">
                <a16:creationId xmlns:a16="http://schemas.microsoft.com/office/drawing/2014/main" id="{C061CACF-7C26-5C00-A69A-A33C2ADC719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24644" y="2654826"/>
            <a:ext cx="2644976" cy="2024287"/>
          </a:xfrm>
          <a:prstGeom prst="rect">
            <a:avLst/>
          </a:prstGeom>
        </p:spPr>
      </p:pic>
      <p:pic>
        <p:nvPicPr>
          <p:cNvPr id="37" name="Picture 36">
            <a:extLst>
              <a:ext uri="{FF2B5EF4-FFF2-40B4-BE49-F238E27FC236}">
                <a16:creationId xmlns:a16="http://schemas.microsoft.com/office/drawing/2014/main" id="{DF3A4634-5F09-BD25-72FF-5883D058CF6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24644" y="4278186"/>
            <a:ext cx="2644976" cy="2024287"/>
          </a:xfrm>
          <a:prstGeom prst="rect">
            <a:avLst/>
          </a:prstGeom>
        </p:spPr>
      </p:pic>
      <p:pic>
        <p:nvPicPr>
          <p:cNvPr id="38" name="Picture 37">
            <a:extLst>
              <a:ext uri="{FF2B5EF4-FFF2-40B4-BE49-F238E27FC236}">
                <a16:creationId xmlns:a16="http://schemas.microsoft.com/office/drawing/2014/main" id="{6B8C72F6-A770-29D8-E8E5-B15A8381FF2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188923" y="2654826"/>
            <a:ext cx="2644974" cy="2024287"/>
          </a:xfrm>
          <a:prstGeom prst="rect">
            <a:avLst/>
          </a:prstGeom>
        </p:spPr>
      </p:pic>
      <p:pic>
        <p:nvPicPr>
          <p:cNvPr id="39" name="Picture 38">
            <a:extLst>
              <a:ext uri="{FF2B5EF4-FFF2-40B4-BE49-F238E27FC236}">
                <a16:creationId xmlns:a16="http://schemas.microsoft.com/office/drawing/2014/main" id="{DFA02968-CE5B-E079-1332-1D9013F8EAC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88923" y="4278186"/>
            <a:ext cx="2644975" cy="2024288"/>
          </a:xfrm>
          <a:prstGeom prst="rect">
            <a:avLst/>
          </a:prstGeom>
        </p:spPr>
      </p:pic>
      <p:sp>
        <p:nvSpPr>
          <p:cNvPr id="40" name="TextBox 39">
            <a:extLst>
              <a:ext uri="{FF2B5EF4-FFF2-40B4-BE49-F238E27FC236}">
                <a16:creationId xmlns:a16="http://schemas.microsoft.com/office/drawing/2014/main" id="{58F40A0F-169B-5470-E460-A1AD055D72F0}"/>
              </a:ext>
            </a:extLst>
          </p:cNvPr>
          <p:cNvSpPr txBox="1"/>
          <p:nvPr/>
        </p:nvSpPr>
        <p:spPr>
          <a:xfrm rot="16200000">
            <a:off x="-491295" y="3129180"/>
            <a:ext cx="1524648" cy="400110"/>
          </a:xfrm>
          <a:prstGeom prst="rect">
            <a:avLst/>
          </a:prstGeom>
          <a:noFill/>
        </p:spPr>
        <p:txBody>
          <a:bodyPr wrap="none" rtlCol="0">
            <a:spAutoFit/>
          </a:bodyPr>
          <a:lstStyle/>
          <a:p>
            <a:r>
              <a:rPr lang="en-US" sz="2000" dirty="0">
                <a:solidFill>
                  <a:srgbClr val="FF0000"/>
                </a:solidFill>
              </a:rPr>
              <a:t>Temperature</a:t>
            </a:r>
          </a:p>
        </p:txBody>
      </p:sp>
      <p:sp>
        <p:nvSpPr>
          <p:cNvPr id="41" name="TextBox 40">
            <a:extLst>
              <a:ext uri="{FF2B5EF4-FFF2-40B4-BE49-F238E27FC236}">
                <a16:creationId xmlns:a16="http://schemas.microsoft.com/office/drawing/2014/main" id="{4A98FDDD-951B-F65F-16EE-4D2BC42E8A28}"/>
              </a:ext>
            </a:extLst>
          </p:cNvPr>
          <p:cNvSpPr txBox="1"/>
          <p:nvPr/>
        </p:nvSpPr>
        <p:spPr>
          <a:xfrm rot="16200000">
            <a:off x="-582761" y="4902422"/>
            <a:ext cx="1707583" cy="400110"/>
          </a:xfrm>
          <a:prstGeom prst="rect">
            <a:avLst/>
          </a:prstGeom>
          <a:noFill/>
        </p:spPr>
        <p:txBody>
          <a:bodyPr wrap="none" rtlCol="0">
            <a:spAutoFit/>
          </a:bodyPr>
          <a:lstStyle/>
          <a:p>
            <a:r>
              <a:rPr lang="en-US" sz="2000" dirty="0">
                <a:solidFill>
                  <a:srgbClr val="CC66FF"/>
                </a:solidFill>
              </a:rPr>
              <a:t>Radial Velocity</a:t>
            </a:r>
          </a:p>
        </p:txBody>
      </p:sp>
      <p:sp>
        <p:nvSpPr>
          <p:cNvPr id="42" name="TextBox 41">
            <a:extLst>
              <a:ext uri="{FF2B5EF4-FFF2-40B4-BE49-F238E27FC236}">
                <a16:creationId xmlns:a16="http://schemas.microsoft.com/office/drawing/2014/main" id="{95D161DB-44A2-CB32-E195-5DD1F59A8458}"/>
              </a:ext>
            </a:extLst>
          </p:cNvPr>
          <p:cNvSpPr txBox="1"/>
          <p:nvPr/>
        </p:nvSpPr>
        <p:spPr>
          <a:xfrm>
            <a:off x="1491708" y="842776"/>
            <a:ext cx="841897" cy="369332"/>
          </a:xfrm>
          <a:prstGeom prst="rect">
            <a:avLst/>
          </a:prstGeom>
          <a:noFill/>
        </p:spPr>
        <p:txBody>
          <a:bodyPr wrap="none" rtlCol="0">
            <a:spAutoFit/>
          </a:bodyPr>
          <a:lstStyle/>
          <a:p>
            <a:r>
              <a:rPr lang="en-US" dirty="0"/>
              <a:t>CFD</a:t>
            </a:r>
            <a:r>
              <a:rPr lang="en-US" baseline="30000" dirty="0"/>
              <a:t> [17]</a:t>
            </a:r>
            <a:endParaRPr lang="en-US" dirty="0"/>
          </a:p>
        </p:txBody>
      </p:sp>
      <p:sp>
        <p:nvSpPr>
          <p:cNvPr id="43" name="TextBox 42">
            <a:extLst>
              <a:ext uri="{FF2B5EF4-FFF2-40B4-BE49-F238E27FC236}">
                <a16:creationId xmlns:a16="http://schemas.microsoft.com/office/drawing/2014/main" id="{DF0A6F51-91FF-F22A-FC10-CA781CE27237}"/>
              </a:ext>
            </a:extLst>
          </p:cNvPr>
          <p:cNvSpPr txBox="1"/>
          <p:nvPr/>
        </p:nvSpPr>
        <p:spPr>
          <a:xfrm>
            <a:off x="3717626" y="853725"/>
            <a:ext cx="1423659" cy="369332"/>
          </a:xfrm>
          <a:prstGeom prst="rect">
            <a:avLst/>
          </a:prstGeom>
          <a:noFill/>
        </p:spPr>
        <p:txBody>
          <a:bodyPr wrap="none" rtlCol="0">
            <a:spAutoFit/>
          </a:bodyPr>
          <a:lstStyle/>
          <a:p>
            <a:r>
              <a:rPr lang="en-US" dirty="0"/>
              <a:t>Experimental</a:t>
            </a:r>
          </a:p>
        </p:txBody>
      </p:sp>
      <p:sp>
        <p:nvSpPr>
          <p:cNvPr id="44" name="TextBox 43">
            <a:extLst>
              <a:ext uri="{FF2B5EF4-FFF2-40B4-BE49-F238E27FC236}">
                <a16:creationId xmlns:a16="http://schemas.microsoft.com/office/drawing/2014/main" id="{65DDDFAD-9273-58FB-E8F4-AE7746FD641D}"/>
              </a:ext>
            </a:extLst>
          </p:cNvPr>
          <p:cNvSpPr txBox="1"/>
          <p:nvPr/>
        </p:nvSpPr>
        <p:spPr>
          <a:xfrm rot="16200000">
            <a:off x="-270754" y="1579587"/>
            <a:ext cx="1083566" cy="400110"/>
          </a:xfrm>
          <a:prstGeom prst="rect">
            <a:avLst/>
          </a:prstGeom>
          <a:noFill/>
        </p:spPr>
        <p:txBody>
          <a:bodyPr wrap="none" rtlCol="0">
            <a:spAutoFit/>
          </a:bodyPr>
          <a:lstStyle/>
          <a:p>
            <a:r>
              <a:rPr lang="en-US" sz="2000" dirty="0">
                <a:solidFill>
                  <a:srgbClr val="0033CC"/>
                </a:solidFill>
              </a:rPr>
              <a:t>Pressure</a:t>
            </a:r>
          </a:p>
        </p:txBody>
      </p:sp>
    </p:spTree>
    <p:extLst>
      <p:ext uri="{BB962C8B-B14F-4D97-AF65-F5344CB8AC3E}">
        <p14:creationId xmlns:p14="http://schemas.microsoft.com/office/powerpoint/2010/main" val="266386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3BD6D-917A-F4D2-5AA6-42E5444CBDC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r="1278" b="16023"/>
          <a:stretch/>
        </p:blipFill>
        <p:spPr bwMode="auto">
          <a:xfrm>
            <a:off x="6131432" y="2226634"/>
            <a:ext cx="5704167" cy="4151239"/>
          </a:xfrm>
          <a:prstGeom prst="rect">
            <a:avLst/>
          </a:prstGeom>
          <a:noFill/>
          <a:ln>
            <a:noFill/>
          </a:ln>
        </p:spPr>
      </p:pic>
      <p:sp>
        <p:nvSpPr>
          <p:cNvPr id="20" name="Rectangle 19">
            <a:extLst>
              <a:ext uri="{FF2B5EF4-FFF2-40B4-BE49-F238E27FC236}">
                <a16:creationId xmlns:a16="http://schemas.microsoft.com/office/drawing/2014/main" id="{763A807E-3AA8-84B4-7663-BE06958FDD61}"/>
              </a:ext>
            </a:extLst>
          </p:cNvPr>
          <p:cNvSpPr/>
          <p:nvPr/>
        </p:nvSpPr>
        <p:spPr>
          <a:xfrm>
            <a:off x="754013" y="4178455"/>
            <a:ext cx="7946974" cy="18422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07AB4-0E9F-06CE-6014-E3D1DC0ABED1}"/>
              </a:ext>
            </a:extLst>
          </p:cNvPr>
          <p:cNvSpPr>
            <a:spLocks noGrp="1"/>
          </p:cNvSpPr>
          <p:nvPr>
            <p:ph type="title"/>
          </p:nvPr>
        </p:nvSpPr>
        <p:spPr/>
        <p:txBody>
          <a:bodyPr/>
          <a:lstStyle/>
          <a:p>
            <a:r>
              <a:rPr lang="en-US" dirty="0"/>
              <a:t>Why do we need optical diagnostics?</a:t>
            </a:r>
          </a:p>
        </p:txBody>
      </p:sp>
      <p:sp>
        <p:nvSpPr>
          <p:cNvPr id="3" name="Footer Placeholder 2">
            <a:extLst>
              <a:ext uri="{FF2B5EF4-FFF2-40B4-BE49-F238E27FC236}">
                <a16:creationId xmlns:a16="http://schemas.microsoft.com/office/drawing/2014/main" id="{D0225640-21C4-75ED-694C-ADC61EC47A7A}"/>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B792B632-0DC6-BC9F-0693-1146D80841CC}"/>
              </a:ext>
            </a:extLst>
          </p:cNvPr>
          <p:cNvSpPr>
            <a:spLocks noGrp="1"/>
          </p:cNvSpPr>
          <p:nvPr>
            <p:ph type="sldNum" sz="quarter" idx="12"/>
          </p:nvPr>
        </p:nvSpPr>
        <p:spPr/>
        <p:txBody>
          <a:bodyPr/>
          <a:lstStyle/>
          <a:p>
            <a:pPr lvl="0"/>
            <a:r>
              <a:rPr lang="en-US"/>
              <a:t> |  </a:t>
            </a:r>
            <a:fld id="{72E50A9C-9430-4DF3-B16F-9673B5ECE2F6}" type="slidenum">
              <a:rPr smtClean="0"/>
              <a:t>3</a:t>
            </a:fld>
            <a:endParaRPr lang="en-US"/>
          </a:p>
        </p:txBody>
      </p:sp>
      <p:pic>
        <p:nvPicPr>
          <p:cNvPr id="14" name="Picture 2" descr="Mach number and surface pressure contours from a HIFiRE flight 2 tare simulation">
            <a:extLst>
              <a:ext uri="{FF2B5EF4-FFF2-40B4-BE49-F238E27FC236}">
                <a16:creationId xmlns:a16="http://schemas.microsoft.com/office/drawing/2014/main" id="{DA58250A-A406-60CE-318D-1644505B5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00817" y="1050141"/>
            <a:ext cx="6063582" cy="3128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FA20AA-1EA5-BD10-AC1B-BF612D579AA2}"/>
                  </a:ext>
                </a:extLst>
              </p:cNvPr>
              <p:cNvSpPr txBox="1"/>
              <p:nvPr/>
            </p:nvSpPr>
            <p:spPr>
              <a:xfrm>
                <a:off x="1686249" y="5039670"/>
                <a:ext cx="6890531" cy="506421"/>
              </a:xfrm>
              <a:prstGeom prst="rect">
                <a:avLst/>
              </a:prstGeom>
              <a:noFill/>
            </p:spPr>
            <p:txBody>
              <a:bodyPr wrap="square" rtlCol="0">
                <a:spAutoFit/>
              </a:bodyPr>
              <a:lstStyle/>
              <a:p>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dirty="0"/>
                  <a:t> - Laser electronic excitation tagging (FLEET, PLEET)</a:t>
                </a:r>
              </a:p>
            </p:txBody>
          </p:sp>
        </mc:Choice>
        <mc:Fallback xmlns="">
          <p:sp>
            <p:nvSpPr>
              <p:cNvPr id="15" name="TextBox 14">
                <a:extLst>
                  <a:ext uri="{FF2B5EF4-FFF2-40B4-BE49-F238E27FC236}">
                    <a16:creationId xmlns:a16="http://schemas.microsoft.com/office/drawing/2014/main" id="{30FA20AA-1EA5-BD10-AC1B-BF612D579AA2}"/>
                  </a:ext>
                </a:extLst>
              </p:cNvPr>
              <p:cNvSpPr txBox="1">
                <a:spLocks noRot="1" noChangeAspect="1" noMove="1" noResize="1" noEditPoints="1" noAdjustHandles="1" noChangeArrowheads="1" noChangeShapeType="1" noTextEdit="1"/>
              </p:cNvSpPr>
              <p:nvPr/>
            </p:nvSpPr>
            <p:spPr>
              <a:xfrm>
                <a:off x="1686249" y="5039670"/>
                <a:ext cx="6890531" cy="506421"/>
              </a:xfrm>
              <a:prstGeom prst="rect">
                <a:avLst/>
              </a:prstGeom>
              <a:blipFill>
                <a:blip r:embed="rId4"/>
                <a:stretch>
                  <a:fillRect t="-1205" b="-26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F67CBC1-786D-6D8A-12CA-8115F1342F0D}"/>
                  </a:ext>
                </a:extLst>
              </p:cNvPr>
              <p:cNvSpPr txBox="1"/>
              <p:nvPr/>
            </p:nvSpPr>
            <p:spPr>
              <a:xfrm>
                <a:off x="1295294" y="4303525"/>
                <a:ext cx="6063581" cy="461665"/>
              </a:xfrm>
              <a:prstGeom prst="rect">
                <a:avLst/>
              </a:prstGeom>
              <a:noFill/>
            </p:spPr>
            <p:txBody>
              <a:bodyPr wrap="square" rtlCol="0">
                <a:spAutoFit/>
              </a:bodyPr>
              <a:lstStyle/>
              <a:p>
                <a14:m>
                  <m:oMath xmlns:m="http://schemas.openxmlformats.org/officeDocument/2006/math">
                    <m:r>
                      <a:rPr lang="en-US" sz="2400" i="1" smtClean="0">
                        <a:latin typeface="Cambria Math" panose="02040503050406030204" pitchFamily="18" charset="0"/>
                      </a:rPr>
                      <m:t>𝜌</m:t>
                    </m:r>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Δ</m:t>
                        </m:r>
                      </m:e>
                    </m:d>
                  </m:oMath>
                </a14:m>
                <a:r>
                  <a:rPr lang="en-US" sz="2400" dirty="0"/>
                  <a:t> - Schlieren/</a:t>
                </a:r>
                <a:r>
                  <a:rPr lang="en-US" sz="2400" dirty="0" err="1"/>
                  <a:t>shadowgraphy</a:t>
                </a:r>
                <a:endParaRPr lang="en-US" sz="2400" dirty="0"/>
              </a:p>
            </p:txBody>
          </p:sp>
        </mc:Choice>
        <mc:Fallback xmlns="">
          <p:sp>
            <p:nvSpPr>
              <p:cNvPr id="16" name="TextBox 15">
                <a:extLst>
                  <a:ext uri="{FF2B5EF4-FFF2-40B4-BE49-F238E27FC236}">
                    <a16:creationId xmlns:a16="http://schemas.microsoft.com/office/drawing/2014/main" id="{5F67CBC1-786D-6D8A-12CA-8115F1342F0D}"/>
                  </a:ext>
                </a:extLst>
              </p:cNvPr>
              <p:cNvSpPr txBox="1">
                <a:spLocks noRot="1" noChangeAspect="1" noMove="1" noResize="1" noEditPoints="1" noAdjustHandles="1" noChangeArrowheads="1" noChangeShapeType="1" noTextEdit="1"/>
              </p:cNvSpPr>
              <p:nvPr/>
            </p:nvSpPr>
            <p:spPr>
              <a:xfrm>
                <a:off x="1295294" y="4303525"/>
                <a:ext cx="6063581" cy="461665"/>
              </a:xfrm>
              <a:prstGeom prst="rect">
                <a:avLst/>
              </a:prstGeom>
              <a:blipFill>
                <a:blip r:embed="rId5"/>
                <a:stretch>
                  <a:fillRect l="-30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480448-42C6-9668-F5D3-AD885CCA82B9}"/>
                  </a:ext>
                </a:extLst>
              </p:cNvPr>
              <p:cNvSpPr txBox="1"/>
              <p:nvPr/>
            </p:nvSpPr>
            <p:spPr>
              <a:xfrm>
                <a:off x="901849" y="4685038"/>
                <a:ext cx="4967082" cy="414088"/>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𝜌</m:t>
                    </m:r>
                    <m:r>
                      <a:rPr lang="en-US" sz="2400" b="0" i="1" smtClean="0">
                        <a:latin typeface="Cambria Math" panose="02040503050406030204" pitchFamily="18" charset="0"/>
                      </a:rPr>
                      <m:t>, </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dirty="0"/>
                  <a:t> - Fluorescence-based (PLIF)</a:t>
                </a:r>
              </a:p>
            </p:txBody>
          </p:sp>
        </mc:Choice>
        <mc:Fallback xmlns="">
          <p:sp>
            <p:nvSpPr>
              <p:cNvPr id="18" name="TextBox 17">
                <a:extLst>
                  <a:ext uri="{FF2B5EF4-FFF2-40B4-BE49-F238E27FC236}">
                    <a16:creationId xmlns:a16="http://schemas.microsoft.com/office/drawing/2014/main" id="{95480448-42C6-9668-F5D3-AD885CCA82B9}"/>
                  </a:ext>
                </a:extLst>
              </p:cNvPr>
              <p:cNvSpPr txBox="1">
                <a:spLocks noRot="1" noChangeAspect="1" noMove="1" noResize="1" noEditPoints="1" noAdjustHandles="1" noChangeArrowheads="1" noChangeShapeType="1" noTextEdit="1"/>
              </p:cNvSpPr>
              <p:nvPr/>
            </p:nvSpPr>
            <p:spPr>
              <a:xfrm>
                <a:off x="901849" y="4685038"/>
                <a:ext cx="4967082" cy="414088"/>
              </a:xfrm>
              <a:prstGeom prst="rect">
                <a:avLst/>
              </a:prstGeom>
              <a:blipFill>
                <a:blip r:embed="rId6"/>
                <a:stretch>
                  <a:fillRect t="-13433" b="-447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7DDB3D-B9F9-5171-90CE-F9C239337B89}"/>
                  </a:ext>
                </a:extLst>
              </p:cNvPr>
              <p:cNvSpPr txBox="1"/>
              <p:nvPr/>
            </p:nvSpPr>
            <p:spPr>
              <a:xfrm>
                <a:off x="775656" y="5419093"/>
                <a:ext cx="8056612" cy="506421"/>
              </a:xfrm>
              <a:prstGeom prst="rect">
                <a:avLst/>
              </a:prstGeom>
              <a:noFill/>
            </p:spPr>
            <p:txBody>
              <a:bodyPr wrap="square" rtlCol="0">
                <a:spAutoFit/>
              </a:bodyPr>
              <a:lstStyle/>
              <a:p>
                <a14:m>
                  <m:oMath xmlns:m="http://schemas.openxmlformats.org/officeDocument/2006/math">
                    <m:r>
                      <a:rPr lang="en-US" sz="2400" b="0" i="1">
                        <a:latin typeface="Cambria Math" panose="02040503050406030204" pitchFamily="18" charset="0"/>
                      </a:rPr>
                      <m:t>𝑇</m:t>
                    </m:r>
                    <m:r>
                      <a:rPr lang="en-US" sz="2400" b="0" i="1">
                        <a:latin typeface="Cambria Math" panose="02040503050406030204" pitchFamily="18" charset="0"/>
                      </a:rPr>
                      <m:t>,</m:t>
                    </m:r>
                    <m:r>
                      <a:rPr lang="en-US" sz="2400" b="0" i="1">
                        <a:latin typeface="Cambria Math" panose="02040503050406030204" pitchFamily="18" charset="0"/>
                      </a:rPr>
                      <m:t>𝑃</m:t>
                    </m:r>
                    <m:r>
                      <a:rPr lang="en-US" sz="2400" b="0" i="1">
                        <a:latin typeface="Cambria Math" panose="02040503050406030204" pitchFamily="18" charset="0"/>
                      </a:rPr>
                      <m:t>,</m:t>
                    </m:r>
                    <m:r>
                      <a:rPr lang="en-US" sz="2400" b="0" i="1">
                        <a:latin typeface="Cambria Math" panose="02040503050406030204" pitchFamily="18" charset="0"/>
                      </a:rPr>
                      <m:t>𝜌</m:t>
                    </m:r>
                    <m:r>
                      <a:rPr lang="en-US" sz="2400" b="0" i="1">
                        <a:latin typeface="Cambria Math" panose="02040503050406030204" pitchFamily="18" charset="0"/>
                      </a:rPr>
                      <m:t>, </m:t>
                    </m:r>
                    <m:acc>
                      <m:accPr>
                        <m:chr m:val="⃗"/>
                        <m:ctrlPr>
                          <a:rPr lang="en-US" sz="2400" i="1">
                            <a:latin typeface="Cambria Math" panose="02040503050406030204" pitchFamily="18" charset="0"/>
                          </a:rPr>
                        </m:ctrlPr>
                      </m:accPr>
                      <m:e>
                        <m:r>
                          <a:rPr lang="en-US" sz="2400" b="0" i="1">
                            <a:latin typeface="Cambria Math" panose="02040503050406030204" pitchFamily="18" charset="0"/>
                          </a:rPr>
                          <m:t>𝑉</m:t>
                        </m:r>
                      </m:e>
                    </m:acc>
                  </m:oMath>
                </a14:m>
                <a:r>
                  <a:rPr lang="en-US" sz="2400" dirty="0"/>
                  <a:t> - Laser scattering (CARS, Raman, Rayleigh, DGV, PIV) </a:t>
                </a:r>
              </a:p>
            </p:txBody>
          </p:sp>
        </mc:Choice>
        <mc:Fallback xmlns="">
          <p:sp>
            <p:nvSpPr>
              <p:cNvPr id="21" name="TextBox 20">
                <a:extLst>
                  <a:ext uri="{FF2B5EF4-FFF2-40B4-BE49-F238E27FC236}">
                    <a16:creationId xmlns:a16="http://schemas.microsoft.com/office/drawing/2014/main" id="{637DDB3D-B9F9-5171-90CE-F9C239337B89}"/>
                  </a:ext>
                </a:extLst>
              </p:cNvPr>
              <p:cNvSpPr txBox="1">
                <a:spLocks noRot="1" noChangeAspect="1" noMove="1" noResize="1" noEditPoints="1" noAdjustHandles="1" noChangeArrowheads="1" noChangeShapeType="1" noTextEdit="1"/>
              </p:cNvSpPr>
              <p:nvPr/>
            </p:nvSpPr>
            <p:spPr>
              <a:xfrm>
                <a:off x="775656" y="5419093"/>
                <a:ext cx="8056612" cy="506421"/>
              </a:xfrm>
              <a:prstGeom prst="rect">
                <a:avLst/>
              </a:prstGeom>
              <a:blipFill>
                <a:blip r:embed="rId7"/>
                <a:stretch>
                  <a:fillRect t="-1205" b="-2650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448946FC-542F-6335-6291-962E5944F0EA}"/>
              </a:ext>
            </a:extLst>
          </p:cNvPr>
          <p:cNvSpPr txBox="1"/>
          <p:nvPr/>
        </p:nvSpPr>
        <p:spPr>
          <a:xfrm rot="20677941">
            <a:off x="2675805" y="1929957"/>
            <a:ext cx="2603149" cy="523220"/>
          </a:xfrm>
          <a:prstGeom prst="rect">
            <a:avLst/>
          </a:prstGeom>
          <a:noFill/>
        </p:spPr>
        <p:txBody>
          <a:bodyPr wrap="none" rtlCol="0">
            <a:spAutoFit/>
          </a:bodyPr>
          <a:lstStyle/>
          <a:p>
            <a:r>
              <a:rPr lang="en-US" sz="2800" dirty="0">
                <a:solidFill>
                  <a:schemeClr val="bg1"/>
                </a:solidFill>
              </a:rPr>
              <a:t>Surface Pressure</a:t>
            </a:r>
          </a:p>
        </p:txBody>
      </p:sp>
      <p:sp>
        <p:nvSpPr>
          <p:cNvPr id="23" name="TextBox 22">
            <a:extLst>
              <a:ext uri="{FF2B5EF4-FFF2-40B4-BE49-F238E27FC236}">
                <a16:creationId xmlns:a16="http://schemas.microsoft.com/office/drawing/2014/main" id="{D8AA8A92-6B2D-9E70-5504-E80B88C074B8}"/>
              </a:ext>
            </a:extLst>
          </p:cNvPr>
          <p:cNvSpPr txBox="1"/>
          <p:nvPr/>
        </p:nvSpPr>
        <p:spPr>
          <a:xfrm rot="855583">
            <a:off x="7310239" y="2940935"/>
            <a:ext cx="3217676" cy="523220"/>
          </a:xfrm>
          <a:prstGeom prst="rect">
            <a:avLst/>
          </a:prstGeom>
          <a:noFill/>
        </p:spPr>
        <p:txBody>
          <a:bodyPr wrap="none" rtlCol="0">
            <a:spAutoFit/>
          </a:bodyPr>
          <a:lstStyle/>
          <a:p>
            <a:r>
              <a:rPr lang="en-US" sz="2800" dirty="0">
                <a:solidFill>
                  <a:schemeClr val="bg1"/>
                </a:solidFill>
              </a:rPr>
              <a:t>Surface Temperature</a:t>
            </a:r>
          </a:p>
        </p:txBody>
      </p:sp>
      <p:sp>
        <p:nvSpPr>
          <p:cNvPr id="24" name="TextBox 23">
            <a:extLst>
              <a:ext uri="{FF2B5EF4-FFF2-40B4-BE49-F238E27FC236}">
                <a16:creationId xmlns:a16="http://schemas.microsoft.com/office/drawing/2014/main" id="{9679DD68-43B6-DC8E-7A99-B187D7480EBD}"/>
              </a:ext>
            </a:extLst>
          </p:cNvPr>
          <p:cNvSpPr txBox="1"/>
          <p:nvPr/>
        </p:nvSpPr>
        <p:spPr>
          <a:xfrm>
            <a:off x="1600750" y="1317427"/>
            <a:ext cx="2287806" cy="1015320"/>
          </a:xfrm>
          <a:prstGeom prst="rect">
            <a:avLst/>
          </a:prstGeom>
          <a:noFill/>
        </p:spPr>
        <p:txBody>
          <a:bodyPr wrap="none" rtlCol="0">
            <a:prstTxWarp prst="textArchUp">
              <a:avLst/>
            </a:prstTxWarp>
            <a:spAutoFit/>
          </a:bodyPr>
          <a:lstStyle/>
          <a:p>
            <a:r>
              <a:rPr lang="en-US" sz="2800" dirty="0"/>
              <a:t>Mach Number</a:t>
            </a:r>
          </a:p>
        </p:txBody>
      </p:sp>
      <p:sp>
        <p:nvSpPr>
          <p:cNvPr id="7" name="TextBox 6">
            <a:extLst>
              <a:ext uri="{FF2B5EF4-FFF2-40B4-BE49-F238E27FC236}">
                <a16:creationId xmlns:a16="http://schemas.microsoft.com/office/drawing/2014/main" id="{198B21BC-E0E9-883F-9D2A-188957E422F0}"/>
              </a:ext>
            </a:extLst>
          </p:cNvPr>
          <p:cNvSpPr txBox="1"/>
          <p:nvPr/>
        </p:nvSpPr>
        <p:spPr>
          <a:xfrm>
            <a:off x="10288658" y="5557134"/>
            <a:ext cx="1101584" cy="369332"/>
          </a:xfrm>
          <a:prstGeom prst="rect">
            <a:avLst/>
          </a:prstGeom>
          <a:noFill/>
        </p:spPr>
        <p:txBody>
          <a:bodyPr wrap="none" rtlCol="0">
            <a:spAutoFit/>
          </a:bodyPr>
          <a:lstStyle/>
          <a:p>
            <a:r>
              <a:rPr lang="en-US" i="1" dirty="0"/>
              <a:t>Hyper-X</a:t>
            </a:r>
            <a:r>
              <a:rPr lang="en-US" i="1" baseline="30000" dirty="0"/>
              <a:t>[2]</a:t>
            </a:r>
            <a:endParaRPr lang="en-US" i="1" dirty="0"/>
          </a:p>
        </p:txBody>
      </p:sp>
      <p:sp>
        <p:nvSpPr>
          <p:cNvPr id="10" name="TextBox 9">
            <a:extLst>
              <a:ext uri="{FF2B5EF4-FFF2-40B4-BE49-F238E27FC236}">
                <a16:creationId xmlns:a16="http://schemas.microsoft.com/office/drawing/2014/main" id="{1DF13D51-E6D3-2D27-962F-F6E09D0BB292}"/>
              </a:ext>
            </a:extLst>
          </p:cNvPr>
          <p:cNvSpPr txBox="1"/>
          <p:nvPr/>
        </p:nvSpPr>
        <p:spPr>
          <a:xfrm>
            <a:off x="156382" y="992043"/>
            <a:ext cx="2180293" cy="646331"/>
          </a:xfrm>
          <a:prstGeom prst="rect">
            <a:avLst/>
          </a:prstGeom>
          <a:noFill/>
        </p:spPr>
        <p:txBody>
          <a:bodyPr wrap="square" rtlCol="0">
            <a:spAutoFit/>
          </a:bodyPr>
          <a:lstStyle/>
          <a:p>
            <a:r>
              <a:rPr lang="en-US" i="1" dirty="0" err="1"/>
              <a:t>HIFiRE</a:t>
            </a:r>
            <a:r>
              <a:rPr lang="en-US" i="1" dirty="0"/>
              <a:t> Flight 2 Vehicle</a:t>
            </a:r>
            <a:r>
              <a:rPr lang="en-US" i="1" baseline="30000" dirty="0"/>
              <a:t> [1]</a:t>
            </a:r>
            <a:endParaRPr lang="en-US" i="1" dirty="0"/>
          </a:p>
        </p:txBody>
      </p:sp>
      <mc:AlternateContent xmlns:mc="http://schemas.openxmlformats.org/markup-compatibility/2006" xmlns:a14="http://schemas.microsoft.com/office/drawing/2010/main">
        <mc:Choice Requires="a14">
          <p:sp>
            <p:nvSpPr>
              <p:cNvPr id="8" name="Parallelogram 7">
                <a:extLst>
                  <a:ext uri="{FF2B5EF4-FFF2-40B4-BE49-F238E27FC236}">
                    <a16:creationId xmlns:a16="http://schemas.microsoft.com/office/drawing/2014/main" id="{2DFF27C9-ABE3-CF08-6D7D-F81EC5D24FC9}"/>
                  </a:ext>
                </a:extLst>
              </p:cNvPr>
              <p:cNvSpPr/>
              <p:nvPr/>
            </p:nvSpPr>
            <p:spPr>
              <a:xfrm rot="20639459" flipH="1">
                <a:off x="3403197" y="1432583"/>
                <a:ext cx="1602768" cy="472225"/>
              </a:xfrm>
              <a:prstGeom prst="parallelogram">
                <a:avLst/>
              </a:prstGeom>
              <a:solidFill>
                <a:schemeClr val="bg2">
                  <a:lumMod val="75000"/>
                  <a:alpha val="62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𝜌</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𝑃</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𝑇</m:t>
                      </m:r>
                      <m:r>
                        <a:rPr lang="en-US" b="0" i="1" smtClean="0">
                          <a:solidFill>
                            <a:schemeClr val="tx1"/>
                          </a:solidFill>
                          <a:latin typeface="Cambria Math" panose="02040503050406030204" pitchFamily="18" charset="0"/>
                        </a:rPr>
                        <m:t>, </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𝑉</m:t>
                          </m:r>
                        </m:e>
                      </m:acc>
                    </m:oMath>
                  </m:oMathPara>
                </a14:m>
                <a:endParaRPr lang="en-US" dirty="0">
                  <a:solidFill>
                    <a:schemeClr val="tx1"/>
                  </a:solidFill>
                </a:endParaRPr>
              </a:p>
            </p:txBody>
          </p:sp>
        </mc:Choice>
        <mc:Fallback xmlns="">
          <p:sp>
            <p:nvSpPr>
              <p:cNvPr id="8" name="Parallelogram 7">
                <a:extLst>
                  <a:ext uri="{FF2B5EF4-FFF2-40B4-BE49-F238E27FC236}">
                    <a16:creationId xmlns:a16="http://schemas.microsoft.com/office/drawing/2014/main" id="{2DFF27C9-ABE3-CF08-6D7D-F81EC5D24FC9}"/>
                  </a:ext>
                </a:extLst>
              </p:cNvPr>
              <p:cNvSpPr>
                <a:spLocks noRot="1" noChangeAspect="1" noMove="1" noResize="1" noEditPoints="1" noAdjustHandles="1" noChangeArrowheads="1" noChangeShapeType="1" noTextEdit="1"/>
              </p:cNvSpPr>
              <p:nvPr/>
            </p:nvSpPr>
            <p:spPr>
              <a:xfrm rot="20639459" flipH="1">
                <a:off x="3403197" y="1432583"/>
                <a:ext cx="1602768" cy="472225"/>
              </a:xfrm>
              <a:prstGeom prst="parallelogram">
                <a:avLst/>
              </a:prstGeom>
              <a:blipFill>
                <a:blip r:embed="rId8"/>
                <a:stretch>
                  <a:fillRect/>
                </a:stretch>
              </a:blipFill>
              <a:ln>
                <a:solidFill>
                  <a:schemeClr val="tx1"/>
                </a:solidFill>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B8B5AFBF-7DBA-6B35-3CFF-43C7222EE9A0}"/>
              </a:ext>
            </a:extLst>
          </p:cNvPr>
          <p:cNvCxnSpPr>
            <a:cxnSpLocks/>
            <a:stCxn id="8" idx="2"/>
          </p:cNvCxnSpPr>
          <p:nvPr/>
        </p:nvCxnSpPr>
        <p:spPr>
          <a:xfrm flipH="1">
            <a:off x="775656" y="1873429"/>
            <a:ext cx="2715359" cy="230502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D4BD756-7FEF-DD77-610C-007D051005B4}"/>
              </a:ext>
            </a:extLst>
          </p:cNvPr>
          <p:cNvCxnSpPr>
            <a:cxnSpLocks/>
            <a:stCxn id="8" idx="5"/>
          </p:cNvCxnSpPr>
          <p:nvPr/>
        </p:nvCxnSpPr>
        <p:spPr>
          <a:xfrm>
            <a:off x="4918147" y="1463963"/>
            <a:ext cx="3771505" cy="2730054"/>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04F41A5-76C5-DFD4-A788-D492D4C31A03}"/>
              </a:ext>
            </a:extLst>
          </p:cNvPr>
          <p:cNvSpPr txBox="1"/>
          <p:nvPr/>
        </p:nvSpPr>
        <p:spPr>
          <a:xfrm rot="222651">
            <a:off x="10289257" y="2694884"/>
            <a:ext cx="1641399" cy="1015320"/>
          </a:xfrm>
          <a:prstGeom prst="rect">
            <a:avLst/>
          </a:prstGeom>
          <a:noFill/>
        </p:spPr>
        <p:txBody>
          <a:bodyPr wrap="none" rtlCol="0">
            <a:prstTxWarp prst="textArchUp">
              <a:avLst>
                <a:gd name="adj" fmla="val 12186167"/>
              </a:avLst>
            </a:prstTxWarp>
            <a:spAutoFit/>
          </a:bodyPr>
          <a:lstStyle/>
          <a:p>
            <a:r>
              <a:rPr lang="en-US" sz="2400" dirty="0"/>
              <a:t>Mach Number</a:t>
            </a:r>
          </a:p>
        </p:txBody>
      </p:sp>
    </p:spTree>
    <p:extLst>
      <p:ext uri="{BB962C8B-B14F-4D97-AF65-F5344CB8AC3E}">
        <p14:creationId xmlns:p14="http://schemas.microsoft.com/office/powerpoint/2010/main" val="7201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16" grpId="0"/>
      <p:bldP spid="18" grpId="0"/>
      <p:bldP spid="21" grpId="0"/>
      <p:bldP spid="22" grpId="0"/>
      <p:bldP spid="23" grpId="0"/>
      <p:bldP spid="24" grpId="0"/>
      <p:bldP spid="8"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30</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a:xfrm>
            <a:off x="215664" y="200879"/>
            <a:ext cx="10026931" cy="511920"/>
          </a:xfrm>
        </p:spPr>
        <p:txBody>
          <a:bodyPr/>
          <a:lstStyle/>
          <a:p>
            <a:r>
              <a:rPr lang="en-US" dirty="0"/>
              <a:t>Five simultaneous P, T, and V measurements in 5-ms</a:t>
            </a:r>
          </a:p>
        </p:txBody>
      </p:sp>
      <p:sp>
        <p:nvSpPr>
          <p:cNvPr id="14" name="Rectangle: Rounded Corners 13">
            <a:extLst>
              <a:ext uri="{FF2B5EF4-FFF2-40B4-BE49-F238E27FC236}">
                <a16:creationId xmlns:a16="http://schemas.microsoft.com/office/drawing/2014/main" id="{3819C346-8BCA-D7E0-59C9-FA965CA62687}"/>
              </a:ext>
            </a:extLst>
          </p:cNvPr>
          <p:cNvSpPr/>
          <p:nvPr/>
        </p:nvSpPr>
        <p:spPr>
          <a:xfrm>
            <a:off x="3659697" y="5144135"/>
            <a:ext cx="4617046" cy="833383"/>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we further reduce the measurement time?</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AF81E7-BE7E-0856-EC26-6703B2708B4F}"/>
                  </a:ext>
                </a:extLst>
              </p:cNvPr>
              <p:cNvSpPr txBox="1"/>
              <p:nvPr/>
            </p:nvSpPr>
            <p:spPr>
              <a:xfrm>
                <a:off x="2351836" y="4337007"/>
                <a:ext cx="7488332" cy="575479"/>
              </a:xfrm>
              <a:prstGeom prst="rect">
                <a:avLst/>
              </a:prstGeom>
              <a:noFill/>
            </p:spPr>
            <p:txBody>
              <a:bodyPr wrap="none" rtlCol="0">
                <a:spAutoFit/>
              </a:bodyPr>
              <a:lstStyle/>
              <a:p>
                <a:pPr algn="just"/>
                <a:r>
                  <a:rPr lang="en-US" sz="2800" b="1" dirty="0">
                    <a:solidFill>
                      <a:srgbClr val="000000"/>
                    </a:solidFill>
                    <a:effectLst/>
                    <a:latin typeface="Calibri" panose="020F0502020204030204" pitchFamily="34" charset="0"/>
                  </a:rPr>
                  <a:t>Potential for 100s of </a:t>
                </a:r>
                <a14:m>
                  <m:oMath xmlns:m="http://schemas.openxmlformats.org/officeDocument/2006/math">
                    <m:r>
                      <a:rPr lang="en-US" sz="2800" b="1" i="0" smtClean="0">
                        <a:solidFill>
                          <a:srgbClr val="000000"/>
                        </a:solidFill>
                        <a:effectLst/>
                        <a:latin typeface="Cambria Math" panose="02040503050406030204" pitchFamily="18" charset="0"/>
                      </a:rPr>
                      <m:t>𝐤𝐇𝐳</m:t>
                    </m:r>
                    <m:r>
                      <a:rPr lang="en-US" sz="2800" b="1" i="0" smtClean="0">
                        <a:solidFill>
                          <a:srgbClr val="000000"/>
                        </a:solidFill>
                        <a:effectLst/>
                        <a:latin typeface="Cambria Math" panose="02040503050406030204" pitchFamily="18" charset="0"/>
                      </a:rPr>
                      <m:t> </m:t>
                    </m:r>
                    <m:r>
                      <a:rPr lang="en-US" sz="2800" b="1" i="0" smtClean="0">
                        <a:solidFill>
                          <a:srgbClr val="000000"/>
                        </a:solidFill>
                        <a:latin typeface="Cambria Math" panose="02040503050406030204" pitchFamily="18" charset="0"/>
                      </a:rPr>
                      <m:t>𝐓</m:t>
                    </m:r>
                    <m:r>
                      <a:rPr lang="en-US" sz="2800" b="1" i="0" smtClean="0">
                        <a:solidFill>
                          <a:srgbClr val="000000"/>
                        </a:solidFill>
                        <a:latin typeface="Cambria Math" panose="02040503050406030204" pitchFamily="18" charset="0"/>
                      </a:rPr>
                      <m:t>, </m:t>
                    </m:r>
                    <m:r>
                      <a:rPr lang="en-US" sz="2800" b="1" i="0" smtClean="0">
                        <a:solidFill>
                          <a:srgbClr val="000000"/>
                        </a:solidFill>
                        <a:latin typeface="Cambria Math" panose="02040503050406030204" pitchFamily="18" charset="0"/>
                      </a:rPr>
                      <m:t>𝐏</m:t>
                    </m:r>
                    <m:r>
                      <a:rPr lang="en-US" sz="2800" b="1" i="0" smtClean="0">
                        <a:solidFill>
                          <a:srgbClr val="000000"/>
                        </a:solidFill>
                        <a:latin typeface="Cambria Math" panose="02040503050406030204" pitchFamily="18" charset="0"/>
                      </a:rPr>
                      <m:t>, </m:t>
                    </m:r>
                    <m:acc>
                      <m:accPr>
                        <m:chr m:val="⃗"/>
                        <m:ctrlPr>
                          <a:rPr lang="en-US" sz="2800" b="1" i="1" smtClean="0">
                            <a:solidFill>
                              <a:srgbClr val="000000"/>
                            </a:solidFill>
                            <a:latin typeface="Cambria Math" panose="02040503050406030204" pitchFamily="18" charset="0"/>
                          </a:rPr>
                        </m:ctrlPr>
                      </m:accPr>
                      <m:e>
                        <m:r>
                          <a:rPr lang="en-US" sz="2800" b="1" i="0" smtClean="0">
                            <a:solidFill>
                              <a:srgbClr val="000000"/>
                            </a:solidFill>
                            <a:latin typeface="Cambria Math" panose="02040503050406030204" pitchFamily="18" charset="0"/>
                          </a:rPr>
                          <m:t>𝐕</m:t>
                        </m:r>
                      </m:e>
                    </m:acc>
                    <m:r>
                      <a:rPr lang="en-US" sz="2800" b="1" i="0" smtClean="0">
                        <a:solidFill>
                          <a:srgbClr val="000000"/>
                        </a:solidFill>
                        <a:latin typeface="Cambria Math" panose="02040503050406030204" pitchFamily="18" charset="0"/>
                      </a:rPr>
                      <m:t> </m:t>
                    </m:r>
                  </m:oMath>
                </a14:m>
                <a:r>
                  <a:rPr lang="en-US" sz="2800" b="1" dirty="0">
                    <a:solidFill>
                      <a:srgbClr val="000000"/>
                    </a:solidFill>
                    <a:effectLst/>
                    <a:latin typeface="Calibri" panose="020F0502020204030204" pitchFamily="34" charset="0"/>
                  </a:rPr>
                  <a:t>Measurements</a:t>
                </a:r>
                <a:endParaRPr lang="en-US" sz="2800" b="1" dirty="0"/>
              </a:p>
            </p:txBody>
          </p:sp>
        </mc:Choice>
        <mc:Fallback xmlns="">
          <p:sp>
            <p:nvSpPr>
              <p:cNvPr id="15" name="TextBox 14">
                <a:extLst>
                  <a:ext uri="{FF2B5EF4-FFF2-40B4-BE49-F238E27FC236}">
                    <a16:creationId xmlns:a16="http://schemas.microsoft.com/office/drawing/2014/main" id="{57AF81E7-BE7E-0856-EC26-6703B2708B4F}"/>
                  </a:ext>
                </a:extLst>
              </p:cNvPr>
              <p:cNvSpPr txBox="1">
                <a:spLocks noRot="1" noChangeAspect="1" noMove="1" noResize="1" noEditPoints="1" noAdjustHandles="1" noChangeArrowheads="1" noChangeShapeType="1" noTextEdit="1"/>
              </p:cNvSpPr>
              <p:nvPr/>
            </p:nvSpPr>
            <p:spPr>
              <a:xfrm>
                <a:off x="2351836" y="4337007"/>
                <a:ext cx="7488332" cy="575479"/>
              </a:xfrm>
              <a:prstGeom prst="rect">
                <a:avLst/>
              </a:prstGeom>
              <a:blipFill>
                <a:blip r:embed="rId8"/>
                <a:stretch>
                  <a:fillRect l="-1710" b="-29474"/>
                </a:stretch>
              </a:blipFill>
            </p:spPr>
            <p:txBody>
              <a:bodyPr/>
              <a:lstStyle/>
              <a:p>
                <a:r>
                  <a:rPr lang="en-US">
                    <a:noFill/>
                  </a:rPr>
                  <a:t> </a:t>
                </a:r>
              </a:p>
            </p:txBody>
          </p:sp>
        </mc:Fallback>
      </mc:AlternateContent>
      <p:pic>
        <p:nvPicPr>
          <p:cNvPr id="16" name="Pressure">
            <a:hlinkClick r:id="" action="ppaction://media"/>
            <a:extLst>
              <a:ext uri="{FF2B5EF4-FFF2-40B4-BE49-F238E27FC236}">
                <a16:creationId xmlns:a16="http://schemas.microsoft.com/office/drawing/2014/main" id="{AAB2D360-7510-9AA6-20E2-F9D3FC1707D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870583" y="1254352"/>
            <a:ext cx="2743200" cy="2743200"/>
          </a:xfrm>
          <a:prstGeom prst="rect">
            <a:avLst/>
          </a:prstGeom>
        </p:spPr>
      </p:pic>
      <p:pic>
        <p:nvPicPr>
          <p:cNvPr id="17" name="Temperature">
            <a:hlinkClick r:id="" action="ppaction://media"/>
            <a:extLst>
              <a:ext uri="{FF2B5EF4-FFF2-40B4-BE49-F238E27FC236}">
                <a16:creationId xmlns:a16="http://schemas.microsoft.com/office/drawing/2014/main" id="{57BB2CFE-238E-A8A6-B8F3-4D8175FF351D}"/>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596620" y="1254352"/>
            <a:ext cx="2743200" cy="2743200"/>
          </a:xfrm>
          <a:prstGeom prst="rect">
            <a:avLst/>
          </a:prstGeom>
        </p:spPr>
      </p:pic>
      <p:pic>
        <p:nvPicPr>
          <p:cNvPr id="21" name="Velocity">
            <a:hlinkClick r:id="" action="ppaction://media"/>
            <a:extLst>
              <a:ext uri="{FF2B5EF4-FFF2-40B4-BE49-F238E27FC236}">
                <a16:creationId xmlns:a16="http://schemas.microsoft.com/office/drawing/2014/main" id="{98C7E9BE-8B93-4869-5282-3EA524AC922A}"/>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7339820" y="1254352"/>
            <a:ext cx="2743200" cy="2743200"/>
          </a:xfrm>
          <a:prstGeom prst="rect">
            <a:avLst/>
          </a:prstGeom>
        </p:spPr>
      </p:pic>
    </p:spTree>
    <p:extLst>
      <p:ext uri="{BB962C8B-B14F-4D97-AF65-F5344CB8AC3E}">
        <p14:creationId xmlns:p14="http://schemas.microsoft.com/office/powerpoint/2010/main" val="6515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6" fill="hold"/>
                                        <p:tgtEl>
                                          <p:spTgt spid="16"/>
                                        </p:tgtEl>
                                      </p:cBhvr>
                                    </p:cmd>
                                  </p:childTnLst>
                                </p:cTn>
                              </p:par>
                              <p:par>
                                <p:cTn id="7" presetID="1" presetClass="mediacall" presetSubtype="0" fill="hold" nodeType="withEffect">
                                  <p:stCondLst>
                                    <p:cond delay="0"/>
                                  </p:stCondLst>
                                  <p:childTnLst>
                                    <p:cmd type="call" cmd="playFrom(0.0)">
                                      <p:cBhvr>
                                        <p:cTn id="8" dur="1666" fill="hold"/>
                                        <p:tgtEl>
                                          <p:spTgt spid="17"/>
                                        </p:tgtEl>
                                      </p:cBhvr>
                                    </p:cmd>
                                  </p:childTnLst>
                                </p:cTn>
                              </p:par>
                              <p:par>
                                <p:cTn id="9" presetID="1" presetClass="mediacall" presetSubtype="0" fill="hold" nodeType="withEffect">
                                  <p:stCondLst>
                                    <p:cond delay="0"/>
                                  </p:stCondLst>
                                  <p:childTnLst>
                                    <p:cmd type="call" cmd="playFrom(0.0)">
                                      <p:cBhvr>
                                        <p:cTn id="10" dur="1666" fill="hold"/>
                                        <p:tgtEl>
                                          <p:spTgt spid="21"/>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16"/>
                </p:tgtEl>
              </p:cMediaNode>
            </p:video>
            <p:video>
              <p:cMediaNode vol="80000">
                <p:cTn id="20" repeatCount="indefinite" fill="hold" display="0">
                  <p:stCondLst>
                    <p:cond delay="indefinite"/>
                  </p:stCondLst>
                </p:cTn>
                <p:tgtEl>
                  <p:spTgt spid="17"/>
                </p:tgtEl>
              </p:cMediaNode>
            </p:video>
            <p:video>
              <p:cMediaNode vol="80000">
                <p:cTn id="21" repeatCount="indefinite" fill="hold" display="0">
                  <p:stCondLst>
                    <p:cond delay="indefinite"/>
                  </p:stCondLst>
                </p:cTn>
                <p:tgtEl>
                  <p:spTgt spid="21"/>
                </p:tgtEl>
              </p:cMediaNode>
            </p:video>
          </p:childTnLst>
        </p:cTn>
      </p:par>
    </p:tnLst>
    <p:bldLst>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AE5FB916-3357-AC20-F925-B449C02DA14E}"/>
              </a:ext>
            </a:extLst>
          </p:cNvPr>
          <p:cNvSpPr/>
          <p:nvPr/>
        </p:nvSpPr>
        <p:spPr>
          <a:xfrm>
            <a:off x="1228256" y="3632321"/>
            <a:ext cx="1566530" cy="809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E65473-4863-EC21-F911-ACC4E12C0ED0}"/>
              </a:ext>
            </a:extLst>
          </p:cNvPr>
          <p:cNvSpPr>
            <a:spLocks noGrp="1"/>
          </p:cNvSpPr>
          <p:nvPr>
            <p:ph type="title"/>
          </p:nvPr>
        </p:nvSpPr>
        <p:spPr>
          <a:xfrm>
            <a:off x="215665" y="200879"/>
            <a:ext cx="9670464" cy="511920"/>
          </a:xfrm>
        </p:spPr>
        <p:txBody>
          <a:bodyPr/>
          <a:lstStyle/>
          <a:p>
            <a:r>
              <a:rPr lang="en-US" dirty="0"/>
              <a:t>Method #2: Generate “discrete” pulse frequencies</a:t>
            </a:r>
          </a:p>
        </p:txBody>
      </p:sp>
      <p:sp>
        <p:nvSpPr>
          <p:cNvPr id="3" name="Footer Placeholder 2">
            <a:extLst>
              <a:ext uri="{FF2B5EF4-FFF2-40B4-BE49-F238E27FC236}">
                <a16:creationId xmlns:a16="http://schemas.microsoft.com/office/drawing/2014/main" id="{71519FEA-B437-9A0F-3969-6DBBF13281E9}"/>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02975C48-7901-538B-E37B-305F609D504B}"/>
              </a:ext>
            </a:extLst>
          </p:cNvPr>
          <p:cNvSpPr>
            <a:spLocks noGrp="1"/>
          </p:cNvSpPr>
          <p:nvPr>
            <p:ph type="sldNum" sz="quarter" idx="12"/>
          </p:nvPr>
        </p:nvSpPr>
        <p:spPr/>
        <p:txBody>
          <a:bodyPr/>
          <a:lstStyle/>
          <a:p>
            <a:pPr lvl="0"/>
            <a:r>
              <a:rPr lang="en-US"/>
              <a:t> |  </a:t>
            </a:r>
            <a:fld id="{72E50A9C-9430-4DF3-B16F-9673B5ECE2F6}" type="slidenum">
              <a:rPr smtClean="0"/>
              <a:t>31</a:t>
            </a:fld>
            <a:endParaRPr lang="en-US"/>
          </a:p>
        </p:txBody>
      </p:sp>
      <p:sp>
        <p:nvSpPr>
          <p:cNvPr id="6" name="TextBox 5">
            <a:extLst>
              <a:ext uri="{FF2B5EF4-FFF2-40B4-BE49-F238E27FC236}">
                <a16:creationId xmlns:a16="http://schemas.microsoft.com/office/drawing/2014/main" id="{07E80902-90C1-17AA-1852-F7FE3197E78F}"/>
              </a:ext>
            </a:extLst>
          </p:cNvPr>
          <p:cNvSpPr txBox="1"/>
          <p:nvPr/>
        </p:nvSpPr>
        <p:spPr>
          <a:xfrm>
            <a:off x="4090128" y="2910615"/>
            <a:ext cx="1463031"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EOM</a:t>
            </a:r>
          </a:p>
        </p:txBody>
      </p:sp>
      <p:grpSp>
        <p:nvGrpSpPr>
          <p:cNvPr id="7" name="Group 6">
            <a:extLst>
              <a:ext uri="{FF2B5EF4-FFF2-40B4-BE49-F238E27FC236}">
                <a16:creationId xmlns:a16="http://schemas.microsoft.com/office/drawing/2014/main" id="{07541AF1-6DA2-2ABA-13BA-E207DBE0F01F}"/>
              </a:ext>
            </a:extLst>
          </p:cNvPr>
          <p:cNvGrpSpPr/>
          <p:nvPr/>
        </p:nvGrpSpPr>
        <p:grpSpPr>
          <a:xfrm>
            <a:off x="7009779" y="1343129"/>
            <a:ext cx="1144712" cy="385555"/>
            <a:chOff x="13699959" y="-5138929"/>
            <a:chExt cx="5178456" cy="1828800"/>
          </a:xfrm>
        </p:grpSpPr>
        <p:grpSp>
          <p:nvGrpSpPr>
            <p:cNvPr id="8" name="Group 7">
              <a:extLst>
                <a:ext uri="{FF2B5EF4-FFF2-40B4-BE49-F238E27FC236}">
                  <a16:creationId xmlns:a16="http://schemas.microsoft.com/office/drawing/2014/main" id="{2BBBCB00-BE96-CAB1-99A0-66353C5AC8A4}"/>
                </a:ext>
              </a:extLst>
            </p:cNvPr>
            <p:cNvGrpSpPr>
              <a:grpSpLocks noChangeAspect="1"/>
            </p:cNvGrpSpPr>
            <p:nvPr/>
          </p:nvGrpSpPr>
          <p:grpSpPr>
            <a:xfrm>
              <a:off x="17649534" y="-5138929"/>
              <a:ext cx="1228881" cy="1828800"/>
              <a:chOff x="9246174" y="7976484"/>
              <a:chExt cx="241383" cy="359223"/>
            </a:xfrm>
          </p:grpSpPr>
          <p:sp>
            <p:nvSpPr>
              <p:cNvPr id="10" name="Rectangle 9">
                <a:extLst>
                  <a:ext uri="{FF2B5EF4-FFF2-40B4-BE49-F238E27FC236}">
                    <a16:creationId xmlns:a16="http://schemas.microsoft.com/office/drawing/2014/main" id="{64EC0666-7177-FA90-D190-F139024FCB98}"/>
                  </a:ext>
                </a:extLst>
              </p:cNvPr>
              <p:cNvSpPr/>
              <p:nvPr/>
            </p:nvSpPr>
            <p:spPr>
              <a:xfrm rot="16200000">
                <a:off x="9370248" y="8132154"/>
                <a:ext cx="109453" cy="4788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1" name="Rectangle 10">
                <a:extLst>
                  <a:ext uri="{FF2B5EF4-FFF2-40B4-BE49-F238E27FC236}">
                    <a16:creationId xmlns:a16="http://schemas.microsoft.com/office/drawing/2014/main" id="{4EA618F1-64FE-A737-4E54-BE6B964C3143}"/>
                  </a:ext>
                </a:extLst>
              </p:cNvPr>
              <p:cNvSpPr/>
              <p:nvPr/>
            </p:nvSpPr>
            <p:spPr>
              <a:xfrm rot="16200000">
                <a:off x="9294773" y="8225615"/>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sp>
            <p:nvSpPr>
              <p:cNvPr id="12" name="Rectangle 11">
                <a:extLst>
                  <a:ext uri="{FF2B5EF4-FFF2-40B4-BE49-F238E27FC236}">
                    <a16:creationId xmlns:a16="http://schemas.microsoft.com/office/drawing/2014/main" id="{4D9A08BC-38AD-931D-130C-B4108F7DDC2D}"/>
                  </a:ext>
                </a:extLst>
              </p:cNvPr>
              <p:cNvSpPr/>
              <p:nvPr/>
            </p:nvSpPr>
            <p:spPr>
              <a:xfrm rot="16200000">
                <a:off x="9288925" y="7985664"/>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3" name="Rectangle 12">
                <a:extLst>
                  <a:ext uri="{FF2B5EF4-FFF2-40B4-BE49-F238E27FC236}">
                    <a16:creationId xmlns:a16="http://schemas.microsoft.com/office/drawing/2014/main" id="{3474B192-A2F1-99FC-6A8F-739CCFCCC12F}"/>
                  </a:ext>
                </a:extLst>
              </p:cNvPr>
              <p:cNvSpPr/>
              <p:nvPr/>
            </p:nvSpPr>
            <p:spPr>
              <a:xfrm rot="16200000">
                <a:off x="9199380" y="8130612"/>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dirty="0"/>
              </a:p>
            </p:txBody>
          </p:sp>
          <p:sp>
            <p:nvSpPr>
              <p:cNvPr id="14" name="Rectangle 13">
                <a:extLst>
                  <a:ext uri="{FF2B5EF4-FFF2-40B4-BE49-F238E27FC236}">
                    <a16:creationId xmlns:a16="http://schemas.microsoft.com/office/drawing/2014/main" id="{E063B784-BDF2-0174-5FEA-D223C3A9200E}"/>
                  </a:ext>
                </a:extLst>
              </p:cNvPr>
              <p:cNvSpPr/>
              <p:nvPr/>
            </p:nvSpPr>
            <p:spPr>
              <a:xfrm rot="16200000">
                <a:off x="9246845" y="8238162"/>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5" name="Rectangle 14">
                <a:extLst>
                  <a:ext uri="{FF2B5EF4-FFF2-40B4-BE49-F238E27FC236}">
                    <a16:creationId xmlns:a16="http://schemas.microsoft.com/office/drawing/2014/main" id="{7BA2B15D-BF91-7C60-7F69-3B381FD3544D}"/>
                  </a:ext>
                </a:extLst>
              </p:cNvPr>
              <p:cNvSpPr/>
              <p:nvPr/>
            </p:nvSpPr>
            <p:spPr>
              <a:xfrm rot="16200000">
                <a:off x="9246845" y="7998814"/>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6" name="Pie 164">
                <a:extLst>
                  <a:ext uri="{FF2B5EF4-FFF2-40B4-BE49-F238E27FC236}">
                    <a16:creationId xmlns:a16="http://schemas.microsoft.com/office/drawing/2014/main" id="{D163A452-E24C-CE3F-F50B-EDCE2D4CA4C9}"/>
                  </a:ext>
                </a:extLst>
              </p:cNvPr>
              <p:cNvSpPr/>
              <p:nvPr/>
            </p:nvSpPr>
            <p:spPr>
              <a:xfrm rot="10800000">
                <a:off x="9349334" y="8088732"/>
                <a:ext cx="138223" cy="134726"/>
              </a:xfrm>
              <a:prstGeom prst="pie">
                <a:avLst>
                  <a:gd name="adj1" fmla="val 5399988"/>
                  <a:gd name="adj2" fmla="val 16200000"/>
                </a:avLst>
              </a:prstGeom>
              <a:gradFill>
                <a:gsLst>
                  <a:gs pos="0">
                    <a:schemeClr val="accent1">
                      <a:lumMod val="5000"/>
                      <a:lumOff val="95000"/>
                    </a:schemeClr>
                  </a:gs>
                  <a:gs pos="52000">
                    <a:schemeClr val="bg2">
                      <a:lumMod val="25000"/>
                    </a:schemeClr>
                  </a:gs>
                  <a:gs pos="95000">
                    <a:schemeClr val="accent1">
                      <a:lumMod val="49000"/>
                      <a:lumOff val="51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grpSp>
        <p:sp>
          <p:nvSpPr>
            <p:cNvPr id="9" name="Freeform: Shape 8">
              <a:extLst>
                <a:ext uri="{FF2B5EF4-FFF2-40B4-BE49-F238E27FC236}">
                  <a16:creationId xmlns:a16="http://schemas.microsoft.com/office/drawing/2014/main" id="{0C77B482-7607-B161-8B40-077F04C0310F}"/>
                </a:ext>
              </a:extLst>
            </p:cNvPr>
            <p:cNvSpPr/>
            <p:nvPr/>
          </p:nvSpPr>
          <p:spPr>
            <a:xfrm>
              <a:off x="13699959" y="-4230228"/>
              <a:ext cx="4475746" cy="683216"/>
            </a:xfrm>
            <a:custGeom>
              <a:avLst/>
              <a:gdLst>
                <a:gd name="connsiteX0" fmla="*/ 4491789 w 4491789"/>
                <a:gd name="connsiteY0" fmla="*/ 79645 h 785498"/>
                <a:gd name="connsiteX1" fmla="*/ 3256547 w 4491789"/>
                <a:gd name="connsiteY1" fmla="*/ 47561 h 785498"/>
                <a:gd name="connsiteX2" fmla="*/ 1459831 w 4491789"/>
                <a:gd name="connsiteY2" fmla="*/ 641119 h 785498"/>
                <a:gd name="connsiteX3" fmla="*/ 0 w 4491789"/>
                <a:gd name="connsiteY3" fmla="*/ 785498 h 785498"/>
                <a:gd name="connsiteX0" fmla="*/ 4491789 w 4491789"/>
                <a:gd name="connsiteY0" fmla="*/ 24806 h 730659"/>
                <a:gd name="connsiteX1" fmla="*/ 3224463 w 4491789"/>
                <a:gd name="connsiteY1" fmla="*/ 121059 h 730659"/>
                <a:gd name="connsiteX2" fmla="*/ 1459831 w 4491789"/>
                <a:gd name="connsiteY2" fmla="*/ 586280 h 730659"/>
                <a:gd name="connsiteX3" fmla="*/ 0 w 4491789"/>
                <a:gd name="connsiteY3" fmla="*/ 730659 h 730659"/>
                <a:gd name="connsiteX0" fmla="*/ 4475746 w 4475746"/>
                <a:gd name="connsiteY0" fmla="*/ 24806 h 657618"/>
                <a:gd name="connsiteX1" fmla="*/ 3208420 w 4475746"/>
                <a:gd name="connsiteY1" fmla="*/ 121059 h 657618"/>
                <a:gd name="connsiteX2" fmla="*/ 1443788 w 4475746"/>
                <a:gd name="connsiteY2" fmla="*/ 586280 h 657618"/>
                <a:gd name="connsiteX3" fmla="*/ 0 w 4475746"/>
                <a:gd name="connsiteY3" fmla="*/ 650448 h 657618"/>
                <a:gd name="connsiteX0" fmla="*/ 4475746 w 4475746"/>
                <a:gd name="connsiteY0" fmla="*/ 18896 h 699834"/>
                <a:gd name="connsiteX1" fmla="*/ 3208420 w 4475746"/>
                <a:gd name="connsiteY1" fmla="*/ 163275 h 699834"/>
                <a:gd name="connsiteX2" fmla="*/ 1443788 w 4475746"/>
                <a:gd name="connsiteY2" fmla="*/ 628496 h 699834"/>
                <a:gd name="connsiteX3" fmla="*/ 0 w 4475746"/>
                <a:gd name="connsiteY3" fmla="*/ 692664 h 699834"/>
                <a:gd name="connsiteX0" fmla="*/ 4475746 w 4475746"/>
                <a:gd name="connsiteY0" fmla="*/ 2278 h 683216"/>
                <a:gd name="connsiteX1" fmla="*/ 3208420 w 4475746"/>
                <a:gd name="connsiteY1" fmla="*/ 146657 h 683216"/>
                <a:gd name="connsiteX2" fmla="*/ 1443788 w 4475746"/>
                <a:gd name="connsiteY2" fmla="*/ 611878 h 683216"/>
                <a:gd name="connsiteX3" fmla="*/ 0 w 4475746"/>
                <a:gd name="connsiteY3" fmla="*/ 676046 h 683216"/>
              </a:gdLst>
              <a:ahLst/>
              <a:cxnLst>
                <a:cxn ang="0">
                  <a:pos x="connsiteX0" y="connsiteY0"/>
                </a:cxn>
                <a:cxn ang="0">
                  <a:pos x="connsiteX1" y="connsiteY1"/>
                </a:cxn>
                <a:cxn ang="0">
                  <a:pos x="connsiteX2" y="connsiteY2"/>
                </a:cxn>
                <a:cxn ang="0">
                  <a:pos x="connsiteX3" y="connsiteY3"/>
                </a:cxn>
              </a:cxnLst>
              <a:rect l="l" t="t" r="r" b="b"/>
              <a:pathLst>
                <a:path w="4475746" h="683216">
                  <a:moveTo>
                    <a:pt x="4475746" y="2278"/>
                  </a:moveTo>
                  <a:cubicBezTo>
                    <a:pt x="3822030" y="-12427"/>
                    <a:pt x="3713746" y="45057"/>
                    <a:pt x="3208420" y="146657"/>
                  </a:cubicBezTo>
                  <a:cubicBezTo>
                    <a:pt x="2703094" y="248257"/>
                    <a:pt x="1986546" y="488888"/>
                    <a:pt x="1443788" y="611878"/>
                  </a:cubicBezTo>
                  <a:cubicBezTo>
                    <a:pt x="901030" y="734868"/>
                    <a:pt x="155074" y="657330"/>
                    <a:pt x="0" y="676046"/>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D13EBF63-767F-DEE1-7866-ED1210AFE630}"/>
              </a:ext>
            </a:extLst>
          </p:cNvPr>
          <p:cNvCxnSpPr>
            <a:cxnSpLocks/>
            <a:stCxn id="19" idx="2"/>
            <a:endCxn id="6" idx="0"/>
          </p:cNvCxnSpPr>
          <p:nvPr/>
        </p:nvCxnSpPr>
        <p:spPr>
          <a:xfrm>
            <a:off x="4813470" y="2417289"/>
            <a:ext cx="8174" cy="493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FA27A85-2C3C-4FA4-662B-15A06D1F28ED}"/>
              </a:ext>
            </a:extLst>
          </p:cNvPr>
          <p:cNvSpPr/>
          <p:nvPr/>
        </p:nvSpPr>
        <p:spPr>
          <a:xfrm>
            <a:off x="795532" y="1341938"/>
            <a:ext cx="6038213" cy="4587498"/>
          </a:xfrm>
          <a:prstGeom prst="rect">
            <a:avLst/>
          </a:prstGeom>
          <a:noFill/>
          <a:ln w="254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C657BB-5497-C3BF-C801-66BD802102BD}"/>
              </a:ext>
            </a:extLst>
          </p:cNvPr>
          <p:cNvSpPr txBox="1"/>
          <p:nvPr/>
        </p:nvSpPr>
        <p:spPr>
          <a:xfrm>
            <a:off x="4081955" y="1586292"/>
            <a:ext cx="1463030" cy="830997"/>
          </a:xfrm>
          <a:prstGeom prst="rect">
            <a:avLst/>
          </a:prstGeom>
          <a:solidFill>
            <a:schemeClr val="bg1">
              <a:lumMod val="85000"/>
            </a:schemeClr>
          </a:solidFill>
          <a:ln>
            <a:solidFill>
              <a:schemeClr val="tx1"/>
            </a:solidFill>
          </a:ln>
        </p:spPr>
        <p:txBody>
          <a:bodyPr wrap="square" rtlCol="0">
            <a:spAutoFit/>
          </a:bodyPr>
          <a:lstStyle/>
          <a:p>
            <a:pPr algn="ctr"/>
            <a:r>
              <a:rPr lang="en-US" sz="2400" dirty="0" err="1"/>
              <a:t>cw</a:t>
            </a:r>
            <a:r>
              <a:rPr lang="en-US" sz="2400" dirty="0"/>
              <a:t> laser seed</a:t>
            </a:r>
          </a:p>
        </p:txBody>
      </p:sp>
      <p:sp>
        <p:nvSpPr>
          <p:cNvPr id="21" name="Rectangle 20">
            <a:extLst>
              <a:ext uri="{FF2B5EF4-FFF2-40B4-BE49-F238E27FC236}">
                <a16:creationId xmlns:a16="http://schemas.microsoft.com/office/drawing/2014/main" id="{D365D7CB-035C-439B-225D-D73D1BCD262E}"/>
              </a:ext>
            </a:extLst>
          </p:cNvPr>
          <p:cNvSpPr/>
          <p:nvPr/>
        </p:nvSpPr>
        <p:spPr>
          <a:xfrm>
            <a:off x="8707097" y="1743435"/>
            <a:ext cx="1949552" cy="28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ctor: Elbow 22">
            <a:extLst>
              <a:ext uri="{FF2B5EF4-FFF2-40B4-BE49-F238E27FC236}">
                <a16:creationId xmlns:a16="http://schemas.microsoft.com/office/drawing/2014/main" id="{2E13A840-EF34-EC73-3E37-0BA39D59C672}"/>
              </a:ext>
            </a:extLst>
          </p:cNvPr>
          <p:cNvCxnSpPr>
            <a:cxnSpLocks/>
          </p:cNvCxnSpPr>
          <p:nvPr/>
        </p:nvCxnSpPr>
        <p:spPr>
          <a:xfrm rot="5400000" flipH="1" flipV="1">
            <a:off x="4210813" y="2287824"/>
            <a:ext cx="3403972" cy="2185811"/>
          </a:xfrm>
          <a:prstGeom prst="bentConnector3">
            <a:avLst>
              <a:gd name="adj1" fmla="val -15545"/>
            </a:avLst>
          </a:prstGeom>
          <a:ln w="3810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2E0C774-8D53-8CAC-79AF-50A32D54ACE4}"/>
              </a:ext>
            </a:extLst>
          </p:cNvPr>
          <p:cNvSpPr/>
          <p:nvPr/>
        </p:nvSpPr>
        <p:spPr>
          <a:xfrm>
            <a:off x="1232225" y="1962523"/>
            <a:ext cx="1566530" cy="4729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DD8A58ED-9CE6-9472-A6FC-7E269B186FF3}"/>
              </a:ext>
            </a:extLst>
          </p:cNvPr>
          <p:cNvCxnSpPr>
            <a:cxnSpLocks/>
          </p:cNvCxnSpPr>
          <p:nvPr/>
        </p:nvCxnSpPr>
        <p:spPr>
          <a:xfrm flipV="1">
            <a:off x="1232222" y="1489583"/>
            <a:ext cx="0" cy="9458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1DC9859-F785-51FE-DAA7-31FC91B62697}"/>
              </a:ext>
            </a:extLst>
          </p:cNvPr>
          <p:cNvCxnSpPr>
            <a:cxnSpLocks/>
          </p:cNvCxnSpPr>
          <p:nvPr/>
        </p:nvCxnSpPr>
        <p:spPr>
          <a:xfrm>
            <a:off x="1216274" y="2435464"/>
            <a:ext cx="19159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930141-367C-1307-68EF-981C409A13CB}"/>
              </a:ext>
            </a:extLst>
          </p:cNvPr>
          <p:cNvSpPr txBox="1"/>
          <p:nvPr/>
        </p:nvSpPr>
        <p:spPr>
          <a:xfrm>
            <a:off x="2577611" y="2458005"/>
            <a:ext cx="649537" cy="369332"/>
          </a:xfrm>
          <a:prstGeom prst="rect">
            <a:avLst/>
          </a:prstGeom>
          <a:noFill/>
        </p:spPr>
        <p:txBody>
          <a:bodyPr wrap="none" rtlCol="0">
            <a:spAutoFit/>
          </a:bodyPr>
          <a:lstStyle/>
          <a:p>
            <a:r>
              <a:rPr lang="en-US" dirty="0"/>
              <a:t>Time</a:t>
            </a:r>
          </a:p>
        </p:txBody>
      </p:sp>
      <p:sp>
        <p:nvSpPr>
          <p:cNvPr id="29" name="TextBox 28">
            <a:extLst>
              <a:ext uri="{FF2B5EF4-FFF2-40B4-BE49-F238E27FC236}">
                <a16:creationId xmlns:a16="http://schemas.microsoft.com/office/drawing/2014/main" id="{AFC0EB84-0EE4-4105-C8D2-6F84AE13E62F}"/>
              </a:ext>
            </a:extLst>
          </p:cNvPr>
          <p:cNvSpPr txBox="1"/>
          <p:nvPr/>
        </p:nvSpPr>
        <p:spPr>
          <a:xfrm rot="16200000">
            <a:off x="556393" y="1777857"/>
            <a:ext cx="824328" cy="369332"/>
          </a:xfrm>
          <a:prstGeom prst="rect">
            <a:avLst/>
          </a:prstGeom>
          <a:noFill/>
        </p:spPr>
        <p:txBody>
          <a:bodyPr wrap="none" rtlCol="0">
            <a:spAutoFit/>
          </a:bodyPr>
          <a:lstStyle/>
          <a:p>
            <a:r>
              <a:rPr lang="en-US" dirty="0"/>
              <a:t>Energy</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0D80196-1507-7495-3848-EB3FB048998D}"/>
                  </a:ext>
                </a:extLst>
              </p:cNvPr>
              <p:cNvSpPr txBox="1"/>
              <p:nvPr/>
            </p:nvSpPr>
            <p:spPr>
              <a:xfrm>
                <a:off x="1627623" y="1495988"/>
                <a:ext cx="2123723"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𝜈</m:t>
                        </m:r>
                      </m:e>
                      <m:sub>
                        <m:r>
                          <a:rPr lang="en-US" sz="2400" b="0" i="1" smtClean="0">
                            <a:solidFill>
                              <a:srgbClr val="FF0000"/>
                            </a:solidFill>
                            <a:latin typeface="Cambria Math" panose="02040503050406030204" pitchFamily="18" charset="0"/>
                          </a:rPr>
                          <m:t>0,1064 </m:t>
                        </m:r>
                      </m:sub>
                    </m:sSub>
                    <m:r>
                      <a:rPr lang="en-US" sz="2400" b="0" i="1" smtClean="0">
                        <a:latin typeface="Cambria Math" panose="02040503050406030204" pitchFamily="18" charset="0"/>
                      </a:rPr>
                      <m:t>=0 </m:t>
                    </m:r>
                  </m:oMath>
                </a14:m>
                <a:r>
                  <a:rPr lang="en-US" sz="2400" dirty="0"/>
                  <a:t>MHz</a:t>
                </a:r>
              </a:p>
            </p:txBody>
          </p:sp>
        </mc:Choice>
        <mc:Fallback xmlns="">
          <p:sp>
            <p:nvSpPr>
              <p:cNvPr id="44" name="TextBox 43">
                <a:extLst>
                  <a:ext uri="{FF2B5EF4-FFF2-40B4-BE49-F238E27FC236}">
                    <a16:creationId xmlns:a16="http://schemas.microsoft.com/office/drawing/2014/main" id="{80D80196-1507-7495-3848-EB3FB048998D}"/>
                  </a:ext>
                </a:extLst>
              </p:cNvPr>
              <p:cNvSpPr txBox="1">
                <a:spLocks noRot="1" noChangeAspect="1" noMove="1" noResize="1" noEditPoints="1" noAdjustHandles="1" noChangeArrowheads="1" noChangeShapeType="1" noTextEdit="1"/>
              </p:cNvSpPr>
              <p:nvPr/>
            </p:nvSpPr>
            <p:spPr>
              <a:xfrm>
                <a:off x="1627623" y="1495988"/>
                <a:ext cx="2123723" cy="385555"/>
              </a:xfrm>
              <a:prstGeom prst="rect">
                <a:avLst/>
              </a:prstGeom>
              <a:blipFill>
                <a:blip r:embed="rId3"/>
                <a:stretch>
                  <a:fillRect l="-3736" t="-21875" r="-7759"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5FAAFB7-6346-7FEB-A685-5B71E2B154D6}"/>
                  </a:ext>
                </a:extLst>
              </p:cNvPr>
              <p:cNvSpPr txBox="1"/>
              <p:nvPr/>
            </p:nvSpPr>
            <p:spPr>
              <a:xfrm>
                <a:off x="8814901" y="1140041"/>
                <a:ext cx="2507738"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𝜈</m:t>
                        </m:r>
                      </m:e>
                      <m:sub>
                        <m:r>
                          <a:rPr lang="en-US" sz="2400" b="0" i="1" smtClean="0">
                            <a:solidFill>
                              <a:srgbClr val="7030A0"/>
                            </a:solidFill>
                            <a:latin typeface="Cambria Math" panose="02040503050406030204" pitchFamily="18" charset="0"/>
                          </a:rPr>
                          <m:t>1,532</m:t>
                        </m:r>
                      </m:sub>
                    </m:sSub>
                    <m:r>
                      <a:rPr lang="en-US" sz="2400" b="0" i="1" smtClean="0">
                        <a:latin typeface="Cambria Math" panose="02040503050406030204" pitchFamily="18" charset="0"/>
                      </a:rPr>
                      <m:t>=+400</m:t>
                    </m:r>
                  </m:oMath>
                </a14:m>
                <a:r>
                  <a:rPr lang="en-US" sz="2400" dirty="0"/>
                  <a:t> MHz</a:t>
                </a:r>
              </a:p>
            </p:txBody>
          </p:sp>
        </mc:Choice>
        <mc:Fallback xmlns="">
          <p:sp>
            <p:nvSpPr>
              <p:cNvPr id="45" name="TextBox 44">
                <a:extLst>
                  <a:ext uri="{FF2B5EF4-FFF2-40B4-BE49-F238E27FC236}">
                    <a16:creationId xmlns:a16="http://schemas.microsoft.com/office/drawing/2014/main" id="{35FAAFB7-6346-7FEB-A685-5B71E2B154D6}"/>
                  </a:ext>
                </a:extLst>
              </p:cNvPr>
              <p:cNvSpPr txBox="1">
                <a:spLocks noRot="1" noChangeAspect="1" noMove="1" noResize="1" noEditPoints="1" noAdjustHandles="1" noChangeArrowheads="1" noChangeShapeType="1" noTextEdit="1"/>
              </p:cNvSpPr>
              <p:nvPr/>
            </p:nvSpPr>
            <p:spPr>
              <a:xfrm>
                <a:off x="8814901" y="1140041"/>
                <a:ext cx="2507738" cy="385555"/>
              </a:xfrm>
              <a:prstGeom prst="rect">
                <a:avLst/>
              </a:prstGeom>
              <a:blipFill>
                <a:blip r:embed="rId4"/>
                <a:stretch>
                  <a:fillRect l="-2920" t="-22222" r="-6569" b="-46032"/>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2CD38EC9-4D6D-8AE4-7CB5-AD3ACADF8F23}"/>
              </a:ext>
            </a:extLst>
          </p:cNvPr>
          <p:cNvSpPr txBox="1"/>
          <p:nvPr/>
        </p:nvSpPr>
        <p:spPr>
          <a:xfrm rot="16200000">
            <a:off x="8148788" y="2689094"/>
            <a:ext cx="824328" cy="369332"/>
          </a:xfrm>
          <a:prstGeom prst="rect">
            <a:avLst/>
          </a:prstGeom>
          <a:noFill/>
        </p:spPr>
        <p:txBody>
          <a:bodyPr wrap="none" rtlCol="0">
            <a:spAutoFit/>
          </a:bodyPr>
          <a:lstStyle/>
          <a:p>
            <a:r>
              <a:rPr lang="en-US" dirty="0"/>
              <a:t>Energy</a:t>
            </a:r>
          </a:p>
        </p:txBody>
      </p:sp>
      <p:cxnSp>
        <p:nvCxnSpPr>
          <p:cNvPr id="59" name="Straight Arrow Connector 58">
            <a:extLst>
              <a:ext uri="{FF2B5EF4-FFF2-40B4-BE49-F238E27FC236}">
                <a16:creationId xmlns:a16="http://schemas.microsoft.com/office/drawing/2014/main" id="{164B9F02-E7CD-C37D-C9D3-11DD0A03A868}"/>
              </a:ext>
            </a:extLst>
          </p:cNvPr>
          <p:cNvCxnSpPr>
            <a:cxnSpLocks/>
          </p:cNvCxnSpPr>
          <p:nvPr/>
        </p:nvCxnSpPr>
        <p:spPr>
          <a:xfrm flipV="1">
            <a:off x="8840565" y="1999875"/>
            <a:ext cx="0" cy="13468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AD2BD68B-A2AC-0F2F-65F2-2C9D1B622F03}"/>
              </a:ext>
            </a:extLst>
          </p:cNvPr>
          <p:cNvSpPr txBox="1"/>
          <p:nvPr/>
        </p:nvSpPr>
        <p:spPr>
          <a:xfrm>
            <a:off x="10632474" y="3346701"/>
            <a:ext cx="649537" cy="369332"/>
          </a:xfrm>
          <a:prstGeom prst="rect">
            <a:avLst/>
          </a:prstGeom>
          <a:noFill/>
        </p:spPr>
        <p:txBody>
          <a:bodyPr wrap="none" rtlCol="0">
            <a:spAutoFit/>
          </a:bodyPr>
          <a:lstStyle/>
          <a:p>
            <a:r>
              <a:rPr lang="en-US" dirty="0"/>
              <a:t>Time</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66AD277-20BB-F3FD-EB6D-A05DF7C8C320}"/>
                  </a:ext>
                </a:extLst>
              </p:cNvPr>
              <p:cNvSpPr txBox="1"/>
              <p:nvPr/>
            </p:nvSpPr>
            <p:spPr>
              <a:xfrm>
                <a:off x="1153224" y="5455886"/>
                <a:ext cx="2637582"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FF0066"/>
                            </a:solidFill>
                            <a:latin typeface="Cambria Math" panose="02040503050406030204" pitchFamily="18" charset="0"/>
                          </a:rPr>
                        </m:ctrlPr>
                      </m:sSubPr>
                      <m:e>
                        <m:r>
                          <a:rPr lang="en-US" sz="2400" b="0" i="1" smtClean="0">
                            <a:solidFill>
                              <a:srgbClr val="FF0066"/>
                            </a:solidFill>
                            <a:latin typeface="Cambria Math" panose="02040503050406030204" pitchFamily="18" charset="0"/>
                          </a:rPr>
                          <m:t>𝜈</m:t>
                        </m:r>
                      </m:e>
                      <m:sub>
                        <m:r>
                          <a:rPr lang="en-US" sz="2400" b="0" i="1" smtClean="0">
                            <a:solidFill>
                              <a:srgbClr val="FF0066"/>
                            </a:solidFill>
                            <a:latin typeface="Cambria Math" panose="02040503050406030204" pitchFamily="18" charset="0"/>
                          </a:rPr>
                          <m:t>1,1064</m:t>
                        </m:r>
                      </m:sub>
                    </m:sSub>
                    <m:r>
                      <a:rPr lang="en-US" sz="2400" b="0" i="1" smtClean="0">
                        <a:latin typeface="Cambria Math" panose="02040503050406030204" pitchFamily="18" charset="0"/>
                      </a:rPr>
                      <m:t>=+200</m:t>
                    </m:r>
                  </m:oMath>
                </a14:m>
                <a:r>
                  <a:rPr lang="en-US" sz="2400" dirty="0"/>
                  <a:t> MHz</a:t>
                </a:r>
              </a:p>
            </p:txBody>
          </p:sp>
        </mc:Choice>
        <mc:Fallback xmlns="">
          <p:sp>
            <p:nvSpPr>
              <p:cNvPr id="61" name="TextBox 60">
                <a:extLst>
                  <a:ext uri="{FF2B5EF4-FFF2-40B4-BE49-F238E27FC236}">
                    <a16:creationId xmlns:a16="http://schemas.microsoft.com/office/drawing/2014/main" id="{266AD277-20BB-F3FD-EB6D-A05DF7C8C320}"/>
                  </a:ext>
                </a:extLst>
              </p:cNvPr>
              <p:cNvSpPr txBox="1">
                <a:spLocks noRot="1" noChangeAspect="1" noMove="1" noResize="1" noEditPoints="1" noAdjustHandles="1" noChangeArrowheads="1" noChangeShapeType="1" noTextEdit="1"/>
              </p:cNvSpPr>
              <p:nvPr/>
            </p:nvSpPr>
            <p:spPr>
              <a:xfrm>
                <a:off x="1153224" y="5455886"/>
                <a:ext cx="2637582" cy="385555"/>
              </a:xfrm>
              <a:prstGeom prst="rect">
                <a:avLst/>
              </a:prstGeom>
              <a:blipFill>
                <a:blip r:embed="rId5"/>
                <a:stretch>
                  <a:fillRect l="-2771" t="-23810" r="-6236" b="-44444"/>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21061E84-19B6-AFB9-4E63-3900A1F60D4F}"/>
              </a:ext>
            </a:extLst>
          </p:cNvPr>
          <p:cNvCxnSpPr>
            <a:cxnSpLocks/>
            <a:stCxn id="6" idx="2"/>
          </p:cNvCxnSpPr>
          <p:nvPr/>
        </p:nvCxnSpPr>
        <p:spPr>
          <a:xfrm>
            <a:off x="4821644" y="3310725"/>
            <a:ext cx="0" cy="17719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ABD242F-FA84-5A62-B8FD-4793127A1328}"/>
              </a:ext>
            </a:extLst>
          </p:cNvPr>
          <p:cNvSpPr txBox="1"/>
          <p:nvPr/>
        </p:nvSpPr>
        <p:spPr>
          <a:xfrm>
            <a:off x="2823451" y="928564"/>
            <a:ext cx="2319994" cy="461665"/>
          </a:xfrm>
          <a:prstGeom prst="rect">
            <a:avLst/>
          </a:prstGeom>
          <a:noFill/>
        </p:spPr>
        <p:txBody>
          <a:bodyPr wrap="none" rtlCol="0">
            <a:spAutoFit/>
          </a:bodyPr>
          <a:lstStyle/>
          <a:p>
            <a:r>
              <a:rPr lang="en-US" sz="2400" dirty="0"/>
              <a:t>Master Oscillator</a:t>
            </a:r>
          </a:p>
        </p:txBody>
      </p:sp>
      <p:cxnSp>
        <p:nvCxnSpPr>
          <p:cNvPr id="83" name="Straight Connector 82">
            <a:extLst>
              <a:ext uri="{FF2B5EF4-FFF2-40B4-BE49-F238E27FC236}">
                <a16:creationId xmlns:a16="http://schemas.microsoft.com/office/drawing/2014/main" id="{91B58A71-37D2-973C-DE64-0223DF439C46}"/>
              </a:ext>
            </a:extLst>
          </p:cNvPr>
          <p:cNvCxnSpPr>
            <a:cxnSpLocks/>
          </p:cNvCxnSpPr>
          <p:nvPr/>
        </p:nvCxnSpPr>
        <p:spPr>
          <a:xfrm flipV="1">
            <a:off x="7985994" y="1849934"/>
            <a:ext cx="0" cy="609248"/>
          </a:xfrm>
          <a:prstGeom prst="line">
            <a:avLst/>
          </a:prstGeom>
          <a:noFill/>
          <a:ln w="38100" cap="flat" cmpd="sng" algn="ctr">
            <a:solidFill>
              <a:srgbClr val="FF0066"/>
            </a:solidFill>
            <a:prstDash val="solid"/>
            <a:miter lim="800000"/>
          </a:ln>
          <a:effectLst/>
        </p:spPr>
      </p:cxnSp>
      <p:sp>
        <p:nvSpPr>
          <p:cNvPr id="84" name="TextBox 83">
            <a:extLst>
              <a:ext uri="{FF2B5EF4-FFF2-40B4-BE49-F238E27FC236}">
                <a16:creationId xmlns:a16="http://schemas.microsoft.com/office/drawing/2014/main" id="{1B13BF52-F150-46C5-6485-3F09F1D0A0B8}"/>
              </a:ext>
            </a:extLst>
          </p:cNvPr>
          <p:cNvSpPr txBox="1"/>
          <p:nvPr/>
        </p:nvSpPr>
        <p:spPr>
          <a:xfrm>
            <a:off x="7308865" y="2318707"/>
            <a:ext cx="803422" cy="338554"/>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SHG</a:t>
            </a:r>
          </a:p>
        </p:txBody>
      </p:sp>
      <p:sp>
        <p:nvSpPr>
          <p:cNvPr id="85" name="Rectangle: Rounded Corners 84">
            <a:extLst>
              <a:ext uri="{FF2B5EF4-FFF2-40B4-BE49-F238E27FC236}">
                <a16:creationId xmlns:a16="http://schemas.microsoft.com/office/drawing/2014/main" id="{CF154975-F75E-AE66-DB14-902E16FED3A3}"/>
              </a:ext>
            </a:extLst>
          </p:cNvPr>
          <p:cNvSpPr/>
          <p:nvPr/>
        </p:nvSpPr>
        <p:spPr>
          <a:xfrm rot="5400000">
            <a:off x="7818887" y="2359136"/>
            <a:ext cx="334214" cy="198831"/>
          </a:xfrm>
          <a:prstGeom prst="round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432EECF2-B662-C8C0-0736-A890144303CD}"/>
              </a:ext>
            </a:extLst>
          </p:cNvPr>
          <p:cNvSpPr/>
          <p:nvPr/>
        </p:nvSpPr>
        <p:spPr>
          <a:xfrm>
            <a:off x="7338527" y="1332819"/>
            <a:ext cx="1247942" cy="633188"/>
          </a:xfrm>
          <a:prstGeom prst="rect">
            <a:avLst/>
          </a:prstGeom>
          <a:solidFill>
            <a:schemeClr val="bg1"/>
          </a:solidFill>
          <a:ln w="25400" cap="flat" cmpd="sng" algn="ctr">
            <a:solidFill>
              <a:schemeClr val="tx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Power Amplifier</a:t>
            </a:r>
          </a:p>
        </p:txBody>
      </p:sp>
      <p:cxnSp>
        <p:nvCxnSpPr>
          <p:cNvPr id="87" name="Straight Arrow Connector 86">
            <a:extLst>
              <a:ext uri="{FF2B5EF4-FFF2-40B4-BE49-F238E27FC236}">
                <a16:creationId xmlns:a16="http://schemas.microsoft.com/office/drawing/2014/main" id="{F33FC688-DEFF-6FC3-E397-C6AEB8BA1DD4}"/>
              </a:ext>
            </a:extLst>
          </p:cNvPr>
          <p:cNvCxnSpPr>
            <a:cxnSpLocks/>
          </p:cNvCxnSpPr>
          <p:nvPr/>
        </p:nvCxnSpPr>
        <p:spPr>
          <a:xfrm>
            <a:off x="7985994" y="2633610"/>
            <a:ext cx="0" cy="62905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D0BAD63-0D89-16CD-2DEB-1FFF4A56B99C}"/>
              </a:ext>
            </a:extLst>
          </p:cNvPr>
          <p:cNvSpPr txBox="1"/>
          <p:nvPr/>
        </p:nvSpPr>
        <p:spPr>
          <a:xfrm>
            <a:off x="4181475" y="4255896"/>
            <a:ext cx="1276834" cy="707886"/>
          </a:xfrm>
          <a:prstGeom prst="rect">
            <a:avLst/>
          </a:prstGeom>
          <a:solidFill>
            <a:schemeClr val="bg2">
              <a:lumMod val="75000"/>
            </a:schemeClr>
          </a:solidFill>
          <a:ln>
            <a:solidFill>
              <a:schemeClr val="tx1"/>
            </a:solidFill>
          </a:ln>
        </p:spPr>
        <p:txBody>
          <a:bodyPr wrap="square" rtlCol="0">
            <a:spAutoFit/>
          </a:bodyPr>
          <a:lstStyle/>
          <a:p>
            <a:pPr algn="ctr"/>
            <a:r>
              <a:rPr lang="en-US" sz="2000" dirty="0"/>
              <a:t>+200 MHz AOM</a:t>
            </a:r>
          </a:p>
        </p:txBody>
      </p:sp>
      <p:cxnSp>
        <p:nvCxnSpPr>
          <p:cNvPr id="99" name="Straight Arrow Connector 98">
            <a:extLst>
              <a:ext uri="{FF2B5EF4-FFF2-40B4-BE49-F238E27FC236}">
                <a16:creationId xmlns:a16="http://schemas.microsoft.com/office/drawing/2014/main" id="{F72DF134-4829-9E05-CEE2-B35EFD8B71A9}"/>
              </a:ext>
            </a:extLst>
          </p:cNvPr>
          <p:cNvCxnSpPr>
            <a:cxnSpLocks/>
          </p:cNvCxnSpPr>
          <p:nvPr/>
        </p:nvCxnSpPr>
        <p:spPr>
          <a:xfrm flipV="1">
            <a:off x="1239668" y="4186290"/>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39892E83-2C56-1F8D-ADFA-B36935AFF124}"/>
              </a:ext>
            </a:extLst>
          </p:cNvPr>
          <p:cNvSpPr txBox="1"/>
          <p:nvPr/>
        </p:nvSpPr>
        <p:spPr>
          <a:xfrm rot="16200000">
            <a:off x="562564" y="4527969"/>
            <a:ext cx="824328" cy="369332"/>
          </a:xfrm>
          <a:prstGeom prst="rect">
            <a:avLst/>
          </a:prstGeom>
          <a:noFill/>
        </p:spPr>
        <p:txBody>
          <a:bodyPr wrap="none" rtlCol="0">
            <a:spAutoFit/>
          </a:bodyPr>
          <a:lstStyle/>
          <a:p>
            <a:r>
              <a:rPr lang="en-US" dirty="0"/>
              <a:t>Energy</a:t>
            </a:r>
          </a:p>
        </p:txBody>
      </p:sp>
      <p:sp>
        <p:nvSpPr>
          <p:cNvPr id="101" name="TextBox 100">
            <a:extLst>
              <a:ext uri="{FF2B5EF4-FFF2-40B4-BE49-F238E27FC236}">
                <a16:creationId xmlns:a16="http://schemas.microsoft.com/office/drawing/2014/main" id="{325F7A9A-35ED-CD66-EFBD-9A772A5A9870}"/>
              </a:ext>
            </a:extLst>
          </p:cNvPr>
          <p:cNvSpPr txBox="1"/>
          <p:nvPr/>
        </p:nvSpPr>
        <p:spPr>
          <a:xfrm>
            <a:off x="2570564" y="5070219"/>
            <a:ext cx="649537" cy="369332"/>
          </a:xfrm>
          <a:prstGeom prst="rect">
            <a:avLst/>
          </a:prstGeom>
          <a:noFill/>
        </p:spPr>
        <p:txBody>
          <a:bodyPr wrap="none" rtlCol="0">
            <a:spAutoFit/>
          </a:bodyPr>
          <a:lstStyle/>
          <a:p>
            <a:r>
              <a:rPr lang="en-US" dirty="0"/>
              <a:t>Time</a:t>
            </a:r>
          </a:p>
        </p:txBody>
      </p:sp>
      <p:sp>
        <p:nvSpPr>
          <p:cNvPr id="102" name="Freeform: Shape 101">
            <a:extLst>
              <a:ext uri="{FF2B5EF4-FFF2-40B4-BE49-F238E27FC236}">
                <a16:creationId xmlns:a16="http://schemas.microsoft.com/office/drawing/2014/main" id="{114160F4-A7E7-E3C0-70B7-38878728C740}"/>
              </a:ext>
            </a:extLst>
          </p:cNvPr>
          <p:cNvSpPr/>
          <p:nvPr/>
        </p:nvSpPr>
        <p:spPr>
          <a:xfrm flipH="1">
            <a:off x="1327543"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3" name="Freeform: Shape 102">
            <a:extLst>
              <a:ext uri="{FF2B5EF4-FFF2-40B4-BE49-F238E27FC236}">
                <a16:creationId xmlns:a16="http://schemas.microsoft.com/office/drawing/2014/main" id="{06263E51-EBCC-3A96-5AC5-738477125712}"/>
              </a:ext>
            </a:extLst>
          </p:cNvPr>
          <p:cNvSpPr/>
          <p:nvPr/>
        </p:nvSpPr>
        <p:spPr>
          <a:xfrm flipH="1">
            <a:off x="1481957"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a16="http://schemas.microsoft.com/office/drawing/2014/main" id="{0687DFE1-76DA-2F00-23FF-945E706391CD}"/>
              </a:ext>
            </a:extLst>
          </p:cNvPr>
          <p:cNvSpPr/>
          <p:nvPr/>
        </p:nvSpPr>
        <p:spPr>
          <a:xfrm flipH="1">
            <a:off x="1636371"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5" name="Freeform: Shape 104">
            <a:extLst>
              <a:ext uri="{FF2B5EF4-FFF2-40B4-BE49-F238E27FC236}">
                <a16:creationId xmlns:a16="http://schemas.microsoft.com/office/drawing/2014/main" id="{33055D2B-AD71-2647-181B-BBB8AA5473A6}"/>
              </a:ext>
            </a:extLst>
          </p:cNvPr>
          <p:cNvSpPr/>
          <p:nvPr/>
        </p:nvSpPr>
        <p:spPr>
          <a:xfrm flipH="1">
            <a:off x="1790785"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6" name="Freeform: Shape 105">
            <a:extLst>
              <a:ext uri="{FF2B5EF4-FFF2-40B4-BE49-F238E27FC236}">
                <a16:creationId xmlns:a16="http://schemas.microsoft.com/office/drawing/2014/main" id="{294F4334-C19B-D64E-81CD-50056E39E652}"/>
              </a:ext>
            </a:extLst>
          </p:cNvPr>
          <p:cNvSpPr/>
          <p:nvPr/>
        </p:nvSpPr>
        <p:spPr>
          <a:xfrm flipH="1">
            <a:off x="1945199"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7" name="Freeform: Shape 106">
            <a:extLst>
              <a:ext uri="{FF2B5EF4-FFF2-40B4-BE49-F238E27FC236}">
                <a16:creationId xmlns:a16="http://schemas.microsoft.com/office/drawing/2014/main" id="{420DE1E8-B65C-58A5-0E63-041A31B90124}"/>
              </a:ext>
            </a:extLst>
          </p:cNvPr>
          <p:cNvSpPr/>
          <p:nvPr/>
        </p:nvSpPr>
        <p:spPr>
          <a:xfrm flipH="1">
            <a:off x="2099613"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8" name="Freeform: Shape 107">
            <a:extLst>
              <a:ext uri="{FF2B5EF4-FFF2-40B4-BE49-F238E27FC236}">
                <a16:creationId xmlns:a16="http://schemas.microsoft.com/office/drawing/2014/main" id="{F27A3352-7B65-4D3C-E1D9-A4718E4D11F0}"/>
              </a:ext>
            </a:extLst>
          </p:cNvPr>
          <p:cNvSpPr/>
          <p:nvPr/>
        </p:nvSpPr>
        <p:spPr>
          <a:xfrm flipH="1">
            <a:off x="2254027"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0" name="Freeform: Shape 109">
            <a:extLst>
              <a:ext uri="{FF2B5EF4-FFF2-40B4-BE49-F238E27FC236}">
                <a16:creationId xmlns:a16="http://schemas.microsoft.com/office/drawing/2014/main" id="{8C1E5FC1-579A-5A4F-C804-D93A59C7A249}"/>
              </a:ext>
            </a:extLst>
          </p:cNvPr>
          <p:cNvSpPr/>
          <p:nvPr/>
        </p:nvSpPr>
        <p:spPr>
          <a:xfrm flipH="1">
            <a:off x="2408441"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1" name="Freeform: Shape 110">
            <a:extLst>
              <a:ext uri="{FF2B5EF4-FFF2-40B4-BE49-F238E27FC236}">
                <a16:creationId xmlns:a16="http://schemas.microsoft.com/office/drawing/2014/main" id="{0C9BE74B-15BD-1C59-0A2E-47CE6AB6A9CD}"/>
              </a:ext>
            </a:extLst>
          </p:cNvPr>
          <p:cNvSpPr/>
          <p:nvPr/>
        </p:nvSpPr>
        <p:spPr>
          <a:xfrm flipH="1">
            <a:off x="2562855"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2" name="Freeform: Shape 111">
            <a:extLst>
              <a:ext uri="{FF2B5EF4-FFF2-40B4-BE49-F238E27FC236}">
                <a16:creationId xmlns:a16="http://schemas.microsoft.com/office/drawing/2014/main" id="{BD794AB9-C501-E0DD-0F56-5B1D70E7DC9E}"/>
              </a:ext>
            </a:extLst>
          </p:cNvPr>
          <p:cNvSpPr/>
          <p:nvPr/>
        </p:nvSpPr>
        <p:spPr>
          <a:xfrm flipH="1">
            <a:off x="2717266"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5326AF95-014F-9F5D-325B-89B3EF9A2D84}"/>
              </a:ext>
            </a:extLst>
          </p:cNvPr>
          <p:cNvSpPr txBox="1"/>
          <p:nvPr/>
        </p:nvSpPr>
        <p:spPr>
          <a:xfrm>
            <a:off x="4078341" y="3454763"/>
            <a:ext cx="1463031"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FA</a:t>
            </a:r>
          </a:p>
        </p:txBody>
      </p:sp>
      <p:cxnSp>
        <p:nvCxnSpPr>
          <p:cNvPr id="116" name="Straight Arrow Connector 115">
            <a:extLst>
              <a:ext uri="{FF2B5EF4-FFF2-40B4-BE49-F238E27FC236}">
                <a16:creationId xmlns:a16="http://schemas.microsoft.com/office/drawing/2014/main" id="{A4D3D83C-2C87-91FE-BEB4-FA866EE65F1D}"/>
              </a:ext>
            </a:extLst>
          </p:cNvPr>
          <p:cNvCxnSpPr>
            <a:cxnSpLocks/>
          </p:cNvCxnSpPr>
          <p:nvPr/>
        </p:nvCxnSpPr>
        <p:spPr>
          <a:xfrm flipV="1">
            <a:off x="1214649" y="2836387"/>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29314122-F2C0-8820-280D-DEAC41D7578B}"/>
              </a:ext>
            </a:extLst>
          </p:cNvPr>
          <p:cNvSpPr txBox="1"/>
          <p:nvPr/>
        </p:nvSpPr>
        <p:spPr>
          <a:xfrm rot="16200000">
            <a:off x="537545" y="3178066"/>
            <a:ext cx="824328" cy="369332"/>
          </a:xfrm>
          <a:prstGeom prst="rect">
            <a:avLst/>
          </a:prstGeom>
          <a:noFill/>
        </p:spPr>
        <p:txBody>
          <a:bodyPr wrap="none" rtlCol="0">
            <a:spAutoFit/>
          </a:bodyPr>
          <a:lstStyle/>
          <a:p>
            <a:r>
              <a:rPr lang="en-US" dirty="0"/>
              <a:t>Energy</a:t>
            </a:r>
          </a:p>
        </p:txBody>
      </p:sp>
      <p:sp>
        <p:nvSpPr>
          <p:cNvPr id="118" name="TextBox 117">
            <a:extLst>
              <a:ext uri="{FF2B5EF4-FFF2-40B4-BE49-F238E27FC236}">
                <a16:creationId xmlns:a16="http://schemas.microsoft.com/office/drawing/2014/main" id="{6ABCC763-7FE1-7287-A466-80239467D8B5}"/>
              </a:ext>
            </a:extLst>
          </p:cNvPr>
          <p:cNvSpPr txBox="1"/>
          <p:nvPr/>
        </p:nvSpPr>
        <p:spPr>
          <a:xfrm>
            <a:off x="2545545" y="3720316"/>
            <a:ext cx="649537" cy="369332"/>
          </a:xfrm>
          <a:prstGeom prst="rect">
            <a:avLst/>
          </a:prstGeom>
          <a:noFill/>
        </p:spPr>
        <p:txBody>
          <a:bodyPr wrap="none" rtlCol="0">
            <a:spAutoFit/>
          </a:bodyPr>
          <a:lstStyle/>
          <a:p>
            <a:r>
              <a:rPr lang="en-US" dirty="0"/>
              <a:t>Time</a:t>
            </a:r>
          </a:p>
        </p:txBody>
      </p:sp>
      <p:sp>
        <p:nvSpPr>
          <p:cNvPr id="119" name="Freeform: Shape 118">
            <a:extLst>
              <a:ext uri="{FF2B5EF4-FFF2-40B4-BE49-F238E27FC236}">
                <a16:creationId xmlns:a16="http://schemas.microsoft.com/office/drawing/2014/main" id="{CD3D0A01-C3A4-F20C-B881-E2DBB3FF7A69}"/>
              </a:ext>
            </a:extLst>
          </p:cNvPr>
          <p:cNvSpPr/>
          <p:nvPr/>
        </p:nvSpPr>
        <p:spPr>
          <a:xfrm flipH="1">
            <a:off x="1302524"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9C754E80-73EE-F9AD-B77F-E4C61C3269F7}"/>
              </a:ext>
            </a:extLst>
          </p:cNvPr>
          <p:cNvSpPr/>
          <p:nvPr/>
        </p:nvSpPr>
        <p:spPr>
          <a:xfrm flipH="1">
            <a:off x="1456938"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CB6864DC-43B9-3C42-5F3E-76E33B952D30}"/>
              </a:ext>
            </a:extLst>
          </p:cNvPr>
          <p:cNvSpPr/>
          <p:nvPr/>
        </p:nvSpPr>
        <p:spPr>
          <a:xfrm flipH="1">
            <a:off x="1611352"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B200D7D6-EC21-3131-75D1-BFE0B22C92F8}"/>
              </a:ext>
            </a:extLst>
          </p:cNvPr>
          <p:cNvSpPr/>
          <p:nvPr/>
        </p:nvSpPr>
        <p:spPr>
          <a:xfrm flipH="1">
            <a:off x="1765766"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9A201262-E96D-0171-F7C9-BB5F075122DC}"/>
              </a:ext>
            </a:extLst>
          </p:cNvPr>
          <p:cNvSpPr/>
          <p:nvPr/>
        </p:nvSpPr>
        <p:spPr>
          <a:xfrm flipH="1">
            <a:off x="1920180"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5A78BF3E-9B4B-BC3F-6CAF-DA98201FD97D}"/>
              </a:ext>
            </a:extLst>
          </p:cNvPr>
          <p:cNvSpPr/>
          <p:nvPr/>
        </p:nvSpPr>
        <p:spPr>
          <a:xfrm flipH="1">
            <a:off x="2074594"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FE0320DB-8C94-DAD3-A17C-14D3BC7F4BB8}"/>
              </a:ext>
            </a:extLst>
          </p:cNvPr>
          <p:cNvSpPr/>
          <p:nvPr/>
        </p:nvSpPr>
        <p:spPr>
          <a:xfrm flipH="1">
            <a:off x="2229008"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26" name="Straight Arrow Connector 125">
            <a:extLst>
              <a:ext uri="{FF2B5EF4-FFF2-40B4-BE49-F238E27FC236}">
                <a16:creationId xmlns:a16="http://schemas.microsoft.com/office/drawing/2014/main" id="{971A6566-7643-524C-D312-82BE85BCB6F0}"/>
              </a:ext>
            </a:extLst>
          </p:cNvPr>
          <p:cNvCxnSpPr>
            <a:cxnSpLocks/>
          </p:cNvCxnSpPr>
          <p:nvPr/>
        </p:nvCxnSpPr>
        <p:spPr>
          <a:xfrm>
            <a:off x="1214649" y="3703980"/>
            <a:ext cx="187872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7" name="Freeform: Shape 126">
            <a:extLst>
              <a:ext uri="{FF2B5EF4-FFF2-40B4-BE49-F238E27FC236}">
                <a16:creationId xmlns:a16="http://schemas.microsoft.com/office/drawing/2014/main" id="{AC2925E9-8577-5008-97C5-88815079B5D9}"/>
              </a:ext>
            </a:extLst>
          </p:cNvPr>
          <p:cNvSpPr/>
          <p:nvPr/>
        </p:nvSpPr>
        <p:spPr>
          <a:xfrm flipH="1">
            <a:off x="2383422"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CC4CD46C-DE81-AC85-10D7-FCF50B725F50}"/>
              </a:ext>
            </a:extLst>
          </p:cNvPr>
          <p:cNvSpPr/>
          <p:nvPr/>
        </p:nvSpPr>
        <p:spPr>
          <a:xfrm flipH="1">
            <a:off x="2537836"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64AD46D-E863-61CC-4298-340FF8B14103}"/>
              </a:ext>
            </a:extLst>
          </p:cNvPr>
          <p:cNvSpPr/>
          <p:nvPr/>
        </p:nvSpPr>
        <p:spPr>
          <a:xfrm flipH="1">
            <a:off x="2692247" y="3159244"/>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3" name="Rectangle 132">
            <a:extLst>
              <a:ext uri="{FF2B5EF4-FFF2-40B4-BE49-F238E27FC236}">
                <a16:creationId xmlns:a16="http://schemas.microsoft.com/office/drawing/2014/main" id="{39405FD6-C778-5BD0-1586-A2EB4CF5FDDD}"/>
              </a:ext>
            </a:extLst>
          </p:cNvPr>
          <p:cNvSpPr/>
          <p:nvPr/>
        </p:nvSpPr>
        <p:spPr>
          <a:xfrm>
            <a:off x="3751346" y="2657261"/>
            <a:ext cx="2221956" cy="2517904"/>
          </a:xfrm>
          <a:prstGeom prst="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8BFCB523-DAB1-4601-9183-B26120E10359}"/>
              </a:ext>
            </a:extLst>
          </p:cNvPr>
          <p:cNvSpPr txBox="1"/>
          <p:nvPr/>
        </p:nvSpPr>
        <p:spPr>
          <a:xfrm rot="5400000">
            <a:off x="4975027" y="3674149"/>
            <a:ext cx="1707519" cy="461665"/>
          </a:xfrm>
          <a:prstGeom prst="rect">
            <a:avLst/>
          </a:prstGeom>
          <a:noFill/>
        </p:spPr>
        <p:txBody>
          <a:bodyPr wrap="none" rtlCol="0">
            <a:spAutoFit/>
          </a:bodyPr>
          <a:lstStyle/>
          <a:p>
            <a:r>
              <a:rPr lang="en-US" sz="2400" dirty="0"/>
              <a:t>Pulse Slicing</a:t>
            </a:r>
          </a:p>
        </p:txBody>
      </p:sp>
      <p:sp>
        <p:nvSpPr>
          <p:cNvPr id="135" name="Freeform: Shape 134">
            <a:extLst>
              <a:ext uri="{FF2B5EF4-FFF2-40B4-BE49-F238E27FC236}">
                <a16:creationId xmlns:a16="http://schemas.microsoft.com/office/drawing/2014/main" id="{AD5E2368-8592-CBED-04CB-70C6E2D7303A}"/>
              </a:ext>
            </a:extLst>
          </p:cNvPr>
          <p:cNvSpPr/>
          <p:nvPr/>
        </p:nvSpPr>
        <p:spPr>
          <a:xfrm>
            <a:off x="9088364"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6" name="Freeform: Shape 135">
            <a:extLst>
              <a:ext uri="{FF2B5EF4-FFF2-40B4-BE49-F238E27FC236}">
                <a16:creationId xmlns:a16="http://schemas.microsoft.com/office/drawing/2014/main" id="{CA1A36C5-376A-8FDB-13A3-783BDED5FC89}"/>
              </a:ext>
            </a:extLst>
          </p:cNvPr>
          <p:cNvSpPr/>
          <p:nvPr/>
        </p:nvSpPr>
        <p:spPr>
          <a:xfrm>
            <a:off x="9261221"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7" name="Freeform: Shape 136">
            <a:extLst>
              <a:ext uri="{FF2B5EF4-FFF2-40B4-BE49-F238E27FC236}">
                <a16:creationId xmlns:a16="http://schemas.microsoft.com/office/drawing/2014/main" id="{8C15868F-D2F7-5160-5E27-2006D016809D}"/>
              </a:ext>
            </a:extLst>
          </p:cNvPr>
          <p:cNvSpPr/>
          <p:nvPr/>
        </p:nvSpPr>
        <p:spPr>
          <a:xfrm>
            <a:off x="9434078"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8" name="Freeform: Shape 137">
            <a:extLst>
              <a:ext uri="{FF2B5EF4-FFF2-40B4-BE49-F238E27FC236}">
                <a16:creationId xmlns:a16="http://schemas.microsoft.com/office/drawing/2014/main" id="{E2D4B953-9B71-204B-DB1C-E07FEC571A87}"/>
              </a:ext>
            </a:extLst>
          </p:cNvPr>
          <p:cNvSpPr/>
          <p:nvPr/>
        </p:nvSpPr>
        <p:spPr>
          <a:xfrm>
            <a:off x="9606935"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9" name="Freeform: Shape 138">
            <a:extLst>
              <a:ext uri="{FF2B5EF4-FFF2-40B4-BE49-F238E27FC236}">
                <a16:creationId xmlns:a16="http://schemas.microsoft.com/office/drawing/2014/main" id="{9CD1EAFE-4782-9BCC-1DC2-081F8755B61F}"/>
              </a:ext>
            </a:extLst>
          </p:cNvPr>
          <p:cNvSpPr/>
          <p:nvPr/>
        </p:nvSpPr>
        <p:spPr>
          <a:xfrm>
            <a:off x="9779792"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0" name="Freeform: Shape 139">
            <a:extLst>
              <a:ext uri="{FF2B5EF4-FFF2-40B4-BE49-F238E27FC236}">
                <a16:creationId xmlns:a16="http://schemas.microsoft.com/office/drawing/2014/main" id="{8E0A4991-803C-EDDB-CE1E-FBBD197635EB}"/>
              </a:ext>
            </a:extLst>
          </p:cNvPr>
          <p:cNvSpPr/>
          <p:nvPr/>
        </p:nvSpPr>
        <p:spPr>
          <a:xfrm>
            <a:off x="9952649"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1" name="Freeform: Shape 140">
            <a:extLst>
              <a:ext uri="{FF2B5EF4-FFF2-40B4-BE49-F238E27FC236}">
                <a16:creationId xmlns:a16="http://schemas.microsoft.com/office/drawing/2014/main" id="{7A527C5C-C997-602A-8596-0F4A0D2FCF2D}"/>
              </a:ext>
            </a:extLst>
          </p:cNvPr>
          <p:cNvSpPr/>
          <p:nvPr/>
        </p:nvSpPr>
        <p:spPr>
          <a:xfrm>
            <a:off x="10125506"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2" name="Freeform: Shape 141">
            <a:extLst>
              <a:ext uri="{FF2B5EF4-FFF2-40B4-BE49-F238E27FC236}">
                <a16:creationId xmlns:a16="http://schemas.microsoft.com/office/drawing/2014/main" id="{E1FE5A24-5FB6-F57A-5E57-C63B29037359}"/>
              </a:ext>
            </a:extLst>
          </p:cNvPr>
          <p:cNvSpPr/>
          <p:nvPr/>
        </p:nvSpPr>
        <p:spPr>
          <a:xfrm>
            <a:off x="10298363"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3" name="Freeform: Shape 142">
            <a:extLst>
              <a:ext uri="{FF2B5EF4-FFF2-40B4-BE49-F238E27FC236}">
                <a16:creationId xmlns:a16="http://schemas.microsoft.com/office/drawing/2014/main" id="{B999C215-4AFB-752E-3822-81576C25455F}"/>
              </a:ext>
            </a:extLst>
          </p:cNvPr>
          <p:cNvSpPr/>
          <p:nvPr/>
        </p:nvSpPr>
        <p:spPr>
          <a:xfrm>
            <a:off x="10471220"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4" name="Freeform: Shape 143">
            <a:extLst>
              <a:ext uri="{FF2B5EF4-FFF2-40B4-BE49-F238E27FC236}">
                <a16:creationId xmlns:a16="http://schemas.microsoft.com/office/drawing/2014/main" id="{EC3E18F0-71D7-BBCA-03C6-A9D86F33D8F2}"/>
              </a:ext>
            </a:extLst>
          </p:cNvPr>
          <p:cNvSpPr/>
          <p:nvPr/>
        </p:nvSpPr>
        <p:spPr>
          <a:xfrm>
            <a:off x="10644079"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37634A84-38A2-6BC8-4949-34F53265CDFF}"/>
              </a:ext>
            </a:extLst>
          </p:cNvPr>
          <p:cNvCxnSpPr>
            <a:cxnSpLocks/>
          </p:cNvCxnSpPr>
          <p:nvPr/>
        </p:nvCxnSpPr>
        <p:spPr>
          <a:xfrm>
            <a:off x="8819727" y="3364989"/>
            <a:ext cx="24339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46" name="Picture 145" descr="A graph of a function&#10;&#10;Description automatically generated">
            <a:extLst>
              <a:ext uri="{FF2B5EF4-FFF2-40B4-BE49-F238E27FC236}">
                <a16:creationId xmlns:a16="http://schemas.microsoft.com/office/drawing/2014/main" id="{C96A3F1E-A384-F0AF-9A7B-E44A120AF5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510" y="3603554"/>
            <a:ext cx="3467093" cy="2773676"/>
          </a:xfrm>
          <a:prstGeom prst="rect">
            <a:avLst/>
          </a:prstGeom>
        </p:spPr>
      </p:pic>
      <p:cxnSp>
        <p:nvCxnSpPr>
          <p:cNvPr id="20" name="Straight Connector 19">
            <a:extLst>
              <a:ext uri="{FF2B5EF4-FFF2-40B4-BE49-F238E27FC236}">
                <a16:creationId xmlns:a16="http://schemas.microsoft.com/office/drawing/2014/main" id="{7FA5418E-02E4-0A2B-C632-69ADCC2B96CC}"/>
              </a:ext>
            </a:extLst>
          </p:cNvPr>
          <p:cNvCxnSpPr/>
          <p:nvPr/>
        </p:nvCxnSpPr>
        <p:spPr>
          <a:xfrm>
            <a:off x="9556134" y="3656605"/>
            <a:ext cx="0" cy="213746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B75B1B3F-5B63-3DCF-E528-147F4CA12B5D}"/>
              </a:ext>
            </a:extLst>
          </p:cNvPr>
          <p:cNvCxnSpPr>
            <a:cxnSpLocks/>
          </p:cNvCxnSpPr>
          <p:nvPr/>
        </p:nvCxnSpPr>
        <p:spPr>
          <a:xfrm>
            <a:off x="1239668" y="5053883"/>
            <a:ext cx="187872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74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4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5" grpId="0"/>
      <p:bldP spid="47" grpId="0"/>
      <p:bldP spid="60" grpId="0"/>
      <p:bldP spid="61" grpId="0"/>
      <p:bldP spid="84" grpId="0"/>
      <p:bldP spid="85" grpId="0" animBg="1"/>
      <p:bldP spid="86" grpId="0" animBg="1"/>
      <p:bldP spid="89" grpId="0" animBg="1"/>
      <p:bldP spid="100" grpId="0"/>
      <p:bldP spid="101" grpId="0"/>
      <p:bldP spid="102" grpId="0" animBg="1"/>
      <p:bldP spid="103" grpId="0" animBg="1"/>
      <p:bldP spid="104" grpId="0" animBg="1"/>
      <p:bldP spid="105" grpId="0" animBg="1"/>
      <p:bldP spid="106" grpId="0" animBg="1"/>
      <p:bldP spid="107" grpId="0" animBg="1"/>
      <p:bldP spid="108" grpId="0" animBg="1"/>
      <p:bldP spid="110" grpId="0" animBg="1"/>
      <p:bldP spid="111" grpId="0" animBg="1"/>
      <p:bldP spid="112"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aph of a function&#10;&#10;Description automatically generated">
            <a:extLst>
              <a:ext uri="{FF2B5EF4-FFF2-40B4-BE49-F238E27FC236}">
                <a16:creationId xmlns:a16="http://schemas.microsoft.com/office/drawing/2014/main" id="{238F1D8E-3DDC-4254-6CAE-15204D748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510" y="3603554"/>
            <a:ext cx="3467093" cy="2773676"/>
          </a:xfrm>
          <a:prstGeom prst="rect">
            <a:avLst/>
          </a:prstGeom>
        </p:spPr>
      </p:pic>
      <p:sp>
        <p:nvSpPr>
          <p:cNvPr id="3" name="Footer Placeholder 2">
            <a:extLst>
              <a:ext uri="{FF2B5EF4-FFF2-40B4-BE49-F238E27FC236}">
                <a16:creationId xmlns:a16="http://schemas.microsoft.com/office/drawing/2014/main" id="{71519FEA-B437-9A0F-3969-6DBBF13281E9}"/>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02975C48-7901-538B-E37B-305F609D504B}"/>
              </a:ext>
            </a:extLst>
          </p:cNvPr>
          <p:cNvSpPr>
            <a:spLocks noGrp="1"/>
          </p:cNvSpPr>
          <p:nvPr>
            <p:ph type="sldNum" sz="quarter" idx="12"/>
          </p:nvPr>
        </p:nvSpPr>
        <p:spPr/>
        <p:txBody>
          <a:bodyPr/>
          <a:lstStyle/>
          <a:p>
            <a:pPr lvl="0"/>
            <a:r>
              <a:rPr lang="en-US"/>
              <a:t> |  </a:t>
            </a:r>
            <a:fld id="{72E50A9C-9430-4DF3-B16F-9673B5ECE2F6}" type="slidenum">
              <a:rPr smtClean="0"/>
              <a:t>32</a:t>
            </a:fld>
            <a:endParaRPr lang="en-US"/>
          </a:p>
        </p:txBody>
      </p:sp>
      <p:sp>
        <p:nvSpPr>
          <p:cNvPr id="6" name="TextBox 5">
            <a:extLst>
              <a:ext uri="{FF2B5EF4-FFF2-40B4-BE49-F238E27FC236}">
                <a16:creationId xmlns:a16="http://schemas.microsoft.com/office/drawing/2014/main" id="{07E80902-90C1-17AA-1852-F7FE3197E78F}"/>
              </a:ext>
            </a:extLst>
          </p:cNvPr>
          <p:cNvSpPr txBox="1"/>
          <p:nvPr/>
        </p:nvSpPr>
        <p:spPr>
          <a:xfrm>
            <a:off x="4090128" y="2910615"/>
            <a:ext cx="1463031"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EOM</a:t>
            </a:r>
          </a:p>
        </p:txBody>
      </p:sp>
      <p:grpSp>
        <p:nvGrpSpPr>
          <p:cNvPr id="7" name="Group 6">
            <a:extLst>
              <a:ext uri="{FF2B5EF4-FFF2-40B4-BE49-F238E27FC236}">
                <a16:creationId xmlns:a16="http://schemas.microsoft.com/office/drawing/2014/main" id="{07541AF1-6DA2-2ABA-13BA-E207DBE0F01F}"/>
              </a:ext>
            </a:extLst>
          </p:cNvPr>
          <p:cNvGrpSpPr/>
          <p:nvPr/>
        </p:nvGrpSpPr>
        <p:grpSpPr>
          <a:xfrm>
            <a:off x="7009779" y="1343129"/>
            <a:ext cx="1144712" cy="385555"/>
            <a:chOff x="13699959" y="-5138929"/>
            <a:chExt cx="5178456" cy="1828800"/>
          </a:xfrm>
        </p:grpSpPr>
        <p:grpSp>
          <p:nvGrpSpPr>
            <p:cNvPr id="8" name="Group 7">
              <a:extLst>
                <a:ext uri="{FF2B5EF4-FFF2-40B4-BE49-F238E27FC236}">
                  <a16:creationId xmlns:a16="http://schemas.microsoft.com/office/drawing/2014/main" id="{2BBBCB00-BE96-CAB1-99A0-66353C5AC8A4}"/>
                </a:ext>
              </a:extLst>
            </p:cNvPr>
            <p:cNvGrpSpPr>
              <a:grpSpLocks noChangeAspect="1"/>
            </p:cNvGrpSpPr>
            <p:nvPr/>
          </p:nvGrpSpPr>
          <p:grpSpPr>
            <a:xfrm>
              <a:off x="17649534" y="-5138929"/>
              <a:ext cx="1228881" cy="1828800"/>
              <a:chOff x="9246174" y="7976484"/>
              <a:chExt cx="241383" cy="359223"/>
            </a:xfrm>
          </p:grpSpPr>
          <p:sp>
            <p:nvSpPr>
              <p:cNvPr id="10" name="Rectangle 9">
                <a:extLst>
                  <a:ext uri="{FF2B5EF4-FFF2-40B4-BE49-F238E27FC236}">
                    <a16:creationId xmlns:a16="http://schemas.microsoft.com/office/drawing/2014/main" id="{64EC0666-7177-FA90-D190-F139024FCB98}"/>
                  </a:ext>
                </a:extLst>
              </p:cNvPr>
              <p:cNvSpPr/>
              <p:nvPr/>
            </p:nvSpPr>
            <p:spPr>
              <a:xfrm rot="16200000">
                <a:off x="9370248" y="8132154"/>
                <a:ext cx="109453" cy="4788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1" name="Rectangle 10">
                <a:extLst>
                  <a:ext uri="{FF2B5EF4-FFF2-40B4-BE49-F238E27FC236}">
                    <a16:creationId xmlns:a16="http://schemas.microsoft.com/office/drawing/2014/main" id="{4EA618F1-64FE-A737-4E54-BE6B964C3143}"/>
                  </a:ext>
                </a:extLst>
              </p:cNvPr>
              <p:cNvSpPr/>
              <p:nvPr/>
            </p:nvSpPr>
            <p:spPr>
              <a:xfrm rot="16200000">
                <a:off x="9294773" y="8225615"/>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sp>
            <p:nvSpPr>
              <p:cNvPr id="12" name="Rectangle 11">
                <a:extLst>
                  <a:ext uri="{FF2B5EF4-FFF2-40B4-BE49-F238E27FC236}">
                    <a16:creationId xmlns:a16="http://schemas.microsoft.com/office/drawing/2014/main" id="{4D9A08BC-38AD-931D-130C-B4108F7DDC2D}"/>
                  </a:ext>
                </a:extLst>
              </p:cNvPr>
              <p:cNvSpPr/>
              <p:nvPr/>
            </p:nvSpPr>
            <p:spPr>
              <a:xfrm rot="16200000">
                <a:off x="9288925" y="7985664"/>
                <a:ext cx="45719" cy="9855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3" name="Rectangle 12">
                <a:extLst>
                  <a:ext uri="{FF2B5EF4-FFF2-40B4-BE49-F238E27FC236}">
                    <a16:creationId xmlns:a16="http://schemas.microsoft.com/office/drawing/2014/main" id="{3474B192-A2F1-99FC-6A8F-739CCFCCC12F}"/>
                  </a:ext>
                </a:extLst>
              </p:cNvPr>
              <p:cNvSpPr/>
              <p:nvPr/>
            </p:nvSpPr>
            <p:spPr>
              <a:xfrm rot="16200000">
                <a:off x="9199380" y="8130612"/>
                <a:ext cx="359223" cy="509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dirty="0"/>
              </a:p>
            </p:txBody>
          </p:sp>
          <p:sp>
            <p:nvSpPr>
              <p:cNvPr id="14" name="Rectangle 13">
                <a:extLst>
                  <a:ext uri="{FF2B5EF4-FFF2-40B4-BE49-F238E27FC236}">
                    <a16:creationId xmlns:a16="http://schemas.microsoft.com/office/drawing/2014/main" id="{E063B784-BDF2-0174-5FEA-D223C3A9200E}"/>
                  </a:ext>
                </a:extLst>
              </p:cNvPr>
              <p:cNvSpPr/>
              <p:nvPr/>
            </p:nvSpPr>
            <p:spPr>
              <a:xfrm rot="16200000">
                <a:off x="9246845" y="8238162"/>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5" name="Rectangle 14">
                <a:extLst>
                  <a:ext uri="{FF2B5EF4-FFF2-40B4-BE49-F238E27FC236}">
                    <a16:creationId xmlns:a16="http://schemas.microsoft.com/office/drawing/2014/main" id="{7BA2B15D-BF91-7C60-7F69-3B381FD3544D}"/>
                  </a:ext>
                </a:extLst>
              </p:cNvPr>
              <p:cNvSpPr/>
              <p:nvPr/>
            </p:nvSpPr>
            <p:spPr>
              <a:xfrm rot="16200000">
                <a:off x="9246845" y="7998814"/>
                <a:ext cx="67634" cy="689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00" tIns="43100" rIns="86200" bIns="43100" numCol="1" spcCol="0" rtlCol="0" fromWordArt="0" anchor="ctr" anchorCtr="0" forceAA="0" compatLnSpc="1">
                <a:prstTxWarp prst="textNoShape">
                  <a:avLst/>
                </a:prstTxWarp>
                <a:noAutofit/>
              </a:bodyPr>
              <a:lstStyle/>
              <a:p>
                <a:pPr algn="ctr"/>
                <a:endParaRPr lang="en-US" sz="1697"/>
              </a:p>
            </p:txBody>
          </p:sp>
          <p:sp>
            <p:nvSpPr>
              <p:cNvPr id="16" name="Pie 164">
                <a:extLst>
                  <a:ext uri="{FF2B5EF4-FFF2-40B4-BE49-F238E27FC236}">
                    <a16:creationId xmlns:a16="http://schemas.microsoft.com/office/drawing/2014/main" id="{D163A452-E24C-CE3F-F50B-EDCE2D4CA4C9}"/>
                  </a:ext>
                </a:extLst>
              </p:cNvPr>
              <p:cNvSpPr/>
              <p:nvPr/>
            </p:nvSpPr>
            <p:spPr>
              <a:xfrm rot="10800000">
                <a:off x="9349334" y="8088732"/>
                <a:ext cx="138223" cy="134726"/>
              </a:xfrm>
              <a:prstGeom prst="pie">
                <a:avLst>
                  <a:gd name="adj1" fmla="val 5399988"/>
                  <a:gd name="adj2" fmla="val 16200000"/>
                </a:avLst>
              </a:prstGeom>
              <a:gradFill>
                <a:gsLst>
                  <a:gs pos="0">
                    <a:schemeClr val="accent1">
                      <a:lumMod val="5000"/>
                      <a:lumOff val="95000"/>
                    </a:schemeClr>
                  </a:gs>
                  <a:gs pos="52000">
                    <a:schemeClr val="bg2">
                      <a:lumMod val="25000"/>
                    </a:schemeClr>
                  </a:gs>
                  <a:gs pos="95000">
                    <a:schemeClr val="accent1">
                      <a:lumMod val="49000"/>
                      <a:lumOff val="51000"/>
                    </a:schemeClr>
                  </a:gs>
                  <a:gs pos="100000">
                    <a:schemeClr val="accent1">
                      <a:lumMod val="30000"/>
                      <a:lumOff val="70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7"/>
              </a:p>
            </p:txBody>
          </p:sp>
        </p:grpSp>
        <p:sp>
          <p:nvSpPr>
            <p:cNvPr id="9" name="Freeform: Shape 8">
              <a:extLst>
                <a:ext uri="{FF2B5EF4-FFF2-40B4-BE49-F238E27FC236}">
                  <a16:creationId xmlns:a16="http://schemas.microsoft.com/office/drawing/2014/main" id="{0C77B482-7607-B161-8B40-077F04C0310F}"/>
                </a:ext>
              </a:extLst>
            </p:cNvPr>
            <p:cNvSpPr/>
            <p:nvPr/>
          </p:nvSpPr>
          <p:spPr>
            <a:xfrm>
              <a:off x="13699959" y="-4230228"/>
              <a:ext cx="4475746" cy="683216"/>
            </a:xfrm>
            <a:custGeom>
              <a:avLst/>
              <a:gdLst>
                <a:gd name="connsiteX0" fmla="*/ 4491789 w 4491789"/>
                <a:gd name="connsiteY0" fmla="*/ 79645 h 785498"/>
                <a:gd name="connsiteX1" fmla="*/ 3256547 w 4491789"/>
                <a:gd name="connsiteY1" fmla="*/ 47561 h 785498"/>
                <a:gd name="connsiteX2" fmla="*/ 1459831 w 4491789"/>
                <a:gd name="connsiteY2" fmla="*/ 641119 h 785498"/>
                <a:gd name="connsiteX3" fmla="*/ 0 w 4491789"/>
                <a:gd name="connsiteY3" fmla="*/ 785498 h 785498"/>
                <a:gd name="connsiteX0" fmla="*/ 4491789 w 4491789"/>
                <a:gd name="connsiteY0" fmla="*/ 24806 h 730659"/>
                <a:gd name="connsiteX1" fmla="*/ 3224463 w 4491789"/>
                <a:gd name="connsiteY1" fmla="*/ 121059 h 730659"/>
                <a:gd name="connsiteX2" fmla="*/ 1459831 w 4491789"/>
                <a:gd name="connsiteY2" fmla="*/ 586280 h 730659"/>
                <a:gd name="connsiteX3" fmla="*/ 0 w 4491789"/>
                <a:gd name="connsiteY3" fmla="*/ 730659 h 730659"/>
                <a:gd name="connsiteX0" fmla="*/ 4475746 w 4475746"/>
                <a:gd name="connsiteY0" fmla="*/ 24806 h 657618"/>
                <a:gd name="connsiteX1" fmla="*/ 3208420 w 4475746"/>
                <a:gd name="connsiteY1" fmla="*/ 121059 h 657618"/>
                <a:gd name="connsiteX2" fmla="*/ 1443788 w 4475746"/>
                <a:gd name="connsiteY2" fmla="*/ 586280 h 657618"/>
                <a:gd name="connsiteX3" fmla="*/ 0 w 4475746"/>
                <a:gd name="connsiteY3" fmla="*/ 650448 h 657618"/>
                <a:gd name="connsiteX0" fmla="*/ 4475746 w 4475746"/>
                <a:gd name="connsiteY0" fmla="*/ 18896 h 699834"/>
                <a:gd name="connsiteX1" fmla="*/ 3208420 w 4475746"/>
                <a:gd name="connsiteY1" fmla="*/ 163275 h 699834"/>
                <a:gd name="connsiteX2" fmla="*/ 1443788 w 4475746"/>
                <a:gd name="connsiteY2" fmla="*/ 628496 h 699834"/>
                <a:gd name="connsiteX3" fmla="*/ 0 w 4475746"/>
                <a:gd name="connsiteY3" fmla="*/ 692664 h 699834"/>
                <a:gd name="connsiteX0" fmla="*/ 4475746 w 4475746"/>
                <a:gd name="connsiteY0" fmla="*/ 2278 h 683216"/>
                <a:gd name="connsiteX1" fmla="*/ 3208420 w 4475746"/>
                <a:gd name="connsiteY1" fmla="*/ 146657 h 683216"/>
                <a:gd name="connsiteX2" fmla="*/ 1443788 w 4475746"/>
                <a:gd name="connsiteY2" fmla="*/ 611878 h 683216"/>
                <a:gd name="connsiteX3" fmla="*/ 0 w 4475746"/>
                <a:gd name="connsiteY3" fmla="*/ 676046 h 683216"/>
              </a:gdLst>
              <a:ahLst/>
              <a:cxnLst>
                <a:cxn ang="0">
                  <a:pos x="connsiteX0" y="connsiteY0"/>
                </a:cxn>
                <a:cxn ang="0">
                  <a:pos x="connsiteX1" y="connsiteY1"/>
                </a:cxn>
                <a:cxn ang="0">
                  <a:pos x="connsiteX2" y="connsiteY2"/>
                </a:cxn>
                <a:cxn ang="0">
                  <a:pos x="connsiteX3" y="connsiteY3"/>
                </a:cxn>
              </a:cxnLst>
              <a:rect l="l" t="t" r="r" b="b"/>
              <a:pathLst>
                <a:path w="4475746" h="683216">
                  <a:moveTo>
                    <a:pt x="4475746" y="2278"/>
                  </a:moveTo>
                  <a:cubicBezTo>
                    <a:pt x="3822030" y="-12427"/>
                    <a:pt x="3713746" y="45057"/>
                    <a:pt x="3208420" y="146657"/>
                  </a:cubicBezTo>
                  <a:cubicBezTo>
                    <a:pt x="2703094" y="248257"/>
                    <a:pt x="1986546" y="488888"/>
                    <a:pt x="1443788" y="611878"/>
                  </a:cubicBezTo>
                  <a:cubicBezTo>
                    <a:pt x="901030" y="734868"/>
                    <a:pt x="155074" y="657330"/>
                    <a:pt x="0" y="676046"/>
                  </a:cubicBezTo>
                </a:path>
              </a:pathLst>
            </a:cu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D13EBF63-767F-DEE1-7866-ED1210AFE630}"/>
              </a:ext>
            </a:extLst>
          </p:cNvPr>
          <p:cNvCxnSpPr>
            <a:cxnSpLocks/>
            <a:stCxn id="19" idx="2"/>
            <a:endCxn id="6" idx="0"/>
          </p:cNvCxnSpPr>
          <p:nvPr/>
        </p:nvCxnSpPr>
        <p:spPr>
          <a:xfrm>
            <a:off x="4813470" y="2417289"/>
            <a:ext cx="8174" cy="4933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FA27A85-2C3C-4FA4-662B-15A06D1F28ED}"/>
              </a:ext>
            </a:extLst>
          </p:cNvPr>
          <p:cNvSpPr/>
          <p:nvPr/>
        </p:nvSpPr>
        <p:spPr>
          <a:xfrm>
            <a:off x="795532" y="1341937"/>
            <a:ext cx="6038213" cy="4834149"/>
          </a:xfrm>
          <a:prstGeom prst="rect">
            <a:avLst/>
          </a:prstGeom>
          <a:noFill/>
          <a:ln w="254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C657BB-5497-C3BF-C801-66BD802102BD}"/>
              </a:ext>
            </a:extLst>
          </p:cNvPr>
          <p:cNvSpPr txBox="1"/>
          <p:nvPr/>
        </p:nvSpPr>
        <p:spPr>
          <a:xfrm>
            <a:off x="4081955" y="1586292"/>
            <a:ext cx="1463030" cy="830997"/>
          </a:xfrm>
          <a:prstGeom prst="rect">
            <a:avLst/>
          </a:prstGeom>
          <a:solidFill>
            <a:schemeClr val="bg1">
              <a:lumMod val="85000"/>
            </a:schemeClr>
          </a:solidFill>
          <a:ln>
            <a:solidFill>
              <a:schemeClr val="tx1"/>
            </a:solidFill>
          </a:ln>
        </p:spPr>
        <p:txBody>
          <a:bodyPr wrap="square" rtlCol="0">
            <a:spAutoFit/>
          </a:bodyPr>
          <a:lstStyle/>
          <a:p>
            <a:pPr algn="ctr"/>
            <a:r>
              <a:rPr lang="en-US" sz="2400" dirty="0" err="1"/>
              <a:t>cw</a:t>
            </a:r>
            <a:r>
              <a:rPr lang="en-US" sz="2400" dirty="0"/>
              <a:t> laser seed</a:t>
            </a:r>
          </a:p>
        </p:txBody>
      </p:sp>
      <p:sp>
        <p:nvSpPr>
          <p:cNvPr id="21" name="Rectangle 20">
            <a:extLst>
              <a:ext uri="{FF2B5EF4-FFF2-40B4-BE49-F238E27FC236}">
                <a16:creationId xmlns:a16="http://schemas.microsoft.com/office/drawing/2014/main" id="{D365D7CB-035C-439B-225D-D73D1BCD262E}"/>
              </a:ext>
            </a:extLst>
          </p:cNvPr>
          <p:cNvSpPr/>
          <p:nvPr/>
        </p:nvSpPr>
        <p:spPr>
          <a:xfrm>
            <a:off x="8707097" y="1743435"/>
            <a:ext cx="1949552" cy="285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onnector: Elbow 22">
            <a:extLst>
              <a:ext uri="{FF2B5EF4-FFF2-40B4-BE49-F238E27FC236}">
                <a16:creationId xmlns:a16="http://schemas.microsoft.com/office/drawing/2014/main" id="{2E13A840-EF34-EC73-3E37-0BA39D59C672}"/>
              </a:ext>
            </a:extLst>
          </p:cNvPr>
          <p:cNvCxnSpPr>
            <a:cxnSpLocks/>
          </p:cNvCxnSpPr>
          <p:nvPr/>
        </p:nvCxnSpPr>
        <p:spPr>
          <a:xfrm rot="5400000" flipH="1" flipV="1">
            <a:off x="4210813" y="2287824"/>
            <a:ext cx="3403972" cy="2185811"/>
          </a:xfrm>
          <a:prstGeom prst="bentConnector3">
            <a:avLst>
              <a:gd name="adj1" fmla="val -15545"/>
            </a:avLst>
          </a:prstGeom>
          <a:ln w="3810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2E0C774-8D53-8CAC-79AF-50A32D54ACE4}"/>
              </a:ext>
            </a:extLst>
          </p:cNvPr>
          <p:cNvSpPr/>
          <p:nvPr/>
        </p:nvSpPr>
        <p:spPr>
          <a:xfrm>
            <a:off x="1232225" y="1962523"/>
            <a:ext cx="1566530" cy="4729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DD8A58ED-9CE6-9472-A6FC-7E269B186FF3}"/>
              </a:ext>
            </a:extLst>
          </p:cNvPr>
          <p:cNvCxnSpPr>
            <a:cxnSpLocks/>
          </p:cNvCxnSpPr>
          <p:nvPr/>
        </p:nvCxnSpPr>
        <p:spPr>
          <a:xfrm flipV="1">
            <a:off x="1232222" y="1489583"/>
            <a:ext cx="0" cy="9458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1DC9859-F785-51FE-DAA7-31FC91B62697}"/>
              </a:ext>
            </a:extLst>
          </p:cNvPr>
          <p:cNvCxnSpPr>
            <a:cxnSpLocks/>
          </p:cNvCxnSpPr>
          <p:nvPr/>
        </p:nvCxnSpPr>
        <p:spPr>
          <a:xfrm>
            <a:off x="1216274" y="2435464"/>
            <a:ext cx="19159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E0930141-367C-1307-68EF-981C409A13CB}"/>
              </a:ext>
            </a:extLst>
          </p:cNvPr>
          <p:cNvSpPr txBox="1"/>
          <p:nvPr/>
        </p:nvSpPr>
        <p:spPr>
          <a:xfrm>
            <a:off x="2577611" y="2458005"/>
            <a:ext cx="649537" cy="369332"/>
          </a:xfrm>
          <a:prstGeom prst="rect">
            <a:avLst/>
          </a:prstGeom>
          <a:noFill/>
        </p:spPr>
        <p:txBody>
          <a:bodyPr wrap="none" rtlCol="0">
            <a:spAutoFit/>
          </a:bodyPr>
          <a:lstStyle/>
          <a:p>
            <a:r>
              <a:rPr lang="en-US" dirty="0"/>
              <a:t>Time</a:t>
            </a:r>
          </a:p>
        </p:txBody>
      </p:sp>
      <p:sp>
        <p:nvSpPr>
          <p:cNvPr id="29" name="TextBox 28">
            <a:extLst>
              <a:ext uri="{FF2B5EF4-FFF2-40B4-BE49-F238E27FC236}">
                <a16:creationId xmlns:a16="http://schemas.microsoft.com/office/drawing/2014/main" id="{AFC0EB84-0EE4-4105-C8D2-6F84AE13E62F}"/>
              </a:ext>
            </a:extLst>
          </p:cNvPr>
          <p:cNvSpPr txBox="1"/>
          <p:nvPr/>
        </p:nvSpPr>
        <p:spPr>
          <a:xfrm rot="16200000">
            <a:off x="556393" y="1777857"/>
            <a:ext cx="824328" cy="369332"/>
          </a:xfrm>
          <a:prstGeom prst="rect">
            <a:avLst/>
          </a:prstGeom>
          <a:noFill/>
        </p:spPr>
        <p:txBody>
          <a:bodyPr wrap="none" rtlCol="0">
            <a:spAutoFit/>
          </a:bodyPr>
          <a:lstStyle/>
          <a:p>
            <a:r>
              <a:rPr lang="en-US" dirty="0"/>
              <a:t>Energy</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0D80196-1507-7495-3848-EB3FB048998D}"/>
                  </a:ext>
                </a:extLst>
              </p:cNvPr>
              <p:cNvSpPr txBox="1"/>
              <p:nvPr/>
            </p:nvSpPr>
            <p:spPr>
              <a:xfrm>
                <a:off x="1627623" y="1495988"/>
                <a:ext cx="2123723"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𝜈</m:t>
                        </m:r>
                      </m:e>
                      <m:sub>
                        <m:r>
                          <a:rPr lang="en-US" sz="2400" b="0" i="1" smtClean="0">
                            <a:solidFill>
                              <a:srgbClr val="FF0000"/>
                            </a:solidFill>
                            <a:latin typeface="Cambria Math" panose="02040503050406030204" pitchFamily="18" charset="0"/>
                          </a:rPr>
                          <m:t>0,1064 </m:t>
                        </m:r>
                      </m:sub>
                    </m:sSub>
                    <m:r>
                      <a:rPr lang="en-US" sz="2400" b="0" i="1" smtClean="0">
                        <a:latin typeface="Cambria Math" panose="02040503050406030204" pitchFamily="18" charset="0"/>
                      </a:rPr>
                      <m:t>=0 </m:t>
                    </m:r>
                  </m:oMath>
                </a14:m>
                <a:r>
                  <a:rPr lang="en-US" sz="2400" dirty="0"/>
                  <a:t>MHz</a:t>
                </a:r>
              </a:p>
            </p:txBody>
          </p:sp>
        </mc:Choice>
        <mc:Fallback xmlns="">
          <p:sp>
            <p:nvSpPr>
              <p:cNvPr id="44" name="TextBox 43">
                <a:extLst>
                  <a:ext uri="{FF2B5EF4-FFF2-40B4-BE49-F238E27FC236}">
                    <a16:creationId xmlns:a16="http://schemas.microsoft.com/office/drawing/2014/main" id="{80D80196-1507-7495-3848-EB3FB048998D}"/>
                  </a:ext>
                </a:extLst>
              </p:cNvPr>
              <p:cNvSpPr txBox="1">
                <a:spLocks noRot="1" noChangeAspect="1" noMove="1" noResize="1" noEditPoints="1" noAdjustHandles="1" noChangeArrowheads="1" noChangeShapeType="1" noTextEdit="1"/>
              </p:cNvSpPr>
              <p:nvPr/>
            </p:nvSpPr>
            <p:spPr>
              <a:xfrm>
                <a:off x="1627623" y="1495988"/>
                <a:ext cx="2123723" cy="385555"/>
              </a:xfrm>
              <a:prstGeom prst="rect">
                <a:avLst/>
              </a:prstGeom>
              <a:blipFill>
                <a:blip r:embed="rId3"/>
                <a:stretch>
                  <a:fillRect l="-3736" t="-21875" r="-7759"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5FAAFB7-6346-7FEB-A685-5B71E2B154D6}"/>
                  </a:ext>
                </a:extLst>
              </p:cNvPr>
              <p:cNvSpPr txBox="1"/>
              <p:nvPr/>
            </p:nvSpPr>
            <p:spPr>
              <a:xfrm>
                <a:off x="8814901" y="1140041"/>
                <a:ext cx="2507738"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𝜈</m:t>
                        </m:r>
                      </m:e>
                      <m:sub>
                        <m:r>
                          <a:rPr lang="en-US" sz="2400" b="0" i="1" smtClean="0">
                            <a:solidFill>
                              <a:srgbClr val="7030A0"/>
                            </a:solidFill>
                            <a:latin typeface="Cambria Math" panose="02040503050406030204" pitchFamily="18" charset="0"/>
                          </a:rPr>
                          <m:t>1,532</m:t>
                        </m:r>
                      </m:sub>
                    </m:sSub>
                    <m:r>
                      <a:rPr lang="en-US" sz="2400" b="0" i="1" smtClean="0">
                        <a:latin typeface="Cambria Math" panose="02040503050406030204" pitchFamily="18" charset="0"/>
                      </a:rPr>
                      <m:t>=+400</m:t>
                    </m:r>
                  </m:oMath>
                </a14:m>
                <a:r>
                  <a:rPr lang="en-US" sz="2400" dirty="0"/>
                  <a:t> MHz</a:t>
                </a:r>
              </a:p>
            </p:txBody>
          </p:sp>
        </mc:Choice>
        <mc:Fallback xmlns="">
          <p:sp>
            <p:nvSpPr>
              <p:cNvPr id="45" name="TextBox 44">
                <a:extLst>
                  <a:ext uri="{FF2B5EF4-FFF2-40B4-BE49-F238E27FC236}">
                    <a16:creationId xmlns:a16="http://schemas.microsoft.com/office/drawing/2014/main" id="{35FAAFB7-6346-7FEB-A685-5B71E2B154D6}"/>
                  </a:ext>
                </a:extLst>
              </p:cNvPr>
              <p:cNvSpPr txBox="1">
                <a:spLocks noRot="1" noChangeAspect="1" noMove="1" noResize="1" noEditPoints="1" noAdjustHandles="1" noChangeArrowheads="1" noChangeShapeType="1" noTextEdit="1"/>
              </p:cNvSpPr>
              <p:nvPr/>
            </p:nvSpPr>
            <p:spPr>
              <a:xfrm>
                <a:off x="8814901" y="1140041"/>
                <a:ext cx="2507738" cy="385555"/>
              </a:xfrm>
              <a:prstGeom prst="rect">
                <a:avLst/>
              </a:prstGeom>
              <a:blipFill>
                <a:blip r:embed="rId4"/>
                <a:stretch>
                  <a:fillRect l="-2920" t="-22222" r="-6569" b="-46032"/>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2CD38EC9-4D6D-8AE4-7CB5-AD3ACADF8F23}"/>
              </a:ext>
            </a:extLst>
          </p:cNvPr>
          <p:cNvSpPr txBox="1"/>
          <p:nvPr/>
        </p:nvSpPr>
        <p:spPr>
          <a:xfrm rot="16200000">
            <a:off x="8148788" y="2689094"/>
            <a:ext cx="824328" cy="369332"/>
          </a:xfrm>
          <a:prstGeom prst="rect">
            <a:avLst/>
          </a:prstGeom>
          <a:noFill/>
        </p:spPr>
        <p:txBody>
          <a:bodyPr wrap="none" rtlCol="0">
            <a:spAutoFit/>
          </a:bodyPr>
          <a:lstStyle/>
          <a:p>
            <a:r>
              <a:rPr lang="en-US" dirty="0"/>
              <a:t>Energy</a:t>
            </a:r>
          </a:p>
        </p:txBody>
      </p:sp>
      <p:cxnSp>
        <p:nvCxnSpPr>
          <p:cNvPr id="59" name="Straight Arrow Connector 58">
            <a:extLst>
              <a:ext uri="{FF2B5EF4-FFF2-40B4-BE49-F238E27FC236}">
                <a16:creationId xmlns:a16="http://schemas.microsoft.com/office/drawing/2014/main" id="{164B9F02-E7CD-C37D-C9D3-11DD0A03A868}"/>
              </a:ext>
            </a:extLst>
          </p:cNvPr>
          <p:cNvCxnSpPr>
            <a:cxnSpLocks/>
          </p:cNvCxnSpPr>
          <p:nvPr/>
        </p:nvCxnSpPr>
        <p:spPr>
          <a:xfrm flipV="1">
            <a:off x="8840565" y="1999875"/>
            <a:ext cx="0" cy="13468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AD2BD68B-A2AC-0F2F-65F2-2C9D1B622F03}"/>
              </a:ext>
            </a:extLst>
          </p:cNvPr>
          <p:cNvSpPr txBox="1"/>
          <p:nvPr/>
        </p:nvSpPr>
        <p:spPr>
          <a:xfrm>
            <a:off x="10632474" y="3346701"/>
            <a:ext cx="649537" cy="369332"/>
          </a:xfrm>
          <a:prstGeom prst="rect">
            <a:avLst/>
          </a:prstGeom>
          <a:noFill/>
        </p:spPr>
        <p:txBody>
          <a:bodyPr wrap="none" rtlCol="0">
            <a:spAutoFit/>
          </a:bodyPr>
          <a:lstStyle/>
          <a:p>
            <a:r>
              <a:rPr lang="en-US" dirty="0"/>
              <a:t>Time</a:t>
            </a:r>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266AD277-20BB-F3FD-EB6D-A05DF7C8C320}"/>
                  </a:ext>
                </a:extLst>
              </p:cNvPr>
              <p:cNvSpPr txBox="1"/>
              <p:nvPr/>
            </p:nvSpPr>
            <p:spPr>
              <a:xfrm>
                <a:off x="1113764" y="5355051"/>
                <a:ext cx="2637582"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FF0066"/>
                            </a:solidFill>
                            <a:latin typeface="Cambria Math" panose="02040503050406030204" pitchFamily="18" charset="0"/>
                          </a:rPr>
                        </m:ctrlPr>
                      </m:sSubPr>
                      <m:e>
                        <m:r>
                          <a:rPr lang="en-US" sz="2400" b="0" i="1" smtClean="0">
                            <a:solidFill>
                              <a:srgbClr val="FF0066"/>
                            </a:solidFill>
                            <a:latin typeface="Cambria Math" panose="02040503050406030204" pitchFamily="18" charset="0"/>
                          </a:rPr>
                          <m:t>𝜈</m:t>
                        </m:r>
                      </m:e>
                      <m:sub>
                        <m:r>
                          <a:rPr lang="en-US" sz="2400" b="0" i="1" smtClean="0">
                            <a:solidFill>
                              <a:srgbClr val="FF0066"/>
                            </a:solidFill>
                            <a:latin typeface="Cambria Math" panose="02040503050406030204" pitchFamily="18" charset="0"/>
                          </a:rPr>
                          <m:t>1,1064</m:t>
                        </m:r>
                      </m:sub>
                    </m:sSub>
                    <m:r>
                      <a:rPr lang="en-US" sz="2400" b="0" i="1" smtClean="0">
                        <a:latin typeface="Cambria Math" panose="02040503050406030204" pitchFamily="18" charset="0"/>
                      </a:rPr>
                      <m:t>=+200</m:t>
                    </m:r>
                  </m:oMath>
                </a14:m>
                <a:r>
                  <a:rPr lang="en-US" sz="2400" dirty="0"/>
                  <a:t> MHz</a:t>
                </a:r>
              </a:p>
            </p:txBody>
          </p:sp>
        </mc:Choice>
        <mc:Fallback xmlns="">
          <p:sp>
            <p:nvSpPr>
              <p:cNvPr id="61" name="TextBox 60">
                <a:extLst>
                  <a:ext uri="{FF2B5EF4-FFF2-40B4-BE49-F238E27FC236}">
                    <a16:creationId xmlns:a16="http://schemas.microsoft.com/office/drawing/2014/main" id="{266AD277-20BB-F3FD-EB6D-A05DF7C8C320}"/>
                  </a:ext>
                </a:extLst>
              </p:cNvPr>
              <p:cNvSpPr txBox="1">
                <a:spLocks noRot="1" noChangeAspect="1" noMove="1" noResize="1" noEditPoints="1" noAdjustHandles="1" noChangeArrowheads="1" noChangeShapeType="1" noTextEdit="1"/>
              </p:cNvSpPr>
              <p:nvPr/>
            </p:nvSpPr>
            <p:spPr>
              <a:xfrm>
                <a:off x="1113764" y="5355051"/>
                <a:ext cx="2637582" cy="385555"/>
              </a:xfrm>
              <a:prstGeom prst="rect">
                <a:avLst/>
              </a:prstGeom>
              <a:blipFill>
                <a:blip r:embed="rId5"/>
                <a:stretch>
                  <a:fillRect l="-3009" t="-21875" r="-6250" b="-43750"/>
                </a:stretch>
              </a:blipFill>
            </p:spPr>
            <p:txBody>
              <a:bodyPr/>
              <a:lstStyle/>
              <a:p>
                <a:r>
                  <a:rPr lang="en-US">
                    <a:noFill/>
                  </a:rPr>
                  <a:t> </a:t>
                </a:r>
              </a:p>
            </p:txBody>
          </p:sp>
        </mc:Fallback>
      </mc:AlternateContent>
      <p:cxnSp>
        <p:nvCxnSpPr>
          <p:cNvPr id="65" name="Straight Connector 64">
            <a:extLst>
              <a:ext uri="{FF2B5EF4-FFF2-40B4-BE49-F238E27FC236}">
                <a16:creationId xmlns:a16="http://schemas.microsoft.com/office/drawing/2014/main" id="{21061E84-19B6-AFB9-4E63-3900A1F60D4F}"/>
              </a:ext>
            </a:extLst>
          </p:cNvPr>
          <p:cNvCxnSpPr>
            <a:cxnSpLocks/>
            <a:stCxn id="6" idx="2"/>
            <a:endCxn id="115" idx="2"/>
          </p:cNvCxnSpPr>
          <p:nvPr/>
        </p:nvCxnSpPr>
        <p:spPr>
          <a:xfrm flipH="1">
            <a:off x="4809857" y="3310725"/>
            <a:ext cx="11787" cy="5441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6ABD242F-FA84-5A62-B8FD-4793127A1328}"/>
              </a:ext>
            </a:extLst>
          </p:cNvPr>
          <p:cNvSpPr txBox="1"/>
          <p:nvPr/>
        </p:nvSpPr>
        <p:spPr>
          <a:xfrm>
            <a:off x="2823451" y="928564"/>
            <a:ext cx="2319994" cy="461665"/>
          </a:xfrm>
          <a:prstGeom prst="rect">
            <a:avLst/>
          </a:prstGeom>
          <a:noFill/>
        </p:spPr>
        <p:txBody>
          <a:bodyPr wrap="none" rtlCol="0">
            <a:spAutoFit/>
          </a:bodyPr>
          <a:lstStyle/>
          <a:p>
            <a:r>
              <a:rPr lang="en-US" sz="2400" dirty="0"/>
              <a:t>Master Oscillator</a:t>
            </a:r>
          </a:p>
        </p:txBody>
      </p:sp>
      <p:cxnSp>
        <p:nvCxnSpPr>
          <p:cNvPr id="83" name="Straight Connector 82">
            <a:extLst>
              <a:ext uri="{FF2B5EF4-FFF2-40B4-BE49-F238E27FC236}">
                <a16:creationId xmlns:a16="http://schemas.microsoft.com/office/drawing/2014/main" id="{91B58A71-37D2-973C-DE64-0223DF439C46}"/>
              </a:ext>
            </a:extLst>
          </p:cNvPr>
          <p:cNvCxnSpPr>
            <a:cxnSpLocks/>
          </p:cNvCxnSpPr>
          <p:nvPr/>
        </p:nvCxnSpPr>
        <p:spPr>
          <a:xfrm flipV="1">
            <a:off x="7985994" y="1849934"/>
            <a:ext cx="0" cy="609248"/>
          </a:xfrm>
          <a:prstGeom prst="line">
            <a:avLst/>
          </a:prstGeom>
          <a:noFill/>
          <a:ln w="38100" cap="flat" cmpd="sng" algn="ctr">
            <a:solidFill>
              <a:srgbClr val="FF0066"/>
            </a:solidFill>
            <a:prstDash val="solid"/>
            <a:miter lim="800000"/>
          </a:ln>
          <a:effectLst/>
        </p:spPr>
      </p:cxnSp>
      <p:sp>
        <p:nvSpPr>
          <p:cNvPr id="84" name="TextBox 83">
            <a:extLst>
              <a:ext uri="{FF2B5EF4-FFF2-40B4-BE49-F238E27FC236}">
                <a16:creationId xmlns:a16="http://schemas.microsoft.com/office/drawing/2014/main" id="{1B13BF52-F150-46C5-6485-3F09F1D0A0B8}"/>
              </a:ext>
            </a:extLst>
          </p:cNvPr>
          <p:cNvSpPr txBox="1"/>
          <p:nvPr/>
        </p:nvSpPr>
        <p:spPr>
          <a:xfrm>
            <a:off x="7308865" y="2318707"/>
            <a:ext cx="803422" cy="338554"/>
          </a:xfrm>
          <a:prstGeom prst="rect">
            <a:avLst/>
          </a:prstGeom>
          <a:noFill/>
        </p:spPr>
        <p:txBody>
          <a:bodyPr wrap="square" rtlCol="0">
            <a:spAutoFit/>
          </a:bodyPr>
          <a:lstStyle/>
          <a:p>
            <a:r>
              <a:rPr lang="en-US" sz="1600" dirty="0">
                <a:solidFill>
                  <a:prstClr val="black"/>
                </a:solidFill>
                <a:latin typeface="Arial" panose="020B0604020202020204" pitchFamily="34" charset="0"/>
                <a:cs typeface="Arial" panose="020B0604020202020204" pitchFamily="34" charset="0"/>
              </a:rPr>
              <a:t>SHG</a:t>
            </a:r>
          </a:p>
        </p:txBody>
      </p:sp>
      <p:sp>
        <p:nvSpPr>
          <p:cNvPr id="85" name="Rectangle: Rounded Corners 84">
            <a:extLst>
              <a:ext uri="{FF2B5EF4-FFF2-40B4-BE49-F238E27FC236}">
                <a16:creationId xmlns:a16="http://schemas.microsoft.com/office/drawing/2014/main" id="{CF154975-F75E-AE66-DB14-902E16FED3A3}"/>
              </a:ext>
            </a:extLst>
          </p:cNvPr>
          <p:cNvSpPr/>
          <p:nvPr/>
        </p:nvSpPr>
        <p:spPr>
          <a:xfrm rot="5400000">
            <a:off x="7818887" y="2359136"/>
            <a:ext cx="334214" cy="198831"/>
          </a:xfrm>
          <a:prstGeom prst="roundRect">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432EECF2-B662-C8C0-0736-A890144303CD}"/>
              </a:ext>
            </a:extLst>
          </p:cNvPr>
          <p:cNvSpPr/>
          <p:nvPr/>
        </p:nvSpPr>
        <p:spPr>
          <a:xfrm>
            <a:off x="7338527" y="1332819"/>
            <a:ext cx="1247942" cy="633188"/>
          </a:xfrm>
          <a:prstGeom prst="rect">
            <a:avLst/>
          </a:prstGeom>
          <a:solidFill>
            <a:schemeClr val="bg1"/>
          </a:solidFill>
          <a:ln w="25400" cap="flat" cmpd="sng" algn="ctr">
            <a:solidFill>
              <a:schemeClr val="tx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Power Amplifier</a:t>
            </a:r>
          </a:p>
        </p:txBody>
      </p:sp>
      <p:cxnSp>
        <p:nvCxnSpPr>
          <p:cNvPr id="87" name="Straight Arrow Connector 86">
            <a:extLst>
              <a:ext uri="{FF2B5EF4-FFF2-40B4-BE49-F238E27FC236}">
                <a16:creationId xmlns:a16="http://schemas.microsoft.com/office/drawing/2014/main" id="{F33FC688-DEFF-6FC3-E397-C6AEB8BA1DD4}"/>
              </a:ext>
            </a:extLst>
          </p:cNvPr>
          <p:cNvCxnSpPr>
            <a:cxnSpLocks/>
          </p:cNvCxnSpPr>
          <p:nvPr/>
        </p:nvCxnSpPr>
        <p:spPr>
          <a:xfrm>
            <a:off x="7985994" y="2633610"/>
            <a:ext cx="0" cy="62905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DD0BAD63-0D89-16CD-2DEB-1FFF4A56B99C}"/>
              </a:ext>
            </a:extLst>
          </p:cNvPr>
          <p:cNvSpPr txBox="1"/>
          <p:nvPr/>
        </p:nvSpPr>
        <p:spPr>
          <a:xfrm>
            <a:off x="4883111" y="4174814"/>
            <a:ext cx="1276834" cy="707886"/>
          </a:xfrm>
          <a:prstGeom prst="rect">
            <a:avLst/>
          </a:prstGeom>
          <a:solidFill>
            <a:schemeClr val="bg2">
              <a:lumMod val="75000"/>
            </a:schemeClr>
          </a:solidFill>
          <a:ln>
            <a:solidFill>
              <a:schemeClr val="tx1"/>
            </a:solidFill>
          </a:ln>
        </p:spPr>
        <p:txBody>
          <a:bodyPr wrap="square" rtlCol="0">
            <a:spAutoFit/>
          </a:bodyPr>
          <a:lstStyle/>
          <a:p>
            <a:pPr algn="ctr"/>
            <a:r>
              <a:rPr lang="en-US" sz="2000" dirty="0"/>
              <a:t>-200 MHz AOM</a:t>
            </a:r>
          </a:p>
        </p:txBody>
      </p:sp>
      <p:cxnSp>
        <p:nvCxnSpPr>
          <p:cNvPr id="99" name="Straight Arrow Connector 98">
            <a:extLst>
              <a:ext uri="{FF2B5EF4-FFF2-40B4-BE49-F238E27FC236}">
                <a16:creationId xmlns:a16="http://schemas.microsoft.com/office/drawing/2014/main" id="{F72DF134-4829-9E05-CEE2-B35EFD8B71A9}"/>
              </a:ext>
            </a:extLst>
          </p:cNvPr>
          <p:cNvCxnSpPr>
            <a:cxnSpLocks/>
          </p:cNvCxnSpPr>
          <p:nvPr/>
        </p:nvCxnSpPr>
        <p:spPr>
          <a:xfrm flipV="1">
            <a:off x="1239668" y="4186290"/>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39892E83-2C56-1F8D-ADFA-B36935AFF124}"/>
              </a:ext>
            </a:extLst>
          </p:cNvPr>
          <p:cNvSpPr txBox="1"/>
          <p:nvPr/>
        </p:nvSpPr>
        <p:spPr>
          <a:xfrm rot="16200000">
            <a:off x="562564" y="4527969"/>
            <a:ext cx="824328" cy="369332"/>
          </a:xfrm>
          <a:prstGeom prst="rect">
            <a:avLst/>
          </a:prstGeom>
          <a:noFill/>
        </p:spPr>
        <p:txBody>
          <a:bodyPr wrap="none" rtlCol="0">
            <a:spAutoFit/>
          </a:bodyPr>
          <a:lstStyle/>
          <a:p>
            <a:r>
              <a:rPr lang="en-US" dirty="0"/>
              <a:t>Energy</a:t>
            </a:r>
          </a:p>
        </p:txBody>
      </p:sp>
      <p:sp>
        <p:nvSpPr>
          <p:cNvPr id="101" name="TextBox 100">
            <a:extLst>
              <a:ext uri="{FF2B5EF4-FFF2-40B4-BE49-F238E27FC236}">
                <a16:creationId xmlns:a16="http://schemas.microsoft.com/office/drawing/2014/main" id="{325F7A9A-35ED-CD66-EFBD-9A772A5A9870}"/>
              </a:ext>
            </a:extLst>
          </p:cNvPr>
          <p:cNvSpPr txBox="1"/>
          <p:nvPr/>
        </p:nvSpPr>
        <p:spPr>
          <a:xfrm>
            <a:off x="2570564" y="5070219"/>
            <a:ext cx="649537" cy="369332"/>
          </a:xfrm>
          <a:prstGeom prst="rect">
            <a:avLst/>
          </a:prstGeom>
          <a:noFill/>
        </p:spPr>
        <p:txBody>
          <a:bodyPr wrap="none" rtlCol="0">
            <a:spAutoFit/>
          </a:bodyPr>
          <a:lstStyle/>
          <a:p>
            <a:r>
              <a:rPr lang="en-US" dirty="0"/>
              <a:t>Time</a:t>
            </a:r>
          </a:p>
        </p:txBody>
      </p:sp>
      <p:sp>
        <p:nvSpPr>
          <p:cNvPr id="102" name="Freeform: Shape 101">
            <a:extLst>
              <a:ext uri="{FF2B5EF4-FFF2-40B4-BE49-F238E27FC236}">
                <a16:creationId xmlns:a16="http://schemas.microsoft.com/office/drawing/2014/main" id="{114160F4-A7E7-E3C0-70B7-38878728C740}"/>
              </a:ext>
            </a:extLst>
          </p:cNvPr>
          <p:cNvSpPr/>
          <p:nvPr/>
        </p:nvSpPr>
        <p:spPr>
          <a:xfrm flipH="1">
            <a:off x="1327543"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3" name="Freeform: Shape 102">
            <a:extLst>
              <a:ext uri="{FF2B5EF4-FFF2-40B4-BE49-F238E27FC236}">
                <a16:creationId xmlns:a16="http://schemas.microsoft.com/office/drawing/2014/main" id="{06263E51-EBCC-3A96-5AC5-738477125712}"/>
              </a:ext>
            </a:extLst>
          </p:cNvPr>
          <p:cNvSpPr/>
          <p:nvPr/>
        </p:nvSpPr>
        <p:spPr>
          <a:xfrm flipH="1">
            <a:off x="1481957"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alpha val="98824"/>
            </a:srgbClr>
          </a:solidFill>
          <a:ln w="1270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4" name="Freeform: Shape 103">
            <a:extLst>
              <a:ext uri="{FF2B5EF4-FFF2-40B4-BE49-F238E27FC236}">
                <a16:creationId xmlns:a16="http://schemas.microsoft.com/office/drawing/2014/main" id="{0687DFE1-76DA-2F00-23FF-945E706391CD}"/>
              </a:ext>
            </a:extLst>
          </p:cNvPr>
          <p:cNvSpPr/>
          <p:nvPr/>
        </p:nvSpPr>
        <p:spPr>
          <a:xfrm flipH="1">
            <a:off x="1636371"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5" name="Freeform: Shape 104">
            <a:extLst>
              <a:ext uri="{FF2B5EF4-FFF2-40B4-BE49-F238E27FC236}">
                <a16:creationId xmlns:a16="http://schemas.microsoft.com/office/drawing/2014/main" id="{33055D2B-AD71-2647-181B-BBB8AA5473A6}"/>
              </a:ext>
            </a:extLst>
          </p:cNvPr>
          <p:cNvSpPr/>
          <p:nvPr/>
        </p:nvSpPr>
        <p:spPr>
          <a:xfrm flipH="1">
            <a:off x="1790785"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alpha val="98824"/>
            </a:srgbClr>
          </a:solidFill>
          <a:ln w="1270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6" name="Freeform: Shape 105">
            <a:extLst>
              <a:ext uri="{FF2B5EF4-FFF2-40B4-BE49-F238E27FC236}">
                <a16:creationId xmlns:a16="http://schemas.microsoft.com/office/drawing/2014/main" id="{294F4334-C19B-D64E-81CD-50056E39E652}"/>
              </a:ext>
            </a:extLst>
          </p:cNvPr>
          <p:cNvSpPr/>
          <p:nvPr/>
        </p:nvSpPr>
        <p:spPr>
          <a:xfrm flipH="1">
            <a:off x="1945199"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7" name="Freeform: Shape 106">
            <a:extLst>
              <a:ext uri="{FF2B5EF4-FFF2-40B4-BE49-F238E27FC236}">
                <a16:creationId xmlns:a16="http://schemas.microsoft.com/office/drawing/2014/main" id="{420DE1E8-B65C-58A5-0E63-041A31B90124}"/>
              </a:ext>
            </a:extLst>
          </p:cNvPr>
          <p:cNvSpPr/>
          <p:nvPr/>
        </p:nvSpPr>
        <p:spPr>
          <a:xfrm flipH="1">
            <a:off x="2099613"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alpha val="98824"/>
            </a:srgbClr>
          </a:solidFill>
          <a:ln w="1270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8" name="Freeform: Shape 107">
            <a:extLst>
              <a:ext uri="{FF2B5EF4-FFF2-40B4-BE49-F238E27FC236}">
                <a16:creationId xmlns:a16="http://schemas.microsoft.com/office/drawing/2014/main" id="{F27A3352-7B65-4D3C-E1D9-A4718E4D11F0}"/>
              </a:ext>
            </a:extLst>
          </p:cNvPr>
          <p:cNvSpPr/>
          <p:nvPr/>
        </p:nvSpPr>
        <p:spPr>
          <a:xfrm flipH="1">
            <a:off x="2254027"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0" name="Freeform: Shape 109">
            <a:extLst>
              <a:ext uri="{FF2B5EF4-FFF2-40B4-BE49-F238E27FC236}">
                <a16:creationId xmlns:a16="http://schemas.microsoft.com/office/drawing/2014/main" id="{8C1E5FC1-579A-5A4F-C804-D93A59C7A249}"/>
              </a:ext>
            </a:extLst>
          </p:cNvPr>
          <p:cNvSpPr/>
          <p:nvPr/>
        </p:nvSpPr>
        <p:spPr>
          <a:xfrm flipH="1">
            <a:off x="2408441"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alpha val="98824"/>
            </a:srgbClr>
          </a:solidFill>
          <a:ln w="1270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1" name="Freeform: Shape 110">
            <a:extLst>
              <a:ext uri="{FF2B5EF4-FFF2-40B4-BE49-F238E27FC236}">
                <a16:creationId xmlns:a16="http://schemas.microsoft.com/office/drawing/2014/main" id="{0C9BE74B-15BD-1C59-0A2E-47CE6AB6A9CD}"/>
              </a:ext>
            </a:extLst>
          </p:cNvPr>
          <p:cNvSpPr/>
          <p:nvPr/>
        </p:nvSpPr>
        <p:spPr>
          <a:xfrm flipH="1">
            <a:off x="2562855"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66">
              <a:alpha val="98824"/>
            </a:srgbClr>
          </a:solidFill>
          <a:ln w="127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2" name="Freeform: Shape 111">
            <a:extLst>
              <a:ext uri="{FF2B5EF4-FFF2-40B4-BE49-F238E27FC236}">
                <a16:creationId xmlns:a16="http://schemas.microsoft.com/office/drawing/2014/main" id="{BD794AB9-C501-E0DD-0F56-5B1D70E7DC9E}"/>
              </a:ext>
            </a:extLst>
          </p:cNvPr>
          <p:cNvSpPr/>
          <p:nvPr/>
        </p:nvSpPr>
        <p:spPr>
          <a:xfrm flipH="1">
            <a:off x="2717266" y="4562492"/>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alpha val="98824"/>
            </a:srgbClr>
          </a:solidFill>
          <a:ln w="1270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6" name="Straight Arrow Connector 115">
            <a:extLst>
              <a:ext uri="{FF2B5EF4-FFF2-40B4-BE49-F238E27FC236}">
                <a16:creationId xmlns:a16="http://schemas.microsoft.com/office/drawing/2014/main" id="{A4D3D83C-2C87-91FE-BEB4-FA866EE65F1D}"/>
              </a:ext>
            </a:extLst>
          </p:cNvPr>
          <p:cNvCxnSpPr>
            <a:cxnSpLocks/>
          </p:cNvCxnSpPr>
          <p:nvPr/>
        </p:nvCxnSpPr>
        <p:spPr>
          <a:xfrm flipV="1">
            <a:off x="1214649" y="2836387"/>
            <a:ext cx="0" cy="88814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29314122-F2C0-8820-280D-DEAC41D7578B}"/>
              </a:ext>
            </a:extLst>
          </p:cNvPr>
          <p:cNvSpPr txBox="1"/>
          <p:nvPr/>
        </p:nvSpPr>
        <p:spPr>
          <a:xfrm rot="16200000">
            <a:off x="537545" y="3178066"/>
            <a:ext cx="824328" cy="369332"/>
          </a:xfrm>
          <a:prstGeom prst="rect">
            <a:avLst/>
          </a:prstGeom>
          <a:noFill/>
        </p:spPr>
        <p:txBody>
          <a:bodyPr wrap="none" rtlCol="0">
            <a:spAutoFit/>
          </a:bodyPr>
          <a:lstStyle/>
          <a:p>
            <a:r>
              <a:rPr lang="en-US" dirty="0"/>
              <a:t>Energy</a:t>
            </a:r>
          </a:p>
        </p:txBody>
      </p:sp>
      <p:sp>
        <p:nvSpPr>
          <p:cNvPr id="118" name="TextBox 117">
            <a:extLst>
              <a:ext uri="{FF2B5EF4-FFF2-40B4-BE49-F238E27FC236}">
                <a16:creationId xmlns:a16="http://schemas.microsoft.com/office/drawing/2014/main" id="{6ABCC763-7FE1-7287-A466-80239467D8B5}"/>
              </a:ext>
            </a:extLst>
          </p:cNvPr>
          <p:cNvSpPr txBox="1"/>
          <p:nvPr/>
        </p:nvSpPr>
        <p:spPr>
          <a:xfrm>
            <a:off x="2545545" y="3720316"/>
            <a:ext cx="649537" cy="369332"/>
          </a:xfrm>
          <a:prstGeom prst="rect">
            <a:avLst/>
          </a:prstGeom>
          <a:noFill/>
        </p:spPr>
        <p:txBody>
          <a:bodyPr wrap="none" rtlCol="0">
            <a:spAutoFit/>
          </a:bodyPr>
          <a:lstStyle/>
          <a:p>
            <a:r>
              <a:rPr lang="en-US" dirty="0"/>
              <a:t>Time</a:t>
            </a:r>
          </a:p>
        </p:txBody>
      </p:sp>
      <p:sp>
        <p:nvSpPr>
          <p:cNvPr id="119" name="Freeform: Shape 118">
            <a:extLst>
              <a:ext uri="{FF2B5EF4-FFF2-40B4-BE49-F238E27FC236}">
                <a16:creationId xmlns:a16="http://schemas.microsoft.com/office/drawing/2014/main" id="{CD3D0A01-C3A4-F20C-B881-E2DBB3FF7A69}"/>
              </a:ext>
            </a:extLst>
          </p:cNvPr>
          <p:cNvSpPr/>
          <p:nvPr/>
        </p:nvSpPr>
        <p:spPr>
          <a:xfrm flipH="1">
            <a:off x="1302524"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9C754E80-73EE-F9AD-B77F-E4C61C3269F7}"/>
              </a:ext>
            </a:extLst>
          </p:cNvPr>
          <p:cNvSpPr/>
          <p:nvPr/>
        </p:nvSpPr>
        <p:spPr>
          <a:xfrm flipH="1">
            <a:off x="1456938"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CB6864DC-43B9-3C42-5F3E-76E33B952D30}"/>
              </a:ext>
            </a:extLst>
          </p:cNvPr>
          <p:cNvSpPr/>
          <p:nvPr/>
        </p:nvSpPr>
        <p:spPr>
          <a:xfrm flipH="1">
            <a:off x="1611352"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B200D7D6-EC21-3131-75D1-BFE0B22C92F8}"/>
              </a:ext>
            </a:extLst>
          </p:cNvPr>
          <p:cNvSpPr/>
          <p:nvPr/>
        </p:nvSpPr>
        <p:spPr>
          <a:xfrm flipH="1">
            <a:off x="1765766"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9A201262-E96D-0171-F7C9-BB5F075122DC}"/>
              </a:ext>
            </a:extLst>
          </p:cNvPr>
          <p:cNvSpPr/>
          <p:nvPr/>
        </p:nvSpPr>
        <p:spPr>
          <a:xfrm flipH="1">
            <a:off x="1920180"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5A78BF3E-9B4B-BC3F-6CAF-DA98201FD97D}"/>
              </a:ext>
            </a:extLst>
          </p:cNvPr>
          <p:cNvSpPr/>
          <p:nvPr/>
        </p:nvSpPr>
        <p:spPr>
          <a:xfrm flipH="1">
            <a:off x="2074594"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FE0320DB-8C94-DAD3-A17C-14D3BC7F4BB8}"/>
              </a:ext>
            </a:extLst>
          </p:cNvPr>
          <p:cNvSpPr/>
          <p:nvPr/>
        </p:nvSpPr>
        <p:spPr>
          <a:xfrm flipH="1">
            <a:off x="2229008"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26" name="Straight Arrow Connector 125">
            <a:extLst>
              <a:ext uri="{FF2B5EF4-FFF2-40B4-BE49-F238E27FC236}">
                <a16:creationId xmlns:a16="http://schemas.microsoft.com/office/drawing/2014/main" id="{971A6566-7643-524C-D312-82BE85BCB6F0}"/>
              </a:ext>
            </a:extLst>
          </p:cNvPr>
          <p:cNvCxnSpPr>
            <a:cxnSpLocks/>
          </p:cNvCxnSpPr>
          <p:nvPr/>
        </p:nvCxnSpPr>
        <p:spPr>
          <a:xfrm>
            <a:off x="1214649" y="3703980"/>
            <a:ext cx="187872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7" name="Freeform: Shape 126">
            <a:extLst>
              <a:ext uri="{FF2B5EF4-FFF2-40B4-BE49-F238E27FC236}">
                <a16:creationId xmlns:a16="http://schemas.microsoft.com/office/drawing/2014/main" id="{AC2925E9-8577-5008-97C5-88815079B5D9}"/>
              </a:ext>
            </a:extLst>
          </p:cNvPr>
          <p:cNvSpPr/>
          <p:nvPr/>
        </p:nvSpPr>
        <p:spPr>
          <a:xfrm flipH="1">
            <a:off x="2383422"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CC4CD46C-DE81-AC85-10D7-FCF50B725F50}"/>
              </a:ext>
            </a:extLst>
          </p:cNvPr>
          <p:cNvSpPr/>
          <p:nvPr/>
        </p:nvSpPr>
        <p:spPr>
          <a:xfrm flipH="1">
            <a:off x="2537836"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64AD46D-E863-61CC-4298-340FF8B14103}"/>
              </a:ext>
            </a:extLst>
          </p:cNvPr>
          <p:cNvSpPr/>
          <p:nvPr/>
        </p:nvSpPr>
        <p:spPr>
          <a:xfrm flipH="1">
            <a:off x="2692247" y="3121149"/>
            <a:ext cx="58579" cy="488907"/>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0" name="Rectangle 129">
            <a:extLst>
              <a:ext uri="{FF2B5EF4-FFF2-40B4-BE49-F238E27FC236}">
                <a16:creationId xmlns:a16="http://schemas.microsoft.com/office/drawing/2014/main" id="{AE5FB916-3357-AC20-F925-B449C02DA14E}"/>
              </a:ext>
            </a:extLst>
          </p:cNvPr>
          <p:cNvSpPr/>
          <p:nvPr/>
        </p:nvSpPr>
        <p:spPr>
          <a:xfrm>
            <a:off x="1228256" y="3614675"/>
            <a:ext cx="1566530" cy="8192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39405FD6-C778-5BD0-1586-A2EB4CF5FDDD}"/>
              </a:ext>
            </a:extLst>
          </p:cNvPr>
          <p:cNvSpPr/>
          <p:nvPr/>
        </p:nvSpPr>
        <p:spPr>
          <a:xfrm>
            <a:off x="3382393" y="2657261"/>
            <a:ext cx="3332959" cy="2517904"/>
          </a:xfrm>
          <a:prstGeom prst="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a:extLst>
              <a:ext uri="{FF2B5EF4-FFF2-40B4-BE49-F238E27FC236}">
                <a16:creationId xmlns:a16="http://schemas.microsoft.com/office/drawing/2014/main" id="{8BFCB523-DAB1-4601-9183-B26120E10359}"/>
              </a:ext>
            </a:extLst>
          </p:cNvPr>
          <p:cNvSpPr txBox="1"/>
          <p:nvPr/>
        </p:nvSpPr>
        <p:spPr>
          <a:xfrm rot="5400000">
            <a:off x="5696476" y="3607085"/>
            <a:ext cx="1707519" cy="461665"/>
          </a:xfrm>
          <a:prstGeom prst="rect">
            <a:avLst/>
          </a:prstGeom>
          <a:noFill/>
        </p:spPr>
        <p:txBody>
          <a:bodyPr wrap="none" rtlCol="0">
            <a:spAutoFit/>
          </a:bodyPr>
          <a:lstStyle/>
          <a:p>
            <a:r>
              <a:rPr lang="en-US" sz="2400" dirty="0"/>
              <a:t>Pulse Slicing</a:t>
            </a:r>
          </a:p>
        </p:txBody>
      </p:sp>
      <p:sp>
        <p:nvSpPr>
          <p:cNvPr id="135" name="Freeform: Shape 134">
            <a:extLst>
              <a:ext uri="{FF2B5EF4-FFF2-40B4-BE49-F238E27FC236}">
                <a16:creationId xmlns:a16="http://schemas.microsoft.com/office/drawing/2014/main" id="{AD5E2368-8592-CBED-04CB-70C6E2D7303A}"/>
              </a:ext>
            </a:extLst>
          </p:cNvPr>
          <p:cNvSpPr/>
          <p:nvPr/>
        </p:nvSpPr>
        <p:spPr>
          <a:xfrm>
            <a:off x="9088364"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6" name="Freeform: Shape 135">
            <a:extLst>
              <a:ext uri="{FF2B5EF4-FFF2-40B4-BE49-F238E27FC236}">
                <a16:creationId xmlns:a16="http://schemas.microsoft.com/office/drawing/2014/main" id="{CA1A36C5-376A-8FDB-13A3-783BDED5FC89}"/>
              </a:ext>
            </a:extLst>
          </p:cNvPr>
          <p:cNvSpPr/>
          <p:nvPr/>
        </p:nvSpPr>
        <p:spPr>
          <a:xfrm>
            <a:off x="9261221"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7" name="Freeform: Shape 136">
            <a:extLst>
              <a:ext uri="{FF2B5EF4-FFF2-40B4-BE49-F238E27FC236}">
                <a16:creationId xmlns:a16="http://schemas.microsoft.com/office/drawing/2014/main" id="{8C15868F-D2F7-5160-5E27-2006D016809D}"/>
              </a:ext>
            </a:extLst>
          </p:cNvPr>
          <p:cNvSpPr/>
          <p:nvPr/>
        </p:nvSpPr>
        <p:spPr>
          <a:xfrm>
            <a:off x="9434078"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8" name="Freeform: Shape 137">
            <a:extLst>
              <a:ext uri="{FF2B5EF4-FFF2-40B4-BE49-F238E27FC236}">
                <a16:creationId xmlns:a16="http://schemas.microsoft.com/office/drawing/2014/main" id="{E2D4B953-9B71-204B-DB1C-E07FEC571A87}"/>
              </a:ext>
            </a:extLst>
          </p:cNvPr>
          <p:cNvSpPr/>
          <p:nvPr/>
        </p:nvSpPr>
        <p:spPr>
          <a:xfrm>
            <a:off x="9606935"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9" name="Freeform: Shape 138">
            <a:extLst>
              <a:ext uri="{FF2B5EF4-FFF2-40B4-BE49-F238E27FC236}">
                <a16:creationId xmlns:a16="http://schemas.microsoft.com/office/drawing/2014/main" id="{9CD1EAFE-4782-9BCC-1DC2-081F8755B61F}"/>
              </a:ext>
            </a:extLst>
          </p:cNvPr>
          <p:cNvSpPr/>
          <p:nvPr/>
        </p:nvSpPr>
        <p:spPr>
          <a:xfrm>
            <a:off x="9779792"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0" name="Freeform: Shape 139">
            <a:extLst>
              <a:ext uri="{FF2B5EF4-FFF2-40B4-BE49-F238E27FC236}">
                <a16:creationId xmlns:a16="http://schemas.microsoft.com/office/drawing/2014/main" id="{8E0A4991-803C-EDDB-CE1E-FBBD197635EB}"/>
              </a:ext>
            </a:extLst>
          </p:cNvPr>
          <p:cNvSpPr/>
          <p:nvPr/>
        </p:nvSpPr>
        <p:spPr>
          <a:xfrm>
            <a:off x="9952649"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1" name="Freeform: Shape 140">
            <a:extLst>
              <a:ext uri="{FF2B5EF4-FFF2-40B4-BE49-F238E27FC236}">
                <a16:creationId xmlns:a16="http://schemas.microsoft.com/office/drawing/2014/main" id="{7A527C5C-C997-602A-8596-0F4A0D2FCF2D}"/>
              </a:ext>
            </a:extLst>
          </p:cNvPr>
          <p:cNvSpPr/>
          <p:nvPr/>
        </p:nvSpPr>
        <p:spPr>
          <a:xfrm>
            <a:off x="10125506"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2" name="Freeform: Shape 141">
            <a:extLst>
              <a:ext uri="{FF2B5EF4-FFF2-40B4-BE49-F238E27FC236}">
                <a16:creationId xmlns:a16="http://schemas.microsoft.com/office/drawing/2014/main" id="{E1FE5A24-5FB6-F57A-5E57-C63B29037359}"/>
              </a:ext>
            </a:extLst>
          </p:cNvPr>
          <p:cNvSpPr/>
          <p:nvPr/>
        </p:nvSpPr>
        <p:spPr>
          <a:xfrm>
            <a:off x="10298363"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3" name="Freeform: Shape 142">
            <a:extLst>
              <a:ext uri="{FF2B5EF4-FFF2-40B4-BE49-F238E27FC236}">
                <a16:creationId xmlns:a16="http://schemas.microsoft.com/office/drawing/2014/main" id="{B999C215-4AFB-752E-3822-81576C25455F}"/>
              </a:ext>
            </a:extLst>
          </p:cNvPr>
          <p:cNvSpPr/>
          <p:nvPr/>
        </p:nvSpPr>
        <p:spPr>
          <a:xfrm>
            <a:off x="10471220"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7030A0"/>
          </a:solidFill>
          <a:ln w="127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4" name="Freeform: Shape 143">
            <a:extLst>
              <a:ext uri="{FF2B5EF4-FFF2-40B4-BE49-F238E27FC236}">
                <a16:creationId xmlns:a16="http://schemas.microsoft.com/office/drawing/2014/main" id="{EC3E18F0-71D7-BBCA-03C6-A9D86F33D8F2}"/>
              </a:ext>
            </a:extLst>
          </p:cNvPr>
          <p:cNvSpPr/>
          <p:nvPr/>
        </p:nvSpPr>
        <p:spPr>
          <a:xfrm>
            <a:off x="10644079" y="2300481"/>
            <a:ext cx="150477" cy="1064566"/>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37634A84-38A2-6BC8-4949-34F53265CDFF}"/>
              </a:ext>
            </a:extLst>
          </p:cNvPr>
          <p:cNvCxnSpPr>
            <a:cxnSpLocks/>
          </p:cNvCxnSpPr>
          <p:nvPr/>
        </p:nvCxnSpPr>
        <p:spPr>
          <a:xfrm>
            <a:off x="8819727" y="3364989"/>
            <a:ext cx="24339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46" name="Picture 145">
            <a:extLst>
              <a:ext uri="{FF2B5EF4-FFF2-40B4-BE49-F238E27FC236}">
                <a16:creationId xmlns:a16="http://schemas.microsoft.com/office/drawing/2014/main" id="{C96A3F1E-A384-F0AF-9A7B-E44A120AF5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63510" y="3603554"/>
            <a:ext cx="3467092" cy="2773676"/>
          </a:xfrm>
          <a:prstGeom prst="rect">
            <a:avLst/>
          </a:prstGeom>
        </p:spPr>
      </p:pic>
      <p:sp>
        <p:nvSpPr>
          <p:cNvPr id="5" name="TextBox 4">
            <a:extLst>
              <a:ext uri="{FF2B5EF4-FFF2-40B4-BE49-F238E27FC236}">
                <a16:creationId xmlns:a16="http://schemas.microsoft.com/office/drawing/2014/main" id="{FFD21A05-3CCD-2BC7-B600-518640062A2E}"/>
              </a:ext>
            </a:extLst>
          </p:cNvPr>
          <p:cNvSpPr txBox="1"/>
          <p:nvPr/>
        </p:nvSpPr>
        <p:spPr>
          <a:xfrm>
            <a:off x="3517640" y="4174209"/>
            <a:ext cx="1276834" cy="707886"/>
          </a:xfrm>
          <a:prstGeom prst="rect">
            <a:avLst/>
          </a:prstGeom>
          <a:solidFill>
            <a:schemeClr val="bg2">
              <a:lumMod val="75000"/>
            </a:schemeClr>
          </a:solidFill>
          <a:ln>
            <a:solidFill>
              <a:schemeClr val="tx1"/>
            </a:solidFill>
          </a:ln>
        </p:spPr>
        <p:txBody>
          <a:bodyPr wrap="square" rtlCol="0">
            <a:spAutoFit/>
          </a:bodyPr>
          <a:lstStyle/>
          <a:p>
            <a:pPr algn="ctr"/>
            <a:r>
              <a:rPr lang="en-US" sz="2000" dirty="0"/>
              <a:t>+200 MHz AOM</a:t>
            </a:r>
          </a:p>
        </p:txBody>
      </p:sp>
      <p:sp>
        <p:nvSpPr>
          <p:cNvPr id="22" name="Right Brace 21">
            <a:extLst>
              <a:ext uri="{FF2B5EF4-FFF2-40B4-BE49-F238E27FC236}">
                <a16:creationId xmlns:a16="http://schemas.microsoft.com/office/drawing/2014/main" id="{77B4F1C7-5EF1-D820-50B6-B23D3101CE11}"/>
              </a:ext>
            </a:extLst>
          </p:cNvPr>
          <p:cNvSpPr/>
          <p:nvPr/>
        </p:nvSpPr>
        <p:spPr>
          <a:xfrm rot="16200000">
            <a:off x="4675856" y="3366695"/>
            <a:ext cx="322773" cy="1276836"/>
          </a:xfrm>
          <a:prstGeom prst="rightBrace">
            <a:avLst>
              <a:gd name="adj1" fmla="val 0"/>
              <a:gd name="adj2" fmla="val 512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834DA5B7-8E5E-9EF2-02A4-578AB39E2D9A}"/>
              </a:ext>
            </a:extLst>
          </p:cNvPr>
          <p:cNvSpPr/>
          <p:nvPr/>
        </p:nvSpPr>
        <p:spPr>
          <a:xfrm rot="5400000">
            <a:off x="4672155" y="4405064"/>
            <a:ext cx="322773" cy="1276836"/>
          </a:xfrm>
          <a:prstGeom prst="rightBrace">
            <a:avLst>
              <a:gd name="adj1" fmla="val 0"/>
              <a:gd name="adj2" fmla="val 512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TextBox 114">
            <a:extLst>
              <a:ext uri="{FF2B5EF4-FFF2-40B4-BE49-F238E27FC236}">
                <a16:creationId xmlns:a16="http://schemas.microsoft.com/office/drawing/2014/main" id="{5326AF95-014F-9F5D-325B-89B3EF9A2D84}"/>
              </a:ext>
            </a:extLst>
          </p:cNvPr>
          <p:cNvSpPr txBox="1"/>
          <p:nvPr/>
        </p:nvSpPr>
        <p:spPr>
          <a:xfrm>
            <a:off x="4078341" y="3454763"/>
            <a:ext cx="1463031" cy="400110"/>
          </a:xfrm>
          <a:prstGeom prst="rect">
            <a:avLst/>
          </a:prstGeom>
          <a:solidFill>
            <a:schemeClr val="bg2">
              <a:lumMod val="75000"/>
            </a:schemeClr>
          </a:solidFill>
          <a:ln>
            <a:solidFill>
              <a:schemeClr val="tx1"/>
            </a:solidFill>
          </a:ln>
        </p:spPr>
        <p:txBody>
          <a:bodyPr wrap="square" rtlCol="0">
            <a:spAutoFit/>
          </a:bodyPr>
          <a:lstStyle/>
          <a:p>
            <a:pPr algn="ctr"/>
            <a:r>
              <a:rPr lang="en-US" sz="2000" dirty="0"/>
              <a:t>FA</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553F6A0-D281-5349-83AB-CF28F194FF2F}"/>
                  </a:ext>
                </a:extLst>
              </p:cNvPr>
              <p:cNvSpPr txBox="1"/>
              <p:nvPr/>
            </p:nvSpPr>
            <p:spPr>
              <a:xfrm>
                <a:off x="1094915" y="5689697"/>
                <a:ext cx="2644698"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0099CC"/>
                            </a:solidFill>
                            <a:latin typeface="Cambria Math" panose="02040503050406030204" pitchFamily="18" charset="0"/>
                          </a:rPr>
                        </m:ctrlPr>
                      </m:sSubPr>
                      <m:e>
                        <m:r>
                          <a:rPr lang="en-US" sz="2400" b="0" i="1" smtClean="0">
                            <a:solidFill>
                              <a:srgbClr val="0099CC"/>
                            </a:solidFill>
                            <a:latin typeface="Cambria Math" panose="02040503050406030204" pitchFamily="18" charset="0"/>
                          </a:rPr>
                          <m:t>𝜈</m:t>
                        </m:r>
                      </m:e>
                      <m:sub>
                        <m:r>
                          <a:rPr lang="en-US" sz="2400" b="0" i="1" smtClean="0">
                            <a:solidFill>
                              <a:srgbClr val="0099CC"/>
                            </a:solidFill>
                            <a:latin typeface="Cambria Math" panose="02040503050406030204" pitchFamily="18" charset="0"/>
                          </a:rPr>
                          <m:t>2,1064</m:t>
                        </m:r>
                      </m:sub>
                    </m:sSub>
                    <m:r>
                      <a:rPr lang="en-US" sz="2400" b="0" i="1" smtClean="0">
                        <a:latin typeface="Cambria Math" panose="02040503050406030204" pitchFamily="18" charset="0"/>
                      </a:rPr>
                      <m:t>=−200</m:t>
                    </m:r>
                  </m:oMath>
                </a14:m>
                <a:r>
                  <a:rPr lang="en-US" sz="2400" dirty="0"/>
                  <a:t> MHz</a:t>
                </a:r>
              </a:p>
            </p:txBody>
          </p:sp>
        </mc:Choice>
        <mc:Fallback xmlns="">
          <p:sp>
            <p:nvSpPr>
              <p:cNvPr id="30" name="TextBox 29">
                <a:extLst>
                  <a:ext uri="{FF2B5EF4-FFF2-40B4-BE49-F238E27FC236}">
                    <a16:creationId xmlns:a16="http://schemas.microsoft.com/office/drawing/2014/main" id="{7553F6A0-D281-5349-83AB-CF28F194FF2F}"/>
                  </a:ext>
                </a:extLst>
              </p:cNvPr>
              <p:cNvSpPr txBox="1">
                <a:spLocks noRot="1" noChangeAspect="1" noMove="1" noResize="1" noEditPoints="1" noAdjustHandles="1" noChangeArrowheads="1" noChangeShapeType="1" noTextEdit="1"/>
              </p:cNvSpPr>
              <p:nvPr/>
            </p:nvSpPr>
            <p:spPr>
              <a:xfrm>
                <a:off x="1094915" y="5689697"/>
                <a:ext cx="2644698" cy="385555"/>
              </a:xfrm>
              <a:prstGeom prst="rect">
                <a:avLst/>
              </a:prstGeom>
              <a:blipFill>
                <a:blip r:embed="rId7"/>
                <a:stretch>
                  <a:fillRect l="-3002" t="-21875" r="-6236" b="-43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98EBD8D-33CA-3A7A-9E96-C6347A6D5764}"/>
                  </a:ext>
                </a:extLst>
              </p:cNvPr>
              <p:cNvSpPr txBox="1"/>
              <p:nvPr/>
            </p:nvSpPr>
            <p:spPr>
              <a:xfrm>
                <a:off x="8832108" y="1495166"/>
                <a:ext cx="2514856" cy="385555"/>
              </a:xfrm>
              <a:prstGeom prst="rect">
                <a:avLst/>
              </a:prstGeom>
              <a:noFill/>
            </p:spPr>
            <p:txBody>
              <a:bodyPr wrap="none" lIns="0" tIns="0" rIns="0" bIns="0" rtlCol="0">
                <a:spAutoFit/>
              </a:bodyPr>
              <a:lstStyle/>
              <a:p>
                <a14:m>
                  <m:oMath xmlns:m="http://schemas.openxmlformats.org/officeDocument/2006/math">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𝜈</m:t>
                        </m:r>
                      </m:e>
                      <m:sub>
                        <m:r>
                          <a:rPr lang="en-US" sz="2400" b="0" i="1" smtClean="0">
                            <a:solidFill>
                              <a:srgbClr val="00B050"/>
                            </a:solidFill>
                            <a:latin typeface="Cambria Math" panose="02040503050406030204" pitchFamily="18" charset="0"/>
                          </a:rPr>
                          <m:t>2,532</m:t>
                        </m:r>
                      </m:sub>
                    </m:sSub>
                    <m:r>
                      <a:rPr lang="en-US" sz="2400" b="0" i="1" smtClean="0">
                        <a:latin typeface="Cambria Math" panose="02040503050406030204" pitchFamily="18" charset="0"/>
                      </a:rPr>
                      <m:t>=−400</m:t>
                    </m:r>
                  </m:oMath>
                </a14:m>
                <a:r>
                  <a:rPr lang="en-US" sz="2400" dirty="0"/>
                  <a:t> MHz</a:t>
                </a:r>
              </a:p>
            </p:txBody>
          </p:sp>
        </mc:Choice>
        <mc:Fallback xmlns="">
          <p:sp>
            <p:nvSpPr>
              <p:cNvPr id="31" name="TextBox 30">
                <a:extLst>
                  <a:ext uri="{FF2B5EF4-FFF2-40B4-BE49-F238E27FC236}">
                    <a16:creationId xmlns:a16="http://schemas.microsoft.com/office/drawing/2014/main" id="{C98EBD8D-33CA-3A7A-9E96-C6347A6D5764}"/>
                  </a:ext>
                </a:extLst>
              </p:cNvPr>
              <p:cNvSpPr txBox="1">
                <a:spLocks noRot="1" noChangeAspect="1" noMove="1" noResize="1" noEditPoints="1" noAdjustHandles="1" noChangeArrowheads="1" noChangeShapeType="1" noTextEdit="1"/>
              </p:cNvSpPr>
              <p:nvPr/>
            </p:nvSpPr>
            <p:spPr>
              <a:xfrm>
                <a:off x="8832108" y="1495166"/>
                <a:ext cx="2514856" cy="385555"/>
              </a:xfrm>
              <a:prstGeom prst="rect">
                <a:avLst/>
              </a:prstGeom>
              <a:blipFill>
                <a:blip r:embed="rId8"/>
                <a:stretch>
                  <a:fillRect l="-3155" t="-21875" r="-6553" b="-43750"/>
                </a:stretch>
              </a:blipFill>
            </p:spPr>
            <p:txBody>
              <a:bodyPr/>
              <a:lstStyle/>
              <a:p>
                <a:r>
                  <a:rPr lang="en-US">
                    <a:noFill/>
                  </a:rPr>
                  <a:t> </a:t>
                </a:r>
              </a:p>
            </p:txBody>
          </p:sp>
        </mc:Fallback>
      </mc:AlternateContent>
      <p:cxnSp>
        <p:nvCxnSpPr>
          <p:cNvPr id="109" name="Straight Arrow Connector 108">
            <a:extLst>
              <a:ext uri="{FF2B5EF4-FFF2-40B4-BE49-F238E27FC236}">
                <a16:creationId xmlns:a16="http://schemas.microsoft.com/office/drawing/2014/main" id="{B75B1B3F-5B63-3DCF-E528-147F4CA12B5D}"/>
              </a:ext>
            </a:extLst>
          </p:cNvPr>
          <p:cNvCxnSpPr>
            <a:cxnSpLocks/>
          </p:cNvCxnSpPr>
          <p:nvPr/>
        </p:nvCxnSpPr>
        <p:spPr>
          <a:xfrm>
            <a:off x="1239668" y="5053883"/>
            <a:ext cx="187872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0A30111C-112E-13BE-1348-5071D601D1DA}"/>
              </a:ext>
            </a:extLst>
          </p:cNvPr>
          <p:cNvCxnSpPr/>
          <p:nvPr/>
        </p:nvCxnSpPr>
        <p:spPr>
          <a:xfrm>
            <a:off x="9556134" y="3656605"/>
            <a:ext cx="0" cy="2137461"/>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36" name="Title 1">
            <a:extLst>
              <a:ext uri="{FF2B5EF4-FFF2-40B4-BE49-F238E27FC236}">
                <a16:creationId xmlns:a16="http://schemas.microsoft.com/office/drawing/2014/main" id="{BAF71776-18B9-2683-C857-583E327844ED}"/>
              </a:ext>
            </a:extLst>
          </p:cNvPr>
          <p:cNvSpPr>
            <a:spLocks noGrp="1"/>
          </p:cNvSpPr>
          <p:nvPr>
            <p:ph type="title"/>
          </p:nvPr>
        </p:nvSpPr>
        <p:spPr>
          <a:xfrm>
            <a:off x="215665" y="200879"/>
            <a:ext cx="9670464" cy="511920"/>
          </a:xfrm>
        </p:spPr>
        <p:txBody>
          <a:bodyPr/>
          <a:lstStyle/>
          <a:p>
            <a:r>
              <a:rPr lang="en-US" dirty="0"/>
              <a:t>Method #2: Generate “discrete” pulse frequencies</a:t>
            </a:r>
          </a:p>
        </p:txBody>
      </p:sp>
    </p:spTree>
    <p:extLst>
      <p:ext uri="{BB962C8B-B14F-4D97-AF65-F5344CB8AC3E}">
        <p14:creationId xmlns:p14="http://schemas.microsoft.com/office/powerpoint/2010/main" val="8518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9FD776A-1BA1-9224-E4AA-2F2020C0B4CD}"/>
              </a:ext>
            </a:extLst>
          </p:cNvPr>
          <p:cNvCxnSpPr>
            <a:cxnSpLocks/>
          </p:cNvCxnSpPr>
          <p:nvPr/>
        </p:nvCxnSpPr>
        <p:spPr>
          <a:xfrm flipV="1">
            <a:off x="4146990" y="1504937"/>
            <a:ext cx="9271" cy="50060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33</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Generation of four frequency-shifted pulses</a:t>
            </a:r>
          </a:p>
        </p:txBody>
      </p:sp>
      <p:sp>
        <p:nvSpPr>
          <p:cNvPr id="2" name="TextBox 1">
            <a:extLst>
              <a:ext uri="{FF2B5EF4-FFF2-40B4-BE49-F238E27FC236}">
                <a16:creationId xmlns:a16="http://schemas.microsoft.com/office/drawing/2014/main" id="{531CE95A-6FAA-9B07-82BB-2D367A97F84C}"/>
              </a:ext>
            </a:extLst>
          </p:cNvPr>
          <p:cNvSpPr txBox="1"/>
          <p:nvPr/>
        </p:nvSpPr>
        <p:spPr>
          <a:xfrm>
            <a:off x="2564787" y="2521997"/>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p>
        </p:txBody>
      </p:sp>
      <p:sp>
        <p:nvSpPr>
          <p:cNvPr id="5" name="Left Brace 4">
            <a:extLst>
              <a:ext uri="{FF2B5EF4-FFF2-40B4-BE49-F238E27FC236}">
                <a16:creationId xmlns:a16="http://schemas.microsoft.com/office/drawing/2014/main" id="{3819CA23-F8FA-8C8B-F127-16B9DBBF8F48}"/>
              </a:ext>
            </a:extLst>
          </p:cNvPr>
          <p:cNvSpPr/>
          <p:nvPr/>
        </p:nvSpPr>
        <p:spPr>
          <a:xfrm rot="16200000">
            <a:off x="3418980" y="4409310"/>
            <a:ext cx="663086" cy="1213118"/>
          </a:xfrm>
          <a:prstGeom prst="leftBrace">
            <a:avLst>
              <a:gd name="adj1" fmla="val 0"/>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79">
              <a:latin typeface="Arial" panose="020B0604020202020204" pitchFamily="34" charset="0"/>
              <a:cs typeface="Arial" panose="020B0604020202020204" pitchFamily="34" charset="0"/>
            </a:endParaRPr>
          </a:p>
        </p:txBody>
      </p:sp>
      <p:sp>
        <p:nvSpPr>
          <p:cNvPr id="6" name="Left Brace 5">
            <a:extLst>
              <a:ext uri="{FF2B5EF4-FFF2-40B4-BE49-F238E27FC236}">
                <a16:creationId xmlns:a16="http://schemas.microsoft.com/office/drawing/2014/main" id="{4CA89EF7-8910-629D-506E-8767E285A5BC}"/>
              </a:ext>
            </a:extLst>
          </p:cNvPr>
          <p:cNvSpPr/>
          <p:nvPr/>
        </p:nvSpPr>
        <p:spPr>
          <a:xfrm rot="16200000">
            <a:off x="3494018" y="2766388"/>
            <a:ext cx="512160" cy="1213118"/>
          </a:xfrm>
          <a:prstGeom prst="leftBrace">
            <a:avLst>
              <a:gd name="adj1" fmla="val 0"/>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79">
              <a:latin typeface="Arial" panose="020B0604020202020204" pitchFamily="34" charset="0"/>
              <a:cs typeface="Arial" panose="020B0604020202020204" pitchFamily="34" charset="0"/>
            </a:endParaRPr>
          </a:p>
        </p:txBody>
      </p:sp>
      <p:cxnSp>
        <p:nvCxnSpPr>
          <p:cNvPr id="7" name="Connector: Elbow 6">
            <a:extLst>
              <a:ext uri="{FF2B5EF4-FFF2-40B4-BE49-F238E27FC236}">
                <a16:creationId xmlns:a16="http://schemas.microsoft.com/office/drawing/2014/main" id="{5BF74924-914E-114A-CFBB-C1F5C84F31D5}"/>
              </a:ext>
            </a:extLst>
          </p:cNvPr>
          <p:cNvCxnSpPr>
            <a:cxnSpLocks/>
          </p:cNvCxnSpPr>
          <p:nvPr/>
        </p:nvCxnSpPr>
        <p:spPr>
          <a:xfrm rot="16200000" flipH="1">
            <a:off x="4637708" y="4505755"/>
            <a:ext cx="378942" cy="2146368"/>
          </a:xfrm>
          <a:prstGeom prst="bentConnector2">
            <a:avLst/>
          </a:prstGeom>
          <a:ln w="2540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91DB19-9C59-BEAB-A279-C8BD7DBA9ADA}"/>
              </a:ext>
            </a:extLst>
          </p:cNvPr>
          <p:cNvSpPr/>
          <p:nvPr/>
        </p:nvSpPr>
        <p:spPr>
          <a:xfrm>
            <a:off x="2193284" y="1330107"/>
            <a:ext cx="3812291" cy="4683590"/>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1" name="Straight Connector 10">
            <a:extLst>
              <a:ext uri="{FF2B5EF4-FFF2-40B4-BE49-F238E27FC236}">
                <a16:creationId xmlns:a16="http://schemas.microsoft.com/office/drawing/2014/main" id="{BD295278-598C-5AD0-7134-F222AF1B2FDB}"/>
              </a:ext>
            </a:extLst>
          </p:cNvPr>
          <p:cNvCxnSpPr>
            <a:cxnSpLocks/>
            <a:stCxn id="12" idx="3"/>
            <a:endCxn id="20" idx="1"/>
          </p:cNvCxnSpPr>
          <p:nvPr/>
        </p:nvCxnSpPr>
        <p:spPr>
          <a:xfrm flipV="1">
            <a:off x="3112130" y="1656577"/>
            <a:ext cx="927601" cy="2576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EF25E53-B39F-9965-0176-6B4E543254FD}"/>
              </a:ext>
            </a:extLst>
          </p:cNvPr>
          <p:cNvSpPr/>
          <p:nvPr/>
        </p:nvSpPr>
        <p:spPr>
          <a:xfrm>
            <a:off x="2505760" y="1524716"/>
            <a:ext cx="606370" cy="315258"/>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CW</a:t>
            </a:r>
          </a:p>
        </p:txBody>
      </p:sp>
      <p:sp>
        <p:nvSpPr>
          <p:cNvPr id="13" name="Rectangle 12">
            <a:extLst>
              <a:ext uri="{FF2B5EF4-FFF2-40B4-BE49-F238E27FC236}">
                <a16:creationId xmlns:a16="http://schemas.microsoft.com/office/drawing/2014/main" id="{C7F4E065-EF58-5879-DA17-44E2D3CE215B}"/>
              </a:ext>
            </a:extLst>
          </p:cNvPr>
          <p:cNvSpPr/>
          <p:nvPr/>
        </p:nvSpPr>
        <p:spPr>
          <a:xfrm>
            <a:off x="3231823" y="1445126"/>
            <a:ext cx="742598" cy="467968"/>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EOM</a:t>
            </a:r>
          </a:p>
        </p:txBody>
      </p:sp>
      <p:sp>
        <p:nvSpPr>
          <p:cNvPr id="15" name="Left Brace 14">
            <a:extLst>
              <a:ext uri="{FF2B5EF4-FFF2-40B4-BE49-F238E27FC236}">
                <a16:creationId xmlns:a16="http://schemas.microsoft.com/office/drawing/2014/main" id="{6637E6FB-29C8-C5E0-651D-FDA31FFFD891}"/>
              </a:ext>
            </a:extLst>
          </p:cNvPr>
          <p:cNvSpPr/>
          <p:nvPr/>
        </p:nvSpPr>
        <p:spPr>
          <a:xfrm rot="5400000">
            <a:off x="3789288" y="1972210"/>
            <a:ext cx="714043" cy="742598"/>
          </a:xfrm>
          <a:prstGeom prst="leftBrace">
            <a:avLst>
              <a:gd name="adj1" fmla="val 0"/>
              <a:gd name="adj2" fmla="val 50000"/>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79">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1DA021F-557A-3556-CAD3-20277F720C62}"/>
              </a:ext>
            </a:extLst>
          </p:cNvPr>
          <p:cNvSpPr txBox="1"/>
          <p:nvPr/>
        </p:nvSpPr>
        <p:spPr>
          <a:xfrm>
            <a:off x="4091888" y="2028728"/>
            <a:ext cx="48122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CB128BE3-177C-8279-C60C-8DEAA205C4E2}"/>
              </a:ext>
            </a:extLst>
          </p:cNvPr>
          <p:cNvSpPr txBox="1"/>
          <p:nvPr/>
        </p:nvSpPr>
        <p:spPr>
          <a:xfrm>
            <a:off x="3500440" y="2001940"/>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99%</a:t>
            </a:r>
          </a:p>
        </p:txBody>
      </p:sp>
      <p:sp>
        <p:nvSpPr>
          <p:cNvPr id="18" name="Rectangle 17">
            <a:extLst>
              <a:ext uri="{FF2B5EF4-FFF2-40B4-BE49-F238E27FC236}">
                <a16:creationId xmlns:a16="http://schemas.microsoft.com/office/drawing/2014/main" id="{BC67905C-7DCC-6B2D-8603-756F55771D77}"/>
              </a:ext>
            </a:extLst>
          </p:cNvPr>
          <p:cNvSpPr/>
          <p:nvPr/>
        </p:nvSpPr>
        <p:spPr>
          <a:xfrm>
            <a:off x="4366355" y="2502860"/>
            <a:ext cx="248920" cy="198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79">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E36F646-5C5C-90E9-4488-0F82D1EE4525}"/>
              </a:ext>
            </a:extLst>
          </p:cNvPr>
          <p:cNvSpPr/>
          <p:nvPr/>
        </p:nvSpPr>
        <p:spPr>
          <a:xfrm>
            <a:off x="4490815" y="2190288"/>
            <a:ext cx="1443072" cy="333283"/>
          </a:xfrm>
          <a:prstGeom prst="rect">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Wavemeter</a:t>
            </a:r>
          </a:p>
        </p:txBody>
      </p:sp>
      <p:sp>
        <p:nvSpPr>
          <p:cNvPr id="20" name="Rectangle 19">
            <a:extLst>
              <a:ext uri="{FF2B5EF4-FFF2-40B4-BE49-F238E27FC236}">
                <a16:creationId xmlns:a16="http://schemas.microsoft.com/office/drawing/2014/main" id="{52A61E06-47D7-662D-6C38-8755E51760DE}"/>
              </a:ext>
            </a:extLst>
          </p:cNvPr>
          <p:cNvSpPr/>
          <p:nvPr/>
        </p:nvSpPr>
        <p:spPr>
          <a:xfrm>
            <a:off x="4039731" y="1499610"/>
            <a:ext cx="921218" cy="313934"/>
          </a:xfrm>
          <a:prstGeom prst="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a:t>
            </a:r>
          </a:p>
        </p:txBody>
      </p:sp>
      <p:sp>
        <p:nvSpPr>
          <p:cNvPr id="21" name="TextBox 20">
            <a:extLst>
              <a:ext uri="{FF2B5EF4-FFF2-40B4-BE49-F238E27FC236}">
                <a16:creationId xmlns:a16="http://schemas.microsoft.com/office/drawing/2014/main" id="{B9EDC946-58BB-4B1A-4060-205E8C48A737}"/>
              </a:ext>
            </a:extLst>
          </p:cNvPr>
          <p:cNvSpPr txBox="1"/>
          <p:nvPr/>
        </p:nvSpPr>
        <p:spPr>
          <a:xfrm>
            <a:off x="4403035" y="2552896"/>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p>
        </p:txBody>
      </p:sp>
      <p:sp>
        <p:nvSpPr>
          <p:cNvPr id="22" name="Left Brace 21">
            <a:extLst>
              <a:ext uri="{FF2B5EF4-FFF2-40B4-BE49-F238E27FC236}">
                <a16:creationId xmlns:a16="http://schemas.microsoft.com/office/drawing/2014/main" id="{DA25B98F-7FC7-A1B4-FCA0-57A176DE4EA6}"/>
              </a:ext>
            </a:extLst>
          </p:cNvPr>
          <p:cNvSpPr/>
          <p:nvPr/>
        </p:nvSpPr>
        <p:spPr>
          <a:xfrm rot="5400000">
            <a:off x="3553016" y="3578350"/>
            <a:ext cx="393615" cy="1213118"/>
          </a:xfrm>
          <a:prstGeom prst="leftBrace">
            <a:avLst>
              <a:gd name="adj1" fmla="val 0"/>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79">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DF189DD-DB86-992C-ADF5-D89A7824E2F5}"/>
              </a:ext>
            </a:extLst>
          </p:cNvPr>
          <p:cNvSpPr txBox="1"/>
          <p:nvPr/>
        </p:nvSpPr>
        <p:spPr>
          <a:xfrm>
            <a:off x="2556251" y="4052622"/>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p>
        </p:txBody>
      </p:sp>
      <p:sp>
        <p:nvSpPr>
          <p:cNvPr id="26" name="TextBox 25">
            <a:extLst>
              <a:ext uri="{FF2B5EF4-FFF2-40B4-BE49-F238E27FC236}">
                <a16:creationId xmlns:a16="http://schemas.microsoft.com/office/drawing/2014/main" id="{4A47B489-0BBA-2682-AA84-59419ADBFFC4}"/>
              </a:ext>
            </a:extLst>
          </p:cNvPr>
          <p:cNvSpPr txBox="1"/>
          <p:nvPr/>
        </p:nvSpPr>
        <p:spPr>
          <a:xfrm>
            <a:off x="4360554" y="4096585"/>
            <a:ext cx="59503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50%</a:t>
            </a:r>
          </a:p>
        </p:txBody>
      </p:sp>
      <p:sp>
        <p:nvSpPr>
          <p:cNvPr id="28" name="Oval 27">
            <a:extLst>
              <a:ext uri="{FF2B5EF4-FFF2-40B4-BE49-F238E27FC236}">
                <a16:creationId xmlns:a16="http://schemas.microsoft.com/office/drawing/2014/main" id="{80032393-3189-831E-C65C-707FEF3525EF}"/>
              </a:ext>
            </a:extLst>
          </p:cNvPr>
          <p:cNvSpPr/>
          <p:nvPr/>
        </p:nvSpPr>
        <p:spPr>
          <a:xfrm>
            <a:off x="3006364" y="4736204"/>
            <a:ext cx="275200" cy="27182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sp>
        <p:nvSpPr>
          <p:cNvPr id="29" name="Oval 28">
            <a:extLst>
              <a:ext uri="{FF2B5EF4-FFF2-40B4-BE49-F238E27FC236}">
                <a16:creationId xmlns:a16="http://schemas.microsoft.com/office/drawing/2014/main" id="{0E8850D3-BECB-065A-4461-EBD6C8634536}"/>
              </a:ext>
            </a:extLst>
          </p:cNvPr>
          <p:cNvSpPr/>
          <p:nvPr/>
        </p:nvSpPr>
        <p:spPr>
          <a:xfrm>
            <a:off x="4222954" y="4716999"/>
            <a:ext cx="275200" cy="27182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6</a:t>
            </a:r>
          </a:p>
        </p:txBody>
      </p:sp>
      <p:sp>
        <p:nvSpPr>
          <p:cNvPr id="30" name="Oval 29">
            <a:extLst>
              <a:ext uri="{FF2B5EF4-FFF2-40B4-BE49-F238E27FC236}">
                <a16:creationId xmlns:a16="http://schemas.microsoft.com/office/drawing/2014/main" id="{3FD265B3-BA21-29E4-47B0-EA5225871806}"/>
              </a:ext>
            </a:extLst>
          </p:cNvPr>
          <p:cNvSpPr/>
          <p:nvPr/>
        </p:nvSpPr>
        <p:spPr>
          <a:xfrm>
            <a:off x="3620173" y="5333492"/>
            <a:ext cx="260700" cy="257503"/>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7</a:t>
            </a:r>
          </a:p>
        </p:txBody>
      </p:sp>
      <p:sp>
        <p:nvSpPr>
          <p:cNvPr id="32" name="Oval 31">
            <a:extLst>
              <a:ext uri="{FF2B5EF4-FFF2-40B4-BE49-F238E27FC236}">
                <a16:creationId xmlns:a16="http://schemas.microsoft.com/office/drawing/2014/main" id="{94988319-A56D-B2B7-876C-F17C743F9538}"/>
              </a:ext>
            </a:extLst>
          </p:cNvPr>
          <p:cNvSpPr/>
          <p:nvPr/>
        </p:nvSpPr>
        <p:spPr>
          <a:xfrm>
            <a:off x="3070794" y="3159565"/>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33" name="Oval 32">
            <a:extLst>
              <a:ext uri="{FF2B5EF4-FFF2-40B4-BE49-F238E27FC236}">
                <a16:creationId xmlns:a16="http://schemas.microsoft.com/office/drawing/2014/main" id="{4309D069-4ACD-0203-1E46-7438A92A1B23}"/>
              </a:ext>
            </a:extLst>
          </p:cNvPr>
          <p:cNvSpPr/>
          <p:nvPr/>
        </p:nvSpPr>
        <p:spPr>
          <a:xfrm>
            <a:off x="4225744" y="3149924"/>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37" name="TextBox 36">
            <a:extLst>
              <a:ext uri="{FF2B5EF4-FFF2-40B4-BE49-F238E27FC236}">
                <a16:creationId xmlns:a16="http://schemas.microsoft.com/office/drawing/2014/main" id="{8538FB7E-4A2F-8B68-479F-5431A44DC074}"/>
              </a:ext>
            </a:extLst>
          </p:cNvPr>
          <p:cNvSpPr txBox="1"/>
          <p:nvPr/>
        </p:nvSpPr>
        <p:spPr>
          <a:xfrm>
            <a:off x="3102605" y="983210"/>
            <a:ext cx="191590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Master Oscillator</a:t>
            </a:r>
          </a:p>
        </p:txBody>
      </p:sp>
      <p:sp>
        <p:nvSpPr>
          <p:cNvPr id="38" name="Left Bracket 37">
            <a:extLst>
              <a:ext uri="{FF2B5EF4-FFF2-40B4-BE49-F238E27FC236}">
                <a16:creationId xmlns:a16="http://schemas.microsoft.com/office/drawing/2014/main" id="{4C832A1C-B3D7-0413-4895-39B9A082BF0D}"/>
              </a:ext>
            </a:extLst>
          </p:cNvPr>
          <p:cNvSpPr/>
          <p:nvPr/>
        </p:nvSpPr>
        <p:spPr>
          <a:xfrm rot="5400000">
            <a:off x="3643009" y="2133578"/>
            <a:ext cx="225515" cy="1213118"/>
          </a:xfrm>
          <a:prstGeom prst="leftBracket">
            <a:avLst>
              <a:gd name="adj" fmla="val 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179">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CC8524B2-B9B9-9E5C-88D5-E6B4ACBBEFF8}"/>
              </a:ext>
            </a:extLst>
          </p:cNvPr>
          <p:cNvSpPr/>
          <p:nvPr/>
        </p:nvSpPr>
        <p:spPr>
          <a:xfrm>
            <a:off x="2725232" y="2838130"/>
            <a:ext cx="848767" cy="278738"/>
          </a:xfrm>
          <a:prstGeom prst="rect">
            <a:avLst/>
          </a:prstGeom>
          <a:solidFill>
            <a:srgbClr val="008000">
              <a:alpha val="18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AOM1</a:t>
            </a:r>
          </a:p>
        </p:txBody>
      </p:sp>
      <p:sp>
        <p:nvSpPr>
          <p:cNvPr id="40" name="Rectangle 39">
            <a:extLst>
              <a:ext uri="{FF2B5EF4-FFF2-40B4-BE49-F238E27FC236}">
                <a16:creationId xmlns:a16="http://schemas.microsoft.com/office/drawing/2014/main" id="{9F4ACD63-FD85-D693-4287-DF62B4FA703E}"/>
              </a:ext>
            </a:extLst>
          </p:cNvPr>
          <p:cNvSpPr/>
          <p:nvPr/>
        </p:nvSpPr>
        <p:spPr>
          <a:xfrm>
            <a:off x="3928166" y="2848198"/>
            <a:ext cx="848767" cy="268669"/>
          </a:xfrm>
          <a:prstGeom prst="rect">
            <a:avLst/>
          </a:prstGeom>
          <a:solidFill>
            <a:srgbClr val="080CB8">
              <a:alpha val="18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AOM2</a:t>
            </a:r>
          </a:p>
        </p:txBody>
      </p:sp>
      <p:sp>
        <p:nvSpPr>
          <p:cNvPr id="41" name="Rectangle 40">
            <a:extLst>
              <a:ext uri="{FF2B5EF4-FFF2-40B4-BE49-F238E27FC236}">
                <a16:creationId xmlns:a16="http://schemas.microsoft.com/office/drawing/2014/main" id="{E2EDA82B-3FD1-F8AD-83B5-BC115FF38D1B}"/>
              </a:ext>
            </a:extLst>
          </p:cNvPr>
          <p:cNvSpPr/>
          <p:nvPr/>
        </p:nvSpPr>
        <p:spPr>
          <a:xfrm>
            <a:off x="2720106" y="4384049"/>
            <a:ext cx="847718" cy="291134"/>
          </a:xfrm>
          <a:prstGeom prst="rect">
            <a:avLst/>
          </a:prstGeom>
          <a:solidFill>
            <a:srgbClr val="FF00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AOM3</a:t>
            </a:r>
          </a:p>
        </p:txBody>
      </p:sp>
      <p:sp>
        <p:nvSpPr>
          <p:cNvPr id="42" name="Rectangle 41">
            <a:extLst>
              <a:ext uri="{FF2B5EF4-FFF2-40B4-BE49-F238E27FC236}">
                <a16:creationId xmlns:a16="http://schemas.microsoft.com/office/drawing/2014/main" id="{357D6A89-D1E4-69A7-201E-7DAA627D7892}"/>
              </a:ext>
            </a:extLst>
          </p:cNvPr>
          <p:cNvSpPr/>
          <p:nvPr/>
        </p:nvSpPr>
        <p:spPr>
          <a:xfrm>
            <a:off x="3958343" y="4383482"/>
            <a:ext cx="848767" cy="291701"/>
          </a:xfrm>
          <a:prstGeom prst="rect">
            <a:avLst/>
          </a:prstGeom>
          <a:solidFill>
            <a:srgbClr val="0099FF">
              <a:alpha val="2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AOM4</a:t>
            </a:r>
          </a:p>
        </p:txBody>
      </p:sp>
      <p:sp>
        <p:nvSpPr>
          <p:cNvPr id="31" name="Oval 30">
            <a:extLst>
              <a:ext uri="{FF2B5EF4-FFF2-40B4-BE49-F238E27FC236}">
                <a16:creationId xmlns:a16="http://schemas.microsoft.com/office/drawing/2014/main" id="{397FB430-C124-C2C4-9FC5-577BEBB764BE}"/>
              </a:ext>
            </a:extLst>
          </p:cNvPr>
          <p:cNvSpPr/>
          <p:nvPr/>
        </p:nvSpPr>
        <p:spPr>
          <a:xfrm>
            <a:off x="3619086" y="2434041"/>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grpSp>
        <p:nvGrpSpPr>
          <p:cNvPr id="14" name="Group 13">
            <a:extLst>
              <a:ext uri="{FF2B5EF4-FFF2-40B4-BE49-F238E27FC236}">
                <a16:creationId xmlns:a16="http://schemas.microsoft.com/office/drawing/2014/main" id="{701EC69D-A0B0-CDEE-5623-696B2581502B}"/>
              </a:ext>
            </a:extLst>
          </p:cNvPr>
          <p:cNvGrpSpPr/>
          <p:nvPr/>
        </p:nvGrpSpPr>
        <p:grpSpPr>
          <a:xfrm>
            <a:off x="6297276" y="856019"/>
            <a:ext cx="3356711" cy="894344"/>
            <a:chOff x="7872076" y="856019"/>
            <a:chExt cx="3356711" cy="894344"/>
          </a:xfrm>
        </p:grpSpPr>
        <p:sp>
          <p:nvSpPr>
            <p:cNvPr id="62" name="TextBox 61">
              <a:extLst>
                <a:ext uri="{FF2B5EF4-FFF2-40B4-BE49-F238E27FC236}">
                  <a16:creationId xmlns:a16="http://schemas.microsoft.com/office/drawing/2014/main" id="{DA405BEB-1D07-7F93-3523-CFF8EE99DD64}"/>
                </a:ext>
              </a:extLst>
            </p:cNvPr>
            <p:cNvSpPr txBox="1"/>
            <p:nvPr/>
          </p:nvSpPr>
          <p:spPr>
            <a:xfrm rot="16200000">
              <a:off x="7959152" y="1103684"/>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497" name="Freeform: Shape 496">
              <a:extLst>
                <a:ext uri="{FF2B5EF4-FFF2-40B4-BE49-F238E27FC236}">
                  <a16:creationId xmlns:a16="http://schemas.microsoft.com/office/drawing/2014/main" id="{7D0320E6-7D3B-0C3D-16AF-2E79BC31D1F7}"/>
                </a:ext>
              </a:extLst>
            </p:cNvPr>
            <p:cNvSpPr/>
            <p:nvPr/>
          </p:nvSpPr>
          <p:spPr>
            <a:xfrm flipH="1">
              <a:off x="8779671" y="1215111"/>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498" name="Straight Arrow Connector 497">
              <a:extLst>
                <a:ext uri="{FF2B5EF4-FFF2-40B4-BE49-F238E27FC236}">
                  <a16:creationId xmlns:a16="http://schemas.microsoft.com/office/drawing/2014/main" id="{0479039B-373E-8CFF-6C22-C4670C8831D0}"/>
                </a:ext>
              </a:extLst>
            </p:cNvPr>
            <p:cNvCxnSpPr>
              <a:cxnSpLocks/>
            </p:cNvCxnSpPr>
            <p:nvPr/>
          </p:nvCxnSpPr>
          <p:spPr>
            <a:xfrm flipH="1" flipV="1">
              <a:off x="8529994" y="998842"/>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99" name="Freeform: Shape 498">
              <a:extLst>
                <a:ext uri="{FF2B5EF4-FFF2-40B4-BE49-F238E27FC236}">
                  <a16:creationId xmlns:a16="http://schemas.microsoft.com/office/drawing/2014/main" id="{0C96B889-9C95-9188-05DE-F92E2895E839}"/>
                </a:ext>
              </a:extLst>
            </p:cNvPr>
            <p:cNvSpPr/>
            <p:nvPr/>
          </p:nvSpPr>
          <p:spPr>
            <a:xfrm flipH="1">
              <a:off x="9075237" y="1215111"/>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500" name="Freeform: Shape 499">
              <a:extLst>
                <a:ext uri="{FF2B5EF4-FFF2-40B4-BE49-F238E27FC236}">
                  <a16:creationId xmlns:a16="http://schemas.microsoft.com/office/drawing/2014/main" id="{29047D42-E36B-14E0-4837-C9140411073E}"/>
                </a:ext>
              </a:extLst>
            </p:cNvPr>
            <p:cNvSpPr/>
            <p:nvPr/>
          </p:nvSpPr>
          <p:spPr>
            <a:xfrm flipH="1">
              <a:off x="9366214" y="1210850"/>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501" name="Freeform: Shape 500">
              <a:extLst>
                <a:ext uri="{FF2B5EF4-FFF2-40B4-BE49-F238E27FC236}">
                  <a16:creationId xmlns:a16="http://schemas.microsoft.com/office/drawing/2014/main" id="{169E98A7-C033-D78A-B792-CC62572B9012}"/>
                </a:ext>
              </a:extLst>
            </p:cNvPr>
            <p:cNvSpPr/>
            <p:nvPr/>
          </p:nvSpPr>
          <p:spPr>
            <a:xfrm flipH="1">
              <a:off x="9661781" y="1210849"/>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0000"/>
            </a:solidFill>
            <a:ln w="127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502" name="Straight Arrow Connector 501">
              <a:extLst>
                <a:ext uri="{FF2B5EF4-FFF2-40B4-BE49-F238E27FC236}">
                  <a16:creationId xmlns:a16="http://schemas.microsoft.com/office/drawing/2014/main" id="{C0F694A2-F94A-BDB7-23B5-4C3A5143F0F8}"/>
                </a:ext>
              </a:extLst>
            </p:cNvPr>
            <p:cNvCxnSpPr>
              <a:cxnSpLocks/>
            </p:cNvCxnSpPr>
            <p:nvPr/>
          </p:nvCxnSpPr>
          <p:spPr>
            <a:xfrm>
              <a:off x="8522248" y="1545361"/>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8CFBC7F3-38F5-74CD-19C2-54408B7D2BC3}"/>
                </a:ext>
              </a:extLst>
            </p:cNvPr>
            <p:cNvSpPr txBox="1"/>
            <p:nvPr/>
          </p:nvSpPr>
          <p:spPr>
            <a:xfrm>
              <a:off x="10596498" y="1411809"/>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3A6B771D-9389-1BA0-0FA5-DB2B109809A9}"/>
                    </a:ext>
                  </a:extLst>
                </p:cNvPr>
                <p:cNvSpPr txBox="1"/>
                <p:nvPr/>
              </p:nvSpPr>
              <p:spPr>
                <a:xfrm>
                  <a:off x="8963323" y="872536"/>
                  <a:ext cx="1347100" cy="369332"/>
                </a:xfrm>
                <a:prstGeom prst="rect">
                  <a:avLst/>
                </a:prstGeom>
                <a:noFill/>
              </p:spPr>
              <p:txBody>
                <a:bodyPr wrap="none" rtlCol="0">
                  <a:spAutoFit/>
                </a:bodyPr>
                <a:lstStyle/>
                <a:p>
                  <a14:m>
                    <m:oMath xmlns:m="http://schemas.openxmlformats.org/officeDocument/2006/math">
                      <m:sSub>
                        <m:sSubPr>
                          <m:ctrlPr>
                            <a:rPr lang="en-US" b="0" i="1" smtClean="0">
                              <a:solidFill>
                                <a:srgbClr val="FF0000"/>
                              </a:solidFill>
                              <a:latin typeface="Cambria Math" panose="02040503050406030204" pitchFamily="18" charset="0"/>
                              <a:cs typeface="Arial" panose="020B0604020202020204" pitchFamily="34" charset="0"/>
                            </a:rPr>
                          </m:ctrlPr>
                        </m:sSubPr>
                        <m:e>
                          <m:r>
                            <a:rPr lang="en-US" b="0" i="1" smtClean="0">
                              <a:solidFill>
                                <a:srgbClr val="FF0000"/>
                              </a:solidFill>
                              <a:latin typeface="Cambria Math" panose="02040503050406030204" pitchFamily="18" charset="0"/>
                              <a:cs typeface="Arial" panose="020B0604020202020204" pitchFamily="34" charset="0"/>
                            </a:rPr>
                            <m:t>𝜈</m:t>
                          </m:r>
                        </m:e>
                        <m:sub>
                          <m:r>
                            <a:rPr lang="en-US" b="0" i="1" smtClean="0">
                              <a:solidFill>
                                <a:srgbClr val="FF0000"/>
                              </a:solidFill>
                              <a:latin typeface="Cambria Math" panose="02040503050406030204" pitchFamily="18" charset="0"/>
                              <a:cs typeface="Arial" panose="020B0604020202020204" pitchFamily="34" charset="0"/>
                            </a:rPr>
                            <m:t>0</m:t>
                          </m:r>
                        </m:sub>
                      </m:sSub>
                      <m:r>
                        <a:rPr lang="en-US" b="0" i="1" smtClean="0">
                          <a:solidFill>
                            <a:srgbClr val="FF0000"/>
                          </a:solidFill>
                          <a:latin typeface="Cambria Math" panose="02040503050406030204" pitchFamily="18" charset="0"/>
                          <a:cs typeface="Arial" panose="020B0604020202020204" pitchFamily="34" charset="0"/>
                        </a:rPr>
                        <m:t>+ </m:t>
                      </m:r>
                    </m:oMath>
                  </a14:m>
                  <a:r>
                    <a:rPr lang="en-US" dirty="0">
                      <a:solidFill>
                        <a:srgbClr val="FF0000"/>
                      </a:solidFill>
                      <a:latin typeface="Arial" panose="020B0604020202020204" pitchFamily="34" charset="0"/>
                      <a:cs typeface="Arial" panose="020B0604020202020204" pitchFamily="34" charset="0"/>
                    </a:rPr>
                    <a:t>0 MHz</a:t>
                  </a:r>
                </a:p>
              </p:txBody>
            </p:sp>
          </mc:Choice>
          <mc:Fallback xmlns="">
            <p:sp>
              <p:nvSpPr>
                <p:cNvPr id="354" name="TextBox 353">
                  <a:extLst>
                    <a:ext uri="{FF2B5EF4-FFF2-40B4-BE49-F238E27FC236}">
                      <a16:creationId xmlns:a16="http://schemas.microsoft.com/office/drawing/2014/main" id="{3A6B771D-9389-1BA0-0FA5-DB2B109809A9}"/>
                    </a:ext>
                  </a:extLst>
                </p:cNvPr>
                <p:cNvSpPr txBox="1">
                  <a:spLocks noRot="1" noChangeAspect="1" noMove="1" noResize="1" noEditPoints="1" noAdjustHandles="1" noChangeArrowheads="1" noChangeShapeType="1" noTextEdit="1"/>
                </p:cNvSpPr>
                <p:nvPr/>
              </p:nvSpPr>
              <p:spPr>
                <a:xfrm>
                  <a:off x="8963323" y="872536"/>
                  <a:ext cx="1347100" cy="369332"/>
                </a:xfrm>
                <a:prstGeom prst="rect">
                  <a:avLst/>
                </a:prstGeom>
                <a:blipFill>
                  <a:blip r:embed="rId2"/>
                  <a:stretch>
                    <a:fillRect t="-8197" r="-2715" b="-24590"/>
                  </a:stretch>
                </a:blipFill>
              </p:spPr>
              <p:txBody>
                <a:bodyPr/>
                <a:lstStyle/>
                <a:p>
                  <a:r>
                    <a:rPr lang="en-US">
                      <a:noFill/>
                    </a:rPr>
                    <a:t> </a:t>
                  </a:r>
                </a:p>
              </p:txBody>
            </p:sp>
          </mc:Fallback>
        </mc:AlternateContent>
        <p:sp>
          <p:nvSpPr>
            <p:cNvPr id="355" name="Oval 354">
              <a:extLst>
                <a:ext uri="{FF2B5EF4-FFF2-40B4-BE49-F238E27FC236}">
                  <a16:creationId xmlns:a16="http://schemas.microsoft.com/office/drawing/2014/main" id="{A5DE503E-AF38-5BC5-4427-0EE32C155884}"/>
                </a:ext>
              </a:extLst>
            </p:cNvPr>
            <p:cNvSpPr/>
            <p:nvPr/>
          </p:nvSpPr>
          <p:spPr>
            <a:xfrm>
              <a:off x="7872076" y="1132913"/>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grpSp>
      <p:grpSp>
        <p:nvGrpSpPr>
          <p:cNvPr id="24" name="Group 23">
            <a:extLst>
              <a:ext uri="{FF2B5EF4-FFF2-40B4-BE49-F238E27FC236}">
                <a16:creationId xmlns:a16="http://schemas.microsoft.com/office/drawing/2014/main" id="{04D78EB4-4CB1-EBB9-8BB5-2A46F6122426}"/>
              </a:ext>
            </a:extLst>
          </p:cNvPr>
          <p:cNvGrpSpPr/>
          <p:nvPr/>
        </p:nvGrpSpPr>
        <p:grpSpPr>
          <a:xfrm>
            <a:off x="6130036" y="1591404"/>
            <a:ext cx="3610039" cy="837881"/>
            <a:chOff x="7704836" y="1591404"/>
            <a:chExt cx="3610039" cy="837881"/>
          </a:xfrm>
        </p:grpSpPr>
        <p:sp>
          <p:nvSpPr>
            <p:cNvPr id="545" name="Rectangle 544">
              <a:extLst>
                <a:ext uri="{FF2B5EF4-FFF2-40B4-BE49-F238E27FC236}">
                  <a16:creationId xmlns:a16="http://schemas.microsoft.com/office/drawing/2014/main" id="{FF0099E6-8ACC-629E-336A-40FF3B0232A5}"/>
                </a:ext>
              </a:extLst>
            </p:cNvPr>
            <p:cNvSpPr/>
            <p:nvPr/>
          </p:nvSpPr>
          <p:spPr>
            <a:xfrm>
              <a:off x="7704836" y="1656865"/>
              <a:ext cx="3610039" cy="708914"/>
            </a:xfrm>
            <a:prstGeom prst="rect">
              <a:avLst/>
            </a:prstGeom>
            <a:solidFill>
              <a:srgbClr val="008000">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359" name="TextBox 358">
              <a:extLst>
                <a:ext uri="{FF2B5EF4-FFF2-40B4-BE49-F238E27FC236}">
                  <a16:creationId xmlns:a16="http://schemas.microsoft.com/office/drawing/2014/main" id="{845BFCB1-E6A3-C6C7-5F98-91BA25C49553}"/>
                </a:ext>
              </a:extLst>
            </p:cNvPr>
            <p:cNvSpPr txBox="1"/>
            <p:nvPr/>
          </p:nvSpPr>
          <p:spPr>
            <a:xfrm rot="16200000">
              <a:off x="7966997" y="1839069"/>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360" name="Freeform: Shape 359">
              <a:extLst>
                <a:ext uri="{FF2B5EF4-FFF2-40B4-BE49-F238E27FC236}">
                  <a16:creationId xmlns:a16="http://schemas.microsoft.com/office/drawing/2014/main" id="{DC3A82FD-9388-026D-EA5E-255CC79B8303}"/>
                </a:ext>
              </a:extLst>
            </p:cNvPr>
            <p:cNvSpPr/>
            <p:nvPr/>
          </p:nvSpPr>
          <p:spPr>
            <a:xfrm flipH="1">
              <a:off x="8787516" y="1950496"/>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361" name="Straight Arrow Connector 360">
              <a:extLst>
                <a:ext uri="{FF2B5EF4-FFF2-40B4-BE49-F238E27FC236}">
                  <a16:creationId xmlns:a16="http://schemas.microsoft.com/office/drawing/2014/main" id="{EB9379C9-AD51-CDD6-32AE-3A56F3D7EF81}"/>
                </a:ext>
              </a:extLst>
            </p:cNvPr>
            <p:cNvCxnSpPr>
              <a:cxnSpLocks/>
            </p:cNvCxnSpPr>
            <p:nvPr/>
          </p:nvCxnSpPr>
          <p:spPr>
            <a:xfrm flipH="1" flipV="1">
              <a:off x="8537839" y="1734227"/>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2" name="Freeform: Shape 361">
              <a:extLst>
                <a:ext uri="{FF2B5EF4-FFF2-40B4-BE49-F238E27FC236}">
                  <a16:creationId xmlns:a16="http://schemas.microsoft.com/office/drawing/2014/main" id="{BB9E0F13-8A31-06E5-A874-250462CBB654}"/>
                </a:ext>
              </a:extLst>
            </p:cNvPr>
            <p:cNvSpPr/>
            <p:nvPr/>
          </p:nvSpPr>
          <p:spPr>
            <a:xfrm flipH="1">
              <a:off x="9083082" y="1950496"/>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365" name="Straight Arrow Connector 364">
              <a:extLst>
                <a:ext uri="{FF2B5EF4-FFF2-40B4-BE49-F238E27FC236}">
                  <a16:creationId xmlns:a16="http://schemas.microsoft.com/office/drawing/2014/main" id="{20F9125F-C7A2-A547-725F-9DE3F8C87404}"/>
                </a:ext>
              </a:extLst>
            </p:cNvPr>
            <p:cNvCxnSpPr>
              <a:cxnSpLocks/>
            </p:cNvCxnSpPr>
            <p:nvPr/>
          </p:nvCxnSpPr>
          <p:spPr>
            <a:xfrm>
              <a:off x="8530093" y="2280746"/>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899E1E6E-1B0A-D68C-1836-9D5053AC867E}"/>
                </a:ext>
              </a:extLst>
            </p:cNvPr>
            <p:cNvSpPr txBox="1"/>
            <p:nvPr/>
          </p:nvSpPr>
          <p:spPr>
            <a:xfrm>
              <a:off x="10534929" y="2090731"/>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367" name="TextBox 366">
              <a:extLst>
                <a:ext uri="{FF2B5EF4-FFF2-40B4-BE49-F238E27FC236}">
                  <a16:creationId xmlns:a16="http://schemas.microsoft.com/office/drawing/2014/main" id="{3FE02381-732D-375D-3A57-68D0E710CDCE}"/>
                </a:ext>
              </a:extLst>
            </p:cNvPr>
            <p:cNvSpPr txBox="1"/>
            <p:nvPr/>
          </p:nvSpPr>
          <p:spPr>
            <a:xfrm>
              <a:off x="9133410" y="1645721"/>
              <a:ext cx="1242648" cy="369332"/>
            </a:xfrm>
            <a:prstGeom prst="rect">
              <a:avLst/>
            </a:prstGeom>
            <a:noFill/>
          </p:spPr>
          <p:txBody>
            <a:bodyPr wrap="none" rtlCol="0">
              <a:spAutoFit/>
            </a:bodyPr>
            <a:lstStyle/>
            <a:p>
              <a:r>
                <a:rPr lang="en-US" dirty="0">
                  <a:solidFill>
                    <a:srgbClr val="00B050"/>
                  </a:solidFill>
                  <a:latin typeface="Arial" panose="020B0604020202020204" pitchFamily="34" charset="0"/>
                  <a:cs typeface="Arial" panose="020B0604020202020204" pitchFamily="34" charset="0"/>
                </a:rPr>
                <a:t>+200 MHz</a:t>
              </a:r>
            </a:p>
          </p:txBody>
        </p:sp>
        <p:sp>
          <p:nvSpPr>
            <p:cNvPr id="368" name="Oval 367">
              <a:extLst>
                <a:ext uri="{FF2B5EF4-FFF2-40B4-BE49-F238E27FC236}">
                  <a16:creationId xmlns:a16="http://schemas.microsoft.com/office/drawing/2014/main" id="{D85078AB-41D1-42A0-68F2-85CB2628C611}"/>
                </a:ext>
              </a:extLst>
            </p:cNvPr>
            <p:cNvSpPr/>
            <p:nvPr/>
          </p:nvSpPr>
          <p:spPr>
            <a:xfrm>
              <a:off x="7879921" y="1868298"/>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grpSp>
      <p:grpSp>
        <p:nvGrpSpPr>
          <p:cNvPr id="34" name="Group 33">
            <a:extLst>
              <a:ext uri="{FF2B5EF4-FFF2-40B4-BE49-F238E27FC236}">
                <a16:creationId xmlns:a16="http://schemas.microsoft.com/office/drawing/2014/main" id="{C5497EB0-9AA0-6B7C-DD51-C12157F722E5}"/>
              </a:ext>
            </a:extLst>
          </p:cNvPr>
          <p:cNvGrpSpPr/>
          <p:nvPr/>
        </p:nvGrpSpPr>
        <p:grpSpPr>
          <a:xfrm>
            <a:off x="6127847" y="2285952"/>
            <a:ext cx="3612228" cy="848203"/>
            <a:chOff x="7702647" y="2285952"/>
            <a:chExt cx="3612228" cy="848203"/>
          </a:xfrm>
        </p:grpSpPr>
        <p:sp>
          <p:nvSpPr>
            <p:cNvPr id="544" name="Rectangle 543">
              <a:extLst>
                <a:ext uri="{FF2B5EF4-FFF2-40B4-BE49-F238E27FC236}">
                  <a16:creationId xmlns:a16="http://schemas.microsoft.com/office/drawing/2014/main" id="{F5B99CDE-4FAC-61AB-9C52-2C7867B354B9}"/>
                </a:ext>
              </a:extLst>
            </p:cNvPr>
            <p:cNvSpPr/>
            <p:nvPr/>
          </p:nvSpPr>
          <p:spPr>
            <a:xfrm>
              <a:off x="7702647" y="2356199"/>
              <a:ext cx="3612228" cy="704128"/>
            </a:xfrm>
            <a:prstGeom prst="rect">
              <a:avLst/>
            </a:prstGeom>
            <a:solidFill>
              <a:srgbClr val="080C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369" name="TextBox 368">
              <a:extLst>
                <a:ext uri="{FF2B5EF4-FFF2-40B4-BE49-F238E27FC236}">
                  <a16:creationId xmlns:a16="http://schemas.microsoft.com/office/drawing/2014/main" id="{8A604477-264F-EAA1-858C-AB64BCB3AEA2}"/>
                </a:ext>
              </a:extLst>
            </p:cNvPr>
            <p:cNvSpPr txBox="1"/>
            <p:nvPr/>
          </p:nvSpPr>
          <p:spPr>
            <a:xfrm rot="16200000">
              <a:off x="7966898" y="2533617"/>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cxnSp>
          <p:nvCxnSpPr>
            <p:cNvPr id="371" name="Straight Arrow Connector 370">
              <a:extLst>
                <a:ext uri="{FF2B5EF4-FFF2-40B4-BE49-F238E27FC236}">
                  <a16:creationId xmlns:a16="http://schemas.microsoft.com/office/drawing/2014/main" id="{4D69CF6C-ACC3-44D8-3E80-9D72E8A0802E}"/>
                </a:ext>
              </a:extLst>
            </p:cNvPr>
            <p:cNvCxnSpPr>
              <a:cxnSpLocks/>
            </p:cNvCxnSpPr>
            <p:nvPr/>
          </p:nvCxnSpPr>
          <p:spPr>
            <a:xfrm flipH="1" flipV="1">
              <a:off x="8537740" y="2428775"/>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73" name="Freeform: Shape 372">
              <a:extLst>
                <a:ext uri="{FF2B5EF4-FFF2-40B4-BE49-F238E27FC236}">
                  <a16:creationId xmlns:a16="http://schemas.microsoft.com/office/drawing/2014/main" id="{F28AB105-8FE1-4CFE-C171-93DFA42C2581}"/>
                </a:ext>
              </a:extLst>
            </p:cNvPr>
            <p:cNvSpPr/>
            <p:nvPr/>
          </p:nvSpPr>
          <p:spPr>
            <a:xfrm flipH="1">
              <a:off x="9373960" y="2640783"/>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33CC"/>
            </a:solidFill>
            <a:ln w="127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374" name="Freeform: Shape 373">
              <a:extLst>
                <a:ext uri="{FF2B5EF4-FFF2-40B4-BE49-F238E27FC236}">
                  <a16:creationId xmlns:a16="http://schemas.microsoft.com/office/drawing/2014/main" id="{C4294E3B-8056-5B6A-A6C0-431EE96A198A}"/>
                </a:ext>
              </a:extLst>
            </p:cNvPr>
            <p:cNvSpPr/>
            <p:nvPr/>
          </p:nvSpPr>
          <p:spPr>
            <a:xfrm flipH="1">
              <a:off x="9669527" y="2640782"/>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33CC"/>
            </a:solidFill>
            <a:ln w="127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375" name="Straight Arrow Connector 374">
              <a:extLst>
                <a:ext uri="{FF2B5EF4-FFF2-40B4-BE49-F238E27FC236}">
                  <a16:creationId xmlns:a16="http://schemas.microsoft.com/office/drawing/2014/main" id="{819C6563-96E2-B23D-ACD9-054B4F0F7B18}"/>
                </a:ext>
              </a:extLst>
            </p:cNvPr>
            <p:cNvCxnSpPr>
              <a:cxnSpLocks/>
            </p:cNvCxnSpPr>
            <p:nvPr/>
          </p:nvCxnSpPr>
          <p:spPr>
            <a:xfrm>
              <a:off x="8529994" y="2975294"/>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76" name="TextBox 375">
              <a:extLst>
                <a:ext uri="{FF2B5EF4-FFF2-40B4-BE49-F238E27FC236}">
                  <a16:creationId xmlns:a16="http://schemas.microsoft.com/office/drawing/2014/main" id="{FE238621-6A87-CD9C-A0C9-4637AFB1DF3A}"/>
                </a:ext>
              </a:extLst>
            </p:cNvPr>
            <p:cNvSpPr txBox="1"/>
            <p:nvPr/>
          </p:nvSpPr>
          <p:spPr>
            <a:xfrm>
              <a:off x="10560712" y="2795601"/>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377" name="TextBox 376">
              <a:extLst>
                <a:ext uri="{FF2B5EF4-FFF2-40B4-BE49-F238E27FC236}">
                  <a16:creationId xmlns:a16="http://schemas.microsoft.com/office/drawing/2014/main" id="{73B09C9B-910C-1CF8-C490-E47224EA44EE}"/>
                </a:ext>
              </a:extLst>
            </p:cNvPr>
            <p:cNvSpPr txBox="1"/>
            <p:nvPr/>
          </p:nvSpPr>
          <p:spPr>
            <a:xfrm>
              <a:off x="9123738" y="2311340"/>
              <a:ext cx="1184940" cy="369332"/>
            </a:xfrm>
            <a:prstGeom prst="rect">
              <a:avLst/>
            </a:prstGeom>
            <a:noFill/>
          </p:spPr>
          <p:txBody>
            <a:bodyPr wrap="none" rtlCol="0">
              <a:spAutoFit/>
            </a:bodyPr>
            <a:lstStyle/>
            <a:p>
              <a:r>
                <a:rPr lang="en-US" dirty="0">
                  <a:solidFill>
                    <a:srgbClr val="0033CC"/>
                  </a:solidFill>
                  <a:latin typeface="Arial" panose="020B0604020202020204" pitchFamily="34" charset="0"/>
                  <a:cs typeface="Arial" panose="020B0604020202020204" pitchFamily="34" charset="0"/>
                </a:rPr>
                <a:t>-200 MHz</a:t>
              </a:r>
            </a:p>
          </p:txBody>
        </p:sp>
        <p:sp>
          <p:nvSpPr>
            <p:cNvPr id="378" name="Oval 377">
              <a:extLst>
                <a:ext uri="{FF2B5EF4-FFF2-40B4-BE49-F238E27FC236}">
                  <a16:creationId xmlns:a16="http://schemas.microsoft.com/office/drawing/2014/main" id="{B1C8731C-E39F-07EF-F67F-38296D82A46F}"/>
                </a:ext>
              </a:extLst>
            </p:cNvPr>
            <p:cNvSpPr/>
            <p:nvPr/>
          </p:nvSpPr>
          <p:spPr>
            <a:xfrm>
              <a:off x="7879921" y="2496006"/>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grpSp>
      <p:grpSp>
        <p:nvGrpSpPr>
          <p:cNvPr id="35" name="Group 34">
            <a:extLst>
              <a:ext uri="{FF2B5EF4-FFF2-40B4-BE49-F238E27FC236}">
                <a16:creationId xmlns:a16="http://schemas.microsoft.com/office/drawing/2014/main" id="{9E15D7C7-D1AB-9986-83C8-EB1AD2F20A85}"/>
              </a:ext>
            </a:extLst>
          </p:cNvPr>
          <p:cNvGrpSpPr/>
          <p:nvPr/>
        </p:nvGrpSpPr>
        <p:grpSpPr>
          <a:xfrm>
            <a:off x="6297276" y="2970339"/>
            <a:ext cx="3356711" cy="857768"/>
            <a:chOff x="7872076" y="2970339"/>
            <a:chExt cx="3356711" cy="857768"/>
          </a:xfrm>
        </p:grpSpPr>
        <p:sp>
          <p:nvSpPr>
            <p:cNvPr id="576" name="TextBox 575">
              <a:extLst>
                <a:ext uri="{FF2B5EF4-FFF2-40B4-BE49-F238E27FC236}">
                  <a16:creationId xmlns:a16="http://schemas.microsoft.com/office/drawing/2014/main" id="{A1B7FB41-4AB7-8576-84AB-C54D317AF568}"/>
                </a:ext>
              </a:extLst>
            </p:cNvPr>
            <p:cNvSpPr txBox="1"/>
            <p:nvPr/>
          </p:nvSpPr>
          <p:spPr>
            <a:xfrm rot="16200000">
              <a:off x="7959152" y="3218004"/>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577" name="Freeform: Shape 576">
              <a:extLst>
                <a:ext uri="{FF2B5EF4-FFF2-40B4-BE49-F238E27FC236}">
                  <a16:creationId xmlns:a16="http://schemas.microsoft.com/office/drawing/2014/main" id="{8747E905-2181-EF94-D8EF-08F7CF1A6DF4}"/>
                </a:ext>
              </a:extLst>
            </p:cNvPr>
            <p:cNvSpPr/>
            <p:nvPr/>
          </p:nvSpPr>
          <p:spPr>
            <a:xfrm flipH="1">
              <a:off x="8779671" y="3329431"/>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578" name="Straight Arrow Connector 577">
              <a:extLst>
                <a:ext uri="{FF2B5EF4-FFF2-40B4-BE49-F238E27FC236}">
                  <a16:creationId xmlns:a16="http://schemas.microsoft.com/office/drawing/2014/main" id="{626082C9-927C-DE5C-F480-FBCA162A44E0}"/>
                </a:ext>
              </a:extLst>
            </p:cNvPr>
            <p:cNvCxnSpPr>
              <a:cxnSpLocks/>
            </p:cNvCxnSpPr>
            <p:nvPr/>
          </p:nvCxnSpPr>
          <p:spPr>
            <a:xfrm flipH="1" flipV="1">
              <a:off x="8529994" y="3113162"/>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79" name="Freeform: Shape 578">
              <a:extLst>
                <a:ext uri="{FF2B5EF4-FFF2-40B4-BE49-F238E27FC236}">
                  <a16:creationId xmlns:a16="http://schemas.microsoft.com/office/drawing/2014/main" id="{36C4E28F-765F-8296-A735-571787394F8E}"/>
                </a:ext>
              </a:extLst>
            </p:cNvPr>
            <p:cNvSpPr/>
            <p:nvPr/>
          </p:nvSpPr>
          <p:spPr>
            <a:xfrm flipH="1">
              <a:off x="9075237" y="3329431"/>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B050"/>
            </a:solidFill>
            <a:ln w="127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580" name="Freeform: Shape 579">
              <a:extLst>
                <a:ext uri="{FF2B5EF4-FFF2-40B4-BE49-F238E27FC236}">
                  <a16:creationId xmlns:a16="http://schemas.microsoft.com/office/drawing/2014/main" id="{F0129A87-8FDD-CB2A-6126-DD1446469871}"/>
                </a:ext>
              </a:extLst>
            </p:cNvPr>
            <p:cNvSpPr/>
            <p:nvPr/>
          </p:nvSpPr>
          <p:spPr>
            <a:xfrm flipH="1">
              <a:off x="9366214" y="3325170"/>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33CC"/>
            </a:solidFill>
            <a:ln w="127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581" name="Freeform: Shape 580">
              <a:extLst>
                <a:ext uri="{FF2B5EF4-FFF2-40B4-BE49-F238E27FC236}">
                  <a16:creationId xmlns:a16="http://schemas.microsoft.com/office/drawing/2014/main" id="{705100F9-13DC-C6E9-F98D-BA4DEC3E52E6}"/>
                </a:ext>
              </a:extLst>
            </p:cNvPr>
            <p:cNvSpPr/>
            <p:nvPr/>
          </p:nvSpPr>
          <p:spPr>
            <a:xfrm flipH="1">
              <a:off x="9661781" y="3325169"/>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33CC"/>
            </a:solidFill>
            <a:ln w="127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582" name="Straight Arrow Connector 581">
              <a:extLst>
                <a:ext uri="{FF2B5EF4-FFF2-40B4-BE49-F238E27FC236}">
                  <a16:creationId xmlns:a16="http://schemas.microsoft.com/office/drawing/2014/main" id="{4E2537D6-DCB8-A82D-EB5E-0D8C4446266E}"/>
                </a:ext>
              </a:extLst>
            </p:cNvPr>
            <p:cNvCxnSpPr>
              <a:cxnSpLocks/>
            </p:cNvCxnSpPr>
            <p:nvPr/>
          </p:nvCxnSpPr>
          <p:spPr>
            <a:xfrm>
              <a:off x="8522248" y="3659681"/>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83" name="TextBox 582">
              <a:extLst>
                <a:ext uri="{FF2B5EF4-FFF2-40B4-BE49-F238E27FC236}">
                  <a16:creationId xmlns:a16="http://schemas.microsoft.com/office/drawing/2014/main" id="{E7C83906-7DBC-C77B-9CDF-066487478229}"/>
                </a:ext>
              </a:extLst>
            </p:cNvPr>
            <p:cNvSpPr txBox="1"/>
            <p:nvPr/>
          </p:nvSpPr>
          <p:spPr>
            <a:xfrm>
              <a:off x="10596498" y="3489553"/>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585" name="Oval 584">
              <a:extLst>
                <a:ext uri="{FF2B5EF4-FFF2-40B4-BE49-F238E27FC236}">
                  <a16:creationId xmlns:a16="http://schemas.microsoft.com/office/drawing/2014/main" id="{5A878528-EED4-C260-9A7C-CEA9245E4D1C}"/>
                </a:ext>
              </a:extLst>
            </p:cNvPr>
            <p:cNvSpPr/>
            <p:nvPr/>
          </p:nvSpPr>
          <p:spPr>
            <a:xfrm>
              <a:off x="7872076" y="3247233"/>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grpSp>
      <p:grpSp>
        <p:nvGrpSpPr>
          <p:cNvPr id="44" name="Group 43">
            <a:extLst>
              <a:ext uri="{FF2B5EF4-FFF2-40B4-BE49-F238E27FC236}">
                <a16:creationId xmlns:a16="http://schemas.microsoft.com/office/drawing/2014/main" id="{00C9EC27-BE7A-DC80-5DE4-8394B7EBF93F}"/>
              </a:ext>
            </a:extLst>
          </p:cNvPr>
          <p:cNvGrpSpPr/>
          <p:nvPr/>
        </p:nvGrpSpPr>
        <p:grpSpPr>
          <a:xfrm>
            <a:off x="6328244" y="5319072"/>
            <a:ext cx="3313080" cy="848203"/>
            <a:chOff x="7903044" y="5319072"/>
            <a:chExt cx="3313080" cy="848203"/>
          </a:xfrm>
        </p:grpSpPr>
        <p:sp>
          <p:nvSpPr>
            <p:cNvPr id="605" name="TextBox 604">
              <a:extLst>
                <a:ext uri="{FF2B5EF4-FFF2-40B4-BE49-F238E27FC236}">
                  <a16:creationId xmlns:a16="http://schemas.microsoft.com/office/drawing/2014/main" id="{7F5BAD93-B284-5866-74DE-834771F1A562}"/>
                </a:ext>
              </a:extLst>
            </p:cNvPr>
            <p:cNvSpPr txBox="1"/>
            <p:nvPr/>
          </p:nvSpPr>
          <p:spPr>
            <a:xfrm rot="16200000">
              <a:off x="7990021" y="5566737"/>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606" name="Freeform: Shape 605">
              <a:extLst>
                <a:ext uri="{FF2B5EF4-FFF2-40B4-BE49-F238E27FC236}">
                  <a16:creationId xmlns:a16="http://schemas.microsoft.com/office/drawing/2014/main" id="{AE06CDC3-91AB-254D-FEEE-7E927964E2AA}"/>
                </a:ext>
              </a:extLst>
            </p:cNvPr>
            <p:cNvSpPr/>
            <p:nvPr/>
          </p:nvSpPr>
          <p:spPr>
            <a:xfrm flipH="1">
              <a:off x="8810540" y="5678164"/>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33CC"/>
            </a:solidFill>
            <a:ln w="1270">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607" name="Straight Arrow Connector 606">
              <a:extLst>
                <a:ext uri="{FF2B5EF4-FFF2-40B4-BE49-F238E27FC236}">
                  <a16:creationId xmlns:a16="http://schemas.microsoft.com/office/drawing/2014/main" id="{22B32EC3-6EE9-5134-2260-7E9CB9923BE9}"/>
                </a:ext>
              </a:extLst>
            </p:cNvPr>
            <p:cNvCxnSpPr>
              <a:cxnSpLocks/>
            </p:cNvCxnSpPr>
            <p:nvPr/>
          </p:nvCxnSpPr>
          <p:spPr>
            <a:xfrm flipH="1" flipV="1">
              <a:off x="8560863" y="5461895"/>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08" name="Freeform: Shape 607">
              <a:extLst>
                <a:ext uri="{FF2B5EF4-FFF2-40B4-BE49-F238E27FC236}">
                  <a16:creationId xmlns:a16="http://schemas.microsoft.com/office/drawing/2014/main" id="{42D833A4-DF40-863E-7197-9626C047BCA4}"/>
                </a:ext>
              </a:extLst>
            </p:cNvPr>
            <p:cNvSpPr/>
            <p:nvPr/>
          </p:nvSpPr>
          <p:spPr>
            <a:xfrm flipH="1">
              <a:off x="9106106" y="5678164"/>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solidFill>
            <a:ln w="127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609" name="Freeform: Shape 608">
              <a:extLst>
                <a:ext uri="{FF2B5EF4-FFF2-40B4-BE49-F238E27FC236}">
                  <a16:creationId xmlns:a16="http://schemas.microsoft.com/office/drawing/2014/main" id="{2A9068DE-5A06-4C4A-9630-428054CB24C3}"/>
                </a:ext>
              </a:extLst>
            </p:cNvPr>
            <p:cNvSpPr/>
            <p:nvPr/>
          </p:nvSpPr>
          <p:spPr>
            <a:xfrm flipH="1">
              <a:off x="9397083" y="5673903"/>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CC66FF"/>
            </a:solidFill>
            <a:ln w="1270">
              <a:solidFill>
                <a:srgbClr val="CC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610" name="Freeform: Shape 609">
              <a:extLst>
                <a:ext uri="{FF2B5EF4-FFF2-40B4-BE49-F238E27FC236}">
                  <a16:creationId xmlns:a16="http://schemas.microsoft.com/office/drawing/2014/main" id="{79CF034D-B875-3B01-B442-DFB77B7859CB}"/>
                </a:ext>
              </a:extLst>
            </p:cNvPr>
            <p:cNvSpPr/>
            <p:nvPr/>
          </p:nvSpPr>
          <p:spPr>
            <a:xfrm flipH="1">
              <a:off x="9692650" y="5673902"/>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9933"/>
            </a:solidFill>
            <a:ln w="1270">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611" name="Straight Arrow Connector 610">
              <a:extLst>
                <a:ext uri="{FF2B5EF4-FFF2-40B4-BE49-F238E27FC236}">
                  <a16:creationId xmlns:a16="http://schemas.microsoft.com/office/drawing/2014/main" id="{908A88C3-4FC5-A048-69CA-DCF547781BF6}"/>
                </a:ext>
              </a:extLst>
            </p:cNvPr>
            <p:cNvCxnSpPr>
              <a:cxnSpLocks/>
            </p:cNvCxnSpPr>
            <p:nvPr/>
          </p:nvCxnSpPr>
          <p:spPr>
            <a:xfrm>
              <a:off x="8553117" y="6008414"/>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12" name="TextBox 611">
              <a:extLst>
                <a:ext uri="{FF2B5EF4-FFF2-40B4-BE49-F238E27FC236}">
                  <a16:creationId xmlns:a16="http://schemas.microsoft.com/office/drawing/2014/main" id="{EC82A361-EC1C-B820-476C-BEBDA7DA5F6D}"/>
                </a:ext>
              </a:extLst>
            </p:cNvPr>
            <p:cNvSpPr txBox="1"/>
            <p:nvPr/>
          </p:nvSpPr>
          <p:spPr>
            <a:xfrm>
              <a:off x="10583835" y="5828721"/>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614" name="Oval 613">
              <a:extLst>
                <a:ext uri="{FF2B5EF4-FFF2-40B4-BE49-F238E27FC236}">
                  <a16:creationId xmlns:a16="http://schemas.microsoft.com/office/drawing/2014/main" id="{07CCE474-2D39-DB8B-3CED-70C59E33D3AB}"/>
                </a:ext>
              </a:extLst>
            </p:cNvPr>
            <p:cNvSpPr/>
            <p:nvPr/>
          </p:nvSpPr>
          <p:spPr>
            <a:xfrm>
              <a:off x="7903044" y="5529126"/>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7</a:t>
              </a:r>
            </a:p>
          </p:txBody>
        </p:sp>
      </p:grpSp>
      <p:grpSp>
        <p:nvGrpSpPr>
          <p:cNvPr id="45" name="Group 44">
            <a:extLst>
              <a:ext uri="{FF2B5EF4-FFF2-40B4-BE49-F238E27FC236}">
                <a16:creationId xmlns:a16="http://schemas.microsoft.com/office/drawing/2014/main" id="{4B06B133-ACFE-1519-1017-AF6E29266AB8}"/>
              </a:ext>
            </a:extLst>
          </p:cNvPr>
          <p:cNvGrpSpPr/>
          <p:nvPr/>
        </p:nvGrpSpPr>
        <p:grpSpPr>
          <a:xfrm>
            <a:off x="6170436" y="4529729"/>
            <a:ext cx="3558243" cy="848203"/>
            <a:chOff x="7745236" y="4529729"/>
            <a:chExt cx="3558243" cy="848203"/>
          </a:xfrm>
        </p:grpSpPr>
        <p:sp>
          <p:nvSpPr>
            <p:cNvPr id="594" name="TextBox 593">
              <a:extLst>
                <a:ext uri="{FF2B5EF4-FFF2-40B4-BE49-F238E27FC236}">
                  <a16:creationId xmlns:a16="http://schemas.microsoft.com/office/drawing/2014/main" id="{C8E41D7C-5DFD-903F-DCA3-411BDDD1437D}"/>
                </a:ext>
              </a:extLst>
            </p:cNvPr>
            <p:cNvSpPr txBox="1"/>
            <p:nvPr/>
          </p:nvSpPr>
          <p:spPr>
            <a:xfrm rot="16200000">
              <a:off x="7966898" y="4777394"/>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620" name="Rectangle 619">
              <a:extLst>
                <a:ext uri="{FF2B5EF4-FFF2-40B4-BE49-F238E27FC236}">
                  <a16:creationId xmlns:a16="http://schemas.microsoft.com/office/drawing/2014/main" id="{D098F35B-F7E0-2E8D-6894-67698ED45701}"/>
                </a:ext>
              </a:extLst>
            </p:cNvPr>
            <p:cNvSpPr/>
            <p:nvPr/>
          </p:nvSpPr>
          <p:spPr>
            <a:xfrm>
              <a:off x="7745236" y="4601838"/>
              <a:ext cx="3558243" cy="715516"/>
            </a:xfrm>
            <a:prstGeom prst="rect">
              <a:avLst/>
            </a:prstGeom>
            <a:solidFill>
              <a:srgbClr val="0099FF">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cxnSp>
          <p:nvCxnSpPr>
            <p:cNvPr id="596" name="Straight Arrow Connector 595">
              <a:extLst>
                <a:ext uri="{FF2B5EF4-FFF2-40B4-BE49-F238E27FC236}">
                  <a16:creationId xmlns:a16="http://schemas.microsoft.com/office/drawing/2014/main" id="{62610647-9CFC-7E64-6C37-A367E87B7524}"/>
                </a:ext>
              </a:extLst>
            </p:cNvPr>
            <p:cNvCxnSpPr>
              <a:cxnSpLocks/>
            </p:cNvCxnSpPr>
            <p:nvPr/>
          </p:nvCxnSpPr>
          <p:spPr>
            <a:xfrm flipH="1" flipV="1">
              <a:off x="8537740" y="4672552"/>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7" name="Freeform: Shape 596">
              <a:extLst>
                <a:ext uri="{FF2B5EF4-FFF2-40B4-BE49-F238E27FC236}">
                  <a16:creationId xmlns:a16="http://schemas.microsoft.com/office/drawing/2014/main" id="{34553EDA-61A2-8105-9FA8-E6979BCE1983}"/>
                </a:ext>
              </a:extLst>
            </p:cNvPr>
            <p:cNvSpPr/>
            <p:nvPr/>
          </p:nvSpPr>
          <p:spPr>
            <a:xfrm flipH="1">
              <a:off x="9082983" y="4888821"/>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0099CC"/>
            </a:solidFill>
            <a:ln w="1270">
              <a:solidFill>
                <a:srgbClr val="00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599" name="Freeform: Shape 598">
              <a:extLst>
                <a:ext uri="{FF2B5EF4-FFF2-40B4-BE49-F238E27FC236}">
                  <a16:creationId xmlns:a16="http://schemas.microsoft.com/office/drawing/2014/main" id="{9389D50C-7BD1-AC1F-7730-59B56F7ABB32}"/>
                </a:ext>
              </a:extLst>
            </p:cNvPr>
            <p:cNvSpPr/>
            <p:nvPr/>
          </p:nvSpPr>
          <p:spPr>
            <a:xfrm flipH="1">
              <a:off x="9669527" y="4884559"/>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9933"/>
            </a:solidFill>
            <a:ln w="1270">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600" name="Straight Arrow Connector 599">
              <a:extLst>
                <a:ext uri="{FF2B5EF4-FFF2-40B4-BE49-F238E27FC236}">
                  <a16:creationId xmlns:a16="http://schemas.microsoft.com/office/drawing/2014/main" id="{4E04DD27-BBB4-3481-FA7D-C9931B5EC58A}"/>
                </a:ext>
              </a:extLst>
            </p:cNvPr>
            <p:cNvCxnSpPr>
              <a:cxnSpLocks/>
            </p:cNvCxnSpPr>
            <p:nvPr/>
          </p:nvCxnSpPr>
          <p:spPr>
            <a:xfrm>
              <a:off x="8529994" y="5219071"/>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601" name="TextBox 600">
              <a:extLst>
                <a:ext uri="{FF2B5EF4-FFF2-40B4-BE49-F238E27FC236}">
                  <a16:creationId xmlns:a16="http://schemas.microsoft.com/office/drawing/2014/main" id="{BA57B77E-823C-0EBB-6918-28CFA6508917}"/>
                </a:ext>
              </a:extLst>
            </p:cNvPr>
            <p:cNvSpPr txBox="1"/>
            <p:nvPr/>
          </p:nvSpPr>
          <p:spPr>
            <a:xfrm>
              <a:off x="10560712" y="5039378"/>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602" name="TextBox 601">
              <a:extLst>
                <a:ext uri="{FF2B5EF4-FFF2-40B4-BE49-F238E27FC236}">
                  <a16:creationId xmlns:a16="http://schemas.microsoft.com/office/drawing/2014/main" id="{C9B0856D-E1AC-48EE-A635-4A3B02A91220}"/>
                </a:ext>
              </a:extLst>
            </p:cNvPr>
            <p:cNvSpPr txBox="1"/>
            <p:nvPr/>
          </p:nvSpPr>
          <p:spPr>
            <a:xfrm>
              <a:off x="9631173" y="4574384"/>
              <a:ext cx="1184940" cy="369332"/>
            </a:xfrm>
            <a:prstGeom prst="rect">
              <a:avLst/>
            </a:prstGeom>
            <a:noFill/>
          </p:spPr>
          <p:txBody>
            <a:bodyPr wrap="none" rtlCol="0">
              <a:spAutoFit/>
            </a:bodyPr>
            <a:lstStyle/>
            <a:p>
              <a:r>
                <a:rPr lang="en-US" dirty="0">
                  <a:solidFill>
                    <a:srgbClr val="FF9933"/>
                  </a:solidFill>
                  <a:latin typeface="Arial" panose="020B0604020202020204" pitchFamily="34" charset="0"/>
                  <a:cs typeface="Arial" panose="020B0604020202020204" pitchFamily="34" charset="0"/>
                </a:rPr>
                <a:t>-300 MHz</a:t>
              </a:r>
            </a:p>
          </p:txBody>
        </p:sp>
        <p:sp>
          <p:nvSpPr>
            <p:cNvPr id="603" name="Oval 602">
              <a:extLst>
                <a:ext uri="{FF2B5EF4-FFF2-40B4-BE49-F238E27FC236}">
                  <a16:creationId xmlns:a16="http://schemas.microsoft.com/office/drawing/2014/main" id="{4764B5ED-01DC-A460-F8C9-B7EDCA099CFF}"/>
                </a:ext>
              </a:extLst>
            </p:cNvPr>
            <p:cNvSpPr/>
            <p:nvPr/>
          </p:nvSpPr>
          <p:spPr>
            <a:xfrm>
              <a:off x="7879921" y="4739783"/>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6</a:t>
              </a:r>
            </a:p>
          </p:txBody>
        </p:sp>
        <p:sp>
          <p:nvSpPr>
            <p:cNvPr id="616" name="TextBox 615">
              <a:extLst>
                <a:ext uri="{FF2B5EF4-FFF2-40B4-BE49-F238E27FC236}">
                  <a16:creationId xmlns:a16="http://schemas.microsoft.com/office/drawing/2014/main" id="{AAE9CA24-DACF-0B9E-D1B1-589973CCCB54}"/>
                </a:ext>
              </a:extLst>
            </p:cNvPr>
            <p:cNvSpPr txBox="1"/>
            <p:nvPr/>
          </p:nvSpPr>
          <p:spPr>
            <a:xfrm>
              <a:off x="8512086" y="4571743"/>
              <a:ext cx="1242648" cy="369332"/>
            </a:xfrm>
            <a:prstGeom prst="rect">
              <a:avLst/>
            </a:prstGeom>
            <a:noFill/>
          </p:spPr>
          <p:txBody>
            <a:bodyPr wrap="none" rtlCol="0">
              <a:spAutoFit/>
            </a:bodyPr>
            <a:lstStyle/>
            <a:p>
              <a:r>
                <a:rPr lang="en-US" dirty="0">
                  <a:solidFill>
                    <a:srgbClr val="0099CC"/>
                  </a:solidFill>
                  <a:latin typeface="Arial" panose="020B0604020202020204" pitchFamily="34" charset="0"/>
                  <a:cs typeface="Arial" panose="020B0604020202020204" pitchFamily="34" charset="0"/>
                </a:rPr>
                <a:t>+100 MHz</a:t>
              </a:r>
            </a:p>
          </p:txBody>
        </p:sp>
      </p:grpSp>
      <p:grpSp>
        <p:nvGrpSpPr>
          <p:cNvPr id="36" name="Group 35">
            <a:extLst>
              <a:ext uri="{FF2B5EF4-FFF2-40B4-BE49-F238E27FC236}">
                <a16:creationId xmlns:a16="http://schemas.microsoft.com/office/drawing/2014/main" id="{6EEC4A2E-5440-AA81-A14B-FAD91CD4A378}"/>
              </a:ext>
            </a:extLst>
          </p:cNvPr>
          <p:cNvGrpSpPr/>
          <p:nvPr/>
        </p:nvGrpSpPr>
        <p:grpSpPr>
          <a:xfrm>
            <a:off x="6161924" y="3752885"/>
            <a:ext cx="3578151" cy="837881"/>
            <a:chOff x="7736724" y="3752885"/>
            <a:chExt cx="3578151" cy="837881"/>
          </a:xfrm>
        </p:grpSpPr>
        <p:sp>
          <p:nvSpPr>
            <p:cNvPr id="621" name="Rectangle 620">
              <a:extLst>
                <a:ext uri="{FF2B5EF4-FFF2-40B4-BE49-F238E27FC236}">
                  <a16:creationId xmlns:a16="http://schemas.microsoft.com/office/drawing/2014/main" id="{CFAD45B8-7B44-C7BC-A7AB-A075DCBE70D5}"/>
                </a:ext>
              </a:extLst>
            </p:cNvPr>
            <p:cNvSpPr/>
            <p:nvPr/>
          </p:nvSpPr>
          <p:spPr>
            <a:xfrm>
              <a:off x="7736724" y="3844277"/>
              <a:ext cx="3578151" cy="682039"/>
            </a:xfrm>
            <a:prstGeom prst="rect">
              <a:avLst/>
            </a:prstGeom>
            <a:solidFill>
              <a:srgbClr val="FF00FF">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86" name="TextBox 585">
              <a:extLst>
                <a:ext uri="{FF2B5EF4-FFF2-40B4-BE49-F238E27FC236}">
                  <a16:creationId xmlns:a16="http://schemas.microsoft.com/office/drawing/2014/main" id="{380381C0-8671-F0B6-0BFD-33B0D340FE10}"/>
                </a:ext>
              </a:extLst>
            </p:cNvPr>
            <p:cNvSpPr txBox="1"/>
            <p:nvPr/>
          </p:nvSpPr>
          <p:spPr>
            <a:xfrm rot="16200000">
              <a:off x="7966997" y="4000550"/>
              <a:ext cx="8338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Energy</a:t>
              </a:r>
            </a:p>
          </p:txBody>
        </p:sp>
        <p:sp>
          <p:nvSpPr>
            <p:cNvPr id="587" name="Freeform: Shape 586">
              <a:extLst>
                <a:ext uri="{FF2B5EF4-FFF2-40B4-BE49-F238E27FC236}">
                  <a16:creationId xmlns:a16="http://schemas.microsoft.com/office/drawing/2014/main" id="{0D0EEC60-C3BE-13AE-0F47-9DD50556BEB4}"/>
                </a:ext>
              </a:extLst>
            </p:cNvPr>
            <p:cNvSpPr/>
            <p:nvPr/>
          </p:nvSpPr>
          <p:spPr>
            <a:xfrm flipH="1">
              <a:off x="8787516" y="4111977"/>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FF33CC"/>
            </a:solidFill>
            <a:ln w="1270">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cxnSp>
          <p:nvCxnSpPr>
            <p:cNvPr id="588" name="Straight Arrow Connector 587">
              <a:extLst>
                <a:ext uri="{FF2B5EF4-FFF2-40B4-BE49-F238E27FC236}">
                  <a16:creationId xmlns:a16="http://schemas.microsoft.com/office/drawing/2014/main" id="{E38BC121-519C-EB96-5922-D5AD1C9B4402}"/>
                </a:ext>
              </a:extLst>
            </p:cNvPr>
            <p:cNvCxnSpPr>
              <a:cxnSpLocks/>
            </p:cNvCxnSpPr>
            <p:nvPr/>
          </p:nvCxnSpPr>
          <p:spPr>
            <a:xfrm flipH="1" flipV="1">
              <a:off x="8537839" y="3895708"/>
              <a:ext cx="5698" cy="552379"/>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91" name="TextBox 590">
              <a:extLst>
                <a:ext uri="{FF2B5EF4-FFF2-40B4-BE49-F238E27FC236}">
                  <a16:creationId xmlns:a16="http://schemas.microsoft.com/office/drawing/2014/main" id="{371931F8-103A-530A-B609-8A5C39C2637B}"/>
                </a:ext>
              </a:extLst>
            </p:cNvPr>
            <p:cNvSpPr txBox="1"/>
            <p:nvPr/>
          </p:nvSpPr>
          <p:spPr>
            <a:xfrm>
              <a:off x="10534929" y="4252212"/>
              <a:ext cx="63228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Time</a:t>
              </a:r>
            </a:p>
          </p:txBody>
        </p:sp>
        <p:sp>
          <p:nvSpPr>
            <p:cNvPr id="593" name="Oval 592">
              <a:extLst>
                <a:ext uri="{FF2B5EF4-FFF2-40B4-BE49-F238E27FC236}">
                  <a16:creationId xmlns:a16="http://schemas.microsoft.com/office/drawing/2014/main" id="{6DCFED05-8D00-0E38-5500-0DB4692B2D18}"/>
                </a:ext>
              </a:extLst>
            </p:cNvPr>
            <p:cNvSpPr/>
            <p:nvPr/>
          </p:nvSpPr>
          <p:spPr>
            <a:xfrm>
              <a:off x="7879921" y="4029779"/>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sp>
          <p:nvSpPr>
            <p:cNvPr id="615" name="Freeform: Shape 614">
              <a:extLst>
                <a:ext uri="{FF2B5EF4-FFF2-40B4-BE49-F238E27FC236}">
                  <a16:creationId xmlns:a16="http://schemas.microsoft.com/office/drawing/2014/main" id="{D9718905-081A-79AC-FC3D-D836B2F5A4E4}"/>
                </a:ext>
              </a:extLst>
            </p:cNvPr>
            <p:cNvSpPr/>
            <p:nvPr/>
          </p:nvSpPr>
          <p:spPr>
            <a:xfrm flipH="1">
              <a:off x="9366213" y="4118990"/>
              <a:ext cx="153057" cy="335533"/>
            </a:xfrm>
            <a:custGeom>
              <a:avLst/>
              <a:gdLst>
                <a:gd name="connsiteX0" fmla="*/ 0 w 590204"/>
                <a:gd name="connsiteY0" fmla="*/ 897775 h 897775"/>
                <a:gd name="connsiteX1" fmla="*/ 232757 w 590204"/>
                <a:gd name="connsiteY1" fmla="*/ 681644 h 897775"/>
                <a:gd name="connsiteX2" fmla="*/ 307571 w 590204"/>
                <a:gd name="connsiteY2" fmla="*/ 0 h 897775"/>
                <a:gd name="connsiteX3" fmla="*/ 390698 w 590204"/>
                <a:gd name="connsiteY3" fmla="*/ 681644 h 897775"/>
                <a:gd name="connsiteX4" fmla="*/ 590204 w 590204"/>
                <a:gd name="connsiteY4" fmla="*/ 881149 h 89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204" h="897775">
                  <a:moveTo>
                    <a:pt x="0" y="897775"/>
                  </a:moveTo>
                  <a:cubicBezTo>
                    <a:pt x="90747" y="864524"/>
                    <a:pt x="181495" y="831273"/>
                    <a:pt x="232757" y="681644"/>
                  </a:cubicBezTo>
                  <a:cubicBezTo>
                    <a:pt x="284019" y="532015"/>
                    <a:pt x="281248" y="0"/>
                    <a:pt x="307571" y="0"/>
                  </a:cubicBezTo>
                  <a:cubicBezTo>
                    <a:pt x="333894" y="0"/>
                    <a:pt x="343592" y="534786"/>
                    <a:pt x="390698" y="681644"/>
                  </a:cubicBezTo>
                  <a:cubicBezTo>
                    <a:pt x="437804" y="828502"/>
                    <a:pt x="514004" y="854825"/>
                    <a:pt x="590204" y="881149"/>
                  </a:cubicBezTo>
                </a:path>
              </a:pathLst>
            </a:custGeom>
            <a:solidFill>
              <a:srgbClr val="CC66FF"/>
            </a:solidFill>
            <a:ln w="1270">
              <a:solidFill>
                <a:srgbClr val="CC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latin typeface="Arial" panose="020B0604020202020204" pitchFamily="34" charset="0"/>
                <a:cs typeface="Arial" panose="020B0604020202020204" pitchFamily="34" charset="0"/>
              </a:endParaRPr>
            </a:p>
          </p:txBody>
        </p:sp>
        <p:sp>
          <p:nvSpPr>
            <p:cNvPr id="617" name="TextBox 616">
              <a:extLst>
                <a:ext uri="{FF2B5EF4-FFF2-40B4-BE49-F238E27FC236}">
                  <a16:creationId xmlns:a16="http://schemas.microsoft.com/office/drawing/2014/main" id="{D5914DA5-52B3-0BFA-A001-2DCBFF514D27}"/>
                </a:ext>
              </a:extLst>
            </p:cNvPr>
            <p:cNvSpPr txBox="1"/>
            <p:nvPr/>
          </p:nvSpPr>
          <p:spPr>
            <a:xfrm>
              <a:off x="9614306" y="3803462"/>
              <a:ext cx="1184940" cy="369332"/>
            </a:xfrm>
            <a:prstGeom prst="rect">
              <a:avLst/>
            </a:prstGeom>
            <a:noFill/>
          </p:spPr>
          <p:txBody>
            <a:bodyPr wrap="none" rtlCol="0">
              <a:spAutoFit/>
            </a:bodyPr>
            <a:lstStyle/>
            <a:p>
              <a:r>
                <a:rPr lang="en-US" dirty="0">
                  <a:solidFill>
                    <a:srgbClr val="CC66FF"/>
                  </a:solidFill>
                  <a:latin typeface="Arial" panose="020B0604020202020204" pitchFamily="34" charset="0"/>
                  <a:cs typeface="Arial" panose="020B0604020202020204" pitchFamily="34" charset="0"/>
                </a:rPr>
                <a:t>-100 MHz</a:t>
              </a:r>
            </a:p>
          </p:txBody>
        </p:sp>
        <p:sp>
          <p:nvSpPr>
            <p:cNvPr id="618" name="TextBox 617">
              <a:extLst>
                <a:ext uri="{FF2B5EF4-FFF2-40B4-BE49-F238E27FC236}">
                  <a16:creationId xmlns:a16="http://schemas.microsoft.com/office/drawing/2014/main" id="{3A8CF348-F515-73ED-D504-07CF8586C360}"/>
                </a:ext>
              </a:extLst>
            </p:cNvPr>
            <p:cNvSpPr txBox="1"/>
            <p:nvPr/>
          </p:nvSpPr>
          <p:spPr>
            <a:xfrm>
              <a:off x="8495219" y="3800821"/>
              <a:ext cx="1242648" cy="369332"/>
            </a:xfrm>
            <a:prstGeom prst="rect">
              <a:avLst/>
            </a:prstGeom>
            <a:noFill/>
          </p:spPr>
          <p:txBody>
            <a:bodyPr wrap="none" rtlCol="0">
              <a:spAutoFit/>
            </a:bodyPr>
            <a:lstStyle/>
            <a:p>
              <a:r>
                <a:rPr lang="en-US" dirty="0">
                  <a:solidFill>
                    <a:srgbClr val="FF33CC"/>
                  </a:solidFill>
                  <a:latin typeface="Arial" panose="020B0604020202020204" pitchFamily="34" charset="0"/>
                  <a:cs typeface="Arial" panose="020B0604020202020204" pitchFamily="34" charset="0"/>
                </a:rPr>
                <a:t>+300 MHz</a:t>
              </a:r>
            </a:p>
          </p:txBody>
        </p:sp>
        <p:cxnSp>
          <p:nvCxnSpPr>
            <p:cNvPr id="590" name="Straight Arrow Connector 589">
              <a:extLst>
                <a:ext uri="{FF2B5EF4-FFF2-40B4-BE49-F238E27FC236}">
                  <a16:creationId xmlns:a16="http://schemas.microsoft.com/office/drawing/2014/main" id="{680AABE0-0578-8140-67ED-FCCFC263E686}"/>
                </a:ext>
              </a:extLst>
            </p:cNvPr>
            <p:cNvCxnSpPr>
              <a:cxnSpLocks/>
            </p:cNvCxnSpPr>
            <p:nvPr/>
          </p:nvCxnSpPr>
          <p:spPr>
            <a:xfrm>
              <a:off x="8530093" y="4442227"/>
              <a:ext cx="2066504"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626" name="Straight Connector 625">
            <a:extLst>
              <a:ext uri="{FF2B5EF4-FFF2-40B4-BE49-F238E27FC236}">
                <a16:creationId xmlns:a16="http://schemas.microsoft.com/office/drawing/2014/main" id="{67191EDA-0C50-6615-D6C8-F52260B23F6C}"/>
              </a:ext>
            </a:extLst>
          </p:cNvPr>
          <p:cNvCxnSpPr>
            <a:cxnSpLocks/>
          </p:cNvCxnSpPr>
          <p:nvPr/>
        </p:nvCxnSpPr>
        <p:spPr>
          <a:xfrm flipH="1" flipV="1">
            <a:off x="3748560" y="3506393"/>
            <a:ext cx="2526" cy="4817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E31FED4-EE26-BB78-F653-984DE6312AC3}"/>
              </a:ext>
            </a:extLst>
          </p:cNvPr>
          <p:cNvSpPr/>
          <p:nvPr/>
        </p:nvSpPr>
        <p:spPr>
          <a:xfrm>
            <a:off x="3611861" y="3614390"/>
            <a:ext cx="283573" cy="280095"/>
          </a:xfrm>
          <a:prstGeom prst="ellipse">
            <a:avLst/>
          </a:prstGeom>
          <a:solidFill>
            <a:schemeClr val="bg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sp>
        <p:nvSpPr>
          <p:cNvPr id="47" name="TextBox 46">
            <a:extLst>
              <a:ext uri="{FF2B5EF4-FFF2-40B4-BE49-F238E27FC236}">
                <a16:creationId xmlns:a16="http://schemas.microsoft.com/office/drawing/2014/main" id="{73A8FE1A-1EA6-66EA-1F46-1263BCF11DA7}"/>
              </a:ext>
            </a:extLst>
          </p:cNvPr>
          <p:cNvSpPr txBox="1"/>
          <p:nvPr/>
        </p:nvSpPr>
        <p:spPr>
          <a:xfrm>
            <a:off x="3925139" y="3405840"/>
            <a:ext cx="1184940" cy="369332"/>
          </a:xfrm>
          <a:prstGeom prst="rect">
            <a:avLst/>
          </a:prstGeom>
          <a:noFill/>
        </p:spPr>
        <p:txBody>
          <a:bodyPr wrap="none" rtlCol="0">
            <a:spAutoFit/>
          </a:bodyPr>
          <a:lstStyle/>
          <a:p>
            <a:r>
              <a:rPr lang="en-US" dirty="0">
                <a:solidFill>
                  <a:srgbClr val="0033CC"/>
                </a:solidFill>
                <a:latin typeface="Arial" panose="020B0604020202020204" pitchFamily="34" charset="0"/>
                <a:cs typeface="Arial" panose="020B0604020202020204" pitchFamily="34" charset="0"/>
              </a:rPr>
              <a:t>-200 MHz</a:t>
            </a:r>
          </a:p>
        </p:txBody>
      </p:sp>
      <p:sp>
        <p:nvSpPr>
          <p:cNvPr id="48" name="TextBox 47">
            <a:extLst>
              <a:ext uri="{FF2B5EF4-FFF2-40B4-BE49-F238E27FC236}">
                <a16:creationId xmlns:a16="http://schemas.microsoft.com/office/drawing/2014/main" id="{DC4DB5A7-7A2C-31D0-A999-85AA2BEE5298}"/>
              </a:ext>
            </a:extLst>
          </p:cNvPr>
          <p:cNvSpPr txBox="1"/>
          <p:nvPr/>
        </p:nvSpPr>
        <p:spPr>
          <a:xfrm>
            <a:off x="2459833" y="3397940"/>
            <a:ext cx="1242648" cy="369332"/>
          </a:xfrm>
          <a:prstGeom prst="rect">
            <a:avLst/>
          </a:prstGeom>
          <a:noFill/>
        </p:spPr>
        <p:txBody>
          <a:bodyPr wrap="none" rtlCol="0">
            <a:spAutoFit/>
          </a:bodyPr>
          <a:lstStyle/>
          <a:p>
            <a:r>
              <a:rPr lang="en-US" dirty="0">
                <a:solidFill>
                  <a:srgbClr val="00B050"/>
                </a:solidFill>
                <a:latin typeface="Arial" panose="020B0604020202020204" pitchFamily="34" charset="0"/>
                <a:cs typeface="Arial" panose="020B0604020202020204" pitchFamily="34" charset="0"/>
              </a:rPr>
              <a:t>+200 MHz</a:t>
            </a:r>
          </a:p>
        </p:txBody>
      </p:sp>
      <p:sp>
        <p:nvSpPr>
          <p:cNvPr id="55" name="TextBox 54">
            <a:extLst>
              <a:ext uri="{FF2B5EF4-FFF2-40B4-BE49-F238E27FC236}">
                <a16:creationId xmlns:a16="http://schemas.microsoft.com/office/drawing/2014/main" id="{523F8803-BAD8-3686-1BAC-6BE82E6FA202}"/>
              </a:ext>
            </a:extLst>
          </p:cNvPr>
          <p:cNvSpPr txBox="1"/>
          <p:nvPr/>
        </p:nvSpPr>
        <p:spPr>
          <a:xfrm>
            <a:off x="4052671" y="4972770"/>
            <a:ext cx="1184940" cy="369332"/>
          </a:xfrm>
          <a:prstGeom prst="rect">
            <a:avLst/>
          </a:prstGeom>
          <a:noFill/>
        </p:spPr>
        <p:txBody>
          <a:bodyPr wrap="none" rtlCol="0">
            <a:spAutoFit/>
          </a:bodyPr>
          <a:lstStyle/>
          <a:p>
            <a:r>
              <a:rPr lang="en-US" dirty="0">
                <a:solidFill>
                  <a:srgbClr val="00B0F0"/>
                </a:solidFill>
                <a:latin typeface="Arial" panose="020B0604020202020204" pitchFamily="34" charset="0"/>
                <a:cs typeface="Arial" panose="020B0604020202020204" pitchFamily="34" charset="0"/>
              </a:rPr>
              <a:t>-100 MHz</a:t>
            </a:r>
          </a:p>
        </p:txBody>
      </p:sp>
      <p:sp>
        <p:nvSpPr>
          <p:cNvPr id="56" name="TextBox 55">
            <a:extLst>
              <a:ext uri="{FF2B5EF4-FFF2-40B4-BE49-F238E27FC236}">
                <a16:creationId xmlns:a16="http://schemas.microsoft.com/office/drawing/2014/main" id="{1C290C9F-349F-CE70-9B96-BCEF47C2766F}"/>
              </a:ext>
            </a:extLst>
          </p:cNvPr>
          <p:cNvSpPr txBox="1"/>
          <p:nvPr/>
        </p:nvSpPr>
        <p:spPr>
          <a:xfrm>
            <a:off x="2440210" y="4991490"/>
            <a:ext cx="1242648" cy="369332"/>
          </a:xfrm>
          <a:prstGeom prst="rect">
            <a:avLst/>
          </a:prstGeom>
          <a:noFill/>
        </p:spPr>
        <p:txBody>
          <a:bodyPr wrap="none" rtlCol="0">
            <a:spAutoFit/>
          </a:bodyPr>
          <a:lstStyle/>
          <a:p>
            <a:r>
              <a:rPr lang="en-US" dirty="0">
                <a:solidFill>
                  <a:srgbClr val="FF33CC"/>
                </a:solidFill>
                <a:latin typeface="Arial" panose="020B0604020202020204" pitchFamily="34" charset="0"/>
                <a:cs typeface="Arial" panose="020B0604020202020204" pitchFamily="34" charset="0"/>
              </a:rPr>
              <a:t>+100 MHz</a:t>
            </a:r>
          </a:p>
        </p:txBody>
      </p:sp>
    </p:spTree>
    <p:extLst>
      <p:ext uri="{BB962C8B-B14F-4D97-AF65-F5344CB8AC3E}">
        <p14:creationId xmlns:p14="http://schemas.microsoft.com/office/powerpoint/2010/main" val="70662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21" grpId="0"/>
      <p:bldP spid="22" grpId="0" animBg="1"/>
      <p:bldP spid="25" grpId="0"/>
      <p:bldP spid="26" grpId="0"/>
      <p:bldP spid="28" grpId="0" animBg="1"/>
      <p:bldP spid="29" grpId="0" animBg="1"/>
      <p:bldP spid="30" grpId="0" animBg="1"/>
      <p:bldP spid="32" grpId="0" animBg="1"/>
      <p:bldP spid="33" grpId="0" animBg="1"/>
      <p:bldP spid="38" grpId="0" animBg="1"/>
      <p:bldP spid="39" grpId="0" animBg="1"/>
      <p:bldP spid="40" grpId="0" animBg="1"/>
      <p:bldP spid="41" grpId="0" animBg="1"/>
      <p:bldP spid="42" grpId="0" animBg="1"/>
      <p:bldP spid="27" grpId="0" animBg="1"/>
      <p:bldP spid="47" grpId="0"/>
      <p:bldP spid="48" grpId="0"/>
      <p:bldP spid="55" grpId="0"/>
      <p:bldP spid="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34</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Overexpanded jet facility</a:t>
            </a:r>
          </a:p>
        </p:txBody>
      </p:sp>
      <p:sp>
        <p:nvSpPr>
          <p:cNvPr id="386" name="TextBox 385">
            <a:extLst>
              <a:ext uri="{FF2B5EF4-FFF2-40B4-BE49-F238E27FC236}">
                <a16:creationId xmlns:a16="http://schemas.microsoft.com/office/drawing/2014/main" id="{D8EE4D5F-8B1F-6A64-D09C-8D24D8805D4C}"/>
              </a:ext>
            </a:extLst>
          </p:cNvPr>
          <p:cNvSpPr txBox="1"/>
          <p:nvPr/>
        </p:nvSpPr>
        <p:spPr>
          <a:xfrm>
            <a:off x="4472772" y="3035991"/>
            <a:ext cx="2343180" cy="369332"/>
          </a:xfrm>
          <a:prstGeom prst="rect">
            <a:avLst/>
          </a:prstGeom>
          <a:noFill/>
        </p:spPr>
        <p:txBody>
          <a:bodyPr wrap="square" rtlCol="0">
            <a:spAutoFit/>
          </a:bodyPr>
          <a:lstStyle/>
          <a:p>
            <a:r>
              <a:rPr lang="en-US" dirty="0">
                <a:solidFill>
                  <a:srgbClr val="0033CC"/>
                </a:solidFill>
                <a:latin typeface="Arial" panose="020B0604020202020204" pitchFamily="34" charset="0"/>
                <a:cs typeface="Arial" panose="020B0604020202020204" pitchFamily="34" charset="0"/>
              </a:rPr>
              <a:t>Filtered Camera</a:t>
            </a:r>
          </a:p>
        </p:txBody>
      </p:sp>
      <p:grpSp>
        <p:nvGrpSpPr>
          <p:cNvPr id="19" name="Group 18">
            <a:extLst>
              <a:ext uri="{FF2B5EF4-FFF2-40B4-BE49-F238E27FC236}">
                <a16:creationId xmlns:a16="http://schemas.microsoft.com/office/drawing/2014/main" id="{B3072746-09B6-6486-7C21-F0E70ED44337}"/>
              </a:ext>
            </a:extLst>
          </p:cNvPr>
          <p:cNvGrpSpPr/>
          <p:nvPr/>
        </p:nvGrpSpPr>
        <p:grpSpPr>
          <a:xfrm>
            <a:off x="4819053" y="3392210"/>
            <a:ext cx="1298880" cy="798123"/>
            <a:chOff x="4375837" y="3810446"/>
            <a:chExt cx="1394880" cy="771253"/>
          </a:xfrm>
        </p:grpSpPr>
        <p:grpSp>
          <p:nvGrpSpPr>
            <p:cNvPr id="501" name="Group 500">
              <a:extLst>
                <a:ext uri="{FF2B5EF4-FFF2-40B4-BE49-F238E27FC236}">
                  <a16:creationId xmlns:a16="http://schemas.microsoft.com/office/drawing/2014/main" id="{2FBCF555-CE25-A859-797C-60F3997DA59D}"/>
                </a:ext>
              </a:extLst>
            </p:cNvPr>
            <p:cNvGrpSpPr/>
            <p:nvPr/>
          </p:nvGrpSpPr>
          <p:grpSpPr>
            <a:xfrm>
              <a:off x="4375837" y="3810446"/>
              <a:ext cx="1394880" cy="771253"/>
              <a:chOff x="2659712" y="1072594"/>
              <a:chExt cx="803083" cy="444038"/>
            </a:xfrm>
          </p:grpSpPr>
          <p:sp>
            <p:nvSpPr>
              <p:cNvPr id="502" name="Rectangle: Rounded Corners 501">
                <a:extLst>
                  <a:ext uri="{FF2B5EF4-FFF2-40B4-BE49-F238E27FC236}">
                    <a16:creationId xmlns:a16="http://schemas.microsoft.com/office/drawing/2014/main" id="{74AF2ED5-292D-05E0-B4BA-F0949CBC3CBB}"/>
                  </a:ext>
                </a:extLst>
              </p:cNvPr>
              <p:cNvSpPr/>
              <p:nvPr/>
            </p:nvSpPr>
            <p:spPr>
              <a:xfrm>
                <a:off x="2934266" y="1315903"/>
                <a:ext cx="459346" cy="200729"/>
              </a:xfrm>
              <a:prstGeom prst="round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dirty="0"/>
              </a:p>
            </p:txBody>
          </p:sp>
          <p:sp>
            <p:nvSpPr>
              <p:cNvPr id="503" name="Rectangle: Rounded Corners 502">
                <a:extLst>
                  <a:ext uri="{FF2B5EF4-FFF2-40B4-BE49-F238E27FC236}">
                    <a16:creationId xmlns:a16="http://schemas.microsoft.com/office/drawing/2014/main" id="{26E48975-74CB-C00D-2079-476C04A3AE96}"/>
                  </a:ext>
                </a:extLst>
              </p:cNvPr>
              <p:cNvSpPr/>
              <p:nvPr/>
            </p:nvSpPr>
            <p:spPr>
              <a:xfrm>
                <a:off x="2922562" y="1072594"/>
                <a:ext cx="459346" cy="200729"/>
              </a:xfrm>
              <a:prstGeom prst="round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dirty="0"/>
              </a:p>
            </p:txBody>
          </p:sp>
          <p:sp>
            <p:nvSpPr>
              <p:cNvPr id="504" name="Rectangle: Rounded Corners 503">
                <a:extLst>
                  <a:ext uri="{FF2B5EF4-FFF2-40B4-BE49-F238E27FC236}">
                    <a16:creationId xmlns:a16="http://schemas.microsoft.com/office/drawing/2014/main" id="{312C84C4-EE28-0B86-9DA9-801C2DD56B7C}"/>
                  </a:ext>
                </a:extLst>
              </p:cNvPr>
              <p:cNvSpPr/>
              <p:nvPr/>
            </p:nvSpPr>
            <p:spPr>
              <a:xfrm>
                <a:off x="2870919" y="1117314"/>
                <a:ext cx="591876" cy="356739"/>
              </a:xfrm>
              <a:prstGeom prst="roundRect">
                <a:avLst/>
              </a:prstGeom>
              <a:solidFill>
                <a:schemeClr val="bg1">
                  <a:lumMod val="8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dirty="0"/>
              </a:p>
            </p:txBody>
          </p:sp>
          <p:sp>
            <p:nvSpPr>
              <p:cNvPr id="505" name="Rectangle: Rounded Corners 504">
                <a:extLst>
                  <a:ext uri="{FF2B5EF4-FFF2-40B4-BE49-F238E27FC236}">
                    <a16:creationId xmlns:a16="http://schemas.microsoft.com/office/drawing/2014/main" id="{2FAA19D6-E1CA-2433-6D11-2A347CD04E61}"/>
                  </a:ext>
                </a:extLst>
              </p:cNvPr>
              <p:cNvSpPr/>
              <p:nvPr/>
            </p:nvSpPr>
            <p:spPr>
              <a:xfrm>
                <a:off x="2659712" y="1230256"/>
                <a:ext cx="186856" cy="13085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06" name="Rectangle: Rounded Corners 505">
                <a:extLst>
                  <a:ext uri="{FF2B5EF4-FFF2-40B4-BE49-F238E27FC236}">
                    <a16:creationId xmlns:a16="http://schemas.microsoft.com/office/drawing/2014/main" id="{42A46D93-4AA2-A3ED-5B42-3DFAD424A0AA}"/>
                  </a:ext>
                </a:extLst>
              </p:cNvPr>
              <p:cNvSpPr/>
              <p:nvPr/>
            </p:nvSpPr>
            <p:spPr>
              <a:xfrm>
                <a:off x="2752145" y="1215346"/>
                <a:ext cx="45719" cy="160674"/>
              </a:xfrm>
              <a:prstGeom prst="roundRect">
                <a:avLst/>
              </a:prstGeom>
              <a:solidFill>
                <a:schemeClr val="tx1">
                  <a:lumMod val="85000"/>
                  <a:lumOff val="1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07" name="Rectangle: Rounded Corners 506">
                <a:extLst>
                  <a:ext uri="{FF2B5EF4-FFF2-40B4-BE49-F238E27FC236}">
                    <a16:creationId xmlns:a16="http://schemas.microsoft.com/office/drawing/2014/main" id="{E685FC1B-A21A-6675-B445-0CB19655FFC0}"/>
                  </a:ext>
                </a:extLst>
              </p:cNvPr>
              <p:cNvSpPr/>
              <p:nvPr/>
            </p:nvSpPr>
            <p:spPr>
              <a:xfrm>
                <a:off x="2825200" y="1199311"/>
                <a:ext cx="45719" cy="192745"/>
              </a:xfrm>
              <a:prstGeom prst="roundRect">
                <a:avLst/>
              </a:prstGeom>
              <a:solidFill>
                <a:schemeClr val="accent4">
                  <a:lumMod val="60000"/>
                  <a:lumOff val="40000"/>
                </a:schemeClr>
              </a:solidFill>
              <a:ln w="63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08" name="Rectangle: Rounded Corners 507">
                <a:extLst>
                  <a:ext uri="{FF2B5EF4-FFF2-40B4-BE49-F238E27FC236}">
                    <a16:creationId xmlns:a16="http://schemas.microsoft.com/office/drawing/2014/main" id="{A53C9825-E7CB-9A5A-2C12-258142F02AB0}"/>
                  </a:ext>
                </a:extLst>
              </p:cNvPr>
              <p:cNvSpPr/>
              <p:nvPr/>
            </p:nvSpPr>
            <p:spPr>
              <a:xfrm>
                <a:off x="3417076" y="1160303"/>
                <a:ext cx="45719" cy="270760"/>
              </a:xfrm>
              <a:prstGeom prst="roundRect">
                <a:avLst/>
              </a:prstGeom>
              <a:solidFill>
                <a:schemeClr val="tx1"/>
              </a:solidFill>
              <a:ln w="254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09" name="Rectangle: Rounded Corners 508">
                <a:extLst>
                  <a:ext uri="{FF2B5EF4-FFF2-40B4-BE49-F238E27FC236}">
                    <a16:creationId xmlns:a16="http://schemas.microsoft.com/office/drawing/2014/main" id="{F637EF63-70E3-576B-527E-012E20D6F187}"/>
                  </a:ext>
                </a:extLst>
              </p:cNvPr>
              <p:cNvSpPr/>
              <p:nvPr/>
            </p:nvSpPr>
            <p:spPr>
              <a:xfrm>
                <a:off x="2865952" y="1144236"/>
                <a:ext cx="45719" cy="302895"/>
              </a:xfrm>
              <a:prstGeom prst="roundRect">
                <a:avLst/>
              </a:prstGeom>
              <a:solidFill>
                <a:schemeClr val="bg1">
                  <a:lumMod val="65000"/>
                </a:schemeClr>
              </a:solidFill>
              <a:ln w="254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10" name="Rectangle: Rounded Corners 509">
                <a:extLst>
                  <a:ext uri="{FF2B5EF4-FFF2-40B4-BE49-F238E27FC236}">
                    <a16:creationId xmlns:a16="http://schemas.microsoft.com/office/drawing/2014/main" id="{B899B1E4-8F15-AA0C-0AD6-DAFEF215AA39}"/>
                  </a:ext>
                </a:extLst>
              </p:cNvPr>
              <p:cNvSpPr/>
              <p:nvPr/>
            </p:nvSpPr>
            <p:spPr>
              <a:xfrm>
                <a:off x="2886777" y="1229395"/>
                <a:ext cx="60709" cy="132577"/>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11" name="Rectangle: Rounded Corners 510">
                <a:extLst>
                  <a:ext uri="{FF2B5EF4-FFF2-40B4-BE49-F238E27FC236}">
                    <a16:creationId xmlns:a16="http://schemas.microsoft.com/office/drawing/2014/main" id="{F56CCFAA-0039-BC11-0C77-08CE94E32847}"/>
                  </a:ext>
                </a:extLst>
              </p:cNvPr>
              <p:cNvSpPr/>
              <p:nvPr/>
            </p:nvSpPr>
            <p:spPr>
              <a:xfrm>
                <a:off x="2855398" y="1266749"/>
                <a:ext cx="373213" cy="57868"/>
              </a:xfrm>
              <a:prstGeom prst="roundRect">
                <a:avLst/>
              </a:prstGeom>
              <a:solidFill>
                <a:schemeClr val="bg2">
                  <a:lumMod val="50000"/>
                </a:schemeClr>
              </a:solidFill>
              <a:ln w="254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grpSp>
        <p:cxnSp>
          <p:nvCxnSpPr>
            <p:cNvPr id="387" name="Straight Connector 386">
              <a:extLst>
                <a:ext uri="{FF2B5EF4-FFF2-40B4-BE49-F238E27FC236}">
                  <a16:creationId xmlns:a16="http://schemas.microsoft.com/office/drawing/2014/main" id="{EBD3AD64-36A0-5E47-35DB-7A7BDA642D63}"/>
                </a:ext>
              </a:extLst>
            </p:cNvPr>
            <p:cNvCxnSpPr/>
            <p:nvPr/>
          </p:nvCxnSpPr>
          <p:spPr>
            <a:xfrm>
              <a:off x="4917886" y="4058392"/>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5CE32B98-8134-CD7F-4D6E-6CBF9CFC7ABA}"/>
                </a:ext>
              </a:extLst>
            </p:cNvPr>
            <p:cNvCxnSpPr/>
            <p:nvPr/>
          </p:nvCxnSpPr>
          <p:spPr>
            <a:xfrm>
              <a:off x="4917886" y="4098807"/>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11055422-85DB-5323-9194-66F9D8183B9D}"/>
                </a:ext>
              </a:extLst>
            </p:cNvPr>
            <p:cNvCxnSpPr/>
            <p:nvPr/>
          </p:nvCxnSpPr>
          <p:spPr>
            <a:xfrm>
              <a:off x="4917886" y="4282544"/>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B96D659F-2A45-0C6F-D2A5-4F77374FFB8F}"/>
                </a:ext>
              </a:extLst>
            </p:cNvPr>
            <p:cNvCxnSpPr/>
            <p:nvPr/>
          </p:nvCxnSpPr>
          <p:spPr>
            <a:xfrm>
              <a:off x="4917886" y="4322139"/>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AB829408-D646-2629-CEAE-14FBB196EA8E}"/>
                </a:ext>
              </a:extLst>
            </p:cNvPr>
            <p:cNvCxnSpPr/>
            <p:nvPr/>
          </p:nvCxnSpPr>
          <p:spPr>
            <a:xfrm>
              <a:off x="4917886" y="4364170"/>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A5A733FE-C07E-3A51-1061-6875C884055D}"/>
                </a:ext>
              </a:extLst>
            </p:cNvPr>
            <p:cNvCxnSpPr/>
            <p:nvPr/>
          </p:nvCxnSpPr>
          <p:spPr>
            <a:xfrm>
              <a:off x="4917886" y="4018823"/>
              <a:ext cx="3046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f3_l">
            <a:hlinkClick r:id="" action="ppaction://media"/>
            <a:extLst>
              <a:ext uri="{FF2B5EF4-FFF2-40B4-BE49-F238E27FC236}">
                <a16:creationId xmlns:a16="http://schemas.microsoft.com/office/drawing/2014/main" id="{F199B9A6-B047-A041-1D40-631CD096061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644048" y="3933346"/>
            <a:ext cx="1297659" cy="1918278"/>
          </a:xfrm>
          <a:prstGeom prst="rect">
            <a:avLst/>
          </a:prstGeom>
          <a:ln w="28575">
            <a:solidFill>
              <a:srgbClr val="0033CC"/>
            </a:solidFill>
          </a:ln>
        </p:spPr>
      </p:pic>
      <p:pic>
        <p:nvPicPr>
          <p:cNvPr id="6" name="f2_l">
            <a:hlinkClick r:id="" action="ppaction://media"/>
            <a:extLst>
              <a:ext uri="{FF2B5EF4-FFF2-40B4-BE49-F238E27FC236}">
                <a16:creationId xmlns:a16="http://schemas.microsoft.com/office/drawing/2014/main" id="{217E163A-2445-010A-B923-A2D07560CAE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154342" y="3933346"/>
            <a:ext cx="1297660" cy="1918281"/>
          </a:xfrm>
          <a:prstGeom prst="rect">
            <a:avLst/>
          </a:prstGeom>
          <a:ln w="28575">
            <a:solidFill>
              <a:srgbClr val="0033CC"/>
            </a:solidFill>
          </a:ln>
        </p:spPr>
      </p:pic>
      <p:pic>
        <p:nvPicPr>
          <p:cNvPr id="7" name="f1_l_2">
            <a:hlinkClick r:id="" action="ppaction://media"/>
            <a:extLst>
              <a:ext uri="{FF2B5EF4-FFF2-40B4-BE49-F238E27FC236}">
                <a16:creationId xmlns:a16="http://schemas.microsoft.com/office/drawing/2014/main" id="{37D3FF51-6A21-AB2C-2925-72494F4E6937}"/>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642215" y="3933346"/>
            <a:ext cx="1297661" cy="1918281"/>
          </a:xfrm>
          <a:prstGeom prst="rect">
            <a:avLst/>
          </a:prstGeom>
          <a:ln w="28575">
            <a:solidFill>
              <a:srgbClr val="0033CC"/>
            </a:solidFill>
          </a:ln>
        </p:spPr>
      </p:pic>
      <p:cxnSp>
        <p:nvCxnSpPr>
          <p:cNvPr id="14" name="Straight Connector 13">
            <a:extLst>
              <a:ext uri="{FF2B5EF4-FFF2-40B4-BE49-F238E27FC236}">
                <a16:creationId xmlns:a16="http://schemas.microsoft.com/office/drawing/2014/main" id="{8820EA47-4CCA-12D6-553B-389FFF2A3B2A}"/>
              </a:ext>
            </a:extLst>
          </p:cNvPr>
          <p:cNvCxnSpPr>
            <a:cxnSpLocks/>
            <a:endCxn id="21" idx="1"/>
          </p:cNvCxnSpPr>
          <p:nvPr/>
        </p:nvCxnSpPr>
        <p:spPr>
          <a:xfrm flipH="1">
            <a:off x="1535867" y="1450560"/>
            <a:ext cx="2341189"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32469B-BB6E-40F2-D8F7-625BE8AC9307}"/>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47BF8D3C-E0E1-C1E8-DE99-FACF683A01F3}"/>
              </a:ext>
            </a:extLst>
          </p:cNvPr>
          <p:cNvCxnSpPr>
            <a:cxnSpLocks/>
            <a:stCxn id="20"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0CBD62-A58F-9CA5-EB3C-F3D596775EB5}"/>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C89BA1F-A17D-3DB3-A8D8-BA0219208302}"/>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0" name="Flowchart: Manual Operation 19">
            <a:extLst>
              <a:ext uri="{FF2B5EF4-FFF2-40B4-BE49-F238E27FC236}">
                <a16:creationId xmlns:a16="http://schemas.microsoft.com/office/drawing/2014/main" id="{673EDDD5-C8A8-813B-602D-E102F33A3783}"/>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EF17AD0-F1F7-3BE1-85B3-DB1ECD54D8D7}"/>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EC8B9E-3443-F816-D6C2-04C42D8BE209}"/>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E39279E1-2A34-0814-F80D-1C981203DD58}"/>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B01A3E-107B-1725-6C50-92828EBB9A6A}"/>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363E75-15DA-F082-0769-97E930FACEB6}"/>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583135E-0E41-3225-84CB-300C57D1CFF3}"/>
              </a:ext>
            </a:extLst>
          </p:cNvPr>
          <p:cNvCxnSpPr>
            <a:cxnSpLocks/>
          </p:cNvCxnSpPr>
          <p:nvPr/>
        </p:nvCxnSpPr>
        <p:spPr>
          <a:xfrm flipV="1">
            <a:off x="1707508" y="3220657"/>
            <a:ext cx="11208" cy="17078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7574166-BBD4-EFB8-19A4-FB11D1D7DAF3}"/>
              </a:ext>
            </a:extLst>
          </p:cNvPr>
          <p:cNvSpPr/>
          <p:nvPr/>
        </p:nvSpPr>
        <p:spPr>
          <a:xfrm>
            <a:off x="839480" y="2360948"/>
            <a:ext cx="1695084" cy="880752"/>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0" name="Rectangle 29">
            <a:extLst>
              <a:ext uri="{FF2B5EF4-FFF2-40B4-BE49-F238E27FC236}">
                <a16:creationId xmlns:a16="http://schemas.microsoft.com/office/drawing/2014/main" id="{EB6E6379-3E2E-22C7-80E1-46A28902CB41}"/>
              </a:ext>
            </a:extLst>
          </p:cNvPr>
          <p:cNvSpPr/>
          <p:nvPr/>
        </p:nvSpPr>
        <p:spPr>
          <a:xfrm>
            <a:off x="1194945" y="4847113"/>
            <a:ext cx="1065026" cy="503803"/>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1" name="Rectangle 30">
            <a:extLst>
              <a:ext uri="{FF2B5EF4-FFF2-40B4-BE49-F238E27FC236}">
                <a16:creationId xmlns:a16="http://schemas.microsoft.com/office/drawing/2014/main" id="{DA882A1D-FFE4-F26C-FDAD-AE591730F6B6}"/>
              </a:ext>
            </a:extLst>
          </p:cNvPr>
          <p:cNvSpPr/>
          <p:nvPr/>
        </p:nvSpPr>
        <p:spPr>
          <a:xfrm>
            <a:off x="1198830" y="3448052"/>
            <a:ext cx="1078828" cy="1331991"/>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AOM System</a:t>
            </a:r>
          </a:p>
        </p:txBody>
      </p:sp>
      <p:sp>
        <p:nvSpPr>
          <p:cNvPr id="59" name="Rectangle 58">
            <a:extLst>
              <a:ext uri="{FF2B5EF4-FFF2-40B4-BE49-F238E27FC236}">
                <a16:creationId xmlns:a16="http://schemas.microsoft.com/office/drawing/2014/main" id="{BE2F5D98-F00D-33CD-9CB1-8A07FCC4CBC7}"/>
              </a:ext>
            </a:extLst>
          </p:cNvPr>
          <p:cNvSpPr/>
          <p:nvPr/>
        </p:nvSpPr>
        <p:spPr>
          <a:xfrm>
            <a:off x="831525" y="3308771"/>
            <a:ext cx="1695084" cy="2223682"/>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48" name="TextBox 447">
            <a:extLst>
              <a:ext uri="{FF2B5EF4-FFF2-40B4-BE49-F238E27FC236}">
                <a16:creationId xmlns:a16="http://schemas.microsoft.com/office/drawing/2014/main" id="{7D275014-FBDB-0AFB-1334-E63F3FCEFF4A}"/>
              </a:ext>
            </a:extLst>
          </p:cNvPr>
          <p:cNvSpPr txBox="1"/>
          <p:nvPr/>
        </p:nvSpPr>
        <p:spPr>
          <a:xfrm rot="16200000">
            <a:off x="-32820" y="3957801"/>
            <a:ext cx="1947774" cy="369332"/>
          </a:xfrm>
          <a:prstGeom prst="rect">
            <a:avLst/>
          </a:prstGeom>
          <a:noFill/>
        </p:spPr>
        <p:txBody>
          <a:bodyPr wrap="square" rtlCol="0">
            <a:spAutoFit/>
          </a:bodyPr>
          <a:lstStyle/>
          <a:p>
            <a:r>
              <a:rPr lang="en-US" dirty="0"/>
              <a:t>Master Oscillator</a:t>
            </a:r>
          </a:p>
        </p:txBody>
      </p:sp>
      <p:sp>
        <p:nvSpPr>
          <p:cNvPr id="449" name="Oval 448">
            <a:extLst>
              <a:ext uri="{FF2B5EF4-FFF2-40B4-BE49-F238E27FC236}">
                <a16:creationId xmlns:a16="http://schemas.microsoft.com/office/drawing/2014/main" id="{580EC99B-ECA3-6BA5-285D-3D2D17FE64DA}"/>
              </a:ext>
            </a:extLst>
          </p:cNvPr>
          <p:cNvSpPr/>
          <p:nvPr/>
        </p:nvSpPr>
        <p:spPr>
          <a:xfrm>
            <a:off x="3012748" y="3547054"/>
            <a:ext cx="555603" cy="547124"/>
          </a:xfrm>
          <a:prstGeom prst="ellipse">
            <a:avLst/>
          </a:prstGeom>
          <a:solidFill>
            <a:schemeClr val="bg1">
              <a:lumMod val="65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0" name="Oval 449">
            <a:extLst>
              <a:ext uri="{FF2B5EF4-FFF2-40B4-BE49-F238E27FC236}">
                <a16:creationId xmlns:a16="http://schemas.microsoft.com/office/drawing/2014/main" id="{1550FF77-1351-2ADE-5534-FF0384A9343A}"/>
              </a:ext>
            </a:extLst>
          </p:cNvPr>
          <p:cNvSpPr/>
          <p:nvPr/>
        </p:nvSpPr>
        <p:spPr>
          <a:xfrm>
            <a:off x="3060603" y="3595641"/>
            <a:ext cx="459900" cy="452881"/>
          </a:xfrm>
          <a:prstGeom prst="ellipse">
            <a:avLst/>
          </a:prstGeom>
          <a:solidFill>
            <a:schemeClr val="tx1">
              <a:lumMod val="50000"/>
              <a:lumOff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1" name="Oval 450">
            <a:extLst>
              <a:ext uri="{FF2B5EF4-FFF2-40B4-BE49-F238E27FC236}">
                <a16:creationId xmlns:a16="http://schemas.microsoft.com/office/drawing/2014/main" id="{60E0AC43-CD17-9069-12F7-045EEE85AA06}"/>
              </a:ext>
            </a:extLst>
          </p:cNvPr>
          <p:cNvSpPr/>
          <p:nvPr/>
        </p:nvSpPr>
        <p:spPr>
          <a:xfrm>
            <a:off x="3221819" y="3747817"/>
            <a:ext cx="137476" cy="145576"/>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2" name="Oval 451">
            <a:extLst>
              <a:ext uri="{FF2B5EF4-FFF2-40B4-BE49-F238E27FC236}">
                <a16:creationId xmlns:a16="http://schemas.microsoft.com/office/drawing/2014/main" id="{3E380D79-ACBE-289B-D37B-508A0A9EE0CC}"/>
              </a:ext>
            </a:extLst>
          </p:cNvPr>
          <p:cNvSpPr/>
          <p:nvPr/>
        </p:nvSpPr>
        <p:spPr>
          <a:xfrm>
            <a:off x="3260077" y="3788251"/>
            <a:ext cx="60959" cy="64551"/>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4" name="Isosceles Triangle 453">
            <a:extLst>
              <a:ext uri="{FF2B5EF4-FFF2-40B4-BE49-F238E27FC236}">
                <a16:creationId xmlns:a16="http://schemas.microsoft.com/office/drawing/2014/main" id="{B020869C-ADF0-BE82-E275-7CB803149778}"/>
              </a:ext>
            </a:extLst>
          </p:cNvPr>
          <p:cNvSpPr/>
          <p:nvPr/>
        </p:nvSpPr>
        <p:spPr>
          <a:xfrm rot="10800000">
            <a:off x="3274685" y="2675243"/>
            <a:ext cx="55077" cy="1200328"/>
          </a:xfrm>
          <a:prstGeom prst="triangle">
            <a:avLst/>
          </a:prstGeom>
          <a:solidFill>
            <a:srgbClr val="00B050">
              <a:alpha val="50000"/>
            </a:srgbClr>
          </a:solidFill>
          <a:ln w="254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56" name="Flowchart: Delay 455">
            <a:extLst>
              <a:ext uri="{FF2B5EF4-FFF2-40B4-BE49-F238E27FC236}">
                <a16:creationId xmlns:a16="http://schemas.microsoft.com/office/drawing/2014/main" id="{D8E78DC5-4FDE-87E7-263F-959099CA25A1}"/>
              </a:ext>
            </a:extLst>
          </p:cNvPr>
          <p:cNvSpPr/>
          <p:nvPr/>
        </p:nvSpPr>
        <p:spPr>
          <a:xfrm rot="16200000">
            <a:off x="3215675" y="2414993"/>
            <a:ext cx="167063" cy="367783"/>
          </a:xfrm>
          <a:prstGeom prst="flowChartDelay">
            <a:avLst/>
          </a:prstGeom>
          <a:solidFill>
            <a:schemeClr val="bg1">
              <a:lumMod val="75000"/>
              <a:alpha val="50000"/>
            </a:schemeClr>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59" name="Straight Connector 458">
            <a:extLst>
              <a:ext uri="{FF2B5EF4-FFF2-40B4-BE49-F238E27FC236}">
                <a16:creationId xmlns:a16="http://schemas.microsoft.com/office/drawing/2014/main" id="{0B9D7ED8-1878-1500-D32A-8E6C1736A05C}"/>
              </a:ext>
            </a:extLst>
          </p:cNvPr>
          <p:cNvCxnSpPr>
            <a:cxnSpLocks/>
            <a:stCxn id="456" idx="3"/>
          </p:cNvCxnSpPr>
          <p:nvPr/>
        </p:nvCxnSpPr>
        <p:spPr>
          <a:xfrm flipV="1">
            <a:off x="3299207" y="1474466"/>
            <a:ext cx="0" cy="1040887"/>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cxnSp>
        <p:nvCxnSpPr>
          <p:cNvPr id="460" name="Straight Arrow Connector 459">
            <a:extLst>
              <a:ext uri="{FF2B5EF4-FFF2-40B4-BE49-F238E27FC236}">
                <a16:creationId xmlns:a16="http://schemas.microsoft.com/office/drawing/2014/main" id="{68AB40CD-3B2B-3BEC-443C-087291F16F37}"/>
              </a:ext>
            </a:extLst>
          </p:cNvPr>
          <p:cNvCxnSpPr>
            <a:cxnSpLocks/>
          </p:cNvCxnSpPr>
          <p:nvPr/>
        </p:nvCxnSpPr>
        <p:spPr>
          <a:xfrm flipV="1">
            <a:off x="3124868" y="5021018"/>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61" name="Straight Arrow Connector 460">
            <a:extLst>
              <a:ext uri="{FF2B5EF4-FFF2-40B4-BE49-F238E27FC236}">
                <a16:creationId xmlns:a16="http://schemas.microsoft.com/office/drawing/2014/main" id="{D5769656-998F-2AC2-58A7-857BD4145ED4}"/>
              </a:ext>
            </a:extLst>
          </p:cNvPr>
          <p:cNvCxnSpPr>
            <a:cxnSpLocks/>
          </p:cNvCxnSpPr>
          <p:nvPr/>
        </p:nvCxnSpPr>
        <p:spPr>
          <a:xfrm>
            <a:off x="3106661" y="5450574"/>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62" name="Oval 461">
            <a:extLst>
              <a:ext uri="{FF2B5EF4-FFF2-40B4-BE49-F238E27FC236}">
                <a16:creationId xmlns:a16="http://schemas.microsoft.com/office/drawing/2014/main" id="{6A96452E-3F68-D089-4F0A-48BBC16C0B11}"/>
              </a:ext>
            </a:extLst>
          </p:cNvPr>
          <p:cNvSpPr/>
          <p:nvPr/>
        </p:nvSpPr>
        <p:spPr>
          <a:xfrm>
            <a:off x="3051637" y="5350187"/>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463" name="Oval 462">
            <a:extLst>
              <a:ext uri="{FF2B5EF4-FFF2-40B4-BE49-F238E27FC236}">
                <a16:creationId xmlns:a16="http://schemas.microsoft.com/office/drawing/2014/main" id="{77416C2A-4B58-94AD-4B56-1DBDE4D5EB1A}"/>
              </a:ext>
            </a:extLst>
          </p:cNvPr>
          <p:cNvSpPr/>
          <p:nvPr/>
        </p:nvSpPr>
        <p:spPr>
          <a:xfrm>
            <a:off x="3094398" y="5400419"/>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464" name="TextBox 463">
                <a:extLst>
                  <a:ext uri="{FF2B5EF4-FFF2-40B4-BE49-F238E27FC236}">
                    <a16:creationId xmlns:a16="http://schemas.microsoft.com/office/drawing/2014/main" id="{CEEC52F1-14D8-453A-B22D-F4C88135004E}"/>
                  </a:ext>
                </a:extLst>
              </p:cNvPr>
              <p:cNvSpPr txBox="1"/>
              <p:nvPr/>
            </p:nvSpPr>
            <p:spPr>
              <a:xfrm>
                <a:off x="3051637" y="4832662"/>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dirty="0">
                  <a:latin typeface="Arial" panose="020B0604020202020204" pitchFamily="34" charset="0"/>
                  <a:cs typeface="Arial" panose="020B0604020202020204" pitchFamily="34" charset="0"/>
                </a:endParaRPr>
              </a:p>
            </p:txBody>
          </p:sp>
        </mc:Choice>
        <mc:Fallback xmlns="">
          <p:sp>
            <p:nvSpPr>
              <p:cNvPr id="464" name="TextBox 463">
                <a:extLst>
                  <a:ext uri="{FF2B5EF4-FFF2-40B4-BE49-F238E27FC236}">
                    <a16:creationId xmlns:a16="http://schemas.microsoft.com/office/drawing/2014/main" id="{CEEC52F1-14D8-453A-B22D-F4C88135004E}"/>
                  </a:ext>
                </a:extLst>
              </p:cNvPr>
              <p:cNvSpPr txBox="1">
                <a:spLocks noRot="1" noChangeAspect="1" noMove="1" noResize="1" noEditPoints="1" noAdjustHandles="1" noChangeArrowheads="1" noChangeShapeType="1" noTextEdit="1"/>
              </p:cNvSpPr>
              <p:nvPr/>
            </p:nvSpPr>
            <p:spPr>
              <a:xfrm>
                <a:off x="3051637" y="4832662"/>
                <a:ext cx="147220" cy="205121"/>
              </a:xfrm>
              <a:prstGeom prst="rect">
                <a:avLst/>
              </a:prstGeom>
              <a:blipFill>
                <a:blip r:embed="rId11"/>
                <a:stretch>
                  <a:fillRect l="-25000" r="-25000"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5" name="TextBox 464">
                <a:extLst>
                  <a:ext uri="{FF2B5EF4-FFF2-40B4-BE49-F238E27FC236}">
                    <a16:creationId xmlns:a16="http://schemas.microsoft.com/office/drawing/2014/main" id="{D611C5C2-F3DB-E657-8B36-40956FDC8716}"/>
                  </a:ext>
                </a:extLst>
              </p:cNvPr>
              <p:cNvSpPr txBox="1"/>
              <p:nvPr/>
            </p:nvSpPr>
            <p:spPr>
              <a:xfrm>
                <a:off x="3520503" y="5326591"/>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dirty="0">
                  <a:latin typeface="Arial" panose="020B0604020202020204" pitchFamily="34" charset="0"/>
                  <a:cs typeface="Arial" panose="020B0604020202020204" pitchFamily="34" charset="0"/>
                </a:endParaRPr>
              </a:p>
            </p:txBody>
          </p:sp>
        </mc:Choice>
        <mc:Fallback xmlns="">
          <p:sp>
            <p:nvSpPr>
              <p:cNvPr id="465" name="TextBox 464">
                <a:extLst>
                  <a:ext uri="{FF2B5EF4-FFF2-40B4-BE49-F238E27FC236}">
                    <a16:creationId xmlns:a16="http://schemas.microsoft.com/office/drawing/2014/main" id="{D611C5C2-F3DB-E657-8B36-40956FDC8716}"/>
                  </a:ext>
                </a:extLst>
              </p:cNvPr>
              <p:cNvSpPr txBox="1">
                <a:spLocks noRot="1" noChangeAspect="1" noMove="1" noResize="1" noEditPoints="1" noAdjustHandles="1" noChangeArrowheads="1" noChangeShapeType="1" noTextEdit="1"/>
              </p:cNvSpPr>
              <p:nvPr/>
            </p:nvSpPr>
            <p:spPr>
              <a:xfrm>
                <a:off x="3520503" y="5326591"/>
                <a:ext cx="144655" cy="205121"/>
              </a:xfrm>
              <a:prstGeom prst="rect">
                <a:avLst/>
              </a:prstGeom>
              <a:blipFill>
                <a:blip r:embed="rId12"/>
                <a:stretch>
                  <a:fillRect l="-13043" r="-13043"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6" name="TextBox 465">
                <a:extLst>
                  <a:ext uri="{FF2B5EF4-FFF2-40B4-BE49-F238E27FC236}">
                    <a16:creationId xmlns:a16="http://schemas.microsoft.com/office/drawing/2014/main" id="{24ED1CD1-2EE3-2048-EDE4-ECDFE959ABAF}"/>
                  </a:ext>
                </a:extLst>
              </p:cNvPr>
              <p:cNvSpPr txBox="1"/>
              <p:nvPr/>
            </p:nvSpPr>
            <p:spPr>
              <a:xfrm>
                <a:off x="2902101" y="5303006"/>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dirty="0">
                  <a:latin typeface="Arial" panose="020B0604020202020204" pitchFamily="34" charset="0"/>
                  <a:cs typeface="Arial" panose="020B0604020202020204" pitchFamily="34" charset="0"/>
                </a:endParaRPr>
              </a:p>
            </p:txBody>
          </p:sp>
        </mc:Choice>
        <mc:Fallback xmlns="">
          <p:sp>
            <p:nvSpPr>
              <p:cNvPr id="466" name="TextBox 465">
                <a:extLst>
                  <a:ext uri="{FF2B5EF4-FFF2-40B4-BE49-F238E27FC236}">
                    <a16:creationId xmlns:a16="http://schemas.microsoft.com/office/drawing/2014/main" id="{24ED1CD1-2EE3-2048-EDE4-ECDFE959ABAF}"/>
                  </a:ext>
                </a:extLst>
              </p:cNvPr>
              <p:cNvSpPr txBox="1">
                <a:spLocks noRot="1" noChangeAspect="1" noMove="1" noResize="1" noEditPoints="1" noAdjustHandles="1" noChangeArrowheads="1" noChangeShapeType="1" noTextEdit="1"/>
              </p:cNvSpPr>
              <p:nvPr/>
            </p:nvSpPr>
            <p:spPr>
              <a:xfrm>
                <a:off x="2902101" y="5303006"/>
                <a:ext cx="134396" cy="205121"/>
              </a:xfrm>
              <a:prstGeom prst="rect">
                <a:avLst/>
              </a:prstGeom>
              <a:blipFill>
                <a:blip r:embed="rId13"/>
                <a:stretch>
                  <a:fillRect l="-13636" r="-13636"/>
                </a:stretch>
              </a:blipFill>
            </p:spPr>
            <p:txBody>
              <a:bodyPr/>
              <a:lstStyle/>
              <a:p>
                <a:r>
                  <a:rPr lang="en-US">
                    <a:noFill/>
                  </a:rPr>
                  <a:t> </a:t>
                </a:r>
              </a:p>
            </p:txBody>
          </p:sp>
        </mc:Fallback>
      </mc:AlternateContent>
      <p:sp>
        <p:nvSpPr>
          <p:cNvPr id="471" name="Rectangle 470">
            <a:extLst>
              <a:ext uri="{FF2B5EF4-FFF2-40B4-BE49-F238E27FC236}">
                <a16:creationId xmlns:a16="http://schemas.microsoft.com/office/drawing/2014/main" id="{4FCABC92-FD56-7987-1500-2AD5B97F93AF}"/>
              </a:ext>
            </a:extLst>
          </p:cNvPr>
          <p:cNvSpPr/>
          <p:nvPr/>
        </p:nvSpPr>
        <p:spPr>
          <a:xfrm>
            <a:off x="2898237" y="3382078"/>
            <a:ext cx="785524" cy="880752"/>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nvGrpSpPr>
          <p:cNvPr id="472" name="Group 471">
            <a:extLst>
              <a:ext uri="{FF2B5EF4-FFF2-40B4-BE49-F238E27FC236}">
                <a16:creationId xmlns:a16="http://schemas.microsoft.com/office/drawing/2014/main" id="{B0F0250B-C6B5-02A8-5A71-7EBB178DD523}"/>
              </a:ext>
            </a:extLst>
          </p:cNvPr>
          <p:cNvGrpSpPr/>
          <p:nvPr/>
        </p:nvGrpSpPr>
        <p:grpSpPr>
          <a:xfrm rot="16200000">
            <a:off x="3165075" y="1320150"/>
            <a:ext cx="276253" cy="279840"/>
            <a:chOff x="1213792" y="239518"/>
            <a:chExt cx="176645" cy="182955"/>
          </a:xfrm>
        </p:grpSpPr>
        <p:sp>
          <p:nvSpPr>
            <p:cNvPr id="473" name="Rectangle 472">
              <a:extLst>
                <a:ext uri="{FF2B5EF4-FFF2-40B4-BE49-F238E27FC236}">
                  <a16:creationId xmlns:a16="http://schemas.microsoft.com/office/drawing/2014/main" id="{7D4D4F69-894D-D62F-A709-802312D43C59}"/>
                </a:ext>
              </a:extLst>
            </p:cNvPr>
            <p:cNvSpPr/>
            <p:nvPr/>
          </p:nvSpPr>
          <p:spPr>
            <a:xfrm>
              <a:off x="1213792" y="239518"/>
              <a:ext cx="176645" cy="182955"/>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474" name="Straight Connector 473">
              <a:extLst>
                <a:ext uri="{FF2B5EF4-FFF2-40B4-BE49-F238E27FC236}">
                  <a16:creationId xmlns:a16="http://schemas.microsoft.com/office/drawing/2014/main" id="{4703CB68-1646-D0E2-1D6B-38C6DAA3DAB2}"/>
                </a:ext>
              </a:extLst>
            </p:cNvPr>
            <p:cNvCxnSpPr>
              <a:cxnSpLocks/>
            </p:cNvCxnSpPr>
            <p:nvPr/>
          </p:nvCxnSpPr>
          <p:spPr>
            <a:xfrm flipV="1">
              <a:off x="1214294" y="244763"/>
              <a:ext cx="173365" cy="174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6" name="Group 565">
            <a:extLst>
              <a:ext uri="{FF2B5EF4-FFF2-40B4-BE49-F238E27FC236}">
                <a16:creationId xmlns:a16="http://schemas.microsoft.com/office/drawing/2014/main" id="{48A585D6-4CB6-FC0D-5436-8D04E7550C07}"/>
              </a:ext>
            </a:extLst>
          </p:cNvPr>
          <p:cNvGrpSpPr/>
          <p:nvPr/>
        </p:nvGrpSpPr>
        <p:grpSpPr>
          <a:xfrm>
            <a:off x="3817264" y="1345080"/>
            <a:ext cx="143795" cy="212932"/>
            <a:chOff x="1719870" y="525931"/>
            <a:chExt cx="136235" cy="201737"/>
          </a:xfrm>
        </p:grpSpPr>
        <p:sp>
          <p:nvSpPr>
            <p:cNvPr id="567" name="Rectangle: Rounded Corners 566">
              <a:extLst>
                <a:ext uri="{FF2B5EF4-FFF2-40B4-BE49-F238E27FC236}">
                  <a16:creationId xmlns:a16="http://schemas.microsoft.com/office/drawing/2014/main" id="{4E75926B-CC6B-5648-B8AD-D69A5F82E27C}"/>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68" name="Rectangle: Rounded Corners 567">
              <a:extLst>
                <a:ext uri="{FF2B5EF4-FFF2-40B4-BE49-F238E27FC236}">
                  <a16:creationId xmlns:a16="http://schemas.microsoft.com/office/drawing/2014/main" id="{714A1FF4-D867-541C-830D-561DA39279A3}"/>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69" name="Oval 568">
              <a:extLst>
                <a:ext uri="{FF2B5EF4-FFF2-40B4-BE49-F238E27FC236}">
                  <a16:creationId xmlns:a16="http://schemas.microsoft.com/office/drawing/2014/main" id="{DC947471-DF19-624E-8D2C-48C362444B8F}"/>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pic>
        <p:nvPicPr>
          <p:cNvPr id="353" name="Picture 352" descr="A picture containing text&#10;&#10;Description automatically generated">
            <a:extLst>
              <a:ext uri="{FF2B5EF4-FFF2-40B4-BE49-F238E27FC236}">
                <a16:creationId xmlns:a16="http://schemas.microsoft.com/office/drawing/2014/main" id="{DF9EC6EE-65E0-DC74-6FE6-BA7A45BA1633}"/>
              </a:ext>
            </a:extLst>
          </p:cNvPr>
          <p:cNvPicPr>
            <a:picLocks noChangeAspect="1"/>
          </p:cNvPicPr>
          <p:nvPr/>
        </p:nvPicPr>
        <p:blipFill rotWithShape="1">
          <a:blip r:embed="rId14">
            <a:extLst>
              <a:ext uri="{28A0092B-C50C-407E-A947-70E740481C1C}">
                <a14:useLocalDpi xmlns:a14="http://schemas.microsoft.com/office/drawing/2010/main" val="0"/>
              </a:ext>
            </a:extLst>
          </a:blip>
          <a:srcRect t="37661" r="49171" b="30110"/>
          <a:stretch/>
        </p:blipFill>
        <p:spPr>
          <a:xfrm rot="16200000">
            <a:off x="3849889" y="3499412"/>
            <a:ext cx="936553" cy="840645"/>
          </a:xfrm>
          <a:prstGeom prst="rect">
            <a:avLst/>
          </a:prstGeom>
        </p:spPr>
      </p:pic>
      <p:sp>
        <p:nvSpPr>
          <p:cNvPr id="354" name="TextBox 353">
            <a:extLst>
              <a:ext uri="{FF2B5EF4-FFF2-40B4-BE49-F238E27FC236}">
                <a16:creationId xmlns:a16="http://schemas.microsoft.com/office/drawing/2014/main" id="{1CCB4C03-C843-BED3-6858-3858398A765F}"/>
              </a:ext>
            </a:extLst>
          </p:cNvPr>
          <p:cNvSpPr txBox="1"/>
          <p:nvPr/>
        </p:nvSpPr>
        <p:spPr>
          <a:xfrm>
            <a:off x="3880075" y="3531108"/>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grpSp>
        <p:nvGrpSpPr>
          <p:cNvPr id="2" name="Group 1">
            <a:extLst>
              <a:ext uri="{FF2B5EF4-FFF2-40B4-BE49-F238E27FC236}">
                <a16:creationId xmlns:a16="http://schemas.microsoft.com/office/drawing/2014/main" id="{302695CB-35C2-2B6C-6E35-D27C1640AA0D}"/>
              </a:ext>
            </a:extLst>
          </p:cNvPr>
          <p:cNvGrpSpPr/>
          <p:nvPr/>
        </p:nvGrpSpPr>
        <p:grpSpPr>
          <a:xfrm>
            <a:off x="6786980" y="1063941"/>
            <a:ext cx="4100234" cy="2483113"/>
            <a:chOff x="6786980" y="1063941"/>
            <a:chExt cx="4100234" cy="2483113"/>
          </a:xfrm>
        </p:grpSpPr>
        <p:pic>
          <p:nvPicPr>
            <p:cNvPr id="407" name="Picture 406" descr="A white circle with a triangle in the middle&#10;&#10;Description automatically generated">
              <a:extLst>
                <a:ext uri="{FF2B5EF4-FFF2-40B4-BE49-F238E27FC236}">
                  <a16:creationId xmlns:a16="http://schemas.microsoft.com/office/drawing/2014/main" id="{A3B3FCD9-C3C1-D1F2-ACED-2A856F1FB0B1}"/>
                </a:ext>
              </a:extLst>
            </p:cNvPr>
            <p:cNvPicPr>
              <a:picLocks noChangeAspect="1"/>
            </p:cNvPicPr>
            <p:nvPr/>
          </p:nvPicPr>
          <p:blipFill rotWithShape="1">
            <a:blip r:embed="rId15">
              <a:extLst>
                <a:ext uri="{28A0092B-C50C-407E-A947-70E740481C1C}">
                  <a14:useLocalDpi xmlns:a14="http://schemas.microsoft.com/office/drawing/2010/main" val="0"/>
                </a:ext>
              </a:extLst>
            </a:blip>
            <a:srcRect l="46545" t="38240" r="38143" b="21136"/>
            <a:stretch/>
          </p:blipFill>
          <p:spPr>
            <a:xfrm>
              <a:off x="7564460" y="1245739"/>
              <a:ext cx="1345280" cy="2230843"/>
            </a:xfrm>
            <a:prstGeom prst="rect">
              <a:avLst/>
            </a:prstGeom>
          </p:spPr>
        </p:pic>
        <p:sp>
          <p:nvSpPr>
            <p:cNvPr id="412" name="TextBox 411">
              <a:extLst>
                <a:ext uri="{FF2B5EF4-FFF2-40B4-BE49-F238E27FC236}">
                  <a16:creationId xmlns:a16="http://schemas.microsoft.com/office/drawing/2014/main" id="{AC49D628-F5F0-91D7-7AD5-B73EFF30D6C9}"/>
                </a:ext>
              </a:extLst>
            </p:cNvPr>
            <p:cNvSpPr txBox="1"/>
            <p:nvPr/>
          </p:nvSpPr>
          <p:spPr>
            <a:xfrm>
              <a:off x="7541678" y="1310060"/>
              <a:ext cx="1848334" cy="319190"/>
            </a:xfrm>
            <a:prstGeom prst="rect">
              <a:avLst/>
            </a:prstGeom>
            <a:noFill/>
          </p:spPr>
          <p:txBody>
            <a:bodyPr wrap="square" rtlCol="0">
              <a:spAutoFit/>
            </a:bodyPr>
            <a:lstStyle/>
            <a:p>
              <a:r>
                <a:rPr lang="en-US" sz="1474" dirty="0">
                  <a:latin typeface="Arial" panose="020B0604020202020204" pitchFamily="34" charset="0"/>
                  <a:cs typeface="Arial" panose="020B0604020202020204" pitchFamily="34" charset="0"/>
                </a:rPr>
                <a:t>Shadowgraph</a:t>
              </a:r>
            </a:p>
          </p:txBody>
        </p:sp>
        <p:sp>
          <p:nvSpPr>
            <p:cNvPr id="8" name="TextBox 7">
              <a:extLst>
                <a:ext uri="{FF2B5EF4-FFF2-40B4-BE49-F238E27FC236}">
                  <a16:creationId xmlns:a16="http://schemas.microsoft.com/office/drawing/2014/main" id="{0F8AF663-8931-D14A-932D-B3C33A5416B4}"/>
                </a:ext>
              </a:extLst>
            </p:cNvPr>
            <p:cNvSpPr txBox="1"/>
            <p:nvPr/>
          </p:nvSpPr>
          <p:spPr>
            <a:xfrm>
              <a:off x="9023128" y="1804048"/>
              <a:ext cx="1864086" cy="369332"/>
            </a:xfrm>
            <a:prstGeom prst="rect">
              <a:avLst/>
            </a:prstGeom>
            <a:noFill/>
          </p:spPr>
          <p:txBody>
            <a:bodyPr wrap="square" rtlCol="0">
              <a:spAutoFit/>
            </a:bodyPr>
            <a:lstStyle/>
            <a:p>
              <a:pPr algn="ctr"/>
              <a:r>
                <a:rPr lang="en-US" dirty="0">
                  <a:solidFill>
                    <a:srgbClr val="C00000"/>
                  </a:solidFill>
                  <a:latin typeface="Arial" panose="020B0604020202020204" pitchFamily="34" charset="0"/>
                  <a:cs typeface="Arial" panose="020B0604020202020204" pitchFamily="34" charset="0"/>
                </a:rPr>
                <a:t>+ Doppler Shift</a:t>
              </a:r>
            </a:p>
          </p:txBody>
        </p:sp>
        <p:sp>
          <p:nvSpPr>
            <p:cNvPr id="12" name="Rectangle 11">
              <a:extLst>
                <a:ext uri="{FF2B5EF4-FFF2-40B4-BE49-F238E27FC236}">
                  <a16:creationId xmlns:a16="http://schemas.microsoft.com/office/drawing/2014/main" id="{EDBCE3B8-DF4D-29BE-E36E-FD98C95CFA0C}"/>
                </a:ext>
              </a:extLst>
            </p:cNvPr>
            <p:cNvSpPr/>
            <p:nvPr/>
          </p:nvSpPr>
          <p:spPr>
            <a:xfrm>
              <a:off x="6786980" y="1063941"/>
              <a:ext cx="4044562" cy="2483113"/>
            </a:xfrm>
            <a:prstGeom prst="rect">
              <a:avLst/>
            </a:prstGeom>
            <a:noFill/>
            <a:ln w="254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cxnSp>
          <p:nvCxnSpPr>
            <p:cNvPr id="23" name="Straight Arrow Connector 22">
              <a:extLst>
                <a:ext uri="{FF2B5EF4-FFF2-40B4-BE49-F238E27FC236}">
                  <a16:creationId xmlns:a16="http://schemas.microsoft.com/office/drawing/2014/main" id="{B08A72F1-C2A6-FC0D-225F-67F25BFE2ED9}"/>
                </a:ext>
              </a:extLst>
            </p:cNvPr>
            <p:cNvCxnSpPr>
              <a:cxnSpLocks/>
            </p:cNvCxnSpPr>
            <p:nvPr/>
          </p:nvCxnSpPr>
          <p:spPr>
            <a:xfrm flipH="1">
              <a:off x="9483306" y="1743256"/>
              <a:ext cx="556712" cy="0"/>
            </a:xfrm>
            <a:prstGeom prst="straightConnector1">
              <a:avLst/>
            </a:prstGeom>
            <a:ln w="38100">
              <a:solidFill>
                <a:srgbClr val="008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813C38-7886-AF5E-8929-05993943EDBC}"/>
                </a:ext>
              </a:extLst>
            </p:cNvPr>
            <p:cNvSpPr txBox="1"/>
            <p:nvPr/>
          </p:nvSpPr>
          <p:spPr>
            <a:xfrm>
              <a:off x="9144896" y="1320287"/>
              <a:ext cx="1687669" cy="369332"/>
            </a:xfrm>
            <a:prstGeom prst="rect">
              <a:avLst/>
            </a:prstGeom>
            <a:noFill/>
          </p:spPr>
          <p:txBody>
            <a:bodyPr wrap="square" rtlCol="0">
              <a:spAutoFit/>
            </a:bodyPr>
            <a:lstStyle/>
            <a:p>
              <a:r>
                <a:rPr lang="en-US" dirty="0">
                  <a:solidFill>
                    <a:srgbClr val="008000"/>
                  </a:solidFill>
                  <a:latin typeface="Arial" panose="020B0604020202020204" pitchFamily="34" charset="0"/>
                  <a:cs typeface="Arial" panose="020B0604020202020204" pitchFamily="34" charset="0"/>
                </a:rPr>
                <a:t>Laser Sheet</a:t>
              </a:r>
            </a:p>
          </p:txBody>
        </p:sp>
        <p:cxnSp>
          <p:nvCxnSpPr>
            <p:cNvPr id="32" name="Straight Arrow Connector 31">
              <a:extLst>
                <a:ext uri="{FF2B5EF4-FFF2-40B4-BE49-F238E27FC236}">
                  <a16:creationId xmlns:a16="http://schemas.microsoft.com/office/drawing/2014/main" id="{9CFBDB64-C7B8-4C67-1D68-6CA21143E411}"/>
                </a:ext>
              </a:extLst>
            </p:cNvPr>
            <p:cNvCxnSpPr>
              <a:cxnSpLocks/>
            </p:cNvCxnSpPr>
            <p:nvPr/>
          </p:nvCxnSpPr>
          <p:spPr>
            <a:xfrm>
              <a:off x="9489102" y="2236203"/>
              <a:ext cx="556712" cy="0"/>
            </a:xfrm>
            <a:prstGeom prst="straightConnector1">
              <a:avLst/>
            </a:prstGeom>
            <a:ln w="3810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2B93DB5-202F-2AAC-BF32-1A62E7DC301C}"/>
                </a:ext>
              </a:extLst>
            </p:cNvPr>
            <p:cNvCxnSpPr>
              <a:cxnSpLocks/>
            </p:cNvCxnSpPr>
            <p:nvPr/>
          </p:nvCxnSpPr>
          <p:spPr>
            <a:xfrm flipV="1">
              <a:off x="9703484" y="2703747"/>
              <a:ext cx="0" cy="435537"/>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6D74FA6-6C39-74AB-8801-55997EF20611}"/>
                </a:ext>
              </a:extLst>
            </p:cNvPr>
            <p:cNvCxnSpPr>
              <a:cxnSpLocks/>
            </p:cNvCxnSpPr>
            <p:nvPr/>
          </p:nvCxnSpPr>
          <p:spPr>
            <a:xfrm>
              <a:off x="9685275" y="3133302"/>
              <a:ext cx="420553"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E480375-F846-38E8-822E-69002558A02E}"/>
                </a:ext>
              </a:extLst>
            </p:cNvPr>
            <p:cNvSpPr/>
            <p:nvPr/>
          </p:nvSpPr>
          <p:spPr>
            <a:xfrm>
              <a:off x="9630252" y="3032914"/>
              <a:ext cx="149219" cy="158012"/>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37" name="Oval 36">
              <a:extLst>
                <a:ext uri="{FF2B5EF4-FFF2-40B4-BE49-F238E27FC236}">
                  <a16:creationId xmlns:a16="http://schemas.microsoft.com/office/drawing/2014/main" id="{716B6634-C20A-CE6C-F127-6418370B9DFB}"/>
                </a:ext>
              </a:extLst>
            </p:cNvPr>
            <p:cNvSpPr/>
            <p:nvPr/>
          </p:nvSpPr>
          <p:spPr>
            <a:xfrm>
              <a:off x="9673014" y="3083146"/>
              <a:ext cx="60959" cy="64551"/>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5DD8481-C9FA-64A7-0D8D-FB5E60057559}"/>
                    </a:ext>
                  </a:extLst>
                </p:cNvPr>
                <p:cNvSpPr txBox="1"/>
                <p:nvPr/>
              </p:nvSpPr>
              <p:spPr>
                <a:xfrm>
                  <a:off x="9630253" y="2515388"/>
                  <a:ext cx="134396"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rPr>
                          <m:t>𝑧</m:t>
                        </m:r>
                      </m:oMath>
                    </m:oMathPara>
                  </a14:m>
                  <a:endParaRPr lang="en-US" sz="1333" dirty="0">
                    <a:latin typeface="Arial" panose="020B060402020202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B5DD8481-C9FA-64A7-0D8D-FB5E60057559}"/>
                    </a:ext>
                  </a:extLst>
                </p:cNvPr>
                <p:cNvSpPr txBox="1">
                  <a:spLocks noRot="1" noChangeAspect="1" noMove="1" noResize="1" noEditPoints="1" noAdjustHandles="1" noChangeArrowheads="1" noChangeShapeType="1" noTextEdit="1"/>
                </p:cNvSpPr>
                <p:nvPr/>
              </p:nvSpPr>
              <p:spPr>
                <a:xfrm>
                  <a:off x="9630253" y="2515388"/>
                  <a:ext cx="134396" cy="205121"/>
                </a:xfrm>
                <a:prstGeom prst="rect">
                  <a:avLst/>
                </a:prstGeom>
                <a:blipFill>
                  <a:blip r:embed="rId13"/>
                  <a:stretch>
                    <a:fillRect l="-13636" r="-13636"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1E5FEC8-8F6C-19E6-9326-0B2DFD91F0C2}"/>
                    </a:ext>
                  </a:extLst>
                </p:cNvPr>
                <p:cNvSpPr txBox="1"/>
                <p:nvPr/>
              </p:nvSpPr>
              <p:spPr>
                <a:xfrm>
                  <a:off x="10099112" y="3009318"/>
                  <a:ext cx="147220"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𝑦</m:t>
                        </m:r>
                      </m:oMath>
                    </m:oMathPara>
                  </a14:m>
                  <a:endParaRPr lang="en-US" sz="1333" dirty="0">
                    <a:latin typeface="Arial" panose="020B060402020202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D1E5FEC8-8F6C-19E6-9326-0B2DFD91F0C2}"/>
                    </a:ext>
                  </a:extLst>
                </p:cNvPr>
                <p:cNvSpPr txBox="1">
                  <a:spLocks noRot="1" noChangeAspect="1" noMove="1" noResize="1" noEditPoints="1" noAdjustHandles="1" noChangeArrowheads="1" noChangeShapeType="1" noTextEdit="1"/>
                </p:cNvSpPr>
                <p:nvPr/>
              </p:nvSpPr>
              <p:spPr>
                <a:xfrm>
                  <a:off x="10099112" y="3009318"/>
                  <a:ext cx="147220" cy="205121"/>
                </a:xfrm>
                <a:prstGeom prst="rect">
                  <a:avLst/>
                </a:prstGeom>
                <a:blipFill>
                  <a:blip r:embed="rId11"/>
                  <a:stretch>
                    <a:fillRect l="-25000" r="-25000" b="-3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82DB6E5-7CE4-D959-CE1C-F937BAD3C264}"/>
                    </a:ext>
                  </a:extLst>
                </p:cNvPr>
                <p:cNvSpPr txBox="1"/>
                <p:nvPr/>
              </p:nvSpPr>
              <p:spPr>
                <a:xfrm>
                  <a:off x="9436643" y="3009318"/>
                  <a:ext cx="144655" cy="20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333" i="1">
                            <a:latin typeface="Cambria Math" panose="02040503050406030204" pitchFamily="18" charset="0"/>
                            <a:cs typeface="Arial" panose="020B0604020202020204" pitchFamily="34" charset="0"/>
                          </a:rPr>
                          <m:t>𝑥</m:t>
                        </m:r>
                      </m:oMath>
                    </m:oMathPara>
                  </a14:m>
                  <a:endParaRPr lang="en-US" sz="1333" dirty="0">
                    <a:latin typeface="Arial" panose="020B0604020202020204" pitchFamily="34" charset="0"/>
                    <a:cs typeface="Arial" panose="020B0604020202020204" pitchFamily="34" charset="0"/>
                  </a:endParaRPr>
                </a:p>
              </p:txBody>
            </p:sp>
          </mc:Choice>
          <mc:Fallback xmlns="">
            <p:sp>
              <p:nvSpPr>
                <p:cNvPr id="40" name="TextBox 39">
                  <a:extLst>
                    <a:ext uri="{FF2B5EF4-FFF2-40B4-BE49-F238E27FC236}">
                      <a16:creationId xmlns:a16="http://schemas.microsoft.com/office/drawing/2014/main" id="{882DB6E5-7CE4-D959-CE1C-F937BAD3C264}"/>
                    </a:ext>
                  </a:extLst>
                </p:cNvPr>
                <p:cNvSpPr txBox="1">
                  <a:spLocks noRot="1" noChangeAspect="1" noMove="1" noResize="1" noEditPoints="1" noAdjustHandles="1" noChangeArrowheads="1" noChangeShapeType="1" noTextEdit="1"/>
                </p:cNvSpPr>
                <p:nvPr/>
              </p:nvSpPr>
              <p:spPr>
                <a:xfrm>
                  <a:off x="9436643" y="3009318"/>
                  <a:ext cx="144655" cy="205121"/>
                </a:xfrm>
                <a:prstGeom prst="rect">
                  <a:avLst/>
                </a:prstGeom>
                <a:blipFill>
                  <a:blip r:embed="rId12"/>
                  <a:stretch>
                    <a:fillRect l="-12500" r="-8333" b="-3030"/>
                  </a:stretch>
                </a:blipFill>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6912EDCA-30BE-3F84-2482-FB751A4A0173}"/>
                </a:ext>
              </a:extLst>
            </p:cNvPr>
            <p:cNvCxnSpPr>
              <a:cxnSpLocks/>
            </p:cNvCxnSpPr>
            <p:nvPr/>
          </p:nvCxnSpPr>
          <p:spPr>
            <a:xfrm flipV="1">
              <a:off x="7244819" y="2101363"/>
              <a:ext cx="0" cy="581053"/>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C9842BC-6A2A-466A-BFB1-8A2330B1C98A}"/>
                </a:ext>
              </a:extLst>
            </p:cNvPr>
            <p:cNvSpPr txBox="1"/>
            <p:nvPr/>
          </p:nvSpPr>
          <p:spPr>
            <a:xfrm rot="16200000">
              <a:off x="6640853" y="2563636"/>
              <a:ext cx="12079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Flow</a:t>
              </a:r>
            </a:p>
          </p:txBody>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329A9CE-A4D6-6915-8DA8-86428CE0F291}"/>
                  </a:ext>
                </a:extLst>
              </p:cNvPr>
              <p:cNvSpPr txBox="1"/>
              <p:nvPr/>
            </p:nvSpPr>
            <p:spPr>
              <a:xfrm>
                <a:off x="6842315" y="5884586"/>
                <a:ext cx="92525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𝑃𝑅</m:t>
                      </m:r>
                      <m:r>
                        <a:rPr lang="en-US" b="0" i="1" smtClean="0">
                          <a:latin typeface="Cambria Math" panose="02040503050406030204" pitchFamily="18" charset="0"/>
                        </a:rPr>
                        <m:t> ~ 12 </m:t>
                      </m:r>
                    </m:oMath>
                  </m:oMathPara>
                </a14:m>
                <a:endParaRPr lang="en-US" dirty="0"/>
              </a:p>
            </p:txBody>
          </p:sp>
        </mc:Choice>
        <mc:Fallback xmlns="">
          <p:sp>
            <p:nvSpPr>
              <p:cNvPr id="46" name="TextBox 45">
                <a:extLst>
                  <a:ext uri="{FF2B5EF4-FFF2-40B4-BE49-F238E27FC236}">
                    <a16:creationId xmlns:a16="http://schemas.microsoft.com/office/drawing/2014/main" id="{F329A9CE-A4D6-6915-8DA8-86428CE0F291}"/>
                  </a:ext>
                </a:extLst>
              </p:cNvPr>
              <p:cNvSpPr txBox="1">
                <a:spLocks noRot="1" noChangeAspect="1" noMove="1" noResize="1" noEditPoints="1" noAdjustHandles="1" noChangeArrowheads="1" noChangeShapeType="1" noTextEdit="1"/>
              </p:cNvSpPr>
              <p:nvPr/>
            </p:nvSpPr>
            <p:spPr>
              <a:xfrm>
                <a:off x="6842315" y="5884586"/>
                <a:ext cx="925253" cy="276999"/>
              </a:xfrm>
              <a:prstGeom prst="rect">
                <a:avLst/>
              </a:prstGeom>
              <a:blipFill>
                <a:blip r:embed="rId16"/>
                <a:stretch>
                  <a:fillRect l="-5263" r="-658"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1A41D80-D06A-FFA5-2300-3FE518441C70}"/>
                  </a:ext>
                </a:extLst>
              </p:cNvPr>
              <p:cNvSpPr txBox="1"/>
              <p:nvPr/>
            </p:nvSpPr>
            <p:spPr>
              <a:xfrm>
                <a:off x="8308806" y="5896098"/>
                <a:ext cx="10502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𝑃𝑅</m:t>
                      </m:r>
                      <m:r>
                        <a:rPr lang="en-US" b="0" i="1" smtClean="0">
                          <a:latin typeface="Cambria Math" panose="02040503050406030204" pitchFamily="18" charset="0"/>
                        </a:rPr>
                        <m:t> ~ 13.5</m:t>
                      </m:r>
                    </m:oMath>
                  </m:oMathPara>
                </a14:m>
                <a:endParaRPr lang="en-US" dirty="0"/>
              </a:p>
            </p:txBody>
          </p:sp>
        </mc:Choice>
        <mc:Fallback xmlns="">
          <p:sp>
            <p:nvSpPr>
              <p:cNvPr id="47" name="TextBox 46">
                <a:extLst>
                  <a:ext uri="{FF2B5EF4-FFF2-40B4-BE49-F238E27FC236}">
                    <a16:creationId xmlns:a16="http://schemas.microsoft.com/office/drawing/2014/main" id="{C1A41D80-D06A-FFA5-2300-3FE518441C70}"/>
                  </a:ext>
                </a:extLst>
              </p:cNvPr>
              <p:cNvSpPr txBox="1">
                <a:spLocks noRot="1" noChangeAspect="1" noMove="1" noResize="1" noEditPoints="1" noAdjustHandles="1" noChangeArrowheads="1" noChangeShapeType="1" noTextEdit="1"/>
              </p:cNvSpPr>
              <p:nvPr/>
            </p:nvSpPr>
            <p:spPr>
              <a:xfrm>
                <a:off x="8308806" y="5896098"/>
                <a:ext cx="1050288" cy="276999"/>
              </a:xfrm>
              <a:prstGeom prst="rect">
                <a:avLst/>
              </a:prstGeom>
              <a:blipFill>
                <a:blip r:embed="rId17"/>
                <a:stretch>
                  <a:fillRect l="-5233" r="-5814"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A848A70-9674-2890-BD4C-67D20EFCA612}"/>
                  </a:ext>
                </a:extLst>
              </p:cNvPr>
              <p:cNvSpPr txBox="1"/>
              <p:nvPr/>
            </p:nvSpPr>
            <p:spPr>
              <a:xfrm>
                <a:off x="9889486" y="5889176"/>
                <a:ext cx="8739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𝑃𝑅</m:t>
                      </m:r>
                      <m:r>
                        <a:rPr lang="en-US" b="0" i="1" smtClean="0">
                          <a:latin typeface="Cambria Math" panose="02040503050406030204" pitchFamily="18" charset="0"/>
                        </a:rPr>
                        <m:t> ~ 15</m:t>
                      </m:r>
                    </m:oMath>
                  </m:oMathPara>
                </a14:m>
                <a:endParaRPr lang="en-US" dirty="0"/>
              </a:p>
            </p:txBody>
          </p:sp>
        </mc:Choice>
        <mc:Fallback xmlns="">
          <p:sp>
            <p:nvSpPr>
              <p:cNvPr id="48" name="TextBox 47">
                <a:extLst>
                  <a:ext uri="{FF2B5EF4-FFF2-40B4-BE49-F238E27FC236}">
                    <a16:creationId xmlns:a16="http://schemas.microsoft.com/office/drawing/2014/main" id="{3A848A70-9674-2890-BD4C-67D20EFCA612}"/>
                  </a:ext>
                </a:extLst>
              </p:cNvPr>
              <p:cNvSpPr txBox="1">
                <a:spLocks noRot="1" noChangeAspect="1" noMove="1" noResize="1" noEditPoints="1" noAdjustHandles="1" noChangeArrowheads="1" noChangeShapeType="1" noTextEdit="1"/>
              </p:cNvSpPr>
              <p:nvPr/>
            </p:nvSpPr>
            <p:spPr>
              <a:xfrm>
                <a:off x="9889486" y="5889176"/>
                <a:ext cx="873957" cy="276999"/>
              </a:xfrm>
              <a:prstGeom prst="rect">
                <a:avLst/>
              </a:prstGeom>
              <a:blipFill>
                <a:blip r:embed="rId18"/>
                <a:stretch>
                  <a:fillRect l="-5556" r="-6250" b="-6522"/>
                </a:stretch>
              </a:blipFill>
            </p:spPr>
            <p:txBody>
              <a:bodyPr/>
              <a:lstStyle/>
              <a:p>
                <a:r>
                  <a:rPr lang="en-US">
                    <a:noFill/>
                  </a:rPr>
                  <a:t> </a:t>
                </a:r>
              </a:p>
            </p:txBody>
          </p:sp>
        </mc:Fallback>
      </mc:AlternateContent>
    </p:spTree>
    <p:extLst>
      <p:ext uri="{BB962C8B-B14F-4D97-AF65-F5344CB8AC3E}">
        <p14:creationId xmlns:p14="http://schemas.microsoft.com/office/powerpoint/2010/main" val="36752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800" fill="hold"/>
                                        <p:tgtEl>
                                          <p:spTgt spid="7"/>
                                        </p:tgtEl>
                                      </p:cBhvr>
                                    </p:cmd>
                                  </p:childTnLst>
                                </p:cTn>
                              </p:par>
                              <p:par>
                                <p:cTn id="37" presetID="1" presetClass="mediacall" presetSubtype="0" fill="hold" nodeType="withEffect">
                                  <p:stCondLst>
                                    <p:cond delay="0"/>
                                  </p:stCondLst>
                                  <p:childTnLst>
                                    <p:cmd type="call" cmd="playFrom(0.0)">
                                      <p:cBhvr>
                                        <p:cTn id="38" dur="4800" fill="hold"/>
                                        <p:tgtEl>
                                          <p:spTgt spid="6"/>
                                        </p:tgtEl>
                                      </p:cBhvr>
                                    </p:cmd>
                                  </p:childTnLst>
                                </p:cTn>
                              </p:par>
                              <p:par>
                                <p:cTn id="39" presetID="1" presetClass="mediacall" presetSubtype="0" fill="hold" nodeType="withEffect">
                                  <p:stCondLst>
                                    <p:cond delay="0"/>
                                  </p:stCondLst>
                                  <p:childTnLst>
                                    <p:cmd type="call" cmd="playFrom(0.0)">
                                      <p:cBhvr>
                                        <p:cTn id="40" dur="4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repeatCount="indefinite" fill="hold" display="0">
                  <p:stCondLst>
                    <p:cond delay="indefinite"/>
                  </p:stCondLst>
                </p:cTn>
                <p:tgtEl>
                  <p:spTgt spid="6"/>
                </p:tgtEl>
              </p:cMediaNode>
            </p:video>
            <p:video>
              <p:cMediaNode vol="80000">
                <p:cTn id="42" repeatCount="indefinite" fill="hold" display="0">
                  <p:stCondLst>
                    <p:cond delay="indefinite"/>
                  </p:stCondLst>
                </p:cTn>
                <p:tgtEl>
                  <p:spTgt spid="5"/>
                </p:tgtEl>
              </p:cMediaNode>
            </p:video>
            <p:video>
              <p:cMediaNode vol="80000">
                <p:cTn id="43" repeatCount="indefinite" fill="hold" display="0">
                  <p:stCondLst>
                    <p:cond delay="indefinite"/>
                  </p:stCondLst>
                </p:cTn>
                <p:tgtEl>
                  <p:spTgt spid="7"/>
                </p:tgtEl>
              </p:cMediaNode>
            </p:video>
          </p:childTnLst>
        </p:cTn>
      </p:par>
    </p:tnLst>
    <p:bldLst>
      <p:bldP spid="386" grpId="0"/>
      <p:bldP spid="471" grpId="0" animBg="1"/>
      <p:bldP spid="354" grpId="0"/>
      <p:bldP spid="46"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EA08C4C-B26E-F307-C944-BEC009BFEA27}"/>
              </a:ext>
            </a:extLst>
          </p:cNvPr>
          <p:cNvGrpSpPr/>
          <p:nvPr/>
        </p:nvGrpSpPr>
        <p:grpSpPr>
          <a:xfrm>
            <a:off x="215665" y="2341803"/>
            <a:ext cx="9543429" cy="2336259"/>
            <a:chOff x="142031" y="3761300"/>
            <a:chExt cx="9543429" cy="2336259"/>
          </a:xfrm>
        </p:grpSpPr>
        <p:pic>
          <p:nvPicPr>
            <p:cNvPr id="387" name="Picture 386">
              <a:extLst>
                <a:ext uri="{FF2B5EF4-FFF2-40B4-BE49-F238E27FC236}">
                  <a16:creationId xmlns:a16="http://schemas.microsoft.com/office/drawing/2014/main" id="{196AD84C-C72C-A81C-1D76-00C7DA8A18D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218311" y="3761300"/>
              <a:ext cx="2467149" cy="2261551"/>
            </a:xfrm>
            <a:prstGeom prst="rect">
              <a:avLst/>
            </a:prstGeom>
          </p:spPr>
        </p:pic>
        <p:pic>
          <p:nvPicPr>
            <p:cNvPr id="388" name="Picture 387">
              <a:extLst>
                <a:ext uri="{FF2B5EF4-FFF2-40B4-BE49-F238E27FC236}">
                  <a16:creationId xmlns:a16="http://schemas.microsoft.com/office/drawing/2014/main" id="{BB1D223C-0907-DB3F-82FC-1BE0F520AE3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5653"/>
            <a:stretch/>
          </p:blipFill>
          <p:spPr>
            <a:xfrm>
              <a:off x="5830652" y="3761300"/>
              <a:ext cx="1587536" cy="2261551"/>
            </a:xfrm>
            <a:prstGeom prst="rect">
              <a:avLst/>
            </a:prstGeom>
          </p:spPr>
        </p:pic>
        <p:pic>
          <p:nvPicPr>
            <p:cNvPr id="389" name="Picture 388">
              <a:extLst>
                <a:ext uri="{FF2B5EF4-FFF2-40B4-BE49-F238E27FC236}">
                  <a16:creationId xmlns:a16="http://schemas.microsoft.com/office/drawing/2014/main" id="{B8EE3F71-4067-6E8B-52CB-49B40D2EF2F0}"/>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5596"/>
            <a:stretch/>
          </p:blipFill>
          <p:spPr>
            <a:xfrm>
              <a:off x="4439242" y="3771106"/>
              <a:ext cx="1588927" cy="2261551"/>
            </a:xfrm>
            <a:prstGeom prst="rect">
              <a:avLst/>
            </a:prstGeom>
          </p:spPr>
        </p:pic>
        <p:pic>
          <p:nvPicPr>
            <p:cNvPr id="393" name="Picture 392">
              <a:extLst>
                <a:ext uri="{FF2B5EF4-FFF2-40B4-BE49-F238E27FC236}">
                  <a16:creationId xmlns:a16="http://schemas.microsoft.com/office/drawing/2014/main" id="{B723D3E5-2C90-7A5E-8CB2-C5F85EFC4C3F}"/>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35540"/>
            <a:stretch/>
          </p:blipFill>
          <p:spPr>
            <a:xfrm>
              <a:off x="3062315" y="3762205"/>
              <a:ext cx="1590323" cy="2261553"/>
            </a:xfrm>
            <a:prstGeom prst="rect">
              <a:avLst/>
            </a:prstGeom>
          </p:spPr>
        </p:pic>
        <p:pic>
          <p:nvPicPr>
            <p:cNvPr id="462" name="Picture 461">
              <a:extLst>
                <a:ext uri="{FF2B5EF4-FFF2-40B4-BE49-F238E27FC236}">
                  <a16:creationId xmlns:a16="http://schemas.microsoft.com/office/drawing/2014/main" id="{54B3D9D0-4079-05F4-7CB4-62872069A8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2031" y="3762206"/>
              <a:ext cx="2972265" cy="2335353"/>
            </a:xfrm>
            <a:prstGeom prst="rect">
              <a:avLst/>
            </a:prstGeom>
          </p:spPr>
        </p:pic>
        <p:sp>
          <p:nvSpPr>
            <p:cNvPr id="463" name="Oval 462">
              <a:extLst>
                <a:ext uri="{FF2B5EF4-FFF2-40B4-BE49-F238E27FC236}">
                  <a16:creationId xmlns:a16="http://schemas.microsoft.com/office/drawing/2014/main" id="{F03AD4E6-8F3F-9EEA-54D8-00E0123394FD}"/>
                </a:ext>
              </a:extLst>
            </p:cNvPr>
            <p:cNvSpPr/>
            <p:nvPr/>
          </p:nvSpPr>
          <p:spPr>
            <a:xfrm>
              <a:off x="2188647" y="4086558"/>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1</a:t>
              </a:r>
            </a:p>
          </p:txBody>
        </p:sp>
        <p:sp>
          <p:nvSpPr>
            <p:cNvPr id="464" name="Oval 463">
              <a:extLst>
                <a:ext uri="{FF2B5EF4-FFF2-40B4-BE49-F238E27FC236}">
                  <a16:creationId xmlns:a16="http://schemas.microsoft.com/office/drawing/2014/main" id="{871CAAD9-98B6-7367-E408-2A08C950802A}"/>
                </a:ext>
              </a:extLst>
            </p:cNvPr>
            <p:cNvSpPr/>
            <p:nvPr/>
          </p:nvSpPr>
          <p:spPr>
            <a:xfrm>
              <a:off x="1963504" y="4585958"/>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2</a:t>
              </a:r>
            </a:p>
          </p:txBody>
        </p:sp>
        <p:sp>
          <p:nvSpPr>
            <p:cNvPr id="465" name="Oval 464">
              <a:extLst>
                <a:ext uri="{FF2B5EF4-FFF2-40B4-BE49-F238E27FC236}">
                  <a16:creationId xmlns:a16="http://schemas.microsoft.com/office/drawing/2014/main" id="{7610B167-92D0-9FBA-DFCE-64CB6696FF18}"/>
                </a:ext>
              </a:extLst>
            </p:cNvPr>
            <p:cNvSpPr/>
            <p:nvPr/>
          </p:nvSpPr>
          <p:spPr>
            <a:xfrm>
              <a:off x="1714157" y="5085740"/>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3</a:t>
              </a:r>
            </a:p>
          </p:txBody>
        </p:sp>
        <p:sp>
          <p:nvSpPr>
            <p:cNvPr id="466" name="Oval 465">
              <a:extLst>
                <a:ext uri="{FF2B5EF4-FFF2-40B4-BE49-F238E27FC236}">
                  <a16:creationId xmlns:a16="http://schemas.microsoft.com/office/drawing/2014/main" id="{5A4C9656-D119-98CE-7858-0F68F01FE618}"/>
                </a:ext>
              </a:extLst>
            </p:cNvPr>
            <p:cNvSpPr/>
            <p:nvPr/>
          </p:nvSpPr>
          <p:spPr>
            <a:xfrm>
              <a:off x="1478066" y="4421336"/>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4</a:t>
              </a:r>
            </a:p>
          </p:txBody>
        </p:sp>
        <p:sp>
          <p:nvSpPr>
            <p:cNvPr id="472" name="Oval 471">
              <a:extLst>
                <a:ext uri="{FF2B5EF4-FFF2-40B4-BE49-F238E27FC236}">
                  <a16:creationId xmlns:a16="http://schemas.microsoft.com/office/drawing/2014/main" id="{50030B49-7662-0CEB-BC37-4A372CF913B0}"/>
                </a:ext>
              </a:extLst>
            </p:cNvPr>
            <p:cNvSpPr/>
            <p:nvPr/>
          </p:nvSpPr>
          <p:spPr>
            <a:xfrm>
              <a:off x="1521326" y="4699935"/>
              <a:ext cx="114330" cy="11433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2"/>
            </a:p>
          </p:txBody>
        </p:sp>
        <p:sp>
          <p:nvSpPr>
            <p:cNvPr id="473" name="Oval 472">
              <a:extLst>
                <a:ext uri="{FF2B5EF4-FFF2-40B4-BE49-F238E27FC236}">
                  <a16:creationId xmlns:a16="http://schemas.microsoft.com/office/drawing/2014/main" id="{56878A12-6E44-6C60-20B3-4E4761FA82EB}"/>
                </a:ext>
              </a:extLst>
            </p:cNvPr>
            <p:cNvSpPr/>
            <p:nvPr/>
          </p:nvSpPr>
          <p:spPr>
            <a:xfrm>
              <a:off x="1771220" y="5402736"/>
              <a:ext cx="114330" cy="11433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2"/>
            </a:p>
          </p:txBody>
        </p:sp>
        <p:sp>
          <p:nvSpPr>
            <p:cNvPr id="474" name="Oval 473">
              <a:extLst>
                <a:ext uri="{FF2B5EF4-FFF2-40B4-BE49-F238E27FC236}">
                  <a16:creationId xmlns:a16="http://schemas.microsoft.com/office/drawing/2014/main" id="{71CF29CB-E20F-46BB-0883-36A49646AFC4}"/>
                </a:ext>
              </a:extLst>
            </p:cNvPr>
            <p:cNvSpPr/>
            <p:nvPr/>
          </p:nvSpPr>
          <p:spPr>
            <a:xfrm>
              <a:off x="1996117" y="4863470"/>
              <a:ext cx="114330" cy="11433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2"/>
            </a:p>
          </p:txBody>
        </p:sp>
        <p:sp>
          <p:nvSpPr>
            <p:cNvPr id="475" name="Oval 474">
              <a:extLst>
                <a:ext uri="{FF2B5EF4-FFF2-40B4-BE49-F238E27FC236}">
                  <a16:creationId xmlns:a16="http://schemas.microsoft.com/office/drawing/2014/main" id="{975783B2-FF9B-0169-48C9-A19A8CF91123}"/>
                </a:ext>
              </a:extLst>
            </p:cNvPr>
            <p:cNvSpPr/>
            <p:nvPr/>
          </p:nvSpPr>
          <p:spPr>
            <a:xfrm>
              <a:off x="2249528" y="3934871"/>
              <a:ext cx="114330" cy="11433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2"/>
            </a:p>
          </p:txBody>
        </p:sp>
        <p:sp>
          <p:nvSpPr>
            <p:cNvPr id="7" name="Oval 6">
              <a:extLst>
                <a:ext uri="{FF2B5EF4-FFF2-40B4-BE49-F238E27FC236}">
                  <a16:creationId xmlns:a16="http://schemas.microsoft.com/office/drawing/2014/main" id="{8972B9D8-44A0-752E-6B6B-228570608847}"/>
                </a:ext>
              </a:extLst>
            </p:cNvPr>
            <p:cNvSpPr/>
            <p:nvPr/>
          </p:nvSpPr>
          <p:spPr>
            <a:xfrm>
              <a:off x="7674841" y="4035057"/>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C65E0C81-C230-F257-61AD-F636EF3A3D63}"/>
                </a:ext>
              </a:extLst>
            </p:cNvPr>
            <p:cNvSpPr/>
            <p:nvPr/>
          </p:nvSpPr>
          <p:spPr>
            <a:xfrm>
              <a:off x="6305902" y="4035057"/>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2</a:t>
              </a:r>
            </a:p>
          </p:txBody>
        </p:sp>
        <p:sp>
          <p:nvSpPr>
            <p:cNvPr id="10" name="Oval 9">
              <a:extLst>
                <a:ext uri="{FF2B5EF4-FFF2-40B4-BE49-F238E27FC236}">
                  <a16:creationId xmlns:a16="http://schemas.microsoft.com/office/drawing/2014/main" id="{78354332-8C69-8770-B30D-F54DE3BFE1F1}"/>
                </a:ext>
              </a:extLst>
            </p:cNvPr>
            <p:cNvSpPr/>
            <p:nvPr/>
          </p:nvSpPr>
          <p:spPr>
            <a:xfrm>
              <a:off x="4906547" y="4035057"/>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3</a:t>
              </a:r>
            </a:p>
          </p:txBody>
        </p:sp>
        <p:sp>
          <p:nvSpPr>
            <p:cNvPr id="11" name="Oval 10">
              <a:extLst>
                <a:ext uri="{FF2B5EF4-FFF2-40B4-BE49-F238E27FC236}">
                  <a16:creationId xmlns:a16="http://schemas.microsoft.com/office/drawing/2014/main" id="{1B59042D-05F4-CF57-502D-E19CD1D268CA}"/>
                </a:ext>
              </a:extLst>
            </p:cNvPr>
            <p:cNvSpPr/>
            <p:nvPr/>
          </p:nvSpPr>
          <p:spPr>
            <a:xfrm>
              <a:off x="3507550" y="4052499"/>
              <a:ext cx="236091" cy="227954"/>
            </a:xfrm>
            <a:prstGeom prst="ellipse">
              <a:avLst/>
            </a:prstGeom>
            <a:solidFill>
              <a:schemeClr val="bg1"/>
            </a:solidFill>
            <a:ln w="127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16" dirty="0">
                  <a:solidFill>
                    <a:schemeClr val="tx1"/>
                  </a:solidFill>
                  <a:latin typeface="Arial" panose="020B0604020202020204" pitchFamily="34" charset="0"/>
                  <a:cs typeface="Arial" panose="020B0604020202020204" pitchFamily="34" charset="0"/>
                </a:rPr>
                <a:t>4</a:t>
              </a:r>
            </a:p>
          </p:txBody>
        </p:sp>
      </p:grpSp>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35</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Visualization of the Doppler effect</a:t>
            </a:r>
          </a:p>
        </p:txBody>
      </p:sp>
      <p:pic>
        <p:nvPicPr>
          <p:cNvPr id="495" name="Picture 494" descr="A white circle with a triangle in the middle&#10;&#10;Description automatically generated">
            <a:extLst>
              <a:ext uri="{FF2B5EF4-FFF2-40B4-BE49-F238E27FC236}">
                <a16:creationId xmlns:a16="http://schemas.microsoft.com/office/drawing/2014/main" id="{1FECD20C-31EA-9258-EF62-F709E8822BBD}"/>
              </a:ext>
            </a:extLst>
          </p:cNvPr>
          <p:cNvPicPr>
            <a:picLocks noChangeAspect="1"/>
          </p:cNvPicPr>
          <p:nvPr/>
        </p:nvPicPr>
        <p:blipFill rotWithShape="1">
          <a:blip r:embed="rId7">
            <a:extLst>
              <a:ext uri="{28A0092B-C50C-407E-A947-70E740481C1C}">
                <a14:useLocalDpi xmlns:a14="http://schemas.microsoft.com/office/drawing/2010/main" val="0"/>
              </a:ext>
            </a:extLst>
          </a:blip>
          <a:srcRect l="46545" t="43796" r="38143" b="21136"/>
          <a:stretch/>
        </p:blipFill>
        <p:spPr>
          <a:xfrm>
            <a:off x="10091878" y="2952490"/>
            <a:ext cx="1693609" cy="2424329"/>
          </a:xfrm>
          <a:prstGeom prst="rect">
            <a:avLst/>
          </a:prstGeom>
        </p:spPr>
      </p:pic>
      <p:sp>
        <p:nvSpPr>
          <p:cNvPr id="498" name="TextBox 497">
            <a:extLst>
              <a:ext uri="{FF2B5EF4-FFF2-40B4-BE49-F238E27FC236}">
                <a16:creationId xmlns:a16="http://schemas.microsoft.com/office/drawing/2014/main" id="{4E38E8FB-9EF1-A236-BFD8-97EF376CAB4B}"/>
              </a:ext>
            </a:extLst>
          </p:cNvPr>
          <p:cNvSpPr txBox="1"/>
          <p:nvPr/>
        </p:nvSpPr>
        <p:spPr>
          <a:xfrm>
            <a:off x="10258424" y="2964034"/>
            <a:ext cx="2365539" cy="319190"/>
          </a:xfrm>
          <a:prstGeom prst="rect">
            <a:avLst/>
          </a:prstGeom>
          <a:noFill/>
        </p:spPr>
        <p:txBody>
          <a:bodyPr wrap="square" rtlCol="0">
            <a:spAutoFit/>
          </a:bodyPr>
          <a:lstStyle/>
          <a:p>
            <a:r>
              <a:rPr lang="en-US" sz="1474" dirty="0" err="1">
                <a:latin typeface="Arial" panose="020B0604020202020204" pitchFamily="34" charset="0"/>
                <a:cs typeface="Arial" panose="020B0604020202020204" pitchFamily="34" charset="0"/>
              </a:rPr>
              <a:t>Shadowgraphy</a:t>
            </a:r>
            <a:endParaRPr lang="en-US" sz="1474" dirty="0">
              <a:latin typeface="Arial" panose="020B0604020202020204" pitchFamily="34" charset="0"/>
              <a:cs typeface="Arial" panose="020B0604020202020204" pitchFamily="34" charset="0"/>
            </a:endParaRPr>
          </a:p>
        </p:txBody>
      </p:sp>
      <p:cxnSp>
        <p:nvCxnSpPr>
          <p:cNvPr id="499" name="Straight Arrow Connector 498">
            <a:extLst>
              <a:ext uri="{FF2B5EF4-FFF2-40B4-BE49-F238E27FC236}">
                <a16:creationId xmlns:a16="http://schemas.microsoft.com/office/drawing/2014/main" id="{86D654A2-D72E-B01B-03AD-B024E7763806}"/>
              </a:ext>
            </a:extLst>
          </p:cNvPr>
          <p:cNvCxnSpPr>
            <a:cxnSpLocks/>
          </p:cNvCxnSpPr>
          <p:nvPr/>
        </p:nvCxnSpPr>
        <p:spPr>
          <a:xfrm flipV="1">
            <a:off x="10770560" y="1293020"/>
            <a:ext cx="0" cy="481383"/>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0" name="Straight Arrow Connector 499">
            <a:extLst>
              <a:ext uri="{FF2B5EF4-FFF2-40B4-BE49-F238E27FC236}">
                <a16:creationId xmlns:a16="http://schemas.microsoft.com/office/drawing/2014/main" id="{3B257543-E714-8FE2-1BEA-7B6E43B6096D}"/>
              </a:ext>
            </a:extLst>
          </p:cNvPr>
          <p:cNvCxnSpPr>
            <a:cxnSpLocks/>
          </p:cNvCxnSpPr>
          <p:nvPr/>
        </p:nvCxnSpPr>
        <p:spPr>
          <a:xfrm flipV="1">
            <a:off x="10767472" y="1795954"/>
            <a:ext cx="0" cy="7942"/>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01" name="Straight Arrow Connector 500">
            <a:extLst>
              <a:ext uri="{FF2B5EF4-FFF2-40B4-BE49-F238E27FC236}">
                <a16:creationId xmlns:a16="http://schemas.microsoft.com/office/drawing/2014/main" id="{F62590C0-0964-E13E-0F85-C874955FF916}"/>
              </a:ext>
            </a:extLst>
          </p:cNvPr>
          <p:cNvCxnSpPr>
            <a:cxnSpLocks/>
          </p:cNvCxnSpPr>
          <p:nvPr/>
        </p:nvCxnSpPr>
        <p:spPr>
          <a:xfrm>
            <a:off x="10747338" y="1797296"/>
            <a:ext cx="449689" cy="0"/>
          </a:xfrm>
          <a:prstGeom prst="straightConnector1">
            <a:avLst/>
          </a:prstGeom>
          <a:ln w="254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502" name="Oval 501">
            <a:extLst>
              <a:ext uri="{FF2B5EF4-FFF2-40B4-BE49-F238E27FC236}">
                <a16:creationId xmlns:a16="http://schemas.microsoft.com/office/drawing/2014/main" id="{01E9840F-067B-8130-AA38-9A82636FEA97}"/>
              </a:ext>
            </a:extLst>
          </p:cNvPr>
          <p:cNvSpPr/>
          <p:nvPr/>
        </p:nvSpPr>
        <p:spPr>
          <a:xfrm>
            <a:off x="10686532" y="1686333"/>
            <a:ext cx="159557" cy="171764"/>
          </a:xfrm>
          <a:prstGeom prst="ellipse">
            <a:avLst/>
          </a:prstGeom>
          <a:solidFill>
            <a:schemeClr val="bg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p:sp>
        <p:nvSpPr>
          <p:cNvPr id="503" name="Oval 502">
            <a:extLst>
              <a:ext uri="{FF2B5EF4-FFF2-40B4-BE49-F238E27FC236}">
                <a16:creationId xmlns:a16="http://schemas.microsoft.com/office/drawing/2014/main" id="{2147BE76-766C-BB70-A2C8-91BD6AFFE9A7}"/>
              </a:ext>
            </a:extLst>
          </p:cNvPr>
          <p:cNvSpPr/>
          <p:nvPr/>
        </p:nvSpPr>
        <p:spPr>
          <a:xfrm>
            <a:off x="10733787" y="1741850"/>
            <a:ext cx="65182" cy="70168"/>
          </a:xfrm>
          <a:prstGeom prst="ellipse">
            <a:avLst/>
          </a:prstGeom>
          <a:solidFill>
            <a:schemeClr val="tx1"/>
          </a:solidFill>
          <a:ln w="127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107"/>
          </a:p>
        </p:txBody>
      </p:sp>
      <mc:AlternateContent xmlns:mc="http://schemas.openxmlformats.org/markup-compatibility/2006" xmlns:a14="http://schemas.microsoft.com/office/drawing/2010/main">
        <mc:Choice Requires="a14">
          <p:sp>
            <p:nvSpPr>
              <p:cNvPr id="504" name="TextBox 503">
                <a:extLst>
                  <a:ext uri="{FF2B5EF4-FFF2-40B4-BE49-F238E27FC236}">
                    <a16:creationId xmlns:a16="http://schemas.microsoft.com/office/drawing/2014/main" id="{E11F7C57-6190-11CB-E561-CC696BD5D713}"/>
                  </a:ext>
                </a:extLst>
              </p:cNvPr>
              <p:cNvSpPr txBox="1"/>
              <p:nvPr/>
            </p:nvSpPr>
            <p:spPr>
              <a:xfrm>
                <a:off x="10703903" y="1068468"/>
                <a:ext cx="142675" cy="2268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74" i="1">
                          <a:latin typeface="Cambria Math" panose="02040503050406030204" pitchFamily="18" charset="0"/>
                        </a:rPr>
                        <m:t>𝑧</m:t>
                      </m:r>
                    </m:oMath>
                  </m:oMathPara>
                </a14:m>
                <a:endParaRPr lang="en-US" sz="1474" dirty="0">
                  <a:latin typeface="Arial" panose="020B0604020202020204" pitchFamily="34" charset="0"/>
                  <a:cs typeface="Arial" panose="020B0604020202020204" pitchFamily="34" charset="0"/>
                </a:endParaRPr>
              </a:p>
            </p:txBody>
          </p:sp>
        </mc:Choice>
        <mc:Fallback xmlns="">
          <p:sp>
            <p:nvSpPr>
              <p:cNvPr id="504" name="TextBox 503">
                <a:extLst>
                  <a:ext uri="{FF2B5EF4-FFF2-40B4-BE49-F238E27FC236}">
                    <a16:creationId xmlns:a16="http://schemas.microsoft.com/office/drawing/2014/main" id="{E11F7C57-6190-11CB-E561-CC696BD5D713}"/>
                  </a:ext>
                </a:extLst>
              </p:cNvPr>
              <p:cNvSpPr txBox="1">
                <a:spLocks noRot="1" noChangeAspect="1" noMove="1" noResize="1" noEditPoints="1" noAdjustHandles="1" noChangeArrowheads="1" noChangeShapeType="1" noTextEdit="1"/>
              </p:cNvSpPr>
              <p:nvPr/>
            </p:nvSpPr>
            <p:spPr>
              <a:xfrm>
                <a:off x="10703903" y="1068468"/>
                <a:ext cx="142675" cy="226857"/>
              </a:xfrm>
              <a:prstGeom prst="rect">
                <a:avLst/>
              </a:prstGeom>
              <a:blipFill>
                <a:blip r:embed="rId8"/>
                <a:stretch>
                  <a:fillRect l="-17391" r="-17391"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5" name="TextBox 504">
                <a:extLst>
                  <a:ext uri="{FF2B5EF4-FFF2-40B4-BE49-F238E27FC236}">
                    <a16:creationId xmlns:a16="http://schemas.microsoft.com/office/drawing/2014/main" id="{84765D63-DD91-DCC2-E0EE-1D7D9EACD92D}"/>
                  </a:ext>
                </a:extLst>
              </p:cNvPr>
              <p:cNvSpPr txBox="1"/>
              <p:nvPr/>
            </p:nvSpPr>
            <p:spPr>
              <a:xfrm>
                <a:off x="10472534" y="1660262"/>
                <a:ext cx="156633" cy="2268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74" b="0" i="1" smtClean="0">
                          <a:latin typeface="Cambria Math" panose="02040503050406030204" pitchFamily="18" charset="0"/>
                          <a:cs typeface="Arial" panose="020B0604020202020204" pitchFamily="34" charset="0"/>
                        </a:rPr>
                        <m:t>𝑥</m:t>
                      </m:r>
                    </m:oMath>
                  </m:oMathPara>
                </a14:m>
                <a:endParaRPr lang="en-US" sz="1474" dirty="0">
                  <a:latin typeface="Arial" panose="020B0604020202020204" pitchFamily="34" charset="0"/>
                  <a:cs typeface="Arial" panose="020B0604020202020204" pitchFamily="34" charset="0"/>
                </a:endParaRPr>
              </a:p>
            </p:txBody>
          </p:sp>
        </mc:Choice>
        <mc:Fallback xmlns="">
          <p:sp>
            <p:nvSpPr>
              <p:cNvPr id="505" name="TextBox 504">
                <a:extLst>
                  <a:ext uri="{FF2B5EF4-FFF2-40B4-BE49-F238E27FC236}">
                    <a16:creationId xmlns:a16="http://schemas.microsoft.com/office/drawing/2014/main" id="{84765D63-DD91-DCC2-E0EE-1D7D9EACD92D}"/>
                  </a:ext>
                </a:extLst>
              </p:cNvPr>
              <p:cNvSpPr txBox="1">
                <a:spLocks noRot="1" noChangeAspect="1" noMove="1" noResize="1" noEditPoints="1" noAdjustHandles="1" noChangeArrowheads="1" noChangeShapeType="1" noTextEdit="1"/>
              </p:cNvSpPr>
              <p:nvPr/>
            </p:nvSpPr>
            <p:spPr>
              <a:xfrm>
                <a:off x="10472534" y="1660262"/>
                <a:ext cx="156633" cy="226857"/>
              </a:xfrm>
              <a:prstGeom prst="rect">
                <a:avLst/>
              </a:prstGeom>
              <a:blipFill>
                <a:blip r:embed="rId9"/>
                <a:stretch>
                  <a:fillRect l="-15385" r="-1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F46EFC75-9330-FB20-C846-E14B1F61D2E4}"/>
                  </a:ext>
                </a:extLst>
              </p:cNvPr>
              <p:cNvSpPr txBox="1"/>
              <p:nvPr/>
            </p:nvSpPr>
            <p:spPr>
              <a:xfrm>
                <a:off x="11214497" y="1661369"/>
                <a:ext cx="161904" cy="226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74" b="0" i="1" smtClean="0">
                          <a:latin typeface="Cambria Math" panose="02040503050406030204" pitchFamily="18" charset="0"/>
                          <a:cs typeface="Arial" panose="020B0604020202020204" pitchFamily="34" charset="0"/>
                        </a:rPr>
                        <m:t>𝑦</m:t>
                      </m:r>
                    </m:oMath>
                  </m:oMathPara>
                </a14:m>
                <a:endParaRPr lang="en-US" sz="1474" dirty="0">
                  <a:latin typeface="Arial" panose="020B0604020202020204" pitchFamily="34" charset="0"/>
                  <a:cs typeface="Arial" panose="020B0604020202020204" pitchFamily="34" charset="0"/>
                </a:endParaRPr>
              </a:p>
            </p:txBody>
          </p:sp>
        </mc:Choice>
        <mc:Fallback xmlns="">
          <p:sp>
            <p:nvSpPr>
              <p:cNvPr id="506" name="TextBox 505">
                <a:extLst>
                  <a:ext uri="{FF2B5EF4-FFF2-40B4-BE49-F238E27FC236}">
                    <a16:creationId xmlns:a16="http://schemas.microsoft.com/office/drawing/2014/main" id="{F46EFC75-9330-FB20-C846-E14B1F61D2E4}"/>
                  </a:ext>
                </a:extLst>
              </p:cNvPr>
              <p:cNvSpPr txBox="1">
                <a:spLocks noRot="1" noChangeAspect="1" noMove="1" noResize="1" noEditPoints="1" noAdjustHandles="1" noChangeArrowheads="1" noChangeShapeType="1" noTextEdit="1"/>
              </p:cNvSpPr>
              <p:nvPr/>
            </p:nvSpPr>
            <p:spPr>
              <a:xfrm>
                <a:off x="11214497" y="1661369"/>
                <a:ext cx="161904" cy="226857"/>
              </a:xfrm>
              <a:prstGeom prst="rect">
                <a:avLst/>
              </a:prstGeom>
              <a:blipFill>
                <a:blip r:embed="rId10"/>
                <a:stretch>
                  <a:fillRect l="-30769" r="-23077" b="-29730"/>
                </a:stretch>
              </a:blipFill>
            </p:spPr>
            <p:txBody>
              <a:bodyPr/>
              <a:lstStyle/>
              <a:p>
                <a:r>
                  <a:rPr lang="en-US">
                    <a:noFill/>
                  </a:rPr>
                  <a:t> </a:t>
                </a:r>
              </a:p>
            </p:txBody>
          </p:sp>
        </mc:Fallback>
      </mc:AlternateContent>
      <p:cxnSp>
        <p:nvCxnSpPr>
          <p:cNvPr id="507" name="Straight Arrow Connector 506">
            <a:extLst>
              <a:ext uri="{FF2B5EF4-FFF2-40B4-BE49-F238E27FC236}">
                <a16:creationId xmlns:a16="http://schemas.microsoft.com/office/drawing/2014/main" id="{6AF04B9F-B147-EBA1-46FF-96ECB0D66214}"/>
              </a:ext>
            </a:extLst>
          </p:cNvPr>
          <p:cNvCxnSpPr>
            <a:cxnSpLocks/>
          </p:cNvCxnSpPr>
          <p:nvPr/>
        </p:nvCxnSpPr>
        <p:spPr>
          <a:xfrm flipH="1" flipV="1">
            <a:off x="10998501" y="4837024"/>
            <a:ext cx="588338" cy="2729"/>
          </a:xfrm>
          <a:prstGeom prst="straightConnector1">
            <a:avLst/>
          </a:prstGeom>
          <a:ln w="50800">
            <a:solidFill>
              <a:srgbClr val="0033CC"/>
            </a:solidFill>
            <a:headEnd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513" name="Straight Arrow Connector 512">
            <a:extLst>
              <a:ext uri="{FF2B5EF4-FFF2-40B4-BE49-F238E27FC236}">
                <a16:creationId xmlns:a16="http://schemas.microsoft.com/office/drawing/2014/main" id="{5ECC3017-27A6-ADB4-C980-A582D44E7698}"/>
              </a:ext>
            </a:extLst>
          </p:cNvPr>
          <p:cNvCxnSpPr>
            <a:cxnSpLocks/>
          </p:cNvCxnSpPr>
          <p:nvPr/>
        </p:nvCxnSpPr>
        <p:spPr>
          <a:xfrm>
            <a:off x="10200633" y="4832991"/>
            <a:ext cx="564072" cy="0"/>
          </a:xfrm>
          <a:prstGeom prst="straightConnector1">
            <a:avLst/>
          </a:prstGeom>
          <a:ln w="50800">
            <a:solidFill>
              <a:srgbClr val="FF0000"/>
            </a:solidFill>
            <a:headEnd w="lg" len="med"/>
            <a:tailEnd type="triangle" w="sm" len="sm"/>
          </a:ln>
        </p:spPr>
        <p:style>
          <a:lnRef idx="1">
            <a:schemeClr val="accent1"/>
          </a:lnRef>
          <a:fillRef idx="0">
            <a:schemeClr val="accent1"/>
          </a:fillRef>
          <a:effectRef idx="0">
            <a:schemeClr val="accent1"/>
          </a:effectRef>
          <a:fontRef idx="minor">
            <a:schemeClr val="tx1"/>
          </a:fontRef>
        </p:style>
      </p:cxnSp>
      <p:sp>
        <p:nvSpPr>
          <p:cNvPr id="519" name="Rectangle 518">
            <a:extLst>
              <a:ext uri="{FF2B5EF4-FFF2-40B4-BE49-F238E27FC236}">
                <a16:creationId xmlns:a16="http://schemas.microsoft.com/office/drawing/2014/main" id="{01EE1F36-3198-AE11-5666-4064933AF222}"/>
              </a:ext>
            </a:extLst>
          </p:cNvPr>
          <p:cNvSpPr/>
          <p:nvPr/>
        </p:nvSpPr>
        <p:spPr>
          <a:xfrm>
            <a:off x="7707694" y="3129839"/>
            <a:ext cx="539156" cy="954930"/>
          </a:xfrm>
          <a:prstGeom prst="rect">
            <a:avLst/>
          </a:prstGeom>
          <a:noFill/>
          <a:ln w="254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0" name="Straight Arrow Connector 519">
            <a:extLst>
              <a:ext uri="{FF2B5EF4-FFF2-40B4-BE49-F238E27FC236}">
                <a16:creationId xmlns:a16="http://schemas.microsoft.com/office/drawing/2014/main" id="{4D6D4A15-BEAB-A588-99C7-D0355CF49398}"/>
              </a:ext>
            </a:extLst>
          </p:cNvPr>
          <p:cNvCxnSpPr>
            <a:cxnSpLocks/>
          </p:cNvCxnSpPr>
          <p:nvPr/>
        </p:nvCxnSpPr>
        <p:spPr>
          <a:xfrm>
            <a:off x="2429421" y="2572539"/>
            <a:ext cx="290585" cy="0"/>
          </a:xfrm>
          <a:prstGeom prst="straightConnector1">
            <a:avLst/>
          </a:prstGeom>
          <a:ln w="50800">
            <a:solidFill>
              <a:srgbClr val="FF0000"/>
            </a:solidFill>
            <a:headEnd w="lg" len="med"/>
            <a:tailEnd type="triangle" w="sm" len="sm"/>
          </a:ln>
        </p:spPr>
        <p:style>
          <a:lnRef idx="1">
            <a:schemeClr val="accent1"/>
          </a:lnRef>
          <a:fillRef idx="0">
            <a:schemeClr val="accent1"/>
          </a:fillRef>
          <a:effectRef idx="0">
            <a:schemeClr val="accent1"/>
          </a:effectRef>
          <a:fontRef idx="minor">
            <a:schemeClr val="tx1"/>
          </a:fontRef>
        </p:style>
      </p:cxnSp>
      <p:cxnSp>
        <p:nvCxnSpPr>
          <p:cNvPr id="522" name="Straight Arrow Connector 521">
            <a:extLst>
              <a:ext uri="{FF2B5EF4-FFF2-40B4-BE49-F238E27FC236}">
                <a16:creationId xmlns:a16="http://schemas.microsoft.com/office/drawing/2014/main" id="{2FC47A50-5970-93D5-2EFA-B6D7C7BEA905}"/>
              </a:ext>
            </a:extLst>
          </p:cNvPr>
          <p:cNvCxnSpPr>
            <a:cxnSpLocks/>
          </p:cNvCxnSpPr>
          <p:nvPr/>
        </p:nvCxnSpPr>
        <p:spPr>
          <a:xfrm>
            <a:off x="10607138" y="2670624"/>
            <a:ext cx="708337" cy="0"/>
          </a:xfrm>
          <a:prstGeom prst="straightConnector1">
            <a:avLst/>
          </a:prstGeom>
          <a:ln w="50800">
            <a:solidFill>
              <a:schemeClr val="tx1"/>
            </a:solidFill>
            <a:headEnd w="lg" len="med"/>
            <a:tailEnd type="triangle" w="sm" len="sm"/>
          </a:ln>
        </p:spPr>
        <p:style>
          <a:lnRef idx="1">
            <a:schemeClr val="accent1"/>
          </a:lnRef>
          <a:fillRef idx="0">
            <a:schemeClr val="accent1"/>
          </a:fillRef>
          <a:effectRef idx="0">
            <a:schemeClr val="accent1"/>
          </a:effectRef>
          <a:fontRef idx="minor">
            <a:schemeClr val="tx1"/>
          </a:fontRef>
        </p:style>
      </p:cxnSp>
      <p:sp>
        <p:nvSpPr>
          <p:cNvPr id="523" name="TextBox 522">
            <a:extLst>
              <a:ext uri="{FF2B5EF4-FFF2-40B4-BE49-F238E27FC236}">
                <a16:creationId xmlns:a16="http://schemas.microsoft.com/office/drawing/2014/main" id="{4E6A7E73-22BA-29FF-3253-DA4B460A5417}"/>
              </a:ext>
            </a:extLst>
          </p:cNvPr>
          <p:cNvSpPr txBox="1"/>
          <p:nvPr/>
        </p:nvSpPr>
        <p:spPr>
          <a:xfrm>
            <a:off x="11079367" y="4411561"/>
            <a:ext cx="1544596" cy="369332"/>
          </a:xfrm>
          <a:prstGeom prst="rect">
            <a:avLst/>
          </a:prstGeom>
          <a:noFill/>
        </p:spPr>
        <p:txBody>
          <a:bodyPr wrap="square" rtlCol="0">
            <a:spAutoFit/>
          </a:bodyPr>
          <a:lstStyle/>
          <a:p>
            <a:r>
              <a:rPr lang="en-US" dirty="0">
                <a:solidFill>
                  <a:srgbClr val="0033CC"/>
                </a:solidFill>
                <a:latin typeface="Arial" panose="020B0604020202020204" pitchFamily="34" charset="0"/>
                <a:cs typeface="Arial" panose="020B0604020202020204" pitchFamily="34" charset="0"/>
              </a:rPr>
              <a:t>-V</a:t>
            </a:r>
          </a:p>
        </p:txBody>
      </p:sp>
      <p:sp>
        <p:nvSpPr>
          <p:cNvPr id="524" name="TextBox 523">
            <a:extLst>
              <a:ext uri="{FF2B5EF4-FFF2-40B4-BE49-F238E27FC236}">
                <a16:creationId xmlns:a16="http://schemas.microsoft.com/office/drawing/2014/main" id="{D2F2D303-1D76-C913-9C2B-D9E04904B919}"/>
              </a:ext>
            </a:extLst>
          </p:cNvPr>
          <p:cNvSpPr txBox="1"/>
          <p:nvPr/>
        </p:nvSpPr>
        <p:spPr>
          <a:xfrm>
            <a:off x="10102063" y="2265078"/>
            <a:ext cx="218992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Doppler Shift</a:t>
            </a:r>
          </a:p>
        </p:txBody>
      </p:sp>
      <p:sp>
        <p:nvSpPr>
          <p:cNvPr id="527" name="Rectangle 526">
            <a:extLst>
              <a:ext uri="{FF2B5EF4-FFF2-40B4-BE49-F238E27FC236}">
                <a16:creationId xmlns:a16="http://schemas.microsoft.com/office/drawing/2014/main" id="{B2B04A14-9A80-6254-B41D-283DEDA69DA1}"/>
              </a:ext>
            </a:extLst>
          </p:cNvPr>
          <p:cNvSpPr/>
          <p:nvPr/>
        </p:nvSpPr>
        <p:spPr>
          <a:xfrm>
            <a:off x="4136965" y="3128720"/>
            <a:ext cx="539156" cy="954930"/>
          </a:xfrm>
          <a:prstGeom prst="rect">
            <a:avLst/>
          </a:prstGeom>
          <a:noFill/>
          <a:ln w="25400">
            <a:solidFill>
              <a:srgbClr val="0033C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8" name="Straight Arrow Connector 527">
            <a:extLst>
              <a:ext uri="{FF2B5EF4-FFF2-40B4-BE49-F238E27FC236}">
                <a16:creationId xmlns:a16="http://schemas.microsoft.com/office/drawing/2014/main" id="{36F1D5CA-BF30-36F9-18C1-92B01EBED44A}"/>
              </a:ext>
            </a:extLst>
          </p:cNvPr>
          <p:cNvCxnSpPr>
            <a:cxnSpLocks/>
          </p:cNvCxnSpPr>
          <p:nvPr/>
        </p:nvCxnSpPr>
        <p:spPr>
          <a:xfrm flipH="1">
            <a:off x="1313873" y="3336155"/>
            <a:ext cx="296884" cy="0"/>
          </a:xfrm>
          <a:prstGeom prst="straightConnector1">
            <a:avLst/>
          </a:prstGeom>
          <a:ln w="50800">
            <a:solidFill>
              <a:srgbClr val="0033CC"/>
            </a:solidFill>
            <a:headEnd w="lg" len="med"/>
            <a:tailEnd type="triangle"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1D0955F-CA0F-7CD7-90A4-764D7E8468BA}"/>
              </a:ext>
            </a:extLst>
          </p:cNvPr>
          <p:cNvSpPr txBox="1"/>
          <p:nvPr/>
        </p:nvSpPr>
        <p:spPr>
          <a:xfrm>
            <a:off x="10123826" y="4436170"/>
            <a:ext cx="1544596"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 V</a:t>
            </a:r>
          </a:p>
        </p:txBody>
      </p:sp>
    </p:spTree>
    <p:extLst>
      <p:ext uri="{BB962C8B-B14F-4D97-AF65-F5344CB8AC3E}">
        <p14:creationId xmlns:p14="http://schemas.microsoft.com/office/powerpoint/2010/main" val="339631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p:bldP spid="502" grpId="0" animBg="1"/>
      <p:bldP spid="503" grpId="0" animBg="1"/>
      <p:bldP spid="504" grpId="0"/>
      <p:bldP spid="505" grpId="0"/>
      <p:bldP spid="506" grpId="0"/>
      <p:bldP spid="519" grpId="0" animBg="1"/>
      <p:bldP spid="523" grpId="0"/>
      <p:bldP spid="524" grpId="0"/>
      <p:bldP spid="527"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36</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Fitting with four measurements</a:t>
            </a:r>
          </a:p>
        </p:txBody>
      </p:sp>
      <p:pic>
        <p:nvPicPr>
          <p:cNvPr id="5" name="Picture 4">
            <a:extLst>
              <a:ext uri="{FF2B5EF4-FFF2-40B4-BE49-F238E27FC236}">
                <a16:creationId xmlns:a16="http://schemas.microsoft.com/office/drawing/2014/main" id="{84AB4A0D-25D2-DF72-6312-AE43AB9EC6F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2327" y="2350009"/>
            <a:ext cx="3916503" cy="3590130"/>
          </a:xfrm>
          <a:prstGeom prst="rect">
            <a:avLst/>
          </a:prstGeom>
        </p:spPr>
      </p:pic>
      <p:sp>
        <p:nvSpPr>
          <p:cNvPr id="7" name="Rectangle 6">
            <a:extLst>
              <a:ext uri="{FF2B5EF4-FFF2-40B4-BE49-F238E27FC236}">
                <a16:creationId xmlns:a16="http://schemas.microsoft.com/office/drawing/2014/main" id="{B335BDA4-BDA6-4FBB-65F5-1EE8CB94A3FC}"/>
              </a:ext>
            </a:extLst>
          </p:cNvPr>
          <p:cNvSpPr/>
          <p:nvPr/>
        </p:nvSpPr>
        <p:spPr>
          <a:xfrm>
            <a:off x="2669729" y="2440315"/>
            <a:ext cx="980638" cy="2517167"/>
          </a:xfrm>
          <a:prstGeom prst="rect">
            <a:avLst/>
          </a:prstGeom>
          <a:noFill/>
          <a:ln w="254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60CEB0E8-0455-2FF2-3549-299AC2DF0610}"/>
              </a:ext>
            </a:extLst>
          </p:cNvPr>
          <p:cNvCxnSpPr>
            <a:cxnSpLocks/>
          </p:cNvCxnSpPr>
          <p:nvPr/>
        </p:nvCxnSpPr>
        <p:spPr>
          <a:xfrm>
            <a:off x="2778527" y="2903829"/>
            <a:ext cx="80684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A1FF1BC7-9FAE-B0AC-174A-BD9B2CFE7300}"/>
              </a:ext>
            </a:extLst>
          </p:cNvPr>
          <p:cNvSpPr txBox="1"/>
          <p:nvPr/>
        </p:nvSpPr>
        <p:spPr>
          <a:xfrm>
            <a:off x="2669728" y="2440315"/>
            <a:ext cx="1024448" cy="400110"/>
          </a:xfrm>
          <a:prstGeom prst="rect">
            <a:avLst/>
          </a:prstGeom>
          <a:noFill/>
        </p:spPr>
        <p:txBody>
          <a:bodyPr wrap="none" rtlCol="0">
            <a:spAutoFit/>
          </a:bodyPr>
          <a:lstStyle/>
          <a:p>
            <a:r>
              <a:rPr lang="en-US" sz="2000" dirty="0">
                <a:solidFill>
                  <a:schemeClr val="bg1"/>
                </a:solidFill>
              </a:rPr>
              <a:t>Average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8D6A53E-E3D0-692E-FDDF-719ACE01A845}"/>
                  </a:ext>
                </a:extLst>
              </p:cNvPr>
              <p:cNvSpPr txBox="1"/>
              <p:nvPr/>
            </p:nvSpPr>
            <p:spPr>
              <a:xfrm>
                <a:off x="1735924" y="1093561"/>
                <a:ext cx="8255273"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𝐼</m:t>
                          </m:r>
                        </m:e>
                        <m:sub>
                          <m:r>
                            <a:rPr lang="en-US" sz="2400" b="0" i="1" smtClean="0">
                              <a:solidFill>
                                <a:schemeClr val="tx1"/>
                              </a:solidFill>
                              <a:latin typeface="Cambria Math" panose="02040503050406030204" pitchFamily="18" charset="0"/>
                            </a:rPr>
                            <m:t>𝐹𝑅𝑆</m:t>
                          </m:r>
                        </m:sub>
                      </m:sSub>
                      <m:r>
                        <a:rPr lang="en-US" sz="2400" i="1">
                          <a:solidFill>
                            <a:schemeClr val="tx1"/>
                          </a:solidFill>
                          <a:latin typeface="Cambria Math" panose="02040503050406030204" pitchFamily="18" charset="0"/>
                          <a:ea typeface="Cambria Math" panose="02040503050406030204" pitchFamily="18" charset="0"/>
                        </a:rPr>
                        <m:t>≈</m:t>
                      </m:r>
                      <m:r>
                        <a:rPr lang="en-US" sz="2400" i="1" smtClean="0">
                          <a:solidFill>
                            <a:schemeClr val="tx1"/>
                          </a:solidFill>
                          <a:latin typeface="Cambria Math" panose="02040503050406030204" pitchFamily="18" charset="0"/>
                          <a:ea typeface="Cambria Math" panose="02040503050406030204" pitchFamily="18" charset="0"/>
                        </a:rPr>
                        <m:t>𝐴</m:t>
                      </m:r>
                      <m:r>
                        <a:rPr lang="en-US" sz="2400" b="0" i="1" smtClean="0">
                          <a:solidFill>
                            <a:schemeClr val="tx1"/>
                          </a:solidFill>
                          <a:latin typeface="Cambria Math" panose="02040503050406030204" pitchFamily="18" charset="0"/>
                          <a:ea typeface="Cambria Math" panose="02040503050406030204" pitchFamily="18" charset="0"/>
                        </a:rPr>
                        <m:t>𝐶</m:t>
                      </m:r>
                      <m:f>
                        <m:fPr>
                          <m:ctrlPr>
                            <a:rPr lang="en-US" sz="2400" b="0" i="1" smtClean="0">
                              <a:solidFill>
                                <a:schemeClr val="tx1"/>
                              </a:solidFill>
                              <a:latin typeface="Cambria Math" panose="02040503050406030204" pitchFamily="18" charset="0"/>
                              <a:ea typeface="Cambria Math" panose="02040503050406030204" pitchFamily="18" charset="0"/>
                            </a:rPr>
                          </m:ctrlPr>
                        </m:fPr>
                        <m:num>
                          <m:r>
                            <a:rPr lang="en-US" sz="2400" b="0" i="1" smtClean="0">
                              <a:solidFill>
                                <a:schemeClr val="tx1"/>
                              </a:solidFill>
                              <a:latin typeface="Cambria Math" panose="02040503050406030204" pitchFamily="18" charset="0"/>
                              <a:ea typeface="Cambria Math" panose="02040503050406030204" pitchFamily="18" charset="0"/>
                            </a:rPr>
                            <m:t>𝑃</m:t>
                          </m:r>
                        </m:num>
                        <m:den>
                          <m:r>
                            <a:rPr lang="en-US" sz="2400" b="0" i="1" smtClean="0">
                              <a:solidFill>
                                <a:schemeClr val="tx1"/>
                              </a:solidFill>
                              <a:latin typeface="Cambria Math" panose="02040503050406030204" pitchFamily="18" charset="0"/>
                              <a:ea typeface="Cambria Math" panose="02040503050406030204" pitchFamily="18" charset="0"/>
                            </a:rPr>
                            <m:t>𝑇</m:t>
                          </m:r>
                        </m:den>
                      </m:f>
                      <m:nary>
                        <m:naryPr>
                          <m:ctrlPr>
                            <a:rPr lang="en-US" sz="2400" b="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m:t>
                          </m:r>
                        </m:sub>
                        <m:sup>
                          <m:r>
                            <a:rPr lang="en-US" sz="2400" b="0" i="1" smtClean="0">
                              <a:solidFill>
                                <a:schemeClr val="tx1"/>
                              </a:solidFill>
                              <a:latin typeface="Cambria Math" panose="02040503050406030204" pitchFamily="18" charset="0"/>
                              <a:ea typeface="Cambria Math" panose="02040503050406030204" pitchFamily="18" charset="0"/>
                            </a:rPr>
                            <m:t>∞</m:t>
                          </m:r>
                        </m:sup>
                        <m:e>
                          <m:r>
                            <a:rPr lang="en-US" sz="2400" b="0" i="1" smtClean="0">
                              <a:solidFill>
                                <a:schemeClr val="tx1"/>
                              </a:solidFill>
                              <a:latin typeface="Cambria Math" panose="02040503050406030204" pitchFamily="18" charset="0"/>
                              <a:ea typeface="Cambria Math" panose="02040503050406030204" pitchFamily="18" charset="0"/>
                            </a:rPr>
                            <m:t>𝑅</m:t>
                          </m:r>
                          <m:d>
                            <m:dPr>
                              <m:ctrlPr>
                                <a:rPr lang="en-US" sz="2400" b="0" i="1" smtClean="0">
                                  <a:solidFill>
                                    <a:schemeClr val="tx1"/>
                                  </a:solidFill>
                                  <a:latin typeface="Cambria Math" panose="02040503050406030204" pitchFamily="18" charset="0"/>
                                  <a:ea typeface="Cambria Math" panose="02040503050406030204" pitchFamily="18" charset="0"/>
                                </a:rPr>
                              </m:ctrlPr>
                            </m:dPr>
                            <m:e>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𝑃</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𝑇</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𝑉</m:t>
                              </m:r>
                            </m:e>
                          </m:d>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𝐹</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𝑑</m:t>
                          </m:r>
                          <m:r>
                            <a:rPr lang="en-US" sz="2400" b="0" i="1" smtClean="0">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ea typeface="Cambria Math" panose="02040503050406030204" pitchFamily="18" charset="0"/>
                            </a:rPr>
                            <m:t>𝐵</m:t>
                          </m:r>
                          <m:nary>
                            <m:naryPr>
                              <m:ctrlPr>
                                <a:rPr lang="en-US" sz="2400" i="1" smtClean="0">
                                  <a:solidFill>
                                    <a:schemeClr val="tx1"/>
                                  </a:solidFill>
                                  <a:latin typeface="Cambria Math" panose="02040503050406030204" pitchFamily="18" charset="0"/>
                                  <a:ea typeface="Cambria Math" panose="02040503050406030204" pitchFamily="18" charset="0"/>
                                </a:rPr>
                              </m:ctrlPr>
                            </m:naryPr>
                            <m:sub>
                              <m:r>
                                <m:rPr>
                                  <m:brk m:alnAt="23"/>
                                </m:rP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m:t>
                              </m:r>
                            </m:sub>
                            <m:sup>
                              <m:r>
                                <a:rPr lang="en-US" sz="2400" i="1">
                                  <a:solidFill>
                                    <a:schemeClr val="tx1"/>
                                  </a:solidFill>
                                  <a:latin typeface="Cambria Math" panose="02040503050406030204" pitchFamily="18" charset="0"/>
                                  <a:ea typeface="Cambria Math" panose="02040503050406030204" pitchFamily="18" charset="0"/>
                                </a:rPr>
                                <m:t>∞</m:t>
                              </m:r>
                            </m:sup>
                            <m:e>
                              <m:r>
                                <a:rPr lang="en-US" sz="2400" i="1">
                                  <a:solidFill>
                                    <a:schemeClr val="tx1"/>
                                  </a:solidFill>
                                  <a:latin typeface="Cambria Math" panose="02040503050406030204" pitchFamily="18" charset="0"/>
                                  <a:ea typeface="Cambria Math" panose="02040503050406030204" pitchFamily="18" charset="0"/>
                                </a:rPr>
                                <m:t>𝐿</m:t>
                              </m:r>
                              <m:r>
                                <a:rPr lang="en-US" sz="2400" b="0" i="1" smtClean="0">
                                  <a:solidFill>
                                    <a:schemeClr val="tx1"/>
                                  </a:solidFill>
                                  <a:latin typeface="Cambria Math" panose="02040503050406030204" pitchFamily="18" charset="0"/>
                                  <a:ea typeface="Cambria Math" panose="02040503050406030204" pitchFamily="18" charset="0"/>
                                </a:rPr>
                                <m:t>(</m:t>
                              </m:r>
                              <m:sSub>
                                <m:sSubPr>
                                  <m:ctrlPr>
                                    <a:rPr lang="en-US" sz="2400" b="0" i="1" smtClean="0">
                                      <a:solidFill>
                                        <a:schemeClr val="tx1"/>
                                      </a:solidFill>
                                      <a:latin typeface="Cambria Math" panose="02040503050406030204" pitchFamily="18" charset="0"/>
                                      <a:ea typeface="Cambria Math" panose="02040503050406030204" pitchFamily="18" charset="0"/>
                                    </a:rPr>
                                  </m:ctrlPr>
                                </m:sSubPr>
                                <m:e>
                                  <m:r>
                                    <a:rPr lang="en-US" sz="2400" b="0" i="1" smtClean="0">
                                      <a:solidFill>
                                        <a:schemeClr val="tx1"/>
                                      </a:solidFill>
                                      <a:latin typeface="Cambria Math" panose="02040503050406030204" pitchFamily="18" charset="0"/>
                                      <a:ea typeface="Cambria Math" panose="02040503050406030204" pitchFamily="18" charset="0"/>
                                    </a:rPr>
                                    <m:t>𝜈</m:t>
                                  </m:r>
                                </m:e>
                                <m:sub>
                                  <m:r>
                                    <a:rPr lang="en-US" sz="2400" b="0" i="1" smtClean="0">
                                      <a:solidFill>
                                        <a:schemeClr val="tx1"/>
                                      </a:solidFill>
                                      <a:latin typeface="Cambria Math" panose="02040503050406030204" pitchFamily="18" charset="0"/>
                                      <a:ea typeface="Cambria Math" panose="02040503050406030204" pitchFamily="18" charset="0"/>
                                    </a:rPr>
                                    <m:t>0</m:t>
                                  </m:r>
                                </m:sub>
                              </m:sSub>
                              <m:r>
                                <a:rPr lang="en-US" sz="2400" b="0" i="1" smtClean="0">
                                  <a:solidFill>
                                    <a:schemeClr val="tx1"/>
                                  </a:solidFill>
                                  <a:latin typeface="Cambria Math" panose="02040503050406030204" pitchFamily="18" charset="0"/>
                                  <a:ea typeface="Cambria Math" panose="02040503050406030204" pitchFamily="18" charset="0"/>
                                </a:rPr>
                                <m:t>) </m:t>
                              </m:r>
                              <m:r>
                                <a:rPr lang="en-US" sz="2400" i="1">
                                  <a:solidFill>
                                    <a:schemeClr val="tx1"/>
                                  </a:solidFill>
                                  <a:latin typeface="Cambria Math" panose="02040503050406030204" pitchFamily="18" charset="0"/>
                                  <a:ea typeface="Cambria Math" panose="02040503050406030204" pitchFamily="18" charset="0"/>
                                </a:rPr>
                                <m:t>𝐹</m:t>
                              </m:r>
                              <m:r>
                                <a:rPr lang="en-US" sz="2400" i="1">
                                  <a:solidFill>
                                    <a:schemeClr val="tx1"/>
                                  </a:solidFill>
                                  <a:latin typeface="Cambria Math" panose="02040503050406030204" pitchFamily="18" charset="0"/>
                                  <a:ea typeface="Cambria Math" panose="02040503050406030204" pitchFamily="18" charset="0"/>
                                </a:rPr>
                                <m:t>(</m:t>
                              </m:r>
                              <m:sSub>
                                <m:sSubPr>
                                  <m:ctrlPr>
                                    <a:rPr lang="en-US" sz="2400" i="1">
                                      <a:solidFill>
                                        <a:schemeClr val="tx1"/>
                                      </a:solidFill>
                                      <a:latin typeface="Cambria Math" panose="02040503050406030204" pitchFamily="18" charset="0"/>
                                      <a:ea typeface="Cambria Math" panose="02040503050406030204" pitchFamily="18" charset="0"/>
                                    </a:rPr>
                                  </m:ctrlPr>
                                </m:sSubPr>
                                <m:e>
                                  <m:r>
                                    <a:rPr lang="en-US" sz="2400" i="1">
                                      <a:solidFill>
                                        <a:schemeClr val="tx1"/>
                                      </a:solidFill>
                                      <a:latin typeface="Cambria Math" panose="02040503050406030204" pitchFamily="18" charset="0"/>
                                      <a:ea typeface="Cambria Math" panose="02040503050406030204" pitchFamily="18" charset="0"/>
                                    </a:rPr>
                                    <m:t>𝜈</m:t>
                                  </m:r>
                                </m:e>
                                <m:sub>
                                  <m:r>
                                    <a:rPr lang="en-US" sz="2400" i="1">
                                      <a:solidFill>
                                        <a:schemeClr val="tx1"/>
                                      </a:solidFill>
                                      <a:latin typeface="Cambria Math" panose="02040503050406030204" pitchFamily="18" charset="0"/>
                                      <a:ea typeface="Cambria Math" panose="02040503050406030204" pitchFamily="18" charset="0"/>
                                    </a:rPr>
                                    <m:t>0</m:t>
                                  </m:r>
                                </m:sub>
                              </m:sSub>
                              <m:r>
                                <a:rPr lang="en-US" sz="2400" i="1">
                                  <a:solidFill>
                                    <a:schemeClr val="tx1"/>
                                  </a:solidFill>
                                  <a:latin typeface="Cambria Math" panose="02040503050406030204" pitchFamily="18" charset="0"/>
                                  <a:ea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𝑑</m:t>
                              </m:r>
                              <m:r>
                                <a:rPr lang="en-US" sz="2400" i="1">
                                  <a:solidFill>
                                    <a:schemeClr val="tx1"/>
                                  </a:solidFill>
                                  <a:latin typeface="Cambria Math" panose="02040503050406030204" pitchFamily="18" charset="0"/>
                                  <a:ea typeface="Cambria Math" panose="02040503050406030204" pitchFamily="18" charset="0"/>
                                </a:rPr>
                                <m:t>𝜈</m:t>
                              </m:r>
                              <m:r>
                                <a:rPr lang="en-US" sz="2400" i="1">
                                  <a:solidFill>
                                    <a:schemeClr val="tx1"/>
                                  </a:solidFill>
                                  <a:latin typeface="Cambria Math" panose="02040503050406030204" pitchFamily="18" charset="0"/>
                                  <a:ea typeface="Cambria Math" panose="02040503050406030204" pitchFamily="18" charset="0"/>
                                </a:rPr>
                                <m:t> </m:t>
                              </m:r>
                            </m:e>
                          </m:nary>
                        </m:e>
                      </m:nary>
                    </m:oMath>
                  </m:oMathPara>
                </a14:m>
                <a:endParaRPr lang="en-US" sz="2800" dirty="0">
                  <a:solidFill>
                    <a:schemeClr val="tx1"/>
                  </a:solidFill>
                  <a:latin typeface="Century Gothic" panose="020B050202020202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8D6A53E-E3D0-692E-FDDF-719ACE01A845}"/>
                  </a:ext>
                </a:extLst>
              </p:cNvPr>
              <p:cNvSpPr txBox="1">
                <a:spLocks noRot="1" noChangeAspect="1" noMove="1" noResize="1" noEditPoints="1" noAdjustHandles="1" noChangeArrowheads="1" noChangeShapeType="1" noTextEdit="1"/>
              </p:cNvSpPr>
              <p:nvPr/>
            </p:nvSpPr>
            <p:spPr>
              <a:xfrm>
                <a:off x="1735924" y="1093561"/>
                <a:ext cx="8255273" cy="7968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F59EB4-682E-268D-019F-DE1D923C199A}"/>
                  </a:ext>
                </a:extLst>
              </p:cNvPr>
              <p:cNvSpPr txBox="1"/>
              <p:nvPr/>
            </p:nvSpPr>
            <p:spPr>
              <a:xfrm>
                <a:off x="7672310" y="3815547"/>
                <a:ext cx="206062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2">
                              <a:lumMod val="25000"/>
                            </a:schemeClr>
                          </a:solidFill>
                          <a:latin typeface="Cambria Math" panose="02040503050406030204" pitchFamily="18" charset="0"/>
                        </a:rPr>
                        <m:t>𝐴</m:t>
                      </m:r>
                      <m:r>
                        <a:rPr lang="en-US" sz="2000" b="0" i="1" smtClean="0">
                          <a:latin typeface="Cambria Math" panose="02040503050406030204" pitchFamily="18" charset="0"/>
                        </a:rPr>
                        <m:t>=343, </m:t>
                      </m:r>
                      <m:r>
                        <a:rPr lang="en-US" sz="2000" b="0" i="1" smtClean="0">
                          <a:solidFill>
                            <a:schemeClr val="bg2">
                              <a:lumMod val="25000"/>
                            </a:schemeClr>
                          </a:solidFill>
                          <a:latin typeface="Cambria Math" panose="02040503050406030204" pitchFamily="18" charset="0"/>
                        </a:rPr>
                        <m:t>𝐵</m:t>
                      </m:r>
                      <m:r>
                        <a:rPr lang="en-US" sz="2000" b="0" i="1" smtClean="0">
                          <a:latin typeface="Cambria Math" panose="02040503050406030204" pitchFamily="18" charset="0"/>
                        </a:rPr>
                        <m:t>=66</m:t>
                      </m:r>
                    </m:oMath>
                  </m:oMathPara>
                </a14:m>
                <a:endParaRPr lang="en-US" sz="2000" b="0" dirty="0"/>
              </a:p>
            </p:txBody>
          </p:sp>
        </mc:Choice>
        <mc:Fallback xmlns="">
          <p:sp>
            <p:nvSpPr>
              <p:cNvPr id="18" name="TextBox 17">
                <a:extLst>
                  <a:ext uri="{FF2B5EF4-FFF2-40B4-BE49-F238E27FC236}">
                    <a16:creationId xmlns:a16="http://schemas.microsoft.com/office/drawing/2014/main" id="{B2F59EB4-682E-268D-019F-DE1D923C199A}"/>
                  </a:ext>
                </a:extLst>
              </p:cNvPr>
              <p:cNvSpPr txBox="1">
                <a:spLocks noRot="1" noChangeAspect="1" noMove="1" noResize="1" noEditPoints="1" noAdjustHandles="1" noChangeArrowheads="1" noChangeShapeType="1" noTextEdit="1"/>
              </p:cNvSpPr>
              <p:nvPr/>
            </p:nvSpPr>
            <p:spPr>
              <a:xfrm>
                <a:off x="7672310" y="3815547"/>
                <a:ext cx="2060629"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0CC937C-C694-8877-1B31-20115DFDABCD}"/>
                  </a:ext>
                </a:extLst>
              </p:cNvPr>
              <p:cNvSpPr txBox="1"/>
              <p:nvPr/>
            </p:nvSpPr>
            <p:spPr>
              <a:xfrm>
                <a:off x="7575935" y="3097511"/>
                <a:ext cx="4748265" cy="437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33CC"/>
                          </a:solidFill>
                          <a:latin typeface="Cambria Math" panose="02040503050406030204" pitchFamily="18" charset="0"/>
                        </a:rPr>
                        <m:t>𝑃</m:t>
                      </m:r>
                      <m:r>
                        <a:rPr lang="en-US" sz="2000" b="0" i="1" smtClean="0">
                          <a:latin typeface="Cambria Math" panose="02040503050406030204" pitchFamily="18" charset="0"/>
                        </a:rPr>
                        <m:t>=1.15 </m:t>
                      </m:r>
                      <m:r>
                        <m:rPr>
                          <m:nor/>
                        </m:rPr>
                        <a:rPr lang="en-US" sz="2000" b="0" i="0" smtClean="0">
                          <a:latin typeface="Cambria Math" panose="02040503050406030204" pitchFamily="18" charset="0"/>
                        </a:rPr>
                        <m:t>atm</m:t>
                      </m:r>
                      <m:r>
                        <a:rPr lang="en-US" sz="2000" b="0" i="1" smtClean="0">
                          <a:latin typeface="Cambria Math" panose="02040503050406030204" pitchFamily="18" charset="0"/>
                        </a:rPr>
                        <m:t>, </m:t>
                      </m:r>
                      <m:r>
                        <a:rPr lang="en-US" sz="2000" b="0" i="1" smtClean="0">
                          <a:solidFill>
                            <a:srgbClr val="0033CC"/>
                          </a:solidFill>
                          <a:latin typeface="Cambria Math" panose="02040503050406030204" pitchFamily="18" charset="0"/>
                        </a:rPr>
                        <m:t>𝑇</m:t>
                      </m:r>
                      <m:r>
                        <a:rPr lang="en-US" sz="2000" b="0" i="1" smtClean="0">
                          <a:latin typeface="Cambria Math" panose="02040503050406030204" pitchFamily="18" charset="0"/>
                        </a:rPr>
                        <m:t>=</m:t>
                      </m:r>
                      <m:r>
                        <a:rPr lang="en-US" sz="2000" b="0" i="0" smtClean="0">
                          <a:latin typeface="Cambria Math" panose="02040503050406030204" pitchFamily="18" charset="0"/>
                        </a:rPr>
                        <m:t>166 </m:t>
                      </m:r>
                      <m:r>
                        <m:rPr>
                          <m:sty m:val="p"/>
                        </m:rPr>
                        <a:rPr lang="en-US" sz="2000" b="0" i="0" smtClean="0">
                          <a:latin typeface="Cambria Math" panose="02040503050406030204" pitchFamily="18" charset="0"/>
                        </a:rPr>
                        <m:t>K</m:t>
                      </m:r>
                      <m:r>
                        <a:rPr lang="en-US" sz="2000" b="0" i="0" smtClean="0">
                          <a:latin typeface="Cambria Math" panose="02040503050406030204" pitchFamily="18" charset="0"/>
                        </a:rPr>
                        <m:t>, </m:t>
                      </m:r>
                      <m:acc>
                        <m:accPr>
                          <m:chr m:val="⃗"/>
                          <m:ctrlPr>
                            <a:rPr lang="en-US" sz="2000" b="0" i="1" smtClean="0">
                              <a:solidFill>
                                <a:srgbClr val="0033CC"/>
                              </a:solidFill>
                              <a:latin typeface="Cambria Math" panose="02040503050406030204" pitchFamily="18" charset="0"/>
                            </a:rPr>
                          </m:ctrlPr>
                        </m:accPr>
                        <m:e>
                          <m:r>
                            <m:rPr>
                              <m:sty m:val="p"/>
                            </m:rPr>
                            <a:rPr lang="en-US" sz="2000" b="0" i="0" smtClean="0">
                              <a:solidFill>
                                <a:srgbClr val="0033CC"/>
                              </a:solidFill>
                              <a:latin typeface="Cambria Math" panose="02040503050406030204" pitchFamily="18" charset="0"/>
                            </a:rPr>
                            <m:t>V</m:t>
                          </m:r>
                        </m:e>
                      </m:acc>
                      <m:r>
                        <a:rPr lang="en-US" sz="2000" b="0" i="0" smtClean="0">
                          <a:latin typeface="Cambria Math" panose="02040503050406030204" pitchFamily="18" charset="0"/>
                        </a:rPr>
                        <m:t>=−139 </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s</m:t>
                      </m:r>
                    </m:oMath>
                  </m:oMathPara>
                </a14:m>
                <a:endParaRPr lang="en-US" sz="2000" b="0" dirty="0"/>
              </a:p>
            </p:txBody>
          </p:sp>
        </mc:Choice>
        <mc:Fallback xmlns="">
          <p:sp>
            <p:nvSpPr>
              <p:cNvPr id="19" name="TextBox 18">
                <a:extLst>
                  <a:ext uri="{FF2B5EF4-FFF2-40B4-BE49-F238E27FC236}">
                    <a16:creationId xmlns:a16="http://schemas.microsoft.com/office/drawing/2014/main" id="{B0CC937C-C694-8877-1B31-20115DFDABCD}"/>
                  </a:ext>
                </a:extLst>
              </p:cNvPr>
              <p:cNvSpPr txBox="1">
                <a:spLocks noRot="1" noChangeAspect="1" noMove="1" noResize="1" noEditPoints="1" noAdjustHandles="1" noChangeArrowheads="1" noChangeShapeType="1" noTextEdit="1"/>
              </p:cNvSpPr>
              <p:nvPr/>
            </p:nvSpPr>
            <p:spPr>
              <a:xfrm>
                <a:off x="7575935" y="3097511"/>
                <a:ext cx="4748265" cy="437492"/>
              </a:xfrm>
              <a:prstGeom prst="rect">
                <a:avLst/>
              </a:prstGeom>
              <a:blipFill>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37F40BE-D466-605C-018B-B3287A65AE3C}"/>
                  </a:ext>
                </a:extLst>
              </p:cNvPr>
              <p:cNvSpPr txBox="1"/>
              <p:nvPr/>
            </p:nvSpPr>
            <p:spPr>
              <a:xfrm>
                <a:off x="7373422" y="2196526"/>
                <a:ext cx="4818578" cy="4374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FF0000"/>
                          </a:solidFill>
                          <a:latin typeface="Cambria Math" panose="02040503050406030204" pitchFamily="18" charset="0"/>
                        </a:rPr>
                        <m:t>𝑃</m:t>
                      </m:r>
                      <m:r>
                        <a:rPr lang="en-US" sz="2000" b="0" i="1" smtClean="0">
                          <a:latin typeface="Cambria Math" panose="02040503050406030204" pitchFamily="18" charset="0"/>
                        </a:rPr>
                        <m:t>=1.12 </m:t>
                      </m:r>
                      <m:r>
                        <m:rPr>
                          <m:nor/>
                        </m:rPr>
                        <a:rPr lang="en-US" sz="2000" b="0" i="0" smtClean="0">
                          <a:latin typeface="Cambria Math" panose="02040503050406030204" pitchFamily="18" charset="0"/>
                        </a:rPr>
                        <m:t>atm</m:t>
                      </m:r>
                      <m:r>
                        <a:rPr lang="en-US" sz="2000" b="0" i="1" smtClean="0">
                          <a:latin typeface="Cambria Math" panose="02040503050406030204" pitchFamily="18" charset="0"/>
                        </a:rPr>
                        <m:t>, </m:t>
                      </m:r>
                      <m:r>
                        <a:rPr lang="en-US" sz="2000" b="0" i="1" smtClean="0">
                          <a:solidFill>
                            <a:srgbClr val="FF0000"/>
                          </a:solidFill>
                          <a:latin typeface="Cambria Math" panose="02040503050406030204" pitchFamily="18" charset="0"/>
                        </a:rPr>
                        <m:t>𝑇</m:t>
                      </m:r>
                      <m:r>
                        <a:rPr lang="en-US" sz="2000" b="0" i="1" smtClean="0">
                          <a:latin typeface="Cambria Math" panose="02040503050406030204" pitchFamily="18" charset="0"/>
                        </a:rPr>
                        <m:t>=</m:t>
                      </m:r>
                      <m:r>
                        <a:rPr lang="en-US" sz="2000" b="0" i="0" smtClean="0">
                          <a:latin typeface="Cambria Math" panose="02040503050406030204" pitchFamily="18" charset="0"/>
                        </a:rPr>
                        <m:t>169 </m:t>
                      </m:r>
                      <m:r>
                        <m:rPr>
                          <m:sty m:val="p"/>
                        </m:rPr>
                        <a:rPr lang="en-US" sz="2000" b="0" i="0" smtClean="0">
                          <a:latin typeface="Cambria Math" panose="02040503050406030204" pitchFamily="18" charset="0"/>
                        </a:rPr>
                        <m:t>K</m:t>
                      </m:r>
                      <m:r>
                        <a:rPr lang="en-US" sz="2000" b="0" i="0" smtClean="0">
                          <a:latin typeface="Cambria Math" panose="02040503050406030204" pitchFamily="18" charset="0"/>
                        </a:rPr>
                        <m:t>, </m:t>
                      </m:r>
                      <m:acc>
                        <m:accPr>
                          <m:chr m:val="⃗"/>
                          <m:ctrlPr>
                            <a:rPr lang="en-US" sz="2000" b="0" i="1" smtClean="0">
                              <a:solidFill>
                                <a:srgbClr val="FF0000"/>
                              </a:solidFill>
                              <a:latin typeface="Cambria Math" panose="02040503050406030204" pitchFamily="18" charset="0"/>
                            </a:rPr>
                          </m:ctrlPr>
                        </m:accPr>
                        <m:e>
                          <m:r>
                            <m:rPr>
                              <m:sty m:val="p"/>
                            </m:rPr>
                            <a:rPr lang="en-US" sz="2000" b="0" i="0" smtClean="0">
                              <a:solidFill>
                                <a:srgbClr val="FF0000"/>
                              </a:solidFill>
                              <a:latin typeface="Cambria Math" panose="02040503050406030204" pitchFamily="18" charset="0"/>
                            </a:rPr>
                            <m:t>V</m:t>
                          </m:r>
                        </m:e>
                      </m:acc>
                      <m:r>
                        <a:rPr lang="en-US" sz="2000" b="0" i="0" smtClean="0">
                          <a:latin typeface="Cambria Math" panose="02040503050406030204" pitchFamily="18" charset="0"/>
                        </a:rPr>
                        <m:t>=98 </m:t>
                      </m:r>
                      <m:r>
                        <m:rPr>
                          <m:sty m:val="p"/>
                        </m:rPr>
                        <a:rPr lang="en-US" sz="2000" b="0" i="0" smtClean="0">
                          <a:latin typeface="Cambria Math" panose="02040503050406030204" pitchFamily="18" charset="0"/>
                        </a:rPr>
                        <m:t>m</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s</m:t>
                      </m:r>
                    </m:oMath>
                  </m:oMathPara>
                </a14:m>
                <a:endParaRPr lang="en-US" sz="2000" b="0" dirty="0"/>
              </a:p>
            </p:txBody>
          </p:sp>
        </mc:Choice>
        <mc:Fallback xmlns="">
          <p:sp>
            <p:nvSpPr>
              <p:cNvPr id="8" name="TextBox 7">
                <a:extLst>
                  <a:ext uri="{FF2B5EF4-FFF2-40B4-BE49-F238E27FC236}">
                    <a16:creationId xmlns:a16="http://schemas.microsoft.com/office/drawing/2014/main" id="{437F40BE-D466-605C-018B-B3287A65AE3C}"/>
                  </a:ext>
                </a:extLst>
              </p:cNvPr>
              <p:cNvSpPr txBox="1">
                <a:spLocks noRot="1" noChangeAspect="1" noMove="1" noResize="1" noEditPoints="1" noAdjustHandles="1" noChangeArrowheads="1" noChangeShapeType="1" noTextEdit="1"/>
              </p:cNvSpPr>
              <p:nvPr/>
            </p:nvSpPr>
            <p:spPr>
              <a:xfrm>
                <a:off x="7373422" y="2196526"/>
                <a:ext cx="4818578" cy="437492"/>
              </a:xfrm>
              <a:prstGeom prst="rect">
                <a:avLst/>
              </a:prstGeom>
              <a:blipFill>
                <a:blip r:embed="rId6"/>
                <a:stretch>
                  <a:fillRect b="-1250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8298334-FFA1-A0CF-1364-DA2BB6D43F2A}"/>
              </a:ext>
            </a:extLst>
          </p:cNvPr>
          <p:cNvSpPr txBox="1"/>
          <p:nvPr/>
        </p:nvSpPr>
        <p:spPr>
          <a:xfrm>
            <a:off x="2580992" y="1995052"/>
            <a:ext cx="1232517" cy="400110"/>
          </a:xfrm>
          <a:prstGeom prst="rect">
            <a:avLst/>
          </a:prstGeom>
          <a:noFill/>
        </p:spPr>
        <p:txBody>
          <a:bodyPr wrap="none" rtlCol="0">
            <a:spAutoFit/>
          </a:bodyPr>
          <a:lstStyle/>
          <a:p>
            <a:r>
              <a:rPr lang="en-US" sz="2000" dirty="0"/>
              <a:t>Reference</a:t>
            </a:r>
          </a:p>
        </p:txBody>
      </p:sp>
      <p:sp>
        <p:nvSpPr>
          <p:cNvPr id="12" name="TextBox 11">
            <a:extLst>
              <a:ext uri="{FF2B5EF4-FFF2-40B4-BE49-F238E27FC236}">
                <a16:creationId xmlns:a16="http://schemas.microsoft.com/office/drawing/2014/main" id="{36499106-DE21-A053-6743-60DCD991EFF5}"/>
              </a:ext>
            </a:extLst>
          </p:cNvPr>
          <p:cNvSpPr txBox="1"/>
          <p:nvPr/>
        </p:nvSpPr>
        <p:spPr>
          <a:xfrm>
            <a:off x="838446" y="1995052"/>
            <a:ext cx="1384546" cy="400110"/>
          </a:xfrm>
          <a:prstGeom prst="rect">
            <a:avLst/>
          </a:prstGeom>
          <a:noFill/>
        </p:spPr>
        <p:txBody>
          <a:bodyPr wrap="none" rtlCol="0">
            <a:spAutoFit/>
          </a:bodyPr>
          <a:lstStyle/>
          <a:p>
            <a:r>
              <a:rPr lang="en-US" sz="2000" dirty="0"/>
              <a:t>Experiment</a:t>
            </a:r>
          </a:p>
        </p:txBody>
      </p:sp>
      <p:sp>
        <p:nvSpPr>
          <p:cNvPr id="14" name="Oval 13">
            <a:extLst>
              <a:ext uri="{FF2B5EF4-FFF2-40B4-BE49-F238E27FC236}">
                <a16:creationId xmlns:a16="http://schemas.microsoft.com/office/drawing/2014/main" id="{9B81A274-0C96-56B3-786E-DBD8B184B28B}"/>
              </a:ext>
            </a:extLst>
          </p:cNvPr>
          <p:cNvSpPr/>
          <p:nvPr/>
        </p:nvSpPr>
        <p:spPr>
          <a:xfrm>
            <a:off x="3113372" y="4521268"/>
            <a:ext cx="137160" cy="137160"/>
          </a:xfrm>
          <a:prstGeom prst="ellipse">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ED168B7-46A2-874C-59C8-050937808AD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810126" y="2350008"/>
            <a:ext cx="3862184" cy="3447642"/>
          </a:xfrm>
          <a:prstGeom prst="rect">
            <a:avLst/>
          </a:prstGeom>
        </p:spPr>
      </p:pic>
      <p:pic>
        <p:nvPicPr>
          <p:cNvPr id="22" name="Picture 21">
            <a:extLst>
              <a:ext uri="{FF2B5EF4-FFF2-40B4-BE49-F238E27FC236}">
                <a16:creationId xmlns:a16="http://schemas.microsoft.com/office/drawing/2014/main" id="{ACCDC190-3804-589C-EEBB-A35EEBDBDEE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810127" y="2350008"/>
            <a:ext cx="3862182" cy="3447642"/>
          </a:xfrm>
          <a:prstGeom prst="rect">
            <a:avLst/>
          </a:prstGeom>
        </p:spPr>
      </p:pic>
      <p:pic>
        <p:nvPicPr>
          <p:cNvPr id="23" name="Picture 22">
            <a:extLst>
              <a:ext uri="{FF2B5EF4-FFF2-40B4-BE49-F238E27FC236}">
                <a16:creationId xmlns:a16="http://schemas.microsoft.com/office/drawing/2014/main" id="{C24B746F-23BA-6989-7122-6BD03F88268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10127" y="2350008"/>
            <a:ext cx="3862182" cy="3447641"/>
          </a:xfrm>
          <a:prstGeom prst="rect">
            <a:avLst/>
          </a:prstGeom>
        </p:spPr>
      </p:pic>
      <p:sp>
        <p:nvSpPr>
          <p:cNvPr id="24" name="Oval 23">
            <a:extLst>
              <a:ext uri="{FF2B5EF4-FFF2-40B4-BE49-F238E27FC236}">
                <a16:creationId xmlns:a16="http://schemas.microsoft.com/office/drawing/2014/main" id="{9B072EA4-203A-35A9-4996-0EAE0C1AC6F4}"/>
              </a:ext>
            </a:extLst>
          </p:cNvPr>
          <p:cNvSpPr/>
          <p:nvPr/>
        </p:nvSpPr>
        <p:spPr>
          <a:xfrm>
            <a:off x="1894172" y="4521268"/>
            <a:ext cx="137160" cy="137160"/>
          </a:xfrm>
          <a:prstGeom prst="ellipse">
            <a:avLst/>
          </a:prstGeom>
          <a:solidFill>
            <a:srgbClr val="0033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39C73EA-2DD3-FF2A-DCA4-9299C42492C5}"/>
              </a:ext>
            </a:extLst>
          </p:cNvPr>
          <p:cNvSpPr/>
          <p:nvPr/>
        </p:nvSpPr>
        <p:spPr>
          <a:xfrm>
            <a:off x="900944" y="4521268"/>
            <a:ext cx="137160" cy="13716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40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24"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37</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Simultaneous temperature, pressure, velocity</a:t>
            </a:r>
          </a:p>
        </p:txBody>
      </p:sp>
      <p:sp>
        <p:nvSpPr>
          <p:cNvPr id="415" name="TextBox 414">
            <a:extLst>
              <a:ext uri="{FF2B5EF4-FFF2-40B4-BE49-F238E27FC236}">
                <a16:creationId xmlns:a16="http://schemas.microsoft.com/office/drawing/2014/main" id="{5901F483-099C-1A5C-DF9D-6EAB11C209B9}"/>
              </a:ext>
            </a:extLst>
          </p:cNvPr>
          <p:cNvSpPr txBox="1"/>
          <p:nvPr/>
        </p:nvSpPr>
        <p:spPr>
          <a:xfrm>
            <a:off x="912665" y="1598489"/>
            <a:ext cx="95250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 ~ 0 µs</a:t>
            </a:r>
          </a:p>
        </p:txBody>
      </p:sp>
      <p:sp>
        <p:nvSpPr>
          <p:cNvPr id="416" name="TextBox 415">
            <a:extLst>
              <a:ext uri="{FF2B5EF4-FFF2-40B4-BE49-F238E27FC236}">
                <a16:creationId xmlns:a16="http://schemas.microsoft.com/office/drawing/2014/main" id="{9BA9F014-BCB7-D083-A7B8-69A5C58B22DE}"/>
              </a:ext>
            </a:extLst>
          </p:cNvPr>
          <p:cNvSpPr txBox="1"/>
          <p:nvPr/>
        </p:nvSpPr>
        <p:spPr>
          <a:xfrm>
            <a:off x="848544" y="3266367"/>
            <a:ext cx="10807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 ~ 40 µs</a:t>
            </a:r>
          </a:p>
        </p:txBody>
      </p:sp>
      <p:sp>
        <p:nvSpPr>
          <p:cNvPr id="417" name="TextBox 416">
            <a:extLst>
              <a:ext uri="{FF2B5EF4-FFF2-40B4-BE49-F238E27FC236}">
                <a16:creationId xmlns:a16="http://schemas.microsoft.com/office/drawing/2014/main" id="{EBA7A42C-62FF-58F0-C5C4-7F3B71062649}"/>
              </a:ext>
            </a:extLst>
          </p:cNvPr>
          <p:cNvSpPr txBox="1"/>
          <p:nvPr/>
        </p:nvSpPr>
        <p:spPr>
          <a:xfrm>
            <a:off x="912665" y="4877168"/>
            <a:ext cx="108074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 ~ 80 µs</a:t>
            </a:r>
          </a:p>
        </p:txBody>
      </p:sp>
      <p:pic>
        <p:nvPicPr>
          <p:cNvPr id="418" name="Picture 417">
            <a:extLst>
              <a:ext uri="{FF2B5EF4-FFF2-40B4-BE49-F238E27FC236}">
                <a16:creationId xmlns:a16="http://schemas.microsoft.com/office/drawing/2014/main" id="{4CB4EA57-B859-F60A-EC6E-565F7346120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22698" y="1067793"/>
            <a:ext cx="1967886" cy="2164677"/>
          </a:xfrm>
          <a:prstGeom prst="rect">
            <a:avLst/>
          </a:prstGeom>
        </p:spPr>
      </p:pic>
      <p:pic>
        <p:nvPicPr>
          <p:cNvPr id="419" name="Picture 418">
            <a:extLst>
              <a:ext uri="{FF2B5EF4-FFF2-40B4-BE49-F238E27FC236}">
                <a16:creationId xmlns:a16="http://schemas.microsoft.com/office/drawing/2014/main" id="{A4167CFA-D4BC-804F-5A2A-1455C0703EE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22698" y="2726967"/>
            <a:ext cx="1967886" cy="2164677"/>
          </a:xfrm>
          <a:prstGeom prst="rect">
            <a:avLst/>
          </a:prstGeom>
        </p:spPr>
      </p:pic>
      <p:pic>
        <p:nvPicPr>
          <p:cNvPr id="420" name="Picture 419">
            <a:extLst>
              <a:ext uri="{FF2B5EF4-FFF2-40B4-BE49-F238E27FC236}">
                <a16:creationId xmlns:a16="http://schemas.microsoft.com/office/drawing/2014/main" id="{D7710E7F-40B7-FBF3-D812-17BDE9DD7A0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722698" y="4395551"/>
            <a:ext cx="1967888" cy="2164677"/>
          </a:xfrm>
          <a:prstGeom prst="rect">
            <a:avLst/>
          </a:prstGeom>
        </p:spPr>
      </p:pic>
      <p:pic>
        <p:nvPicPr>
          <p:cNvPr id="421" name="Picture 420">
            <a:extLst>
              <a:ext uri="{FF2B5EF4-FFF2-40B4-BE49-F238E27FC236}">
                <a16:creationId xmlns:a16="http://schemas.microsoft.com/office/drawing/2014/main" id="{A01F820E-B4E7-9439-E02E-63F4657C542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479601" y="1067793"/>
            <a:ext cx="1967885" cy="2164674"/>
          </a:xfrm>
          <a:prstGeom prst="rect">
            <a:avLst/>
          </a:prstGeom>
        </p:spPr>
      </p:pic>
      <p:pic>
        <p:nvPicPr>
          <p:cNvPr id="422" name="Picture 421">
            <a:extLst>
              <a:ext uri="{FF2B5EF4-FFF2-40B4-BE49-F238E27FC236}">
                <a16:creationId xmlns:a16="http://schemas.microsoft.com/office/drawing/2014/main" id="{5D8C7B62-13F4-573C-8E35-850A39C71A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479601" y="2736111"/>
            <a:ext cx="1967887" cy="2164676"/>
          </a:xfrm>
          <a:prstGeom prst="rect">
            <a:avLst/>
          </a:prstGeom>
        </p:spPr>
      </p:pic>
      <p:pic>
        <p:nvPicPr>
          <p:cNvPr id="423" name="Picture 422">
            <a:extLst>
              <a:ext uri="{FF2B5EF4-FFF2-40B4-BE49-F238E27FC236}">
                <a16:creationId xmlns:a16="http://schemas.microsoft.com/office/drawing/2014/main" id="{2831C345-4E67-9972-B7F8-49711943BC7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468098" y="4395551"/>
            <a:ext cx="1967886" cy="2164677"/>
          </a:xfrm>
          <a:prstGeom prst="rect">
            <a:avLst/>
          </a:prstGeom>
        </p:spPr>
      </p:pic>
      <p:pic>
        <p:nvPicPr>
          <p:cNvPr id="424" name="Picture 423">
            <a:extLst>
              <a:ext uri="{FF2B5EF4-FFF2-40B4-BE49-F238E27FC236}">
                <a16:creationId xmlns:a16="http://schemas.microsoft.com/office/drawing/2014/main" id="{95A502FB-F584-E68B-7C83-3635CAF0FD2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36505" y="1067793"/>
            <a:ext cx="1933376" cy="2126714"/>
          </a:xfrm>
          <a:prstGeom prst="rect">
            <a:avLst/>
          </a:prstGeom>
        </p:spPr>
      </p:pic>
      <p:pic>
        <p:nvPicPr>
          <p:cNvPr id="425" name="Picture 424">
            <a:extLst>
              <a:ext uri="{FF2B5EF4-FFF2-40B4-BE49-F238E27FC236}">
                <a16:creationId xmlns:a16="http://schemas.microsoft.com/office/drawing/2014/main" id="{8F352921-785B-65EE-0A6D-9B3DE2CAA110}"/>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36505" y="2736111"/>
            <a:ext cx="1933376" cy="2126714"/>
          </a:xfrm>
          <a:prstGeom prst="rect">
            <a:avLst/>
          </a:prstGeom>
        </p:spPr>
      </p:pic>
      <p:pic>
        <p:nvPicPr>
          <p:cNvPr id="426" name="Picture 425">
            <a:extLst>
              <a:ext uri="{FF2B5EF4-FFF2-40B4-BE49-F238E27FC236}">
                <a16:creationId xmlns:a16="http://schemas.microsoft.com/office/drawing/2014/main" id="{1DBA552F-8B50-B500-A0F4-0A54F8D1A1AD}"/>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48009" y="4395551"/>
            <a:ext cx="1933376" cy="2126716"/>
          </a:xfrm>
          <a:prstGeom prst="rect">
            <a:avLst/>
          </a:prstGeom>
        </p:spPr>
      </p:pic>
      <p:pic>
        <p:nvPicPr>
          <p:cNvPr id="427" name="Picture 426">
            <a:extLst>
              <a:ext uri="{FF2B5EF4-FFF2-40B4-BE49-F238E27FC236}">
                <a16:creationId xmlns:a16="http://schemas.microsoft.com/office/drawing/2014/main" id="{37EADD00-498D-E5D2-1570-E4008D5647D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93410" y="1067793"/>
            <a:ext cx="1933374" cy="2126714"/>
          </a:xfrm>
          <a:prstGeom prst="rect">
            <a:avLst/>
          </a:prstGeom>
        </p:spPr>
      </p:pic>
      <p:pic>
        <p:nvPicPr>
          <p:cNvPr id="428" name="Picture 427">
            <a:extLst>
              <a:ext uri="{FF2B5EF4-FFF2-40B4-BE49-F238E27FC236}">
                <a16:creationId xmlns:a16="http://schemas.microsoft.com/office/drawing/2014/main" id="{3B09DB31-2A17-4087-9707-CAC008BD7A0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93410" y="2736111"/>
            <a:ext cx="1933374" cy="2126714"/>
          </a:xfrm>
          <a:prstGeom prst="rect">
            <a:avLst/>
          </a:prstGeom>
        </p:spPr>
      </p:pic>
      <p:pic>
        <p:nvPicPr>
          <p:cNvPr id="429" name="Picture 428">
            <a:extLst>
              <a:ext uri="{FF2B5EF4-FFF2-40B4-BE49-F238E27FC236}">
                <a16:creationId xmlns:a16="http://schemas.microsoft.com/office/drawing/2014/main" id="{73C956D2-46AA-AE56-8A39-352068E06113}"/>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93410" y="4395551"/>
            <a:ext cx="1933376" cy="2126714"/>
          </a:xfrm>
          <a:prstGeom prst="rect">
            <a:avLst/>
          </a:prstGeom>
        </p:spPr>
      </p:pic>
      <p:sp>
        <p:nvSpPr>
          <p:cNvPr id="2" name="TextBox 1">
            <a:extLst>
              <a:ext uri="{FF2B5EF4-FFF2-40B4-BE49-F238E27FC236}">
                <a16:creationId xmlns:a16="http://schemas.microsoft.com/office/drawing/2014/main" id="{27BAD77C-7A1F-C73B-87B2-DF4B0031748D}"/>
              </a:ext>
            </a:extLst>
          </p:cNvPr>
          <p:cNvSpPr txBox="1"/>
          <p:nvPr/>
        </p:nvSpPr>
        <p:spPr>
          <a:xfrm>
            <a:off x="2429812" y="890618"/>
            <a:ext cx="1083566" cy="400110"/>
          </a:xfrm>
          <a:prstGeom prst="rect">
            <a:avLst/>
          </a:prstGeom>
          <a:noFill/>
        </p:spPr>
        <p:txBody>
          <a:bodyPr wrap="none" rtlCol="0">
            <a:spAutoFit/>
          </a:bodyPr>
          <a:lstStyle/>
          <a:p>
            <a:r>
              <a:rPr lang="en-US" sz="2000" dirty="0">
                <a:solidFill>
                  <a:srgbClr val="0033CC"/>
                </a:solidFill>
              </a:rPr>
              <a:t>Pressure</a:t>
            </a:r>
          </a:p>
        </p:txBody>
      </p:sp>
      <p:sp>
        <p:nvSpPr>
          <p:cNvPr id="5" name="TextBox 4">
            <a:extLst>
              <a:ext uri="{FF2B5EF4-FFF2-40B4-BE49-F238E27FC236}">
                <a16:creationId xmlns:a16="http://schemas.microsoft.com/office/drawing/2014/main" id="{EF7BA753-F036-263A-4BB3-F5CE696C124F}"/>
              </a:ext>
            </a:extLst>
          </p:cNvPr>
          <p:cNvSpPr txBox="1"/>
          <p:nvPr/>
        </p:nvSpPr>
        <p:spPr>
          <a:xfrm>
            <a:off x="4456705" y="890618"/>
            <a:ext cx="1524648" cy="400110"/>
          </a:xfrm>
          <a:prstGeom prst="rect">
            <a:avLst/>
          </a:prstGeom>
          <a:noFill/>
        </p:spPr>
        <p:txBody>
          <a:bodyPr wrap="none" rtlCol="0">
            <a:spAutoFit/>
          </a:bodyPr>
          <a:lstStyle/>
          <a:p>
            <a:r>
              <a:rPr lang="en-US" sz="2000" dirty="0">
                <a:solidFill>
                  <a:srgbClr val="FF0000"/>
                </a:solidFill>
              </a:rPr>
              <a:t>Temperature</a:t>
            </a:r>
          </a:p>
        </p:txBody>
      </p:sp>
      <p:sp>
        <p:nvSpPr>
          <p:cNvPr id="6" name="TextBox 5">
            <a:extLst>
              <a:ext uri="{FF2B5EF4-FFF2-40B4-BE49-F238E27FC236}">
                <a16:creationId xmlns:a16="http://schemas.microsoft.com/office/drawing/2014/main" id="{F0389024-374B-29FD-8D2F-61B1434569BD}"/>
              </a:ext>
            </a:extLst>
          </p:cNvPr>
          <p:cNvSpPr txBox="1"/>
          <p:nvPr/>
        </p:nvSpPr>
        <p:spPr>
          <a:xfrm>
            <a:off x="6626786" y="890618"/>
            <a:ext cx="1587358" cy="400110"/>
          </a:xfrm>
          <a:prstGeom prst="rect">
            <a:avLst/>
          </a:prstGeom>
          <a:noFill/>
        </p:spPr>
        <p:txBody>
          <a:bodyPr wrap="none" rtlCol="0">
            <a:spAutoFit/>
          </a:bodyPr>
          <a:lstStyle/>
          <a:p>
            <a:r>
              <a:rPr lang="en-US" sz="2000" dirty="0">
                <a:solidFill>
                  <a:srgbClr val="00B0F0"/>
                </a:solidFill>
              </a:rPr>
              <a:t>Rad. Velocity</a:t>
            </a:r>
          </a:p>
        </p:txBody>
      </p:sp>
      <p:sp>
        <p:nvSpPr>
          <p:cNvPr id="7" name="TextBox 6">
            <a:extLst>
              <a:ext uri="{FF2B5EF4-FFF2-40B4-BE49-F238E27FC236}">
                <a16:creationId xmlns:a16="http://schemas.microsoft.com/office/drawing/2014/main" id="{B91ED1B9-FC83-708B-AAF5-E27AF5AEA7D4}"/>
              </a:ext>
            </a:extLst>
          </p:cNvPr>
          <p:cNvSpPr txBox="1"/>
          <p:nvPr/>
        </p:nvSpPr>
        <p:spPr>
          <a:xfrm>
            <a:off x="8948260" y="897027"/>
            <a:ext cx="1516762" cy="400110"/>
          </a:xfrm>
          <a:prstGeom prst="rect">
            <a:avLst/>
          </a:prstGeom>
          <a:noFill/>
        </p:spPr>
        <p:txBody>
          <a:bodyPr wrap="none" rtlCol="0">
            <a:spAutoFit/>
          </a:bodyPr>
          <a:lstStyle/>
          <a:p>
            <a:r>
              <a:rPr lang="en-US" sz="2000" dirty="0">
                <a:solidFill>
                  <a:srgbClr val="CC66FF"/>
                </a:solidFill>
              </a:rPr>
              <a:t>Calc. Density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770CC98-1562-A7F2-9608-2030FCCB4E1F}"/>
                  </a:ext>
                </a:extLst>
              </p:cNvPr>
              <p:cNvSpPr txBox="1"/>
              <p:nvPr/>
            </p:nvSpPr>
            <p:spPr>
              <a:xfrm>
                <a:off x="641044" y="884792"/>
                <a:ext cx="1555426" cy="400110"/>
              </a:xfrm>
              <a:prstGeom prst="rect">
                <a:avLst/>
              </a:prstGeom>
              <a:noFill/>
            </p:spPr>
            <p:txBody>
              <a:bodyPr wrap="none" rtlCol="0">
                <a:spAutoFit/>
              </a:bodyPr>
              <a:lstStyle/>
              <a:p>
                <a14:m>
                  <m:oMath xmlns:m="http://schemas.openxmlformats.org/officeDocument/2006/math">
                    <m:r>
                      <a:rPr lang="en-US" sz="2000" b="0" i="1" smtClean="0">
                        <a:latin typeface="Cambria Math" panose="02040503050406030204" pitchFamily="18" charset="0"/>
                      </a:rPr>
                      <m:t>2×2</m:t>
                    </m:r>
                  </m:oMath>
                </a14:m>
                <a:r>
                  <a:rPr lang="en-US" sz="2000" dirty="0"/>
                  <a:t> Binned</a:t>
                </a:r>
              </a:p>
            </p:txBody>
          </p:sp>
        </mc:Choice>
        <mc:Fallback xmlns="">
          <p:sp>
            <p:nvSpPr>
              <p:cNvPr id="8" name="TextBox 7">
                <a:extLst>
                  <a:ext uri="{FF2B5EF4-FFF2-40B4-BE49-F238E27FC236}">
                    <a16:creationId xmlns:a16="http://schemas.microsoft.com/office/drawing/2014/main" id="{1770CC98-1562-A7F2-9608-2030FCCB4E1F}"/>
                  </a:ext>
                </a:extLst>
              </p:cNvPr>
              <p:cNvSpPr txBox="1">
                <a:spLocks noRot="1" noChangeAspect="1" noMove="1" noResize="1" noEditPoints="1" noAdjustHandles="1" noChangeArrowheads="1" noChangeShapeType="1" noTextEdit="1"/>
              </p:cNvSpPr>
              <p:nvPr/>
            </p:nvSpPr>
            <p:spPr>
              <a:xfrm>
                <a:off x="641044" y="884792"/>
                <a:ext cx="1555426" cy="400110"/>
              </a:xfrm>
              <a:prstGeom prst="rect">
                <a:avLst/>
              </a:prstGeom>
              <a:blipFill>
                <a:blip r:embed="rId14"/>
                <a:stretch>
                  <a:fillRect t="-7576" r="-3922" b="-25758"/>
                </a:stretch>
              </a:blipFill>
            </p:spPr>
            <p:txBody>
              <a:bodyPr/>
              <a:lstStyle/>
              <a:p>
                <a:r>
                  <a:rPr lang="en-US">
                    <a:noFill/>
                  </a:rPr>
                  <a:t> </a:t>
                </a:r>
              </a:p>
            </p:txBody>
          </p:sp>
        </mc:Fallback>
      </mc:AlternateContent>
    </p:spTree>
    <p:extLst>
      <p:ext uri="{BB962C8B-B14F-4D97-AF65-F5344CB8AC3E}">
        <p14:creationId xmlns:p14="http://schemas.microsoft.com/office/powerpoint/2010/main" val="256857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p:bldP spid="4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539213-4697-4BD1-D3AA-B609EC3E95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78206" y="3711949"/>
            <a:ext cx="4739643" cy="2369821"/>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38</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Centerline mean pressure and temperature</a:t>
            </a:r>
          </a:p>
        </p:txBody>
      </p:sp>
      <p:pic>
        <p:nvPicPr>
          <p:cNvPr id="5" name="Picture 4" descr="A close-up of a graph&#10;&#10;Description automatically generated">
            <a:extLst>
              <a:ext uri="{FF2B5EF4-FFF2-40B4-BE49-F238E27FC236}">
                <a16:creationId xmlns:a16="http://schemas.microsoft.com/office/drawing/2014/main" id="{02CFC4CC-44D2-7795-077B-5E4B4A3DD71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5464"/>
          <a:stretch/>
        </p:blipFill>
        <p:spPr>
          <a:xfrm>
            <a:off x="3169038" y="1159636"/>
            <a:ext cx="1636431" cy="2324390"/>
          </a:xfrm>
          <a:prstGeom prst="rect">
            <a:avLst/>
          </a:prstGeom>
        </p:spPr>
      </p:pic>
      <p:cxnSp>
        <p:nvCxnSpPr>
          <p:cNvPr id="6" name="Straight Connector 5">
            <a:extLst>
              <a:ext uri="{FF2B5EF4-FFF2-40B4-BE49-F238E27FC236}">
                <a16:creationId xmlns:a16="http://schemas.microsoft.com/office/drawing/2014/main" id="{FFEA88DF-876D-B39A-1A96-27C75C3A4D07}"/>
              </a:ext>
            </a:extLst>
          </p:cNvPr>
          <p:cNvCxnSpPr>
            <a:cxnSpLocks/>
          </p:cNvCxnSpPr>
          <p:nvPr/>
        </p:nvCxnSpPr>
        <p:spPr>
          <a:xfrm>
            <a:off x="4177839" y="1273120"/>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856AB7-8F5C-B142-32F0-60A7F35CFB47}"/>
              </a:ext>
            </a:extLst>
          </p:cNvPr>
          <p:cNvSpPr txBox="1"/>
          <p:nvPr/>
        </p:nvSpPr>
        <p:spPr>
          <a:xfrm>
            <a:off x="3579292" y="912876"/>
            <a:ext cx="1112805" cy="461665"/>
          </a:xfrm>
          <a:prstGeom prst="rect">
            <a:avLst/>
          </a:prstGeom>
          <a:noFill/>
        </p:spPr>
        <p:txBody>
          <a:bodyPr wrap="none" rtlCol="0">
            <a:spAutoFit/>
          </a:bodyPr>
          <a:lstStyle/>
          <a:p>
            <a:r>
              <a:rPr lang="en-US" sz="2400" dirty="0"/>
              <a:t>PR ~ 12</a:t>
            </a:r>
          </a:p>
        </p:txBody>
      </p:sp>
      <p:pic>
        <p:nvPicPr>
          <p:cNvPr id="23" name="Picture 22">
            <a:extLst>
              <a:ext uri="{FF2B5EF4-FFF2-40B4-BE49-F238E27FC236}">
                <a16:creationId xmlns:a16="http://schemas.microsoft.com/office/drawing/2014/main" id="{C46210C2-8723-A9B6-EDB7-9F051DE5552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0421" y="3687358"/>
            <a:ext cx="4739644" cy="2369821"/>
          </a:xfrm>
          <a:prstGeom prst="rect">
            <a:avLst/>
          </a:prstGeom>
        </p:spPr>
      </p:pic>
      <p:sp>
        <p:nvSpPr>
          <p:cNvPr id="2" name="TextBox 1">
            <a:extLst>
              <a:ext uri="{FF2B5EF4-FFF2-40B4-BE49-F238E27FC236}">
                <a16:creationId xmlns:a16="http://schemas.microsoft.com/office/drawing/2014/main" id="{2B2B56EE-CA6D-E1E5-6842-0A26DD696D56}"/>
              </a:ext>
            </a:extLst>
          </p:cNvPr>
          <p:cNvSpPr txBox="1"/>
          <p:nvPr/>
        </p:nvSpPr>
        <p:spPr>
          <a:xfrm>
            <a:off x="5019813" y="3024014"/>
            <a:ext cx="3353290" cy="369332"/>
          </a:xfrm>
          <a:prstGeom prst="rect">
            <a:avLst/>
          </a:prstGeom>
          <a:noFill/>
        </p:spPr>
        <p:txBody>
          <a:bodyPr wrap="square" rtlCol="0">
            <a:spAutoFit/>
          </a:bodyPr>
          <a:lstStyle/>
          <a:p>
            <a:r>
              <a:rPr lang="en-US" dirty="0">
                <a:solidFill>
                  <a:srgbClr val="0033CC"/>
                </a:solidFill>
              </a:rPr>
              <a:t>Theoretical Post-shock Conditions</a:t>
            </a:r>
          </a:p>
        </p:txBody>
      </p:sp>
      <p:cxnSp>
        <p:nvCxnSpPr>
          <p:cNvPr id="8" name="Straight Arrow Connector 7">
            <a:extLst>
              <a:ext uri="{FF2B5EF4-FFF2-40B4-BE49-F238E27FC236}">
                <a16:creationId xmlns:a16="http://schemas.microsoft.com/office/drawing/2014/main" id="{0FA8FADE-9784-1FFB-440E-EAEAA62D4525}"/>
              </a:ext>
            </a:extLst>
          </p:cNvPr>
          <p:cNvCxnSpPr>
            <a:cxnSpLocks/>
          </p:cNvCxnSpPr>
          <p:nvPr/>
        </p:nvCxnSpPr>
        <p:spPr>
          <a:xfrm flipH="1">
            <a:off x="3663582" y="3429000"/>
            <a:ext cx="1831962" cy="45720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2056392-0168-963B-F3F7-F965A2BA396C}"/>
              </a:ext>
            </a:extLst>
          </p:cNvPr>
          <p:cNvCxnSpPr>
            <a:cxnSpLocks/>
            <a:stCxn id="2" idx="2"/>
          </p:cNvCxnSpPr>
          <p:nvPr/>
        </p:nvCxnSpPr>
        <p:spPr>
          <a:xfrm>
            <a:off x="6696458" y="3393346"/>
            <a:ext cx="938782" cy="88604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F72812-BFAF-5523-4102-35857EFC2AE9}"/>
              </a:ext>
            </a:extLst>
          </p:cNvPr>
          <p:cNvSpPr txBox="1"/>
          <p:nvPr/>
        </p:nvSpPr>
        <p:spPr>
          <a:xfrm>
            <a:off x="4605440" y="5872514"/>
            <a:ext cx="2688813" cy="369332"/>
          </a:xfrm>
          <a:prstGeom prst="rect">
            <a:avLst/>
          </a:prstGeom>
          <a:noFill/>
        </p:spPr>
        <p:txBody>
          <a:bodyPr wrap="none" rtlCol="0">
            <a:spAutoFit/>
          </a:bodyPr>
          <a:lstStyle/>
          <a:p>
            <a:r>
              <a:rPr lang="en-US" dirty="0">
                <a:solidFill>
                  <a:srgbClr val="FF0000"/>
                </a:solidFill>
              </a:rPr>
              <a:t>Theoretical Exit Conditions</a:t>
            </a:r>
          </a:p>
        </p:txBody>
      </p:sp>
      <p:cxnSp>
        <p:nvCxnSpPr>
          <p:cNvPr id="14" name="Straight Arrow Connector 13">
            <a:extLst>
              <a:ext uri="{FF2B5EF4-FFF2-40B4-BE49-F238E27FC236}">
                <a16:creationId xmlns:a16="http://schemas.microsoft.com/office/drawing/2014/main" id="{C29B6CE8-5AAE-086A-DDF5-5FB1F635171B}"/>
              </a:ext>
            </a:extLst>
          </p:cNvPr>
          <p:cNvCxnSpPr>
            <a:cxnSpLocks/>
            <a:stCxn id="12" idx="1"/>
          </p:cNvCxnSpPr>
          <p:nvPr/>
        </p:nvCxnSpPr>
        <p:spPr>
          <a:xfrm flipH="1" flipV="1">
            <a:off x="2554609" y="5342649"/>
            <a:ext cx="2050831" cy="7145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6F6365-38E5-7928-F5EA-254155809043}"/>
              </a:ext>
            </a:extLst>
          </p:cNvPr>
          <p:cNvCxnSpPr>
            <a:cxnSpLocks/>
          </p:cNvCxnSpPr>
          <p:nvPr/>
        </p:nvCxnSpPr>
        <p:spPr>
          <a:xfrm flipV="1">
            <a:off x="6624724" y="5056632"/>
            <a:ext cx="251564" cy="8101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78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graph&#10;&#10;Description automatically generated">
            <a:extLst>
              <a:ext uri="{FF2B5EF4-FFF2-40B4-BE49-F238E27FC236}">
                <a16:creationId xmlns:a16="http://schemas.microsoft.com/office/drawing/2014/main" id="{997749C7-934F-1B18-18FB-E82784A0F67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5464"/>
          <a:stretch/>
        </p:blipFill>
        <p:spPr>
          <a:xfrm>
            <a:off x="5277784" y="1187483"/>
            <a:ext cx="1636432" cy="2324389"/>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39</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Centerline mean pressure and temperature</a:t>
            </a:r>
          </a:p>
        </p:txBody>
      </p:sp>
      <p:pic>
        <p:nvPicPr>
          <p:cNvPr id="5" name="Picture 4" descr="A close-up of a graph&#10;&#10;Description automatically generated">
            <a:extLst>
              <a:ext uri="{FF2B5EF4-FFF2-40B4-BE49-F238E27FC236}">
                <a16:creationId xmlns:a16="http://schemas.microsoft.com/office/drawing/2014/main" id="{02CFC4CC-44D2-7795-077B-5E4B4A3DD71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5464"/>
          <a:stretch/>
        </p:blipFill>
        <p:spPr>
          <a:xfrm>
            <a:off x="3169038" y="1159636"/>
            <a:ext cx="1636431" cy="2324390"/>
          </a:xfrm>
          <a:prstGeom prst="rect">
            <a:avLst/>
          </a:prstGeom>
        </p:spPr>
      </p:pic>
      <p:cxnSp>
        <p:nvCxnSpPr>
          <p:cNvPr id="6" name="Straight Connector 5">
            <a:extLst>
              <a:ext uri="{FF2B5EF4-FFF2-40B4-BE49-F238E27FC236}">
                <a16:creationId xmlns:a16="http://schemas.microsoft.com/office/drawing/2014/main" id="{FFEA88DF-876D-B39A-1A96-27C75C3A4D07}"/>
              </a:ext>
            </a:extLst>
          </p:cNvPr>
          <p:cNvCxnSpPr>
            <a:cxnSpLocks/>
          </p:cNvCxnSpPr>
          <p:nvPr/>
        </p:nvCxnSpPr>
        <p:spPr>
          <a:xfrm>
            <a:off x="4177839" y="1273120"/>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A32819-41F7-4346-23B5-B1383D495E20}"/>
              </a:ext>
            </a:extLst>
          </p:cNvPr>
          <p:cNvCxnSpPr>
            <a:cxnSpLocks/>
          </p:cNvCxnSpPr>
          <p:nvPr/>
        </p:nvCxnSpPr>
        <p:spPr>
          <a:xfrm>
            <a:off x="6265594" y="1330759"/>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856AB7-8F5C-B142-32F0-60A7F35CFB47}"/>
              </a:ext>
            </a:extLst>
          </p:cNvPr>
          <p:cNvSpPr txBox="1"/>
          <p:nvPr/>
        </p:nvSpPr>
        <p:spPr>
          <a:xfrm>
            <a:off x="3579292" y="912876"/>
            <a:ext cx="1112805" cy="461665"/>
          </a:xfrm>
          <a:prstGeom prst="rect">
            <a:avLst/>
          </a:prstGeom>
          <a:noFill/>
        </p:spPr>
        <p:txBody>
          <a:bodyPr wrap="none" rtlCol="0">
            <a:spAutoFit/>
          </a:bodyPr>
          <a:lstStyle/>
          <a:p>
            <a:r>
              <a:rPr lang="en-US" sz="2400" dirty="0"/>
              <a:t>PR ~ 12</a:t>
            </a:r>
          </a:p>
        </p:txBody>
      </p:sp>
      <p:sp>
        <p:nvSpPr>
          <p:cNvPr id="16" name="TextBox 15">
            <a:extLst>
              <a:ext uri="{FF2B5EF4-FFF2-40B4-BE49-F238E27FC236}">
                <a16:creationId xmlns:a16="http://schemas.microsoft.com/office/drawing/2014/main" id="{A8BF6431-5C93-F64F-4AE0-33EF055AA0CF}"/>
              </a:ext>
            </a:extLst>
          </p:cNvPr>
          <p:cNvSpPr txBox="1"/>
          <p:nvPr/>
        </p:nvSpPr>
        <p:spPr>
          <a:xfrm>
            <a:off x="5613965" y="924794"/>
            <a:ext cx="1345240" cy="461665"/>
          </a:xfrm>
          <a:prstGeom prst="rect">
            <a:avLst/>
          </a:prstGeom>
          <a:noFill/>
        </p:spPr>
        <p:txBody>
          <a:bodyPr wrap="none" rtlCol="0">
            <a:spAutoFit/>
          </a:bodyPr>
          <a:lstStyle/>
          <a:p>
            <a:r>
              <a:rPr lang="en-US" sz="2400" dirty="0">
                <a:solidFill>
                  <a:srgbClr val="FF0000"/>
                </a:solidFill>
              </a:rPr>
              <a:t>PR ~ 13.5</a:t>
            </a:r>
          </a:p>
        </p:txBody>
      </p:sp>
      <p:pic>
        <p:nvPicPr>
          <p:cNvPr id="21" name="Picture 20">
            <a:extLst>
              <a:ext uri="{FF2B5EF4-FFF2-40B4-BE49-F238E27FC236}">
                <a16:creationId xmlns:a16="http://schemas.microsoft.com/office/drawing/2014/main" id="{F4C8CBB0-A1AC-D035-60B1-99C11C3AF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206" y="3711949"/>
            <a:ext cx="4739643" cy="2369821"/>
          </a:xfrm>
          <a:prstGeom prst="rect">
            <a:avLst/>
          </a:prstGeom>
        </p:spPr>
      </p:pic>
      <p:pic>
        <p:nvPicPr>
          <p:cNvPr id="23" name="Picture 22">
            <a:extLst>
              <a:ext uri="{FF2B5EF4-FFF2-40B4-BE49-F238E27FC236}">
                <a16:creationId xmlns:a16="http://schemas.microsoft.com/office/drawing/2014/main" id="{C46210C2-8723-A9B6-EDB7-9F051DE555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421" y="3687358"/>
            <a:ext cx="4739644" cy="2369821"/>
          </a:xfrm>
          <a:prstGeom prst="rect">
            <a:avLst/>
          </a:prstGeom>
        </p:spPr>
      </p:pic>
    </p:spTree>
    <p:extLst>
      <p:ext uri="{BB962C8B-B14F-4D97-AF65-F5344CB8AC3E}">
        <p14:creationId xmlns:p14="http://schemas.microsoft.com/office/powerpoint/2010/main" val="1537085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3BD6D-917A-F4D2-5AA6-42E5444CBDC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 r="1278" b="16023"/>
          <a:stretch/>
        </p:blipFill>
        <p:spPr bwMode="auto">
          <a:xfrm>
            <a:off x="6131432" y="2226634"/>
            <a:ext cx="5704167" cy="4151239"/>
          </a:xfrm>
          <a:prstGeom prst="rect">
            <a:avLst/>
          </a:prstGeom>
          <a:noFill/>
          <a:ln>
            <a:noFill/>
          </a:ln>
        </p:spPr>
      </p:pic>
      <p:sp>
        <p:nvSpPr>
          <p:cNvPr id="20" name="Rectangle 19">
            <a:extLst>
              <a:ext uri="{FF2B5EF4-FFF2-40B4-BE49-F238E27FC236}">
                <a16:creationId xmlns:a16="http://schemas.microsoft.com/office/drawing/2014/main" id="{763A807E-3AA8-84B4-7663-BE06958FDD61}"/>
              </a:ext>
            </a:extLst>
          </p:cNvPr>
          <p:cNvSpPr/>
          <p:nvPr/>
        </p:nvSpPr>
        <p:spPr>
          <a:xfrm>
            <a:off x="754013" y="4178455"/>
            <a:ext cx="7946974" cy="18422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07AB4-0E9F-06CE-6014-E3D1DC0ABED1}"/>
              </a:ext>
            </a:extLst>
          </p:cNvPr>
          <p:cNvSpPr>
            <a:spLocks noGrp="1"/>
          </p:cNvSpPr>
          <p:nvPr>
            <p:ph type="title"/>
          </p:nvPr>
        </p:nvSpPr>
        <p:spPr/>
        <p:txBody>
          <a:bodyPr/>
          <a:lstStyle/>
          <a:p>
            <a:r>
              <a:rPr lang="en-US" dirty="0"/>
              <a:t>Why do we need optical diagnostics?</a:t>
            </a:r>
          </a:p>
        </p:txBody>
      </p:sp>
      <p:sp>
        <p:nvSpPr>
          <p:cNvPr id="3" name="Footer Placeholder 2">
            <a:extLst>
              <a:ext uri="{FF2B5EF4-FFF2-40B4-BE49-F238E27FC236}">
                <a16:creationId xmlns:a16="http://schemas.microsoft.com/office/drawing/2014/main" id="{D0225640-21C4-75ED-694C-ADC61EC47A7A}"/>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B792B632-0DC6-BC9F-0693-1146D80841CC}"/>
              </a:ext>
            </a:extLst>
          </p:cNvPr>
          <p:cNvSpPr>
            <a:spLocks noGrp="1"/>
          </p:cNvSpPr>
          <p:nvPr>
            <p:ph type="sldNum" sz="quarter" idx="12"/>
          </p:nvPr>
        </p:nvSpPr>
        <p:spPr/>
        <p:txBody>
          <a:bodyPr/>
          <a:lstStyle/>
          <a:p>
            <a:pPr lvl="0"/>
            <a:r>
              <a:rPr lang="en-US"/>
              <a:t> |  </a:t>
            </a:r>
            <a:fld id="{72E50A9C-9430-4DF3-B16F-9673B5ECE2F6}" type="slidenum">
              <a:rPr smtClean="0"/>
              <a:t>4</a:t>
            </a:fld>
            <a:endParaRPr lang="en-US"/>
          </a:p>
        </p:txBody>
      </p:sp>
      <p:pic>
        <p:nvPicPr>
          <p:cNvPr id="14" name="Picture 2" descr="Mach number and surface pressure contours from a HIFiRE flight 2 tare simulation">
            <a:extLst>
              <a:ext uri="{FF2B5EF4-FFF2-40B4-BE49-F238E27FC236}">
                <a16:creationId xmlns:a16="http://schemas.microsoft.com/office/drawing/2014/main" id="{DA58250A-A406-60CE-318D-1644505B5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300817" y="1050141"/>
            <a:ext cx="6063582" cy="3128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0FA20AA-1EA5-BD10-AC1B-BF612D579AA2}"/>
                  </a:ext>
                </a:extLst>
              </p:cNvPr>
              <p:cNvSpPr txBox="1"/>
              <p:nvPr/>
            </p:nvSpPr>
            <p:spPr>
              <a:xfrm>
                <a:off x="1686249" y="5039670"/>
                <a:ext cx="6890531" cy="506421"/>
              </a:xfrm>
              <a:prstGeom prst="rect">
                <a:avLst/>
              </a:prstGeom>
              <a:noFill/>
            </p:spPr>
            <p:txBody>
              <a:bodyPr wrap="square" rtlCol="0">
                <a:spAutoFit/>
              </a:bodyPr>
              <a:lstStyle/>
              <a:p>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dirty="0"/>
                  <a:t> - Laser electronic excitation tagging (FLEET, PLEET)</a:t>
                </a:r>
              </a:p>
            </p:txBody>
          </p:sp>
        </mc:Choice>
        <mc:Fallback xmlns="">
          <p:sp>
            <p:nvSpPr>
              <p:cNvPr id="15" name="TextBox 14">
                <a:extLst>
                  <a:ext uri="{FF2B5EF4-FFF2-40B4-BE49-F238E27FC236}">
                    <a16:creationId xmlns:a16="http://schemas.microsoft.com/office/drawing/2014/main" id="{30FA20AA-1EA5-BD10-AC1B-BF612D579AA2}"/>
                  </a:ext>
                </a:extLst>
              </p:cNvPr>
              <p:cNvSpPr txBox="1">
                <a:spLocks noRot="1" noChangeAspect="1" noMove="1" noResize="1" noEditPoints="1" noAdjustHandles="1" noChangeArrowheads="1" noChangeShapeType="1" noTextEdit="1"/>
              </p:cNvSpPr>
              <p:nvPr/>
            </p:nvSpPr>
            <p:spPr>
              <a:xfrm>
                <a:off x="1686249" y="5039670"/>
                <a:ext cx="6890531" cy="506421"/>
              </a:xfrm>
              <a:prstGeom prst="rect">
                <a:avLst/>
              </a:prstGeom>
              <a:blipFill>
                <a:blip r:embed="rId4"/>
                <a:stretch>
                  <a:fillRect t="-1205" b="-26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F67CBC1-786D-6D8A-12CA-8115F1342F0D}"/>
                  </a:ext>
                </a:extLst>
              </p:cNvPr>
              <p:cNvSpPr txBox="1"/>
              <p:nvPr/>
            </p:nvSpPr>
            <p:spPr>
              <a:xfrm>
                <a:off x="1295294" y="4303525"/>
                <a:ext cx="6063581" cy="461665"/>
              </a:xfrm>
              <a:prstGeom prst="rect">
                <a:avLst/>
              </a:prstGeom>
              <a:noFill/>
            </p:spPr>
            <p:txBody>
              <a:bodyPr wrap="square" rtlCol="0">
                <a:spAutoFit/>
              </a:bodyPr>
              <a:lstStyle/>
              <a:p>
                <a14:m>
                  <m:oMath xmlns:m="http://schemas.openxmlformats.org/officeDocument/2006/math">
                    <m:r>
                      <a:rPr lang="en-US" sz="2400" i="1" smtClean="0">
                        <a:latin typeface="Cambria Math" panose="02040503050406030204" pitchFamily="18" charset="0"/>
                      </a:rPr>
                      <m:t>𝜌</m:t>
                    </m:r>
                    <m:d>
                      <m:dPr>
                        <m:ctrlPr>
                          <a:rPr lang="en-US" sz="2400" b="0" i="1" smtClean="0">
                            <a:latin typeface="Cambria Math" panose="02040503050406030204" pitchFamily="18" charset="0"/>
                          </a:rPr>
                        </m:ctrlPr>
                      </m:dPr>
                      <m:e>
                        <m:r>
                          <m:rPr>
                            <m:sty m:val="p"/>
                          </m:rPr>
                          <a:rPr lang="en-US" sz="2400" b="0" i="0" smtClean="0">
                            <a:latin typeface="Cambria Math" panose="02040503050406030204" pitchFamily="18" charset="0"/>
                          </a:rPr>
                          <m:t>Δ</m:t>
                        </m:r>
                      </m:e>
                    </m:d>
                  </m:oMath>
                </a14:m>
                <a:r>
                  <a:rPr lang="en-US" sz="2400" dirty="0"/>
                  <a:t> - Schlieren/</a:t>
                </a:r>
                <a:r>
                  <a:rPr lang="en-US" sz="2400" dirty="0" err="1"/>
                  <a:t>shadowgraphy</a:t>
                </a:r>
                <a:endParaRPr lang="en-US" sz="2400" dirty="0"/>
              </a:p>
            </p:txBody>
          </p:sp>
        </mc:Choice>
        <mc:Fallback xmlns="">
          <p:sp>
            <p:nvSpPr>
              <p:cNvPr id="16" name="TextBox 15">
                <a:extLst>
                  <a:ext uri="{FF2B5EF4-FFF2-40B4-BE49-F238E27FC236}">
                    <a16:creationId xmlns:a16="http://schemas.microsoft.com/office/drawing/2014/main" id="{5F67CBC1-786D-6D8A-12CA-8115F1342F0D}"/>
                  </a:ext>
                </a:extLst>
              </p:cNvPr>
              <p:cNvSpPr txBox="1">
                <a:spLocks noRot="1" noChangeAspect="1" noMove="1" noResize="1" noEditPoints="1" noAdjustHandles="1" noChangeArrowheads="1" noChangeShapeType="1" noTextEdit="1"/>
              </p:cNvSpPr>
              <p:nvPr/>
            </p:nvSpPr>
            <p:spPr>
              <a:xfrm>
                <a:off x="1295294" y="4303525"/>
                <a:ext cx="6063581" cy="461665"/>
              </a:xfrm>
              <a:prstGeom prst="rect">
                <a:avLst/>
              </a:prstGeom>
              <a:blipFill>
                <a:blip r:embed="rId5"/>
                <a:stretch>
                  <a:fillRect l="-30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480448-42C6-9668-F5D3-AD885CCA82B9}"/>
                  </a:ext>
                </a:extLst>
              </p:cNvPr>
              <p:cNvSpPr txBox="1"/>
              <p:nvPr/>
            </p:nvSpPr>
            <p:spPr>
              <a:xfrm>
                <a:off x="901849" y="4685038"/>
                <a:ext cx="4967082" cy="414088"/>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𝑇</m:t>
                    </m:r>
                    <m:r>
                      <a:rPr lang="en-US" sz="2400" b="0" i="1" smtClean="0">
                        <a:latin typeface="Cambria Math" panose="02040503050406030204" pitchFamily="18" charset="0"/>
                      </a:rPr>
                      <m:t>,</m:t>
                    </m:r>
                    <m:r>
                      <a:rPr lang="en-US" sz="2400" b="0" i="1" smtClean="0">
                        <a:latin typeface="Cambria Math" panose="02040503050406030204" pitchFamily="18" charset="0"/>
                      </a:rPr>
                      <m:t>𝑃</m:t>
                    </m:r>
                    <m:r>
                      <a:rPr lang="en-US" sz="2400" b="0" i="1" smtClean="0">
                        <a:latin typeface="Cambria Math" panose="02040503050406030204" pitchFamily="18" charset="0"/>
                      </a:rPr>
                      <m:t>,</m:t>
                    </m:r>
                    <m:r>
                      <a:rPr lang="en-US" sz="2400" b="0" i="1" smtClean="0">
                        <a:latin typeface="Cambria Math" panose="02040503050406030204" pitchFamily="18" charset="0"/>
                      </a:rPr>
                      <m:t>𝜌</m:t>
                    </m:r>
                    <m:r>
                      <a:rPr lang="en-US" sz="2400" b="0" i="1" smtClean="0">
                        <a:latin typeface="Cambria Math" panose="02040503050406030204" pitchFamily="18" charset="0"/>
                      </a:rPr>
                      <m:t>, </m:t>
                    </m:r>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𝑉</m:t>
                        </m:r>
                      </m:e>
                    </m:acc>
                  </m:oMath>
                </a14:m>
                <a:r>
                  <a:rPr lang="en-US" sz="2400" dirty="0"/>
                  <a:t> - Fluorescence-based (PLIF)</a:t>
                </a:r>
              </a:p>
            </p:txBody>
          </p:sp>
        </mc:Choice>
        <mc:Fallback xmlns="">
          <p:sp>
            <p:nvSpPr>
              <p:cNvPr id="18" name="TextBox 17">
                <a:extLst>
                  <a:ext uri="{FF2B5EF4-FFF2-40B4-BE49-F238E27FC236}">
                    <a16:creationId xmlns:a16="http://schemas.microsoft.com/office/drawing/2014/main" id="{95480448-42C6-9668-F5D3-AD885CCA82B9}"/>
                  </a:ext>
                </a:extLst>
              </p:cNvPr>
              <p:cNvSpPr txBox="1">
                <a:spLocks noRot="1" noChangeAspect="1" noMove="1" noResize="1" noEditPoints="1" noAdjustHandles="1" noChangeArrowheads="1" noChangeShapeType="1" noTextEdit="1"/>
              </p:cNvSpPr>
              <p:nvPr/>
            </p:nvSpPr>
            <p:spPr>
              <a:xfrm>
                <a:off x="901849" y="4685038"/>
                <a:ext cx="4967082" cy="414088"/>
              </a:xfrm>
              <a:prstGeom prst="rect">
                <a:avLst/>
              </a:prstGeom>
              <a:blipFill>
                <a:blip r:embed="rId6"/>
                <a:stretch>
                  <a:fillRect t="-13433" b="-447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7DDB3D-B9F9-5171-90CE-F9C239337B89}"/>
                  </a:ext>
                </a:extLst>
              </p:cNvPr>
              <p:cNvSpPr txBox="1"/>
              <p:nvPr/>
            </p:nvSpPr>
            <p:spPr>
              <a:xfrm>
                <a:off x="775656" y="5419093"/>
                <a:ext cx="8056612" cy="506421"/>
              </a:xfrm>
              <a:prstGeom prst="rect">
                <a:avLst/>
              </a:prstGeom>
              <a:noFill/>
            </p:spPr>
            <p:txBody>
              <a:bodyPr wrap="square" rtlCol="0">
                <a:spAutoFit/>
              </a:bodyPr>
              <a:lstStyle/>
              <a:p>
                <a14:m>
                  <m:oMath xmlns:m="http://schemas.openxmlformats.org/officeDocument/2006/math">
                    <m:r>
                      <a:rPr lang="en-US" sz="2400" b="1" i="1">
                        <a:latin typeface="Cambria Math" panose="02040503050406030204" pitchFamily="18" charset="0"/>
                      </a:rPr>
                      <m:t>𝑻</m:t>
                    </m:r>
                    <m:r>
                      <a:rPr lang="en-US" sz="2400" b="1" i="1">
                        <a:latin typeface="Cambria Math" panose="02040503050406030204" pitchFamily="18" charset="0"/>
                      </a:rPr>
                      <m:t>,</m:t>
                    </m:r>
                    <m:r>
                      <a:rPr lang="en-US" sz="2400" b="1" i="1">
                        <a:latin typeface="Cambria Math" panose="02040503050406030204" pitchFamily="18" charset="0"/>
                      </a:rPr>
                      <m:t>𝑷</m:t>
                    </m:r>
                    <m:r>
                      <a:rPr lang="en-US" sz="2400" b="1" i="1">
                        <a:latin typeface="Cambria Math" panose="02040503050406030204" pitchFamily="18" charset="0"/>
                      </a:rPr>
                      <m:t>,</m:t>
                    </m:r>
                    <m:r>
                      <a:rPr lang="en-US" sz="2400" b="1" i="1">
                        <a:latin typeface="Cambria Math" panose="02040503050406030204" pitchFamily="18" charset="0"/>
                      </a:rPr>
                      <m:t>𝝆</m:t>
                    </m:r>
                    <m:r>
                      <a:rPr lang="en-US" sz="2400" b="1" i="1">
                        <a:latin typeface="Cambria Math" panose="02040503050406030204" pitchFamily="18" charset="0"/>
                      </a:rPr>
                      <m:t>, </m:t>
                    </m:r>
                    <m:acc>
                      <m:accPr>
                        <m:chr m:val="⃗"/>
                        <m:ctrlPr>
                          <a:rPr lang="en-US" sz="2400" b="1" i="1">
                            <a:latin typeface="Cambria Math" panose="02040503050406030204" pitchFamily="18" charset="0"/>
                          </a:rPr>
                        </m:ctrlPr>
                      </m:accPr>
                      <m:e>
                        <m:r>
                          <a:rPr lang="en-US" sz="2400" b="1" i="1">
                            <a:latin typeface="Cambria Math" panose="02040503050406030204" pitchFamily="18" charset="0"/>
                          </a:rPr>
                          <m:t>𝑽</m:t>
                        </m:r>
                      </m:e>
                    </m:acc>
                  </m:oMath>
                </a14:m>
                <a:r>
                  <a:rPr lang="en-US" sz="2400" b="1" dirty="0"/>
                  <a:t> - Laser scattering (CARS, Raman, Rayleigh, DGV, PIV) </a:t>
                </a:r>
              </a:p>
            </p:txBody>
          </p:sp>
        </mc:Choice>
        <mc:Fallback xmlns="">
          <p:sp>
            <p:nvSpPr>
              <p:cNvPr id="21" name="TextBox 20">
                <a:extLst>
                  <a:ext uri="{FF2B5EF4-FFF2-40B4-BE49-F238E27FC236}">
                    <a16:creationId xmlns:a16="http://schemas.microsoft.com/office/drawing/2014/main" id="{637DDB3D-B9F9-5171-90CE-F9C239337B89}"/>
                  </a:ext>
                </a:extLst>
              </p:cNvPr>
              <p:cNvSpPr txBox="1">
                <a:spLocks noRot="1" noChangeAspect="1" noMove="1" noResize="1" noEditPoints="1" noAdjustHandles="1" noChangeArrowheads="1" noChangeShapeType="1" noTextEdit="1"/>
              </p:cNvSpPr>
              <p:nvPr/>
            </p:nvSpPr>
            <p:spPr>
              <a:xfrm>
                <a:off x="775656" y="5419093"/>
                <a:ext cx="8056612" cy="506421"/>
              </a:xfrm>
              <a:prstGeom prst="rect">
                <a:avLst/>
              </a:prstGeom>
              <a:blipFill>
                <a:blip r:embed="rId7"/>
                <a:stretch>
                  <a:fillRect t="-1205" r="-681" b="-2650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448946FC-542F-6335-6291-962E5944F0EA}"/>
              </a:ext>
            </a:extLst>
          </p:cNvPr>
          <p:cNvSpPr txBox="1"/>
          <p:nvPr/>
        </p:nvSpPr>
        <p:spPr>
          <a:xfrm rot="20677941">
            <a:off x="2675805" y="1929957"/>
            <a:ext cx="2603149" cy="523220"/>
          </a:xfrm>
          <a:prstGeom prst="rect">
            <a:avLst/>
          </a:prstGeom>
          <a:noFill/>
        </p:spPr>
        <p:txBody>
          <a:bodyPr wrap="none" rtlCol="0">
            <a:spAutoFit/>
          </a:bodyPr>
          <a:lstStyle/>
          <a:p>
            <a:r>
              <a:rPr lang="en-US" sz="2800" dirty="0">
                <a:solidFill>
                  <a:schemeClr val="bg1"/>
                </a:solidFill>
              </a:rPr>
              <a:t>Surface Pressure</a:t>
            </a:r>
          </a:p>
        </p:txBody>
      </p:sp>
      <p:sp>
        <p:nvSpPr>
          <p:cNvPr id="23" name="TextBox 22">
            <a:extLst>
              <a:ext uri="{FF2B5EF4-FFF2-40B4-BE49-F238E27FC236}">
                <a16:creationId xmlns:a16="http://schemas.microsoft.com/office/drawing/2014/main" id="{D8AA8A92-6B2D-9E70-5504-E80B88C074B8}"/>
              </a:ext>
            </a:extLst>
          </p:cNvPr>
          <p:cNvSpPr txBox="1"/>
          <p:nvPr/>
        </p:nvSpPr>
        <p:spPr>
          <a:xfrm rot="855583">
            <a:off x="7310239" y="2940935"/>
            <a:ext cx="3217676" cy="523220"/>
          </a:xfrm>
          <a:prstGeom prst="rect">
            <a:avLst/>
          </a:prstGeom>
          <a:noFill/>
        </p:spPr>
        <p:txBody>
          <a:bodyPr wrap="none" rtlCol="0">
            <a:spAutoFit/>
          </a:bodyPr>
          <a:lstStyle/>
          <a:p>
            <a:r>
              <a:rPr lang="en-US" sz="2800" dirty="0">
                <a:solidFill>
                  <a:schemeClr val="bg1"/>
                </a:solidFill>
              </a:rPr>
              <a:t>Surface Temperature</a:t>
            </a:r>
          </a:p>
        </p:txBody>
      </p:sp>
      <p:sp>
        <p:nvSpPr>
          <p:cNvPr id="24" name="TextBox 23">
            <a:extLst>
              <a:ext uri="{FF2B5EF4-FFF2-40B4-BE49-F238E27FC236}">
                <a16:creationId xmlns:a16="http://schemas.microsoft.com/office/drawing/2014/main" id="{9679DD68-43B6-DC8E-7A99-B187D7480EBD}"/>
              </a:ext>
            </a:extLst>
          </p:cNvPr>
          <p:cNvSpPr txBox="1"/>
          <p:nvPr/>
        </p:nvSpPr>
        <p:spPr>
          <a:xfrm>
            <a:off x="1600750" y="1317427"/>
            <a:ext cx="2287806" cy="1015320"/>
          </a:xfrm>
          <a:prstGeom prst="rect">
            <a:avLst/>
          </a:prstGeom>
          <a:noFill/>
        </p:spPr>
        <p:txBody>
          <a:bodyPr wrap="none" rtlCol="0">
            <a:prstTxWarp prst="textArchUp">
              <a:avLst/>
            </a:prstTxWarp>
            <a:spAutoFit/>
          </a:bodyPr>
          <a:lstStyle/>
          <a:p>
            <a:r>
              <a:rPr lang="en-US" sz="2800" dirty="0"/>
              <a:t>Mach Number</a:t>
            </a:r>
          </a:p>
        </p:txBody>
      </p:sp>
      <p:sp>
        <p:nvSpPr>
          <p:cNvPr id="7" name="TextBox 6">
            <a:extLst>
              <a:ext uri="{FF2B5EF4-FFF2-40B4-BE49-F238E27FC236}">
                <a16:creationId xmlns:a16="http://schemas.microsoft.com/office/drawing/2014/main" id="{198B21BC-E0E9-883F-9D2A-188957E422F0}"/>
              </a:ext>
            </a:extLst>
          </p:cNvPr>
          <p:cNvSpPr txBox="1"/>
          <p:nvPr/>
        </p:nvSpPr>
        <p:spPr>
          <a:xfrm>
            <a:off x="10288658" y="5557134"/>
            <a:ext cx="1101584" cy="369332"/>
          </a:xfrm>
          <a:prstGeom prst="rect">
            <a:avLst/>
          </a:prstGeom>
          <a:noFill/>
        </p:spPr>
        <p:txBody>
          <a:bodyPr wrap="none" rtlCol="0">
            <a:spAutoFit/>
          </a:bodyPr>
          <a:lstStyle/>
          <a:p>
            <a:r>
              <a:rPr lang="en-US" i="1" dirty="0"/>
              <a:t>Hyper-X</a:t>
            </a:r>
            <a:r>
              <a:rPr lang="en-US" i="1" baseline="30000" dirty="0"/>
              <a:t>[2]</a:t>
            </a:r>
            <a:endParaRPr lang="en-US" i="1" dirty="0"/>
          </a:p>
        </p:txBody>
      </p:sp>
      <p:sp>
        <p:nvSpPr>
          <p:cNvPr id="10" name="TextBox 9">
            <a:extLst>
              <a:ext uri="{FF2B5EF4-FFF2-40B4-BE49-F238E27FC236}">
                <a16:creationId xmlns:a16="http://schemas.microsoft.com/office/drawing/2014/main" id="{1DF13D51-E6D3-2D27-962F-F6E09D0BB292}"/>
              </a:ext>
            </a:extLst>
          </p:cNvPr>
          <p:cNvSpPr txBox="1"/>
          <p:nvPr/>
        </p:nvSpPr>
        <p:spPr>
          <a:xfrm>
            <a:off x="156382" y="992043"/>
            <a:ext cx="2180293" cy="646331"/>
          </a:xfrm>
          <a:prstGeom prst="rect">
            <a:avLst/>
          </a:prstGeom>
          <a:noFill/>
        </p:spPr>
        <p:txBody>
          <a:bodyPr wrap="square" rtlCol="0">
            <a:spAutoFit/>
          </a:bodyPr>
          <a:lstStyle/>
          <a:p>
            <a:r>
              <a:rPr lang="en-US" i="1" dirty="0" err="1"/>
              <a:t>HIFiRE</a:t>
            </a:r>
            <a:r>
              <a:rPr lang="en-US" i="1" dirty="0"/>
              <a:t> Flight 2 Vehicle</a:t>
            </a:r>
            <a:r>
              <a:rPr lang="en-US" i="1" baseline="30000" dirty="0"/>
              <a:t> [1]</a:t>
            </a:r>
            <a:endParaRPr lang="en-US" i="1" dirty="0"/>
          </a:p>
        </p:txBody>
      </p:sp>
      <mc:AlternateContent xmlns:mc="http://schemas.openxmlformats.org/markup-compatibility/2006" xmlns:a14="http://schemas.microsoft.com/office/drawing/2010/main">
        <mc:Choice Requires="a14">
          <p:sp>
            <p:nvSpPr>
              <p:cNvPr id="8" name="Parallelogram 7">
                <a:extLst>
                  <a:ext uri="{FF2B5EF4-FFF2-40B4-BE49-F238E27FC236}">
                    <a16:creationId xmlns:a16="http://schemas.microsoft.com/office/drawing/2014/main" id="{2DFF27C9-ABE3-CF08-6D7D-F81EC5D24FC9}"/>
                  </a:ext>
                </a:extLst>
              </p:cNvPr>
              <p:cNvSpPr/>
              <p:nvPr/>
            </p:nvSpPr>
            <p:spPr>
              <a:xfrm rot="20639459" flipH="1">
                <a:off x="3403197" y="1432583"/>
                <a:ext cx="1602768" cy="472225"/>
              </a:xfrm>
              <a:prstGeom prst="parallelogram">
                <a:avLst/>
              </a:prstGeom>
              <a:solidFill>
                <a:schemeClr val="bg2">
                  <a:lumMod val="75000"/>
                  <a:alpha val="62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𝜌</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𝑃</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𝑇</m:t>
                      </m:r>
                      <m:r>
                        <a:rPr lang="en-US" b="0" i="1" smtClean="0">
                          <a:solidFill>
                            <a:schemeClr val="tx1"/>
                          </a:solidFill>
                          <a:latin typeface="Cambria Math" panose="02040503050406030204" pitchFamily="18" charset="0"/>
                        </a:rPr>
                        <m:t>, </m:t>
                      </m:r>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𝑉</m:t>
                          </m:r>
                        </m:e>
                      </m:acc>
                    </m:oMath>
                  </m:oMathPara>
                </a14:m>
                <a:endParaRPr lang="en-US" dirty="0">
                  <a:solidFill>
                    <a:schemeClr val="tx1"/>
                  </a:solidFill>
                </a:endParaRPr>
              </a:p>
            </p:txBody>
          </p:sp>
        </mc:Choice>
        <mc:Fallback xmlns="">
          <p:sp>
            <p:nvSpPr>
              <p:cNvPr id="8" name="Parallelogram 7">
                <a:extLst>
                  <a:ext uri="{FF2B5EF4-FFF2-40B4-BE49-F238E27FC236}">
                    <a16:creationId xmlns:a16="http://schemas.microsoft.com/office/drawing/2014/main" id="{2DFF27C9-ABE3-CF08-6D7D-F81EC5D24FC9}"/>
                  </a:ext>
                </a:extLst>
              </p:cNvPr>
              <p:cNvSpPr>
                <a:spLocks noRot="1" noChangeAspect="1" noMove="1" noResize="1" noEditPoints="1" noAdjustHandles="1" noChangeArrowheads="1" noChangeShapeType="1" noTextEdit="1"/>
              </p:cNvSpPr>
              <p:nvPr/>
            </p:nvSpPr>
            <p:spPr>
              <a:xfrm rot="20639459" flipH="1">
                <a:off x="3403197" y="1432583"/>
                <a:ext cx="1602768" cy="472225"/>
              </a:xfrm>
              <a:prstGeom prst="parallelogram">
                <a:avLst/>
              </a:prstGeom>
              <a:blipFill>
                <a:blip r:embed="rId8"/>
                <a:stretch>
                  <a:fillRect/>
                </a:stretch>
              </a:blipFill>
              <a:ln>
                <a:solidFill>
                  <a:schemeClr val="tx1"/>
                </a:solidFill>
              </a:ln>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B8B5AFBF-7DBA-6B35-3CFF-43C7222EE9A0}"/>
              </a:ext>
            </a:extLst>
          </p:cNvPr>
          <p:cNvCxnSpPr>
            <a:cxnSpLocks/>
            <a:stCxn id="8" idx="2"/>
          </p:cNvCxnSpPr>
          <p:nvPr/>
        </p:nvCxnSpPr>
        <p:spPr>
          <a:xfrm flipH="1">
            <a:off x="775656" y="1873429"/>
            <a:ext cx="2715359" cy="230502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D4BD756-7FEF-DD77-610C-007D051005B4}"/>
              </a:ext>
            </a:extLst>
          </p:cNvPr>
          <p:cNvCxnSpPr>
            <a:cxnSpLocks/>
            <a:stCxn id="8" idx="5"/>
          </p:cNvCxnSpPr>
          <p:nvPr/>
        </p:nvCxnSpPr>
        <p:spPr>
          <a:xfrm>
            <a:off x="4918147" y="1463963"/>
            <a:ext cx="3771505" cy="2730054"/>
          </a:xfrm>
          <a:prstGeom prst="line">
            <a:avLst/>
          </a:prstGeom>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04F41A5-76C5-DFD4-A788-D492D4C31A03}"/>
              </a:ext>
            </a:extLst>
          </p:cNvPr>
          <p:cNvSpPr txBox="1"/>
          <p:nvPr/>
        </p:nvSpPr>
        <p:spPr>
          <a:xfrm rot="222651">
            <a:off x="10289257" y="2694884"/>
            <a:ext cx="1641399" cy="1015320"/>
          </a:xfrm>
          <a:prstGeom prst="rect">
            <a:avLst/>
          </a:prstGeom>
          <a:noFill/>
        </p:spPr>
        <p:txBody>
          <a:bodyPr wrap="none" rtlCol="0">
            <a:prstTxWarp prst="textArchUp">
              <a:avLst>
                <a:gd name="adj" fmla="val 12186167"/>
              </a:avLst>
            </a:prstTxWarp>
            <a:spAutoFit/>
          </a:bodyPr>
          <a:lstStyle/>
          <a:p>
            <a:r>
              <a:rPr lang="en-US" sz="2400" dirty="0"/>
              <a:t>Mach Number</a:t>
            </a:r>
          </a:p>
        </p:txBody>
      </p:sp>
    </p:spTree>
    <p:extLst>
      <p:ext uri="{BB962C8B-B14F-4D97-AF65-F5344CB8AC3E}">
        <p14:creationId xmlns:p14="http://schemas.microsoft.com/office/powerpoint/2010/main" val="2670452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A904FBE-F67B-FC0B-2842-DB45A4A2BB83}"/>
              </a:ext>
            </a:extLst>
          </p:cNvPr>
          <p:cNvPicPr>
            <a:picLocks noChangeAspect="1"/>
          </p:cNvPicPr>
          <p:nvPr/>
        </p:nvPicPr>
        <p:blipFill rotWithShape="1">
          <a:blip r:embed="rId2"/>
          <a:srcRect r="35464"/>
          <a:stretch/>
        </p:blipFill>
        <p:spPr>
          <a:xfrm>
            <a:off x="7487155" y="1179519"/>
            <a:ext cx="1636432" cy="2324389"/>
          </a:xfrm>
          <a:prstGeom prst="rect">
            <a:avLst/>
          </a:prstGeom>
        </p:spPr>
      </p:pic>
      <p:pic>
        <p:nvPicPr>
          <p:cNvPr id="8" name="Picture 7" descr="A close-up of a graph&#10;&#10;Description automatically generated">
            <a:extLst>
              <a:ext uri="{FF2B5EF4-FFF2-40B4-BE49-F238E27FC236}">
                <a16:creationId xmlns:a16="http://schemas.microsoft.com/office/drawing/2014/main" id="{997749C7-934F-1B18-18FB-E82784A0F67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5464"/>
          <a:stretch/>
        </p:blipFill>
        <p:spPr>
          <a:xfrm>
            <a:off x="5277784" y="1187483"/>
            <a:ext cx="1636432" cy="2324389"/>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40</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Centerline mean pressure and temperature</a:t>
            </a:r>
          </a:p>
        </p:txBody>
      </p:sp>
      <p:pic>
        <p:nvPicPr>
          <p:cNvPr id="5" name="Picture 4" descr="A close-up of a graph&#10;&#10;Description automatically generated">
            <a:extLst>
              <a:ext uri="{FF2B5EF4-FFF2-40B4-BE49-F238E27FC236}">
                <a16:creationId xmlns:a16="http://schemas.microsoft.com/office/drawing/2014/main" id="{02CFC4CC-44D2-7795-077B-5E4B4A3DD71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5464"/>
          <a:stretch/>
        </p:blipFill>
        <p:spPr>
          <a:xfrm>
            <a:off x="3169038" y="1159636"/>
            <a:ext cx="1636431" cy="2324390"/>
          </a:xfrm>
          <a:prstGeom prst="rect">
            <a:avLst/>
          </a:prstGeom>
        </p:spPr>
      </p:pic>
      <p:cxnSp>
        <p:nvCxnSpPr>
          <p:cNvPr id="6" name="Straight Connector 5">
            <a:extLst>
              <a:ext uri="{FF2B5EF4-FFF2-40B4-BE49-F238E27FC236}">
                <a16:creationId xmlns:a16="http://schemas.microsoft.com/office/drawing/2014/main" id="{FFEA88DF-876D-B39A-1A96-27C75C3A4D07}"/>
              </a:ext>
            </a:extLst>
          </p:cNvPr>
          <p:cNvCxnSpPr>
            <a:cxnSpLocks/>
          </p:cNvCxnSpPr>
          <p:nvPr/>
        </p:nvCxnSpPr>
        <p:spPr>
          <a:xfrm>
            <a:off x="4177839" y="1273120"/>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A32819-41F7-4346-23B5-B1383D495E20}"/>
              </a:ext>
            </a:extLst>
          </p:cNvPr>
          <p:cNvCxnSpPr>
            <a:cxnSpLocks/>
          </p:cNvCxnSpPr>
          <p:nvPr/>
        </p:nvCxnSpPr>
        <p:spPr>
          <a:xfrm>
            <a:off x="6265594" y="1330759"/>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9BF8B5-A6B4-9110-237F-DF796DED89CC}"/>
              </a:ext>
            </a:extLst>
          </p:cNvPr>
          <p:cNvCxnSpPr>
            <a:cxnSpLocks/>
          </p:cNvCxnSpPr>
          <p:nvPr/>
        </p:nvCxnSpPr>
        <p:spPr>
          <a:xfrm>
            <a:off x="8483924" y="1286219"/>
            <a:ext cx="0" cy="1700194"/>
          </a:xfrm>
          <a:prstGeom prst="line">
            <a:avLst/>
          </a:prstGeom>
          <a:ln w="254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7856AB7-8F5C-B142-32F0-60A7F35CFB47}"/>
              </a:ext>
            </a:extLst>
          </p:cNvPr>
          <p:cNvSpPr txBox="1"/>
          <p:nvPr/>
        </p:nvSpPr>
        <p:spPr>
          <a:xfrm>
            <a:off x="3579292" y="912876"/>
            <a:ext cx="1112805" cy="461665"/>
          </a:xfrm>
          <a:prstGeom prst="rect">
            <a:avLst/>
          </a:prstGeom>
          <a:noFill/>
        </p:spPr>
        <p:txBody>
          <a:bodyPr wrap="none" rtlCol="0">
            <a:spAutoFit/>
          </a:bodyPr>
          <a:lstStyle/>
          <a:p>
            <a:r>
              <a:rPr lang="en-US" sz="2400" dirty="0"/>
              <a:t>PR ~ 12</a:t>
            </a:r>
          </a:p>
        </p:txBody>
      </p:sp>
      <p:sp>
        <p:nvSpPr>
          <p:cNvPr id="16" name="TextBox 15">
            <a:extLst>
              <a:ext uri="{FF2B5EF4-FFF2-40B4-BE49-F238E27FC236}">
                <a16:creationId xmlns:a16="http://schemas.microsoft.com/office/drawing/2014/main" id="{A8BF6431-5C93-F64F-4AE0-33EF055AA0CF}"/>
              </a:ext>
            </a:extLst>
          </p:cNvPr>
          <p:cNvSpPr txBox="1"/>
          <p:nvPr/>
        </p:nvSpPr>
        <p:spPr>
          <a:xfrm>
            <a:off x="5613965" y="924794"/>
            <a:ext cx="1345240" cy="461665"/>
          </a:xfrm>
          <a:prstGeom prst="rect">
            <a:avLst/>
          </a:prstGeom>
          <a:noFill/>
        </p:spPr>
        <p:txBody>
          <a:bodyPr wrap="none" rtlCol="0">
            <a:spAutoFit/>
          </a:bodyPr>
          <a:lstStyle/>
          <a:p>
            <a:r>
              <a:rPr lang="en-US" sz="2400" dirty="0">
                <a:solidFill>
                  <a:srgbClr val="FF0000"/>
                </a:solidFill>
              </a:rPr>
              <a:t>PR ~ 13.5</a:t>
            </a:r>
          </a:p>
        </p:txBody>
      </p:sp>
      <p:sp>
        <p:nvSpPr>
          <p:cNvPr id="17" name="TextBox 16">
            <a:extLst>
              <a:ext uri="{FF2B5EF4-FFF2-40B4-BE49-F238E27FC236}">
                <a16:creationId xmlns:a16="http://schemas.microsoft.com/office/drawing/2014/main" id="{F07401E2-5B4A-9821-F57B-6260F9C7C24A}"/>
              </a:ext>
            </a:extLst>
          </p:cNvPr>
          <p:cNvSpPr txBox="1"/>
          <p:nvPr/>
        </p:nvSpPr>
        <p:spPr>
          <a:xfrm>
            <a:off x="7959470" y="932758"/>
            <a:ext cx="1112805" cy="461665"/>
          </a:xfrm>
          <a:prstGeom prst="rect">
            <a:avLst/>
          </a:prstGeom>
          <a:noFill/>
        </p:spPr>
        <p:txBody>
          <a:bodyPr wrap="none" rtlCol="0">
            <a:spAutoFit/>
          </a:bodyPr>
          <a:lstStyle/>
          <a:p>
            <a:r>
              <a:rPr lang="en-US" sz="2400" dirty="0">
                <a:solidFill>
                  <a:srgbClr val="0033CC"/>
                </a:solidFill>
              </a:rPr>
              <a:t>PR ~ 15</a:t>
            </a:r>
          </a:p>
        </p:txBody>
      </p:sp>
      <p:pic>
        <p:nvPicPr>
          <p:cNvPr id="23" name="Picture 22">
            <a:extLst>
              <a:ext uri="{FF2B5EF4-FFF2-40B4-BE49-F238E27FC236}">
                <a16:creationId xmlns:a16="http://schemas.microsoft.com/office/drawing/2014/main" id="{C46210C2-8723-A9B6-EDB7-9F051DE555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70421" y="3687358"/>
            <a:ext cx="4739644" cy="2369821"/>
          </a:xfrm>
          <a:prstGeom prst="rect">
            <a:avLst/>
          </a:prstGeom>
        </p:spPr>
      </p:pic>
      <p:pic>
        <p:nvPicPr>
          <p:cNvPr id="2" name="Picture 1">
            <a:extLst>
              <a:ext uri="{FF2B5EF4-FFF2-40B4-BE49-F238E27FC236}">
                <a16:creationId xmlns:a16="http://schemas.microsoft.com/office/drawing/2014/main" id="{BFEB4113-AD38-F5B9-D705-D3C583A3A9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8206" y="3711949"/>
            <a:ext cx="4739642" cy="2369821"/>
          </a:xfrm>
          <a:prstGeom prst="rect">
            <a:avLst/>
          </a:prstGeom>
        </p:spPr>
      </p:pic>
    </p:spTree>
    <p:extLst>
      <p:ext uri="{BB962C8B-B14F-4D97-AF65-F5344CB8AC3E}">
        <p14:creationId xmlns:p14="http://schemas.microsoft.com/office/powerpoint/2010/main" val="2351496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41</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1A24B6A-01F9-9855-BA3A-32EE0832A139}"/>
                  </a:ext>
                </a:extLst>
              </p:cNvPr>
              <p:cNvSpPr txBox="1"/>
              <p:nvPr/>
            </p:nvSpPr>
            <p:spPr>
              <a:xfrm>
                <a:off x="2844725" y="4632534"/>
                <a:ext cx="6502549" cy="575479"/>
              </a:xfrm>
              <a:prstGeom prst="rect">
                <a:avLst/>
              </a:prstGeom>
              <a:noFill/>
            </p:spPr>
            <p:txBody>
              <a:bodyPr wrap="none" rtlCol="0">
                <a:spAutoFit/>
              </a:bodyPr>
              <a:lstStyle/>
              <a:p>
                <a:pPr algn="just"/>
                <a:r>
                  <a:rPr lang="en-US" sz="2800" b="1" dirty="0">
                    <a:solidFill>
                      <a:srgbClr val="000000"/>
                    </a:solidFill>
                    <a:effectLst/>
                    <a:latin typeface="Calibri" panose="020F0502020204030204" pitchFamily="34" charset="0"/>
                  </a:rPr>
                  <a:t>Potential for </a:t>
                </a:r>
                <a14:m>
                  <m:oMath xmlns:m="http://schemas.openxmlformats.org/officeDocument/2006/math">
                    <m:r>
                      <a:rPr lang="en-US" sz="2800" b="1" i="0" smtClean="0">
                        <a:solidFill>
                          <a:srgbClr val="000000"/>
                        </a:solidFill>
                        <a:effectLst/>
                        <a:latin typeface="Cambria Math" panose="02040503050406030204" pitchFamily="18" charset="0"/>
                      </a:rPr>
                      <m:t>~</m:t>
                    </m:r>
                  </m:oMath>
                </a14:m>
                <a:r>
                  <a:rPr lang="en-US" sz="2800" b="1" dirty="0">
                    <a:solidFill>
                      <a:srgbClr val="000000"/>
                    </a:solidFill>
                    <a:effectLst/>
                    <a:latin typeface="Calibri" panose="020F0502020204030204" pitchFamily="34" charset="0"/>
                  </a:rPr>
                  <a:t>MHz </a:t>
                </a:r>
                <a14:m>
                  <m:oMath xmlns:m="http://schemas.openxmlformats.org/officeDocument/2006/math">
                    <m:r>
                      <a:rPr lang="en-US" sz="2800" b="1" i="0" smtClean="0">
                        <a:solidFill>
                          <a:srgbClr val="000000"/>
                        </a:solidFill>
                        <a:latin typeface="Cambria Math" panose="02040503050406030204" pitchFamily="18" charset="0"/>
                      </a:rPr>
                      <m:t> </m:t>
                    </m:r>
                    <m:r>
                      <a:rPr lang="en-US" sz="2800" b="1" i="0" smtClean="0">
                        <a:solidFill>
                          <a:srgbClr val="000000"/>
                        </a:solidFill>
                        <a:latin typeface="Cambria Math" panose="02040503050406030204" pitchFamily="18" charset="0"/>
                      </a:rPr>
                      <m:t>𝐓</m:t>
                    </m:r>
                    <m:r>
                      <a:rPr lang="en-US" sz="2800" b="1" i="0" smtClean="0">
                        <a:solidFill>
                          <a:srgbClr val="000000"/>
                        </a:solidFill>
                        <a:latin typeface="Cambria Math" panose="02040503050406030204" pitchFamily="18" charset="0"/>
                      </a:rPr>
                      <m:t>, </m:t>
                    </m:r>
                    <m:r>
                      <a:rPr lang="en-US" sz="2800" b="1" i="0" smtClean="0">
                        <a:solidFill>
                          <a:srgbClr val="000000"/>
                        </a:solidFill>
                        <a:latin typeface="Cambria Math" panose="02040503050406030204" pitchFamily="18" charset="0"/>
                      </a:rPr>
                      <m:t>𝐏</m:t>
                    </m:r>
                    <m:r>
                      <a:rPr lang="en-US" sz="2800" b="1" i="0" smtClean="0">
                        <a:solidFill>
                          <a:srgbClr val="000000"/>
                        </a:solidFill>
                        <a:latin typeface="Cambria Math" panose="02040503050406030204" pitchFamily="18" charset="0"/>
                      </a:rPr>
                      <m:t>, </m:t>
                    </m:r>
                    <m:acc>
                      <m:accPr>
                        <m:chr m:val="⃗"/>
                        <m:ctrlPr>
                          <a:rPr lang="en-US" sz="2800" b="1" i="1" smtClean="0">
                            <a:solidFill>
                              <a:srgbClr val="000000"/>
                            </a:solidFill>
                            <a:latin typeface="Cambria Math" panose="02040503050406030204" pitchFamily="18" charset="0"/>
                          </a:rPr>
                        </m:ctrlPr>
                      </m:accPr>
                      <m:e>
                        <m:r>
                          <a:rPr lang="en-US" sz="2800" b="1" i="0" smtClean="0">
                            <a:solidFill>
                              <a:srgbClr val="000000"/>
                            </a:solidFill>
                            <a:latin typeface="Cambria Math" panose="02040503050406030204" pitchFamily="18" charset="0"/>
                          </a:rPr>
                          <m:t>𝐕</m:t>
                        </m:r>
                      </m:e>
                    </m:acc>
                    <m:r>
                      <a:rPr lang="en-US" sz="2800" b="1" i="0" smtClean="0">
                        <a:solidFill>
                          <a:srgbClr val="000000"/>
                        </a:solidFill>
                        <a:latin typeface="Cambria Math" panose="02040503050406030204" pitchFamily="18" charset="0"/>
                      </a:rPr>
                      <m:t> </m:t>
                    </m:r>
                  </m:oMath>
                </a14:m>
                <a:r>
                  <a:rPr lang="en-US" sz="2800" b="1" dirty="0">
                    <a:solidFill>
                      <a:srgbClr val="000000"/>
                    </a:solidFill>
                    <a:effectLst/>
                    <a:latin typeface="Calibri" panose="020F0502020204030204" pitchFamily="34" charset="0"/>
                  </a:rPr>
                  <a:t>Measurements</a:t>
                </a:r>
                <a:endParaRPr lang="en-US" sz="2800" b="1" dirty="0"/>
              </a:p>
            </p:txBody>
          </p:sp>
        </mc:Choice>
        <mc:Fallback xmlns="">
          <p:sp>
            <p:nvSpPr>
              <p:cNvPr id="14" name="TextBox 13">
                <a:extLst>
                  <a:ext uri="{FF2B5EF4-FFF2-40B4-BE49-F238E27FC236}">
                    <a16:creationId xmlns:a16="http://schemas.microsoft.com/office/drawing/2014/main" id="{31A24B6A-01F9-9855-BA3A-32EE0832A139}"/>
                  </a:ext>
                </a:extLst>
              </p:cNvPr>
              <p:cNvSpPr txBox="1">
                <a:spLocks noRot="1" noChangeAspect="1" noMove="1" noResize="1" noEditPoints="1" noAdjustHandles="1" noChangeArrowheads="1" noChangeShapeType="1" noTextEdit="1"/>
              </p:cNvSpPr>
              <p:nvPr/>
            </p:nvSpPr>
            <p:spPr>
              <a:xfrm>
                <a:off x="2844725" y="4632534"/>
                <a:ext cx="6502549" cy="575479"/>
              </a:xfrm>
              <a:prstGeom prst="rect">
                <a:avLst/>
              </a:prstGeom>
              <a:blipFill>
                <a:blip r:embed="rId10"/>
                <a:stretch>
                  <a:fillRect l="-1970" t="-1064" r="-657" b="-30851"/>
                </a:stretch>
              </a:blipFill>
            </p:spPr>
            <p:txBody>
              <a:bodyPr/>
              <a:lstStyle/>
              <a:p>
                <a:r>
                  <a:rPr lang="en-US">
                    <a:noFill/>
                  </a:rPr>
                  <a:t> </a:t>
                </a:r>
              </a:p>
            </p:txBody>
          </p:sp>
        </mc:Fallback>
      </mc:AlternateContent>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Pressure, temperature, and velocity at 25 kHz</a:t>
            </a:r>
          </a:p>
        </p:txBody>
      </p:sp>
      <p:pic>
        <p:nvPicPr>
          <p:cNvPr id="13" name="pressure3">
            <a:hlinkClick r:id="" action="ppaction://media"/>
            <a:extLst>
              <a:ext uri="{FF2B5EF4-FFF2-40B4-BE49-F238E27FC236}">
                <a16:creationId xmlns:a16="http://schemas.microsoft.com/office/drawing/2014/main" id="{650618B1-51A6-BE7A-A7B7-20197934E24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64966" y="1892249"/>
            <a:ext cx="2593687" cy="2853056"/>
          </a:xfrm>
          <a:prstGeom prst="rect">
            <a:avLst/>
          </a:prstGeom>
        </p:spPr>
      </p:pic>
      <p:pic>
        <p:nvPicPr>
          <p:cNvPr id="15" name="temperature2">
            <a:hlinkClick r:id="" action="ppaction://media"/>
            <a:extLst>
              <a:ext uri="{FF2B5EF4-FFF2-40B4-BE49-F238E27FC236}">
                <a16:creationId xmlns:a16="http://schemas.microsoft.com/office/drawing/2014/main" id="{18C9CE83-8DD0-E66C-AA8C-5EEF27AD81DF}"/>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403452" y="1892249"/>
            <a:ext cx="2593688" cy="2853056"/>
          </a:xfrm>
          <a:prstGeom prst="rect">
            <a:avLst/>
          </a:prstGeom>
        </p:spPr>
      </p:pic>
      <p:pic>
        <p:nvPicPr>
          <p:cNvPr id="16" name="velocity2">
            <a:hlinkClick r:id="" action="ppaction://media"/>
            <a:extLst>
              <a:ext uri="{FF2B5EF4-FFF2-40B4-BE49-F238E27FC236}">
                <a16:creationId xmlns:a16="http://schemas.microsoft.com/office/drawing/2014/main" id="{45D17366-5D56-E08C-2A0A-B3F941CC75B5}"/>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6041939" y="1892249"/>
            <a:ext cx="2593688" cy="2853056"/>
          </a:xfrm>
          <a:prstGeom prst="rect">
            <a:avLst/>
          </a:prstGeom>
        </p:spPr>
      </p:pic>
      <p:pic>
        <p:nvPicPr>
          <p:cNvPr id="17" name="density2">
            <a:hlinkClick r:id="" action="ppaction://media"/>
            <a:extLst>
              <a:ext uri="{FF2B5EF4-FFF2-40B4-BE49-F238E27FC236}">
                <a16:creationId xmlns:a16="http://schemas.microsoft.com/office/drawing/2014/main" id="{3C16F7E7-3864-DFEF-94E8-B28B6B1375F9}"/>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8680427" y="1892249"/>
            <a:ext cx="2593687" cy="2853056"/>
          </a:xfrm>
          <a:prstGeom prst="rect">
            <a:avLst/>
          </a:prstGeom>
        </p:spPr>
      </p:pic>
      <p:sp>
        <p:nvSpPr>
          <p:cNvPr id="2" name="TextBox 1">
            <a:extLst>
              <a:ext uri="{FF2B5EF4-FFF2-40B4-BE49-F238E27FC236}">
                <a16:creationId xmlns:a16="http://schemas.microsoft.com/office/drawing/2014/main" id="{803B94CF-25F1-D5B7-F7A9-DA213CA490C7}"/>
              </a:ext>
            </a:extLst>
          </p:cNvPr>
          <p:cNvSpPr txBox="1"/>
          <p:nvPr/>
        </p:nvSpPr>
        <p:spPr>
          <a:xfrm>
            <a:off x="1376559" y="1317170"/>
            <a:ext cx="1083566" cy="400110"/>
          </a:xfrm>
          <a:prstGeom prst="rect">
            <a:avLst/>
          </a:prstGeom>
          <a:noFill/>
        </p:spPr>
        <p:txBody>
          <a:bodyPr wrap="none" rtlCol="0">
            <a:spAutoFit/>
          </a:bodyPr>
          <a:lstStyle/>
          <a:p>
            <a:r>
              <a:rPr lang="en-US" sz="2000" dirty="0">
                <a:solidFill>
                  <a:srgbClr val="0033CC"/>
                </a:solidFill>
              </a:rPr>
              <a:t>Pressure</a:t>
            </a:r>
          </a:p>
        </p:txBody>
      </p:sp>
      <p:sp>
        <p:nvSpPr>
          <p:cNvPr id="5" name="TextBox 4">
            <a:extLst>
              <a:ext uri="{FF2B5EF4-FFF2-40B4-BE49-F238E27FC236}">
                <a16:creationId xmlns:a16="http://schemas.microsoft.com/office/drawing/2014/main" id="{E76CD60C-FAE5-CF50-9513-F7244B27E284}"/>
              </a:ext>
            </a:extLst>
          </p:cNvPr>
          <p:cNvSpPr txBox="1"/>
          <p:nvPr/>
        </p:nvSpPr>
        <p:spPr>
          <a:xfrm>
            <a:off x="3893903" y="1338654"/>
            <a:ext cx="1524648" cy="400110"/>
          </a:xfrm>
          <a:prstGeom prst="rect">
            <a:avLst/>
          </a:prstGeom>
          <a:noFill/>
        </p:spPr>
        <p:txBody>
          <a:bodyPr wrap="none" rtlCol="0">
            <a:spAutoFit/>
          </a:bodyPr>
          <a:lstStyle/>
          <a:p>
            <a:r>
              <a:rPr lang="en-US" sz="2000" dirty="0">
                <a:solidFill>
                  <a:srgbClr val="FF0000"/>
                </a:solidFill>
              </a:rPr>
              <a:t>Temperature</a:t>
            </a:r>
          </a:p>
        </p:txBody>
      </p:sp>
      <p:sp>
        <p:nvSpPr>
          <p:cNvPr id="6" name="TextBox 5">
            <a:extLst>
              <a:ext uri="{FF2B5EF4-FFF2-40B4-BE49-F238E27FC236}">
                <a16:creationId xmlns:a16="http://schemas.microsoft.com/office/drawing/2014/main" id="{B45A9043-7AF7-325A-2027-0464C3568D22}"/>
              </a:ext>
            </a:extLst>
          </p:cNvPr>
          <p:cNvSpPr txBox="1"/>
          <p:nvPr/>
        </p:nvSpPr>
        <p:spPr>
          <a:xfrm>
            <a:off x="6416121" y="1338654"/>
            <a:ext cx="1720407" cy="400110"/>
          </a:xfrm>
          <a:prstGeom prst="rect">
            <a:avLst/>
          </a:prstGeom>
          <a:noFill/>
        </p:spPr>
        <p:txBody>
          <a:bodyPr wrap="none" rtlCol="0">
            <a:spAutoFit/>
          </a:bodyPr>
          <a:lstStyle/>
          <a:p>
            <a:r>
              <a:rPr lang="en-US" sz="2000" dirty="0">
                <a:solidFill>
                  <a:srgbClr val="00B0F0"/>
                </a:solidFill>
              </a:rPr>
              <a:t>Rad. K Velocity</a:t>
            </a:r>
          </a:p>
        </p:txBody>
      </p:sp>
      <p:sp>
        <p:nvSpPr>
          <p:cNvPr id="7" name="TextBox 6">
            <a:extLst>
              <a:ext uri="{FF2B5EF4-FFF2-40B4-BE49-F238E27FC236}">
                <a16:creationId xmlns:a16="http://schemas.microsoft.com/office/drawing/2014/main" id="{881DADAE-1945-90C8-F4CD-FCB682793E62}"/>
              </a:ext>
            </a:extLst>
          </p:cNvPr>
          <p:cNvSpPr txBox="1"/>
          <p:nvPr/>
        </p:nvSpPr>
        <p:spPr>
          <a:xfrm>
            <a:off x="9134098" y="1338654"/>
            <a:ext cx="1516762" cy="400110"/>
          </a:xfrm>
          <a:prstGeom prst="rect">
            <a:avLst/>
          </a:prstGeom>
          <a:noFill/>
        </p:spPr>
        <p:txBody>
          <a:bodyPr wrap="none" rtlCol="0">
            <a:spAutoFit/>
          </a:bodyPr>
          <a:lstStyle/>
          <a:p>
            <a:r>
              <a:rPr lang="en-US" sz="2000" dirty="0">
                <a:solidFill>
                  <a:srgbClr val="CC66FF"/>
                </a:solidFill>
              </a:rPr>
              <a:t>Calc. Density</a:t>
            </a:r>
          </a:p>
        </p:txBody>
      </p:sp>
      <p:sp>
        <p:nvSpPr>
          <p:cNvPr id="8" name="Rectangle: Rounded Corners 7">
            <a:extLst>
              <a:ext uri="{FF2B5EF4-FFF2-40B4-BE49-F238E27FC236}">
                <a16:creationId xmlns:a16="http://schemas.microsoft.com/office/drawing/2014/main" id="{C67BB28F-0893-5B14-06F2-5323531B2E06}"/>
              </a:ext>
            </a:extLst>
          </p:cNvPr>
          <p:cNvSpPr/>
          <p:nvPr/>
        </p:nvSpPr>
        <p:spPr>
          <a:xfrm>
            <a:off x="3688617" y="5241807"/>
            <a:ext cx="4617046" cy="833383"/>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How can we improve these results?</a:t>
            </a:r>
          </a:p>
        </p:txBody>
      </p:sp>
    </p:spTree>
    <p:extLst>
      <p:ext uri="{BB962C8B-B14F-4D97-AF65-F5344CB8AC3E}">
        <p14:creationId xmlns:p14="http://schemas.microsoft.com/office/powerpoint/2010/main" val="34406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 fill="hold"/>
                                        <p:tgtEl>
                                          <p:spTgt spid="13"/>
                                        </p:tgtEl>
                                      </p:cBhvr>
                                    </p:cmd>
                                  </p:childTnLst>
                                </p:cTn>
                              </p:par>
                              <p:par>
                                <p:cTn id="7" presetID="1" presetClass="mediacall" presetSubtype="0" fill="hold" nodeType="withEffect">
                                  <p:stCondLst>
                                    <p:cond delay="0"/>
                                  </p:stCondLst>
                                  <p:childTnLst>
                                    <p:cmd type="call" cmd="playFrom(0.0)">
                                      <p:cBhvr>
                                        <p:cTn id="8" dur="2000" fill="hold"/>
                                        <p:tgtEl>
                                          <p:spTgt spid="15"/>
                                        </p:tgtEl>
                                      </p:cBhvr>
                                    </p:cmd>
                                  </p:childTnLst>
                                </p:cTn>
                              </p:par>
                              <p:par>
                                <p:cTn id="9" presetID="1" presetClass="mediacall" presetSubtype="0" fill="hold" nodeType="withEffect">
                                  <p:stCondLst>
                                    <p:cond delay="0"/>
                                  </p:stCondLst>
                                  <p:childTnLst>
                                    <p:cmd type="call" cmd="playFrom(0.0)">
                                      <p:cBhvr>
                                        <p:cTn id="10" dur="2000" fill="hold"/>
                                        <p:tgtEl>
                                          <p:spTgt spid="16"/>
                                        </p:tgtEl>
                                      </p:cBhvr>
                                    </p:cmd>
                                  </p:childTnLst>
                                </p:cTn>
                              </p:par>
                              <p:par>
                                <p:cTn id="11" presetID="1" presetClass="mediacall" presetSubtype="0" fill="hold" nodeType="withEffect">
                                  <p:stCondLst>
                                    <p:cond delay="0"/>
                                  </p:stCondLst>
                                  <p:childTnLst>
                                    <p:cmd type="call" cmd="playFrom(0.0)">
                                      <p:cBhvr>
                                        <p:cTn id="12" dur="2000"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5"/>
                </p:tgtEl>
              </p:cMediaNode>
            </p:video>
            <p:video>
              <p:cMediaNode vol="80000">
                <p:cTn id="23" repeatCount="indefinite" fill="hold" display="0">
                  <p:stCondLst>
                    <p:cond delay="indefinite"/>
                  </p:stCondLst>
                </p:cTn>
                <p:tgtEl>
                  <p:spTgt spid="16"/>
                </p:tgtEl>
              </p:cMediaNode>
            </p:video>
            <p:video>
              <p:cMediaNode vol="80000">
                <p:cTn id="24" repeatCount="indefinite" fill="hold" display="0">
                  <p:stCondLst>
                    <p:cond delay="indefinite"/>
                  </p:stCondLst>
                </p:cTn>
                <p:tgtEl>
                  <p:spTgt spid="17"/>
                </p:tgtEl>
              </p:cMediaNode>
            </p:video>
          </p:childTnLst>
        </p:cTn>
      </p:par>
    </p:tnLst>
    <p:bldLst>
      <p:bldP spid="14"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graph&#10;&#10;Description automatically generated with medium confidence">
            <a:extLst>
              <a:ext uri="{FF2B5EF4-FFF2-40B4-BE49-F238E27FC236}">
                <a16:creationId xmlns:a16="http://schemas.microsoft.com/office/drawing/2014/main" id="{E90995BF-A252-7FB1-A3AC-B3D4776A2120}"/>
              </a:ext>
            </a:extLst>
          </p:cNvPr>
          <p:cNvPicPr>
            <a:picLocks noChangeAspect="1"/>
          </p:cNvPicPr>
          <p:nvPr/>
        </p:nvPicPr>
        <p:blipFill rotWithShape="1">
          <a:blip r:embed="rId2">
            <a:extLst>
              <a:ext uri="{28A0092B-C50C-407E-A947-70E740481C1C}">
                <a14:useLocalDpi xmlns:a14="http://schemas.microsoft.com/office/drawing/2010/main" val="0"/>
              </a:ext>
            </a:extLst>
          </a:blip>
          <a:srcRect r="66070"/>
          <a:stretch/>
        </p:blipFill>
        <p:spPr>
          <a:xfrm>
            <a:off x="7853251" y="1280182"/>
            <a:ext cx="4123084" cy="5116540"/>
          </a:xfrm>
          <a:prstGeom prst="rect">
            <a:avLst/>
          </a:prstGeom>
        </p:spPr>
      </p:pic>
      <p:pic>
        <p:nvPicPr>
          <p:cNvPr id="40" name="Picture 39">
            <a:extLst>
              <a:ext uri="{FF2B5EF4-FFF2-40B4-BE49-F238E27FC236}">
                <a16:creationId xmlns:a16="http://schemas.microsoft.com/office/drawing/2014/main" id="{BB537BF2-6420-0CAC-5FF7-935E5B780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15816" y="1516799"/>
            <a:ext cx="4048478" cy="3238785"/>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42</a:t>
            </a:fld>
            <a:endParaRPr lang="en-US"/>
          </a:p>
        </p:txBody>
      </p:sp>
      <p:sp>
        <p:nvSpPr>
          <p:cNvPr id="8" name="Title 7">
            <a:extLst>
              <a:ext uri="{FF2B5EF4-FFF2-40B4-BE49-F238E27FC236}">
                <a16:creationId xmlns:a16="http://schemas.microsoft.com/office/drawing/2014/main" id="{079CC84E-E338-EDF1-9BD4-6C393DB36B81}"/>
              </a:ext>
            </a:extLst>
          </p:cNvPr>
          <p:cNvSpPr>
            <a:spLocks noGrp="1"/>
          </p:cNvSpPr>
          <p:nvPr>
            <p:ph type="title"/>
          </p:nvPr>
        </p:nvSpPr>
        <p:spPr/>
        <p:txBody>
          <a:bodyPr/>
          <a:lstStyle/>
          <a:p>
            <a:r>
              <a:rPr lang="en-US" dirty="0"/>
              <a:t>How to find the optimal configuration?</a:t>
            </a:r>
          </a:p>
        </p:txBody>
      </p:sp>
      <p:pic>
        <p:nvPicPr>
          <p:cNvPr id="11" name="Picture 10">
            <a:extLst>
              <a:ext uri="{FF2B5EF4-FFF2-40B4-BE49-F238E27FC236}">
                <a16:creationId xmlns:a16="http://schemas.microsoft.com/office/drawing/2014/main" id="{B301B4F5-6381-B620-C407-65F2B633CF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5665" y="981491"/>
            <a:ext cx="2986239" cy="1193528"/>
          </a:xfrm>
          <a:prstGeom prst="rect">
            <a:avLst/>
          </a:prstGeom>
        </p:spPr>
      </p:pic>
      <p:pic>
        <p:nvPicPr>
          <p:cNvPr id="12" name="Picture 11">
            <a:extLst>
              <a:ext uri="{FF2B5EF4-FFF2-40B4-BE49-F238E27FC236}">
                <a16:creationId xmlns:a16="http://schemas.microsoft.com/office/drawing/2014/main" id="{B5B36C35-8B63-F482-C367-221631A93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665" y="1973579"/>
            <a:ext cx="2986239" cy="1193528"/>
          </a:xfrm>
          <a:prstGeom prst="rect">
            <a:avLst/>
          </a:prstGeom>
        </p:spPr>
      </p:pic>
      <p:pic>
        <p:nvPicPr>
          <p:cNvPr id="13" name="Picture 12">
            <a:extLst>
              <a:ext uri="{FF2B5EF4-FFF2-40B4-BE49-F238E27FC236}">
                <a16:creationId xmlns:a16="http://schemas.microsoft.com/office/drawing/2014/main" id="{1F7D04F6-3727-19C7-839A-444D493F52F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5665" y="2965667"/>
            <a:ext cx="2986239" cy="1193528"/>
          </a:xfrm>
          <a:prstGeom prst="rect">
            <a:avLst/>
          </a:prstGeom>
        </p:spPr>
      </p:pic>
      <p:pic>
        <p:nvPicPr>
          <p:cNvPr id="14" name="Picture 13">
            <a:extLst>
              <a:ext uri="{FF2B5EF4-FFF2-40B4-BE49-F238E27FC236}">
                <a16:creationId xmlns:a16="http://schemas.microsoft.com/office/drawing/2014/main" id="{2ECA71FC-9D71-2975-C828-AC7183D7FF7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5665" y="3957755"/>
            <a:ext cx="2986239" cy="1193528"/>
          </a:xfrm>
          <a:prstGeom prst="rect">
            <a:avLst/>
          </a:prstGeom>
        </p:spPr>
      </p:pic>
      <p:pic>
        <p:nvPicPr>
          <p:cNvPr id="15" name="Picture 14">
            <a:extLst>
              <a:ext uri="{FF2B5EF4-FFF2-40B4-BE49-F238E27FC236}">
                <a16:creationId xmlns:a16="http://schemas.microsoft.com/office/drawing/2014/main" id="{E63260F8-4FD1-F683-28F9-51830CBC3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5665" y="4949843"/>
            <a:ext cx="2986239" cy="1193528"/>
          </a:xfrm>
          <a:prstGeom prst="rect">
            <a:avLst/>
          </a:prstGeom>
        </p:spPr>
      </p:pic>
      <p:sp>
        <p:nvSpPr>
          <p:cNvPr id="19" name="Rectangle 18">
            <a:extLst>
              <a:ext uri="{FF2B5EF4-FFF2-40B4-BE49-F238E27FC236}">
                <a16:creationId xmlns:a16="http://schemas.microsoft.com/office/drawing/2014/main" id="{1DE516FF-9E37-4A53-9BD3-43E30BFAC5A0}"/>
              </a:ext>
            </a:extLst>
          </p:cNvPr>
          <p:cNvSpPr/>
          <p:nvPr/>
        </p:nvSpPr>
        <p:spPr>
          <a:xfrm>
            <a:off x="630766" y="1838813"/>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16E025-7ED6-E8D7-90D0-869C87397476}"/>
              </a:ext>
            </a:extLst>
          </p:cNvPr>
          <p:cNvSpPr/>
          <p:nvPr/>
        </p:nvSpPr>
        <p:spPr>
          <a:xfrm>
            <a:off x="647015" y="2820016"/>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57299-C914-15D5-1EE1-FC95B925C5ED}"/>
              </a:ext>
            </a:extLst>
          </p:cNvPr>
          <p:cNvSpPr/>
          <p:nvPr/>
        </p:nvSpPr>
        <p:spPr>
          <a:xfrm>
            <a:off x="679513" y="3822989"/>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36F817-72F6-B7C0-9C0D-58D3B20213D3}"/>
              </a:ext>
            </a:extLst>
          </p:cNvPr>
          <p:cNvSpPr/>
          <p:nvPr/>
        </p:nvSpPr>
        <p:spPr>
          <a:xfrm>
            <a:off x="679512" y="4815077"/>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55BB25-302B-357C-E4A7-087136B46CA6}"/>
              </a:ext>
            </a:extLst>
          </p:cNvPr>
          <p:cNvSpPr/>
          <p:nvPr/>
        </p:nvSpPr>
        <p:spPr>
          <a:xfrm>
            <a:off x="520824" y="4869482"/>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310EC6-9543-BBEC-96A8-7B2D6B86CF9D}"/>
              </a:ext>
            </a:extLst>
          </p:cNvPr>
          <p:cNvSpPr/>
          <p:nvPr/>
        </p:nvSpPr>
        <p:spPr>
          <a:xfrm>
            <a:off x="567671" y="3864391"/>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DF604B-31FA-5E09-170C-6BC37AFACD67}"/>
              </a:ext>
            </a:extLst>
          </p:cNvPr>
          <p:cNvSpPr/>
          <p:nvPr/>
        </p:nvSpPr>
        <p:spPr>
          <a:xfrm>
            <a:off x="567671" y="2879899"/>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B2435B-414D-DA51-7D5A-8FA8F3BBDCF3}"/>
              </a:ext>
            </a:extLst>
          </p:cNvPr>
          <p:cNvSpPr/>
          <p:nvPr/>
        </p:nvSpPr>
        <p:spPr>
          <a:xfrm>
            <a:off x="520824" y="1874833"/>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246BD37-0831-EEB8-678C-7EE5F13BB5BB}"/>
                  </a:ext>
                </a:extLst>
              </p:cNvPr>
              <p:cNvSpPr txBox="1"/>
              <p:nvPr/>
            </p:nvSpPr>
            <p:spPr>
              <a:xfrm>
                <a:off x="2704553" y="1048446"/>
                <a:ext cx="48090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1</m:t>
                          </m:r>
                        </m:sub>
                      </m:sSub>
                    </m:oMath>
                  </m:oMathPara>
                </a14:m>
                <a:endParaRPr lang="en-US" sz="2000" dirty="0"/>
              </a:p>
            </p:txBody>
          </p:sp>
        </mc:Choice>
        <mc:Fallback xmlns="">
          <p:sp>
            <p:nvSpPr>
              <p:cNvPr id="18" name="TextBox 17">
                <a:extLst>
                  <a:ext uri="{FF2B5EF4-FFF2-40B4-BE49-F238E27FC236}">
                    <a16:creationId xmlns:a16="http://schemas.microsoft.com/office/drawing/2014/main" id="{1246BD37-0831-EEB8-678C-7EE5F13BB5BB}"/>
                  </a:ext>
                </a:extLst>
              </p:cNvPr>
              <p:cNvSpPr txBox="1">
                <a:spLocks noRot="1" noChangeAspect="1" noMove="1" noResize="1" noEditPoints="1" noAdjustHandles="1" noChangeArrowheads="1" noChangeShapeType="1" noTextEdit="1"/>
              </p:cNvSpPr>
              <p:nvPr/>
            </p:nvSpPr>
            <p:spPr>
              <a:xfrm>
                <a:off x="2704553" y="1048446"/>
                <a:ext cx="480901"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B32F2F8-CC9F-7F64-C014-DB2E2998D94E}"/>
                  </a:ext>
                </a:extLst>
              </p:cNvPr>
              <p:cNvSpPr txBox="1"/>
              <p:nvPr/>
            </p:nvSpPr>
            <p:spPr>
              <a:xfrm>
                <a:off x="2617434" y="2051382"/>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2</m:t>
                          </m:r>
                        </m:sub>
                      </m:sSub>
                    </m:oMath>
                  </m:oMathPara>
                </a14:m>
                <a:endParaRPr lang="en-US" sz="2000" dirty="0"/>
              </a:p>
            </p:txBody>
          </p:sp>
        </mc:Choice>
        <mc:Fallback xmlns="">
          <p:sp>
            <p:nvSpPr>
              <p:cNvPr id="29" name="TextBox 28">
                <a:extLst>
                  <a:ext uri="{FF2B5EF4-FFF2-40B4-BE49-F238E27FC236}">
                    <a16:creationId xmlns:a16="http://schemas.microsoft.com/office/drawing/2014/main" id="{CB32F2F8-CC9F-7F64-C014-DB2E2998D94E}"/>
                  </a:ext>
                </a:extLst>
              </p:cNvPr>
              <p:cNvSpPr txBox="1">
                <a:spLocks noRot="1" noChangeAspect="1" noMove="1" noResize="1" noEditPoints="1" noAdjustHandles="1" noChangeArrowheads="1" noChangeShapeType="1" noTextEdit="1"/>
              </p:cNvSpPr>
              <p:nvPr/>
            </p:nvSpPr>
            <p:spPr>
              <a:xfrm>
                <a:off x="2617434" y="2051382"/>
                <a:ext cx="486865" cy="400110"/>
              </a:xfrm>
              <a:prstGeom prst="rect">
                <a:avLst/>
              </a:prstGeom>
              <a:blipFill>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9F2B2F-EA1C-6AB4-4528-936AA4136AEC}"/>
                  </a:ext>
                </a:extLst>
              </p:cNvPr>
              <p:cNvSpPr txBox="1"/>
              <p:nvPr/>
            </p:nvSpPr>
            <p:spPr>
              <a:xfrm>
                <a:off x="2677321" y="3054318"/>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3</m:t>
                          </m:r>
                        </m:sub>
                      </m:sSub>
                    </m:oMath>
                  </m:oMathPara>
                </a14:m>
                <a:endParaRPr lang="en-US" sz="2000" dirty="0"/>
              </a:p>
            </p:txBody>
          </p:sp>
        </mc:Choice>
        <mc:Fallback xmlns="">
          <p:sp>
            <p:nvSpPr>
              <p:cNvPr id="31" name="TextBox 30">
                <a:extLst>
                  <a:ext uri="{FF2B5EF4-FFF2-40B4-BE49-F238E27FC236}">
                    <a16:creationId xmlns:a16="http://schemas.microsoft.com/office/drawing/2014/main" id="{FE9F2B2F-EA1C-6AB4-4528-936AA4136AEC}"/>
                  </a:ext>
                </a:extLst>
              </p:cNvPr>
              <p:cNvSpPr txBox="1">
                <a:spLocks noRot="1" noChangeAspect="1" noMove="1" noResize="1" noEditPoints="1" noAdjustHandles="1" noChangeArrowheads="1" noChangeShapeType="1" noTextEdit="1"/>
              </p:cNvSpPr>
              <p:nvPr/>
            </p:nvSpPr>
            <p:spPr>
              <a:xfrm>
                <a:off x="2677321" y="3054318"/>
                <a:ext cx="486865"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97DFCB6-E0C7-B85E-1699-F692B976E612}"/>
                  </a:ext>
                </a:extLst>
              </p:cNvPr>
              <p:cNvSpPr txBox="1"/>
              <p:nvPr/>
            </p:nvSpPr>
            <p:spPr>
              <a:xfrm>
                <a:off x="2689950" y="4057254"/>
                <a:ext cx="4813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4</m:t>
                          </m:r>
                        </m:sub>
                      </m:sSub>
                    </m:oMath>
                  </m:oMathPara>
                </a14:m>
                <a:endParaRPr lang="en-US" sz="2000" dirty="0"/>
              </a:p>
            </p:txBody>
          </p:sp>
        </mc:Choice>
        <mc:Fallback xmlns="">
          <p:sp>
            <p:nvSpPr>
              <p:cNvPr id="33" name="TextBox 32">
                <a:extLst>
                  <a:ext uri="{FF2B5EF4-FFF2-40B4-BE49-F238E27FC236}">
                    <a16:creationId xmlns:a16="http://schemas.microsoft.com/office/drawing/2014/main" id="{D97DFCB6-E0C7-B85E-1699-F692B976E612}"/>
                  </a:ext>
                </a:extLst>
              </p:cNvPr>
              <p:cNvSpPr txBox="1">
                <a:spLocks noRot="1" noChangeAspect="1" noMove="1" noResize="1" noEditPoints="1" noAdjustHandles="1" noChangeArrowheads="1" noChangeShapeType="1" noTextEdit="1"/>
              </p:cNvSpPr>
              <p:nvPr/>
            </p:nvSpPr>
            <p:spPr>
              <a:xfrm>
                <a:off x="2689950" y="4057254"/>
                <a:ext cx="481349"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F4A4C81-1EDC-15C2-0B24-DBAA9FCE54B8}"/>
                  </a:ext>
                </a:extLst>
              </p:cNvPr>
              <p:cNvSpPr txBox="1"/>
              <p:nvPr/>
            </p:nvSpPr>
            <p:spPr>
              <a:xfrm>
                <a:off x="2703044" y="5060190"/>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5</m:t>
                          </m:r>
                        </m:sub>
                      </m:sSub>
                    </m:oMath>
                  </m:oMathPara>
                </a14:m>
                <a:endParaRPr lang="en-US" sz="2000" dirty="0"/>
              </a:p>
            </p:txBody>
          </p:sp>
        </mc:Choice>
        <mc:Fallback xmlns="">
          <p:sp>
            <p:nvSpPr>
              <p:cNvPr id="35" name="TextBox 34">
                <a:extLst>
                  <a:ext uri="{FF2B5EF4-FFF2-40B4-BE49-F238E27FC236}">
                    <a16:creationId xmlns:a16="http://schemas.microsoft.com/office/drawing/2014/main" id="{6F4A4C81-1EDC-15C2-0B24-DBAA9FCE54B8}"/>
                  </a:ext>
                </a:extLst>
              </p:cNvPr>
              <p:cNvSpPr txBox="1">
                <a:spLocks noRot="1" noChangeAspect="1" noMove="1" noResize="1" noEditPoints="1" noAdjustHandles="1" noChangeArrowheads="1" noChangeShapeType="1" noTextEdit="1"/>
              </p:cNvSpPr>
              <p:nvPr/>
            </p:nvSpPr>
            <p:spPr>
              <a:xfrm>
                <a:off x="2703044" y="5060190"/>
                <a:ext cx="486865" cy="400110"/>
              </a:xfrm>
              <a:prstGeom prst="rect">
                <a:avLst/>
              </a:prstGeom>
              <a:blipFill>
                <a:blip r:embed="rId13"/>
                <a:stretch>
                  <a:fillRect/>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A896DB5-5D0F-CAC0-F340-8AD34BF1628B}"/>
              </a:ext>
            </a:extLst>
          </p:cNvPr>
          <p:cNvSpPr/>
          <p:nvPr/>
        </p:nvSpPr>
        <p:spPr>
          <a:xfrm>
            <a:off x="2689950" y="929971"/>
            <a:ext cx="524291" cy="5116539"/>
          </a:xfrm>
          <a:prstGeom prst="round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B3A27B5-9EA8-459E-38D8-970855185992}"/>
                  </a:ext>
                </a:extLst>
              </p:cNvPr>
              <p:cNvSpPr txBox="1"/>
              <p:nvPr/>
            </p:nvSpPr>
            <p:spPr>
              <a:xfrm>
                <a:off x="4132395" y="1777740"/>
                <a:ext cx="48090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1</m:t>
                          </m:r>
                        </m:sub>
                      </m:sSub>
                    </m:oMath>
                  </m:oMathPara>
                </a14:m>
                <a:endParaRPr lang="en-US" sz="2000" dirty="0"/>
              </a:p>
            </p:txBody>
          </p:sp>
        </mc:Choice>
        <mc:Fallback xmlns="">
          <p:sp>
            <p:nvSpPr>
              <p:cNvPr id="45" name="TextBox 44">
                <a:extLst>
                  <a:ext uri="{FF2B5EF4-FFF2-40B4-BE49-F238E27FC236}">
                    <a16:creationId xmlns:a16="http://schemas.microsoft.com/office/drawing/2014/main" id="{BB3A27B5-9EA8-459E-38D8-970855185992}"/>
                  </a:ext>
                </a:extLst>
              </p:cNvPr>
              <p:cNvSpPr txBox="1">
                <a:spLocks noRot="1" noChangeAspect="1" noMove="1" noResize="1" noEditPoints="1" noAdjustHandles="1" noChangeArrowheads="1" noChangeShapeType="1" noTextEdit="1"/>
              </p:cNvSpPr>
              <p:nvPr/>
            </p:nvSpPr>
            <p:spPr>
              <a:xfrm>
                <a:off x="4132395" y="1777740"/>
                <a:ext cx="480901"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15AA835-F8AD-5222-88B9-7CCBB676798E}"/>
                  </a:ext>
                </a:extLst>
              </p:cNvPr>
              <p:cNvSpPr txBox="1"/>
              <p:nvPr/>
            </p:nvSpPr>
            <p:spPr>
              <a:xfrm>
                <a:off x="4613296" y="2397537"/>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2</m:t>
                          </m:r>
                        </m:sub>
                      </m:sSub>
                    </m:oMath>
                  </m:oMathPara>
                </a14:m>
                <a:endParaRPr lang="en-US" sz="2000" dirty="0"/>
              </a:p>
            </p:txBody>
          </p:sp>
        </mc:Choice>
        <mc:Fallback xmlns="">
          <p:sp>
            <p:nvSpPr>
              <p:cNvPr id="46" name="TextBox 45">
                <a:extLst>
                  <a:ext uri="{FF2B5EF4-FFF2-40B4-BE49-F238E27FC236}">
                    <a16:creationId xmlns:a16="http://schemas.microsoft.com/office/drawing/2014/main" id="{D15AA835-F8AD-5222-88B9-7CCBB676798E}"/>
                  </a:ext>
                </a:extLst>
              </p:cNvPr>
              <p:cNvSpPr txBox="1">
                <a:spLocks noRot="1" noChangeAspect="1" noMove="1" noResize="1" noEditPoints="1" noAdjustHandles="1" noChangeArrowheads="1" noChangeShapeType="1" noTextEdit="1"/>
              </p:cNvSpPr>
              <p:nvPr/>
            </p:nvSpPr>
            <p:spPr>
              <a:xfrm>
                <a:off x="4613296" y="2397537"/>
                <a:ext cx="486865"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8315A89-86BF-5164-C8A8-7EFD6B744128}"/>
                  </a:ext>
                </a:extLst>
              </p:cNvPr>
              <p:cNvSpPr txBox="1"/>
              <p:nvPr/>
            </p:nvSpPr>
            <p:spPr>
              <a:xfrm>
                <a:off x="5292890" y="3136191"/>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3</m:t>
                          </m:r>
                        </m:sub>
                      </m:sSub>
                    </m:oMath>
                  </m:oMathPara>
                </a14:m>
                <a:endParaRPr lang="en-US" sz="2000" dirty="0"/>
              </a:p>
            </p:txBody>
          </p:sp>
        </mc:Choice>
        <mc:Fallback xmlns="">
          <p:sp>
            <p:nvSpPr>
              <p:cNvPr id="47" name="TextBox 46">
                <a:extLst>
                  <a:ext uri="{FF2B5EF4-FFF2-40B4-BE49-F238E27FC236}">
                    <a16:creationId xmlns:a16="http://schemas.microsoft.com/office/drawing/2014/main" id="{98315A89-86BF-5164-C8A8-7EFD6B744128}"/>
                  </a:ext>
                </a:extLst>
              </p:cNvPr>
              <p:cNvSpPr txBox="1">
                <a:spLocks noRot="1" noChangeAspect="1" noMove="1" noResize="1" noEditPoints="1" noAdjustHandles="1" noChangeArrowheads="1" noChangeShapeType="1" noTextEdit="1"/>
              </p:cNvSpPr>
              <p:nvPr/>
            </p:nvSpPr>
            <p:spPr>
              <a:xfrm>
                <a:off x="5292890" y="3136191"/>
                <a:ext cx="486865"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01CDF22-35E5-4202-688C-ABA765259010}"/>
                  </a:ext>
                </a:extLst>
              </p:cNvPr>
              <p:cNvSpPr txBox="1"/>
              <p:nvPr/>
            </p:nvSpPr>
            <p:spPr>
              <a:xfrm>
                <a:off x="6188573" y="2121094"/>
                <a:ext cx="4813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4</m:t>
                          </m:r>
                        </m:sub>
                      </m:sSub>
                    </m:oMath>
                  </m:oMathPara>
                </a14:m>
                <a:endParaRPr lang="en-US" sz="2000" dirty="0"/>
              </a:p>
            </p:txBody>
          </p:sp>
        </mc:Choice>
        <mc:Fallback xmlns="">
          <p:sp>
            <p:nvSpPr>
              <p:cNvPr id="48" name="TextBox 47">
                <a:extLst>
                  <a:ext uri="{FF2B5EF4-FFF2-40B4-BE49-F238E27FC236}">
                    <a16:creationId xmlns:a16="http://schemas.microsoft.com/office/drawing/2014/main" id="{701CDF22-35E5-4202-688C-ABA765259010}"/>
                  </a:ext>
                </a:extLst>
              </p:cNvPr>
              <p:cNvSpPr txBox="1">
                <a:spLocks noRot="1" noChangeAspect="1" noMove="1" noResize="1" noEditPoints="1" noAdjustHandles="1" noChangeArrowheads="1" noChangeShapeType="1" noTextEdit="1"/>
              </p:cNvSpPr>
              <p:nvPr/>
            </p:nvSpPr>
            <p:spPr>
              <a:xfrm>
                <a:off x="6188573" y="2121094"/>
                <a:ext cx="481349" cy="4001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E74FA1C-1D57-72CF-0480-11818D2E688C}"/>
                  </a:ext>
                </a:extLst>
              </p:cNvPr>
              <p:cNvSpPr txBox="1"/>
              <p:nvPr/>
            </p:nvSpPr>
            <p:spPr>
              <a:xfrm>
                <a:off x="6429247" y="1703183"/>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5</m:t>
                          </m:r>
                        </m:sub>
                      </m:sSub>
                    </m:oMath>
                  </m:oMathPara>
                </a14:m>
                <a:endParaRPr lang="en-US" sz="2000" dirty="0"/>
              </a:p>
            </p:txBody>
          </p:sp>
        </mc:Choice>
        <mc:Fallback xmlns="">
          <p:sp>
            <p:nvSpPr>
              <p:cNvPr id="49" name="TextBox 48">
                <a:extLst>
                  <a:ext uri="{FF2B5EF4-FFF2-40B4-BE49-F238E27FC236}">
                    <a16:creationId xmlns:a16="http://schemas.microsoft.com/office/drawing/2014/main" id="{0E74FA1C-1D57-72CF-0480-11818D2E688C}"/>
                  </a:ext>
                </a:extLst>
              </p:cNvPr>
              <p:cNvSpPr txBox="1">
                <a:spLocks noRot="1" noChangeAspect="1" noMove="1" noResize="1" noEditPoints="1" noAdjustHandles="1" noChangeArrowheads="1" noChangeShapeType="1" noTextEdit="1"/>
              </p:cNvSpPr>
              <p:nvPr/>
            </p:nvSpPr>
            <p:spPr>
              <a:xfrm>
                <a:off x="6429247" y="1703183"/>
                <a:ext cx="486865" cy="400110"/>
              </a:xfrm>
              <a:prstGeom prst="rect">
                <a:avLst/>
              </a:prstGeom>
              <a:blipFill>
                <a:blip r:embed="rId1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FEEFF01-72E4-9A31-0016-08C8B6E5C82C}"/>
              </a:ext>
            </a:extLst>
          </p:cNvPr>
          <p:cNvSpPr txBox="1"/>
          <p:nvPr/>
        </p:nvSpPr>
        <p:spPr>
          <a:xfrm>
            <a:off x="8104106" y="937784"/>
            <a:ext cx="3528082" cy="954107"/>
          </a:xfrm>
          <a:prstGeom prst="rect">
            <a:avLst/>
          </a:prstGeom>
          <a:solidFill>
            <a:schemeClr val="bg1"/>
          </a:solidFill>
        </p:spPr>
        <p:txBody>
          <a:bodyPr wrap="none" rtlCol="0">
            <a:spAutoFit/>
          </a:bodyPr>
          <a:lstStyle/>
          <a:p>
            <a:pPr algn="ctr"/>
            <a:r>
              <a:rPr lang="en-US" sz="2800" dirty="0">
                <a:solidFill>
                  <a:srgbClr val="0033CC"/>
                </a:solidFill>
              </a:rPr>
              <a:t>Pressure </a:t>
            </a:r>
          </a:p>
          <a:p>
            <a:pPr algn="ctr"/>
            <a:r>
              <a:rPr lang="en-US" sz="2800" dirty="0">
                <a:solidFill>
                  <a:srgbClr val="0033CC"/>
                </a:solidFill>
              </a:rPr>
              <a:t>Absolute Relative Error</a:t>
            </a:r>
          </a:p>
        </p:txBody>
      </p:sp>
      <p:sp>
        <p:nvSpPr>
          <p:cNvPr id="7" name="Oval 6">
            <a:extLst>
              <a:ext uri="{FF2B5EF4-FFF2-40B4-BE49-F238E27FC236}">
                <a16:creationId xmlns:a16="http://schemas.microsoft.com/office/drawing/2014/main" id="{08277CF8-BB52-D7FE-4C03-6351F5B7C23F}"/>
              </a:ext>
            </a:extLst>
          </p:cNvPr>
          <p:cNvSpPr/>
          <p:nvPr/>
        </p:nvSpPr>
        <p:spPr>
          <a:xfrm>
            <a:off x="9280170" y="2300160"/>
            <a:ext cx="135519" cy="149058"/>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DBCD62-EEC4-D074-CF7D-A2F472FE1729}"/>
              </a:ext>
            </a:extLst>
          </p:cNvPr>
          <p:cNvSpPr txBox="1"/>
          <p:nvPr/>
        </p:nvSpPr>
        <p:spPr>
          <a:xfrm rot="16200000">
            <a:off x="7704624" y="2734834"/>
            <a:ext cx="878767" cy="461665"/>
          </a:xfrm>
          <a:prstGeom prst="rect">
            <a:avLst/>
          </a:prstGeom>
          <a:noFill/>
        </p:spPr>
        <p:txBody>
          <a:bodyPr wrap="none" rtlCol="0">
            <a:spAutoFit/>
          </a:bodyPr>
          <a:lstStyle/>
          <a:p>
            <a:r>
              <a:rPr lang="en-US" sz="2400" dirty="0"/>
              <a:t>(GHz)</a:t>
            </a:r>
          </a:p>
        </p:txBody>
      </p:sp>
      <p:cxnSp>
        <p:nvCxnSpPr>
          <p:cNvPr id="27" name="Straight Arrow Connector 26">
            <a:extLst>
              <a:ext uri="{FF2B5EF4-FFF2-40B4-BE49-F238E27FC236}">
                <a16:creationId xmlns:a16="http://schemas.microsoft.com/office/drawing/2014/main" id="{7A94863E-C6F4-73EC-84B1-A6D2B46720AA}"/>
              </a:ext>
            </a:extLst>
          </p:cNvPr>
          <p:cNvCxnSpPr/>
          <p:nvPr/>
        </p:nvCxnSpPr>
        <p:spPr>
          <a:xfrm>
            <a:off x="4370832" y="1280182"/>
            <a:ext cx="229909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F0B69B1-878C-3025-2290-2B0CAB86699A}"/>
              </a:ext>
            </a:extLst>
          </p:cNvPr>
          <p:cNvSpPr txBox="1"/>
          <p:nvPr/>
        </p:nvSpPr>
        <p:spPr>
          <a:xfrm>
            <a:off x="5118085" y="937784"/>
            <a:ext cx="828560" cy="400110"/>
          </a:xfrm>
          <a:prstGeom prst="rect">
            <a:avLst/>
          </a:prstGeom>
          <a:noFill/>
        </p:spPr>
        <p:txBody>
          <a:bodyPr wrap="none" rtlCol="0">
            <a:spAutoFit/>
          </a:bodyPr>
          <a:lstStyle/>
          <a:p>
            <a:r>
              <a:rPr lang="en-US" sz="2000" dirty="0"/>
              <a:t>Range</a:t>
            </a:r>
          </a:p>
        </p:txBody>
      </p:sp>
      <p:sp>
        <p:nvSpPr>
          <p:cNvPr id="30" name="TextBox 29">
            <a:extLst>
              <a:ext uri="{FF2B5EF4-FFF2-40B4-BE49-F238E27FC236}">
                <a16:creationId xmlns:a16="http://schemas.microsoft.com/office/drawing/2014/main" id="{00EAECE3-2DF6-CB2E-DA5F-0D34DC41B8DC}"/>
              </a:ext>
            </a:extLst>
          </p:cNvPr>
          <p:cNvSpPr txBox="1"/>
          <p:nvPr/>
        </p:nvSpPr>
        <p:spPr>
          <a:xfrm>
            <a:off x="3286757" y="5559584"/>
            <a:ext cx="2633863" cy="400110"/>
          </a:xfrm>
          <a:prstGeom prst="rect">
            <a:avLst/>
          </a:prstGeom>
          <a:noFill/>
        </p:spPr>
        <p:txBody>
          <a:bodyPr wrap="none" rtlCol="0">
            <a:spAutoFit/>
          </a:bodyPr>
          <a:lstStyle/>
          <a:p>
            <a:r>
              <a:rPr lang="en-US" sz="2000" dirty="0"/>
              <a:t>Number of Frequencies</a:t>
            </a:r>
          </a:p>
        </p:txBody>
      </p:sp>
      <p:cxnSp>
        <p:nvCxnSpPr>
          <p:cNvPr id="16" name="Straight Connector 15">
            <a:extLst>
              <a:ext uri="{FF2B5EF4-FFF2-40B4-BE49-F238E27FC236}">
                <a16:creationId xmlns:a16="http://schemas.microsoft.com/office/drawing/2014/main" id="{5FF41029-EAFC-3B78-9282-AB75C4753E01}"/>
              </a:ext>
            </a:extLst>
          </p:cNvPr>
          <p:cNvCxnSpPr>
            <a:cxnSpLocks/>
          </p:cNvCxnSpPr>
          <p:nvPr/>
        </p:nvCxnSpPr>
        <p:spPr>
          <a:xfrm>
            <a:off x="9347930" y="2395678"/>
            <a:ext cx="0" cy="3163906"/>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369C68CA-0F3B-1176-6182-DC1DBA69F9DB}"/>
              </a:ext>
            </a:extLst>
          </p:cNvPr>
          <p:cNvCxnSpPr>
            <a:cxnSpLocks/>
          </p:cNvCxnSpPr>
          <p:nvPr/>
        </p:nvCxnSpPr>
        <p:spPr>
          <a:xfrm>
            <a:off x="8703246" y="2374689"/>
            <a:ext cx="644683"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45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9" grpId="0"/>
      <p:bldP spid="28"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7FF0-60EB-2A2C-F0A9-CCE9564D870B}"/>
              </a:ext>
            </a:extLst>
          </p:cNvPr>
          <p:cNvSpPr>
            <a:spLocks noGrp="1"/>
          </p:cNvSpPr>
          <p:nvPr>
            <p:ph type="title"/>
          </p:nvPr>
        </p:nvSpPr>
        <p:spPr/>
        <p:txBody>
          <a:bodyPr/>
          <a:lstStyle/>
          <a:p>
            <a:r>
              <a:rPr lang="en-US" dirty="0"/>
              <a:t>How to find the optimal configuration?</a:t>
            </a:r>
          </a:p>
        </p:txBody>
      </p:sp>
      <p:sp>
        <p:nvSpPr>
          <p:cNvPr id="3" name="Footer Placeholder 2">
            <a:extLst>
              <a:ext uri="{FF2B5EF4-FFF2-40B4-BE49-F238E27FC236}">
                <a16:creationId xmlns:a16="http://schemas.microsoft.com/office/drawing/2014/main" id="{069667C5-3C02-908B-092B-956DF0737029}"/>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16DF7CC0-62A1-27EC-806B-37ABEC0D124D}"/>
              </a:ext>
            </a:extLst>
          </p:cNvPr>
          <p:cNvSpPr>
            <a:spLocks noGrp="1"/>
          </p:cNvSpPr>
          <p:nvPr>
            <p:ph type="sldNum" sz="quarter" idx="12"/>
          </p:nvPr>
        </p:nvSpPr>
        <p:spPr/>
        <p:txBody>
          <a:bodyPr/>
          <a:lstStyle/>
          <a:p>
            <a:pPr lvl="0"/>
            <a:r>
              <a:rPr lang="en-US"/>
              <a:t> |  </a:t>
            </a:r>
            <a:fld id="{72E50A9C-9430-4DF3-B16F-9673B5ECE2F6}" type="slidenum">
              <a:rPr smtClean="0"/>
              <a:t>43</a:t>
            </a:fld>
            <a:endParaRPr lang="en-US"/>
          </a:p>
        </p:txBody>
      </p:sp>
      <p:pic>
        <p:nvPicPr>
          <p:cNvPr id="6" name="Picture 5">
            <a:extLst>
              <a:ext uri="{FF2B5EF4-FFF2-40B4-BE49-F238E27FC236}">
                <a16:creationId xmlns:a16="http://schemas.microsoft.com/office/drawing/2014/main" id="{27E30C5D-384C-C316-0633-1B649ABE987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935743" y="1086670"/>
            <a:ext cx="2680326" cy="2859014"/>
          </a:xfrm>
          <a:prstGeom prst="rect">
            <a:avLst/>
          </a:prstGeom>
        </p:spPr>
      </p:pic>
      <p:pic>
        <p:nvPicPr>
          <p:cNvPr id="7" name="Picture 6">
            <a:extLst>
              <a:ext uri="{FF2B5EF4-FFF2-40B4-BE49-F238E27FC236}">
                <a16:creationId xmlns:a16="http://schemas.microsoft.com/office/drawing/2014/main" id="{054F5781-A21B-46AE-33E0-57CC7B43EC4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446203" y="1086670"/>
            <a:ext cx="2680329" cy="2859016"/>
          </a:xfrm>
          <a:prstGeom prst="rect">
            <a:avLst/>
          </a:prstGeom>
        </p:spPr>
      </p:pic>
      <p:pic>
        <p:nvPicPr>
          <p:cNvPr id="8" name="Picture 7">
            <a:extLst>
              <a:ext uri="{FF2B5EF4-FFF2-40B4-BE49-F238E27FC236}">
                <a16:creationId xmlns:a16="http://schemas.microsoft.com/office/drawing/2014/main" id="{EB435985-6DD9-2EC9-3FB6-CFC922DD99C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956666" y="1086670"/>
            <a:ext cx="2680326" cy="2859014"/>
          </a:xfrm>
          <a:prstGeom prst="rect">
            <a:avLst/>
          </a:prstGeom>
        </p:spPr>
      </p:pic>
      <p:pic>
        <p:nvPicPr>
          <p:cNvPr id="5" name="Picture 4">
            <a:extLst>
              <a:ext uri="{FF2B5EF4-FFF2-40B4-BE49-F238E27FC236}">
                <a16:creationId xmlns:a16="http://schemas.microsoft.com/office/drawing/2014/main" id="{29B1821F-B67B-3D83-0C47-769222857CCE}"/>
              </a:ext>
            </a:extLst>
          </p:cNvPr>
          <p:cNvPicPr>
            <a:picLocks noChangeAspect="1"/>
          </p:cNvPicPr>
          <p:nvPr/>
        </p:nvPicPr>
        <p:blipFill rotWithShape="1">
          <a:blip r:embed="rId5">
            <a:extLst>
              <a:ext uri="{28A0092B-C50C-407E-A947-70E740481C1C}">
                <a14:useLocalDpi xmlns:a14="http://schemas.microsoft.com/office/drawing/2010/main" val="0"/>
              </a:ext>
            </a:extLst>
          </a:blip>
          <a:srcRect t="9330"/>
          <a:stretch/>
        </p:blipFill>
        <p:spPr>
          <a:xfrm>
            <a:off x="2935743" y="3702814"/>
            <a:ext cx="2680326" cy="2592253"/>
          </a:xfrm>
          <a:prstGeom prst="rect">
            <a:avLst/>
          </a:prstGeom>
        </p:spPr>
      </p:pic>
      <p:pic>
        <p:nvPicPr>
          <p:cNvPr id="9" name="Picture 8">
            <a:extLst>
              <a:ext uri="{FF2B5EF4-FFF2-40B4-BE49-F238E27FC236}">
                <a16:creationId xmlns:a16="http://schemas.microsoft.com/office/drawing/2014/main" id="{3238E710-555E-84FD-46D9-6CFFCFA6DF71}"/>
              </a:ext>
            </a:extLst>
          </p:cNvPr>
          <p:cNvPicPr>
            <a:picLocks noChangeAspect="1"/>
          </p:cNvPicPr>
          <p:nvPr/>
        </p:nvPicPr>
        <p:blipFill rotWithShape="1">
          <a:blip r:embed="rId6">
            <a:extLst>
              <a:ext uri="{28A0092B-C50C-407E-A947-70E740481C1C}">
                <a14:useLocalDpi xmlns:a14="http://schemas.microsoft.com/office/drawing/2010/main" val="0"/>
              </a:ext>
            </a:extLst>
          </a:blip>
          <a:srcRect t="9330"/>
          <a:stretch/>
        </p:blipFill>
        <p:spPr>
          <a:xfrm>
            <a:off x="5418331" y="3702814"/>
            <a:ext cx="2680328" cy="2592253"/>
          </a:xfrm>
          <a:prstGeom prst="rect">
            <a:avLst/>
          </a:prstGeom>
        </p:spPr>
      </p:pic>
      <p:pic>
        <p:nvPicPr>
          <p:cNvPr id="10" name="Picture 9">
            <a:extLst>
              <a:ext uri="{FF2B5EF4-FFF2-40B4-BE49-F238E27FC236}">
                <a16:creationId xmlns:a16="http://schemas.microsoft.com/office/drawing/2014/main" id="{378CAB21-CC7D-1ACB-8896-8E2CA268ACCB}"/>
              </a:ext>
            </a:extLst>
          </p:cNvPr>
          <p:cNvPicPr>
            <a:picLocks noChangeAspect="1"/>
          </p:cNvPicPr>
          <p:nvPr/>
        </p:nvPicPr>
        <p:blipFill rotWithShape="1">
          <a:blip r:embed="rId7">
            <a:extLst>
              <a:ext uri="{28A0092B-C50C-407E-A947-70E740481C1C}">
                <a14:useLocalDpi xmlns:a14="http://schemas.microsoft.com/office/drawing/2010/main" val="0"/>
              </a:ext>
            </a:extLst>
          </a:blip>
          <a:srcRect t="9330"/>
          <a:stretch/>
        </p:blipFill>
        <p:spPr>
          <a:xfrm>
            <a:off x="7928794" y="3702814"/>
            <a:ext cx="2680326" cy="2592253"/>
          </a:xfrm>
          <a:prstGeom prst="rect">
            <a:avLst/>
          </a:prstGeom>
        </p:spPr>
      </p:pic>
      <p:sp>
        <p:nvSpPr>
          <p:cNvPr id="11" name="TextBox 10">
            <a:extLst>
              <a:ext uri="{FF2B5EF4-FFF2-40B4-BE49-F238E27FC236}">
                <a16:creationId xmlns:a16="http://schemas.microsoft.com/office/drawing/2014/main" id="{1104632A-DA0B-7AC6-5585-43400176F84E}"/>
              </a:ext>
            </a:extLst>
          </p:cNvPr>
          <p:cNvSpPr txBox="1"/>
          <p:nvPr/>
        </p:nvSpPr>
        <p:spPr>
          <a:xfrm>
            <a:off x="10436892" y="1736650"/>
            <a:ext cx="1435615" cy="1200329"/>
          </a:xfrm>
          <a:prstGeom prst="rect">
            <a:avLst/>
          </a:prstGeom>
          <a:noFill/>
        </p:spPr>
        <p:txBody>
          <a:bodyPr wrap="square" rtlCol="0">
            <a:spAutoFit/>
          </a:bodyPr>
          <a:lstStyle/>
          <a:p>
            <a:r>
              <a:rPr lang="en-US" sz="2400" dirty="0"/>
              <a:t>1 atm, 300 K, </a:t>
            </a:r>
            <a:r>
              <a:rPr lang="en-US" sz="2400" dirty="0">
                <a:solidFill>
                  <a:srgbClr val="FF0000"/>
                </a:solidFill>
              </a:rPr>
              <a:t>100 m/s</a:t>
            </a:r>
          </a:p>
        </p:txBody>
      </p:sp>
      <p:sp>
        <p:nvSpPr>
          <p:cNvPr id="12" name="TextBox 11">
            <a:extLst>
              <a:ext uri="{FF2B5EF4-FFF2-40B4-BE49-F238E27FC236}">
                <a16:creationId xmlns:a16="http://schemas.microsoft.com/office/drawing/2014/main" id="{F9866E61-23DA-AFDD-31DB-627CA85D2CF2}"/>
              </a:ext>
            </a:extLst>
          </p:cNvPr>
          <p:cNvSpPr txBox="1"/>
          <p:nvPr/>
        </p:nvSpPr>
        <p:spPr>
          <a:xfrm>
            <a:off x="10424137" y="4277025"/>
            <a:ext cx="1461123" cy="1200329"/>
          </a:xfrm>
          <a:prstGeom prst="rect">
            <a:avLst/>
          </a:prstGeom>
          <a:noFill/>
        </p:spPr>
        <p:txBody>
          <a:bodyPr wrap="square" rtlCol="0">
            <a:spAutoFit/>
          </a:bodyPr>
          <a:lstStyle/>
          <a:p>
            <a:r>
              <a:rPr lang="en-US" sz="2400" dirty="0">
                <a:solidFill>
                  <a:srgbClr val="0033CC"/>
                </a:solidFill>
              </a:rPr>
              <a:t>0.5 atm, 100 K</a:t>
            </a:r>
            <a:r>
              <a:rPr lang="en-US" sz="2400" dirty="0"/>
              <a:t>, </a:t>
            </a:r>
          </a:p>
          <a:p>
            <a:r>
              <a:rPr lang="en-US" sz="2400" dirty="0">
                <a:solidFill>
                  <a:srgbClr val="FF0000"/>
                </a:solidFill>
              </a:rPr>
              <a:t>-100 m/s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DC6D92-1FC3-D98E-5E06-CFAF9B6873AA}"/>
                  </a:ext>
                </a:extLst>
              </p:cNvPr>
              <p:cNvSpPr txBox="1"/>
              <p:nvPr/>
            </p:nvSpPr>
            <p:spPr>
              <a:xfrm>
                <a:off x="446666" y="2305615"/>
                <a:ext cx="2216684" cy="2246769"/>
              </a:xfrm>
              <a:prstGeom prst="rect">
                <a:avLst/>
              </a:prstGeom>
              <a:noFill/>
            </p:spPr>
            <p:txBody>
              <a:bodyPr wrap="square" rtlCol="0">
                <a:spAutoFit/>
              </a:bodyPr>
              <a:lstStyle/>
              <a:p>
                <a:r>
                  <a:rPr lang="en-US" sz="2800" dirty="0"/>
                  <a:t>Can we keep the absolute relative error in </a:t>
                </a:r>
                <a14:m>
                  <m:oMath xmlns:m="http://schemas.openxmlformats.org/officeDocument/2006/math">
                    <m:r>
                      <a:rPr lang="en-US" sz="2800" b="0" i="1" smtClean="0">
                        <a:latin typeface="Cambria Math" panose="02040503050406030204" pitchFamily="18" charset="0"/>
                      </a:rPr>
                      <m:t>𝑃</m:t>
                    </m:r>
                    <m:r>
                      <a:rPr lang="en-US" sz="2800" b="0" i="1" smtClean="0">
                        <a:latin typeface="Cambria Math" panose="02040503050406030204" pitchFamily="18" charset="0"/>
                      </a:rPr>
                      <m:t>, </m:t>
                    </m:r>
                    <m:r>
                      <a:rPr lang="en-US" sz="2800" b="0" i="1" smtClean="0">
                        <a:latin typeface="Cambria Math" panose="02040503050406030204" pitchFamily="18" charset="0"/>
                      </a:rPr>
                      <m:t>𝑇</m:t>
                    </m:r>
                    <m:r>
                      <a:rPr lang="en-US" sz="2800" b="0" i="1" smtClean="0">
                        <a:latin typeface="Cambria Math" panose="02040503050406030204" pitchFamily="18" charset="0"/>
                      </a:rPr>
                      <m:t>, </m:t>
                    </m:r>
                    <m:r>
                      <a:rPr lang="en-US" sz="2800" b="0" i="1" smtClean="0">
                        <a:latin typeface="Cambria Math" panose="02040503050406030204" pitchFamily="18" charset="0"/>
                      </a:rPr>
                      <m:t>𝑉</m:t>
                    </m:r>
                  </m:oMath>
                </a14:m>
                <a:r>
                  <a:rPr lang="en-US" sz="2800" dirty="0"/>
                  <a:t> below 2%?</a:t>
                </a:r>
              </a:p>
            </p:txBody>
          </p:sp>
        </mc:Choice>
        <mc:Fallback xmlns="">
          <p:sp>
            <p:nvSpPr>
              <p:cNvPr id="13" name="TextBox 12">
                <a:extLst>
                  <a:ext uri="{FF2B5EF4-FFF2-40B4-BE49-F238E27FC236}">
                    <a16:creationId xmlns:a16="http://schemas.microsoft.com/office/drawing/2014/main" id="{C8DC6D92-1FC3-D98E-5E06-CFAF9B6873AA}"/>
                  </a:ext>
                </a:extLst>
              </p:cNvPr>
              <p:cNvSpPr txBox="1">
                <a:spLocks noRot="1" noChangeAspect="1" noMove="1" noResize="1" noEditPoints="1" noAdjustHandles="1" noChangeArrowheads="1" noChangeShapeType="1" noTextEdit="1"/>
              </p:cNvSpPr>
              <p:nvPr/>
            </p:nvSpPr>
            <p:spPr>
              <a:xfrm>
                <a:off x="446666" y="2305615"/>
                <a:ext cx="2216684" cy="2246769"/>
              </a:xfrm>
              <a:prstGeom prst="rect">
                <a:avLst/>
              </a:prstGeom>
              <a:blipFill>
                <a:blip r:embed="rId8"/>
                <a:stretch>
                  <a:fillRect l="-5495" t="-2439" r="-2747" b="-6775"/>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5908DAC4-A5D9-A883-2160-8BF5D02B2788}"/>
              </a:ext>
            </a:extLst>
          </p:cNvPr>
          <p:cNvSpPr txBox="1"/>
          <p:nvPr/>
        </p:nvSpPr>
        <p:spPr>
          <a:xfrm>
            <a:off x="3676915" y="994365"/>
            <a:ext cx="1083566" cy="400110"/>
          </a:xfrm>
          <a:prstGeom prst="rect">
            <a:avLst/>
          </a:prstGeom>
          <a:solidFill>
            <a:schemeClr val="bg1"/>
          </a:solidFill>
        </p:spPr>
        <p:txBody>
          <a:bodyPr wrap="none" rtlCol="0">
            <a:spAutoFit/>
          </a:bodyPr>
          <a:lstStyle/>
          <a:p>
            <a:r>
              <a:rPr lang="en-US" sz="2000" dirty="0">
                <a:solidFill>
                  <a:srgbClr val="0033CC"/>
                </a:solidFill>
              </a:rPr>
              <a:t>Pressure</a:t>
            </a:r>
          </a:p>
        </p:txBody>
      </p:sp>
      <p:sp>
        <p:nvSpPr>
          <p:cNvPr id="15" name="TextBox 14">
            <a:extLst>
              <a:ext uri="{FF2B5EF4-FFF2-40B4-BE49-F238E27FC236}">
                <a16:creationId xmlns:a16="http://schemas.microsoft.com/office/drawing/2014/main" id="{21118DA7-8F13-45DA-671D-DDD08DCA7258}"/>
              </a:ext>
            </a:extLst>
          </p:cNvPr>
          <p:cNvSpPr txBox="1"/>
          <p:nvPr/>
        </p:nvSpPr>
        <p:spPr>
          <a:xfrm>
            <a:off x="5914310" y="994365"/>
            <a:ext cx="1524648" cy="400110"/>
          </a:xfrm>
          <a:prstGeom prst="rect">
            <a:avLst/>
          </a:prstGeom>
          <a:solidFill>
            <a:schemeClr val="bg1"/>
          </a:solidFill>
        </p:spPr>
        <p:txBody>
          <a:bodyPr wrap="none" rtlCol="0">
            <a:spAutoFit/>
          </a:bodyPr>
          <a:lstStyle/>
          <a:p>
            <a:r>
              <a:rPr lang="en-US" sz="2000" dirty="0">
                <a:solidFill>
                  <a:srgbClr val="FF0000"/>
                </a:solidFill>
              </a:rPr>
              <a:t>Temperature</a:t>
            </a:r>
          </a:p>
        </p:txBody>
      </p:sp>
      <p:sp>
        <p:nvSpPr>
          <p:cNvPr id="16" name="TextBox 15">
            <a:extLst>
              <a:ext uri="{FF2B5EF4-FFF2-40B4-BE49-F238E27FC236}">
                <a16:creationId xmlns:a16="http://schemas.microsoft.com/office/drawing/2014/main" id="{47F9CD38-72E9-E450-34E1-B4B2419A0803}"/>
              </a:ext>
            </a:extLst>
          </p:cNvPr>
          <p:cNvSpPr txBox="1"/>
          <p:nvPr/>
        </p:nvSpPr>
        <p:spPr>
          <a:xfrm>
            <a:off x="8231811" y="994365"/>
            <a:ext cx="1720407" cy="400110"/>
          </a:xfrm>
          <a:prstGeom prst="rect">
            <a:avLst/>
          </a:prstGeom>
          <a:solidFill>
            <a:schemeClr val="bg1"/>
          </a:solidFill>
        </p:spPr>
        <p:txBody>
          <a:bodyPr wrap="none" rtlCol="0">
            <a:spAutoFit/>
          </a:bodyPr>
          <a:lstStyle/>
          <a:p>
            <a:r>
              <a:rPr lang="en-US" sz="2000" dirty="0">
                <a:solidFill>
                  <a:srgbClr val="00B0F0"/>
                </a:solidFill>
              </a:rPr>
              <a:t>Rad. K Velocity</a:t>
            </a:r>
          </a:p>
        </p:txBody>
      </p:sp>
    </p:spTree>
    <p:extLst>
      <p:ext uri="{BB962C8B-B14F-4D97-AF65-F5344CB8AC3E}">
        <p14:creationId xmlns:p14="http://schemas.microsoft.com/office/powerpoint/2010/main" val="424737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7811-B1DD-CC83-4AAB-E6413ED84C87}"/>
              </a:ext>
            </a:extLst>
          </p:cNvPr>
          <p:cNvSpPr>
            <a:spLocks noGrp="1"/>
          </p:cNvSpPr>
          <p:nvPr>
            <p:ph type="title"/>
          </p:nvPr>
        </p:nvSpPr>
        <p:spPr/>
        <p:txBody>
          <a:bodyPr/>
          <a:lstStyle/>
          <a:p>
            <a:r>
              <a:rPr lang="en-US" dirty="0"/>
              <a:t>Conclusions</a:t>
            </a:r>
          </a:p>
        </p:txBody>
      </p:sp>
      <p:sp>
        <p:nvSpPr>
          <p:cNvPr id="3" name="Footer Placeholder 2">
            <a:extLst>
              <a:ext uri="{FF2B5EF4-FFF2-40B4-BE49-F238E27FC236}">
                <a16:creationId xmlns:a16="http://schemas.microsoft.com/office/drawing/2014/main" id="{0F069827-2C2E-0CB6-B424-867FE6209C2A}"/>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7F43C49B-3A45-E0B3-427F-0D8A89742413}"/>
              </a:ext>
            </a:extLst>
          </p:cNvPr>
          <p:cNvSpPr>
            <a:spLocks noGrp="1"/>
          </p:cNvSpPr>
          <p:nvPr>
            <p:ph type="sldNum" sz="quarter" idx="12"/>
          </p:nvPr>
        </p:nvSpPr>
        <p:spPr/>
        <p:txBody>
          <a:bodyPr/>
          <a:lstStyle/>
          <a:p>
            <a:pPr lvl="0"/>
            <a:r>
              <a:rPr lang="en-US"/>
              <a:t> |  </a:t>
            </a:r>
            <a:fld id="{72E50A9C-9430-4DF3-B16F-9673B5ECE2F6}" type="slidenum">
              <a:rPr smtClean="0"/>
              <a:t>44</a:t>
            </a:fld>
            <a:endParaRPr lang="en-US"/>
          </a:p>
        </p:txBody>
      </p:sp>
      <p:sp>
        <p:nvSpPr>
          <p:cNvPr id="13" name="Rectangle: Rounded Corners 12">
            <a:extLst>
              <a:ext uri="{FF2B5EF4-FFF2-40B4-BE49-F238E27FC236}">
                <a16:creationId xmlns:a16="http://schemas.microsoft.com/office/drawing/2014/main" id="{8E7523D4-C32D-4CE2-2786-CE71722ACA6F}"/>
              </a:ext>
            </a:extLst>
          </p:cNvPr>
          <p:cNvSpPr/>
          <p:nvPr/>
        </p:nvSpPr>
        <p:spPr>
          <a:xfrm>
            <a:off x="589968" y="966989"/>
            <a:ext cx="10882378" cy="1502555"/>
          </a:xfrm>
          <a:prstGeom prst="roundRect">
            <a:avLst>
              <a:gd name="adj" fmla="val 10105"/>
            </a:avLst>
          </a:prstGeom>
          <a:solidFill>
            <a:srgbClr val="0033CC">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1E23FC9-3C1D-26A3-C700-A2C2ECEE4E43}"/>
              </a:ext>
            </a:extLst>
          </p:cNvPr>
          <p:cNvSpPr txBox="1"/>
          <p:nvPr/>
        </p:nvSpPr>
        <p:spPr>
          <a:xfrm>
            <a:off x="801150" y="1225045"/>
            <a:ext cx="2573515" cy="954107"/>
          </a:xfrm>
          <a:prstGeom prst="rect">
            <a:avLst/>
          </a:prstGeom>
          <a:noFill/>
        </p:spPr>
        <p:txBody>
          <a:bodyPr wrap="square" rtlCol="0">
            <a:spAutoFit/>
          </a:bodyPr>
          <a:lstStyle/>
          <a:p>
            <a:pPr algn="ctr"/>
            <a:r>
              <a:rPr lang="en-US" sz="2800" dirty="0"/>
              <a:t>Improved Spectral Purity</a:t>
            </a:r>
          </a:p>
        </p:txBody>
      </p:sp>
      <p:sp>
        <p:nvSpPr>
          <p:cNvPr id="15" name="TextBox 14">
            <a:extLst>
              <a:ext uri="{FF2B5EF4-FFF2-40B4-BE49-F238E27FC236}">
                <a16:creationId xmlns:a16="http://schemas.microsoft.com/office/drawing/2014/main" id="{BF7FE5CB-72BC-F799-CD25-4884325E0260}"/>
              </a:ext>
            </a:extLst>
          </p:cNvPr>
          <p:cNvSpPr txBox="1"/>
          <p:nvPr/>
        </p:nvSpPr>
        <p:spPr>
          <a:xfrm>
            <a:off x="8983400" y="1118101"/>
            <a:ext cx="2573516" cy="1200329"/>
          </a:xfrm>
          <a:prstGeom prst="rect">
            <a:avLst/>
          </a:prstGeom>
          <a:noFill/>
        </p:spPr>
        <p:txBody>
          <a:bodyPr wrap="square" rtlCol="0">
            <a:spAutoFit/>
          </a:bodyPr>
          <a:lstStyle/>
          <a:p>
            <a:pPr algn="ctr"/>
            <a:r>
              <a:rPr lang="en-US" sz="2400" i="1" dirty="0"/>
              <a:t>High-stray scattering applications</a:t>
            </a:r>
          </a:p>
        </p:txBody>
      </p:sp>
      <p:pic>
        <p:nvPicPr>
          <p:cNvPr id="18" name="Picture 17" descr="A white specks on a black background&#10;&#10;Description automatically generated">
            <a:extLst>
              <a:ext uri="{FF2B5EF4-FFF2-40B4-BE49-F238E27FC236}">
                <a16:creationId xmlns:a16="http://schemas.microsoft.com/office/drawing/2014/main" id="{EE4D4835-1C51-EFA9-4CB8-F31E2DB0C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094" y="1161562"/>
            <a:ext cx="2151375" cy="1079543"/>
          </a:xfrm>
          <a:prstGeom prst="rect">
            <a:avLst/>
          </a:prstGeom>
        </p:spPr>
      </p:pic>
      <p:pic>
        <p:nvPicPr>
          <p:cNvPr id="20" name="Picture 19" descr="A black and white image of a planet&#10;&#10;Description automatically generated">
            <a:extLst>
              <a:ext uri="{FF2B5EF4-FFF2-40B4-BE49-F238E27FC236}">
                <a16:creationId xmlns:a16="http://schemas.microsoft.com/office/drawing/2014/main" id="{4677DE55-65AF-8839-3DAC-384F703D5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9039" y="1171636"/>
            <a:ext cx="2151375" cy="1069469"/>
          </a:xfrm>
          <a:prstGeom prst="rect">
            <a:avLst/>
          </a:prstGeom>
        </p:spPr>
      </p:pic>
      <p:sp>
        <p:nvSpPr>
          <p:cNvPr id="9" name="Rectangle: Rounded Corners 8">
            <a:extLst>
              <a:ext uri="{FF2B5EF4-FFF2-40B4-BE49-F238E27FC236}">
                <a16:creationId xmlns:a16="http://schemas.microsoft.com/office/drawing/2014/main" id="{D3E6B269-E26F-B0F5-899C-3DD4CCC5A414}"/>
              </a:ext>
            </a:extLst>
          </p:cNvPr>
          <p:cNvSpPr/>
          <p:nvPr/>
        </p:nvSpPr>
        <p:spPr>
          <a:xfrm>
            <a:off x="589968" y="2541282"/>
            <a:ext cx="10882378" cy="1756271"/>
          </a:xfrm>
          <a:prstGeom prst="roundRect">
            <a:avLst>
              <a:gd name="adj" fmla="val 10105"/>
            </a:avLst>
          </a:prstGeom>
          <a:solidFill>
            <a:srgbClr val="00990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DB2B7B5-596D-6182-A56A-B31F0AC18814}"/>
              </a:ext>
            </a:extLst>
          </p:cNvPr>
          <p:cNvSpPr txBox="1"/>
          <p:nvPr/>
        </p:nvSpPr>
        <p:spPr>
          <a:xfrm>
            <a:off x="845038" y="2620866"/>
            <a:ext cx="2529627" cy="1569660"/>
          </a:xfrm>
          <a:prstGeom prst="rect">
            <a:avLst/>
          </a:prstGeom>
          <a:noFill/>
        </p:spPr>
        <p:txBody>
          <a:bodyPr wrap="square" rtlCol="0">
            <a:spAutoFit/>
          </a:bodyPr>
          <a:lstStyle/>
          <a:p>
            <a:pPr algn="ctr"/>
            <a:r>
              <a:rPr lang="en-US" sz="2400" dirty="0"/>
              <a:t>Increased Frequency-scanning FRS rate by ~600,000x  </a:t>
            </a:r>
          </a:p>
        </p:txBody>
      </p:sp>
      <p:pic>
        <p:nvPicPr>
          <p:cNvPr id="16" name="Picture 15">
            <a:extLst>
              <a:ext uri="{FF2B5EF4-FFF2-40B4-BE49-F238E27FC236}">
                <a16:creationId xmlns:a16="http://schemas.microsoft.com/office/drawing/2014/main" id="{CF7BD6F6-11E2-2670-8B65-F68E3092473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547318" y="2733463"/>
            <a:ext cx="1436245" cy="1099206"/>
          </a:xfrm>
          <a:prstGeom prst="rect">
            <a:avLst/>
          </a:prstGeom>
        </p:spPr>
      </p:pic>
      <p:pic>
        <p:nvPicPr>
          <p:cNvPr id="17" name="Picture 16">
            <a:extLst>
              <a:ext uri="{FF2B5EF4-FFF2-40B4-BE49-F238E27FC236}">
                <a16:creationId xmlns:a16="http://schemas.microsoft.com/office/drawing/2014/main" id="{0AA74F67-8023-EF3C-E9B1-E04FB15E21A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158799" y="2747049"/>
            <a:ext cx="1436244" cy="1099205"/>
          </a:xfrm>
          <a:prstGeom prst="rect">
            <a:avLst/>
          </a:prstGeom>
        </p:spPr>
      </p:pic>
      <p:pic>
        <p:nvPicPr>
          <p:cNvPr id="19" name="Picture 18">
            <a:extLst>
              <a:ext uri="{FF2B5EF4-FFF2-40B4-BE49-F238E27FC236}">
                <a16:creationId xmlns:a16="http://schemas.microsoft.com/office/drawing/2014/main" id="{6BDAFAA1-1407-C31E-AA81-0C015C02D4F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833969" y="2747049"/>
            <a:ext cx="1436244" cy="1099205"/>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817C5D4-4FEF-1F96-0D09-98872DFEE3D3}"/>
                  </a:ext>
                </a:extLst>
              </p:cNvPr>
              <p:cNvSpPr txBox="1"/>
              <p:nvPr/>
            </p:nvSpPr>
            <p:spPr>
              <a:xfrm>
                <a:off x="4411882" y="3865645"/>
                <a:ext cx="5009298" cy="400110"/>
              </a:xfrm>
              <a:prstGeom prst="rect">
                <a:avLst/>
              </a:prstGeom>
              <a:noFill/>
            </p:spPr>
            <p:txBody>
              <a:bodyPr wrap="square">
                <a:spAutoFit/>
              </a:bodyPr>
              <a:lstStyle/>
              <a:p>
                <a:r>
                  <a:rPr lang="en-US" sz="2000" dirty="0"/>
                  <a:t>Simultaneous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𝑇</m:t>
                    </m:r>
                    <m:r>
                      <a:rPr lang="en-US" sz="2000" b="0" i="1" smtClean="0">
                        <a:latin typeface="Cambria Math" panose="02040503050406030204" pitchFamily="18" charset="0"/>
                      </a:rPr>
                      <m:t>,</m:t>
                    </m:r>
                    <m:r>
                      <a:rPr lang="en-US" sz="2000" b="0" i="1" smtClean="0">
                        <a:latin typeface="Cambria Math" panose="02040503050406030204" pitchFamily="18" charset="0"/>
                      </a:rPr>
                      <m:t>𝑉</m:t>
                    </m:r>
                    <m:r>
                      <a:rPr lang="en-US" sz="2000" b="0" i="1" smtClean="0">
                        <a:latin typeface="Cambria Math" panose="02040503050406030204" pitchFamily="18" charset="0"/>
                      </a:rPr>
                      <m:t> </m:t>
                    </m:r>
                  </m:oMath>
                </a14:m>
                <a:r>
                  <a:rPr lang="en-US" sz="2000" dirty="0"/>
                  <a:t>in 1 </a:t>
                </a:r>
                <a:r>
                  <a:rPr lang="en-US" sz="2000" dirty="0" err="1"/>
                  <a:t>ms</a:t>
                </a:r>
                <a:r>
                  <a:rPr lang="en-US" sz="2000" dirty="0"/>
                  <a:t> </a:t>
                </a:r>
              </a:p>
            </p:txBody>
          </p:sp>
        </mc:Choice>
        <mc:Fallback xmlns="">
          <p:sp>
            <p:nvSpPr>
              <p:cNvPr id="23" name="TextBox 22">
                <a:extLst>
                  <a:ext uri="{FF2B5EF4-FFF2-40B4-BE49-F238E27FC236}">
                    <a16:creationId xmlns:a16="http://schemas.microsoft.com/office/drawing/2014/main" id="{E817C5D4-4FEF-1F96-0D09-98872DFEE3D3}"/>
                  </a:ext>
                </a:extLst>
              </p:cNvPr>
              <p:cNvSpPr txBox="1">
                <a:spLocks noRot="1" noChangeAspect="1" noMove="1" noResize="1" noEditPoints="1" noAdjustHandles="1" noChangeArrowheads="1" noChangeShapeType="1" noTextEdit="1"/>
              </p:cNvSpPr>
              <p:nvPr/>
            </p:nvSpPr>
            <p:spPr>
              <a:xfrm>
                <a:off x="4411882" y="3865645"/>
                <a:ext cx="5009298" cy="400110"/>
              </a:xfrm>
              <a:prstGeom prst="rect">
                <a:avLst/>
              </a:prstGeom>
              <a:blipFill>
                <a:blip r:embed="rId7"/>
                <a:stretch>
                  <a:fillRect l="-1340"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20DA08B-6AAF-6A28-3E11-B242BAB42517}"/>
                  </a:ext>
                </a:extLst>
              </p:cNvPr>
              <p:cNvSpPr txBox="1"/>
              <p:nvPr/>
            </p:nvSpPr>
            <p:spPr>
              <a:xfrm>
                <a:off x="9206625" y="2819252"/>
                <a:ext cx="2164891" cy="1200329"/>
              </a:xfrm>
              <a:prstGeom prst="rect">
                <a:avLst/>
              </a:prstGeom>
              <a:noFill/>
            </p:spPr>
            <p:txBody>
              <a:bodyPr wrap="square" rtlCol="0">
                <a:spAutoFit/>
              </a:bodyPr>
              <a:lstStyle/>
              <a:p>
                <a:pPr algn="ctr"/>
                <a:r>
                  <a:rPr lang="en-US" sz="2400" i="1" dirty="0"/>
                  <a:t>Potential for 100s of kHz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 </m:t>
                    </m:r>
                    <m:r>
                      <a:rPr lang="en-US" sz="2400" b="0" i="1" smtClean="0">
                        <a:latin typeface="Cambria Math" panose="02040503050406030204" pitchFamily="18" charset="0"/>
                      </a:rPr>
                      <m:t>𝑇</m:t>
                    </m:r>
                    <m:r>
                      <a:rPr lang="en-US" sz="2400" b="0" i="1" smtClean="0">
                        <a:latin typeface="Cambria Math" panose="02040503050406030204" pitchFamily="18" charset="0"/>
                      </a:rPr>
                      <m:t>, </m:t>
                    </m:r>
                    <m:r>
                      <a:rPr lang="en-US" sz="2400" b="0" i="1" smtClean="0">
                        <a:latin typeface="Cambria Math" panose="02040503050406030204" pitchFamily="18" charset="0"/>
                      </a:rPr>
                      <m:t>𝑉</m:t>
                    </m:r>
                  </m:oMath>
                </a14:m>
                <a:r>
                  <a:rPr lang="en-US" sz="2400" i="1" dirty="0"/>
                  <a:t> </a:t>
                </a:r>
              </a:p>
            </p:txBody>
          </p:sp>
        </mc:Choice>
        <mc:Fallback xmlns="">
          <p:sp>
            <p:nvSpPr>
              <p:cNvPr id="26" name="TextBox 25">
                <a:extLst>
                  <a:ext uri="{FF2B5EF4-FFF2-40B4-BE49-F238E27FC236}">
                    <a16:creationId xmlns:a16="http://schemas.microsoft.com/office/drawing/2014/main" id="{420DA08B-6AAF-6A28-3E11-B242BAB42517}"/>
                  </a:ext>
                </a:extLst>
              </p:cNvPr>
              <p:cNvSpPr txBox="1">
                <a:spLocks noRot="1" noChangeAspect="1" noMove="1" noResize="1" noEditPoints="1" noAdjustHandles="1" noChangeArrowheads="1" noChangeShapeType="1" noTextEdit="1"/>
              </p:cNvSpPr>
              <p:nvPr/>
            </p:nvSpPr>
            <p:spPr>
              <a:xfrm>
                <a:off x="9206625" y="2819252"/>
                <a:ext cx="2164891" cy="1200329"/>
              </a:xfrm>
              <a:prstGeom prst="rect">
                <a:avLst/>
              </a:prstGeom>
              <a:blipFill>
                <a:blip r:embed="rId8"/>
                <a:stretch>
                  <a:fillRect t="-4061"/>
                </a:stretch>
              </a:blipFill>
            </p:spPr>
            <p:txBody>
              <a:bodyPr/>
              <a:lstStyle/>
              <a:p>
                <a:r>
                  <a:rPr lang="en-US">
                    <a:noFill/>
                  </a:rPr>
                  <a:t> </a:t>
                </a:r>
              </a:p>
            </p:txBody>
          </p:sp>
        </mc:Fallback>
      </mc:AlternateContent>
      <p:sp>
        <p:nvSpPr>
          <p:cNvPr id="33" name="Rectangle: Rounded Corners 32">
            <a:extLst>
              <a:ext uri="{FF2B5EF4-FFF2-40B4-BE49-F238E27FC236}">
                <a16:creationId xmlns:a16="http://schemas.microsoft.com/office/drawing/2014/main" id="{AA333EDC-8149-4D4B-08F5-E1C96732AD14}"/>
              </a:ext>
            </a:extLst>
          </p:cNvPr>
          <p:cNvSpPr/>
          <p:nvPr/>
        </p:nvSpPr>
        <p:spPr>
          <a:xfrm>
            <a:off x="589968" y="4383923"/>
            <a:ext cx="10882378" cy="1731660"/>
          </a:xfrm>
          <a:prstGeom prst="roundRect">
            <a:avLst>
              <a:gd name="adj" fmla="val 10105"/>
            </a:avLst>
          </a:prstGeom>
          <a:solidFill>
            <a:srgbClr val="CC66FF">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17FE0183-BE53-E90C-9AC1-1650838E7D5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708013" y="4404401"/>
            <a:ext cx="1275550" cy="1403105"/>
          </a:xfrm>
          <a:prstGeom prst="rect">
            <a:avLst/>
          </a:prstGeom>
        </p:spPr>
      </p:pic>
      <p:pic>
        <p:nvPicPr>
          <p:cNvPr id="38" name="Picture 37">
            <a:extLst>
              <a:ext uri="{FF2B5EF4-FFF2-40B4-BE49-F238E27FC236}">
                <a16:creationId xmlns:a16="http://schemas.microsoft.com/office/drawing/2014/main" id="{56F3DA11-165A-BBF0-C8F2-D847A4EF94F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387047" y="4430042"/>
            <a:ext cx="1275550" cy="1403105"/>
          </a:xfrm>
          <a:prstGeom prst="rect">
            <a:avLst/>
          </a:prstGeom>
        </p:spPr>
      </p:pic>
      <p:pic>
        <p:nvPicPr>
          <p:cNvPr id="39" name="Picture 38">
            <a:extLst>
              <a:ext uri="{FF2B5EF4-FFF2-40B4-BE49-F238E27FC236}">
                <a16:creationId xmlns:a16="http://schemas.microsoft.com/office/drawing/2014/main" id="{6CB8DE36-559B-565F-2317-FC0ED4E5120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062219" y="4417024"/>
            <a:ext cx="1275548" cy="1403105"/>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AAF2E54-77B5-4F80-D976-74BEA1FFC81C}"/>
                  </a:ext>
                </a:extLst>
              </p:cNvPr>
              <p:cNvSpPr txBox="1"/>
              <p:nvPr/>
            </p:nvSpPr>
            <p:spPr>
              <a:xfrm>
                <a:off x="4411882" y="5693433"/>
                <a:ext cx="4224591" cy="400110"/>
              </a:xfrm>
              <a:prstGeom prst="rect">
                <a:avLst/>
              </a:prstGeom>
              <a:noFill/>
            </p:spPr>
            <p:txBody>
              <a:bodyPr wrap="square" rtlCol="0">
                <a:spAutoFit/>
              </a:bodyPr>
              <a:lstStyle/>
              <a:p>
                <a:r>
                  <a:rPr lang="en-US" sz="2000" dirty="0"/>
                  <a:t>Simultaneous </a:t>
                </a:r>
                <a14:m>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𝑉</m:t>
                    </m:r>
                    <m:r>
                      <a:rPr lang="en-US" sz="2000" b="0" i="1" smtClean="0">
                        <a:latin typeface="Cambria Math" panose="02040503050406030204" pitchFamily="18" charset="0"/>
                      </a:rPr>
                      <m:t> </m:t>
                    </m:r>
                  </m:oMath>
                </a14:m>
                <a:r>
                  <a:rPr lang="en-US" sz="2000" dirty="0"/>
                  <a:t>in 40 µs</a:t>
                </a:r>
              </a:p>
            </p:txBody>
          </p:sp>
        </mc:Choice>
        <mc:Fallback xmlns="">
          <p:sp>
            <p:nvSpPr>
              <p:cNvPr id="40" name="TextBox 39">
                <a:extLst>
                  <a:ext uri="{FF2B5EF4-FFF2-40B4-BE49-F238E27FC236}">
                    <a16:creationId xmlns:a16="http://schemas.microsoft.com/office/drawing/2014/main" id="{9AAF2E54-77B5-4F80-D976-74BEA1FFC81C}"/>
                  </a:ext>
                </a:extLst>
              </p:cNvPr>
              <p:cNvSpPr txBox="1">
                <a:spLocks noRot="1" noChangeAspect="1" noMove="1" noResize="1" noEditPoints="1" noAdjustHandles="1" noChangeArrowheads="1" noChangeShapeType="1" noTextEdit="1"/>
              </p:cNvSpPr>
              <p:nvPr/>
            </p:nvSpPr>
            <p:spPr>
              <a:xfrm>
                <a:off x="4411882" y="5693433"/>
                <a:ext cx="4224591" cy="400110"/>
              </a:xfrm>
              <a:prstGeom prst="rect">
                <a:avLst/>
              </a:prstGeom>
              <a:blipFill>
                <a:blip r:embed="rId12"/>
                <a:stretch>
                  <a:fillRect l="-1587" t="-9091"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6782B9A0-793A-69CF-C3A8-943B4C178B89}"/>
                  </a:ext>
                </a:extLst>
              </p:cNvPr>
              <p:cNvSpPr txBox="1"/>
              <p:nvPr/>
            </p:nvSpPr>
            <p:spPr>
              <a:xfrm>
                <a:off x="9289384" y="4862436"/>
                <a:ext cx="2182962" cy="830997"/>
              </a:xfrm>
              <a:prstGeom prst="rect">
                <a:avLst/>
              </a:prstGeom>
              <a:noFill/>
            </p:spPr>
            <p:txBody>
              <a:bodyPr wrap="square">
                <a:spAutoFit/>
              </a:bodyPr>
              <a:lstStyle/>
              <a:p>
                <a:pPr algn="ctr"/>
                <a:r>
                  <a:rPr lang="en-US" sz="2400" i="1" dirty="0"/>
                  <a:t>Potential for MHz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 </m:t>
                    </m:r>
                    <m:r>
                      <a:rPr lang="en-US" sz="2400" b="0" i="1" smtClean="0">
                        <a:latin typeface="Cambria Math" panose="02040503050406030204" pitchFamily="18" charset="0"/>
                      </a:rPr>
                      <m:t>𝑇</m:t>
                    </m:r>
                    <m:r>
                      <a:rPr lang="en-US" sz="2400" b="0" i="1" smtClean="0">
                        <a:latin typeface="Cambria Math" panose="02040503050406030204" pitchFamily="18" charset="0"/>
                      </a:rPr>
                      <m:t>, </m:t>
                    </m:r>
                    <m:r>
                      <a:rPr lang="en-US" sz="2400" b="0" i="1" smtClean="0">
                        <a:latin typeface="Cambria Math" panose="02040503050406030204" pitchFamily="18" charset="0"/>
                      </a:rPr>
                      <m:t>𝑉</m:t>
                    </m:r>
                  </m:oMath>
                </a14:m>
                <a:r>
                  <a:rPr lang="en-US" sz="2400" i="1" dirty="0"/>
                  <a:t> </a:t>
                </a:r>
              </a:p>
            </p:txBody>
          </p:sp>
        </mc:Choice>
        <mc:Fallback xmlns="">
          <p:sp>
            <p:nvSpPr>
              <p:cNvPr id="42" name="TextBox 41">
                <a:extLst>
                  <a:ext uri="{FF2B5EF4-FFF2-40B4-BE49-F238E27FC236}">
                    <a16:creationId xmlns:a16="http://schemas.microsoft.com/office/drawing/2014/main" id="{6782B9A0-793A-69CF-C3A8-943B4C178B89}"/>
                  </a:ext>
                </a:extLst>
              </p:cNvPr>
              <p:cNvSpPr txBox="1">
                <a:spLocks noRot="1" noChangeAspect="1" noMove="1" noResize="1" noEditPoints="1" noAdjustHandles="1" noChangeArrowheads="1" noChangeShapeType="1" noTextEdit="1"/>
              </p:cNvSpPr>
              <p:nvPr/>
            </p:nvSpPr>
            <p:spPr>
              <a:xfrm>
                <a:off x="9289384" y="4862436"/>
                <a:ext cx="2182962" cy="830997"/>
              </a:xfrm>
              <a:prstGeom prst="rect">
                <a:avLst/>
              </a:prstGeom>
              <a:blipFill>
                <a:blip r:embed="rId13"/>
                <a:stretch>
                  <a:fillRect t="-5882" b="-16176"/>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AD839701-ECFA-1E70-1EEA-F4CCBC38B3BA}"/>
              </a:ext>
            </a:extLst>
          </p:cNvPr>
          <p:cNvSpPr txBox="1"/>
          <p:nvPr/>
        </p:nvSpPr>
        <p:spPr>
          <a:xfrm>
            <a:off x="859267" y="4493104"/>
            <a:ext cx="2529627" cy="1569660"/>
          </a:xfrm>
          <a:prstGeom prst="rect">
            <a:avLst/>
          </a:prstGeom>
          <a:noFill/>
        </p:spPr>
        <p:txBody>
          <a:bodyPr wrap="square" rtlCol="0">
            <a:spAutoFit/>
          </a:bodyPr>
          <a:lstStyle/>
          <a:p>
            <a:pPr algn="ctr"/>
            <a:r>
              <a:rPr lang="en-US" sz="2400" dirty="0"/>
              <a:t>Increased Frequency-scanning FRS rate by ~1,500,000x  </a:t>
            </a:r>
          </a:p>
        </p:txBody>
      </p:sp>
    </p:spTree>
    <p:extLst>
      <p:ext uri="{BB962C8B-B14F-4D97-AF65-F5344CB8AC3E}">
        <p14:creationId xmlns:p14="http://schemas.microsoft.com/office/powerpoint/2010/main" val="318947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9" grpId="0" animBg="1"/>
      <p:bldP spid="10" grpId="0"/>
      <p:bldP spid="23" grpId="0"/>
      <p:bldP spid="26" grpId="0"/>
      <p:bldP spid="33" grpId="0" animBg="1"/>
      <p:bldP spid="40" grpId="0"/>
      <p:bldP spid="42" grpId="0"/>
      <p:bldP spid="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8C42C-3869-5195-3CC5-FA1A0CC8134E}"/>
              </a:ext>
            </a:extLst>
          </p:cNvPr>
          <p:cNvSpPr>
            <a:spLocks noGrp="1"/>
          </p:cNvSpPr>
          <p:nvPr>
            <p:ph type="title"/>
          </p:nvPr>
        </p:nvSpPr>
        <p:spPr/>
        <p:txBody>
          <a:bodyPr/>
          <a:lstStyle/>
          <a:p>
            <a:r>
              <a:rPr lang="en-US" dirty="0"/>
              <a:t>References</a:t>
            </a:r>
          </a:p>
        </p:txBody>
      </p:sp>
      <p:sp>
        <p:nvSpPr>
          <p:cNvPr id="3" name="Footer Placeholder 2">
            <a:extLst>
              <a:ext uri="{FF2B5EF4-FFF2-40B4-BE49-F238E27FC236}">
                <a16:creationId xmlns:a16="http://schemas.microsoft.com/office/drawing/2014/main" id="{949C749F-3D62-5CC8-C540-799D3836C8C0}"/>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5CE2157E-1C1B-C70F-8116-03C0ACCE8F33}"/>
              </a:ext>
            </a:extLst>
          </p:cNvPr>
          <p:cNvSpPr>
            <a:spLocks noGrp="1"/>
          </p:cNvSpPr>
          <p:nvPr>
            <p:ph type="sldNum" sz="quarter" idx="12"/>
          </p:nvPr>
        </p:nvSpPr>
        <p:spPr/>
        <p:txBody>
          <a:bodyPr/>
          <a:lstStyle/>
          <a:p>
            <a:pPr lvl="0"/>
            <a:r>
              <a:rPr lang="en-US"/>
              <a:t> |  </a:t>
            </a:r>
            <a:fld id="{72E50A9C-9430-4DF3-B16F-9673B5ECE2F6}" type="slidenum">
              <a:rPr smtClean="0"/>
              <a:t>45</a:t>
            </a:fld>
            <a:endParaRPr lang="en-US"/>
          </a:p>
        </p:txBody>
      </p:sp>
      <p:sp>
        <p:nvSpPr>
          <p:cNvPr id="5" name="TextBox 4">
            <a:extLst>
              <a:ext uri="{FF2B5EF4-FFF2-40B4-BE49-F238E27FC236}">
                <a16:creationId xmlns:a16="http://schemas.microsoft.com/office/drawing/2014/main" id="{B974F616-B919-2FAA-A8D4-3A1E0D4E37A3}"/>
              </a:ext>
            </a:extLst>
          </p:cNvPr>
          <p:cNvSpPr txBox="1"/>
          <p:nvPr/>
        </p:nvSpPr>
        <p:spPr>
          <a:xfrm>
            <a:off x="400785" y="1060704"/>
            <a:ext cx="11548872" cy="6717223"/>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[1] </a:t>
            </a:r>
            <a:r>
              <a:rPr lang="en-US" sz="1050" dirty="0" err="1">
                <a:effectLst/>
                <a:latin typeface="Arial" panose="020B0604020202020204" pitchFamily="34" charset="0"/>
                <a:cs typeface="Arial" panose="020B0604020202020204" pitchFamily="34" charset="0"/>
              </a:rPr>
              <a:t>Baurle</a:t>
            </a:r>
            <a:r>
              <a:rPr lang="en-US" sz="1050" dirty="0">
                <a:effectLst/>
                <a:latin typeface="Arial" panose="020B0604020202020204" pitchFamily="34" charset="0"/>
                <a:cs typeface="Arial" panose="020B0604020202020204" pitchFamily="34" charset="0"/>
              </a:rPr>
              <a:t>, R. A. (n.d.). </a:t>
            </a:r>
            <a:r>
              <a:rPr lang="en-US" sz="1050" i="1" dirty="0">
                <a:effectLst/>
                <a:latin typeface="Arial" panose="020B0604020202020204" pitchFamily="34" charset="0"/>
                <a:cs typeface="Arial" panose="020B0604020202020204" pitchFamily="34" charset="0"/>
              </a:rPr>
              <a:t>VULCAN-CFD applications</a:t>
            </a:r>
            <a:r>
              <a:rPr lang="en-US" sz="1050" dirty="0">
                <a:effectLst/>
                <a:latin typeface="Arial" panose="020B0604020202020204" pitchFamily="34" charset="0"/>
                <a:cs typeface="Arial" panose="020B0604020202020204" pitchFamily="34" charset="0"/>
              </a:rPr>
              <a:t>. https://vulcan-cfd.larc.nasa.gov/WebPage/vulcan_apps.html</a:t>
            </a:r>
          </a:p>
          <a:p>
            <a:r>
              <a:rPr lang="en-US" sz="1050" dirty="0">
                <a:latin typeface="Arial" panose="020B0604020202020204" pitchFamily="34" charset="0"/>
                <a:cs typeface="Arial" panose="020B0604020202020204" pitchFamily="34" charset="0"/>
              </a:rPr>
              <a:t>[2] </a:t>
            </a:r>
            <a:r>
              <a:rPr lang="en-US" sz="1050" dirty="0">
                <a:effectLst/>
                <a:latin typeface="Arial" panose="020B0604020202020204" pitchFamily="34" charset="0"/>
                <a:cs typeface="Arial" panose="020B0604020202020204" pitchFamily="34" charset="0"/>
              </a:rPr>
              <a:t>“Hyper-X ED97-43968-1: Computational Fluid Dynamics (CFD) Image of Hyper-X Research Vehicle at Mach 7 with Engine Operating.” </a:t>
            </a:r>
            <a:r>
              <a:rPr lang="en-US" sz="1050" dirty="0">
                <a:effectLst/>
                <a:latin typeface="Arial" panose="020B0604020202020204" pitchFamily="34" charset="0"/>
                <a:cs typeface="Arial" panose="020B0604020202020204" pitchFamily="34" charset="0"/>
                <a:hlinkClick r:id="rId2"/>
              </a:rPr>
              <a:t>https://www.dfrc.nasa.gov/Gallery/Photo/X-43A/HTML/ED97-43968-1.html</a:t>
            </a:r>
            <a:r>
              <a:rPr lang="en-US" sz="1050" dirty="0">
                <a:effectLst/>
                <a:latin typeface="Arial" panose="020B0604020202020204" pitchFamily="34" charset="0"/>
                <a:cs typeface="Arial" panose="020B0604020202020204" pitchFamily="34" charset="0"/>
              </a:rPr>
              <a:t> (accessed Oct. 02, 2022).</a:t>
            </a:r>
          </a:p>
          <a:p>
            <a:r>
              <a:rPr lang="en-US" sz="1050" dirty="0">
                <a:latin typeface="Arial" panose="020B0604020202020204" pitchFamily="34" charset="0"/>
                <a:cs typeface="Arial" panose="020B0604020202020204" pitchFamily="34" charset="0"/>
              </a:rPr>
              <a:t>[3] “Spectra-Physics.” https://www.spectra-physics.jp/member/admin/document_upload/QuantaRay_PRO_LAB_INDI_datasheet.pdf </a:t>
            </a:r>
          </a:p>
          <a:p>
            <a:r>
              <a:rPr lang="en-US" sz="1050" dirty="0">
                <a:latin typeface="Arial" panose="020B0604020202020204" pitchFamily="34" charset="0"/>
                <a:cs typeface="Arial" panose="020B0604020202020204" pitchFamily="34" charset="0"/>
              </a:rPr>
              <a:t>[4] “GX-series | </a:t>
            </a:r>
            <a:r>
              <a:rPr lang="en-US" sz="1050" dirty="0" err="1">
                <a:latin typeface="Arial" panose="020B0604020202020204" pitchFamily="34" charset="0"/>
                <a:cs typeface="Arial" panose="020B0604020202020204" pitchFamily="34" charset="0"/>
              </a:rPr>
              <a:t>EdgeWave</a:t>
            </a:r>
            <a:r>
              <a:rPr lang="en-US" sz="1050" dirty="0">
                <a:latin typeface="Arial" panose="020B0604020202020204" pitchFamily="34" charset="0"/>
                <a:cs typeface="Arial" panose="020B0604020202020204" pitchFamily="34" charset="0"/>
              </a:rPr>
              <a:t>.” https://www.edge-wave.de/web/en/produkte/short-pulse-systeme/hd-serie/ (accessed Oct. 02, 2022).</a:t>
            </a:r>
          </a:p>
          <a:p>
            <a:r>
              <a:rPr lang="en-US" sz="1050" dirty="0">
                <a:latin typeface="Arial" panose="020B0604020202020204" pitchFamily="34" charset="0"/>
                <a:cs typeface="Arial" panose="020B0604020202020204" pitchFamily="34" charset="0"/>
              </a:rPr>
              <a:t>[5] J. </a:t>
            </a:r>
            <a:r>
              <a:rPr lang="en-US" sz="1050" dirty="0" err="1">
                <a:latin typeface="Arial" panose="020B0604020202020204" pitchFamily="34" charset="0"/>
                <a:cs typeface="Arial" panose="020B0604020202020204" pitchFamily="34" charset="0"/>
              </a:rPr>
              <a:t>Felver</a:t>
            </a:r>
            <a:r>
              <a:rPr lang="en-US" sz="1050" dirty="0">
                <a:latin typeface="Arial" panose="020B0604020202020204" pitchFamily="34" charset="0"/>
                <a:cs typeface="Arial" panose="020B0604020202020204" pitchFamily="34" charset="0"/>
              </a:rPr>
              <a:t>, M. N. </a:t>
            </a:r>
            <a:r>
              <a:rPr lang="en-US" sz="1050" dirty="0" err="1">
                <a:latin typeface="Arial" panose="020B0604020202020204" pitchFamily="34" charset="0"/>
                <a:cs typeface="Arial" panose="020B0604020202020204" pitchFamily="34" charset="0"/>
              </a:rPr>
              <a:t>Slipchenko</a:t>
            </a:r>
            <a:r>
              <a:rPr lang="en-US" sz="1050" dirty="0">
                <a:latin typeface="Arial" panose="020B0604020202020204" pitchFamily="34" charset="0"/>
                <a:cs typeface="Arial" panose="020B0604020202020204" pitchFamily="34" charset="0"/>
              </a:rPr>
              <a:t>, E. L. Braun, T. R. Meyer, and S. Roy, “High-energy laser pulses for extended duration megahertz-rate flow diagnostics,” Opt. Lett., vol. 45, no. 16, p. 4583, Aug. 2020,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10.1364/OL.400831.</a:t>
            </a:r>
          </a:p>
          <a:p>
            <a:r>
              <a:rPr lang="en-US" sz="1050" dirty="0">
                <a:latin typeface="Arial" panose="020B0604020202020204" pitchFamily="34" charset="0"/>
                <a:cs typeface="Arial" panose="020B0604020202020204" pitchFamily="34" charset="0"/>
              </a:rPr>
              <a:t>[6] P. Wu, W. L. Lempert, and R. B. Miles, “Megahertz Pulse-Burst Laser and Visualization of Shock-Wave/Boundary-Layer Interaction,” AIAA Journal, vol. 38, no. 4, pp. 672–679, Apr. 2000,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10.2514/2.1009.</a:t>
            </a:r>
          </a:p>
          <a:p>
            <a:r>
              <a:rPr lang="en-US" sz="1050" dirty="0">
                <a:latin typeface="Arial" panose="020B0604020202020204" pitchFamily="34" charset="0"/>
                <a:cs typeface="Arial" panose="020B0604020202020204" pitchFamily="34" charset="0"/>
              </a:rPr>
              <a:t>[7] F. R. </a:t>
            </a:r>
            <a:r>
              <a:rPr lang="en-US" sz="1050" dirty="0" err="1">
                <a:latin typeface="Arial" panose="020B0604020202020204" pitchFamily="34" charset="0"/>
                <a:cs typeface="Arial" panose="020B0604020202020204" pitchFamily="34" charset="0"/>
              </a:rPr>
              <a:t>Koelling</a:t>
            </a:r>
            <a:r>
              <a:rPr lang="en-US" sz="1050" dirty="0">
                <a:latin typeface="Arial" panose="020B0604020202020204" pitchFamily="34" charset="0"/>
                <a:cs typeface="Arial" panose="020B0604020202020204" pitchFamily="34" charset="0"/>
              </a:rPr>
              <a:t>, B. S. Leonov, and C. Limbach, “Filtered Rayleigh Scattering Visualization of Hypersonic Boundary Layer Trip Wake Flow at 250kHz,” presented at the AIAA AVIATION 2022 Forum, Chicago, IL &amp; Virtual, Jun. 2022.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10.2514/6.2022-3363.</a:t>
            </a:r>
          </a:p>
          <a:p>
            <a:r>
              <a:rPr lang="en-US" sz="1050" dirty="0">
                <a:latin typeface="Arial" panose="020B0604020202020204" pitchFamily="34" charset="0"/>
                <a:cs typeface="Arial" panose="020B0604020202020204" pitchFamily="34" charset="0"/>
              </a:rPr>
              <a:t>[8] Y. Krishna, A. M. </a:t>
            </a:r>
            <a:r>
              <a:rPr lang="en-US" sz="1050" dirty="0" err="1">
                <a:latin typeface="Arial" panose="020B0604020202020204" pitchFamily="34" charset="0"/>
                <a:cs typeface="Arial" panose="020B0604020202020204" pitchFamily="34" charset="0"/>
              </a:rPr>
              <a:t>Mahuthannan</a:t>
            </a:r>
            <a:r>
              <a:rPr lang="en-US" sz="1050" dirty="0">
                <a:latin typeface="Arial" panose="020B0604020202020204" pitchFamily="34" charset="0"/>
                <a:cs typeface="Arial" panose="020B0604020202020204" pitchFamily="34" charset="0"/>
              </a:rPr>
              <a:t>, X. Luo, D. A. Lacoste, and G. </a:t>
            </a:r>
            <a:r>
              <a:rPr lang="en-US" sz="1050" dirty="0" err="1">
                <a:latin typeface="Arial" panose="020B0604020202020204" pitchFamily="34" charset="0"/>
                <a:cs typeface="Arial" panose="020B0604020202020204" pitchFamily="34" charset="0"/>
              </a:rPr>
              <a:t>Magnotti</a:t>
            </a:r>
            <a:r>
              <a:rPr lang="en-US" sz="1050" dirty="0">
                <a:latin typeface="Arial" panose="020B0604020202020204" pitchFamily="34" charset="0"/>
                <a:cs typeface="Arial" panose="020B0604020202020204" pitchFamily="34" charset="0"/>
              </a:rPr>
              <a:t>, “High-speed filtered Rayleigh scattering thermometry in premixed flames through narrow channels,” Combustion and Flame, vol. 225, pp. 329–339, Mar. 2021,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10.1016/j.combustflame.2020.10.053.</a:t>
            </a:r>
          </a:p>
          <a:p>
            <a:r>
              <a:rPr lang="en-US" sz="1050" dirty="0">
                <a:latin typeface="Arial" panose="020B0604020202020204" pitchFamily="34" charset="0"/>
                <a:cs typeface="Arial" panose="020B0604020202020204" pitchFamily="34" charset="0"/>
              </a:rPr>
              <a:t>[9] J. R. Creel, B. S. Leonov, and R. Miles, “Angle Optimized Filtered Rayleigh Scattering for the Imaging of Pressure Waves from Laser Generated Surface Sparks at 250,000 Frames per Second,” in AIAA SCITECH 2023 Forum, American Institute of Aeronautics and Astronautics.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10.2514/6.2023-0350.</a:t>
            </a:r>
          </a:p>
          <a:p>
            <a:r>
              <a:rPr lang="en-US" sz="1050" dirty="0">
                <a:latin typeface="Arial" panose="020B0604020202020204" pitchFamily="34" charset="0"/>
                <a:cs typeface="Arial" panose="020B0604020202020204" pitchFamily="34" charset="0"/>
              </a:rPr>
              <a:t>[10] N. P. Barnes and J. C. Barnes, “Injection seeding. </a:t>
            </a:r>
            <a:r>
              <a:rPr lang="en-US" sz="1050" dirty="0" err="1">
                <a:latin typeface="Arial" panose="020B0604020202020204" pitchFamily="34" charset="0"/>
                <a:cs typeface="Arial" panose="020B0604020202020204" pitchFamily="34" charset="0"/>
              </a:rPr>
              <a:t>i</a:t>
            </a:r>
            <a:r>
              <a:rPr lang="en-US" sz="1050" dirty="0">
                <a:latin typeface="Arial" panose="020B0604020202020204" pitchFamily="34" charset="0"/>
                <a:cs typeface="Arial" panose="020B0604020202020204" pitchFamily="34" charset="0"/>
              </a:rPr>
              <a:t>. theory,” IEEE J. Quantum Electron. 29, 2670–2683 (1993). </a:t>
            </a:r>
          </a:p>
          <a:p>
            <a:r>
              <a:rPr lang="en-US" sz="1050" dirty="0">
                <a:latin typeface="Arial" panose="020B0604020202020204" pitchFamily="34" charset="0"/>
                <a:cs typeface="Arial" panose="020B0604020202020204" pitchFamily="34" charset="0"/>
              </a:rPr>
              <a:t>[11] M. </a:t>
            </a:r>
            <a:r>
              <a:rPr lang="en-US" sz="1050" dirty="0" err="1">
                <a:latin typeface="Arial" panose="020B0604020202020204" pitchFamily="34" charset="0"/>
                <a:cs typeface="Arial" panose="020B0604020202020204" pitchFamily="34" charset="0"/>
              </a:rPr>
              <a:t>Boguszko</a:t>
            </a:r>
            <a:r>
              <a:rPr lang="en-US" sz="1050" dirty="0">
                <a:latin typeface="Arial" panose="020B0604020202020204" pitchFamily="34" charset="0"/>
                <a:cs typeface="Arial" panose="020B0604020202020204" pitchFamily="34" charset="0"/>
              </a:rPr>
              <a:t> and G. S. Elliott, “On the use of filtered Rayleigh scattering for measurements in compressible flows and thermal fields,” Exp Fluids, vol. 38, no. 1, pp. 33–49, Jan. 2005,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10.1007/s00348-004-0881-4.</a:t>
            </a:r>
          </a:p>
          <a:p>
            <a:r>
              <a:rPr lang="en-US" sz="1050" dirty="0">
                <a:latin typeface="Arial" panose="020B0604020202020204" pitchFamily="34" charset="0"/>
                <a:cs typeface="Arial" panose="020B0604020202020204" pitchFamily="34" charset="0"/>
              </a:rPr>
              <a:t>[12] J. N. </a:t>
            </a:r>
            <a:r>
              <a:rPr lang="en-US" sz="1050" dirty="0" err="1">
                <a:latin typeface="Arial" panose="020B0604020202020204" pitchFamily="34" charset="0"/>
                <a:cs typeface="Arial" panose="020B0604020202020204" pitchFamily="34" charset="0"/>
              </a:rPr>
              <a:t>Forkey</a:t>
            </a:r>
            <a:r>
              <a:rPr lang="en-US" sz="1050" dirty="0">
                <a:latin typeface="Arial" panose="020B0604020202020204" pitchFamily="34" charset="0"/>
                <a:cs typeface="Arial" panose="020B0604020202020204" pitchFamily="34" charset="0"/>
              </a:rPr>
              <a:t>, N. D. Finkelstein, W. R. Lempert, and R. B. Miles, “Demonstration and characterization of filtered Rayleigh scattering for planar velocity measurements,” AIAA Journal, vol. 34, no. 3, pp. 442–448, Mar. 1996,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10.2514/3.13087.</a:t>
            </a:r>
          </a:p>
          <a:p>
            <a:r>
              <a:rPr lang="en-US" sz="1050" dirty="0">
                <a:latin typeface="Arial" panose="020B0604020202020204" pitchFamily="34" charset="0"/>
                <a:cs typeface="Arial" panose="020B0604020202020204" pitchFamily="34" charset="0"/>
              </a:rPr>
              <a:t>[13] U. Doll, G. Stockhausen, J. Heinze, and U. Meier, “Frequency scanning filtered Rayleigh scattering am HBK1,” presented at the </a:t>
            </a:r>
            <a:r>
              <a:rPr lang="en-US" sz="1050" dirty="0" err="1">
                <a:latin typeface="Arial" panose="020B0604020202020204" pitchFamily="34" charset="0"/>
                <a:cs typeface="Arial" panose="020B0604020202020204" pitchFamily="34" charset="0"/>
              </a:rPr>
              <a:t>Diagnostik</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i.d.</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Verbrennung</a:t>
            </a:r>
            <a:r>
              <a:rPr lang="en-US" sz="1050" dirty="0">
                <a:latin typeface="Arial" panose="020B0604020202020204" pitchFamily="34" charset="0"/>
                <a:cs typeface="Arial" panose="020B0604020202020204" pitchFamily="34" charset="0"/>
              </a:rPr>
              <a:t>, DIV10, Stuttgart, Oct. 2014. Accessed: Sep. 08, 2023. [Online]. Available: </a:t>
            </a:r>
            <a:r>
              <a:rPr lang="en-US" sz="1050" dirty="0">
                <a:latin typeface="Arial" panose="020B0604020202020204" pitchFamily="34" charset="0"/>
                <a:cs typeface="Arial" panose="020B0604020202020204" pitchFamily="34" charset="0"/>
                <a:hlinkClick r:id="rId3"/>
              </a:rPr>
              <a:t>https://elib.dlr.de/91171/</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[14] T. W. </a:t>
            </a:r>
            <a:r>
              <a:rPr lang="en-US" sz="1050" dirty="0" err="1">
                <a:latin typeface="Arial" panose="020B0604020202020204" pitchFamily="34" charset="0"/>
                <a:cs typeface="Arial" panose="020B0604020202020204" pitchFamily="34" charset="0"/>
              </a:rPr>
              <a:t>Fahringer</a:t>
            </a:r>
            <a:r>
              <a:rPr lang="en-US" sz="1050" dirty="0">
                <a:latin typeface="Arial" panose="020B0604020202020204" pitchFamily="34" charset="0"/>
                <a:cs typeface="Arial" panose="020B0604020202020204" pitchFamily="34" charset="0"/>
              </a:rPr>
              <a:t>, R. A. Burns, P. M. </a:t>
            </a:r>
            <a:r>
              <a:rPr lang="en-US" sz="1050" dirty="0" err="1">
                <a:latin typeface="Arial" panose="020B0604020202020204" pitchFamily="34" charset="0"/>
                <a:cs typeface="Arial" panose="020B0604020202020204" pitchFamily="34" charset="0"/>
              </a:rPr>
              <a:t>Danehy</a:t>
            </a:r>
            <a:r>
              <a:rPr lang="en-US" sz="1050" dirty="0">
                <a:latin typeface="Arial" panose="020B0604020202020204" pitchFamily="34" charset="0"/>
                <a:cs typeface="Arial" panose="020B0604020202020204" pitchFamily="34" charset="0"/>
              </a:rPr>
              <a:t>, P. M. Bardet, and J. </a:t>
            </a:r>
            <a:r>
              <a:rPr lang="en-US" sz="1050" dirty="0" err="1">
                <a:latin typeface="Arial" panose="020B0604020202020204" pitchFamily="34" charset="0"/>
                <a:cs typeface="Arial" panose="020B0604020202020204" pitchFamily="34" charset="0"/>
              </a:rPr>
              <a:t>Felver</a:t>
            </a:r>
            <a:r>
              <a:rPr lang="en-US" sz="1050" dirty="0">
                <a:latin typeface="Arial" panose="020B0604020202020204" pitchFamily="34" charset="0"/>
                <a:cs typeface="Arial" panose="020B0604020202020204" pitchFamily="34" charset="0"/>
              </a:rPr>
              <a:t>, “Pulse-Burst Cross-Correlation Doppler Global Velocimetry,” AIAA Journal, vol. 58, no. 6, pp. 2364–2369, Jun. 2020,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10.2514/1.J059172.</a:t>
            </a:r>
          </a:p>
          <a:p>
            <a:r>
              <a:rPr lang="en-US" sz="1050" dirty="0">
                <a:latin typeface="Arial" panose="020B0604020202020204" pitchFamily="34" charset="0"/>
                <a:cs typeface="Arial" panose="020B0604020202020204" pitchFamily="34" charset="0"/>
              </a:rPr>
              <a:t>[15] R. A. Burns, T. W. </a:t>
            </a:r>
            <a:r>
              <a:rPr lang="en-US" sz="1050" dirty="0" err="1">
                <a:latin typeface="Arial" panose="020B0604020202020204" pitchFamily="34" charset="0"/>
                <a:cs typeface="Arial" panose="020B0604020202020204" pitchFamily="34" charset="0"/>
              </a:rPr>
              <a:t>Fahringer</a:t>
            </a:r>
            <a:r>
              <a:rPr lang="en-US" sz="1050" dirty="0">
                <a:latin typeface="Arial" panose="020B0604020202020204" pitchFamily="34" charset="0"/>
                <a:cs typeface="Arial" panose="020B0604020202020204" pitchFamily="34" charset="0"/>
              </a:rPr>
              <a:t>, and P. M. </a:t>
            </a:r>
            <a:r>
              <a:rPr lang="en-US" sz="1050" dirty="0" err="1">
                <a:latin typeface="Arial" panose="020B0604020202020204" pitchFamily="34" charset="0"/>
                <a:cs typeface="Arial" panose="020B0604020202020204" pitchFamily="34" charset="0"/>
              </a:rPr>
              <a:t>Danehy</a:t>
            </a:r>
            <a:r>
              <a:rPr lang="en-US" sz="1050" dirty="0">
                <a:latin typeface="Arial" panose="020B0604020202020204" pitchFamily="34" charset="0"/>
                <a:cs typeface="Arial" panose="020B0604020202020204" pitchFamily="34" charset="0"/>
              </a:rPr>
              <a:t>, “Velocity measurements across an oblique shock using pulse-burst cross-correlation DGV,” in AIAA </a:t>
            </a:r>
            <a:r>
              <a:rPr lang="en-US" sz="1050" dirty="0" err="1">
                <a:latin typeface="Arial" panose="020B0604020202020204" pitchFamily="34" charset="0"/>
                <a:cs typeface="Arial" panose="020B0604020202020204" pitchFamily="34" charset="0"/>
              </a:rPr>
              <a:t>Scitech</a:t>
            </a:r>
            <a:r>
              <a:rPr lang="en-US" sz="1050" dirty="0">
                <a:latin typeface="Arial" panose="020B0604020202020204" pitchFamily="34" charset="0"/>
                <a:cs typeface="Arial" panose="020B0604020202020204" pitchFamily="34" charset="0"/>
              </a:rPr>
              <a:t> 2021 Forum, American Institute of Aeronautics and Astronautics.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10.2514/6.2021-0120.</a:t>
            </a:r>
          </a:p>
          <a:p>
            <a:r>
              <a:rPr lang="en-US" sz="1050" dirty="0">
                <a:latin typeface="Arial" panose="020B0604020202020204" pitchFamily="34" charset="0"/>
                <a:cs typeface="Arial" panose="020B0604020202020204" pitchFamily="34" charset="0"/>
              </a:rPr>
              <a:t>[16] N. S. Rodrigues, P. M. </a:t>
            </a:r>
            <a:r>
              <a:rPr lang="en-US" sz="1050" dirty="0" err="1">
                <a:latin typeface="Arial" panose="020B0604020202020204" pitchFamily="34" charset="0"/>
                <a:cs typeface="Arial" panose="020B0604020202020204" pitchFamily="34" charset="0"/>
              </a:rPr>
              <a:t>Danehy</a:t>
            </a:r>
            <a:r>
              <a:rPr lang="en-US" sz="1050" dirty="0">
                <a:latin typeface="Arial" panose="020B0604020202020204" pitchFamily="34" charset="0"/>
                <a:cs typeface="Arial" panose="020B0604020202020204" pitchFamily="34" charset="0"/>
              </a:rPr>
              <a:t>, N. Jiang, P. Hsu, J. </a:t>
            </a:r>
            <a:r>
              <a:rPr lang="en-US" sz="1050" dirty="0" err="1">
                <a:latin typeface="Arial" panose="020B0604020202020204" pitchFamily="34" charset="0"/>
                <a:cs typeface="Arial" panose="020B0604020202020204" pitchFamily="34" charset="0"/>
              </a:rPr>
              <a:t>Leicht</a:t>
            </a:r>
            <a:r>
              <a:rPr lang="en-US" sz="1050" dirty="0">
                <a:latin typeface="Arial" panose="020B0604020202020204" pitchFamily="34" charset="0"/>
                <a:cs typeface="Arial" panose="020B0604020202020204" pitchFamily="34" charset="0"/>
              </a:rPr>
              <a:t>, and S. Roy, “100 kHz High-Spectral-Resolution NO-PLIF Measurements for Compressible Flows,” in AIAA SCITECH 2023 Forum, National Harbor, MD &amp; Online: American Institute of Aeronautics and Astronautics, Jan. 2023.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10.2514/6.2023-0405.</a:t>
            </a:r>
          </a:p>
          <a:p>
            <a:r>
              <a:rPr lang="en-US" sz="1050" dirty="0">
                <a:latin typeface="Arial" panose="020B0604020202020204" pitchFamily="34" charset="0"/>
                <a:cs typeface="Arial" panose="020B0604020202020204" pitchFamily="34" charset="0"/>
              </a:rPr>
              <a:t>[17] A. M. Braun et al., “Demonstration of Frequency-Scanning Burst-Mode Filtered Rayleigh Scattering for Multi-Parameter Gas-Phase Measurements,” in AIAA SCITECH 2024 Forum, in AIAA SciTech Forum. , American Institute of Aeronautics and Astronautics, 2024.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10.2514/6.2024-1095.</a:t>
            </a: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128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966C-ECEC-5E6E-D275-FA348F2FE224}"/>
              </a:ext>
            </a:extLst>
          </p:cNvPr>
          <p:cNvSpPr>
            <a:spLocks noGrp="1"/>
          </p:cNvSpPr>
          <p:nvPr>
            <p:ph type="ctrTitle"/>
          </p:nvPr>
        </p:nvSpPr>
        <p:spPr>
          <a:xfrm>
            <a:off x="1943100" y="1626244"/>
            <a:ext cx="7911945" cy="757130"/>
          </a:xfrm>
        </p:spPr>
        <p:txBody>
          <a:bodyPr/>
          <a:lstStyle/>
          <a:p>
            <a:r>
              <a:rPr lang="en-US" dirty="0"/>
              <a:t>Backup Slides</a:t>
            </a:r>
          </a:p>
        </p:txBody>
      </p:sp>
      <p:sp>
        <p:nvSpPr>
          <p:cNvPr id="4" name="Slide Number Placeholder 3">
            <a:extLst>
              <a:ext uri="{FF2B5EF4-FFF2-40B4-BE49-F238E27FC236}">
                <a16:creationId xmlns:a16="http://schemas.microsoft.com/office/drawing/2014/main" id="{C3512971-276D-6E0A-4F3B-6A0E59815B5E}"/>
              </a:ext>
            </a:extLst>
          </p:cNvPr>
          <p:cNvSpPr>
            <a:spLocks noGrp="1"/>
          </p:cNvSpPr>
          <p:nvPr>
            <p:ph type="sldNum" sz="quarter" idx="12"/>
          </p:nvPr>
        </p:nvSpPr>
        <p:spPr/>
        <p:txBody>
          <a:bodyPr/>
          <a:lstStyle/>
          <a:p>
            <a:r>
              <a:rPr lang="en-US"/>
              <a:t> |  </a:t>
            </a:r>
            <a:fld id="{0E1991C0-E1C3-415B-BFAF-25B1C499A24F}" type="slidenum">
              <a:rPr smtClean="0"/>
              <a:pPr/>
              <a:t>46</a:t>
            </a:fld>
            <a:endParaRPr lang="en-US" dirty="0"/>
          </a:p>
        </p:txBody>
      </p:sp>
    </p:spTree>
    <p:extLst>
      <p:ext uri="{BB962C8B-B14F-4D97-AF65-F5344CB8AC3E}">
        <p14:creationId xmlns:p14="http://schemas.microsoft.com/office/powerpoint/2010/main" val="1903745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aph with red lines&#10;&#10;Description automatically generated">
            <a:extLst>
              <a:ext uri="{FF2B5EF4-FFF2-40B4-BE49-F238E27FC236}">
                <a16:creationId xmlns:a16="http://schemas.microsoft.com/office/drawing/2014/main" id="{51B82FE8-64AB-5799-2834-77BD1C6A5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4932" y="2043508"/>
            <a:ext cx="1640818" cy="1640818"/>
          </a:xfrm>
          <a:prstGeom prst="rect">
            <a:avLst/>
          </a:prstGeom>
        </p:spPr>
      </p:pic>
      <p:pic>
        <p:nvPicPr>
          <p:cNvPr id="13" name="Picture 12" descr="A red and white graph&#10;&#10;Description automatically generated">
            <a:extLst>
              <a:ext uri="{FF2B5EF4-FFF2-40B4-BE49-F238E27FC236}">
                <a16:creationId xmlns:a16="http://schemas.microsoft.com/office/drawing/2014/main" id="{D80C1809-B7C5-1902-F460-66F6A9A65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893" y="2044123"/>
            <a:ext cx="4181918" cy="2090959"/>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47</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Burst profile using AOM-system</a:t>
            </a:r>
          </a:p>
        </p:txBody>
      </p:sp>
      <p:cxnSp>
        <p:nvCxnSpPr>
          <p:cNvPr id="14" name="Straight Connector 13">
            <a:extLst>
              <a:ext uri="{FF2B5EF4-FFF2-40B4-BE49-F238E27FC236}">
                <a16:creationId xmlns:a16="http://schemas.microsoft.com/office/drawing/2014/main" id="{8820EA47-4CCA-12D6-553B-389FFF2A3B2A}"/>
              </a:ext>
            </a:extLst>
          </p:cNvPr>
          <p:cNvCxnSpPr>
            <a:cxnSpLocks/>
            <a:stCxn id="567" idx="3"/>
            <a:endCxn id="21" idx="1"/>
          </p:cNvCxnSpPr>
          <p:nvPr/>
        </p:nvCxnSpPr>
        <p:spPr>
          <a:xfrm flipH="1">
            <a:off x="1535867" y="1450560"/>
            <a:ext cx="3354595"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232469B-BB6E-40F2-D8F7-625BE8AC9307}"/>
              </a:ext>
            </a:extLst>
          </p:cNvPr>
          <p:cNvSpPr txBox="1"/>
          <p:nvPr/>
        </p:nvSpPr>
        <p:spPr>
          <a:xfrm>
            <a:off x="1870206" y="1659171"/>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532 nm</a:t>
            </a:r>
            <a:endParaRPr lang="en-US"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47BF8D3C-E0E1-C1E8-DE99-FACF683A01F3}"/>
              </a:ext>
            </a:extLst>
          </p:cNvPr>
          <p:cNvCxnSpPr>
            <a:cxnSpLocks/>
            <a:stCxn id="20" idx="0"/>
          </p:cNvCxnSpPr>
          <p:nvPr/>
        </p:nvCxnSpPr>
        <p:spPr>
          <a:xfrm>
            <a:off x="1489406" y="1281626"/>
            <a:ext cx="0" cy="1960074"/>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0CBD62-A58F-9CA5-EB3C-F3D596775EB5}"/>
              </a:ext>
            </a:extLst>
          </p:cNvPr>
          <p:cNvCxnSpPr>
            <a:cxnSpLocks/>
          </p:cNvCxnSpPr>
          <p:nvPr/>
        </p:nvCxnSpPr>
        <p:spPr>
          <a:xfrm>
            <a:off x="1525477" y="1428690"/>
            <a:ext cx="0" cy="46096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2C89BA1F-A17D-3DB3-A8D8-BA0219208302}"/>
              </a:ext>
            </a:extLst>
          </p:cNvPr>
          <p:cNvSpPr/>
          <p:nvPr/>
        </p:nvSpPr>
        <p:spPr>
          <a:xfrm>
            <a:off x="1403789" y="1891868"/>
            <a:ext cx="185527" cy="294939"/>
          </a:xfrm>
          <a:prstGeom prst="roundRect">
            <a:avLst/>
          </a:prstGeom>
          <a:solidFill>
            <a:schemeClr val="bg1">
              <a:alpha val="52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latin typeface="Arial" panose="020B0604020202020204" pitchFamily="34" charset="0"/>
              <a:cs typeface="Arial" panose="020B0604020202020204" pitchFamily="34" charset="0"/>
            </a:endParaRPr>
          </a:p>
        </p:txBody>
      </p:sp>
      <p:sp>
        <p:nvSpPr>
          <p:cNvPr id="20" name="Flowchart: Manual Operation 19">
            <a:extLst>
              <a:ext uri="{FF2B5EF4-FFF2-40B4-BE49-F238E27FC236}">
                <a16:creationId xmlns:a16="http://schemas.microsoft.com/office/drawing/2014/main" id="{673EDDD5-C8A8-813B-602D-E102F33A3783}"/>
              </a:ext>
            </a:extLst>
          </p:cNvPr>
          <p:cNvSpPr/>
          <p:nvPr/>
        </p:nvSpPr>
        <p:spPr>
          <a:xfrm rot="10800000">
            <a:off x="1380816" y="1184965"/>
            <a:ext cx="217180" cy="96661"/>
          </a:xfrm>
          <a:prstGeom prst="flowChartManualOperation">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CEF17AD0-F1F7-3BE1-85B3-DB1ECD54D8D7}"/>
              </a:ext>
            </a:extLst>
          </p:cNvPr>
          <p:cNvSpPr/>
          <p:nvPr/>
        </p:nvSpPr>
        <p:spPr>
          <a:xfrm rot="13620908">
            <a:off x="1484606" y="1302097"/>
            <a:ext cx="60959" cy="252333"/>
          </a:xfrm>
          <a:prstGeom prst="rect">
            <a:avLst/>
          </a:prstGeom>
          <a:solidFill>
            <a:schemeClr val="bg1">
              <a:lumMod val="85000"/>
              <a:alpha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EC8B9E-3443-F816-D6C2-04C42D8BE209}"/>
              </a:ext>
            </a:extLst>
          </p:cNvPr>
          <p:cNvSpPr txBox="1"/>
          <p:nvPr/>
        </p:nvSpPr>
        <p:spPr>
          <a:xfrm>
            <a:off x="816794" y="1870060"/>
            <a:ext cx="8894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SHG</a:t>
            </a:r>
            <a:endParaRPr lang="en-US" dirty="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E39279E1-2A34-0814-F80D-1C981203DD58}"/>
              </a:ext>
            </a:extLst>
          </p:cNvPr>
          <p:cNvCxnSpPr>
            <a:cxnSpLocks/>
          </p:cNvCxnSpPr>
          <p:nvPr/>
        </p:nvCxnSpPr>
        <p:spPr>
          <a:xfrm>
            <a:off x="1691589" y="1659634"/>
            <a:ext cx="211345" cy="0"/>
          </a:xfrm>
          <a:prstGeom prst="line">
            <a:avLst/>
          </a:prstGeom>
          <a:ln w="381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CB01A3E-107B-1725-6C50-92828EBB9A6A}"/>
              </a:ext>
            </a:extLst>
          </p:cNvPr>
          <p:cNvCxnSpPr>
            <a:cxnSpLocks/>
          </p:cNvCxnSpPr>
          <p:nvPr/>
        </p:nvCxnSpPr>
        <p:spPr>
          <a:xfrm>
            <a:off x="1694988" y="1813857"/>
            <a:ext cx="219944" cy="0"/>
          </a:xfrm>
          <a:prstGeom prst="line">
            <a:avLst/>
          </a:prstGeom>
          <a:ln w="38100">
            <a:solidFill>
              <a:srgbClr val="00B050">
                <a:alpha val="50000"/>
              </a:srgb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3363E75-15DA-F082-0769-97E930FACEB6}"/>
              </a:ext>
            </a:extLst>
          </p:cNvPr>
          <p:cNvSpPr txBox="1"/>
          <p:nvPr/>
        </p:nvSpPr>
        <p:spPr>
          <a:xfrm>
            <a:off x="1826305" y="1474466"/>
            <a:ext cx="101278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1064 nm</a:t>
            </a:r>
            <a:endParaRPr lang="en-US"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8583135E-0E41-3225-84CB-300C57D1CFF3}"/>
              </a:ext>
            </a:extLst>
          </p:cNvPr>
          <p:cNvCxnSpPr>
            <a:cxnSpLocks/>
          </p:cNvCxnSpPr>
          <p:nvPr/>
        </p:nvCxnSpPr>
        <p:spPr>
          <a:xfrm flipV="1">
            <a:off x="855171" y="3230633"/>
            <a:ext cx="11208" cy="170788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7574166-BBD4-EFB8-19A4-FB11D1D7DAF3}"/>
              </a:ext>
            </a:extLst>
          </p:cNvPr>
          <p:cNvSpPr/>
          <p:nvPr/>
        </p:nvSpPr>
        <p:spPr>
          <a:xfrm>
            <a:off x="514729" y="2409612"/>
            <a:ext cx="1562620" cy="832088"/>
          </a:xfrm>
          <a:prstGeom prst="rect">
            <a:avLst/>
          </a:prstGeom>
          <a:solidFill>
            <a:srgbClr val="0033CC"/>
          </a:solidFill>
          <a:ln>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Power Amplifier</a:t>
            </a:r>
          </a:p>
        </p:txBody>
      </p:sp>
      <p:sp>
        <p:nvSpPr>
          <p:cNvPr id="30" name="Rectangle 29">
            <a:extLst>
              <a:ext uri="{FF2B5EF4-FFF2-40B4-BE49-F238E27FC236}">
                <a16:creationId xmlns:a16="http://schemas.microsoft.com/office/drawing/2014/main" id="{EB6E6379-3E2E-22C7-80E1-46A28902CB41}"/>
              </a:ext>
            </a:extLst>
          </p:cNvPr>
          <p:cNvSpPr/>
          <p:nvPr/>
        </p:nvSpPr>
        <p:spPr>
          <a:xfrm>
            <a:off x="737730" y="4911147"/>
            <a:ext cx="1065026" cy="439769"/>
          </a:xfrm>
          <a:prstGeom prst="rect">
            <a:avLst/>
          </a:prstGeom>
          <a:solidFill>
            <a:schemeClr val="bg1">
              <a:lumMod val="75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Arial" panose="020B0604020202020204" pitchFamily="34" charset="0"/>
                <a:cs typeface="Arial" panose="020B0604020202020204" pitchFamily="34" charset="0"/>
              </a:rPr>
              <a:t>cw</a:t>
            </a:r>
            <a:r>
              <a:rPr lang="en-US" sz="1600" dirty="0">
                <a:solidFill>
                  <a:schemeClr val="tx1"/>
                </a:solidFill>
                <a:latin typeface="Arial" panose="020B0604020202020204" pitchFamily="34" charset="0"/>
                <a:cs typeface="Arial" panose="020B0604020202020204" pitchFamily="34" charset="0"/>
              </a:rPr>
              <a:t> Laser</a:t>
            </a:r>
          </a:p>
        </p:txBody>
      </p:sp>
      <p:sp>
        <p:nvSpPr>
          <p:cNvPr id="31" name="Rectangle 30">
            <a:extLst>
              <a:ext uri="{FF2B5EF4-FFF2-40B4-BE49-F238E27FC236}">
                <a16:creationId xmlns:a16="http://schemas.microsoft.com/office/drawing/2014/main" id="{DA882A1D-FFE4-F26C-FDAD-AE591730F6B6}"/>
              </a:ext>
            </a:extLst>
          </p:cNvPr>
          <p:cNvSpPr/>
          <p:nvPr/>
        </p:nvSpPr>
        <p:spPr>
          <a:xfrm>
            <a:off x="741614" y="3448052"/>
            <a:ext cx="1106333" cy="503803"/>
          </a:xfrm>
          <a:prstGeom prst="rect">
            <a:avLst/>
          </a:prstGeom>
          <a:solidFill>
            <a:schemeClr val="bg1">
              <a:lumMod val="85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AOM System</a:t>
            </a:r>
          </a:p>
        </p:txBody>
      </p:sp>
      <p:sp>
        <p:nvSpPr>
          <p:cNvPr id="59" name="Rectangle 58">
            <a:extLst>
              <a:ext uri="{FF2B5EF4-FFF2-40B4-BE49-F238E27FC236}">
                <a16:creationId xmlns:a16="http://schemas.microsoft.com/office/drawing/2014/main" id="{BE2F5D98-F00D-33CD-9CB1-8A07FCC4CBC7}"/>
              </a:ext>
            </a:extLst>
          </p:cNvPr>
          <p:cNvSpPr/>
          <p:nvPr/>
        </p:nvSpPr>
        <p:spPr>
          <a:xfrm>
            <a:off x="374310" y="3384467"/>
            <a:ext cx="2095914" cy="2153588"/>
          </a:xfrm>
          <a:prstGeom prst="rect">
            <a:avLst/>
          </a:prstGeom>
          <a:noFill/>
          <a:ln w="1905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dirty="0"/>
          </a:p>
        </p:txBody>
      </p:sp>
      <p:sp>
        <p:nvSpPr>
          <p:cNvPr id="448" name="TextBox 447">
            <a:extLst>
              <a:ext uri="{FF2B5EF4-FFF2-40B4-BE49-F238E27FC236}">
                <a16:creationId xmlns:a16="http://schemas.microsoft.com/office/drawing/2014/main" id="{7D275014-FBDB-0AFB-1334-E63F3FCEFF4A}"/>
              </a:ext>
            </a:extLst>
          </p:cNvPr>
          <p:cNvSpPr txBox="1"/>
          <p:nvPr/>
        </p:nvSpPr>
        <p:spPr>
          <a:xfrm rot="16200000">
            <a:off x="-490035" y="3957801"/>
            <a:ext cx="1947774" cy="369332"/>
          </a:xfrm>
          <a:prstGeom prst="rect">
            <a:avLst/>
          </a:prstGeom>
          <a:noFill/>
        </p:spPr>
        <p:txBody>
          <a:bodyPr wrap="square" rtlCol="0">
            <a:spAutoFit/>
          </a:bodyPr>
          <a:lstStyle/>
          <a:p>
            <a:r>
              <a:rPr lang="en-US" dirty="0"/>
              <a:t>Master Oscillator</a:t>
            </a:r>
          </a:p>
        </p:txBody>
      </p:sp>
      <p:sp>
        <p:nvSpPr>
          <p:cNvPr id="475" name="Rectangle: Rounded Corners 474">
            <a:extLst>
              <a:ext uri="{FF2B5EF4-FFF2-40B4-BE49-F238E27FC236}">
                <a16:creationId xmlns:a16="http://schemas.microsoft.com/office/drawing/2014/main" id="{B57ADE0A-1CB7-6CDD-358E-1C88851A2B4F}"/>
              </a:ext>
            </a:extLst>
          </p:cNvPr>
          <p:cNvSpPr/>
          <p:nvPr/>
        </p:nvSpPr>
        <p:spPr>
          <a:xfrm>
            <a:off x="1053032" y="4262118"/>
            <a:ext cx="1325458" cy="360724"/>
          </a:xfrm>
          <a:prstGeom prst="roundRect">
            <a:avLst/>
          </a:prstGeom>
          <a:solidFill>
            <a:schemeClr val="bg2">
              <a:lumMod val="75000"/>
            </a:schemeClr>
          </a:solidFill>
          <a:ln w="254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Wavemeter</a:t>
            </a:r>
          </a:p>
        </p:txBody>
      </p:sp>
      <p:cxnSp>
        <p:nvCxnSpPr>
          <p:cNvPr id="485" name="Straight Connector 484">
            <a:extLst>
              <a:ext uri="{FF2B5EF4-FFF2-40B4-BE49-F238E27FC236}">
                <a16:creationId xmlns:a16="http://schemas.microsoft.com/office/drawing/2014/main" id="{4ABCC8B2-7BD6-92B0-2A9D-53A561FD598D}"/>
              </a:ext>
            </a:extLst>
          </p:cNvPr>
          <p:cNvCxnSpPr>
            <a:stCxn id="475" idx="1"/>
          </p:cNvCxnSpPr>
          <p:nvPr/>
        </p:nvCxnSpPr>
        <p:spPr>
          <a:xfrm flipH="1" flipV="1">
            <a:off x="866379" y="4428535"/>
            <a:ext cx="186653" cy="13945"/>
          </a:xfrm>
          <a:prstGeom prst="line">
            <a:avLst/>
          </a:prstGeom>
        </p:spPr>
        <p:style>
          <a:lnRef idx="1">
            <a:schemeClr val="accent1"/>
          </a:lnRef>
          <a:fillRef idx="0">
            <a:schemeClr val="accent1"/>
          </a:fillRef>
          <a:effectRef idx="0">
            <a:schemeClr val="accent1"/>
          </a:effectRef>
          <a:fontRef idx="minor">
            <a:schemeClr val="tx1"/>
          </a:fontRef>
        </p:style>
      </p:cxnSp>
      <p:grpSp>
        <p:nvGrpSpPr>
          <p:cNvPr id="566" name="Group 565">
            <a:extLst>
              <a:ext uri="{FF2B5EF4-FFF2-40B4-BE49-F238E27FC236}">
                <a16:creationId xmlns:a16="http://schemas.microsoft.com/office/drawing/2014/main" id="{48A585D6-4CB6-FC0D-5436-8D04E7550C07}"/>
              </a:ext>
            </a:extLst>
          </p:cNvPr>
          <p:cNvGrpSpPr/>
          <p:nvPr/>
        </p:nvGrpSpPr>
        <p:grpSpPr>
          <a:xfrm>
            <a:off x="4834588" y="1344094"/>
            <a:ext cx="143795" cy="212932"/>
            <a:chOff x="1719870" y="525931"/>
            <a:chExt cx="136235" cy="201737"/>
          </a:xfrm>
        </p:grpSpPr>
        <p:sp>
          <p:nvSpPr>
            <p:cNvPr id="567" name="Rectangle: Rounded Corners 566">
              <a:extLst>
                <a:ext uri="{FF2B5EF4-FFF2-40B4-BE49-F238E27FC236}">
                  <a16:creationId xmlns:a16="http://schemas.microsoft.com/office/drawing/2014/main" id="{4E75926B-CC6B-5648-B8AD-D69A5F82E27C}"/>
                </a:ext>
              </a:extLst>
            </p:cNvPr>
            <p:cNvSpPr/>
            <p:nvPr/>
          </p:nvSpPr>
          <p:spPr>
            <a:xfrm>
              <a:off x="1719870" y="567939"/>
              <a:ext cx="52936" cy="117720"/>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68" name="Rectangle: Rounded Corners 567">
              <a:extLst>
                <a:ext uri="{FF2B5EF4-FFF2-40B4-BE49-F238E27FC236}">
                  <a16:creationId xmlns:a16="http://schemas.microsoft.com/office/drawing/2014/main" id="{714A1FF4-D867-541C-830D-561DA39279A3}"/>
                </a:ext>
              </a:extLst>
            </p:cNvPr>
            <p:cNvSpPr/>
            <p:nvPr/>
          </p:nvSpPr>
          <p:spPr>
            <a:xfrm>
              <a:off x="1752998" y="525931"/>
              <a:ext cx="103107" cy="201737"/>
            </a:xfrm>
            <a:prstGeom prst="roundRect">
              <a:avLst/>
            </a:prstGeom>
            <a:solidFill>
              <a:schemeClr val="tx1">
                <a:lumMod val="65000"/>
                <a:lumOff val="35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sp>
          <p:nvSpPr>
            <p:cNvPr id="569" name="Oval 568">
              <a:extLst>
                <a:ext uri="{FF2B5EF4-FFF2-40B4-BE49-F238E27FC236}">
                  <a16:creationId xmlns:a16="http://schemas.microsoft.com/office/drawing/2014/main" id="{DC947471-DF19-624E-8D2C-48C362444B8F}"/>
                </a:ext>
              </a:extLst>
            </p:cNvPr>
            <p:cNvSpPr/>
            <p:nvPr/>
          </p:nvSpPr>
          <p:spPr>
            <a:xfrm>
              <a:off x="1781298" y="600991"/>
              <a:ext cx="45719" cy="45719"/>
            </a:xfrm>
            <a:prstGeom prst="ellipse">
              <a:avLst/>
            </a:prstGeom>
            <a:solidFill>
              <a:schemeClr val="tx1">
                <a:lumMod val="85000"/>
                <a:lumOff val="1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388"/>
            </a:p>
          </p:txBody>
        </p:sp>
      </p:grpSp>
      <p:pic>
        <p:nvPicPr>
          <p:cNvPr id="5" name="Picture 4" descr="A picture containing text&#10;&#10;Description automatically generated">
            <a:extLst>
              <a:ext uri="{FF2B5EF4-FFF2-40B4-BE49-F238E27FC236}">
                <a16:creationId xmlns:a16="http://schemas.microsoft.com/office/drawing/2014/main" id="{D381D24C-D00D-BADC-4CCE-CC859E722857}"/>
              </a:ext>
            </a:extLst>
          </p:cNvPr>
          <p:cNvPicPr>
            <a:picLocks noChangeAspect="1"/>
          </p:cNvPicPr>
          <p:nvPr/>
        </p:nvPicPr>
        <p:blipFill rotWithShape="1">
          <a:blip r:embed="rId4">
            <a:extLst>
              <a:ext uri="{28A0092B-C50C-407E-A947-70E740481C1C}">
                <a14:useLocalDpi xmlns:a14="http://schemas.microsoft.com/office/drawing/2010/main" val="0"/>
              </a:ext>
            </a:extLst>
          </a:blip>
          <a:srcRect t="37661" r="49171" b="30110"/>
          <a:stretch/>
        </p:blipFill>
        <p:spPr>
          <a:xfrm rot="16200000">
            <a:off x="3578032" y="1140883"/>
            <a:ext cx="936553" cy="840645"/>
          </a:xfrm>
          <a:prstGeom prst="rect">
            <a:avLst/>
          </a:prstGeom>
        </p:spPr>
      </p:pic>
      <p:sp>
        <p:nvSpPr>
          <p:cNvPr id="6" name="TextBox 5">
            <a:extLst>
              <a:ext uri="{FF2B5EF4-FFF2-40B4-BE49-F238E27FC236}">
                <a16:creationId xmlns:a16="http://schemas.microsoft.com/office/drawing/2014/main" id="{12A2120D-4108-E387-D7FB-ED6A9234FABA}"/>
              </a:ext>
            </a:extLst>
          </p:cNvPr>
          <p:cNvSpPr txBox="1"/>
          <p:nvPr/>
        </p:nvSpPr>
        <p:spPr>
          <a:xfrm>
            <a:off x="3608218" y="1172579"/>
            <a:ext cx="889415" cy="584775"/>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Iodine Cell</a:t>
            </a:r>
          </a:p>
        </p:txBody>
      </p:sp>
      <p:sp>
        <p:nvSpPr>
          <p:cNvPr id="7" name="TextBox 6">
            <a:extLst>
              <a:ext uri="{FF2B5EF4-FFF2-40B4-BE49-F238E27FC236}">
                <a16:creationId xmlns:a16="http://schemas.microsoft.com/office/drawing/2014/main" id="{86A6DE45-764A-313F-2704-3DCDDEE9F224}"/>
              </a:ext>
            </a:extLst>
          </p:cNvPr>
          <p:cNvSpPr txBox="1"/>
          <p:nvPr/>
        </p:nvSpPr>
        <p:spPr>
          <a:xfrm>
            <a:off x="5046142" y="1240742"/>
            <a:ext cx="1139094" cy="461665"/>
          </a:xfrm>
          <a:prstGeom prst="rect">
            <a:avLst/>
          </a:prstGeom>
          <a:noFill/>
        </p:spPr>
        <p:txBody>
          <a:bodyPr wrap="none" rtlCol="0">
            <a:spAutoFit/>
          </a:bodyPr>
          <a:lstStyle/>
          <a:p>
            <a:r>
              <a:rPr lang="en-US" sz="2400" dirty="0"/>
              <a:t>Filtered</a:t>
            </a:r>
          </a:p>
        </p:txBody>
      </p:sp>
      <p:pic>
        <p:nvPicPr>
          <p:cNvPr id="9" name="Picture 8">
            <a:extLst>
              <a:ext uri="{FF2B5EF4-FFF2-40B4-BE49-F238E27FC236}">
                <a16:creationId xmlns:a16="http://schemas.microsoft.com/office/drawing/2014/main" id="{2B00D5B7-5DA5-0D26-4A13-EFDC893581CA}"/>
              </a:ext>
            </a:extLst>
          </p:cNvPr>
          <p:cNvPicPr>
            <a:picLocks noChangeAspect="1"/>
          </p:cNvPicPr>
          <p:nvPr/>
        </p:nvPicPr>
        <p:blipFill>
          <a:blip r:embed="rId5"/>
          <a:stretch>
            <a:fillRect/>
          </a:stretch>
        </p:blipFill>
        <p:spPr>
          <a:xfrm>
            <a:off x="8002958" y="3700988"/>
            <a:ext cx="2901105" cy="2320885"/>
          </a:xfrm>
          <a:prstGeom prst="rect">
            <a:avLst/>
          </a:prstGeom>
        </p:spPr>
      </p:pic>
      <p:pic>
        <p:nvPicPr>
          <p:cNvPr id="11" name="Picture 10" descr="A graph with blue lines&#10;&#10;Description automatically generated">
            <a:extLst>
              <a:ext uri="{FF2B5EF4-FFF2-40B4-BE49-F238E27FC236}">
                <a16:creationId xmlns:a16="http://schemas.microsoft.com/office/drawing/2014/main" id="{5F11A892-1FB4-C3B9-7831-5ADEC866DC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5986" y="3951855"/>
            <a:ext cx="4191027" cy="2095514"/>
          </a:xfrm>
          <a:prstGeom prst="rect">
            <a:avLst/>
          </a:prstGeom>
        </p:spPr>
      </p:pic>
      <p:cxnSp>
        <p:nvCxnSpPr>
          <p:cNvPr id="23" name="Straight Connector 22">
            <a:extLst>
              <a:ext uri="{FF2B5EF4-FFF2-40B4-BE49-F238E27FC236}">
                <a16:creationId xmlns:a16="http://schemas.microsoft.com/office/drawing/2014/main" id="{B1BB8C3E-966A-7D23-D66B-EA01B5A40A60}"/>
              </a:ext>
            </a:extLst>
          </p:cNvPr>
          <p:cNvCxnSpPr>
            <a:cxnSpLocks/>
          </p:cNvCxnSpPr>
          <p:nvPr/>
        </p:nvCxnSpPr>
        <p:spPr>
          <a:xfrm>
            <a:off x="10533888" y="3732243"/>
            <a:ext cx="0" cy="18058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641E08A-02E3-AAD5-5EAD-9FF7174BAF01}"/>
              </a:ext>
            </a:extLst>
          </p:cNvPr>
          <p:cNvCxnSpPr>
            <a:cxnSpLocks/>
          </p:cNvCxnSpPr>
          <p:nvPr/>
        </p:nvCxnSpPr>
        <p:spPr>
          <a:xfrm>
            <a:off x="9670174" y="3732243"/>
            <a:ext cx="0" cy="1805812"/>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pic>
        <p:nvPicPr>
          <p:cNvPr id="35" name="Picture 34" descr="A graph with a white background&#10;&#10;Description automatically generated">
            <a:extLst>
              <a:ext uri="{FF2B5EF4-FFF2-40B4-BE49-F238E27FC236}">
                <a16:creationId xmlns:a16="http://schemas.microsoft.com/office/drawing/2014/main" id="{88CCDD9A-196E-191D-87F9-6D5AFC48E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533" y="2043508"/>
            <a:ext cx="1640818" cy="1640818"/>
          </a:xfrm>
          <a:prstGeom prst="rect">
            <a:avLst/>
          </a:prstGeom>
        </p:spPr>
      </p:pic>
    </p:spTree>
    <p:extLst>
      <p:ext uri="{BB962C8B-B14F-4D97-AF65-F5344CB8AC3E}">
        <p14:creationId xmlns:p14="http://schemas.microsoft.com/office/powerpoint/2010/main" val="2897890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981C-8266-575F-6A57-C85A98A36DD0}"/>
              </a:ext>
            </a:extLst>
          </p:cNvPr>
          <p:cNvSpPr>
            <a:spLocks noGrp="1"/>
          </p:cNvSpPr>
          <p:nvPr>
            <p:ph type="title"/>
          </p:nvPr>
        </p:nvSpPr>
        <p:spPr/>
        <p:txBody>
          <a:bodyPr/>
          <a:lstStyle/>
          <a:p>
            <a:r>
              <a:rPr lang="en-US" dirty="0"/>
              <a:t>Uncertainty in background constant estimates</a:t>
            </a:r>
          </a:p>
        </p:txBody>
      </p:sp>
      <p:sp>
        <p:nvSpPr>
          <p:cNvPr id="3" name="Footer Placeholder 2">
            <a:extLst>
              <a:ext uri="{FF2B5EF4-FFF2-40B4-BE49-F238E27FC236}">
                <a16:creationId xmlns:a16="http://schemas.microsoft.com/office/drawing/2014/main" id="{943A4CBA-6DF2-2E6E-21BB-D86BAA69A12E}"/>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090A7B1B-952F-2F53-A10A-841A488A0EF4}"/>
              </a:ext>
            </a:extLst>
          </p:cNvPr>
          <p:cNvSpPr>
            <a:spLocks noGrp="1"/>
          </p:cNvSpPr>
          <p:nvPr>
            <p:ph type="sldNum" sz="quarter" idx="12"/>
          </p:nvPr>
        </p:nvSpPr>
        <p:spPr/>
        <p:txBody>
          <a:bodyPr/>
          <a:lstStyle/>
          <a:p>
            <a:pPr lvl="0"/>
            <a:r>
              <a:rPr lang="en-US"/>
              <a:t> |  </a:t>
            </a:r>
            <a:fld id="{72E50A9C-9430-4DF3-B16F-9673B5ECE2F6}" type="slidenum">
              <a:rPr smtClean="0"/>
              <a:t>48</a:t>
            </a:fld>
            <a:endParaRPr lang="en-US"/>
          </a:p>
        </p:txBody>
      </p:sp>
      <p:pic>
        <p:nvPicPr>
          <p:cNvPr id="8" name="Picture 7">
            <a:extLst>
              <a:ext uri="{FF2B5EF4-FFF2-40B4-BE49-F238E27FC236}">
                <a16:creationId xmlns:a16="http://schemas.microsoft.com/office/drawing/2014/main" id="{59FA7D01-B5B5-3822-B4B6-ADAF68058F61}"/>
              </a:ext>
            </a:extLst>
          </p:cNvPr>
          <p:cNvPicPr>
            <a:picLocks noChangeAspect="1"/>
          </p:cNvPicPr>
          <p:nvPr/>
        </p:nvPicPr>
        <p:blipFill rotWithShape="1">
          <a:blip r:embed="rId2"/>
          <a:srcRect b="19913"/>
          <a:stretch/>
        </p:blipFill>
        <p:spPr>
          <a:xfrm>
            <a:off x="-513207" y="2294382"/>
            <a:ext cx="14277922" cy="1560441"/>
          </a:xfrm>
          <a:prstGeom prst="rect">
            <a:avLst/>
          </a:prstGeom>
        </p:spPr>
      </p:pic>
      <p:pic>
        <p:nvPicPr>
          <p:cNvPr id="5" name="Picture 4">
            <a:extLst>
              <a:ext uri="{FF2B5EF4-FFF2-40B4-BE49-F238E27FC236}">
                <a16:creationId xmlns:a16="http://schemas.microsoft.com/office/drawing/2014/main" id="{6421D9B4-DDB8-83C0-6EDB-59F5A9223AA0}"/>
              </a:ext>
            </a:extLst>
          </p:cNvPr>
          <p:cNvPicPr>
            <a:picLocks noChangeAspect="1"/>
          </p:cNvPicPr>
          <p:nvPr/>
        </p:nvPicPr>
        <p:blipFill rotWithShape="1">
          <a:blip r:embed="rId2"/>
          <a:srcRect t="79896"/>
          <a:stretch/>
        </p:blipFill>
        <p:spPr>
          <a:xfrm>
            <a:off x="-611822" y="3854823"/>
            <a:ext cx="14277922" cy="391719"/>
          </a:xfrm>
          <a:prstGeom prst="rect">
            <a:avLst/>
          </a:prstGeom>
        </p:spPr>
      </p:pic>
    </p:spTree>
    <p:extLst>
      <p:ext uri="{BB962C8B-B14F-4D97-AF65-F5344CB8AC3E}">
        <p14:creationId xmlns:p14="http://schemas.microsoft.com/office/powerpoint/2010/main" val="182502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FF81-4CDC-1BF2-1034-996DAE62703D}"/>
              </a:ext>
            </a:extLst>
          </p:cNvPr>
          <p:cNvSpPr>
            <a:spLocks noGrp="1"/>
          </p:cNvSpPr>
          <p:nvPr>
            <p:ph type="title"/>
          </p:nvPr>
        </p:nvSpPr>
        <p:spPr/>
        <p:txBody>
          <a:bodyPr/>
          <a:lstStyle/>
          <a:p>
            <a:r>
              <a:rPr lang="en-US" dirty="0"/>
              <a:t>Model</a:t>
            </a:r>
          </a:p>
        </p:txBody>
      </p:sp>
      <p:sp>
        <p:nvSpPr>
          <p:cNvPr id="3" name="Footer Placeholder 2">
            <a:extLst>
              <a:ext uri="{FF2B5EF4-FFF2-40B4-BE49-F238E27FC236}">
                <a16:creationId xmlns:a16="http://schemas.microsoft.com/office/drawing/2014/main" id="{374108C6-DB0E-F479-9552-0EBBA6C1F0E0}"/>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2E5A1106-C01A-1092-3CC2-8E4389BA45CE}"/>
              </a:ext>
            </a:extLst>
          </p:cNvPr>
          <p:cNvSpPr>
            <a:spLocks noGrp="1"/>
          </p:cNvSpPr>
          <p:nvPr>
            <p:ph type="sldNum" sz="quarter" idx="12"/>
          </p:nvPr>
        </p:nvSpPr>
        <p:spPr/>
        <p:txBody>
          <a:bodyPr/>
          <a:lstStyle/>
          <a:p>
            <a:pPr lvl="0"/>
            <a:r>
              <a:rPr lang="en-US"/>
              <a:t> |  </a:t>
            </a:r>
            <a:fld id="{72E50A9C-9430-4DF3-B16F-9673B5ECE2F6}" type="slidenum">
              <a:rPr smtClean="0"/>
              <a:t>49</a:t>
            </a:fld>
            <a:endParaRPr lang="en-US"/>
          </a:p>
        </p:txBody>
      </p:sp>
      <p:pic>
        <p:nvPicPr>
          <p:cNvPr id="6" name="Picture 5" descr="A screenshot of a diagram&#10;&#10;Description automatically generated">
            <a:extLst>
              <a:ext uri="{FF2B5EF4-FFF2-40B4-BE49-F238E27FC236}">
                <a16:creationId xmlns:a16="http://schemas.microsoft.com/office/drawing/2014/main" id="{6B6FFC05-0A0D-7CFC-C0C4-789D5C9A1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079" y="996691"/>
            <a:ext cx="5100833" cy="5369297"/>
          </a:xfrm>
          <a:prstGeom prst="rect">
            <a:avLst/>
          </a:prstGeom>
        </p:spPr>
      </p:pic>
      <p:pic>
        <p:nvPicPr>
          <p:cNvPr id="8" name="Picture 7" descr="A diagram of a graph&#10;&#10;Description automatically generated with medium confidence">
            <a:extLst>
              <a:ext uri="{FF2B5EF4-FFF2-40B4-BE49-F238E27FC236}">
                <a16:creationId xmlns:a16="http://schemas.microsoft.com/office/drawing/2014/main" id="{A49E7CD4-B9B6-7D26-3F72-F817BD8F7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75" y="4473175"/>
            <a:ext cx="4343409" cy="1828804"/>
          </a:xfrm>
          <a:prstGeom prst="rect">
            <a:avLst/>
          </a:prstGeom>
        </p:spPr>
      </p:pic>
      <p:pic>
        <p:nvPicPr>
          <p:cNvPr id="10" name="Picture 9" descr="A diagram of a graph&#10;&#10;Description automatically generated with medium confidence">
            <a:extLst>
              <a:ext uri="{FF2B5EF4-FFF2-40B4-BE49-F238E27FC236}">
                <a16:creationId xmlns:a16="http://schemas.microsoft.com/office/drawing/2014/main" id="{164558D1-D68E-113C-4DB6-544E73114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75" y="932683"/>
            <a:ext cx="4343409" cy="1828804"/>
          </a:xfrm>
          <a:prstGeom prst="rect">
            <a:avLst/>
          </a:prstGeom>
        </p:spPr>
      </p:pic>
      <p:pic>
        <p:nvPicPr>
          <p:cNvPr id="12" name="Picture 11" descr="A diagram of a number of different types of numbers&#10;&#10;Description automatically generated with medium confidence">
            <a:extLst>
              <a:ext uri="{FF2B5EF4-FFF2-40B4-BE49-F238E27FC236}">
                <a16:creationId xmlns:a16="http://schemas.microsoft.com/office/drawing/2014/main" id="{0D64D3B6-6252-A452-D7F8-FE4A93AE6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75" y="2702929"/>
            <a:ext cx="4343409" cy="1828804"/>
          </a:xfrm>
          <a:prstGeom prst="rect">
            <a:avLst/>
          </a:prstGeom>
        </p:spPr>
      </p:pic>
    </p:spTree>
    <p:extLst>
      <p:ext uri="{BB962C8B-B14F-4D97-AF65-F5344CB8AC3E}">
        <p14:creationId xmlns:p14="http://schemas.microsoft.com/office/powerpoint/2010/main" val="1099471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5CF23A6A-4572-2EF5-1A8A-0BBFBDBA765C}"/>
              </a:ext>
            </a:extLst>
          </p:cNvPr>
          <p:cNvSpPr/>
          <p:nvPr/>
        </p:nvSpPr>
        <p:spPr>
          <a:xfrm>
            <a:off x="215665" y="4398264"/>
            <a:ext cx="11122895" cy="1062686"/>
          </a:xfrm>
          <a:prstGeom prst="roundRect">
            <a:avLst/>
          </a:prstGeom>
          <a:solidFill>
            <a:schemeClr val="bg2"/>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FD15D80-A23A-BF95-BE0E-9235CAB4866B}"/>
              </a:ext>
            </a:extLst>
          </p:cNvPr>
          <p:cNvPicPr>
            <a:picLocks noChangeAspect="1" noChangeArrowheads="1"/>
          </p:cNvPicPr>
          <p:nvPr/>
        </p:nvPicPr>
        <p:blipFill rotWithShape="1">
          <a:blip r:embed="rId3">
            <a:clrChange>
              <a:clrFrom>
                <a:srgbClr val="FFFFFF"/>
              </a:clrFrom>
              <a:clrTo>
                <a:srgbClr val="FFFFFF">
                  <a:alpha val="0"/>
                </a:srgbClr>
              </a:clrTo>
            </a:clrChange>
            <a:alphaModFix amt="10000"/>
            <a:extLst>
              <a:ext uri="{28A0092B-C50C-407E-A947-70E740481C1C}">
                <a14:useLocalDpi xmlns:a14="http://schemas.microsoft.com/office/drawing/2010/main" val="0"/>
              </a:ext>
            </a:extLst>
          </a:blip>
          <a:srcRect l="1" r="1278" b="16023"/>
          <a:stretch/>
        </p:blipFill>
        <p:spPr bwMode="auto">
          <a:xfrm>
            <a:off x="5629051" y="2446628"/>
            <a:ext cx="5704167" cy="4151239"/>
          </a:xfrm>
          <a:prstGeom prst="rect">
            <a:avLst/>
          </a:prstGeom>
          <a:noFill/>
          <a:ln>
            <a:noFill/>
          </a:ln>
        </p:spPr>
      </p:pic>
      <p:pic>
        <p:nvPicPr>
          <p:cNvPr id="9" name="Picture 2" descr="Mach number and surface pressure contours from a HIFiRE flight 2 tare simulation">
            <a:extLst>
              <a:ext uri="{FF2B5EF4-FFF2-40B4-BE49-F238E27FC236}">
                <a16:creationId xmlns:a16="http://schemas.microsoft.com/office/drawing/2014/main" id="{BC3B8871-90F9-2809-0D0D-0D92CBD9E7E5}"/>
              </a:ext>
            </a:extLst>
          </p:cNvPr>
          <p:cNvPicPr>
            <a:picLocks noChangeAspect="1" noChangeArrowheads="1"/>
          </p:cNvPicPr>
          <p:nvPr/>
        </p:nvPicPr>
        <p:blipFill>
          <a:blip r:embed="rId4">
            <a:alphaModFix amt="10000"/>
            <a:extLst>
              <a:ext uri="{28A0092B-C50C-407E-A947-70E740481C1C}">
                <a14:useLocalDpi xmlns:a14="http://schemas.microsoft.com/office/drawing/2010/main" val="0"/>
              </a:ext>
            </a:extLst>
          </a:blip>
          <a:srcRect/>
          <a:stretch>
            <a:fillRect/>
          </a:stretch>
        </p:blipFill>
        <p:spPr bwMode="auto">
          <a:xfrm flipH="1">
            <a:off x="1300817" y="1050141"/>
            <a:ext cx="6063582" cy="31283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Why use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5</a:t>
            </a:fld>
            <a:endParaRPr lang="en-US"/>
          </a:p>
        </p:txBody>
      </p:sp>
      <p:sp>
        <p:nvSpPr>
          <p:cNvPr id="14" name="TextBox 13">
            <a:extLst>
              <a:ext uri="{FF2B5EF4-FFF2-40B4-BE49-F238E27FC236}">
                <a16:creationId xmlns:a16="http://schemas.microsoft.com/office/drawing/2014/main" id="{8B604EA3-6FD0-48FB-7398-B09B8735EA2C}"/>
              </a:ext>
            </a:extLst>
          </p:cNvPr>
          <p:cNvSpPr txBox="1"/>
          <p:nvPr/>
        </p:nvSpPr>
        <p:spPr>
          <a:xfrm>
            <a:off x="129707" y="1908507"/>
            <a:ext cx="2837540" cy="830997"/>
          </a:xfrm>
          <a:prstGeom prst="rect">
            <a:avLst/>
          </a:prstGeom>
          <a:noFill/>
        </p:spPr>
        <p:txBody>
          <a:bodyPr wrap="square" rtlCol="0">
            <a:spAutoFit/>
          </a:bodyPr>
          <a:lstStyle/>
          <a:p>
            <a:pPr algn="ctr"/>
            <a:r>
              <a:rPr lang="en-US" sz="2400" dirty="0">
                <a:solidFill>
                  <a:srgbClr val="7030A0"/>
                </a:solidFill>
              </a:rPr>
              <a:t>Particle Image Velocimetry</a:t>
            </a:r>
          </a:p>
        </p:txBody>
      </p:sp>
      <p:cxnSp>
        <p:nvCxnSpPr>
          <p:cNvPr id="30" name="Straight Connector 29">
            <a:extLst>
              <a:ext uri="{FF2B5EF4-FFF2-40B4-BE49-F238E27FC236}">
                <a16:creationId xmlns:a16="http://schemas.microsoft.com/office/drawing/2014/main" id="{A93C7A81-E7BB-F71F-F7E6-12BEEC8AC6D7}"/>
              </a:ext>
            </a:extLst>
          </p:cNvPr>
          <p:cNvCxnSpPr>
            <a:cxnSpLocks/>
          </p:cNvCxnSpPr>
          <p:nvPr/>
        </p:nvCxnSpPr>
        <p:spPr>
          <a:xfrm>
            <a:off x="413917" y="1893077"/>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E7E486B-4A42-C428-4471-41283419A697}"/>
              </a:ext>
            </a:extLst>
          </p:cNvPr>
          <p:cNvSpPr txBox="1"/>
          <p:nvPr/>
        </p:nvSpPr>
        <p:spPr>
          <a:xfrm>
            <a:off x="702422" y="1394144"/>
            <a:ext cx="1702133" cy="523220"/>
          </a:xfrm>
          <a:prstGeom prst="rect">
            <a:avLst/>
          </a:prstGeom>
          <a:noFill/>
        </p:spPr>
        <p:txBody>
          <a:bodyPr wrap="none" rtlCol="0">
            <a:spAutoFit/>
          </a:bodyPr>
          <a:lstStyle/>
          <a:p>
            <a:r>
              <a:rPr lang="en-US" sz="2800" b="1" dirty="0"/>
              <a:t>Technique</a:t>
            </a:r>
          </a:p>
        </p:txBody>
      </p:sp>
      <p:sp>
        <p:nvSpPr>
          <p:cNvPr id="12" name="TextBox 11">
            <a:extLst>
              <a:ext uri="{FF2B5EF4-FFF2-40B4-BE49-F238E27FC236}">
                <a16:creationId xmlns:a16="http://schemas.microsoft.com/office/drawing/2014/main" id="{98B5CFD0-3493-8C15-B15A-65CB7A01EAF6}"/>
              </a:ext>
            </a:extLst>
          </p:cNvPr>
          <p:cNvSpPr txBox="1"/>
          <p:nvPr/>
        </p:nvSpPr>
        <p:spPr>
          <a:xfrm>
            <a:off x="3319484" y="1434318"/>
            <a:ext cx="1204432" cy="461665"/>
          </a:xfrm>
          <a:prstGeom prst="rect">
            <a:avLst/>
          </a:prstGeom>
          <a:noFill/>
        </p:spPr>
        <p:txBody>
          <a:bodyPr wrap="none" rtlCol="0">
            <a:spAutoFit/>
          </a:bodyPr>
          <a:lstStyle/>
          <a:p>
            <a:r>
              <a:rPr lang="en-US" sz="2400" b="1" dirty="0"/>
              <a:t>Velocity</a:t>
            </a:r>
          </a:p>
        </p:txBody>
      </p:sp>
      <p:sp>
        <p:nvSpPr>
          <p:cNvPr id="15" name="TextBox 14">
            <a:extLst>
              <a:ext uri="{FF2B5EF4-FFF2-40B4-BE49-F238E27FC236}">
                <a16:creationId xmlns:a16="http://schemas.microsoft.com/office/drawing/2014/main" id="{ABE919DA-166D-3A25-4701-4B09DADCDC03}"/>
              </a:ext>
            </a:extLst>
          </p:cNvPr>
          <p:cNvSpPr txBox="1"/>
          <p:nvPr/>
        </p:nvSpPr>
        <p:spPr>
          <a:xfrm>
            <a:off x="4788332" y="1448479"/>
            <a:ext cx="1821717" cy="461665"/>
          </a:xfrm>
          <a:prstGeom prst="rect">
            <a:avLst/>
          </a:prstGeom>
          <a:noFill/>
        </p:spPr>
        <p:txBody>
          <a:bodyPr wrap="none" rtlCol="0">
            <a:spAutoFit/>
          </a:bodyPr>
          <a:lstStyle/>
          <a:p>
            <a:r>
              <a:rPr lang="en-US" sz="2400" b="1" dirty="0"/>
              <a:t>Temperature</a:t>
            </a:r>
          </a:p>
        </p:txBody>
      </p:sp>
      <p:sp>
        <p:nvSpPr>
          <p:cNvPr id="16" name="TextBox 15">
            <a:extLst>
              <a:ext uri="{FF2B5EF4-FFF2-40B4-BE49-F238E27FC236}">
                <a16:creationId xmlns:a16="http://schemas.microsoft.com/office/drawing/2014/main" id="{5BF036F4-9ED1-3AD2-00F6-7E4E1E184B99}"/>
              </a:ext>
            </a:extLst>
          </p:cNvPr>
          <p:cNvSpPr txBox="1"/>
          <p:nvPr/>
        </p:nvSpPr>
        <p:spPr>
          <a:xfrm>
            <a:off x="6853866" y="1446842"/>
            <a:ext cx="1282210" cy="461665"/>
          </a:xfrm>
          <a:prstGeom prst="rect">
            <a:avLst/>
          </a:prstGeom>
          <a:noFill/>
        </p:spPr>
        <p:txBody>
          <a:bodyPr wrap="none" rtlCol="0">
            <a:spAutoFit/>
          </a:bodyPr>
          <a:lstStyle/>
          <a:p>
            <a:r>
              <a:rPr lang="en-US" sz="2400" b="1" dirty="0"/>
              <a:t>Pressure</a:t>
            </a:r>
          </a:p>
        </p:txBody>
      </p:sp>
      <p:sp>
        <p:nvSpPr>
          <p:cNvPr id="17" name="TextBox 16">
            <a:extLst>
              <a:ext uri="{FF2B5EF4-FFF2-40B4-BE49-F238E27FC236}">
                <a16:creationId xmlns:a16="http://schemas.microsoft.com/office/drawing/2014/main" id="{D129112A-12B4-1F35-3EA4-E9BE1C03E5C9}"/>
              </a:ext>
            </a:extLst>
          </p:cNvPr>
          <p:cNvSpPr txBox="1"/>
          <p:nvPr/>
        </p:nvSpPr>
        <p:spPr>
          <a:xfrm>
            <a:off x="8421896" y="1456466"/>
            <a:ext cx="1151277" cy="461665"/>
          </a:xfrm>
          <a:prstGeom prst="rect">
            <a:avLst/>
          </a:prstGeom>
          <a:noFill/>
        </p:spPr>
        <p:txBody>
          <a:bodyPr wrap="none" rtlCol="0">
            <a:spAutoFit/>
          </a:bodyPr>
          <a:lstStyle/>
          <a:p>
            <a:r>
              <a:rPr lang="en-US" sz="2400" b="1" dirty="0"/>
              <a:t>Density</a:t>
            </a:r>
          </a:p>
        </p:txBody>
      </p:sp>
      <p:sp>
        <p:nvSpPr>
          <p:cNvPr id="25" name="TextBox 24">
            <a:extLst>
              <a:ext uri="{FF2B5EF4-FFF2-40B4-BE49-F238E27FC236}">
                <a16:creationId xmlns:a16="http://schemas.microsoft.com/office/drawing/2014/main" id="{FD196B1F-5666-362D-E75D-75B1AA9426DE}"/>
              </a:ext>
            </a:extLst>
          </p:cNvPr>
          <p:cNvSpPr txBox="1"/>
          <p:nvPr/>
        </p:nvSpPr>
        <p:spPr>
          <a:xfrm>
            <a:off x="3615221" y="198772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7030A0"/>
                </a:solidFill>
              </a:rPr>
              <a:t> </a:t>
            </a:r>
          </a:p>
        </p:txBody>
      </p:sp>
      <p:sp>
        <p:nvSpPr>
          <p:cNvPr id="26" name="TextBox 25">
            <a:extLst>
              <a:ext uri="{FF2B5EF4-FFF2-40B4-BE49-F238E27FC236}">
                <a16:creationId xmlns:a16="http://schemas.microsoft.com/office/drawing/2014/main" id="{F293663B-A6C3-1F97-85EF-6ADBB2A3E762}"/>
              </a:ext>
            </a:extLst>
          </p:cNvPr>
          <p:cNvSpPr txBox="1"/>
          <p:nvPr/>
        </p:nvSpPr>
        <p:spPr>
          <a:xfrm>
            <a:off x="3613542" y="2941406"/>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33CC"/>
                </a:solidFill>
              </a:rPr>
              <a:t> </a:t>
            </a:r>
          </a:p>
        </p:txBody>
      </p:sp>
      <p:sp>
        <p:nvSpPr>
          <p:cNvPr id="27" name="TextBox 26">
            <a:extLst>
              <a:ext uri="{FF2B5EF4-FFF2-40B4-BE49-F238E27FC236}">
                <a16:creationId xmlns:a16="http://schemas.microsoft.com/office/drawing/2014/main" id="{AAB991A4-2D33-B97C-EC0B-D1F2A2F5AB7E}"/>
              </a:ext>
            </a:extLst>
          </p:cNvPr>
          <p:cNvSpPr txBox="1"/>
          <p:nvPr/>
        </p:nvSpPr>
        <p:spPr>
          <a:xfrm>
            <a:off x="5382874"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B050"/>
                </a:solidFill>
              </a:rPr>
              <a:t> </a:t>
            </a:r>
          </a:p>
        </p:txBody>
      </p:sp>
      <p:sp>
        <p:nvSpPr>
          <p:cNvPr id="28" name="TextBox 27">
            <a:extLst>
              <a:ext uri="{FF2B5EF4-FFF2-40B4-BE49-F238E27FC236}">
                <a16:creationId xmlns:a16="http://schemas.microsoft.com/office/drawing/2014/main" id="{BD77871E-D487-AC35-F8A9-3DA70AA91863}"/>
              </a:ext>
            </a:extLst>
          </p:cNvPr>
          <p:cNvSpPr txBox="1"/>
          <p:nvPr/>
        </p:nvSpPr>
        <p:spPr>
          <a:xfrm>
            <a:off x="3573674"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B050"/>
                </a:solidFill>
              </a:rPr>
              <a:t> </a:t>
            </a:r>
          </a:p>
        </p:txBody>
      </p:sp>
      <p:sp>
        <p:nvSpPr>
          <p:cNvPr id="31" name="TextBox 30">
            <a:extLst>
              <a:ext uri="{FF2B5EF4-FFF2-40B4-BE49-F238E27FC236}">
                <a16:creationId xmlns:a16="http://schemas.microsoft.com/office/drawing/2014/main" id="{F6AAC1A7-082B-F3EF-2631-618F3E23C4FB}"/>
              </a:ext>
            </a:extLst>
          </p:cNvPr>
          <p:cNvSpPr txBox="1"/>
          <p:nvPr/>
        </p:nvSpPr>
        <p:spPr>
          <a:xfrm>
            <a:off x="5391822" y="3663307"/>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C00000"/>
                </a:solidFill>
              </a:rPr>
              <a:t> </a:t>
            </a:r>
          </a:p>
        </p:txBody>
      </p:sp>
      <p:sp>
        <p:nvSpPr>
          <p:cNvPr id="32" name="TextBox 31">
            <a:extLst>
              <a:ext uri="{FF2B5EF4-FFF2-40B4-BE49-F238E27FC236}">
                <a16:creationId xmlns:a16="http://schemas.microsoft.com/office/drawing/2014/main" id="{766BC739-98BD-8DF2-53D5-4A43D1136CCF}"/>
              </a:ext>
            </a:extLst>
          </p:cNvPr>
          <p:cNvSpPr txBox="1"/>
          <p:nvPr/>
        </p:nvSpPr>
        <p:spPr>
          <a:xfrm>
            <a:off x="7147690"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B050"/>
                </a:solidFill>
              </a:rPr>
              <a:t> </a:t>
            </a:r>
          </a:p>
        </p:txBody>
      </p:sp>
      <p:sp>
        <p:nvSpPr>
          <p:cNvPr id="33" name="TextBox 32">
            <a:extLst>
              <a:ext uri="{FF2B5EF4-FFF2-40B4-BE49-F238E27FC236}">
                <a16:creationId xmlns:a16="http://schemas.microsoft.com/office/drawing/2014/main" id="{EBEF4953-1B40-DFCC-8DD2-31E3AB05E922}"/>
              </a:ext>
            </a:extLst>
          </p:cNvPr>
          <p:cNvSpPr txBox="1"/>
          <p:nvPr/>
        </p:nvSpPr>
        <p:spPr>
          <a:xfrm>
            <a:off x="8608291"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B050"/>
                </a:solidFill>
              </a:rPr>
              <a:t> </a:t>
            </a:r>
          </a:p>
        </p:txBody>
      </p:sp>
      <p:sp>
        <p:nvSpPr>
          <p:cNvPr id="13" name="TextBox 12">
            <a:extLst>
              <a:ext uri="{FF2B5EF4-FFF2-40B4-BE49-F238E27FC236}">
                <a16:creationId xmlns:a16="http://schemas.microsoft.com/office/drawing/2014/main" id="{885A7696-70BE-3B20-49DB-5032DE7BD5DE}"/>
              </a:ext>
            </a:extLst>
          </p:cNvPr>
          <p:cNvSpPr txBox="1"/>
          <p:nvPr/>
        </p:nvSpPr>
        <p:spPr>
          <a:xfrm>
            <a:off x="-90356" y="2777068"/>
            <a:ext cx="3267736" cy="830997"/>
          </a:xfrm>
          <a:prstGeom prst="rect">
            <a:avLst/>
          </a:prstGeom>
          <a:noFill/>
        </p:spPr>
        <p:txBody>
          <a:bodyPr wrap="square" rtlCol="0">
            <a:spAutoFit/>
          </a:bodyPr>
          <a:lstStyle/>
          <a:p>
            <a:pPr algn="ctr"/>
            <a:r>
              <a:rPr lang="en-US" sz="2400" dirty="0">
                <a:solidFill>
                  <a:srgbClr val="0033CC"/>
                </a:solidFill>
              </a:rPr>
              <a:t>Doppler Global Velocimetry</a:t>
            </a:r>
          </a:p>
        </p:txBody>
      </p:sp>
      <p:sp>
        <p:nvSpPr>
          <p:cNvPr id="18" name="TextBox 17">
            <a:extLst>
              <a:ext uri="{FF2B5EF4-FFF2-40B4-BE49-F238E27FC236}">
                <a16:creationId xmlns:a16="http://schemas.microsoft.com/office/drawing/2014/main" id="{84C393B1-B396-E3C5-0A43-4CFA3E70BD6B}"/>
              </a:ext>
            </a:extLst>
          </p:cNvPr>
          <p:cNvSpPr txBox="1"/>
          <p:nvPr/>
        </p:nvSpPr>
        <p:spPr>
          <a:xfrm>
            <a:off x="594992" y="3645629"/>
            <a:ext cx="1916994" cy="830997"/>
          </a:xfrm>
          <a:prstGeom prst="rect">
            <a:avLst/>
          </a:prstGeom>
          <a:noFill/>
        </p:spPr>
        <p:txBody>
          <a:bodyPr wrap="square" rtlCol="0">
            <a:spAutoFit/>
          </a:bodyPr>
          <a:lstStyle/>
          <a:p>
            <a:pPr algn="ctr"/>
            <a:r>
              <a:rPr lang="en-US" sz="2400" dirty="0">
                <a:solidFill>
                  <a:srgbClr val="C00000"/>
                </a:solidFill>
              </a:rPr>
              <a:t>Raman Scattering</a:t>
            </a:r>
          </a:p>
        </p:txBody>
      </p:sp>
      <p:sp>
        <p:nvSpPr>
          <p:cNvPr id="19" name="TextBox 18">
            <a:extLst>
              <a:ext uri="{FF2B5EF4-FFF2-40B4-BE49-F238E27FC236}">
                <a16:creationId xmlns:a16="http://schemas.microsoft.com/office/drawing/2014/main" id="{26536C84-027D-97E2-9120-250E835E0F0C}"/>
              </a:ext>
            </a:extLst>
          </p:cNvPr>
          <p:cNvSpPr txBox="1"/>
          <p:nvPr/>
        </p:nvSpPr>
        <p:spPr>
          <a:xfrm>
            <a:off x="413917" y="4514189"/>
            <a:ext cx="2292376" cy="830997"/>
          </a:xfrm>
          <a:prstGeom prst="rect">
            <a:avLst/>
          </a:prstGeom>
          <a:noFill/>
        </p:spPr>
        <p:txBody>
          <a:bodyPr wrap="square" rtlCol="0">
            <a:spAutoFit/>
          </a:bodyPr>
          <a:lstStyle/>
          <a:p>
            <a:pPr algn="ctr"/>
            <a:r>
              <a:rPr lang="en-US" sz="2400" dirty="0">
                <a:solidFill>
                  <a:srgbClr val="008000"/>
                </a:solidFill>
              </a:rPr>
              <a:t>Rayleigh Scattering</a:t>
            </a:r>
          </a:p>
        </p:txBody>
      </p:sp>
      <p:sp>
        <p:nvSpPr>
          <p:cNvPr id="6" name="TextBox 5">
            <a:extLst>
              <a:ext uri="{FF2B5EF4-FFF2-40B4-BE49-F238E27FC236}">
                <a16:creationId xmlns:a16="http://schemas.microsoft.com/office/drawing/2014/main" id="{F312E18B-7523-DC57-D849-D2E07879D076}"/>
              </a:ext>
            </a:extLst>
          </p:cNvPr>
          <p:cNvSpPr txBox="1"/>
          <p:nvPr/>
        </p:nvSpPr>
        <p:spPr>
          <a:xfrm>
            <a:off x="9733665" y="1438150"/>
            <a:ext cx="1470274" cy="461665"/>
          </a:xfrm>
          <a:prstGeom prst="rect">
            <a:avLst/>
          </a:prstGeom>
          <a:noFill/>
        </p:spPr>
        <p:txBody>
          <a:bodyPr wrap="none" rtlCol="0">
            <a:spAutoFit/>
          </a:bodyPr>
          <a:lstStyle/>
          <a:p>
            <a:r>
              <a:rPr lang="en-US" sz="2400" b="1" dirty="0"/>
              <a:t>Unseeded</a:t>
            </a:r>
          </a:p>
        </p:txBody>
      </p:sp>
      <p:sp>
        <p:nvSpPr>
          <p:cNvPr id="40" name="TextBox 39">
            <a:extLst>
              <a:ext uri="{FF2B5EF4-FFF2-40B4-BE49-F238E27FC236}">
                <a16:creationId xmlns:a16="http://schemas.microsoft.com/office/drawing/2014/main" id="{7F4FCADE-F93D-212F-1721-B1EB29B6BB5F}"/>
              </a:ext>
            </a:extLst>
          </p:cNvPr>
          <p:cNvSpPr txBox="1"/>
          <p:nvPr/>
        </p:nvSpPr>
        <p:spPr>
          <a:xfrm>
            <a:off x="10131794" y="3647045"/>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C00000"/>
                </a:solidFill>
              </a:rPr>
              <a:t> </a:t>
            </a:r>
          </a:p>
        </p:txBody>
      </p:sp>
      <p:sp>
        <p:nvSpPr>
          <p:cNvPr id="41" name="TextBox 40">
            <a:extLst>
              <a:ext uri="{FF2B5EF4-FFF2-40B4-BE49-F238E27FC236}">
                <a16:creationId xmlns:a16="http://schemas.microsoft.com/office/drawing/2014/main" id="{A46AA8E9-79DF-5BA2-C70D-FA3202FA161D}"/>
              </a:ext>
            </a:extLst>
          </p:cNvPr>
          <p:cNvSpPr txBox="1"/>
          <p:nvPr/>
        </p:nvSpPr>
        <p:spPr>
          <a:xfrm>
            <a:off x="10125381" y="4531802"/>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00B050"/>
                </a:solidFill>
              </a:rPr>
              <a:t> </a:t>
            </a:r>
          </a:p>
        </p:txBody>
      </p:sp>
      <p:sp>
        <p:nvSpPr>
          <p:cNvPr id="5" name="TextBox 4">
            <a:extLst>
              <a:ext uri="{FF2B5EF4-FFF2-40B4-BE49-F238E27FC236}">
                <a16:creationId xmlns:a16="http://schemas.microsoft.com/office/drawing/2014/main" id="{865558F7-5FC9-7408-D43A-DC7B14B51661}"/>
              </a:ext>
            </a:extLst>
          </p:cNvPr>
          <p:cNvSpPr txBox="1"/>
          <p:nvPr/>
        </p:nvSpPr>
        <p:spPr>
          <a:xfrm>
            <a:off x="7090853" y="3660047"/>
            <a:ext cx="808235" cy="830997"/>
          </a:xfrm>
          <a:prstGeom prst="rect">
            <a:avLst/>
          </a:prstGeom>
          <a:noFill/>
        </p:spPr>
        <p:txBody>
          <a:bodyPr wrap="none" rtlCol="0">
            <a:spAutoFit/>
          </a:bodyPr>
          <a:lstStyle/>
          <a:p>
            <a:pPr marL="285750" indent="-285750">
              <a:buFont typeface="Wingdings" panose="05000000000000000000" pitchFamily="2" charset="2"/>
              <a:buChar char="ü"/>
            </a:pPr>
            <a:r>
              <a:rPr lang="en-US" sz="4800" dirty="0">
                <a:solidFill>
                  <a:srgbClr val="C00000"/>
                </a:solidFill>
              </a:rPr>
              <a:t> </a:t>
            </a:r>
          </a:p>
        </p:txBody>
      </p:sp>
      <p:cxnSp>
        <p:nvCxnSpPr>
          <p:cNvPr id="20" name="Straight Connector 19">
            <a:extLst>
              <a:ext uri="{FF2B5EF4-FFF2-40B4-BE49-F238E27FC236}">
                <a16:creationId xmlns:a16="http://schemas.microsoft.com/office/drawing/2014/main" id="{2464303F-6B83-6909-FCE9-6DF6F5D9F378}"/>
              </a:ext>
            </a:extLst>
          </p:cNvPr>
          <p:cNvCxnSpPr>
            <a:cxnSpLocks/>
          </p:cNvCxnSpPr>
          <p:nvPr/>
        </p:nvCxnSpPr>
        <p:spPr>
          <a:xfrm>
            <a:off x="413917" y="2757914"/>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49A224-4B4C-7731-5B01-1E32FDF41741}"/>
              </a:ext>
            </a:extLst>
          </p:cNvPr>
          <p:cNvCxnSpPr>
            <a:cxnSpLocks/>
          </p:cNvCxnSpPr>
          <p:nvPr/>
        </p:nvCxnSpPr>
        <p:spPr>
          <a:xfrm>
            <a:off x="413917" y="3622751"/>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E109905-80BA-59F7-96A8-A28717D0D6A9}"/>
              </a:ext>
            </a:extLst>
          </p:cNvPr>
          <p:cNvCxnSpPr>
            <a:cxnSpLocks/>
          </p:cNvCxnSpPr>
          <p:nvPr/>
        </p:nvCxnSpPr>
        <p:spPr>
          <a:xfrm>
            <a:off x="413917" y="4487588"/>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C688F-283A-5FCC-0469-84970617DB0C}"/>
              </a:ext>
            </a:extLst>
          </p:cNvPr>
          <p:cNvCxnSpPr>
            <a:cxnSpLocks/>
          </p:cNvCxnSpPr>
          <p:nvPr/>
        </p:nvCxnSpPr>
        <p:spPr>
          <a:xfrm>
            <a:off x="413917" y="5352424"/>
            <a:ext cx="10764043" cy="290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B5D93C4-9701-D14C-38BE-C57B4CA55844}"/>
              </a:ext>
            </a:extLst>
          </p:cNvPr>
          <p:cNvSpPr txBox="1"/>
          <p:nvPr/>
        </p:nvSpPr>
        <p:spPr>
          <a:xfrm>
            <a:off x="129707" y="5530424"/>
            <a:ext cx="11736996" cy="430887"/>
          </a:xfrm>
          <a:prstGeom prst="rect">
            <a:avLst/>
          </a:prstGeom>
          <a:noFill/>
        </p:spPr>
        <p:txBody>
          <a:bodyPr wrap="none" rtlCol="0">
            <a:spAutoFit/>
          </a:bodyPr>
          <a:lstStyle/>
          <a:p>
            <a:r>
              <a:rPr lang="en-US" sz="2200" dirty="0">
                <a:solidFill>
                  <a:srgbClr val="008000"/>
                </a:solidFill>
              </a:rPr>
              <a:t>* Background interferences, weak signal levels, and difficulty making multi-parameter measurements</a:t>
            </a:r>
          </a:p>
        </p:txBody>
      </p:sp>
    </p:spTree>
    <p:extLst>
      <p:ext uri="{BB962C8B-B14F-4D97-AF65-F5344CB8AC3E}">
        <p14:creationId xmlns:p14="http://schemas.microsoft.com/office/powerpoint/2010/main" val="3316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28" grpId="0"/>
      <p:bldP spid="32" grpId="0"/>
      <p:bldP spid="33"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green and grey line&#10;&#10;Description automatically generated">
            <a:extLst>
              <a:ext uri="{FF2B5EF4-FFF2-40B4-BE49-F238E27FC236}">
                <a16:creationId xmlns:a16="http://schemas.microsoft.com/office/drawing/2014/main" id="{CF31DC8B-8C72-E71C-E2F6-7BE622888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9" y="1011913"/>
            <a:ext cx="7418220" cy="5175502"/>
          </a:xfrm>
          <a:prstGeom prst="rect">
            <a:avLst/>
          </a:prstGeom>
        </p:spPr>
      </p:pic>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734" y="1011913"/>
            <a:ext cx="7418219" cy="5175501"/>
          </a:xfrm>
          <a:prstGeom prst="rect">
            <a:avLst/>
          </a:prstGeom>
        </p:spPr>
      </p:pic>
      <p:pic>
        <p:nvPicPr>
          <p:cNvPr id="46" name="Picture 45">
            <a:extLst>
              <a:ext uri="{FF2B5EF4-FFF2-40B4-BE49-F238E27FC236}">
                <a16:creationId xmlns:a16="http://schemas.microsoft.com/office/drawing/2014/main" id="{66846F72-3839-5D64-3F4E-7C1A745348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59749" y="3981370"/>
            <a:ext cx="2910826" cy="2328663"/>
          </a:xfrm>
          <a:prstGeom prst="rect">
            <a:avLst/>
          </a:prstGeom>
        </p:spPr>
      </p:pic>
      <p:pic>
        <p:nvPicPr>
          <p:cNvPr id="44" name="Picture 43">
            <a:extLst>
              <a:ext uri="{FF2B5EF4-FFF2-40B4-BE49-F238E27FC236}">
                <a16:creationId xmlns:a16="http://schemas.microsoft.com/office/drawing/2014/main" id="{C4EBFD2B-3EFE-A039-260F-ADE58354AF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82935" y="3981370"/>
            <a:ext cx="2910826" cy="2328663"/>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7">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What is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50</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620249" y="2401321"/>
            <a:ext cx="1495409" cy="369332"/>
          </a:xfrm>
          <a:prstGeom prst="rect">
            <a:avLst/>
          </a:prstGeom>
          <a:noFill/>
        </p:spPr>
        <p:txBody>
          <a:bodyPr wrap="none" rtlCol="0">
            <a:spAutoFit/>
          </a:bodyPr>
          <a:lstStyle/>
          <a:p>
            <a:r>
              <a:rPr lang="en-US" dirty="0">
                <a:solidFill>
                  <a:srgbClr val="008000"/>
                </a:solidFill>
              </a:rPr>
              <a:t>Incident Laser</a:t>
            </a:r>
          </a:p>
        </p:txBody>
      </p:sp>
      <p:pic>
        <p:nvPicPr>
          <p:cNvPr id="33" name="Picture 32">
            <a:extLst>
              <a:ext uri="{FF2B5EF4-FFF2-40B4-BE49-F238E27FC236}">
                <a16:creationId xmlns:a16="http://schemas.microsoft.com/office/drawing/2014/main" id="{B8E0ACC7-F9D0-DEC3-8874-49E9BA13FC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42844" y="1078490"/>
            <a:ext cx="2910830" cy="2328666"/>
          </a:xfrm>
          <a:prstGeom prst="rect">
            <a:avLst/>
          </a:prstGeom>
        </p:spPr>
      </p:pic>
      <p:pic>
        <p:nvPicPr>
          <p:cNvPr id="45" name="Picture 44">
            <a:extLst>
              <a:ext uri="{FF2B5EF4-FFF2-40B4-BE49-F238E27FC236}">
                <a16:creationId xmlns:a16="http://schemas.microsoft.com/office/drawing/2014/main" id="{7F508547-1A25-D6DD-8D22-28EDEA95D5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19886" y="3989840"/>
            <a:ext cx="2910826" cy="2328663"/>
          </a:xfrm>
          <a:prstGeom prst="rect">
            <a:avLst/>
          </a:prstGeom>
        </p:spPr>
      </p:pic>
      <p:sp>
        <p:nvSpPr>
          <p:cNvPr id="47" name="TextBox 46">
            <a:extLst>
              <a:ext uri="{FF2B5EF4-FFF2-40B4-BE49-F238E27FC236}">
                <a16:creationId xmlns:a16="http://schemas.microsoft.com/office/drawing/2014/main" id="{405A46FD-9DE1-804A-0F5B-8F460BFAF2A0}"/>
              </a:ext>
            </a:extLst>
          </p:cNvPr>
          <p:cNvSpPr txBox="1"/>
          <p:nvPr/>
        </p:nvSpPr>
        <p:spPr>
          <a:xfrm>
            <a:off x="6988844" y="3556713"/>
            <a:ext cx="1999137" cy="369332"/>
          </a:xfrm>
          <a:prstGeom prst="rect">
            <a:avLst/>
          </a:prstGeom>
          <a:noFill/>
        </p:spPr>
        <p:txBody>
          <a:bodyPr wrap="none" rtlCol="0">
            <a:spAutoFit/>
          </a:bodyPr>
          <a:lstStyle/>
          <a:p>
            <a:r>
              <a:rPr lang="en-US" dirty="0"/>
              <a:t>1 atm, 300 K, 0 m/s</a:t>
            </a:r>
          </a:p>
        </p:txBody>
      </p:sp>
      <p:sp>
        <p:nvSpPr>
          <p:cNvPr id="48" name="TextBox 47">
            <a:extLst>
              <a:ext uri="{FF2B5EF4-FFF2-40B4-BE49-F238E27FC236}">
                <a16:creationId xmlns:a16="http://schemas.microsoft.com/office/drawing/2014/main" id="{2769B8B5-DFDD-1726-6F37-8106AE479498}"/>
              </a:ext>
            </a:extLst>
          </p:cNvPr>
          <p:cNvSpPr txBox="1"/>
          <p:nvPr/>
        </p:nvSpPr>
        <p:spPr>
          <a:xfrm>
            <a:off x="4367954" y="3551874"/>
            <a:ext cx="2290884" cy="369332"/>
          </a:xfrm>
          <a:prstGeom prst="rect">
            <a:avLst/>
          </a:prstGeom>
          <a:noFill/>
        </p:spPr>
        <p:txBody>
          <a:bodyPr wrap="none" rtlCol="0">
            <a:spAutoFit/>
          </a:bodyPr>
          <a:lstStyle/>
          <a:p>
            <a:r>
              <a:rPr lang="en-US" dirty="0">
                <a:solidFill>
                  <a:srgbClr val="FF0000"/>
                </a:solidFill>
              </a:rPr>
              <a:t>0.75 atm</a:t>
            </a:r>
            <a:r>
              <a:rPr lang="en-US" dirty="0"/>
              <a:t>, </a:t>
            </a:r>
            <a:r>
              <a:rPr lang="en-US" dirty="0">
                <a:solidFill>
                  <a:srgbClr val="0033CC"/>
                </a:solidFill>
              </a:rPr>
              <a:t>350 K</a:t>
            </a:r>
            <a:r>
              <a:rPr lang="en-US" dirty="0"/>
              <a:t>, 0 m/s</a:t>
            </a:r>
          </a:p>
        </p:txBody>
      </p:sp>
      <p:sp>
        <p:nvSpPr>
          <p:cNvPr id="49" name="TextBox 48">
            <a:extLst>
              <a:ext uri="{FF2B5EF4-FFF2-40B4-BE49-F238E27FC236}">
                <a16:creationId xmlns:a16="http://schemas.microsoft.com/office/drawing/2014/main" id="{08BD74E5-E930-9FBD-511D-689B58B4DACF}"/>
              </a:ext>
            </a:extLst>
          </p:cNvPr>
          <p:cNvSpPr txBox="1"/>
          <p:nvPr/>
        </p:nvSpPr>
        <p:spPr>
          <a:xfrm>
            <a:off x="9579692" y="3551874"/>
            <a:ext cx="2290884" cy="369332"/>
          </a:xfrm>
          <a:prstGeom prst="rect">
            <a:avLst/>
          </a:prstGeom>
          <a:noFill/>
        </p:spPr>
        <p:txBody>
          <a:bodyPr wrap="none" rtlCol="0">
            <a:spAutoFit/>
          </a:bodyPr>
          <a:lstStyle/>
          <a:p>
            <a:r>
              <a:rPr lang="en-US" dirty="0">
                <a:solidFill>
                  <a:srgbClr val="0033CC"/>
                </a:solidFill>
              </a:rPr>
              <a:t>1.25 atm</a:t>
            </a:r>
            <a:r>
              <a:rPr lang="en-US" dirty="0"/>
              <a:t>, </a:t>
            </a:r>
            <a:r>
              <a:rPr lang="en-US" dirty="0">
                <a:solidFill>
                  <a:srgbClr val="FF0000"/>
                </a:solidFill>
              </a:rPr>
              <a:t>250 K</a:t>
            </a:r>
            <a:r>
              <a:rPr lang="en-US" dirty="0"/>
              <a:t>, 0 m/s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044EA7-AEAA-4579-AE25-3A2C5DDBD629}"/>
                  </a:ext>
                </a:extLst>
              </p:cNvPr>
              <p:cNvSpPr txBox="1"/>
              <p:nvPr/>
            </p:nvSpPr>
            <p:spPr>
              <a:xfrm>
                <a:off x="8231839" y="4948544"/>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8" name="TextBox 7">
                <a:extLst>
                  <a:ext uri="{FF2B5EF4-FFF2-40B4-BE49-F238E27FC236}">
                    <a16:creationId xmlns:a16="http://schemas.microsoft.com/office/drawing/2014/main" id="{8E044EA7-AEAA-4579-AE25-3A2C5DDBD629}"/>
                  </a:ext>
                </a:extLst>
              </p:cNvPr>
              <p:cNvSpPr txBox="1">
                <a:spLocks noRot="1" noChangeAspect="1" noMove="1" noResize="1" noEditPoints="1" noAdjustHandles="1" noChangeArrowheads="1" noChangeShapeType="1" noTextEdit="1"/>
              </p:cNvSpPr>
              <p:nvPr/>
            </p:nvSpPr>
            <p:spPr>
              <a:xfrm>
                <a:off x="8231839" y="4948544"/>
                <a:ext cx="1455817" cy="307777"/>
              </a:xfrm>
              <a:prstGeom prst="rect">
                <a:avLst/>
              </a:prstGeom>
              <a:blipFill>
                <a:blip r:embed="rId10"/>
                <a:stretch>
                  <a:fillRect b="-2600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6F27553-DF2E-E234-41C6-481A0C5F5562}"/>
              </a:ext>
            </a:extLst>
          </p:cNvPr>
          <p:cNvCxnSpPr/>
          <p:nvPr/>
        </p:nvCxnSpPr>
        <p:spPr>
          <a:xfrm>
            <a:off x="7372757" y="4871857"/>
            <a:ext cx="218914" cy="3844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CD3A329-A25D-052D-7754-D886A0770EA7}"/>
                  </a:ext>
                </a:extLst>
              </p:cNvPr>
              <p:cNvSpPr txBox="1"/>
              <p:nvPr/>
            </p:nvSpPr>
            <p:spPr>
              <a:xfrm>
                <a:off x="6603841" y="456578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dirty="0"/>
              </a:p>
            </p:txBody>
          </p:sp>
        </mc:Choice>
        <mc:Fallback xmlns="">
          <p:sp>
            <p:nvSpPr>
              <p:cNvPr id="11" name="TextBox 10">
                <a:extLst>
                  <a:ext uri="{FF2B5EF4-FFF2-40B4-BE49-F238E27FC236}">
                    <a16:creationId xmlns:a16="http://schemas.microsoft.com/office/drawing/2014/main" id="{9CD3A329-A25D-052D-7754-D886A0770EA7}"/>
                  </a:ext>
                </a:extLst>
              </p:cNvPr>
              <p:cNvSpPr txBox="1">
                <a:spLocks noRot="1" noChangeAspect="1" noMove="1" noResize="1" noEditPoints="1" noAdjustHandles="1" noChangeArrowheads="1" noChangeShapeType="1" noTextEdit="1"/>
              </p:cNvSpPr>
              <p:nvPr/>
            </p:nvSpPr>
            <p:spPr>
              <a:xfrm>
                <a:off x="6603841" y="4565785"/>
                <a:ext cx="1455817" cy="307777"/>
              </a:xfrm>
              <a:prstGeom prst="rect">
                <a:avLst/>
              </a:prstGeom>
              <a:blipFill>
                <a:blip r:embed="rId11"/>
                <a:stretch>
                  <a:fillRect b="-6000"/>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AD3BEADD-01AE-5127-5DB7-33FED88F9197}"/>
              </a:ext>
            </a:extLst>
          </p:cNvPr>
          <p:cNvCxnSpPr>
            <a:cxnSpLocks/>
          </p:cNvCxnSpPr>
          <p:nvPr/>
        </p:nvCxnSpPr>
        <p:spPr>
          <a:xfrm>
            <a:off x="8774475" y="4808438"/>
            <a:ext cx="0" cy="979714"/>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64BDD9B0-1820-1BF6-9CFE-97F3CE587DF5}"/>
              </a:ext>
            </a:extLst>
          </p:cNvPr>
          <p:cNvSpPr txBox="1"/>
          <p:nvPr/>
        </p:nvSpPr>
        <p:spPr>
          <a:xfrm>
            <a:off x="7240707" y="1120259"/>
            <a:ext cx="1495409" cy="369332"/>
          </a:xfrm>
          <a:prstGeom prst="rect">
            <a:avLst/>
          </a:prstGeom>
          <a:noFill/>
        </p:spPr>
        <p:txBody>
          <a:bodyPr wrap="none" rtlCol="0">
            <a:spAutoFit/>
          </a:bodyPr>
          <a:lstStyle/>
          <a:p>
            <a:r>
              <a:rPr lang="en-US" dirty="0">
                <a:solidFill>
                  <a:srgbClr val="008000"/>
                </a:solidFill>
              </a:rPr>
              <a:t>Incident Laser</a:t>
            </a:r>
          </a:p>
        </p:txBody>
      </p:sp>
      <p:sp>
        <p:nvSpPr>
          <p:cNvPr id="13" name="TextBox 12">
            <a:extLst>
              <a:ext uri="{FF2B5EF4-FFF2-40B4-BE49-F238E27FC236}">
                <a16:creationId xmlns:a16="http://schemas.microsoft.com/office/drawing/2014/main" id="{0FC1694F-C9F5-21AB-98C0-F9E77FC2B0FA}"/>
              </a:ext>
            </a:extLst>
          </p:cNvPr>
          <p:cNvSpPr txBox="1"/>
          <p:nvPr/>
        </p:nvSpPr>
        <p:spPr>
          <a:xfrm>
            <a:off x="2313071" y="3592543"/>
            <a:ext cx="1122230" cy="369332"/>
          </a:xfrm>
          <a:prstGeom prst="rect">
            <a:avLst/>
          </a:prstGeom>
          <a:noFill/>
        </p:spPr>
        <p:txBody>
          <a:bodyPr wrap="none" rtlCol="0">
            <a:spAutoFit/>
          </a:bodyPr>
          <a:lstStyle/>
          <a:p>
            <a:r>
              <a:rPr lang="en-US" dirty="0">
                <a:solidFill>
                  <a:srgbClr val="008000"/>
                </a:solidFill>
              </a:rPr>
              <a:t>Scattering</a:t>
            </a:r>
          </a:p>
        </p:txBody>
      </p:sp>
      <p:sp>
        <p:nvSpPr>
          <p:cNvPr id="15" name="TextBox 14">
            <a:extLst>
              <a:ext uri="{FF2B5EF4-FFF2-40B4-BE49-F238E27FC236}">
                <a16:creationId xmlns:a16="http://schemas.microsoft.com/office/drawing/2014/main" id="{63134776-DB24-C43A-86B9-28236A267E15}"/>
              </a:ext>
            </a:extLst>
          </p:cNvPr>
          <p:cNvSpPr txBox="1"/>
          <p:nvPr/>
        </p:nvSpPr>
        <p:spPr>
          <a:xfrm>
            <a:off x="7037761" y="4014246"/>
            <a:ext cx="1962717" cy="369332"/>
          </a:xfrm>
          <a:prstGeom prst="rect">
            <a:avLst/>
          </a:prstGeom>
          <a:noFill/>
        </p:spPr>
        <p:txBody>
          <a:bodyPr wrap="none" rtlCol="0">
            <a:spAutoFit/>
          </a:bodyPr>
          <a:lstStyle/>
          <a:p>
            <a:r>
              <a:rPr lang="en-US" dirty="0">
                <a:solidFill>
                  <a:srgbClr val="008000"/>
                </a:solidFill>
              </a:rPr>
              <a:t>Rayleigh Scattering</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1553B9B-E529-D9BD-EA63-F480C88DB558}"/>
                  </a:ext>
                </a:extLst>
              </p:cNvPr>
              <p:cNvSpPr txBox="1"/>
              <p:nvPr/>
            </p:nvSpPr>
            <p:spPr>
              <a:xfrm>
                <a:off x="940512" y="1580641"/>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22" name="TextBox 21">
                <a:extLst>
                  <a:ext uri="{FF2B5EF4-FFF2-40B4-BE49-F238E27FC236}">
                    <a16:creationId xmlns:a16="http://schemas.microsoft.com/office/drawing/2014/main" id="{81553B9B-E529-D9BD-EA63-F480C88DB558}"/>
                  </a:ext>
                </a:extLst>
              </p:cNvPr>
              <p:cNvSpPr txBox="1">
                <a:spLocks noRot="1" noChangeAspect="1" noMove="1" noResize="1" noEditPoints="1" noAdjustHandles="1" noChangeArrowheads="1" noChangeShapeType="1" noTextEdit="1"/>
              </p:cNvSpPr>
              <p:nvPr/>
            </p:nvSpPr>
            <p:spPr>
              <a:xfrm>
                <a:off x="940512" y="1580641"/>
                <a:ext cx="1455817" cy="345159"/>
              </a:xfrm>
              <a:prstGeom prst="rect">
                <a:avLst/>
              </a:prstGeom>
              <a:blipFill>
                <a:blip r:embed="rId12"/>
                <a:stretch>
                  <a:fillRect b="-21053"/>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41D3F717-37E6-56DD-DE73-D9ED5253F11B}"/>
              </a:ext>
            </a:extLst>
          </p:cNvPr>
          <p:cNvSpPr txBox="1"/>
          <p:nvPr/>
        </p:nvSpPr>
        <p:spPr>
          <a:xfrm>
            <a:off x="1089314" y="1275934"/>
            <a:ext cx="2653341" cy="400110"/>
          </a:xfrm>
          <a:prstGeom prst="rect">
            <a:avLst/>
          </a:prstGeom>
          <a:noFill/>
        </p:spPr>
        <p:txBody>
          <a:bodyPr wrap="square" rtlCol="0">
            <a:spAutoFit/>
          </a:bodyPr>
          <a:lstStyle/>
          <a:p>
            <a:r>
              <a:rPr lang="en-US" sz="2000" dirty="0"/>
              <a:t>Flow Molecules</a:t>
            </a:r>
          </a:p>
        </p:txBody>
      </p:sp>
    </p:spTree>
    <p:extLst>
      <p:ext uri="{BB962C8B-B14F-4D97-AF65-F5344CB8AC3E}">
        <p14:creationId xmlns:p14="http://schemas.microsoft.com/office/powerpoint/2010/main" val="35285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8" grpId="0"/>
      <p:bldP spid="11"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aph of a graph of a wave&#10;&#10;Description automatically generated with medium confidence">
            <a:extLst>
              <a:ext uri="{FF2B5EF4-FFF2-40B4-BE49-F238E27FC236}">
                <a16:creationId xmlns:a16="http://schemas.microsoft.com/office/drawing/2014/main" id="{30A2E0DD-5DD0-988C-0E1C-F8533DCEC907}"/>
              </a:ext>
            </a:extLst>
          </p:cNvPr>
          <p:cNvPicPr>
            <a:picLocks noChangeAspect="1"/>
          </p:cNvPicPr>
          <p:nvPr/>
        </p:nvPicPr>
        <p:blipFill rotWithShape="1">
          <a:blip r:embed="rId2">
            <a:extLst>
              <a:ext uri="{28A0092B-C50C-407E-A947-70E740481C1C}">
                <a14:useLocalDpi xmlns:a14="http://schemas.microsoft.com/office/drawing/2010/main" val="0"/>
              </a:ext>
            </a:extLst>
          </a:blip>
          <a:srcRect b="21660"/>
          <a:stretch/>
        </p:blipFill>
        <p:spPr>
          <a:xfrm>
            <a:off x="7589324" y="2223545"/>
            <a:ext cx="3367786" cy="3015234"/>
          </a:xfrm>
          <a:prstGeom prst="rect">
            <a:avLst/>
          </a:prstGeom>
        </p:spPr>
      </p:pic>
      <p:pic>
        <p:nvPicPr>
          <p:cNvPr id="38" name="Picture 37" descr="A graph of a graph with a number of numbers&#10;&#10;Description automatically generated with medium confidence">
            <a:extLst>
              <a:ext uri="{FF2B5EF4-FFF2-40B4-BE49-F238E27FC236}">
                <a16:creationId xmlns:a16="http://schemas.microsoft.com/office/drawing/2014/main" id="{8EB3BE31-23EE-50CF-3C24-DA0F5A14D5B9}"/>
              </a:ext>
            </a:extLst>
          </p:cNvPr>
          <p:cNvPicPr>
            <a:picLocks noChangeAspect="1"/>
          </p:cNvPicPr>
          <p:nvPr/>
        </p:nvPicPr>
        <p:blipFill rotWithShape="1">
          <a:blip r:embed="rId3">
            <a:extLst>
              <a:ext uri="{28A0092B-C50C-407E-A947-70E740481C1C}">
                <a14:useLocalDpi xmlns:a14="http://schemas.microsoft.com/office/drawing/2010/main" val="0"/>
              </a:ext>
            </a:extLst>
          </a:blip>
          <a:srcRect b="21470"/>
          <a:stretch/>
        </p:blipFill>
        <p:spPr>
          <a:xfrm>
            <a:off x="4070156" y="2223544"/>
            <a:ext cx="3359639" cy="3015234"/>
          </a:xfrm>
          <a:prstGeom prst="rect">
            <a:avLst/>
          </a:prstGeom>
        </p:spPr>
      </p:pic>
      <p:pic>
        <p:nvPicPr>
          <p:cNvPr id="36" name="Picture 35" descr="A graph of a graph with numbers and a number of points&#10;&#10;Description automatically generated with medium confidence">
            <a:extLst>
              <a:ext uri="{FF2B5EF4-FFF2-40B4-BE49-F238E27FC236}">
                <a16:creationId xmlns:a16="http://schemas.microsoft.com/office/drawing/2014/main" id="{0E2414E3-BA20-8FF4-A958-3A127F12FA30}"/>
              </a:ext>
            </a:extLst>
          </p:cNvPr>
          <p:cNvPicPr>
            <a:picLocks noChangeAspect="1"/>
          </p:cNvPicPr>
          <p:nvPr/>
        </p:nvPicPr>
        <p:blipFill rotWithShape="1">
          <a:blip r:embed="rId4">
            <a:extLst>
              <a:ext uri="{28A0092B-C50C-407E-A947-70E740481C1C}">
                <a14:useLocalDpi xmlns:a14="http://schemas.microsoft.com/office/drawing/2010/main" val="0"/>
              </a:ext>
            </a:extLst>
          </a:blip>
          <a:srcRect b="21554"/>
          <a:stretch/>
        </p:blipFill>
        <p:spPr>
          <a:xfrm>
            <a:off x="590878" y="2223544"/>
            <a:ext cx="3363227" cy="3015234"/>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51</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Same pixel with different fitted profiles</a:t>
            </a:r>
          </a:p>
        </p:txBody>
      </p:sp>
      <p:sp>
        <p:nvSpPr>
          <p:cNvPr id="17" name="TextBox 16">
            <a:extLst>
              <a:ext uri="{FF2B5EF4-FFF2-40B4-BE49-F238E27FC236}">
                <a16:creationId xmlns:a16="http://schemas.microsoft.com/office/drawing/2014/main" id="{2DD778FF-29C9-7B97-BE99-8F9646C15609}"/>
              </a:ext>
            </a:extLst>
          </p:cNvPr>
          <p:cNvSpPr txBox="1"/>
          <p:nvPr/>
        </p:nvSpPr>
        <p:spPr>
          <a:xfrm>
            <a:off x="1819656" y="2386584"/>
            <a:ext cx="752129" cy="369332"/>
          </a:xfrm>
          <a:prstGeom prst="rect">
            <a:avLst/>
          </a:prstGeom>
          <a:noFill/>
        </p:spPr>
        <p:txBody>
          <a:bodyPr wrap="none" rtlCol="0">
            <a:spAutoFit/>
          </a:bodyPr>
          <a:lstStyle/>
          <a:p>
            <a:r>
              <a:rPr lang="en-US" dirty="0">
                <a:solidFill>
                  <a:srgbClr val="00B050"/>
                </a:solidFill>
              </a:rPr>
              <a:t>+10% </a:t>
            </a:r>
          </a:p>
        </p:txBody>
      </p:sp>
      <p:sp>
        <p:nvSpPr>
          <p:cNvPr id="21" name="TextBox 20">
            <a:extLst>
              <a:ext uri="{FF2B5EF4-FFF2-40B4-BE49-F238E27FC236}">
                <a16:creationId xmlns:a16="http://schemas.microsoft.com/office/drawing/2014/main" id="{357EE092-E86B-4859-D384-F624256D156A}"/>
              </a:ext>
            </a:extLst>
          </p:cNvPr>
          <p:cNvSpPr txBox="1"/>
          <p:nvPr/>
        </p:nvSpPr>
        <p:spPr>
          <a:xfrm>
            <a:off x="1112411" y="2985344"/>
            <a:ext cx="707245" cy="369332"/>
          </a:xfrm>
          <a:prstGeom prst="rect">
            <a:avLst/>
          </a:prstGeom>
          <a:noFill/>
        </p:spPr>
        <p:txBody>
          <a:bodyPr wrap="none" rtlCol="0">
            <a:spAutoFit/>
          </a:bodyPr>
          <a:lstStyle/>
          <a:p>
            <a:r>
              <a:rPr lang="en-US" dirty="0">
                <a:solidFill>
                  <a:srgbClr val="FF0000"/>
                </a:solidFill>
              </a:rPr>
              <a:t>-10% </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769502C-A4E2-986D-734C-8E9272689B32}"/>
                  </a:ext>
                </a:extLst>
              </p:cNvPr>
              <p:cNvSpPr txBox="1"/>
              <p:nvPr/>
            </p:nvSpPr>
            <p:spPr>
              <a:xfrm>
                <a:off x="1321358" y="1804881"/>
                <a:ext cx="2387128" cy="461665"/>
              </a:xfrm>
              <a:prstGeom prst="rect">
                <a:avLst/>
              </a:prstGeom>
              <a:noFill/>
            </p:spPr>
            <p:txBody>
              <a:bodyPr wrap="none" rtlCol="0">
                <a:spAutoFit/>
              </a:bodyPr>
              <a:lstStyle/>
              <a:p>
                <a:r>
                  <a:rPr lang="en-US" sz="2400" dirty="0"/>
                  <a:t>Pressure, </a:t>
                </a:r>
                <a14:m>
                  <m:oMath xmlns:m="http://schemas.openxmlformats.org/officeDocument/2006/math">
                    <m:r>
                      <a:rPr lang="en-US" sz="2400" b="0" i="1" smtClean="0">
                        <a:latin typeface="Cambria Math" panose="02040503050406030204" pitchFamily="18" charset="0"/>
                      </a:rPr>
                      <m:t>1.4 </m:t>
                    </m:r>
                    <m:r>
                      <m:rPr>
                        <m:nor/>
                      </m:rPr>
                      <a:rPr lang="en-US" sz="2400" b="0" i="0" smtClean="0">
                        <a:latin typeface="Cambria Math" panose="02040503050406030204" pitchFamily="18" charset="0"/>
                      </a:rPr>
                      <m:t>atm</m:t>
                    </m:r>
                  </m:oMath>
                </a14:m>
                <a:endParaRPr lang="en-US" sz="2400" dirty="0"/>
              </a:p>
            </p:txBody>
          </p:sp>
        </mc:Choice>
        <mc:Fallback xmlns="">
          <p:sp>
            <p:nvSpPr>
              <p:cNvPr id="23" name="TextBox 22">
                <a:extLst>
                  <a:ext uri="{FF2B5EF4-FFF2-40B4-BE49-F238E27FC236}">
                    <a16:creationId xmlns:a16="http://schemas.microsoft.com/office/drawing/2014/main" id="{6769502C-A4E2-986D-734C-8E9272689B32}"/>
                  </a:ext>
                </a:extLst>
              </p:cNvPr>
              <p:cNvSpPr txBox="1">
                <a:spLocks noRot="1" noChangeAspect="1" noMove="1" noResize="1" noEditPoints="1" noAdjustHandles="1" noChangeArrowheads="1" noChangeShapeType="1" noTextEdit="1"/>
              </p:cNvSpPr>
              <p:nvPr/>
            </p:nvSpPr>
            <p:spPr>
              <a:xfrm>
                <a:off x="1321358" y="1804881"/>
                <a:ext cx="2387128" cy="461665"/>
              </a:xfrm>
              <a:prstGeom prst="rect">
                <a:avLst/>
              </a:prstGeom>
              <a:blipFill>
                <a:blip r:embed="rId5"/>
                <a:stretch>
                  <a:fillRect l="-409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0217305-A1F4-82AE-1466-0DDCF11D9A14}"/>
                  </a:ext>
                </a:extLst>
              </p:cNvPr>
              <p:cNvSpPr txBox="1"/>
              <p:nvPr/>
            </p:nvSpPr>
            <p:spPr>
              <a:xfrm>
                <a:off x="4657544" y="1824098"/>
                <a:ext cx="2707280" cy="461665"/>
              </a:xfrm>
              <a:prstGeom prst="rect">
                <a:avLst/>
              </a:prstGeom>
              <a:noFill/>
            </p:spPr>
            <p:txBody>
              <a:bodyPr wrap="none" rtlCol="0">
                <a:spAutoFit/>
              </a:bodyPr>
              <a:lstStyle/>
              <a:p>
                <a:r>
                  <a:rPr lang="en-US" sz="2400" dirty="0"/>
                  <a:t>Temperature, </a:t>
                </a:r>
                <a14:m>
                  <m:oMath xmlns:m="http://schemas.openxmlformats.org/officeDocument/2006/math">
                    <m:r>
                      <a:rPr lang="en-US" sz="2400" b="0" i="0" smtClean="0">
                        <a:latin typeface="Cambria Math" panose="02040503050406030204" pitchFamily="18" charset="0"/>
                      </a:rPr>
                      <m:t>270 </m:t>
                    </m:r>
                    <m:r>
                      <m:rPr>
                        <m:sty m:val="p"/>
                      </m:rPr>
                      <a:rPr lang="en-US" sz="2400" b="0" i="0" smtClean="0">
                        <a:latin typeface="Cambria Math" panose="02040503050406030204" pitchFamily="18" charset="0"/>
                      </a:rPr>
                      <m:t>K</m:t>
                    </m:r>
                  </m:oMath>
                </a14:m>
                <a:endParaRPr lang="en-US" sz="2400" dirty="0"/>
              </a:p>
            </p:txBody>
          </p:sp>
        </mc:Choice>
        <mc:Fallback xmlns="">
          <p:sp>
            <p:nvSpPr>
              <p:cNvPr id="25" name="TextBox 24">
                <a:extLst>
                  <a:ext uri="{FF2B5EF4-FFF2-40B4-BE49-F238E27FC236}">
                    <a16:creationId xmlns:a16="http://schemas.microsoft.com/office/drawing/2014/main" id="{20217305-A1F4-82AE-1466-0DDCF11D9A14}"/>
                  </a:ext>
                </a:extLst>
              </p:cNvPr>
              <p:cNvSpPr txBox="1">
                <a:spLocks noRot="1" noChangeAspect="1" noMove="1" noResize="1" noEditPoints="1" noAdjustHandles="1" noChangeArrowheads="1" noChangeShapeType="1" noTextEdit="1"/>
              </p:cNvSpPr>
              <p:nvPr/>
            </p:nvSpPr>
            <p:spPr>
              <a:xfrm>
                <a:off x="4657544" y="1824098"/>
                <a:ext cx="2707280" cy="461665"/>
              </a:xfrm>
              <a:prstGeom prst="rect">
                <a:avLst/>
              </a:prstGeom>
              <a:blipFill>
                <a:blip r:embed="rId6"/>
                <a:stretch>
                  <a:fillRect l="-337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2FD5BE6-2576-04B9-59E8-004ABD9D9AFF}"/>
                  </a:ext>
                </a:extLst>
              </p:cNvPr>
              <p:cNvSpPr txBox="1"/>
              <p:nvPr/>
            </p:nvSpPr>
            <p:spPr>
              <a:xfrm>
                <a:off x="8301785" y="1824099"/>
                <a:ext cx="2303451" cy="461665"/>
              </a:xfrm>
              <a:prstGeom prst="rect">
                <a:avLst/>
              </a:prstGeom>
              <a:noFill/>
            </p:spPr>
            <p:txBody>
              <a:bodyPr wrap="none" rtlCol="0">
                <a:spAutoFit/>
              </a:bodyPr>
              <a:lstStyle/>
              <a:p>
                <a:r>
                  <a:rPr lang="en-US" sz="2400" dirty="0"/>
                  <a:t>Velocity, </a:t>
                </a:r>
                <a14:m>
                  <m:oMath xmlns:m="http://schemas.openxmlformats.org/officeDocument/2006/math">
                    <m:r>
                      <a:rPr lang="en-US" sz="2400" b="0" i="0" smtClean="0">
                        <a:latin typeface="Cambria Math" panose="02040503050406030204" pitchFamily="18" charset="0"/>
                      </a:rPr>
                      <m:t>−2 </m:t>
                    </m:r>
                    <m:r>
                      <m:rPr>
                        <m:sty m:val="p"/>
                      </m:rPr>
                      <a:rPr lang="en-US" sz="2400" b="0" i="0" smtClean="0">
                        <a:latin typeface="Cambria Math" panose="02040503050406030204" pitchFamily="18" charset="0"/>
                      </a:rPr>
                      <m:t>m</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s</m:t>
                    </m:r>
                  </m:oMath>
                </a14:m>
                <a:endParaRPr lang="en-US" sz="2400" dirty="0"/>
              </a:p>
            </p:txBody>
          </p:sp>
        </mc:Choice>
        <mc:Fallback xmlns="">
          <p:sp>
            <p:nvSpPr>
              <p:cNvPr id="27" name="TextBox 26">
                <a:extLst>
                  <a:ext uri="{FF2B5EF4-FFF2-40B4-BE49-F238E27FC236}">
                    <a16:creationId xmlns:a16="http://schemas.microsoft.com/office/drawing/2014/main" id="{92FD5BE6-2576-04B9-59E8-004ABD9D9AFF}"/>
                  </a:ext>
                </a:extLst>
              </p:cNvPr>
              <p:cNvSpPr txBox="1">
                <a:spLocks noRot="1" noChangeAspect="1" noMove="1" noResize="1" noEditPoints="1" noAdjustHandles="1" noChangeArrowheads="1" noChangeShapeType="1" noTextEdit="1"/>
              </p:cNvSpPr>
              <p:nvPr/>
            </p:nvSpPr>
            <p:spPr>
              <a:xfrm>
                <a:off x="8301785" y="1824099"/>
                <a:ext cx="2303451" cy="461665"/>
              </a:xfrm>
              <a:prstGeom prst="rect">
                <a:avLst/>
              </a:prstGeom>
              <a:blipFill>
                <a:blip r:embed="rId7"/>
                <a:stretch>
                  <a:fillRect l="-4233" t="-10526" b="-2894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D9CCB102-D93E-4DCE-0CAD-FAF6D4FE9B9A}"/>
              </a:ext>
            </a:extLst>
          </p:cNvPr>
          <p:cNvSpPr txBox="1"/>
          <p:nvPr/>
        </p:nvSpPr>
        <p:spPr>
          <a:xfrm>
            <a:off x="5254752" y="2298797"/>
            <a:ext cx="707245" cy="369332"/>
          </a:xfrm>
          <a:prstGeom prst="rect">
            <a:avLst/>
          </a:prstGeom>
          <a:noFill/>
        </p:spPr>
        <p:txBody>
          <a:bodyPr wrap="none" rtlCol="0">
            <a:spAutoFit/>
          </a:bodyPr>
          <a:lstStyle/>
          <a:p>
            <a:r>
              <a:rPr lang="en-US" dirty="0">
                <a:solidFill>
                  <a:srgbClr val="FF0000"/>
                </a:solidFill>
              </a:rPr>
              <a:t>-10% </a:t>
            </a:r>
          </a:p>
        </p:txBody>
      </p:sp>
      <p:sp>
        <p:nvSpPr>
          <p:cNvPr id="29" name="TextBox 28">
            <a:extLst>
              <a:ext uri="{FF2B5EF4-FFF2-40B4-BE49-F238E27FC236}">
                <a16:creationId xmlns:a16="http://schemas.microsoft.com/office/drawing/2014/main" id="{FE9F52DC-213D-ADED-D11E-ED769DA291DF}"/>
              </a:ext>
            </a:extLst>
          </p:cNvPr>
          <p:cNvSpPr txBox="1"/>
          <p:nvPr/>
        </p:nvSpPr>
        <p:spPr>
          <a:xfrm>
            <a:off x="4639956" y="2991502"/>
            <a:ext cx="752129" cy="369332"/>
          </a:xfrm>
          <a:prstGeom prst="rect">
            <a:avLst/>
          </a:prstGeom>
          <a:noFill/>
        </p:spPr>
        <p:txBody>
          <a:bodyPr wrap="none" rtlCol="0">
            <a:spAutoFit/>
          </a:bodyPr>
          <a:lstStyle/>
          <a:p>
            <a:r>
              <a:rPr lang="en-US" dirty="0">
                <a:solidFill>
                  <a:srgbClr val="00B050"/>
                </a:solidFill>
              </a:rPr>
              <a:t>+10% </a:t>
            </a:r>
          </a:p>
        </p:txBody>
      </p:sp>
      <p:sp>
        <p:nvSpPr>
          <p:cNvPr id="31" name="TextBox 30">
            <a:extLst>
              <a:ext uri="{FF2B5EF4-FFF2-40B4-BE49-F238E27FC236}">
                <a16:creationId xmlns:a16="http://schemas.microsoft.com/office/drawing/2014/main" id="{B9E9FC7A-E025-0267-603D-AEFD0A273079}"/>
              </a:ext>
            </a:extLst>
          </p:cNvPr>
          <p:cNvSpPr txBox="1"/>
          <p:nvPr/>
        </p:nvSpPr>
        <p:spPr>
          <a:xfrm>
            <a:off x="8931637" y="2901330"/>
            <a:ext cx="954492" cy="369332"/>
          </a:xfrm>
          <a:prstGeom prst="rect">
            <a:avLst/>
          </a:prstGeom>
          <a:noFill/>
        </p:spPr>
        <p:txBody>
          <a:bodyPr wrap="none" rtlCol="0">
            <a:spAutoFit/>
          </a:bodyPr>
          <a:lstStyle/>
          <a:p>
            <a:r>
              <a:rPr lang="en-US" dirty="0">
                <a:solidFill>
                  <a:srgbClr val="FF0000"/>
                </a:solidFill>
              </a:rPr>
              <a:t>-50 m/s </a:t>
            </a:r>
          </a:p>
        </p:txBody>
      </p:sp>
      <p:sp>
        <p:nvSpPr>
          <p:cNvPr id="32" name="TextBox 31">
            <a:extLst>
              <a:ext uri="{FF2B5EF4-FFF2-40B4-BE49-F238E27FC236}">
                <a16:creationId xmlns:a16="http://schemas.microsoft.com/office/drawing/2014/main" id="{E8A68F42-7F05-F8E2-A94E-9FEA6D3C32C1}"/>
              </a:ext>
            </a:extLst>
          </p:cNvPr>
          <p:cNvSpPr txBox="1"/>
          <p:nvPr/>
        </p:nvSpPr>
        <p:spPr>
          <a:xfrm>
            <a:off x="8176018" y="3429000"/>
            <a:ext cx="946478" cy="369332"/>
          </a:xfrm>
          <a:prstGeom prst="rect">
            <a:avLst/>
          </a:prstGeom>
          <a:noFill/>
        </p:spPr>
        <p:txBody>
          <a:bodyPr wrap="none" rtlCol="0">
            <a:spAutoFit/>
          </a:bodyPr>
          <a:lstStyle/>
          <a:p>
            <a:r>
              <a:rPr lang="en-US" dirty="0">
                <a:solidFill>
                  <a:srgbClr val="00B050"/>
                </a:solidFill>
              </a:rPr>
              <a:t>+50 m/s</a:t>
            </a:r>
          </a:p>
        </p:txBody>
      </p:sp>
    </p:spTree>
    <p:extLst>
      <p:ext uri="{BB962C8B-B14F-4D97-AF65-F5344CB8AC3E}">
        <p14:creationId xmlns:p14="http://schemas.microsoft.com/office/powerpoint/2010/main" val="3964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3" grpId="0"/>
      <p:bldP spid="25" grpId="0"/>
      <p:bldP spid="27" grpId="0"/>
      <p:bldP spid="28" grpId="0"/>
      <p:bldP spid="29" grpId="0"/>
      <p:bldP spid="31" grpId="0"/>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52</a:t>
            </a:fld>
            <a:endParaRPr lang="en-US"/>
          </a:p>
        </p:txBody>
      </p:sp>
      <p:sp>
        <p:nvSpPr>
          <p:cNvPr id="325" name="Title 324">
            <a:extLst>
              <a:ext uri="{FF2B5EF4-FFF2-40B4-BE49-F238E27FC236}">
                <a16:creationId xmlns:a16="http://schemas.microsoft.com/office/drawing/2014/main" id="{D01F6476-FA79-B640-C736-CF8788521F81}"/>
              </a:ext>
            </a:extLst>
          </p:cNvPr>
          <p:cNvSpPr>
            <a:spLocks noGrp="1"/>
          </p:cNvSpPr>
          <p:nvPr>
            <p:ph type="title"/>
          </p:nvPr>
        </p:nvSpPr>
        <p:spPr/>
        <p:txBody>
          <a:bodyPr/>
          <a:lstStyle/>
          <a:p>
            <a:r>
              <a:rPr lang="en-US" dirty="0"/>
              <a:t>Simultaneous P, T, and V in 1-ms</a:t>
            </a:r>
          </a:p>
        </p:txBody>
      </p:sp>
      <p:sp>
        <p:nvSpPr>
          <p:cNvPr id="14" name="Rectangle: Rounded Corners 13">
            <a:extLst>
              <a:ext uri="{FF2B5EF4-FFF2-40B4-BE49-F238E27FC236}">
                <a16:creationId xmlns:a16="http://schemas.microsoft.com/office/drawing/2014/main" id="{3819C346-8BCA-D7E0-59C9-FA965CA62687}"/>
              </a:ext>
            </a:extLst>
          </p:cNvPr>
          <p:cNvSpPr/>
          <p:nvPr/>
        </p:nvSpPr>
        <p:spPr>
          <a:xfrm>
            <a:off x="8227083" y="2498234"/>
            <a:ext cx="2522433" cy="1531506"/>
          </a:xfrm>
          <a:prstGeom prst="roundRect">
            <a:avLst/>
          </a:prstGeom>
          <a:solidFill>
            <a:schemeClr val="bg1">
              <a:lumMod val="85000"/>
              <a:alpha val="66000"/>
            </a:schemeClr>
          </a:solidFill>
          <a:ln w="127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Can we further reduce the measurement time?</a:t>
            </a:r>
          </a:p>
        </p:txBody>
      </p:sp>
      <p:grpSp>
        <p:nvGrpSpPr>
          <p:cNvPr id="31" name="Group 30">
            <a:extLst>
              <a:ext uri="{FF2B5EF4-FFF2-40B4-BE49-F238E27FC236}">
                <a16:creationId xmlns:a16="http://schemas.microsoft.com/office/drawing/2014/main" id="{20DDF9B9-54BB-9322-BF04-C61D9F48ED6E}"/>
              </a:ext>
            </a:extLst>
          </p:cNvPr>
          <p:cNvGrpSpPr/>
          <p:nvPr/>
        </p:nvGrpSpPr>
        <p:grpSpPr>
          <a:xfrm>
            <a:off x="254846" y="1063257"/>
            <a:ext cx="7575913" cy="4997302"/>
            <a:chOff x="1140317" y="1797454"/>
            <a:chExt cx="3218859" cy="2123257"/>
          </a:xfrm>
        </p:grpSpPr>
        <p:pic>
          <p:nvPicPr>
            <p:cNvPr id="2" name="Picture 1">
              <a:extLst>
                <a:ext uri="{FF2B5EF4-FFF2-40B4-BE49-F238E27FC236}">
                  <a16:creationId xmlns:a16="http://schemas.microsoft.com/office/drawing/2014/main" id="{C349B88A-84F0-CCE2-C3CF-E89C1D03B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096" y="1897334"/>
              <a:ext cx="948690" cy="758952"/>
            </a:xfrm>
            <a:prstGeom prst="rect">
              <a:avLst/>
            </a:prstGeom>
          </p:spPr>
        </p:pic>
        <p:pic>
          <p:nvPicPr>
            <p:cNvPr id="5" name="Picture 4">
              <a:extLst>
                <a:ext uri="{FF2B5EF4-FFF2-40B4-BE49-F238E27FC236}">
                  <a16:creationId xmlns:a16="http://schemas.microsoft.com/office/drawing/2014/main" id="{FE858CEF-6EE8-F698-2413-C8B7F8509DA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0317" y="1897334"/>
              <a:ext cx="948690" cy="758952"/>
            </a:xfrm>
            <a:prstGeom prst="rect">
              <a:avLst/>
            </a:prstGeom>
          </p:spPr>
        </p:pic>
        <p:pic>
          <p:nvPicPr>
            <p:cNvPr id="7" name="Picture 6">
              <a:extLst>
                <a:ext uri="{FF2B5EF4-FFF2-40B4-BE49-F238E27FC236}">
                  <a16:creationId xmlns:a16="http://schemas.microsoft.com/office/drawing/2014/main" id="{A407701F-0C48-764E-EC45-26BA2E3F6C5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9589" y="1897334"/>
              <a:ext cx="948690" cy="758952"/>
            </a:xfrm>
            <a:prstGeom prst="rect">
              <a:avLst/>
            </a:prstGeom>
          </p:spPr>
        </p:pic>
        <p:pic>
          <p:nvPicPr>
            <p:cNvPr id="9" name="Picture 8">
              <a:extLst>
                <a:ext uri="{FF2B5EF4-FFF2-40B4-BE49-F238E27FC236}">
                  <a16:creationId xmlns:a16="http://schemas.microsoft.com/office/drawing/2014/main" id="{AA974270-F24A-FDC0-EDD0-77910963881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4315" y="1897334"/>
              <a:ext cx="948690" cy="758952"/>
            </a:xfrm>
            <a:prstGeom prst="rect">
              <a:avLst/>
            </a:prstGeom>
          </p:spPr>
        </p:pic>
        <p:pic>
          <p:nvPicPr>
            <p:cNvPr id="10" name="Picture 9">
              <a:extLst>
                <a:ext uri="{FF2B5EF4-FFF2-40B4-BE49-F238E27FC236}">
                  <a16:creationId xmlns:a16="http://schemas.microsoft.com/office/drawing/2014/main" id="{22E2C03C-D73C-A274-12D3-4F1A2D3E51E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93329" y="1892770"/>
              <a:ext cx="960120" cy="768095"/>
            </a:xfrm>
            <a:prstGeom prst="rect">
              <a:avLst/>
            </a:prstGeom>
          </p:spPr>
        </p:pic>
        <p:pic>
          <p:nvPicPr>
            <p:cNvPr id="11" name="Picture 10">
              <a:extLst>
                <a:ext uri="{FF2B5EF4-FFF2-40B4-BE49-F238E27FC236}">
                  <a16:creationId xmlns:a16="http://schemas.microsoft.com/office/drawing/2014/main" id="{41F73276-1320-994B-3080-1C2128893BB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3570" y="2522408"/>
              <a:ext cx="937260" cy="749808"/>
            </a:xfrm>
            <a:prstGeom prst="rect">
              <a:avLst/>
            </a:prstGeom>
          </p:spPr>
        </p:pic>
        <p:pic>
          <p:nvPicPr>
            <p:cNvPr id="12" name="Picture 11">
              <a:extLst>
                <a:ext uri="{FF2B5EF4-FFF2-40B4-BE49-F238E27FC236}">
                  <a16:creationId xmlns:a16="http://schemas.microsoft.com/office/drawing/2014/main" id="{A236C6AE-BEA8-8ACD-8F1D-D7BDB13C7AE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0317" y="2522408"/>
              <a:ext cx="937260" cy="749808"/>
            </a:xfrm>
            <a:prstGeom prst="rect">
              <a:avLst/>
            </a:prstGeom>
          </p:spPr>
        </p:pic>
        <p:pic>
          <p:nvPicPr>
            <p:cNvPr id="15" name="Picture 14">
              <a:extLst>
                <a:ext uri="{FF2B5EF4-FFF2-40B4-BE49-F238E27FC236}">
                  <a16:creationId xmlns:a16="http://schemas.microsoft.com/office/drawing/2014/main" id="{0BD1D65C-1CE9-171B-BE47-80322762122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6823" y="2528099"/>
              <a:ext cx="937260" cy="749808"/>
            </a:xfrm>
            <a:prstGeom prst="rect">
              <a:avLst/>
            </a:prstGeom>
          </p:spPr>
        </p:pic>
        <p:pic>
          <p:nvPicPr>
            <p:cNvPr id="16" name="Picture 15">
              <a:extLst>
                <a:ext uri="{FF2B5EF4-FFF2-40B4-BE49-F238E27FC236}">
                  <a16:creationId xmlns:a16="http://schemas.microsoft.com/office/drawing/2014/main" id="{CFE36EF3-E46C-3C1D-7F62-51015F470C49}"/>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0076" y="2528099"/>
              <a:ext cx="937260" cy="749808"/>
            </a:xfrm>
            <a:prstGeom prst="rect">
              <a:avLst/>
            </a:prstGeom>
          </p:spPr>
        </p:pic>
        <p:pic>
          <p:nvPicPr>
            <p:cNvPr id="17" name="Picture 16">
              <a:extLst>
                <a:ext uri="{FF2B5EF4-FFF2-40B4-BE49-F238E27FC236}">
                  <a16:creationId xmlns:a16="http://schemas.microsoft.com/office/drawing/2014/main" id="{599D331B-4EF1-3D5E-8828-2F9E6A8D236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93329" y="2523541"/>
              <a:ext cx="948690" cy="758951"/>
            </a:xfrm>
            <a:prstGeom prst="rect">
              <a:avLst/>
            </a:prstGeom>
          </p:spPr>
        </p:pic>
        <p:sp>
          <p:nvSpPr>
            <p:cNvPr id="18" name="Rectangle 17">
              <a:extLst>
                <a:ext uri="{FF2B5EF4-FFF2-40B4-BE49-F238E27FC236}">
                  <a16:creationId xmlns:a16="http://schemas.microsoft.com/office/drawing/2014/main" id="{B4181CA3-ACDA-9F05-774C-0002B1A78E84}"/>
                </a:ext>
              </a:extLst>
            </p:cNvPr>
            <p:cNvSpPr/>
            <p:nvPr/>
          </p:nvSpPr>
          <p:spPr>
            <a:xfrm>
              <a:off x="1305763" y="3197372"/>
              <a:ext cx="2731089" cy="194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D59AD3-963A-48A5-E844-903C821E1665}"/>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9096" y="3138338"/>
              <a:ext cx="960120" cy="768096"/>
            </a:xfrm>
            <a:prstGeom prst="rect">
              <a:avLst/>
            </a:prstGeom>
          </p:spPr>
        </p:pic>
        <p:sp>
          <p:nvSpPr>
            <p:cNvPr id="20" name="TextBox 19">
              <a:extLst>
                <a:ext uri="{FF2B5EF4-FFF2-40B4-BE49-F238E27FC236}">
                  <a16:creationId xmlns:a16="http://schemas.microsoft.com/office/drawing/2014/main" id="{EB8C288B-3343-B4DC-A4AB-572BB9279B24}"/>
                </a:ext>
              </a:extLst>
            </p:cNvPr>
            <p:cNvSpPr txBox="1"/>
            <p:nvPr/>
          </p:nvSpPr>
          <p:spPr>
            <a:xfrm>
              <a:off x="1328024" y="1797454"/>
              <a:ext cx="46358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Scan 1</a:t>
              </a:r>
            </a:p>
          </p:txBody>
        </p:sp>
        <p:sp>
          <p:nvSpPr>
            <p:cNvPr id="21" name="TextBox 20">
              <a:extLst>
                <a:ext uri="{FF2B5EF4-FFF2-40B4-BE49-F238E27FC236}">
                  <a16:creationId xmlns:a16="http://schemas.microsoft.com/office/drawing/2014/main" id="{5A08CDA0-3AB0-FC61-12C6-3AE4AB9FFF50}"/>
                </a:ext>
              </a:extLst>
            </p:cNvPr>
            <p:cNvSpPr txBox="1"/>
            <p:nvPr/>
          </p:nvSpPr>
          <p:spPr>
            <a:xfrm>
              <a:off x="1879137" y="1797454"/>
              <a:ext cx="46358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Scan 2</a:t>
              </a:r>
            </a:p>
          </p:txBody>
        </p:sp>
        <p:sp>
          <p:nvSpPr>
            <p:cNvPr id="22" name="TextBox 21">
              <a:extLst>
                <a:ext uri="{FF2B5EF4-FFF2-40B4-BE49-F238E27FC236}">
                  <a16:creationId xmlns:a16="http://schemas.microsoft.com/office/drawing/2014/main" id="{B192F889-F424-A0CC-C8CD-4EA6482C8B9F}"/>
                </a:ext>
              </a:extLst>
            </p:cNvPr>
            <p:cNvSpPr txBox="1"/>
            <p:nvPr/>
          </p:nvSpPr>
          <p:spPr>
            <a:xfrm>
              <a:off x="2454037" y="1797454"/>
              <a:ext cx="46358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Scan 3</a:t>
              </a:r>
            </a:p>
          </p:txBody>
        </p:sp>
        <p:sp>
          <p:nvSpPr>
            <p:cNvPr id="23" name="TextBox 22">
              <a:extLst>
                <a:ext uri="{FF2B5EF4-FFF2-40B4-BE49-F238E27FC236}">
                  <a16:creationId xmlns:a16="http://schemas.microsoft.com/office/drawing/2014/main" id="{06F78E53-C254-76C0-854B-8619343CD37C}"/>
                </a:ext>
              </a:extLst>
            </p:cNvPr>
            <p:cNvSpPr txBox="1"/>
            <p:nvPr/>
          </p:nvSpPr>
          <p:spPr>
            <a:xfrm>
              <a:off x="3028937" y="1797454"/>
              <a:ext cx="46358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Scan 4</a:t>
              </a:r>
            </a:p>
          </p:txBody>
        </p:sp>
        <p:sp>
          <p:nvSpPr>
            <p:cNvPr id="24" name="TextBox 23">
              <a:extLst>
                <a:ext uri="{FF2B5EF4-FFF2-40B4-BE49-F238E27FC236}">
                  <a16:creationId xmlns:a16="http://schemas.microsoft.com/office/drawing/2014/main" id="{98935C24-4801-8E3F-E169-63159672C460}"/>
                </a:ext>
              </a:extLst>
            </p:cNvPr>
            <p:cNvSpPr txBox="1"/>
            <p:nvPr/>
          </p:nvSpPr>
          <p:spPr>
            <a:xfrm>
              <a:off x="3603836" y="1797454"/>
              <a:ext cx="463588" cy="200055"/>
            </a:xfrm>
            <a:prstGeom prst="rect">
              <a:avLst/>
            </a:prstGeom>
            <a:noFill/>
          </p:spPr>
          <p:txBody>
            <a:bodyPr wrap="none" rtlCol="0">
              <a:spAutoFit/>
            </a:bodyPr>
            <a:lstStyle/>
            <a:p>
              <a:r>
                <a:rPr lang="en-US" sz="700" dirty="0">
                  <a:latin typeface="Arial" panose="020B0604020202020204" pitchFamily="34" charset="0"/>
                  <a:cs typeface="Arial" panose="020B0604020202020204" pitchFamily="34" charset="0"/>
                </a:rPr>
                <a:t>Scan 5</a:t>
              </a:r>
            </a:p>
          </p:txBody>
        </p:sp>
        <p:pic>
          <p:nvPicPr>
            <p:cNvPr id="25" name="Picture 24">
              <a:extLst>
                <a:ext uri="{FF2B5EF4-FFF2-40B4-BE49-F238E27FC236}">
                  <a16:creationId xmlns:a16="http://schemas.microsoft.com/office/drawing/2014/main" id="{A431D997-B40C-6670-95BD-5FE5CAEA1FCC}"/>
                </a:ext>
              </a:extLst>
            </p:cNvPr>
            <p:cNvPicPr>
              <a:picLocks noChangeAspect="1"/>
            </p:cNvPicPr>
            <p:nvPr/>
          </p:nvPicPr>
          <p:blipFill>
            <a:blip r:embed="rId13">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1140317" y="3138338"/>
              <a:ext cx="960120" cy="768096"/>
            </a:xfrm>
            <a:prstGeom prst="rect">
              <a:avLst/>
            </a:prstGeom>
          </p:spPr>
        </p:pic>
        <p:pic>
          <p:nvPicPr>
            <p:cNvPr id="26" name="Picture 25">
              <a:extLst>
                <a:ext uri="{FF2B5EF4-FFF2-40B4-BE49-F238E27FC236}">
                  <a16:creationId xmlns:a16="http://schemas.microsoft.com/office/drawing/2014/main" id="{E0825EC7-5BB7-DB08-2C4E-709B5D4719C5}"/>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9589" y="3152615"/>
              <a:ext cx="960120" cy="768096"/>
            </a:xfrm>
            <a:prstGeom prst="rect">
              <a:avLst/>
            </a:prstGeom>
          </p:spPr>
        </p:pic>
        <p:pic>
          <p:nvPicPr>
            <p:cNvPr id="29" name="Picture 28">
              <a:extLst>
                <a:ext uri="{FF2B5EF4-FFF2-40B4-BE49-F238E27FC236}">
                  <a16:creationId xmlns:a16="http://schemas.microsoft.com/office/drawing/2014/main" id="{F351B0E5-0DE4-6FD0-D2A2-6E565A1E79A0}"/>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32051" y="3152615"/>
              <a:ext cx="960120" cy="768096"/>
            </a:xfrm>
            <a:prstGeom prst="rect">
              <a:avLst/>
            </a:prstGeom>
          </p:spPr>
        </p:pic>
        <p:pic>
          <p:nvPicPr>
            <p:cNvPr id="30" name="Picture 29">
              <a:extLst>
                <a:ext uri="{FF2B5EF4-FFF2-40B4-BE49-F238E27FC236}">
                  <a16:creationId xmlns:a16="http://schemas.microsoft.com/office/drawing/2014/main" id="{FC13C668-B620-FE90-299D-955FC55200B6}"/>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399055" y="3152615"/>
              <a:ext cx="960121" cy="768096"/>
            </a:xfrm>
            <a:prstGeom prst="rect">
              <a:avLst/>
            </a:prstGeom>
          </p:spPr>
        </p:pic>
      </p:grpSp>
    </p:spTree>
    <p:extLst>
      <p:ext uri="{BB962C8B-B14F-4D97-AF65-F5344CB8AC3E}">
        <p14:creationId xmlns:p14="http://schemas.microsoft.com/office/powerpoint/2010/main" val="357332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BB537BF2-6420-0CAC-5FF7-935E5B780EF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30307" y="1224191"/>
            <a:ext cx="4048478" cy="3238785"/>
          </a:xfrm>
          <a:prstGeom prst="rect">
            <a:avLst/>
          </a:prstGeom>
        </p:spPr>
      </p:pic>
      <p:sp>
        <p:nvSpPr>
          <p:cNvPr id="3" name="Footer Placeholder 2">
            <a:extLst>
              <a:ext uri="{FF2B5EF4-FFF2-40B4-BE49-F238E27FC236}">
                <a16:creationId xmlns:a16="http://schemas.microsoft.com/office/drawing/2014/main" id="{08ECC592-04C0-1AC8-C6EE-654244555D17}"/>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937E59D7-BBEF-3A7B-4F4D-762F8102036B}"/>
              </a:ext>
            </a:extLst>
          </p:cNvPr>
          <p:cNvSpPr>
            <a:spLocks noGrp="1"/>
          </p:cNvSpPr>
          <p:nvPr>
            <p:ph type="sldNum" sz="quarter" idx="12"/>
          </p:nvPr>
        </p:nvSpPr>
        <p:spPr/>
        <p:txBody>
          <a:bodyPr/>
          <a:lstStyle/>
          <a:p>
            <a:pPr lvl="0"/>
            <a:r>
              <a:rPr lang="en-US"/>
              <a:t> |  </a:t>
            </a:r>
            <a:fld id="{72E50A9C-9430-4DF3-B16F-9673B5ECE2F6}" type="slidenum">
              <a:rPr smtClean="0"/>
              <a:t>53</a:t>
            </a:fld>
            <a:endParaRPr lang="en-US"/>
          </a:p>
        </p:txBody>
      </p:sp>
      <p:sp>
        <p:nvSpPr>
          <p:cNvPr id="8" name="Title 7">
            <a:extLst>
              <a:ext uri="{FF2B5EF4-FFF2-40B4-BE49-F238E27FC236}">
                <a16:creationId xmlns:a16="http://schemas.microsoft.com/office/drawing/2014/main" id="{079CC84E-E338-EDF1-9BD4-6C393DB36B81}"/>
              </a:ext>
            </a:extLst>
          </p:cNvPr>
          <p:cNvSpPr>
            <a:spLocks noGrp="1"/>
          </p:cNvSpPr>
          <p:nvPr>
            <p:ph type="title"/>
          </p:nvPr>
        </p:nvSpPr>
        <p:spPr/>
        <p:txBody>
          <a:bodyPr/>
          <a:lstStyle/>
          <a:p>
            <a:r>
              <a:rPr lang="en-US" dirty="0"/>
              <a:t>Frequency-switching FRS for a single pixel</a:t>
            </a:r>
          </a:p>
        </p:txBody>
      </p:sp>
      <p:pic>
        <p:nvPicPr>
          <p:cNvPr id="11" name="Picture 10">
            <a:extLst>
              <a:ext uri="{FF2B5EF4-FFF2-40B4-BE49-F238E27FC236}">
                <a16:creationId xmlns:a16="http://schemas.microsoft.com/office/drawing/2014/main" id="{B301B4F5-6381-B620-C407-65F2B633CF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26652" y="1018067"/>
            <a:ext cx="2986239" cy="1193528"/>
          </a:xfrm>
          <a:prstGeom prst="rect">
            <a:avLst/>
          </a:prstGeom>
        </p:spPr>
      </p:pic>
      <p:pic>
        <p:nvPicPr>
          <p:cNvPr id="12" name="Picture 11">
            <a:extLst>
              <a:ext uri="{FF2B5EF4-FFF2-40B4-BE49-F238E27FC236}">
                <a16:creationId xmlns:a16="http://schemas.microsoft.com/office/drawing/2014/main" id="{B5B36C35-8B63-F482-C367-221631A93E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6652" y="2010155"/>
            <a:ext cx="2986239" cy="1193528"/>
          </a:xfrm>
          <a:prstGeom prst="rect">
            <a:avLst/>
          </a:prstGeom>
        </p:spPr>
      </p:pic>
      <p:pic>
        <p:nvPicPr>
          <p:cNvPr id="13" name="Picture 12">
            <a:extLst>
              <a:ext uri="{FF2B5EF4-FFF2-40B4-BE49-F238E27FC236}">
                <a16:creationId xmlns:a16="http://schemas.microsoft.com/office/drawing/2014/main" id="{1F7D04F6-3727-19C7-839A-444D493F52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26652" y="3002243"/>
            <a:ext cx="2986239" cy="1193528"/>
          </a:xfrm>
          <a:prstGeom prst="rect">
            <a:avLst/>
          </a:prstGeom>
        </p:spPr>
      </p:pic>
      <p:pic>
        <p:nvPicPr>
          <p:cNvPr id="14" name="Picture 13">
            <a:extLst>
              <a:ext uri="{FF2B5EF4-FFF2-40B4-BE49-F238E27FC236}">
                <a16:creationId xmlns:a16="http://schemas.microsoft.com/office/drawing/2014/main" id="{2ECA71FC-9D71-2975-C828-AC7183D7FF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6652" y="3994331"/>
            <a:ext cx="2986239" cy="1193528"/>
          </a:xfrm>
          <a:prstGeom prst="rect">
            <a:avLst/>
          </a:prstGeom>
        </p:spPr>
      </p:pic>
      <p:pic>
        <p:nvPicPr>
          <p:cNvPr id="15" name="Picture 14">
            <a:extLst>
              <a:ext uri="{FF2B5EF4-FFF2-40B4-BE49-F238E27FC236}">
                <a16:creationId xmlns:a16="http://schemas.microsoft.com/office/drawing/2014/main" id="{E63260F8-4FD1-F683-28F9-51830CBC3FF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26652" y="4986419"/>
            <a:ext cx="2986239" cy="1193528"/>
          </a:xfrm>
          <a:prstGeom prst="rect">
            <a:avLst/>
          </a:prstGeom>
        </p:spPr>
      </p:pic>
      <p:sp>
        <p:nvSpPr>
          <p:cNvPr id="19" name="Rectangle 18">
            <a:extLst>
              <a:ext uri="{FF2B5EF4-FFF2-40B4-BE49-F238E27FC236}">
                <a16:creationId xmlns:a16="http://schemas.microsoft.com/office/drawing/2014/main" id="{1DE516FF-9E37-4A53-9BD3-43E30BFAC5A0}"/>
              </a:ext>
            </a:extLst>
          </p:cNvPr>
          <p:cNvSpPr/>
          <p:nvPr/>
        </p:nvSpPr>
        <p:spPr>
          <a:xfrm>
            <a:off x="2641753" y="1875389"/>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16E025-7ED6-E8D7-90D0-869C87397476}"/>
              </a:ext>
            </a:extLst>
          </p:cNvPr>
          <p:cNvSpPr/>
          <p:nvPr/>
        </p:nvSpPr>
        <p:spPr>
          <a:xfrm>
            <a:off x="2658002" y="2856592"/>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A57299-C914-15D5-1EE1-FC95B925C5ED}"/>
              </a:ext>
            </a:extLst>
          </p:cNvPr>
          <p:cNvSpPr/>
          <p:nvPr/>
        </p:nvSpPr>
        <p:spPr>
          <a:xfrm>
            <a:off x="2690500" y="3859565"/>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36F817-72F6-B7C0-9C0D-58D3B20213D3}"/>
              </a:ext>
            </a:extLst>
          </p:cNvPr>
          <p:cNvSpPr/>
          <p:nvPr/>
        </p:nvSpPr>
        <p:spPr>
          <a:xfrm>
            <a:off x="2690499" y="4851653"/>
            <a:ext cx="2587387" cy="1347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E55BB25-302B-357C-E4A7-087136B46CA6}"/>
              </a:ext>
            </a:extLst>
          </p:cNvPr>
          <p:cNvSpPr/>
          <p:nvPr/>
        </p:nvSpPr>
        <p:spPr>
          <a:xfrm>
            <a:off x="2531811" y="4906058"/>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3310EC6-9543-BBEC-96A8-7B2D6B86CF9D}"/>
              </a:ext>
            </a:extLst>
          </p:cNvPr>
          <p:cNvSpPr/>
          <p:nvPr/>
        </p:nvSpPr>
        <p:spPr>
          <a:xfrm>
            <a:off x="2578658" y="3900967"/>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DF604B-31FA-5E09-170C-6BC37AFACD67}"/>
              </a:ext>
            </a:extLst>
          </p:cNvPr>
          <p:cNvSpPr/>
          <p:nvPr/>
        </p:nvSpPr>
        <p:spPr>
          <a:xfrm>
            <a:off x="2578658" y="2916475"/>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B2435B-414D-DA51-7D5A-8FA8F3BBDCF3}"/>
              </a:ext>
            </a:extLst>
          </p:cNvPr>
          <p:cNvSpPr/>
          <p:nvPr/>
        </p:nvSpPr>
        <p:spPr>
          <a:xfrm>
            <a:off x="2531811" y="1911409"/>
            <a:ext cx="158688" cy="117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246BD37-0831-EEB8-678C-7EE5F13BB5BB}"/>
                  </a:ext>
                </a:extLst>
              </p:cNvPr>
              <p:cNvSpPr txBox="1"/>
              <p:nvPr/>
            </p:nvSpPr>
            <p:spPr>
              <a:xfrm>
                <a:off x="4715540" y="1085022"/>
                <a:ext cx="48090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1</m:t>
                          </m:r>
                        </m:sub>
                      </m:sSub>
                    </m:oMath>
                  </m:oMathPara>
                </a14:m>
                <a:endParaRPr lang="en-US" sz="2000" dirty="0"/>
              </a:p>
            </p:txBody>
          </p:sp>
        </mc:Choice>
        <mc:Fallback xmlns="">
          <p:sp>
            <p:nvSpPr>
              <p:cNvPr id="18" name="TextBox 17">
                <a:extLst>
                  <a:ext uri="{FF2B5EF4-FFF2-40B4-BE49-F238E27FC236}">
                    <a16:creationId xmlns:a16="http://schemas.microsoft.com/office/drawing/2014/main" id="{1246BD37-0831-EEB8-678C-7EE5F13BB5BB}"/>
                  </a:ext>
                </a:extLst>
              </p:cNvPr>
              <p:cNvSpPr txBox="1">
                <a:spLocks noRot="1" noChangeAspect="1" noMove="1" noResize="1" noEditPoints="1" noAdjustHandles="1" noChangeArrowheads="1" noChangeShapeType="1" noTextEdit="1"/>
              </p:cNvSpPr>
              <p:nvPr/>
            </p:nvSpPr>
            <p:spPr>
              <a:xfrm>
                <a:off x="4715540" y="1085022"/>
                <a:ext cx="48090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B32F2F8-CC9F-7F64-C014-DB2E2998D94E}"/>
                  </a:ext>
                </a:extLst>
              </p:cNvPr>
              <p:cNvSpPr txBox="1"/>
              <p:nvPr/>
            </p:nvSpPr>
            <p:spPr>
              <a:xfrm>
                <a:off x="4628421" y="2087958"/>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2</m:t>
                          </m:r>
                        </m:sub>
                      </m:sSub>
                    </m:oMath>
                  </m:oMathPara>
                </a14:m>
                <a:endParaRPr lang="en-US" sz="2000" dirty="0"/>
              </a:p>
            </p:txBody>
          </p:sp>
        </mc:Choice>
        <mc:Fallback xmlns="">
          <p:sp>
            <p:nvSpPr>
              <p:cNvPr id="29" name="TextBox 28">
                <a:extLst>
                  <a:ext uri="{FF2B5EF4-FFF2-40B4-BE49-F238E27FC236}">
                    <a16:creationId xmlns:a16="http://schemas.microsoft.com/office/drawing/2014/main" id="{CB32F2F8-CC9F-7F64-C014-DB2E2998D94E}"/>
                  </a:ext>
                </a:extLst>
              </p:cNvPr>
              <p:cNvSpPr txBox="1">
                <a:spLocks noRot="1" noChangeAspect="1" noMove="1" noResize="1" noEditPoints="1" noAdjustHandles="1" noChangeArrowheads="1" noChangeShapeType="1" noTextEdit="1"/>
              </p:cNvSpPr>
              <p:nvPr/>
            </p:nvSpPr>
            <p:spPr>
              <a:xfrm>
                <a:off x="4628421" y="2087958"/>
                <a:ext cx="486865" cy="400110"/>
              </a:xfrm>
              <a:prstGeom prst="rect">
                <a:avLst/>
              </a:prstGeom>
              <a:blipFill>
                <a:blip r:embed="rId9"/>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9F2B2F-EA1C-6AB4-4528-936AA4136AEC}"/>
                  </a:ext>
                </a:extLst>
              </p:cNvPr>
              <p:cNvSpPr txBox="1"/>
              <p:nvPr/>
            </p:nvSpPr>
            <p:spPr>
              <a:xfrm>
                <a:off x="4688308" y="3090894"/>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3</m:t>
                          </m:r>
                        </m:sub>
                      </m:sSub>
                    </m:oMath>
                  </m:oMathPara>
                </a14:m>
                <a:endParaRPr lang="en-US" sz="2000" dirty="0"/>
              </a:p>
            </p:txBody>
          </p:sp>
        </mc:Choice>
        <mc:Fallback xmlns="">
          <p:sp>
            <p:nvSpPr>
              <p:cNvPr id="31" name="TextBox 30">
                <a:extLst>
                  <a:ext uri="{FF2B5EF4-FFF2-40B4-BE49-F238E27FC236}">
                    <a16:creationId xmlns:a16="http://schemas.microsoft.com/office/drawing/2014/main" id="{FE9F2B2F-EA1C-6AB4-4528-936AA4136AEC}"/>
                  </a:ext>
                </a:extLst>
              </p:cNvPr>
              <p:cNvSpPr txBox="1">
                <a:spLocks noRot="1" noChangeAspect="1" noMove="1" noResize="1" noEditPoints="1" noAdjustHandles="1" noChangeArrowheads="1" noChangeShapeType="1" noTextEdit="1"/>
              </p:cNvSpPr>
              <p:nvPr/>
            </p:nvSpPr>
            <p:spPr>
              <a:xfrm>
                <a:off x="4688308" y="3090894"/>
                <a:ext cx="486865"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97DFCB6-E0C7-B85E-1699-F692B976E612}"/>
                  </a:ext>
                </a:extLst>
              </p:cNvPr>
              <p:cNvSpPr txBox="1"/>
              <p:nvPr/>
            </p:nvSpPr>
            <p:spPr>
              <a:xfrm>
                <a:off x="4700937" y="4093830"/>
                <a:ext cx="4813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4</m:t>
                          </m:r>
                        </m:sub>
                      </m:sSub>
                    </m:oMath>
                  </m:oMathPara>
                </a14:m>
                <a:endParaRPr lang="en-US" sz="2000" dirty="0"/>
              </a:p>
            </p:txBody>
          </p:sp>
        </mc:Choice>
        <mc:Fallback xmlns="">
          <p:sp>
            <p:nvSpPr>
              <p:cNvPr id="33" name="TextBox 32">
                <a:extLst>
                  <a:ext uri="{FF2B5EF4-FFF2-40B4-BE49-F238E27FC236}">
                    <a16:creationId xmlns:a16="http://schemas.microsoft.com/office/drawing/2014/main" id="{D97DFCB6-E0C7-B85E-1699-F692B976E612}"/>
                  </a:ext>
                </a:extLst>
              </p:cNvPr>
              <p:cNvSpPr txBox="1">
                <a:spLocks noRot="1" noChangeAspect="1" noMove="1" noResize="1" noEditPoints="1" noAdjustHandles="1" noChangeArrowheads="1" noChangeShapeType="1" noTextEdit="1"/>
              </p:cNvSpPr>
              <p:nvPr/>
            </p:nvSpPr>
            <p:spPr>
              <a:xfrm>
                <a:off x="4700937" y="4093830"/>
                <a:ext cx="481349"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F4A4C81-1EDC-15C2-0B24-DBAA9FCE54B8}"/>
                  </a:ext>
                </a:extLst>
              </p:cNvPr>
              <p:cNvSpPr txBox="1"/>
              <p:nvPr/>
            </p:nvSpPr>
            <p:spPr>
              <a:xfrm>
                <a:off x="4714031" y="5096766"/>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5</m:t>
                          </m:r>
                        </m:sub>
                      </m:sSub>
                    </m:oMath>
                  </m:oMathPara>
                </a14:m>
                <a:endParaRPr lang="en-US" sz="2000" dirty="0"/>
              </a:p>
            </p:txBody>
          </p:sp>
        </mc:Choice>
        <mc:Fallback xmlns="">
          <p:sp>
            <p:nvSpPr>
              <p:cNvPr id="35" name="TextBox 34">
                <a:extLst>
                  <a:ext uri="{FF2B5EF4-FFF2-40B4-BE49-F238E27FC236}">
                    <a16:creationId xmlns:a16="http://schemas.microsoft.com/office/drawing/2014/main" id="{6F4A4C81-1EDC-15C2-0B24-DBAA9FCE54B8}"/>
                  </a:ext>
                </a:extLst>
              </p:cNvPr>
              <p:cNvSpPr txBox="1">
                <a:spLocks noRot="1" noChangeAspect="1" noMove="1" noResize="1" noEditPoints="1" noAdjustHandles="1" noChangeArrowheads="1" noChangeShapeType="1" noTextEdit="1"/>
              </p:cNvSpPr>
              <p:nvPr/>
            </p:nvSpPr>
            <p:spPr>
              <a:xfrm>
                <a:off x="4714031" y="5096766"/>
                <a:ext cx="486865" cy="400110"/>
              </a:xfrm>
              <a:prstGeom prst="rect">
                <a:avLst/>
              </a:prstGeom>
              <a:blipFill>
                <a:blip r:embed="rId12"/>
                <a:stretch>
                  <a:fillRect/>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713CE713-E721-0324-9DA5-023B0437213F}"/>
              </a:ext>
            </a:extLst>
          </p:cNvPr>
          <p:cNvSpPr/>
          <p:nvPr/>
        </p:nvSpPr>
        <p:spPr>
          <a:xfrm>
            <a:off x="2907587" y="1351234"/>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8" name="Rectangle: Rounded Corners 67">
            <a:extLst>
              <a:ext uri="{FF2B5EF4-FFF2-40B4-BE49-F238E27FC236}">
                <a16:creationId xmlns:a16="http://schemas.microsoft.com/office/drawing/2014/main" id="{6B693DDA-4B74-2128-84E5-FF7DAFA766B8}"/>
              </a:ext>
            </a:extLst>
          </p:cNvPr>
          <p:cNvSpPr/>
          <p:nvPr/>
        </p:nvSpPr>
        <p:spPr>
          <a:xfrm>
            <a:off x="3116070" y="2360995"/>
            <a:ext cx="875435" cy="518793"/>
          </a:xfrm>
          <a:prstGeom prst="round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4" name="Straight Arrow Connector 43">
            <a:extLst>
              <a:ext uri="{FF2B5EF4-FFF2-40B4-BE49-F238E27FC236}">
                <a16:creationId xmlns:a16="http://schemas.microsoft.com/office/drawing/2014/main" id="{F927B984-1592-4487-60C8-9D65A98A7A2A}"/>
              </a:ext>
            </a:extLst>
          </p:cNvPr>
          <p:cNvCxnSpPr>
            <a:cxnSpLocks/>
            <a:stCxn id="42" idx="3"/>
          </p:cNvCxnSpPr>
          <p:nvPr/>
        </p:nvCxnSpPr>
        <p:spPr>
          <a:xfrm flipV="1">
            <a:off x="3783022" y="1506828"/>
            <a:ext cx="3196089" cy="1038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1134F5C6-CD8F-CD7F-92EB-68CA2A0B9126}"/>
              </a:ext>
            </a:extLst>
          </p:cNvPr>
          <p:cNvCxnSpPr>
            <a:cxnSpLocks/>
          </p:cNvCxnSpPr>
          <p:nvPr/>
        </p:nvCxnSpPr>
        <p:spPr>
          <a:xfrm flipV="1">
            <a:off x="3979684" y="2146189"/>
            <a:ext cx="3451894" cy="4655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A896DB5-5D0F-CAC0-F340-8AD34BF1628B}"/>
              </a:ext>
            </a:extLst>
          </p:cNvPr>
          <p:cNvSpPr/>
          <p:nvPr/>
        </p:nvSpPr>
        <p:spPr>
          <a:xfrm>
            <a:off x="6403096" y="4470066"/>
            <a:ext cx="3498046" cy="1200328"/>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B93963-DB50-7AF9-9C50-9D4C232DA730}"/>
              </a:ext>
            </a:extLst>
          </p:cNvPr>
          <p:cNvSpPr txBox="1"/>
          <p:nvPr/>
        </p:nvSpPr>
        <p:spPr>
          <a:xfrm>
            <a:off x="6657693" y="4467850"/>
            <a:ext cx="2986239" cy="1200329"/>
          </a:xfrm>
          <a:prstGeom prst="rect">
            <a:avLst/>
          </a:prstGeom>
          <a:noFill/>
        </p:spPr>
        <p:txBody>
          <a:bodyPr wrap="square" rtlCol="0">
            <a:spAutoFit/>
          </a:bodyPr>
          <a:lstStyle/>
          <a:p>
            <a:pPr algn="ctr"/>
            <a:r>
              <a:rPr lang="en-US" sz="2400" dirty="0"/>
              <a:t>Fewer laser pulses with known laser frequency</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B3A27B5-9EA8-459E-38D8-970855185992}"/>
                  </a:ext>
                </a:extLst>
              </p:cNvPr>
              <p:cNvSpPr txBox="1"/>
              <p:nvPr/>
            </p:nvSpPr>
            <p:spPr>
              <a:xfrm>
                <a:off x="6746886" y="1485132"/>
                <a:ext cx="48090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1</m:t>
                          </m:r>
                        </m:sub>
                      </m:sSub>
                    </m:oMath>
                  </m:oMathPara>
                </a14:m>
                <a:endParaRPr lang="en-US" sz="2000" dirty="0"/>
              </a:p>
            </p:txBody>
          </p:sp>
        </mc:Choice>
        <mc:Fallback xmlns="">
          <p:sp>
            <p:nvSpPr>
              <p:cNvPr id="45" name="TextBox 44">
                <a:extLst>
                  <a:ext uri="{FF2B5EF4-FFF2-40B4-BE49-F238E27FC236}">
                    <a16:creationId xmlns:a16="http://schemas.microsoft.com/office/drawing/2014/main" id="{BB3A27B5-9EA8-459E-38D8-970855185992}"/>
                  </a:ext>
                </a:extLst>
              </p:cNvPr>
              <p:cNvSpPr txBox="1">
                <a:spLocks noRot="1" noChangeAspect="1" noMove="1" noResize="1" noEditPoints="1" noAdjustHandles="1" noChangeArrowheads="1" noChangeShapeType="1" noTextEdit="1"/>
              </p:cNvSpPr>
              <p:nvPr/>
            </p:nvSpPr>
            <p:spPr>
              <a:xfrm>
                <a:off x="6746886" y="1485132"/>
                <a:ext cx="480901"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15AA835-F8AD-5222-88B9-7CCBB676798E}"/>
                  </a:ext>
                </a:extLst>
              </p:cNvPr>
              <p:cNvSpPr txBox="1"/>
              <p:nvPr/>
            </p:nvSpPr>
            <p:spPr>
              <a:xfrm>
                <a:off x="7227787" y="2104929"/>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2</m:t>
                          </m:r>
                        </m:sub>
                      </m:sSub>
                    </m:oMath>
                  </m:oMathPara>
                </a14:m>
                <a:endParaRPr lang="en-US" sz="2000" dirty="0"/>
              </a:p>
            </p:txBody>
          </p:sp>
        </mc:Choice>
        <mc:Fallback xmlns="">
          <p:sp>
            <p:nvSpPr>
              <p:cNvPr id="46" name="TextBox 45">
                <a:extLst>
                  <a:ext uri="{FF2B5EF4-FFF2-40B4-BE49-F238E27FC236}">
                    <a16:creationId xmlns:a16="http://schemas.microsoft.com/office/drawing/2014/main" id="{D15AA835-F8AD-5222-88B9-7CCBB676798E}"/>
                  </a:ext>
                </a:extLst>
              </p:cNvPr>
              <p:cNvSpPr txBox="1">
                <a:spLocks noRot="1" noChangeAspect="1" noMove="1" noResize="1" noEditPoints="1" noAdjustHandles="1" noChangeArrowheads="1" noChangeShapeType="1" noTextEdit="1"/>
              </p:cNvSpPr>
              <p:nvPr/>
            </p:nvSpPr>
            <p:spPr>
              <a:xfrm>
                <a:off x="7227787" y="2104929"/>
                <a:ext cx="486865"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8315A89-86BF-5164-C8A8-7EFD6B744128}"/>
                  </a:ext>
                </a:extLst>
              </p:cNvPr>
              <p:cNvSpPr txBox="1"/>
              <p:nvPr/>
            </p:nvSpPr>
            <p:spPr>
              <a:xfrm>
                <a:off x="7907381" y="2843583"/>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3</m:t>
                          </m:r>
                        </m:sub>
                      </m:sSub>
                    </m:oMath>
                  </m:oMathPara>
                </a14:m>
                <a:endParaRPr lang="en-US" sz="2000" dirty="0"/>
              </a:p>
            </p:txBody>
          </p:sp>
        </mc:Choice>
        <mc:Fallback xmlns="">
          <p:sp>
            <p:nvSpPr>
              <p:cNvPr id="47" name="TextBox 46">
                <a:extLst>
                  <a:ext uri="{FF2B5EF4-FFF2-40B4-BE49-F238E27FC236}">
                    <a16:creationId xmlns:a16="http://schemas.microsoft.com/office/drawing/2014/main" id="{98315A89-86BF-5164-C8A8-7EFD6B744128}"/>
                  </a:ext>
                </a:extLst>
              </p:cNvPr>
              <p:cNvSpPr txBox="1">
                <a:spLocks noRot="1" noChangeAspect="1" noMove="1" noResize="1" noEditPoints="1" noAdjustHandles="1" noChangeArrowheads="1" noChangeShapeType="1" noTextEdit="1"/>
              </p:cNvSpPr>
              <p:nvPr/>
            </p:nvSpPr>
            <p:spPr>
              <a:xfrm>
                <a:off x="7907381" y="2843583"/>
                <a:ext cx="486865"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01CDF22-35E5-4202-688C-ABA765259010}"/>
                  </a:ext>
                </a:extLst>
              </p:cNvPr>
              <p:cNvSpPr txBox="1"/>
              <p:nvPr/>
            </p:nvSpPr>
            <p:spPr>
              <a:xfrm>
                <a:off x="8803064" y="1828486"/>
                <a:ext cx="48134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4</m:t>
                          </m:r>
                        </m:sub>
                      </m:sSub>
                    </m:oMath>
                  </m:oMathPara>
                </a14:m>
                <a:endParaRPr lang="en-US" sz="2000" dirty="0"/>
              </a:p>
            </p:txBody>
          </p:sp>
        </mc:Choice>
        <mc:Fallback xmlns="">
          <p:sp>
            <p:nvSpPr>
              <p:cNvPr id="48" name="TextBox 47">
                <a:extLst>
                  <a:ext uri="{FF2B5EF4-FFF2-40B4-BE49-F238E27FC236}">
                    <a16:creationId xmlns:a16="http://schemas.microsoft.com/office/drawing/2014/main" id="{701CDF22-35E5-4202-688C-ABA765259010}"/>
                  </a:ext>
                </a:extLst>
              </p:cNvPr>
              <p:cNvSpPr txBox="1">
                <a:spLocks noRot="1" noChangeAspect="1" noMove="1" noResize="1" noEditPoints="1" noAdjustHandles="1" noChangeArrowheads="1" noChangeShapeType="1" noTextEdit="1"/>
              </p:cNvSpPr>
              <p:nvPr/>
            </p:nvSpPr>
            <p:spPr>
              <a:xfrm>
                <a:off x="8803064" y="1828486"/>
                <a:ext cx="481349"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0E74FA1C-1D57-72CF-0480-11818D2E688C}"/>
                  </a:ext>
                </a:extLst>
              </p:cNvPr>
              <p:cNvSpPr txBox="1"/>
              <p:nvPr/>
            </p:nvSpPr>
            <p:spPr>
              <a:xfrm>
                <a:off x="9043738" y="1410575"/>
                <a:ext cx="48686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𝜈</m:t>
                          </m:r>
                        </m:e>
                        <m:sub>
                          <m:r>
                            <a:rPr lang="en-US" sz="2000" b="0" i="1" smtClean="0">
                              <a:latin typeface="Cambria Math" panose="02040503050406030204" pitchFamily="18" charset="0"/>
                            </a:rPr>
                            <m:t>5</m:t>
                          </m:r>
                        </m:sub>
                      </m:sSub>
                    </m:oMath>
                  </m:oMathPara>
                </a14:m>
                <a:endParaRPr lang="en-US" sz="2000" dirty="0"/>
              </a:p>
            </p:txBody>
          </p:sp>
        </mc:Choice>
        <mc:Fallback xmlns="">
          <p:sp>
            <p:nvSpPr>
              <p:cNvPr id="49" name="TextBox 48">
                <a:extLst>
                  <a:ext uri="{FF2B5EF4-FFF2-40B4-BE49-F238E27FC236}">
                    <a16:creationId xmlns:a16="http://schemas.microsoft.com/office/drawing/2014/main" id="{0E74FA1C-1D57-72CF-0480-11818D2E688C}"/>
                  </a:ext>
                </a:extLst>
              </p:cNvPr>
              <p:cNvSpPr txBox="1">
                <a:spLocks noRot="1" noChangeAspect="1" noMove="1" noResize="1" noEditPoints="1" noAdjustHandles="1" noChangeArrowheads="1" noChangeShapeType="1" noTextEdit="1"/>
              </p:cNvSpPr>
              <p:nvPr/>
            </p:nvSpPr>
            <p:spPr>
              <a:xfrm>
                <a:off x="9043738" y="1410575"/>
                <a:ext cx="486865" cy="40011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820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734" y="1011913"/>
            <a:ext cx="7418218" cy="5175501"/>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4">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What is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6</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620249" y="2401321"/>
            <a:ext cx="1495409" cy="369332"/>
          </a:xfrm>
          <a:prstGeom prst="rect">
            <a:avLst/>
          </a:prstGeom>
          <a:noFill/>
        </p:spPr>
        <p:txBody>
          <a:bodyPr wrap="none" rtlCol="0">
            <a:spAutoFit/>
          </a:bodyPr>
          <a:lstStyle/>
          <a:p>
            <a:r>
              <a:rPr lang="en-US" dirty="0">
                <a:solidFill>
                  <a:srgbClr val="00B050"/>
                </a:solidFill>
              </a:rPr>
              <a:t>Incident Laser</a:t>
            </a:r>
          </a:p>
        </p:txBody>
      </p:sp>
      <p:sp>
        <p:nvSpPr>
          <p:cNvPr id="5" name="TextBox 4">
            <a:extLst>
              <a:ext uri="{FF2B5EF4-FFF2-40B4-BE49-F238E27FC236}">
                <a16:creationId xmlns:a16="http://schemas.microsoft.com/office/drawing/2014/main" id="{9F1AABCF-41EF-91FA-DBBA-67E75A34C7D5}"/>
              </a:ext>
            </a:extLst>
          </p:cNvPr>
          <p:cNvSpPr txBox="1"/>
          <p:nvPr/>
        </p:nvSpPr>
        <p:spPr>
          <a:xfrm rot="1738584">
            <a:off x="2610549" y="3494627"/>
            <a:ext cx="1784976" cy="369332"/>
          </a:xfrm>
          <a:prstGeom prst="rect">
            <a:avLst/>
          </a:prstGeom>
          <a:noFill/>
        </p:spPr>
        <p:txBody>
          <a:bodyPr wrap="square" rtlCol="0">
            <a:spAutoFit/>
          </a:bodyPr>
          <a:lstStyle/>
          <a:p>
            <a:r>
              <a:rPr lang="en-US" dirty="0">
                <a:solidFill>
                  <a:srgbClr val="0033CC"/>
                </a:solidFill>
              </a:rPr>
              <a:t>Scattering Vector</a:t>
            </a:r>
          </a:p>
        </p:txBody>
      </p:sp>
      <p:sp>
        <p:nvSpPr>
          <p:cNvPr id="6" name="TextBox 5">
            <a:extLst>
              <a:ext uri="{FF2B5EF4-FFF2-40B4-BE49-F238E27FC236}">
                <a16:creationId xmlns:a16="http://schemas.microsoft.com/office/drawing/2014/main" id="{F1C3FC43-69E8-F259-67AE-39872330CA42}"/>
              </a:ext>
            </a:extLst>
          </p:cNvPr>
          <p:cNvSpPr txBox="1"/>
          <p:nvPr/>
        </p:nvSpPr>
        <p:spPr>
          <a:xfrm>
            <a:off x="3147990" y="2817563"/>
            <a:ext cx="1368708" cy="369332"/>
          </a:xfrm>
          <a:prstGeom prst="rect">
            <a:avLst/>
          </a:prstGeom>
          <a:noFill/>
        </p:spPr>
        <p:txBody>
          <a:bodyPr wrap="none" rtlCol="0">
            <a:spAutoFit/>
          </a:bodyPr>
          <a:lstStyle/>
          <a:p>
            <a:r>
              <a:rPr lang="en-US" dirty="0">
                <a:solidFill>
                  <a:srgbClr val="C00000"/>
                </a:solidFill>
              </a:rPr>
              <a:t>Wave Vector</a:t>
            </a:r>
          </a:p>
        </p:txBody>
      </p:sp>
      <p:sp>
        <p:nvSpPr>
          <p:cNvPr id="7" name="Arc 6">
            <a:extLst>
              <a:ext uri="{FF2B5EF4-FFF2-40B4-BE49-F238E27FC236}">
                <a16:creationId xmlns:a16="http://schemas.microsoft.com/office/drawing/2014/main" id="{8627C7BC-835C-DADE-B96A-5D9759ABEA8C}"/>
              </a:ext>
            </a:extLst>
          </p:cNvPr>
          <p:cNvSpPr/>
          <p:nvPr/>
        </p:nvSpPr>
        <p:spPr>
          <a:xfrm rot="8182775">
            <a:off x="2028410" y="2660433"/>
            <a:ext cx="453633" cy="546230"/>
          </a:xfrm>
          <a:prstGeom prst="arc">
            <a:avLst>
              <a:gd name="adj1" fmla="val 15621785"/>
              <a:gd name="adj2" fmla="val 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82E06E-5773-CCD3-4B09-7870130FC66A}"/>
                  </a:ext>
                </a:extLst>
              </p:cNvPr>
              <p:cNvSpPr txBox="1"/>
              <p:nvPr/>
            </p:nvSpPr>
            <p:spPr>
              <a:xfrm>
                <a:off x="2119743" y="3182643"/>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9" name="TextBox 8">
                <a:extLst>
                  <a:ext uri="{FF2B5EF4-FFF2-40B4-BE49-F238E27FC236}">
                    <a16:creationId xmlns:a16="http://schemas.microsoft.com/office/drawing/2014/main" id="{2482E06E-5773-CCD3-4B09-7870130FC66A}"/>
                  </a:ext>
                </a:extLst>
              </p:cNvPr>
              <p:cNvSpPr txBox="1">
                <a:spLocks noRot="1" noChangeAspect="1" noMove="1" noResize="1" noEditPoints="1" noAdjustHandles="1" noChangeArrowheads="1" noChangeShapeType="1" noTextEdit="1"/>
              </p:cNvSpPr>
              <p:nvPr/>
            </p:nvSpPr>
            <p:spPr>
              <a:xfrm>
                <a:off x="2119743" y="3182643"/>
                <a:ext cx="374141" cy="369332"/>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0C4CE0D-BA88-7E7C-C9A9-57289EA37A5F}"/>
              </a:ext>
            </a:extLst>
          </p:cNvPr>
          <p:cNvSpPr txBox="1"/>
          <p:nvPr/>
        </p:nvSpPr>
        <p:spPr>
          <a:xfrm rot="19742947">
            <a:off x="625137" y="3348623"/>
            <a:ext cx="1341136" cy="369332"/>
          </a:xfrm>
          <a:prstGeom prst="rect">
            <a:avLst/>
          </a:prstGeom>
          <a:noFill/>
        </p:spPr>
        <p:txBody>
          <a:bodyPr wrap="none" rtlCol="0">
            <a:spAutoFit/>
          </a:bodyPr>
          <a:lstStyle/>
          <a:p>
            <a:r>
              <a:rPr lang="en-US" dirty="0">
                <a:solidFill>
                  <a:srgbClr val="00B050"/>
                </a:solidFill>
              </a:rPr>
              <a:t>Laser Vector</a:t>
            </a:r>
          </a:p>
        </p:txBody>
      </p:sp>
      <p:sp>
        <p:nvSpPr>
          <p:cNvPr id="20" name="TextBox 19">
            <a:extLst>
              <a:ext uri="{FF2B5EF4-FFF2-40B4-BE49-F238E27FC236}">
                <a16:creationId xmlns:a16="http://schemas.microsoft.com/office/drawing/2014/main" id="{DBFA0B22-6988-BA40-4F55-7C4652D6E057}"/>
              </a:ext>
            </a:extLst>
          </p:cNvPr>
          <p:cNvSpPr txBox="1"/>
          <p:nvPr/>
        </p:nvSpPr>
        <p:spPr>
          <a:xfrm rot="18533449">
            <a:off x="2203073" y="1692568"/>
            <a:ext cx="1784976" cy="369332"/>
          </a:xfrm>
          <a:prstGeom prst="rect">
            <a:avLst/>
          </a:prstGeom>
          <a:noFill/>
        </p:spPr>
        <p:txBody>
          <a:bodyPr wrap="square" rtlCol="0">
            <a:spAutoFit/>
          </a:bodyPr>
          <a:lstStyle/>
          <a:p>
            <a:r>
              <a:rPr lang="en-US" dirty="0">
                <a:solidFill>
                  <a:srgbClr val="7030A0"/>
                </a:solidFill>
              </a:rPr>
              <a:t>Velocity Vector</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18BB09B-B1A2-5CEF-8A4F-CDCFC4B0F09B}"/>
                  </a:ext>
                </a:extLst>
              </p:cNvPr>
              <p:cNvSpPr txBox="1"/>
              <p:nvPr/>
            </p:nvSpPr>
            <p:spPr>
              <a:xfrm>
                <a:off x="2874186" y="4636151"/>
                <a:ext cx="2546531" cy="1240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Δ</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𝐷</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𝜆</m:t>
                          </m:r>
                        </m:den>
                      </m:f>
                      <m:r>
                        <a:rPr lang="en-US" sz="2800" b="0" i="1" smtClean="0">
                          <a:latin typeface="Cambria Math" panose="02040503050406030204" pitchFamily="18" charset="0"/>
                        </a:rPr>
                        <m:t> </m:t>
                      </m:r>
                      <m:acc>
                        <m:accPr>
                          <m:chr m:val="⃗"/>
                          <m:ctrlPr>
                            <a:rPr lang="en-US" sz="2800" b="1" i="1" smtClean="0">
                              <a:solidFill>
                                <a:srgbClr val="7030A0"/>
                              </a:solidFill>
                              <a:latin typeface="Cambria Math" panose="02040503050406030204" pitchFamily="18" charset="0"/>
                              <a:ea typeface="Cambria Math" panose="02040503050406030204" pitchFamily="18" charset="0"/>
                            </a:rPr>
                          </m:ctrlPr>
                        </m:accPr>
                        <m:e>
                          <m:r>
                            <a:rPr lang="en-US" sz="2800" b="1" i="1" smtClean="0">
                              <a:solidFill>
                                <a:srgbClr val="7030A0"/>
                              </a:solidFill>
                              <a:latin typeface="Cambria Math" panose="02040503050406030204" pitchFamily="18" charset="0"/>
                              <a:ea typeface="Cambria Math" panose="02040503050406030204" pitchFamily="18" charset="0"/>
                            </a:rPr>
                            <m:t>𝑽</m:t>
                          </m:r>
                        </m:e>
                      </m:acc>
                      <m:r>
                        <a:rPr lang="en-US" sz="2800" b="1" i="1" smtClean="0">
                          <a:latin typeface="Cambria Math" panose="02040503050406030204" pitchFamily="18" charset="0"/>
                          <a:ea typeface="Cambria Math" panose="02040503050406030204" pitchFamily="18" charset="0"/>
                        </a:rPr>
                        <m:t> ∙</m:t>
                      </m:r>
                      <m:acc>
                        <m:accPr>
                          <m:chr m:val="⃗"/>
                          <m:ctrlPr>
                            <a:rPr lang="en-US" sz="2800" b="1" i="1" smtClean="0">
                              <a:solidFill>
                                <a:srgbClr val="C00000"/>
                              </a:solidFill>
                              <a:latin typeface="Cambria Math" panose="02040503050406030204" pitchFamily="18" charset="0"/>
                              <a:ea typeface="Cambria Math" panose="02040503050406030204" pitchFamily="18" charset="0"/>
                            </a:rPr>
                          </m:ctrlPr>
                        </m:accPr>
                        <m:e>
                          <m:r>
                            <m:rPr>
                              <m:nor/>
                            </m:rPr>
                            <a:rPr lang="en-US" sz="2800" b="1" i="0" smtClean="0">
                              <a:solidFill>
                                <a:srgbClr val="C00000"/>
                              </a:solidFill>
                              <a:latin typeface="Cambria Math" panose="02040503050406030204" pitchFamily="18" charset="0"/>
                              <a:ea typeface="Cambria Math" panose="02040503050406030204" pitchFamily="18" charset="0"/>
                            </a:rPr>
                            <m:t>k</m:t>
                          </m:r>
                        </m:e>
                      </m:acc>
                    </m:oMath>
                  </m:oMathPara>
                </a14:m>
                <a:endParaRPr lang="en-US" sz="2800" dirty="0"/>
              </a:p>
              <a:p>
                <a:endParaRPr lang="en-US" sz="2800" dirty="0"/>
              </a:p>
            </p:txBody>
          </p:sp>
        </mc:Choice>
        <mc:Fallback xmlns="">
          <p:sp>
            <p:nvSpPr>
              <p:cNvPr id="23" name="TextBox 22">
                <a:extLst>
                  <a:ext uri="{FF2B5EF4-FFF2-40B4-BE49-F238E27FC236}">
                    <a16:creationId xmlns:a16="http://schemas.microsoft.com/office/drawing/2014/main" id="{918BB09B-B1A2-5CEF-8A4F-CDCFC4B0F09B}"/>
                  </a:ext>
                </a:extLst>
              </p:cNvPr>
              <p:cNvSpPr txBox="1">
                <a:spLocks noRot="1" noChangeAspect="1" noMove="1" noResize="1" noEditPoints="1" noAdjustHandles="1" noChangeArrowheads="1" noChangeShapeType="1" noTextEdit="1"/>
              </p:cNvSpPr>
              <p:nvPr/>
            </p:nvSpPr>
            <p:spPr>
              <a:xfrm>
                <a:off x="2874186" y="4636151"/>
                <a:ext cx="2546531" cy="1240340"/>
              </a:xfrm>
              <a:prstGeom prst="rect">
                <a:avLst/>
              </a:prstGeom>
              <a:blipFill>
                <a:blip r:embed="rId6"/>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FFFE1DC2-4DF8-E234-0CAE-F27932E6ABF9}"/>
              </a:ext>
            </a:extLst>
          </p:cNvPr>
          <p:cNvSpPr txBox="1"/>
          <p:nvPr/>
        </p:nvSpPr>
        <p:spPr>
          <a:xfrm>
            <a:off x="880467" y="4782648"/>
            <a:ext cx="2105063" cy="523220"/>
          </a:xfrm>
          <a:prstGeom prst="rect">
            <a:avLst/>
          </a:prstGeom>
          <a:noFill/>
        </p:spPr>
        <p:txBody>
          <a:bodyPr wrap="none" rtlCol="0">
            <a:spAutoFit/>
          </a:bodyPr>
          <a:lstStyle/>
          <a:p>
            <a:r>
              <a:rPr lang="en-US" sz="2800" dirty="0"/>
              <a:t>Doppler Shift</a:t>
            </a:r>
          </a:p>
        </p:txBody>
      </p:sp>
      <p:sp>
        <p:nvSpPr>
          <p:cNvPr id="29" name="Rectangle 28">
            <a:extLst>
              <a:ext uri="{FF2B5EF4-FFF2-40B4-BE49-F238E27FC236}">
                <a16:creationId xmlns:a16="http://schemas.microsoft.com/office/drawing/2014/main" id="{6C0CF156-0E02-B285-68BC-EB59CA9BD2DA}"/>
              </a:ext>
            </a:extLst>
          </p:cNvPr>
          <p:cNvSpPr/>
          <p:nvPr/>
        </p:nvSpPr>
        <p:spPr>
          <a:xfrm>
            <a:off x="7081188" y="981509"/>
            <a:ext cx="795996" cy="8682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62E6C0D-5B28-1021-6436-0687D41E86F5}"/>
              </a:ext>
            </a:extLst>
          </p:cNvPr>
          <p:cNvSpPr/>
          <p:nvPr/>
        </p:nvSpPr>
        <p:spPr>
          <a:xfrm>
            <a:off x="7081188" y="981509"/>
            <a:ext cx="795996" cy="2201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DD0E9ECB-9E7F-C090-6DFB-42D328EF75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471344" y="1917187"/>
            <a:ext cx="3774772" cy="3019819"/>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0571AE7-1269-83DF-7811-05BA6F663067}"/>
                  </a:ext>
                </a:extLst>
              </p:cNvPr>
              <p:cNvSpPr txBox="1"/>
              <p:nvPr/>
            </p:nvSpPr>
            <p:spPr>
              <a:xfrm>
                <a:off x="88246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37" name="TextBox 36">
                <a:extLst>
                  <a:ext uri="{FF2B5EF4-FFF2-40B4-BE49-F238E27FC236}">
                    <a16:creationId xmlns:a16="http://schemas.microsoft.com/office/drawing/2014/main" id="{C0571AE7-1269-83DF-7811-05BA6F663067}"/>
                  </a:ext>
                </a:extLst>
              </p:cNvPr>
              <p:cNvSpPr txBox="1">
                <a:spLocks noRot="1" noChangeAspect="1" noMove="1" noResize="1" noEditPoints="1" noAdjustHandles="1" noChangeArrowheads="1" noChangeShapeType="1" noTextEdit="1"/>
              </p:cNvSpPr>
              <p:nvPr/>
            </p:nvSpPr>
            <p:spPr>
              <a:xfrm>
                <a:off x="8824601" y="2586846"/>
                <a:ext cx="1455817" cy="307777"/>
              </a:xfrm>
              <a:prstGeom prst="rect">
                <a:avLst/>
              </a:prstGeom>
              <a:blipFill>
                <a:blip r:embed="rId8"/>
                <a:stretch>
                  <a:fillRect b="-23529"/>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8AE956DE-FCE4-F043-A03D-0C299085668C}"/>
              </a:ext>
            </a:extLst>
          </p:cNvPr>
          <p:cNvCxnSpPr>
            <a:cxnSpLocks/>
          </p:cNvCxnSpPr>
          <p:nvPr/>
        </p:nvCxnSpPr>
        <p:spPr>
          <a:xfrm>
            <a:off x="7598184" y="2410947"/>
            <a:ext cx="686901" cy="7716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8A2CB1B-6D37-2FEA-ED0F-F55AC9597BDD}"/>
                  </a:ext>
                </a:extLst>
              </p:cNvPr>
              <p:cNvSpPr txBox="1"/>
              <p:nvPr/>
            </p:nvSpPr>
            <p:spPr>
              <a:xfrm>
                <a:off x="68292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dirty="0"/>
              </a:p>
            </p:txBody>
          </p:sp>
        </mc:Choice>
        <mc:Fallback xmlns="">
          <p:sp>
            <p:nvSpPr>
              <p:cNvPr id="39" name="TextBox 38">
                <a:extLst>
                  <a:ext uri="{FF2B5EF4-FFF2-40B4-BE49-F238E27FC236}">
                    <a16:creationId xmlns:a16="http://schemas.microsoft.com/office/drawing/2014/main" id="{98A2CB1B-6D37-2FEA-ED0F-F55AC9597BDD}"/>
                  </a:ext>
                </a:extLst>
              </p:cNvPr>
              <p:cNvSpPr txBox="1">
                <a:spLocks noRot="1" noChangeAspect="1" noMove="1" noResize="1" noEditPoints="1" noAdjustHandles="1" noChangeArrowheads="1" noChangeShapeType="1" noTextEdit="1"/>
              </p:cNvSpPr>
              <p:nvPr/>
            </p:nvSpPr>
            <p:spPr>
              <a:xfrm>
                <a:off x="6829268" y="2104875"/>
                <a:ext cx="1455817" cy="307777"/>
              </a:xfrm>
              <a:prstGeom prst="rect">
                <a:avLst/>
              </a:prstGeom>
              <a:blipFill>
                <a:blip r:embed="rId9"/>
                <a:stretch>
                  <a:fillRect b="-5882"/>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08A8691-009E-3F9D-FEA2-0110D41FE759}"/>
              </a:ext>
            </a:extLst>
          </p:cNvPr>
          <p:cNvCxnSpPr>
            <a:cxnSpLocks/>
          </p:cNvCxnSpPr>
          <p:nvPr/>
        </p:nvCxnSpPr>
        <p:spPr>
          <a:xfrm>
            <a:off x="95758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3A19B62A-FD02-D403-68B1-0129CED8A4B5}"/>
                  </a:ext>
                </a:extLst>
              </p:cNvPr>
              <p:cNvSpPr txBox="1"/>
              <p:nvPr/>
            </p:nvSpPr>
            <p:spPr>
              <a:xfrm>
                <a:off x="3413779" y="1038643"/>
                <a:ext cx="45397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rgbClr val="7030A0"/>
                              </a:solidFill>
                              <a:latin typeface="Cambria Math" panose="02040503050406030204" pitchFamily="18" charset="0"/>
                              <a:ea typeface="Cambria Math" panose="02040503050406030204" pitchFamily="18" charset="0"/>
                            </a:rPr>
                          </m:ctrlPr>
                        </m:accPr>
                        <m:e>
                          <m:r>
                            <a:rPr lang="en-US" sz="2400" b="1" i="1" smtClean="0">
                              <a:solidFill>
                                <a:srgbClr val="7030A0"/>
                              </a:solidFill>
                              <a:latin typeface="Cambria Math" panose="02040503050406030204" pitchFamily="18" charset="0"/>
                              <a:ea typeface="Cambria Math" panose="02040503050406030204" pitchFamily="18" charset="0"/>
                            </a:rPr>
                            <m:t>𝑽</m:t>
                          </m:r>
                        </m:e>
                      </m:acc>
                    </m:oMath>
                  </m:oMathPara>
                </a14:m>
                <a:endParaRPr lang="en-US" sz="2400" dirty="0"/>
              </a:p>
            </p:txBody>
          </p:sp>
        </mc:Choice>
        <mc:Fallback xmlns="">
          <p:sp>
            <p:nvSpPr>
              <p:cNvPr id="51" name="TextBox 50">
                <a:extLst>
                  <a:ext uri="{FF2B5EF4-FFF2-40B4-BE49-F238E27FC236}">
                    <a16:creationId xmlns:a16="http://schemas.microsoft.com/office/drawing/2014/main" id="{3A19B62A-FD02-D403-68B1-0129CED8A4B5}"/>
                  </a:ext>
                </a:extLst>
              </p:cNvPr>
              <p:cNvSpPr txBox="1">
                <a:spLocks noRot="1" noChangeAspect="1" noMove="1" noResize="1" noEditPoints="1" noAdjustHandles="1" noChangeArrowheads="1" noChangeShapeType="1" noTextEdit="1"/>
              </p:cNvSpPr>
              <p:nvPr/>
            </p:nvSpPr>
            <p:spPr>
              <a:xfrm>
                <a:off x="3413779" y="1038643"/>
                <a:ext cx="453970" cy="50642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9BEDB8-B031-F94A-3943-5F072481AE95}"/>
                  </a:ext>
                </a:extLst>
              </p:cNvPr>
              <p:cNvSpPr txBox="1"/>
              <p:nvPr/>
            </p:nvSpPr>
            <p:spPr>
              <a:xfrm>
                <a:off x="3872503" y="3106250"/>
                <a:ext cx="1812612" cy="516232"/>
              </a:xfrm>
              <a:prstGeom prst="rect">
                <a:avLst/>
              </a:prstGeom>
              <a:noFill/>
            </p:spPr>
            <p:txBody>
              <a:bodyPr wrap="none" rtlCol="0">
                <a:spAutoFit/>
              </a:bodyPr>
              <a:lstStyle/>
              <a:p>
                <a14:m>
                  <m:oMath xmlns:m="http://schemas.openxmlformats.org/officeDocument/2006/math">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𝑘</m:t>
                        </m:r>
                      </m:e>
                    </m:acc>
                    <m:r>
                      <a:rPr lang="en-US" sz="2400" b="0" i="1" smtClean="0">
                        <a:solidFill>
                          <a:schemeClr val="tx1"/>
                        </a:solidFill>
                        <a:latin typeface="Cambria Math" panose="02040503050406030204" pitchFamily="18" charset="0"/>
                      </a:rPr>
                      <m:t>=</m:t>
                    </m:r>
                    <m:sSub>
                      <m:sSubPr>
                        <m:ctrlPr>
                          <a:rPr lang="en-US" sz="2400" b="0" i="1" smtClean="0">
                            <a:solidFill>
                              <a:srgbClr val="0033CC"/>
                            </a:solidFill>
                            <a:latin typeface="Cambria Math" panose="02040503050406030204" pitchFamily="18" charset="0"/>
                          </a:rPr>
                        </m:ctrlPr>
                      </m:sSubPr>
                      <m:e>
                        <m:acc>
                          <m:accPr>
                            <m:chr m:val="⃗"/>
                            <m:ctrlPr>
                              <a:rPr lang="en-US" sz="2400" b="0" i="1" smtClean="0">
                                <a:solidFill>
                                  <a:srgbClr val="0033CC"/>
                                </a:solidFill>
                                <a:latin typeface="Cambria Math" panose="02040503050406030204" pitchFamily="18" charset="0"/>
                              </a:rPr>
                            </m:ctrlPr>
                          </m:accPr>
                          <m:e>
                            <m:r>
                              <a:rPr lang="en-US" sz="2400" b="0" i="1" smtClean="0">
                                <a:solidFill>
                                  <a:srgbClr val="0033CC"/>
                                </a:solidFill>
                                <a:latin typeface="Cambria Math" panose="02040503050406030204" pitchFamily="18" charset="0"/>
                              </a:rPr>
                              <m:t>𝑘</m:t>
                            </m:r>
                          </m:e>
                        </m:acc>
                      </m:e>
                      <m:sub>
                        <m:r>
                          <a:rPr lang="en-US" sz="2400" b="0" i="1" smtClean="0">
                            <a:solidFill>
                              <a:srgbClr val="0033CC"/>
                            </a:solidFill>
                            <a:latin typeface="Cambria Math" panose="02040503050406030204" pitchFamily="18" charset="0"/>
                          </a:rPr>
                          <m:t>𝑆</m:t>
                        </m:r>
                      </m:sub>
                    </m:sSub>
                    <m:r>
                      <a:rPr lang="en-US" sz="2400" b="0" i="1" smtClean="0">
                        <a:solidFill>
                          <a:schemeClr val="tx1"/>
                        </a:solidFill>
                        <a:latin typeface="Cambria Math" panose="02040503050406030204" pitchFamily="18" charset="0"/>
                      </a:rPr>
                      <m:t>−</m:t>
                    </m:r>
                    <m:sSub>
                      <m:sSubPr>
                        <m:ctrlPr>
                          <a:rPr lang="en-US" sz="2400" b="0" i="1" smtClean="0">
                            <a:solidFill>
                              <a:srgbClr val="008000"/>
                            </a:solidFill>
                            <a:latin typeface="Cambria Math" panose="02040503050406030204" pitchFamily="18" charset="0"/>
                          </a:rPr>
                        </m:ctrlPr>
                      </m:sSubPr>
                      <m:e>
                        <m:acc>
                          <m:accPr>
                            <m:chr m:val="⃗"/>
                            <m:ctrlPr>
                              <a:rPr lang="en-US" sz="2400" b="0" i="1" smtClean="0">
                                <a:solidFill>
                                  <a:srgbClr val="008000"/>
                                </a:solidFill>
                                <a:latin typeface="Cambria Math" panose="02040503050406030204" pitchFamily="18" charset="0"/>
                              </a:rPr>
                            </m:ctrlPr>
                          </m:accPr>
                          <m:e>
                            <m:r>
                              <a:rPr lang="en-US" sz="2400" b="0" i="1" smtClean="0">
                                <a:solidFill>
                                  <a:srgbClr val="008000"/>
                                </a:solidFill>
                                <a:latin typeface="Cambria Math" panose="02040503050406030204" pitchFamily="18" charset="0"/>
                              </a:rPr>
                              <m:t>𝑘</m:t>
                            </m:r>
                          </m:e>
                        </m:acc>
                      </m:e>
                      <m:sub>
                        <m:r>
                          <a:rPr lang="en-US" sz="2400" b="0" i="1" smtClean="0">
                            <a:solidFill>
                              <a:srgbClr val="008000"/>
                            </a:solidFill>
                            <a:latin typeface="Cambria Math" panose="02040503050406030204" pitchFamily="18" charset="0"/>
                          </a:rPr>
                          <m:t>𝐿</m:t>
                        </m:r>
                      </m:sub>
                    </m:sSub>
                  </m:oMath>
                </a14:m>
                <a:r>
                  <a:rPr lang="en-US" sz="2400" dirty="0"/>
                  <a:t> </a:t>
                </a:r>
              </a:p>
            </p:txBody>
          </p:sp>
        </mc:Choice>
        <mc:Fallback xmlns="">
          <p:sp>
            <p:nvSpPr>
              <p:cNvPr id="8" name="TextBox 7">
                <a:extLst>
                  <a:ext uri="{FF2B5EF4-FFF2-40B4-BE49-F238E27FC236}">
                    <a16:creationId xmlns:a16="http://schemas.microsoft.com/office/drawing/2014/main" id="{D49BEDB8-B031-F94A-3943-5F072481AE95}"/>
                  </a:ext>
                </a:extLst>
              </p:cNvPr>
              <p:cNvSpPr txBox="1">
                <a:spLocks noRot="1" noChangeAspect="1" noMove="1" noResize="1" noEditPoints="1" noAdjustHandles="1" noChangeArrowheads="1" noChangeShapeType="1" noTextEdit="1"/>
              </p:cNvSpPr>
              <p:nvPr/>
            </p:nvSpPr>
            <p:spPr>
              <a:xfrm>
                <a:off x="3872503" y="3106250"/>
                <a:ext cx="1812612" cy="516232"/>
              </a:xfrm>
              <a:prstGeom prst="rect">
                <a:avLst/>
              </a:prstGeom>
              <a:blipFill>
                <a:blip r:embed="rId11"/>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8ED7E7A5-6F38-78AC-9D68-00EF022AB5D1}"/>
              </a:ext>
            </a:extLst>
          </p:cNvPr>
          <p:cNvCxnSpPr>
            <a:cxnSpLocks/>
          </p:cNvCxnSpPr>
          <p:nvPr/>
        </p:nvCxnSpPr>
        <p:spPr>
          <a:xfrm>
            <a:off x="2607841" y="252657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31C38F4-4F63-8BD5-9BC5-918A6EB26F49}"/>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88192B3-EDD8-23FA-9CA0-0E81757EAD18}"/>
                  </a:ext>
                </a:extLst>
              </p:cNvPr>
              <p:cNvSpPr txBox="1"/>
              <p:nvPr/>
            </p:nvSpPr>
            <p:spPr>
              <a:xfrm>
                <a:off x="1606042" y="1477665"/>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12" name="TextBox 11">
                <a:extLst>
                  <a:ext uri="{FF2B5EF4-FFF2-40B4-BE49-F238E27FC236}">
                    <a16:creationId xmlns:a16="http://schemas.microsoft.com/office/drawing/2014/main" id="{588192B3-EDD8-23FA-9CA0-0E81757EAD18}"/>
                  </a:ext>
                </a:extLst>
              </p:cNvPr>
              <p:cNvSpPr txBox="1">
                <a:spLocks noRot="1" noChangeAspect="1" noMove="1" noResize="1" noEditPoints="1" noAdjustHandles="1" noChangeArrowheads="1" noChangeShapeType="1" noTextEdit="1"/>
              </p:cNvSpPr>
              <p:nvPr/>
            </p:nvSpPr>
            <p:spPr>
              <a:xfrm>
                <a:off x="1606042" y="1477665"/>
                <a:ext cx="1455817" cy="345159"/>
              </a:xfrm>
              <a:prstGeom prst="rect">
                <a:avLst/>
              </a:prstGeom>
              <a:blipFill>
                <a:blip r:embed="rId12"/>
                <a:stretch>
                  <a:fillRect b="-21053"/>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DA75C6B-68A5-5D39-6EAA-037568AAE6FB}"/>
              </a:ext>
            </a:extLst>
          </p:cNvPr>
          <p:cNvSpPr txBox="1"/>
          <p:nvPr/>
        </p:nvSpPr>
        <p:spPr>
          <a:xfrm>
            <a:off x="1460399" y="1203723"/>
            <a:ext cx="2653341" cy="400110"/>
          </a:xfrm>
          <a:prstGeom prst="rect">
            <a:avLst/>
          </a:prstGeom>
          <a:noFill/>
        </p:spPr>
        <p:txBody>
          <a:bodyPr wrap="square" rtlCol="0">
            <a:spAutoFit/>
          </a:bodyPr>
          <a:lstStyle/>
          <a:p>
            <a:r>
              <a:rPr lang="en-US" sz="2000" dirty="0"/>
              <a:t>Flow Molecules</a:t>
            </a:r>
          </a:p>
        </p:txBody>
      </p:sp>
    </p:spTree>
    <p:extLst>
      <p:ext uri="{BB962C8B-B14F-4D97-AF65-F5344CB8AC3E}">
        <p14:creationId xmlns:p14="http://schemas.microsoft.com/office/powerpoint/2010/main" val="28900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3734" y="1011913"/>
            <a:ext cx="7418218" cy="5175501"/>
          </a:xfrm>
          <a:prstGeom prst="rect">
            <a:avLst/>
          </a:prstGeom>
        </p:spPr>
      </p:pic>
      <p:sp>
        <p:nvSpPr>
          <p:cNvPr id="29" name="Rectangle 28">
            <a:extLst>
              <a:ext uri="{FF2B5EF4-FFF2-40B4-BE49-F238E27FC236}">
                <a16:creationId xmlns:a16="http://schemas.microsoft.com/office/drawing/2014/main" id="{6C0CF156-0E02-B285-68BC-EB59CA9BD2DA}"/>
              </a:ext>
            </a:extLst>
          </p:cNvPr>
          <p:cNvSpPr/>
          <p:nvPr/>
        </p:nvSpPr>
        <p:spPr>
          <a:xfrm>
            <a:off x="7081188" y="981509"/>
            <a:ext cx="795996" cy="22011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C4EBFD2B-3EFE-A039-260F-ADE58354AF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71344" y="1917187"/>
            <a:ext cx="3774772" cy="301982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5">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What is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7</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620249" y="2401321"/>
            <a:ext cx="1495409" cy="369332"/>
          </a:xfrm>
          <a:prstGeom prst="rect">
            <a:avLst/>
          </a:prstGeom>
          <a:noFill/>
        </p:spPr>
        <p:txBody>
          <a:bodyPr wrap="none" rtlCol="0">
            <a:spAutoFit/>
          </a:bodyPr>
          <a:lstStyle/>
          <a:p>
            <a:r>
              <a:rPr lang="en-US" dirty="0">
                <a:solidFill>
                  <a:srgbClr val="008000"/>
                </a:solidFill>
              </a:rPr>
              <a:t>Incident Laser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DBA9EA-5087-85CC-C27B-BBB2D67B5B5B}"/>
                  </a:ext>
                </a:extLst>
              </p:cNvPr>
              <p:cNvSpPr txBox="1"/>
              <p:nvPr/>
            </p:nvSpPr>
            <p:spPr>
              <a:xfrm>
                <a:off x="1606042" y="1477665"/>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18" name="TextBox 17">
                <a:extLst>
                  <a:ext uri="{FF2B5EF4-FFF2-40B4-BE49-F238E27FC236}">
                    <a16:creationId xmlns:a16="http://schemas.microsoft.com/office/drawing/2014/main" id="{D8DBA9EA-5087-85CC-C27B-BBB2D67B5B5B}"/>
                  </a:ext>
                </a:extLst>
              </p:cNvPr>
              <p:cNvSpPr txBox="1">
                <a:spLocks noRot="1" noChangeAspect="1" noMove="1" noResize="1" noEditPoints="1" noAdjustHandles="1" noChangeArrowheads="1" noChangeShapeType="1" noTextEdit="1"/>
              </p:cNvSpPr>
              <p:nvPr/>
            </p:nvSpPr>
            <p:spPr>
              <a:xfrm>
                <a:off x="1606042" y="1477665"/>
                <a:ext cx="1455817" cy="345159"/>
              </a:xfrm>
              <a:prstGeom prst="rect">
                <a:avLst/>
              </a:prstGeom>
              <a:blipFill>
                <a:blip r:embed="rId6"/>
                <a:stretch>
                  <a:fillRect b="-210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77F47B-9EDE-A981-F82F-3A6CCC63AC25}"/>
              </a:ext>
            </a:extLst>
          </p:cNvPr>
          <p:cNvSpPr txBox="1"/>
          <p:nvPr/>
        </p:nvSpPr>
        <p:spPr>
          <a:xfrm>
            <a:off x="1460399" y="1203723"/>
            <a:ext cx="2653341" cy="400110"/>
          </a:xfrm>
          <a:prstGeom prst="rect">
            <a:avLst/>
          </a:prstGeom>
          <a:noFill/>
        </p:spPr>
        <p:txBody>
          <a:bodyPr wrap="square" rtlCol="0">
            <a:spAutoFit/>
          </a:bodyPr>
          <a:lstStyle/>
          <a:p>
            <a:r>
              <a:rPr lang="en-US" sz="2000" dirty="0"/>
              <a:t>Flow Molecules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E044EA7-AEAA-4579-AE25-3A2C5DDBD629}"/>
                  </a:ext>
                </a:extLst>
              </p:cNvPr>
              <p:cNvSpPr txBox="1"/>
              <p:nvPr/>
            </p:nvSpPr>
            <p:spPr>
              <a:xfrm>
                <a:off x="88246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8" name="TextBox 7">
                <a:extLst>
                  <a:ext uri="{FF2B5EF4-FFF2-40B4-BE49-F238E27FC236}">
                    <a16:creationId xmlns:a16="http://schemas.microsoft.com/office/drawing/2014/main" id="{8E044EA7-AEAA-4579-AE25-3A2C5DDBD629}"/>
                  </a:ext>
                </a:extLst>
              </p:cNvPr>
              <p:cNvSpPr txBox="1">
                <a:spLocks noRot="1" noChangeAspect="1" noMove="1" noResize="1" noEditPoints="1" noAdjustHandles="1" noChangeArrowheads="1" noChangeShapeType="1" noTextEdit="1"/>
              </p:cNvSpPr>
              <p:nvPr/>
            </p:nvSpPr>
            <p:spPr>
              <a:xfrm>
                <a:off x="8824601" y="2586846"/>
                <a:ext cx="1455817" cy="307777"/>
              </a:xfrm>
              <a:prstGeom prst="rect">
                <a:avLst/>
              </a:prstGeom>
              <a:blipFill>
                <a:blip r:embed="rId7"/>
                <a:stretch>
                  <a:fillRect b="-2352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6F27553-DF2E-E234-41C6-481A0C5F5562}"/>
              </a:ext>
            </a:extLst>
          </p:cNvPr>
          <p:cNvCxnSpPr>
            <a:cxnSpLocks/>
          </p:cNvCxnSpPr>
          <p:nvPr/>
        </p:nvCxnSpPr>
        <p:spPr>
          <a:xfrm>
            <a:off x="7598184" y="2410947"/>
            <a:ext cx="1057898" cy="6586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CD3A329-A25D-052D-7754-D886A0770EA7}"/>
                  </a:ext>
                </a:extLst>
              </p:cNvPr>
              <p:cNvSpPr txBox="1"/>
              <p:nvPr/>
            </p:nvSpPr>
            <p:spPr>
              <a:xfrm>
                <a:off x="68292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dirty="0"/>
              </a:p>
            </p:txBody>
          </p:sp>
        </mc:Choice>
        <mc:Fallback xmlns="">
          <p:sp>
            <p:nvSpPr>
              <p:cNvPr id="11" name="TextBox 10">
                <a:extLst>
                  <a:ext uri="{FF2B5EF4-FFF2-40B4-BE49-F238E27FC236}">
                    <a16:creationId xmlns:a16="http://schemas.microsoft.com/office/drawing/2014/main" id="{9CD3A329-A25D-052D-7754-D886A0770EA7}"/>
                  </a:ext>
                </a:extLst>
              </p:cNvPr>
              <p:cNvSpPr txBox="1">
                <a:spLocks noRot="1" noChangeAspect="1" noMove="1" noResize="1" noEditPoints="1" noAdjustHandles="1" noChangeArrowheads="1" noChangeShapeType="1" noTextEdit="1"/>
              </p:cNvSpPr>
              <p:nvPr/>
            </p:nvSpPr>
            <p:spPr>
              <a:xfrm>
                <a:off x="6829268" y="2104875"/>
                <a:ext cx="1455817" cy="307777"/>
              </a:xfrm>
              <a:prstGeom prst="rect">
                <a:avLst/>
              </a:prstGeom>
              <a:blipFill>
                <a:blip r:embed="rId8"/>
                <a:stretch>
                  <a:fillRect b="-5882"/>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AD3BEADD-01AE-5127-5DB7-33FED88F9197}"/>
              </a:ext>
            </a:extLst>
          </p:cNvPr>
          <p:cNvCxnSpPr>
            <a:cxnSpLocks/>
          </p:cNvCxnSpPr>
          <p:nvPr/>
        </p:nvCxnSpPr>
        <p:spPr>
          <a:xfrm>
            <a:off x="95758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9F1AABCF-41EF-91FA-DBBA-67E75A34C7D5}"/>
              </a:ext>
            </a:extLst>
          </p:cNvPr>
          <p:cNvSpPr txBox="1"/>
          <p:nvPr/>
        </p:nvSpPr>
        <p:spPr>
          <a:xfrm rot="1738584">
            <a:off x="2610549" y="3494627"/>
            <a:ext cx="1784976" cy="369332"/>
          </a:xfrm>
          <a:prstGeom prst="rect">
            <a:avLst/>
          </a:prstGeom>
          <a:noFill/>
        </p:spPr>
        <p:txBody>
          <a:bodyPr wrap="square" rtlCol="0">
            <a:spAutoFit/>
          </a:bodyPr>
          <a:lstStyle/>
          <a:p>
            <a:r>
              <a:rPr lang="en-US" dirty="0">
                <a:solidFill>
                  <a:srgbClr val="0033CC"/>
                </a:solidFill>
              </a:rPr>
              <a:t>Scattering Vector</a:t>
            </a:r>
          </a:p>
        </p:txBody>
      </p:sp>
      <p:sp>
        <p:nvSpPr>
          <p:cNvPr id="6" name="TextBox 5">
            <a:extLst>
              <a:ext uri="{FF2B5EF4-FFF2-40B4-BE49-F238E27FC236}">
                <a16:creationId xmlns:a16="http://schemas.microsoft.com/office/drawing/2014/main" id="{F1C3FC43-69E8-F259-67AE-39872330CA42}"/>
              </a:ext>
            </a:extLst>
          </p:cNvPr>
          <p:cNvSpPr txBox="1"/>
          <p:nvPr/>
        </p:nvSpPr>
        <p:spPr>
          <a:xfrm>
            <a:off x="3147990" y="2817563"/>
            <a:ext cx="1368708" cy="369332"/>
          </a:xfrm>
          <a:prstGeom prst="rect">
            <a:avLst/>
          </a:prstGeom>
          <a:noFill/>
        </p:spPr>
        <p:txBody>
          <a:bodyPr wrap="none" rtlCol="0">
            <a:spAutoFit/>
          </a:bodyPr>
          <a:lstStyle/>
          <a:p>
            <a:r>
              <a:rPr lang="en-US" dirty="0">
                <a:solidFill>
                  <a:srgbClr val="C00000"/>
                </a:solidFill>
              </a:rPr>
              <a:t>Wave Vector</a:t>
            </a:r>
          </a:p>
        </p:txBody>
      </p:sp>
      <p:sp>
        <p:nvSpPr>
          <p:cNvPr id="7" name="Arc 6">
            <a:extLst>
              <a:ext uri="{FF2B5EF4-FFF2-40B4-BE49-F238E27FC236}">
                <a16:creationId xmlns:a16="http://schemas.microsoft.com/office/drawing/2014/main" id="{8627C7BC-835C-DADE-B96A-5D9759ABEA8C}"/>
              </a:ext>
            </a:extLst>
          </p:cNvPr>
          <p:cNvSpPr/>
          <p:nvPr/>
        </p:nvSpPr>
        <p:spPr>
          <a:xfrm rot="8182775">
            <a:off x="2028410" y="2660433"/>
            <a:ext cx="453633" cy="546230"/>
          </a:xfrm>
          <a:prstGeom prst="arc">
            <a:avLst>
              <a:gd name="adj1" fmla="val 15621785"/>
              <a:gd name="adj2" fmla="val 0"/>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482E06E-5773-CCD3-4B09-7870130FC66A}"/>
                  </a:ext>
                </a:extLst>
              </p:cNvPr>
              <p:cNvSpPr txBox="1"/>
              <p:nvPr/>
            </p:nvSpPr>
            <p:spPr>
              <a:xfrm>
                <a:off x="2119743" y="3182643"/>
                <a:ext cx="374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𝜃</m:t>
                      </m:r>
                    </m:oMath>
                  </m:oMathPara>
                </a14:m>
                <a:endParaRPr lang="en-US" dirty="0"/>
              </a:p>
            </p:txBody>
          </p:sp>
        </mc:Choice>
        <mc:Fallback xmlns="">
          <p:sp>
            <p:nvSpPr>
              <p:cNvPr id="9" name="TextBox 8">
                <a:extLst>
                  <a:ext uri="{FF2B5EF4-FFF2-40B4-BE49-F238E27FC236}">
                    <a16:creationId xmlns:a16="http://schemas.microsoft.com/office/drawing/2014/main" id="{2482E06E-5773-CCD3-4B09-7870130FC66A}"/>
                  </a:ext>
                </a:extLst>
              </p:cNvPr>
              <p:cNvSpPr txBox="1">
                <a:spLocks noRot="1" noChangeAspect="1" noMove="1" noResize="1" noEditPoints="1" noAdjustHandles="1" noChangeArrowheads="1" noChangeShapeType="1" noTextEdit="1"/>
              </p:cNvSpPr>
              <p:nvPr/>
            </p:nvSpPr>
            <p:spPr>
              <a:xfrm>
                <a:off x="2119743" y="3182643"/>
                <a:ext cx="374141" cy="369332"/>
              </a:xfrm>
              <a:prstGeom prst="rect">
                <a:avLst/>
              </a:prstGeom>
              <a:blipFill>
                <a:blip r:embed="rId9"/>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0C4CE0D-BA88-7E7C-C9A9-57289EA37A5F}"/>
              </a:ext>
            </a:extLst>
          </p:cNvPr>
          <p:cNvSpPr txBox="1"/>
          <p:nvPr/>
        </p:nvSpPr>
        <p:spPr>
          <a:xfrm rot="19742947">
            <a:off x="625137" y="3348623"/>
            <a:ext cx="1341136" cy="369332"/>
          </a:xfrm>
          <a:prstGeom prst="rect">
            <a:avLst/>
          </a:prstGeom>
          <a:noFill/>
        </p:spPr>
        <p:txBody>
          <a:bodyPr wrap="none" rtlCol="0">
            <a:spAutoFit/>
          </a:bodyPr>
          <a:lstStyle/>
          <a:p>
            <a:r>
              <a:rPr lang="en-US" dirty="0">
                <a:solidFill>
                  <a:srgbClr val="008000"/>
                </a:solidFill>
              </a:rPr>
              <a:t>Laser Vector</a:t>
            </a:r>
          </a:p>
        </p:txBody>
      </p:sp>
      <p:sp>
        <p:nvSpPr>
          <p:cNvPr id="20" name="TextBox 19">
            <a:extLst>
              <a:ext uri="{FF2B5EF4-FFF2-40B4-BE49-F238E27FC236}">
                <a16:creationId xmlns:a16="http://schemas.microsoft.com/office/drawing/2014/main" id="{DBFA0B22-6988-BA40-4F55-7C4652D6E057}"/>
              </a:ext>
            </a:extLst>
          </p:cNvPr>
          <p:cNvSpPr txBox="1"/>
          <p:nvPr/>
        </p:nvSpPr>
        <p:spPr>
          <a:xfrm rot="18533449">
            <a:off x="2203073" y="1692568"/>
            <a:ext cx="1784976" cy="369332"/>
          </a:xfrm>
          <a:prstGeom prst="rect">
            <a:avLst/>
          </a:prstGeom>
          <a:noFill/>
        </p:spPr>
        <p:txBody>
          <a:bodyPr wrap="square" rtlCol="0">
            <a:spAutoFit/>
          </a:bodyPr>
          <a:lstStyle/>
          <a:p>
            <a:r>
              <a:rPr lang="en-US" dirty="0">
                <a:solidFill>
                  <a:srgbClr val="7030A0"/>
                </a:solidFill>
              </a:rPr>
              <a:t>Velocity Vector</a:t>
            </a:r>
          </a:p>
        </p:txBody>
      </p:sp>
      <p:sp>
        <p:nvSpPr>
          <p:cNvPr id="25" name="TextBox 24">
            <a:extLst>
              <a:ext uri="{FF2B5EF4-FFF2-40B4-BE49-F238E27FC236}">
                <a16:creationId xmlns:a16="http://schemas.microsoft.com/office/drawing/2014/main" id="{FFFE1DC2-4DF8-E234-0CAE-F27932E6ABF9}"/>
              </a:ext>
            </a:extLst>
          </p:cNvPr>
          <p:cNvSpPr txBox="1"/>
          <p:nvPr/>
        </p:nvSpPr>
        <p:spPr>
          <a:xfrm>
            <a:off x="880467" y="4782648"/>
            <a:ext cx="2105063" cy="523220"/>
          </a:xfrm>
          <a:prstGeom prst="rect">
            <a:avLst/>
          </a:prstGeom>
          <a:noFill/>
        </p:spPr>
        <p:txBody>
          <a:bodyPr wrap="none" rtlCol="0">
            <a:spAutoFit/>
          </a:bodyPr>
          <a:lstStyle/>
          <a:p>
            <a:r>
              <a:rPr lang="en-US" sz="2800" dirty="0"/>
              <a:t>Doppler Shift</a:t>
            </a:r>
          </a:p>
        </p:txBody>
      </p:sp>
      <p:cxnSp>
        <p:nvCxnSpPr>
          <p:cNvPr id="21" name="Straight Arrow Connector 20">
            <a:extLst>
              <a:ext uri="{FF2B5EF4-FFF2-40B4-BE49-F238E27FC236}">
                <a16:creationId xmlns:a16="http://schemas.microsoft.com/office/drawing/2014/main" id="{E4A41E5A-7352-9F6C-490D-40A995357EAB}"/>
              </a:ext>
            </a:extLst>
          </p:cNvPr>
          <p:cNvCxnSpPr>
            <a:cxnSpLocks/>
          </p:cNvCxnSpPr>
          <p:nvPr/>
        </p:nvCxnSpPr>
        <p:spPr>
          <a:xfrm flipH="1">
            <a:off x="8625498" y="3453620"/>
            <a:ext cx="38100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AB4E9C-0BF5-FF48-CA4E-7923D90B1222}"/>
                  </a:ext>
                </a:extLst>
              </p:cNvPr>
              <p:cNvSpPr txBox="1"/>
              <p:nvPr/>
            </p:nvSpPr>
            <p:spPr>
              <a:xfrm>
                <a:off x="73337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Δ</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𝜈</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𝑉</m:t>
                          </m:r>
                        </m:e>
                      </m:acc>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2" name="TextBox 21">
                <a:extLst>
                  <a:ext uri="{FF2B5EF4-FFF2-40B4-BE49-F238E27FC236}">
                    <a16:creationId xmlns:a16="http://schemas.microsoft.com/office/drawing/2014/main" id="{A9AB4E9C-0BF5-FF48-CA4E-7923D90B1222}"/>
                  </a:ext>
                </a:extLst>
              </p:cNvPr>
              <p:cNvSpPr txBox="1">
                <a:spLocks noRot="1" noChangeAspect="1" noMove="1" noResize="1" noEditPoints="1" noAdjustHandles="1" noChangeArrowheads="1" noChangeShapeType="1" noTextEdit="1"/>
              </p:cNvSpPr>
              <p:nvPr/>
            </p:nvSpPr>
            <p:spPr>
              <a:xfrm>
                <a:off x="7333795" y="3108269"/>
                <a:ext cx="1455817" cy="345351"/>
              </a:xfrm>
              <a:prstGeom prst="rect">
                <a:avLst/>
              </a:prstGeom>
              <a:blipFill>
                <a:blip r:embed="rId10"/>
                <a:stretch>
                  <a:fillRect b="-298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FA913EE-9B9D-3D13-FDCC-C25F72F8A7A3}"/>
                  </a:ext>
                </a:extLst>
              </p:cNvPr>
              <p:cNvSpPr txBox="1"/>
              <p:nvPr/>
            </p:nvSpPr>
            <p:spPr>
              <a:xfrm>
                <a:off x="3872503" y="3106250"/>
                <a:ext cx="1812612" cy="516232"/>
              </a:xfrm>
              <a:prstGeom prst="rect">
                <a:avLst/>
              </a:prstGeom>
              <a:noFill/>
            </p:spPr>
            <p:txBody>
              <a:bodyPr wrap="none" rtlCol="0">
                <a:spAutoFit/>
              </a:bodyPr>
              <a:lstStyle/>
              <a:p>
                <a14:m>
                  <m:oMath xmlns:m="http://schemas.openxmlformats.org/officeDocument/2006/math">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𝑘</m:t>
                        </m:r>
                      </m:e>
                    </m:acc>
                    <m:r>
                      <a:rPr lang="en-US" sz="2400" b="0" i="1" smtClean="0">
                        <a:solidFill>
                          <a:schemeClr val="tx1"/>
                        </a:solidFill>
                        <a:latin typeface="Cambria Math" panose="02040503050406030204" pitchFamily="18" charset="0"/>
                      </a:rPr>
                      <m:t>=</m:t>
                    </m:r>
                    <m:sSub>
                      <m:sSubPr>
                        <m:ctrlPr>
                          <a:rPr lang="en-US" sz="2400" b="0" i="1" smtClean="0">
                            <a:solidFill>
                              <a:srgbClr val="0033CC"/>
                            </a:solidFill>
                            <a:latin typeface="Cambria Math" panose="02040503050406030204" pitchFamily="18" charset="0"/>
                          </a:rPr>
                        </m:ctrlPr>
                      </m:sSubPr>
                      <m:e>
                        <m:acc>
                          <m:accPr>
                            <m:chr m:val="⃗"/>
                            <m:ctrlPr>
                              <a:rPr lang="en-US" sz="2400" b="0" i="1" smtClean="0">
                                <a:solidFill>
                                  <a:srgbClr val="0033CC"/>
                                </a:solidFill>
                                <a:latin typeface="Cambria Math" panose="02040503050406030204" pitchFamily="18" charset="0"/>
                              </a:rPr>
                            </m:ctrlPr>
                          </m:accPr>
                          <m:e>
                            <m:r>
                              <a:rPr lang="en-US" sz="2400" b="0" i="1" smtClean="0">
                                <a:solidFill>
                                  <a:srgbClr val="0033CC"/>
                                </a:solidFill>
                                <a:latin typeface="Cambria Math" panose="02040503050406030204" pitchFamily="18" charset="0"/>
                              </a:rPr>
                              <m:t>𝑘</m:t>
                            </m:r>
                          </m:e>
                        </m:acc>
                      </m:e>
                      <m:sub>
                        <m:r>
                          <a:rPr lang="en-US" sz="2400" b="0" i="1" smtClean="0">
                            <a:solidFill>
                              <a:srgbClr val="0033CC"/>
                            </a:solidFill>
                            <a:latin typeface="Cambria Math" panose="02040503050406030204" pitchFamily="18" charset="0"/>
                          </a:rPr>
                          <m:t>𝑆</m:t>
                        </m:r>
                      </m:sub>
                    </m:sSub>
                    <m:r>
                      <a:rPr lang="en-US" sz="2400" b="0" i="1" smtClean="0">
                        <a:solidFill>
                          <a:schemeClr val="tx1"/>
                        </a:solidFill>
                        <a:latin typeface="Cambria Math" panose="02040503050406030204" pitchFamily="18" charset="0"/>
                      </a:rPr>
                      <m:t>−</m:t>
                    </m:r>
                    <m:sSub>
                      <m:sSubPr>
                        <m:ctrlPr>
                          <a:rPr lang="en-US" sz="2400" b="0" i="1" smtClean="0">
                            <a:solidFill>
                              <a:srgbClr val="008000"/>
                            </a:solidFill>
                            <a:latin typeface="Cambria Math" panose="02040503050406030204" pitchFamily="18" charset="0"/>
                          </a:rPr>
                        </m:ctrlPr>
                      </m:sSubPr>
                      <m:e>
                        <m:acc>
                          <m:accPr>
                            <m:chr m:val="⃗"/>
                            <m:ctrlPr>
                              <a:rPr lang="en-US" sz="2400" b="0" i="1" smtClean="0">
                                <a:solidFill>
                                  <a:srgbClr val="008000"/>
                                </a:solidFill>
                                <a:latin typeface="Cambria Math" panose="02040503050406030204" pitchFamily="18" charset="0"/>
                              </a:rPr>
                            </m:ctrlPr>
                          </m:accPr>
                          <m:e>
                            <m:r>
                              <a:rPr lang="en-US" sz="2400" b="0" i="1" smtClean="0">
                                <a:solidFill>
                                  <a:srgbClr val="008000"/>
                                </a:solidFill>
                                <a:latin typeface="Cambria Math" panose="02040503050406030204" pitchFamily="18" charset="0"/>
                              </a:rPr>
                              <m:t>𝑘</m:t>
                            </m:r>
                          </m:e>
                        </m:acc>
                      </m:e>
                      <m:sub>
                        <m:r>
                          <a:rPr lang="en-US" sz="2400" b="0" i="1" smtClean="0">
                            <a:solidFill>
                              <a:srgbClr val="008000"/>
                            </a:solidFill>
                            <a:latin typeface="Cambria Math" panose="02040503050406030204" pitchFamily="18" charset="0"/>
                          </a:rPr>
                          <m:t>𝐿</m:t>
                        </m:r>
                      </m:sub>
                    </m:sSub>
                  </m:oMath>
                </a14:m>
                <a:r>
                  <a:rPr lang="en-US" sz="2400" dirty="0"/>
                  <a:t> </a:t>
                </a:r>
              </a:p>
            </p:txBody>
          </p:sp>
        </mc:Choice>
        <mc:Fallback xmlns="">
          <p:sp>
            <p:nvSpPr>
              <p:cNvPr id="31" name="TextBox 30">
                <a:extLst>
                  <a:ext uri="{FF2B5EF4-FFF2-40B4-BE49-F238E27FC236}">
                    <a16:creationId xmlns:a16="http://schemas.microsoft.com/office/drawing/2014/main" id="{0FA913EE-9B9D-3D13-FDCC-C25F72F8A7A3}"/>
                  </a:ext>
                </a:extLst>
              </p:cNvPr>
              <p:cNvSpPr txBox="1">
                <a:spLocks noRot="1" noChangeAspect="1" noMove="1" noResize="1" noEditPoints="1" noAdjustHandles="1" noChangeArrowheads="1" noChangeShapeType="1" noTextEdit="1"/>
              </p:cNvSpPr>
              <p:nvPr/>
            </p:nvSpPr>
            <p:spPr>
              <a:xfrm>
                <a:off x="3872503" y="3106250"/>
                <a:ext cx="1812612" cy="5162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516BB27-0AAE-62F7-A3FF-32E449F205FC}"/>
                  </a:ext>
                </a:extLst>
              </p:cNvPr>
              <p:cNvSpPr txBox="1"/>
              <p:nvPr/>
            </p:nvSpPr>
            <p:spPr>
              <a:xfrm>
                <a:off x="3413779" y="1038643"/>
                <a:ext cx="453970" cy="5064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solidFill>
                                <a:srgbClr val="7030A0"/>
                              </a:solidFill>
                              <a:latin typeface="Cambria Math" panose="02040503050406030204" pitchFamily="18" charset="0"/>
                              <a:ea typeface="Cambria Math" panose="02040503050406030204" pitchFamily="18" charset="0"/>
                            </a:rPr>
                          </m:ctrlPr>
                        </m:accPr>
                        <m:e>
                          <m:r>
                            <a:rPr lang="en-US" sz="2400" b="1" i="1" smtClean="0">
                              <a:solidFill>
                                <a:srgbClr val="7030A0"/>
                              </a:solidFill>
                              <a:latin typeface="Cambria Math" panose="02040503050406030204" pitchFamily="18" charset="0"/>
                              <a:ea typeface="Cambria Math" panose="02040503050406030204" pitchFamily="18" charset="0"/>
                            </a:rPr>
                            <m:t>𝑽</m:t>
                          </m:r>
                        </m:e>
                      </m:acc>
                    </m:oMath>
                  </m:oMathPara>
                </a14:m>
                <a:endParaRPr lang="en-US" sz="2400" dirty="0"/>
              </a:p>
            </p:txBody>
          </p:sp>
        </mc:Choice>
        <mc:Fallback xmlns="">
          <p:sp>
            <p:nvSpPr>
              <p:cNvPr id="32" name="TextBox 31">
                <a:extLst>
                  <a:ext uri="{FF2B5EF4-FFF2-40B4-BE49-F238E27FC236}">
                    <a16:creationId xmlns:a16="http://schemas.microsoft.com/office/drawing/2014/main" id="{A516BB27-0AAE-62F7-A3FF-32E449F205FC}"/>
                  </a:ext>
                </a:extLst>
              </p:cNvPr>
              <p:cNvSpPr txBox="1">
                <a:spLocks noRot="1" noChangeAspect="1" noMove="1" noResize="1" noEditPoints="1" noAdjustHandles="1" noChangeArrowheads="1" noChangeShapeType="1" noTextEdit="1"/>
              </p:cNvSpPr>
              <p:nvPr/>
            </p:nvSpPr>
            <p:spPr>
              <a:xfrm>
                <a:off x="3413779" y="1038643"/>
                <a:ext cx="453970" cy="50642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C89A58-527F-D47E-DCB4-BDB2F2A26312}"/>
                  </a:ext>
                </a:extLst>
              </p:cNvPr>
              <p:cNvSpPr txBox="1"/>
              <p:nvPr/>
            </p:nvSpPr>
            <p:spPr>
              <a:xfrm>
                <a:off x="2874186" y="4636151"/>
                <a:ext cx="2546531" cy="12403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800" b="0" i="0" smtClean="0">
                          <a:latin typeface="Cambria Math" panose="02040503050406030204" pitchFamily="18" charset="0"/>
                        </a:rPr>
                        <m:t>Δ</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𝜈</m:t>
                          </m:r>
                        </m:e>
                        <m:sub>
                          <m:r>
                            <a:rPr lang="en-US" sz="2800" b="0" i="1" smtClean="0">
                              <a:latin typeface="Cambria Math" panose="02040503050406030204" pitchFamily="18" charset="0"/>
                            </a:rPr>
                            <m:t>𝐷</m:t>
                          </m:r>
                        </m:sub>
                      </m:sSub>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𝜆</m:t>
                          </m:r>
                        </m:den>
                      </m:f>
                      <m:r>
                        <a:rPr lang="en-US" sz="2800" b="0" i="1" smtClean="0">
                          <a:latin typeface="Cambria Math" panose="02040503050406030204" pitchFamily="18" charset="0"/>
                        </a:rPr>
                        <m:t> </m:t>
                      </m:r>
                      <m:acc>
                        <m:accPr>
                          <m:chr m:val="⃗"/>
                          <m:ctrlPr>
                            <a:rPr lang="en-US" sz="2800" b="1" i="1" smtClean="0">
                              <a:solidFill>
                                <a:srgbClr val="7030A0"/>
                              </a:solidFill>
                              <a:latin typeface="Cambria Math" panose="02040503050406030204" pitchFamily="18" charset="0"/>
                              <a:ea typeface="Cambria Math" panose="02040503050406030204" pitchFamily="18" charset="0"/>
                            </a:rPr>
                          </m:ctrlPr>
                        </m:accPr>
                        <m:e>
                          <m:r>
                            <a:rPr lang="en-US" sz="2800" b="1" i="1" smtClean="0">
                              <a:solidFill>
                                <a:srgbClr val="7030A0"/>
                              </a:solidFill>
                              <a:latin typeface="Cambria Math" panose="02040503050406030204" pitchFamily="18" charset="0"/>
                              <a:ea typeface="Cambria Math" panose="02040503050406030204" pitchFamily="18" charset="0"/>
                            </a:rPr>
                            <m:t>𝑽</m:t>
                          </m:r>
                        </m:e>
                      </m:acc>
                      <m:r>
                        <a:rPr lang="en-US" sz="2800" b="1" i="1" smtClean="0">
                          <a:latin typeface="Cambria Math" panose="02040503050406030204" pitchFamily="18" charset="0"/>
                          <a:ea typeface="Cambria Math" panose="02040503050406030204" pitchFamily="18" charset="0"/>
                        </a:rPr>
                        <m:t> ∙</m:t>
                      </m:r>
                      <m:acc>
                        <m:accPr>
                          <m:chr m:val="⃗"/>
                          <m:ctrlPr>
                            <a:rPr lang="en-US" sz="2800" b="1" i="1" smtClean="0">
                              <a:solidFill>
                                <a:srgbClr val="C00000"/>
                              </a:solidFill>
                              <a:latin typeface="Cambria Math" panose="02040503050406030204" pitchFamily="18" charset="0"/>
                              <a:ea typeface="Cambria Math" panose="02040503050406030204" pitchFamily="18" charset="0"/>
                            </a:rPr>
                          </m:ctrlPr>
                        </m:accPr>
                        <m:e>
                          <m:r>
                            <m:rPr>
                              <m:nor/>
                            </m:rPr>
                            <a:rPr lang="en-US" sz="2800" b="1" i="0" smtClean="0">
                              <a:solidFill>
                                <a:srgbClr val="C00000"/>
                              </a:solidFill>
                              <a:latin typeface="Cambria Math" panose="02040503050406030204" pitchFamily="18" charset="0"/>
                              <a:ea typeface="Cambria Math" panose="02040503050406030204" pitchFamily="18" charset="0"/>
                            </a:rPr>
                            <m:t>k</m:t>
                          </m:r>
                        </m:e>
                      </m:acc>
                    </m:oMath>
                  </m:oMathPara>
                </a14:m>
                <a:endParaRPr lang="en-US" sz="2800" dirty="0"/>
              </a:p>
              <a:p>
                <a:endParaRPr lang="en-US" sz="2800" dirty="0"/>
              </a:p>
            </p:txBody>
          </p:sp>
        </mc:Choice>
        <mc:Fallback xmlns="">
          <p:sp>
            <p:nvSpPr>
              <p:cNvPr id="12" name="TextBox 11">
                <a:extLst>
                  <a:ext uri="{FF2B5EF4-FFF2-40B4-BE49-F238E27FC236}">
                    <a16:creationId xmlns:a16="http://schemas.microsoft.com/office/drawing/2014/main" id="{8FC89A58-527F-D47E-DCB4-BDB2F2A26312}"/>
                  </a:ext>
                </a:extLst>
              </p:cNvPr>
              <p:cNvSpPr txBox="1">
                <a:spLocks noRot="1" noChangeAspect="1" noMove="1" noResize="1" noEditPoints="1" noAdjustHandles="1" noChangeArrowheads="1" noChangeShapeType="1" noTextEdit="1"/>
              </p:cNvSpPr>
              <p:nvPr/>
            </p:nvSpPr>
            <p:spPr>
              <a:xfrm>
                <a:off x="2874186" y="4636151"/>
                <a:ext cx="2546531" cy="1240340"/>
              </a:xfrm>
              <a:prstGeom prst="rect">
                <a:avLst/>
              </a:prstGeom>
              <a:blipFill>
                <a:blip r:embed="rId13"/>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91F10905-9452-D2E2-C4D7-7D71CF237643}"/>
              </a:ext>
            </a:extLst>
          </p:cNvPr>
          <p:cNvCxnSpPr>
            <a:cxnSpLocks/>
          </p:cNvCxnSpPr>
          <p:nvPr/>
        </p:nvCxnSpPr>
        <p:spPr>
          <a:xfrm>
            <a:off x="2607841" y="252657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0187E50A-446B-F28C-FFAF-D94CF774D0C9}"/>
              </a:ext>
            </a:extLst>
          </p:cNvPr>
          <p:cNvCxnSpPr>
            <a:cxnSpLocks/>
          </p:cNvCxnSpPr>
          <p:nvPr/>
        </p:nvCxnSpPr>
        <p:spPr>
          <a:xfrm>
            <a:off x="8635023" y="319175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AA58442-1AF0-005D-42F7-D9013237254B}"/>
              </a:ext>
            </a:extLst>
          </p:cNvPr>
          <p:cNvCxnSpPr>
            <a:cxnSpLocks/>
          </p:cNvCxnSpPr>
          <p:nvPr/>
        </p:nvCxnSpPr>
        <p:spPr>
          <a:xfrm>
            <a:off x="9006498" y="3191758"/>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FB1F5CA6-AED8-17F6-DE48-163E364647B9}"/>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p:spTree>
    <p:extLst>
      <p:ext uri="{BB962C8B-B14F-4D97-AF65-F5344CB8AC3E}">
        <p14:creationId xmlns:p14="http://schemas.microsoft.com/office/powerpoint/2010/main" val="5896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5">
            <a:extLst>
              <a:ext uri="{28A0092B-C50C-407E-A947-70E740481C1C}">
                <a14:useLocalDpi xmlns:a14="http://schemas.microsoft.com/office/drawing/2010/main" val="0"/>
              </a:ext>
            </a:extLst>
          </a:blip>
          <a:srcRect l="2318"/>
          <a:stretch/>
        </p:blipFill>
        <p:spPr>
          <a:xfrm>
            <a:off x="215664" y="1011913"/>
            <a:ext cx="7246287" cy="5175500"/>
          </a:xfrm>
          <a:prstGeom prst="rect">
            <a:avLst/>
          </a:prstGeom>
        </p:spPr>
      </p:pic>
      <p:sp>
        <p:nvSpPr>
          <p:cNvPr id="35" name="Rectangle 34">
            <a:extLst>
              <a:ext uri="{FF2B5EF4-FFF2-40B4-BE49-F238E27FC236}">
                <a16:creationId xmlns:a16="http://schemas.microsoft.com/office/drawing/2014/main" id="{F637CAAC-F280-2CBD-35BC-9F55D080F586}"/>
              </a:ext>
            </a:extLst>
          </p:cNvPr>
          <p:cNvSpPr/>
          <p:nvPr/>
        </p:nvSpPr>
        <p:spPr>
          <a:xfrm>
            <a:off x="7081188" y="981509"/>
            <a:ext cx="795996" cy="2064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B421095-7C2D-606A-D74A-16445CABFE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71344" y="1917187"/>
            <a:ext cx="3774772" cy="301982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7">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Why use filtered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8</a:t>
            </a:fld>
            <a:endParaRPr lang="en-US"/>
          </a:p>
        </p:txBody>
      </p:sp>
      <p:sp>
        <p:nvSpPr>
          <p:cNvPr id="14" name="TextBox 13">
            <a:extLst>
              <a:ext uri="{FF2B5EF4-FFF2-40B4-BE49-F238E27FC236}">
                <a16:creationId xmlns:a16="http://schemas.microsoft.com/office/drawing/2014/main" id="{80C1A879-DE86-A2D9-ABB1-4F9A71891A5D}"/>
              </a:ext>
            </a:extLst>
          </p:cNvPr>
          <p:cNvSpPr txBox="1"/>
          <p:nvPr/>
        </p:nvSpPr>
        <p:spPr>
          <a:xfrm rot="1785816">
            <a:off x="3620249" y="2401321"/>
            <a:ext cx="1495409" cy="369332"/>
          </a:xfrm>
          <a:prstGeom prst="rect">
            <a:avLst/>
          </a:prstGeom>
          <a:noFill/>
        </p:spPr>
        <p:txBody>
          <a:bodyPr wrap="none" rtlCol="0">
            <a:spAutoFit/>
          </a:bodyPr>
          <a:lstStyle/>
          <a:p>
            <a:r>
              <a:rPr lang="en-US" dirty="0">
                <a:solidFill>
                  <a:srgbClr val="008000"/>
                </a:solidFill>
              </a:rPr>
              <a:t>Incident Laser</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8DBA9EA-5087-85CC-C27B-BBB2D67B5B5B}"/>
                  </a:ext>
                </a:extLst>
              </p:cNvPr>
              <p:cNvSpPr txBox="1"/>
              <p:nvPr/>
            </p:nvSpPr>
            <p:spPr>
              <a:xfrm>
                <a:off x="940512" y="1580641"/>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18" name="TextBox 17">
                <a:extLst>
                  <a:ext uri="{FF2B5EF4-FFF2-40B4-BE49-F238E27FC236}">
                    <a16:creationId xmlns:a16="http://schemas.microsoft.com/office/drawing/2014/main" id="{D8DBA9EA-5087-85CC-C27B-BBB2D67B5B5B}"/>
                  </a:ext>
                </a:extLst>
              </p:cNvPr>
              <p:cNvSpPr txBox="1">
                <a:spLocks noRot="1" noChangeAspect="1" noMove="1" noResize="1" noEditPoints="1" noAdjustHandles="1" noChangeArrowheads="1" noChangeShapeType="1" noTextEdit="1"/>
              </p:cNvSpPr>
              <p:nvPr/>
            </p:nvSpPr>
            <p:spPr>
              <a:xfrm>
                <a:off x="940512" y="1580641"/>
                <a:ext cx="1455817" cy="345159"/>
              </a:xfrm>
              <a:prstGeom prst="rect">
                <a:avLst/>
              </a:prstGeom>
              <a:blipFill>
                <a:blip r:embed="rId8"/>
                <a:stretch>
                  <a:fillRect b="-210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F77F47B-9EDE-A981-F82F-3A6CCC63AC25}"/>
              </a:ext>
            </a:extLst>
          </p:cNvPr>
          <p:cNvSpPr txBox="1"/>
          <p:nvPr/>
        </p:nvSpPr>
        <p:spPr>
          <a:xfrm>
            <a:off x="1089314" y="1275934"/>
            <a:ext cx="2653341" cy="400110"/>
          </a:xfrm>
          <a:prstGeom prst="rect">
            <a:avLst/>
          </a:prstGeom>
          <a:noFill/>
        </p:spPr>
        <p:txBody>
          <a:bodyPr wrap="square" rtlCol="0">
            <a:spAutoFit/>
          </a:bodyPr>
          <a:lstStyle/>
          <a:p>
            <a:r>
              <a:rPr lang="en-US" sz="2000" dirty="0"/>
              <a:t>Flow Molecules</a:t>
            </a:r>
          </a:p>
        </p:txBody>
      </p:sp>
      <p:sp>
        <p:nvSpPr>
          <p:cNvPr id="15" name="Parallelogram 14">
            <a:extLst>
              <a:ext uri="{FF2B5EF4-FFF2-40B4-BE49-F238E27FC236}">
                <a16:creationId xmlns:a16="http://schemas.microsoft.com/office/drawing/2014/main" id="{8BB59973-2D64-76B0-D8C5-BD307C5CAECD}"/>
              </a:ext>
            </a:extLst>
          </p:cNvPr>
          <p:cNvSpPr/>
          <p:nvPr/>
        </p:nvSpPr>
        <p:spPr>
          <a:xfrm rot="5248598" flipV="1">
            <a:off x="1952957" y="2663610"/>
            <a:ext cx="686040" cy="610750"/>
          </a:xfrm>
          <a:prstGeom prst="parallelogram">
            <a:avLst>
              <a:gd name="adj" fmla="val 49601"/>
            </a:avLst>
          </a:prstGeom>
          <a:solidFill>
            <a:schemeClr val="bg1">
              <a:lumMod val="7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08ECFE9-6504-D79D-09F0-D81E71F91D82}"/>
              </a:ext>
            </a:extLst>
          </p:cNvPr>
          <p:cNvCxnSpPr>
            <a:cxnSpLocks/>
            <a:stCxn id="15" idx="0"/>
          </p:cNvCxnSpPr>
          <p:nvPr/>
        </p:nvCxnSpPr>
        <p:spPr>
          <a:xfrm flipH="1">
            <a:off x="547883" y="2982430"/>
            <a:ext cx="1443015" cy="1349416"/>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234FE422-F818-84B4-F350-0CA4F90A91F8}"/>
              </a:ext>
            </a:extLst>
          </p:cNvPr>
          <p:cNvCxnSpPr>
            <a:cxnSpLocks/>
          </p:cNvCxnSpPr>
          <p:nvPr/>
        </p:nvCxnSpPr>
        <p:spPr>
          <a:xfrm>
            <a:off x="2555883" y="2612852"/>
            <a:ext cx="973087" cy="1718994"/>
          </a:xfrm>
          <a:prstGeom prst="line">
            <a:avLst/>
          </a:prstGeom>
        </p:spPr>
        <p:style>
          <a:lnRef idx="1">
            <a:schemeClr val="dk1"/>
          </a:lnRef>
          <a:fillRef idx="0">
            <a:schemeClr val="dk1"/>
          </a:fillRef>
          <a:effectRef idx="0">
            <a:schemeClr val="dk1"/>
          </a:effectRef>
          <a:fontRef idx="minor">
            <a:schemeClr val="tx1"/>
          </a:fontRef>
        </p:style>
      </p:cxnSp>
      <p:pic>
        <p:nvPicPr>
          <p:cNvPr id="28" name="test1">
            <a:hlinkClick r:id="" action="ppaction://media"/>
            <a:extLst>
              <a:ext uri="{FF2B5EF4-FFF2-40B4-BE49-F238E27FC236}">
                <a16:creationId xmlns:a16="http://schemas.microsoft.com/office/drawing/2014/main" id="{30F6C1D5-C052-2BE3-F682-E25463DC88E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47882" y="4331845"/>
            <a:ext cx="2981087" cy="15348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207CA3A-F7F0-1FDD-5E17-2E4335372D3B}"/>
                  </a:ext>
                </a:extLst>
              </p:cNvPr>
              <p:cNvSpPr txBox="1"/>
              <p:nvPr/>
            </p:nvSpPr>
            <p:spPr>
              <a:xfrm>
                <a:off x="88246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7" name="TextBox 6">
                <a:extLst>
                  <a:ext uri="{FF2B5EF4-FFF2-40B4-BE49-F238E27FC236}">
                    <a16:creationId xmlns:a16="http://schemas.microsoft.com/office/drawing/2014/main" id="{B207CA3A-F7F0-1FDD-5E17-2E4335372D3B}"/>
                  </a:ext>
                </a:extLst>
              </p:cNvPr>
              <p:cNvSpPr txBox="1">
                <a:spLocks noRot="1" noChangeAspect="1" noMove="1" noResize="1" noEditPoints="1" noAdjustHandles="1" noChangeArrowheads="1" noChangeShapeType="1" noTextEdit="1"/>
              </p:cNvSpPr>
              <p:nvPr/>
            </p:nvSpPr>
            <p:spPr>
              <a:xfrm>
                <a:off x="8824601" y="2586846"/>
                <a:ext cx="1455817" cy="307777"/>
              </a:xfrm>
              <a:prstGeom prst="rect">
                <a:avLst/>
              </a:prstGeom>
              <a:blipFill>
                <a:blip r:embed="rId10"/>
                <a:stretch>
                  <a:fillRect b="-23529"/>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6C622307-A2E5-2CF4-3C12-06F329CD74E9}"/>
              </a:ext>
            </a:extLst>
          </p:cNvPr>
          <p:cNvCxnSpPr>
            <a:cxnSpLocks/>
          </p:cNvCxnSpPr>
          <p:nvPr/>
        </p:nvCxnSpPr>
        <p:spPr>
          <a:xfrm>
            <a:off x="7598184" y="2410947"/>
            <a:ext cx="1057898" cy="658667"/>
          </a:xfrm>
          <a:prstGeom prst="straightConnector1">
            <a:avLst/>
          </a:prstGeom>
          <a:ln w="19050">
            <a:solidFill>
              <a:schemeClr val="bg2">
                <a:lumMod val="75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A9477C3-2A9B-F31B-29C9-32C09511342B}"/>
                  </a:ext>
                </a:extLst>
              </p:cNvPr>
              <p:cNvSpPr txBox="1"/>
              <p:nvPr/>
            </p:nvSpPr>
            <p:spPr>
              <a:xfrm>
                <a:off x="68292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lumMod val="65000"/>
                            </a:schemeClr>
                          </a:solidFill>
                          <a:latin typeface="Cambria Math" panose="02040503050406030204" pitchFamily="18" charset="0"/>
                        </a:rPr>
                        <m:t>𝑇</m:t>
                      </m:r>
                      <m:r>
                        <a:rPr lang="en-US" sz="2000" b="0" i="1" smtClean="0">
                          <a:solidFill>
                            <a:schemeClr val="bg1">
                              <a:lumMod val="65000"/>
                            </a:schemeClr>
                          </a:solidFill>
                          <a:latin typeface="Cambria Math" panose="02040503050406030204" pitchFamily="18" charset="0"/>
                        </a:rPr>
                        <m:t>, </m:t>
                      </m:r>
                      <m:r>
                        <a:rPr lang="en-US" sz="2000" b="0" i="1" smtClean="0">
                          <a:solidFill>
                            <a:schemeClr val="bg1">
                              <a:lumMod val="65000"/>
                            </a:schemeClr>
                          </a:solidFill>
                          <a:latin typeface="Cambria Math" panose="02040503050406030204" pitchFamily="18" charset="0"/>
                        </a:rPr>
                        <m:t>𝑃</m:t>
                      </m:r>
                    </m:oMath>
                  </m:oMathPara>
                </a14:m>
                <a:endParaRPr lang="en-US" sz="2000" dirty="0">
                  <a:solidFill>
                    <a:schemeClr val="bg1">
                      <a:lumMod val="65000"/>
                    </a:schemeClr>
                  </a:solidFill>
                </a:endParaRPr>
              </a:p>
            </p:txBody>
          </p:sp>
        </mc:Choice>
        <mc:Fallback xmlns="">
          <p:sp>
            <p:nvSpPr>
              <p:cNvPr id="12" name="TextBox 11">
                <a:extLst>
                  <a:ext uri="{FF2B5EF4-FFF2-40B4-BE49-F238E27FC236}">
                    <a16:creationId xmlns:a16="http://schemas.microsoft.com/office/drawing/2014/main" id="{EA9477C3-2A9B-F31B-29C9-32C09511342B}"/>
                  </a:ext>
                </a:extLst>
              </p:cNvPr>
              <p:cNvSpPr txBox="1">
                <a:spLocks noRot="1" noChangeAspect="1" noMove="1" noResize="1" noEditPoints="1" noAdjustHandles="1" noChangeArrowheads="1" noChangeShapeType="1" noTextEdit="1"/>
              </p:cNvSpPr>
              <p:nvPr/>
            </p:nvSpPr>
            <p:spPr>
              <a:xfrm>
                <a:off x="6829268" y="2104875"/>
                <a:ext cx="1455817" cy="307777"/>
              </a:xfrm>
              <a:prstGeom prst="rect">
                <a:avLst/>
              </a:prstGeom>
              <a:blipFill>
                <a:blip r:embed="rId11"/>
                <a:stretch>
                  <a:fillRect b="-5882"/>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B589AD75-AF4C-76B4-D9CA-D5A5B1338A33}"/>
              </a:ext>
            </a:extLst>
          </p:cNvPr>
          <p:cNvCxnSpPr>
            <a:cxnSpLocks/>
          </p:cNvCxnSpPr>
          <p:nvPr/>
        </p:nvCxnSpPr>
        <p:spPr>
          <a:xfrm>
            <a:off x="95758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1EB8A2C-D24B-182D-DF66-E2DF1616787F}"/>
              </a:ext>
            </a:extLst>
          </p:cNvPr>
          <p:cNvCxnSpPr>
            <a:cxnSpLocks/>
          </p:cNvCxnSpPr>
          <p:nvPr/>
        </p:nvCxnSpPr>
        <p:spPr>
          <a:xfrm flipH="1">
            <a:off x="8625498" y="3453620"/>
            <a:ext cx="381000" cy="0"/>
          </a:xfrm>
          <a:prstGeom prst="straightConnector1">
            <a:avLst/>
          </a:prstGeom>
          <a:ln w="19050">
            <a:solidFill>
              <a:schemeClr val="bg2">
                <a:lumMod val="75000"/>
              </a:schemeClr>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01EB7BD-970D-FB7F-B08C-567CC96EABD4}"/>
                  </a:ext>
                </a:extLst>
              </p:cNvPr>
              <p:cNvSpPr txBox="1"/>
              <p:nvPr/>
            </p:nvSpPr>
            <p:spPr>
              <a:xfrm>
                <a:off x="73337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bg1">
                              <a:lumMod val="65000"/>
                            </a:schemeClr>
                          </a:solidFill>
                          <a:latin typeface="Cambria Math" panose="02040503050406030204" pitchFamily="18" charset="0"/>
                        </a:rPr>
                        <m:t>Δ</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𝜈</m:t>
                          </m:r>
                        </m:e>
                        <m:sub>
                          <m:r>
                            <a:rPr lang="en-US" sz="2000" b="0" i="1" smtClean="0">
                              <a:solidFill>
                                <a:schemeClr val="bg1">
                                  <a:lumMod val="65000"/>
                                </a:schemeClr>
                              </a:solidFill>
                              <a:latin typeface="Cambria Math" panose="02040503050406030204" pitchFamily="18" charset="0"/>
                            </a:rPr>
                            <m:t>𝐷</m:t>
                          </m:r>
                        </m:sub>
                      </m:sSub>
                      <m:r>
                        <a:rPr lang="en-US" sz="2000" b="0" i="1" smtClean="0">
                          <a:solidFill>
                            <a:schemeClr val="bg1">
                              <a:lumMod val="65000"/>
                            </a:schemeClr>
                          </a:solidFill>
                          <a:latin typeface="Cambria Math" panose="02040503050406030204" pitchFamily="18" charset="0"/>
                        </a:rPr>
                        <m:t>(</m:t>
                      </m:r>
                      <m:acc>
                        <m:accPr>
                          <m:chr m:val="⃗"/>
                          <m:ctrlPr>
                            <a:rPr lang="en-US" sz="2000" b="0" i="1" smtClean="0">
                              <a:solidFill>
                                <a:schemeClr val="bg1">
                                  <a:lumMod val="65000"/>
                                </a:schemeClr>
                              </a:solidFill>
                              <a:latin typeface="Cambria Math" panose="02040503050406030204" pitchFamily="18" charset="0"/>
                            </a:rPr>
                          </m:ctrlPr>
                        </m:accPr>
                        <m:e>
                          <m:r>
                            <a:rPr lang="en-US" sz="2000" b="0" i="1" smtClean="0">
                              <a:solidFill>
                                <a:schemeClr val="bg1">
                                  <a:lumMod val="65000"/>
                                </a:schemeClr>
                              </a:solidFill>
                              <a:latin typeface="Cambria Math" panose="02040503050406030204" pitchFamily="18" charset="0"/>
                            </a:rPr>
                            <m:t>𝑉</m:t>
                          </m:r>
                        </m:e>
                      </m:acc>
                      <m:r>
                        <a:rPr lang="en-US" sz="2000" b="0" i="1" smtClean="0">
                          <a:solidFill>
                            <a:schemeClr val="bg1">
                              <a:lumMod val="65000"/>
                            </a:schemeClr>
                          </a:solidFill>
                          <a:latin typeface="Cambria Math" panose="02040503050406030204" pitchFamily="18" charset="0"/>
                        </a:rPr>
                        <m:t>)</m:t>
                      </m:r>
                    </m:oMath>
                  </m:oMathPara>
                </a14:m>
                <a:endParaRPr lang="en-US" sz="2000" dirty="0">
                  <a:solidFill>
                    <a:schemeClr val="bg1">
                      <a:lumMod val="65000"/>
                    </a:schemeClr>
                  </a:solidFill>
                </a:endParaRPr>
              </a:p>
            </p:txBody>
          </p:sp>
        </mc:Choice>
        <mc:Fallback xmlns="">
          <p:sp>
            <p:nvSpPr>
              <p:cNvPr id="22" name="TextBox 21">
                <a:extLst>
                  <a:ext uri="{FF2B5EF4-FFF2-40B4-BE49-F238E27FC236}">
                    <a16:creationId xmlns:a16="http://schemas.microsoft.com/office/drawing/2014/main" id="{301EB7BD-970D-FB7F-B08C-567CC96EABD4}"/>
                  </a:ext>
                </a:extLst>
              </p:cNvPr>
              <p:cNvSpPr txBox="1">
                <a:spLocks noRot="1" noChangeAspect="1" noMove="1" noResize="1" noEditPoints="1" noAdjustHandles="1" noChangeArrowheads="1" noChangeShapeType="1" noTextEdit="1"/>
              </p:cNvSpPr>
              <p:nvPr/>
            </p:nvSpPr>
            <p:spPr>
              <a:xfrm>
                <a:off x="7333795" y="3108269"/>
                <a:ext cx="1455817" cy="345351"/>
              </a:xfrm>
              <a:prstGeom prst="rect">
                <a:avLst/>
              </a:prstGeom>
              <a:blipFill>
                <a:blip r:embed="rId12"/>
                <a:stretch>
                  <a:fillRect b="-29825"/>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C737B9F6-30BA-D404-42E1-D4E70D11864D}"/>
              </a:ext>
            </a:extLst>
          </p:cNvPr>
          <p:cNvCxnSpPr>
            <a:cxnSpLocks/>
          </p:cNvCxnSpPr>
          <p:nvPr/>
        </p:nvCxnSpPr>
        <p:spPr>
          <a:xfrm>
            <a:off x="8635023" y="3191758"/>
            <a:ext cx="0" cy="474484"/>
          </a:xfrm>
          <a:prstGeom prst="line">
            <a:avLst/>
          </a:prstGeom>
          <a:ln w="12700">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F124D71-018C-5A0E-186D-ECC801DB3DAE}"/>
              </a:ext>
            </a:extLst>
          </p:cNvPr>
          <p:cNvCxnSpPr>
            <a:cxnSpLocks/>
          </p:cNvCxnSpPr>
          <p:nvPr/>
        </p:nvCxnSpPr>
        <p:spPr>
          <a:xfrm>
            <a:off x="9006498" y="3191758"/>
            <a:ext cx="0" cy="474484"/>
          </a:xfrm>
          <a:prstGeom prst="line">
            <a:avLst/>
          </a:prstGeom>
          <a:ln w="12700">
            <a:solidFill>
              <a:schemeClr val="bg2">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BCB7409-A8D5-A130-3DD7-01CC24EE2555}"/>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p:pic>
        <p:nvPicPr>
          <p:cNvPr id="32" name="Picture 31">
            <a:extLst>
              <a:ext uri="{FF2B5EF4-FFF2-40B4-BE49-F238E27FC236}">
                <a16:creationId xmlns:a16="http://schemas.microsoft.com/office/drawing/2014/main" id="{92F0BB17-F896-6FCA-DC4F-4B8D4086452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67864" y="1916375"/>
            <a:ext cx="3775787" cy="3020632"/>
          </a:xfrm>
          <a:prstGeom prst="rect">
            <a:avLst/>
          </a:prstGeom>
        </p:spPr>
      </p:pic>
      <p:sp>
        <p:nvSpPr>
          <p:cNvPr id="33" name="TextBox 32">
            <a:extLst>
              <a:ext uri="{FF2B5EF4-FFF2-40B4-BE49-F238E27FC236}">
                <a16:creationId xmlns:a16="http://schemas.microsoft.com/office/drawing/2014/main" id="{72F4A0CE-4A21-342A-1C85-D5DDBD9B4EB7}"/>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p:sp>
        <p:nvSpPr>
          <p:cNvPr id="34" name="TextBox 33">
            <a:extLst>
              <a:ext uri="{FF2B5EF4-FFF2-40B4-BE49-F238E27FC236}">
                <a16:creationId xmlns:a16="http://schemas.microsoft.com/office/drawing/2014/main" id="{87727870-CBDB-1101-4FE0-843042B5474D}"/>
              </a:ext>
            </a:extLst>
          </p:cNvPr>
          <p:cNvSpPr txBox="1"/>
          <p:nvPr/>
        </p:nvSpPr>
        <p:spPr>
          <a:xfrm>
            <a:off x="7260240" y="3484024"/>
            <a:ext cx="1493720" cy="646331"/>
          </a:xfrm>
          <a:prstGeom prst="rect">
            <a:avLst/>
          </a:prstGeom>
          <a:noFill/>
        </p:spPr>
        <p:txBody>
          <a:bodyPr wrap="square" rtlCol="0">
            <a:spAutoFit/>
          </a:bodyPr>
          <a:lstStyle/>
          <a:p>
            <a:r>
              <a:rPr lang="en-US" dirty="0">
                <a:solidFill>
                  <a:schemeClr val="accent6">
                    <a:lumMod val="50000"/>
                  </a:schemeClr>
                </a:solidFill>
              </a:rPr>
              <a:t>Mie/Stray Scattering</a:t>
            </a:r>
          </a:p>
        </p:txBody>
      </p:sp>
    </p:spTree>
    <p:extLst>
      <p:ext uri="{BB962C8B-B14F-4D97-AF65-F5344CB8AC3E}">
        <p14:creationId xmlns:p14="http://schemas.microsoft.com/office/powerpoint/2010/main" val="15875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2550" fill="hold"/>
                                        <p:tgtEl>
                                          <p:spTgt spid="2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28"/>
                </p:tgtEl>
              </p:cMediaNode>
            </p:video>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8"/>
                                        </p:tgtEl>
                                      </p:cBhvr>
                                    </p:cmd>
                                  </p:childTnLst>
                                </p:cTn>
                              </p:par>
                            </p:childTnLst>
                          </p:cTn>
                        </p:par>
                      </p:childTnLst>
                    </p:cTn>
                  </p:par>
                </p:childTnLst>
              </p:cTn>
              <p:nextCondLst>
                <p:cond evt="onClick" delay="0">
                  <p:tgtEl>
                    <p:spTgt spid="28"/>
                  </p:tgtEl>
                </p:cond>
              </p:nextCondLst>
            </p:seq>
          </p:childTnLst>
        </p:cTn>
      </p:par>
    </p:tnLst>
    <p:bldLst>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56D1E48-0180-E149-13FB-2B081DA9E474}"/>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34"/>
          <a:stretch/>
        </p:blipFill>
        <p:spPr>
          <a:xfrm>
            <a:off x="113015" y="1011913"/>
            <a:ext cx="7348935" cy="5175500"/>
          </a:xfrm>
          <a:prstGeom prst="rect">
            <a:avLst/>
          </a:prstGeom>
        </p:spPr>
      </p:pic>
      <p:pic>
        <p:nvPicPr>
          <p:cNvPr id="17" name="Picture 16">
            <a:extLst>
              <a:ext uri="{FF2B5EF4-FFF2-40B4-BE49-F238E27FC236}">
                <a16:creationId xmlns:a16="http://schemas.microsoft.com/office/drawing/2014/main" id="{F21349F7-019D-AC3A-3A15-9C91FEECF02E}"/>
              </a:ext>
            </a:extLst>
          </p:cNvPr>
          <p:cNvPicPr>
            <a:picLocks noChangeAspect="1"/>
          </p:cNvPicPr>
          <p:nvPr/>
        </p:nvPicPr>
        <p:blipFill>
          <a:blip r:embed="rId8">
            <a:clrChange>
              <a:clrFrom>
                <a:srgbClr val="FFFFFF"/>
              </a:clrFrom>
              <a:clrTo>
                <a:srgbClr val="FFFFFF">
                  <a:alpha val="0"/>
                </a:srgbClr>
              </a:clrTo>
            </a:clrChange>
            <a:alphaModFix amt="77000"/>
          </a:blip>
          <a:stretch>
            <a:fillRect/>
          </a:stretch>
        </p:blipFill>
        <p:spPr>
          <a:xfrm rot="16200000">
            <a:off x="1438016" y="1733112"/>
            <a:ext cx="1750111" cy="875056"/>
          </a:xfrm>
          <a:prstGeom prst="rect">
            <a:avLst/>
          </a:prstGeom>
        </p:spPr>
      </p:pic>
      <p:sp>
        <p:nvSpPr>
          <p:cNvPr id="2" name="Title 1">
            <a:extLst>
              <a:ext uri="{FF2B5EF4-FFF2-40B4-BE49-F238E27FC236}">
                <a16:creationId xmlns:a16="http://schemas.microsoft.com/office/drawing/2014/main" id="{D8592E74-EC5E-C5F8-9857-350A71F7169E}"/>
              </a:ext>
            </a:extLst>
          </p:cNvPr>
          <p:cNvSpPr>
            <a:spLocks noGrp="1"/>
          </p:cNvSpPr>
          <p:nvPr>
            <p:ph type="title"/>
          </p:nvPr>
        </p:nvSpPr>
        <p:spPr/>
        <p:txBody>
          <a:bodyPr/>
          <a:lstStyle/>
          <a:p>
            <a:r>
              <a:rPr lang="en-US" dirty="0"/>
              <a:t>Why use filtered Rayleigh scattering?</a:t>
            </a:r>
          </a:p>
        </p:txBody>
      </p:sp>
      <p:sp>
        <p:nvSpPr>
          <p:cNvPr id="3" name="Footer Placeholder 2">
            <a:extLst>
              <a:ext uri="{FF2B5EF4-FFF2-40B4-BE49-F238E27FC236}">
                <a16:creationId xmlns:a16="http://schemas.microsoft.com/office/drawing/2014/main" id="{083A3ACC-31A6-A995-FC2E-D6E39A327616}"/>
              </a:ext>
            </a:extLst>
          </p:cNvPr>
          <p:cNvSpPr>
            <a:spLocks noGrp="1"/>
          </p:cNvSpPr>
          <p:nvPr>
            <p:ph type="ftr" sz="quarter" idx="11"/>
          </p:nvPr>
        </p:nvSpPr>
        <p:spPr/>
        <p:txBody>
          <a:bodyPr/>
          <a:lstStyle/>
          <a:p>
            <a:pPr lvl="0"/>
            <a:r>
              <a:rPr lang="en-US"/>
              <a:t>The Meyer Research Group</a:t>
            </a:r>
          </a:p>
        </p:txBody>
      </p:sp>
      <p:sp>
        <p:nvSpPr>
          <p:cNvPr id="4" name="Slide Number Placeholder 3">
            <a:extLst>
              <a:ext uri="{FF2B5EF4-FFF2-40B4-BE49-F238E27FC236}">
                <a16:creationId xmlns:a16="http://schemas.microsoft.com/office/drawing/2014/main" id="{6A653562-CC8A-8726-9306-5FBFE3B98267}"/>
              </a:ext>
            </a:extLst>
          </p:cNvPr>
          <p:cNvSpPr>
            <a:spLocks noGrp="1"/>
          </p:cNvSpPr>
          <p:nvPr>
            <p:ph type="sldNum" sz="quarter" idx="12"/>
          </p:nvPr>
        </p:nvSpPr>
        <p:spPr/>
        <p:txBody>
          <a:bodyPr/>
          <a:lstStyle/>
          <a:p>
            <a:pPr lvl="0"/>
            <a:r>
              <a:rPr lang="en-US"/>
              <a:t> |  </a:t>
            </a:r>
            <a:fld id="{72E50A9C-9430-4DF3-B16F-9673B5ECE2F6}" type="slidenum">
              <a:rPr smtClean="0"/>
              <a:t>9</a:t>
            </a:fld>
            <a:endParaRPr lang="en-US"/>
          </a:p>
        </p:txBody>
      </p:sp>
      <p:sp>
        <p:nvSpPr>
          <p:cNvPr id="35" name="Rectangle 34">
            <a:extLst>
              <a:ext uri="{FF2B5EF4-FFF2-40B4-BE49-F238E27FC236}">
                <a16:creationId xmlns:a16="http://schemas.microsoft.com/office/drawing/2014/main" id="{F637CAAC-F280-2CBD-35BC-9F55D080F586}"/>
              </a:ext>
            </a:extLst>
          </p:cNvPr>
          <p:cNvSpPr/>
          <p:nvPr/>
        </p:nvSpPr>
        <p:spPr>
          <a:xfrm>
            <a:off x="7081188" y="981509"/>
            <a:ext cx="795996" cy="20641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D23786B-3A68-CA35-5C91-5841E8E9DA1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471344" y="1917187"/>
            <a:ext cx="3774772" cy="3019820"/>
          </a:xfrm>
          <a:prstGeom prst="rect">
            <a:avLst/>
          </a:prstGeom>
        </p:spPr>
      </p:pic>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8E0B146-C6C9-AF82-8BA3-3A7E4AFA6D37}"/>
                  </a:ext>
                </a:extLst>
              </p:cNvPr>
              <p:cNvSpPr txBox="1"/>
              <p:nvPr/>
            </p:nvSpPr>
            <p:spPr>
              <a:xfrm>
                <a:off x="8824601" y="2586846"/>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37" name="TextBox 36">
                <a:extLst>
                  <a:ext uri="{FF2B5EF4-FFF2-40B4-BE49-F238E27FC236}">
                    <a16:creationId xmlns:a16="http://schemas.microsoft.com/office/drawing/2014/main" id="{68E0B146-C6C9-AF82-8BA3-3A7E4AFA6D37}"/>
                  </a:ext>
                </a:extLst>
              </p:cNvPr>
              <p:cNvSpPr txBox="1">
                <a:spLocks noRot="1" noChangeAspect="1" noMove="1" noResize="1" noEditPoints="1" noAdjustHandles="1" noChangeArrowheads="1" noChangeShapeType="1" noTextEdit="1"/>
              </p:cNvSpPr>
              <p:nvPr/>
            </p:nvSpPr>
            <p:spPr>
              <a:xfrm>
                <a:off x="8824601" y="2586846"/>
                <a:ext cx="1455817" cy="307777"/>
              </a:xfrm>
              <a:prstGeom prst="rect">
                <a:avLst/>
              </a:prstGeom>
              <a:blipFill>
                <a:blip r:embed="rId10"/>
                <a:stretch>
                  <a:fillRect b="-23529"/>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DA53557B-DDFF-5B62-7842-635BF1F5EBB5}"/>
              </a:ext>
            </a:extLst>
          </p:cNvPr>
          <p:cNvCxnSpPr>
            <a:cxnSpLocks/>
          </p:cNvCxnSpPr>
          <p:nvPr/>
        </p:nvCxnSpPr>
        <p:spPr>
          <a:xfrm>
            <a:off x="7598184" y="2410947"/>
            <a:ext cx="1057898" cy="658667"/>
          </a:xfrm>
          <a:prstGeom prst="straightConnector1">
            <a:avLst/>
          </a:prstGeom>
          <a:ln w="1905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8471000-44AC-6982-C970-8055964B6848}"/>
                  </a:ext>
                </a:extLst>
              </p:cNvPr>
              <p:cNvSpPr txBox="1"/>
              <p:nvPr/>
            </p:nvSpPr>
            <p:spPr>
              <a:xfrm>
                <a:off x="6829268" y="2104875"/>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chemeClr val="bg1">
                              <a:lumMod val="65000"/>
                            </a:schemeClr>
                          </a:solidFill>
                          <a:latin typeface="Cambria Math" panose="02040503050406030204" pitchFamily="18" charset="0"/>
                        </a:rPr>
                        <m:t>𝑇</m:t>
                      </m:r>
                      <m:r>
                        <a:rPr lang="en-US" sz="2000" b="0" i="1" smtClean="0">
                          <a:solidFill>
                            <a:schemeClr val="bg1">
                              <a:lumMod val="65000"/>
                            </a:schemeClr>
                          </a:solidFill>
                          <a:latin typeface="Cambria Math" panose="02040503050406030204" pitchFamily="18" charset="0"/>
                        </a:rPr>
                        <m:t>, </m:t>
                      </m:r>
                      <m:r>
                        <a:rPr lang="en-US" sz="2000" b="0" i="1" smtClean="0">
                          <a:solidFill>
                            <a:schemeClr val="bg1">
                              <a:lumMod val="65000"/>
                            </a:schemeClr>
                          </a:solidFill>
                          <a:latin typeface="Cambria Math" panose="02040503050406030204" pitchFamily="18" charset="0"/>
                        </a:rPr>
                        <m:t>𝑃</m:t>
                      </m:r>
                    </m:oMath>
                  </m:oMathPara>
                </a14:m>
                <a:endParaRPr lang="en-US" sz="2000" dirty="0">
                  <a:solidFill>
                    <a:schemeClr val="bg1">
                      <a:lumMod val="65000"/>
                    </a:schemeClr>
                  </a:solidFill>
                </a:endParaRPr>
              </a:p>
            </p:txBody>
          </p:sp>
        </mc:Choice>
        <mc:Fallback xmlns="">
          <p:sp>
            <p:nvSpPr>
              <p:cNvPr id="39" name="TextBox 38">
                <a:extLst>
                  <a:ext uri="{FF2B5EF4-FFF2-40B4-BE49-F238E27FC236}">
                    <a16:creationId xmlns:a16="http://schemas.microsoft.com/office/drawing/2014/main" id="{58471000-44AC-6982-C970-8055964B6848}"/>
                  </a:ext>
                </a:extLst>
              </p:cNvPr>
              <p:cNvSpPr txBox="1">
                <a:spLocks noRot="1" noChangeAspect="1" noMove="1" noResize="1" noEditPoints="1" noAdjustHandles="1" noChangeArrowheads="1" noChangeShapeType="1" noTextEdit="1"/>
              </p:cNvSpPr>
              <p:nvPr/>
            </p:nvSpPr>
            <p:spPr>
              <a:xfrm>
                <a:off x="6829268" y="2104875"/>
                <a:ext cx="1455817" cy="307777"/>
              </a:xfrm>
              <a:prstGeom prst="rect">
                <a:avLst/>
              </a:prstGeom>
              <a:blipFill>
                <a:blip r:embed="rId11"/>
                <a:stretch>
                  <a:fillRect b="-5882"/>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6A0536AE-7C51-0BB8-8D36-F6DE7F190115}"/>
              </a:ext>
            </a:extLst>
          </p:cNvPr>
          <p:cNvCxnSpPr>
            <a:cxnSpLocks/>
          </p:cNvCxnSpPr>
          <p:nvPr/>
        </p:nvCxnSpPr>
        <p:spPr>
          <a:xfrm>
            <a:off x="95758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70184AA-571B-F55E-29C9-BAEF6C80A007}"/>
              </a:ext>
            </a:extLst>
          </p:cNvPr>
          <p:cNvCxnSpPr>
            <a:cxnSpLocks/>
          </p:cNvCxnSpPr>
          <p:nvPr/>
        </p:nvCxnSpPr>
        <p:spPr>
          <a:xfrm flipH="1">
            <a:off x="8586332" y="3305478"/>
            <a:ext cx="444361" cy="0"/>
          </a:xfrm>
          <a:prstGeom prst="straightConnector1">
            <a:avLst/>
          </a:prstGeom>
          <a:ln w="19050">
            <a:solidFill>
              <a:schemeClr val="bg1">
                <a:lumMod val="65000"/>
              </a:schemeClr>
            </a:solidFill>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AC936EB-0D18-6C93-9293-4B0819303BD5}"/>
                  </a:ext>
                </a:extLst>
              </p:cNvPr>
              <p:cNvSpPr txBox="1"/>
              <p:nvPr/>
            </p:nvSpPr>
            <p:spPr>
              <a:xfrm>
                <a:off x="7333795" y="3108269"/>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bg1">
                              <a:lumMod val="65000"/>
                            </a:schemeClr>
                          </a:solidFill>
                          <a:latin typeface="Cambria Math" panose="02040503050406030204" pitchFamily="18" charset="0"/>
                        </a:rPr>
                        <m:t>Δ</m:t>
                      </m:r>
                      <m:sSub>
                        <m:sSubPr>
                          <m:ctrlPr>
                            <a:rPr lang="en-US" sz="2000" b="0" i="1" smtClean="0">
                              <a:solidFill>
                                <a:schemeClr val="bg1">
                                  <a:lumMod val="65000"/>
                                </a:schemeClr>
                              </a:solidFill>
                              <a:latin typeface="Cambria Math" panose="02040503050406030204" pitchFamily="18" charset="0"/>
                            </a:rPr>
                          </m:ctrlPr>
                        </m:sSubPr>
                        <m:e>
                          <m:r>
                            <a:rPr lang="en-US" sz="2000" b="0" i="1" smtClean="0">
                              <a:solidFill>
                                <a:schemeClr val="bg1">
                                  <a:lumMod val="65000"/>
                                </a:schemeClr>
                              </a:solidFill>
                              <a:latin typeface="Cambria Math" panose="02040503050406030204" pitchFamily="18" charset="0"/>
                            </a:rPr>
                            <m:t>𝜈</m:t>
                          </m:r>
                        </m:e>
                        <m:sub>
                          <m:r>
                            <a:rPr lang="en-US" sz="2000" b="0" i="1" smtClean="0">
                              <a:solidFill>
                                <a:schemeClr val="bg1">
                                  <a:lumMod val="65000"/>
                                </a:schemeClr>
                              </a:solidFill>
                              <a:latin typeface="Cambria Math" panose="02040503050406030204" pitchFamily="18" charset="0"/>
                            </a:rPr>
                            <m:t>𝐷</m:t>
                          </m:r>
                        </m:sub>
                      </m:sSub>
                      <m:r>
                        <a:rPr lang="en-US" sz="2000" b="0" i="1" smtClean="0">
                          <a:solidFill>
                            <a:schemeClr val="bg1">
                              <a:lumMod val="65000"/>
                            </a:schemeClr>
                          </a:solidFill>
                          <a:latin typeface="Cambria Math" panose="02040503050406030204" pitchFamily="18" charset="0"/>
                        </a:rPr>
                        <m:t>(</m:t>
                      </m:r>
                      <m:acc>
                        <m:accPr>
                          <m:chr m:val="⃗"/>
                          <m:ctrlPr>
                            <a:rPr lang="en-US" sz="2000" b="0" i="1" smtClean="0">
                              <a:solidFill>
                                <a:schemeClr val="bg1">
                                  <a:lumMod val="65000"/>
                                </a:schemeClr>
                              </a:solidFill>
                              <a:latin typeface="Cambria Math" panose="02040503050406030204" pitchFamily="18" charset="0"/>
                            </a:rPr>
                          </m:ctrlPr>
                        </m:accPr>
                        <m:e>
                          <m:r>
                            <a:rPr lang="en-US" sz="2000" b="0" i="1" smtClean="0">
                              <a:solidFill>
                                <a:schemeClr val="bg1">
                                  <a:lumMod val="65000"/>
                                </a:schemeClr>
                              </a:solidFill>
                              <a:latin typeface="Cambria Math" panose="02040503050406030204" pitchFamily="18" charset="0"/>
                            </a:rPr>
                            <m:t>𝑉</m:t>
                          </m:r>
                        </m:e>
                      </m:acc>
                      <m:r>
                        <a:rPr lang="en-US" sz="2000" b="0" i="1" smtClean="0">
                          <a:solidFill>
                            <a:schemeClr val="bg1">
                              <a:lumMod val="65000"/>
                            </a:schemeClr>
                          </a:solidFill>
                          <a:latin typeface="Cambria Math" panose="02040503050406030204" pitchFamily="18" charset="0"/>
                        </a:rPr>
                        <m:t>)</m:t>
                      </m:r>
                    </m:oMath>
                  </m:oMathPara>
                </a14:m>
                <a:endParaRPr lang="en-US" sz="2000" dirty="0">
                  <a:solidFill>
                    <a:schemeClr val="bg1">
                      <a:lumMod val="65000"/>
                    </a:schemeClr>
                  </a:solidFill>
                </a:endParaRPr>
              </a:p>
            </p:txBody>
          </p:sp>
        </mc:Choice>
        <mc:Fallback xmlns="">
          <p:sp>
            <p:nvSpPr>
              <p:cNvPr id="43" name="TextBox 42">
                <a:extLst>
                  <a:ext uri="{FF2B5EF4-FFF2-40B4-BE49-F238E27FC236}">
                    <a16:creationId xmlns:a16="http://schemas.microsoft.com/office/drawing/2014/main" id="{4AC936EB-0D18-6C93-9293-4B0819303BD5}"/>
                  </a:ext>
                </a:extLst>
              </p:cNvPr>
              <p:cNvSpPr txBox="1">
                <a:spLocks noRot="1" noChangeAspect="1" noMove="1" noResize="1" noEditPoints="1" noAdjustHandles="1" noChangeArrowheads="1" noChangeShapeType="1" noTextEdit="1"/>
              </p:cNvSpPr>
              <p:nvPr/>
            </p:nvSpPr>
            <p:spPr>
              <a:xfrm>
                <a:off x="7333795" y="3108269"/>
                <a:ext cx="1455817" cy="345351"/>
              </a:xfrm>
              <a:prstGeom prst="rect">
                <a:avLst/>
              </a:prstGeom>
              <a:blipFill>
                <a:blip r:embed="rId12"/>
                <a:stretch>
                  <a:fillRect b="-298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D65CC97-C10A-EED3-56B3-68C1BDD41E55}"/>
              </a:ext>
            </a:extLst>
          </p:cNvPr>
          <p:cNvSpPr txBox="1"/>
          <p:nvPr/>
        </p:nvSpPr>
        <p:spPr>
          <a:xfrm>
            <a:off x="8080291" y="2054504"/>
            <a:ext cx="1962717" cy="369332"/>
          </a:xfrm>
          <a:prstGeom prst="rect">
            <a:avLst/>
          </a:prstGeom>
          <a:noFill/>
        </p:spPr>
        <p:txBody>
          <a:bodyPr wrap="none" rtlCol="0">
            <a:spAutoFit/>
          </a:bodyPr>
          <a:lstStyle/>
          <a:p>
            <a:r>
              <a:rPr lang="en-US" dirty="0">
                <a:solidFill>
                  <a:srgbClr val="00B050"/>
                </a:solidFill>
              </a:rPr>
              <a:t>Rayleigh Scattering</a:t>
            </a:r>
          </a:p>
        </p:txBody>
      </p:sp>
      <p:pic>
        <p:nvPicPr>
          <p:cNvPr id="7" name="Picture 6">
            <a:extLst>
              <a:ext uri="{FF2B5EF4-FFF2-40B4-BE49-F238E27FC236}">
                <a16:creationId xmlns:a16="http://schemas.microsoft.com/office/drawing/2014/main" id="{1F774E56-1120-E7E1-ACE5-B19B13BE1AC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470328" y="1911086"/>
            <a:ext cx="3775787" cy="3020632"/>
          </a:xfrm>
          <a:prstGeom prst="rect">
            <a:avLst/>
          </a:prstGeom>
        </p:spPr>
      </p:pic>
      <p:sp>
        <p:nvSpPr>
          <p:cNvPr id="11" name="TextBox 10">
            <a:extLst>
              <a:ext uri="{FF2B5EF4-FFF2-40B4-BE49-F238E27FC236}">
                <a16:creationId xmlns:a16="http://schemas.microsoft.com/office/drawing/2014/main" id="{3DD43906-FF1B-237E-997C-291E8495FBD1}"/>
              </a:ext>
            </a:extLst>
          </p:cNvPr>
          <p:cNvSpPr txBox="1"/>
          <p:nvPr/>
        </p:nvSpPr>
        <p:spPr>
          <a:xfrm>
            <a:off x="8143721" y="2006487"/>
            <a:ext cx="1962717" cy="369332"/>
          </a:xfrm>
          <a:prstGeom prst="rect">
            <a:avLst/>
          </a:prstGeom>
          <a:noFill/>
        </p:spPr>
        <p:txBody>
          <a:bodyPr wrap="none" rtlCol="0">
            <a:spAutoFit/>
          </a:bodyPr>
          <a:lstStyle/>
          <a:p>
            <a:r>
              <a:rPr lang="en-US" dirty="0">
                <a:solidFill>
                  <a:srgbClr val="008000"/>
                </a:solidFill>
              </a:rPr>
              <a:t>Rayleigh Scattering</a:t>
            </a:r>
          </a:p>
        </p:txBody>
      </p:sp>
      <p:sp>
        <p:nvSpPr>
          <p:cNvPr id="6" name="TextBox 5">
            <a:extLst>
              <a:ext uri="{FF2B5EF4-FFF2-40B4-BE49-F238E27FC236}">
                <a16:creationId xmlns:a16="http://schemas.microsoft.com/office/drawing/2014/main" id="{24B0AC97-176C-E28D-BDEF-CBCA00738C7F}"/>
              </a:ext>
            </a:extLst>
          </p:cNvPr>
          <p:cNvSpPr txBox="1"/>
          <p:nvPr/>
        </p:nvSpPr>
        <p:spPr>
          <a:xfrm>
            <a:off x="7260240" y="3484024"/>
            <a:ext cx="1493720" cy="646331"/>
          </a:xfrm>
          <a:prstGeom prst="rect">
            <a:avLst/>
          </a:prstGeom>
          <a:noFill/>
        </p:spPr>
        <p:txBody>
          <a:bodyPr wrap="square" rtlCol="0">
            <a:spAutoFit/>
          </a:bodyPr>
          <a:lstStyle/>
          <a:p>
            <a:r>
              <a:rPr lang="en-US" dirty="0">
                <a:solidFill>
                  <a:schemeClr val="accent6">
                    <a:lumMod val="50000"/>
                  </a:schemeClr>
                </a:solidFill>
              </a:rPr>
              <a:t>Mie/Stray Scattering</a:t>
            </a:r>
          </a:p>
        </p:txBody>
      </p:sp>
      <p:sp>
        <p:nvSpPr>
          <p:cNvPr id="10" name="TextBox 9">
            <a:extLst>
              <a:ext uri="{FF2B5EF4-FFF2-40B4-BE49-F238E27FC236}">
                <a16:creationId xmlns:a16="http://schemas.microsoft.com/office/drawing/2014/main" id="{0B89BB7F-43D7-B914-E03E-A495A7E4DBD9}"/>
              </a:ext>
            </a:extLst>
          </p:cNvPr>
          <p:cNvSpPr txBox="1"/>
          <p:nvPr/>
        </p:nvSpPr>
        <p:spPr>
          <a:xfrm>
            <a:off x="7327491" y="2086432"/>
            <a:ext cx="666273" cy="369332"/>
          </a:xfrm>
          <a:prstGeom prst="rect">
            <a:avLst/>
          </a:prstGeom>
          <a:noFill/>
        </p:spPr>
        <p:txBody>
          <a:bodyPr wrap="none" rtlCol="0">
            <a:spAutoFit/>
          </a:bodyPr>
          <a:lstStyle/>
          <a:p>
            <a:r>
              <a:rPr lang="en-US" dirty="0"/>
              <a:t>Filter</a:t>
            </a:r>
          </a:p>
        </p:txBody>
      </p:sp>
      <p:sp>
        <p:nvSpPr>
          <p:cNvPr id="22" name="Parallelogram 21">
            <a:extLst>
              <a:ext uri="{FF2B5EF4-FFF2-40B4-BE49-F238E27FC236}">
                <a16:creationId xmlns:a16="http://schemas.microsoft.com/office/drawing/2014/main" id="{07E43087-F598-74E1-7C14-B0EE3BD19438}"/>
              </a:ext>
            </a:extLst>
          </p:cNvPr>
          <p:cNvSpPr/>
          <p:nvPr/>
        </p:nvSpPr>
        <p:spPr>
          <a:xfrm rot="5248598" flipV="1">
            <a:off x="1952957" y="2663610"/>
            <a:ext cx="686040" cy="610750"/>
          </a:xfrm>
          <a:prstGeom prst="parallelogram">
            <a:avLst>
              <a:gd name="adj" fmla="val 49601"/>
            </a:avLst>
          </a:prstGeom>
          <a:solidFill>
            <a:schemeClr val="bg1">
              <a:lumMod val="75000"/>
              <a:alpha val="5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2971B60C-3E1E-8CA1-3982-298922EDC01F}"/>
              </a:ext>
            </a:extLst>
          </p:cNvPr>
          <p:cNvCxnSpPr>
            <a:cxnSpLocks/>
            <a:stCxn id="22" idx="0"/>
          </p:cNvCxnSpPr>
          <p:nvPr/>
        </p:nvCxnSpPr>
        <p:spPr>
          <a:xfrm flipH="1">
            <a:off x="547883" y="2982430"/>
            <a:ext cx="1443015" cy="1349416"/>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EEA38E5-C431-F96D-9AAA-74BC3B69108C}"/>
              </a:ext>
            </a:extLst>
          </p:cNvPr>
          <p:cNvCxnSpPr>
            <a:cxnSpLocks/>
          </p:cNvCxnSpPr>
          <p:nvPr/>
        </p:nvCxnSpPr>
        <p:spPr>
          <a:xfrm>
            <a:off x="2555883" y="2612852"/>
            <a:ext cx="973087" cy="1718994"/>
          </a:xfrm>
          <a:prstGeom prst="line">
            <a:avLst/>
          </a:prstGeom>
        </p:spPr>
        <p:style>
          <a:lnRef idx="1">
            <a:schemeClr val="dk1"/>
          </a:lnRef>
          <a:fillRef idx="0">
            <a:schemeClr val="dk1"/>
          </a:fillRef>
          <a:effectRef idx="0">
            <a:schemeClr val="dk1"/>
          </a:effectRef>
          <a:fontRef idx="minor">
            <a:schemeClr val="tx1"/>
          </a:fontRef>
        </p:style>
      </p:cxnSp>
      <p:pic>
        <p:nvPicPr>
          <p:cNvPr id="25" name="Picture 2" descr="No description available.">
            <a:extLst>
              <a:ext uri="{FF2B5EF4-FFF2-40B4-BE49-F238E27FC236}">
                <a16:creationId xmlns:a16="http://schemas.microsoft.com/office/drawing/2014/main" id="{6167450F-B354-FA5B-1F7F-9F29D76D42A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887" r="22828"/>
          <a:stretch/>
        </p:blipFill>
        <p:spPr bwMode="auto">
          <a:xfrm>
            <a:off x="4852413" y="1141789"/>
            <a:ext cx="1545629" cy="20577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88A661C6-425B-9A91-7575-305274EEAFE8}"/>
              </a:ext>
            </a:extLst>
          </p:cNvPr>
          <p:cNvCxnSpPr/>
          <p:nvPr/>
        </p:nvCxnSpPr>
        <p:spPr>
          <a:xfrm flipV="1">
            <a:off x="3214412" y="1161288"/>
            <a:ext cx="1659865" cy="1946981"/>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0D283D4-4FFF-7F43-F743-6B2FF3AE5112}"/>
              </a:ext>
            </a:extLst>
          </p:cNvPr>
          <p:cNvCxnSpPr>
            <a:cxnSpLocks/>
          </p:cNvCxnSpPr>
          <p:nvPr/>
        </p:nvCxnSpPr>
        <p:spPr>
          <a:xfrm flipV="1">
            <a:off x="4104788" y="3173292"/>
            <a:ext cx="743217" cy="576440"/>
          </a:xfrm>
          <a:prstGeom prst="line">
            <a:avLst/>
          </a:prstGeom>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3E95AC98-87B3-3600-5C54-543D98D1D369}"/>
              </a:ext>
            </a:extLst>
          </p:cNvPr>
          <p:cNvSpPr txBox="1"/>
          <p:nvPr/>
        </p:nvSpPr>
        <p:spPr>
          <a:xfrm>
            <a:off x="4834588" y="869565"/>
            <a:ext cx="1677062" cy="369332"/>
          </a:xfrm>
          <a:prstGeom prst="rect">
            <a:avLst/>
          </a:prstGeom>
          <a:noFill/>
        </p:spPr>
        <p:txBody>
          <a:bodyPr wrap="none" rtlCol="0">
            <a:spAutoFit/>
          </a:bodyPr>
          <a:lstStyle/>
          <a:p>
            <a:r>
              <a:rPr lang="en-US" dirty="0"/>
              <a:t>Gaseous Iodine </a:t>
            </a:r>
          </a:p>
        </p:txBody>
      </p:sp>
      <p:pic>
        <p:nvPicPr>
          <p:cNvPr id="45" name="test1">
            <a:hlinkClick r:id="" action="ppaction://media"/>
            <a:extLst>
              <a:ext uri="{FF2B5EF4-FFF2-40B4-BE49-F238E27FC236}">
                <a16:creationId xmlns:a16="http://schemas.microsoft.com/office/drawing/2014/main" id="{AD5A843F-43A6-5AFE-3B69-828F0C49F370}"/>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547882" y="4331845"/>
            <a:ext cx="2981087" cy="1534817"/>
          </a:xfrm>
          <a:prstGeom prst="rect">
            <a:avLst/>
          </a:prstGeom>
        </p:spPr>
      </p:pic>
      <p:pic>
        <p:nvPicPr>
          <p:cNvPr id="46" name="test6">
            <a:hlinkClick r:id="" action="ppaction://media"/>
            <a:extLst>
              <a:ext uri="{FF2B5EF4-FFF2-40B4-BE49-F238E27FC236}">
                <a16:creationId xmlns:a16="http://schemas.microsoft.com/office/drawing/2014/main" id="{494BBF2A-3888-2CF5-E1FF-D373F5A5E782}"/>
              </a:ext>
            </a:extLst>
          </p:cNvPr>
          <p:cNvPicPr>
            <a:picLocks noChangeAspect="1"/>
          </p:cNvPicPr>
          <p:nvPr>
            <a:videoFile r:link="rId4"/>
            <p:extLst>
              <p:ext uri="{DAA4B4D4-6D71-4841-9C94-3DE7FCFB9230}">
                <p14:media xmlns:p14="http://schemas.microsoft.com/office/powerpoint/2010/main" r:embed="rId3"/>
              </p:ext>
            </p:extLst>
          </p:nvPr>
        </p:nvPicPr>
        <p:blipFill>
          <a:blip r:embed="rId16"/>
          <a:stretch>
            <a:fillRect/>
          </a:stretch>
        </p:blipFill>
        <p:spPr>
          <a:xfrm>
            <a:off x="547883" y="4331845"/>
            <a:ext cx="2981087" cy="1534817"/>
          </a:xfrm>
          <a:prstGeom prst="rect">
            <a:avLst/>
          </a:prstGeom>
        </p:spPr>
      </p:pic>
      <p:cxnSp>
        <p:nvCxnSpPr>
          <p:cNvPr id="12" name="Straight Arrow Connector 11">
            <a:extLst>
              <a:ext uri="{FF2B5EF4-FFF2-40B4-BE49-F238E27FC236}">
                <a16:creationId xmlns:a16="http://schemas.microsoft.com/office/drawing/2014/main" id="{4AAD748D-1206-B84F-A4B7-F86417CAAD9E}"/>
              </a:ext>
            </a:extLst>
          </p:cNvPr>
          <p:cNvCxnSpPr>
            <a:cxnSpLocks/>
          </p:cNvCxnSpPr>
          <p:nvPr/>
        </p:nvCxnSpPr>
        <p:spPr>
          <a:xfrm flipH="1">
            <a:off x="9293046" y="2723796"/>
            <a:ext cx="118435" cy="40653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D73971-A946-39F4-5DD3-0098FE77E665}"/>
                  </a:ext>
                </a:extLst>
              </p:cNvPr>
              <p:cNvSpPr txBox="1"/>
              <p:nvPr/>
            </p:nvSpPr>
            <p:spPr>
              <a:xfrm>
                <a:off x="8688744" y="2406142"/>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oMath>
                  </m:oMathPara>
                </a14:m>
                <a:endParaRPr lang="en-US" sz="2000" dirty="0"/>
              </a:p>
            </p:txBody>
          </p:sp>
        </mc:Choice>
        <mc:Fallback xmlns="">
          <p:sp>
            <p:nvSpPr>
              <p:cNvPr id="15" name="TextBox 14">
                <a:extLst>
                  <a:ext uri="{FF2B5EF4-FFF2-40B4-BE49-F238E27FC236}">
                    <a16:creationId xmlns:a16="http://schemas.microsoft.com/office/drawing/2014/main" id="{57D73971-A946-39F4-5DD3-0098FE77E665}"/>
                  </a:ext>
                </a:extLst>
              </p:cNvPr>
              <p:cNvSpPr txBox="1">
                <a:spLocks noRot="1" noChangeAspect="1" noMove="1" noResize="1" noEditPoints="1" noAdjustHandles="1" noChangeArrowheads="1" noChangeShapeType="1" noTextEdit="1"/>
              </p:cNvSpPr>
              <p:nvPr/>
            </p:nvSpPr>
            <p:spPr>
              <a:xfrm>
                <a:off x="8688744" y="2406142"/>
                <a:ext cx="1455817" cy="307777"/>
              </a:xfrm>
              <a:prstGeom prst="rect">
                <a:avLst/>
              </a:prstGeom>
              <a:blipFill>
                <a:blip r:embed="rId17"/>
                <a:stretch>
                  <a:fillRect b="-6000"/>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4B05FA44-DE3D-27C5-C6E3-2AB7E33DFE70}"/>
              </a:ext>
            </a:extLst>
          </p:cNvPr>
          <p:cNvCxnSpPr>
            <a:cxnSpLocks/>
          </p:cNvCxnSpPr>
          <p:nvPr/>
        </p:nvCxnSpPr>
        <p:spPr>
          <a:xfrm>
            <a:off x="9880641" y="2915923"/>
            <a:ext cx="0" cy="1313819"/>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BFAE1D2-A056-9FF4-48AD-5CF6EED791DA}"/>
              </a:ext>
            </a:extLst>
          </p:cNvPr>
          <p:cNvCxnSpPr>
            <a:cxnSpLocks/>
          </p:cNvCxnSpPr>
          <p:nvPr/>
        </p:nvCxnSpPr>
        <p:spPr>
          <a:xfrm flipH="1">
            <a:off x="8625498" y="3348845"/>
            <a:ext cx="381000" cy="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E118B4-6BBB-35AD-9AE9-920A07918085}"/>
                  </a:ext>
                </a:extLst>
              </p:cNvPr>
              <p:cNvSpPr txBox="1"/>
              <p:nvPr/>
            </p:nvSpPr>
            <p:spPr>
              <a:xfrm>
                <a:off x="8728368" y="3135622"/>
                <a:ext cx="1455817" cy="34535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solidFill>
                            <a:schemeClr val="tx1"/>
                          </a:solidFill>
                          <a:latin typeface="Cambria Math" panose="02040503050406030204" pitchFamily="18" charset="0"/>
                        </a:rPr>
                        <m:t>Δ</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𝜈</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𝑉</m:t>
                          </m:r>
                        </m:e>
                      </m:acc>
                      <m:r>
                        <a:rPr lang="en-US"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21" name="TextBox 20">
                <a:extLst>
                  <a:ext uri="{FF2B5EF4-FFF2-40B4-BE49-F238E27FC236}">
                    <a16:creationId xmlns:a16="http://schemas.microsoft.com/office/drawing/2014/main" id="{0BE118B4-6BBB-35AD-9AE9-920A07918085}"/>
                  </a:ext>
                </a:extLst>
              </p:cNvPr>
              <p:cNvSpPr txBox="1">
                <a:spLocks noRot="1" noChangeAspect="1" noMove="1" noResize="1" noEditPoints="1" noAdjustHandles="1" noChangeArrowheads="1" noChangeShapeType="1" noTextEdit="1"/>
              </p:cNvSpPr>
              <p:nvPr/>
            </p:nvSpPr>
            <p:spPr>
              <a:xfrm>
                <a:off x="8728368" y="3135622"/>
                <a:ext cx="1455817" cy="345351"/>
              </a:xfrm>
              <a:prstGeom prst="rect">
                <a:avLst/>
              </a:prstGeom>
              <a:blipFill>
                <a:blip r:embed="rId18"/>
                <a:stretch>
                  <a:fillRect b="-29825"/>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C52C14DA-DC20-A89E-C406-BD59E46C65E5}"/>
              </a:ext>
            </a:extLst>
          </p:cNvPr>
          <p:cNvCxnSpPr>
            <a:cxnSpLocks/>
          </p:cNvCxnSpPr>
          <p:nvPr/>
        </p:nvCxnSpPr>
        <p:spPr>
          <a:xfrm>
            <a:off x="8635023"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C68EC91F-E60D-5294-BB85-875723293B63}"/>
              </a:ext>
            </a:extLst>
          </p:cNvPr>
          <p:cNvCxnSpPr>
            <a:cxnSpLocks/>
          </p:cNvCxnSpPr>
          <p:nvPr/>
        </p:nvCxnSpPr>
        <p:spPr>
          <a:xfrm>
            <a:off x="9006498" y="3086983"/>
            <a:ext cx="0" cy="474484"/>
          </a:xfrm>
          <a:prstGeom prst="line">
            <a:avLst/>
          </a:prstGeom>
          <a:ln w="12700">
            <a:prstDash val="sys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1FD435E-E139-94BC-D2D0-EF1AB21FA5E6}"/>
                  </a:ext>
                </a:extLst>
              </p:cNvPr>
              <p:cNvSpPr txBox="1"/>
              <p:nvPr/>
            </p:nvSpPr>
            <p:spPr>
              <a:xfrm>
                <a:off x="9161385" y="2596723"/>
                <a:ext cx="145581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𝜌</m:t>
                      </m:r>
                    </m:oMath>
                  </m:oMathPara>
                </a14:m>
                <a:endParaRPr lang="en-US" sz="2000" dirty="0"/>
              </a:p>
            </p:txBody>
          </p:sp>
        </mc:Choice>
        <mc:Fallback xmlns="">
          <p:sp>
            <p:nvSpPr>
              <p:cNvPr id="31" name="TextBox 30">
                <a:extLst>
                  <a:ext uri="{FF2B5EF4-FFF2-40B4-BE49-F238E27FC236}">
                    <a16:creationId xmlns:a16="http://schemas.microsoft.com/office/drawing/2014/main" id="{71FD435E-E139-94BC-D2D0-EF1AB21FA5E6}"/>
                  </a:ext>
                </a:extLst>
              </p:cNvPr>
              <p:cNvSpPr txBox="1">
                <a:spLocks noRot="1" noChangeAspect="1" noMove="1" noResize="1" noEditPoints="1" noAdjustHandles="1" noChangeArrowheads="1" noChangeShapeType="1" noTextEdit="1"/>
              </p:cNvSpPr>
              <p:nvPr/>
            </p:nvSpPr>
            <p:spPr>
              <a:xfrm>
                <a:off x="9161385" y="2596723"/>
                <a:ext cx="1455817" cy="307777"/>
              </a:xfrm>
              <a:prstGeom prst="rect">
                <a:avLst/>
              </a:prstGeom>
              <a:blipFill>
                <a:blip r:embed="rId19"/>
                <a:stretch>
                  <a:fillRect b="-2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FC2DDBA-1652-E17A-DE8A-27DD50B5E53B}"/>
                  </a:ext>
                </a:extLst>
              </p:cNvPr>
              <p:cNvSpPr txBox="1"/>
              <p:nvPr/>
            </p:nvSpPr>
            <p:spPr>
              <a:xfrm>
                <a:off x="1606042" y="1477665"/>
                <a:ext cx="1455817" cy="3451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r>
                        <a:rPr lang="en-US" sz="2000" b="0" i="1" smtClean="0">
                          <a:latin typeface="Cambria Math" panose="02040503050406030204" pitchFamily="18" charset="0"/>
                        </a:rPr>
                        <m:t>𝑃</m:t>
                      </m:r>
                      <m:r>
                        <a:rPr lang="en-US" sz="2000" b="0" i="1" smtClean="0">
                          <a:latin typeface="Cambria Math" panose="02040503050406030204" pitchFamily="18" charset="0"/>
                        </a:rPr>
                        <m:t>, </m:t>
                      </m:r>
                      <m:r>
                        <a:rPr lang="en-US" sz="2000" b="0" i="1" smtClean="0">
                          <a:latin typeface="Cambria Math" panose="02040503050406030204" pitchFamily="18" charset="0"/>
                        </a:rPr>
                        <m:t>𝜌</m:t>
                      </m:r>
                      <m:r>
                        <a:rPr lang="en-US" sz="2000" b="0" i="1" smtClean="0">
                          <a:latin typeface="Cambria Math" panose="02040503050406030204" pitchFamily="18" charset="0"/>
                        </a:rPr>
                        <m:t>, </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𝑉</m:t>
                          </m:r>
                        </m:e>
                      </m:acc>
                    </m:oMath>
                  </m:oMathPara>
                </a14:m>
                <a:endParaRPr lang="en-US" sz="2000" dirty="0"/>
              </a:p>
            </p:txBody>
          </p:sp>
        </mc:Choice>
        <mc:Fallback xmlns="">
          <p:sp>
            <p:nvSpPr>
              <p:cNvPr id="32" name="TextBox 31">
                <a:extLst>
                  <a:ext uri="{FF2B5EF4-FFF2-40B4-BE49-F238E27FC236}">
                    <a16:creationId xmlns:a16="http://schemas.microsoft.com/office/drawing/2014/main" id="{DFC2DDBA-1652-E17A-DE8A-27DD50B5E53B}"/>
                  </a:ext>
                </a:extLst>
              </p:cNvPr>
              <p:cNvSpPr txBox="1">
                <a:spLocks noRot="1" noChangeAspect="1" noMove="1" noResize="1" noEditPoints="1" noAdjustHandles="1" noChangeArrowheads="1" noChangeShapeType="1" noTextEdit="1"/>
              </p:cNvSpPr>
              <p:nvPr/>
            </p:nvSpPr>
            <p:spPr>
              <a:xfrm>
                <a:off x="1606042" y="1477665"/>
                <a:ext cx="1455817" cy="345159"/>
              </a:xfrm>
              <a:prstGeom prst="rect">
                <a:avLst/>
              </a:prstGeom>
              <a:blipFill>
                <a:blip r:embed="rId20"/>
                <a:stretch>
                  <a:fillRect b="-21053"/>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FB3848A1-C731-B966-59AD-B1DD397F54A0}"/>
              </a:ext>
            </a:extLst>
          </p:cNvPr>
          <p:cNvSpPr txBox="1"/>
          <p:nvPr/>
        </p:nvSpPr>
        <p:spPr>
          <a:xfrm>
            <a:off x="1460399" y="1203723"/>
            <a:ext cx="2653341" cy="400110"/>
          </a:xfrm>
          <a:prstGeom prst="rect">
            <a:avLst/>
          </a:prstGeom>
          <a:noFill/>
        </p:spPr>
        <p:txBody>
          <a:bodyPr wrap="square" rtlCol="0">
            <a:spAutoFit/>
          </a:bodyPr>
          <a:lstStyle/>
          <a:p>
            <a:r>
              <a:rPr lang="en-US" sz="2000" dirty="0"/>
              <a:t>Flow Molecules</a:t>
            </a:r>
          </a:p>
        </p:txBody>
      </p:sp>
      <p:sp>
        <p:nvSpPr>
          <p:cNvPr id="54" name="TextBox 53">
            <a:extLst>
              <a:ext uri="{FF2B5EF4-FFF2-40B4-BE49-F238E27FC236}">
                <a16:creationId xmlns:a16="http://schemas.microsoft.com/office/drawing/2014/main" id="{D73A132C-2879-C601-03CF-AD9FDE841ADE}"/>
              </a:ext>
            </a:extLst>
          </p:cNvPr>
          <p:cNvSpPr txBox="1"/>
          <p:nvPr/>
        </p:nvSpPr>
        <p:spPr>
          <a:xfrm rot="1785816">
            <a:off x="3816998" y="2307206"/>
            <a:ext cx="894797" cy="369332"/>
          </a:xfrm>
          <a:prstGeom prst="rect">
            <a:avLst/>
          </a:prstGeom>
          <a:noFill/>
        </p:spPr>
        <p:txBody>
          <a:bodyPr wrap="none" rtlCol="0">
            <a:spAutoFit/>
          </a:bodyPr>
          <a:lstStyle/>
          <a:p>
            <a:r>
              <a:rPr lang="en-US" dirty="0">
                <a:solidFill>
                  <a:srgbClr val="008000"/>
                </a:solidFill>
              </a:rPr>
              <a:t>532 nm</a:t>
            </a:r>
          </a:p>
        </p:txBody>
      </p:sp>
      <p:sp>
        <p:nvSpPr>
          <p:cNvPr id="8" name="TextBox 7">
            <a:extLst>
              <a:ext uri="{FF2B5EF4-FFF2-40B4-BE49-F238E27FC236}">
                <a16:creationId xmlns:a16="http://schemas.microsoft.com/office/drawing/2014/main" id="{0F1F2C15-DA3E-9988-11B1-D4C1ED140F12}"/>
              </a:ext>
            </a:extLst>
          </p:cNvPr>
          <p:cNvSpPr txBox="1"/>
          <p:nvPr/>
        </p:nvSpPr>
        <p:spPr>
          <a:xfrm rot="1774710">
            <a:off x="2816563" y="3307275"/>
            <a:ext cx="1027845" cy="584775"/>
          </a:xfrm>
          <a:prstGeom prst="rect">
            <a:avLst/>
          </a:prstGeom>
          <a:noFill/>
        </p:spPr>
        <p:txBody>
          <a:bodyPr wrap="none" rtlCol="0">
            <a:spAutoFit/>
          </a:bodyPr>
          <a:lstStyle/>
          <a:p>
            <a:pPr algn="ctr"/>
            <a:r>
              <a:rPr lang="en-US" sz="1600" dirty="0">
                <a:solidFill>
                  <a:schemeClr val="bg1"/>
                </a:solidFill>
              </a:rPr>
              <a:t>Molecular</a:t>
            </a:r>
          </a:p>
          <a:p>
            <a:pPr algn="ctr"/>
            <a:r>
              <a:rPr lang="en-US" sz="1600" dirty="0">
                <a:solidFill>
                  <a:schemeClr val="bg1"/>
                </a:solidFill>
              </a:rPr>
              <a:t>Filter</a:t>
            </a:r>
          </a:p>
        </p:txBody>
      </p:sp>
    </p:spTree>
    <p:extLst>
      <p:ext uri="{BB962C8B-B14F-4D97-AF65-F5344CB8AC3E}">
        <p14:creationId xmlns:p14="http://schemas.microsoft.com/office/powerpoint/2010/main" val="173595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550" fill="hold"/>
                                        <p:tgtEl>
                                          <p:spTgt spid="46"/>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repeatCount="indefinite" fill="hold" display="0">
                  <p:stCondLst>
                    <p:cond delay="indefinite"/>
                  </p:stCondLst>
                </p:cTn>
                <p:tgtEl>
                  <p:spTgt spid="45"/>
                </p:tgtEl>
              </p:cMediaNode>
            </p:video>
            <p:video>
              <p:cMediaNode vol="80000">
                <p:cTn id="46" repeatCount="indefinite" fill="hold" display="0">
                  <p:stCondLst>
                    <p:cond delay="indefinite"/>
                  </p:stCondLst>
                </p:cTn>
                <p:tgtEl>
                  <p:spTgt spid="46"/>
                </p:tgtEl>
              </p:cMediaNode>
            </p:video>
          </p:childTnLst>
        </p:cTn>
      </p:par>
    </p:tnLst>
    <p:bldLst>
      <p:bldP spid="37" grpId="0"/>
      <p:bldP spid="43" grpId="0"/>
      <p:bldP spid="33" grpId="0"/>
      <p:bldP spid="15" grpId="0"/>
      <p:bldP spid="21" grpId="0"/>
      <p:bldP spid="31" grpId="0"/>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8" id="{35A66C24-1511-3A43-AF9D-1DEE21DA2A8E}" vid="{38E18A68-F625-6343-A93F-4EBDBF247B4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68145</TotalTime>
  <Words>3432</Words>
  <Application>Microsoft Office PowerPoint</Application>
  <PresentationFormat>Widescreen</PresentationFormat>
  <Paragraphs>824</Paragraphs>
  <Slides>53</Slides>
  <Notes>12</Notes>
  <HiddenSlides>2</HiddenSlides>
  <MMClips>17</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53</vt:i4>
      </vt:variant>
    </vt:vector>
  </HeadingPairs>
  <TitlesOfParts>
    <vt:vector size="69" baseType="lpstr">
      <vt:lpstr>Acumin Pro</vt:lpstr>
      <vt:lpstr>Acumin Pro ExtraCondensed</vt:lpstr>
      <vt:lpstr>Acumin Pro ExtraCondensed Smbd</vt:lpstr>
      <vt:lpstr>Acumin Pro Medium</vt:lpstr>
      <vt:lpstr>Acumin Pro Semibold</vt:lpstr>
      <vt:lpstr>Acumin Pro SemiCondensed</vt:lpstr>
      <vt:lpstr>Arial</vt:lpstr>
      <vt:lpstr>Calibri</vt:lpstr>
      <vt:lpstr>Cambria Math</vt:lpstr>
      <vt:lpstr>Century Gothic</vt:lpstr>
      <vt:lpstr>Liberation Serif</vt:lpstr>
      <vt:lpstr>United Sans Cd Md</vt:lpstr>
      <vt:lpstr>United Sans Reg Medium</vt:lpstr>
      <vt:lpstr>Wingdings</vt:lpstr>
      <vt:lpstr>Default</vt:lpstr>
      <vt:lpstr>Purdue1</vt:lpstr>
      <vt:lpstr>PowerPoint Presentation</vt:lpstr>
      <vt:lpstr>Acknowledgements</vt:lpstr>
      <vt:lpstr>Why do we need optical diagnostics?</vt:lpstr>
      <vt:lpstr>Why do we need optical diagnostics?</vt:lpstr>
      <vt:lpstr>Why use Rayleigh scattering?</vt:lpstr>
      <vt:lpstr>What is Rayleigh scattering?</vt:lpstr>
      <vt:lpstr>What is Rayleigh scattering?</vt:lpstr>
      <vt:lpstr>Why use filtered Rayleigh scattering?</vt:lpstr>
      <vt:lpstr>Why use filtered Rayleigh scattering?</vt:lpstr>
      <vt:lpstr>Why use filtered Rayleigh scattering?</vt:lpstr>
      <vt:lpstr>Why use burst-mode filtered Rayleigh scattering?</vt:lpstr>
      <vt:lpstr>Burst-mode Laser Architecture</vt:lpstr>
      <vt:lpstr>FRS requires a spectrally pure laser source</vt:lpstr>
      <vt:lpstr>Methods to increase spectral purity</vt:lpstr>
      <vt:lpstr>Methods to increase spectral purity</vt:lpstr>
      <vt:lpstr>Demonstration of increased spectral purity</vt:lpstr>
      <vt:lpstr>Intensity of filtered Rayleigh scattering</vt:lpstr>
      <vt:lpstr>Intensity of filtered Rayleigh scattering</vt:lpstr>
      <vt:lpstr>Frequency-scanning FRS for a single pixel</vt:lpstr>
      <vt:lpstr>Method #1: Frequency-scanning burst-mode laser</vt:lpstr>
      <vt:lpstr>Frequency-scanning burst-mode laser</vt:lpstr>
      <vt:lpstr>Frequency-scanning burst-mode laser</vt:lpstr>
      <vt:lpstr>Frequency-scanning burst-mode laser</vt:lpstr>
      <vt:lpstr>Frequency-scanning burst-mode laser</vt:lpstr>
      <vt:lpstr>Sensitive to the radial velocity component</vt:lpstr>
      <vt:lpstr>Filtered Rayleigh scattering processing </vt:lpstr>
      <vt:lpstr>Filtered Rayleigh scattering processing </vt:lpstr>
      <vt:lpstr>Comparison with CFD results</vt:lpstr>
      <vt:lpstr>Comparison with CFD results</vt:lpstr>
      <vt:lpstr>Five simultaneous P, T, and V measurements in 5-ms</vt:lpstr>
      <vt:lpstr>Method #2: Generate “discrete” pulse frequencies</vt:lpstr>
      <vt:lpstr>Method #2: Generate “discrete” pulse frequencies</vt:lpstr>
      <vt:lpstr>Generation of four frequency-shifted pulses</vt:lpstr>
      <vt:lpstr>Overexpanded jet facility</vt:lpstr>
      <vt:lpstr>Visualization of the Doppler effect</vt:lpstr>
      <vt:lpstr>Fitting with four measurements</vt:lpstr>
      <vt:lpstr>Simultaneous temperature, pressure, velocity</vt:lpstr>
      <vt:lpstr>Centerline mean pressure and temperature</vt:lpstr>
      <vt:lpstr>Centerline mean pressure and temperature</vt:lpstr>
      <vt:lpstr>Centerline mean pressure and temperature</vt:lpstr>
      <vt:lpstr>Pressure, temperature, and velocity at 25 kHz</vt:lpstr>
      <vt:lpstr>How to find the optimal configuration?</vt:lpstr>
      <vt:lpstr>How to find the optimal configuration?</vt:lpstr>
      <vt:lpstr>Conclusions</vt:lpstr>
      <vt:lpstr>References</vt:lpstr>
      <vt:lpstr>Backup Slides</vt:lpstr>
      <vt:lpstr>Burst profile using AOM-system</vt:lpstr>
      <vt:lpstr>Uncertainty in background constant estimates</vt:lpstr>
      <vt:lpstr>Model</vt:lpstr>
      <vt:lpstr>What is Rayleigh scattering?</vt:lpstr>
      <vt:lpstr>Same pixel with different fitted profiles</vt:lpstr>
      <vt:lpstr>Simultaneous P, T, and V in 1-ms</vt:lpstr>
      <vt:lpstr>Frequency-switching FRS for a single pixel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Measurements of Mass and Temperature Distributions in Multiphase Flows</dc:title>
  <dc:creator>Amanda M Braun</dc:creator>
  <cp:lastModifiedBy>Braun, Amanda (LARC-D304)[Oak Ridge Associated Universities]</cp:lastModifiedBy>
  <cp:revision>457</cp:revision>
  <dcterms:created xsi:type="dcterms:W3CDTF">2022-06-14T22:54:25Z</dcterms:created>
  <dcterms:modified xsi:type="dcterms:W3CDTF">2024-06-27T22:34:28Z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2023-01-05T20:25:53Z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05979200-7134-4a81-a166-c7f39ab26724</vt:lpwstr>
  </property>
  <property fmtid="{D5CDD505-2E9C-101B-9397-08002B2CF9AE}" pid="8" name="MSIP_Label_4044bd30-2ed7-4c9d-9d12-46200872a97b_ContentBits">
    <vt:lpwstr>0</vt:lpwstr>
  </property>
</Properties>
</file>