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ppt/_rels/presentation.xml.rels" ContentType="application/vnd.openxmlformats-package.relationships+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9.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_rels/slideLayout30.xml.rels" ContentType="application/vnd.openxmlformats-package.relationships+xml"/>
  <Override PartName="/ppt/slideLayouts/_rels/slideLayout24.xml.rels" ContentType="application/vnd.openxmlformats-package.relationships+xml"/>
  <Override PartName="/ppt/slideLayouts/_rels/slideLayout31.xml.rels" ContentType="application/vnd.openxmlformats-package.relationships+xml"/>
  <Override PartName="/ppt/slideLayouts/_rels/slideLayout25.xml.rels" ContentType="application/vnd.openxmlformats-package.relationships+xml"/>
  <Override PartName="/ppt/slideLayouts/_rels/slideLayout32.xml.rels" ContentType="application/vnd.openxmlformats-package.relationships+xml"/>
  <Override PartName="/ppt/slideLayouts/_rels/slideLayout27.xml.rels" ContentType="application/vnd.openxmlformats-package.relationships+xml"/>
  <Override PartName="/ppt/slideLayouts/_rels/slideLayout26.xml.rels" ContentType="application/vnd.openxmlformats-package.relationships+xml"/>
  <Override PartName="/ppt/slideLayouts/_rels/slideLayout33.xml.rels" ContentType="application/vnd.openxmlformats-package.relationships+xml"/>
  <Override PartName="/ppt/slideLayouts/_rels/slideLayout36.xml.rels" ContentType="application/vnd.openxmlformats-package.relationships+xml"/>
  <Override PartName="/ppt/slideLayouts/_rels/slideLayout8.xml.rels" ContentType="application/vnd.openxmlformats-package.relationships+xml"/>
  <Override PartName="/ppt/slideLayouts/_rels/slideLayout35.xml.rels" ContentType="application/vnd.openxmlformats-package.relationships+xml"/>
  <Override PartName="/ppt/slideLayouts/_rels/slideLayout7.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19.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18.xml.rels" ContentType="application/vnd.openxmlformats-package.relationships+xml"/>
  <Override PartName="/ppt/slideLayouts/_rels/slideLayout3.xml.rels" ContentType="application/vnd.openxmlformats-package.relationships+xml"/>
  <Override PartName="/ppt/slideLayouts/_rels/slideLayout17.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20.xml.rels" ContentType="application/vnd.openxmlformats-package.relationships+xml"/>
  <Override PartName="/ppt/slideLayouts/_rels/slideLayout28.xml.rels" ContentType="application/vnd.openxmlformats-package.relationships+xml"/>
  <Override PartName="/ppt/slideLayouts/_rels/slideLayout14.xml.rels" ContentType="application/vnd.openxmlformats-package.relationships+xml"/>
  <Override PartName="/ppt/slideLayouts/_rels/slideLayout13.xml.rels" ContentType="application/vnd.openxmlformats-package.relationships+xml"/>
  <Override PartName="/ppt/slideLayouts/_rels/slideLayout21.xml.rels" ContentType="application/vnd.openxmlformats-package.relationships+xml"/>
  <Override PartName="/ppt/slideLayouts/_rels/slideLayout29.xml.rels" ContentType="application/vnd.openxmlformats-package.relationships+xml"/>
  <Override PartName="/ppt/slideLayouts/_rels/slideLayout22.xml.rels" ContentType="application/vnd.openxmlformats-package.relationships+xml"/>
  <Override PartName="/ppt/slideLayouts/_rels/slideLayout2.xml.rels" ContentType="application/vnd.openxmlformats-package.relationships+xml"/>
  <Override PartName="/ppt/slideLayouts/_rels/slideLayout16.xml.rels" ContentType="application/vnd.openxmlformats-package.relationships+xml"/>
  <Override PartName="/ppt/slideLayouts/_rels/slideLayout23.xml.rels" ContentType="application/vnd.openxmlformats-package.relationships+xml"/>
  <Override PartName="/ppt/slideLayouts/_rels/slideLayout15.xml.rels" ContentType="application/vnd.openxmlformats-package.relationships+xml"/>
  <Override PartName="/ppt/slideLayouts/_rels/slideLayout1.xml.rels" ContentType="application/vnd.openxmlformats-package.relationships+xml"/>
  <Override PartName="/ppt/slideLayouts/_rels/slideLayout9.xml.rels" ContentType="application/vnd.openxmlformats-package.relationships+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35.xml" ContentType="application/vnd.openxmlformats-officedocument.presentationml.slideLayout+xml"/>
  <Override PartName="/ppt/slideLayouts/slideLayout10.xml" ContentType="application/vnd.openxmlformats-officedocument.presentationml.slideLayout+xml"/>
  <Override PartName="/ppt/slideLayouts/slideLayout36.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s/_rels/slide17.xml.rels" ContentType="application/vnd.openxmlformats-package.relationships+xml"/>
  <Override PartName="/ppt/slides/_rels/slide10.xml.rels" ContentType="application/vnd.openxmlformats-package.relationships+xml"/>
  <Override PartName="/ppt/slides/_rels/slide18.xml.rels" ContentType="application/vnd.openxmlformats-package.relationships+xml"/>
  <Override PartName="/ppt/slides/_rels/slide11.xml.rels" ContentType="application/vnd.openxmlformats-package.relationships+xml"/>
  <Override PartName="/ppt/slides/_rels/slide19.xml.rels" ContentType="application/vnd.openxmlformats-package.relationships+xml"/>
  <Override PartName="/ppt/slides/_rels/slide2.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20.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21.xml.rels" ContentType="application/vnd.openxmlformats-package.relationships+xml"/>
  <Override PartName="/ppt/slides/_rels/slide1.xml.rels" ContentType="application/vnd.openxmlformats-package.relationships+xml"/>
  <Override PartName="/ppt/slides/_rels/slide9.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theme/theme2.xml" ContentType="application/vnd.openxmlformats-officedocument.theme+xml"/>
  <Override PartName="/ppt/theme/theme3.xml" ContentType="application/vnd.openxmlformats-officedocument.theme+xml"/>
  <Override PartName="/ppt/theme/theme1.xml" ContentType="application/vnd.openxmlformats-officedocument.theme+xml"/>
  <Override PartName="/ppt/media/image15.jpeg" ContentType="image/jpeg"/>
  <Override PartName="/ppt/media/image12.jpeg" ContentType="image/jpeg"/>
  <Override PartName="/ppt/media/image13.jpeg" ContentType="image/jpeg"/>
  <Override PartName="/ppt/media/image14.jpeg" ContentType="image/jpeg"/>
  <Override PartName="/ppt/media/image19.wmf" ContentType="image/x-wmf"/>
  <Override PartName="/ppt/media/image1.png" ContentType="image/png"/>
  <Override PartName="/ppt/media/image3.png" ContentType="image/png"/>
  <Override PartName="/ppt/media/image4.png" ContentType="image/png"/>
  <Override PartName="/ppt/media/image5.png" ContentType="image/png"/>
  <Override PartName="/ppt/media/image6.png" ContentType="image/png"/>
  <Override PartName="/ppt/media/image2.png" ContentType="image/png"/>
  <Override PartName="/ppt/media/image7.png" ContentType="image/png"/>
  <Override PartName="/ppt/media/image11.png" ContentType="image/png"/>
  <Override PartName="/ppt/media/image17.png" ContentType="image/png"/>
  <Override PartName="/ppt/media/image18.png" ContentType="image/png"/>
  <Override PartName="/ppt/media/image16.png" ContentType="image/png"/>
  <Override PartName="/ppt/media/image21.png" ContentType="image/png"/>
  <Override PartName="/ppt/media/image20.png" ContentType="image/png"/>
  <Override PartName="/ppt/media/image8.jpeg" ContentType="image/jpeg"/>
  <Override PartName="/ppt/media/image9.jpeg" ContentType="image/jpeg"/>
  <Override PartName="/ppt/media/image10.png" ContentType="image/png"/>
  <Override PartName="/ppt/presentation.xml" ContentType="application/vnd.openxmlformats-officedocument.presentationml.presentation.main+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_rels/.rels" ContentType="application/vnd.openxmlformats-package.relationship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Lst>
  <p:sldSz cx="10080625" cy="567055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 name="PlaceHolder 2"/>
          <p:cNvSpPr>
            <a:spLocks noGrp="1"/>
          </p:cNvSpPr>
          <p:nvPr>
            <p:ph type="subTitle"/>
          </p:nvPr>
        </p:nvSpPr>
        <p:spPr>
          <a:xfrm>
            <a:off x="504000" y="1326600"/>
            <a:ext cx="9072000" cy="32886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8" name="PlaceHolder 2"/>
          <p:cNvSpPr>
            <a:spLocks noGrp="1"/>
          </p:cNvSpPr>
          <p:nvPr>
            <p:ph type="body"/>
          </p:nvPr>
        </p:nvSpPr>
        <p:spPr>
          <a:xfrm>
            <a:off x="504000" y="1326600"/>
            <a:ext cx="9072000" cy="328860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11"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4000" y="226080"/>
            <a:ext cx="9072000" cy="43884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5"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6"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17"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9"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20"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21" name="PlaceHolder 4"/>
          <p:cNvSpPr>
            <a:spLocks noGrp="1"/>
          </p:cNvSpPr>
          <p:nvPr>
            <p:ph type="body"/>
          </p:nvPr>
        </p:nvSpPr>
        <p:spPr>
          <a:xfrm>
            <a:off x="515268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23"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24"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25" name="PlaceHolder 4"/>
          <p:cNvSpPr>
            <a:spLocks noGrp="1"/>
          </p:cNvSpPr>
          <p:nvPr>
            <p:ph type="body"/>
          </p:nvPr>
        </p:nvSpPr>
        <p:spPr>
          <a:xfrm>
            <a:off x="504000" y="304452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27" name="PlaceHolder 2"/>
          <p:cNvSpPr>
            <a:spLocks noGrp="1"/>
          </p:cNvSpPr>
          <p:nvPr>
            <p:ph type="body"/>
          </p:nvPr>
        </p:nvSpPr>
        <p:spPr>
          <a:xfrm>
            <a:off x="504000" y="132660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28" name="PlaceHolder 3"/>
          <p:cNvSpPr>
            <a:spLocks noGrp="1"/>
          </p:cNvSpPr>
          <p:nvPr>
            <p:ph type="body"/>
          </p:nvPr>
        </p:nvSpPr>
        <p:spPr>
          <a:xfrm>
            <a:off x="504000" y="304452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30"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1"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2"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3" name="PlaceHolder 5"/>
          <p:cNvSpPr>
            <a:spLocks noGrp="1"/>
          </p:cNvSpPr>
          <p:nvPr>
            <p:ph type="body"/>
          </p:nvPr>
        </p:nvSpPr>
        <p:spPr>
          <a:xfrm>
            <a:off x="515268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35" name="PlaceHolder 2"/>
          <p:cNvSpPr>
            <a:spLocks noGrp="1"/>
          </p:cNvSpPr>
          <p:nvPr>
            <p:ph type="body"/>
          </p:nvPr>
        </p:nvSpPr>
        <p:spPr>
          <a:xfrm>
            <a:off x="50400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6" name="PlaceHolder 3"/>
          <p:cNvSpPr>
            <a:spLocks noGrp="1"/>
          </p:cNvSpPr>
          <p:nvPr>
            <p:ph type="body"/>
          </p:nvPr>
        </p:nvSpPr>
        <p:spPr>
          <a:xfrm>
            <a:off x="357156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7" name="PlaceHolder 4"/>
          <p:cNvSpPr>
            <a:spLocks noGrp="1"/>
          </p:cNvSpPr>
          <p:nvPr>
            <p:ph type="body"/>
          </p:nvPr>
        </p:nvSpPr>
        <p:spPr>
          <a:xfrm>
            <a:off x="663912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8" name="PlaceHolder 5"/>
          <p:cNvSpPr>
            <a:spLocks noGrp="1"/>
          </p:cNvSpPr>
          <p:nvPr>
            <p:ph type="body"/>
          </p:nvPr>
        </p:nvSpPr>
        <p:spPr>
          <a:xfrm>
            <a:off x="50400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39" name="PlaceHolder 6"/>
          <p:cNvSpPr>
            <a:spLocks noGrp="1"/>
          </p:cNvSpPr>
          <p:nvPr>
            <p:ph type="body"/>
          </p:nvPr>
        </p:nvSpPr>
        <p:spPr>
          <a:xfrm>
            <a:off x="357156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40" name="PlaceHolder 7"/>
          <p:cNvSpPr>
            <a:spLocks noGrp="1"/>
          </p:cNvSpPr>
          <p:nvPr>
            <p:ph type="body"/>
          </p:nvPr>
        </p:nvSpPr>
        <p:spPr>
          <a:xfrm>
            <a:off x="663912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47" name="PlaceHolder 2"/>
          <p:cNvSpPr>
            <a:spLocks noGrp="1"/>
          </p:cNvSpPr>
          <p:nvPr>
            <p:ph type="subTitle"/>
          </p:nvPr>
        </p:nvSpPr>
        <p:spPr>
          <a:xfrm>
            <a:off x="504000" y="1326600"/>
            <a:ext cx="9072000" cy="32886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49" name="PlaceHolder 2"/>
          <p:cNvSpPr>
            <a:spLocks noGrp="1"/>
          </p:cNvSpPr>
          <p:nvPr>
            <p:ph type="body"/>
          </p:nvPr>
        </p:nvSpPr>
        <p:spPr>
          <a:xfrm>
            <a:off x="504000" y="1326600"/>
            <a:ext cx="9072000" cy="328860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51"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52"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504000" y="226080"/>
            <a:ext cx="9072000" cy="43884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56"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57"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58"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0"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61"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62" name="PlaceHolder 4"/>
          <p:cNvSpPr>
            <a:spLocks noGrp="1"/>
          </p:cNvSpPr>
          <p:nvPr>
            <p:ph type="body"/>
          </p:nvPr>
        </p:nvSpPr>
        <p:spPr>
          <a:xfrm>
            <a:off x="515268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4"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65"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66" name="PlaceHolder 4"/>
          <p:cNvSpPr>
            <a:spLocks noGrp="1"/>
          </p:cNvSpPr>
          <p:nvPr>
            <p:ph type="body"/>
          </p:nvPr>
        </p:nvSpPr>
        <p:spPr>
          <a:xfrm>
            <a:off x="504000" y="304452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68" name="PlaceHolder 2"/>
          <p:cNvSpPr>
            <a:spLocks noGrp="1"/>
          </p:cNvSpPr>
          <p:nvPr>
            <p:ph type="body"/>
          </p:nvPr>
        </p:nvSpPr>
        <p:spPr>
          <a:xfrm>
            <a:off x="504000" y="132660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69" name="PlaceHolder 3"/>
          <p:cNvSpPr>
            <a:spLocks noGrp="1"/>
          </p:cNvSpPr>
          <p:nvPr>
            <p:ph type="body"/>
          </p:nvPr>
        </p:nvSpPr>
        <p:spPr>
          <a:xfrm>
            <a:off x="504000" y="304452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71"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72"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73"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74" name="PlaceHolder 5"/>
          <p:cNvSpPr>
            <a:spLocks noGrp="1"/>
          </p:cNvSpPr>
          <p:nvPr>
            <p:ph type="body"/>
          </p:nvPr>
        </p:nvSpPr>
        <p:spPr>
          <a:xfrm>
            <a:off x="515268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76" name="PlaceHolder 2"/>
          <p:cNvSpPr>
            <a:spLocks noGrp="1"/>
          </p:cNvSpPr>
          <p:nvPr>
            <p:ph type="body"/>
          </p:nvPr>
        </p:nvSpPr>
        <p:spPr>
          <a:xfrm>
            <a:off x="50400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77" name="PlaceHolder 3"/>
          <p:cNvSpPr>
            <a:spLocks noGrp="1"/>
          </p:cNvSpPr>
          <p:nvPr>
            <p:ph type="body"/>
          </p:nvPr>
        </p:nvSpPr>
        <p:spPr>
          <a:xfrm>
            <a:off x="357156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78" name="PlaceHolder 4"/>
          <p:cNvSpPr>
            <a:spLocks noGrp="1"/>
          </p:cNvSpPr>
          <p:nvPr>
            <p:ph type="body"/>
          </p:nvPr>
        </p:nvSpPr>
        <p:spPr>
          <a:xfrm>
            <a:off x="663912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79" name="PlaceHolder 5"/>
          <p:cNvSpPr>
            <a:spLocks noGrp="1"/>
          </p:cNvSpPr>
          <p:nvPr>
            <p:ph type="body"/>
          </p:nvPr>
        </p:nvSpPr>
        <p:spPr>
          <a:xfrm>
            <a:off x="50400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80" name="PlaceHolder 6"/>
          <p:cNvSpPr>
            <a:spLocks noGrp="1"/>
          </p:cNvSpPr>
          <p:nvPr>
            <p:ph type="body"/>
          </p:nvPr>
        </p:nvSpPr>
        <p:spPr>
          <a:xfrm>
            <a:off x="357156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81" name="PlaceHolder 7"/>
          <p:cNvSpPr>
            <a:spLocks noGrp="1"/>
          </p:cNvSpPr>
          <p:nvPr>
            <p:ph type="body"/>
          </p:nvPr>
        </p:nvSpPr>
        <p:spPr>
          <a:xfrm>
            <a:off x="663912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88" name="PlaceHolder 2"/>
          <p:cNvSpPr>
            <a:spLocks noGrp="1"/>
          </p:cNvSpPr>
          <p:nvPr>
            <p:ph type="subTitle"/>
          </p:nvPr>
        </p:nvSpPr>
        <p:spPr>
          <a:xfrm>
            <a:off x="504000" y="1326600"/>
            <a:ext cx="9072000" cy="32886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90" name="PlaceHolder 2"/>
          <p:cNvSpPr>
            <a:spLocks noGrp="1"/>
          </p:cNvSpPr>
          <p:nvPr>
            <p:ph type="body"/>
          </p:nvPr>
        </p:nvSpPr>
        <p:spPr>
          <a:xfrm>
            <a:off x="504000" y="1326600"/>
            <a:ext cx="9072000" cy="328860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92"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93"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504000" y="226080"/>
            <a:ext cx="9072000" cy="43884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97"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98" name="PlaceHolder 3"/>
          <p:cNvSpPr>
            <a:spLocks noGrp="1"/>
          </p:cNvSpPr>
          <p:nvPr>
            <p:ph type="body"/>
          </p:nvPr>
        </p:nvSpPr>
        <p:spPr>
          <a:xfrm>
            <a:off x="515268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99"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1" name="PlaceHolder 2"/>
          <p:cNvSpPr>
            <a:spLocks noGrp="1"/>
          </p:cNvSpPr>
          <p:nvPr>
            <p:ph type="body"/>
          </p:nvPr>
        </p:nvSpPr>
        <p:spPr>
          <a:xfrm>
            <a:off x="504000" y="1326600"/>
            <a:ext cx="4426920" cy="3288600"/>
          </a:xfrm>
          <a:prstGeom prst="rect">
            <a:avLst/>
          </a:prstGeom>
        </p:spPr>
        <p:txBody>
          <a:bodyPr lIns="0" rIns="0" tIns="0" bIns="0">
            <a:normAutofit/>
          </a:bodyPr>
          <a:p>
            <a:endParaRPr b="0" lang="en-US" sz="2800" spc="-1" strike="noStrike">
              <a:solidFill>
                <a:srgbClr val="000000"/>
              </a:solidFill>
              <a:latin typeface="Arial"/>
            </a:endParaRPr>
          </a:p>
        </p:txBody>
      </p:sp>
      <p:sp>
        <p:nvSpPr>
          <p:cNvPr id="102"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03" name="PlaceHolder 4"/>
          <p:cNvSpPr>
            <a:spLocks noGrp="1"/>
          </p:cNvSpPr>
          <p:nvPr>
            <p:ph type="body"/>
          </p:nvPr>
        </p:nvSpPr>
        <p:spPr>
          <a:xfrm>
            <a:off x="515268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5"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06"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07" name="PlaceHolder 4"/>
          <p:cNvSpPr>
            <a:spLocks noGrp="1"/>
          </p:cNvSpPr>
          <p:nvPr>
            <p:ph type="body"/>
          </p:nvPr>
        </p:nvSpPr>
        <p:spPr>
          <a:xfrm>
            <a:off x="504000" y="304452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09" name="PlaceHolder 2"/>
          <p:cNvSpPr>
            <a:spLocks noGrp="1"/>
          </p:cNvSpPr>
          <p:nvPr>
            <p:ph type="body"/>
          </p:nvPr>
        </p:nvSpPr>
        <p:spPr>
          <a:xfrm>
            <a:off x="504000" y="132660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10" name="PlaceHolder 3"/>
          <p:cNvSpPr>
            <a:spLocks noGrp="1"/>
          </p:cNvSpPr>
          <p:nvPr>
            <p:ph type="body"/>
          </p:nvPr>
        </p:nvSpPr>
        <p:spPr>
          <a:xfrm>
            <a:off x="504000" y="3044520"/>
            <a:ext cx="907200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12" name="PlaceHolder 2"/>
          <p:cNvSpPr>
            <a:spLocks noGrp="1"/>
          </p:cNvSpPr>
          <p:nvPr>
            <p:ph type="body"/>
          </p:nvPr>
        </p:nvSpPr>
        <p:spPr>
          <a:xfrm>
            <a:off x="50400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13" name="PlaceHolder 3"/>
          <p:cNvSpPr>
            <a:spLocks noGrp="1"/>
          </p:cNvSpPr>
          <p:nvPr>
            <p:ph type="body"/>
          </p:nvPr>
        </p:nvSpPr>
        <p:spPr>
          <a:xfrm>
            <a:off x="5152680" y="132660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14" name="PlaceHolder 4"/>
          <p:cNvSpPr>
            <a:spLocks noGrp="1"/>
          </p:cNvSpPr>
          <p:nvPr>
            <p:ph type="body"/>
          </p:nvPr>
        </p:nvSpPr>
        <p:spPr>
          <a:xfrm>
            <a:off x="50400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15" name="PlaceHolder 5"/>
          <p:cNvSpPr>
            <a:spLocks noGrp="1"/>
          </p:cNvSpPr>
          <p:nvPr>
            <p:ph type="body"/>
          </p:nvPr>
        </p:nvSpPr>
        <p:spPr>
          <a:xfrm>
            <a:off x="5152680" y="3044520"/>
            <a:ext cx="442692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504000" y="226080"/>
            <a:ext cx="9072000" cy="946440"/>
          </a:xfrm>
          <a:prstGeom prst="rect">
            <a:avLst/>
          </a:prstGeom>
        </p:spPr>
        <p:txBody>
          <a:bodyPr lIns="0" rIns="0" tIns="0" bIns="0" anchor="ctr">
            <a:noAutofit/>
          </a:bodyPr>
          <a:p>
            <a:endParaRPr b="0" lang="en-US" sz="1800" spc="-1" strike="noStrike">
              <a:solidFill>
                <a:srgbClr val="000000"/>
              </a:solidFill>
              <a:latin typeface="Arial"/>
            </a:endParaRPr>
          </a:p>
        </p:txBody>
      </p:sp>
      <p:sp>
        <p:nvSpPr>
          <p:cNvPr id="117" name="PlaceHolder 2"/>
          <p:cNvSpPr>
            <a:spLocks noGrp="1"/>
          </p:cNvSpPr>
          <p:nvPr>
            <p:ph type="body"/>
          </p:nvPr>
        </p:nvSpPr>
        <p:spPr>
          <a:xfrm>
            <a:off x="50400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18" name="PlaceHolder 3"/>
          <p:cNvSpPr>
            <a:spLocks noGrp="1"/>
          </p:cNvSpPr>
          <p:nvPr>
            <p:ph type="body"/>
          </p:nvPr>
        </p:nvSpPr>
        <p:spPr>
          <a:xfrm>
            <a:off x="357156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19" name="PlaceHolder 4"/>
          <p:cNvSpPr>
            <a:spLocks noGrp="1"/>
          </p:cNvSpPr>
          <p:nvPr>
            <p:ph type="body"/>
          </p:nvPr>
        </p:nvSpPr>
        <p:spPr>
          <a:xfrm>
            <a:off x="6639120" y="132660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20" name="PlaceHolder 5"/>
          <p:cNvSpPr>
            <a:spLocks noGrp="1"/>
          </p:cNvSpPr>
          <p:nvPr>
            <p:ph type="body"/>
          </p:nvPr>
        </p:nvSpPr>
        <p:spPr>
          <a:xfrm>
            <a:off x="50400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21" name="PlaceHolder 6"/>
          <p:cNvSpPr>
            <a:spLocks noGrp="1"/>
          </p:cNvSpPr>
          <p:nvPr>
            <p:ph type="body"/>
          </p:nvPr>
        </p:nvSpPr>
        <p:spPr>
          <a:xfrm>
            <a:off x="357156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
        <p:nvSpPr>
          <p:cNvPr id="122" name="PlaceHolder 7"/>
          <p:cNvSpPr>
            <a:spLocks noGrp="1"/>
          </p:cNvSpPr>
          <p:nvPr>
            <p:ph type="body"/>
          </p:nvPr>
        </p:nvSpPr>
        <p:spPr>
          <a:xfrm>
            <a:off x="6639120" y="3044520"/>
            <a:ext cx="2921040" cy="156852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 Id="rId11" Type="http://schemas.openxmlformats.org/officeDocument/2006/relationships/slideLayout" Target="../slideLayouts/slideLayout20.xml"/><Relationship Id="rId12" Type="http://schemas.openxmlformats.org/officeDocument/2006/relationships/slideLayout" Target="../slideLayouts/slideLayout21.xml"/><Relationship Id="rId13" Type="http://schemas.openxmlformats.org/officeDocument/2006/relationships/slideLayout" Target="../slideLayouts/slideLayout22.xml"/><Relationship Id="rId14" Type="http://schemas.openxmlformats.org/officeDocument/2006/relationships/slideLayout" Target="../slideLayouts/slideLayout23.xml"/><Relationship Id="rId15"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Picture 1" descr=""/>
          <p:cNvPicPr/>
          <p:nvPr/>
        </p:nvPicPr>
        <p:blipFill>
          <a:blip r:embed="rId2"/>
          <a:stretch/>
        </p:blipFill>
        <p:spPr>
          <a:xfrm>
            <a:off x="8961840" y="92160"/>
            <a:ext cx="1037160" cy="1037160"/>
          </a:xfrm>
          <a:prstGeom prst="rect">
            <a:avLst/>
          </a:prstGeom>
          <a:ln>
            <a:noFill/>
          </a:ln>
        </p:spPr>
      </p:pic>
      <p:pic>
        <p:nvPicPr>
          <p:cNvPr id="1" name="Picture 2" descr=""/>
          <p:cNvPicPr/>
          <p:nvPr/>
        </p:nvPicPr>
        <p:blipFill>
          <a:blip r:embed="rId3"/>
          <a:stretch/>
        </p:blipFill>
        <p:spPr>
          <a:xfrm>
            <a:off x="137520" y="4861080"/>
            <a:ext cx="684720" cy="694080"/>
          </a:xfrm>
          <a:prstGeom prst="rect">
            <a:avLst/>
          </a:prstGeom>
          <a:ln>
            <a:noFill/>
          </a:ln>
        </p:spPr>
      </p:pic>
      <p:sp>
        <p:nvSpPr>
          <p:cNvPr id="2" name="CustomShape 1"/>
          <p:cNvSpPr/>
          <p:nvPr/>
        </p:nvSpPr>
        <p:spPr>
          <a:xfrm>
            <a:off x="1949040" y="5104440"/>
            <a:ext cx="6034320" cy="68904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en-US" sz="1400" spc="-1" strike="noStrike">
                <a:solidFill>
                  <a:srgbClr val="000000"/>
                </a:solidFill>
                <a:latin typeface="Arial"/>
                <a:ea typeface="DejaVu Sans"/>
              </a:rPr>
              <a:t>Introduction to COBRA – GTTC – Data Systems Focus Group – 8/1/2024</a:t>
            </a:r>
            <a:endParaRPr b="0" lang="en-US" sz="1400" spc="-1" strike="noStrike">
              <a:latin typeface="Arial"/>
            </a:endParaRPr>
          </a:p>
        </p:txBody>
      </p:sp>
      <p:sp>
        <p:nvSpPr>
          <p:cNvPr id="3" name="PlaceHolder 2"/>
          <p:cNvSpPr>
            <a:spLocks noGrp="1"/>
          </p:cNvSpPr>
          <p:nvPr>
            <p:ph type="title"/>
          </p:nvPr>
        </p:nvSpPr>
        <p:spPr>
          <a:xfrm>
            <a:off x="503640" y="226080"/>
            <a:ext cx="9070560" cy="945360"/>
          </a:xfrm>
          <a:prstGeom prst="rect">
            <a:avLst/>
          </a:prstGeom>
        </p:spPr>
        <p:txBody>
          <a:bodyPr lIns="0" rIns="0" tIns="0" bIns="0" anchor="ctr">
            <a:noAutofit/>
          </a:bodyPr>
          <a:p>
            <a:r>
              <a:rPr b="0" lang="en-US" sz="4400" spc="-1" strike="noStrike">
                <a:solidFill>
                  <a:srgbClr val="000000"/>
                </a:solidFill>
                <a:latin typeface="Arial"/>
              </a:rPr>
              <a:t>Cli</a:t>
            </a:r>
            <a:r>
              <a:rPr b="0" lang="en-US" sz="4400" spc="-1" strike="noStrike">
                <a:solidFill>
                  <a:srgbClr val="000000"/>
                </a:solidFill>
                <a:latin typeface="Arial"/>
              </a:rPr>
              <a:t>ck </a:t>
            </a:r>
            <a:r>
              <a:rPr b="0" lang="en-US" sz="4400" spc="-1" strike="noStrike">
                <a:solidFill>
                  <a:srgbClr val="000000"/>
                </a:solidFill>
                <a:latin typeface="Arial"/>
              </a:rPr>
              <a:t>to </a:t>
            </a:r>
            <a:r>
              <a:rPr b="0" lang="en-US" sz="4400" spc="-1" strike="noStrike">
                <a:solidFill>
                  <a:srgbClr val="000000"/>
                </a:solidFill>
                <a:latin typeface="Arial"/>
              </a:rPr>
              <a:t>ed</a:t>
            </a:r>
            <a:r>
              <a:rPr b="0" lang="en-US" sz="4400" spc="-1" strike="noStrike">
                <a:solidFill>
                  <a:srgbClr val="000000"/>
                </a:solidFill>
                <a:latin typeface="Arial"/>
              </a:rPr>
              <a:t>it </a:t>
            </a:r>
            <a:r>
              <a:rPr b="0" lang="en-US" sz="4400" spc="-1" strike="noStrike">
                <a:solidFill>
                  <a:srgbClr val="000000"/>
                </a:solidFill>
                <a:latin typeface="Arial"/>
              </a:rPr>
              <a:t>th</a:t>
            </a:r>
            <a:r>
              <a:rPr b="0" lang="en-US" sz="4400" spc="-1" strike="noStrike">
                <a:solidFill>
                  <a:srgbClr val="000000"/>
                </a:solidFill>
                <a:latin typeface="Arial"/>
              </a:rPr>
              <a:t>e </a:t>
            </a:r>
            <a:r>
              <a:rPr b="0" lang="en-US" sz="4400" spc="-1" strike="noStrike">
                <a:solidFill>
                  <a:srgbClr val="000000"/>
                </a:solidFill>
                <a:latin typeface="Arial"/>
              </a:rPr>
              <a:t>titl</a:t>
            </a:r>
            <a:r>
              <a:rPr b="0" lang="en-US" sz="4400" spc="-1" strike="noStrike">
                <a:solidFill>
                  <a:srgbClr val="000000"/>
                </a:solidFill>
                <a:latin typeface="Arial"/>
              </a:rPr>
              <a:t>e </a:t>
            </a:r>
            <a:r>
              <a:rPr b="0" lang="en-US" sz="4400" spc="-1" strike="noStrike">
                <a:solidFill>
                  <a:srgbClr val="000000"/>
                </a:solidFill>
                <a:latin typeface="Arial"/>
              </a:rPr>
              <a:t>te</a:t>
            </a:r>
            <a:r>
              <a:rPr b="0" lang="en-US" sz="4400" spc="-1" strike="noStrike">
                <a:solidFill>
                  <a:srgbClr val="000000"/>
                </a:solidFill>
                <a:latin typeface="Arial"/>
              </a:rPr>
              <a:t>xt </a:t>
            </a:r>
            <a:r>
              <a:rPr b="0" lang="en-US" sz="4400" spc="-1" strike="noStrike">
                <a:solidFill>
                  <a:srgbClr val="000000"/>
                </a:solidFill>
                <a:latin typeface="Arial"/>
              </a:rPr>
              <a:t>for</a:t>
            </a:r>
            <a:r>
              <a:rPr b="0" lang="en-US" sz="4400" spc="-1" strike="noStrike">
                <a:solidFill>
                  <a:srgbClr val="000000"/>
                </a:solidFill>
                <a:latin typeface="Arial"/>
              </a:rPr>
              <a:t>m</a:t>
            </a:r>
            <a:r>
              <a:rPr b="0" lang="en-US" sz="4400" spc="-1" strike="noStrike">
                <a:solidFill>
                  <a:srgbClr val="000000"/>
                </a:solidFill>
                <a:latin typeface="Arial"/>
              </a:rPr>
              <a:t>at</a:t>
            </a:r>
            <a:endParaRPr b="0" lang="en-US" sz="4400" spc="-1" strike="noStrike">
              <a:solidFill>
                <a:srgbClr val="000000"/>
              </a:solidFill>
              <a:latin typeface="Arial"/>
            </a:endParaRPr>
          </a:p>
        </p:txBody>
      </p:sp>
      <p:sp>
        <p:nvSpPr>
          <p:cNvPr id="4" name="PlaceHolder 3"/>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Arial"/>
              </a:rPr>
              <a:t>Click to edit the outline text format</a:t>
            </a:r>
            <a:endParaRPr b="0" lang="en-US"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000" spc="-1" strike="noStrike">
                <a:solidFill>
                  <a:srgbClr val="000000"/>
                </a:solidFill>
                <a:latin typeface="Arial"/>
              </a:rPr>
              <a:t>Second Outline Level</a:t>
            </a:r>
            <a:endParaRPr b="0" lang="en-US" sz="20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1" name="Picture 1" descr=""/>
          <p:cNvPicPr/>
          <p:nvPr/>
        </p:nvPicPr>
        <p:blipFill>
          <a:blip r:embed="rId2"/>
          <a:stretch/>
        </p:blipFill>
        <p:spPr>
          <a:xfrm>
            <a:off x="8961840" y="92160"/>
            <a:ext cx="1037160" cy="1037160"/>
          </a:xfrm>
          <a:prstGeom prst="rect">
            <a:avLst/>
          </a:prstGeom>
          <a:ln>
            <a:noFill/>
          </a:ln>
        </p:spPr>
      </p:pic>
      <p:pic>
        <p:nvPicPr>
          <p:cNvPr id="42" name="Picture 2" descr=""/>
          <p:cNvPicPr/>
          <p:nvPr/>
        </p:nvPicPr>
        <p:blipFill>
          <a:blip r:embed="rId3"/>
          <a:stretch/>
        </p:blipFill>
        <p:spPr>
          <a:xfrm>
            <a:off x="137520" y="4861080"/>
            <a:ext cx="684720" cy="694080"/>
          </a:xfrm>
          <a:prstGeom prst="rect">
            <a:avLst/>
          </a:prstGeom>
          <a:ln>
            <a:noFill/>
          </a:ln>
        </p:spPr>
      </p:pic>
      <p:sp>
        <p:nvSpPr>
          <p:cNvPr id="43" name="CustomShape 1"/>
          <p:cNvSpPr/>
          <p:nvPr/>
        </p:nvSpPr>
        <p:spPr>
          <a:xfrm>
            <a:off x="1949040" y="5104440"/>
            <a:ext cx="6034320" cy="68904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en-US" sz="1400" spc="-1" strike="noStrike">
                <a:solidFill>
                  <a:srgbClr val="000000"/>
                </a:solidFill>
                <a:latin typeface="Arial"/>
                <a:ea typeface="DejaVu Sans"/>
              </a:rPr>
              <a:t>Introduction to COBRA – GTTC – Data Systems Focus Group – 8/1/2024</a:t>
            </a:r>
            <a:endParaRPr b="0" lang="en-US" sz="1400" spc="-1" strike="noStrike">
              <a:latin typeface="Arial"/>
            </a:endParaRPr>
          </a:p>
        </p:txBody>
      </p:sp>
      <p:sp>
        <p:nvSpPr>
          <p:cNvPr id="44" name="PlaceHolder 2"/>
          <p:cNvSpPr>
            <a:spLocks noGrp="1"/>
          </p:cNvSpPr>
          <p:nvPr>
            <p:ph type="title"/>
          </p:nvPr>
        </p:nvSpPr>
        <p:spPr>
          <a:xfrm>
            <a:off x="504000" y="226080"/>
            <a:ext cx="9072000" cy="946440"/>
          </a:xfrm>
          <a:prstGeom prst="rect">
            <a:avLst/>
          </a:prstGeom>
        </p:spPr>
        <p:txBody>
          <a:bodyPr lIns="0" rIns="0" tIns="0" bIns="0" anchor="ctr">
            <a:noAutofit/>
          </a:bodyPr>
          <a:p>
            <a:r>
              <a:rPr b="0" lang="en-US" sz="1800" spc="-1" strike="noStrike">
                <a:solidFill>
                  <a:srgbClr val="000000"/>
                </a:solidFill>
                <a:latin typeface="Arial"/>
              </a:rPr>
              <a:t>Click </a:t>
            </a:r>
            <a:r>
              <a:rPr b="0" lang="en-US" sz="1800" spc="-1" strike="noStrike">
                <a:solidFill>
                  <a:srgbClr val="000000"/>
                </a:solidFill>
                <a:latin typeface="Arial"/>
              </a:rPr>
              <a:t>to edit </a:t>
            </a:r>
            <a:r>
              <a:rPr b="0" lang="en-US" sz="1800" spc="-1" strike="noStrike">
                <a:solidFill>
                  <a:srgbClr val="000000"/>
                </a:solidFill>
                <a:latin typeface="Arial"/>
              </a:rPr>
              <a:t>the </a:t>
            </a:r>
            <a:r>
              <a:rPr b="0" lang="en-US" sz="1800" spc="-1" strike="noStrike">
                <a:solidFill>
                  <a:srgbClr val="000000"/>
                </a:solidFill>
                <a:latin typeface="Arial"/>
              </a:rPr>
              <a:t>title </a:t>
            </a:r>
            <a:r>
              <a:rPr b="0" lang="en-US" sz="1800" spc="-1" strike="noStrike">
                <a:solidFill>
                  <a:srgbClr val="000000"/>
                </a:solidFill>
                <a:latin typeface="Arial"/>
              </a:rPr>
              <a:t>text </a:t>
            </a:r>
            <a:r>
              <a:rPr b="0" lang="en-US" sz="1800" spc="-1" strike="noStrike">
                <a:solidFill>
                  <a:srgbClr val="000000"/>
                </a:solidFill>
                <a:latin typeface="Arial"/>
              </a:rPr>
              <a:t>format</a:t>
            </a:r>
            <a:endParaRPr b="0" lang="en-US" sz="1800" spc="-1" strike="noStrike">
              <a:solidFill>
                <a:srgbClr val="000000"/>
              </a:solidFill>
              <a:latin typeface="Arial"/>
            </a:endParaRPr>
          </a:p>
        </p:txBody>
      </p:sp>
      <p:sp>
        <p:nvSpPr>
          <p:cNvPr id="45" name="PlaceHolder 3"/>
          <p:cNvSpPr>
            <a:spLocks noGrp="1"/>
          </p:cNvSpPr>
          <p:nvPr>
            <p:ph type="body"/>
          </p:nvPr>
        </p:nvSpPr>
        <p:spPr>
          <a:xfrm>
            <a:off x="504000" y="1326600"/>
            <a:ext cx="9072000" cy="32886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Arial"/>
              </a:rPr>
              <a:t>Click to edit the outline text format</a:t>
            </a:r>
            <a:endParaRPr b="0" lang="en-US"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000" spc="-1" strike="noStrike">
                <a:solidFill>
                  <a:srgbClr val="000000"/>
                </a:solidFill>
                <a:latin typeface="Arial"/>
              </a:rPr>
              <a:t>Second Outline Level</a:t>
            </a:r>
            <a:endParaRPr b="0" lang="en-US" sz="20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Third Outline Level</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Fourth Outline Level</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2" name="Picture 1" descr=""/>
          <p:cNvPicPr/>
          <p:nvPr/>
        </p:nvPicPr>
        <p:blipFill>
          <a:blip r:embed="rId2"/>
          <a:stretch/>
        </p:blipFill>
        <p:spPr>
          <a:xfrm>
            <a:off x="8961840" y="92160"/>
            <a:ext cx="1037160" cy="1037160"/>
          </a:xfrm>
          <a:prstGeom prst="rect">
            <a:avLst/>
          </a:prstGeom>
          <a:ln>
            <a:noFill/>
          </a:ln>
        </p:spPr>
      </p:pic>
      <p:pic>
        <p:nvPicPr>
          <p:cNvPr id="83" name="Picture 2" descr=""/>
          <p:cNvPicPr/>
          <p:nvPr/>
        </p:nvPicPr>
        <p:blipFill>
          <a:blip r:embed="rId3"/>
          <a:stretch/>
        </p:blipFill>
        <p:spPr>
          <a:xfrm>
            <a:off x="137520" y="4861080"/>
            <a:ext cx="684720" cy="694080"/>
          </a:xfrm>
          <a:prstGeom prst="rect">
            <a:avLst/>
          </a:prstGeom>
          <a:ln>
            <a:noFill/>
          </a:ln>
        </p:spPr>
      </p:pic>
      <p:sp>
        <p:nvSpPr>
          <p:cNvPr id="84" name="CustomShape 1"/>
          <p:cNvSpPr/>
          <p:nvPr/>
        </p:nvSpPr>
        <p:spPr>
          <a:xfrm>
            <a:off x="1949040" y="5104440"/>
            <a:ext cx="6034320" cy="689040"/>
          </a:xfrm>
          <a:prstGeom prst="rect">
            <a:avLst/>
          </a:prstGeom>
          <a:noFill/>
          <a:ln>
            <a:noFill/>
          </a:ln>
        </p:spPr>
        <p:style>
          <a:lnRef idx="0"/>
          <a:fillRef idx="0"/>
          <a:effectRef idx="0"/>
          <a:fontRef idx="minor"/>
        </p:style>
        <p:txBody>
          <a:bodyPr lIns="90000" rIns="90000" tIns="45000" bIns="45000">
            <a:noAutofit/>
          </a:bodyPr>
          <a:p>
            <a:pPr algn="ctr">
              <a:lnSpc>
                <a:spcPct val="100000"/>
              </a:lnSpc>
            </a:pPr>
            <a:r>
              <a:rPr b="0" lang="en-US" sz="1400" spc="-1" strike="noStrike">
                <a:solidFill>
                  <a:srgbClr val="000000"/>
                </a:solidFill>
                <a:latin typeface="Arial"/>
                <a:ea typeface="DejaVu Sans"/>
              </a:rPr>
              <a:t>Introduction to COBRA – GTTC – Data Systems Focus Group – 8/1/2024</a:t>
            </a:r>
            <a:endParaRPr b="0" lang="en-US" sz="1400" spc="-1" strike="noStrike">
              <a:latin typeface="Arial"/>
            </a:endParaRPr>
          </a:p>
        </p:txBody>
      </p:sp>
      <p:sp>
        <p:nvSpPr>
          <p:cNvPr id="85" name="PlaceHolder 2"/>
          <p:cNvSpPr>
            <a:spLocks noGrp="1"/>
          </p:cNvSpPr>
          <p:nvPr>
            <p:ph type="title"/>
          </p:nvPr>
        </p:nvSpPr>
        <p:spPr>
          <a:xfrm>
            <a:off x="503640" y="226080"/>
            <a:ext cx="9070560" cy="945360"/>
          </a:xfrm>
          <a:prstGeom prst="rect">
            <a:avLst/>
          </a:prstGeom>
        </p:spPr>
        <p:txBody>
          <a:bodyPr lIns="0" rIns="0" tIns="0" bIns="0" anchor="ctr">
            <a:noAutofit/>
          </a:bodyPr>
          <a:p>
            <a:r>
              <a:rPr b="0" lang="en-US" sz="4400" spc="-1" strike="noStrike">
                <a:solidFill>
                  <a:srgbClr val="000000"/>
                </a:solidFill>
                <a:latin typeface="Arial"/>
              </a:rPr>
              <a:t>Cli</a:t>
            </a:r>
            <a:r>
              <a:rPr b="0" lang="en-US" sz="4400" spc="-1" strike="noStrike">
                <a:solidFill>
                  <a:srgbClr val="000000"/>
                </a:solidFill>
                <a:latin typeface="Arial"/>
              </a:rPr>
              <a:t>ck </a:t>
            </a:r>
            <a:r>
              <a:rPr b="0" lang="en-US" sz="4400" spc="-1" strike="noStrike">
                <a:solidFill>
                  <a:srgbClr val="000000"/>
                </a:solidFill>
                <a:latin typeface="Arial"/>
              </a:rPr>
              <a:t>to </a:t>
            </a:r>
            <a:r>
              <a:rPr b="0" lang="en-US" sz="4400" spc="-1" strike="noStrike">
                <a:solidFill>
                  <a:srgbClr val="000000"/>
                </a:solidFill>
                <a:latin typeface="Arial"/>
              </a:rPr>
              <a:t>ed</a:t>
            </a:r>
            <a:r>
              <a:rPr b="0" lang="en-US" sz="4400" spc="-1" strike="noStrike">
                <a:solidFill>
                  <a:srgbClr val="000000"/>
                </a:solidFill>
                <a:latin typeface="Arial"/>
              </a:rPr>
              <a:t>it </a:t>
            </a:r>
            <a:r>
              <a:rPr b="0" lang="en-US" sz="4400" spc="-1" strike="noStrike">
                <a:solidFill>
                  <a:srgbClr val="000000"/>
                </a:solidFill>
                <a:latin typeface="Arial"/>
              </a:rPr>
              <a:t>th</a:t>
            </a:r>
            <a:r>
              <a:rPr b="0" lang="en-US" sz="4400" spc="-1" strike="noStrike">
                <a:solidFill>
                  <a:srgbClr val="000000"/>
                </a:solidFill>
                <a:latin typeface="Arial"/>
              </a:rPr>
              <a:t>e </a:t>
            </a:r>
            <a:r>
              <a:rPr b="0" lang="en-US" sz="4400" spc="-1" strike="noStrike">
                <a:solidFill>
                  <a:srgbClr val="000000"/>
                </a:solidFill>
                <a:latin typeface="Arial"/>
              </a:rPr>
              <a:t>titl</a:t>
            </a:r>
            <a:r>
              <a:rPr b="0" lang="en-US" sz="4400" spc="-1" strike="noStrike">
                <a:solidFill>
                  <a:srgbClr val="000000"/>
                </a:solidFill>
                <a:latin typeface="Arial"/>
              </a:rPr>
              <a:t>e </a:t>
            </a:r>
            <a:r>
              <a:rPr b="0" lang="en-US" sz="4400" spc="-1" strike="noStrike">
                <a:solidFill>
                  <a:srgbClr val="000000"/>
                </a:solidFill>
                <a:latin typeface="Arial"/>
              </a:rPr>
              <a:t>te</a:t>
            </a:r>
            <a:r>
              <a:rPr b="0" lang="en-US" sz="4400" spc="-1" strike="noStrike">
                <a:solidFill>
                  <a:srgbClr val="000000"/>
                </a:solidFill>
                <a:latin typeface="Arial"/>
              </a:rPr>
              <a:t>xt </a:t>
            </a:r>
            <a:r>
              <a:rPr b="0" lang="en-US" sz="4400" spc="-1" strike="noStrike">
                <a:solidFill>
                  <a:srgbClr val="000000"/>
                </a:solidFill>
                <a:latin typeface="Arial"/>
              </a:rPr>
              <a:t>for</a:t>
            </a:r>
            <a:r>
              <a:rPr b="0" lang="en-US" sz="4400" spc="-1" strike="noStrike">
                <a:solidFill>
                  <a:srgbClr val="000000"/>
                </a:solidFill>
                <a:latin typeface="Arial"/>
              </a:rPr>
              <a:t>m</a:t>
            </a:r>
            <a:r>
              <a:rPr b="0" lang="en-US" sz="4400" spc="-1" strike="noStrike">
                <a:solidFill>
                  <a:srgbClr val="000000"/>
                </a:solidFill>
                <a:latin typeface="Arial"/>
              </a:rPr>
              <a:t>at</a:t>
            </a:r>
            <a:endParaRPr b="0" lang="en-US" sz="4400" spc="-1" strike="noStrike">
              <a:solidFill>
                <a:srgbClr val="000000"/>
              </a:solidFill>
              <a:latin typeface="Arial"/>
            </a:endParaRPr>
          </a:p>
        </p:txBody>
      </p:sp>
      <p:sp>
        <p:nvSpPr>
          <p:cNvPr id="86" name="PlaceHolder 3"/>
          <p:cNvSpPr>
            <a:spLocks noGrp="1"/>
          </p:cNvSpPr>
          <p:nvPr>
            <p:ph type="body"/>
          </p:nvPr>
        </p:nvSpPr>
        <p:spPr>
          <a:xfrm>
            <a:off x="503640" y="1326240"/>
            <a:ext cx="9070560" cy="32871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Arial"/>
              </a:rPr>
              <a:t>Click to edit the outline text format</a:t>
            </a:r>
            <a:endParaRPr b="0" lang="en-US"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800" spc="-1" strike="noStrike">
                <a:solidFill>
                  <a:srgbClr val="000000"/>
                </a:solidFill>
                <a:latin typeface="Arial"/>
              </a:rPr>
              <a:t>Third Outline Level</a:t>
            </a:r>
            <a:endParaRPr b="0" lang="en-US" sz="2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800" spc="-1" strike="noStrike">
                <a:solidFill>
                  <a:srgbClr val="000000"/>
                </a:solidFill>
                <a:latin typeface="Arial"/>
              </a:rPr>
              <a:t>Fourth Outline Level</a:t>
            </a:r>
            <a:endParaRPr b="0" lang="en-US" sz="2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800" spc="-1" strike="noStrike">
                <a:solidFill>
                  <a:srgbClr val="000000"/>
                </a:solidFill>
                <a:latin typeface="Arial"/>
              </a:rPr>
              <a:t>Fifth Outline Level</a:t>
            </a:r>
            <a:endParaRPr b="0" lang="en-US" sz="28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800" spc="-1" strike="noStrike">
                <a:solidFill>
                  <a:srgbClr val="000000"/>
                </a:solidFill>
                <a:latin typeface="Arial"/>
              </a:rPr>
              <a:t>Sixth Outline Level</a:t>
            </a:r>
            <a:endParaRPr b="0" lang="en-US" sz="28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800" spc="-1" strike="noStrike">
                <a:solidFill>
                  <a:srgbClr val="000000"/>
                </a:solidFill>
                <a:latin typeface="Arial"/>
              </a:rPr>
              <a:t>Seventh Outline Level</a:t>
            </a:r>
            <a:endParaRPr b="0" lang="en-US" sz="2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s/_rels/slide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image" Target="../media/image19.wmf"/><Relationship Id="rId2"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454545"/>
        </a:solidFill>
      </p:bgPr>
    </p:bg>
    <p:spTree>
      <p:nvGrpSpPr>
        <p:cNvPr id="1" name=""/>
        <p:cNvGrpSpPr/>
        <p:nvPr/>
      </p:nvGrpSpPr>
      <p:grpSpPr>
        <a:xfrm>
          <a:off x="0" y="0"/>
          <a:ext cx="0" cy="0"/>
          <a:chOff x="0" y="0"/>
          <a:chExt cx="0" cy="0"/>
        </a:xfrm>
      </p:grpSpPr>
      <p:sp>
        <p:nvSpPr>
          <p:cNvPr id="123" name="CustomShape 1"/>
          <p:cNvSpPr/>
          <p:nvPr/>
        </p:nvSpPr>
        <p:spPr>
          <a:xfrm>
            <a:off x="5810040" y="-91440"/>
            <a:ext cx="4339080" cy="5851440"/>
          </a:xfrm>
          <a:prstGeom prst="rect">
            <a:avLst/>
          </a:prstGeom>
          <a:gradFill rotWithShape="0">
            <a:gsLst>
              <a:gs pos="0">
                <a:srgbClr val="004c88"/>
              </a:gs>
              <a:gs pos="100000">
                <a:srgbClr val="002e68"/>
              </a:gs>
            </a:gsLst>
            <a:path path="circle"/>
          </a:gradFill>
          <a:ln>
            <a:solidFill>
              <a:srgbClr val="3465a4"/>
            </a:solidFill>
          </a:ln>
        </p:spPr>
        <p:style>
          <a:lnRef idx="0"/>
          <a:fillRef idx="0"/>
          <a:effectRef idx="0"/>
          <a:fontRef idx="minor"/>
        </p:style>
      </p:sp>
      <p:sp>
        <p:nvSpPr>
          <p:cNvPr id="124" name="CustomShape 2"/>
          <p:cNvSpPr/>
          <p:nvPr/>
        </p:nvSpPr>
        <p:spPr>
          <a:xfrm>
            <a:off x="6171480" y="1474560"/>
            <a:ext cx="3377520" cy="2386800"/>
          </a:xfrm>
          <a:prstGeom prst="rect">
            <a:avLst/>
          </a:prstGeom>
          <a:noFill/>
          <a:ln>
            <a:noFill/>
          </a:ln>
        </p:spPr>
        <p:style>
          <a:lnRef idx="0"/>
          <a:fillRef idx="0"/>
          <a:effectRef idx="0"/>
          <a:fontRef idx="minor"/>
        </p:style>
        <p:txBody>
          <a:bodyPr lIns="90000" rIns="90000" tIns="45000" bIns="45000" anchor="b">
            <a:normAutofit/>
          </a:bodyPr>
          <a:p>
            <a:pPr>
              <a:lnSpc>
                <a:spcPct val="90000"/>
              </a:lnSpc>
            </a:pPr>
            <a:r>
              <a:rPr b="0" lang="en-US" sz="5000" spc="-1" strike="noStrike">
                <a:solidFill>
                  <a:srgbClr val="ffffff"/>
                </a:solidFill>
                <a:latin typeface="Calibri Light"/>
                <a:ea typeface="DejaVu Sans"/>
              </a:rPr>
              <a:t>COBRA </a:t>
            </a:r>
            <a:endParaRPr b="0" lang="en-US" sz="5000" spc="-1" strike="noStrike">
              <a:latin typeface="Arial"/>
            </a:endParaRPr>
          </a:p>
          <a:p>
            <a:pPr>
              <a:lnSpc>
                <a:spcPct val="90000"/>
              </a:lnSpc>
            </a:pPr>
            <a:r>
              <a:rPr b="0" lang="en-US" sz="2400" spc="-1" strike="noStrike">
                <a:solidFill>
                  <a:srgbClr val="ffffff"/>
                </a:solidFill>
                <a:latin typeface="Calibri Light"/>
                <a:ea typeface="DejaVu Sans"/>
              </a:rPr>
              <a:t>Introduction</a:t>
            </a:r>
            <a:endParaRPr b="0" lang="en-US" sz="2400" spc="-1" strike="noStrike">
              <a:latin typeface="Arial"/>
            </a:endParaRPr>
          </a:p>
        </p:txBody>
      </p:sp>
      <p:pic>
        <p:nvPicPr>
          <p:cNvPr id="125" name="Picture 4_1" descr="Logo&#10;&#10;Description automatically generated"/>
          <p:cNvPicPr/>
          <p:nvPr/>
        </p:nvPicPr>
        <p:blipFill>
          <a:blip r:embed="rId1"/>
          <a:srcRect l="0" t="0" r="0" b="1689"/>
          <a:stretch/>
        </p:blipFill>
        <p:spPr>
          <a:xfrm>
            <a:off x="0" y="0"/>
            <a:ext cx="5809320" cy="5668560"/>
          </a:xfrm>
          <a:prstGeom prst="rect">
            <a:avLst/>
          </a:prstGeom>
          <a:ln>
            <a:noFill/>
          </a:ln>
        </p:spPr>
      </p:pic>
      <p:sp>
        <p:nvSpPr>
          <p:cNvPr id="126" name="CustomShape 3"/>
          <p:cNvSpPr/>
          <p:nvPr/>
        </p:nvSpPr>
        <p:spPr>
          <a:xfrm>
            <a:off x="6171480" y="3927600"/>
            <a:ext cx="3794760" cy="947520"/>
          </a:xfrm>
          <a:prstGeom prst="rect">
            <a:avLst/>
          </a:prstGeom>
          <a:noFill/>
          <a:ln>
            <a:noFill/>
          </a:ln>
        </p:spPr>
        <p:style>
          <a:lnRef idx="0"/>
          <a:fillRef idx="0"/>
          <a:effectRef idx="0"/>
          <a:fontRef idx="minor"/>
        </p:style>
        <p:txBody>
          <a:bodyPr lIns="90000" rIns="90000" tIns="45000" bIns="45000">
            <a:normAutofit fontScale="27000"/>
          </a:bodyPr>
          <a:p>
            <a:pPr>
              <a:lnSpc>
                <a:spcPct val="90000"/>
              </a:lnSpc>
              <a:spcBef>
                <a:spcPts val="1001"/>
              </a:spcBef>
              <a:tabLst>
                <a:tab algn="l" pos="0"/>
              </a:tabLst>
            </a:pPr>
            <a:r>
              <a:rPr b="0" lang="en-US" sz="2000" spc="-1" strike="noStrike">
                <a:solidFill>
                  <a:srgbClr val="ffffff"/>
                </a:solidFill>
                <a:latin typeface="Calibri"/>
                <a:ea typeface="DejaVu Sans"/>
              </a:rPr>
              <a:t>Data and Systems Branch (FTK)</a:t>
            </a:r>
            <a:endParaRPr b="0" lang="en-US" sz="2000" spc="-1" strike="noStrike">
              <a:latin typeface="Arial"/>
            </a:endParaRPr>
          </a:p>
          <a:p>
            <a:pPr>
              <a:lnSpc>
                <a:spcPct val="90000"/>
              </a:lnSpc>
              <a:spcBef>
                <a:spcPts val="1001"/>
              </a:spcBef>
              <a:tabLst>
                <a:tab algn="l" pos="0"/>
              </a:tabLst>
            </a:pPr>
            <a:r>
              <a:rPr b="0" lang="en-US" sz="2000" spc="-1" strike="noStrike">
                <a:solidFill>
                  <a:srgbClr val="ffffff"/>
                </a:solidFill>
                <a:latin typeface="Calibri"/>
                <a:ea typeface="DejaVu Sans"/>
              </a:rPr>
              <a:t>Barrett Hubbard, HX5 Sierra / TFOME II</a:t>
            </a:r>
            <a:endParaRPr b="0" lang="en-US" sz="2000" spc="-1" strike="noStrike">
              <a:latin typeface="Arial"/>
            </a:endParaRPr>
          </a:p>
          <a:p>
            <a:pPr>
              <a:lnSpc>
                <a:spcPct val="90000"/>
              </a:lnSpc>
              <a:spcBef>
                <a:spcPts val="1001"/>
              </a:spcBef>
              <a:tabLst>
                <a:tab algn="l" pos="0"/>
              </a:tabLst>
            </a:pPr>
            <a:r>
              <a:rPr b="0" lang="en-US" sz="2000" spc="-1" strike="noStrike">
                <a:solidFill>
                  <a:srgbClr val="ffffff"/>
                </a:solidFill>
                <a:latin typeface="Calibri"/>
                <a:ea typeface="DejaVu Sans"/>
              </a:rPr>
              <a:t>NASA Glenn Research Center at Lewis FIeld</a:t>
            </a:r>
            <a:endParaRPr b="0" lang="en-US" sz="2000" spc="-1" strike="noStrike">
              <a:latin typeface="Arial"/>
            </a:endParaRPr>
          </a:p>
          <a:p>
            <a:pPr>
              <a:lnSpc>
                <a:spcPct val="90000"/>
              </a:lnSpc>
              <a:spcBef>
                <a:spcPts val="1001"/>
              </a:spcBef>
              <a:tabLst>
                <a:tab algn="l" pos="0"/>
              </a:tabLst>
            </a:pPr>
            <a:r>
              <a:rPr b="0" lang="en-US" sz="2000" spc="-1" strike="noStrike">
                <a:solidFill>
                  <a:srgbClr val="ffffff"/>
                </a:solidFill>
                <a:latin typeface="Calibri"/>
                <a:ea typeface="DejaVu Sans"/>
              </a:rPr>
              <a:t>GTTC – Data Systems Focus Group – August 1, 2024</a:t>
            </a:r>
            <a:endParaRPr b="0" lang="en-US" sz="20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CustomShape 1"/>
          <p:cNvSpPr/>
          <p:nvPr/>
        </p:nvSpPr>
        <p:spPr>
          <a:xfrm>
            <a:off x="503640" y="190080"/>
            <a:ext cx="9070560" cy="7041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Base Components (COBRA 101)</a:t>
            </a:r>
            <a:endParaRPr b="0" lang="en-US" sz="3600" spc="-1" strike="noStrike">
              <a:latin typeface="Arial"/>
            </a:endParaRPr>
          </a:p>
        </p:txBody>
      </p:sp>
      <p:sp>
        <p:nvSpPr>
          <p:cNvPr id="128" name="CustomShape 2"/>
          <p:cNvSpPr/>
          <p:nvPr/>
        </p:nvSpPr>
        <p:spPr>
          <a:xfrm>
            <a:off x="4023360" y="151236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UDS</a:t>
            </a:r>
            <a:endParaRPr b="0" lang="en-US" sz="1500" spc="-1" strike="noStrike">
              <a:latin typeface="Arial"/>
            </a:endParaRPr>
          </a:p>
        </p:txBody>
      </p:sp>
      <p:sp>
        <p:nvSpPr>
          <p:cNvPr id="129" name="CustomShape 3"/>
          <p:cNvSpPr/>
          <p:nvPr/>
        </p:nvSpPr>
        <p:spPr>
          <a:xfrm>
            <a:off x="4023360" y="236664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Operator Station</a:t>
            </a:r>
            <a:endParaRPr b="0" lang="en-US" sz="1500" spc="-1" strike="noStrike">
              <a:latin typeface="Arial"/>
            </a:endParaRPr>
          </a:p>
        </p:txBody>
      </p:sp>
      <p:sp>
        <p:nvSpPr>
          <p:cNvPr id="130" name="CustomShape 4"/>
          <p:cNvSpPr/>
          <p:nvPr/>
        </p:nvSpPr>
        <p:spPr>
          <a:xfrm>
            <a:off x="4023360" y="193968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RDE</a:t>
            </a:r>
            <a:endParaRPr b="0" lang="en-US" sz="1500" spc="-1" strike="noStrike">
              <a:latin typeface="Arial"/>
            </a:endParaRPr>
          </a:p>
        </p:txBody>
      </p:sp>
      <p:sp>
        <p:nvSpPr>
          <p:cNvPr id="131" name="CustomShape 5"/>
          <p:cNvSpPr/>
          <p:nvPr/>
        </p:nvSpPr>
        <p:spPr>
          <a:xfrm>
            <a:off x="4023360" y="2793960"/>
            <a:ext cx="1553760" cy="255240"/>
          </a:xfrm>
          <a:custGeom>
            <a:avLst/>
            <a:gdLst/>
            <a:ahLst/>
            <a:rect l="l" t="t" r="r" b="b"/>
            <a:pathLst>
              <a:path w="4320" h="713">
                <a:moveTo>
                  <a:pt x="118" y="0"/>
                </a:moveTo>
                <a:lnTo>
                  <a:pt x="119" y="0"/>
                </a:lnTo>
                <a:cubicBezTo>
                  <a:pt x="98" y="0"/>
                  <a:pt x="77" y="5"/>
                  <a:pt x="59" y="16"/>
                </a:cubicBezTo>
                <a:cubicBezTo>
                  <a:pt x="41" y="26"/>
                  <a:pt x="26" y="41"/>
                  <a:pt x="16" y="59"/>
                </a:cubicBezTo>
                <a:cubicBezTo>
                  <a:pt x="5" y="77"/>
                  <a:pt x="0" y="98"/>
                  <a:pt x="0" y="119"/>
                </a:cubicBezTo>
                <a:lnTo>
                  <a:pt x="0" y="593"/>
                </a:lnTo>
                <a:lnTo>
                  <a:pt x="0" y="593"/>
                </a:lnTo>
                <a:cubicBezTo>
                  <a:pt x="0" y="614"/>
                  <a:pt x="5" y="635"/>
                  <a:pt x="16" y="653"/>
                </a:cubicBezTo>
                <a:cubicBezTo>
                  <a:pt x="26" y="671"/>
                  <a:pt x="41" y="686"/>
                  <a:pt x="59" y="696"/>
                </a:cubicBezTo>
                <a:cubicBezTo>
                  <a:pt x="77" y="707"/>
                  <a:pt x="98" y="712"/>
                  <a:pt x="119" y="712"/>
                </a:cubicBezTo>
                <a:lnTo>
                  <a:pt x="4200" y="712"/>
                </a:lnTo>
                <a:lnTo>
                  <a:pt x="4200" y="712"/>
                </a:lnTo>
                <a:cubicBezTo>
                  <a:pt x="4221" y="712"/>
                  <a:pt x="4242" y="707"/>
                  <a:pt x="4260" y="696"/>
                </a:cubicBezTo>
                <a:cubicBezTo>
                  <a:pt x="4278" y="686"/>
                  <a:pt x="4293" y="671"/>
                  <a:pt x="4303" y="653"/>
                </a:cubicBezTo>
                <a:cubicBezTo>
                  <a:pt x="4314" y="635"/>
                  <a:pt x="4319" y="614"/>
                  <a:pt x="4319" y="593"/>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Data Viewer</a:t>
            </a:r>
            <a:endParaRPr b="0" lang="en-US" sz="1500" spc="-1" strike="noStrike">
              <a:latin typeface="Arial"/>
            </a:endParaRPr>
          </a:p>
        </p:txBody>
      </p:sp>
      <p:sp>
        <p:nvSpPr>
          <p:cNvPr id="132" name="CustomShape 6"/>
          <p:cNvSpPr/>
          <p:nvPr/>
        </p:nvSpPr>
        <p:spPr>
          <a:xfrm>
            <a:off x="4023360" y="364788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ADAS</a:t>
            </a:r>
            <a:endParaRPr b="0" lang="en-US" sz="1500" spc="-1" strike="noStrike">
              <a:latin typeface="Arial"/>
            </a:endParaRPr>
          </a:p>
        </p:txBody>
      </p:sp>
      <p:sp>
        <p:nvSpPr>
          <p:cNvPr id="133" name="CustomShape 7"/>
          <p:cNvSpPr/>
          <p:nvPr/>
        </p:nvSpPr>
        <p:spPr>
          <a:xfrm>
            <a:off x="4023360" y="407520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OSS</a:t>
            </a:r>
            <a:endParaRPr b="0" lang="en-US" sz="1500" spc="-1" strike="noStrike">
              <a:latin typeface="Arial"/>
            </a:endParaRPr>
          </a:p>
        </p:txBody>
      </p:sp>
      <p:sp>
        <p:nvSpPr>
          <p:cNvPr id="134" name="CustomShape 8"/>
          <p:cNvSpPr/>
          <p:nvPr/>
        </p:nvSpPr>
        <p:spPr>
          <a:xfrm>
            <a:off x="4023360" y="322092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DB Server</a:t>
            </a:r>
            <a:endParaRPr b="0" lang="en-US" sz="1500" spc="-1" strike="noStrike">
              <a:latin typeface="Arial"/>
            </a:endParaRPr>
          </a:p>
        </p:txBody>
      </p:sp>
      <p:sp>
        <p:nvSpPr>
          <p:cNvPr id="135" name="CustomShape 9"/>
          <p:cNvSpPr/>
          <p:nvPr/>
        </p:nvSpPr>
        <p:spPr>
          <a:xfrm>
            <a:off x="4023360" y="450216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Analog Inputs</a:t>
            </a:r>
            <a:endParaRPr b="0" lang="en-US" sz="1500" spc="-1" strike="noStrike">
              <a:latin typeface="Arial"/>
            </a:endParaRPr>
          </a:p>
        </p:txBody>
      </p:sp>
      <p:sp>
        <p:nvSpPr>
          <p:cNvPr id="136" name="CustomShape 10"/>
          <p:cNvSpPr/>
          <p:nvPr/>
        </p:nvSpPr>
        <p:spPr>
          <a:xfrm>
            <a:off x="6035040" y="1214280"/>
            <a:ext cx="2833920" cy="86724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Data Collection, Archive, Alignment, and Publication</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Calculator</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Primary Data Storage</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Software Repository</a:t>
            </a:r>
            <a:endParaRPr b="0" lang="en-US" sz="1100" spc="-1" strike="noStrike">
              <a:latin typeface="Arial"/>
            </a:endParaRPr>
          </a:p>
        </p:txBody>
      </p:sp>
      <p:sp>
        <p:nvSpPr>
          <p:cNvPr id="137" name="CustomShape 11"/>
          <p:cNvSpPr/>
          <p:nvPr/>
        </p:nvSpPr>
        <p:spPr>
          <a:xfrm>
            <a:off x="1548720" y="1779480"/>
            <a:ext cx="2285280" cy="60156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Reprocessor (Calculations)</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Data Export</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Secondary Data Storage</a:t>
            </a:r>
            <a:endParaRPr b="0" lang="en-US" sz="1100" spc="-1" strike="noStrike">
              <a:latin typeface="Arial"/>
            </a:endParaRPr>
          </a:p>
        </p:txBody>
      </p:sp>
      <p:sp>
        <p:nvSpPr>
          <p:cNvPr id="138" name="CustomShape 12"/>
          <p:cNvSpPr/>
          <p:nvPr/>
        </p:nvSpPr>
        <p:spPr>
          <a:xfrm>
            <a:off x="6035040" y="2175120"/>
            <a:ext cx="2651040" cy="71172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Configuration (Data System, Reprocessing, and Export)</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Calculation Routine Creation</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Data Visualization</a:t>
            </a:r>
            <a:endParaRPr b="0" lang="en-US" sz="1100" spc="-1" strike="noStrike">
              <a:latin typeface="Arial"/>
            </a:endParaRPr>
          </a:p>
        </p:txBody>
      </p:sp>
      <p:sp>
        <p:nvSpPr>
          <p:cNvPr id="139" name="CustomShape 13"/>
          <p:cNvSpPr/>
          <p:nvPr/>
        </p:nvSpPr>
        <p:spPr>
          <a:xfrm>
            <a:off x="1548720" y="2794680"/>
            <a:ext cx="2010960" cy="60156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Data Visualization</a:t>
            </a:r>
            <a:endParaRPr b="0" lang="en-US" sz="1100" spc="-1" strike="noStrike">
              <a:latin typeface="Arial"/>
            </a:endParaRPr>
          </a:p>
        </p:txBody>
      </p:sp>
      <p:sp>
        <p:nvSpPr>
          <p:cNvPr id="140" name="CustomShape 14"/>
          <p:cNvSpPr/>
          <p:nvPr/>
        </p:nvSpPr>
        <p:spPr>
          <a:xfrm>
            <a:off x="6048720" y="3111840"/>
            <a:ext cx="3003120" cy="61704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Storage of Configuration Data</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Compilation of Calculation Routines</a:t>
            </a:r>
            <a:endParaRPr b="0" lang="en-US" sz="1100" spc="-1" strike="noStrike">
              <a:latin typeface="Arial"/>
            </a:endParaRPr>
          </a:p>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Storage of Monitoring Information</a:t>
            </a:r>
            <a:endParaRPr b="0" lang="en-US" sz="1100" spc="-1" strike="noStrike">
              <a:latin typeface="Arial"/>
            </a:endParaRPr>
          </a:p>
        </p:txBody>
      </p:sp>
      <p:sp>
        <p:nvSpPr>
          <p:cNvPr id="141" name="CustomShape 15"/>
          <p:cNvSpPr/>
          <p:nvPr/>
        </p:nvSpPr>
        <p:spPr>
          <a:xfrm>
            <a:off x="1562400" y="3552480"/>
            <a:ext cx="2363040" cy="61704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Third Party Data Source Integration</a:t>
            </a:r>
            <a:endParaRPr b="0" lang="en-US" sz="1100" spc="-1" strike="noStrike">
              <a:latin typeface="Arial"/>
            </a:endParaRPr>
          </a:p>
        </p:txBody>
      </p:sp>
      <p:sp>
        <p:nvSpPr>
          <p:cNvPr id="142" name="CustomShape 16"/>
          <p:cNvSpPr/>
          <p:nvPr/>
        </p:nvSpPr>
        <p:spPr>
          <a:xfrm>
            <a:off x="3991680" y="1100880"/>
            <a:ext cx="1553760" cy="255600"/>
          </a:xfrm>
          <a:custGeom>
            <a:avLst/>
            <a:gdLst/>
            <a:ahLst/>
            <a:rect l="l" t="t" r="r" b="b"/>
            <a:pathLst>
              <a:path w="4320" h="714">
                <a:moveTo>
                  <a:pt x="118" y="0"/>
                </a:moveTo>
                <a:lnTo>
                  <a:pt x="119" y="0"/>
                </a:lnTo>
                <a:cubicBezTo>
                  <a:pt x="98" y="0"/>
                  <a:pt x="77" y="5"/>
                  <a:pt x="59" y="16"/>
                </a:cubicBezTo>
                <a:cubicBezTo>
                  <a:pt x="41" y="26"/>
                  <a:pt x="26" y="41"/>
                  <a:pt x="16" y="59"/>
                </a:cubicBezTo>
                <a:cubicBezTo>
                  <a:pt x="5" y="77"/>
                  <a:pt x="0" y="98"/>
                  <a:pt x="0" y="119"/>
                </a:cubicBezTo>
                <a:lnTo>
                  <a:pt x="0" y="594"/>
                </a:lnTo>
                <a:lnTo>
                  <a:pt x="0" y="594"/>
                </a:lnTo>
                <a:cubicBezTo>
                  <a:pt x="0" y="615"/>
                  <a:pt x="5" y="636"/>
                  <a:pt x="16" y="654"/>
                </a:cubicBezTo>
                <a:cubicBezTo>
                  <a:pt x="26" y="672"/>
                  <a:pt x="41" y="687"/>
                  <a:pt x="59" y="697"/>
                </a:cubicBezTo>
                <a:cubicBezTo>
                  <a:pt x="77" y="708"/>
                  <a:pt x="98" y="713"/>
                  <a:pt x="119" y="713"/>
                </a:cubicBezTo>
                <a:lnTo>
                  <a:pt x="4200" y="713"/>
                </a:lnTo>
                <a:lnTo>
                  <a:pt x="4200" y="713"/>
                </a:lnTo>
                <a:cubicBezTo>
                  <a:pt x="4221" y="713"/>
                  <a:pt x="4242" y="708"/>
                  <a:pt x="4260" y="697"/>
                </a:cubicBezTo>
                <a:cubicBezTo>
                  <a:pt x="4278" y="687"/>
                  <a:pt x="4293" y="672"/>
                  <a:pt x="4303" y="654"/>
                </a:cubicBezTo>
                <a:cubicBezTo>
                  <a:pt x="4314" y="636"/>
                  <a:pt x="4319" y="615"/>
                  <a:pt x="4319" y="594"/>
                </a:cubicBezTo>
                <a:lnTo>
                  <a:pt x="4319" y="118"/>
                </a:lnTo>
                <a:lnTo>
                  <a:pt x="4319" y="119"/>
                </a:lnTo>
                <a:lnTo>
                  <a:pt x="4319" y="119"/>
                </a:lnTo>
                <a:cubicBezTo>
                  <a:pt x="4319" y="98"/>
                  <a:pt x="4314" y="77"/>
                  <a:pt x="4303" y="59"/>
                </a:cubicBezTo>
                <a:cubicBezTo>
                  <a:pt x="4293" y="41"/>
                  <a:pt x="4278" y="26"/>
                  <a:pt x="4260" y="16"/>
                </a:cubicBezTo>
                <a:cubicBezTo>
                  <a:pt x="4242" y="5"/>
                  <a:pt x="4221" y="0"/>
                  <a:pt x="4200" y="0"/>
                </a:cubicBezTo>
                <a:lnTo>
                  <a:pt x="118" y="0"/>
                </a:lnTo>
              </a:path>
            </a:pathLst>
          </a:custGeom>
          <a:solidFill>
            <a:srgbClr val="729fcf"/>
          </a:solidFill>
          <a:ln>
            <a:solidFill>
              <a:srgbClr val="3465a4"/>
            </a:solidFill>
          </a:ln>
        </p:spPr>
        <p:style>
          <a:lnRef idx="0"/>
          <a:fillRef idx="0"/>
          <a:effectRef idx="0"/>
          <a:fontRef idx="minor"/>
        </p:style>
        <p:txBody>
          <a:bodyPr wrap="none" lIns="90000" rIns="90000" tIns="45000" bIns="45000" anchor="ctr">
            <a:noAutofit/>
          </a:bodyPr>
          <a:p>
            <a:pPr algn="ctr">
              <a:lnSpc>
                <a:spcPct val="100000"/>
              </a:lnSpc>
            </a:pPr>
            <a:r>
              <a:rPr b="0" lang="en-US" sz="1500" spc="-1" strike="noStrike">
                <a:solidFill>
                  <a:srgbClr val="ffffff"/>
                </a:solidFill>
                <a:latin typeface="Arial"/>
                <a:ea typeface="DejaVu Sans"/>
              </a:rPr>
              <a:t>Time Server</a:t>
            </a:r>
            <a:endParaRPr b="0" lang="en-US" sz="1500" spc="-1" strike="noStrike">
              <a:latin typeface="Arial"/>
            </a:endParaRPr>
          </a:p>
        </p:txBody>
      </p:sp>
      <p:sp>
        <p:nvSpPr>
          <p:cNvPr id="143" name="CustomShape 17"/>
          <p:cNvSpPr/>
          <p:nvPr/>
        </p:nvSpPr>
        <p:spPr>
          <a:xfrm>
            <a:off x="6048720" y="4023360"/>
            <a:ext cx="2363040" cy="45648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Third Party Output Device Integration</a:t>
            </a:r>
            <a:endParaRPr b="0" lang="en-US" sz="1100" spc="-1" strike="noStrike">
              <a:latin typeface="Arial"/>
            </a:endParaRPr>
          </a:p>
        </p:txBody>
      </p:sp>
      <p:sp>
        <p:nvSpPr>
          <p:cNvPr id="144" name="CustomShape 18"/>
          <p:cNvSpPr/>
          <p:nvPr/>
        </p:nvSpPr>
        <p:spPr>
          <a:xfrm>
            <a:off x="1548720" y="1067040"/>
            <a:ext cx="2285280" cy="601560"/>
          </a:xfrm>
          <a:prstGeom prst="rect">
            <a:avLst/>
          </a:prstGeom>
          <a:noFill/>
          <a:ln>
            <a:noFill/>
          </a:ln>
        </p:spPr>
        <p:style>
          <a:lnRef idx="0"/>
          <a:fillRef idx="0"/>
          <a:effectRef idx="0"/>
          <a:fontRef idx="minor"/>
        </p:style>
        <p:txBody>
          <a:bodyPr lIns="90000" rIns="90000" tIns="45000" bIns="45000">
            <a:noAutofit/>
          </a:bodyPr>
          <a:p>
            <a:pPr marL="216000" indent="-215280">
              <a:lnSpc>
                <a:spcPct val="100000"/>
              </a:lnSpc>
              <a:buClr>
                <a:srgbClr val="000000"/>
              </a:buClr>
              <a:buSzPct val="45000"/>
              <a:buFont typeface="Wingdings" charset="2"/>
              <a:buChar char=""/>
            </a:pPr>
            <a:r>
              <a:rPr b="0" lang="en-US" sz="1100" spc="-1" strike="noStrike">
                <a:solidFill>
                  <a:srgbClr val="000000"/>
                </a:solidFill>
                <a:latin typeface="Arial"/>
                <a:ea typeface="DejaVu Sans"/>
              </a:rPr>
              <a:t>IRIG / PTP / NTP / 10 MHz Reference Clock</a:t>
            </a:r>
            <a:endParaRPr b="0" lang="en-US" sz="1100" spc="-1" strike="noStrike">
              <a:latin typeface="Arial"/>
            </a:endParaRPr>
          </a:p>
        </p:txBody>
      </p:sp>
      <p:sp>
        <p:nvSpPr>
          <p:cNvPr id="145" name="CustomShape 19"/>
          <p:cNvSpPr/>
          <p:nvPr/>
        </p:nvSpPr>
        <p:spPr>
          <a:xfrm>
            <a:off x="5760720" y="1280160"/>
            <a:ext cx="182160" cy="730800"/>
          </a:xfrm>
          <a:custGeom>
            <a:avLst/>
            <a:gdLst/>
            <a:ahLst/>
            <a:rect l="l" t="t" r="r" b="b"/>
            <a:pathLst>
              <a:path w="510" h="2034">
                <a:moveTo>
                  <a:pt x="509" y="0"/>
                </a:moveTo>
                <a:cubicBezTo>
                  <a:pt x="381" y="0"/>
                  <a:pt x="254" y="84"/>
                  <a:pt x="254" y="169"/>
                </a:cubicBezTo>
                <a:lnTo>
                  <a:pt x="254" y="847"/>
                </a:lnTo>
                <a:cubicBezTo>
                  <a:pt x="254" y="931"/>
                  <a:pt x="127" y="1016"/>
                  <a:pt x="0" y="1016"/>
                </a:cubicBezTo>
                <a:cubicBezTo>
                  <a:pt x="127" y="1016"/>
                  <a:pt x="254" y="1101"/>
                  <a:pt x="254" y="1185"/>
                </a:cubicBezTo>
                <a:lnTo>
                  <a:pt x="254" y="1863"/>
                </a:lnTo>
                <a:cubicBezTo>
                  <a:pt x="254" y="1948"/>
                  <a:pt x="381" y="2033"/>
                  <a:pt x="509" y="2033"/>
                </a:cubicBezTo>
              </a:path>
            </a:pathLst>
          </a:custGeom>
          <a:noFill/>
          <a:ln w="19080">
            <a:solidFill>
              <a:srgbClr val="3465a4"/>
            </a:solidFill>
            <a:round/>
          </a:ln>
        </p:spPr>
        <p:style>
          <a:lnRef idx="0"/>
          <a:fillRef idx="0"/>
          <a:effectRef idx="0"/>
          <a:fontRef idx="minor"/>
        </p:style>
      </p:sp>
      <p:sp>
        <p:nvSpPr>
          <p:cNvPr id="146" name="CustomShape 20"/>
          <p:cNvSpPr/>
          <p:nvPr/>
        </p:nvSpPr>
        <p:spPr>
          <a:xfrm>
            <a:off x="3657600" y="1005840"/>
            <a:ext cx="182160" cy="456480"/>
          </a:xfrm>
          <a:custGeom>
            <a:avLst/>
            <a:gdLst/>
            <a:ahLst/>
            <a:rect l="l" t="t" r="r" b="b"/>
            <a:pathLst>
              <a:path w="510" h="1272">
                <a:moveTo>
                  <a:pt x="0" y="0"/>
                </a:moveTo>
                <a:cubicBezTo>
                  <a:pt x="127" y="0"/>
                  <a:pt x="254" y="52"/>
                  <a:pt x="254" y="105"/>
                </a:cubicBezTo>
                <a:lnTo>
                  <a:pt x="254" y="529"/>
                </a:lnTo>
                <a:cubicBezTo>
                  <a:pt x="254" y="582"/>
                  <a:pt x="381" y="635"/>
                  <a:pt x="509" y="635"/>
                </a:cubicBezTo>
                <a:cubicBezTo>
                  <a:pt x="381" y="635"/>
                  <a:pt x="254" y="688"/>
                  <a:pt x="254" y="741"/>
                </a:cubicBezTo>
                <a:lnTo>
                  <a:pt x="254" y="1165"/>
                </a:lnTo>
                <a:cubicBezTo>
                  <a:pt x="254" y="1218"/>
                  <a:pt x="127" y="1271"/>
                  <a:pt x="0" y="1271"/>
                </a:cubicBezTo>
              </a:path>
            </a:pathLst>
          </a:custGeom>
          <a:noFill/>
          <a:ln w="19080">
            <a:solidFill>
              <a:srgbClr val="3465a4"/>
            </a:solidFill>
            <a:round/>
          </a:ln>
        </p:spPr>
        <p:style>
          <a:lnRef idx="0"/>
          <a:fillRef idx="0"/>
          <a:effectRef idx="0"/>
          <a:fontRef idx="minor"/>
        </p:style>
      </p:sp>
      <p:sp>
        <p:nvSpPr>
          <p:cNvPr id="147" name="CustomShape 21"/>
          <p:cNvSpPr/>
          <p:nvPr/>
        </p:nvSpPr>
        <p:spPr>
          <a:xfrm>
            <a:off x="3657960" y="1737360"/>
            <a:ext cx="182160" cy="639360"/>
          </a:xfrm>
          <a:custGeom>
            <a:avLst/>
            <a:gdLst/>
            <a:ahLst/>
            <a:rect l="l" t="t" r="r" b="b"/>
            <a:pathLst>
              <a:path w="510" h="1780">
                <a:moveTo>
                  <a:pt x="0" y="0"/>
                </a:moveTo>
                <a:cubicBezTo>
                  <a:pt x="127" y="0"/>
                  <a:pt x="254" y="74"/>
                  <a:pt x="254" y="148"/>
                </a:cubicBezTo>
                <a:lnTo>
                  <a:pt x="254" y="741"/>
                </a:lnTo>
                <a:cubicBezTo>
                  <a:pt x="254" y="815"/>
                  <a:pt x="381" y="889"/>
                  <a:pt x="509" y="889"/>
                </a:cubicBezTo>
                <a:cubicBezTo>
                  <a:pt x="381" y="889"/>
                  <a:pt x="254" y="963"/>
                  <a:pt x="254" y="1037"/>
                </a:cubicBezTo>
                <a:lnTo>
                  <a:pt x="254" y="1630"/>
                </a:lnTo>
                <a:cubicBezTo>
                  <a:pt x="254" y="1704"/>
                  <a:pt x="127" y="1779"/>
                  <a:pt x="0" y="1779"/>
                </a:cubicBezTo>
              </a:path>
            </a:pathLst>
          </a:custGeom>
          <a:noFill/>
          <a:ln w="19080">
            <a:solidFill>
              <a:srgbClr val="3465a4"/>
            </a:solidFill>
            <a:round/>
          </a:ln>
        </p:spPr>
        <p:style>
          <a:lnRef idx="0"/>
          <a:fillRef idx="0"/>
          <a:effectRef idx="0"/>
          <a:fontRef idx="minor"/>
        </p:style>
      </p:sp>
      <p:sp>
        <p:nvSpPr>
          <p:cNvPr id="148" name="CustomShape 22"/>
          <p:cNvSpPr/>
          <p:nvPr/>
        </p:nvSpPr>
        <p:spPr>
          <a:xfrm>
            <a:off x="3657600" y="2651760"/>
            <a:ext cx="182160" cy="456480"/>
          </a:xfrm>
          <a:custGeom>
            <a:avLst/>
            <a:gdLst/>
            <a:ahLst/>
            <a:rect l="l" t="t" r="r" b="b"/>
            <a:pathLst>
              <a:path w="510" h="1272">
                <a:moveTo>
                  <a:pt x="0" y="0"/>
                </a:moveTo>
                <a:cubicBezTo>
                  <a:pt x="127" y="0"/>
                  <a:pt x="254" y="52"/>
                  <a:pt x="254" y="105"/>
                </a:cubicBezTo>
                <a:lnTo>
                  <a:pt x="254" y="529"/>
                </a:lnTo>
                <a:cubicBezTo>
                  <a:pt x="254" y="582"/>
                  <a:pt x="381" y="635"/>
                  <a:pt x="509" y="635"/>
                </a:cubicBezTo>
                <a:cubicBezTo>
                  <a:pt x="381" y="635"/>
                  <a:pt x="254" y="688"/>
                  <a:pt x="254" y="741"/>
                </a:cubicBezTo>
                <a:lnTo>
                  <a:pt x="254" y="1165"/>
                </a:lnTo>
                <a:cubicBezTo>
                  <a:pt x="254" y="1218"/>
                  <a:pt x="127" y="1271"/>
                  <a:pt x="0" y="1271"/>
                </a:cubicBezTo>
              </a:path>
            </a:pathLst>
          </a:custGeom>
          <a:noFill/>
          <a:ln w="19080">
            <a:solidFill>
              <a:srgbClr val="3465a4"/>
            </a:solidFill>
            <a:round/>
          </a:ln>
        </p:spPr>
        <p:style>
          <a:lnRef idx="0"/>
          <a:fillRef idx="0"/>
          <a:effectRef idx="0"/>
          <a:fontRef idx="minor"/>
        </p:style>
      </p:sp>
      <p:sp>
        <p:nvSpPr>
          <p:cNvPr id="149" name="CustomShape 23"/>
          <p:cNvSpPr/>
          <p:nvPr/>
        </p:nvSpPr>
        <p:spPr>
          <a:xfrm>
            <a:off x="3657600" y="3566160"/>
            <a:ext cx="182160" cy="456480"/>
          </a:xfrm>
          <a:custGeom>
            <a:avLst/>
            <a:gdLst/>
            <a:ahLst/>
            <a:rect l="l" t="t" r="r" b="b"/>
            <a:pathLst>
              <a:path w="510" h="1272">
                <a:moveTo>
                  <a:pt x="0" y="0"/>
                </a:moveTo>
                <a:cubicBezTo>
                  <a:pt x="127" y="0"/>
                  <a:pt x="254" y="52"/>
                  <a:pt x="254" y="105"/>
                </a:cubicBezTo>
                <a:lnTo>
                  <a:pt x="254" y="529"/>
                </a:lnTo>
                <a:cubicBezTo>
                  <a:pt x="254" y="582"/>
                  <a:pt x="381" y="635"/>
                  <a:pt x="509" y="635"/>
                </a:cubicBezTo>
                <a:cubicBezTo>
                  <a:pt x="381" y="635"/>
                  <a:pt x="254" y="688"/>
                  <a:pt x="254" y="741"/>
                </a:cubicBezTo>
                <a:lnTo>
                  <a:pt x="254" y="1165"/>
                </a:lnTo>
                <a:cubicBezTo>
                  <a:pt x="254" y="1218"/>
                  <a:pt x="127" y="1271"/>
                  <a:pt x="0" y="1271"/>
                </a:cubicBezTo>
              </a:path>
            </a:pathLst>
          </a:custGeom>
          <a:noFill/>
          <a:ln w="19080">
            <a:solidFill>
              <a:srgbClr val="3465a4"/>
            </a:solidFill>
            <a:round/>
          </a:ln>
        </p:spPr>
        <p:style>
          <a:lnRef idx="0"/>
          <a:fillRef idx="0"/>
          <a:effectRef idx="0"/>
          <a:fontRef idx="minor"/>
        </p:style>
      </p:sp>
      <p:sp>
        <p:nvSpPr>
          <p:cNvPr id="150" name="CustomShape 24"/>
          <p:cNvSpPr/>
          <p:nvPr/>
        </p:nvSpPr>
        <p:spPr>
          <a:xfrm>
            <a:off x="5760720" y="2103120"/>
            <a:ext cx="182160" cy="822240"/>
          </a:xfrm>
          <a:custGeom>
            <a:avLst/>
            <a:gdLst/>
            <a:ahLst/>
            <a:rect l="l" t="t" r="r" b="b"/>
            <a:pathLst>
              <a:path w="510" h="2288">
                <a:moveTo>
                  <a:pt x="509" y="0"/>
                </a:moveTo>
                <a:cubicBezTo>
                  <a:pt x="381" y="0"/>
                  <a:pt x="254" y="95"/>
                  <a:pt x="254" y="190"/>
                </a:cubicBezTo>
                <a:lnTo>
                  <a:pt x="254" y="952"/>
                </a:lnTo>
                <a:cubicBezTo>
                  <a:pt x="254" y="1048"/>
                  <a:pt x="127" y="1143"/>
                  <a:pt x="0" y="1143"/>
                </a:cubicBezTo>
                <a:cubicBezTo>
                  <a:pt x="127" y="1143"/>
                  <a:pt x="254" y="1238"/>
                  <a:pt x="254" y="1334"/>
                </a:cubicBezTo>
                <a:lnTo>
                  <a:pt x="254" y="2096"/>
                </a:lnTo>
                <a:cubicBezTo>
                  <a:pt x="254" y="2191"/>
                  <a:pt x="381" y="2287"/>
                  <a:pt x="509" y="2287"/>
                </a:cubicBezTo>
              </a:path>
            </a:pathLst>
          </a:custGeom>
          <a:noFill/>
          <a:ln w="19080">
            <a:solidFill>
              <a:srgbClr val="3465a4"/>
            </a:solidFill>
            <a:round/>
          </a:ln>
        </p:spPr>
        <p:style>
          <a:lnRef idx="0"/>
          <a:fillRef idx="0"/>
          <a:effectRef idx="0"/>
          <a:fontRef idx="minor"/>
        </p:style>
      </p:sp>
      <p:sp>
        <p:nvSpPr>
          <p:cNvPr id="151" name="CustomShape 25"/>
          <p:cNvSpPr/>
          <p:nvPr/>
        </p:nvSpPr>
        <p:spPr>
          <a:xfrm>
            <a:off x="5760720" y="3106080"/>
            <a:ext cx="182160" cy="531360"/>
          </a:xfrm>
          <a:custGeom>
            <a:avLst/>
            <a:gdLst/>
            <a:ahLst/>
            <a:rect l="l" t="t" r="r" b="b"/>
            <a:pathLst>
              <a:path w="510" h="1480">
                <a:moveTo>
                  <a:pt x="509" y="0"/>
                </a:moveTo>
                <a:cubicBezTo>
                  <a:pt x="381" y="0"/>
                  <a:pt x="254" y="61"/>
                  <a:pt x="254" y="123"/>
                </a:cubicBezTo>
                <a:lnTo>
                  <a:pt x="254" y="616"/>
                </a:lnTo>
                <a:cubicBezTo>
                  <a:pt x="254" y="677"/>
                  <a:pt x="127" y="739"/>
                  <a:pt x="0" y="739"/>
                </a:cubicBezTo>
                <a:cubicBezTo>
                  <a:pt x="127" y="739"/>
                  <a:pt x="254" y="801"/>
                  <a:pt x="254" y="862"/>
                </a:cubicBezTo>
                <a:lnTo>
                  <a:pt x="254" y="1355"/>
                </a:lnTo>
                <a:cubicBezTo>
                  <a:pt x="254" y="1417"/>
                  <a:pt x="381" y="1479"/>
                  <a:pt x="509" y="1479"/>
                </a:cubicBezTo>
              </a:path>
            </a:pathLst>
          </a:custGeom>
          <a:noFill/>
          <a:ln w="19080">
            <a:solidFill>
              <a:srgbClr val="3465a4"/>
            </a:solidFill>
            <a:round/>
          </a:ln>
        </p:spPr>
        <p:style>
          <a:lnRef idx="0"/>
          <a:fillRef idx="0"/>
          <a:effectRef idx="0"/>
          <a:fontRef idx="minor"/>
        </p:style>
      </p:sp>
      <p:sp>
        <p:nvSpPr>
          <p:cNvPr id="152" name="CustomShape 26"/>
          <p:cNvSpPr/>
          <p:nvPr/>
        </p:nvSpPr>
        <p:spPr>
          <a:xfrm>
            <a:off x="5760720" y="4003920"/>
            <a:ext cx="182160" cy="365040"/>
          </a:xfrm>
          <a:custGeom>
            <a:avLst/>
            <a:gdLst/>
            <a:ahLst/>
            <a:rect l="l" t="t" r="r" b="b"/>
            <a:pathLst>
              <a:path w="510" h="1018">
                <a:moveTo>
                  <a:pt x="509" y="0"/>
                </a:moveTo>
                <a:cubicBezTo>
                  <a:pt x="381" y="0"/>
                  <a:pt x="254" y="42"/>
                  <a:pt x="254" y="84"/>
                </a:cubicBezTo>
                <a:lnTo>
                  <a:pt x="254" y="423"/>
                </a:lnTo>
                <a:cubicBezTo>
                  <a:pt x="254" y="466"/>
                  <a:pt x="127" y="508"/>
                  <a:pt x="0" y="508"/>
                </a:cubicBezTo>
                <a:cubicBezTo>
                  <a:pt x="127" y="508"/>
                  <a:pt x="254" y="550"/>
                  <a:pt x="254" y="593"/>
                </a:cubicBezTo>
                <a:lnTo>
                  <a:pt x="254" y="932"/>
                </a:lnTo>
                <a:cubicBezTo>
                  <a:pt x="254" y="974"/>
                  <a:pt x="381" y="1017"/>
                  <a:pt x="509" y="1017"/>
                </a:cubicBezTo>
              </a:path>
            </a:pathLst>
          </a:custGeom>
          <a:noFill/>
          <a:ln w="19080">
            <a:solidFill>
              <a:srgbClr val="3465a4"/>
            </a:solidFill>
            <a:round/>
          </a:ln>
        </p:spPr>
        <p:style>
          <a:lnRef idx="0"/>
          <a:fillRef idx="0"/>
          <a:effectRef idx="0"/>
          <a:fontRef idx="minor"/>
        </p:style>
      </p:sp>
      <p:pic>
        <p:nvPicPr>
          <p:cNvPr id="153" name="Picture 111" descr=""/>
          <p:cNvPicPr/>
          <p:nvPr/>
        </p:nvPicPr>
        <p:blipFill>
          <a:blip r:embed="rId1">
            <a:alphaModFix amt="10000"/>
          </a:blip>
          <a:stretch/>
        </p:blipFill>
        <p:spPr>
          <a:xfrm>
            <a:off x="2724480" y="-39411360"/>
            <a:ext cx="5486040" cy="18287640"/>
          </a:xfrm>
          <a:prstGeom prst="rect">
            <a:avLst/>
          </a:prstGeom>
          <a:ln>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TextShape 1"/>
          <p:cNvSpPr txBox="1"/>
          <p:nvPr/>
        </p:nvSpPr>
        <p:spPr>
          <a:xfrm>
            <a:off x="503640" y="226080"/>
            <a:ext cx="9070560" cy="945360"/>
          </a:xfrm>
          <a:prstGeom prst="rect">
            <a:avLst/>
          </a:prstGeom>
          <a:noFill/>
          <a:ln>
            <a:noFill/>
          </a:ln>
        </p:spPr>
        <p:txBody>
          <a:bodyPr lIns="0" rIns="0" tIns="0" bIns="0" anchor="ctr">
            <a:noAutofit/>
          </a:bodyPr>
          <a:p>
            <a:pPr algn="ctr">
              <a:lnSpc>
                <a:spcPct val="90000"/>
              </a:lnSpc>
            </a:pPr>
            <a:r>
              <a:rPr b="0" lang="en-US" sz="3600" spc="-1" strike="noStrike">
                <a:solidFill>
                  <a:srgbClr val="000000"/>
                </a:solidFill>
                <a:latin typeface="Arial"/>
                <a:ea typeface="DejaVu Sans"/>
              </a:rPr>
              <a:t>Ac</a:t>
            </a:r>
            <a:r>
              <a:rPr b="0" lang="en-US" sz="3600" spc="-1" strike="noStrike">
                <a:solidFill>
                  <a:srgbClr val="000000"/>
                </a:solidFill>
                <a:latin typeface="Arial"/>
                <a:ea typeface="DejaVu Sans"/>
              </a:rPr>
              <a:t>qui</a:t>
            </a:r>
            <a:r>
              <a:rPr b="0" lang="en-US" sz="3600" spc="-1" strike="noStrike">
                <a:solidFill>
                  <a:srgbClr val="000000"/>
                </a:solidFill>
                <a:latin typeface="Arial"/>
                <a:ea typeface="DejaVu Sans"/>
              </a:rPr>
              <a:t>siti</a:t>
            </a:r>
            <a:r>
              <a:rPr b="0" lang="en-US" sz="3600" spc="-1" strike="noStrike">
                <a:solidFill>
                  <a:srgbClr val="000000"/>
                </a:solidFill>
                <a:latin typeface="Arial"/>
                <a:ea typeface="DejaVu Sans"/>
              </a:rPr>
              <a:t>on </a:t>
            </a:r>
            <a:r>
              <a:rPr b="0" lang="en-US" sz="3600" spc="-1" strike="noStrike">
                <a:solidFill>
                  <a:srgbClr val="000000"/>
                </a:solidFill>
                <a:latin typeface="Arial"/>
                <a:ea typeface="DejaVu Sans"/>
              </a:rPr>
              <a:t>De</a:t>
            </a:r>
            <a:r>
              <a:rPr b="0" lang="en-US" sz="3600" spc="-1" strike="noStrike">
                <a:solidFill>
                  <a:srgbClr val="000000"/>
                </a:solidFill>
                <a:latin typeface="Arial"/>
                <a:ea typeface="DejaVu Sans"/>
              </a:rPr>
              <a:t>vic</a:t>
            </a:r>
            <a:r>
              <a:rPr b="0" lang="en-US" sz="3600" spc="-1" strike="noStrike">
                <a:solidFill>
                  <a:srgbClr val="000000"/>
                </a:solidFill>
                <a:latin typeface="Arial"/>
                <a:ea typeface="DejaVu Sans"/>
              </a:rPr>
              <a:t>es </a:t>
            </a:r>
            <a:r>
              <a:rPr b="0" lang="en-US" sz="3600" spc="-1" strike="noStrike">
                <a:solidFill>
                  <a:srgbClr val="000000"/>
                </a:solidFill>
                <a:latin typeface="Arial"/>
                <a:ea typeface="DejaVu Sans"/>
              </a:rPr>
              <a:t>an</a:t>
            </a:r>
            <a:r>
              <a:rPr b="0" lang="en-US" sz="3600" spc="-1" strike="noStrike">
                <a:solidFill>
                  <a:srgbClr val="000000"/>
                </a:solidFill>
                <a:latin typeface="Arial"/>
                <a:ea typeface="DejaVu Sans"/>
              </a:rPr>
              <a:t>d </a:t>
            </a:r>
            <a:r>
              <a:rPr b="0" lang="en-US" sz="3600" spc="-1" strike="noStrike">
                <a:solidFill>
                  <a:srgbClr val="000000"/>
                </a:solidFill>
                <a:latin typeface="Arial"/>
                <a:ea typeface="DejaVu Sans"/>
              </a:rPr>
              <a:t>Pro</a:t>
            </a:r>
            <a:r>
              <a:rPr b="0" lang="en-US" sz="3600" spc="-1" strike="noStrike">
                <a:solidFill>
                  <a:srgbClr val="000000"/>
                </a:solidFill>
                <a:latin typeface="Arial"/>
                <a:ea typeface="DejaVu Sans"/>
              </a:rPr>
              <a:t>toc</a:t>
            </a:r>
            <a:r>
              <a:rPr b="0" lang="en-US" sz="3600" spc="-1" strike="noStrike">
                <a:solidFill>
                  <a:srgbClr val="000000"/>
                </a:solidFill>
                <a:latin typeface="Arial"/>
                <a:ea typeface="DejaVu Sans"/>
              </a:rPr>
              <a:t>ols</a:t>
            </a:r>
            <a:endParaRPr b="0" lang="en-US" sz="3600" spc="-1" strike="noStrike">
              <a:solidFill>
                <a:srgbClr val="000000"/>
              </a:solidFill>
              <a:latin typeface="Arial"/>
            </a:endParaRPr>
          </a:p>
        </p:txBody>
      </p:sp>
      <p:sp>
        <p:nvSpPr>
          <p:cNvPr id="155" name="CustomShape 2"/>
          <p:cNvSpPr/>
          <p:nvPr/>
        </p:nvSpPr>
        <p:spPr>
          <a:xfrm rot="60000">
            <a:off x="1893600" y="1605960"/>
            <a:ext cx="1054080" cy="945360"/>
          </a:xfrm>
          <a:prstGeom prst="hexagon">
            <a:avLst>
              <a:gd name="adj" fmla="val 25000"/>
              <a:gd name="vf" fmla="val 115470"/>
            </a:avLst>
          </a:prstGeom>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1f497d"/>
                </a:solidFill>
                <a:latin typeface="Arial"/>
                <a:ea typeface="DejaVu Sans"/>
              </a:rPr>
              <a:t>ARINC 429</a:t>
            </a:r>
            <a:endParaRPr b="0" lang="en-US" sz="1200" spc="-1" strike="noStrike">
              <a:latin typeface="Arial"/>
            </a:endParaRPr>
          </a:p>
        </p:txBody>
      </p:sp>
      <p:sp>
        <p:nvSpPr>
          <p:cNvPr id="156" name="CustomShape 3"/>
          <p:cNvSpPr/>
          <p:nvPr/>
        </p:nvSpPr>
        <p:spPr>
          <a:xfrm rot="60000">
            <a:off x="2820240" y="2140920"/>
            <a:ext cx="1054080" cy="945360"/>
          </a:xfrm>
          <a:prstGeom prst="hexagon">
            <a:avLst>
              <a:gd name="adj" fmla="val 25000"/>
              <a:gd name="vf" fmla="val 115470"/>
            </a:avLst>
          </a:prstGeom>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1f497d"/>
                </a:solidFill>
                <a:latin typeface="Arial"/>
                <a:ea typeface="DejaVu Sans"/>
              </a:rPr>
              <a:t>Black</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Stack</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1560</a:t>
            </a:r>
            <a:endParaRPr b="0" lang="en-US" sz="1200" spc="-1" strike="noStrike">
              <a:latin typeface="Arial"/>
            </a:endParaRPr>
          </a:p>
        </p:txBody>
      </p:sp>
      <p:sp>
        <p:nvSpPr>
          <p:cNvPr id="157" name="CustomShape 4"/>
          <p:cNvSpPr/>
          <p:nvPr/>
        </p:nvSpPr>
        <p:spPr>
          <a:xfrm rot="60000">
            <a:off x="3747240" y="1605960"/>
            <a:ext cx="1054080" cy="945360"/>
          </a:xfrm>
          <a:prstGeom prst="hexagon">
            <a:avLst>
              <a:gd name="adj" fmla="val 25000"/>
              <a:gd name="vf" fmla="val 115470"/>
            </a:avLst>
          </a:prstGeom>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1f497d"/>
                </a:solidFill>
                <a:latin typeface="Arial"/>
                <a:ea typeface="DejaVu Sans"/>
              </a:rPr>
              <a:t>Bus Monitor</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1553</a:t>
            </a:r>
            <a:endParaRPr b="0" lang="en-US" sz="1200" spc="-1" strike="noStrike">
              <a:latin typeface="Arial"/>
            </a:endParaRPr>
          </a:p>
        </p:txBody>
      </p:sp>
      <p:sp>
        <p:nvSpPr>
          <p:cNvPr id="158" name="CustomShape 5"/>
          <p:cNvSpPr/>
          <p:nvPr/>
        </p:nvSpPr>
        <p:spPr>
          <a:xfrm rot="60000">
            <a:off x="1893600" y="2675880"/>
            <a:ext cx="1054080" cy="945360"/>
          </a:xfrm>
          <a:prstGeom prst="hexagon">
            <a:avLst>
              <a:gd name="adj" fmla="val 25000"/>
              <a:gd name="vf" fmla="val 115470"/>
            </a:avLst>
          </a:prstGeom>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1f497d"/>
                </a:solidFill>
                <a:latin typeface="Arial"/>
                <a:ea typeface="DejaVu Sans"/>
              </a:rPr>
              <a:t>Analog</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Inputs</a:t>
            </a:r>
            <a:endParaRPr b="0" lang="en-US" sz="1200" spc="-1" strike="noStrike">
              <a:latin typeface="Arial"/>
            </a:endParaRPr>
          </a:p>
        </p:txBody>
      </p:sp>
      <p:sp>
        <p:nvSpPr>
          <p:cNvPr id="159" name="CustomShape 6"/>
          <p:cNvSpPr/>
          <p:nvPr/>
        </p:nvSpPr>
        <p:spPr>
          <a:xfrm rot="60000">
            <a:off x="3747240" y="2675880"/>
            <a:ext cx="1054080" cy="945360"/>
          </a:xfrm>
          <a:prstGeom prst="hexagon">
            <a:avLst>
              <a:gd name="adj" fmla="val 25000"/>
              <a:gd name="vf" fmla="val 115470"/>
            </a:avLst>
          </a:prstGeom>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1f497d"/>
                </a:solidFill>
                <a:latin typeface="Arial"/>
                <a:ea typeface="DejaVu Sans"/>
              </a:rPr>
              <a:t>Digital</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Inputs</a:t>
            </a:r>
            <a:endParaRPr b="0" lang="en-US" sz="1200" spc="-1" strike="noStrike">
              <a:latin typeface="Arial"/>
            </a:endParaRPr>
          </a:p>
        </p:txBody>
      </p:sp>
      <p:sp>
        <p:nvSpPr>
          <p:cNvPr id="160" name="CustomShape 7"/>
          <p:cNvSpPr/>
          <p:nvPr/>
        </p:nvSpPr>
        <p:spPr>
          <a:xfrm rot="60000">
            <a:off x="4673880" y="2140920"/>
            <a:ext cx="1054080" cy="945360"/>
          </a:xfrm>
          <a:prstGeom prst="hexagon">
            <a:avLst>
              <a:gd name="adj" fmla="val 25000"/>
              <a:gd name="vf" fmla="val 115470"/>
            </a:avLst>
          </a:prstGeom>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DTS</a:t>
            </a:r>
            <a:endParaRPr b="0" lang="en-US" sz="1200" spc="-1" strike="noStrike">
              <a:latin typeface="Arial"/>
            </a:endParaRPr>
          </a:p>
          <a:p>
            <a:pPr algn="ctr">
              <a:lnSpc>
                <a:spcPct val="100000"/>
              </a:lnSpc>
            </a:pPr>
            <a:r>
              <a:rPr b="0" lang="en-US" sz="900" spc="-1" strike="noStrike">
                <a:solidFill>
                  <a:srgbClr val="1f497d"/>
                </a:solidFill>
                <a:latin typeface="Arial"/>
                <a:ea typeface="DejaVu Sans"/>
              </a:rPr>
              <a:t>(Digital TemperatureScanner)</a:t>
            </a:r>
            <a:endParaRPr b="0" lang="en-US" sz="900" spc="-1" strike="noStrike">
              <a:latin typeface="Arial"/>
            </a:endParaRPr>
          </a:p>
        </p:txBody>
      </p:sp>
      <p:sp>
        <p:nvSpPr>
          <p:cNvPr id="161" name="CustomShape 8"/>
          <p:cNvSpPr/>
          <p:nvPr/>
        </p:nvSpPr>
        <p:spPr>
          <a:xfrm rot="60000">
            <a:off x="5600880" y="1605960"/>
            <a:ext cx="1054080" cy="945360"/>
          </a:xfrm>
          <a:prstGeom prst="hexagon">
            <a:avLst>
              <a:gd name="adj" fmla="val 25000"/>
              <a:gd name="vf" fmla="val 115470"/>
            </a:avLst>
          </a:prstGeom>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ESP</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8400</a:t>
            </a:r>
            <a:endParaRPr b="0" lang="en-US" sz="1200" spc="-1" strike="noStrike">
              <a:latin typeface="Arial"/>
            </a:endParaRPr>
          </a:p>
        </p:txBody>
      </p:sp>
      <p:sp>
        <p:nvSpPr>
          <p:cNvPr id="162" name="CustomShape 9"/>
          <p:cNvSpPr/>
          <p:nvPr/>
        </p:nvSpPr>
        <p:spPr>
          <a:xfrm rot="60000">
            <a:off x="5600880" y="2675880"/>
            <a:ext cx="1054080" cy="945360"/>
          </a:xfrm>
          <a:prstGeom prst="hexagon">
            <a:avLst>
              <a:gd name="adj" fmla="val 25000"/>
              <a:gd name="vf" fmla="val 115470"/>
            </a:avLst>
          </a:prstGeom>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Mensor</a:t>
            </a:r>
            <a:endParaRPr b="0" lang="en-US" sz="1200" spc="-1" strike="noStrike">
              <a:latin typeface="Arial"/>
            </a:endParaRPr>
          </a:p>
          <a:p>
            <a:pPr algn="ctr">
              <a:lnSpc>
                <a:spcPct val="100000"/>
              </a:lnSpc>
            </a:pPr>
            <a:r>
              <a:rPr b="0" lang="en-US" sz="900" spc="-1" strike="noStrike">
                <a:solidFill>
                  <a:srgbClr val="1f497d"/>
                </a:solidFill>
                <a:latin typeface="Arial"/>
                <a:ea typeface="DejaVu Sans"/>
              </a:rPr>
              <a:t>GPG2500</a:t>
            </a:r>
            <a:endParaRPr b="0" lang="en-US" sz="900" spc="-1" strike="noStrike">
              <a:latin typeface="Arial"/>
            </a:endParaRPr>
          </a:p>
          <a:p>
            <a:pPr algn="ctr">
              <a:lnSpc>
                <a:spcPct val="100000"/>
              </a:lnSpc>
            </a:pPr>
            <a:r>
              <a:rPr b="0" lang="en-US" sz="900" spc="-1" strike="noStrike">
                <a:solidFill>
                  <a:srgbClr val="1f497d"/>
                </a:solidFill>
                <a:latin typeface="Arial"/>
                <a:ea typeface="DejaVu Sans"/>
              </a:rPr>
              <a:t>CPT Series</a:t>
            </a:r>
            <a:endParaRPr b="0" lang="en-US" sz="900" spc="-1" strike="noStrike">
              <a:latin typeface="Arial"/>
            </a:endParaRPr>
          </a:p>
        </p:txBody>
      </p:sp>
      <p:sp>
        <p:nvSpPr>
          <p:cNvPr id="163" name="CustomShape 10"/>
          <p:cNvSpPr/>
          <p:nvPr/>
        </p:nvSpPr>
        <p:spPr>
          <a:xfrm rot="60000">
            <a:off x="6527880" y="2154600"/>
            <a:ext cx="1054080" cy="945360"/>
          </a:xfrm>
          <a:prstGeom prst="hexagon">
            <a:avLst>
              <a:gd name="adj" fmla="val 25000"/>
              <a:gd name="vf" fmla="val 115470"/>
            </a:avLst>
          </a:prstGeom>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Modbus</a:t>
            </a:r>
            <a:endParaRPr b="0" lang="en-US" sz="1200" spc="-1" strike="noStrike">
              <a:latin typeface="Arial"/>
            </a:endParaRPr>
          </a:p>
        </p:txBody>
      </p:sp>
      <p:sp>
        <p:nvSpPr>
          <p:cNvPr id="164" name="CustomShape 11"/>
          <p:cNvSpPr/>
          <p:nvPr/>
        </p:nvSpPr>
        <p:spPr>
          <a:xfrm rot="60000">
            <a:off x="2820240" y="3210840"/>
            <a:ext cx="1054080" cy="945360"/>
          </a:xfrm>
          <a:prstGeom prst="hexagon">
            <a:avLst>
              <a:gd name="adj" fmla="val 25000"/>
              <a:gd name="vf" fmla="val 115470"/>
            </a:avLst>
          </a:prstGeom>
          <a:solidFill>
            <a:srgbClr val="ffffc8"/>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Keithley 2182</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(nV Meter)</a:t>
            </a:r>
            <a:endParaRPr b="0" lang="en-US" sz="1200" spc="-1" strike="noStrike">
              <a:latin typeface="Arial"/>
            </a:endParaRPr>
          </a:p>
        </p:txBody>
      </p:sp>
      <p:sp>
        <p:nvSpPr>
          <p:cNvPr id="165" name="CustomShape 12"/>
          <p:cNvSpPr/>
          <p:nvPr/>
        </p:nvSpPr>
        <p:spPr>
          <a:xfrm rot="60000">
            <a:off x="4673880" y="3210840"/>
            <a:ext cx="1054080" cy="945360"/>
          </a:xfrm>
          <a:prstGeom prst="hexagon">
            <a:avLst>
              <a:gd name="adj" fmla="val 25000"/>
              <a:gd name="vf" fmla="val 115470"/>
            </a:avLst>
          </a:prstGeom>
          <a:solidFill>
            <a:srgbClr val="ffffc8"/>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Keysight</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34420 A</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(nV Meter)</a:t>
            </a:r>
            <a:endParaRPr b="0" lang="en-US" sz="1200" spc="-1" strike="noStrike">
              <a:latin typeface="Arial"/>
            </a:endParaRPr>
          </a:p>
        </p:txBody>
      </p:sp>
      <p:sp>
        <p:nvSpPr>
          <p:cNvPr id="166" name="CustomShape 13"/>
          <p:cNvSpPr/>
          <p:nvPr/>
        </p:nvSpPr>
        <p:spPr>
          <a:xfrm rot="60000">
            <a:off x="6527520" y="3224520"/>
            <a:ext cx="1054080" cy="945360"/>
          </a:xfrm>
          <a:prstGeom prst="hexagon">
            <a:avLst>
              <a:gd name="adj" fmla="val 25000"/>
              <a:gd name="vf" fmla="val 115470"/>
            </a:avLst>
          </a:prstGeom>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Net</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Scanner</a:t>
            </a:r>
            <a:endParaRPr b="0" lang="en-US" sz="1200" spc="-1" strike="noStrike">
              <a:latin typeface="Arial"/>
            </a:endParaRPr>
          </a:p>
        </p:txBody>
      </p:sp>
      <p:sp>
        <p:nvSpPr>
          <p:cNvPr id="167" name="CustomShape 14"/>
          <p:cNvSpPr/>
          <p:nvPr/>
        </p:nvSpPr>
        <p:spPr>
          <a:xfrm rot="60000">
            <a:off x="7454520" y="1605960"/>
            <a:ext cx="1054080" cy="945360"/>
          </a:xfrm>
          <a:prstGeom prst="hexagon">
            <a:avLst>
              <a:gd name="adj" fmla="val 25000"/>
              <a:gd name="vf" fmla="val 115470"/>
            </a:avLst>
          </a:prstGeom>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NI 6612</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Freq.</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Counter</a:t>
            </a:r>
            <a:endParaRPr b="0" lang="en-US" sz="1200" spc="-1" strike="noStrike">
              <a:latin typeface="Arial"/>
            </a:endParaRPr>
          </a:p>
        </p:txBody>
      </p:sp>
      <p:sp>
        <p:nvSpPr>
          <p:cNvPr id="168" name="CustomShape 15"/>
          <p:cNvSpPr/>
          <p:nvPr/>
        </p:nvSpPr>
        <p:spPr>
          <a:xfrm rot="60000">
            <a:off x="7454520" y="2670840"/>
            <a:ext cx="1054080" cy="945360"/>
          </a:xfrm>
          <a:prstGeom prst="hexagon">
            <a:avLst>
              <a:gd name="adj" fmla="val 25000"/>
              <a:gd name="vf" fmla="val 115470"/>
            </a:avLst>
          </a:prstGeom>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Optimus</a:t>
            </a:r>
            <a:endParaRPr b="0" lang="en-US" sz="1200" spc="-1" strike="noStrike">
              <a:latin typeface="Arial"/>
            </a:endParaRPr>
          </a:p>
        </p:txBody>
      </p:sp>
      <p:sp>
        <p:nvSpPr>
          <p:cNvPr id="169" name="CustomShape 16"/>
          <p:cNvSpPr/>
          <p:nvPr/>
        </p:nvSpPr>
        <p:spPr>
          <a:xfrm rot="60000">
            <a:off x="1879200" y="3739680"/>
            <a:ext cx="1054080" cy="945360"/>
          </a:xfrm>
          <a:prstGeom prst="hexagon">
            <a:avLst>
              <a:gd name="adj" fmla="val 25000"/>
              <a:gd name="vf" fmla="val 115470"/>
            </a:avLst>
          </a:prstGeom>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Ovation</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RS232</a:t>
            </a:r>
            <a:endParaRPr b="0" lang="en-US" sz="1200" spc="-1" strike="noStrike">
              <a:latin typeface="Arial"/>
            </a:endParaRPr>
          </a:p>
        </p:txBody>
      </p:sp>
      <p:sp>
        <p:nvSpPr>
          <p:cNvPr id="170" name="CustomShape 17"/>
          <p:cNvSpPr/>
          <p:nvPr/>
        </p:nvSpPr>
        <p:spPr>
          <a:xfrm rot="60000">
            <a:off x="3747240" y="3739680"/>
            <a:ext cx="1054080" cy="945360"/>
          </a:xfrm>
          <a:prstGeom prst="hexagon">
            <a:avLst>
              <a:gd name="adj" fmla="val 25000"/>
              <a:gd name="vf" fmla="val 115470"/>
            </a:avLst>
          </a:prstGeom>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PACS</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(Positional</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Control)</a:t>
            </a:r>
            <a:endParaRPr b="0" lang="en-US" sz="1200" spc="-1" strike="noStrike">
              <a:latin typeface="Arial"/>
            </a:endParaRPr>
          </a:p>
        </p:txBody>
      </p:sp>
      <p:sp>
        <p:nvSpPr>
          <p:cNvPr id="171" name="CustomShape 18"/>
          <p:cNvSpPr/>
          <p:nvPr/>
        </p:nvSpPr>
        <p:spPr>
          <a:xfrm rot="60000">
            <a:off x="5600880" y="3739680"/>
            <a:ext cx="1054080" cy="945360"/>
          </a:xfrm>
          <a:prstGeom prst="hexagon">
            <a:avLst>
              <a:gd name="adj" fmla="val 25000"/>
              <a:gd name="vf" fmla="val 115470"/>
            </a:avLst>
          </a:prstGeom>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Setra 370</a:t>
            </a:r>
            <a:endParaRPr b="0" lang="en-US" sz="1200" spc="-1" strike="noStrike">
              <a:latin typeface="Arial"/>
            </a:endParaRPr>
          </a:p>
        </p:txBody>
      </p:sp>
      <p:sp>
        <p:nvSpPr>
          <p:cNvPr id="172" name="CustomShape 19"/>
          <p:cNvSpPr/>
          <p:nvPr/>
        </p:nvSpPr>
        <p:spPr>
          <a:xfrm rot="60000">
            <a:off x="7454520" y="3739680"/>
            <a:ext cx="1054080" cy="945360"/>
          </a:xfrm>
          <a:prstGeom prst="hexagon">
            <a:avLst>
              <a:gd name="adj" fmla="val 25000"/>
              <a:gd name="vf" fmla="val 115470"/>
            </a:avLst>
          </a:prstGeom>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0" rIns="0" tIns="0" bIns="0" anchor="ctr">
            <a:noAutofit/>
          </a:bodyPr>
          <a:p>
            <a:pPr algn="ctr">
              <a:lnSpc>
                <a:spcPct val="100000"/>
              </a:lnSpc>
            </a:pPr>
            <a:r>
              <a:rPr b="0" lang="en-US" sz="1200" spc="-1" strike="noStrike">
                <a:solidFill>
                  <a:srgbClr val="1f497d"/>
                </a:solidFill>
                <a:latin typeface="Arial"/>
                <a:ea typeface="DejaVu Sans"/>
              </a:rPr>
              <a:t>VTI 1538</a:t>
            </a:r>
            <a:endParaRPr b="0" lang="en-US" sz="1200" spc="-1" strike="noStrike">
              <a:latin typeface="Arial"/>
            </a:endParaRPr>
          </a:p>
          <a:p>
            <a:pPr algn="ctr">
              <a:lnSpc>
                <a:spcPct val="100000"/>
              </a:lnSpc>
            </a:pPr>
            <a:r>
              <a:rPr b="0" lang="en-US" sz="1200" spc="-1" strike="noStrike">
                <a:solidFill>
                  <a:srgbClr val="1f497d"/>
                </a:solidFill>
                <a:latin typeface="Arial"/>
                <a:ea typeface="DejaVu Sans"/>
              </a:rPr>
              <a:t>Freq. Counter</a:t>
            </a:r>
            <a:endParaRPr b="0" lang="en-US" sz="1200" spc="-1" strike="noStrike">
              <a:latin typeface="Arial"/>
            </a:endParaRPr>
          </a:p>
        </p:txBody>
      </p:sp>
      <p:sp>
        <p:nvSpPr>
          <p:cNvPr id="173" name="CustomShape 20"/>
          <p:cNvSpPr/>
          <p:nvPr/>
        </p:nvSpPr>
        <p:spPr>
          <a:xfrm rot="60000">
            <a:off x="966600" y="2140920"/>
            <a:ext cx="1054080" cy="945360"/>
          </a:xfrm>
          <a:prstGeom prst="hexagon">
            <a:avLst>
              <a:gd name="adj" fmla="val 25000"/>
              <a:gd name="vf" fmla="val 115470"/>
            </a:avLst>
          </a:prstGeom>
          <a:solidFill>
            <a:schemeClr val="bg1">
              <a:lumMod val="95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200" spc="-1" strike="noStrike">
                <a:solidFill>
                  <a:srgbClr val="a6a6a6"/>
                </a:solidFill>
                <a:latin typeface="Arial"/>
                <a:ea typeface="DejaVu Sans"/>
              </a:rPr>
              <a:t>Tescom ER 3000 / 5000</a:t>
            </a:r>
            <a:endParaRPr b="0" lang="en-US" sz="1200" spc="-1" strike="noStrike">
              <a:latin typeface="Arial"/>
            </a:endParaRPr>
          </a:p>
        </p:txBody>
      </p:sp>
      <p:sp>
        <p:nvSpPr>
          <p:cNvPr id="174" name="CustomShape 21"/>
          <p:cNvSpPr/>
          <p:nvPr/>
        </p:nvSpPr>
        <p:spPr>
          <a:xfrm rot="60000">
            <a:off x="945360" y="3204720"/>
            <a:ext cx="1054080" cy="945360"/>
          </a:xfrm>
          <a:prstGeom prst="hexagon">
            <a:avLst>
              <a:gd name="adj" fmla="val 25000"/>
              <a:gd name="vf" fmla="val 115470"/>
            </a:avLst>
          </a:prstGeom>
          <a:solidFill>
            <a:schemeClr val="bg1">
              <a:lumMod val="95000"/>
            </a:schemeClr>
          </a:solidFill>
          <a:ln/>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0" lang="en-US" sz="1000" spc="-1" strike="noStrike">
                <a:solidFill>
                  <a:srgbClr val="a6a6a6"/>
                </a:solidFill>
                <a:latin typeface="Arial"/>
                <a:ea typeface="DejaVu Sans"/>
              </a:rPr>
              <a:t>Renisaw Linear / Rotary Encoders</a:t>
            </a:r>
            <a:endParaRPr b="0" lang="en-US" sz="1000" spc="-1" strike="noStrike">
              <a:latin typeface="Arial"/>
            </a:endParaRPr>
          </a:p>
        </p:txBody>
      </p:sp>
      <p:sp>
        <p:nvSpPr>
          <p:cNvPr id="175" name="CustomShape 22"/>
          <p:cNvSpPr/>
          <p:nvPr/>
        </p:nvSpPr>
        <p:spPr>
          <a:xfrm rot="60000">
            <a:off x="2820240" y="1071000"/>
            <a:ext cx="1054080" cy="945360"/>
          </a:xfrm>
          <a:prstGeom prst="hexagon">
            <a:avLst>
              <a:gd name="adj" fmla="val 25000"/>
              <a:gd name="vf" fmla="val 115470"/>
            </a:avLst>
          </a:prstGeom>
          <a:solidFill>
            <a:schemeClr val="bg1">
              <a:lumMod val="95000"/>
            </a:schemeClr>
          </a:solidFill>
          <a:ln/>
        </p:spPr>
        <p:style>
          <a:lnRef idx="2">
            <a:schemeClr val="accent1">
              <a:shade val="50000"/>
            </a:schemeClr>
          </a:lnRef>
          <a:fillRef idx="1">
            <a:schemeClr val="accent1"/>
          </a:fillRef>
          <a:effectRef idx="0">
            <a:schemeClr val="accent1"/>
          </a:effectRef>
          <a:fontRef idx="minor"/>
        </p:style>
        <p:txBody>
          <a:bodyPr lIns="0" rIns="0" tIns="45000" bIns="45000" anchor="ctr">
            <a:noAutofit/>
          </a:bodyPr>
          <a:p>
            <a:pPr algn="ctr">
              <a:lnSpc>
                <a:spcPct val="100000"/>
              </a:lnSpc>
            </a:pPr>
            <a:r>
              <a:rPr b="0" lang="en-US" sz="1000" spc="-1" strike="noStrike">
                <a:solidFill>
                  <a:srgbClr val="a6a6a6"/>
                </a:solidFill>
                <a:latin typeface="Arial"/>
                <a:ea typeface="DejaVu Sans"/>
              </a:rPr>
              <a:t>Velmex</a:t>
            </a:r>
            <a:endParaRPr b="0" lang="en-US" sz="1000" spc="-1" strike="noStrike">
              <a:latin typeface="Arial"/>
            </a:endParaRPr>
          </a:p>
          <a:p>
            <a:pPr algn="ctr">
              <a:lnSpc>
                <a:spcPct val="100000"/>
              </a:lnSpc>
            </a:pPr>
            <a:r>
              <a:rPr b="0" lang="en-US" sz="1000" spc="-1" strike="noStrike">
                <a:solidFill>
                  <a:srgbClr val="a6a6a6"/>
                </a:solidFill>
                <a:latin typeface="Arial"/>
                <a:ea typeface="DejaVu Sans"/>
              </a:rPr>
              <a:t>VXM Motion Controllers</a:t>
            </a:r>
            <a:endParaRPr b="0" lang="en-US" sz="1000" spc="-1" strike="noStrike">
              <a:latin typeface="Arial"/>
            </a:endParaRPr>
          </a:p>
        </p:txBody>
      </p:sp>
      <p:sp>
        <p:nvSpPr>
          <p:cNvPr id="176" name="CustomShape 23"/>
          <p:cNvSpPr/>
          <p:nvPr/>
        </p:nvSpPr>
        <p:spPr>
          <a:xfrm rot="60000">
            <a:off x="4673880" y="1071000"/>
            <a:ext cx="1054080" cy="945360"/>
          </a:xfrm>
          <a:prstGeom prst="hexagon">
            <a:avLst>
              <a:gd name="adj" fmla="val 25000"/>
              <a:gd name="vf" fmla="val 115470"/>
            </a:avLst>
          </a:prstGeom>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p:style>
        <p:txBody>
          <a:bodyPr lIns="0" rIns="0" tIns="45000" bIns="45000" anchor="ctr">
            <a:noAutofit/>
          </a:bodyPr>
          <a:p>
            <a:pPr algn="ctr">
              <a:lnSpc>
                <a:spcPct val="100000"/>
              </a:lnSpc>
            </a:pPr>
            <a:r>
              <a:rPr b="0" lang="en-US" sz="1000" spc="-1" strike="noStrike">
                <a:solidFill>
                  <a:srgbClr val="1f497d"/>
                </a:solidFill>
                <a:latin typeface="Arial"/>
                <a:ea typeface="DejaVu Sans"/>
              </a:rPr>
              <a:t>Bustec</a:t>
            </a:r>
            <a:endParaRPr b="0" lang="en-US" sz="1000" spc="-1" strike="noStrike">
              <a:latin typeface="Arial"/>
            </a:endParaRPr>
          </a:p>
          <a:p>
            <a:pPr algn="ctr">
              <a:lnSpc>
                <a:spcPct val="100000"/>
              </a:lnSpc>
            </a:pPr>
            <a:r>
              <a:rPr b="0" lang="en-US" sz="1000" spc="-1" strike="noStrike">
                <a:solidFill>
                  <a:srgbClr val="1f497d"/>
                </a:solidFill>
                <a:latin typeface="Arial"/>
                <a:ea typeface="DejaVu Sans"/>
              </a:rPr>
              <a:t>ProDAQ</a:t>
            </a:r>
            <a:endParaRPr b="0" lang="en-US" sz="1000" spc="-1" strike="noStrike">
              <a:latin typeface="Arial"/>
            </a:endParaRPr>
          </a:p>
          <a:p>
            <a:pPr algn="ctr">
              <a:lnSpc>
                <a:spcPct val="100000"/>
              </a:lnSpc>
            </a:pPr>
            <a:r>
              <a:rPr b="0" lang="en-US" sz="1000" spc="-1" strike="noStrike">
                <a:solidFill>
                  <a:srgbClr val="1f497d"/>
                </a:solidFill>
                <a:latin typeface="Arial"/>
                <a:ea typeface="DejaVu Sans"/>
              </a:rPr>
              <a:t>(TC’s)</a:t>
            </a:r>
            <a:endParaRPr b="0" lang="en-US" sz="1000" spc="-1" strike="noStrike">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Highlights</a:t>
            </a:r>
            <a:endParaRPr b="0" lang="en-US" sz="3600" spc="-1" strike="noStrike">
              <a:latin typeface="Arial"/>
            </a:endParaRPr>
          </a:p>
        </p:txBody>
      </p:sp>
      <p:sp>
        <p:nvSpPr>
          <p:cNvPr id="178" name="CustomShape 2"/>
          <p:cNvSpPr/>
          <p:nvPr/>
        </p:nvSpPr>
        <p:spPr>
          <a:xfrm>
            <a:off x="611640" y="1326240"/>
            <a:ext cx="8623080" cy="3062160"/>
          </a:xfrm>
          <a:prstGeom prst="rect">
            <a:avLst/>
          </a:prstGeom>
          <a:noFill/>
          <a:ln>
            <a:noFill/>
          </a:ln>
        </p:spPr>
        <p:style>
          <a:lnRef idx="0"/>
          <a:fillRef idx="0"/>
          <a:effectRef idx="0"/>
          <a:fontRef idx="minor"/>
        </p:style>
        <p:txBody>
          <a:bodyPr lIns="0" rIns="0" tIns="0" bIns="0">
            <a:normAutofit fontScale="85000"/>
          </a:bodyPr>
          <a:p>
            <a:pPr marL="432000" indent="-323280">
              <a:lnSpc>
                <a:spcPct val="120000"/>
              </a:lnSpc>
              <a:spcBef>
                <a:spcPts val="201"/>
              </a:spcBef>
              <a:buClr>
                <a:srgbClr val="000000"/>
              </a:buClr>
              <a:buSzPct val="45000"/>
              <a:buFont typeface="Wingdings" charset="2"/>
              <a:buChar char=""/>
            </a:pPr>
            <a:r>
              <a:rPr b="0" lang="en-US" sz="1600" spc="-1" strike="noStrike">
                <a:solidFill>
                  <a:srgbClr val="000000"/>
                </a:solidFill>
                <a:latin typeface="Arial"/>
                <a:ea typeface="DejaVu Sans"/>
              </a:rPr>
              <a:t>COBRA is the low-speed data acquisition system for larg(er) scale installations</a:t>
            </a:r>
            <a:endParaRPr b="0" lang="en-US" sz="1600" spc="-1" strike="noStrike">
              <a:latin typeface="Arial"/>
            </a:endParaRPr>
          </a:p>
          <a:p>
            <a:pPr lvl="1" marL="864000" indent="-323280">
              <a:lnSpc>
                <a:spcPct val="120000"/>
              </a:lnSpc>
              <a:spcBef>
                <a:spcPts val="201"/>
              </a:spcBef>
              <a:buClr>
                <a:srgbClr val="000000"/>
              </a:buClr>
              <a:buSzPct val="75000"/>
              <a:buFont typeface="Symbol"/>
              <a:buChar char=""/>
            </a:pPr>
            <a:r>
              <a:rPr b="0" lang="en-US" sz="1100" spc="-1" strike="noStrike">
                <a:solidFill>
                  <a:srgbClr val="000000"/>
                </a:solidFill>
                <a:latin typeface="Arial"/>
                <a:ea typeface="DejaVu Sans"/>
              </a:rPr>
              <a:t>Sample rates of 12.5, 25, 50, 100, 200, 400, and 800 Hz</a:t>
            </a:r>
            <a:endParaRPr b="0" lang="en-US" sz="1100" spc="-1" strike="noStrike">
              <a:latin typeface="Arial"/>
            </a:endParaRPr>
          </a:p>
          <a:p>
            <a:pPr lvl="1" marL="864000" indent="-323280">
              <a:lnSpc>
                <a:spcPct val="120000"/>
              </a:lnSpc>
              <a:spcBef>
                <a:spcPts val="201"/>
              </a:spcBef>
              <a:buClr>
                <a:srgbClr val="000000"/>
              </a:buClr>
              <a:buSzPct val="75000"/>
              <a:buFont typeface="Symbol"/>
              <a:buChar char=""/>
            </a:pPr>
            <a:r>
              <a:rPr b="0" lang="en-US" sz="1100" spc="-1" strike="noStrike">
                <a:solidFill>
                  <a:srgbClr val="000000"/>
                </a:solidFill>
                <a:latin typeface="Arial"/>
                <a:ea typeface="DejaVu Sans"/>
              </a:rPr>
              <a:t>Deployed with up to 10,000 calculated channels</a:t>
            </a:r>
            <a:endParaRPr b="0" lang="en-US" sz="1100" spc="-1" strike="noStrike">
              <a:latin typeface="Arial"/>
            </a:endParaRPr>
          </a:p>
          <a:p>
            <a:pPr lvl="1" marL="864000" indent="-323280">
              <a:lnSpc>
                <a:spcPct val="120000"/>
              </a:lnSpc>
              <a:spcBef>
                <a:spcPts val="201"/>
              </a:spcBef>
              <a:buClr>
                <a:srgbClr val="000000"/>
              </a:buClr>
              <a:buSzPct val="75000"/>
              <a:buFont typeface="Symbol"/>
              <a:buChar char=""/>
            </a:pPr>
            <a:r>
              <a:rPr b="0" lang="en-US" sz="1100" spc="-1" strike="noStrike">
                <a:solidFill>
                  <a:srgbClr val="000000"/>
                </a:solidFill>
                <a:latin typeface="Arial"/>
                <a:ea typeface="DejaVu Sans"/>
              </a:rPr>
              <a:t>Deployed installations with thousands of acquired channels (including ADAS acquired channels)</a:t>
            </a:r>
            <a:endParaRPr b="0" lang="en-US" sz="1100" spc="-1" strike="noStrike">
              <a:latin typeface="Arial"/>
            </a:endParaRPr>
          </a:p>
          <a:p>
            <a:pPr marL="432000" indent="-323280">
              <a:lnSpc>
                <a:spcPct val="120000"/>
              </a:lnSpc>
              <a:spcBef>
                <a:spcPts val="201"/>
              </a:spcBef>
              <a:buClr>
                <a:srgbClr val="000000"/>
              </a:buClr>
              <a:buSzPct val="45000"/>
              <a:buFont typeface="Wingdings" charset="2"/>
              <a:buChar char=""/>
            </a:pPr>
            <a:r>
              <a:rPr b="0" lang="en-US" sz="1600" spc="-1" strike="noStrike">
                <a:solidFill>
                  <a:srgbClr val="000000"/>
                </a:solidFill>
                <a:latin typeface="Arial"/>
                <a:ea typeface="DejaVu Sans"/>
              </a:rPr>
              <a:t>8 Ingestion Ports which can be:</a:t>
            </a:r>
            <a:endParaRPr b="0" lang="en-US" sz="1600" spc="-1" strike="noStrike">
              <a:latin typeface="Arial"/>
            </a:endParaRPr>
          </a:p>
          <a:p>
            <a:pPr lvl="1" marL="864000" indent="-323280">
              <a:lnSpc>
                <a:spcPct val="120000"/>
              </a:lnSpc>
              <a:spcBef>
                <a:spcPts val="201"/>
              </a:spcBef>
              <a:buClr>
                <a:srgbClr val="000000"/>
              </a:buClr>
              <a:buSzPct val="75000"/>
              <a:buFont typeface="Symbol"/>
              <a:buChar char=""/>
            </a:pPr>
            <a:r>
              <a:rPr b="0" lang="en-US" sz="1100" spc="-1" strike="noStrike">
                <a:solidFill>
                  <a:srgbClr val="000000"/>
                </a:solidFill>
                <a:latin typeface="Arial"/>
                <a:ea typeface="DejaVu Sans"/>
              </a:rPr>
              <a:t>Analog Shelves (128 Channel Capacity)</a:t>
            </a:r>
            <a:endParaRPr b="0" lang="en-US" sz="1100" spc="-1" strike="noStrike">
              <a:latin typeface="Arial"/>
            </a:endParaRPr>
          </a:p>
          <a:p>
            <a:pPr lvl="2" marL="1296000" indent="-287280">
              <a:lnSpc>
                <a:spcPct val="120000"/>
              </a:lnSpc>
              <a:spcBef>
                <a:spcPts val="201"/>
              </a:spcBef>
              <a:buClr>
                <a:srgbClr val="000000"/>
              </a:buClr>
              <a:buSzPct val="45000"/>
              <a:buFont typeface="Wingdings" charset="2"/>
              <a:buChar char=""/>
            </a:pPr>
            <a:r>
              <a:rPr b="0" lang="en-US" sz="1100" spc="-1" strike="noStrike">
                <a:solidFill>
                  <a:srgbClr val="000000"/>
                </a:solidFill>
                <a:latin typeface="Arial"/>
                <a:ea typeface="DejaVu Sans"/>
              </a:rPr>
              <a:t>Sampled at 12,400 Hz, decimated by UDS</a:t>
            </a:r>
            <a:endParaRPr b="0" lang="en-US" sz="1100" spc="-1" strike="noStrike">
              <a:latin typeface="Arial"/>
            </a:endParaRPr>
          </a:p>
          <a:p>
            <a:pPr lvl="1" marL="864000" indent="-323280">
              <a:lnSpc>
                <a:spcPct val="120000"/>
              </a:lnSpc>
              <a:spcBef>
                <a:spcPts val="201"/>
              </a:spcBef>
              <a:buClr>
                <a:srgbClr val="000000"/>
              </a:buClr>
              <a:buSzPct val="75000"/>
              <a:buFont typeface="Symbol"/>
              <a:buChar char=""/>
            </a:pPr>
            <a:r>
              <a:rPr b="0" lang="en-US" sz="1100" spc="-1" strike="noStrike">
                <a:solidFill>
                  <a:srgbClr val="000000"/>
                </a:solidFill>
                <a:latin typeface="Arial"/>
                <a:ea typeface="DejaVu Sans"/>
              </a:rPr>
              <a:t>ADAS (May be multiple)</a:t>
            </a:r>
            <a:endParaRPr b="0" lang="en-US" sz="1100" spc="-1" strike="noStrike">
              <a:latin typeface="Arial"/>
            </a:endParaRPr>
          </a:p>
          <a:p>
            <a:pPr lvl="2" marL="1296000" indent="-287280">
              <a:lnSpc>
                <a:spcPct val="120000"/>
              </a:lnSpc>
              <a:spcBef>
                <a:spcPts val="201"/>
              </a:spcBef>
              <a:buClr>
                <a:srgbClr val="000000"/>
              </a:buClr>
              <a:buSzPct val="45000"/>
              <a:buFont typeface="Wingdings" charset="2"/>
              <a:buChar char=""/>
            </a:pPr>
            <a:r>
              <a:rPr b="0" lang="en-US" sz="1100" spc="-1" strike="noStrike">
                <a:solidFill>
                  <a:srgbClr val="000000"/>
                </a:solidFill>
                <a:latin typeface="Arial"/>
                <a:ea typeface="DejaVu Sans"/>
              </a:rPr>
              <a:t>Supports multiple attached 3</a:t>
            </a:r>
            <a:r>
              <a:rPr b="0" lang="en-US" sz="1100" spc="-1" strike="noStrike" baseline="14000000">
                <a:solidFill>
                  <a:srgbClr val="000000"/>
                </a:solidFill>
                <a:latin typeface="Arial"/>
                <a:ea typeface="DejaVu Sans"/>
              </a:rPr>
              <a:t>rd</a:t>
            </a:r>
            <a:r>
              <a:rPr b="0" lang="en-US" sz="1100" spc="-1" strike="noStrike">
                <a:solidFill>
                  <a:srgbClr val="000000"/>
                </a:solidFill>
                <a:latin typeface="Arial"/>
                <a:ea typeface="DejaVu Sans"/>
              </a:rPr>
              <a:t> party acquisition devices</a:t>
            </a:r>
            <a:endParaRPr b="0" lang="en-US" sz="1100" spc="-1" strike="noStrike">
              <a:latin typeface="Arial"/>
            </a:endParaRPr>
          </a:p>
          <a:p>
            <a:pPr lvl="2" marL="1296000" indent="-287280">
              <a:lnSpc>
                <a:spcPct val="120000"/>
              </a:lnSpc>
              <a:spcBef>
                <a:spcPts val="201"/>
              </a:spcBef>
              <a:buClr>
                <a:srgbClr val="000000"/>
              </a:buClr>
              <a:buSzPct val="45000"/>
              <a:buFont typeface="Wingdings" charset="2"/>
              <a:buChar char=""/>
            </a:pPr>
            <a:r>
              <a:rPr b="0" lang="en-US" sz="1100" spc="-1" strike="noStrike">
                <a:solidFill>
                  <a:srgbClr val="000000"/>
                </a:solidFill>
                <a:latin typeface="Arial"/>
                <a:ea typeface="DejaVu Sans"/>
              </a:rPr>
              <a:t>Flexible hardware interfaces (Linux based with PCI Card expansion)</a:t>
            </a:r>
            <a:endParaRPr b="0" lang="en-US" sz="1100" spc="-1" strike="noStrike">
              <a:latin typeface="Arial"/>
            </a:endParaRPr>
          </a:p>
          <a:p>
            <a:pPr marL="432000" indent="-323280">
              <a:lnSpc>
                <a:spcPct val="120000"/>
              </a:lnSpc>
              <a:spcBef>
                <a:spcPts val="201"/>
              </a:spcBef>
              <a:buClr>
                <a:srgbClr val="000000"/>
              </a:buClr>
              <a:buSzPct val="45000"/>
              <a:buFont typeface="Wingdings" charset="2"/>
              <a:buChar char=""/>
            </a:pPr>
            <a:r>
              <a:rPr b="0" lang="en-US" sz="1600" spc="-1" strike="noStrike">
                <a:solidFill>
                  <a:srgbClr val="000000"/>
                </a:solidFill>
                <a:latin typeface="Arial"/>
                <a:ea typeface="DejaVu Sans"/>
              </a:rPr>
              <a:t>Software Developed at Glenn (adapted from DSPCon COTS Product)</a:t>
            </a:r>
            <a:endParaRPr b="0" lang="en-US" sz="1600" spc="-1" strike="noStrike">
              <a:latin typeface="Arial"/>
            </a:endParaRPr>
          </a:p>
          <a:p>
            <a:pPr lvl="1" marL="864000" indent="-323280">
              <a:lnSpc>
                <a:spcPct val="120000"/>
              </a:lnSpc>
              <a:spcBef>
                <a:spcPts val="201"/>
              </a:spcBef>
              <a:buClr>
                <a:srgbClr val="000000"/>
              </a:buClr>
              <a:buSzPct val="75000"/>
              <a:buFont typeface="Symbol"/>
              <a:buChar char=""/>
            </a:pPr>
            <a:r>
              <a:rPr b="0" lang="en-US" sz="1100" spc="-1" strike="noStrike">
                <a:solidFill>
                  <a:srgbClr val="000000"/>
                </a:solidFill>
                <a:latin typeface="Arial"/>
                <a:ea typeface="DejaVu Sans"/>
              </a:rPr>
              <a:t>Standard tooling and OS (Enterprise Linux / C++ / Qt)</a:t>
            </a:r>
            <a:endParaRPr b="0" lang="en-US" sz="1100" spc="-1" strike="noStrike">
              <a:latin typeface="Arial"/>
            </a:endParaRPr>
          </a:p>
          <a:p>
            <a:pPr marL="432000" indent="-323280">
              <a:lnSpc>
                <a:spcPct val="120000"/>
              </a:lnSpc>
              <a:spcBef>
                <a:spcPts val="201"/>
              </a:spcBef>
              <a:buClr>
                <a:srgbClr val="000000"/>
              </a:buClr>
              <a:buSzPct val="45000"/>
              <a:buFont typeface="Wingdings" charset="2"/>
              <a:buChar char=""/>
            </a:pPr>
            <a:r>
              <a:rPr b="0" lang="en-US" sz="1600" spc="-1" strike="noStrike">
                <a:solidFill>
                  <a:srgbClr val="000000"/>
                </a:solidFill>
                <a:latin typeface="Arial"/>
                <a:ea typeface="DejaVu Sans"/>
              </a:rPr>
              <a:t>Common Core / Extensible Capabilities</a:t>
            </a:r>
            <a:endParaRPr b="0" lang="en-US" sz="1600" spc="-1" strike="noStrike">
              <a:latin typeface="Arial"/>
            </a:endParaRPr>
          </a:p>
          <a:p>
            <a:pPr marL="432000" indent="-323280">
              <a:lnSpc>
                <a:spcPct val="120000"/>
              </a:lnSpc>
              <a:spcBef>
                <a:spcPts val="201"/>
              </a:spcBef>
              <a:buClr>
                <a:srgbClr val="000000"/>
              </a:buClr>
              <a:buSzPct val="45000"/>
              <a:buFont typeface="Wingdings" charset="2"/>
              <a:buChar char=""/>
            </a:pPr>
            <a:r>
              <a:rPr b="0" lang="en-US" sz="1600" spc="-1" strike="noStrike">
                <a:solidFill>
                  <a:srgbClr val="000000"/>
                </a:solidFill>
                <a:latin typeface="Arial"/>
                <a:ea typeface="DejaVu Sans"/>
              </a:rPr>
              <a:t>Market Available computing platform (Dell / KOI / Superlogics)</a:t>
            </a:r>
            <a:endParaRPr b="0" lang="en-US" sz="16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Diverse Use</a:t>
            </a:r>
            <a:endParaRPr b="0" lang="en-US" sz="3600" spc="-1" strike="noStrike">
              <a:latin typeface="Arial"/>
            </a:endParaRPr>
          </a:p>
        </p:txBody>
      </p:sp>
      <p:sp>
        <p:nvSpPr>
          <p:cNvPr id="180" name="CustomShape 2"/>
          <p:cNvSpPr/>
          <p:nvPr/>
        </p:nvSpPr>
        <p:spPr>
          <a:xfrm>
            <a:off x="611640" y="1326240"/>
            <a:ext cx="8623080" cy="3062160"/>
          </a:xfrm>
          <a:prstGeom prst="rect">
            <a:avLst/>
          </a:prstGeom>
          <a:noFill/>
          <a:ln>
            <a:noFill/>
          </a:ln>
        </p:spPr>
        <p:style>
          <a:lnRef idx="0"/>
          <a:fillRef idx="0"/>
          <a:effectRef idx="0"/>
          <a:fontRef idx="minor"/>
        </p:style>
        <p:txBody>
          <a:bodyPr lIns="0" rIns="0" tIns="0" bIns="0">
            <a:noAutofit/>
          </a:bodyPr>
          <a:p>
            <a:pPr marL="432000" indent="-323280">
              <a:lnSpc>
                <a:spcPct val="100000"/>
              </a:lnSpc>
              <a:buClr>
                <a:srgbClr val="000000"/>
              </a:buClr>
              <a:buSzPct val="45000"/>
              <a:buFont typeface="Wingdings" charset="2"/>
              <a:buChar char=""/>
            </a:pPr>
            <a:r>
              <a:rPr b="0" lang="en-US" sz="1800" spc="-1" strike="noStrike">
                <a:solidFill>
                  <a:srgbClr val="000000"/>
                </a:solidFill>
                <a:latin typeface="Arial"/>
                <a:ea typeface="DejaVu Sans"/>
              </a:rPr>
              <a:t>Installations across Lewis Field and Armstrong Test Facility (Data Acquisition)</a:t>
            </a:r>
            <a:endParaRPr b="0" lang="en-US" sz="18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Currently installed (or being installed) in 17 facilities  (Including all AETC Facilities) </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Approximately 5 remaining facilities still running ESCORT only</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Installations at Lewis Field (Glenn Research Center – Cleveland) and Armstrong Test Facility (Sandusky, approximately 1 hour west of Cleveland)</a:t>
            </a:r>
            <a:endParaRPr b="0" lang="en-US" sz="1200" spc="-1" strike="noStrike">
              <a:latin typeface="Arial"/>
            </a:endParaRPr>
          </a:p>
          <a:p>
            <a:pPr marL="432000" indent="-323280">
              <a:lnSpc>
                <a:spcPct val="100000"/>
              </a:lnSpc>
              <a:buClr>
                <a:srgbClr val="000000"/>
              </a:buClr>
              <a:buSzPct val="45000"/>
              <a:buFont typeface="Wingdings" charset="2"/>
              <a:buChar char=""/>
            </a:pPr>
            <a:r>
              <a:rPr b="0" lang="en-US" sz="1800" spc="-1" strike="noStrike">
                <a:solidFill>
                  <a:srgbClr val="000000"/>
                </a:solidFill>
                <a:latin typeface="Arial"/>
                <a:ea typeface="DejaVu Sans"/>
              </a:rPr>
              <a:t>Stand Alone Reprocessing Stations x 3</a:t>
            </a:r>
            <a:endParaRPr b="0" lang="en-US" sz="18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Allow for additional test support</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Secure reprocessing</a:t>
            </a:r>
            <a:endParaRPr b="0" lang="en-US" sz="1200" spc="-1" strike="noStrike">
              <a:latin typeface="Arial"/>
            </a:endParaRPr>
          </a:p>
          <a:p>
            <a:pPr marL="432000" indent="-323280">
              <a:lnSpc>
                <a:spcPct val="100000"/>
              </a:lnSpc>
              <a:buClr>
                <a:srgbClr val="000000"/>
              </a:buClr>
              <a:buSzPct val="45000"/>
              <a:buFont typeface="Wingdings" charset="2"/>
              <a:buChar char=""/>
            </a:pPr>
            <a:r>
              <a:rPr b="0" lang="en-US" sz="1800" spc="-1" strike="noStrike">
                <a:solidFill>
                  <a:srgbClr val="000000"/>
                </a:solidFill>
                <a:latin typeface="Arial"/>
                <a:ea typeface="DejaVu Sans"/>
              </a:rPr>
              <a:t>Diverse needs</a:t>
            </a:r>
            <a:endParaRPr b="0" lang="en-US" sz="18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Complex Computing Requirements</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Large scale visualization needs</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High Channel Count</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High Testing Cadence</a:t>
            </a:r>
            <a:endParaRPr b="0" lang="en-US" sz="1200" spc="-1" strike="noStrike">
              <a:latin typeface="Arial"/>
            </a:endParaRPr>
          </a:p>
          <a:p>
            <a:pPr lvl="1" marL="864000" indent="-323280">
              <a:lnSpc>
                <a:spcPct val="100000"/>
              </a:lnSpc>
              <a:buClr>
                <a:srgbClr val="000000"/>
              </a:buClr>
              <a:buSzPct val="75000"/>
              <a:buFont typeface="Symbol"/>
              <a:buChar char=""/>
            </a:pPr>
            <a:r>
              <a:rPr b="0" lang="en-US" sz="1200" spc="-1" strike="noStrike">
                <a:solidFill>
                  <a:srgbClr val="000000"/>
                </a:solidFill>
                <a:latin typeface="Arial"/>
                <a:ea typeface="DejaVu Sans"/>
              </a:rPr>
              <a:t>Supersonic Wind Tunnels, Acoustic Facilities (non-dynamic), Icing, Propulsion, Engine Research (Combustion / Turbine / Calibration)</a:t>
            </a:r>
            <a:endParaRPr b="0" lang="en-US" sz="1200" spc="-1" strike="noStrike">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Case Study – Build-up Area (8’x9’ SSWT)</a:t>
            </a:r>
            <a:endParaRPr b="0" lang="en-US" sz="3200" spc="-1" strike="noStrike">
              <a:latin typeface="Arial"/>
            </a:endParaRPr>
          </a:p>
        </p:txBody>
      </p:sp>
      <p:sp>
        <p:nvSpPr>
          <p:cNvPr id="182" name="CustomShape 2"/>
          <p:cNvSpPr/>
          <p:nvPr/>
        </p:nvSpPr>
        <p:spPr>
          <a:xfrm>
            <a:off x="4114800" y="1326240"/>
            <a:ext cx="5459400" cy="3287160"/>
          </a:xfrm>
          <a:prstGeom prst="rect">
            <a:avLst/>
          </a:prstGeom>
          <a:noFill/>
          <a:ln>
            <a:noFill/>
          </a:ln>
        </p:spPr>
        <p:style>
          <a:lnRef idx="0"/>
          <a:fillRef idx="0"/>
          <a:effectRef idx="0"/>
          <a:fontRef idx="minor"/>
        </p:style>
        <p:txBody>
          <a:bodyPr lIns="0" rIns="0" tIns="0" bIns="0">
            <a:noAutofit/>
          </a:bodyPr>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Problem Statement:  How small of a physical footprint (½ Rack) can we make COBRA, and how cheap ($50K – Hardware Cost) for a minimal checkout area, while staying compatible with calculations and test programs of production data system</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The original “Small Form Factor” COBRA Installation</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Used for build-up and checkout</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Single Rack, Operator Station (With DataViewer Application) and single mobile data viewer</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128 Analog Channels</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Combined ADAS and OSS (“Small-IO”)</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No Backup Capabilities / Transient check-out data only</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1-U Form Factor for all systems, including UDS, RDE</a:t>
            </a:r>
            <a:endParaRPr b="0" lang="en-US" sz="1400" spc="-1" strike="noStrike">
              <a:latin typeface="Arial"/>
            </a:endParaRPr>
          </a:p>
        </p:txBody>
      </p:sp>
      <p:pic>
        <p:nvPicPr>
          <p:cNvPr id="183" name="Picture 2" descr=""/>
          <p:cNvPicPr/>
          <p:nvPr/>
        </p:nvPicPr>
        <p:blipFill>
          <a:blip r:embed="rId1"/>
          <a:stretch/>
        </p:blipFill>
        <p:spPr>
          <a:xfrm>
            <a:off x="1182240" y="1381680"/>
            <a:ext cx="2383200" cy="3189600"/>
          </a:xfrm>
          <a:prstGeom prst="rect">
            <a:avLst/>
          </a:prstGeom>
          <a:ln>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4"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Case Study – Propulsion Systems Laboratory (PSL) </a:t>
            </a:r>
            <a:endParaRPr b="0" lang="en-US" sz="3200" spc="-1" strike="noStrike">
              <a:latin typeface="Arial"/>
            </a:endParaRPr>
          </a:p>
        </p:txBody>
      </p:sp>
      <p:sp>
        <p:nvSpPr>
          <p:cNvPr id="185" name="CustomShape 2"/>
          <p:cNvSpPr/>
          <p:nvPr/>
        </p:nvSpPr>
        <p:spPr>
          <a:xfrm>
            <a:off x="4663440" y="1430280"/>
            <a:ext cx="4941720" cy="3285720"/>
          </a:xfrm>
          <a:prstGeom prst="rect">
            <a:avLst/>
          </a:prstGeom>
          <a:noFill/>
          <a:ln>
            <a:noFill/>
          </a:ln>
        </p:spPr>
        <p:style>
          <a:lnRef idx="0"/>
          <a:fillRef idx="0"/>
          <a:effectRef idx="0"/>
          <a:fontRef idx="minor"/>
        </p:style>
        <p:txBody>
          <a:bodyPr lIns="0" rIns="0" tIns="0" bIns="0">
            <a:normAutofit/>
          </a:bodyPr>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Problem Statement:  Can we support high channel count, computation complexity, high visualization needs (32 DataViewers with multiple screen support)</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2 Test Sections, Shared Control Room (KVM Network, Some Shared Facility Data Viewers, Independent Acquisition and Control Components)</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Multiple Operator Stations</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Digital Inputs / Contact Closures (Outputs)</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3 ADAS (in multiple physical locations – Control Room / Test Section / Data Room / Mezzanine)</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3</a:t>
            </a:r>
            <a:r>
              <a:rPr b="0" lang="en-US" sz="1200" spc="-1" strike="noStrike" baseline="14000000">
                <a:solidFill>
                  <a:srgbClr val="000000"/>
                </a:solidFill>
                <a:latin typeface="Arial"/>
                <a:ea typeface="DejaVu Sans"/>
              </a:rPr>
              <a:t>rd</a:t>
            </a:r>
            <a:r>
              <a:rPr b="0" lang="en-US" sz="1200" spc="-1" strike="noStrike">
                <a:solidFill>
                  <a:srgbClr val="000000"/>
                </a:solidFill>
                <a:latin typeface="Arial"/>
                <a:ea typeface="DejaVu Sans"/>
              </a:rPr>
              <a:t> Party Pressure and Temperature Systems (Netscanner 9034 / DTS 4050), 1553</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Support for customer legacy FORTRAN code and routines</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Standalone HID Control Hardware (GPP)</a:t>
            </a:r>
            <a:endParaRPr b="0" lang="en-US" sz="1200" spc="-1" strike="noStrike">
              <a:latin typeface="Arial"/>
            </a:endParaRPr>
          </a:p>
          <a:p>
            <a:pPr marL="432000" indent="-323280">
              <a:lnSpc>
                <a:spcPct val="100000"/>
              </a:lnSpc>
              <a:spcAft>
                <a:spcPts val="601"/>
              </a:spcAft>
              <a:buClr>
                <a:srgbClr val="000000"/>
              </a:buClr>
              <a:buSzPct val="45000"/>
              <a:buFont typeface="Wingdings" charset="2"/>
              <a:buChar char=""/>
            </a:pPr>
            <a:r>
              <a:rPr b="0" lang="en-US" sz="1200" spc="-1" strike="noStrike">
                <a:solidFill>
                  <a:srgbClr val="000000"/>
                </a:solidFill>
                <a:latin typeface="Arial"/>
                <a:ea typeface="DejaVu Sans"/>
              </a:rPr>
              <a:t>High frequency of classified and sensitive testing</a:t>
            </a:r>
            <a:endParaRPr b="0" lang="en-US" sz="1200" spc="-1" strike="noStrike">
              <a:latin typeface="Arial"/>
            </a:endParaRPr>
          </a:p>
        </p:txBody>
      </p:sp>
      <p:pic>
        <p:nvPicPr>
          <p:cNvPr id="186" name="Picture 79" descr=""/>
          <p:cNvPicPr/>
          <p:nvPr/>
        </p:nvPicPr>
        <p:blipFill>
          <a:blip r:embed="rId1"/>
          <a:stretch/>
        </p:blipFill>
        <p:spPr>
          <a:xfrm>
            <a:off x="182880" y="1097280"/>
            <a:ext cx="3830400" cy="2552400"/>
          </a:xfrm>
          <a:prstGeom prst="rect">
            <a:avLst/>
          </a:prstGeom>
          <a:ln w="19080">
            <a:solidFill>
              <a:srgbClr val="000000"/>
            </a:solidFill>
            <a:round/>
          </a:ln>
          <a:effectLst>
            <a:outerShdw dir="2700000" dist="101823">
              <a:srgbClr val="808080"/>
            </a:outerShdw>
          </a:effectLst>
        </p:spPr>
      </p:pic>
      <p:pic>
        <p:nvPicPr>
          <p:cNvPr id="187" name="Picture 80" descr=""/>
          <p:cNvPicPr/>
          <p:nvPr/>
        </p:nvPicPr>
        <p:blipFill>
          <a:blip r:embed="rId2"/>
          <a:stretch/>
        </p:blipFill>
        <p:spPr>
          <a:xfrm>
            <a:off x="621000" y="3012840"/>
            <a:ext cx="3767400" cy="1558440"/>
          </a:xfrm>
          <a:prstGeom prst="rect">
            <a:avLst/>
          </a:prstGeom>
          <a:ln w="19080">
            <a:solidFill>
              <a:srgbClr val="000000"/>
            </a:solidFill>
            <a:round/>
          </a:ln>
          <a:effectLst>
            <a:outerShdw dir="2700000" dist="101823">
              <a:srgbClr val="808080"/>
            </a:outerShdw>
          </a:effectLst>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Case Study – Propulsion Systems Laboratory (PSL) </a:t>
            </a:r>
            <a:endParaRPr b="0" lang="en-US" sz="3200" spc="-1" strike="noStrike">
              <a:latin typeface="Arial"/>
            </a:endParaRPr>
          </a:p>
        </p:txBody>
      </p:sp>
      <p:pic>
        <p:nvPicPr>
          <p:cNvPr id="189" name="Picture 2_1" descr=""/>
          <p:cNvPicPr/>
          <p:nvPr/>
        </p:nvPicPr>
        <p:blipFill>
          <a:blip r:embed="rId1"/>
          <a:stretch/>
        </p:blipFill>
        <p:spPr>
          <a:xfrm>
            <a:off x="4126320" y="1554480"/>
            <a:ext cx="1542240" cy="2823480"/>
          </a:xfrm>
          <a:prstGeom prst="rect">
            <a:avLst/>
          </a:prstGeom>
          <a:ln>
            <a:noFill/>
          </a:ln>
        </p:spPr>
      </p:pic>
      <p:pic>
        <p:nvPicPr>
          <p:cNvPr id="190" name="Picture 3_0" descr=""/>
          <p:cNvPicPr/>
          <p:nvPr/>
        </p:nvPicPr>
        <p:blipFill>
          <a:blip r:embed="rId2"/>
          <a:stretch/>
        </p:blipFill>
        <p:spPr>
          <a:xfrm flipH="1">
            <a:off x="1466280" y="1039320"/>
            <a:ext cx="1734120" cy="3714840"/>
          </a:xfrm>
          <a:prstGeom prst="rect">
            <a:avLst/>
          </a:prstGeom>
          <a:ln>
            <a:noFill/>
          </a:ln>
        </p:spPr>
      </p:pic>
      <p:pic>
        <p:nvPicPr>
          <p:cNvPr id="191" name="Picture 6_0" descr=""/>
          <p:cNvPicPr/>
          <p:nvPr/>
        </p:nvPicPr>
        <p:blipFill>
          <a:blip r:embed="rId3"/>
          <a:stretch/>
        </p:blipFill>
        <p:spPr>
          <a:xfrm flipH="1">
            <a:off x="6442200" y="914400"/>
            <a:ext cx="1513080" cy="3908160"/>
          </a:xfrm>
          <a:prstGeom prst="rect">
            <a:avLst/>
          </a:prstGeom>
          <a:ln>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Case Study – ERB – Transonic Turbine Blade Cascade Test Facility - CW-22</a:t>
            </a:r>
            <a:endParaRPr b="0" lang="en-US" sz="3200" spc="-1" strike="noStrike">
              <a:latin typeface="Arial"/>
            </a:endParaRPr>
          </a:p>
        </p:txBody>
      </p:sp>
      <p:sp>
        <p:nvSpPr>
          <p:cNvPr id="193" name="CustomShape 2"/>
          <p:cNvSpPr/>
          <p:nvPr/>
        </p:nvSpPr>
        <p:spPr>
          <a:xfrm>
            <a:off x="4598280" y="1737360"/>
            <a:ext cx="4910760" cy="2601720"/>
          </a:xfrm>
          <a:prstGeom prst="rect">
            <a:avLst/>
          </a:prstGeom>
          <a:noFill/>
          <a:ln>
            <a:noFill/>
          </a:ln>
        </p:spPr>
        <p:style>
          <a:lnRef idx="0"/>
          <a:fillRef idx="0"/>
          <a:effectRef idx="0"/>
          <a:fontRef idx="minor"/>
        </p:style>
        <p:txBody>
          <a:bodyPr lIns="0" rIns="0" tIns="0" bIns="0">
            <a:normAutofit/>
          </a:bodyPr>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Problem Statement:  Can we install a small footprint, production system </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High cadence recording (5 second readings taken in rapid succession</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High reading count (~700 unique configuration points per 8 hour run)</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&gt; 40,000 readings taken so far in current campaign</a:t>
            </a:r>
            <a:endParaRPr b="0" lang="en-US" sz="1400" spc="-1" strike="noStrike">
              <a:latin typeface="Arial"/>
            </a:endParaRPr>
          </a:p>
          <a:p>
            <a:pPr marL="432000" indent="-323280">
              <a:lnSpc>
                <a:spcPct val="100000"/>
              </a:lnSpc>
              <a:spcBef>
                <a:spcPts val="601"/>
              </a:spcBef>
              <a:buClr>
                <a:srgbClr val="000000"/>
              </a:buClr>
              <a:buSzPct val="45000"/>
              <a:buFont typeface="Wingdings" charset="2"/>
              <a:buChar char=""/>
            </a:pPr>
            <a:r>
              <a:rPr b="0" lang="en-US" sz="1400" spc="-1" strike="noStrike">
                <a:solidFill>
                  <a:srgbClr val="000000"/>
                </a:solidFill>
                <a:latin typeface="Arial"/>
                <a:ea typeface="DejaVu Sans"/>
              </a:rPr>
              <a:t>No dedicated data engineering support (Researcher and EE operate the system)</a:t>
            </a:r>
            <a:endParaRPr b="0" lang="en-US" sz="1400" spc="-1" strike="noStrike">
              <a:latin typeface="Arial"/>
            </a:endParaRPr>
          </a:p>
        </p:txBody>
      </p:sp>
      <p:pic>
        <p:nvPicPr>
          <p:cNvPr id="194" name="Picture 2_0" descr="COBRA Data Acquisition System at CW22"/>
          <p:cNvPicPr/>
          <p:nvPr/>
        </p:nvPicPr>
        <p:blipFill>
          <a:blip r:embed="rId1"/>
          <a:stretch/>
        </p:blipFill>
        <p:spPr>
          <a:xfrm>
            <a:off x="392400" y="1645920"/>
            <a:ext cx="3447360" cy="2929680"/>
          </a:xfrm>
          <a:prstGeom prst="rect">
            <a:avLst/>
          </a:prstGeom>
          <a:ln w="29160">
            <a:solidFill>
              <a:srgbClr val="000000"/>
            </a:solidFill>
            <a:round/>
          </a:ln>
          <a:effectLst>
            <a:outerShdw dir="2700000" dist="101823">
              <a:srgbClr val="808080"/>
            </a:outerShdw>
          </a:effectLst>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2800" spc="-1" strike="noStrike">
                <a:solidFill>
                  <a:srgbClr val="000000"/>
                </a:solidFill>
                <a:latin typeface="Arial"/>
                <a:ea typeface="DejaVu Sans"/>
              </a:rPr>
              <a:t>Additional Considerations (“Everyone is Special”)</a:t>
            </a:r>
            <a:endParaRPr b="0" lang="en-US" sz="2800" spc="-1" strike="noStrike">
              <a:latin typeface="Arial"/>
            </a:endParaRPr>
          </a:p>
        </p:txBody>
      </p:sp>
      <p:sp>
        <p:nvSpPr>
          <p:cNvPr id="196" name="CustomShape 2"/>
          <p:cNvSpPr/>
          <p:nvPr/>
        </p:nvSpPr>
        <p:spPr>
          <a:xfrm>
            <a:off x="822960" y="1218240"/>
            <a:ext cx="8751240" cy="3287160"/>
          </a:xfrm>
          <a:prstGeom prst="rect">
            <a:avLst/>
          </a:prstGeom>
          <a:noFill/>
          <a:ln>
            <a:noFill/>
          </a:ln>
        </p:spPr>
        <p:style>
          <a:lnRef idx="0"/>
          <a:fillRef idx="0"/>
          <a:effectRef idx="0"/>
          <a:fontRef idx="minor"/>
        </p:style>
        <p:txBody>
          <a:bodyPr lIns="0" rIns="0" tIns="0" bIns="0">
            <a:normAutofit fontScale="60000"/>
          </a:bodyPr>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Engine Research Building - ERB</a:t>
            </a:r>
            <a:endParaRPr b="0" lang="en-US" sz="232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Diverse Storage Needs</a:t>
            </a:r>
            <a:endParaRPr b="0" lang="en-US" sz="166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High Cadence Recordings (5 second readings acquired on 15 second intervals)</a:t>
            </a:r>
            <a:endParaRPr b="0" lang="en-US" sz="166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Large quantity of readings (&gt;50,000 condition points as part of test campaign)</a:t>
            </a:r>
            <a:endParaRPr b="0" lang="en-US" sz="166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Short cycling of system (Short time allowed between conditions)</a:t>
            </a:r>
            <a:endParaRPr b="0" lang="en-US" sz="166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Limited Engineering Resources (Shared Data Engineering Support)</a:t>
            </a:r>
            <a:endParaRPr b="0" lang="en-US" sz="166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Space Environmental Complex (ATF)</a:t>
            </a:r>
            <a:endParaRPr b="0" lang="en-US" sz="232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Long duration vacuum testing (40 days of continuous testing)</a:t>
            </a:r>
            <a:endParaRPr b="0" lang="en-US" sz="166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Icing Research Tunnel (IRT)</a:t>
            </a:r>
            <a:endParaRPr b="0" lang="en-US" sz="232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Quick-test turnaround – Build up in the morning / testing in the afternoon</a:t>
            </a:r>
            <a:endParaRPr b="0" lang="en-US" sz="166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All Facilities</a:t>
            </a:r>
            <a:endParaRPr b="0" lang="en-US" sz="232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Need / ability to have secure testing</a:t>
            </a:r>
            <a:endParaRPr b="0" lang="en-US" sz="1660" spc="-1" strike="noStrike">
              <a:latin typeface="Arial"/>
            </a:endParaRPr>
          </a:p>
          <a:p>
            <a:pPr lvl="1" marL="86400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System must be designed for our man-made disasters (Easy to re-instantiate from baseline state)</a:t>
            </a:r>
            <a:endParaRPr b="0" lang="en-US" sz="1660" spc="-1" strike="noStrike">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Case Study – Icing Research Tunnel (IRT)</a:t>
            </a:r>
            <a:endParaRPr b="0" lang="en-US" sz="3200" spc="-1" strike="noStrike">
              <a:latin typeface="Arial"/>
            </a:endParaRPr>
          </a:p>
        </p:txBody>
      </p:sp>
      <p:pic>
        <p:nvPicPr>
          <p:cNvPr id="198" name="Picture 92" descr=""/>
          <p:cNvPicPr/>
          <p:nvPr/>
        </p:nvPicPr>
        <p:blipFill>
          <a:blip r:embed="rId1"/>
          <a:stretch/>
        </p:blipFill>
        <p:spPr>
          <a:xfrm>
            <a:off x="457200" y="1463040"/>
            <a:ext cx="3518640" cy="1740240"/>
          </a:xfrm>
          <a:prstGeom prst="rect">
            <a:avLst/>
          </a:prstGeom>
          <a:ln w="29160">
            <a:solidFill>
              <a:srgbClr val="000000"/>
            </a:solidFill>
            <a:round/>
          </a:ln>
          <a:effectLst>
            <a:outerShdw dir="2700000" dist="101823">
              <a:srgbClr val="808080"/>
            </a:outerShdw>
          </a:effectLst>
        </p:spPr>
      </p:pic>
      <p:pic>
        <p:nvPicPr>
          <p:cNvPr id="199" name="Picture 93" descr=""/>
          <p:cNvPicPr/>
          <p:nvPr/>
        </p:nvPicPr>
        <p:blipFill>
          <a:blip r:embed="rId2"/>
          <a:stretch/>
        </p:blipFill>
        <p:spPr>
          <a:xfrm>
            <a:off x="1828800" y="3066120"/>
            <a:ext cx="1816200" cy="1596600"/>
          </a:xfrm>
          <a:prstGeom prst="rect">
            <a:avLst/>
          </a:prstGeom>
          <a:ln>
            <a:noFill/>
          </a:ln>
        </p:spPr>
      </p:pic>
      <p:sp>
        <p:nvSpPr>
          <p:cNvPr id="200" name="CustomShape 2"/>
          <p:cNvSpPr/>
          <p:nvPr/>
        </p:nvSpPr>
        <p:spPr>
          <a:xfrm>
            <a:off x="4814640" y="1463040"/>
            <a:ext cx="4497120" cy="3621240"/>
          </a:xfrm>
          <a:prstGeom prst="rect">
            <a:avLst/>
          </a:prstGeom>
          <a:noFill/>
          <a:ln>
            <a:noFill/>
          </a:ln>
        </p:spPr>
        <p:style>
          <a:lnRef idx="0"/>
          <a:fillRef idx="0"/>
          <a:effectRef idx="0"/>
          <a:fontRef idx="minor"/>
        </p:style>
        <p:txBody>
          <a:bodyPr lIns="90000" rIns="90000" tIns="45000" bIns="45000">
            <a:spAutoFit/>
          </a:bodyPr>
          <a:p>
            <a:pPr marL="285840" indent="-285480">
              <a:lnSpc>
                <a:spcPct val="100000"/>
              </a:lnSpc>
              <a:buClr>
                <a:srgbClr val="000000"/>
              </a:buClr>
              <a:buFont typeface="Arial"/>
              <a:buChar char="•"/>
            </a:pPr>
            <a:r>
              <a:rPr b="0" lang="en-US" sz="1400" spc="-1" strike="noStrike">
                <a:solidFill>
                  <a:srgbClr val="000000"/>
                </a:solidFill>
                <a:latin typeface="Arial"/>
                <a:ea typeface="DejaVu Sans"/>
              </a:rPr>
              <a:t>First Permanently Deployed COBRA Install (2016)</a:t>
            </a:r>
            <a:endParaRPr b="0" lang="en-US" sz="1400" spc="-1" strike="noStrike">
              <a:latin typeface="Arial"/>
            </a:endParaRPr>
          </a:p>
          <a:p>
            <a:pPr marL="285840" indent="-285480">
              <a:lnSpc>
                <a:spcPct val="100000"/>
              </a:lnSpc>
              <a:buClr>
                <a:srgbClr val="000000"/>
              </a:buClr>
              <a:buFont typeface="Arial"/>
              <a:buChar char="•"/>
            </a:pPr>
            <a:r>
              <a:rPr b="0" lang="en-US" sz="1400" spc="-1" strike="noStrike">
                <a:solidFill>
                  <a:srgbClr val="000000"/>
                </a:solidFill>
                <a:latin typeface="Arial"/>
                <a:ea typeface="DejaVu Sans"/>
              </a:rPr>
              <a:t>Deployed with:</a:t>
            </a:r>
            <a:endParaRPr b="0" lang="en-US" sz="14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Windows Operator Station / Data Viewers / ADAS</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CentOS 6 RDE and UDS</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Excel based configuration tool</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Software installed with file copies and installation scripts (Every developer updates their software)</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Calculation routines requiring modification of Calculator binary</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Monolithic ADAS</a:t>
            </a:r>
            <a:endParaRPr b="0" lang="en-US" sz="1100" spc="-1" strike="noStrike">
              <a:latin typeface="Arial"/>
            </a:endParaRPr>
          </a:p>
          <a:p>
            <a:pPr marL="285840" indent="-285480">
              <a:lnSpc>
                <a:spcPct val="100000"/>
              </a:lnSpc>
              <a:buClr>
                <a:srgbClr val="000000"/>
              </a:buClr>
              <a:buFont typeface="Arial"/>
              <a:buChar char="•"/>
            </a:pPr>
            <a:r>
              <a:rPr b="0" lang="en-US" sz="1400" spc="-1" strike="noStrike">
                <a:solidFill>
                  <a:srgbClr val="000000"/>
                </a:solidFill>
                <a:latin typeface="Arial"/>
                <a:ea typeface="DejaVu Sans"/>
              </a:rPr>
              <a:t>Has been constantly updated and continues to run current version of COBRA</a:t>
            </a:r>
            <a:endParaRPr b="0" lang="en-US" sz="14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Windows replaced with Linux and updated</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DBServer component added for configurations</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COBRA Configuration Tool replaced Excel Spreadsheet based Configuration</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Introduction of CODI (User Developed COBRA Calculation Routines)</a:t>
            </a:r>
            <a:endParaRPr b="0" lang="en-US" sz="1100" spc="-1" strike="noStrike">
              <a:latin typeface="Arial"/>
            </a:endParaRPr>
          </a:p>
          <a:p>
            <a:pPr lvl="1" marL="743040" indent="-285480">
              <a:lnSpc>
                <a:spcPct val="100000"/>
              </a:lnSpc>
              <a:buClr>
                <a:srgbClr val="000000"/>
              </a:buClr>
              <a:buFont typeface="Arial"/>
              <a:buChar char="•"/>
            </a:pPr>
            <a:r>
              <a:rPr b="0" lang="en-US" sz="1100" spc="-1" strike="noStrike">
                <a:solidFill>
                  <a:srgbClr val="000000"/>
                </a:solidFill>
                <a:latin typeface="Arial"/>
                <a:ea typeface="DejaVu Sans"/>
              </a:rPr>
              <a:t>Modular ADAS Device Implementations</a:t>
            </a:r>
            <a:endParaRPr b="0" lang="en-US" sz="1100" spc="-1" strike="noStrike">
              <a:latin typeface="Arial"/>
            </a:endParaRPr>
          </a:p>
          <a:p>
            <a:pPr>
              <a:lnSpc>
                <a:spcPct val="100000"/>
              </a:lnSpc>
            </a:pPr>
            <a:endParaRPr b="0" lang="en-US" sz="11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1"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What is Common?</a:t>
            </a:r>
            <a:endParaRPr b="0" lang="en-US" sz="3600" spc="-1" strike="noStrike">
              <a:latin typeface="Arial"/>
            </a:endParaRPr>
          </a:p>
        </p:txBody>
      </p:sp>
      <p:sp>
        <p:nvSpPr>
          <p:cNvPr id="202" name="CustomShape 2"/>
          <p:cNvSpPr/>
          <p:nvPr/>
        </p:nvSpPr>
        <p:spPr>
          <a:xfrm>
            <a:off x="503640" y="1371600"/>
            <a:ext cx="9070560" cy="3199680"/>
          </a:xfrm>
          <a:prstGeom prst="rect">
            <a:avLst/>
          </a:prstGeom>
          <a:noFill/>
          <a:ln>
            <a:noFill/>
          </a:ln>
        </p:spPr>
        <p:style>
          <a:lnRef idx="0"/>
          <a:fillRef idx="0"/>
          <a:effectRef idx="0"/>
          <a:fontRef idx="minor"/>
        </p:style>
        <p:txBody>
          <a:bodyPr lIns="0" rIns="0" tIns="0" bIns="0">
            <a:normAutofit fontScale="63000"/>
          </a:bodyPr>
          <a:p>
            <a:pPr>
              <a:lnSpc>
                <a:spcPct val="90000"/>
              </a:lnSpc>
              <a:spcBef>
                <a:spcPts val="601"/>
              </a:spcBef>
            </a:pPr>
            <a:r>
              <a:rPr b="0" lang="en-US" sz="2320" spc="-1" strike="noStrike">
                <a:solidFill>
                  <a:srgbClr val="000000"/>
                </a:solidFill>
                <a:latin typeface="Arial"/>
                <a:ea typeface="DejaVu Sans"/>
              </a:rPr>
              <a:t>Each COBRA System has the following characteristics in common:</a:t>
            </a:r>
            <a:endParaRPr b="0" lang="en-US" sz="2320" spc="-1" strike="noStrike">
              <a:latin typeface="Arial"/>
            </a:endParaRPr>
          </a:p>
          <a:p>
            <a:pPr marL="431640" indent="-323280">
              <a:lnSpc>
                <a:spcPct val="9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Operating System</a:t>
            </a:r>
            <a:endParaRPr b="0" lang="en-US" sz="2320" spc="-1" strike="noStrike">
              <a:latin typeface="Arial"/>
            </a:endParaRPr>
          </a:p>
          <a:p>
            <a:pPr marL="431640" indent="-323280">
              <a:lnSpc>
                <a:spcPct val="9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Software load (per component)</a:t>
            </a:r>
            <a:endParaRPr b="0" lang="en-US" sz="2320" spc="-1" strike="noStrike">
              <a:latin typeface="Arial"/>
            </a:endParaRPr>
          </a:p>
          <a:p>
            <a:pPr marL="431640" indent="-323280">
              <a:lnSpc>
                <a:spcPct val="9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Capable of interfacing with all supported instrumentation types (although may not have the necessary hardware interfaces) </a:t>
            </a:r>
            <a:endParaRPr b="0" lang="en-US" sz="2320" spc="-1" strike="noStrike">
              <a:latin typeface="Arial"/>
            </a:endParaRPr>
          </a:p>
          <a:p>
            <a:pPr marL="431640" indent="-323280">
              <a:lnSpc>
                <a:spcPct val="90000"/>
              </a:lnSpc>
              <a:spcBef>
                <a:spcPts val="601"/>
              </a:spcBef>
              <a:buClr>
                <a:srgbClr val="000000"/>
              </a:buClr>
              <a:buSzPct val="45000"/>
              <a:buFont typeface="Wingdings" charset="2"/>
              <a:buChar char=""/>
            </a:pPr>
            <a:r>
              <a:rPr b="0" lang="en-US" sz="2300" spc="-1" strike="noStrike">
                <a:solidFill>
                  <a:srgbClr val="000000"/>
                </a:solidFill>
                <a:latin typeface="Arial"/>
                <a:ea typeface="DejaVu Sans"/>
              </a:rPr>
              <a:t>General Purpose Modules (Commonly used calculator functions, including Thermocouple conversion routines, NIST REFPROP, Ames Report 1135 Compressible Flow Functions)</a:t>
            </a:r>
            <a:endParaRPr b="0" lang="en-US" sz="2300" spc="-1" strike="noStrike">
              <a:latin typeface="Arial"/>
            </a:endParaRPr>
          </a:p>
          <a:p>
            <a:pPr marL="431640" indent="-323280">
              <a:lnSpc>
                <a:spcPct val="9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Presence of base component functionality:</a:t>
            </a:r>
            <a:endParaRPr b="0" lang="en-US" sz="232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UDS</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RDE</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Database Server</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Operator Station</a:t>
            </a:r>
            <a:endParaRPr b="0" lang="en-US" sz="1660" spc="-1" strike="noStrike">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3"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What is Not?</a:t>
            </a:r>
            <a:endParaRPr b="0" lang="en-US" sz="3600" spc="-1" strike="noStrike">
              <a:latin typeface="Arial"/>
            </a:endParaRPr>
          </a:p>
        </p:txBody>
      </p:sp>
      <p:sp>
        <p:nvSpPr>
          <p:cNvPr id="204" name="CustomShape 2"/>
          <p:cNvSpPr/>
          <p:nvPr/>
        </p:nvSpPr>
        <p:spPr>
          <a:xfrm>
            <a:off x="503640" y="1091520"/>
            <a:ext cx="9070560" cy="3769200"/>
          </a:xfrm>
          <a:prstGeom prst="rect">
            <a:avLst/>
          </a:prstGeom>
          <a:noFill/>
          <a:ln>
            <a:noFill/>
          </a:ln>
        </p:spPr>
        <p:style>
          <a:lnRef idx="0"/>
          <a:fillRef idx="0"/>
          <a:effectRef idx="0"/>
          <a:fontRef idx="minor"/>
        </p:style>
        <p:txBody>
          <a:bodyPr lIns="0" rIns="0" tIns="0" bIns="0">
            <a:normAutofit fontScale="46000"/>
          </a:bodyPr>
          <a:p>
            <a:pPr>
              <a:lnSpc>
                <a:spcPct val="100000"/>
              </a:lnSpc>
              <a:spcBef>
                <a:spcPts val="601"/>
              </a:spcBef>
            </a:pPr>
            <a:r>
              <a:rPr b="0" lang="en-US" sz="2320" spc="-1" strike="noStrike">
                <a:solidFill>
                  <a:srgbClr val="000000"/>
                </a:solidFill>
                <a:latin typeface="Arial"/>
                <a:ea typeface="DejaVu Sans"/>
              </a:rPr>
              <a:t>The following characteristics will vary from facility to facility</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Number of Channels</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Instrumentation</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Number of Data Viewers / ADAS units / Output Subsystems / IDDs / Additional attached hardware</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Test Program Definitions</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Facility baseline programs</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Channel definitions </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Facility developed Calculator routines</a:t>
            </a:r>
            <a:endParaRPr b="0" lang="en-US" sz="2320" spc="-1" strike="noStrike">
              <a:latin typeface="Arial"/>
            </a:endParaRPr>
          </a:p>
          <a:p>
            <a:pPr marL="43200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Hardware (size of components, generation of server used)</a:t>
            </a:r>
            <a:endParaRPr b="0" lang="en-US" sz="2320" spc="-1" strike="noStrike">
              <a:latin typeface="Arial"/>
            </a:endParaRPr>
          </a:p>
          <a:p>
            <a:pPr lvl="1" marL="864000" indent="-323280">
              <a:lnSpc>
                <a:spcPct val="100000"/>
              </a:lnSpc>
              <a:spcBef>
                <a:spcPts val="601"/>
              </a:spcBef>
              <a:buClr>
                <a:srgbClr val="000000"/>
              </a:buClr>
              <a:buSzPct val="75000"/>
              <a:buFont typeface="Symbol"/>
              <a:buChar char=""/>
            </a:pPr>
            <a:r>
              <a:rPr b="0" lang="en-US" sz="1800" spc="-1" strike="noStrike">
                <a:solidFill>
                  <a:srgbClr val="000000"/>
                </a:solidFill>
                <a:latin typeface="Arial"/>
                <a:ea typeface="DejaVu Sans"/>
              </a:rPr>
              <a:t>Several facilities use one or more “Small Form Factor” components, which typically replace a 2U server with a 1U implementation, with the compromise of lower available storage and reduced processing</a:t>
            </a:r>
            <a:endParaRPr b="0" lang="en-US" sz="1800" spc="-1" strike="noStrike">
              <a:latin typeface="Arial"/>
            </a:endParaRPr>
          </a:p>
          <a:p>
            <a:pPr lvl="1" marL="864000" indent="-323280">
              <a:lnSpc>
                <a:spcPct val="100000"/>
              </a:lnSpc>
              <a:spcBef>
                <a:spcPts val="601"/>
              </a:spcBef>
              <a:buClr>
                <a:srgbClr val="000000"/>
              </a:buClr>
              <a:buSzPct val="75000"/>
              <a:buFont typeface="Symbol"/>
              <a:buChar char=""/>
            </a:pPr>
            <a:r>
              <a:rPr b="0" lang="en-US" sz="1800" spc="-1" strike="noStrike">
                <a:solidFill>
                  <a:srgbClr val="000000"/>
                </a:solidFill>
                <a:latin typeface="Arial"/>
                <a:ea typeface="DejaVu Sans"/>
              </a:rPr>
              <a:t>Replacements and new installs are sourced from currently available equipment.  This results in different hardware versions or generations, for example, there are presently deployed Dell PowerEdge 730 and 740 units</a:t>
            </a:r>
            <a:endParaRPr b="0" lang="en-US" sz="1800" spc="-1" strike="noStrike">
              <a:latin typeface="Arial"/>
            </a:endParaRPr>
          </a:p>
          <a:p>
            <a:pPr lvl="1" marL="864000" indent="-323280">
              <a:lnSpc>
                <a:spcPct val="100000"/>
              </a:lnSpc>
              <a:spcBef>
                <a:spcPts val="601"/>
              </a:spcBef>
              <a:buClr>
                <a:srgbClr val="000000"/>
              </a:buClr>
              <a:buSzPct val="75000"/>
              <a:buFont typeface="Symbol"/>
              <a:buChar char=""/>
            </a:pPr>
            <a:r>
              <a:rPr b="0" lang="en-US" sz="1800" spc="-1" strike="noStrike">
                <a:solidFill>
                  <a:srgbClr val="000000"/>
                </a:solidFill>
                <a:latin typeface="Arial"/>
                <a:ea typeface="DejaVu Sans"/>
              </a:rPr>
              <a:t>Any differences in drivers and other required configurations are handled through the kickstarts</a:t>
            </a:r>
            <a:endParaRPr b="0" lang="en-US" sz="1800" spc="-1" strike="noStrike">
              <a:latin typeface="Arial"/>
            </a:endParaRPr>
          </a:p>
          <a:p>
            <a:pPr>
              <a:lnSpc>
                <a:spcPct val="100000"/>
              </a:lnSpc>
              <a:spcBef>
                <a:spcPts val="601"/>
              </a:spcBef>
            </a:pPr>
            <a:endParaRPr b="0" lang="en-US" sz="1800" spc="-1" strike="noStrike">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Our Approach</a:t>
            </a:r>
            <a:endParaRPr b="0" lang="en-US" sz="3600" spc="-1" strike="noStrike">
              <a:latin typeface="Arial"/>
            </a:endParaRPr>
          </a:p>
        </p:txBody>
      </p:sp>
      <p:sp>
        <p:nvSpPr>
          <p:cNvPr id="206" name="CustomShape 2"/>
          <p:cNvSpPr/>
          <p:nvPr/>
        </p:nvSpPr>
        <p:spPr>
          <a:xfrm>
            <a:off x="4480560" y="2743200"/>
            <a:ext cx="4479840" cy="1870200"/>
          </a:xfrm>
          <a:prstGeom prst="rect">
            <a:avLst/>
          </a:prstGeom>
          <a:noFill/>
          <a:ln>
            <a:noFill/>
          </a:ln>
        </p:spPr>
        <p:style>
          <a:lnRef idx="0"/>
          <a:fillRef idx="0"/>
          <a:effectRef idx="0"/>
          <a:fontRef idx="minor"/>
        </p:style>
        <p:txBody>
          <a:bodyPr lIns="0" rIns="0" tIns="0" bIns="0">
            <a:normAutofit fontScale="19000"/>
          </a:bodyPr>
          <a:p>
            <a:pPr marL="432000" indent="-323280" algn="just">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Support for various data systems on lab (High Speed / Low Speed, including Dewesoft, LabView, COBRA, Escort Legacy Support)</a:t>
            </a:r>
            <a:endParaRPr b="0" lang="en-US" sz="2320" spc="-1" strike="noStrike">
              <a:latin typeface="Arial"/>
            </a:endParaRPr>
          </a:p>
          <a:p>
            <a:pPr marL="432000" indent="-323280" algn="just">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Provides Data System and OT infrastructure support</a:t>
            </a:r>
            <a:endParaRPr b="0" lang="en-US" sz="2320" spc="-1" strike="noStrike">
              <a:latin typeface="Arial"/>
            </a:endParaRPr>
          </a:p>
          <a:p>
            <a:pPr marL="432000" indent="-323280" algn="just">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Provides logistics</a:t>
            </a:r>
            <a:endParaRPr b="0" lang="en-US" sz="2320" spc="-1" strike="noStrike">
              <a:latin typeface="Arial"/>
            </a:endParaRPr>
          </a:p>
          <a:p>
            <a:pPr marL="432000" indent="-323280" algn="just">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Development of DAS solutions, including COBRA Development, temperature and measurement system evaluation and support, and hardware development (trigger boxes, relay boxes, breakout panels)</a:t>
            </a:r>
            <a:endParaRPr b="0" lang="en-US" sz="2320" spc="-1" strike="noStrike">
              <a:latin typeface="Arial"/>
            </a:endParaRPr>
          </a:p>
        </p:txBody>
      </p:sp>
      <p:sp>
        <p:nvSpPr>
          <p:cNvPr id="207" name="CustomShape 3"/>
          <p:cNvSpPr/>
          <p:nvPr/>
        </p:nvSpPr>
        <p:spPr>
          <a:xfrm>
            <a:off x="914400" y="1097280"/>
            <a:ext cx="8228880" cy="1432800"/>
          </a:xfrm>
          <a:prstGeom prst="rect">
            <a:avLst/>
          </a:prstGeom>
          <a:noFill/>
          <a:ln w="29160">
            <a:round/>
          </a:ln>
        </p:spPr>
        <p:style>
          <a:lnRef idx="0"/>
          <a:fillRef idx="0"/>
          <a:effectRef idx="0"/>
          <a:fontRef idx="minor"/>
        </p:style>
        <p:txBody>
          <a:bodyPr lIns="104400" rIns="104400" tIns="59400" bIns="59400">
            <a:noAutofit/>
          </a:bodyPr>
          <a:p>
            <a:pPr algn="ctr">
              <a:lnSpc>
                <a:spcPct val="100000"/>
              </a:lnSpc>
            </a:pPr>
            <a:r>
              <a:rPr b="1" lang="en-US" sz="1800" spc="-1" strike="noStrike">
                <a:solidFill>
                  <a:srgbClr val="000000"/>
                </a:solidFill>
                <a:latin typeface="Arial"/>
                <a:ea typeface="DejaVu Sans"/>
              </a:rPr>
              <a:t>What is the Data and Systems Branch (FTK)</a:t>
            </a:r>
            <a:endParaRPr b="0" lang="en-US" sz="1800" spc="-1" strike="noStrike">
              <a:latin typeface="Arial"/>
            </a:endParaRPr>
          </a:p>
          <a:p>
            <a:pPr algn="just">
              <a:lnSpc>
                <a:spcPct val="100000"/>
              </a:lnSpc>
            </a:pPr>
            <a:r>
              <a:rPr b="0" lang="en-US" sz="1500" spc="-1" strike="noStrike">
                <a:solidFill>
                  <a:srgbClr val="000000"/>
                </a:solidFill>
                <a:latin typeface="Arial"/>
                <a:ea typeface="DejaVu Sans"/>
              </a:rPr>
              <a:t>FTK is a Testing Division Resource with a mission to “Partner with NASA programs to develop, implement, and maintain NIST traceable real-time data acquisition and systems solutions for the Glenn Research Center’s aerospace research test facilities.  Provide IT security and best practices guidance and data to the customer in a safe, consistent, reliable and repeatable manner.”</a:t>
            </a:r>
            <a:endParaRPr b="0" lang="en-US" sz="1500" spc="-1" strike="noStrike">
              <a:latin typeface="Arial"/>
            </a:endParaRPr>
          </a:p>
        </p:txBody>
      </p:sp>
      <p:pic>
        <p:nvPicPr>
          <p:cNvPr id="208" name="Picture 101" descr=""/>
          <p:cNvPicPr/>
          <p:nvPr/>
        </p:nvPicPr>
        <p:blipFill>
          <a:blip r:embed="rId1"/>
          <a:stretch/>
        </p:blipFill>
        <p:spPr>
          <a:xfrm>
            <a:off x="321120" y="2725920"/>
            <a:ext cx="3884400" cy="1845360"/>
          </a:xfrm>
          <a:prstGeom prst="rect">
            <a:avLst/>
          </a:prstGeom>
          <a:ln>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Software Philosophies</a:t>
            </a:r>
            <a:endParaRPr b="0" lang="en-US" sz="3600" spc="-1" strike="noStrike">
              <a:latin typeface="Arial"/>
            </a:endParaRPr>
          </a:p>
        </p:txBody>
      </p:sp>
      <p:sp>
        <p:nvSpPr>
          <p:cNvPr id="210" name="CustomShape 2"/>
          <p:cNvSpPr/>
          <p:nvPr/>
        </p:nvSpPr>
        <p:spPr>
          <a:xfrm>
            <a:off x="483480" y="1172160"/>
            <a:ext cx="8842680" cy="3399120"/>
          </a:xfrm>
          <a:prstGeom prst="rect">
            <a:avLst/>
          </a:prstGeom>
          <a:noFill/>
          <a:ln>
            <a:noFill/>
          </a:ln>
        </p:spPr>
        <p:style>
          <a:lnRef idx="0"/>
          <a:fillRef idx="0"/>
          <a:effectRef idx="0"/>
          <a:fontRef idx="minor"/>
        </p:style>
        <p:txBody>
          <a:bodyPr lIns="0" rIns="0" tIns="0" bIns="0">
            <a:normAutofit fontScale="44000"/>
          </a:bodyPr>
          <a:p>
            <a:pPr marL="43164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All Facilities maintained at the current version</a:t>
            </a:r>
            <a:endParaRPr b="0" lang="en-US" sz="232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Subject to Testing Needs</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50" spc="-1" strike="noStrike">
                <a:solidFill>
                  <a:srgbClr val="000000"/>
                </a:solidFill>
                <a:latin typeface="Arial"/>
                <a:ea typeface="DejaVu Sans"/>
              </a:rPr>
              <a:t>Unless data or test critical, no software update during test campaign</a:t>
            </a:r>
            <a:endParaRPr b="0" lang="en-US" sz="1650" spc="-1" strike="noStrike">
              <a:latin typeface="Arial"/>
            </a:endParaRPr>
          </a:p>
          <a:p>
            <a:pPr marL="43164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Named Releases</a:t>
            </a:r>
            <a:endParaRPr b="0" lang="en-US" sz="232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Collection of software tied to a “named” release, for easy reference, discussion, and memory</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Short-hand to identify state of system (past, present, or future) for Production and Support, development planning, testing, and troubleshooting</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Exposed to the system in /etc/cobra-release (Able to be queried)</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Easily identified by End-Users</a:t>
            </a:r>
            <a:endParaRPr b="0" lang="en-US" sz="1660" spc="-1" strike="noStrike">
              <a:latin typeface="Arial"/>
            </a:endParaRPr>
          </a:p>
          <a:p>
            <a:pPr marL="43164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User Space vs. Program space</a:t>
            </a:r>
            <a:endParaRPr b="0" lang="en-US" sz="232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To the extent possible, test specific configurations and needs should be configurable and able to be accomplished within the user space (calculated channel definitions, calculator routine development (CODI), export templates and automation (Atlas))</a:t>
            </a:r>
            <a:endParaRPr b="0" lang="en-US" sz="166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Software should not be “side-loaded” for configuration management and disaster recovery</a:t>
            </a:r>
            <a:endParaRPr b="0" lang="en-US" sz="1660" spc="-1" strike="noStrike">
              <a:latin typeface="Arial"/>
            </a:endParaRPr>
          </a:p>
          <a:p>
            <a:pPr marL="431640" indent="-323280">
              <a:lnSpc>
                <a:spcPct val="100000"/>
              </a:lnSpc>
              <a:spcBef>
                <a:spcPts val="601"/>
              </a:spcBef>
              <a:buClr>
                <a:srgbClr val="000000"/>
              </a:buClr>
              <a:buSzPct val="45000"/>
              <a:buFont typeface="Wingdings" charset="2"/>
              <a:buChar char=""/>
            </a:pPr>
            <a:r>
              <a:rPr b="0" lang="en-US" sz="2320" spc="-1" strike="noStrike">
                <a:solidFill>
                  <a:srgbClr val="000000"/>
                </a:solidFill>
                <a:latin typeface="Arial"/>
                <a:ea typeface="DejaVu Sans"/>
              </a:rPr>
              <a:t>Easy and repeatable to update and install</a:t>
            </a:r>
            <a:endParaRPr b="0" lang="en-US" sz="2320" spc="-1" strike="noStrike">
              <a:latin typeface="Arial"/>
            </a:endParaRPr>
          </a:p>
          <a:p>
            <a:pPr lvl="1" marL="863640" indent="-323280">
              <a:lnSpc>
                <a:spcPct val="100000"/>
              </a:lnSpc>
              <a:spcBef>
                <a:spcPts val="601"/>
              </a:spcBef>
              <a:buClr>
                <a:srgbClr val="000000"/>
              </a:buClr>
              <a:buSzPct val="75000"/>
              <a:buFont typeface="Symbol"/>
              <a:buChar char=""/>
            </a:pPr>
            <a:r>
              <a:rPr b="0" lang="en-US" sz="1660" spc="-1" strike="noStrike">
                <a:solidFill>
                  <a:srgbClr val="000000"/>
                </a:solidFill>
                <a:latin typeface="Arial"/>
                <a:ea typeface="DejaVu Sans"/>
              </a:rPr>
              <a:t>We have been able to support a facility applied update over the phone at one of our ATF facilities </a:t>
            </a:r>
            <a:endParaRPr b="0" lang="en-US" sz="1660" spc="-1" strike="noStrike">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1"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Software Deployment</a:t>
            </a:r>
            <a:endParaRPr b="0" lang="en-US" sz="3600" spc="-1" strike="noStrike">
              <a:latin typeface="Arial"/>
            </a:endParaRPr>
          </a:p>
        </p:txBody>
      </p:sp>
      <p:sp>
        <p:nvSpPr>
          <p:cNvPr id="212" name="CustomShape 2"/>
          <p:cNvSpPr/>
          <p:nvPr/>
        </p:nvSpPr>
        <p:spPr>
          <a:xfrm>
            <a:off x="503640" y="1097280"/>
            <a:ext cx="9070560" cy="3516120"/>
          </a:xfrm>
          <a:prstGeom prst="rect">
            <a:avLst/>
          </a:prstGeom>
          <a:noFill/>
          <a:ln>
            <a:noFill/>
          </a:ln>
        </p:spPr>
        <p:style>
          <a:lnRef idx="0"/>
          <a:fillRef idx="0"/>
          <a:effectRef idx="0"/>
          <a:fontRef idx="minor"/>
        </p:style>
        <p:txBody>
          <a:bodyPr lIns="0" rIns="0" tIns="0" bIns="0">
            <a:noAutofit/>
          </a:bodyPr>
          <a:p>
            <a:pPr marL="432000" indent="-323280">
              <a:lnSpc>
                <a:spcPct val="100000"/>
              </a:lnSpc>
              <a:spcBef>
                <a:spcPts val="300"/>
              </a:spcBef>
              <a:buClr>
                <a:srgbClr val="000000"/>
              </a:buClr>
              <a:buSzPct val="45000"/>
              <a:buFont typeface="Wingdings" charset="2"/>
              <a:buChar char=""/>
            </a:pPr>
            <a:r>
              <a:rPr b="0" lang="en-US" sz="1200" spc="-1" strike="noStrike">
                <a:solidFill>
                  <a:srgbClr val="000000"/>
                </a:solidFill>
                <a:latin typeface="Arial"/>
                <a:ea typeface="DejaVu Sans"/>
              </a:rPr>
              <a:t>RPMs</a:t>
            </a:r>
            <a:endParaRPr b="0" lang="en-US" sz="12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FTK developed software is packaged into RPMs, which contain:</a:t>
            </a:r>
            <a:endParaRPr b="0" lang="en-US" sz="900" spc="-1" strike="noStrike">
              <a:latin typeface="Arial"/>
            </a:endParaRPr>
          </a:p>
          <a:p>
            <a:pPr lvl="2" marL="1296000" indent="-287280">
              <a:lnSpc>
                <a:spcPct val="100000"/>
              </a:lnSpc>
              <a:spcBef>
                <a:spcPts val="300"/>
              </a:spcBef>
              <a:buClr>
                <a:srgbClr val="000000"/>
              </a:buClr>
              <a:buSzPct val="45000"/>
              <a:buFont typeface="Wingdings" charset="2"/>
              <a:buChar char=""/>
            </a:pPr>
            <a:r>
              <a:rPr b="0" lang="en-US" sz="800" spc="-1" strike="noStrike">
                <a:solidFill>
                  <a:srgbClr val="000000"/>
                </a:solidFill>
                <a:latin typeface="Arial"/>
                <a:ea typeface="DejaVu Sans"/>
              </a:rPr>
              <a:t>Executable binary code</a:t>
            </a:r>
            <a:endParaRPr b="0" lang="en-US" sz="800" spc="-1" strike="noStrike">
              <a:latin typeface="Arial"/>
            </a:endParaRPr>
          </a:p>
          <a:p>
            <a:pPr lvl="2" marL="1296000" indent="-287280">
              <a:lnSpc>
                <a:spcPct val="100000"/>
              </a:lnSpc>
              <a:spcBef>
                <a:spcPts val="300"/>
              </a:spcBef>
              <a:buClr>
                <a:srgbClr val="000000"/>
              </a:buClr>
              <a:buSzPct val="45000"/>
              <a:buFont typeface="Wingdings" charset="2"/>
              <a:buChar char=""/>
            </a:pPr>
            <a:r>
              <a:rPr b="0" lang="en-US" sz="800" spc="-1" strike="noStrike">
                <a:solidFill>
                  <a:srgbClr val="000000"/>
                </a:solidFill>
                <a:latin typeface="Arial"/>
                <a:ea typeface="DejaVu Sans"/>
              </a:rPr>
              <a:t>Additional configuration files, scripts, or other files necessary and related to the specific application or service</a:t>
            </a:r>
            <a:endParaRPr b="0" lang="en-US" sz="800" spc="-1" strike="noStrike">
              <a:latin typeface="Arial"/>
            </a:endParaRPr>
          </a:p>
          <a:p>
            <a:pPr lvl="2" marL="1296000" indent="-287280">
              <a:lnSpc>
                <a:spcPct val="100000"/>
              </a:lnSpc>
              <a:spcBef>
                <a:spcPts val="300"/>
              </a:spcBef>
              <a:buClr>
                <a:srgbClr val="000000"/>
              </a:buClr>
              <a:buSzPct val="45000"/>
              <a:buFont typeface="Wingdings" charset="2"/>
              <a:buChar char=""/>
            </a:pPr>
            <a:r>
              <a:rPr b="0" lang="en-US" sz="800" spc="-1" strike="noStrike">
                <a:solidFill>
                  <a:srgbClr val="000000"/>
                </a:solidFill>
                <a:latin typeface="Arial"/>
                <a:ea typeface="DejaVu Sans"/>
              </a:rPr>
              <a:t>Installation scripts</a:t>
            </a:r>
            <a:endParaRPr b="0" lang="en-US" sz="800" spc="-1" strike="noStrike">
              <a:latin typeface="Arial"/>
            </a:endParaRPr>
          </a:p>
          <a:p>
            <a:pPr lvl="2" marL="1296000" indent="-287280">
              <a:lnSpc>
                <a:spcPct val="100000"/>
              </a:lnSpc>
              <a:spcBef>
                <a:spcPts val="300"/>
              </a:spcBef>
              <a:buClr>
                <a:srgbClr val="000000"/>
              </a:buClr>
              <a:buSzPct val="45000"/>
              <a:buFont typeface="Wingdings" charset="2"/>
              <a:buChar char=""/>
            </a:pPr>
            <a:r>
              <a:rPr b="0" lang="en-US" sz="800" spc="-1" strike="noStrike">
                <a:solidFill>
                  <a:srgbClr val="000000"/>
                </a:solidFill>
                <a:latin typeface="Arial"/>
                <a:ea typeface="DejaVu Sans"/>
              </a:rPr>
              <a:t>Uninstall scripts</a:t>
            </a:r>
            <a:endParaRPr b="0" lang="en-US" sz="800" spc="-1" strike="noStrike">
              <a:latin typeface="Arial"/>
            </a:endParaRPr>
          </a:p>
          <a:p>
            <a:pPr lvl="2" marL="1296000" indent="-287280">
              <a:lnSpc>
                <a:spcPct val="100000"/>
              </a:lnSpc>
              <a:spcBef>
                <a:spcPts val="300"/>
              </a:spcBef>
              <a:buClr>
                <a:srgbClr val="000000"/>
              </a:buClr>
              <a:buSzPct val="45000"/>
              <a:buFont typeface="Wingdings" charset="2"/>
              <a:buChar char=""/>
            </a:pPr>
            <a:r>
              <a:rPr b="0" lang="en-US" sz="800" spc="-1" strike="noStrike">
                <a:solidFill>
                  <a:srgbClr val="000000"/>
                </a:solidFill>
                <a:latin typeface="Arial"/>
                <a:ea typeface="DejaVu Sans"/>
              </a:rPr>
              <a:t>Dependencies which must be met for installation</a:t>
            </a:r>
            <a:endParaRPr b="0" lang="en-US" sz="8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Produced through by our CI/CD scripting (gitlab runners / rpms placed in Artifactory)</a:t>
            </a:r>
            <a:endParaRPr b="0" lang="en-US" sz="900" spc="-1" strike="noStrike">
              <a:latin typeface="Arial"/>
            </a:endParaRPr>
          </a:p>
          <a:p>
            <a:pPr marL="432000" indent="-323280">
              <a:lnSpc>
                <a:spcPct val="100000"/>
              </a:lnSpc>
              <a:spcBef>
                <a:spcPts val="300"/>
              </a:spcBef>
              <a:buClr>
                <a:srgbClr val="000000"/>
              </a:buClr>
              <a:buSzPct val="45000"/>
              <a:buFont typeface="Wingdings" charset="2"/>
              <a:buChar char=""/>
            </a:pPr>
            <a:r>
              <a:rPr b="0" lang="en-US" sz="1200" spc="-1" strike="noStrike">
                <a:solidFill>
                  <a:srgbClr val="000000"/>
                </a:solidFill>
                <a:latin typeface="Arial"/>
                <a:ea typeface="DejaVu Sans"/>
              </a:rPr>
              <a:t>Yum repository</a:t>
            </a:r>
            <a:endParaRPr b="0" lang="en-US" sz="12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Employ YUM / dnf as method for delivering software to facilities (through air-gap)</a:t>
            </a:r>
            <a:endParaRPr b="0" lang="en-US" sz="9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Entire release is packaged as a single rpm for installation on the UDS (within the air-gap)</a:t>
            </a:r>
            <a:endParaRPr b="0" lang="en-US" sz="9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UDS contains separate repository of non-ftk developed packages available for install (we control the “universe”)</a:t>
            </a:r>
            <a:endParaRPr b="0" lang="en-US" sz="9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All systems point to the UDS as their sole yum source (defined in /etc/yum.repos.d)</a:t>
            </a:r>
            <a:endParaRPr b="0" lang="en-US" sz="900" spc="-1" strike="noStrike">
              <a:latin typeface="Arial"/>
            </a:endParaRPr>
          </a:p>
          <a:p>
            <a:pPr marL="432000" indent="-323280">
              <a:lnSpc>
                <a:spcPct val="100000"/>
              </a:lnSpc>
              <a:spcBef>
                <a:spcPts val="300"/>
              </a:spcBef>
              <a:buClr>
                <a:srgbClr val="000000"/>
              </a:buClr>
              <a:buSzPct val="45000"/>
              <a:buFont typeface="Wingdings" charset="2"/>
              <a:buChar char=""/>
            </a:pPr>
            <a:r>
              <a:rPr b="0" lang="en-US" sz="1200" spc="-1" strike="noStrike">
                <a:solidFill>
                  <a:srgbClr val="000000"/>
                </a:solidFill>
                <a:latin typeface="Arial"/>
                <a:ea typeface="DejaVu Sans"/>
              </a:rPr>
              <a:t>Kickstarts</a:t>
            </a:r>
            <a:endParaRPr b="0" lang="en-US" sz="12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Script the “cold start” of new machines from bare-bones state through installation of OS</a:t>
            </a:r>
            <a:endParaRPr b="0" lang="en-US" sz="9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Developed for each unique hardware platform to automate placement in state to accept COBRA software</a:t>
            </a:r>
            <a:endParaRPr b="0" lang="en-US" sz="9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Allows for repeatable and scripted installs (using Ansible and PXE Boot), in recognition of continued need to re-instantiate systems, either due to hardware failure / replacement, or replacement of drives following secure / sensitive testing</a:t>
            </a:r>
            <a:endParaRPr b="0" lang="en-US" sz="900" spc="-1" strike="noStrike">
              <a:latin typeface="Arial"/>
            </a:endParaRPr>
          </a:p>
          <a:p>
            <a:pPr marL="432000" indent="-323280">
              <a:lnSpc>
                <a:spcPct val="100000"/>
              </a:lnSpc>
              <a:spcBef>
                <a:spcPts val="300"/>
              </a:spcBef>
              <a:buClr>
                <a:srgbClr val="000000"/>
              </a:buClr>
              <a:buSzPct val="45000"/>
              <a:buFont typeface="Wingdings" charset="2"/>
              <a:buChar char=""/>
            </a:pPr>
            <a:r>
              <a:rPr b="0" lang="en-US" sz="1200" spc="-1" strike="noStrike">
                <a:solidFill>
                  <a:srgbClr val="000000"/>
                </a:solidFill>
                <a:latin typeface="Arial"/>
                <a:ea typeface="DejaVu Sans"/>
              </a:rPr>
              <a:t>Parent Packages</a:t>
            </a:r>
            <a:endParaRPr b="0" lang="en-US" sz="12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Each core system component has a parent package that brings in all software and configuration for that component (i.e. Operator Station / UDS / RDE)</a:t>
            </a:r>
            <a:endParaRPr b="0" lang="en-US" sz="900" spc="-1" strike="noStrike">
              <a:latin typeface="Arial"/>
            </a:endParaRPr>
          </a:p>
          <a:p>
            <a:pPr lvl="1" marL="864000" indent="-323280">
              <a:lnSpc>
                <a:spcPct val="100000"/>
              </a:lnSpc>
              <a:spcBef>
                <a:spcPts val="300"/>
              </a:spcBef>
              <a:buClr>
                <a:srgbClr val="000000"/>
              </a:buClr>
              <a:buSzPct val="75000"/>
              <a:buFont typeface="Symbol"/>
              <a:buChar char=""/>
            </a:pPr>
            <a:r>
              <a:rPr b="0" lang="en-US" sz="900" spc="-1" strike="noStrike">
                <a:solidFill>
                  <a:srgbClr val="000000"/>
                </a:solidFill>
                <a:latin typeface="Arial"/>
                <a:ea typeface="DejaVu Sans"/>
              </a:rPr>
              <a:t>Allow for validation of install and ease of system provisioning</a:t>
            </a:r>
            <a:endParaRPr b="0" lang="en-US" sz="900" spc="-1" strike="noStrike">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3" name="CustomShape 1"/>
          <p:cNvSpPr/>
          <p:nvPr/>
        </p:nvSpPr>
        <p:spPr>
          <a:xfrm>
            <a:off x="503640" y="226080"/>
            <a:ext cx="9070560" cy="945360"/>
          </a:xfrm>
          <a:prstGeom prst="rect">
            <a:avLst/>
          </a:prstGeom>
          <a:noFill/>
          <a:ln>
            <a:noFill/>
          </a:ln>
        </p:spPr>
        <p:style>
          <a:lnRef idx="0"/>
          <a:fillRef idx="0"/>
          <a:effectRef idx="0"/>
          <a:fontRef idx="minor"/>
        </p:style>
        <p:txBody>
          <a:bodyPr lIns="0" rIns="0" tIns="0" bIns="0" anchor="ctr">
            <a:noAutofit/>
          </a:bodyPr>
          <a:p>
            <a:pPr>
              <a:lnSpc>
                <a:spcPct val="100000"/>
              </a:lnSpc>
            </a:pPr>
            <a:r>
              <a:rPr b="0" lang="en-US" sz="3200" spc="-1" strike="noStrike">
                <a:solidFill>
                  <a:srgbClr val="000000"/>
                </a:solidFill>
                <a:latin typeface="Arial"/>
                <a:ea typeface="DejaVu Sans"/>
              </a:rPr>
              <a:t>Provisioning</a:t>
            </a:r>
            <a:endParaRPr b="0" lang="en-US" sz="3200" spc="-1" strike="noStrike">
              <a:latin typeface="Arial"/>
            </a:endParaRPr>
          </a:p>
        </p:txBody>
      </p:sp>
      <p:sp>
        <p:nvSpPr>
          <p:cNvPr id="214" name="CustomShape 2"/>
          <p:cNvSpPr/>
          <p:nvPr/>
        </p:nvSpPr>
        <p:spPr>
          <a:xfrm>
            <a:off x="2926080" y="822960"/>
            <a:ext cx="5851440" cy="4022640"/>
          </a:xfrm>
          <a:prstGeom prst="rect">
            <a:avLst/>
          </a:prstGeom>
          <a:solidFill>
            <a:srgbClr val="729fcf"/>
          </a:solidFill>
          <a:ln>
            <a:solidFill>
              <a:srgbClr val="3465a4"/>
            </a:solidFill>
          </a:ln>
        </p:spPr>
        <p:style>
          <a:lnRef idx="0"/>
          <a:fillRef idx="0"/>
          <a:effectRef idx="0"/>
          <a:fontRef idx="minor"/>
        </p:style>
      </p:sp>
      <p:pic>
        <p:nvPicPr>
          <p:cNvPr id="215" name="Picture 7_1" descr=""/>
          <p:cNvPicPr/>
          <p:nvPr/>
        </p:nvPicPr>
        <p:blipFill>
          <a:blip r:embed="rId1"/>
          <a:stretch/>
        </p:blipFill>
        <p:spPr>
          <a:xfrm>
            <a:off x="3205440" y="914400"/>
            <a:ext cx="5389200" cy="3800160"/>
          </a:xfrm>
          <a:prstGeom prst="rect">
            <a:avLst/>
          </a:prstGeom>
          <a:ln>
            <a:noFill/>
          </a:ln>
        </p:spPr>
      </p:pic>
      <p:sp>
        <p:nvSpPr>
          <p:cNvPr id="216" name="CustomShape 3"/>
          <p:cNvSpPr/>
          <p:nvPr/>
        </p:nvSpPr>
        <p:spPr>
          <a:xfrm>
            <a:off x="182880" y="1555920"/>
            <a:ext cx="2285280" cy="257796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en-US" sz="1100" spc="-1" strike="noStrike">
                <a:solidFill>
                  <a:srgbClr val="000000"/>
                </a:solidFill>
                <a:latin typeface="Arial"/>
                <a:ea typeface="DejaVu Sans"/>
              </a:rPr>
              <a:t>Examples:</a:t>
            </a:r>
            <a:endParaRPr b="0" lang="en-US" sz="1100" spc="-1" strike="noStrike">
              <a:latin typeface="Arial"/>
            </a:endParaRPr>
          </a:p>
          <a:p>
            <a:pPr>
              <a:lnSpc>
                <a:spcPct val="100000"/>
              </a:lnSpc>
            </a:pPr>
            <a:endParaRPr b="0" lang="en-US" sz="1100" spc="-1" strike="noStrike">
              <a:latin typeface="Arial"/>
            </a:endParaRPr>
          </a:p>
          <a:p>
            <a:pPr>
              <a:lnSpc>
                <a:spcPct val="100000"/>
              </a:lnSpc>
            </a:pPr>
            <a:r>
              <a:rPr b="0" lang="en-US" sz="1100" spc="-1" strike="noStrike">
                <a:solidFill>
                  <a:srgbClr val="000000"/>
                </a:solidFill>
                <a:latin typeface="Arial"/>
                <a:ea typeface="DejaVu Sans"/>
              </a:rPr>
              <a:t>yum install cobra-operator-station</a:t>
            </a:r>
            <a:endParaRPr b="0" lang="en-US" sz="1100" spc="-1" strike="noStrike">
              <a:latin typeface="Arial"/>
            </a:endParaRPr>
          </a:p>
          <a:p>
            <a:pPr>
              <a:lnSpc>
                <a:spcPct val="100000"/>
              </a:lnSpc>
            </a:pPr>
            <a:endParaRPr b="0" lang="en-US" sz="1100" spc="-1" strike="noStrike">
              <a:latin typeface="Arial"/>
            </a:endParaRPr>
          </a:p>
          <a:p>
            <a:pPr>
              <a:lnSpc>
                <a:spcPct val="100000"/>
              </a:lnSpc>
            </a:pPr>
            <a:r>
              <a:rPr b="0" lang="en-US" sz="1100" spc="-1" strike="noStrike">
                <a:solidFill>
                  <a:srgbClr val="000000"/>
                </a:solidFill>
                <a:latin typeface="Arial"/>
                <a:ea typeface="DejaVu Sans"/>
              </a:rPr>
              <a:t>yum update</a:t>
            </a:r>
            <a:endParaRPr b="0" lang="en-US" sz="1100" spc="-1" strike="noStrike">
              <a:latin typeface="Arial"/>
            </a:endParaRPr>
          </a:p>
          <a:p>
            <a:pPr>
              <a:lnSpc>
                <a:spcPct val="100000"/>
              </a:lnSpc>
            </a:pPr>
            <a:endParaRPr b="0" lang="en-US" sz="1100" spc="-1" strike="noStrike">
              <a:latin typeface="Arial"/>
            </a:endParaRPr>
          </a:p>
          <a:p>
            <a:pPr>
              <a:lnSpc>
                <a:spcPct val="100000"/>
              </a:lnSpc>
            </a:pPr>
            <a:endParaRPr b="0" lang="en-US" sz="1100" spc="-1" strike="noStrike">
              <a:latin typeface="Arial"/>
            </a:endParaRPr>
          </a:p>
          <a:p>
            <a:pPr>
              <a:lnSpc>
                <a:spcPct val="100000"/>
              </a:lnSpc>
            </a:pPr>
            <a:endParaRPr b="0" lang="en-US" sz="1100" spc="-1" strike="noStrike">
              <a:latin typeface="Arial"/>
            </a:endParaRPr>
          </a:p>
          <a:p>
            <a:pPr>
              <a:lnSpc>
                <a:spcPct val="100000"/>
              </a:lnSpc>
            </a:pPr>
            <a:r>
              <a:rPr b="0" lang="en-US" sz="1100" spc="-1" strike="noStrike">
                <a:solidFill>
                  <a:srgbClr val="000000"/>
                </a:solidFill>
                <a:latin typeface="Arial"/>
                <a:ea typeface="DejaVu Sans"/>
              </a:rPr>
              <a:t>Note:  Since the development of the initial process, additional tooling has been put in place, leveraging Ansible to provide more automation for upgrading installations within facilities, and validating the installation once complete.  </a:t>
            </a:r>
            <a:endParaRPr b="0" lang="en-US" sz="1100" spc="-1" strike="noStrike">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7" name="CustomShape 1"/>
          <p:cNvSpPr/>
          <p:nvPr/>
        </p:nvSpPr>
        <p:spPr>
          <a:xfrm>
            <a:off x="595080" y="210312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Additional Resources</a:t>
            </a:r>
            <a:endParaRPr b="0" lang="en-US" sz="3200" spc="-1" strike="noStrike">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18"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8x9x Control Room</a:t>
            </a:r>
            <a:endParaRPr b="0" lang="en-US" sz="3200" spc="-1" strike="noStrike">
              <a:latin typeface="Arial"/>
            </a:endParaRPr>
          </a:p>
        </p:txBody>
      </p:sp>
      <p:sp>
        <p:nvSpPr>
          <p:cNvPr id="219" name="CustomShape 2"/>
          <p:cNvSpPr/>
          <p:nvPr/>
        </p:nvSpPr>
        <p:spPr>
          <a:xfrm>
            <a:off x="1280160" y="4480560"/>
            <a:ext cx="7223040" cy="260280"/>
          </a:xfrm>
          <a:prstGeom prst="rect">
            <a:avLst/>
          </a:prstGeom>
          <a:noFill/>
          <a:ln/>
        </p:spPr>
        <p:style>
          <a:lnRef idx="0"/>
          <a:fillRef idx="0"/>
          <a:effectRef idx="0"/>
          <a:fontRef idx="minor"/>
        </p:style>
        <p:txBody>
          <a:bodyPr lIns="90000" rIns="90000" tIns="45000" bIns="45000">
            <a:noAutofit/>
          </a:bodyPr>
          <a:p>
            <a:pPr algn="ctr">
              <a:lnSpc>
                <a:spcPct val="100000"/>
              </a:lnSpc>
            </a:pPr>
            <a:r>
              <a:rPr b="0" lang="en-US" sz="1200" spc="-1" strike="noStrike">
                <a:solidFill>
                  <a:srgbClr val="000000"/>
                </a:solidFill>
                <a:latin typeface="Arial"/>
                <a:ea typeface="DejaVu Sans"/>
              </a:rPr>
              <a:t>8x9x Combined Control Room with duplicate COBRA installs</a:t>
            </a:r>
            <a:endParaRPr b="0" lang="en-US" sz="1200" spc="-1" strike="noStrike">
              <a:latin typeface="Arial"/>
            </a:endParaRPr>
          </a:p>
        </p:txBody>
      </p:sp>
      <p:pic>
        <p:nvPicPr>
          <p:cNvPr id="220" name="Picture 115" descr=""/>
          <p:cNvPicPr/>
          <p:nvPr/>
        </p:nvPicPr>
        <p:blipFill>
          <a:blip r:embed="rId1"/>
          <a:stretch/>
        </p:blipFill>
        <p:spPr>
          <a:xfrm>
            <a:off x="548640" y="1006560"/>
            <a:ext cx="8320320" cy="3102480"/>
          </a:xfrm>
          <a:prstGeom prst="rect">
            <a:avLst/>
          </a:prstGeom>
          <a:ln>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1" name="CustomShape 1"/>
          <p:cNvSpPr/>
          <p:nvPr/>
        </p:nvSpPr>
        <p:spPr>
          <a:xfrm>
            <a:off x="503640" y="226080"/>
            <a:ext cx="836532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200" spc="-1" strike="noStrike">
                <a:solidFill>
                  <a:srgbClr val="000000"/>
                </a:solidFill>
                <a:latin typeface="Arial"/>
                <a:ea typeface="DejaVu Sans"/>
              </a:rPr>
              <a:t>Sample DataViewer / Data Playback</a:t>
            </a:r>
            <a:endParaRPr b="0" lang="en-US" sz="3200" spc="-1" strike="noStrike">
              <a:latin typeface="Arial"/>
            </a:endParaRPr>
          </a:p>
        </p:txBody>
      </p:sp>
      <p:pic>
        <p:nvPicPr>
          <p:cNvPr id="222" name="Picture 13_0" descr=""/>
          <p:cNvPicPr/>
          <p:nvPr/>
        </p:nvPicPr>
        <p:blipFill>
          <a:blip r:embed="rId1"/>
          <a:stretch/>
        </p:blipFill>
        <p:spPr>
          <a:xfrm>
            <a:off x="1275480" y="1044000"/>
            <a:ext cx="7227720" cy="3333240"/>
          </a:xfrm>
          <a:prstGeom prst="rect">
            <a:avLst/>
          </a:prstGeom>
          <a:ln>
            <a:noFill/>
          </a:ln>
        </p:spPr>
      </p:pic>
      <p:sp>
        <p:nvSpPr>
          <p:cNvPr id="223" name="CustomShape 2"/>
          <p:cNvSpPr/>
          <p:nvPr/>
        </p:nvSpPr>
        <p:spPr>
          <a:xfrm>
            <a:off x="1280160" y="4480560"/>
            <a:ext cx="7223040" cy="260280"/>
          </a:xfrm>
          <a:prstGeom prst="rect">
            <a:avLst/>
          </a:prstGeom>
          <a:noFill/>
          <a:ln/>
        </p:spPr>
        <p:style>
          <a:lnRef idx="0"/>
          <a:fillRef idx="0"/>
          <a:effectRef idx="0"/>
          <a:fontRef idx="minor"/>
        </p:style>
        <p:txBody>
          <a:bodyPr lIns="90000" rIns="90000" tIns="45000" bIns="45000">
            <a:noAutofit/>
          </a:bodyPr>
          <a:p>
            <a:pPr algn="ctr">
              <a:lnSpc>
                <a:spcPct val="100000"/>
              </a:lnSpc>
            </a:pPr>
            <a:r>
              <a:rPr b="0" lang="en-US" sz="1200" spc="-1" strike="noStrike">
                <a:solidFill>
                  <a:srgbClr val="000000"/>
                </a:solidFill>
                <a:latin typeface="Arial"/>
                <a:ea typeface="DejaVu Sans"/>
              </a:rPr>
              <a:t>Representative Dataviewer Page – Playback Viewer – 8x6 Calibration</a:t>
            </a:r>
            <a:endParaRPr b="0" lang="en-US" sz="1200" spc="-1" strike="noStrike">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24" name="CustomShape 1"/>
          <p:cNvSpPr/>
          <p:nvPr/>
        </p:nvSpPr>
        <p:spPr>
          <a:xfrm>
            <a:off x="529920" y="2345760"/>
            <a:ext cx="9070560" cy="945360"/>
          </a:xfrm>
          <a:prstGeom prst="rect">
            <a:avLst/>
          </a:prstGeom>
          <a:noFill/>
          <a:ln>
            <a:noFill/>
          </a:ln>
        </p:spPr>
        <p:style>
          <a:lnRef idx="0"/>
          <a:fillRef idx="0"/>
          <a:effectRef idx="0"/>
          <a:fontRef idx="minor"/>
        </p:style>
        <p:txBody>
          <a:bodyPr lIns="0" rIns="0" tIns="0" bIns="0" anchor="ctr">
            <a:noAutofit/>
          </a:bodyPr>
          <a:p>
            <a:pPr algn="ctr">
              <a:lnSpc>
                <a:spcPct val="100000"/>
              </a:lnSpc>
            </a:pPr>
            <a:r>
              <a:rPr b="0" lang="en-US" sz="3600" spc="-1" strike="noStrike">
                <a:solidFill>
                  <a:srgbClr val="000000"/>
                </a:solidFill>
                <a:latin typeface="Arial"/>
                <a:ea typeface="DejaVu Sans"/>
              </a:rPr>
              <a:t>END OF PRESENTATION</a:t>
            </a:r>
            <a:endParaRPr b="0" lang="en-US" sz="36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cobra_slide_base</Template>
  <TotalTime>19959</TotalTime>
  <Application>LibreOffice/6.4.7.2$Linux_X86_64 LibreOffice_project/40$Build-2</Application>
  <Words>1841</Words>
  <Paragraphs>243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2023-01-25T14:45:05Z</dcterms:created>
  <dc:creator/>
  <dc:description/>
  <dc:language>en-US</dc:language>
  <cp:lastModifiedBy/>
  <dcterms:modified xsi:type="dcterms:W3CDTF">2024-07-29T11:23:41Z</dcterms:modified>
  <cp:revision>36</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ntentTypeId">
    <vt:lpwstr>0x010100B75DABCEB84A3F418B3D38C92DA9687F</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MediaServiceImageTags">
    <vt:lpwstr/>
  </property>
  <property fmtid="{D5CDD505-2E9C-101B-9397-08002B2CF9AE}" pid="9" name="Notes">
    <vt:i4>0</vt:i4>
  </property>
  <property fmtid="{D5CDD505-2E9C-101B-9397-08002B2CF9AE}" pid="10" name="PresentationFormat">
    <vt:lpwstr>Custom</vt:lpwstr>
  </property>
  <property fmtid="{D5CDD505-2E9C-101B-9397-08002B2CF9AE}" pid="11" name="ScaleCrop">
    <vt:bool>0</vt:bool>
  </property>
  <property fmtid="{D5CDD505-2E9C-101B-9397-08002B2CF9AE}" pid="12" name="ShareDoc">
    <vt:bool>0</vt:bool>
  </property>
  <property fmtid="{D5CDD505-2E9C-101B-9397-08002B2CF9AE}" pid="13" name="Slides">
    <vt:i4>21</vt:i4>
  </property>
</Properties>
</file>