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336" r:id="rId3"/>
    <p:sldId id="334" r:id="rId4"/>
    <p:sldId id="335" r:id="rId5"/>
    <p:sldId id="333" r:id="rId6"/>
    <p:sldId id="1221" r:id="rId7"/>
    <p:sldId id="337" r:id="rId8"/>
    <p:sldId id="340" r:id="rId9"/>
    <p:sldId id="341" r:id="rId10"/>
    <p:sldId id="338" r:id="rId11"/>
    <p:sldId id="339" r:id="rId12"/>
    <p:sldId id="342" r:id="rId13"/>
    <p:sldId id="343" r:id="rId14"/>
    <p:sldId id="399" r:id="rId15"/>
    <p:sldId id="257" r:id="rId16"/>
    <p:sldId id="344" r:id="rId17"/>
    <p:sldId id="258" r:id="rId18"/>
    <p:sldId id="260" r:id="rId19"/>
    <p:sldId id="398" r:id="rId20"/>
    <p:sldId id="261" r:id="rId21"/>
    <p:sldId id="330" r:id="rId22"/>
    <p:sldId id="331" r:id="rId23"/>
    <p:sldId id="262" r:id="rId24"/>
    <p:sldId id="264" r:id="rId25"/>
    <p:sldId id="266" r:id="rId26"/>
    <p:sldId id="268" r:id="rId27"/>
    <p:sldId id="270" r:id="rId28"/>
    <p:sldId id="272" r:id="rId29"/>
    <p:sldId id="347" r:id="rId30"/>
    <p:sldId id="290" r:id="rId31"/>
    <p:sldId id="292" r:id="rId32"/>
    <p:sldId id="294" r:id="rId33"/>
    <p:sldId id="296" r:id="rId34"/>
    <p:sldId id="299" r:id="rId35"/>
    <p:sldId id="301" r:id="rId36"/>
    <p:sldId id="303" r:id="rId37"/>
    <p:sldId id="305" r:id="rId38"/>
    <p:sldId id="376" r:id="rId39"/>
    <p:sldId id="377" r:id="rId40"/>
    <p:sldId id="378" r:id="rId41"/>
    <p:sldId id="380" r:id="rId42"/>
    <p:sldId id="381" r:id="rId43"/>
    <p:sldId id="382" r:id="rId44"/>
    <p:sldId id="383" r:id="rId45"/>
    <p:sldId id="384" r:id="rId46"/>
    <p:sldId id="385" r:id="rId47"/>
    <p:sldId id="387" r:id="rId48"/>
    <p:sldId id="388" r:id="rId49"/>
    <p:sldId id="391" r:id="rId50"/>
    <p:sldId id="393" r:id="rId51"/>
    <p:sldId id="395" r:id="rId52"/>
    <p:sldId id="396" r:id="rId53"/>
    <p:sldId id="397" r:id="rId54"/>
    <p:sldId id="400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6A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82"/>
    <p:restoredTop sz="96516"/>
  </p:normalViewPr>
  <p:slideViewPr>
    <p:cSldViewPr snapToGrid="0" snapToObjects="1">
      <p:cViewPr varScale="1">
        <p:scale>
          <a:sx n="120" d="100"/>
          <a:sy n="120" d="100"/>
        </p:scale>
        <p:origin x="192" y="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842C1-1A37-0197-7E78-56E631DDD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BEFBE0-C339-69A1-034D-064D1F6F7C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1A2011-B0BF-8FC5-B964-8D382FBDE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6/26/24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67955-96E1-C515-7641-1CC475738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09B01-DF41-AB8D-0D01-7401DE041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625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ABDB2-E1AC-623C-149F-2C8977FB2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A92BA-AE15-033F-8E22-BE81D18AD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E62C5-3C6D-545D-D9A7-50B5017DF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6/26/24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3C718F-8B29-9C9D-9F14-4C49D1DA5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0C3AC4-EE77-3693-2FB0-CFE1B3ED2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4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8A544-D396-12FB-92E0-6F608BD64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A4DA89-B70E-C05C-EF2D-BE5C3BC14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EA17F-93E5-E06D-FCBC-A8D781B30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6/26/24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9DBD8-AD10-1798-D3FD-D43FFB53A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598E8-735A-1FF9-1569-57783DAC8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39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966AE-7317-3A8F-1AE8-8C010F57F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963AC-A078-259A-B3FE-6A424B159D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91FCE3-CA6C-B425-9F8E-AB2E56B5F6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0492ED-275C-125A-B9C4-4EC04457F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6/26/24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33ED0D-5FF0-0416-DC62-AFB5442BA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D590B1-AB1F-35EE-336A-AD5647319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188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C8E8D-CE61-3627-9CB7-1A71112F4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F87CC-EA2D-93FF-3DF6-A3591435D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7F971-99B6-E673-1CE0-00FE17F676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7BE205-B965-8A30-A394-E3E3EDBBDB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C09612-2DF0-C0F6-9D48-6F8D0A3370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97F643-C6C1-8EA9-1F07-F6BAF9644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6/26/24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C655C8-58CF-0318-0C51-F45668E98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97E35D-5C56-07B0-2F9E-CA94F5861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631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15E22-A4B3-D6C8-6B68-A907C5BF7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49B083-F212-8A4C-7430-B7EE3150D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6/26/24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BEE724-A345-40FC-9E4D-47CEC2DDA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D82210-2053-EEED-EBD7-79E0AB724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327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85DF47-BBFD-780A-BF3C-7AFCCD433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6/26/24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3B7DBE-B8BC-A5BC-AC8D-A63B20101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7E9D3C-63FE-EC67-E797-4198FEC26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268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38608-58F6-8DAD-322D-8321538D9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09004-B008-9FAE-7198-3C74F950F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5BFD5-BBA7-30EE-087B-02C17EBBD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78D9E1-B110-627B-F9A1-36BD488F1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6/26/24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690748-13A8-B518-6AD0-0AA957D5C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9FAC67-3048-8C1B-3623-8B8688CE6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239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ECE5E-D822-2F7D-2B41-D5558DEAA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B1DF80-55D8-5746-92E3-1C53B00CAC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F3DA8-89D3-640D-586F-C403ABC79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FD94C6-CD91-0823-F5E5-836D4099B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6/26/24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4C2F40-3821-4059-43E1-E012A8765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CE203F-ADDF-F0EA-8774-58B048C07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68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4EDEA-B907-ACE1-5D2B-BA11BBE84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7B264B-D2C6-A685-3337-FF447A299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E6880-7169-BE27-1E85-1F269B6E1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6/26/24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0C40D-CF90-FFEC-3BDF-2824FB413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A68D8-3660-CBB6-F42A-41494C6B2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188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F4111F-0A6A-5EE3-391A-74C338F6A7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750569-C47C-4386-80C3-6F57A2759C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F39795-BD24-0077-16C5-E4F2B4B62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2D95-9DA2-B246-BCE3-DBC4E2C14D66}" type="datetimeFigureOut">
              <a:rPr lang="en-US" smtClean="0"/>
              <a:t>6/26/24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81259-0615-DC67-85C9-D88FD94EB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EA062-61F7-6349-D0FB-8E515E13D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856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407F83-A300-AC78-C062-C25F02D7C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52F1D-1282-CFC1-3EEA-58C932718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2F6ED-B27A-D5C3-C697-5ED26862F5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912D95-9DA2-B246-BCE3-DBC4E2C14D66}" type="datetimeFigureOut">
              <a:rPr lang="en-US" smtClean="0"/>
              <a:t>6/26/24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85461-30B5-A342-3547-762B7B237E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B1863-6A0B-4F04-010E-7FA8EA1602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1D8270-80D5-B044-BA1F-C44F8616B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78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514AD-AA53-E942-9E54-5A309EEE6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916" y="1177820"/>
            <a:ext cx="11504427" cy="1786270"/>
          </a:xfrm>
        </p:spPr>
        <p:txBody>
          <a:bodyPr>
            <a:normAutofit/>
          </a:bodyPr>
          <a:lstStyle/>
          <a:p>
            <a:r>
              <a:rPr lang="en-US" sz="4800" dirty="0"/>
              <a:t>BSCW High-Angle of Attack Computations Using KESTREL and AEROM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1449E3-4A0A-8540-B4CD-C8046CC8B0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57223"/>
            <a:ext cx="9144000" cy="2150171"/>
          </a:xfrm>
        </p:spPr>
        <p:txBody>
          <a:bodyPr>
            <a:noAutofit/>
          </a:bodyPr>
          <a:lstStyle/>
          <a:p>
            <a:r>
              <a:rPr lang="en-US" sz="2800" dirty="0"/>
              <a:t>Walt Silva</a:t>
            </a:r>
          </a:p>
          <a:p>
            <a:r>
              <a:rPr lang="en-US" sz="2800" dirty="0"/>
              <a:t>Aeroelasticity Branch</a:t>
            </a:r>
          </a:p>
          <a:p>
            <a:r>
              <a:rPr lang="en-US" sz="2800" dirty="0"/>
              <a:t>NASA Langley Research Center</a:t>
            </a:r>
          </a:p>
          <a:p>
            <a:r>
              <a:rPr lang="en-US" sz="2800" dirty="0"/>
              <a:t>July 11, 2024</a:t>
            </a:r>
          </a:p>
          <a:p>
            <a:r>
              <a:rPr lang="en-US" sz="2800" dirty="0"/>
              <a:t>AePW-4 High Angle Working Group Meeting</a:t>
            </a:r>
          </a:p>
        </p:txBody>
      </p:sp>
    </p:spTree>
    <p:extLst>
      <p:ext uri="{BB962C8B-B14F-4D97-AF65-F5344CB8AC3E}">
        <p14:creationId xmlns:p14="http://schemas.microsoft.com/office/powerpoint/2010/main" val="15265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9D2BB-344F-464C-A243-AFE606F4E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E76F7-C5F5-2742-9FC5-352746C93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78879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Benchmark </a:t>
            </a:r>
            <a:r>
              <a:rPr lang="en-US" dirty="0" err="1"/>
              <a:t>SuperCritical</a:t>
            </a:r>
            <a:r>
              <a:rPr lang="en-US" dirty="0"/>
              <a:t> Wing (BSCW), Aeroelastic Prediction Workshop (</a:t>
            </a:r>
            <a:r>
              <a:rPr lang="en-US" dirty="0" err="1"/>
              <a:t>AePW</a:t>
            </a:r>
            <a:r>
              <a:rPr lang="en-US" dirty="0"/>
              <a:t>)</a:t>
            </a:r>
          </a:p>
          <a:p>
            <a:r>
              <a:rPr lang="en-US" dirty="0"/>
              <a:t>Background</a:t>
            </a:r>
          </a:p>
          <a:p>
            <a:r>
              <a:rPr lang="en-US" dirty="0"/>
              <a:t>AEROM</a:t>
            </a:r>
          </a:p>
          <a:p>
            <a:r>
              <a:rPr lang="en-US" dirty="0"/>
              <a:t>Results</a:t>
            </a:r>
          </a:p>
          <a:p>
            <a:pPr lvl="1"/>
            <a:r>
              <a:rPr lang="en-US" dirty="0"/>
              <a:t>Alpha=0, 1, 3, and 5 </a:t>
            </a:r>
            <a:r>
              <a:rPr lang="en-US" dirty="0" err="1"/>
              <a:t>degs</a:t>
            </a:r>
            <a:r>
              <a:rPr lang="en-US" dirty="0"/>
              <a:t> (skip alpha=1 deg; similar to alpha=0 deg)</a:t>
            </a:r>
          </a:p>
          <a:p>
            <a:pPr lvl="1"/>
            <a:r>
              <a:rPr lang="en-US" dirty="0"/>
              <a:t>Amplitudes = 0.04, 0.01, 0.08, and 0.001 (modal)</a:t>
            </a:r>
          </a:p>
          <a:p>
            <a:pPr lvl="1"/>
            <a:r>
              <a:rPr lang="en-US" dirty="0"/>
              <a:t>Comparison of full solution GAFs vs ROM GAFs (error quantification)</a:t>
            </a:r>
          </a:p>
          <a:p>
            <a:pPr lvl="1"/>
            <a:r>
              <a:rPr lang="en-US" dirty="0"/>
              <a:t>Root locus</a:t>
            </a:r>
          </a:p>
          <a:p>
            <a:pPr lvl="1"/>
            <a:r>
              <a:rPr lang="en-US" dirty="0"/>
              <a:t>Comparison of full solution transients vs ROM transients (at a specified Q)</a:t>
            </a:r>
          </a:p>
        </p:txBody>
      </p:sp>
    </p:spTree>
    <p:extLst>
      <p:ext uri="{BB962C8B-B14F-4D97-AF65-F5344CB8AC3E}">
        <p14:creationId xmlns:p14="http://schemas.microsoft.com/office/powerpoint/2010/main" val="620120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8DE8D-E5D1-2743-802B-279F0E1E5615}"/>
              </a:ext>
            </a:extLst>
          </p:cNvPr>
          <p:cNvSpPr txBox="1">
            <a:spLocks/>
          </p:cNvSpPr>
          <p:nvPr/>
        </p:nvSpPr>
        <p:spPr>
          <a:xfrm>
            <a:off x="-46182" y="-54863"/>
            <a:ext cx="8783782" cy="88771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4864">
              <a:defRPr/>
            </a:pPr>
            <a:r>
              <a:rPr lang="en-US" sz="4000" dirty="0">
                <a:ea typeface="ＭＳ Ｐゴシック" pitchFamily="1" charset="-128"/>
              </a:rPr>
              <a:t>Benchmark Supercritical Wing (BSCW)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4EEBC43-5E9C-CC48-B080-88557D61F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356353"/>
            <a:ext cx="2844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F9D17DF-0805-4D33-8614-4599C1D0573A}" type="slidenum">
              <a:rPr lang="en-US" smtClean="0">
                <a:solidFill>
                  <a:srgbClr val="898989"/>
                </a:solidFill>
                <a:ea typeface="MS PGothic" pitchFamily="34" charset="-128"/>
              </a:rPr>
              <a:pPr eaLnBrk="1" hangingPunct="1"/>
              <a:t>3</a:t>
            </a:fld>
            <a:endParaRPr lang="en-US">
              <a:solidFill>
                <a:srgbClr val="898989"/>
              </a:solidFill>
              <a:ea typeface="MS PGothic" pitchFamily="34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8CF15E-A481-3D40-8D65-CD51054E3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858392" y="823533"/>
            <a:ext cx="3262204" cy="2380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tx1">
                <a:alpha val="40000"/>
              </a:schemeClr>
            </a:glow>
          </a:effectLst>
        </p:spPr>
      </p:pic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9B99144B-36A6-BA45-88AA-142367A9DB16}"/>
              </a:ext>
            </a:extLst>
          </p:cNvPr>
          <p:cNvSpPr txBox="1">
            <a:spLocks/>
          </p:cNvSpPr>
          <p:nvPr/>
        </p:nvSpPr>
        <p:spPr>
          <a:xfrm>
            <a:off x="331304" y="823533"/>
            <a:ext cx="3149602" cy="55250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600" b="0" i="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200" b="0" i="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0" i="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Helvetica"/>
                <a:ea typeface="+mn-ea"/>
                <a:cs typeface="Helvetic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+mn-lt"/>
              </a:rPr>
              <a:t>Chosen as a challenging test case, flow-wise, but simple geometry</a:t>
            </a:r>
          </a:p>
          <a:p>
            <a:pPr lvl="1"/>
            <a:r>
              <a:rPr lang="en-US" sz="1800" dirty="0">
                <a:latin typeface="+mn-lt"/>
              </a:rPr>
              <a:t>Strong shock with suspected shock-induced separated flow</a:t>
            </a:r>
          </a:p>
          <a:p>
            <a:r>
              <a:rPr lang="en-US" sz="1800" dirty="0">
                <a:latin typeface="+mn-lt"/>
              </a:rPr>
              <a:t>Some preliminary assessments from </a:t>
            </a:r>
            <a:r>
              <a:rPr lang="en-US" sz="1800" dirty="0" err="1">
                <a:latin typeface="+mn-lt"/>
              </a:rPr>
              <a:t>AePW</a:t>
            </a:r>
            <a:r>
              <a:rPr lang="en-US" sz="1800" dirty="0">
                <a:latin typeface="+mn-lt"/>
              </a:rPr>
              <a:t> </a:t>
            </a:r>
          </a:p>
          <a:p>
            <a:pPr lvl="1"/>
            <a:r>
              <a:rPr lang="en-US" sz="1400" dirty="0">
                <a:latin typeface="+mn-lt"/>
              </a:rPr>
              <a:t>Computational methods had difficulty producing converged solutions due to flow field complexity</a:t>
            </a:r>
          </a:p>
          <a:p>
            <a:pPr lvl="1"/>
            <a:r>
              <a:rPr lang="en-US" sz="1400" b="1" dirty="0">
                <a:latin typeface="+mn-lt"/>
              </a:rPr>
              <a:t>Complex flow field also observed in experimental data; Largest magnitude of dynamic behavior appears to represent shock oscillations</a:t>
            </a:r>
          </a:p>
          <a:p>
            <a:pPr lvl="1"/>
            <a:r>
              <a:rPr lang="en-US" sz="1400" b="1" dirty="0">
                <a:latin typeface="+mn-lt"/>
              </a:rPr>
              <a:t>CFD solutions vary widely, even for static solution; </a:t>
            </a:r>
          </a:p>
          <a:p>
            <a:endParaRPr lang="en-US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8F0864-0D3F-3B40-86D2-23A6F12B2E33}"/>
              </a:ext>
            </a:extLst>
          </p:cNvPr>
          <p:cNvSpPr txBox="1"/>
          <p:nvPr/>
        </p:nvSpPr>
        <p:spPr>
          <a:xfrm>
            <a:off x="3498915" y="4050274"/>
            <a:ext cx="491775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Likely plan of action: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Form technical working group of BSCW analysts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Extensive study of available experimental data; characterize different flow phenomena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Benchmark against more benign cases- lower Mach number, lower angle of attack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Analyze the static (unforced) problem using time-accurate evaluation methods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Study of time convergence criteria</a:t>
            </a:r>
          </a:p>
        </p:txBody>
      </p:sp>
      <p:pic>
        <p:nvPicPr>
          <p:cNvPr id="7" name="Picture 6" descr="BSCW_unsteady_aoa5_f10__U_M_S1_analyst.png">
            <a:extLst>
              <a:ext uri="{FF2B5EF4-FFF2-40B4-BE49-F238E27FC236}">
                <a16:creationId xmlns:a16="http://schemas.microsoft.com/office/drawing/2014/main" id="{D5928C52-3869-C34F-990C-C37D95ED1B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1" r="33333"/>
          <a:stretch/>
        </p:blipFill>
        <p:spPr>
          <a:xfrm>
            <a:off x="7874710" y="663094"/>
            <a:ext cx="3365009" cy="352702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356F4AD-373F-5343-BA75-BB53AC915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0717" y="3365698"/>
            <a:ext cx="3677553" cy="5232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582613" indent="-514350">
              <a:defRPr/>
            </a:pPr>
            <a:r>
              <a:rPr lang="en-US" sz="1400" b="1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M=0.85, Re</a:t>
            </a:r>
            <a:r>
              <a:rPr lang="en-US" sz="1400" b="1" baseline="-25000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c</a:t>
            </a:r>
            <a:r>
              <a:rPr lang="en-US" sz="1400" b="1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=4.49 million, test medium: R-134a, </a:t>
            </a:r>
            <a:r>
              <a:rPr lang="el-GR" sz="1400" b="1">
                <a:solidFill>
                  <a:srgbClr val="002060"/>
                </a:solidFill>
                <a:cs typeface="Arial" charset="0"/>
              </a:rPr>
              <a:t>α</a:t>
            </a:r>
            <a:r>
              <a:rPr lang="en-US" sz="1400" b="1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 =  5°, </a:t>
            </a:r>
            <a:r>
              <a:rPr lang="el-GR" sz="1400" b="1">
                <a:solidFill>
                  <a:srgbClr val="002060"/>
                </a:solidFill>
                <a:cs typeface="Arial" charset="0"/>
              </a:rPr>
              <a:t>θ</a:t>
            </a:r>
            <a:r>
              <a:rPr lang="en-US" sz="1400" b="1">
                <a:solidFill>
                  <a:srgbClr val="002060"/>
                </a:solidFill>
                <a:latin typeface="Baskerville Old Face" pitchFamily="18" charset="0"/>
                <a:cs typeface="Arial" charset="0"/>
              </a:rPr>
              <a:t> = 1°, freq 1 &amp; 10 Hz</a:t>
            </a:r>
            <a:endParaRPr lang="en-US" sz="1400" b="1" dirty="0">
              <a:solidFill>
                <a:srgbClr val="002060"/>
              </a:solidFill>
              <a:latin typeface="Baskerville Old Face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509A93-1FD9-854D-835D-E64BE3317B46}"/>
              </a:ext>
            </a:extLst>
          </p:cNvPr>
          <p:cNvSpPr txBox="1"/>
          <p:nvPr/>
        </p:nvSpPr>
        <p:spPr>
          <a:xfrm>
            <a:off x="0" y="6488668"/>
            <a:ext cx="2235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From AePW-1 Debrief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" name="BSCW_Take5">
            <a:hlinkClick r:id="" action="ppaction://media"/>
            <a:extLst>
              <a:ext uri="{FF2B5EF4-FFF2-40B4-BE49-F238E27FC236}">
                <a16:creationId xmlns:a16="http://schemas.microsoft.com/office/drawing/2014/main" id="{09EFFBD0-3271-024C-997C-316B152593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37600" y="4473084"/>
            <a:ext cx="3300375" cy="220025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07210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0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4E9B6-8885-C14C-86BF-72065EB287AD}"/>
              </a:ext>
            </a:extLst>
          </p:cNvPr>
          <p:cNvSpPr txBox="1">
            <a:spLocks/>
          </p:cNvSpPr>
          <p:nvPr/>
        </p:nvSpPr>
        <p:spPr>
          <a:xfrm>
            <a:off x="495300" y="50725"/>
            <a:ext cx="109728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AePW-2 Summary of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82074-B3D1-9845-BC68-79D255C8EF51}"/>
              </a:ext>
            </a:extLst>
          </p:cNvPr>
          <p:cNvSpPr txBox="1">
            <a:spLocks/>
          </p:cNvSpPr>
          <p:nvPr/>
        </p:nvSpPr>
        <p:spPr>
          <a:xfrm>
            <a:off x="142013" y="1573372"/>
            <a:ext cx="4610938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At Mach 0.74, </a:t>
            </a:r>
            <a:r>
              <a:rPr lang="en-US">
                <a:latin typeface="Symbol" panose="05050102010706020507" pitchFamily="18" charset="2"/>
              </a:rPr>
              <a:t>a</a:t>
            </a:r>
            <a:r>
              <a:rPr lang="en-US"/>
              <a:t> = 0° </a:t>
            </a:r>
          </a:p>
          <a:p>
            <a:pPr lvl="1"/>
            <a:r>
              <a:rPr lang="en-US"/>
              <a:t>Small variation in computational results </a:t>
            </a:r>
          </a:p>
          <a:p>
            <a:pPr lvl="1"/>
            <a:r>
              <a:rPr lang="en-US"/>
              <a:t>Match the experimental results well </a:t>
            </a:r>
          </a:p>
          <a:p>
            <a:pPr lvl="1"/>
            <a:r>
              <a:rPr lang="en-US"/>
              <a:t>Match the linear results well</a:t>
            </a:r>
          </a:p>
          <a:p>
            <a:r>
              <a:rPr lang="en-US"/>
              <a:t>At Mach 0.85, </a:t>
            </a:r>
            <a:r>
              <a:rPr lang="en-US">
                <a:latin typeface="Symbol" panose="05050102010706020507" pitchFamily="18" charset="2"/>
              </a:rPr>
              <a:t>a</a:t>
            </a:r>
            <a:r>
              <a:rPr lang="en-US"/>
              <a:t> = 5°</a:t>
            </a:r>
          </a:p>
          <a:p>
            <a:pPr lvl="1"/>
            <a:r>
              <a:rPr lang="en-US"/>
              <a:t>Significant variation in predictions</a:t>
            </a:r>
          </a:p>
          <a:p>
            <a:pPr lvl="1"/>
            <a:r>
              <a:rPr lang="en-US"/>
              <a:t>No experimental data for comparison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0FCA87-6A2C-7643-A851-CB70B1657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400957"/>
            <a:ext cx="2844800" cy="365125"/>
          </a:xfrm>
        </p:spPr>
        <p:txBody>
          <a:bodyPr/>
          <a:lstStyle/>
          <a:p>
            <a:fld id="{B01D6C4A-6190-1C49-A470-A6391D3FCFC7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595E8B-6F69-6C4A-B042-4BE3CAEEE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475" y="1217537"/>
            <a:ext cx="4303262" cy="55485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70130B-F792-D147-91A2-BF437B59D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3364" y="1250878"/>
            <a:ext cx="3018636" cy="287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307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DBA18-D846-DC49-B084-4516A88FA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990" y="142100"/>
            <a:ext cx="10515600" cy="1325563"/>
          </a:xfrm>
        </p:spPr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7E025-E9A3-A647-81BF-3338252D6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8721"/>
            <a:ext cx="10515600" cy="5427989"/>
          </a:xfrm>
        </p:spPr>
        <p:txBody>
          <a:bodyPr>
            <a:normAutofit/>
          </a:bodyPr>
          <a:lstStyle/>
          <a:p>
            <a:r>
              <a:rPr lang="en-US" dirty="0"/>
              <a:t>Application of KESTREL and KESTREL/AEROM to BSCW wing </a:t>
            </a:r>
          </a:p>
          <a:p>
            <a:r>
              <a:rPr lang="en-US" dirty="0"/>
              <a:t>At M=0.74, alpha=0 deg, KESTREL, KESTREL/AEROM, FUN3D, and FUN3D/AEROM </a:t>
            </a:r>
            <a:r>
              <a:rPr lang="en-US" u="sng" dirty="0"/>
              <a:t>all compare nearly exactly with data</a:t>
            </a:r>
          </a:p>
          <a:p>
            <a:r>
              <a:rPr lang="en-US" dirty="0"/>
              <a:t>At M=0.85, alpha=5 deg, large flow separation/unsteadiness; very challenging problem</a:t>
            </a:r>
          </a:p>
          <a:p>
            <a:r>
              <a:rPr lang="en-US" dirty="0"/>
              <a:t>Large variance from one code to another at this condition; differences between KESTREL and FUN3D</a:t>
            </a:r>
          </a:p>
          <a:p>
            <a:r>
              <a:rPr lang="en-US" dirty="0"/>
              <a:t>Goal of this analysis: evaluate application of AEROM using KESTREL at M=0.80 and alpha=0, 1, 3, and 5 deg (similar unsteadiness to M=0.85) </a:t>
            </a:r>
            <a:r>
              <a:rPr lang="en-US" u="sng" dirty="0"/>
              <a:t>using multiple amplitude excitations (Walsh functions)</a:t>
            </a:r>
          </a:p>
          <a:p>
            <a:r>
              <a:rPr lang="en-US" dirty="0"/>
              <a:t>Follow-up with investigation of code-to-code comparisons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889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BE85D-47BC-F345-AD32-2B87A2916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59087"/>
            <a:ext cx="10515600" cy="836385"/>
          </a:xfrm>
        </p:spPr>
        <p:txBody>
          <a:bodyPr>
            <a:normAutofit/>
          </a:bodyPr>
          <a:lstStyle/>
          <a:p>
            <a:r>
              <a:rPr lang="en-US" dirty="0"/>
              <a:t>Kestrel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41957-0914-0849-A091-96DABC942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1378861"/>
            <a:ext cx="11795760" cy="530901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Fixed-wing product in CREATE-Air Vehicles</a:t>
            </a:r>
          </a:p>
          <a:p>
            <a:r>
              <a:rPr lang="en-US" dirty="0"/>
              <a:t>High-fidelity simulation tool</a:t>
            </a:r>
          </a:p>
          <a:p>
            <a:pPr lvl="1"/>
            <a:r>
              <a:rPr lang="en-US" dirty="0"/>
              <a:t>Full spectrum of flight conditions and missions</a:t>
            </a:r>
          </a:p>
          <a:p>
            <a:pPr lvl="2"/>
            <a:r>
              <a:rPr lang="en-US" sz="2400" dirty="0"/>
              <a:t>Incompressible to hypersonic</a:t>
            </a:r>
          </a:p>
          <a:p>
            <a:pPr lvl="2"/>
            <a:r>
              <a:rPr lang="en-US" sz="2400" dirty="0"/>
              <a:t>Cruise, maneuvering, take-off/landing, refueling, store carriage and release, precision air-drop, test facility modeling, and more…</a:t>
            </a:r>
          </a:p>
          <a:p>
            <a:pPr lvl="1"/>
            <a:r>
              <a:rPr lang="en-US" dirty="0"/>
              <a:t>Full spectrum of aircraft/weapons types</a:t>
            </a:r>
          </a:p>
          <a:p>
            <a:pPr lvl="2"/>
            <a:r>
              <a:rPr lang="en-US" sz="2400" dirty="0"/>
              <a:t>Fighter, bomber, tanker, cargo/transport, UAV/UAS, munitions</a:t>
            </a:r>
          </a:p>
          <a:p>
            <a:pPr lvl="1"/>
            <a:r>
              <a:rPr lang="en-US" dirty="0"/>
              <a:t>Coupled physics:  </a:t>
            </a:r>
            <a:r>
              <a:rPr lang="en-US" b="1" dirty="0"/>
              <a:t>aerodynamics</a:t>
            </a:r>
            <a:r>
              <a:rPr lang="en-US" dirty="0"/>
              <a:t>, thermochemistry, </a:t>
            </a:r>
            <a:r>
              <a:rPr lang="en-US" b="1" dirty="0"/>
              <a:t>structural dynamics</a:t>
            </a:r>
            <a:r>
              <a:rPr lang="en-US" dirty="0"/>
              <a:t>, propulsion, flight controls, separation/contact/collision, 6-DoF motion w/ generalized constraints, aero-heating</a:t>
            </a:r>
          </a:p>
          <a:p>
            <a:pPr lvl="1"/>
            <a:r>
              <a:rPr lang="en-US" dirty="0"/>
              <a:t>Easy for users to learn, use, customize, and extend</a:t>
            </a:r>
          </a:p>
          <a:p>
            <a:pPr lvl="2"/>
            <a:r>
              <a:rPr lang="en-US" sz="2400" dirty="0"/>
              <a:t>“Simple things are easy, complex things are possible.”</a:t>
            </a:r>
          </a:p>
          <a:p>
            <a:r>
              <a:rPr lang="en-US" dirty="0"/>
              <a:t>Thanks to Dr. Steven </a:t>
            </a:r>
            <a:r>
              <a:rPr lang="en-US" dirty="0" err="1"/>
              <a:t>Lamberson</a:t>
            </a:r>
            <a:r>
              <a:rPr lang="en-US" dirty="0"/>
              <a:t> for this slide</a:t>
            </a:r>
          </a:p>
          <a:p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4C3494-9A05-A24F-90DD-17A03D1267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8058" y="6598914"/>
            <a:ext cx="533399" cy="25908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rgbClr val="30303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0E7C221-15A6-47A8-9EBA-6BEF4440D1AA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BF5283-6FA7-F249-952D-D2026FBA0F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8721" y="333387"/>
            <a:ext cx="953587" cy="73151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C7FEEFD-BBAE-BF47-B072-A9ACE2D117E8}"/>
              </a:ext>
            </a:extLst>
          </p:cNvPr>
          <p:cNvGrpSpPr>
            <a:grpSpLocks noChangeAspect="1"/>
          </p:cNvGrpSpPr>
          <p:nvPr/>
        </p:nvGrpSpPr>
        <p:grpSpPr>
          <a:xfrm>
            <a:off x="8009257" y="404175"/>
            <a:ext cx="3177626" cy="2431149"/>
            <a:chOff x="7467718" y="5275461"/>
            <a:chExt cx="1691709" cy="129161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B288EB5-9BB6-2342-B848-516D35928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23900" y="5275461"/>
              <a:ext cx="1635527" cy="1291618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7340D96-1EC0-8543-A1AE-E43267D6B378}"/>
                </a:ext>
              </a:extLst>
            </p:cNvPr>
            <p:cNvSpPr txBox="1"/>
            <p:nvPr/>
          </p:nvSpPr>
          <p:spPr>
            <a:xfrm>
              <a:off x="7467718" y="5949566"/>
              <a:ext cx="813674" cy="310679"/>
            </a:xfrm>
            <a:prstGeom prst="rect">
              <a:avLst/>
            </a:prstGeom>
            <a:noFill/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HIFIRE-6 Shroud</a:t>
              </a:r>
              <a:br>
                <a:rPr lang="en-US" sz="1600" dirty="0"/>
              </a:br>
              <a:r>
                <a:rPr lang="en-US" sz="1600" dirty="0"/>
                <a:t>Separation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7632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2BE95-EB7D-854E-A9BE-D1CDB2E5D701}"/>
              </a:ext>
            </a:extLst>
          </p:cNvPr>
          <p:cNvSpPr txBox="1">
            <a:spLocks/>
          </p:cNvSpPr>
          <p:nvPr/>
        </p:nvSpPr>
        <p:spPr>
          <a:xfrm>
            <a:off x="131207" y="251368"/>
            <a:ext cx="9880893" cy="644975"/>
          </a:xfrm>
          <a:prstGeom prst="rect">
            <a:avLst/>
          </a:prstGeo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solidFill>
                  <a:srgbClr val="003399"/>
                </a:solidFill>
                <a:latin typeface="+mn-lt"/>
                <a:ea typeface="Helvetica" charset="0"/>
                <a:cs typeface="Helvetica" charset="0"/>
              </a:rPr>
              <a:t>AEROM: ROM Development Process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BF03A39B-4E49-EE40-AC86-DAA7FAF88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337" y="875987"/>
            <a:ext cx="59506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latin typeface="+mn-lt"/>
              </a:rPr>
              <a:t>Unsteady Aerodynamic State-Space ROM</a:t>
            </a:r>
          </a:p>
        </p:txBody>
      </p:sp>
      <p:sp>
        <p:nvSpPr>
          <p:cNvPr id="4" name="Bent Arrow 6">
            <a:extLst>
              <a:ext uri="{FF2B5EF4-FFF2-40B4-BE49-F238E27FC236}">
                <a16:creationId xmlns:a16="http://schemas.microsoft.com/office/drawing/2014/main" id="{1B2F7671-06C3-EE41-A283-52C865F2B7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978" y="2714411"/>
            <a:ext cx="990600" cy="1343025"/>
          </a:xfrm>
          <a:custGeom>
            <a:avLst/>
            <a:gdLst>
              <a:gd name="T0" fmla="*/ 742950 w 990600"/>
              <a:gd name="T1" fmla="*/ 0 h 1343055"/>
              <a:gd name="T2" fmla="*/ 742950 w 990600"/>
              <a:gd name="T3" fmla="*/ 218462 h 1343055"/>
              <a:gd name="T4" fmla="*/ 56301 w 990600"/>
              <a:gd name="T5" fmla="*/ 1343025 h 1343055"/>
              <a:gd name="T6" fmla="*/ 990600 w 990600"/>
              <a:gd name="T7" fmla="*/ 109231 h 1343055"/>
              <a:gd name="T8" fmla="*/ 0 60000 65536"/>
              <a:gd name="T9" fmla="*/ 0 60000 65536"/>
              <a:gd name="T10" fmla="*/ 0 60000 65536"/>
              <a:gd name="T11" fmla="*/ 0 60000 65536"/>
              <a:gd name="T12" fmla="*/ 0 w 990600"/>
              <a:gd name="T13" fmla="*/ 0 h 1343055"/>
              <a:gd name="T14" fmla="*/ 990600 w 990600"/>
              <a:gd name="T15" fmla="*/ 1343055 h 134305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90600" h="1343055">
                <a:moveTo>
                  <a:pt x="0" y="1343055"/>
                </a:moveTo>
                <a:lnTo>
                  <a:pt x="0" y="486320"/>
                </a:lnTo>
                <a:lnTo>
                  <a:pt x="-1" y="486319"/>
                </a:lnTo>
                <a:cubicBezTo>
                  <a:pt x="-1" y="246966"/>
                  <a:pt x="194034" y="52931"/>
                  <a:pt x="433388" y="52931"/>
                </a:cubicBezTo>
                <a:lnTo>
                  <a:pt x="742950" y="52933"/>
                </a:lnTo>
                <a:lnTo>
                  <a:pt x="742950" y="0"/>
                </a:lnTo>
                <a:lnTo>
                  <a:pt x="990600" y="109233"/>
                </a:lnTo>
                <a:lnTo>
                  <a:pt x="742950" y="218467"/>
                </a:lnTo>
                <a:lnTo>
                  <a:pt x="742950" y="165534"/>
                </a:lnTo>
                <a:lnTo>
                  <a:pt x="433388" y="165534"/>
                </a:lnTo>
                <a:lnTo>
                  <a:pt x="433388" y="165533"/>
                </a:lnTo>
                <a:cubicBezTo>
                  <a:pt x="256222" y="165533"/>
                  <a:pt x="112601" y="309154"/>
                  <a:pt x="112601" y="486319"/>
                </a:cubicBezTo>
                <a:lnTo>
                  <a:pt x="112602" y="1343055"/>
                </a:lnTo>
                <a:lnTo>
                  <a:pt x="0" y="1343055"/>
                </a:lnTo>
                <a:close/>
              </a:path>
            </a:pathLst>
          </a:custGeom>
          <a:gradFill rotWithShape="1">
            <a:gsLst>
              <a:gs pos="0">
                <a:srgbClr val="FFBF00"/>
              </a:gs>
              <a:gs pos="45000">
                <a:srgbClr val="F1A300"/>
              </a:gs>
              <a:gs pos="100000">
                <a:srgbClr val="CC8900"/>
              </a:gs>
            </a:gsLst>
            <a:lin ang="5400000"/>
          </a:gradFill>
          <a:ln w="6350" cap="rnd">
            <a:solidFill>
              <a:srgbClr val="F0AC00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619E3871-C8A2-F743-A5ED-DC5CC752F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794" y="2309515"/>
            <a:ext cx="207165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 dirty="0">
                <a:solidFill>
                  <a:srgbClr val="FF0000"/>
                </a:solidFill>
                <a:latin typeface="+mn-lt"/>
              </a:rPr>
              <a:t>Walsh Functions</a:t>
            </a:r>
          </a:p>
          <a:p>
            <a:r>
              <a:rPr lang="en-US" altLang="en-US" sz="2000" dirty="0">
                <a:solidFill>
                  <a:srgbClr val="FF0000"/>
                </a:solidFill>
                <a:latin typeface="+mn-lt"/>
              </a:rPr>
              <a:t>(modal)</a:t>
            </a:r>
          </a:p>
        </p:txBody>
      </p:sp>
      <p:pic>
        <p:nvPicPr>
          <p:cNvPr id="6" name="Picture 8" descr="ROM_Process1.png">
            <a:extLst>
              <a:ext uri="{FF2B5EF4-FFF2-40B4-BE49-F238E27FC236}">
                <a16:creationId xmlns:a16="http://schemas.microsoft.com/office/drawing/2014/main" id="{971FE5D0-9D14-744B-A7FB-2101B5E28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527" y="1337652"/>
            <a:ext cx="7310588" cy="3174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StructROM.jpg">
            <a:extLst>
              <a:ext uri="{FF2B5EF4-FFF2-40B4-BE49-F238E27FC236}">
                <a16:creationId xmlns:a16="http://schemas.microsoft.com/office/drawing/2014/main" id="{B4B8D58B-3804-0A49-B6B1-2B1D4E5B85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633" y="4878551"/>
            <a:ext cx="4961317" cy="189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id="{3AFBCF81-9C8B-6340-938A-320749E06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9584" y="4593779"/>
            <a:ext cx="40559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latin typeface="+mn-lt"/>
              </a:rPr>
              <a:t>Structural state-space ROM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6DC5B06-3617-D74D-972B-235CACA220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07" y="4098909"/>
            <a:ext cx="3363912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B0509E33-45F3-884C-9E5F-F465738B3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9469" y="6310508"/>
            <a:ext cx="457200" cy="457200"/>
          </a:xfrm>
        </p:spPr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4A436-F5F1-FB42-8208-CFE78CFDADAF}"/>
              </a:ext>
            </a:extLst>
          </p:cNvPr>
          <p:cNvSpPr txBox="1"/>
          <p:nvPr/>
        </p:nvSpPr>
        <p:spPr>
          <a:xfrm>
            <a:off x="4124952" y="2237600"/>
            <a:ext cx="946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KESTREL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4C41AF-0EED-B142-8BB7-F60252C34966}"/>
              </a:ext>
            </a:extLst>
          </p:cNvPr>
          <p:cNvSpPr txBox="1"/>
          <p:nvPr/>
        </p:nvSpPr>
        <p:spPr>
          <a:xfrm>
            <a:off x="3391382" y="4347671"/>
            <a:ext cx="30168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  <a:p>
            <a:endParaRPr lang="en-US" dirty="0"/>
          </a:p>
          <a:p>
            <a:r>
              <a:rPr lang="en-US" dirty="0"/>
              <a:t>2</a:t>
            </a:r>
          </a:p>
          <a:p>
            <a:endParaRPr lang="en-US" dirty="0"/>
          </a:p>
          <a:p>
            <a:r>
              <a:rPr lang="en-US" dirty="0"/>
              <a:t>3</a:t>
            </a:r>
          </a:p>
          <a:p>
            <a:endParaRPr lang="en-US" dirty="0"/>
          </a:p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50254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2882E-0FBE-6741-AE7E-B59333C5C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718" y="122058"/>
            <a:ext cx="10515600" cy="1035875"/>
          </a:xfrm>
        </p:spPr>
        <p:txBody>
          <a:bodyPr/>
          <a:lstStyle/>
          <a:p>
            <a:r>
              <a:rPr lang="en-US" dirty="0">
                <a:latin typeface="+mn-lt"/>
              </a:rPr>
              <a:t>BSCW Application (KESTREL), Two modes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AD17A7-A08F-EA4A-B738-B4F57D5E3333}"/>
              </a:ext>
            </a:extLst>
          </p:cNvPr>
          <p:cNvSpPr/>
          <p:nvPr/>
        </p:nvSpPr>
        <p:spPr>
          <a:xfrm>
            <a:off x="4676171" y="1720041"/>
            <a:ext cx="2789499" cy="243068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C24C27-94E7-6F45-AF42-E92D03708478}"/>
              </a:ext>
            </a:extLst>
          </p:cNvPr>
          <p:cNvSpPr txBox="1"/>
          <p:nvPr/>
        </p:nvSpPr>
        <p:spPr>
          <a:xfrm>
            <a:off x="5269290" y="2150552"/>
            <a:ext cx="16032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KESTREL</a:t>
            </a:r>
          </a:p>
          <a:p>
            <a:endParaRPr lang="en-US" sz="3200" b="1" dirty="0"/>
          </a:p>
          <a:p>
            <a:r>
              <a:rPr lang="en-US" sz="3200" b="1" dirty="0"/>
              <a:t>  BSCW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F6A2EB-4023-6F4B-BADC-C6C829EC1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42" y="1513625"/>
            <a:ext cx="3824791" cy="28685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6D5D02-922B-C44F-A2F4-194088B2A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239" y="1483588"/>
            <a:ext cx="3988304" cy="29912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7A1A8C-BA81-094F-AA7A-56B6BDBB781C}"/>
              </a:ext>
            </a:extLst>
          </p:cNvPr>
          <p:cNvSpPr txBox="1"/>
          <p:nvPr/>
        </p:nvSpPr>
        <p:spPr>
          <a:xfrm>
            <a:off x="1481560" y="1125830"/>
            <a:ext cx="107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*.</a:t>
            </a:r>
            <a:r>
              <a:rPr lang="en-US" dirty="0" err="1"/>
              <a:t>fmh</a:t>
            </a:r>
            <a:r>
              <a:rPr lang="en-US" dirty="0"/>
              <a:t> file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34F756A-AEEF-B44F-9AAD-22D12E895D63}"/>
              </a:ext>
            </a:extLst>
          </p:cNvPr>
          <p:cNvCxnSpPr>
            <a:cxnSpLocks/>
          </p:cNvCxnSpPr>
          <p:nvPr/>
        </p:nvCxnSpPr>
        <p:spPr>
          <a:xfrm>
            <a:off x="4045233" y="2819637"/>
            <a:ext cx="53834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B265B20-9449-7D4C-861F-39E03E2DF01D}"/>
              </a:ext>
            </a:extLst>
          </p:cNvPr>
          <p:cNvCxnSpPr>
            <a:cxnSpLocks/>
          </p:cNvCxnSpPr>
          <p:nvPr/>
        </p:nvCxnSpPr>
        <p:spPr>
          <a:xfrm>
            <a:off x="7554291" y="2819637"/>
            <a:ext cx="53834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238584C-3D61-084D-8A1D-3A006F8F8FB2}"/>
              </a:ext>
            </a:extLst>
          </p:cNvPr>
          <p:cNvSpPr txBox="1"/>
          <p:nvPr/>
        </p:nvSpPr>
        <p:spPr>
          <a:xfrm>
            <a:off x="9296401" y="1182260"/>
            <a:ext cx="1335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*.modes file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E7F1EB-3B37-9547-94D0-80BB44EC33DA}"/>
              </a:ext>
            </a:extLst>
          </p:cNvPr>
          <p:cNvSpPr txBox="1"/>
          <p:nvPr/>
        </p:nvSpPr>
        <p:spPr>
          <a:xfrm>
            <a:off x="409502" y="4382218"/>
            <a:ext cx="3824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Two Walsh input functions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5EB530-A1E0-FB4B-968F-3E6D3ADAD859}"/>
              </a:ext>
            </a:extLst>
          </p:cNvPr>
          <p:cNvSpPr txBox="1"/>
          <p:nvPr/>
        </p:nvSpPr>
        <p:spPr>
          <a:xfrm>
            <a:off x="8145925" y="4438651"/>
            <a:ext cx="3636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Two GAFs output functions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300B4E-4FBE-D523-4EE2-7EA7F7D6C49A}"/>
              </a:ext>
            </a:extLst>
          </p:cNvPr>
          <p:cNvSpPr txBox="1"/>
          <p:nvPr/>
        </p:nvSpPr>
        <p:spPr>
          <a:xfrm>
            <a:off x="102782" y="5656140"/>
            <a:ext cx="1138038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1" u="sng" dirty="0"/>
              <a:t>Intentional</a:t>
            </a:r>
            <a:r>
              <a:rPr lang="en-US" sz="2000" b="1" dirty="0"/>
              <a:t> accounting for nonlinearity:</a:t>
            </a:r>
          </a:p>
          <a:p>
            <a:pPr marL="800046" lvl="1" indent="-342900">
              <a:buFont typeface="Arial" panose="020B0604020202020204" pitchFamily="34" charset="0"/>
              <a:buChar char="•"/>
            </a:pPr>
            <a:r>
              <a:rPr lang="en-US" sz="2000" b="1" dirty="0"/>
              <a:t>Input amplitude variation (amplitude-dependent nonlinearity)</a:t>
            </a:r>
          </a:p>
          <a:p>
            <a:pPr marL="800046" lvl="1" indent="-342900">
              <a:buFont typeface="Arial" panose="020B0604020202020204" pitchFamily="34" charset="0"/>
              <a:buChar char="•"/>
            </a:pPr>
            <a:r>
              <a:rPr lang="en-US" sz="2000" b="1" dirty="0"/>
              <a:t>Simultaneous inputs (capture nonlinear cross-terms missed by one-at-a-time inputs )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90D158-09B9-4830-C1F1-6F1B39F47BFA}"/>
              </a:ext>
            </a:extLst>
          </p:cNvPr>
          <p:cNvSpPr txBox="1"/>
          <p:nvPr/>
        </p:nvSpPr>
        <p:spPr>
          <a:xfrm>
            <a:off x="4778862" y="4238311"/>
            <a:ext cx="2845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 inputs x 2 outputs =</a:t>
            </a:r>
          </a:p>
          <a:p>
            <a:r>
              <a:rPr lang="en-US" dirty="0"/>
              <a:t>4 impulse responses/GAFs</a:t>
            </a:r>
          </a:p>
        </p:txBody>
      </p:sp>
    </p:spTree>
    <p:extLst>
      <p:ext uri="{BB962C8B-B14F-4D97-AF65-F5344CB8AC3E}">
        <p14:creationId xmlns:p14="http://schemas.microsoft.com/office/powerpoint/2010/main" val="333498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ision 1">
            <a:extLst>
              <a:ext uri="{FF2B5EF4-FFF2-40B4-BE49-F238E27FC236}">
                <a16:creationId xmlns:a16="http://schemas.microsoft.com/office/drawing/2014/main" id="{99BC56EE-2A3B-3441-9C2A-9A1056404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2417" y="2819400"/>
            <a:ext cx="1295400" cy="1306513"/>
          </a:xfrm>
          <a:prstGeom prst="flowChartDecision">
            <a:avLst/>
          </a:prstGeom>
          <a:gradFill rotWithShape="1">
            <a:gsLst>
              <a:gs pos="0">
                <a:srgbClr val="FFBF00"/>
              </a:gs>
              <a:gs pos="45000">
                <a:srgbClr val="F1A300"/>
              </a:gs>
              <a:gs pos="100000">
                <a:srgbClr val="CC8900"/>
              </a:gs>
            </a:gsLst>
            <a:lin ang="5400000"/>
          </a:gradFill>
          <a:ln w="6350" cap="rnd">
            <a:solidFill>
              <a:srgbClr val="F0AC00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FB8E68B-4055-3945-9D89-51B2DA6F24E6}"/>
              </a:ext>
            </a:extLst>
          </p:cNvPr>
          <p:cNvSpPr txBox="1">
            <a:spLocks/>
          </p:cNvSpPr>
          <p:nvPr/>
        </p:nvSpPr>
        <p:spPr>
          <a:xfrm>
            <a:off x="180752" y="304800"/>
            <a:ext cx="9576705" cy="808038"/>
          </a:xfrm>
          <a:prstGeom prst="rect">
            <a:avLst/>
          </a:prstGeo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solidFill>
                  <a:srgbClr val="003399"/>
                </a:solidFill>
                <a:latin typeface="+mn-lt"/>
                <a:ea typeface="Helvetica" charset="0"/>
                <a:cs typeface="Helvetica" charset="0"/>
              </a:rPr>
              <a:t>AEROM: ROM Development Process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03A8E864-0531-974C-80BF-7F0254185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50" y="1193800"/>
            <a:ext cx="63915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latin typeface="+mn-lt"/>
              </a:rPr>
              <a:t>Error Minimization (Unsteady Aerodynamics)</a:t>
            </a:r>
          </a:p>
        </p:txBody>
      </p:sp>
      <p:pic>
        <p:nvPicPr>
          <p:cNvPr id="5" name="Picture 7" descr="ROM_Process_3_Error.png">
            <a:extLst>
              <a:ext uri="{FF2B5EF4-FFF2-40B4-BE49-F238E27FC236}">
                <a16:creationId xmlns:a16="http://schemas.microsoft.com/office/drawing/2014/main" id="{3B9DC98B-E42F-3F46-88A2-C83C66367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016" y="2514600"/>
            <a:ext cx="3914438" cy="1984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Up-Down Arrow 5">
            <a:extLst>
              <a:ext uri="{FF2B5EF4-FFF2-40B4-BE49-F238E27FC236}">
                <a16:creationId xmlns:a16="http://schemas.microsoft.com/office/drawing/2014/main" id="{3A07D7E1-573B-594D-A388-2C890242C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617" y="3211513"/>
            <a:ext cx="152400" cy="533400"/>
          </a:xfrm>
          <a:prstGeom prst="upDownArrow">
            <a:avLst>
              <a:gd name="adj1" fmla="val 50000"/>
              <a:gd name="adj2" fmla="val 50005"/>
            </a:avLst>
          </a:pr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A46A403E-6773-8E4A-A624-BB8E1DA90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8930" y="3429000"/>
            <a:ext cx="1157287" cy="152400"/>
          </a:xfrm>
          <a:prstGeom prst="rightArrow">
            <a:avLst>
              <a:gd name="adj1" fmla="val 50000"/>
              <a:gd name="adj2" fmla="val 49992"/>
            </a:avLst>
          </a:pr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B4DF2320-543F-FF4D-8635-EE33767A5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6105" y="3038475"/>
            <a:ext cx="6969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Low</a:t>
            </a:r>
          </a:p>
          <a:p>
            <a:r>
              <a:rPr lang="en-US" altLang="en-US">
                <a:latin typeface="Arial" panose="020B0604020202020204" pitchFamily="34" charset="0"/>
              </a:rPr>
              <a:t>Error</a:t>
            </a:r>
          </a:p>
          <a:p>
            <a:r>
              <a:rPr lang="en-US" altLang="en-US">
                <a:latin typeface="Arial" panose="020B0604020202020204" pitchFamily="34" charset="0"/>
              </a:rPr>
              <a:t>   ?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8B3740B0-366C-D742-B528-1B637767D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4017" y="3429000"/>
            <a:ext cx="990600" cy="152400"/>
          </a:xfrm>
          <a:prstGeom prst="rightArrow">
            <a:avLst>
              <a:gd name="adj1" fmla="val 50000"/>
              <a:gd name="adj2" fmla="val 50014"/>
            </a:avLst>
          </a:pr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id="{67BA2A1C-7DFC-7742-93EE-50957681D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17" y="3038475"/>
            <a:ext cx="603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Yes</a:t>
            </a:r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B7845E55-FC6C-9344-A760-4CB651921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6805" y="4354513"/>
            <a:ext cx="511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No</a:t>
            </a:r>
          </a:p>
        </p:txBody>
      </p:sp>
      <p:grpSp>
        <p:nvGrpSpPr>
          <p:cNvPr id="12" name="Group 28">
            <a:extLst>
              <a:ext uri="{FF2B5EF4-FFF2-40B4-BE49-F238E27FC236}">
                <a16:creationId xmlns:a16="http://schemas.microsoft.com/office/drawing/2014/main" id="{583517DF-0980-8146-B5A7-9C91C238562C}"/>
              </a:ext>
            </a:extLst>
          </p:cNvPr>
          <p:cNvGrpSpPr>
            <a:grpSpLocks/>
          </p:cNvGrpSpPr>
          <p:nvPr/>
        </p:nvGrpSpPr>
        <p:grpSpPr bwMode="auto">
          <a:xfrm>
            <a:off x="5703930" y="4800600"/>
            <a:ext cx="762000" cy="639763"/>
            <a:chOff x="2064" y="2016"/>
            <a:chExt cx="471" cy="403"/>
          </a:xfrm>
        </p:grpSpPr>
        <p:sp>
          <p:nvSpPr>
            <p:cNvPr id="13" name="Oval 29">
              <a:extLst>
                <a:ext uri="{FF2B5EF4-FFF2-40B4-BE49-F238E27FC236}">
                  <a16:creationId xmlns:a16="http://schemas.microsoft.com/office/drawing/2014/main" id="{27352F68-F977-6C4F-904F-A362F2542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8" y="2016"/>
              <a:ext cx="403" cy="403"/>
            </a:xfrm>
            <a:prstGeom prst="ellipse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orbel" panose="020B0503020204020204" pitchFamily="34" charset="0"/>
              </a:endParaRPr>
            </a:p>
          </p:txBody>
        </p:sp>
        <p:sp>
          <p:nvSpPr>
            <p:cNvPr id="14" name="Text Box 30">
              <a:extLst>
                <a:ext uri="{FF2B5EF4-FFF2-40B4-BE49-F238E27FC236}">
                  <a16:creationId xmlns:a16="http://schemas.microsoft.com/office/drawing/2014/main" id="{C477E97E-A584-B145-BCE5-7388277FCC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2117"/>
              <a:ext cx="47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1">
                  <a:latin typeface="Corbel" panose="020B0503020204020204" pitchFamily="34" charset="0"/>
                </a:rPr>
                <a:t>PULSE</a:t>
              </a:r>
            </a:p>
          </p:txBody>
        </p:sp>
      </p:grpSp>
      <p:grpSp>
        <p:nvGrpSpPr>
          <p:cNvPr id="15" name="Group 11">
            <a:extLst>
              <a:ext uri="{FF2B5EF4-FFF2-40B4-BE49-F238E27FC236}">
                <a16:creationId xmlns:a16="http://schemas.microsoft.com/office/drawing/2014/main" id="{F8BE7A67-0786-E34A-8E99-BFFE3355EB30}"/>
              </a:ext>
            </a:extLst>
          </p:cNvPr>
          <p:cNvGrpSpPr>
            <a:grpSpLocks/>
          </p:cNvGrpSpPr>
          <p:nvPr/>
        </p:nvGrpSpPr>
        <p:grpSpPr bwMode="auto">
          <a:xfrm>
            <a:off x="4256130" y="4800600"/>
            <a:ext cx="747712" cy="639763"/>
            <a:chOff x="2976" y="1930"/>
            <a:chExt cx="471" cy="403"/>
          </a:xfrm>
        </p:grpSpPr>
        <p:sp>
          <p:nvSpPr>
            <p:cNvPr id="16" name="Oval 12">
              <a:extLst>
                <a:ext uri="{FF2B5EF4-FFF2-40B4-BE49-F238E27FC236}">
                  <a16:creationId xmlns:a16="http://schemas.microsoft.com/office/drawing/2014/main" id="{527EF5C8-349E-994F-91DE-B72FAA4BAC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0" y="1930"/>
              <a:ext cx="403" cy="403"/>
            </a:xfrm>
            <a:prstGeom prst="ellipse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>
                <a:latin typeface="Corbel" panose="020B0503020204020204" pitchFamily="34" charset="0"/>
              </a:endParaRPr>
            </a:p>
          </p:txBody>
        </p:sp>
        <p:sp>
          <p:nvSpPr>
            <p:cNvPr id="17" name="Text Box 13">
              <a:extLst>
                <a:ext uri="{FF2B5EF4-FFF2-40B4-BE49-F238E27FC236}">
                  <a16:creationId xmlns:a16="http://schemas.microsoft.com/office/drawing/2014/main" id="{ABABDD10-4010-DB45-8AED-8A29AB4CEC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2031"/>
              <a:ext cx="471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 b="1">
                  <a:latin typeface="Corbel" panose="020B0503020204020204" pitchFamily="34" charset="0"/>
                </a:rPr>
                <a:t>ERA</a:t>
              </a:r>
            </a:p>
          </p:txBody>
        </p:sp>
      </p:grpSp>
      <p:sp>
        <p:nvSpPr>
          <p:cNvPr id="18" name="AutoShape 38">
            <a:extLst>
              <a:ext uri="{FF2B5EF4-FFF2-40B4-BE49-F238E27FC236}">
                <a16:creationId xmlns:a16="http://schemas.microsoft.com/office/drawing/2014/main" id="{A307C794-CE32-5E43-A639-10B665B09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5017" y="4754563"/>
            <a:ext cx="2286000" cy="762000"/>
          </a:xfrm>
          <a:prstGeom prst="roundRect">
            <a:avLst>
              <a:gd name="adj" fmla="val 16667"/>
            </a:avLst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latin typeface="Corbel" panose="020B0503020204020204" pitchFamily="34" charset="0"/>
            </a:endParaRPr>
          </a:p>
        </p:txBody>
      </p:sp>
      <p:sp>
        <p:nvSpPr>
          <p:cNvPr id="19" name="Line 33">
            <a:extLst>
              <a:ext uri="{FF2B5EF4-FFF2-40B4-BE49-F238E27FC236}">
                <a16:creationId xmlns:a16="http://schemas.microsoft.com/office/drawing/2014/main" id="{6E64CE1C-2079-1D46-ADBC-1964A57119B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18130" y="51054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Bent Arrow 28">
            <a:extLst>
              <a:ext uri="{FF2B5EF4-FFF2-40B4-BE49-F238E27FC236}">
                <a16:creationId xmlns:a16="http://schemas.microsoft.com/office/drawing/2014/main" id="{475E1493-0E04-264F-95C8-F6E5DAF06780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6596105" y="4125913"/>
            <a:ext cx="392112" cy="1144587"/>
          </a:xfrm>
          <a:custGeom>
            <a:avLst/>
            <a:gdLst>
              <a:gd name="T0" fmla="*/ 294084 w 392827"/>
              <a:gd name="T1" fmla="*/ 0 h 1144043"/>
              <a:gd name="T2" fmla="*/ 294084 w 392827"/>
              <a:gd name="T3" fmla="*/ 196507 h 1144043"/>
              <a:gd name="T4" fmla="*/ 49014 w 392827"/>
              <a:gd name="T5" fmla="*/ 1144587 h 1144043"/>
              <a:gd name="T6" fmla="*/ 392112 w 392827"/>
              <a:gd name="T7" fmla="*/ 98254 h 1144043"/>
              <a:gd name="T8" fmla="*/ 0 60000 65536"/>
              <a:gd name="T9" fmla="*/ 0 60000 65536"/>
              <a:gd name="T10" fmla="*/ 0 60000 65536"/>
              <a:gd name="T11" fmla="*/ 0 60000 65536"/>
              <a:gd name="T12" fmla="*/ 0 w 392827"/>
              <a:gd name="T13" fmla="*/ 0 h 1144043"/>
              <a:gd name="T14" fmla="*/ 392827 w 392827"/>
              <a:gd name="T15" fmla="*/ 1144043 h 11440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92827" h="1144043">
                <a:moveTo>
                  <a:pt x="0" y="1144043"/>
                </a:moveTo>
                <a:lnTo>
                  <a:pt x="0" y="220965"/>
                </a:lnTo>
                <a:lnTo>
                  <a:pt x="-1" y="220964"/>
                </a:lnTo>
                <a:cubicBezTo>
                  <a:pt x="-1" y="126048"/>
                  <a:pt x="76945" y="49102"/>
                  <a:pt x="171862" y="49102"/>
                </a:cubicBezTo>
                <a:lnTo>
                  <a:pt x="294620" y="49103"/>
                </a:lnTo>
                <a:lnTo>
                  <a:pt x="294620" y="0"/>
                </a:lnTo>
                <a:lnTo>
                  <a:pt x="392827" y="98207"/>
                </a:lnTo>
                <a:lnTo>
                  <a:pt x="294620" y="196414"/>
                </a:lnTo>
                <a:lnTo>
                  <a:pt x="294620" y="147310"/>
                </a:lnTo>
                <a:lnTo>
                  <a:pt x="171862" y="147310"/>
                </a:lnTo>
                <a:lnTo>
                  <a:pt x="171862" y="147309"/>
                </a:lnTo>
                <a:cubicBezTo>
                  <a:pt x="131183" y="147309"/>
                  <a:pt x="98206" y="180286"/>
                  <a:pt x="98206" y="220964"/>
                </a:cubicBezTo>
                <a:lnTo>
                  <a:pt x="98207" y="1144043"/>
                </a:lnTo>
                <a:lnTo>
                  <a:pt x="0" y="1144043"/>
                </a:lnTo>
                <a:close/>
              </a:path>
            </a:pathLst>
          </a:cu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1" name="Bent Arrow 31">
            <a:extLst>
              <a:ext uri="{FF2B5EF4-FFF2-40B4-BE49-F238E27FC236}">
                <a16:creationId xmlns:a16="http://schemas.microsoft.com/office/drawing/2014/main" id="{BCD07BDE-C59D-4F47-A0EE-575C0F76FBE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3321092" y="4364038"/>
            <a:ext cx="857250" cy="838200"/>
          </a:xfrm>
          <a:custGeom>
            <a:avLst/>
            <a:gdLst>
              <a:gd name="T0" fmla="*/ 708656 w 857310"/>
              <a:gd name="T1" fmla="*/ 0 h 838200"/>
              <a:gd name="T2" fmla="*/ 708656 w 857310"/>
              <a:gd name="T3" fmla="*/ 274360 h 838200"/>
              <a:gd name="T4" fmla="*/ 55259 w 857310"/>
              <a:gd name="T5" fmla="*/ 838200 h 838200"/>
              <a:gd name="T6" fmla="*/ 857250 w 857310"/>
              <a:gd name="T7" fmla="*/ 137180 h 838200"/>
              <a:gd name="T8" fmla="*/ 0 60000 65536"/>
              <a:gd name="T9" fmla="*/ 0 60000 65536"/>
              <a:gd name="T10" fmla="*/ 0 60000 65536"/>
              <a:gd name="T11" fmla="*/ 0 60000 65536"/>
              <a:gd name="T12" fmla="*/ 0 w 857310"/>
              <a:gd name="T13" fmla="*/ 0 h 838200"/>
              <a:gd name="T14" fmla="*/ 857310 w 857310"/>
              <a:gd name="T15" fmla="*/ 838200 h 8382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57310" h="838200">
                <a:moveTo>
                  <a:pt x="0" y="838200"/>
                </a:moveTo>
                <a:lnTo>
                  <a:pt x="0" y="494337"/>
                </a:lnTo>
                <a:lnTo>
                  <a:pt x="-1" y="494336"/>
                </a:lnTo>
                <a:cubicBezTo>
                  <a:pt x="-1" y="266563"/>
                  <a:pt x="184646" y="81916"/>
                  <a:pt x="412420" y="81916"/>
                </a:cubicBezTo>
                <a:lnTo>
                  <a:pt x="708706" y="81917"/>
                </a:lnTo>
                <a:lnTo>
                  <a:pt x="708706" y="0"/>
                </a:lnTo>
                <a:lnTo>
                  <a:pt x="857310" y="137180"/>
                </a:lnTo>
                <a:lnTo>
                  <a:pt x="708706" y="274360"/>
                </a:lnTo>
                <a:lnTo>
                  <a:pt x="708706" y="192442"/>
                </a:lnTo>
                <a:lnTo>
                  <a:pt x="412420" y="192442"/>
                </a:lnTo>
                <a:lnTo>
                  <a:pt x="412420" y="192441"/>
                </a:lnTo>
                <a:cubicBezTo>
                  <a:pt x="245688" y="192441"/>
                  <a:pt x="110525" y="327604"/>
                  <a:pt x="110525" y="494335"/>
                </a:cubicBezTo>
                <a:lnTo>
                  <a:pt x="110525" y="838200"/>
                </a:lnTo>
                <a:lnTo>
                  <a:pt x="0" y="838200"/>
                </a:lnTo>
                <a:close/>
              </a:path>
            </a:pathLst>
          </a:custGeom>
          <a:gradFill rotWithShape="1">
            <a:gsLst>
              <a:gs pos="0">
                <a:srgbClr val="FA556C"/>
              </a:gs>
              <a:gs pos="45000">
                <a:srgbClr val="D6475B"/>
              </a:gs>
              <a:gs pos="100000">
                <a:srgbClr val="B53B4C"/>
              </a:gs>
            </a:gsLst>
            <a:lin ang="5400000"/>
          </a:gradFill>
          <a:ln w="6350" cap="rnd">
            <a:solidFill>
              <a:srgbClr val="E46678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2" name="Process 21">
            <a:extLst>
              <a:ext uri="{FF2B5EF4-FFF2-40B4-BE49-F238E27FC236}">
                <a16:creationId xmlns:a16="http://schemas.microsoft.com/office/drawing/2014/main" id="{1B6A7811-C50F-3D4F-BB90-604F51381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7017" y="3211513"/>
            <a:ext cx="1295400" cy="674687"/>
          </a:xfrm>
          <a:prstGeom prst="flowChartProcess">
            <a:avLst/>
          </a:pr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23" name="TextBox 33">
            <a:extLst>
              <a:ext uri="{FF2B5EF4-FFF2-40B4-BE49-F238E27FC236}">
                <a16:creationId xmlns:a16="http://schemas.microsoft.com/office/drawing/2014/main" id="{B4EA1901-CCEE-6941-B9D5-749241107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3217" y="3333750"/>
            <a:ext cx="1211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Continue</a:t>
            </a:r>
          </a:p>
        </p:txBody>
      </p:sp>
      <p:sp>
        <p:nvSpPr>
          <p:cNvPr id="24" name="Slide Number Placeholder 3">
            <a:extLst>
              <a:ext uri="{FF2B5EF4-FFF2-40B4-BE49-F238E27FC236}">
                <a16:creationId xmlns:a16="http://schemas.microsoft.com/office/drawing/2014/main" id="{8F16286C-4CDC-A947-AF3E-5A3BFFBAB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9469" y="6310508"/>
            <a:ext cx="457200" cy="457200"/>
          </a:xfrm>
        </p:spPr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21625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AEROM_Graphic.jpg">
            <a:extLst>
              <a:ext uri="{FF2B5EF4-FFF2-40B4-BE49-F238E27FC236}">
                <a16:creationId xmlns:a16="http://schemas.microsoft.com/office/drawing/2014/main" id="{910C6C05-6FD7-584C-A9BF-8CBAF4CD34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530" y="1660563"/>
            <a:ext cx="5771707" cy="5040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3D7B00-AB45-CA43-BAFA-BDA62EA1C7D0}"/>
              </a:ext>
            </a:extLst>
          </p:cNvPr>
          <p:cNvSpPr txBox="1">
            <a:spLocks/>
          </p:cNvSpPr>
          <p:nvPr/>
        </p:nvSpPr>
        <p:spPr>
          <a:xfrm>
            <a:off x="202017" y="265813"/>
            <a:ext cx="8864651" cy="758419"/>
          </a:xfrm>
          <a:prstGeom prst="rect">
            <a:avLst/>
          </a:prstGeo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solidFill>
                  <a:srgbClr val="003399"/>
                </a:solidFill>
                <a:latin typeface="+mn-lt"/>
                <a:ea typeface="Helvetica" charset="0"/>
                <a:cs typeface="Helvetica" charset="0"/>
              </a:rPr>
              <a:t>AEROM: ROM Development Process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F75EE4D9-D974-2D42-ACBF-6F6D5FAD0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017" y="902144"/>
            <a:ext cx="65161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latin typeface="+mn-lt"/>
              </a:rPr>
              <a:t>Aeroelastic Simulation ROM (Simulink Model)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8CDDEA-7CEE-DD4A-BD4F-BC941C944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9025" y="1559958"/>
            <a:ext cx="5579989" cy="5032229"/>
          </a:xfrm>
          <a:prstGeom prst="rect">
            <a:avLst/>
          </a:prstGeom>
          <a:noFill/>
          <a:ln w="9525" cap="rnd">
            <a:solidFill>
              <a:schemeClr val="tx1"/>
            </a:solidFill>
            <a:round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1736DB2-EE44-3A43-933B-4FE5524C9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9469" y="6310508"/>
            <a:ext cx="457200" cy="457200"/>
          </a:xfrm>
        </p:spPr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9D216A-BCDD-984D-B3C1-50FCDF395236}"/>
              </a:ext>
            </a:extLst>
          </p:cNvPr>
          <p:cNvSpPr txBox="1"/>
          <p:nvPr/>
        </p:nvSpPr>
        <p:spPr>
          <a:xfrm>
            <a:off x="7079237" y="1559958"/>
            <a:ext cx="46165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Includes Unsteady Aero ROM and </a:t>
            </a:r>
          </a:p>
          <a:p>
            <a:r>
              <a:rPr lang="en-US" dirty="0"/>
              <a:t>      Structural Dynamic ROM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MATLAB-based replica of the CFD aeroelastic solution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Used to compare ROM responses at </a:t>
            </a:r>
            <a:r>
              <a:rPr lang="en-US" b="1" u="sng" dirty="0"/>
              <a:t>any</a:t>
            </a:r>
          </a:p>
          <a:p>
            <a:r>
              <a:rPr lang="en-US" b="1" dirty="0"/>
              <a:t>      dynamic pressure with full KESTREL or      </a:t>
            </a:r>
          </a:p>
          <a:p>
            <a:r>
              <a:rPr lang="en-US" b="1" dirty="0"/>
              <a:t>      FUN3D solutions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Computes generalized coordinates and GAFs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 be used for static and dynamic AE solutions</a:t>
            </a:r>
          </a:p>
        </p:txBody>
      </p:sp>
    </p:spTree>
    <p:extLst>
      <p:ext uri="{BB962C8B-B14F-4D97-AF65-F5344CB8AC3E}">
        <p14:creationId xmlns:p14="http://schemas.microsoft.com/office/powerpoint/2010/main" val="2868623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90997-12B8-6D46-ABA6-205E927485A3}"/>
              </a:ext>
            </a:extLst>
          </p:cNvPr>
          <p:cNvSpPr txBox="1">
            <a:spLocks/>
          </p:cNvSpPr>
          <p:nvPr/>
        </p:nvSpPr>
        <p:spPr>
          <a:xfrm>
            <a:off x="292731" y="214905"/>
            <a:ext cx="8929559" cy="840257"/>
          </a:xfrm>
          <a:prstGeom prst="rect">
            <a:avLst/>
          </a:prstGeom>
          <a:extLst>
            <a:ext uri="{FAA26D3D-D897-4be2-8F04-BA451C77F1D7}"/>
          </a:extLst>
        </p:spPr>
        <p:txBody>
          <a:bodyPr rtlCol="0">
            <a:noAutofit/>
            <a:scene3d>
              <a:camera prst="orthographicFront"/>
              <a:lightRig rig="threePt" dir="t">
                <a:rot lat="0" lon="0" rev="4800000"/>
              </a:lightRig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600" dirty="0">
                <a:solidFill>
                  <a:srgbClr val="003399"/>
                </a:solidFill>
                <a:latin typeface="+mn-lt"/>
                <a:ea typeface="Helvetica" charset="0"/>
                <a:cs typeface="Helvetica" charset="0"/>
              </a:rPr>
              <a:t>AEROM: ROM Development Process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3C917F7D-9D78-924C-8C72-3A8C0969F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287" y="816379"/>
            <a:ext cx="88628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latin typeface="+mn-lt"/>
              </a:rPr>
              <a:t>Aeroelastic </a:t>
            </a:r>
            <a:r>
              <a:rPr lang="en-US" altLang="en-US" b="1" u="sng" dirty="0">
                <a:latin typeface="+mn-lt"/>
              </a:rPr>
              <a:t>Root Locus </a:t>
            </a:r>
            <a:r>
              <a:rPr lang="en-US" altLang="en-US" b="1" dirty="0">
                <a:latin typeface="+mn-lt"/>
              </a:rPr>
              <a:t>Plot Using Aeroelastic Simulation ROM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3614D51-A393-0551-8A8A-F76A6D1F838C}"/>
              </a:ext>
            </a:extLst>
          </p:cNvPr>
          <p:cNvGrpSpPr/>
          <p:nvPr/>
        </p:nvGrpSpPr>
        <p:grpSpPr>
          <a:xfrm>
            <a:off x="792100" y="1874837"/>
            <a:ext cx="3654301" cy="3190776"/>
            <a:chOff x="1621441" y="1874837"/>
            <a:chExt cx="3654301" cy="3190776"/>
          </a:xfrm>
        </p:grpSpPr>
        <p:pic>
          <p:nvPicPr>
            <p:cNvPr id="4" name="Picture 6" descr="AEROM_Graphic.jpg">
              <a:extLst>
                <a:ext uri="{FF2B5EF4-FFF2-40B4-BE49-F238E27FC236}">
                  <a16:creationId xmlns:a16="http://schemas.microsoft.com/office/drawing/2014/main" id="{820AFF2C-1EC2-9246-A2EA-D05470E5D8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1441" y="1874837"/>
              <a:ext cx="3654301" cy="3190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456D9C1-3F3B-A64E-87F3-89E24CBC30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859" y="2020994"/>
              <a:ext cx="2912342" cy="2933700"/>
            </a:xfrm>
            <a:prstGeom prst="ellipse">
              <a:avLst/>
            </a:prstGeom>
            <a:noFill/>
            <a:ln w="19050" cap="rnd">
              <a:solidFill>
                <a:srgbClr val="FF0000"/>
              </a:solidFill>
              <a:round/>
              <a:headEnd/>
              <a:tailEnd/>
            </a:ln>
            <a:effectLst>
              <a:outerShdw blurRad="39000" dist="254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defRPr/>
              </a:pPr>
              <a:endParaRPr lang="en-US" altLang="en-US">
                <a:solidFill>
                  <a:srgbClr val="FFFFFF"/>
                </a:solidFill>
                <a:latin typeface="Corbel" panose="020B0503020204020204" pitchFamily="34" charset="0"/>
              </a:endParaRPr>
            </a:p>
          </p:txBody>
        </p:sp>
      </p:grpSp>
      <p:sp>
        <p:nvSpPr>
          <p:cNvPr id="6" name="Striped Right Arrow 13">
            <a:extLst>
              <a:ext uri="{FF2B5EF4-FFF2-40B4-BE49-F238E27FC236}">
                <a16:creationId xmlns:a16="http://schemas.microsoft.com/office/drawing/2014/main" id="{073F12D5-E194-9945-A87E-E810DC5B0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4901" y="2374900"/>
            <a:ext cx="1143000" cy="228600"/>
          </a:xfrm>
          <a:custGeom>
            <a:avLst/>
            <a:gdLst>
              <a:gd name="T0" fmla="*/ 1040386 w 1143000"/>
              <a:gd name="T1" fmla="*/ 0 h 228600"/>
              <a:gd name="T2" fmla="*/ 0 w 1143000"/>
              <a:gd name="T3" fmla="*/ 114300 h 228600"/>
              <a:gd name="T4" fmla="*/ 1040386 w 1143000"/>
              <a:gd name="T5" fmla="*/ 228600 h 228600"/>
              <a:gd name="T6" fmla="*/ 1143000 w 1143000"/>
              <a:gd name="T7" fmla="*/ 114300 h 228600"/>
              <a:gd name="T8" fmla="*/ 0 60000 65536"/>
              <a:gd name="T9" fmla="*/ 0 60000 65536"/>
              <a:gd name="T10" fmla="*/ 0 60000 65536"/>
              <a:gd name="T11" fmla="*/ 0 60000 65536"/>
              <a:gd name="T12" fmla="*/ 35719 w 1143000"/>
              <a:gd name="T13" fmla="*/ 74680 h 228600"/>
              <a:gd name="T14" fmla="*/ 1107431 w 1143000"/>
              <a:gd name="T15" fmla="*/ 153920 h 228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228600">
                <a:moveTo>
                  <a:pt x="0" y="74680"/>
                </a:moveTo>
                <a:lnTo>
                  <a:pt x="7144" y="74680"/>
                </a:lnTo>
                <a:lnTo>
                  <a:pt x="7144" y="153920"/>
                </a:lnTo>
                <a:lnTo>
                  <a:pt x="0" y="153920"/>
                </a:lnTo>
                <a:lnTo>
                  <a:pt x="0" y="74680"/>
                </a:lnTo>
                <a:close/>
                <a:moveTo>
                  <a:pt x="14288" y="74680"/>
                </a:moveTo>
                <a:lnTo>
                  <a:pt x="28575" y="74680"/>
                </a:lnTo>
                <a:lnTo>
                  <a:pt x="28575" y="153920"/>
                </a:lnTo>
                <a:lnTo>
                  <a:pt x="14288" y="153920"/>
                </a:lnTo>
                <a:lnTo>
                  <a:pt x="14288" y="74680"/>
                </a:lnTo>
                <a:close/>
                <a:moveTo>
                  <a:pt x="35719" y="74680"/>
                </a:moveTo>
                <a:lnTo>
                  <a:pt x="1040386" y="74680"/>
                </a:lnTo>
                <a:lnTo>
                  <a:pt x="1040386" y="0"/>
                </a:lnTo>
                <a:lnTo>
                  <a:pt x="1143000" y="114300"/>
                </a:lnTo>
                <a:lnTo>
                  <a:pt x="1040386" y="228600"/>
                </a:lnTo>
                <a:lnTo>
                  <a:pt x="1040386" y="153920"/>
                </a:lnTo>
                <a:lnTo>
                  <a:pt x="35719" y="153920"/>
                </a:lnTo>
                <a:lnTo>
                  <a:pt x="35719" y="74680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DC578F70-BE92-AE42-AC94-09F324B64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6579" y="1889125"/>
            <a:ext cx="37957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Helvetica" pitchFamily="2" charset="0"/>
              </a:rPr>
              <a:t>Modeled as a closed-loop</a:t>
            </a:r>
          </a:p>
          <a:p>
            <a:r>
              <a:rPr lang="en-US" altLang="en-US" dirty="0">
                <a:latin typeface="Helvetica" pitchFamily="2" charset="0"/>
              </a:rPr>
              <a:t>system with gain (dynamic</a:t>
            </a:r>
          </a:p>
          <a:p>
            <a:r>
              <a:rPr lang="en-US" altLang="en-US" dirty="0">
                <a:latin typeface="Helvetica" pitchFamily="2" charset="0"/>
              </a:rPr>
              <a:t>pressure) in MATLAB</a:t>
            </a: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B5D02919-19CC-A842-9A42-CA14839DB3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3591" y="3057525"/>
            <a:ext cx="152400" cy="676275"/>
          </a:xfrm>
          <a:prstGeom prst="downArrow">
            <a:avLst>
              <a:gd name="adj1" fmla="val 50000"/>
              <a:gd name="adj2" fmla="val 49963"/>
            </a:avLst>
          </a:pr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>
              <a:solidFill>
                <a:srgbClr val="FFFFFF"/>
              </a:solidFill>
              <a:latin typeface="Corbel" panose="020B0503020204020204" pitchFamily="34" charset="0"/>
            </a:endParaRP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DA5B2E66-13A4-0E41-AC3E-30B9EF2BDC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2241" y="3681413"/>
            <a:ext cx="1863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Eigenvalues</a:t>
            </a:r>
          </a:p>
        </p:txBody>
      </p:sp>
      <p:sp>
        <p:nvSpPr>
          <p:cNvPr id="10" name="Striped Right Arrow 21">
            <a:extLst>
              <a:ext uri="{FF2B5EF4-FFF2-40B4-BE49-F238E27FC236}">
                <a16:creationId xmlns:a16="http://schemas.microsoft.com/office/drawing/2014/main" id="{8E3B0D5B-63D7-3047-8E24-70A725666398}"/>
              </a:ext>
            </a:extLst>
          </p:cNvPr>
          <p:cNvSpPr>
            <a:spLocks noChangeArrowheads="1"/>
          </p:cNvSpPr>
          <p:nvPr/>
        </p:nvSpPr>
        <p:spPr bwMode="auto">
          <a:xfrm rot="7981903">
            <a:off x="5659148" y="4495006"/>
            <a:ext cx="1143000" cy="163513"/>
          </a:xfrm>
          <a:custGeom>
            <a:avLst/>
            <a:gdLst>
              <a:gd name="T0" fmla="*/ 1060966 w 1143000"/>
              <a:gd name="T1" fmla="*/ 0 h 164068"/>
              <a:gd name="T2" fmla="*/ 0 w 1143000"/>
              <a:gd name="T3" fmla="*/ 81757 h 164068"/>
              <a:gd name="T4" fmla="*/ 1060966 w 1143000"/>
              <a:gd name="T5" fmla="*/ 163513 h 164068"/>
              <a:gd name="T6" fmla="*/ 1143000 w 1143000"/>
              <a:gd name="T7" fmla="*/ 81757 h 164068"/>
              <a:gd name="T8" fmla="*/ 0 60000 65536"/>
              <a:gd name="T9" fmla="*/ 0 60000 65536"/>
              <a:gd name="T10" fmla="*/ 0 60000 65536"/>
              <a:gd name="T11" fmla="*/ 0 60000 65536"/>
              <a:gd name="T12" fmla="*/ 25636 w 1143000"/>
              <a:gd name="T13" fmla="*/ 41017 h 164068"/>
              <a:gd name="T14" fmla="*/ 1101983 w 1143000"/>
              <a:gd name="T15" fmla="*/ 123051 h 1640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164068">
                <a:moveTo>
                  <a:pt x="0" y="41017"/>
                </a:moveTo>
                <a:lnTo>
                  <a:pt x="5127" y="41017"/>
                </a:lnTo>
                <a:lnTo>
                  <a:pt x="5127" y="123051"/>
                </a:lnTo>
                <a:lnTo>
                  <a:pt x="0" y="123051"/>
                </a:lnTo>
                <a:lnTo>
                  <a:pt x="0" y="41017"/>
                </a:lnTo>
                <a:close/>
                <a:moveTo>
                  <a:pt x="10254" y="41017"/>
                </a:moveTo>
                <a:lnTo>
                  <a:pt x="20509" y="41017"/>
                </a:lnTo>
                <a:lnTo>
                  <a:pt x="20509" y="123051"/>
                </a:lnTo>
                <a:lnTo>
                  <a:pt x="10254" y="123051"/>
                </a:lnTo>
                <a:lnTo>
                  <a:pt x="10254" y="41017"/>
                </a:lnTo>
                <a:close/>
                <a:moveTo>
                  <a:pt x="25636" y="41017"/>
                </a:moveTo>
                <a:lnTo>
                  <a:pt x="1060966" y="41017"/>
                </a:lnTo>
                <a:lnTo>
                  <a:pt x="1060966" y="0"/>
                </a:lnTo>
                <a:lnTo>
                  <a:pt x="1143000" y="82034"/>
                </a:lnTo>
                <a:lnTo>
                  <a:pt x="1060966" y="164068"/>
                </a:lnTo>
                <a:lnTo>
                  <a:pt x="1060966" y="123051"/>
                </a:lnTo>
                <a:lnTo>
                  <a:pt x="25636" y="123051"/>
                </a:lnTo>
                <a:lnTo>
                  <a:pt x="25636" y="41017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Striped Right Arrow 22">
            <a:extLst>
              <a:ext uri="{FF2B5EF4-FFF2-40B4-BE49-F238E27FC236}">
                <a16:creationId xmlns:a16="http://schemas.microsoft.com/office/drawing/2014/main" id="{8C1E1D02-8835-2C47-B91D-E3E99079FE7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433848" y="4642643"/>
            <a:ext cx="1143000" cy="163513"/>
          </a:xfrm>
          <a:custGeom>
            <a:avLst/>
            <a:gdLst>
              <a:gd name="T0" fmla="*/ 1060966 w 1143000"/>
              <a:gd name="T1" fmla="*/ 0 h 164068"/>
              <a:gd name="T2" fmla="*/ 0 w 1143000"/>
              <a:gd name="T3" fmla="*/ 81757 h 164068"/>
              <a:gd name="T4" fmla="*/ 1060966 w 1143000"/>
              <a:gd name="T5" fmla="*/ 163513 h 164068"/>
              <a:gd name="T6" fmla="*/ 1143000 w 1143000"/>
              <a:gd name="T7" fmla="*/ 81757 h 164068"/>
              <a:gd name="T8" fmla="*/ 0 60000 65536"/>
              <a:gd name="T9" fmla="*/ 0 60000 65536"/>
              <a:gd name="T10" fmla="*/ 0 60000 65536"/>
              <a:gd name="T11" fmla="*/ 0 60000 65536"/>
              <a:gd name="T12" fmla="*/ 25636 w 1143000"/>
              <a:gd name="T13" fmla="*/ 41017 h 164068"/>
              <a:gd name="T14" fmla="*/ 1101983 w 1143000"/>
              <a:gd name="T15" fmla="*/ 123051 h 1640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164068">
                <a:moveTo>
                  <a:pt x="0" y="41017"/>
                </a:moveTo>
                <a:lnTo>
                  <a:pt x="5127" y="41017"/>
                </a:lnTo>
                <a:lnTo>
                  <a:pt x="5127" y="123051"/>
                </a:lnTo>
                <a:lnTo>
                  <a:pt x="0" y="123051"/>
                </a:lnTo>
                <a:lnTo>
                  <a:pt x="0" y="41017"/>
                </a:lnTo>
                <a:close/>
                <a:moveTo>
                  <a:pt x="10254" y="41017"/>
                </a:moveTo>
                <a:lnTo>
                  <a:pt x="20509" y="41017"/>
                </a:lnTo>
                <a:lnTo>
                  <a:pt x="20509" y="123051"/>
                </a:lnTo>
                <a:lnTo>
                  <a:pt x="10254" y="123051"/>
                </a:lnTo>
                <a:lnTo>
                  <a:pt x="10254" y="41017"/>
                </a:lnTo>
                <a:close/>
                <a:moveTo>
                  <a:pt x="25636" y="41017"/>
                </a:moveTo>
                <a:lnTo>
                  <a:pt x="1060966" y="41017"/>
                </a:lnTo>
                <a:lnTo>
                  <a:pt x="1060966" y="0"/>
                </a:lnTo>
                <a:lnTo>
                  <a:pt x="1143000" y="82034"/>
                </a:lnTo>
                <a:lnTo>
                  <a:pt x="1060966" y="164068"/>
                </a:lnTo>
                <a:lnTo>
                  <a:pt x="1060966" y="123051"/>
                </a:lnTo>
                <a:lnTo>
                  <a:pt x="25636" y="123051"/>
                </a:lnTo>
                <a:lnTo>
                  <a:pt x="25636" y="41017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Striped Right Arrow 23">
            <a:extLst>
              <a:ext uri="{FF2B5EF4-FFF2-40B4-BE49-F238E27FC236}">
                <a16:creationId xmlns:a16="http://schemas.microsoft.com/office/drawing/2014/main" id="{706F5F60-4749-5C44-9E98-1CDED036369D}"/>
              </a:ext>
            </a:extLst>
          </p:cNvPr>
          <p:cNvSpPr>
            <a:spLocks noChangeArrowheads="1"/>
          </p:cNvSpPr>
          <p:nvPr/>
        </p:nvSpPr>
        <p:spPr bwMode="auto">
          <a:xfrm rot="2510601">
            <a:off x="7410954" y="4464050"/>
            <a:ext cx="1143000" cy="163513"/>
          </a:xfrm>
          <a:custGeom>
            <a:avLst/>
            <a:gdLst>
              <a:gd name="T0" fmla="*/ 1060966 w 1143000"/>
              <a:gd name="T1" fmla="*/ 0 h 164068"/>
              <a:gd name="T2" fmla="*/ 0 w 1143000"/>
              <a:gd name="T3" fmla="*/ 81757 h 164068"/>
              <a:gd name="T4" fmla="*/ 1060966 w 1143000"/>
              <a:gd name="T5" fmla="*/ 163513 h 164068"/>
              <a:gd name="T6" fmla="*/ 1143000 w 1143000"/>
              <a:gd name="T7" fmla="*/ 81757 h 164068"/>
              <a:gd name="T8" fmla="*/ 0 60000 65536"/>
              <a:gd name="T9" fmla="*/ 0 60000 65536"/>
              <a:gd name="T10" fmla="*/ 0 60000 65536"/>
              <a:gd name="T11" fmla="*/ 0 60000 65536"/>
              <a:gd name="T12" fmla="*/ 25636 w 1143000"/>
              <a:gd name="T13" fmla="*/ 41017 h 164068"/>
              <a:gd name="T14" fmla="*/ 1101983 w 1143000"/>
              <a:gd name="T15" fmla="*/ 123051 h 1640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43000" h="164068">
                <a:moveTo>
                  <a:pt x="0" y="41017"/>
                </a:moveTo>
                <a:lnTo>
                  <a:pt x="5127" y="41017"/>
                </a:lnTo>
                <a:lnTo>
                  <a:pt x="5127" y="123051"/>
                </a:lnTo>
                <a:lnTo>
                  <a:pt x="0" y="123051"/>
                </a:lnTo>
                <a:lnTo>
                  <a:pt x="0" y="41017"/>
                </a:lnTo>
                <a:close/>
                <a:moveTo>
                  <a:pt x="10254" y="41017"/>
                </a:moveTo>
                <a:lnTo>
                  <a:pt x="20509" y="41017"/>
                </a:lnTo>
                <a:lnTo>
                  <a:pt x="20509" y="123051"/>
                </a:lnTo>
                <a:lnTo>
                  <a:pt x="10254" y="123051"/>
                </a:lnTo>
                <a:lnTo>
                  <a:pt x="10254" y="41017"/>
                </a:lnTo>
                <a:close/>
                <a:moveTo>
                  <a:pt x="25636" y="41017"/>
                </a:moveTo>
                <a:lnTo>
                  <a:pt x="1060966" y="41017"/>
                </a:lnTo>
                <a:lnTo>
                  <a:pt x="1060966" y="0"/>
                </a:lnTo>
                <a:lnTo>
                  <a:pt x="1143000" y="82034"/>
                </a:lnTo>
                <a:lnTo>
                  <a:pt x="1060966" y="164068"/>
                </a:lnTo>
                <a:lnTo>
                  <a:pt x="1060966" y="123051"/>
                </a:lnTo>
                <a:lnTo>
                  <a:pt x="25636" y="123051"/>
                </a:lnTo>
                <a:lnTo>
                  <a:pt x="25636" y="41017"/>
                </a:lnTo>
                <a:close/>
              </a:path>
            </a:pathLst>
          </a:custGeom>
          <a:gradFill rotWithShape="1">
            <a:gsLst>
              <a:gs pos="0">
                <a:srgbClr val="5CC35F"/>
              </a:gs>
              <a:gs pos="45000">
                <a:srgbClr val="4EA750"/>
              </a:gs>
              <a:gs pos="100000">
                <a:srgbClr val="408D42"/>
              </a:gs>
            </a:gsLst>
            <a:lin ang="5400000"/>
          </a:gradFill>
          <a:ln w="6350" cap="rnd">
            <a:solidFill>
              <a:srgbClr val="67B569"/>
            </a:solidFill>
            <a:miter lim="800000"/>
            <a:headEnd/>
            <a:tailEnd/>
          </a:ln>
          <a:effectLst>
            <a:outerShdw blurRad="39000" dist="254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1262C9ED-7815-044A-A014-951368F4B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8529" y="4953000"/>
            <a:ext cx="17430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  </a:t>
            </a:r>
            <a:r>
              <a:rPr lang="en-US" altLang="en-US">
                <a:latin typeface="Helvetica" pitchFamily="2" charset="0"/>
              </a:rPr>
              <a:t>Z-Plane</a:t>
            </a:r>
          </a:p>
          <a:p>
            <a:r>
              <a:rPr lang="en-US" altLang="en-US">
                <a:latin typeface="Helvetica" pitchFamily="2" charset="0"/>
              </a:rPr>
              <a:t>Root Locus</a:t>
            </a:r>
          </a:p>
        </p:txBody>
      </p:sp>
      <p:sp>
        <p:nvSpPr>
          <p:cNvPr id="14" name="TextBox 27">
            <a:extLst>
              <a:ext uri="{FF2B5EF4-FFF2-40B4-BE49-F238E27FC236}">
                <a16:creationId xmlns:a16="http://schemas.microsoft.com/office/drawing/2014/main" id="{CDDA2822-18A4-844F-9715-B560E4EEB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9541" y="5408613"/>
            <a:ext cx="17430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  </a:t>
            </a:r>
            <a:r>
              <a:rPr lang="en-US" altLang="en-US">
                <a:latin typeface="Helvetica" pitchFamily="2" charset="0"/>
              </a:rPr>
              <a:t>S-Plane</a:t>
            </a:r>
          </a:p>
          <a:p>
            <a:r>
              <a:rPr lang="en-US" altLang="en-US">
                <a:latin typeface="Helvetica" pitchFamily="2" charset="0"/>
              </a:rPr>
              <a:t>Root Locus</a:t>
            </a:r>
          </a:p>
        </p:txBody>
      </p:sp>
      <p:sp>
        <p:nvSpPr>
          <p:cNvPr id="15" name="TextBox 28">
            <a:extLst>
              <a:ext uri="{FF2B5EF4-FFF2-40B4-BE49-F238E27FC236}">
                <a16:creationId xmlns:a16="http://schemas.microsoft.com/office/drawing/2014/main" id="{18BD6A79-5B55-9044-ADFA-A43BE986B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9604" y="4900613"/>
            <a:ext cx="2251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Helvetica" pitchFamily="2" charset="0"/>
              </a:rPr>
              <a:t>Frequency vs</a:t>
            </a:r>
          </a:p>
          <a:p>
            <a:r>
              <a:rPr lang="en-US" altLang="en-US">
                <a:latin typeface="Helvetica" pitchFamily="2" charset="0"/>
              </a:rPr>
              <a:t>Damping Ratio </a:t>
            </a:r>
          </a:p>
          <a:p>
            <a:r>
              <a:rPr lang="en-US" altLang="en-US">
                <a:latin typeface="Helvetica" pitchFamily="2" charset="0"/>
              </a:rPr>
              <a:t>Root Locus</a:t>
            </a: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239005E0-A5AD-E64E-8678-94ED374D0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78918" y="6310508"/>
            <a:ext cx="457200" cy="457200"/>
          </a:xfrm>
        </p:spPr>
        <p:txBody>
          <a:bodyPr/>
          <a:lstStyle/>
          <a:p>
            <a:pPr>
              <a:defRPr/>
            </a:pPr>
            <a:fld id="{B7A7E365-A982-9141-8365-8D80427C2424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7820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3033EF-6B16-5547-AA58-A5E1E676BC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486" y="1272506"/>
            <a:ext cx="8436864" cy="489508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FA8852-3A0A-E54C-8D3D-B6C55989C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97467" y="6356350"/>
            <a:ext cx="2133600" cy="365125"/>
          </a:xfrm>
        </p:spPr>
        <p:txBody>
          <a:bodyPr/>
          <a:lstStyle/>
          <a:p>
            <a:fld id="{0BAA5BFA-D1D4-DA4A-9320-9E52C30ADBBC}" type="slidenum">
              <a:rPr lang="en-US" smtClean="0"/>
              <a:t>12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353590D-2F98-A14A-9D41-747D984A086B}"/>
              </a:ext>
            </a:extLst>
          </p:cNvPr>
          <p:cNvSpPr txBox="1">
            <a:spLocks/>
          </p:cNvSpPr>
          <p:nvPr/>
        </p:nvSpPr>
        <p:spPr>
          <a:xfrm>
            <a:off x="149109" y="109104"/>
            <a:ext cx="10047514" cy="97464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System Identification for MIMO Stability &amp; Control Systems</a:t>
            </a:r>
          </a:p>
          <a:p>
            <a:r>
              <a:rPr lang="en-US" sz="1800" b="1" dirty="0"/>
              <a:t>”Characterizing Aerodynamic Damping of a Supersonic Missile with CFD”, Shelton (AF), Martin (AF), Silva (NASA), SciTech 2018</a:t>
            </a:r>
          </a:p>
          <a:p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60CAF5-F7E9-7040-95FD-014BA95D064D}"/>
              </a:ext>
            </a:extLst>
          </p:cNvPr>
          <p:cNvSpPr txBox="1"/>
          <p:nvPr/>
        </p:nvSpPr>
        <p:spPr>
          <a:xfrm>
            <a:off x="5034376" y="6102565"/>
            <a:ext cx="4909486" cy="646331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System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/Observer/Controller Identification Toolbox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(SOCIT)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B0738F-DA66-CA4D-91E6-8FC4C1BDC941}"/>
              </a:ext>
            </a:extLst>
          </p:cNvPr>
          <p:cNvSpPr txBox="1"/>
          <p:nvPr/>
        </p:nvSpPr>
        <p:spPr>
          <a:xfrm>
            <a:off x="1482861" y="6038771"/>
            <a:ext cx="3095719" cy="646331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Computational Fluid Dynamics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en-US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Kestrel or FUN3D)</a:t>
            </a:r>
          </a:p>
        </p:txBody>
      </p:sp>
    </p:spTree>
    <p:extLst>
      <p:ext uri="{BB962C8B-B14F-4D97-AF65-F5344CB8AC3E}">
        <p14:creationId xmlns:p14="http://schemas.microsoft.com/office/powerpoint/2010/main" val="3265917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1A6AC7-E5A9-4D46-B2F4-EE6F277A8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918" y="1062990"/>
            <a:ext cx="7315200" cy="56515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B1E84D-E84A-FB4B-AC9E-93EC7C688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2067" y="6356350"/>
            <a:ext cx="2133600" cy="365125"/>
          </a:xfrm>
        </p:spPr>
        <p:txBody>
          <a:bodyPr/>
          <a:lstStyle/>
          <a:p>
            <a:fld id="{0BAA5BFA-D1D4-DA4A-9320-9E52C30ADBBC}" type="slidenum">
              <a:rPr lang="en-US" smtClean="0"/>
              <a:t>13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648A467-1ECC-B244-958D-3261933DB2DF}"/>
              </a:ext>
            </a:extLst>
          </p:cNvPr>
          <p:cNvSpPr txBox="1">
            <a:spLocks/>
          </p:cNvSpPr>
          <p:nvPr/>
        </p:nvSpPr>
        <p:spPr>
          <a:xfrm>
            <a:off x="643950" y="143510"/>
            <a:ext cx="8229600" cy="7883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Pitch Moment Damping</a:t>
            </a:r>
            <a:br>
              <a:rPr lang="en-US" sz="3200" dirty="0"/>
            </a:br>
            <a:r>
              <a:rPr lang="en-US" sz="2400" dirty="0"/>
              <a:t>Walsh Functions  vs  Harmonic Motion and Reference</a:t>
            </a:r>
          </a:p>
        </p:txBody>
      </p:sp>
    </p:spTree>
    <p:extLst>
      <p:ext uri="{BB962C8B-B14F-4D97-AF65-F5344CB8AC3E}">
        <p14:creationId xmlns:p14="http://schemas.microsoft.com/office/powerpoint/2010/main" val="4239908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B07E6-D174-05D6-7234-322E796B1167}"/>
              </a:ext>
            </a:extLst>
          </p:cNvPr>
          <p:cNvSpPr txBox="1">
            <a:spLocks/>
          </p:cNvSpPr>
          <p:nvPr/>
        </p:nvSpPr>
        <p:spPr>
          <a:xfrm>
            <a:off x="192537" y="134323"/>
            <a:ext cx="9953267" cy="6223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AEROM Applied to X-59 </a:t>
            </a:r>
          </a:p>
          <a:p>
            <a:r>
              <a:rPr lang="en-US" sz="2800" dirty="0"/>
              <a:t>Transonic conditions, 44 modes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03B4EEF-187B-A698-82DA-EF4A22DD3EC7}"/>
              </a:ext>
            </a:extLst>
          </p:cNvPr>
          <p:cNvSpPr txBox="1">
            <a:spLocks/>
          </p:cNvSpPr>
          <p:nvPr/>
        </p:nvSpPr>
        <p:spPr>
          <a:xfrm>
            <a:off x="11641667" y="6461066"/>
            <a:ext cx="550333" cy="3889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EE8EC9-3E9C-4364-AA17-D345CCD4653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A8BCB8-9A6D-55B2-6C3D-AF527D58F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537" y="2250867"/>
            <a:ext cx="3329033" cy="29595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4C7CB9-3B05-462C-1B19-B4DAD31F9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577" y="2377817"/>
            <a:ext cx="1003300" cy="508000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01107899-036E-16EC-DEBA-076B04B13F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60" y="1841309"/>
            <a:ext cx="4163978" cy="34590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7F81B51-9B1F-70F9-788A-190576744D8D}"/>
              </a:ext>
            </a:extLst>
          </p:cNvPr>
          <p:cNvSpPr txBox="1"/>
          <p:nvPr/>
        </p:nvSpPr>
        <p:spPr>
          <a:xfrm>
            <a:off x="6761301" y="2008485"/>
            <a:ext cx="802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1BC6CA-F9BC-6468-3A8C-8E28B68753BA}"/>
              </a:ext>
            </a:extLst>
          </p:cNvPr>
          <p:cNvSpPr txBox="1"/>
          <p:nvPr/>
        </p:nvSpPr>
        <p:spPr>
          <a:xfrm>
            <a:off x="6561370" y="3059195"/>
            <a:ext cx="1033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FUN3D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5F839A-9004-808D-B085-A0FA232529D4}"/>
              </a:ext>
            </a:extLst>
          </p:cNvPr>
          <p:cNvSpPr txBox="1"/>
          <p:nvPr/>
        </p:nvSpPr>
        <p:spPr>
          <a:xfrm>
            <a:off x="6693743" y="4010810"/>
            <a:ext cx="869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BOTH</a:t>
            </a:r>
          </a:p>
        </p:txBody>
      </p:sp>
      <p:pic>
        <p:nvPicPr>
          <p:cNvPr id="12" name="Picture 11" descr="A close up of a map&#10;&#10;Description automatically generated">
            <a:extLst>
              <a:ext uri="{FF2B5EF4-FFF2-40B4-BE49-F238E27FC236}">
                <a16:creationId xmlns:a16="http://schemas.microsoft.com/office/drawing/2014/main" id="{7B37F6E0-4B6F-FEB4-4FE4-788FBE73C1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7345" y="1420799"/>
            <a:ext cx="4690609" cy="376177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38B1977-22CB-1D20-B0D2-99E22FE5E0D6}"/>
              </a:ext>
            </a:extLst>
          </p:cNvPr>
          <p:cNvSpPr txBox="1"/>
          <p:nvPr/>
        </p:nvSpPr>
        <p:spPr>
          <a:xfrm>
            <a:off x="3776442" y="1524787"/>
            <a:ext cx="41798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Mode 44 FUN3D/ROM Comparison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1B679C-DC1B-B0C1-FCA8-9B99E098E703}"/>
              </a:ext>
            </a:extLst>
          </p:cNvPr>
          <p:cNvSpPr txBox="1"/>
          <p:nvPr/>
        </p:nvSpPr>
        <p:spPr>
          <a:xfrm>
            <a:off x="8134930" y="3607755"/>
            <a:ext cx="1052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STABLE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C5A0DD-E590-632F-A9C0-132447AB6048}"/>
              </a:ext>
            </a:extLst>
          </p:cNvPr>
          <p:cNvSpPr txBox="1"/>
          <p:nvPr/>
        </p:nvSpPr>
        <p:spPr>
          <a:xfrm>
            <a:off x="8324636" y="5328764"/>
            <a:ext cx="3642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Aeroelastic Root Locus Plot</a:t>
            </a:r>
          </a:p>
          <a:p>
            <a:r>
              <a:rPr lang="en-US" b="1" dirty="0"/>
              <a:t>44 modes, 2% struct damping</a:t>
            </a:r>
          </a:p>
          <a:p>
            <a:r>
              <a:rPr lang="en-US" b="1" dirty="0"/>
              <a:t>(from single CFD solution-AEROM)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1364DA-FD51-D8F0-2017-6A1A06BC7DD2}"/>
              </a:ext>
            </a:extLst>
          </p:cNvPr>
          <p:cNvSpPr txBox="1"/>
          <p:nvPr/>
        </p:nvSpPr>
        <p:spPr>
          <a:xfrm>
            <a:off x="161593" y="5703612"/>
            <a:ext cx="63997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CFD-based analyses (full and ROM FUN3D) indicated </a:t>
            </a:r>
          </a:p>
          <a:p>
            <a:r>
              <a:rPr lang="en-US" b="1" dirty="0"/>
              <a:t>      stability for previous FEM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Repeating analyses for latest FEM</a:t>
            </a:r>
          </a:p>
        </p:txBody>
      </p:sp>
    </p:spTree>
    <p:extLst>
      <p:ext uri="{BB962C8B-B14F-4D97-AF65-F5344CB8AC3E}">
        <p14:creationId xmlns:p14="http://schemas.microsoft.com/office/powerpoint/2010/main" val="3957600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42ED9-BA54-C347-99FF-66E80ADF8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Walsh Function Amplitudes and Alphas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8A9540E-FCF6-E440-B3E1-4CCBF0DF25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9413724"/>
              </p:ext>
            </p:extLst>
          </p:nvPr>
        </p:nvGraphicFramePr>
        <p:xfrm>
          <a:off x="838200" y="1621234"/>
          <a:ext cx="10515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0961">
                  <a:extLst>
                    <a:ext uri="{9D8B030D-6E8A-4147-A177-3AD203B41FA5}">
                      <a16:colId xmlns:a16="http://schemas.microsoft.com/office/drawing/2014/main" val="3121324137"/>
                    </a:ext>
                  </a:extLst>
                </a:gridCol>
                <a:gridCol w="1720516">
                  <a:extLst>
                    <a:ext uri="{9D8B030D-6E8A-4147-A177-3AD203B41FA5}">
                      <a16:colId xmlns:a16="http://schemas.microsoft.com/office/drawing/2014/main" val="518142661"/>
                    </a:ext>
                  </a:extLst>
                </a:gridCol>
                <a:gridCol w="2165684">
                  <a:extLst>
                    <a:ext uri="{9D8B030D-6E8A-4147-A177-3AD203B41FA5}">
                      <a16:colId xmlns:a16="http://schemas.microsoft.com/office/drawing/2014/main" val="961832079"/>
                    </a:ext>
                  </a:extLst>
                </a:gridCol>
                <a:gridCol w="2093495">
                  <a:extLst>
                    <a:ext uri="{9D8B030D-6E8A-4147-A177-3AD203B41FA5}">
                      <a16:colId xmlns:a16="http://schemas.microsoft.com/office/drawing/2014/main" val="896280615"/>
                    </a:ext>
                  </a:extLst>
                </a:gridCol>
                <a:gridCol w="1884944">
                  <a:extLst>
                    <a:ext uri="{9D8B030D-6E8A-4147-A177-3AD203B41FA5}">
                      <a16:colId xmlns:a16="http://schemas.microsoft.com/office/drawing/2014/main" val="3454095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Modal Amp/Alpha (deg)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0  (K)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86A66"/>
                          </a:solidFill>
                        </a:rPr>
                        <a:t>3  (K)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5  (K)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491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M8A0a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M8A1a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86A66"/>
                          </a:solidFill>
                        </a:rPr>
                        <a:t>M8A3a</a:t>
                      </a:r>
                      <a:r>
                        <a:rPr lang="en-US" dirty="0">
                          <a:solidFill>
                            <a:schemeClr val="accent5"/>
                          </a:solidFill>
                        </a:rPr>
                        <a:t>   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M8A5a 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62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M8A0b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M8A1b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86A66"/>
                          </a:solidFill>
                        </a:rPr>
                        <a:t>M8A3b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M8A5b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17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M8A0c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M8A1c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86A66"/>
                          </a:solidFill>
                        </a:rPr>
                        <a:t>M8A3c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M8A5c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224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M8A0d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M8A1d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86A66"/>
                          </a:solidFill>
                        </a:rPr>
                        <a:t>M8A3d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M8A5d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06274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42F86D4-0C5A-F74A-BA4B-B8421357D490}"/>
              </a:ext>
            </a:extLst>
          </p:cNvPr>
          <p:cNvSpPr txBox="1"/>
          <p:nvPr/>
        </p:nvSpPr>
        <p:spPr>
          <a:xfrm>
            <a:off x="838200" y="3694380"/>
            <a:ext cx="9890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K = comparison with full KESTREL solution available or underway; using ‘Venkat’ limiter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C41000-97D6-7F49-ACEE-BDF546508A18}"/>
              </a:ext>
            </a:extLst>
          </p:cNvPr>
          <p:cNvSpPr txBox="1"/>
          <p:nvPr/>
        </p:nvSpPr>
        <p:spPr>
          <a:xfrm>
            <a:off x="838200" y="4313436"/>
            <a:ext cx="79405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KESTREL Solutions: Alpha = 0 deg, Q = 100 </a:t>
            </a:r>
            <a:r>
              <a:rPr lang="en-US" dirty="0" err="1"/>
              <a:t>psf</a:t>
            </a:r>
            <a:r>
              <a:rPr lang="en-US" dirty="0"/>
              <a:t>, Initial Modal Velocity = 5</a:t>
            </a:r>
          </a:p>
          <a:p>
            <a:r>
              <a:rPr lang="en-US" dirty="0"/>
              <a:t>                                          Alpha = 3 deg,  Q = 100 </a:t>
            </a:r>
            <a:r>
              <a:rPr lang="en-US" dirty="0" err="1"/>
              <a:t>psf</a:t>
            </a:r>
            <a:r>
              <a:rPr lang="en-US" dirty="0"/>
              <a:t>, Initial Modal Velocity = 5</a:t>
            </a:r>
          </a:p>
          <a:p>
            <a:r>
              <a:rPr lang="en-US" dirty="0"/>
              <a:t>                                          Alpha = 5 deg,  Q = 50 </a:t>
            </a:r>
            <a:r>
              <a:rPr lang="en-US" dirty="0" err="1"/>
              <a:t>psf</a:t>
            </a:r>
            <a:r>
              <a:rPr lang="en-US" dirty="0"/>
              <a:t>, 130 </a:t>
            </a:r>
            <a:r>
              <a:rPr lang="en-US" dirty="0" err="1"/>
              <a:t>psf</a:t>
            </a:r>
            <a:r>
              <a:rPr lang="en-US" dirty="0"/>
              <a:t>, Initial Modal Velocity =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D5387B-D536-1E49-9F57-EAE2B4120E3F}"/>
              </a:ext>
            </a:extLst>
          </p:cNvPr>
          <p:cNvSpPr txBox="1"/>
          <p:nvPr/>
        </p:nvSpPr>
        <p:spPr>
          <a:xfrm>
            <a:off x="838200" y="5569545"/>
            <a:ext cx="110029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NAS CPU Cost</a:t>
            </a:r>
          </a:p>
          <a:p>
            <a:r>
              <a:rPr lang="en-US" dirty="0"/>
              <a:t>ROM solution: 10K steps, 240 cores, 9hrs 45min (set up for high alpha case; shorter duration for benign cases)</a:t>
            </a:r>
          </a:p>
          <a:p>
            <a:r>
              <a:rPr lang="en-US" dirty="0"/>
              <a:t>Full Solution </a:t>
            </a:r>
            <a:r>
              <a:rPr lang="en-US" u="sng" dirty="0"/>
              <a:t>per Q</a:t>
            </a:r>
            <a:r>
              <a:rPr lang="en-US" dirty="0"/>
              <a:t>: 15K steps, 240 cores, 53 </a:t>
            </a:r>
            <a:r>
              <a:rPr lang="en-US" dirty="0" err="1"/>
              <a:t>hrs</a:t>
            </a:r>
            <a:r>
              <a:rPr lang="en-US" dirty="0"/>
              <a:t> 04min (~5.5 cycles)</a:t>
            </a:r>
          </a:p>
        </p:txBody>
      </p:sp>
    </p:spTree>
    <p:extLst>
      <p:ext uri="{BB962C8B-B14F-4D97-AF65-F5344CB8AC3E}">
        <p14:creationId xmlns:p14="http://schemas.microsoft.com/office/powerpoint/2010/main" val="922368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7A2D2-01B2-D747-BC2A-3890BEB6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 = 0 deg</a:t>
            </a:r>
          </a:p>
        </p:txBody>
      </p:sp>
    </p:spTree>
    <p:extLst>
      <p:ext uri="{BB962C8B-B14F-4D97-AF65-F5344CB8AC3E}">
        <p14:creationId xmlns:p14="http://schemas.microsoft.com/office/powerpoint/2010/main" val="1911237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M8A0a – ROM/KESTREL GAFs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EA1DB3-332D-B74F-9C1C-02B47DAA95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642" y="1704716"/>
            <a:ext cx="5851358" cy="4388519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9EEE9D-9E91-D343-BC8C-2FCA9460B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690688"/>
            <a:ext cx="5851358" cy="4388519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C86D06E-5045-C44A-9C39-D20755009D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670315"/>
              </p:ext>
            </p:extLst>
          </p:nvPr>
        </p:nvGraphicFramePr>
        <p:xfrm>
          <a:off x="10631276" y="238665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106643985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2601697056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459557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3313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9157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92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356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8267"/>
            <a:ext cx="10515600" cy="958349"/>
          </a:xfrm>
        </p:spPr>
        <p:txBody>
          <a:bodyPr/>
          <a:lstStyle/>
          <a:p>
            <a:r>
              <a:rPr lang="en-US" dirty="0"/>
              <a:t>M8A0a – ROM/KESTREL Root Locus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E53C08-E05C-61DA-800B-B4389572E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820" y="1514300"/>
            <a:ext cx="6061678" cy="45462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56FD34-61F7-61C3-95D8-30F877A57FC3}"/>
              </a:ext>
            </a:extLst>
          </p:cNvPr>
          <p:cNvSpPr txBox="1"/>
          <p:nvPr/>
        </p:nvSpPr>
        <p:spPr>
          <a:xfrm>
            <a:off x="350874" y="2062716"/>
            <a:ext cx="2115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Full set of unsteady</a:t>
            </a:r>
          </a:p>
          <a:p>
            <a:r>
              <a:rPr lang="en-US" dirty="0"/>
              <a:t>aerodynamic roots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43139B3-F003-C151-436D-D40632F07DDF}"/>
              </a:ext>
            </a:extLst>
          </p:cNvPr>
          <p:cNvSpPr/>
          <p:nvPr/>
        </p:nvSpPr>
        <p:spPr>
          <a:xfrm>
            <a:off x="7198242" y="3429000"/>
            <a:ext cx="520995" cy="4837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251937-4EF6-2421-B514-6907D1D2A996}"/>
              </a:ext>
            </a:extLst>
          </p:cNvPr>
          <p:cNvSpPr txBox="1"/>
          <p:nvPr/>
        </p:nvSpPr>
        <p:spPr>
          <a:xfrm>
            <a:off x="8272130" y="1878050"/>
            <a:ext cx="3374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Zoom into structural/aeroelastic</a:t>
            </a:r>
          </a:p>
          <a:p>
            <a:r>
              <a:rPr lang="en-US" dirty="0"/>
              <a:t>roots …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5D31558-6B8B-BBF3-F693-9C0EADB069EF}"/>
              </a:ext>
            </a:extLst>
          </p:cNvPr>
          <p:cNvCxnSpPr/>
          <p:nvPr/>
        </p:nvCxnSpPr>
        <p:spPr>
          <a:xfrm flipH="1">
            <a:off x="7719237" y="2709047"/>
            <a:ext cx="894261" cy="71995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72325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M8A0a – ROM/KESTREL Root Locus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DB82EC-18FF-FD42-80B7-3E0B62AAB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382" y="1559720"/>
            <a:ext cx="6577541" cy="493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404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M8A0a – ROM Responses (SIMULINK)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F8B46-F143-CD45-8ADF-46F1818F1121}"/>
              </a:ext>
            </a:extLst>
          </p:cNvPr>
          <p:cNvSpPr txBox="1"/>
          <p:nvPr/>
        </p:nvSpPr>
        <p:spPr>
          <a:xfrm>
            <a:off x="2601243" y="1558028"/>
            <a:ext cx="1486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129.6 </a:t>
            </a:r>
            <a:r>
              <a:rPr lang="en-US" dirty="0" err="1"/>
              <a:t>psf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EB7A95-7F76-D840-A525-1ED71AE26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810" y="2101756"/>
            <a:ext cx="5778190" cy="40223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92E267-45E4-3046-B728-74A499743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7863" y="2198008"/>
            <a:ext cx="5639921" cy="39260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7F23A85-8FC4-8E43-A3D0-2C7B7EACE571}"/>
              </a:ext>
            </a:extLst>
          </p:cNvPr>
          <p:cNvSpPr txBox="1"/>
          <p:nvPr/>
        </p:nvSpPr>
        <p:spPr>
          <a:xfrm>
            <a:off x="8421398" y="1672266"/>
            <a:ext cx="1486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 = 187.2 </a:t>
            </a:r>
            <a:r>
              <a:rPr lang="en-US" dirty="0" err="1"/>
              <a:t>psf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0387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>
            <a:normAutofit fontScale="90000"/>
          </a:bodyPr>
          <a:lstStyle/>
          <a:p>
            <a:r>
              <a:rPr lang="en-US" dirty="0"/>
              <a:t>M8A0a – ROM/KESTREL Responses, Q=100 </a:t>
            </a:r>
            <a:r>
              <a:rPr lang="en-US" dirty="0" err="1"/>
              <a:t>psf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F8B46-F143-CD45-8ADF-46F1818F1121}"/>
              </a:ext>
            </a:extLst>
          </p:cNvPr>
          <p:cNvSpPr txBox="1"/>
          <p:nvPr/>
        </p:nvSpPr>
        <p:spPr>
          <a:xfrm>
            <a:off x="2204642" y="1439201"/>
            <a:ext cx="1160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F23A85-8FC4-8E43-A3D0-2C7B7EACE571}"/>
              </a:ext>
            </a:extLst>
          </p:cNvPr>
          <p:cNvSpPr txBox="1"/>
          <p:nvPr/>
        </p:nvSpPr>
        <p:spPr>
          <a:xfrm>
            <a:off x="8123686" y="1459120"/>
            <a:ext cx="1160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72ADE9-39F5-8140-8428-6EB358EE7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54" y="2129280"/>
            <a:ext cx="5183872" cy="38879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952209-9D8D-A341-8C45-74606CF07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025" y="2056432"/>
            <a:ext cx="5566775" cy="417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691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>
            <a:normAutofit fontScale="90000"/>
          </a:bodyPr>
          <a:lstStyle/>
          <a:p>
            <a:r>
              <a:rPr lang="en-US" dirty="0"/>
              <a:t>M8A0a – ROM/KESTREL Responses, Q=100 </a:t>
            </a:r>
            <a:r>
              <a:rPr lang="en-US" dirty="0" err="1"/>
              <a:t>psf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F8B46-F143-CD45-8ADF-46F1818F1121}"/>
              </a:ext>
            </a:extLst>
          </p:cNvPr>
          <p:cNvSpPr txBox="1"/>
          <p:nvPr/>
        </p:nvSpPr>
        <p:spPr>
          <a:xfrm>
            <a:off x="2609707" y="1358013"/>
            <a:ext cx="1160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F23A85-8FC4-8E43-A3D0-2C7B7EACE571}"/>
              </a:ext>
            </a:extLst>
          </p:cNvPr>
          <p:cNvSpPr txBox="1"/>
          <p:nvPr/>
        </p:nvSpPr>
        <p:spPr>
          <a:xfrm>
            <a:off x="8421398" y="1323474"/>
            <a:ext cx="1160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Mode 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356B46-14BC-BF44-B837-AF5848B29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49" y="2001086"/>
            <a:ext cx="5681249" cy="42609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6690F5-40D4-6848-B574-1406C5BFD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9494" y="1966547"/>
            <a:ext cx="5800373" cy="435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212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M8A0b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7EB6DB-21E2-7B45-B885-3FA4D171F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1" y="1323884"/>
            <a:ext cx="6017388" cy="45130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23DD2C-DC10-6144-92FB-A010A91C5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6896" y="1323884"/>
            <a:ext cx="6017388" cy="4513041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6DA622E-9CC8-D442-BB6F-F9C152A9BC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376099"/>
              </p:ext>
            </p:extLst>
          </p:nvPr>
        </p:nvGraphicFramePr>
        <p:xfrm>
          <a:off x="10631276" y="227648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106643985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2601697056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459557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3313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9157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92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0182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M8A0b – ROM/KESTREL Root Locus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754AA3-22EB-2540-8D33-35BF77410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610" y="1241234"/>
            <a:ext cx="6807045" cy="510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6758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M8A0c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DC406A-EC57-4040-B8EE-7BCF8E939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5869"/>
            <a:ext cx="5868627" cy="44014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F14A92-0EC6-2644-A0B0-896B9D3D7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627" y="1228265"/>
            <a:ext cx="5868625" cy="4401469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11B8F2D-8FD2-9243-8502-515013C6FD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376099"/>
              </p:ext>
            </p:extLst>
          </p:nvPr>
        </p:nvGraphicFramePr>
        <p:xfrm>
          <a:off x="10631276" y="227648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106643985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2601697056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459557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3313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9157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92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0881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M8A0c – ROM/KESTREL Root Locus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885329-A7A2-B546-8FA4-B22C60C75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3956" y="1400500"/>
            <a:ext cx="6484088" cy="486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2512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M8A0d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D1CA2B-67C5-7D4B-84A4-7FF6ADD42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74" y="1418765"/>
            <a:ext cx="5978357" cy="44837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23EFD0-7E5D-234D-B884-0B6350CFE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946" y="1514057"/>
            <a:ext cx="5851302" cy="4388476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115DCFF-F549-5D4F-9C50-7220A747B1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034575"/>
              </p:ext>
            </p:extLst>
          </p:nvPr>
        </p:nvGraphicFramePr>
        <p:xfrm>
          <a:off x="10631276" y="227648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106643985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2601697056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459557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3313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9157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92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11466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M8A0d – ROM/KESTREL Root Locus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835225-3034-FB4E-823A-986DF7861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875" y="1459457"/>
            <a:ext cx="6282071" cy="471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4896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7A2D2-01B2-D747-BC2A-3890BEB6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 = 3 deg</a:t>
            </a:r>
          </a:p>
        </p:txBody>
      </p:sp>
    </p:spTree>
    <p:extLst>
      <p:ext uri="{BB962C8B-B14F-4D97-AF65-F5344CB8AC3E}">
        <p14:creationId xmlns:p14="http://schemas.microsoft.com/office/powerpoint/2010/main" val="35564289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M8A3a – ROM/KESTREL GAFs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2EC225-DCC0-4748-89AD-9CB62969F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12" y="1323474"/>
            <a:ext cx="5961888" cy="44714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6FB873-4E5A-4441-B2B0-DA4438E6A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4810" y="1409783"/>
            <a:ext cx="5964879" cy="4473659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E5D075A-6CEE-C41A-7455-931C80510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253660"/>
              </p:ext>
            </p:extLst>
          </p:nvPr>
        </p:nvGraphicFramePr>
        <p:xfrm>
          <a:off x="10923151" y="112779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93319471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4198682422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679654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745549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78464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508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34913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M8A3a – ROM/KESTREL Root Locus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D5B496-AEF3-7F42-8247-0BC9F8032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73" y="1323474"/>
            <a:ext cx="6438854" cy="4829141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087F07F-8246-2E6F-B529-104074E153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339995"/>
              </p:ext>
            </p:extLst>
          </p:nvPr>
        </p:nvGraphicFramePr>
        <p:xfrm>
          <a:off x="10774781" y="273271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93319471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4198682422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679654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745549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78464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508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81594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M8A3b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8A98A2-F58E-C244-951E-647FE70D0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17" y="1323473"/>
            <a:ext cx="6208295" cy="46562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EBBBB6-D390-F84C-8F3A-827CE3460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9488" y="1323473"/>
            <a:ext cx="6208295" cy="4656221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C41B424-C680-112E-CCFE-BD94E76E7A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503945"/>
              </p:ext>
            </p:extLst>
          </p:nvPr>
        </p:nvGraphicFramePr>
        <p:xfrm>
          <a:off x="10913046" y="146786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93319471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4198682422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679654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745549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78464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508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66388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M8A3b – ROM/KESTREL Root Locus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E1FF99-CDD7-AA49-BF2F-AD5A6BC4E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917" y="1239530"/>
            <a:ext cx="6690272" cy="5017704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6DEA099-EAB5-9839-AFAA-FA093AB14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517936"/>
              </p:ext>
            </p:extLst>
          </p:nvPr>
        </p:nvGraphicFramePr>
        <p:xfrm>
          <a:off x="10891906" y="112779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93319471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4198682422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679654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745549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78464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508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38202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M8A3c – ROM/KESTREL GAFs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5D3C14-A332-C641-BB51-3E56DBCBE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81" y="1323473"/>
            <a:ext cx="5996963" cy="44977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91D13B-2D51-064C-8E2D-D87ECE73C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0126" y="1323472"/>
            <a:ext cx="5996963" cy="4497722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342BF18-052E-02ED-F691-1FAACCAF86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818779"/>
              </p:ext>
            </p:extLst>
          </p:nvPr>
        </p:nvGraphicFramePr>
        <p:xfrm>
          <a:off x="10928982" y="112779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93319471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4198682422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679654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745549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78464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508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5253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M8A3c – ROM/KESTREL Root Locus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5DDAEF-AC42-2B42-BCB5-EAA507A9D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864" y="1323474"/>
            <a:ext cx="6920271" cy="5190204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14216D4-D490-B0A7-26F1-F6D32B682F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176151"/>
              </p:ext>
            </p:extLst>
          </p:nvPr>
        </p:nvGraphicFramePr>
        <p:xfrm>
          <a:off x="10786430" y="112779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93319471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4198682422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679654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745549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78464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508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47329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M8A3d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482278-F746-D14F-8EF9-8E4A6CF7D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284" y="1226621"/>
            <a:ext cx="6131284" cy="45984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DCE3CB-1B39-4149-BC3C-07066B499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6338" y="1226622"/>
            <a:ext cx="6131284" cy="4598463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38517AD-72B8-15D6-A7F6-AE4EE1267A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328152"/>
              </p:ext>
            </p:extLst>
          </p:nvPr>
        </p:nvGraphicFramePr>
        <p:xfrm>
          <a:off x="10912885" y="74987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93319471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4198682422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679654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745549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78464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508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2237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M8A3d – ROM/KESTREL Root Locus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648EC4-7D41-5E43-A9A5-6AB844D18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610" y="1438636"/>
            <a:ext cx="6461642" cy="484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4623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7A2D2-01B2-D747-BC2A-3890BEB6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 = 5 deg</a:t>
            </a:r>
          </a:p>
        </p:txBody>
      </p:sp>
    </p:spTree>
    <p:extLst>
      <p:ext uri="{BB962C8B-B14F-4D97-AF65-F5344CB8AC3E}">
        <p14:creationId xmlns:p14="http://schemas.microsoft.com/office/powerpoint/2010/main" val="40067652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731642" cy="958349"/>
          </a:xfrm>
        </p:spPr>
        <p:txBody>
          <a:bodyPr/>
          <a:lstStyle/>
          <a:p>
            <a:r>
              <a:rPr lang="en-US" dirty="0"/>
              <a:t>M8A5a – ROM/KESTREL GAFs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21C796-4F87-5A44-8924-95A493620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26" y="1334107"/>
            <a:ext cx="6093216" cy="45699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383E79-5556-7D46-9389-5DB8FF4FF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9970" y="1407695"/>
            <a:ext cx="5980922" cy="4485691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F6EF106-6F09-32FC-8BD3-10CA7872DC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70811"/>
              </p:ext>
            </p:extLst>
          </p:nvPr>
        </p:nvGraphicFramePr>
        <p:xfrm>
          <a:off x="10971028" y="112779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93319471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4198682422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679654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745549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78464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508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18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M8A5a – ROM/KESTREL Root Locus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A4549F-704A-2247-9426-2DF390F5B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559" y="1418677"/>
            <a:ext cx="6628653" cy="497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641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M8A5a – ROM and KESTREL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4440626" y="1254064"/>
            <a:ext cx="2623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 = 50 </a:t>
            </a:r>
            <a:r>
              <a:rPr lang="en-US" sz="2400" dirty="0" err="1"/>
              <a:t>psf</a:t>
            </a:r>
            <a:r>
              <a:rPr lang="en-US" sz="2400" dirty="0"/>
              <a:t>, Mode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EF5C64-769B-2A45-A38D-9914FB7F3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58" y="1887498"/>
            <a:ext cx="5753768" cy="43153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999F58-696B-9C49-8D61-43CEB0DED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3594" y="2002754"/>
            <a:ext cx="5620206" cy="42151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3D88339-9E59-6549-AE49-671D3D1AB9A7}"/>
              </a:ext>
            </a:extLst>
          </p:cNvPr>
          <p:cNvSpPr txBox="1"/>
          <p:nvPr/>
        </p:nvSpPr>
        <p:spPr>
          <a:xfrm>
            <a:off x="2093495" y="1503947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A680A8-36E8-C543-BD78-9CFFD0197B41}"/>
              </a:ext>
            </a:extLst>
          </p:cNvPr>
          <p:cNvSpPr txBox="1"/>
          <p:nvPr/>
        </p:nvSpPr>
        <p:spPr>
          <a:xfrm>
            <a:off x="8218928" y="1391128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Frequency</a:t>
            </a:r>
          </a:p>
        </p:txBody>
      </p:sp>
    </p:spTree>
    <p:extLst>
      <p:ext uri="{BB962C8B-B14F-4D97-AF65-F5344CB8AC3E}">
        <p14:creationId xmlns:p14="http://schemas.microsoft.com/office/powerpoint/2010/main" val="29738785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M8A5a – ROM and KESTREL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4515057" y="1254064"/>
            <a:ext cx="2623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 = 50 </a:t>
            </a:r>
            <a:r>
              <a:rPr lang="en-US" sz="2400" dirty="0" err="1"/>
              <a:t>psf</a:t>
            </a:r>
            <a:r>
              <a:rPr lang="en-US" sz="2400" dirty="0"/>
              <a:t>, Mode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D88339-9E59-6549-AE49-671D3D1AB9A7}"/>
              </a:ext>
            </a:extLst>
          </p:cNvPr>
          <p:cNvSpPr txBox="1"/>
          <p:nvPr/>
        </p:nvSpPr>
        <p:spPr>
          <a:xfrm>
            <a:off x="2093495" y="1503947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A680A8-36E8-C543-BD78-9CFFD0197B41}"/>
              </a:ext>
            </a:extLst>
          </p:cNvPr>
          <p:cNvSpPr txBox="1"/>
          <p:nvPr/>
        </p:nvSpPr>
        <p:spPr>
          <a:xfrm>
            <a:off x="8218928" y="1391128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Frequency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EFD516-D6EF-674E-8662-8F1DFFB14F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926" y="1873279"/>
            <a:ext cx="5837989" cy="43784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555768-E2E2-654A-9FB9-262CB1E2B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230" y="1828114"/>
            <a:ext cx="5873267" cy="44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3047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M8A5a – ROM and KESTREL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4408733" y="1254064"/>
            <a:ext cx="27884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 = 130 </a:t>
            </a:r>
            <a:r>
              <a:rPr lang="en-US" sz="2400" dirty="0" err="1"/>
              <a:t>psf</a:t>
            </a:r>
            <a:r>
              <a:rPr lang="en-US" sz="2400" dirty="0"/>
              <a:t>, Mode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D88339-9E59-6549-AE49-671D3D1AB9A7}"/>
              </a:ext>
            </a:extLst>
          </p:cNvPr>
          <p:cNvSpPr txBox="1"/>
          <p:nvPr/>
        </p:nvSpPr>
        <p:spPr>
          <a:xfrm>
            <a:off x="2093495" y="1503947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A680A8-36E8-C543-BD78-9CFFD0197B41}"/>
              </a:ext>
            </a:extLst>
          </p:cNvPr>
          <p:cNvSpPr txBox="1"/>
          <p:nvPr/>
        </p:nvSpPr>
        <p:spPr>
          <a:xfrm>
            <a:off x="8218928" y="1391128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Frequency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4F3660-9A8D-BF47-BA6E-D295A4151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51" y="2053752"/>
            <a:ext cx="5501105" cy="41258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DC011A-7947-9747-99DC-BB3BDD92B2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6728" y="2005305"/>
            <a:ext cx="5630295" cy="422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0745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M8A5a – ROM and KESTREL Responses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A2ADBD-4841-9941-8660-25506F510256}"/>
              </a:ext>
            </a:extLst>
          </p:cNvPr>
          <p:cNvSpPr txBox="1"/>
          <p:nvPr/>
        </p:nvSpPr>
        <p:spPr>
          <a:xfrm>
            <a:off x="4472527" y="1254064"/>
            <a:ext cx="27884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 = 130 </a:t>
            </a:r>
            <a:r>
              <a:rPr lang="en-US" sz="2400" dirty="0" err="1"/>
              <a:t>psf</a:t>
            </a:r>
            <a:r>
              <a:rPr lang="en-US" sz="2400" dirty="0"/>
              <a:t>, Mode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D88339-9E59-6549-AE49-671D3D1AB9A7}"/>
              </a:ext>
            </a:extLst>
          </p:cNvPr>
          <p:cNvSpPr txBox="1"/>
          <p:nvPr/>
        </p:nvSpPr>
        <p:spPr>
          <a:xfrm>
            <a:off x="2093495" y="1503947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A680A8-36E8-C543-BD78-9CFFD0197B41}"/>
              </a:ext>
            </a:extLst>
          </p:cNvPr>
          <p:cNvSpPr txBox="1"/>
          <p:nvPr/>
        </p:nvSpPr>
        <p:spPr>
          <a:xfrm>
            <a:off x="8218928" y="1391128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Frequency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8214CE-5A64-E844-B933-C627036EE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83" y="1958138"/>
            <a:ext cx="5741737" cy="43063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3A951F-A789-CB4A-8D29-D5922EA02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509" y="1958138"/>
            <a:ext cx="5630295" cy="422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2039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M8A5b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30032F-D53B-D542-9F4C-648D94175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3895"/>
            <a:ext cx="5836541" cy="43774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A16E4D-FFDE-4849-8ED8-15C5DA82A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637" y="1483895"/>
            <a:ext cx="5836541" cy="4377406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5A8FCC0-4240-0EE8-5FB7-A451F9AF12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892990"/>
              </p:ext>
            </p:extLst>
          </p:nvPr>
        </p:nvGraphicFramePr>
        <p:xfrm>
          <a:off x="10981660" y="112779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93319471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4198682422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679654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745549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78464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508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98781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M8A5b – ROM/KESTREL Root Locus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FE05D2-6557-6249-9FC0-E18C393DF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2958" y="1323474"/>
            <a:ext cx="6645784" cy="4984338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8B65964-0934-E1ED-6CF1-382A0188F4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805895"/>
              </p:ext>
            </p:extLst>
          </p:nvPr>
        </p:nvGraphicFramePr>
        <p:xfrm>
          <a:off x="10613500" y="112779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93319471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4198682422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679654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745549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78464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508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58020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M8A5c – ROM/KESTREL GAFs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F09265-F039-6046-92E8-2A4D03FDB2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75" y="1519990"/>
            <a:ext cx="5868625" cy="44014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49BFA-5FC6-1046-BC17-7426B089D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519989"/>
            <a:ext cx="5868625" cy="4401469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46EFE08-8CD0-CCB6-936E-6BECE341E3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062406"/>
              </p:ext>
            </p:extLst>
          </p:nvPr>
        </p:nvGraphicFramePr>
        <p:xfrm>
          <a:off x="10786431" y="215655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933194717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4198682422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679654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745549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784642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508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34727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M8A5c – ROM/KESTREL Root Locus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0C776D-2DB9-BD4D-82D3-C9E17F9B1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190" y="1409126"/>
            <a:ext cx="6372031" cy="477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1697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M8A5d – ROM/KESTREL GAFs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DEFE23-2D1B-E342-AABC-B0212DF02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27" y="1522158"/>
            <a:ext cx="5899373" cy="44245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0A4FF1-DFA2-7847-AE23-1A4D7F35C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353" y="1522158"/>
            <a:ext cx="5812700" cy="4359525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70D65EB-87F1-1A3B-01D9-E8A869CBDF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749269"/>
              </p:ext>
            </p:extLst>
          </p:nvPr>
        </p:nvGraphicFramePr>
        <p:xfrm>
          <a:off x="10981661" y="59118"/>
          <a:ext cx="11347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052">
                  <a:extLst>
                    <a:ext uri="{9D8B030D-6E8A-4147-A177-3AD203B41FA5}">
                      <a16:colId xmlns:a16="http://schemas.microsoft.com/office/drawing/2014/main" val="226526472"/>
                    </a:ext>
                  </a:extLst>
                </a:gridCol>
                <a:gridCol w="706685">
                  <a:extLst>
                    <a:ext uri="{9D8B030D-6E8A-4147-A177-3AD203B41FA5}">
                      <a16:colId xmlns:a16="http://schemas.microsoft.com/office/drawing/2014/main" val="3578620493"/>
                    </a:ext>
                  </a:extLst>
                </a:gridCol>
              </a:tblGrid>
              <a:tr h="336941">
                <a:tc>
                  <a:txBody>
                    <a:bodyPr/>
                    <a:lstStyle/>
                    <a:p>
                      <a:r>
                        <a:rPr lang="en-US" b="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701388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708320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778198"/>
                  </a:ext>
                </a:extLst>
              </a:tr>
              <a:tr h="336941">
                <a:tc>
                  <a:txBody>
                    <a:bodyPr/>
                    <a:lstStyle/>
                    <a:p>
                      <a:r>
                        <a:rPr lang="en-US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0388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29701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B10C-42DD-424C-8DA0-83AA04FB7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8349"/>
          </a:xfrm>
        </p:spPr>
        <p:txBody>
          <a:bodyPr/>
          <a:lstStyle/>
          <a:p>
            <a:r>
              <a:rPr lang="en-US" dirty="0"/>
              <a:t>M8A5d – ROM/KESTREL Root Locus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A4C23D-B3F2-8A4E-9474-8FE4FFBFD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478" y="1479325"/>
            <a:ext cx="6491083" cy="48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2656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4554F-CC17-B74D-AEE9-54767313A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5342" y="181062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ROM/KESTREL</a:t>
            </a:r>
            <a:br>
              <a:rPr lang="en-US" dirty="0"/>
            </a:br>
            <a:r>
              <a:rPr lang="en-US" dirty="0"/>
              <a:t>Root Locus Plot Comparison</a:t>
            </a:r>
            <a:br>
              <a:rPr lang="en-US" dirty="0"/>
            </a:br>
            <a:r>
              <a:rPr lang="en-US" dirty="0"/>
              <a:t>M=0.80, alpha=0, 5 deg</a:t>
            </a:r>
          </a:p>
        </p:txBody>
      </p:sp>
    </p:spTree>
    <p:extLst>
      <p:ext uri="{BB962C8B-B14F-4D97-AF65-F5344CB8AC3E}">
        <p14:creationId xmlns:p14="http://schemas.microsoft.com/office/powerpoint/2010/main" val="16860530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A84E2-A6E6-5C4B-B1C5-E226D62EA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Alpha=0 deg                          Alpha=5 deg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1F1A04-E6FF-4C44-8C89-3AC76BC4D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45" y="1812240"/>
            <a:ext cx="5598695" cy="41990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B4F641-8616-064B-9D35-E6E78D914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9483" y="1829801"/>
            <a:ext cx="5598696" cy="419902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2E198F9-0D8E-AE4F-90EA-C41648CCE635}"/>
              </a:ext>
            </a:extLst>
          </p:cNvPr>
          <p:cNvCxnSpPr/>
          <p:nvPr/>
        </p:nvCxnSpPr>
        <p:spPr>
          <a:xfrm>
            <a:off x="8318090" y="3254477"/>
            <a:ext cx="776749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85884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0F081-28DC-9C43-A1AE-183A5C466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781"/>
            <a:ext cx="10515600" cy="1325563"/>
          </a:xfrm>
        </p:spPr>
        <p:txBody>
          <a:bodyPr/>
          <a:lstStyle/>
          <a:p>
            <a:r>
              <a:rPr lang="en-US" dirty="0"/>
              <a:t>Conclusions (Thus Far)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368A9-B35A-2343-8763-029114D17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2344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At benign conditions (alpha=0 deg), all ROMs provide same result; gratifying, as it indicates linearized flow dynamics</a:t>
            </a:r>
          </a:p>
          <a:p>
            <a:r>
              <a:rPr lang="en-US" dirty="0"/>
              <a:t>As alpha is increased, variations between the different ROMs (amplitudes) start to become obvious</a:t>
            </a:r>
          </a:p>
          <a:p>
            <a:r>
              <a:rPr lang="en-US" dirty="0"/>
              <a:t>At alpha=5 deg, there are noticeable differences between the ROMs, indicating that the higher-amplitude ROMs do a better job (at this condition) of predicting the aeroelastic responses at multiple dynamic pressures</a:t>
            </a:r>
          </a:p>
          <a:p>
            <a:r>
              <a:rPr lang="en-US" dirty="0"/>
              <a:t>So far, ROM Flutter Q=179 </a:t>
            </a:r>
            <a:r>
              <a:rPr lang="en-US" dirty="0" err="1"/>
              <a:t>psf</a:t>
            </a:r>
            <a:r>
              <a:rPr lang="en-US" dirty="0"/>
              <a:t>; KESTREL Flutter Q=168 </a:t>
            </a:r>
            <a:r>
              <a:rPr lang="en-US" dirty="0" err="1"/>
              <a:t>psf</a:t>
            </a:r>
            <a:r>
              <a:rPr lang="en-US" dirty="0"/>
              <a:t> (~6.5%)</a:t>
            </a:r>
          </a:p>
          <a:p>
            <a:r>
              <a:rPr lang="en-US" dirty="0"/>
              <a:t>Will continue analyses at AePW-4 recommended conditions.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2980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1A8A5-4C3E-9C64-18B8-4E6A70E0B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735" y="205637"/>
            <a:ext cx="10515600" cy="1325563"/>
          </a:xfrm>
        </p:spPr>
        <p:txBody>
          <a:bodyPr/>
          <a:lstStyle/>
          <a:p>
            <a:r>
              <a:rPr lang="en-US" dirty="0"/>
              <a:t>Simultaneous Inputs for NL Systems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22EDF63E-A5AE-3A2F-90B3-BFCCC66D0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6331" y="1546374"/>
            <a:ext cx="59824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b="1" dirty="0">
                <a:latin typeface="+mn-lt"/>
              </a:rPr>
              <a:t>Superposition fails for Nonlinear Systems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74D45D38-F41C-FEAB-647D-51C78A7A7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6331" y="2238607"/>
            <a:ext cx="471154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+mn-lt"/>
              </a:rPr>
              <a:t>y(t) = x</a:t>
            </a:r>
            <a:r>
              <a:rPr lang="en-US" altLang="en-US" baseline="30000" dirty="0">
                <a:latin typeface="+mn-lt"/>
              </a:rPr>
              <a:t>2</a:t>
            </a:r>
            <a:r>
              <a:rPr lang="en-US" altLang="en-US" dirty="0">
                <a:latin typeface="+mn-lt"/>
              </a:rPr>
              <a:t>(t)</a:t>
            </a:r>
          </a:p>
          <a:p>
            <a:r>
              <a:rPr lang="en-US" altLang="en-US" dirty="0">
                <a:latin typeface="+mn-lt"/>
              </a:rPr>
              <a:t>   Input: x(t) = cos(w</a:t>
            </a:r>
            <a:r>
              <a:rPr lang="en-US" altLang="en-US" baseline="-25000" dirty="0">
                <a:latin typeface="+mn-lt"/>
              </a:rPr>
              <a:t>0</a:t>
            </a:r>
            <a:r>
              <a:rPr lang="en-US" altLang="en-US" dirty="0">
                <a:latin typeface="+mn-lt"/>
              </a:rPr>
              <a:t>t)</a:t>
            </a:r>
          </a:p>
          <a:p>
            <a:r>
              <a:rPr lang="en-US" altLang="en-US" dirty="0">
                <a:latin typeface="+mn-lt"/>
              </a:rPr>
              <a:t>    Output: y(t) = 1/2 + 1/2 cos(2w</a:t>
            </a:r>
            <a:r>
              <a:rPr lang="en-US" altLang="en-US" baseline="-25000" dirty="0">
                <a:latin typeface="+mn-lt"/>
              </a:rPr>
              <a:t>0</a:t>
            </a:r>
            <a:r>
              <a:rPr lang="en-US" altLang="en-US" dirty="0">
                <a:latin typeface="+mn-lt"/>
              </a:rPr>
              <a:t>t)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A08ADDEE-875A-612E-7D9F-6E18645EF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4463" y="3546166"/>
            <a:ext cx="38678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+mn-lt"/>
              </a:rPr>
              <a:t>Bias               New frequency!!</a:t>
            </a: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FE46482E-C4AC-DACB-DB40-0E1CA4F85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5198" y="4841323"/>
            <a:ext cx="75982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+mn-lt"/>
              </a:rPr>
              <a:t>(ax</a:t>
            </a:r>
            <a:r>
              <a:rPr lang="en-US" altLang="en-US" baseline="-25000" dirty="0">
                <a:latin typeface="+mn-lt"/>
              </a:rPr>
              <a:t>1</a:t>
            </a:r>
            <a:r>
              <a:rPr lang="en-US" altLang="en-US" dirty="0">
                <a:latin typeface="+mn-lt"/>
              </a:rPr>
              <a:t> + bx</a:t>
            </a:r>
            <a:r>
              <a:rPr lang="en-US" altLang="en-US" baseline="-25000" dirty="0">
                <a:latin typeface="+mn-lt"/>
              </a:rPr>
              <a:t>2</a:t>
            </a:r>
            <a:r>
              <a:rPr lang="en-US" altLang="en-US" dirty="0">
                <a:latin typeface="+mn-lt"/>
              </a:rPr>
              <a:t>)</a:t>
            </a:r>
            <a:r>
              <a:rPr lang="en-US" altLang="en-US" baseline="30000" dirty="0">
                <a:latin typeface="+mn-lt"/>
              </a:rPr>
              <a:t>2</a:t>
            </a:r>
            <a:r>
              <a:rPr lang="en-US" altLang="en-US" dirty="0">
                <a:latin typeface="+mn-lt"/>
              </a:rPr>
              <a:t> = a</a:t>
            </a:r>
            <a:r>
              <a:rPr lang="en-US" altLang="en-US" baseline="30000" dirty="0">
                <a:latin typeface="+mn-lt"/>
              </a:rPr>
              <a:t>2</a:t>
            </a:r>
            <a:r>
              <a:rPr lang="en-US" altLang="en-US" dirty="0">
                <a:latin typeface="+mn-lt"/>
              </a:rPr>
              <a:t>x</a:t>
            </a:r>
            <a:r>
              <a:rPr lang="en-US" altLang="en-US" baseline="-25000" dirty="0">
                <a:latin typeface="+mn-lt"/>
              </a:rPr>
              <a:t>1</a:t>
            </a:r>
            <a:r>
              <a:rPr lang="en-US" altLang="en-US" baseline="30000" dirty="0">
                <a:latin typeface="+mn-lt"/>
              </a:rPr>
              <a:t>2</a:t>
            </a:r>
            <a:r>
              <a:rPr lang="en-US" altLang="en-US" dirty="0">
                <a:latin typeface="+mn-lt"/>
              </a:rPr>
              <a:t> + 2abx</a:t>
            </a:r>
            <a:r>
              <a:rPr lang="en-US" altLang="en-US" baseline="-25000" dirty="0">
                <a:latin typeface="+mn-lt"/>
              </a:rPr>
              <a:t>1</a:t>
            </a:r>
            <a:r>
              <a:rPr lang="en-US" altLang="en-US" dirty="0">
                <a:latin typeface="+mn-lt"/>
              </a:rPr>
              <a:t>x</a:t>
            </a:r>
            <a:r>
              <a:rPr lang="en-US" altLang="en-US" baseline="-25000" dirty="0">
                <a:latin typeface="+mn-lt"/>
              </a:rPr>
              <a:t>2</a:t>
            </a:r>
            <a:r>
              <a:rPr lang="en-US" altLang="en-US" dirty="0">
                <a:latin typeface="+mn-lt"/>
              </a:rPr>
              <a:t> + b</a:t>
            </a:r>
            <a:r>
              <a:rPr lang="en-US" altLang="en-US" baseline="30000" dirty="0">
                <a:latin typeface="+mn-lt"/>
              </a:rPr>
              <a:t>2</a:t>
            </a:r>
            <a:r>
              <a:rPr lang="en-US" altLang="en-US" dirty="0">
                <a:latin typeface="+mn-lt"/>
              </a:rPr>
              <a:t>x</a:t>
            </a:r>
            <a:r>
              <a:rPr lang="en-US" altLang="en-US" baseline="-25000" dirty="0">
                <a:latin typeface="+mn-lt"/>
              </a:rPr>
              <a:t>2</a:t>
            </a:r>
            <a:r>
              <a:rPr lang="en-US" altLang="en-US" baseline="30000" dirty="0">
                <a:latin typeface="+mn-lt"/>
              </a:rPr>
              <a:t>2   </a:t>
            </a:r>
            <a:r>
              <a:rPr lang="en-US" altLang="en-US" dirty="0">
                <a:latin typeface="+mn-lt"/>
              </a:rPr>
              <a:t> ≠  (ax</a:t>
            </a:r>
            <a:r>
              <a:rPr lang="en-US" altLang="en-US" baseline="-25000" dirty="0">
                <a:latin typeface="+mn-lt"/>
              </a:rPr>
              <a:t>1</a:t>
            </a:r>
            <a:r>
              <a:rPr lang="en-US" altLang="en-US" dirty="0">
                <a:latin typeface="+mn-lt"/>
              </a:rPr>
              <a:t>)</a:t>
            </a:r>
            <a:r>
              <a:rPr lang="en-US" altLang="en-US" baseline="30000" dirty="0">
                <a:latin typeface="+mn-lt"/>
              </a:rPr>
              <a:t>2</a:t>
            </a:r>
            <a:r>
              <a:rPr lang="en-US" altLang="en-US" dirty="0">
                <a:latin typeface="+mn-lt"/>
              </a:rPr>
              <a:t> + (bx</a:t>
            </a:r>
            <a:r>
              <a:rPr lang="en-US" altLang="en-US" baseline="-25000" dirty="0">
                <a:latin typeface="+mn-lt"/>
              </a:rPr>
              <a:t>2</a:t>
            </a:r>
            <a:r>
              <a:rPr lang="en-US" altLang="en-US" dirty="0">
                <a:latin typeface="+mn-lt"/>
              </a:rPr>
              <a:t>)</a:t>
            </a:r>
            <a:r>
              <a:rPr lang="en-US" altLang="en-US" baseline="30000" dirty="0">
                <a:latin typeface="+mn-lt"/>
              </a:rPr>
              <a:t>2 </a:t>
            </a:r>
            <a:r>
              <a:rPr lang="en-US" altLang="en-US" dirty="0">
                <a:latin typeface="+mn-lt"/>
              </a:rPr>
              <a:t> </a:t>
            </a:r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8F42EFE3-8F45-9246-B509-2858A7DFB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991" y="4115062"/>
            <a:ext cx="1133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latin typeface="+mn-lt"/>
              </a:rPr>
              <a:t>Check: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3AB464-93AA-7556-35A7-44D7401E2615}"/>
              </a:ext>
            </a:extLst>
          </p:cNvPr>
          <p:cNvSpPr txBox="1"/>
          <p:nvPr/>
        </p:nvSpPr>
        <p:spPr>
          <a:xfrm>
            <a:off x="1412966" y="5806343"/>
            <a:ext cx="223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Simultaneous inputs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548AE8-F4AD-8443-41F9-C17787145EA2}"/>
              </a:ext>
            </a:extLst>
          </p:cNvPr>
          <p:cNvSpPr txBox="1"/>
          <p:nvPr/>
        </p:nvSpPr>
        <p:spPr>
          <a:xfrm>
            <a:off x="6528390" y="5821405"/>
            <a:ext cx="2276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One-at-a-time inputs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742C628-A7D7-ED96-FF12-4E432F3481A0}"/>
              </a:ext>
            </a:extLst>
          </p:cNvPr>
          <p:cNvCxnSpPr>
            <a:cxnSpLocks/>
          </p:cNvCxnSpPr>
          <p:nvPr/>
        </p:nvCxnSpPr>
        <p:spPr>
          <a:xfrm flipV="1">
            <a:off x="2532728" y="5332158"/>
            <a:ext cx="0" cy="447385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0D23E0F-3089-66D4-2830-1B37BBFFB48C}"/>
              </a:ext>
            </a:extLst>
          </p:cNvPr>
          <p:cNvCxnSpPr>
            <a:cxnSpLocks/>
          </p:cNvCxnSpPr>
          <p:nvPr/>
        </p:nvCxnSpPr>
        <p:spPr>
          <a:xfrm flipV="1">
            <a:off x="7586738" y="5374020"/>
            <a:ext cx="0" cy="447385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8CA0FBF2-C015-2579-3317-736C45E85959}"/>
              </a:ext>
            </a:extLst>
          </p:cNvPr>
          <p:cNvSpPr/>
          <p:nvPr/>
        </p:nvSpPr>
        <p:spPr>
          <a:xfrm>
            <a:off x="4359349" y="4572262"/>
            <a:ext cx="1048415" cy="1046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124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13143</TotalTime>
  <Words>1743</Words>
  <Application>Microsoft Macintosh PowerPoint</Application>
  <PresentationFormat>Widescreen</PresentationFormat>
  <Paragraphs>384</Paragraphs>
  <Slides>54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5" baseType="lpstr">
      <vt:lpstr>MS PGothic</vt:lpstr>
      <vt:lpstr>MS PGothic</vt:lpstr>
      <vt:lpstr>Aptos</vt:lpstr>
      <vt:lpstr>Aptos Display</vt:lpstr>
      <vt:lpstr>Arial</vt:lpstr>
      <vt:lpstr>Baskerville Old Face</vt:lpstr>
      <vt:lpstr>Corbel</vt:lpstr>
      <vt:lpstr>Helvetica</vt:lpstr>
      <vt:lpstr>Symbol</vt:lpstr>
      <vt:lpstr>Times New Roman</vt:lpstr>
      <vt:lpstr>Office Theme</vt:lpstr>
      <vt:lpstr>BSCW High-Angle of Attack Computations Using KESTREL and AEROM</vt:lpstr>
      <vt:lpstr>Outline</vt:lpstr>
      <vt:lpstr>PowerPoint Presentation</vt:lpstr>
      <vt:lpstr>PowerPoint Presentation</vt:lpstr>
      <vt:lpstr>Background</vt:lpstr>
      <vt:lpstr>Kestrel</vt:lpstr>
      <vt:lpstr>PowerPoint Presentation</vt:lpstr>
      <vt:lpstr>BSCW Application (KESTREL), Two modes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Walsh Function Amplitudes and Alphas</vt:lpstr>
      <vt:lpstr>Alpha = 0 deg</vt:lpstr>
      <vt:lpstr>M8A0a – ROM/KESTREL GAFs</vt:lpstr>
      <vt:lpstr>M8A0a – ROM/KESTREL Root Locus</vt:lpstr>
      <vt:lpstr>M8A0a – ROM/KESTREL Root Locus</vt:lpstr>
      <vt:lpstr>M8A0a – ROM Responses (SIMULINK)</vt:lpstr>
      <vt:lpstr>M8A0a – ROM/KESTREL Responses, Q=100 psf</vt:lpstr>
      <vt:lpstr>M8A0a – ROM/KESTREL Responses, Q=100 psf</vt:lpstr>
      <vt:lpstr>M8A0b – ROM/KESTREL GAFs</vt:lpstr>
      <vt:lpstr>M8A0b – ROM/KESTREL Root Locus</vt:lpstr>
      <vt:lpstr>M8A0c – ROM/KESTREL GAFs</vt:lpstr>
      <vt:lpstr>M8A0c – ROM/KESTREL Root Locus</vt:lpstr>
      <vt:lpstr>M8A0d – ROM/KESTREL GAFs</vt:lpstr>
      <vt:lpstr>M8A0d – ROM/KESTREL Root Locus</vt:lpstr>
      <vt:lpstr>Alpha = 3 deg</vt:lpstr>
      <vt:lpstr>M8A3a – ROM/KESTREL GAFs</vt:lpstr>
      <vt:lpstr>M8A3a – ROM/KESTREL Root Locus</vt:lpstr>
      <vt:lpstr>M8A3b – ROM/KESTREL GAFs</vt:lpstr>
      <vt:lpstr>M8A3b – ROM/KESTREL Root Locus</vt:lpstr>
      <vt:lpstr>M8A3c – ROM/KESTREL GAFs</vt:lpstr>
      <vt:lpstr>M8A3c – ROM/KESTREL Root Locus</vt:lpstr>
      <vt:lpstr>M8A3d – ROM/KESTREL GAFs</vt:lpstr>
      <vt:lpstr>M8A3d – ROM/KESTREL Root Locus</vt:lpstr>
      <vt:lpstr>Alpha = 5 deg</vt:lpstr>
      <vt:lpstr>M8A5a – ROM/KESTREL GAFs</vt:lpstr>
      <vt:lpstr>M8A5a – ROM/KESTREL Root Locus</vt:lpstr>
      <vt:lpstr>M8A5a – ROM and KESTREL Responses</vt:lpstr>
      <vt:lpstr>M8A5a – ROM and KESTREL Responses</vt:lpstr>
      <vt:lpstr>M8A5a – ROM and KESTREL Responses</vt:lpstr>
      <vt:lpstr>M8A5a – ROM and KESTREL Responses</vt:lpstr>
      <vt:lpstr>M8A5b – ROM/KESTREL GAFs</vt:lpstr>
      <vt:lpstr>M8A5b – ROM/KESTREL Root Locus</vt:lpstr>
      <vt:lpstr>M8A5c – ROM/KESTREL GAFs</vt:lpstr>
      <vt:lpstr>M8A5c – ROM/KESTREL Root Locus</vt:lpstr>
      <vt:lpstr>M8A5d – ROM/KESTREL GAFs</vt:lpstr>
      <vt:lpstr>M8A5d – ROM/KESTREL Root Locus</vt:lpstr>
      <vt:lpstr>ROM/KESTREL Root Locus Plot Comparison M=0.80, alpha=0, 5 deg</vt:lpstr>
      <vt:lpstr>     Alpha=0 deg                          Alpha=5 deg</vt:lpstr>
      <vt:lpstr>Conclusions (Thus Far)</vt:lpstr>
      <vt:lpstr>Simultaneous Inputs for NL Systems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BSCW Computations Using KESTREL and AEROM</dc:title>
  <dc:creator>Silva, Walter A. (LARC-D308)</dc:creator>
  <cp:lastModifiedBy>Silva, Walter A. (LARC-D308)</cp:lastModifiedBy>
  <cp:revision>166</cp:revision>
  <dcterms:created xsi:type="dcterms:W3CDTF">2020-02-10T14:55:48Z</dcterms:created>
  <dcterms:modified xsi:type="dcterms:W3CDTF">2024-06-28T20:07:38Z</dcterms:modified>
</cp:coreProperties>
</file>