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bookmarkIdSeed="6">
  <p:sldMasterIdLst>
    <p:sldMasterId id="2147483648" r:id="rId4"/>
  </p:sldMasterIdLst>
  <p:notesMasterIdLst>
    <p:notesMasterId r:id="rId28"/>
  </p:notesMasterIdLst>
  <p:handoutMasterIdLst>
    <p:handoutMasterId r:id="rId29"/>
  </p:handoutMasterIdLst>
  <p:sldIdLst>
    <p:sldId id="2098150057" r:id="rId5"/>
    <p:sldId id="2147474540" r:id="rId6"/>
    <p:sldId id="2147474531" r:id="rId7"/>
    <p:sldId id="1042653859" r:id="rId8"/>
    <p:sldId id="2147474153" r:id="rId9"/>
    <p:sldId id="2147474176" r:id="rId10"/>
    <p:sldId id="2147474532" r:id="rId11"/>
    <p:sldId id="16370" r:id="rId12"/>
    <p:sldId id="2147474530" r:id="rId13"/>
    <p:sldId id="2147474459" r:id="rId14"/>
    <p:sldId id="2147474461" r:id="rId15"/>
    <p:sldId id="2147474194" r:id="rId16"/>
    <p:sldId id="2147474349" r:id="rId17"/>
    <p:sldId id="2147474536" r:id="rId18"/>
    <p:sldId id="2147474539" r:id="rId19"/>
    <p:sldId id="2147474541" r:id="rId20"/>
    <p:sldId id="2147474529" r:id="rId21"/>
    <p:sldId id="476" r:id="rId22"/>
    <p:sldId id="2147474345" r:id="rId23"/>
    <p:sldId id="480" r:id="rId24"/>
    <p:sldId id="2147474196" r:id="rId25"/>
    <p:sldId id="2147474456" r:id="rId26"/>
    <p:sldId id="214747453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4F2E3C-F09D-4C62-B482-1D2495306F49}">
          <p14:sldIdLst>
            <p14:sldId id="2098150057"/>
            <p14:sldId id="2147474540"/>
            <p14:sldId id="2147474531"/>
            <p14:sldId id="1042653859"/>
            <p14:sldId id="2147474153"/>
            <p14:sldId id="2147474176"/>
            <p14:sldId id="2147474532"/>
            <p14:sldId id="16370"/>
            <p14:sldId id="2147474530"/>
            <p14:sldId id="2147474459"/>
            <p14:sldId id="2147474461"/>
            <p14:sldId id="2147474194"/>
            <p14:sldId id="2147474349"/>
            <p14:sldId id="2147474536"/>
            <p14:sldId id="2147474539"/>
            <p14:sldId id="2147474541"/>
            <p14:sldId id="2147474529"/>
            <p14:sldId id="476"/>
            <p14:sldId id="2147474345"/>
            <p14:sldId id="480"/>
            <p14:sldId id="2147474196"/>
            <p14:sldId id="2147474456"/>
            <p14:sldId id="2147474534"/>
          </p14:sldIdLst>
        </p14:section>
        <p14:section name="UVS Architecture Overview" id="{423D1FB3-639B-4A6D-AF26-B320918C2B10}">
          <p14:sldIdLst/>
        </p14:section>
        <p14:section name="Requirements" id="{9EB9CA86-B477-4BB2-8DF0-A1CA6B46B600}">
          <p14:sldIdLst/>
        </p14:section>
        <p14:section name="Detailed Designs" id="{3874407F-3585-466D-9F5C-258F57FF3ACE}">
          <p14:sldIdLst/>
        </p14:section>
        <p14:section name="Hardware Selection" id="{0FD8DCE5-A442-44D7-ADCB-619F4D437572}">
          <p14:sldIdLst/>
        </p14:section>
        <p14:section name="Risks" id="{2CCF5B2F-F308-463F-815D-AB8AECF49AA8}">
          <p14:sldIdLst/>
        </p14:section>
        <p14:section name="Verification Plan" id="{87BD217A-927A-4AC2-9790-CF02AEDD3BDB}">
          <p14:sldIdLst/>
        </p14:section>
        <p14:section name="Facilities" id="{1167E754-C1C2-45E8-A610-695013289DB3}">
          <p14:sldIdLst/>
        </p14:section>
        <p14:section name="Schedule/Cost/Path Forward" id="{7C9F8EFE-738B-44D4-BFE3-D9EEC29B96FB}">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87071E-0F24-EDC0-DB69-75EE3A3AD664}" name="Morgenstern, Wendy (GSFC-5990)" initials="MW(5" userId="S::wmorgens@ndc.nasa.gov::e128ca13-128d-468a-a569-c00b2c341515" providerId="AD"/>
  <p188:author id="{EAF7DB27-5B5F-836F-5F3A-A79EF4B67448}" name="Emmett, Thomas J. (GSFC-5440)" initials="E(" userId="S::temmett@ndc.nasa.gov::5805aa70-27a3-4296-9891-eb8eef20da1b" providerId="AD"/>
  <p188:author id="{A0268452-F88F-4F7C-D5F8-F2385D24ADB8}" name="Johnstone, Dillon E. (GSFC-562.0)[SCIENCE SYSTEMS AND APPLICATIONS INC]" initials="JI" userId="S::dejohn16@ndc.nasa.gov::5b8c260a-7f7f-461f-bd78-e16657192bc8" providerId="AD"/>
  <p188:author id="{1EE92563-9595-9E2A-9F0B-8C4C3E51E1F7}" name="Day, Ratna (GSFC-435.0)[ASRC Federal]" initials="DF" userId="S::rday3@ndc.nasa.gov::e9acaecd-b924-484d-8ac0-d672417541f5" providerId="AD"/>
  <p188:author id="{B03625A1-EE57-73A6-301F-15CD63EA3E43}" name="Grello, Kyle F. (GSFC-3710)" initials="GKF(3" userId="S::kgrello@ndc.nasa.gov::86eca62b-18f9-407f-9fc5-bb1d17b700a7" providerId="AD"/>
  <p188:author id="{74E39BD6-7F5C-3088-AC8A-27140CB7AAF1}" name="Micalizzi, Frankie (GSFC-5540)" initials="MF(5" userId="S::fmicaliz@ndc.nasa.gov::cad919c2-28f0-4323-b375-248ddd9026aa" providerId="AD"/>
  <p188:author id="{52C4F7F2-29A7-0AED-6C46-195E1CC5F907}" name="Ta, Oscar (GSFC-551.0)[GENESIS ENGINEERING SOLUTIONS, INC]" initials="TI" userId="S::ota@ndc.nasa.gov::b08f1049-4e25-497a-9643-8d4db25d3d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D883FF"/>
    <a:srgbClr val="FFC000"/>
    <a:srgbClr val="0000FF"/>
    <a:srgbClr val="CFD6EA"/>
    <a:srgbClr val="E9EBF5"/>
    <a:srgbClr val="CFD5EA"/>
    <a:srgbClr val="00D2FF"/>
    <a:srgbClr val="E9F022"/>
    <a:srgbClr val="EB1B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1FAD86-D7E8-4589-8A2A-C66879985EA1}" v="12" dt="2024-07-01T18:13:17.1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13" autoAdjust="0"/>
    <p:restoredTop sz="96357" autoAdjust="0"/>
  </p:normalViewPr>
  <p:slideViewPr>
    <p:cSldViewPr snapToGrid="0">
      <p:cViewPr varScale="1">
        <p:scale>
          <a:sx n="75" d="100"/>
          <a:sy n="75" d="100"/>
        </p:scale>
        <p:origin x="2019" y="0"/>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aldo, Giuseppe (GSFC-5460)" userId="cdbe490f-d513-4483-b808-7e2525d6fc08" providerId="ADAL" clId="{8B1FAD86-D7E8-4589-8A2A-C66879985EA1}"/>
    <pc:docChg chg="modSld">
      <pc:chgData name="Cataldo, Giuseppe (GSFC-5460)" userId="cdbe490f-d513-4483-b808-7e2525d6fc08" providerId="ADAL" clId="{8B1FAD86-D7E8-4589-8A2A-C66879985EA1}" dt="2024-07-01T18:14:05.350" v="38" actId="14100"/>
      <pc:docMkLst>
        <pc:docMk/>
      </pc:docMkLst>
      <pc:sldChg chg="modSp">
        <pc:chgData name="Cataldo, Giuseppe (GSFC-5460)" userId="cdbe490f-d513-4483-b808-7e2525d6fc08" providerId="ADAL" clId="{8B1FAD86-D7E8-4589-8A2A-C66879985EA1}" dt="2024-07-01T18:13:17.143" v="21" actId="20577"/>
        <pc:sldMkLst>
          <pc:docMk/>
          <pc:sldMk cId="521393674" sldId="2147474176"/>
        </pc:sldMkLst>
        <pc:spChg chg="mod">
          <ac:chgData name="Cataldo, Giuseppe (GSFC-5460)" userId="cdbe490f-d513-4483-b808-7e2525d6fc08" providerId="ADAL" clId="{8B1FAD86-D7E8-4589-8A2A-C66879985EA1}" dt="2024-07-01T18:13:17.143" v="21" actId="20577"/>
          <ac:spMkLst>
            <pc:docMk/>
            <pc:sldMk cId="521393674" sldId="2147474176"/>
            <ac:spMk id="38" creationId="{325EFFA9-82E2-38CF-F776-A50F5CD30534}"/>
          </ac:spMkLst>
        </pc:spChg>
      </pc:sldChg>
      <pc:sldChg chg="modSp mod">
        <pc:chgData name="Cataldo, Giuseppe (GSFC-5460)" userId="cdbe490f-d513-4483-b808-7e2525d6fc08" providerId="ADAL" clId="{8B1FAD86-D7E8-4589-8A2A-C66879985EA1}" dt="2024-07-01T18:14:05.350" v="38" actId="14100"/>
        <pc:sldMkLst>
          <pc:docMk/>
          <pc:sldMk cId="4245949347" sldId="2147474541"/>
        </pc:sldMkLst>
        <pc:spChg chg="mod">
          <ac:chgData name="Cataldo, Giuseppe (GSFC-5460)" userId="cdbe490f-d513-4483-b808-7e2525d6fc08" providerId="ADAL" clId="{8B1FAD86-D7E8-4589-8A2A-C66879985EA1}" dt="2024-07-01T18:14:05.350" v="38" actId="14100"/>
          <ac:spMkLst>
            <pc:docMk/>
            <pc:sldMk cId="4245949347" sldId="2147474541"/>
            <ac:spMk id="5" creationId="{09CABD8B-5915-5AD2-DECB-6F3A4A28F81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124117-2056-F04A-9DC1-DAF80AA380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E5C68E7-4825-434A-9CDF-FD932A5E49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4D5ABFE-584F-F04D-BC99-C1ACD68CCFEE}" type="datetimeFigureOut">
              <a:rPr lang="en-US" smtClean="0"/>
              <a:t>7/1/2024</a:t>
            </a:fld>
            <a:endParaRPr lang="en-US"/>
          </a:p>
        </p:txBody>
      </p:sp>
      <p:sp>
        <p:nvSpPr>
          <p:cNvPr id="4" name="Footer Placeholder 3">
            <a:extLst>
              <a:ext uri="{FF2B5EF4-FFF2-40B4-BE49-F238E27FC236}">
                <a16:creationId xmlns:a16="http://schemas.microsoft.com/office/drawing/2014/main" id="{CC90449E-2ACE-1F45-B81D-525049DE911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Presentation Title</a:t>
            </a:r>
          </a:p>
        </p:txBody>
      </p:sp>
      <p:sp>
        <p:nvSpPr>
          <p:cNvPr id="5" name="Slide Number Placeholder 4">
            <a:extLst>
              <a:ext uri="{FF2B5EF4-FFF2-40B4-BE49-F238E27FC236}">
                <a16:creationId xmlns:a16="http://schemas.microsoft.com/office/drawing/2014/main" id="{3A261855-0205-944B-B8ED-2F08B876EAB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63CDCC0-C608-3C4D-970A-3912D6692722}" type="slidenum">
              <a:rPr lang="en-US" smtClean="0"/>
              <a:t>‹#›</a:t>
            </a:fld>
            <a:endParaRPr lang="en-US"/>
          </a:p>
        </p:txBody>
      </p:sp>
    </p:spTree>
    <p:extLst>
      <p:ext uri="{BB962C8B-B14F-4D97-AF65-F5344CB8AC3E}">
        <p14:creationId xmlns:p14="http://schemas.microsoft.com/office/powerpoint/2010/main" val="334583263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5BAD06-80BF-B747-B2B2-2646110899A4}" type="datetimeFigureOut">
              <a:rPr lang="en-US" smtClean="0"/>
              <a:t>7/1/2024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Presentation Title</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E94A1-7C40-8946-AD2E-519DF92826D0}" type="slidenum">
              <a:rPr lang="en-US" smtClean="0"/>
              <a:t>‹#›</a:t>
            </a:fld>
            <a:endParaRPr lang="en-US"/>
          </a:p>
        </p:txBody>
      </p:sp>
    </p:spTree>
    <p:extLst>
      <p:ext uri="{BB962C8B-B14F-4D97-AF65-F5344CB8AC3E}">
        <p14:creationId xmlns:p14="http://schemas.microsoft.com/office/powerpoint/2010/main" val="1098769857"/>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3</a:t>
            </a:fld>
            <a:endParaRPr lang="en-US"/>
          </a:p>
        </p:txBody>
      </p:sp>
    </p:spTree>
    <p:extLst>
      <p:ext uri="{BB962C8B-B14F-4D97-AF65-F5344CB8AC3E}">
        <p14:creationId xmlns:p14="http://schemas.microsoft.com/office/powerpoint/2010/main" val="2052177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6</a:t>
            </a:fld>
            <a:endParaRPr lang="en-US"/>
          </a:p>
        </p:txBody>
      </p:sp>
    </p:spTree>
    <p:extLst>
      <p:ext uri="{BB962C8B-B14F-4D97-AF65-F5344CB8AC3E}">
        <p14:creationId xmlns:p14="http://schemas.microsoft.com/office/powerpoint/2010/main" val="3436215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9</a:t>
            </a:fld>
            <a:endParaRPr lang="en-US"/>
          </a:p>
        </p:txBody>
      </p:sp>
    </p:spTree>
    <p:extLst>
      <p:ext uri="{BB962C8B-B14F-4D97-AF65-F5344CB8AC3E}">
        <p14:creationId xmlns:p14="http://schemas.microsoft.com/office/powerpoint/2010/main" val="3018464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11</a:t>
            </a:fld>
            <a:endParaRPr lang="en-US"/>
          </a:p>
        </p:txBody>
      </p:sp>
    </p:spTree>
    <p:extLst>
      <p:ext uri="{BB962C8B-B14F-4D97-AF65-F5344CB8AC3E}">
        <p14:creationId xmlns:p14="http://schemas.microsoft.com/office/powerpoint/2010/main" val="2399864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Frankie: note that these parts were not burned in, so this is a combination of burn in runtime AND temp cycling. So if we were to burn in, we'd see some degradation. </a:t>
            </a:r>
          </a:p>
          <a:p>
            <a:r>
              <a:rPr lang="en-US">
                <a:cs typeface="Calibri"/>
              </a:rPr>
              <a:t>Not done in vacuum. </a:t>
            </a:r>
          </a:p>
          <a:p>
            <a:r>
              <a:rPr lang="en-US">
                <a:cs typeface="Calibri"/>
              </a:rPr>
              <a:t>Frankie: 1. we validated specs on operating and storing, and exceeded specs for –40.</a:t>
            </a:r>
          </a:p>
          <a:p>
            <a:r>
              <a:rPr lang="en-US">
                <a:cs typeface="Calibri"/>
              </a:rPr>
              <a:t>Wendy: Jim will have already introduced flight limits. Maybe add the flight limits, circle back to what we care about. Add a Bang Box at the bottom: parts tested and performed at mission environment, etc. </a:t>
            </a:r>
          </a:p>
          <a:p>
            <a:r>
              <a:rPr lang="en-US">
                <a:cs typeface="Calibri"/>
              </a:rPr>
              <a:t>Oscar: will show 8% </a:t>
            </a:r>
            <a:r>
              <a:rPr lang="en-US" err="1">
                <a:cs typeface="Calibri"/>
              </a:rPr>
              <a:t>degredation</a:t>
            </a:r>
            <a:r>
              <a:rPr lang="en-US">
                <a:cs typeface="Calibri"/>
              </a:rPr>
              <a:t>, which Dillon will show later and its less than 8%.</a:t>
            </a: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13</a:t>
            </a:fld>
            <a:endParaRPr lang="en-US"/>
          </a:p>
        </p:txBody>
      </p:sp>
    </p:spTree>
    <p:extLst>
      <p:ext uri="{BB962C8B-B14F-4D97-AF65-F5344CB8AC3E}">
        <p14:creationId xmlns:p14="http://schemas.microsoft.com/office/powerpoint/2010/main" val="3224346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19</a:t>
            </a:fld>
            <a:endParaRPr lang="en-US"/>
          </a:p>
        </p:txBody>
      </p:sp>
    </p:spTree>
    <p:extLst>
      <p:ext uri="{BB962C8B-B14F-4D97-AF65-F5344CB8AC3E}">
        <p14:creationId xmlns:p14="http://schemas.microsoft.com/office/powerpoint/2010/main" val="2584142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20</a:t>
            </a:fld>
            <a:endParaRPr lang="en-US"/>
          </a:p>
        </p:txBody>
      </p:sp>
    </p:spTree>
    <p:extLst>
      <p:ext uri="{BB962C8B-B14F-4D97-AF65-F5344CB8AC3E}">
        <p14:creationId xmlns:p14="http://schemas.microsoft.com/office/powerpoint/2010/main" val="1732468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Footer Placeholder 3"/>
          <p:cNvSpPr>
            <a:spLocks noGrp="1"/>
          </p:cNvSpPr>
          <p:nvPr>
            <p:ph type="ftr" sz="quarter" idx="4"/>
          </p:nvPr>
        </p:nvSpPr>
        <p:spPr/>
        <p:txBody>
          <a:bodyPr/>
          <a:lstStyle/>
          <a:p>
            <a:r>
              <a:rPr lang="en-US"/>
              <a:t>Presentation Title</a:t>
            </a:r>
          </a:p>
        </p:txBody>
      </p:sp>
      <p:sp>
        <p:nvSpPr>
          <p:cNvPr id="5" name="Slide Number Placeholder 4"/>
          <p:cNvSpPr>
            <a:spLocks noGrp="1"/>
          </p:cNvSpPr>
          <p:nvPr>
            <p:ph type="sldNum" sz="quarter" idx="5"/>
          </p:nvPr>
        </p:nvSpPr>
        <p:spPr/>
        <p:txBody>
          <a:bodyPr/>
          <a:lstStyle/>
          <a:p>
            <a:fld id="{988E94A1-7C40-8946-AD2E-519DF92826D0}" type="slidenum">
              <a:rPr lang="en-US" smtClean="0"/>
              <a:t>21</a:t>
            </a:fld>
            <a:endParaRPr lang="en-US"/>
          </a:p>
        </p:txBody>
      </p:sp>
    </p:spTree>
    <p:extLst>
      <p:ext uri="{BB962C8B-B14F-4D97-AF65-F5344CB8AC3E}">
        <p14:creationId xmlns:p14="http://schemas.microsoft.com/office/powerpoint/2010/main" val="31721389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Background Graphic Title">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3CCED812-AAE2-4A1A-8071-510F528B4E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88389" cy="6858000"/>
          </a:xfrm>
          <a:prstGeom prst="rect">
            <a:avLst/>
          </a:prstGeom>
        </p:spPr>
      </p:pic>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pic>
        <p:nvPicPr>
          <p:cNvPr id="20" name="Google Shape;68;p16">
            <a:extLst>
              <a:ext uri="{FF2B5EF4-FFF2-40B4-BE49-F238E27FC236}">
                <a16:creationId xmlns:a16="http://schemas.microsoft.com/office/drawing/2014/main" id="{1367CB2C-8474-41A2-E705-FAEF62E0F4E2}"/>
              </a:ext>
            </a:extLst>
          </p:cNvPr>
          <p:cNvPicPr preferRelativeResize="0">
            <a:picLocks noChangeAspect="1"/>
          </p:cNvPicPr>
          <p:nvPr userDrawn="1"/>
        </p:nvPicPr>
        <p:blipFill rotWithShape="1">
          <a:blip r:embed="rId3"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25" name="Title 1">
            <a:extLst>
              <a:ext uri="{FF2B5EF4-FFF2-40B4-BE49-F238E27FC236}">
                <a16:creationId xmlns:a16="http://schemas.microsoft.com/office/drawing/2014/main" id="{00B1F90F-3662-743D-ABA8-93449D753779}"/>
              </a:ext>
            </a:extLst>
          </p:cNvPr>
          <p:cNvSpPr>
            <a:spLocks noGrp="1"/>
          </p:cNvSpPr>
          <p:nvPr>
            <p:ph type="title" hasCustomPrompt="1"/>
          </p:nvPr>
        </p:nvSpPr>
        <p:spPr>
          <a:xfrm>
            <a:off x="611211" y="2707196"/>
            <a:ext cx="11304437" cy="774288"/>
          </a:xfrm>
          <a:prstGeom prst="rect">
            <a:avLst/>
          </a:prstGeom>
        </p:spPr>
        <p:txBody>
          <a:bodyPr/>
          <a:lstStyle>
            <a:lvl1pPr>
              <a:defRPr sz="6000" b="1">
                <a:solidFill>
                  <a:schemeClr val="bg1"/>
                </a:solidFill>
              </a:defRPr>
            </a:lvl1pPr>
          </a:lstStyle>
          <a:p>
            <a:r>
              <a:rPr lang="en-US"/>
              <a:t>Title</a:t>
            </a:r>
          </a:p>
        </p:txBody>
      </p:sp>
      <p:sp>
        <p:nvSpPr>
          <p:cNvPr id="26" name="Text Placeholder 2">
            <a:extLst>
              <a:ext uri="{FF2B5EF4-FFF2-40B4-BE49-F238E27FC236}">
                <a16:creationId xmlns:a16="http://schemas.microsoft.com/office/drawing/2014/main" id="{1CD9FD90-688C-E8B9-8E27-366754E15B1C}"/>
              </a:ext>
            </a:extLst>
          </p:cNvPr>
          <p:cNvSpPr>
            <a:spLocks noGrp="1"/>
          </p:cNvSpPr>
          <p:nvPr>
            <p:ph type="body" sz="quarter" idx="10" hasCustomPrompt="1"/>
          </p:nvPr>
        </p:nvSpPr>
        <p:spPr>
          <a:xfrm>
            <a:off x="642381" y="3538661"/>
            <a:ext cx="11304588" cy="1039812"/>
          </a:xfrm>
          <a:prstGeom prst="rect">
            <a:avLst/>
          </a:prstGeom>
        </p:spPr>
        <p:txBody>
          <a:bodyPr/>
          <a:lstStyle>
            <a:lvl1pPr marL="0" indent="0">
              <a:buNone/>
              <a:defRPr sz="2800" b="1">
                <a:solidFill>
                  <a:schemeClr val="bg1"/>
                </a:solidFill>
              </a:defRPr>
            </a:lvl1pPr>
          </a:lstStyle>
          <a:p>
            <a:pPr lvl="0"/>
            <a:r>
              <a:rPr lang="en-US"/>
              <a:t>Presenter</a:t>
            </a:r>
          </a:p>
        </p:txBody>
      </p:sp>
      <p:sp>
        <p:nvSpPr>
          <p:cNvPr id="13" name="Date Placeholder 3">
            <a:extLst>
              <a:ext uri="{FF2B5EF4-FFF2-40B4-BE49-F238E27FC236}">
                <a16:creationId xmlns:a16="http://schemas.microsoft.com/office/drawing/2014/main" id="{2C141333-075C-4A60-BA22-750430F7E008}"/>
              </a:ext>
            </a:extLst>
          </p:cNvPr>
          <p:cNvSpPr txBox="1">
            <a:spLocks/>
          </p:cNvSpPr>
          <p:nvPr userDrawn="1"/>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MSR CCRS</a:t>
            </a:r>
          </a:p>
        </p:txBody>
      </p:sp>
      <p:sp>
        <p:nvSpPr>
          <p:cNvPr id="14" name="TextBox 13">
            <a:extLst>
              <a:ext uri="{FF2B5EF4-FFF2-40B4-BE49-F238E27FC236}">
                <a16:creationId xmlns:a16="http://schemas.microsoft.com/office/drawing/2014/main" id="{462A7254-C888-448B-B885-7DDCEE5715FF}"/>
              </a:ext>
            </a:extLst>
          </p:cNvPr>
          <p:cNvSpPr txBox="1"/>
          <p:nvPr userDrawn="1"/>
        </p:nvSpPr>
        <p:spPr>
          <a:xfrm>
            <a:off x="6011584" y="101510"/>
            <a:ext cx="6097656" cy="2508379"/>
          </a:xfrm>
          <a:prstGeom prst="rect">
            <a:avLst/>
          </a:prstGeom>
          <a:noFill/>
        </p:spPr>
        <p:txBody>
          <a:bodyPr wrap="square">
            <a:spAutoFit/>
          </a:bodyPr>
          <a:lstStyle/>
          <a:p>
            <a:pPr marL="0" marR="0" algn="ctr">
              <a:spcBef>
                <a:spcPts val="0"/>
              </a:spcBef>
              <a:spcAft>
                <a:spcPts val="0"/>
              </a:spcAft>
            </a:pPr>
            <a:r>
              <a:rPr lang="en-US" sz="1100" b="1">
                <a:solidFill>
                  <a:srgbClr val="C00000"/>
                </a:solidFill>
                <a:effectLst/>
                <a:latin typeface="Times New Roman" panose="02020603050405020304" pitchFamily="18" charset="0"/>
                <a:ea typeface="Times New Roman" panose="02020603050405020304" pitchFamily="18" charset="0"/>
              </a:rPr>
              <a:t>EAR RESTRICTED DATA</a:t>
            </a:r>
            <a:endParaRPr lang="en-US" sz="1100" b="1">
              <a:solidFill>
                <a:srgbClr val="C0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100" i="1">
                <a:solidFill>
                  <a:srgbClr val="C00000"/>
                </a:solidFill>
                <a:effectLst/>
                <a:latin typeface="Calibri" panose="020F0502020204030204" pitchFamily="34" charset="0"/>
                <a:ea typeface="Calibri" panose="020F0502020204030204" pitchFamily="34" charset="0"/>
              </a:rPr>
              <a:t>Destination Country(s): </a:t>
            </a:r>
            <a:r>
              <a:rPr lang="en-US" sz="1100">
                <a:solidFill>
                  <a:srgbClr val="C00000"/>
                </a:solidFill>
                <a:effectLst/>
                <a:latin typeface="Calibri" panose="020F0502020204030204" pitchFamily="34" charset="0"/>
                <a:ea typeface="Calibri" panose="020F0502020204030204" pitchFamily="34" charset="0"/>
              </a:rPr>
              <a:t>European Space Agency (ESA) </a:t>
            </a:r>
            <a:r>
              <a:rPr lang="en-US" sz="1100" i="1">
                <a:solidFill>
                  <a:srgbClr val="C00000"/>
                </a:solidFill>
                <a:effectLst/>
                <a:latin typeface="Calibri" panose="020F0502020204030204" pitchFamily="34" charset="0"/>
                <a:ea typeface="Calibri" panose="020F0502020204030204" pitchFamily="34" charset="0"/>
              </a:rPr>
              <a:t>Member &amp; Cooperating States </a:t>
            </a:r>
            <a:endParaRPr lang="en-US" sz="1400">
              <a:solidFill>
                <a:srgbClr val="C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C00000"/>
                </a:solidFill>
                <a:effectLst/>
                <a:latin typeface="Calibri" panose="020F0502020204030204" pitchFamily="34" charset="0"/>
                <a:ea typeface="Calibri" panose="020F0502020204030204" pitchFamily="34" charset="0"/>
              </a:rPr>
              <a:t>End User:   ESA (and related entities) </a:t>
            </a:r>
            <a:endParaRPr lang="en-US" sz="1400">
              <a:solidFill>
                <a:srgbClr val="C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C00000"/>
                </a:solidFill>
                <a:effectLst/>
                <a:latin typeface="Calibri" panose="020F0502020204030204" pitchFamily="34" charset="0"/>
                <a:ea typeface="Calibri" panose="020F0502020204030204" pitchFamily="34" charset="0"/>
              </a:rPr>
              <a:t>Export Commodity Control Number:  9E515.a </a:t>
            </a:r>
            <a:endParaRPr lang="en-US" sz="1400">
              <a:solidFill>
                <a:srgbClr val="C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C00000"/>
                </a:solidFill>
                <a:effectLst/>
                <a:latin typeface="Calibri" panose="020F0502020204030204" pitchFamily="34" charset="0"/>
                <a:ea typeface="Calibri" panose="020F0502020204030204" pitchFamily="34" charset="0"/>
              </a:rPr>
              <a:t>License/Exemption/Exception Number:  GOV Exception to ESA (and related entities) </a:t>
            </a:r>
            <a:endParaRPr lang="en-US" sz="1400">
              <a:solidFill>
                <a:srgbClr val="C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These items are controlled and authorized by the U.S. government for export only to the country of ultimate destination for use by the end-user herein identified.  </a:t>
            </a:r>
            <a:endParaRPr lang="en-US" sz="1400">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They may not be resold, transferred, or otherwise be disposed of, to any other country or to any person other than the authorized end-user or consignee(s), either in their original form or after being incorporated into other items, without first obtaining approval from the U.S. government or as otherwise authorized by U.S. law and regulations.</a:t>
            </a:r>
            <a:endParaRPr lang="en-US" sz="1400">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 </a:t>
            </a:r>
            <a:endParaRPr lang="en-US" sz="1400">
              <a:effectLst/>
              <a:latin typeface="Calibri" panose="020F0502020204030204" pitchFamily="34" charset="0"/>
              <a:ea typeface="Calibri" panose="020F0502020204030204" pitchFamily="34" charset="0"/>
            </a:endParaRPr>
          </a:p>
          <a:p>
            <a:pPr algn="ctr"/>
            <a:r>
              <a:rPr lang="en-US" sz="1100" b="1">
                <a:solidFill>
                  <a:srgbClr val="C00000"/>
                </a:solidFill>
                <a:latin typeface="TimesNewRomanPS-BoldMT"/>
                <a:ea typeface="Times New Roman" panose="02020603050405020304" pitchFamily="18" charset="0"/>
                <a:cs typeface="Times New Roman" panose="02020603050405020304" pitchFamily="18" charset="0"/>
              </a:rPr>
              <a:t>Controlled by: Export Control Manager, </a:t>
            </a:r>
            <a:r>
              <a:rPr lang="en-US" sz="1100" b="1">
                <a:solidFill>
                  <a:srgbClr val="C00000"/>
                </a:solidFill>
                <a:effectLst/>
                <a:latin typeface="TimesNewRomanPS-BoldMT"/>
                <a:ea typeface="Times New Roman" panose="02020603050405020304" pitchFamily="18" charset="0"/>
                <a:cs typeface="Times New Roman" panose="02020603050405020304" pitchFamily="18" charset="0"/>
              </a:rPr>
              <a:t>CCRS Project, NASA GSFC</a:t>
            </a:r>
            <a:endParaRPr lang="en-US" sz="1800" b="1">
              <a:solidFill>
                <a:srgbClr val="C00000"/>
              </a:solidFill>
              <a:latin typeface="American Typewriter" panose="02090604020004020304" pitchFamily="18" charset="77"/>
              <a:ea typeface="Times New Roman" panose="02020603050405020304" pitchFamily="18" charset="0"/>
              <a:cs typeface="Arial" panose="020B0604020202020204" pitchFamily="34" charset="0"/>
            </a:endParaRPr>
          </a:p>
          <a:p>
            <a:pPr marL="0" marR="0" algn="ctr">
              <a:spcBef>
                <a:spcPts val="0"/>
              </a:spcBef>
              <a:spcAft>
                <a:spcPts val="0"/>
              </a:spcAft>
            </a:pPr>
            <a:endParaRPr lang="en-US" sz="140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4630952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ection Header+Background Graphic">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518D192-6077-80AD-4986-D12A71C4AE2B}"/>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a:ext>
            </a:extLst>
          </a:blip>
          <a:srcRect/>
          <a:stretch/>
        </p:blipFill>
        <p:spPr>
          <a:xfrm>
            <a:off x="3048" y="0"/>
            <a:ext cx="12192000" cy="6858000"/>
          </a:xfrm>
          <a:prstGeom prst="rect">
            <a:avLst/>
          </a:prstGeom>
        </p:spPr>
      </p:pic>
      <p:sp>
        <p:nvSpPr>
          <p:cNvPr id="11" name="Rectangle 10">
            <a:extLst>
              <a:ext uri="{FF2B5EF4-FFF2-40B4-BE49-F238E27FC236}">
                <a16:creationId xmlns:a16="http://schemas.microsoft.com/office/drawing/2014/main" id="{9AB888C6-9CDB-E45D-FF36-3B8F5D01198A}"/>
              </a:ext>
            </a:extLst>
          </p:cNvPr>
          <p:cNvSpPr/>
          <p:nvPr userDrawn="1"/>
        </p:nvSpPr>
        <p:spPr>
          <a:xfrm rot="10800000">
            <a:off x="3048" y="16811"/>
            <a:ext cx="12188952" cy="4800600"/>
          </a:xfrm>
          <a:prstGeom prst="rect">
            <a:avLst/>
          </a:prstGeom>
          <a:gradFill flip="none" rotWithShape="1">
            <a:gsLst>
              <a:gs pos="0">
                <a:schemeClr val="tx1">
                  <a:alpha val="0"/>
                </a:schemeClr>
              </a:gs>
              <a:gs pos="100000">
                <a:schemeClr val="tx1">
                  <a:alpha val="30488"/>
                </a:schemeClr>
              </a:gs>
            </a:gsLst>
            <a:lin ang="5400000" scaled="0"/>
            <a:tileRect/>
          </a:gradFill>
          <a:ln w="12700" cap="flat" cmpd="sng" algn="ctr">
            <a:noFill/>
            <a:prstDash val="solid"/>
            <a:miter lim="800000"/>
          </a:ln>
          <a:effectLst/>
        </p:spPr>
        <p:txBody>
          <a:bodyPr rtlCol="0" anchor="ctr"/>
          <a:lstStyle/>
          <a:p>
            <a:pPr algn="ctr"/>
            <a:endParaRPr lang="en-US">
              <a:solidFill>
                <a:srgbClr val="FFFFFF"/>
              </a:solidFill>
              <a:latin typeface="Calibri" panose="020F0502020204030204"/>
              <a:cs typeface="Arial"/>
              <a:sym typeface="Arial"/>
            </a:endParaRPr>
          </a:p>
        </p:txBody>
      </p:sp>
      <p:sp>
        <p:nvSpPr>
          <p:cNvPr id="8" name="Title 1">
            <a:extLst>
              <a:ext uri="{FF2B5EF4-FFF2-40B4-BE49-F238E27FC236}">
                <a16:creationId xmlns:a16="http://schemas.microsoft.com/office/drawing/2014/main" id="{6F99A813-7772-E0A6-7105-52C3B074B525}"/>
              </a:ext>
            </a:extLst>
          </p:cNvPr>
          <p:cNvSpPr>
            <a:spLocks noGrp="1"/>
          </p:cNvSpPr>
          <p:nvPr>
            <p:ph type="title" hasCustomPrompt="1"/>
          </p:nvPr>
        </p:nvSpPr>
        <p:spPr>
          <a:xfrm>
            <a:off x="276352" y="1253423"/>
            <a:ext cx="11304437" cy="1162171"/>
          </a:xfrm>
          <a:prstGeom prst="rect">
            <a:avLst/>
          </a:prstGeom>
        </p:spPr>
        <p:txBody>
          <a:bodyPr/>
          <a:lstStyle>
            <a:lvl1pPr>
              <a:defRPr sz="4800" b="1">
                <a:solidFill>
                  <a:schemeClr val="bg1"/>
                </a:solidFill>
              </a:defRPr>
            </a:lvl1pPr>
          </a:lstStyle>
          <a:p>
            <a:r>
              <a:rPr lang="en-US"/>
              <a:t>Section Header</a:t>
            </a:r>
          </a:p>
        </p:txBody>
      </p:sp>
      <p:pic>
        <p:nvPicPr>
          <p:cNvPr id="12" name="Google Shape;68;p16">
            <a:extLst>
              <a:ext uri="{FF2B5EF4-FFF2-40B4-BE49-F238E27FC236}">
                <a16:creationId xmlns:a16="http://schemas.microsoft.com/office/drawing/2014/main" id="{0EB3FCEE-58ED-6965-4EF5-9817203CAD9A}"/>
              </a:ext>
            </a:extLst>
          </p:cNvPr>
          <p:cNvPicPr preferRelativeResize="0">
            <a:picLocks noChangeAspect="1"/>
          </p:cNvPicPr>
          <p:nvPr userDrawn="1"/>
        </p:nvPicPr>
        <p:blipFill rotWithShape="1">
          <a:blip r:embed="rId4" cstate="email">
            <a:alphaModFix/>
            <a:extLst>
              <a:ext uri="{28A0092B-C50C-407E-A947-70E740481C1C}">
                <a14:useLocalDpi xmlns:a14="http://schemas.microsoft.com/office/drawing/2010/main"/>
              </a:ext>
            </a:extLst>
          </a:blip>
          <a:srcRect/>
          <a:stretch/>
        </p:blipFill>
        <p:spPr>
          <a:xfrm>
            <a:off x="11429503" y="6127115"/>
            <a:ext cx="590975" cy="594360"/>
          </a:xfrm>
          <a:prstGeom prst="rect">
            <a:avLst/>
          </a:prstGeom>
          <a:noFill/>
          <a:ln>
            <a:noFill/>
          </a:ln>
        </p:spPr>
      </p:pic>
      <p:sp>
        <p:nvSpPr>
          <p:cNvPr id="3" name="Text Placeholder 2">
            <a:extLst>
              <a:ext uri="{FF2B5EF4-FFF2-40B4-BE49-F238E27FC236}">
                <a16:creationId xmlns:a16="http://schemas.microsoft.com/office/drawing/2014/main" id="{6A1CA3F4-05D4-4DA2-6853-CD6461CF1160}"/>
              </a:ext>
            </a:extLst>
          </p:cNvPr>
          <p:cNvSpPr>
            <a:spLocks noGrp="1"/>
          </p:cNvSpPr>
          <p:nvPr>
            <p:ph type="body" sz="quarter" idx="10" hasCustomPrompt="1"/>
          </p:nvPr>
        </p:nvSpPr>
        <p:spPr>
          <a:xfrm>
            <a:off x="276225" y="2433827"/>
            <a:ext cx="11304588" cy="1039812"/>
          </a:xfrm>
          <a:prstGeom prst="rect">
            <a:avLst/>
          </a:prstGeom>
        </p:spPr>
        <p:txBody>
          <a:bodyPr/>
          <a:lstStyle>
            <a:lvl1pPr marL="0" indent="0">
              <a:buNone/>
              <a:defRPr sz="2800" b="1">
                <a:solidFill>
                  <a:schemeClr val="bg1"/>
                </a:solidFill>
              </a:defRPr>
            </a:lvl1pPr>
          </a:lstStyle>
          <a:p>
            <a:pPr lvl="0"/>
            <a:r>
              <a:rPr lang="en-US"/>
              <a:t>Presenter</a:t>
            </a:r>
          </a:p>
        </p:txBody>
      </p:sp>
      <p:sp>
        <p:nvSpPr>
          <p:cNvPr id="17" name="Text Placeholder 2">
            <a:extLst>
              <a:ext uri="{FF2B5EF4-FFF2-40B4-BE49-F238E27FC236}">
                <a16:creationId xmlns:a16="http://schemas.microsoft.com/office/drawing/2014/main" id="{91F27DE8-36E3-3DF9-8AB0-10D45419B041}"/>
              </a:ext>
            </a:extLst>
          </p:cNvPr>
          <p:cNvSpPr>
            <a:spLocks noGrp="1"/>
          </p:cNvSpPr>
          <p:nvPr>
            <p:ph type="body" sz="quarter" idx="11" hasCustomPrompt="1"/>
          </p:nvPr>
        </p:nvSpPr>
        <p:spPr>
          <a:xfrm>
            <a:off x="276201" y="985903"/>
            <a:ext cx="11304588" cy="258404"/>
          </a:xfrm>
          <a:prstGeom prst="rect">
            <a:avLst/>
          </a:prstGeom>
        </p:spPr>
        <p:txBody>
          <a:bodyPr/>
          <a:lstStyle>
            <a:lvl1pPr marL="0" indent="0">
              <a:buNone/>
              <a:defRPr sz="1200" b="1">
                <a:solidFill>
                  <a:schemeClr val="bg1"/>
                </a:solidFill>
              </a:defRPr>
            </a:lvl1pPr>
          </a:lstStyle>
          <a:p>
            <a:r>
              <a:rPr lang="en-US"/>
              <a:t>MSR CCRS UV PDR February, 21 2024</a:t>
            </a:r>
          </a:p>
        </p:txBody>
      </p:sp>
      <p:sp>
        <p:nvSpPr>
          <p:cNvPr id="15" name="Rectangle 14">
            <a:extLst>
              <a:ext uri="{FF2B5EF4-FFF2-40B4-BE49-F238E27FC236}">
                <a16:creationId xmlns:a16="http://schemas.microsoft.com/office/drawing/2014/main" id="{A6176254-5DF9-48DB-AE30-C2EF86CE878A}"/>
              </a:ext>
            </a:extLst>
          </p:cNvPr>
          <p:cNvSpPr/>
          <p:nvPr userDrawn="1"/>
        </p:nvSpPr>
        <p:spPr>
          <a:xfrm>
            <a:off x="5540399" y="0"/>
            <a:ext cx="1111202" cy="2616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CUI//SP-EXPT</a:t>
            </a:r>
          </a:p>
        </p:txBody>
      </p:sp>
      <p:sp>
        <p:nvSpPr>
          <p:cNvPr id="16" name="Date Placeholder 3">
            <a:extLst>
              <a:ext uri="{FF2B5EF4-FFF2-40B4-BE49-F238E27FC236}">
                <a16:creationId xmlns:a16="http://schemas.microsoft.com/office/drawing/2014/main" id="{DC514097-2E38-4C61-BA17-20528046571A}"/>
              </a:ext>
            </a:extLst>
          </p:cNvPr>
          <p:cNvSpPr txBox="1">
            <a:spLocks/>
          </p:cNvSpPr>
          <p:nvPr userDrawn="1"/>
        </p:nvSpPr>
        <p:spPr>
          <a:xfrm>
            <a:off x="11253820" y="6617472"/>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t>MSR CCRS</a:t>
            </a:r>
          </a:p>
        </p:txBody>
      </p:sp>
      <p:sp>
        <p:nvSpPr>
          <p:cNvPr id="13" name="TextBox 12">
            <a:extLst>
              <a:ext uri="{FF2B5EF4-FFF2-40B4-BE49-F238E27FC236}">
                <a16:creationId xmlns:a16="http://schemas.microsoft.com/office/drawing/2014/main" id="{ABA06508-551F-4FC3-91C6-DDEF3108EAB2}"/>
              </a:ext>
            </a:extLst>
          </p:cNvPr>
          <p:cNvSpPr txBox="1"/>
          <p:nvPr userDrawn="1"/>
        </p:nvSpPr>
        <p:spPr>
          <a:xfrm>
            <a:off x="5928495" y="3605114"/>
            <a:ext cx="6097656" cy="2292935"/>
          </a:xfrm>
          <a:prstGeom prst="rect">
            <a:avLst/>
          </a:prstGeom>
          <a:solidFill>
            <a:schemeClr val="accent2">
              <a:lumMod val="20000"/>
              <a:lumOff val="80000"/>
            </a:schemeClr>
          </a:solidFill>
        </p:spPr>
        <p:txBody>
          <a:bodyPr wrap="square">
            <a:spAutoFit/>
          </a:bodyPr>
          <a:lstStyle/>
          <a:p>
            <a:pPr marL="0" marR="0" algn="ctr">
              <a:spcBef>
                <a:spcPts val="0"/>
              </a:spcBef>
              <a:spcAft>
                <a:spcPts val="0"/>
              </a:spcAft>
            </a:pPr>
            <a:r>
              <a:rPr lang="en-US" sz="1100" b="1">
                <a:solidFill>
                  <a:srgbClr val="FF0000"/>
                </a:solidFill>
                <a:effectLst/>
                <a:latin typeface="Times New Roman" panose="02020603050405020304" pitchFamily="18" charset="0"/>
                <a:ea typeface="Times New Roman" panose="02020603050405020304" pitchFamily="18" charset="0"/>
              </a:rPr>
              <a:t>EAR RESTRICTED DATA</a:t>
            </a:r>
            <a:endParaRPr lang="en-US" sz="1100" b="1">
              <a:solidFill>
                <a:srgbClr val="FF0000"/>
              </a:solidFill>
              <a:effectLst/>
              <a:latin typeface="Times New Roman" panose="02020603050405020304" pitchFamily="18" charset="0"/>
              <a:ea typeface="Calibri" panose="020F0502020204030204" pitchFamily="34" charset="0"/>
            </a:endParaRPr>
          </a:p>
          <a:p>
            <a:pPr marL="0" marR="0">
              <a:spcBef>
                <a:spcPts val="0"/>
              </a:spcBef>
              <a:spcAft>
                <a:spcPts val="0"/>
              </a:spcAft>
            </a:pPr>
            <a:r>
              <a:rPr lang="en-US" sz="1100" i="1">
                <a:solidFill>
                  <a:srgbClr val="FF0000"/>
                </a:solidFill>
                <a:effectLst/>
                <a:latin typeface="Calibri" panose="020F0502020204030204" pitchFamily="34" charset="0"/>
                <a:ea typeface="Calibri" panose="020F0502020204030204" pitchFamily="34" charset="0"/>
              </a:rPr>
              <a:t>Destination Country(s): </a:t>
            </a:r>
            <a:r>
              <a:rPr lang="en-US" sz="1100">
                <a:solidFill>
                  <a:srgbClr val="FF0000"/>
                </a:solidFill>
                <a:effectLst/>
                <a:latin typeface="Calibri" panose="020F0502020204030204" pitchFamily="34" charset="0"/>
                <a:ea typeface="Calibri" panose="020F0502020204030204" pitchFamily="34" charset="0"/>
              </a:rPr>
              <a:t>European Space Agency (ESA) </a:t>
            </a:r>
            <a:r>
              <a:rPr lang="en-US" sz="1100" i="1">
                <a:solidFill>
                  <a:srgbClr val="FF0000"/>
                </a:solidFill>
                <a:effectLst/>
                <a:latin typeface="Calibri" panose="020F0502020204030204" pitchFamily="34" charset="0"/>
                <a:ea typeface="Calibri" panose="020F0502020204030204" pitchFamily="34" charset="0"/>
              </a:rPr>
              <a:t>Member &amp; Cooperating States </a:t>
            </a:r>
            <a:endParaRPr lang="en-US" sz="1400">
              <a:solidFill>
                <a:srgbClr val="FF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FF0000"/>
                </a:solidFill>
                <a:effectLst/>
                <a:latin typeface="Calibri" panose="020F0502020204030204" pitchFamily="34" charset="0"/>
                <a:ea typeface="Calibri" panose="020F0502020204030204" pitchFamily="34" charset="0"/>
              </a:rPr>
              <a:t>End User:   ESA (and related entities) </a:t>
            </a:r>
            <a:endParaRPr lang="en-US" sz="1400">
              <a:solidFill>
                <a:srgbClr val="FF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FF0000"/>
                </a:solidFill>
                <a:effectLst/>
                <a:latin typeface="Calibri" panose="020F0502020204030204" pitchFamily="34" charset="0"/>
                <a:ea typeface="Calibri" panose="020F0502020204030204" pitchFamily="34" charset="0"/>
              </a:rPr>
              <a:t>Export Commodity Control Number:  9E515.a </a:t>
            </a:r>
            <a:endParaRPr lang="en-US" sz="1400">
              <a:solidFill>
                <a:srgbClr val="FF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solidFill>
                  <a:srgbClr val="FF0000"/>
                </a:solidFill>
                <a:effectLst/>
                <a:latin typeface="Calibri" panose="020F0502020204030204" pitchFamily="34" charset="0"/>
                <a:ea typeface="Calibri" panose="020F0502020204030204" pitchFamily="34" charset="0"/>
              </a:rPr>
              <a:t>License/Exemption/Exception Number:  GOV Exception to ESA (and related entities) </a:t>
            </a:r>
            <a:endParaRPr lang="en-US" sz="1400">
              <a:solidFill>
                <a:srgbClr val="FF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These items are controlled and authorized by the U.S. government for export only to the country of ultimate destination for use by the end-user herein identified.  </a:t>
            </a:r>
            <a:endParaRPr lang="en-US" sz="1400">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They may not be resold, transferred, or otherwise be disposed of, to any other country or to any person other than the authorized end-user or consignee(s), either in their original form or after being incorporated into other items, without first obtaining approval from the U.S. government or as otherwise authorized by U.S. law and regulations.</a:t>
            </a:r>
            <a:endParaRPr lang="en-US" sz="1400">
              <a:effectLst/>
              <a:latin typeface="Calibri" panose="020F0502020204030204" pitchFamily="34" charset="0"/>
              <a:ea typeface="Calibri" panose="020F0502020204030204" pitchFamily="34" charset="0"/>
            </a:endParaRPr>
          </a:p>
          <a:p>
            <a:pPr marL="0" marR="0">
              <a:spcBef>
                <a:spcPts val="0"/>
              </a:spcBef>
              <a:spcAft>
                <a:spcPts val="0"/>
              </a:spcAft>
            </a:pPr>
            <a:r>
              <a:rPr lang="en-US" sz="1100" i="1">
                <a:effectLst/>
                <a:latin typeface="Calibri" panose="020F0502020204030204" pitchFamily="34" charset="0"/>
                <a:ea typeface="Calibri" panose="020F0502020204030204" pitchFamily="34" charset="0"/>
              </a:rPr>
              <a:t> </a:t>
            </a:r>
            <a:endParaRPr lang="en-US" sz="1400">
              <a:effectLst/>
              <a:latin typeface="Calibri" panose="020F0502020204030204" pitchFamily="34" charset="0"/>
              <a:ea typeface="Calibri" panose="020F0502020204030204" pitchFamily="34" charset="0"/>
            </a:endParaRPr>
          </a:p>
          <a:p>
            <a:pPr algn="ctr"/>
            <a:r>
              <a:rPr lang="en-US" sz="1100" b="1">
                <a:solidFill>
                  <a:srgbClr val="FF0000"/>
                </a:solidFill>
                <a:latin typeface="TimesNewRomanPS-BoldMT"/>
                <a:ea typeface="Times New Roman" panose="02020603050405020304" pitchFamily="18" charset="0"/>
                <a:cs typeface="Times New Roman" panose="02020603050405020304" pitchFamily="18" charset="0"/>
              </a:rPr>
              <a:t>Controlled by: Export Control Manager, </a:t>
            </a:r>
            <a:r>
              <a:rPr lang="en-US" sz="1100" b="1">
                <a:solidFill>
                  <a:srgbClr val="FF0000"/>
                </a:solidFill>
                <a:effectLst/>
                <a:latin typeface="TimesNewRomanPS-BoldMT"/>
                <a:ea typeface="Times New Roman" panose="02020603050405020304" pitchFamily="18" charset="0"/>
                <a:cs typeface="Times New Roman" panose="02020603050405020304" pitchFamily="18" charset="0"/>
              </a:rPr>
              <a:t>CCRS Project, NASA GSFC</a:t>
            </a:r>
            <a:endParaRPr lang="en-US" sz="1800" b="1">
              <a:solidFill>
                <a:srgbClr val="FF0000"/>
              </a:solidFill>
              <a:latin typeface="American Typewriter" panose="02090604020004020304" pitchFamily="18" charset="77"/>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549540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asic Header+Text Placehol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72F26A61-11FF-61AD-8FE7-B9EA4092BC9B}"/>
              </a:ext>
            </a:extLst>
          </p:cNvPr>
          <p:cNvSpPr>
            <a:spLocks noGrp="1"/>
          </p:cNvSpPr>
          <p:nvPr>
            <p:ph type="body" sz="quarter" idx="11" hasCustomPrompt="1"/>
          </p:nvPr>
        </p:nvSpPr>
        <p:spPr>
          <a:xfrm>
            <a:off x="595468" y="895478"/>
            <a:ext cx="11032455" cy="5510537"/>
          </a:xfrm>
          <a:prstGeom prst="rect">
            <a:avLst/>
          </a:prstGeom>
        </p:spPr>
        <p:txBody>
          <a:bodyPr/>
          <a:lstStyle>
            <a:lvl1pPr marL="342900" indent="-342900">
              <a:lnSpc>
                <a:spcPct val="120000"/>
              </a:lnSpc>
              <a:buFont typeface="Arial" panose="020B0604020202020204" pitchFamily="34" charset="0"/>
              <a:buChar char="•"/>
              <a:defRPr sz="2000"/>
            </a:lvl1pPr>
            <a:lvl2pPr marL="685800" indent="-228600">
              <a:buFont typeface="Arial" panose="020B0604020202020204" pitchFamily="34" charset="0"/>
              <a:buChar char="-"/>
              <a:defRPr sz="1800"/>
            </a:lvl2pPr>
            <a:lvl3pPr>
              <a:defRPr sz="1600"/>
            </a:lvl3pPr>
            <a:lvl4pPr marL="1600200" indent="-228600">
              <a:buFont typeface="Arial" panose="020B0604020202020204" pitchFamily="34" charset="0"/>
              <a:buChar char="-"/>
              <a:defRPr sz="14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r>
              <a:rPr lang="en-US" err="1"/>
              <a:t>Egestas</a:t>
            </a:r>
            <a:r>
              <a:rPr lang="en-US"/>
              <a:t> integer </a:t>
            </a:r>
            <a:r>
              <a:rPr lang="en-US" err="1"/>
              <a:t>eget</a:t>
            </a:r>
            <a:r>
              <a:rPr lang="en-US"/>
              <a:t> </a:t>
            </a:r>
            <a:r>
              <a:rPr lang="en-US" err="1"/>
              <a:t>aliquet</a:t>
            </a:r>
            <a:r>
              <a:rPr lang="en-US"/>
              <a:t> </a:t>
            </a:r>
            <a:r>
              <a:rPr lang="en-US" err="1"/>
              <a:t>praesent</a:t>
            </a:r>
            <a:r>
              <a:rPr lang="en-US"/>
              <a:t> </a:t>
            </a:r>
            <a:r>
              <a:rPr lang="en-US" err="1"/>
              <a:t>tristique</a:t>
            </a:r>
            <a:r>
              <a:rPr lang="en-US"/>
              <a:t> magna.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r>
              <a:rPr lang="en-US" err="1"/>
              <a:t>Aliquam</a:t>
            </a:r>
            <a:r>
              <a:rPr lang="en-US"/>
              <a:t> </a:t>
            </a:r>
            <a:r>
              <a:rPr lang="en-US" err="1"/>
              <a:t>eleifend</a:t>
            </a:r>
            <a:r>
              <a:rPr lang="en-US"/>
              <a:t> mi in </a:t>
            </a:r>
            <a:r>
              <a:rPr lang="en-US" err="1"/>
              <a:t>nulla</a:t>
            </a:r>
            <a:r>
              <a:rPr lang="en-US"/>
              <a:t> </a:t>
            </a:r>
            <a:r>
              <a:rPr lang="en-US" err="1"/>
              <a:t>posuere</a:t>
            </a:r>
            <a:r>
              <a:rPr lang="en-US"/>
              <a:t> </a:t>
            </a:r>
            <a:r>
              <a:rPr lang="en-US" err="1"/>
              <a:t>sollicitudin</a:t>
            </a:r>
            <a:r>
              <a:rPr lang="en-US"/>
              <a:t> </a:t>
            </a:r>
            <a:r>
              <a:rPr lang="en-US" err="1"/>
              <a:t>aliquam</a:t>
            </a:r>
            <a:r>
              <a:rPr lang="en-US"/>
              <a:t>. </a:t>
            </a:r>
            <a:r>
              <a:rPr lang="en-US" err="1"/>
              <a:t>Senectus</a:t>
            </a:r>
            <a:r>
              <a:rPr lang="en-US"/>
              <a:t> et </a:t>
            </a:r>
            <a:r>
              <a:rPr lang="en-US" err="1"/>
              <a:t>netus</a:t>
            </a:r>
            <a:r>
              <a:rPr lang="en-US"/>
              <a:t> et </a:t>
            </a:r>
            <a:r>
              <a:rPr lang="en-US" err="1"/>
              <a:t>malesuada</a:t>
            </a:r>
            <a:r>
              <a:rPr lang="en-US"/>
              <a:t> fames ac </a:t>
            </a:r>
            <a:r>
              <a:rPr lang="en-US" err="1"/>
              <a:t>turpis</a:t>
            </a:r>
            <a:r>
              <a:rPr lang="en-US"/>
              <a:t> </a:t>
            </a:r>
            <a:r>
              <a:rPr lang="en-US" err="1"/>
              <a:t>egestas</a:t>
            </a:r>
            <a:r>
              <a:rPr lang="en-US"/>
              <a:t>. Gravida </a:t>
            </a:r>
            <a:r>
              <a:rPr lang="en-US" err="1"/>
              <a:t>rutrum</a:t>
            </a:r>
            <a:r>
              <a:rPr lang="en-US"/>
              <a:t> </a:t>
            </a:r>
            <a:r>
              <a:rPr lang="en-US" err="1"/>
              <a:t>quisque</a:t>
            </a:r>
            <a:r>
              <a:rPr lang="en-US"/>
              <a:t> non </a:t>
            </a:r>
            <a:r>
              <a:rPr lang="en-US" err="1"/>
              <a:t>tellus</a:t>
            </a:r>
            <a:r>
              <a:rPr lang="en-US"/>
              <a:t>. </a:t>
            </a:r>
          </a:p>
          <a:p>
            <a:pPr lvl="2"/>
            <a:r>
              <a:rPr lang="en-US"/>
              <a:t>??</a:t>
            </a:r>
          </a:p>
          <a:p>
            <a:pPr lvl="3"/>
            <a:r>
              <a:rPr lang="en-US"/>
              <a:t>??</a:t>
            </a:r>
          </a:p>
          <a:p>
            <a:pPr lvl="0"/>
            <a:r>
              <a:rPr lang="en-US" err="1"/>
              <a:t>Suspendisse</a:t>
            </a:r>
            <a:r>
              <a:rPr lang="en-US"/>
              <a:t> </a:t>
            </a:r>
            <a:r>
              <a:rPr lang="en-US" err="1"/>
              <a:t>interdum</a:t>
            </a:r>
            <a:r>
              <a:rPr lang="en-US"/>
              <a:t> </a:t>
            </a:r>
            <a:r>
              <a:rPr lang="en-US" err="1"/>
              <a:t>consectetur</a:t>
            </a:r>
            <a:r>
              <a:rPr lang="en-US"/>
              <a:t> libero id </a:t>
            </a:r>
            <a:r>
              <a:rPr lang="en-US" err="1"/>
              <a:t>faucibus</a:t>
            </a:r>
            <a:r>
              <a:rPr lang="en-US"/>
              <a:t> </a:t>
            </a:r>
            <a:r>
              <a:rPr lang="en-US" err="1"/>
              <a:t>nisl</a:t>
            </a:r>
            <a:r>
              <a:rPr lang="en-US"/>
              <a:t>. </a:t>
            </a:r>
          </a:p>
          <a:p>
            <a:pPr lvl="1"/>
            <a:r>
              <a:rPr lang="en-US"/>
              <a:t>??</a:t>
            </a:r>
          </a:p>
          <a:p>
            <a:pPr lvl="2"/>
            <a:r>
              <a:rPr lang="en-US"/>
              <a:t>??	</a:t>
            </a:r>
          </a:p>
          <a:p>
            <a:pPr lvl="3"/>
            <a:r>
              <a:rPr lang="en-US"/>
              <a:t>??</a:t>
            </a:r>
          </a:p>
          <a:p>
            <a:pPr lvl="0"/>
            <a:endParaRPr lang="en-US"/>
          </a:p>
        </p:txBody>
      </p:sp>
      <p:sp>
        <p:nvSpPr>
          <p:cNvPr id="2" name="Date Placeholder 6">
            <a:extLst>
              <a:ext uri="{FF2B5EF4-FFF2-40B4-BE49-F238E27FC236}">
                <a16:creationId xmlns:a16="http://schemas.microsoft.com/office/drawing/2014/main" id="{BD752A0E-5428-8A0F-D8D9-D3F39DD243E3}"/>
              </a:ext>
            </a:extLst>
          </p:cNvPr>
          <p:cNvSpPr>
            <a:spLocks noGrp="1"/>
          </p:cNvSpPr>
          <p:nvPr>
            <p:ph type="dt" sz="half" idx="2"/>
          </p:nvPr>
        </p:nvSpPr>
        <p:spPr>
          <a:xfrm>
            <a:off x="116403" y="6514411"/>
            <a:ext cx="2275399" cy="195272"/>
          </a:xfrm>
          <a:prstGeom prst="rect">
            <a:avLst/>
          </a:prstGeom>
        </p:spPr>
        <p:txBody>
          <a:bodyPr/>
          <a:lstStyle>
            <a:lvl1pPr algn="l">
              <a:defRPr sz="1000">
                <a:solidFill>
                  <a:schemeClr val="tx1">
                    <a:lumMod val="50000"/>
                    <a:lumOff val="50000"/>
                  </a:schemeClr>
                </a:solidFill>
              </a:defRPr>
            </a:lvl1pPr>
          </a:lstStyle>
          <a:p>
            <a:r>
              <a:rPr lang="en-US"/>
              <a:t>COSPAR 2024</a:t>
            </a:r>
            <a:endParaRPr lang="en-US" dirty="0"/>
          </a:p>
        </p:txBody>
      </p:sp>
    </p:spTree>
    <p:extLst>
      <p:ext uri="{BB962C8B-B14F-4D97-AF65-F5344CB8AC3E}">
        <p14:creationId xmlns:p14="http://schemas.microsoft.com/office/powerpoint/2010/main" val="1759727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sic One-Line Header">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2" name="Date Placeholder 6">
            <a:extLst>
              <a:ext uri="{FF2B5EF4-FFF2-40B4-BE49-F238E27FC236}">
                <a16:creationId xmlns:a16="http://schemas.microsoft.com/office/drawing/2014/main" id="{FCCE8896-B47D-CE7D-1182-24DA7077C747}"/>
              </a:ext>
            </a:extLst>
          </p:cNvPr>
          <p:cNvSpPr>
            <a:spLocks noGrp="1"/>
          </p:cNvSpPr>
          <p:nvPr>
            <p:ph type="dt" sz="half" idx="2"/>
          </p:nvPr>
        </p:nvSpPr>
        <p:spPr>
          <a:xfrm>
            <a:off x="116403" y="6514411"/>
            <a:ext cx="2275399" cy="195272"/>
          </a:xfrm>
          <a:prstGeom prst="rect">
            <a:avLst/>
          </a:prstGeom>
        </p:spPr>
        <p:txBody>
          <a:bodyPr/>
          <a:lstStyle>
            <a:lvl1pPr algn="l">
              <a:defRPr sz="1000">
                <a:solidFill>
                  <a:schemeClr val="tx1">
                    <a:lumMod val="50000"/>
                    <a:lumOff val="50000"/>
                  </a:schemeClr>
                </a:solidFill>
              </a:defRPr>
            </a:lvl1pPr>
          </a:lstStyle>
          <a:p>
            <a:r>
              <a:rPr lang="en-US"/>
              <a:t>COSPAR 2024</a:t>
            </a:r>
            <a:endParaRPr lang="en-US" dirty="0"/>
          </a:p>
        </p:txBody>
      </p:sp>
    </p:spTree>
    <p:extLst>
      <p:ext uri="{BB962C8B-B14F-4D97-AF65-F5344CB8AC3E}">
        <p14:creationId xmlns:p14="http://schemas.microsoft.com/office/powerpoint/2010/main" val="8038005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 Layou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0" name="Straight Connector 9">
            <a:extLst>
              <a:ext uri="{FF2B5EF4-FFF2-40B4-BE49-F238E27FC236}">
                <a16:creationId xmlns:a16="http://schemas.microsoft.com/office/drawing/2014/main" id="{6F87F8BA-8451-0D01-4DB8-920A81203BBC}"/>
              </a:ext>
            </a:extLst>
          </p:cNvPr>
          <p:cNvCxnSpPr>
            <a:cxnSpLocks/>
          </p:cNvCxnSpPr>
          <p:nvPr userDrawn="1"/>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3" y="823250"/>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r>
              <a:rPr lang="en-US"/>
              <a:t>Vestibulum </a:t>
            </a:r>
            <a:r>
              <a:rPr lang="en-US" err="1"/>
              <a:t>lectus</a:t>
            </a:r>
            <a:r>
              <a:rPr lang="en-US"/>
              <a:t> </a:t>
            </a:r>
            <a:r>
              <a:rPr lang="en-US" err="1"/>
              <a:t>mauris</a:t>
            </a:r>
            <a:r>
              <a:rPr lang="en-US"/>
              <a:t> </a:t>
            </a:r>
            <a:r>
              <a:rPr lang="en-US" err="1"/>
              <a:t>ultrices</a:t>
            </a:r>
            <a:r>
              <a:rPr lang="en-US"/>
              <a:t> eros in cursus </a:t>
            </a:r>
            <a:r>
              <a:rPr lang="en-US" err="1"/>
              <a:t>tincidunt</a:t>
            </a:r>
            <a:r>
              <a:rPr lang="en-US"/>
              <a:t>.</a:t>
            </a:r>
          </a:p>
          <a:p>
            <a:pPr lvl="1"/>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0"/>
            <a:r>
              <a:rPr lang="en-US"/>
              <a:t>Gravida </a:t>
            </a:r>
            <a:r>
              <a:rPr lang="en-US" err="1"/>
              <a:t>rutrum</a:t>
            </a:r>
            <a:r>
              <a:rPr lang="en-US"/>
              <a:t> </a:t>
            </a:r>
            <a:r>
              <a:rPr lang="en-US" err="1"/>
              <a:t>quisque</a:t>
            </a:r>
            <a:r>
              <a:rPr lang="en-US"/>
              <a:t> non </a:t>
            </a:r>
            <a:r>
              <a:rPr lang="en-US" err="1"/>
              <a:t>tellus</a:t>
            </a:r>
            <a:r>
              <a:rPr lang="en-US"/>
              <a:t>. </a:t>
            </a:r>
          </a:p>
        </p:txBody>
      </p:sp>
      <p:sp>
        <p:nvSpPr>
          <p:cNvPr id="19" name="Text Placeholder 2">
            <a:extLst>
              <a:ext uri="{FF2B5EF4-FFF2-40B4-BE49-F238E27FC236}">
                <a16:creationId xmlns:a16="http://schemas.microsoft.com/office/drawing/2014/main" id="{E8485262-6978-30FC-9EDC-1A583E96F3D4}"/>
              </a:ext>
            </a:extLst>
          </p:cNvPr>
          <p:cNvSpPr>
            <a:spLocks noGrp="1"/>
          </p:cNvSpPr>
          <p:nvPr>
            <p:ph type="body" sz="quarter" idx="13" hasCustomPrompt="1"/>
          </p:nvPr>
        </p:nvSpPr>
        <p:spPr>
          <a:xfrm>
            <a:off x="6396800" y="823250"/>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marL="685800" indent="-228600" algn="l" rtl="0" eaLnBrk="1" latinLnBrk="0" hangingPunct="1">
              <a:buFont typeface="Arial" panose="020B0604020202020204" pitchFamily="34" charset="0"/>
              <a:buChar char="•"/>
              <a:defRPr lang="en-US" sz="1600" kern="1200" dirty="0">
                <a:solidFill>
                  <a:schemeClr val="tx1"/>
                </a:solidFill>
                <a:latin typeface="+mn-lt"/>
                <a:ea typeface="+mn-ea"/>
                <a:cs typeface="+mn-cs"/>
              </a:defRPr>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0"/>
            <a:r>
              <a:rPr lang="en-US"/>
              <a:t>Gravida </a:t>
            </a:r>
            <a:r>
              <a:rPr lang="en-US" err="1"/>
              <a:t>rutrum</a:t>
            </a:r>
            <a:r>
              <a:rPr lang="en-US"/>
              <a:t> </a:t>
            </a:r>
            <a:r>
              <a:rPr lang="en-US" err="1"/>
              <a:t>quisque</a:t>
            </a:r>
            <a:r>
              <a:rPr lang="en-US"/>
              <a:t> non </a:t>
            </a:r>
            <a:r>
              <a:rPr lang="en-US" err="1"/>
              <a:t>tellus</a:t>
            </a:r>
            <a:r>
              <a:rPr lang="en-US"/>
              <a:t>. </a:t>
            </a:r>
          </a:p>
          <a:p>
            <a:pPr lvl="1"/>
            <a:r>
              <a:rPr lang="en-US"/>
              <a:t>Vestibulum </a:t>
            </a:r>
            <a:r>
              <a:rPr lang="en-US" err="1"/>
              <a:t>lectus</a:t>
            </a:r>
            <a:r>
              <a:rPr lang="en-US"/>
              <a:t> </a:t>
            </a:r>
            <a:r>
              <a:rPr lang="en-US" err="1"/>
              <a:t>mauris</a:t>
            </a:r>
            <a:r>
              <a:rPr lang="en-US"/>
              <a:t> </a:t>
            </a:r>
            <a:r>
              <a:rPr lang="en-US" err="1"/>
              <a:t>ultrices</a:t>
            </a:r>
            <a:r>
              <a:rPr lang="en-US"/>
              <a:t> eros in cursus </a:t>
            </a:r>
            <a:r>
              <a:rPr lang="en-US" err="1"/>
              <a:t>tincidunt</a:t>
            </a:r>
            <a:r>
              <a:rPr lang="en-US"/>
              <a:t>.</a:t>
            </a:r>
          </a:p>
          <a:p>
            <a:pPr lvl="2"/>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0"/>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1"/>
            <a:r>
              <a:rPr lang="en-US"/>
              <a:t>Gravida </a:t>
            </a:r>
            <a:r>
              <a:rPr lang="en-US" err="1"/>
              <a:t>rutrum</a:t>
            </a:r>
            <a:r>
              <a:rPr lang="en-US"/>
              <a:t> </a:t>
            </a:r>
            <a:r>
              <a:rPr lang="en-US" err="1"/>
              <a:t>quisque</a:t>
            </a:r>
            <a:r>
              <a:rPr lang="en-US"/>
              <a:t> non </a:t>
            </a:r>
            <a:r>
              <a:rPr lang="en-US" err="1"/>
              <a:t>tellus</a:t>
            </a:r>
            <a:r>
              <a:rPr lang="en-US"/>
              <a:t>. </a:t>
            </a:r>
          </a:p>
          <a:p>
            <a:pPr lvl="2"/>
            <a:r>
              <a:rPr lang="en-US" err="1"/>
              <a:t>Lkj;lkj;lkj</a:t>
            </a:r>
            <a:endParaRPr lang="en-US"/>
          </a:p>
        </p:txBody>
      </p:sp>
      <p:pic>
        <p:nvPicPr>
          <p:cNvPr id="14" name="Google Shape;68;p16">
            <a:extLst>
              <a:ext uri="{FF2B5EF4-FFF2-40B4-BE49-F238E27FC236}">
                <a16:creationId xmlns:a16="http://schemas.microsoft.com/office/drawing/2014/main" id="{16476D70-2D49-47B3-9687-67799E823641}"/>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16" name="Date Placeholder 3">
            <a:extLst>
              <a:ext uri="{FF2B5EF4-FFF2-40B4-BE49-F238E27FC236}">
                <a16:creationId xmlns:a16="http://schemas.microsoft.com/office/drawing/2014/main" id="{6B7BF385-7496-4C43-A041-7C89E8A54E33}"/>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3299654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Section Layou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4" y="870387"/>
            <a:ext cx="3008658" cy="5189022"/>
          </a:xfrm>
          <a:prstGeom prst="rect">
            <a:avLst/>
          </a:prstGeom>
        </p:spPr>
        <p:txBody>
          <a:bodyPr/>
          <a:lstStyle>
            <a:lvl1pPr marL="0" marR="0" indent="0" algn="l" defTabSz="1219170" rtl="0" eaLnBrk="1" fontAlgn="auto" latinLnBrk="0" hangingPunct="1">
              <a:lnSpc>
                <a:spcPct val="120000"/>
              </a:lnSpc>
              <a:spcBef>
                <a:spcPts val="1000"/>
              </a:spcBef>
              <a:spcAft>
                <a:spcPts val="0"/>
              </a:spcAft>
              <a:buClr>
                <a:srgbClr val="000000"/>
              </a:buClr>
              <a:buSzPct val="80000"/>
              <a:buFont typeface="Arial"/>
              <a:buNone/>
              <a:tabLst/>
              <a:defRPr sz="1400"/>
            </a:lvl1pPr>
            <a:lvl2pPr marL="812803" indent="-285750">
              <a:buFont typeface="Arial" panose="020B0604020202020204" pitchFamily="34" charset="0"/>
              <a:buChar char="-"/>
              <a:defRPr sz="14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p:txBody>
      </p:sp>
      <p:sp>
        <p:nvSpPr>
          <p:cNvPr id="15" name="Text Placeholder 2">
            <a:extLst>
              <a:ext uri="{FF2B5EF4-FFF2-40B4-BE49-F238E27FC236}">
                <a16:creationId xmlns:a16="http://schemas.microsoft.com/office/drawing/2014/main" id="{6AE66C60-8635-3C76-5B21-8644619325CE}"/>
              </a:ext>
            </a:extLst>
          </p:cNvPr>
          <p:cNvSpPr>
            <a:spLocks noGrp="1"/>
          </p:cNvSpPr>
          <p:nvPr>
            <p:ph type="body" sz="quarter" idx="11" hasCustomPrompt="1"/>
          </p:nvPr>
        </p:nvSpPr>
        <p:spPr>
          <a:xfrm>
            <a:off x="4571009" y="870387"/>
            <a:ext cx="3049982" cy="5189024"/>
          </a:xfrm>
          <a:prstGeom prst="rect">
            <a:avLst/>
          </a:prstGeom>
        </p:spPr>
        <p:txBody>
          <a:bodyPr/>
          <a:lstStyle>
            <a:lvl1pPr marL="158747" marR="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sz="1400"/>
            </a:lvl1pPr>
            <a:lvl2pPr>
              <a:defRPr sz="28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158747" marR="0" lvl="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Gravida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rutrum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quisque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non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tellus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Vestibulum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lectus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mauris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ultrices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eros in cursus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tincidunt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lvl="0"/>
            <a:endParaRPr lang="en-US"/>
          </a:p>
        </p:txBody>
      </p:sp>
      <p:cxnSp>
        <p:nvCxnSpPr>
          <p:cNvPr id="11" name="Straight Connector 10">
            <a:extLst>
              <a:ext uri="{FF2B5EF4-FFF2-40B4-BE49-F238E27FC236}">
                <a16:creationId xmlns:a16="http://schemas.microsoft.com/office/drawing/2014/main" id="{A2450113-83BE-C97B-1611-5241C845E32D}"/>
              </a:ext>
            </a:extLst>
          </p:cNvPr>
          <p:cNvCxnSpPr>
            <a:cxnSpLocks/>
          </p:cNvCxnSpPr>
          <p:nvPr userDrawn="1"/>
        </p:nvCxnSpPr>
        <p:spPr>
          <a:xfrm>
            <a:off x="8128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363C3EF-B31D-B69F-EF0B-3B8F4EF807DA}"/>
              </a:ext>
            </a:extLst>
          </p:cNvPr>
          <p:cNvCxnSpPr>
            <a:cxnSpLocks/>
          </p:cNvCxnSpPr>
          <p:nvPr userDrawn="1"/>
        </p:nvCxnSpPr>
        <p:spPr>
          <a:xfrm>
            <a:off x="4064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9917AA18-BFB8-C4B8-D57F-E02C6252E765}"/>
              </a:ext>
            </a:extLst>
          </p:cNvPr>
          <p:cNvSpPr>
            <a:spLocks noGrp="1"/>
          </p:cNvSpPr>
          <p:nvPr>
            <p:ph type="body" sz="quarter" idx="12" hasCustomPrompt="1"/>
          </p:nvPr>
        </p:nvSpPr>
        <p:spPr>
          <a:xfrm>
            <a:off x="8635008" y="870387"/>
            <a:ext cx="3049982" cy="5189024"/>
          </a:xfrm>
          <a:prstGeom prst="rect">
            <a:avLst/>
          </a:prstGeom>
        </p:spPr>
        <p:txBody>
          <a:bodyPr/>
          <a:lstStyle>
            <a:lvl1pPr marL="158747" marR="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sz="1400"/>
            </a:lvl1pPr>
            <a:lvl2pPr>
              <a:defRPr sz="2800"/>
            </a:lvl2pPr>
          </a:lstStyle>
          <a:p>
            <a:pPr marL="158747" marR="0" lvl="0" indent="-158747" algn="l" defTabSz="1219170" rtl="0" eaLnBrk="1" fontAlgn="auto" latinLnBrk="0" hangingPunct="1">
              <a:lnSpc>
                <a:spcPct val="120000"/>
              </a:lnSpc>
              <a:spcBef>
                <a:spcPts val="0"/>
              </a:spcBef>
              <a:spcAft>
                <a:spcPts val="0"/>
              </a:spcAft>
              <a:buClr>
                <a:srgbClr val="000000"/>
              </a:buClr>
              <a:buSzPct val="80000"/>
              <a:buFont typeface="Arial"/>
              <a:buChar char="•"/>
              <a:tabLst/>
              <a:defRPr/>
            </a:pP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Egestas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integer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nibh</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praesent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tristique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magna.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Aliquam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malesuada</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bibendum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elementum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curabitur</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vitae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nunc</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Sit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amet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nisl</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purus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in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mollis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Vivamus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augue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eget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arcu</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dictum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varius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158747" marR="0" lvl="0"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Gravida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rutrum</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quisque</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non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tellus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marL="685800" marR="0" lvl="1" indent="-158747" algn="l" defTabSz="1219170" rtl="0" eaLnBrk="1" fontAlgn="auto" latinLnBrk="0" hangingPunct="1">
              <a:lnSpc>
                <a:spcPct val="120000"/>
              </a:lnSpc>
              <a:spcBef>
                <a:spcPts val="1000"/>
              </a:spcBef>
              <a:spcAft>
                <a:spcPts val="0"/>
              </a:spcAft>
              <a:buClr>
                <a:srgbClr val="000000"/>
              </a:buClr>
              <a:buSzPct val="80000"/>
              <a:buFont typeface="Arial"/>
              <a:buChar char="•"/>
              <a:tabLst/>
              <a:defRPr/>
            </a:pPr>
            <a:r>
              <a:rPr kumimoji="0" lang="en-US" sz="1600" b="0" i="0" u="none" strike="noStrike" kern="0" cap="none" spc="0" normalizeH="0" baseline="0" noProof="0">
                <a:ln>
                  <a:noFill/>
                </a:ln>
                <a:solidFill>
                  <a:srgbClr val="000000"/>
                </a:solidFill>
                <a:effectLst/>
                <a:uLnTx/>
                <a:uFillTx/>
                <a:latin typeface="+mn-lt"/>
                <a:ea typeface="Arial"/>
                <a:cs typeface="Arial"/>
                <a:sym typeface="Arial"/>
              </a:rPr>
              <a:t>Vestibulum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lectus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mauris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ultrices</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 eros in cursus </a:t>
            </a:r>
            <a:r>
              <a:rPr kumimoji="0" lang="en-US" sz="1600" b="0" i="0" u="none" strike="noStrike" kern="0" cap="none" spc="0" normalizeH="0" baseline="0" noProof="0" err="1">
                <a:ln>
                  <a:noFill/>
                </a:ln>
                <a:solidFill>
                  <a:srgbClr val="000000"/>
                </a:solidFill>
                <a:effectLst/>
                <a:uLnTx/>
                <a:uFillTx/>
                <a:latin typeface="+mn-lt"/>
                <a:ea typeface="Arial"/>
                <a:cs typeface="Arial"/>
                <a:sym typeface="Arial"/>
              </a:rPr>
              <a:t>tincidunt</a:t>
            </a:r>
            <a:r>
              <a:rPr kumimoji="0" lang="en-US" sz="1600" b="0" i="0" u="none" strike="noStrike" kern="0" cap="none" spc="0" normalizeH="0" baseline="0" noProof="0">
                <a:ln>
                  <a:noFill/>
                </a:ln>
                <a:solidFill>
                  <a:srgbClr val="000000"/>
                </a:solidFill>
                <a:effectLst/>
                <a:uLnTx/>
                <a:uFillTx/>
                <a:latin typeface="+mn-lt"/>
                <a:ea typeface="Arial"/>
                <a:cs typeface="Arial"/>
                <a:sym typeface="Arial"/>
              </a:rPr>
              <a:t>.</a:t>
            </a:r>
            <a:endParaRPr kumimoji="0" lang="en-US" sz="1600" b="0" i="0" u="none" strike="noStrike" kern="0" cap="none" spc="0" normalizeH="0" baseline="0" noProof="0">
              <a:ln>
                <a:noFill/>
              </a:ln>
              <a:solidFill>
                <a:srgbClr val="000000"/>
              </a:solidFill>
              <a:effectLst/>
              <a:uLnTx/>
              <a:uFillTx/>
              <a:latin typeface="+mn-lt"/>
              <a:ea typeface="+mn-ea"/>
              <a:cs typeface="Arial"/>
              <a:sym typeface="Arial"/>
            </a:endParaRPr>
          </a:p>
          <a:p>
            <a:pPr lvl="0"/>
            <a:endParaRPr lang="en-US"/>
          </a:p>
        </p:txBody>
      </p:sp>
      <p:pic>
        <p:nvPicPr>
          <p:cNvPr id="22" name="Google Shape;68;p16">
            <a:extLst>
              <a:ext uri="{FF2B5EF4-FFF2-40B4-BE49-F238E27FC236}">
                <a16:creationId xmlns:a16="http://schemas.microsoft.com/office/drawing/2014/main" id="{E334D043-1EFE-47CE-8423-E0C9D6587A0A}"/>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3" name="Date Placeholder 3">
            <a:extLst>
              <a:ext uri="{FF2B5EF4-FFF2-40B4-BE49-F238E27FC236}">
                <a16:creationId xmlns:a16="http://schemas.microsoft.com/office/drawing/2014/main" id="{94A0F55D-CCF4-4031-8F9C-BB6CB1AF4C3B}"/>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15547830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adran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3" name="Text Placeholder 2">
            <a:extLst>
              <a:ext uri="{FF2B5EF4-FFF2-40B4-BE49-F238E27FC236}">
                <a16:creationId xmlns:a16="http://schemas.microsoft.com/office/drawing/2014/main" id="{C877E783-62F2-B0BD-FE23-9F02C7EEA1F5}"/>
              </a:ext>
            </a:extLst>
          </p:cNvPr>
          <p:cNvSpPr>
            <a:spLocks noGrp="1"/>
          </p:cNvSpPr>
          <p:nvPr>
            <p:ph type="body" sz="quarter" idx="10" hasCustomPrompt="1"/>
          </p:nvPr>
        </p:nvSpPr>
        <p:spPr>
          <a:xfrm>
            <a:off x="548333"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cxnSp>
        <p:nvCxnSpPr>
          <p:cNvPr id="18" name="Straight Connector 17">
            <a:extLst>
              <a:ext uri="{FF2B5EF4-FFF2-40B4-BE49-F238E27FC236}">
                <a16:creationId xmlns:a16="http://schemas.microsoft.com/office/drawing/2014/main" id="{2F840802-58AA-2BF0-31F8-0B44E8F45A92}"/>
              </a:ext>
            </a:extLst>
          </p:cNvPr>
          <p:cNvCxnSpPr>
            <a:cxnSpLocks/>
          </p:cNvCxnSpPr>
          <p:nvPr userDrawn="1"/>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71E417D2-6E24-FF59-1473-A81275CE5C13}"/>
              </a:ext>
            </a:extLst>
          </p:cNvPr>
          <p:cNvCxnSpPr>
            <a:cxnSpLocks/>
          </p:cNvCxnSpPr>
          <p:nvPr userDrawn="1"/>
        </p:nvCxnSpPr>
        <p:spPr>
          <a:xfrm>
            <a:off x="548334" y="3602468"/>
            <a:ext cx="11095332"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332469F8-3CCC-BE8A-A308-EAE4FC8D4841}"/>
              </a:ext>
            </a:extLst>
          </p:cNvPr>
          <p:cNvSpPr>
            <a:spLocks noGrp="1"/>
          </p:cNvSpPr>
          <p:nvPr>
            <p:ph type="body" sz="quarter" idx="16" hasCustomPrompt="1"/>
          </p:nvPr>
        </p:nvSpPr>
        <p:spPr>
          <a:xfrm>
            <a:off x="548333"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sp>
        <p:nvSpPr>
          <p:cNvPr id="16" name="Text Placeholder 2">
            <a:extLst>
              <a:ext uri="{FF2B5EF4-FFF2-40B4-BE49-F238E27FC236}">
                <a16:creationId xmlns:a16="http://schemas.microsoft.com/office/drawing/2014/main" id="{17E18FB3-7015-EBA2-E9A2-ED07B50745D8}"/>
              </a:ext>
            </a:extLst>
          </p:cNvPr>
          <p:cNvSpPr>
            <a:spLocks noGrp="1"/>
          </p:cNvSpPr>
          <p:nvPr>
            <p:ph type="body" sz="quarter" idx="17" hasCustomPrompt="1"/>
          </p:nvPr>
        </p:nvSpPr>
        <p:spPr>
          <a:xfrm>
            <a:off x="6396800"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sp>
        <p:nvSpPr>
          <p:cNvPr id="20" name="Text Placeholder 2">
            <a:extLst>
              <a:ext uri="{FF2B5EF4-FFF2-40B4-BE49-F238E27FC236}">
                <a16:creationId xmlns:a16="http://schemas.microsoft.com/office/drawing/2014/main" id="{73F73A6E-5489-B8B9-95FA-E92035EF760B}"/>
              </a:ext>
            </a:extLst>
          </p:cNvPr>
          <p:cNvSpPr>
            <a:spLocks noGrp="1"/>
          </p:cNvSpPr>
          <p:nvPr>
            <p:ph type="body" sz="quarter" idx="18" hasCustomPrompt="1"/>
          </p:nvPr>
        </p:nvSpPr>
        <p:spPr>
          <a:xfrm>
            <a:off x="6396800" y="3869545"/>
            <a:ext cx="4946067" cy="2332370"/>
          </a:xfrm>
          <a:prstGeom prst="rect">
            <a:avLst/>
          </a:prstGeom>
        </p:spPr>
        <p:txBody>
          <a:bodyPr/>
          <a:lstStyle>
            <a:lvl1pPr marL="0" marR="0" indent="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None/>
              <a:tabLst/>
              <a:defRPr lang="en-US" sz="1600" kern="1200" dirty="0">
                <a:solidFill>
                  <a:schemeClr val="tx1"/>
                </a:solidFill>
                <a:latin typeface="+mn-lt"/>
                <a:ea typeface="+mn-ea"/>
                <a:cs typeface="+mn-cs"/>
              </a:defRPr>
            </a:lvl1pPr>
            <a:lvl2pPr>
              <a:defRPr sz="1400"/>
            </a:lvl2pPr>
            <a:lvl3pPr>
              <a:defRPr sz="1200"/>
            </a:lvl3pPr>
          </a:lstStyle>
          <a:p>
            <a:pPr marL="285750" marR="0" lvl="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marL="685800" marR="0" lvl="1"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marL="1143000" marR="0" lvl="2"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pPr>
            <a:r>
              <a:rPr lang="en-US"/>
              <a:t>Gravida </a:t>
            </a:r>
            <a:r>
              <a:rPr lang="en-US" err="1"/>
              <a:t>rutrum</a:t>
            </a:r>
            <a:r>
              <a:rPr lang="en-US"/>
              <a:t> </a:t>
            </a:r>
            <a:r>
              <a:rPr lang="en-US" err="1"/>
              <a:t>quisque</a:t>
            </a:r>
            <a:r>
              <a:rPr lang="en-US"/>
              <a:t> non </a:t>
            </a:r>
            <a:r>
              <a:rPr lang="en-US" err="1"/>
              <a:t>tellus</a:t>
            </a:r>
            <a:r>
              <a:rPr lang="en-US"/>
              <a:t>.</a:t>
            </a:r>
          </a:p>
          <a:p>
            <a:pPr lvl="0"/>
            <a:endParaRPr lang="en-US"/>
          </a:p>
        </p:txBody>
      </p:sp>
      <p:pic>
        <p:nvPicPr>
          <p:cNvPr id="24" name="Google Shape;68;p16">
            <a:extLst>
              <a:ext uri="{FF2B5EF4-FFF2-40B4-BE49-F238E27FC236}">
                <a16:creationId xmlns:a16="http://schemas.microsoft.com/office/drawing/2014/main" id="{D2AA7757-3EDD-482B-8C9F-914232DDFD52}"/>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147ED968-171B-4B35-B073-15B6F90C44BB}"/>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81543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Sections_Left Divid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8" name="Straight Connector 17">
            <a:extLst>
              <a:ext uri="{FF2B5EF4-FFF2-40B4-BE49-F238E27FC236}">
                <a16:creationId xmlns:a16="http://schemas.microsoft.com/office/drawing/2014/main" id="{2F840802-58AA-2BF0-31F8-0B44E8F45A92}"/>
              </a:ext>
            </a:extLst>
          </p:cNvPr>
          <p:cNvCxnSpPr>
            <a:cxnSpLocks/>
          </p:cNvCxnSpPr>
          <p:nvPr userDrawn="1"/>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B193DBB-611F-FD66-1C3F-824E9716C604}"/>
              </a:ext>
            </a:extLst>
          </p:cNvPr>
          <p:cNvCxnSpPr>
            <a:cxnSpLocks/>
          </p:cNvCxnSpPr>
          <p:nvPr userDrawn="1"/>
        </p:nvCxnSpPr>
        <p:spPr>
          <a:xfrm>
            <a:off x="548334" y="3602468"/>
            <a:ext cx="5547666"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21" name="Text Placeholder 2">
            <a:extLst>
              <a:ext uri="{FF2B5EF4-FFF2-40B4-BE49-F238E27FC236}">
                <a16:creationId xmlns:a16="http://schemas.microsoft.com/office/drawing/2014/main" id="{8763F445-9CF5-F5F2-B420-68C6EAD2DE59}"/>
              </a:ext>
            </a:extLst>
          </p:cNvPr>
          <p:cNvSpPr>
            <a:spLocks noGrp="1"/>
          </p:cNvSpPr>
          <p:nvPr>
            <p:ph type="body" sz="quarter" idx="14" hasCustomPrompt="1"/>
          </p:nvPr>
        </p:nvSpPr>
        <p:spPr>
          <a:xfrm>
            <a:off x="6396800" y="1096628"/>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marL="914400" indent="0">
              <a:buNone/>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r>
              <a:rPr lang="en-US"/>
              <a:t>Vestibulum </a:t>
            </a:r>
            <a:r>
              <a:rPr lang="en-US" err="1"/>
              <a:t>lectus</a:t>
            </a:r>
            <a:r>
              <a:rPr lang="en-US"/>
              <a:t> </a:t>
            </a:r>
            <a:r>
              <a:rPr lang="en-US" err="1"/>
              <a:t>mauris</a:t>
            </a:r>
            <a:r>
              <a:rPr lang="en-US"/>
              <a:t> </a:t>
            </a:r>
            <a:r>
              <a:rPr lang="en-US" err="1"/>
              <a:t>ultrices</a:t>
            </a:r>
            <a:r>
              <a:rPr lang="en-US"/>
              <a:t> eros in cursus </a:t>
            </a:r>
            <a:r>
              <a:rPr lang="en-US" err="1"/>
              <a:t>tincidunt</a:t>
            </a:r>
            <a:r>
              <a:rPr lang="en-US"/>
              <a:t>.</a:t>
            </a:r>
          </a:p>
          <a:p>
            <a:pPr lvl="1"/>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0"/>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a:t>
            </a:r>
          </a:p>
          <a:p>
            <a:pPr lvl="1"/>
            <a:r>
              <a:rPr lang="en-US"/>
              <a:t>Gravida </a:t>
            </a:r>
            <a:r>
              <a:rPr lang="en-US" err="1"/>
              <a:t>rutrum</a:t>
            </a:r>
            <a:r>
              <a:rPr lang="en-US"/>
              <a:t> </a:t>
            </a:r>
            <a:r>
              <a:rPr lang="en-US" err="1"/>
              <a:t>quisque</a:t>
            </a:r>
            <a:r>
              <a:rPr lang="en-US"/>
              <a:t> non </a:t>
            </a:r>
            <a:r>
              <a:rPr lang="en-US" err="1"/>
              <a:t>tellus</a:t>
            </a:r>
            <a:r>
              <a:rPr lang="en-US"/>
              <a:t>. </a:t>
            </a:r>
          </a:p>
        </p:txBody>
      </p:sp>
      <p:sp>
        <p:nvSpPr>
          <p:cNvPr id="23" name="Text Placeholder 2">
            <a:extLst>
              <a:ext uri="{FF2B5EF4-FFF2-40B4-BE49-F238E27FC236}">
                <a16:creationId xmlns:a16="http://schemas.microsoft.com/office/drawing/2014/main" id="{02B90017-43C8-706C-430F-8319682A4E5F}"/>
              </a:ext>
            </a:extLst>
          </p:cNvPr>
          <p:cNvSpPr>
            <a:spLocks noGrp="1"/>
          </p:cNvSpPr>
          <p:nvPr>
            <p:ph type="body" sz="quarter" idx="10" hasCustomPrompt="1"/>
          </p:nvPr>
        </p:nvSpPr>
        <p:spPr>
          <a:xfrm>
            <a:off x="548333"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sp>
        <p:nvSpPr>
          <p:cNvPr id="24" name="Text Placeholder 2">
            <a:extLst>
              <a:ext uri="{FF2B5EF4-FFF2-40B4-BE49-F238E27FC236}">
                <a16:creationId xmlns:a16="http://schemas.microsoft.com/office/drawing/2014/main" id="{87709745-0F97-A981-F9F2-8FE4FFA1F0A1}"/>
              </a:ext>
            </a:extLst>
          </p:cNvPr>
          <p:cNvSpPr>
            <a:spLocks noGrp="1"/>
          </p:cNvSpPr>
          <p:nvPr>
            <p:ph type="body" sz="quarter" idx="16" hasCustomPrompt="1"/>
          </p:nvPr>
        </p:nvSpPr>
        <p:spPr>
          <a:xfrm>
            <a:off x="548333"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600"/>
            </a:lvl2pPr>
            <a:lvl3pPr>
              <a:defRPr sz="14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pic>
        <p:nvPicPr>
          <p:cNvPr id="20" name="Google Shape;68;p16">
            <a:extLst>
              <a:ext uri="{FF2B5EF4-FFF2-40B4-BE49-F238E27FC236}">
                <a16:creationId xmlns:a16="http://schemas.microsoft.com/office/drawing/2014/main" id="{9529C53A-6C97-4541-90C6-3C3FFB7C1949}"/>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522250D6-C498-41FB-9D82-F494CA856D32}"/>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1446480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hree Sections_Right Divide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cxnSp>
        <p:nvCxnSpPr>
          <p:cNvPr id="18" name="Straight Connector 17">
            <a:extLst>
              <a:ext uri="{FF2B5EF4-FFF2-40B4-BE49-F238E27FC236}">
                <a16:creationId xmlns:a16="http://schemas.microsoft.com/office/drawing/2014/main" id="{2F840802-58AA-2BF0-31F8-0B44E8F45A92}"/>
              </a:ext>
            </a:extLst>
          </p:cNvPr>
          <p:cNvCxnSpPr>
            <a:cxnSpLocks/>
          </p:cNvCxnSpPr>
          <p:nvPr userDrawn="1"/>
        </p:nvCxnSpPr>
        <p:spPr>
          <a:xfrm>
            <a:off x="6096000" y="699248"/>
            <a:ext cx="0" cy="580644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6DA478D-1AEF-3E44-AB99-B7D940164F42}"/>
              </a:ext>
            </a:extLst>
          </p:cNvPr>
          <p:cNvCxnSpPr>
            <a:cxnSpLocks/>
          </p:cNvCxnSpPr>
          <p:nvPr userDrawn="1"/>
        </p:nvCxnSpPr>
        <p:spPr>
          <a:xfrm>
            <a:off x="6096000" y="3602468"/>
            <a:ext cx="5547666" cy="0"/>
          </a:xfrm>
          <a:prstGeom prst="line">
            <a:avLst/>
          </a:prstGeom>
          <a:ln w="1905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9" name="Text Placeholder 2">
            <a:extLst>
              <a:ext uri="{FF2B5EF4-FFF2-40B4-BE49-F238E27FC236}">
                <a16:creationId xmlns:a16="http://schemas.microsoft.com/office/drawing/2014/main" id="{7A0AC585-2496-5E95-86EC-B29DA467C2B0}"/>
              </a:ext>
            </a:extLst>
          </p:cNvPr>
          <p:cNvSpPr>
            <a:spLocks noGrp="1"/>
          </p:cNvSpPr>
          <p:nvPr>
            <p:ph type="body" sz="quarter" idx="10" hasCustomPrompt="1"/>
          </p:nvPr>
        </p:nvSpPr>
        <p:spPr>
          <a:xfrm>
            <a:off x="548333" y="1096628"/>
            <a:ext cx="4946067" cy="540906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r>
              <a:rPr lang="en-US"/>
              <a:t>Vestibulum </a:t>
            </a:r>
            <a:r>
              <a:rPr lang="en-US" err="1"/>
              <a:t>lectus</a:t>
            </a:r>
            <a:r>
              <a:rPr lang="en-US"/>
              <a:t> </a:t>
            </a:r>
            <a:r>
              <a:rPr lang="en-US" err="1"/>
              <a:t>mauris</a:t>
            </a:r>
            <a:r>
              <a:rPr lang="en-US"/>
              <a:t> </a:t>
            </a:r>
            <a:r>
              <a:rPr lang="en-US" err="1"/>
              <a:t>ultrices</a:t>
            </a:r>
            <a:r>
              <a:rPr lang="en-US"/>
              <a:t> eros in cursus </a:t>
            </a:r>
            <a:r>
              <a:rPr lang="en-US" err="1"/>
              <a:t>tincidunt</a:t>
            </a:r>
            <a:r>
              <a:rPr lang="en-US"/>
              <a:t>.</a:t>
            </a:r>
          </a:p>
          <a:p>
            <a:pPr lvl="1"/>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0"/>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0"/>
            <a:r>
              <a:rPr lang="en-US"/>
              <a:t>Gravida </a:t>
            </a:r>
            <a:r>
              <a:rPr lang="en-US" err="1"/>
              <a:t>rutrum</a:t>
            </a:r>
            <a:r>
              <a:rPr lang="en-US"/>
              <a:t> </a:t>
            </a:r>
            <a:r>
              <a:rPr lang="en-US" err="1"/>
              <a:t>quisque</a:t>
            </a:r>
            <a:r>
              <a:rPr lang="en-US"/>
              <a:t> non </a:t>
            </a:r>
            <a:r>
              <a:rPr lang="en-US" err="1"/>
              <a:t>tellus</a:t>
            </a:r>
            <a:r>
              <a:rPr lang="en-US"/>
              <a:t>. </a:t>
            </a:r>
          </a:p>
        </p:txBody>
      </p:sp>
      <p:sp>
        <p:nvSpPr>
          <p:cNvPr id="21" name="Text Placeholder 2">
            <a:extLst>
              <a:ext uri="{FF2B5EF4-FFF2-40B4-BE49-F238E27FC236}">
                <a16:creationId xmlns:a16="http://schemas.microsoft.com/office/drawing/2014/main" id="{65C91F78-6338-CA0B-6A15-F5560FACC028}"/>
              </a:ext>
            </a:extLst>
          </p:cNvPr>
          <p:cNvSpPr>
            <a:spLocks noGrp="1"/>
          </p:cNvSpPr>
          <p:nvPr>
            <p:ph type="body" sz="quarter" idx="17" hasCustomPrompt="1"/>
          </p:nvPr>
        </p:nvSpPr>
        <p:spPr>
          <a:xfrm>
            <a:off x="6396800" y="1096628"/>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sp>
        <p:nvSpPr>
          <p:cNvPr id="22" name="Text Placeholder 2">
            <a:extLst>
              <a:ext uri="{FF2B5EF4-FFF2-40B4-BE49-F238E27FC236}">
                <a16:creationId xmlns:a16="http://schemas.microsoft.com/office/drawing/2014/main" id="{F3A175BC-281E-C24B-207B-1DB24186636F}"/>
              </a:ext>
            </a:extLst>
          </p:cNvPr>
          <p:cNvSpPr>
            <a:spLocks noGrp="1"/>
          </p:cNvSpPr>
          <p:nvPr>
            <p:ph type="body" sz="quarter" idx="18" hasCustomPrompt="1"/>
          </p:nvPr>
        </p:nvSpPr>
        <p:spPr>
          <a:xfrm>
            <a:off x="6396800" y="3869545"/>
            <a:ext cx="4946067" cy="2332370"/>
          </a:xfrm>
          <a:prstGeom prst="rect">
            <a:avLst/>
          </a:prstGeom>
        </p:spPr>
        <p:txBody>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a:lvl1pPr>
            <a:lvl2pPr>
              <a:defRPr sz="1400"/>
            </a:lvl2pPr>
            <a:lvl3pPr>
              <a:defRPr sz="1200"/>
            </a:lvl3pPr>
          </a:lstStyle>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a:p>
            <a:pPr lvl="1"/>
            <a:r>
              <a:rPr lang="en-US"/>
              <a:t>Sit </a:t>
            </a:r>
            <a:r>
              <a:rPr lang="en-US" err="1"/>
              <a:t>amet</a:t>
            </a:r>
            <a:r>
              <a:rPr lang="en-US"/>
              <a:t> </a:t>
            </a:r>
            <a:r>
              <a:rPr lang="en-US" err="1"/>
              <a:t>nisl</a:t>
            </a:r>
            <a:r>
              <a:rPr lang="en-US"/>
              <a:t> </a:t>
            </a:r>
            <a:r>
              <a:rPr lang="en-US" err="1"/>
              <a:t>purus</a:t>
            </a:r>
            <a:r>
              <a:rPr lang="en-US"/>
              <a:t> in </a:t>
            </a:r>
            <a:r>
              <a:rPr lang="en-US" err="1"/>
              <a:t>mollis</a:t>
            </a:r>
            <a:r>
              <a:rPr lang="en-US"/>
              <a:t>. </a:t>
            </a:r>
            <a:r>
              <a:rPr lang="en-US" err="1"/>
              <a:t>Vivamus</a:t>
            </a:r>
            <a:r>
              <a:rPr lang="en-US"/>
              <a:t> at </a:t>
            </a:r>
            <a:r>
              <a:rPr lang="en-US" err="1"/>
              <a:t>augue</a:t>
            </a:r>
            <a:r>
              <a:rPr lang="en-US"/>
              <a:t> </a:t>
            </a:r>
            <a:r>
              <a:rPr lang="en-US" err="1"/>
              <a:t>eget</a:t>
            </a:r>
            <a:r>
              <a:rPr lang="en-US"/>
              <a:t> </a:t>
            </a:r>
            <a:r>
              <a:rPr lang="en-US" err="1"/>
              <a:t>arcu</a:t>
            </a:r>
            <a:r>
              <a:rPr lang="en-US"/>
              <a:t> dictum </a:t>
            </a:r>
            <a:r>
              <a:rPr lang="en-US" err="1"/>
              <a:t>varius</a:t>
            </a:r>
            <a:r>
              <a:rPr lang="en-US"/>
              <a:t>. </a:t>
            </a:r>
          </a:p>
          <a:p>
            <a:pPr lvl="2"/>
            <a:r>
              <a:rPr lang="en-US"/>
              <a:t>Gravida </a:t>
            </a:r>
            <a:r>
              <a:rPr lang="en-US" err="1"/>
              <a:t>rutrum</a:t>
            </a:r>
            <a:r>
              <a:rPr lang="en-US"/>
              <a:t> </a:t>
            </a:r>
            <a:r>
              <a:rPr lang="en-US" err="1"/>
              <a:t>quisque</a:t>
            </a:r>
            <a:r>
              <a:rPr lang="en-US"/>
              <a:t> non </a:t>
            </a:r>
            <a:r>
              <a:rPr lang="en-US" err="1"/>
              <a:t>tellus</a:t>
            </a:r>
            <a:r>
              <a:rPr lang="en-US"/>
              <a:t>. </a:t>
            </a:r>
          </a:p>
          <a:p>
            <a:pPr lvl="0"/>
            <a:endParaRPr lang="en-US"/>
          </a:p>
          <a:p>
            <a:pPr lvl="0"/>
            <a:endParaRPr lang="en-US"/>
          </a:p>
        </p:txBody>
      </p:sp>
      <p:pic>
        <p:nvPicPr>
          <p:cNvPr id="20" name="Google Shape;68;p16">
            <a:extLst>
              <a:ext uri="{FF2B5EF4-FFF2-40B4-BE49-F238E27FC236}">
                <a16:creationId xmlns:a16="http://schemas.microsoft.com/office/drawing/2014/main" id="{E4FFBEE2-7F34-4E1B-9C46-CE790826CE6F}"/>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5" name="Date Placeholder 3">
            <a:extLst>
              <a:ext uri="{FF2B5EF4-FFF2-40B4-BE49-F238E27FC236}">
                <a16:creationId xmlns:a16="http://schemas.microsoft.com/office/drawing/2014/main" id="{F57B9145-0636-4804-B62F-4DF38F919A7C}"/>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693424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cxnSp>
        <p:nvCxnSpPr>
          <p:cNvPr id="17" name="Google Shape;63;p16">
            <a:extLst>
              <a:ext uri="{FF2B5EF4-FFF2-40B4-BE49-F238E27FC236}">
                <a16:creationId xmlns:a16="http://schemas.microsoft.com/office/drawing/2014/main" id="{46681A27-2EB7-0774-F34F-CD2C130AF1B3}"/>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7" name="Google Shape;1458;p79">
            <a:extLst>
              <a:ext uri="{FF2B5EF4-FFF2-40B4-BE49-F238E27FC236}">
                <a16:creationId xmlns:a16="http://schemas.microsoft.com/office/drawing/2014/main" id="{71D56BDA-7B34-AFCD-E1FD-D7D36E23008C}"/>
              </a:ext>
            </a:extLst>
          </p:cNvPr>
          <p:cNvSpPr/>
          <p:nvPr userDrawn="1"/>
        </p:nvSpPr>
        <p:spPr>
          <a:xfrm>
            <a:off x="56101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a:solidFill>
                <a:schemeClr val="bg1">
                  <a:lumMod val="85000"/>
                </a:schemeClr>
              </a:solidFill>
              <a:ea typeface="Arial"/>
              <a:cs typeface="Arial"/>
              <a:sym typeface="Arial"/>
            </a:endParaRPr>
          </a:p>
        </p:txBody>
      </p:sp>
      <p:sp>
        <p:nvSpPr>
          <p:cNvPr id="11" name="Google Shape;1463;p79">
            <a:extLst>
              <a:ext uri="{FF2B5EF4-FFF2-40B4-BE49-F238E27FC236}">
                <a16:creationId xmlns:a16="http://schemas.microsoft.com/office/drawing/2014/main" id="{A726A3D5-E80D-B56B-563E-3D44F6BDCD76}"/>
              </a:ext>
            </a:extLst>
          </p:cNvPr>
          <p:cNvSpPr/>
          <p:nvPr userDrawn="1"/>
        </p:nvSpPr>
        <p:spPr>
          <a:xfrm>
            <a:off x="336708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a:solidFill>
                <a:schemeClr val="bg1">
                  <a:lumMod val="85000"/>
                </a:schemeClr>
              </a:solidFill>
              <a:ea typeface="Arial"/>
              <a:cs typeface="Arial"/>
              <a:sym typeface="Arial"/>
            </a:endParaRPr>
          </a:p>
        </p:txBody>
      </p:sp>
      <p:sp>
        <p:nvSpPr>
          <p:cNvPr id="15" name="Google Shape;1468;p79">
            <a:extLst>
              <a:ext uri="{FF2B5EF4-FFF2-40B4-BE49-F238E27FC236}">
                <a16:creationId xmlns:a16="http://schemas.microsoft.com/office/drawing/2014/main" id="{AEFF7DC7-1D5A-1236-BAB8-3A703713E2BF}"/>
              </a:ext>
            </a:extLst>
          </p:cNvPr>
          <p:cNvSpPr/>
          <p:nvPr userDrawn="1"/>
        </p:nvSpPr>
        <p:spPr>
          <a:xfrm>
            <a:off x="6173152" y="1126346"/>
            <a:ext cx="2651760"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a:solidFill>
                <a:schemeClr val="bg1">
                  <a:lumMod val="85000"/>
                </a:schemeClr>
              </a:solidFill>
              <a:ea typeface="Arial"/>
              <a:cs typeface="Arial"/>
              <a:sym typeface="Arial"/>
            </a:endParaRPr>
          </a:p>
        </p:txBody>
      </p:sp>
      <p:sp>
        <p:nvSpPr>
          <p:cNvPr id="16" name="Google Shape;1473;p79">
            <a:extLst>
              <a:ext uri="{FF2B5EF4-FFF2-40B4-BE49-F238E27FC236}">
                <a16:creationId xmlns:a16="http://schemas.microsoft.com/office/drawing/2014/main" id="{4F9FD624-5DAD-2C5D-E186-4BD38A107037}"/>
              </a:ext>
            </a:extLst>
          </p:cNvPr>
          <p:cNvSpPr/>
          <p:nvPr userDrawn="1"/>
        </p:nvSpPr>
        <p:spPr>
          <a:xfrm>
            <a:off x="8979223" y="1126346"/>
            <a:ext cx="2651759" cy="5212080"/>
          </a:xfrm>
          <a:prstGeom prst="rect">
            <a:avLst/>
          </a:prstGeom>
          <a:solidFill>
            <a:srgbClr val="EBEBEB"/>
          </a:solidFill>
          <a:ln>
            <a:noFill/>
          </a:ln>
        </p:spPr>
        <p:txBody>
          <a:bodyPr spcFirstLastPara="1" wrap="square" lIns="25400" tIns="25400" rIns="25400" bIns="25400" anchor="ctr" anchorCtr="0">
            <a:noAutofit/>
          </a:bodyPr>
          <a:lstStyle/>
          <a:p>
            <a:pPr algn="ctr" defTabSz="1219170">
              <a:lnSpc>
                <a:spcPct val="70000"/>
              </a:lnSpc>
              <a:buClr>
                <a:srgbClr val="FFFFFF"/>
              </a:buClr>
              <a:buSzPts val="1400"/>
            </a:pPr>
            <a:endParaRPr sz="1867" b="1" kern="0">
              <a:solidFill>
                <a:schemeClr val="bg1">
                  <a:lumMod val="85000"/>
                </a:schemeClr>
              </a:solidFill>
              <a:ea typeface="Arial"/>
              <a:cs typeface="Arial"/>
              <a:sym typeface="Arial"/>
            </a:endParaRPr>
          </a:p>
        </p:txBody>
      </p:sp>
      <p:sp>
        <p:nvSpPr>
          <p:cNvPr id="4" name="Text Placeholder 3">
            <a:extLst>
              <a:ext uri="{FF2B5EF4-FFF2-40B4-BE49-F238E27FC236}">
                <a16:creationId xmlns:a16="http://schemas.microsoft.com/office/drawing/2014/main" id="{8C8B4A51-C802-6F96-BF8D-D39C6411646E}"/>
              </a:ext>
            </a:extLst>
          </p:cNvPr>
          <p:cNvSpPr>
            <a:spLocks noGrp="1"/>
          </p:cNvSpPr>
          <p:nvPr>
            <p:ph type="body" sz="quarter" idx="19" hasCustomPrompt="1"/>
          </p:nvPr>
        </p:nvSpPr>
        <p:spPr>
          <a:xfrm>
            <a:off x="739775" y="1254125"/>
            <a:ext cx="2151063" cy="341313"/>
          </a:xfrm>
          <a:prstGeom prst="rect">
            <a:avLst/>
          </a:prstGeom>
        </p:spPr>
        <p:txBody>
          <a:bodyPr anchor="ctr" anchorCtr="0"/>
          <a:lstStyle>
            <a:lvl1pPr marL="0" indent="0">
              <a:buNone/>
              <a:defRPr sz="1300" b="1"/>
            </a:lvl1pPr>
          </a:lstStyle>
          <a:p>
            <a:pPr lvl="0"/>
            <a:r>
              <a:rPr lang="en-US"/>
              <a:t>Topic 1:</a:t>
            </a:r>
          </a:p>
        </p:txBody>
      </p:sp>
      <p:sp>
        <p:nvSpPr>
          <p:cNvPr id="23" name="Text Placeholder 3">
            <a:extLst>
              <a:ext uri="{FF2B5EF4-FFF2-40B4-BE49-F238E27FC236}">
                <a16:creationId xmlns:a16="http://schemas.microsoft.com/office/drawing/2014/main" id="{EF5071BB-862D-9D5F-2A87-92A0DD278A16}"/>
              </a:ext>
            </a:extLst>
          </p:cNvPr>
          <p:cNvSpPr>
            <a:spLocks noGrp="1"/>
          </p:cNvSpPr>
          <p:nvPr>
            <p:ph type="body" sz="quarter" idx="20" hasCustomPrompt="1"/>
          </p:nvPr>
        </p:nvSpPr>
        <p:spPr>
          <a:xfrm>
            <a:off x="3545845" y="1254125"/>
            <a:ext cx="2151063" cy="341313"/>
          </a:xfrm>
          <a:prstGeom prst="rect">
            <a:avLst/>
          </a:prstGeom>
        </p:spPr>
        <p:txBody>
          <a:bodyPr anchor="ctr" anchorCtr="0"/>
          <a:lstStyle>
            <a:lvl1pPr marL="0" indent="0">
              <a:buNone/>
              <a:defRPr sz="1300" b="1"/>
            </a:lvl1pPr>
          </a:lstStyle>
          <a:p>
            <a:pPr lvl="0"/>
            <a:r>
              <a:rPr lang="en-US"/>
              <a:t>Topic 2:</a:t>
            </a:r>
          </a:p>
        </p:txBody>
      </p:sp>
      <p:sp>
        <p:nvSpPr>
          <p:cNvPr id="26" name="Text Placeholder 3">
            <a:extLst>
              <a:ext uri="{FF2B5EF4-FFF2-40B4-BE49-F238E27FC236}">
                <a16:creationId xmlns:a16="http://schemas.microsoft.com/office/drawing/2014/main" id="{6C9A3DEA-9706-7CB2-585F-4CC03448F967}"/>
              </a:ext>
            </a:extLst>
          </p:cNvPr>
          <p:cNvSpPr>
            <a:spLocks noGrp="1"/>
          </p:cNvSpPr>
          <p:nvPr>
            <p:ph type="body" sz="quarter" idx="21" hasCustomPrompt="1"/>
          </p:nvPr>
        </p:nvSpPr>
        <p:spPr>
          <a:xfrm>
            <a:off x="6352656" y="1254125"/>
            <a:ext cx="2151063" cy="341313"/>
          </a:xfrm>
          <a:prstGeom prst="rect">
            <a:avLst/>
          </a:prstGeom>
        </p:spPr>
        <p:txBody>
          <a:bodyPr anchor="ctr" anchorCtr="0"/>
          <a:lstStyle>
            <a:lvl1pPr marL="0" indent="0">
              <a:buNone/>
              <a:defRPr sz="1300" b="1"/>
            </a:lvl1pPr>
          </a:lstStyle>
          <a:p>
            <a:pPr lvl="0"/>
            <a:r>
              <a:rPr lang="en-US"/>
              <a:t>Topic 3:</a:t>
            </a:r>
          </a:p>
        </p:txBody>
      </p:sp>
      <p:sp>
        <p:nvSpPr>
          <p:cNvPr id="30" name="Text Placeholder 3">
            <a:extLst>
              <a:ext uri="{FF2B5EF4-FFF2-40B4-BE49-F238E27FC236}">
                <a16:creationId xmlns:a16="http://schemas.microsoft.com/office/drawing/2014/main" id="{4C1D90C7-8ADC-EE20-AD5A-1C4728104055}"/>
              </a:ext>
            </a:extLst>
          </p:cNvPr>
          <p:cNvSpPr>
            <a:spLocks noGrp="1"/>
          </p:cNvSpPr>
          <p:nvPr>
            <p:ph type="body" sz="quarter" idx="22" hasCustomPrompt="1"/>
          </p:nvPr>
        </p:nvSpPr>
        <p:spPr>
          <a:xfrm>
            <a:off x="9157985" y="1254125"/>
            <a:ext cx="2151063" cy="341313"/>
          </a:xfrm>
          <a:prstGeom prst="rect">
            <a:avLst/>
          </a:prstGeom>
        </p:spPr>
        <p:txBody>
          <a:bodyPr anchor="ctr" anchorCtr="0"/>
          <a:lstStyle>
            <a:lvl1pPr marL="0" indent="0">
              <a:buNone/>
              <a:defRPr sz="1300" b="1"/>
            </a:lvl1pPr>
          </a:lstStyle>
          <a:p>
            <a:pPr lvl="0"/>
            <a:r>
              <a:rPr lang="en-US"/>
              <a:t>Topic 4:</a:t>
            </a:r>
          </a:p>
        </p:txBody>
      </p:sp>
      <p:sp>
        <p:nvSpPr>
          <p:cNvPr id="9" name="Text Placeholder 8">
            <a:extLst>
              <a:ext uri="{FF2B5EF4-FFF2-40B4-BE49-F238E27FC236}">
                <a16:creationId xmlns:a16="http://schemas.microsoft.com/office/drawing/2014/main" id="{8FE6202D-6BC0-DDBE-D382-567F81AB5B29}"/>
              </a:ext>
            </a:extLst>
          </p:cNvPr>
          <p:cNvSpPr>
            <a:spLocks noGrp="1"/>
          </p:cNvSpPr>
          <p:nvPr>
            <p:ph type="body" sz="quarter" idx="23" hasCustomPrompt="1"/>
          </p:nvPr>
        </p:nvSpPr>
        <p:spPr>
          <a:xfrm>
            <a:off x="73977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Nunc diam </a:t>
            </a:r>
            <a:r>
              <a:rPr lang="en-US" err="1"/>
              <a:t>tellus</a:t>
            </a:r>
            <a:r>
              <a:rPr lang="en-US"/>
              <a:t>, </a:t>
            </a:r>
            <a:r>
              <a:rPr lang="en-US" err="1"/>
              <a:t>mattis</a:t>
            </a:r>
            <a:r>
              <a:rPr lang="en-US"/>
              <a:t> non.</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p:txBody>
      </p:sp>
      <p:sp>
        <p:nvSpPr>
          <p:cNvPr id="31" name="Text Placeholder 8">
            <a:extLst>
              <a:ext uri="{FF2B5EF4-FFF2-40B4-BE49-F238E27FC236}">
                <a16:creationId xmlns:a16="http://schemas.microsoft.com/office/drawing/2014/main" id="{3433A9CA-5CAE-0B1A-0785-46255D7E4DBF}"/>
              </a:ext>
            </a:extLst>
          </p:cNvPr>
          <p:cNvSpPr>
            <a:spLocks noGrp="1"/>
          </p:cNvSpPr>
          <p:nvPr>
            <p:ph type="body" sz="quarter" idx="24" hasCustomPrompt="1"/>
          </p:nvPr>
        </p:nvSpPr>
        <p:spPr>
          <a:xfrm>
            <a:off x="354584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Nunc diam </a:t>
            </a:r>
            <a:r>
              <a:rPr lang="en-US" err="1"/>
              <a:t>tellus</a:t>
            </a:r>
            <a:r>
              <a:rPr lang="en-US"/>
              <a:t>, </a:t>
            </a:r>
            <a:r>
              <a:rPr lang="en-US" err="1"/>
              <a:t>mattis</a:t>
            </a:r>
            <a:r>
              <a:rPr lang="en-US"/>
              <a:t> non.</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p:txBody>
      </p:sp>
      <p:sp>
        <p:nvSpPr>
          <p:cNvPr id="32" name="Text Placeholder 8">
            <a:extLst>
              <a:ext uri="{FF2B5EF4-FFF2-40B4-BE49-F238E27FC236}">
                <a16:creationId xmlns:a16="http://schemas.microsoft.com/office/drawing/2014/main" id="{DBBB45B7-FC18-AEC5-F4D4-95E4AE093116}"/>
              </a:ext>
            </a:extLst>
          </p:cNvPr>
          <p:cNvSpPr>
            <a:spLocks noGrp="1"/>
          </p:cNvSpPr>
          <p:nvPr>
            <p:ph type="body" sz="quarter" idx="25" hasCustomPrompt="1"/>
          </p:nvPr>
        </p:nvSpPr>
        <p:spPr>
          <a:xfrm>
            <a:off x="6352656"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Nunc diam </a:t>
            </a:r>
            <a:r>
              <a:rPr lang="en-US" err="1"/>
              <a:t>tellus</a:t>
            </a:r>
            <a:r>
              <a:rPr lang="en-US"/>
              <a:t>, </a:t>
            </a:r>
            <a:r>
              <a:rPr lang="en-US" err="1"/>
              <a:t>mattis</a:t>
            </a:r>
            <a:r>
              <a:rPr lang="en-US"/>
              <a:t> non.</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p:txBody>
      </p:sp>
      <p:sp>
        <p:nvSpPr>
          <p:cNvPr id="33" name="Text Placeholder 8">
            <a:extLst>
              <a:ext uri="{FF2B5EF4-FFF2-40B4-BE49-F238E27FC236}">
                <a16:creationId xmlns:a16="http://schemas.microsoft.com/office/drawing/2014/main" id="{78C9ED66-7357-3521-7D23-B76B68616AA8}"/>
              </a:ext>
            </a:extLst>
          </p:cNvPr>
          <p:cNvSpPr>
            <a:spLocks noGrp="1"/>
          </p:cNvSpPr>
          <p:nvPr>
            <p:ph type="body" sz="quarter" idx="26" hasCustomPrompt="1"/>
          </p:nvPr>
        </p:nvSpPr>
        <p:spPr>
          <a:xfrm>
            <a:off x="9157985" y="1614489"/>
            <a:ext cx="2151063" cy="4362448"/>
          </a:xfrm>
          <a:prstGeom prst="rect">
            <a:avLst/>
          </a:prstGeom>
        </p:spPr>
        <p:txBody>
          <a:bodyPr/>
          <a:lstStyle>
            <a:lvl1pPr marL="171450" indent="-171450">
              <a:lnSpc>
                <a:spcPct val="120000"/>
              </a:lnSpc>
              <a:buSzPct val="80000"/>
              <a:buFont typeface="Arial" panose="020B0604020202020204" pitchFamily="34" charset="0"/>
              <a:buChar char="•"/>
              <a:defRPr sz="1200"/>
            </a:lvl1pPr>
            <a:lvl2pPr>
              <a:defRPr sz="1200"/>
            </a:lvl2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1"/>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Nunc diam </a:t>
            </a:r>
            <a:r>
              <a:rPr lang="en-US" err="1"/>
              <a:t>tellus</a:t>
            </a:r>
            <a:r>
              <a:rPr lang="en-US"/>
              <a:t>, </a:t>
            </a:r>
            <a:r>
              <a:rPr lang="en-US" err="1"/>
              <a:t>mattis</a:t>
            </a:r>
            <a:r>
              <a:rPr lang="en-US"/>
              <a:t> non.</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0"/>
            <a:r>
              <a:rPr lang="en-US" err="1"/>
              <a:t>Egestas</a:t>
            </a:r>
            <a:r>
              <a:rPr lang="en-US"/>
              <a:t> integer </a:t>
            </a:r>
            <a:r>
              <a:rPr lang="en-US" err="1"/>
              <a:t>eget</a:t>
            </a:r>
            <a:r>
              <a:rPr lang="en-US"/>
              <a:t> </a:t>
            </a:r>
            <a:r>
              <a:rPr lang="en-US" err="1"/>
              <a:t>aliquet</a:t>
            </a:r>
            <a:r>
              <a:rPr lang="en-US"/>
              <a:t> </a:t>
            </a:r>
            <a:r>
              <a:rPr lang="en-US" err="1"/>
              <a:t>nibh</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a:t>
            </a:r>
            <a:r>
              <a:rPr lang="en-US" err="1"/>
              <a:t>arcu</a:t>
            </a:r>
            <a:r>
              <a:rPr lang="en-US"/>
              <a:t> vitae </a:t>
            </a:r>
            <a:r>
              <a:rPr lang="en-US" err="1"/>
              <a:t>elementum</a:t>
            </a:r>
            <a:r>
              <a:rPr lang="en-US"/>
              <a:t> </a:t>
            </a:r>
            <a:r>
              <a:rPr lang="en-US" err="1"/>
              <a:t>curabitur</a:t>
            </a:r>
            <a:r>
              <a:rPr lang="en-US"/>
              <a:t> vitae </a:t>
            </a:r>
            <a:r>
              <a:rPr lang="en-US" err="1"/>
              <a:t>nunc</a:t>
            </a:r>
            <a:r>
              <a:rPr lang="en-US"/>
              <a:t>. </a:t>
            </a:r>
          </a:p>
        </p:txBody>
      </p:sp>
      <p:pic>
        <p:nvPicPr>
          <p:cNvPr id="27" name="Google Shape;68;p16">
            <a:extLst>
              <a:ext uri="{FF2B5EF4-FFF2-40B4-BE49-F238E27FC236}">
                <a16:creationId xmlns:a16="http://schemas.microsoft.com/office/drawing/2014/main" id="{74C2B907-5B89-4DA8-91B0-F328EF474E4B}"/>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28" name="Date Placeholder 3">
            <a:extLst>
              <a:ext uri="{FF2B5EF4-FFF2-40B4-BE49-F238E27FC236}">
                <a16:creationId xmlns:a16="http://schemas.microsoft.com/office/drawing/2014/main" id="{FC533FC5-8730-436E-B71A-46328C825F63}"/>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3986084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Right Graphic">
    <p:spTree>
      <p:nvGrpSpPr>
        <p:cNvPr id="1" name=""/>
        <p:cNvGrpSpPr/>
        <p:nvPr/>
      </p:nvGrpSpPr>
      <p:grpSpPr>
        <a:xfrm>
          <a:off x="0" y="0"/>
          <a:ext cx="0" cy="0"/>
          <a:chOff x="0" y="0"/>
          <a:chExt cx="0" cy="0"/>
        </a:xfrm>
      </p:grpSpPr>
      <p:cxnSp>
        <p:nvCxnSpPr>
          <p:cNvPr id="7" name="Google Shape;63;p16">
            <a:extLst>
              <a:ext uri="{FF2B5EF4-FFF2-40B4-BE49-F238E27FC236}">
                <a16:creationId xmlns:a16="http://schemas.microsoft.com/office/drawing/2014/main" id="{88B76F26-F1BE-7635-9F83-38C6BEB43748}"/>
              </a:ext>
            </a:extLst>
          </p:cNvPr>
          <p:cNvCxnSpPr/>
          <p:nvPr userDrawn="1"/>
        </p:nvCxnSpPr>
        <p:spPr>
          <a:xfrm>
            <a:off x="377824" y="731520"/>
            <a:ext cx="650024" cy="0"/>
          </a:xfrm>
          <a:prstGeom prst="straightConnector1">
            <a:avLst/>
          </a:prstGeom>
          <a:noFill/>
          <a:ln w="31750" cap="flat" cmpd="sng">
            <a:solidFill>
              <a:srgbClr val="EB1B2C"/>
            </a:solidFill>
            <a:prstDash val="solid"/>
            <a:round/>
            <a:headEnd type="none" w="sm" len="sm"/>
            <a:tailEnd type="none" w="sm" len="sm"/>
          </a:ln>
        </p:spPr>
      </p:cxnSp>
      <p:sp>
        <p:nvSpPr>
          <p:cNvPr id="8" name="Title 1">
            <a:extLst>
              <a:ext uri="{FF2B5EF4-FFF2-40B4-BE49-F238E27FC236}">
                <a16:creationId xmlns:a16="http://schemas.microsoft.com/office/drawing/2014/main" id="{6F99A813-7772-E0A6-7105-52C3B074B525}"/>
              </a:ext>
            </a:extLst>
          </p:cNvPr>
          <p:cNvSpPr>
            <a:spLocks noGrp="1"/>
          </p:cNvSpPr>
          <p:nvPr>
            <p:ph type="title"/>
          </p:nvPr>
        </p:nvSpPr>
        <p:spPr>
          <a:xfrm>
            <a:off x="276352" y="180521"/>
            <a:ext cx="11304437" cy="552594"/>
          </a:xfrm>
          <a:prstGeom prst="rect">
            <a:avLst/>
          </a:prstGeom>
        </p:spPr>
        <p:txBody>
          <a:bodyPr/>
          <a:lstStyle>
            <a:lvl1pPr>
              <a:defRPr sz="2800" b="1"/>
            </a:lvl1pPr>
          </a:lstStyle>
          <a:p>
            <a:endParaRPr lang="en-US"/>
          </a:p>
        </p:txBody>
      </p:sp>
      <p:sp>
        <p:nvSpPr>
          <p:cNvPr id="4" name="Content Placeholder 3">
            <a:extLst>
              <a:ext uri="{FF2B5EF4-FFF2-40B4-BE49-F238E27FC236}">
                <a16:creationId xmlns:a16="http://schemas.microsoft.com/office/drawing/2014/main" id="{E8DA5254-D412-35D2-4101-29C30D4760BF}"/>
              </a:ext>
            </a:extLst>
          </p:cNvPr>
          <p:cNvSpPr>
            <a:spLocks noGrp="1"/>
          </p:cNvSpPr>
          <p:nvPr>
            <p:ph sz="quarter" idx="11" hasCustomPrompt="1"/>
          </p:nvPr>
        </p:nvSpPr>
        <p:spPr>
          <a:xfrm>
            <a:off x="6096000" y="1127125"/>
            <a:ext cx="5484789" cy="4886325"/>
          </a:xfrm>
          <a:prstGeom prst="rect">
            <a:avLst/>
          </a:prstGeom>
        </p:spPr>
        <p:txBody>
          <a:bodyPr/>
          <a:lstStyle>
            <a:lvl1pPr marL="0" indent="0">
              <a:buNone/>
              <a:defRPr sz="1400"/>
            </a:lvl1pPr>
          </a:lstStyle>
          <a:p>
            <a:pPr lvl="0"/>
            <a:r>
              <a:rPr lang="en-US" sz="1400"/>
              <a:t>Add Photo/Table/Etc. Here</a:t>
            </a:r>
            <a:endParaRPr lang="en-US"/>
          </a:p>
        </p:txBody>
      </p:sp>
      <p:sp>
        <p:nvSpPr>
          <p:cNvPr id="6" name="Text Placeholder 5">
            <a:extLst>
              <a:ext uri="{FF2B5EF4-FFF2-40B4-BE49-F238E27FC236}">
                <a16:creationId xmlns:a16="http://schemas.microsoft.com/office/drawing/2014/main" id="{80B45A4B-2ECF-001D-8D0D-1AA2D0314F76}"/>
              </a:ext>
            </a:extLst>
          </p:cNvPr>
          <p:cNvSpPr>
            <a:spLocks noGrp="1"/>
          </p:cNvSpPr>
          <p:nvPr>
            <p:ph type="body" sz="quarter" idx="12" hasCustomPrompt="1"/>
          </p:nvPr>
        </p:nvSpPr>
        <p:spPr>
          <a:xfrm>
            <a:off x="611188" y="1127125"/>
            <a:ext cx="5110739" cy="4886325"/>
          </a:xfrm>
          <a:prstGeom prst="rect">
            <a:avLst/>
          </a:prstGeom>
        </p:spPr>
        <p:txBody>
          <a:bodyPr/>
          <a:lstStyle>
            <a:lvl1pPr marL="342900" indent="-342900">
              <a:lnSpc>
                <a:spcPct val="120000"/>
              </a:lnSpc>
              <a:buFont typeface="Arial" panose="020B0604020202020204" pitchFamily="34" charset="0"/>
              <a:buChar char="•"/>
              <a:defRPr sz="2000"/>
            </a:lvl1pPr>
            <a:lvl2pPr>
              <a:defRPr sz="1800"/>
            </a:lvl2pPr>
            <a:lvl3pPr>
              <a:defRPr sz="1600"/>
            </a:lvl3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r>
              <a:rPr lang="en-US" err="1"/>
              <a:t>Egestas</a:t>
            </a:r>
            <a:r>
              <a:rPr lang="en-US"/>
              <a:t> integer </a:t>
            </a:r>
            <a:r>
              <a:rPr lang="en-US" err="1"/>
              <a:t>eget</a:t>
            </a:r>
            <a:r>
              <a:rPr lang="en-US"/>
              <a:t> </a:t>
            </a:r>
            <a:r>
              <a:rPr lang="en-US" err="1"/>
              <a:t>aliquet</a:t>
            </a:r>
            <a:r>
              <a:rPr lang="en-US"/>
              <a:t> </a:t>
            </a:r>
            <a:r>
              <a:rPr lang="en-US" err="1"/>
              <a:t>praesent</a:t>
            </a:r>
            <a:r>
              <a:rPr lang="en-US"/>
              <a:t> </a:t>
            </a:r>
            <a:r>
              <a:rPr lang="en-US" err="1"/>
              <a:t>tristique</a:t>
            </a:r>
            <a:r>
              <a:rPr lang="en-US"/>
              <a:t> magna. </a:t>
            </a:r>
            <a:r>
              <a:rPr lang="en-US" err="1"/>
              <a:t>Aliquam</a:t>
            </a:r>
            <a:r>
              <a:rPr lang="en-US"/>
              <a:t> </a:t>
            </a:r>
            <a:r>
              <a:rPr lang="en-US" err="1"/>
              <a:t>malesuada</a:t>
            </a:r>
            <a:r>
              <a:rPr lang="en-US"/>
              <a:t> </a:t>
            </a:r>
            <a:r>
              <a:rPr lang="en-US" err="1"/>
              <a:t>bibendum</a:t>
            </a:r>
            <a:r>
              <a:rPr lang="en-US"/>
              <a:t> vitae </a:t>
            </a:r>
            <a:r>
              <a:rPr lang="en-US" err="1"/>
              <a:t>elementum</a:t>
            </a:r>
            <a:r>
              <a:rPr lang="en-US"/>
              <a:t> </a:t>
            </a:r>
            <a:r>
              <a:rPr lang="en-US" err="1"/>
              <a:t>curabitur</a:t>
            </a:r>
            <a:r>
              <a:rPr lang="en-US"/>
              <a:t> vitae </a:t>
            </a:r>
            <a:r>
              <a:rPr lang="en-US" err="1"/>
              <a:t>nunc</a:t>
            </a:r>
            <a:r>
              <a:rPr lang="en-US"/>
              <a:t>.</a:t>
            </a:r>
          </a:p>
          <a:p>
            <a:pPr lvl="1"/>
            <a:r>
              <a:rPr lang="en-US" err="1"/>
              <a:t>Lkjsfd;kjasd;f</a:t>
            </a:r>
            <a:endParaRPr lang="en-US"/>
          </a:p>
          <a:p>
            <a:pPr lvl="2"/>
            <a:r>
              <a:rPr lang="en-US"/>
              <a:t>;</a:t>
            </a:r>
            <a:r>
              <a:rPr lang="en-US" err="1"/>
              <a:t>lkja;fdlkja</a:t>
            </a:r>
            <a:endParaRPr lang="en-US"/>
          </a:p>
        </p:txBody>
      </p:sp>
      <p:pic>
        <p:nvPicPr>
          <p:cNvPr id="16" name="Google Shape;68;p16">
            <a:extLst>
              <a:ext uri="{FF2B5EF4-FFF2-40B4-BE49-F238E27FC236}">
                <a16:creationId xmlns:a16="http://schemas.microsoft.com/office/drawing/2014/main" id="{7148B2A8-FA12-46E9-A299-DC3AF57768D2}"/>
              </a:ext>
            </a:extLst>
          </p:cNvPr>
          <p:cNvPicPr preferRelativeResize="0">
            <a:picLocks noChangeAspect="1"/>
          </p:cNvPicPr>
          <p:nvPr userDrawn="1"/>
        </p:nvPicPr>
        <p:blipFill rotWithShape="1">
          <a:blip r:embed="rId2" cstate="email">
            <a:alphaModFix/>
            <a:extLst>
              <a:ext uri="{28A0092B-C50C-407E-A947-70E740481C1C}">
                <a14:useLocalDpi xmlns:a14="http://schemas.microsoft.com/office/drawing/2010/main"/>
              </a:ext>
            </a:extLst>
          </a:blip>
          <a:srcRect/>
          <a:stretch/>
        </p:blipFill>
        <p:spPr>
          <a:xfrm>
            <a:off x="11473532" y="16504"/>
            <a:ext cx="590975" cy="594360"/>
          </a:xfrm>
          <a:prstGeom prst="rect">
            <a:avLst/>
          </a:prstGeom>
          <a:noFill/>
          <a:ln>
            <a:noFill/>
          </a:ln>
        </p:spPr>
      </p:pic>
      <p:sp>
        <p:nvSpPr>
          <p:cNvPr id="17" name="Date Placeholder 3">
            <a:extLst>
              <a:ext uri="{FF2B5EF4-FFF2-40B4-BE49-F238E27FC236}">
                <a16:creationId xmlns:a16="http://schemas.microsoft.com/office/drawing/2014/main" id="{C78E36CE-EAE7-4970-BEEA-81AC9837CB2A}"/>
              </a:ext>
            </a:extLst>
          </p:cNvPr>
          <p:cNvSpPr txBox="1">
            <a:spLocks/>
          </p:cNvSpPr>
          <p:nvPr userDrawn="1"/>
        </p:nvSpPr>
        <p:spPr>
          <a:xfrm>
            <a:off x="11297849" y="506861"/>
            <a:ext cx="890156" cy="365125"/>
          </a:xfrm>
          <a:prstGeom prst="rect">
            <a:avLst/>
          </a:prstGeom>
        </p:spPr>
        <p:txBody>
          <a:bodyPr vert="horz" lIns="91440" tIns="45720" rIns="0" bIns="45720" rtlCol="0" anchor="ctr"/>
          <a:lstStyle>
            <a:defPPr>
              <a:defRPr lang="en-US"/>
            </a:defPPr>
            <a:lvl1pPr marL="0" algn="l" defTabSz="914400" rtl="0" eaLnBrk="1" latinLnBrk="0" hangingPunct="1">
              <a:defRPr sz="800" b="0" i="0" kern="1200">
                <a:solidFill>
                  <a:schemeClr val="bg1"/>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tx1"/>
                </a:solidFill>
              </a:rPr>
              <a:t>MSR-CCRS</a:t>
            </a:r>
          </a:p>
        </p:txBody>
      </p:sp>
    </p:spTree>
    <p:extLst>
      <p:ext uri="{BB962C8B-B14F-4D97-AF65-F5344CB8AC3E}">
        <p14:creationId xmlns:p14="http://schemas.microsoft.com/office/powerpoint/2010/main" val="2696046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_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6264E545-862E-DB43-B0E3-F6E92FFCAF3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6389"/>
          <a:stretch/>
        </p:blipFill>
        <p:spPr bwMode="auto">
          <a:xfrm>
            <a:off x="745" y="-15808"/>
            <a:ext cx="8757156" cy="589149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a:extLst>
              <a:ext uri="{FF2B5EF4-FFF2-40B4-BE49-F238E27FC236}">
                <a16:creationId xmlns:a16="http://schemas.microsoft.com/office/drawing/2014/main" id="{2C560D5A-6704-0193-551D-8314C24F8FDE}"/>
              </a:ext>
            </a:extLst>
          </p:cNvPr>
          <p:cNvSpPr/>
          <p:nvPr userDrawn="1"/>
        </p:nvSpPr>
        <p:spPr>
          <a:xfrm rot="10800000">
            <a:off x="0" y="5239633"/>
            <a:ext cx="12192000" cy="1684871"/>
          </a:xfrm>
          <a:prstGeom prst="rect">
            <a:avLst/>
          </a:prstGeom>
          <a:gradFill>
            <a:gsLst>
              <a:gs pos="0">
                <a:srgbClr val="D10100"/>
              </a:gs>
              <a:gs pos="100000">
                <a:srgbClr val="053147"/>
              </a:gs>
            </a:gsLst>
            <a:lin ang="13500000"/>
          </a:gradFill>
          <a:ln w="12700">
            <a:miter lim="400000"/>
          </a:ln>
        </p:spPr>
        <p:txBody>
          <a:bodyPr lIns="60960" tIns="60960" rIns="60960" bIns="60960" anchor="ctr"/>
          <a:lstStyle/>
          <a:p>
            <a:pPr defTabSz="609570">
              <a:defRPr sz="4900" spc="0">
                <a:solidFill>
                  <a:srgbClr val="FFFFFF"/>
                </a:solidFill>
                <a:latin typeface="Inter Regular"/>
                <a:ea typeface="Inter Regular"/>
                <a:cs typeface="Inter Regular"/>
                <a:sym typeface="Inter Regular"/>
              </a:defRPr>
            </a:pPr>
            <a:endParaRPr sz="2451"/>
          </a:p>
        </p:txBody>
      </p:sp>
      <p:sp>
        <p:nvSpPr>
          <p:cNvPr id="5" name="Rectangle 4">
            <a:extLst>
              <a:ext uri="{FF2B5EF4-FFF2-40B4-BE49-F238E27FC236}">
                <a16:creationId xmlns:a16="http://schemas.microsoft.com/office/drawing/2014/main" id="{6E74CA93-F895-DE31-C4AA-00A2F70BB871}"/>
              </a:ext>
            </a:extLst>
          </p:cNvPr>
          <p:cNvSpPr/>
          <p:nvPr userDrawn="1"/>
        </p:nvSpPr>
        <p:spPr>
          <a:xfrm>
            <a:off x="3048" y="5131024"/>
            <a:ext cx="8275413" cy="147872"/>
          </a:xfrm>
          <a:prstGeom prst="rect">
            <a:avLst/>
          </a:prstGeom>
          <a:solidFill>
            <a:srgbClr val="0417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Freeform 5">
            <a:extLst>
              <a:ext uri="{FF2B5EF4-FFF2-40B4-BE49-F238E27FC236}">
                <a16:creationId xmlns:a16="http://schemas.microsoft.com/office/drawing/2014/main" id="{67DD6AA0-88B1-FA3A-14A6-D8FB85A01063}"/>
              </a:ext>
            </a:extLst>
          </p:cNvPr>
          <p:cNvSpPr/>
          <p:nvPr userDrawn="1"/>
        </p:nvSpPr>
        <p:spPr>
          <a:xfrm>
            <a:off x="7082465" y="-1941"/>
            <a:ext cx="5109537" cy="6926444"/>
          </a:xfrm>
          <a:custGeom>
            <a:avLst/>
            <a:gdLst>
              <a:gd name="connsiteX0" fmla="*/ 0 w 5109537"/>
              <a:gd name="connsiteY0" fmla="*/ 0 h 6858000"/>
              <a:gd name="connsiteX1" fmla="*/ 1504946 w 5109537"/>
              <a:gd name="connsiteY1" fmla="*/ 0 h 6858000"/>
              <a:gd name="connsiteX2" fmla="*/ 4170245 w 5109537"/>
              <a:gd name="connsiteY2" fmla="*/ 0 h 6858000"/>
              <a:gd name="connsiteX3" fmla="*/ 5109537 w 5109537"/>
              <a:gd name="connsiteY3" fmla="*/ 0 h 6858000"/>
              <a:gd name="connsiteX4" fmla="*/ 5109537 w 5109537"/>
              <a:gd name="connsiteY4" fmla="*/ 6858000 h 6858000"/>
              <a:gd name="connsiteX5" fmla="*/ 4170245 w 5109537"/>
              <a:gd name="connsiteY5" fmla="*/ 6858000 h 6858000"/>
              <a:gd name="connsiteX6" fmla="*/ 1504946 w 5109537"/>
              <a:gd name="connsiteY6" fmla="*/ 6858000 h 6858000"/>
              <a:gd name="connsiteX7" fmla="*/ 0 w 5109537"/>
              <a:gd name="connsiteY7" fmla="*/ 6858000 h 6858000"/>
              <a:gd name="connsiteX8" fmla="*/ 1360722 w 5109537"/>
              <a:gd name="connsiteY8" fmla="*/ 3468091 h 6858000"/>
              <a:gd name="connsiteX9" fmla="*/ 0 w 5109537"/>
              <a:gd name="connsiteY9"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09537" h="6858000">
                <a:moveTo>
                  <a:pt x="0" y="0"/>
                </a:moveTo>
                <a:lnTo>
                  <a:pt x="1504946" y="0"/>
                </a:lnTo>
                <a:lnTo>
                  <a:pt x="4170245" y="0"/>
                </a:lnTo>
                <a:lnTo>
                  <a:pt x="5109537" y="0"/>
                </a:lnTo>
                <a:lnTo>
                  <a:pt x="5109537" y="6858000"/>
                </a:lnTo>
                <a:lnTo>
                  <a:pt x="4170245" y="6858000"/>
                </a:lnTo>
                <a:lnTo>
                  <a:pt x="1504946" y="6858000"/>
                </a:lnTo>
                <a:lnTo>
                  <a:pt x="0" y="6858000"/>
                </a:lnTo>
                <a:cubicBezTo>
                  <a:pt x="460914" y="6858000"/>
                  <a:pt x="1360722" y="5361585"/>
                  <a:pt x="1360722" y="3468091"/>
                </a:cubicBezTo>
                <a:cubicBezTo>
                  <a:pt x="1360722" y="1574597"/>
                  <a:pt x="460914" y="0"/>
                  <a:pt x="0" y="0"/>
                </a:cubicBezTo>
                <a:close/>
              </a:path>
            </a:pathLst>
          </a:custGeom>
          <a:solidFill>
            <a:srgbClr val="04324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400"/>
          </a:p>
        </p:txBody>
      </p:sp>
      <p:sp>
        <p:nvSpPr>
          <p:cNvPr id="7" name="Title 1">
            <a:extLst>
              <a:ext uri="{FF2B5EF4-FFF2-40B4-BE49-F238E27FC236}">
                <a16:creationId xmlns:a16="http://schemas.microsoft.com/office/drawing/2014/main" id="{AB1D45ED-9B70-752A-C468-459D07374E07}"/>
              </a:ext>
            </a:extLst>
          </p:cNvPr>
          <p:cNvSpPr>
            <a:spLocks noGrp="1"/>
          </p:cNvSpPr>
          <p:nvPr>
            <p:ph type="ctrTitle" hasCustomPrompt="1"/>
          </p:nvPr>
        </p:nvSpPr>
        <p:spPr>
          <a:xfrm>
            <a:off x="105045" y="5410826"/>
            <a:ext cx="7647479" cy="571007"/>
          </a:xfrm>
          <a:prstGeom prst="rect">
            <a:avLst/>
          </a:prstGeom>
          <a:ln>
            <a:noFill/>
          </a:ln>
        </p:spPr>
        <p:txBody>
          <a:bodyPr/>
          <a:lstStyle>
            <a:lvl1pPr marL="0" algn="l" defTabSz="914377" rtl="0" eaLnBrk="1" fontAlgn="base" latinLnBrk="0" hangingPunct="1">
              <a:spcBef>
                <a:spcPct val="0"/>
              </a:spcBef>
              <a:spcAft>
                <a:spcPct val="0"/>
              </a:spcAft>
              <a:defRPr lang="en-US" sz="4000" b="0" i="0" kern="0" dirty="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1pPr>
          </a:lstStyle>
          <a:p>
            <a:r>
              <a:rPr lang="en-US"/>
              <a:t>Presentation Title</a:t>
            </a:r>
          </a:p>
        </p:txBody>
      </p:sp>
      <p:sp>
        <p:nvSpPr>
          <p:cNvPr id="8" name="Subtitle 2">
            <a:extLst>
              <a:ext uri="{FF2B5EF4-FFF2-40B4-BE49-F238E27FC236}">
                <a16:creationId xmlns:a16="http://schemas.microsoft.com/office/drawing/2014/main" id="{B0202230-F2CD-0A8E-7A20-6BF651622BF5}"/>
              </a:ext>
            </a:extLst>
          </p:cNvPr>
          <p:cNvSpPr>
            <a:spLocks noGrp="1"/>
          </p:cNvSpPr>
          <p:nvPr>
            <p:ph type="subTitle" idx="1" hasCustomPrompt="1"/>
          </p:nvPr>
        </p:nvSpPr>
        <p:spPr>
          <a:xfrm>
            <a:off x="8135669" y="5107671"/>
            <a:ext cx="3832585" cy="414936"/>
          </a:xfrm>
          <a:prstGeom prst="rect">
            <a:avLst/>
          </a:prstGeom>
          <a:ln>
            <a:noFill/>
          </a:ln>
        </p:spPr>
        <p:txBody>
          <a:bodyPr anchor="ctr">
            <a:noAutofit/>
          </a:bodyPr>
          <a:lstStyle>
            <a:lvl1pPr marL="0" indent="0" algn="r">
              <a:buNone/>
              <a:defRPr lang="en-US" sz="2800" b="0" i="0" kern="0" cap="none" spc="200" baseline="0" dirty="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Name</a:t>
            </a:r>
          </a:p>
        </p:txBody>
      </p:sp>
      <p:sp>
        <p:nvSpPr>
          <p:cNvPr id="10" name="Text Placeholder 2">
            <a:extLst>
              <a:ext uri="{FF2B5EF4-FFF2-40B4-BE49-F238E27FC236}">
                <a16:creationId xmlns:a16="http://schemas.microsoft.com/office/drawing/2014/main" id="{7404E887-F272-F7A6-9ED7-AE80D0811636}"/>
              </a:ext>
            </a:extLst>
          </p:cNvPr>
          <p:cNvSpPr>
            <a:spLocks noGrp="1"/>
          </p:cNvSpPr>
          <p:nvPr>
            <p:ph type="body" sz="quarter" idx="12" hasCustomPrompt="1"/>
          </p:nvPr>
        </p:nvSpPr>
        <p:spPr>
          <a:xfrm>
            <a:off x="7921487" y="5497667"/>
            <a:ext cx="4046768" cy="368755"/>
          </a:xfrm>
          <a:prstGeom prst="rect">
            <a:avLst/>
          </a:prstGeom>
        </p:spPr>
        <p:txBody>
          <a:bodyPr anchor="ctr">
            <a:noAutofit/>
          </a:bodyPr>
          <a:lstStyle>
            <a:lvl1pPr marL="0" indent="0" algn="r">
              <a:buNone/>
              <a:defRPr lang="en-US" sz="2400" b="0" i="0"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defRPr>
            </a:lvl1pPr>
            <a:lvl2pPr marL="457189" indent="0">
              <a:buNone/>
              <a:defRPr/>
            </a:lvl2pPr>
            <a:lvl3pPr marL="914377" indent="0">
              <a:buNone/>
              <a:defRPr/>
            </a:lvl3pPr>
            <a:lvl4pPr marL="1371566" indent="0">
              <a:buNone/>
              <a:defRPr/>
            </a:lvl4pPr>
            <a:lvl5pPr marL="1828754" indent="0">
              <a:buNone/>
              <a:defRPr/>
            </a:lvl5pPr>
          </a:lstStyle>
          <a:p>
            <a:pPr marL="0" lvl="0" indent="0" algn="r" rtl="0" eaLnBrk="1" fontAlgn="base" hangingPunct="1">
              <a:spcBef>
                <a:spcPct val="20000"/>
              </a:spcBef>
              <a:spcAft>
                <a:spcPct val="0"/>
              </a:spcAft>
              <a:buSzPct val="75000"/>
              <a:buNone/>
            </a:pPr>
            <a:r>
              <a:rPr lang="en-US"/>
              <a:t>Date</a:t>
            </a:r>
          </a:p>
        </p:txBody>
      </p:sp>
      <p:sp>
        <p:nvSpPr>
          <p:cNvPr id="11" name="Text Placeholder 5">
            <a:extLst>
              <a:ext uri="{FF2B5EF4-FFF2-40B4-BE49-F238E27FC236}">
                <a16:creationId xmlns:a16="http://schemas.microsoft.com/office/drawing/2014/main" id="{1AC4C519-12CA-B065-00A5-B81041B017EF}"/>
              </a:ext>
            </a:extLst>
          </p:cNvPr>
          <p:cNvSpPr>
            <a:spLocks noGrp="1"/>
          </p:cNvSpPr>
          <p:nvPr>
            <p:ph type="body" sz="quarter" idx="13" hasCustomPrompt="1"/>
          </p:nvPr>
        </p:nvSpPr>
        <p:spPr>
          <a:xfrm>
            <a:off x="7629600" y="6276599"/>
            <a:ext cx="4338653" cy="253088"/>
          </a:xfrm>
          <a:prstGeom prst="rect">
            <a:avLst/>
          </a:prstGeom>
        </p:spPr>
        <p:txBody>
          <a:bodyPr>
            <a:noAutofit/>
          </a:bodyPr>
          <a:lstStyle>
            <a:lvl1pPr marL="0" indent="0" algn="r">
              <a:buNone/>
              <a:defRPr lang="en-US" sz="1400" b="0" i="0" dirty="0">
                <a:solidFill>
                  <a:schemeClr val="bg1"/>
                </a:solidFill>
                <a:latin typeface="Helvetica Neue Thin" panose="020B0403020202020204" pitchFamily="34" charset="0"/>
                <a:ea typeface="Helvetica Neue Thin" panose="020B0403020202020204" pitchFamily="34" charset="0"/>
                <a:cs typeface="Helvetica Neue" panose="02000503000000020004" pitchFamily="2" charset="0"/>
              </a:defRPr>
            </a:lvl1pPr>
            <a:lvl2pPr marL="457189" indent="0">
              <a:buNone/>
              <a:defRPr/>
            </a:lvl2pPr>
            <a:lvl3pPr marL="914377" indent="0">
              <a:buNone/>
              <a:defRPr/>
            </a:lvl3pPr>
            <a:lvl4pPr marL="1371566" indent="0">
              <a:buNone/>
              <a:defRPr/>
            </a:lvl4pPr>
            <a:lvl5pPr marL="1828754" indent="0">
              <a:buNone/>
              <a:defRPr/>
            </a:lvl5pPr>
          </a:lstStyle>
          <a:p>
            <a:pPr marL="0" lvl="0" indent="0" algn="r" rtl="0" eaLnBrk="1" fontAlgn="base" hangingPunct="1">
              <a:spcBef>
                <a:spcPct val="20000"/>
              </a:spcBef>
              <a:spcAft>
                <a:spcPct val="0"/>
              </a:spcAft>
              <a:buSzPct val="75000"/>
              <a:buNone/>
            </a:pPr>
            <a:r>
              <a:rPr lang="en-US"/>
              <a:t>Alfresco Link (if applicable)</a:t>
            </a:r>
          </a:p>
        </p:txBody>
      </p:sp>
      <p:sp>
        <p:nvSpPr>
          <p:cNvPr id="13" name="Text Placeholder 13">
            <a:extLst>
              <a:ext uri="{FF2B5EF4-FFF2-40B4-BE49-F238E27FC236}">
                <a16:creationId xmlns:a16="http://schemas.microsoft.com/office/drawing/2014/main" id="{75F68089-C78E-A403-33B1-4C9821AB440B}"/>
              </a:ext>
            </a:extLst>
          </p:cNvPr>
          <p:cNvSpPr>
            <a:spLocks noGrp="1"/>
          </p:cNvSpPr>
          <p:nvPr>
            <p:ph type="body" sz="quarter" idx="14" hasCustomPrompt="1"/>
          </p:nvPr>
        </p:nvSpPr>
        <p:spPr>
          <a:xfrm>
            <a:off x="353221" y="6060764"/>
            <a:ext cx="7128099" cy="484187"/>
          </a:xfrm>
          <a:prstGeom prst="rect">
            <a:avLst/>
          </a:prstGeom>
        </p:spPr>
        <p:txBody>
          <a:bodyPr/>
          <a:lstStyle>
            <a:lvl1pPr marL="0" indent="0">
              <a:buNone/>
              <a:defRPr lang="en-US" sz="2400" b="0" i="0" kern="0" dirty="0" smtClean="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1pPr>
            <a:lvl2pPr marL="457189" indent="0">
              <a:buNone/>
              <a:defRPr lang="en-US" sz="1400" b="0" i="0" kern="0" dirty="0" smtClean="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2pPr>
            <a:lvl3pPr marL="914377" indent="0">
              <a:buNone/>
              <a:defRPr lang="en-US" sz="1400" b="0" i="0" kern="0" dirty="0" smtClean="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3pPr>
            <a:lvl4pPr marL="1371566" indent="0">
              <a:buNone/>
              <a:defRPr lang="en-US" sz="1400" b="0" i="0" kern="0" dirty="0" smtClean="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4pPr>
            <a:lvl5pPr marL="1828754" indent="0">
              <a:buNone/>
              <a:defRPr lang="en-US" sz="1400" b="0" i="0" kern="0" dirty="0">
                <a:solidFill>
                  <a:schemeClr val="bg1"/>
                </a:solidFill>
                <a:latin typeface="Helvetica Neue Light" panose="02000403000000020004" pitchFamily="2" charset="0"/>
                <a:ea typeface="Helvetica Neue Light" panose="02000403000000020004" pitchFamily="2" charset="0"/>
                <a:cs typeface="Helvetica Neue" panose="02000503000000020004" pitchFamily="2" charset="0"/>
              </a:defRPr>
            </a:lvl5pPr>
          </a:lstStyle>
          <a:p>
            <a:pPr lvl="0"/>
            <a:r>
              <a:rPr lang="en-US"/>
              <a:t>Subtitle</a:t>
            </a:r>
          </a:p>
        </p:txBody>
      </p:sp>
      <p:grpSp>
        <p:nvGrpSpPr>
          <p:cNvPr id="14" name="Group 13">
            <a:extLst>
              <a:ext uri="{FF2B5EF4-FFF2-40B4-BE49-F238E27FC236}">
                <a16:creationId xmlns:a16="http://schemas.microsoft.com/office/drawing/2014/main" id="{C87A6FD0-2815-0B85-43F8-511CCB091673}"/>
              </a:ext>
            </a:extLst>
          </p:cNvPr>
          <p:cNvGrpSpPr/>
          <p:nvPr userDrawn="1"/>
        </p:nvGrpSpPr>
        <p:grpSpPr>
          <a:xfrm>
            <a:off x="8135669" y="153710"/>
            <a:ext cx="4523536" cy="4575487"/>
            <a:chOff x="8135669" y="211897"/>
            <a:chExt cx="4523536" cy="4575487"/>
          </a:xfrm>
        </p:grpSpPr>
        <p:sp>
          <p:nvSpPr>
            <p:cNvPr id="15" name="Title 1">
              <a:extLst>
                <a:ext uri="{FF2B5EF4-FFF2-40B4-BE49-F238E27FC236}">
                  <a16:creationId xmlns:a16="http://schemas.microsoft.com/office/drawing/2014/main" id="{6CF0B1C5-0252-B69B-E217-045942A52902}"/>
                </a:ext>
              </a:extLst>
            </p:cNvPr>
            <p:cNvSpPr txBox="1">
              <a:spLocks/>
            </p:cNvSpPr>
            <p:nvPr userDrawn="1"/>
          </p:nvSpPr>
          <p:spPr bwMode="auto">
            <a:xfrm>
              <a:off x="8529860" y="211897"/>
              <a:ext cx="4129345" cy="153924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b="0" i="0">
                  <a:solidFill>
                    <a:schemeClr val="bg1"/>
                  </a:solidFill>
                  <a:latin typeface="+mj-lt"/>
                  <a:ea typeface="ＭＳ Ｐゴシック" charset="0"/>
                  <a:cs typeface="Arial"/>
                </a:defRPr>
              </a:lvl1pPr>
              <a:lvl2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5pPr>
              <a:lvl6pPr marL="457200" algn="ctr" rtl="0" eaLnBrk="1" fontAlgn="base" hangingPunct="1">
                <a:spcBef>
                  <a:spcPct val="0"/>
                </a:spcBef>
                <a:spcAft>
                  <a:spcPct val="0"/>
                </a:spcAft>
                <a:defRPr sz="2800">
                  <a:solidFill>
                    <a:srgbClr val="800000"/>
                  </a:solidFill>
                  <a:latin typeface="Arial" charset="0"/>
                </a:defRPr>
              </a:lvl6pPr>
              <a:lvl7pPr marL="914400" algn="ctr" rtl="0" eaLnBrk="1" fontAlgn="base" hangingPunct="1">
                <a:spcBef>
                  <a:spcPct val="0"/>
                </a:spcBef>
                <a:spcAft>
                  <a:spcPct val="0"/>
                </a:spcAft>
                <a:defRPr sz="2800">
                  <a:solidFill>
                    <a:srgbClr val="800000"/>
                  </a:solidFill>
                  <a:latin typeface="Arial" charset="0"/>
                </a:defRPr>
              </a:lvl7pPr>
              <a:lvl8pPr marL="1371600" algn="ctr" rtl="0" eaLnBrk="1" fontAlgn="base" hangingPunct="1">
                <a:spcBef>
                  <a:spcPct val="0"/>
                </a:spcBef>
                <a:spcAft>
                  <a:spcPct val="0"/>
                </a:spcAft>
                <a:defRPr sz="2800">
                  <a:solidFill>
                    <a:srgbClr val="800000"/>
                  </a:solidFill>
                  <a:latin typeface="Arial" charset="0"/>
                </a:defRPr>
              </a:lvl8pPr>
              <a:lvl9pPr marL="1828800" algn="ctr" rtl="0" eaLnBrk="1" fontAlgn="base" hangingPunct="1">
                <a:spcBef>
                  <a:spcPct val="0"/>
                </a:spcBef>
                <a:spcAft>
                  <a:spcPct val="0"/>
                </a:spcAft>
                <a:defRPr sz="2800">
                  <a:solidFill>
                    <a:srgbClr val="800000"/>
                  </a:solidFill>
                  <a:latin typeface="Arial" charset="0"/>
                </a:defRPr>
              </a:lvl9pPr>
            </a:lstStyle>
            <a:p>
              <a:pPr algn="l">
                <a:lnSpc>
                  <a:spcPts val="1800"/>
                </a:lnSpc>
                <a:spcBef>
                  <a:spcPts val="0"/>
                </a:spcBef>
              </a:pPr>
              <a:r>
                <a:rPr lang="en-US" sz="2000" b="1" i="0" kern="0" spc="0" baseline="0">
                  <a:solidFill>
                    <a:schemeClr val="bg1"/>
                  </a:solidFill>
                  <a:latin typeface="Microgramma D Extended" pitchFamily="2" charset="77"/>
                  <a:ea typeface="Helvetica Neue" panose="02000503000000020004" pitchFamily="2" charset="0"/>
                  <a:cs typeface="Helvetica Neue" panose="02000503000000020004" pitchFamily="2" charset="0"/>
                </a:rPr>
                <a:t>MARS SAMPLE RETURN</a:t>
              </a:r>
            </a:p>
          </p:txBody>
        </p:sp>
        <p:grpSp>
          <p:nvGrpSpPr>
            <p:cNvPr id="16" name="Group 15">
              <a:extLst>
                <a:ext uri="{FF2B5EF4-FFF2-40B4-BE49-F238E27FC236}">
                  <a16:creationId xmlns:a16="http://schemas.microsoft.com/office/drawing/2014/main" id="{85C385F8-4A32-4FCE-7F7F-BC06E91B00CC}"/>
                </a:ext>
              </a:extLst>
            </p:cNvPr>
            <p:cNvGrpSpPr/>
            <p:nvPr userDrawn="1"/>
          </p:nvGrpSpPr>
          <p:grpSpPr>
            <a:xfrm>
              <a:off x="8135669" y="482012"/>
              <a:ext cx="4338761" cy="4305372"/>
              <a:chOff x="8135669" y="641036"/>
              <a:chExt cx="4338761" cy="4305372"/>
            </a:xfrm>
          </p:grpSpPr>
          <p:sp>
            <p:nvSpPr>
              <p:cNvPr id="21" name="Title 1">
                <a:extLst>
                  <a:ext uri="{FF2B5EF4-FFF2-40B4-BE49-F238E27FC236}">
                    <a16:creationId xmlns:a16="http://schemas.microsoft.com/office/drawing/2014/main" id="{89D8C392-4A8B-22D0-C7F4-1606B114CB28}"/>
                  </a:ext>
                </a:extLst>
              </p:cNvPr>
              <p:cNvSpPr txBox="1">
                <a:spLocks/>
              </p:cNvSpPr>
              <p:nvPr userDrawn="1"/>
            </p:nvSpPr>
            <p:spPr bwMode="auto">
              <a:xfrm>
                <a:off x="8135669" y="3561287"/>
                <a:ext cx="4338761" cy="138512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000" b="0" i="0">
                    <a:solidFill>
                      <a:schemeClr val="bg1"/>
                    </a:solidFill>
                    <a:latin typeface="+mj-lt"/>
                    <a:ea typeface="ＭＳ Ｐゴシック" charset="0"/>
                    <a:cs typeface="Arial"/>
                  </a:defRPr>
                </a:lvl1pPr>
                <a:lvl2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5pPr>
                <a:lvl6pPr marL="457200" algn="ctr" rtl="0" eaLnBrk="1" fontAlgn="base" hangingPunct="1">
                  <a:spcBef>
                    <a:spcPct val="0"/>
                  </a:spcBef>
                  <a:spcAft>
                    <a:spcPct val="0"/>
                  </a:spcAft>
                  <a:defRPr sz="2800">
                    <a:solidFill>
                      <a:srgbClr val="800000"/>
                    </a:solidFill>
                    <a:latin typeface="Arial" charset="0"/>
                  </a:defRPr>
                </a:lvl6pPr>
                <a:lvl7pPr marL="914400" algn="ctr" rtl="0" eaLnBrk="1" fontAlgn="base" hangingPunct="1">
                  <a:spcBef>
                    <a:spcPct val="0"/>
                  </a:spcBef>
                  <a:spcAft>
                    <a:spcPct val="0"/>
                  </a:spcAft>
                  <a:defRPr sz="2800">
                    <a:solidFill>
                      <a:srgbClr val="800000"/>
                    </a:solidFill>
                    <a:latin typeface="Arial" charset="0"/>
                  </a:defRPr>
                </a:lvl7pPr>
                <a:lvl8pPr marL="1371600" algn="ctr" rtl="0" eaLnBrk="1" fontAlgn="base" hangingPunct="1">
                  <a:spcBef>
                    <a:spcPct val="0"/>
                  </a:spcBef>
                  <a:spcAft>
                    <a:spcPct val="0"/>
                  </a:spcAft>
                  <a:defRPr sz="2800">
                    <a:solidFill>
                      <a:srgbClr val="800000"/>
                    </a:solidFill>
                    <a:latin typeface="Arial" charset="0"/>
                  </a:defRPr>
                </a:lvl8pPr>
                <a:lvl9pPr marL="1828800" algn="ctr" rtl="0" eaLnBrk="1" fontAlgn="base" hangingPunct="1">
                  <a:spcBef>
                    <a:spcPct val="0"/>
                  </a:spcBef>
                  <a:spcAft>
                    <a:spcPct val="0"/>
                  </a:spcAft>
                  <a:defRPr sz="2800">
                    <a:solidFill>
                      <a:srgbClr val="800000"/>
                    </a:solidFill>
                    <a:latin typeface="Arial" charset="0"/>
                  </a:defRPr>
                </a:lvl9pPr>
              </a:lstStyle>
              <a:p>
                <a:pPr marL="0" algn="ctr" defTabSz="914377" rtl="0" eaLnBrk="1" fontAlgn="base" latinLnBrk="0" hangingPunct="1">
                  <a:lnSpc>
                    <a:spcPts val="2400"/>
                  </a:lnSpc>
                  <a:spcBef>
                    <a:spcPts val="0"/>
                  </a:spcBef>
                  <a:spcAft>
                    <a:spcPct val="0"/>
                  </a:spcAft>
                </a:pPr>
                <a:endParaRPr lang="en-US" sz="3200" b="1" i="0" kern="0" spc="0" baseline="0">
                  <a:solidFill>
                    <a:schemeClr val="bg1"/>
                  </a:solidFill>
                  <a:latin typeface="Microgramma D Extended" pitchFamily="2" charset="77"/>
                  <a:ea typeface="Helvetica Neue" panose="02000503000000020004" pitchFamily="2" charset="0"/>
                  <a:cs typeface="Helvetica Neue" panose="02000503000000020004" pitchFamily="2" charset="0"/>
                </a:endParaRPr>
              </a:p>
            </p:txBody>
          </p:sp>
          <p:pic>
            <p:nvPicPr>
              <p:cNvPr id="23" name="Picture 22">
                <a:extLst>
                  <a:ext uri="{FF2B5EF4-FFF2-40B4-BE49-F238E27FC236}">
                    <a16:creationId xmlns:a16="http://schemas.microsoft.com/office/drawing/2014/main" id="{1BAE2A3F-364D-3109-F0C4-8B1D3EF6F492}"/>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9486369" y="1903513"/>
                <a:ext cx="1637359" cy="1569517"/>
              </a:xfrm>
              <a:prstGeom prst="rect">
                <a:avLst/>
              </a:prstGeom>
            </p:spPr>
          </p:pic>
          <p:pic>
            <p:nvPicPr>
              <p:cNvPr id="28" name="Picture 27">
                <a:extLst>
                  <a:ext uri="{FF2B5EF4-FFF2-40B4-BE49-F238E27FC236}">
                    <a16:creationId xmlns:a16="http://schemas.microsoft.com/office/drawing/2014/main" id="{BF5B5C35-D7FD-A35D-99F9-5C7EEE6B399C}"/>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a:stretch/>
            </p:blipFill>
            <p:spPr>
              <a:xfrm>
                <a:off x="8418100" y="641036"/>
                <a:ext cx="1521120" cy="291360"/>
              </a:xfrm>
              <a:prstGeom prst="rect">
                <a:avLst/>
              </a:prstGeom>
            </p:spPr>
          </p:pic>
        </p:grpSp>
      </p:grpSp>
      <p:sp>
        <p:nvSpPr>
          <p:cNvPr id="25" name="TextBox 24">
            <a:extLst>
              <a:ext uri="{FF2B5EF4-FFF2-40B4-BE49-F238E27FC236}">
                <a16:creationId xmlns:a16="http://schemas.microsoft.com/office/drawing/2014/main" id="{636FB7F3-95AF-1CFD-92A4-5528F7E1452A}"/>
              </a:ext>
            </a:extLst>
          </p:cNvPr>
          <p:cNvSpPr txBox="1"/>
          <p:nvPr userDrawn="1"/>
        </p:nvSpPr>
        <p:spPr>
          <a:xfrm>
            <a:off x="0" y="6662457"/>
            <a:ext cx="12192000" cy="200055"/>
          </a:xfrm>
          <a:prstGeom prst="rect">
            <a:avLst/>
          </a:prstGeom>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sz="700" b="0" i="0" kern="1200">
                <a:solidFill>
                  <a:schemeClr val="bg1"/>
                </a:solidFill>
                <a:latin typeface="+mn-lt"/>
                <a:ea typeface="+mn-ea"/>
                <a:cs typeface="Arial Narrow" panose="020B0604020202020204" pitchFamily="34" charset="0"/>
              </a:rPr>
              <a:t>The decision to implement Mars Sample Return will not be finalized until NASA’s completion of the National Environmental Policy Act process. This document is being made available for information purposes only. It has been reviewed and determined not to contain export controlled technical data. </a:t>
            </a:r>
          </a:p>
        </p:txBody>
      </p:sp>
      <p:sp>
        <p:nvSpPr>
          <p:cNvPr id="31" name="Text Placeholder 30">
            <a:extLst>
              <a:ext uri="{FF2B5EF4-FFF2-40B4-BE49-F238E27FC236}">
                <a16:creationId xmlns:a16="http://schemas.microsoft.com/office/drawing/2014/main" id="{0EB82534-7DA4-4B8E-B297-D7F77F45373C}"/>
              </a:ext>
            </a:extLst>
          </p:cNvPr>
          <p:cNvSpPr>
            <a:spLocks noGrp="1"/>
          </p:cNvSpPr>
          <p:nvPr>
            <p:ph type="body" sz="quarter" idx="15" hasCustomPrompt="1"/>
          </p:nvPr>
        </p:nvSpPr>
        <p:spPr>
          <a:xfrm>
            <a:off x="8961438" y="3344862"/>
            <a:ext cx="2659063" cy="1568451"/>
          </a:xfrm>
          <a:prstGeom prst="rect">
            <a:avLst/>
          </a:prstGeom>
        </p:spPr>
        <p:txBody>
          <a:bodyPr anchor="ctr"/>
          <a:lstStyle>
            <a:lvl1pPr marL="0" indent="0" algn="ctr">
              <a:buNone/>
              <a:defRPr>
                <a:solidFill>
                  <a:schemeClr val="bg1"/>
                </a:solidFill>
                <a:latin typeface="Helvetica Neue Light" panose="02000403000000020004"/>
              </a:defRPr>
            </a:lvl1pPr>
            <a:lvl2pPr marL="457189" indent="0">
              <a:buNone/>
              <a:defRPr>
                <a:solidFill>
                  <a:schemeClr val="bg1"/>
                </a:solidFill>
                <a:latin typeface="Helvetica Neue Light" panose="02000403000000020004"/>
              </a:defRPr>
            </a:lvl2pPr>
            <a:lvl3pPr marL="914377" indent="0">
              <a:buNone/>
              <a:defRPr>
                <a:solidFill>
                  <a:schemeClr val="bg1"/>
                </a:solidFill>
                <a:latin typeface="Helvetica Neue Light" panose="02000403000000020004"/>
              </a:defRPr>
            </a:lvl3pPr>
            <a:lvl4pPr marL="1371566" indent="0">
              <a:buNone/>
              <a:defRPr>
                <a:solidFill>
                  <a:schemeClr val="bg1"/>
                </a:solidFill>
                <a:latin typeface="Helvetica Neue Light" panose="02000403000000020004"/>
              </a:defRPr>
            </a:lvl4pPr>
            <a:lvl5pPr marL="1828754" indent="0">
              <a:buNone/>
              <a:defRPr>
                <a:solidFill>
                  <a:schemeClr val="bg1"/>
                </a:solidFill>
                <a:latin typeface="Helvetica Neue Light" panose="02000403000000020004"/>
              </a:defRPr>
            </a:lvl5pPr>
          </a:lstStyle>
          <a:p>
            <a:pPr lvl="0"/>
            <a:r>
              <a:rPr lang="en-US"/>
              <a:t>Org/Subsystem</a:t>
            </a:r>
          </a:p>
        </p:txBody>
      </p:sp>
      <p:sp>
        <p:nvSpPr>
          <p:cNvPr id="33" name="Text Placeholder 32">
            <a:extLst>
              <a:ext uri="{FF2B5EF4-FFF2-40B4-BE49-F238E27FC236}">
                <a16:creationId xmlns:a16="http://schemas.microsoft.com/office/drawing/2014/main" id="{666DBD93-91DF-4387-91BD-E480DBAF46BD}"/>
              </a:ext>
            </a:extLst>
          </p:cNvPr>
          <p:cNvSpPr>
            <a:spLocks noGrp="1"/>
          </p:cNvSpPr>
          <p:nvPr>
            <p:ph type="body" sz="quarter" idx="16" hasCustomPrompt="1"/>
          </p:nvPr>
        </p:nvSpPr>
        <p:spPr>
          <a:xfrm>
            <a:off x="7854951" y="5865319"/>
            <a:ext cx="4113213" cy="436220"/>
          </a:xfrm>
          <a:prstGeom prst="rect">
            <a:avLst/>
          </a:prstGeom>
        </p:spPr>
        <p:txBody>
          <a:bodyPr/>
          <a:lstStyle>
            <a:lvl1pPr marL="0" indent="0" algn="r">
              <a:buNone/>
              <a:defRPr sz="2400">
                <a:solidFill>
                  <a:schemeClr val="bg1"/>
                </a:solidFill>
                <a:latin typeface="Helvetica Neue Light" panose="02000403000000020004"/>
              </a:defRPr>
            </a:lvl1pPr>
          </a:lstStyle>
          <a:p>
            <a:pPr lvl="0"/>
            <a:r>
              <a:rPr lang="en-US"/>
              <a:t>LRR #</a:t>
            </a:r>
          </a:p>
        </p:txBody>
      </p:sp>
    </p:spTree>
    <p:extLst>
      <p:ext uri="{BB962C8B-B14F-4D97-AF65-F5344CB8AC3E}">
        <p14:creationId xmlns:p14="http://schemas.microsoft.com/office/powerpoint/2010/main" val="10786762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Google Shape;68;p16">
            <a:extLst>
              <a:ext uri="{FF2B5EF4-FFF2-40B4-BE49-F238E27FC236}">
                <a16:creationId xmlns:a16="http://schemas.microsoft.com/office/drawing/2014/main" id="{1C42F7BB-0A2E-4CA9-9141-7EE89EEB186A}"/>
              </a:ext>
            </a:extLst>
          </p:cNvPr>
          <p:cNvPicPr preferRelativeResize="0">
            <a:picLocks noChangeAspect="1"/>
          </p:cNvPicPr>
          <p:nvPr userDrawn="1"/>
        </p:nvPicPr>
        <p:blipFill rotWithShape="1">
          <a:blip r:embed="rId14" cstate="email">
            <a:alphaModFix/>
            <a:extLst>
              <a:ext uri="{28A0092B-C50C-407E-A947-70E740481C1C}">
                <a14:useLocalDpi xmlns:a14="http://schemas.microsoft.com/office/drawing/2010/main"/>
              </a:ext>
            </a:extLst>
          </a:blip>
          <a:srcRect/>
          <a:stretch/>
        </p:blipFill>
        <p:spPr>
          <a:xfrm>
            <a:off x="11430015" y="143504"/>
            <a:ext cx="590975" cy="594360"/>
          </a:xfrm>
          <a:prstGeom prst="rect">
            <a:avLst/>
          </a:prstGeom>
          <a:noFill/>
          <a:ln>
            <a:noFill/>
          </a:ln>
        </p:spPr>
      </p:pic>
      <p:sp>
        <p:nvSpPr>
          <p:cNvPr id="11" name="TextBox 10">
            <a:extLst>
              <a:ext uri="{FF2B5EF4-FFF2-40B4-BE49-F238E27FC236}">
                <a16:creationId xmlns:a16="http://schemas.microsoft.com/office/drawing/2014/main" id="{19143D9B-0986-8AD7-D71C-ED8895FB9170}"/>
              </a:ext>
            </a:extLst>
          </p:cNvPr>
          <p:cNvSpPr txBox="1"/>
          <p:nvPr userDrawn="1"/>
        </p:nvSpPr>
        <p:spPr>
          <a:xfrm>
            <a:off x="3047172" y="6514411"/>
            <a:ext cx="6097656" cy="261610"/>
          </a:xfrm>
          <a:prstGeom prst="rect">
            <a:avLst/>
          </a:prstGeom>
          <a:noFill/>
          <a:ln>
            <a:noFill/>
          </a:ln>
          <a:effectLst/>
        </p:spPr>
        <p:txBody>
          <a:bodyPr wrap="square">
            <a:spAutoFit/>
          </a:bodyPr>
          <a:lstStyle/>
          <a:p>
            <a:pPr algn="ctr"/>
            <a:r>
              <a:rPr lang="en-US" sz="1050" b="1" i="1" u="none" strike="noStrike">
                <a:solidFill>
                  <a:srgbClr val="000000"/>
                </a:solidFill>
                <a:effectLst/>
                <a:latin typeface="Calibri" panose="020F0502020204030204" pitchFamily="34" charset="0"/>
              </a:rPr>
              <a:t>One Team, One Mission – To Mars and Back</a:t>
            </a:r>
            <a:endParaRPr lang="en-US" sz="1050"/>
          </a:p>
        </p:txBody>
      </p:sp>
      <p:pic>
        <p:nvPicPr>
          <p:cNvPr id="12" name="Picture 11">
            <a:extLst>
              <a:ext uri="{FF2B5EF4-FFF2-40B4-BE49-F238E27FC236}">
                <a16:creationId xmlns:a16="http://schemas.microsoft.com/office/drawing/2014/main" id="{8E366EC6-2FA6-791C-4C44-E14809F7B1F6}"/>
              </a:ext>
            </a:extLst>
          </p:cNvPr>
          <p:cNvPicPr>
            <a:picLocks noChangeAspect="1"/>
          </p:cNvPicPr>
          <p:nvPr userDrawn="1"/>
        </p:nvPicPr>
        <p:blipFill>
          <a:blip r:embed="rId15"/>
          <a:stretch>
            <a:fillRect/>
          </a:stretch>
        </p:blipFill>
        <p:spPr>
          <a:xfrm>
            <a:off x="2781300" y="6591871"/>
            <a:ext cx="6583680" cy="365760"/>
          </a:xfrm>
          <a:prstGeom prst="rect">
            <a:avLst/>
          </a:prstGeom>
          <a:effectLst/>
        </p:spPr>
      </p:pic>
      <p:sp>
        <p:nvSpPr>
          <p:cNvPr id="15" name="Slide Number Placeholder 4">
            <a:extLst>
              <a:ext uri="{FF2B5EF4-FFF2-40B4-BE49-F238E27FC236}">
                <a16:creationId xmlns:a16="http://schemas.microsoft.com/office/drawing/2014/main" id="{3288BC73-E18A-2268-B18C-BC157F5FB21C}"/>
              </a:ext>
            </a:extLst>
          </p:cNvPr>
          <p:cNvSpPr txBox="1">
            <a:spLocks/>
          </p:cNvSpPr>
          <p:nvPr userDrawn="1"/>
        </p:nvSpPr>
        <p:spPr>
          <a:xfrm>
            <a:off x="10672025" y="6492875"/>
            <a:ext cx="1515980" cy="365125"/>
          </a:xfrm>
          <a:prstGeom prst="rect">
            <a:avLst/>
          </a:prstGeom>
        </p:spPr>
        <p:txBody>
          <a:bodyPr vert="horz" lIns="91440" tIns="45720" rIns="91440" bIns="45720" rtlCol="0" anchor="ctr"/>
          <a:lstStyle>
            <a:defPPr>
              <a:defRPr lang="en-US"/>
            </a:defPPr>
            <a:lvl1pPr marL="0" algn="r" defTabSz="914400" rtl="0" eaLnBrk="1" latinLnBrk="0" hangingPunct="1">
              <a:defRPr lang="en-US" sz="800" b="0" i="0" kern="120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D04F4CF-F641-6E4E-8F87-8EB8AA2BFA51}" type="slidenum">
              <a:rPr smtClean="0">
                <a:solidFill>
                  <a:schemeClr val="tx1"/>
                </a:solidFill>
              </a:rPr>
              <a:pPr/>
              <a:t>‹#›</a:t>
            </a:fld>
            <a:endParaRPr>
              <a:solidFill>
                <a:schemeClr val="tx1"/>
              </a:solidFill>
            </a:endParaRPr>
          </a:p>
        </p:txBody>
      </p:sp>
      <p:sp>
        <p:nvSpPr>
          <p:cNvPr id="2" name="Date Placeholder 6">
            <a:extLst>
              <a:ext uri="{FF2B5EF4-FFF2-40B4-BE49-F238E27FC236}">
                <a16:creationId xmlns:a16="http://schemas.microsoft.com/office/drawing/2014/main" id="{99BD138C-9A5A-DA14-C766-8D6423AD06FF}"/>
              </a:ext>
            </a:extLst>
          </p:cNvPr>
          <p:cNvSpPr>
            <a:spLocks noGrp="1"/>
          </p:cNvSpPr>
          <p:nvPr>
            <p:ph type="dt" sz="half" idx="2"/>
          </p:nvPr>
        </p:nvSpPr>
        <p:spPr>
          <a:xfrm>
            <a:off x="116403" y="6514411"/>
            <a:ext cx="2275399" cy="195272"/>
          </a:xfrm>
          <a:prstGeom prst="rect">
            <a:avLst/>
          </a:prstGeom>
        </p:spPr>
        <p:txBody>
          <a:bodyPr/>
          <a:lstStyle>
            <a:lvl1pPr algn="l">
              <a:defRPr sz="1000">
                <a:solidFill>
                  <a:schemeClr val="tx1">
                    <a:lumMod val="50000"/>
                    <a:lumOff val="50000"/>
                  </a:schemeClr>
                </a:solidFill>
              </a:defRPr>
            </a:lvl1pPr>
          </a:lstStyle>
          <a:p>
            <a:r>
              <a:rPr lang="en-US"/>
              <a:t>COSPAR 2024</a:t>
            </a:r>
            <a:endParaRPr lang="en-US" dirty="0"/>
          </a:p>
        </p:txBody>
      </p:sp>
    </p:spTree>
    <p:extLst>
      <p:ext uri="{BB962C8B-B14F-4D97-AF65-F5344CB8AC3E}">
        <p14:creationId xmlns:p14="http://schemas.microsoft.com/office/powerpoint/2010/main" val="3535158486"/>
      </p:ext>
    </p:extLst>
  </p:cSld>
  <p:clrMap bg1="lt1" tx1="dk1" bg2="lt2" tx2="dk2" accent1="accent1" accent2="accent2" accent3="accent3" accent4="accent4" accent5="accent5" accent6="accent6" hlink="hlink" folHlink="folHlink"/>
  <p:sldLayoutIdLst>
    <p:sldLayoutId id="2147483669" r:id="rId1"/>
    <p:sldLayoutId id="2147483666" r:id="rId2"/>
    <p:sldLayoutId id="2147483668" r:id="rId3"/>
    <p:sldLayoutId id="2147483649" r:id="rId4"/>
    <p:sldLayoutId id="2147483656" r:id="rId5"/>
    <p:sldLayoutId id="2147483657" r:id="rId6"/>
    <p:sldLayoutId id="2147483658" r:id="rId7"/>
    <p:sldLayoutId id="2147483659" r:id="rId8"/>
    <p:sldLayoutId id="2147483660" r:id="rId9"/>
    <p:sldLayoutId id="2147483661" r:id="rId10"/>
    <p:sldLayoutId id="2147483653" r:id="rId11"/>
    <p:sldLayoutId id="2147483687"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3" Type="http://schemas.microsoft.com/office/2007/relationships/hdphoto" Target="../media/hdphoto3.wdp"/><Relationship Id="rId18" Type="http://schemas.microsoft.com/office/2007/relationships/hdphoto" Target="../media/hdphoto5.wdp"/><Relationship Id="rId26" Type="http://schemas.openxmlformats.org/officeDocument/2006/relationships/image" Target="../media/image25.png"/><Relationship Id="rId3" Type="http://schemas.openxmlformats.org/officeDocument/2006/relationships/image" Target="../media/image9.png"/><Relationship Id="rId21" Type="http://schemas.microsoft.com/office/2007/relationships/hdphoto" Target="../media/hdphoto6.wdp"/><Relationship Id="rId34" Type="http://schemas.microsoft.com/office/2007/relationships/hdphoto" Target="../media/hdphoto12.wdp"/><Relationship Id="rId7" Type="http://schemas.openxmlformats.org/officeDocument/2006/relationships/image" Target="../media/image13.png"/><Relationship Id="rId12" Type="http://schemas.microsoft.com/office/2007/relationships/hdphoto" Target="../media/hdphoto2.wdp"/><Relationship Id="rId17" Type="http://schemas.openxmlformats.org/officeDocument/2006/relationships/image" Target="../media/image20.png"/><Relationship Id="rId25" Type="http://schemas.microsoft.com/office/2007/relationships/hdphoto" Target="../media/hdphoto8.wdp"/><Relationship Id="rId33" Type="http://schemas.openxmlformats.org/officeDocument/2006/relationships/image" Target="../media/image28.png"/><Relationship Id="rId2" Type="http://schemas.openxmlformats.org/officeDocument/2006/relationships/image" Target="../media/image8.png"/><Relationship Id="rId16" Type="http://schemas.openxmlformats.org/officeDocument/2006/relationships/image" Target="../media/image19.png"/><Relationship Id="rId20" Type="http://schemas.openxmlformats.org/officeDocument/2006/relationships/image" Target="../media/image22.png"/><Relationship Id="rId29" Type="http://schemas.microsoft.com/office/2007/relationships/hdphoto" Target="../media/hdphoto10.wdp"/><Relationship Id="rId1" Type="http://schemas.openxmlformats.org/officeDocument/2006/relationships/slideLayout" Target="../slideLayouts/slideLayout3.xml"/><Relationship Id="rId6" Type="http://schemas.openxmlformats.org/officeDocument/2006/relationships/image" Target="../media/image12.png"/><Relationship Id="rId11" Type="http://schemas.openxmlformats.org/officeDocument/2006/relationships/image" Target="../media/image17.png"/><Relationship Id="rId24" Type="http://schemas.openxmlformats.org/officeDocument/2006/relationships/image" Target="../media/image24.png"/><Relationship Id="rId32" Type="http://schemas.microsoft.com/office/2007/relationships/hdphoto" Target="../media/hdphoto11.wdp"/><Relationship Id="rId5" Type="http://schemas.openxmlformats.org/officeDocument/2006/relationships/image" Target="../media/image11.png"/><Relationship Id="rId15" Type="http://schemas.microsoft.com/office/2007/relationships/hdphoto" Target="../media/hdphoto4.wdp"/><Relationship Id="rId23" Type="http://schemas.microsoft.com/office/2007/relationships/hdphoto" Target="../media/hdphoto7.wdp"/><Relationship Id="rId28" Type="http://schemas.openxmlformats.org/officeDocument/2006/relationships/image" Target="../media/image26.png"/><Relationship Id="rId10" Type="http://schemas.openxmlformats.org/officeDocument/2006/relationships/image" Target="../media/image16.png"/><Relationship Id="rId19" Type="http://schemas.openxmlformats.org/officeDocument/2006/relationships/image" Target="../media/image21.jpeg"/><Relationship Id="rId31" Type="http://schemas.openxmlformats.org/officeDocument/2006/relationships/image" Target="../media/image27.png"/><Relationship Id="rId4" Type="http://schemas.openxmlformats.org/officeDocument/2006/relationships/image" Target="../media/image10.png"/><Relationship Id="rId9" Type="http://schemas.openxmlformats.org/officeDocument/2006/relationships/image" Target="../media/image15.jpeg"/><Relationship Id="rId14" Type="http://schemas.openxmlformats.org/officeDocument/2006/relationships/image" Target="../media/image18.png"/><Relationship Id="rId22" Type="http://schemas.openxmlformats.org/officeDocument/2006/relationships/image" Target="../media/image23.png"/><Relationship Id="rId27" Type="http://schemas.microsoft.com/office/2007/relationships/hdphoto" Target="../media/hdphoto9.wdp"/><Relationship Id="rId30" Type="http://schemas.openxmlformats.org/officeDocument/2006/relationships/image" Target="cid:image001.png@01D87FF9.E02FC180" TargetMode="External"/><Relationship Id="rId8" Type="http://schemas.openxmlformats.org/officeDocument/2006/relationships/image" Target="../media/image14.png"/></Relationships>
</file>

<file path=ppt/slides/_rels/slide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microsoft.com/office/2007/relationships/hdphoto" Target="../media/hdphoto13.wdp"/><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image" Target="../media/image31.jpeg"/><Relationship Id="rId4" Type="http://schemas.openxmlformats.org/officeDocument/2006/relationships/image" Target="../media/image30.png"/><Relationship Id="rId9" Type="http://schemas.microsoft.com/office/2007/relationships/hdphoto" Target="../media/hdphoto14.wdp"/></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mars.nasa.gov/internal_resources/1306/" TargetMode="External"/><Relationship Id="rId1" Type="http://schemas.openxmlformats.org/officeDocument/2006/relationships/slideLayout" Target="../slideLayouts/slideLayout4.xml"/><Relationship Id="rId6" Type="http://schemas.openxmlformats.org/officeDocument/2006/relationships/image" Target="../media/image35.png"/><Relationship Id="rId5" Type="http://schemas.microsoft.com/office/2007/relationships/hdphoto" Target="../media/hdphoto13.wdp"/><Relationship Id="rId4" Type="http://schemas.openxmlformats.org/officeDocument/2006/relationships/image" Target="../media/image32.png"/></Relationships>
</file>

<file path=ppt/slides/_rels/slide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2.png"/><Relationship Id="rId7" Type="http://schemas.openxmlformats.org/officeDocument/2006/relationships/image" Target="../media/image37.png"/><Relationship Id="rId2" Type="http://schemas.openxmlformats.org/officeDocument/2006/relationships/image" Target="../media/image34.png"/><Relationship Id="rId1" Type="http://schemas.openxmlformats.org/officeDocument/2006/relationships/slideLayout" Target="../slideLayouts/slideLayout4.xml"/><Relationship Id="rId6" Type="http://schemas.microsoft.com/office/2007/relationships/hdphoto" Target="../media/hdphoto15.wdp"/><Relationship Id="rId5" Type="http://schemas.openxmlformats.org/officeDocument/2006/relationships/image" Target="../media/image36.png"/><Relationship Id="rId4" Type="http://schemas.microsoft.com/office/2007/relationships/hdphoto" Target="../media/hdphoto13.wdp"/></Relationships>
</file>

<file path=ppt/slides/_rels/slide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microsoft.com/office/2007/relationships/hdphoto" Target="../media/hdphoto16.wdp"/><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microsoft.com/office/2007/relationships/hdphoto" Target="../media/hdphoto17.wdp"/></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8.png"/><Relationship Id="rId2" Type="http://schemas.openxmlformats.org/officeDocument/2006/relationships/image" Target="../media/image44.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50.png"/><Relationship Id="rId7" Type="http://schemas.openxmlformats.org/officeDocument/2006/relationships/image" Target="../media/image52.png"/><Relationship Id="rId2" Type="http://schemas.openxmlformats.org/officeDocument/2006/relationships/image" Target="../media/image49.png"/><Relationship Id="rId1" Type="http://schemas.openxmlformats.org/officeDocument/2006/relationships/slideLayout" Target="../slideLayouts/slideLayout3.xml"/><Relationship Id="rId6" Type="http://schemas.microsoft.com/office/2007/relationships/hdphoto" Target="../media/hdphoto18.wdp"/><Relationship Id="rId11" Type="http://schemas.openxmlformats.org/officeDocument/2006/relationships/image" Target="../media/image56.png"/><Relationship Id="rId5" Type="http://schemas.openxmlformats.org/officeDocument/2006/relationships/image" Target="../media/image51.png"/><Relationship Id="rId10" Type="http://schemas.openxmlformats.org/officeDocument/2006/relationships/image" Target="../media/image55.png"/><Relationship Id="rId4" Type="http://schemas.microsoft.com/office/2007/relationships/hdphoto" Target="../media/hdphoto16.wdp"/><Relationship Id="rId9" Type="http://schemas.openxmlformats.org/officeDocument/2006/relationships/image" Target="../media/image5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emf"/><Relationship Id="rId1" Type="http://schemas.openxmlformats.org/officeDocument/2006/relationships/slideLayout" Target="../slideLayouts/slideLayout3.xml"/><Relationship Id="rId6" Type="http://schemas.openxmlformats.org/officeDocument/2006/relationships/image" Target="../media/image61.emf"/><Relationship Id="rId5" Type="http://schemas.openxmlformats.org/officeDocument/2006/relationships/image" Target="../media/image60.emf"/><Relationship Id="rId4" Type="http://schemas.openxmlformats.org/officeDocument/2006/relationships/image" Target="../media/image59.emf"/></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64.png"/><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s>
</file>

<file path=ppt/slides/_rels/slide1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1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3.xml"/><Relationship Id="rId5" Type="http://schemas.openxmlformats.org/officeDocument/2006/relationships/image" Target="../media/image79.png"/><Relationship Id="rId4" Type="http://schemas.openxmlformats.org/officeDocument/2006/relationships/image" Target="../media/image78.png"/></Relationships>
</file>

<file path=ppt/slides/_rels/slide15.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mailto:terra.hardwick@nasa.gov" TargetMode="External"/><Relationship Id="rId1" Type="http://schemas.openxmlformats.org/officeDocument/2006/relationships/slideLayout" Target="../slideLayouts/slideLayout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87.png"/><Relationship Id="rId4" Type="http://schemas.openxmlformats.org/officeDocument/2006/relationships/image" Target="../media/image86.png"/></Relationships>
</file>

<file path=ppt/slides/_rels/slide20.xml.rels><?xml version="1.0" encoding="UTF-8" standalone="yes"?>
<Relationships xmlns="http://schemas.openxmlformats.org/package/2006/relationships"><Relationship Id="rId8" Type="http://schemas.openxmlformats.org/officeDocument/2006/relationships/image" Target="../media/image91.png"/><Relationship Id="rId3" Type="http://schemas.openxmlformats.org/officeDocument/2006/relationships/image" Target="../media/image88.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90.png"/><Relationship Id="rId4" Type="http://schemas.openxmlformats.org/officeDocument/2006/relationships/image" Target="../media/image89.png"/><Relationship Id="rId9" Type="http://schemas.openxmlformats.org/officeDocument/2006/relationships/image" Target="../media/image92.png"/></Relationships>
</file>

<file path=ppt/slides/_rels/slide2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53.png"/><Relationship Id="rId3" Type="http://schemas.openxmlformats.org/officeDocument/2006/relationships/image" Target="../media/image54.png"/><Relationship Id="rId7" Type="http://schemas.openxmlformats.org/officeDocument/2006/relationships/image" Target="../media/image95.png"/><Relationship Id="rId12" Type="http://schemas.openxmlformats.org/officeDocument/2006/relationships/image" Target="../media/image100.png"/><Relationship Id="rId2" Type="http://schemas.openxmlformats.org/officeDocument/2006/relationships/image" Target="../media/image52.png"/><Relationship Id="rId1" Type="http://schemas.openxmlformats.org/officeDocument/2006/relationships/slideLayout" Target="../slideLayouts/slideLayout3.xml"/><Relationship Id="rId6" Type="http://schemas.openxmlformats.org/officeDocument/2006/relationships/image" Target="../media/image94.png"/><Relationship Id="rId11" Type="http://schemas.openxmlformats.org/officeDocument/2006/relationships/image" Target="../media/image99.png"/><Relationship Id="rId5" Type="http://schemas.openxmlformats.org/officeDocument/2006/relationships/image" Target="../media/image56.png"/><Relationship Id="rId15" Type="http://schemas.openxmlformats.org/officeDocument/2006/relationships/image" Target="../media/image102.png"/><Relationship Id="rId10" Type="http://schemas.openxmlformats.org/officeDocument/2006/relationships/image" Target="../media/image98.png"/><Relationship Id="rId4" Type="http://schemas.openxmlformats.org/officeDocument/2006/relationships/image" Target="../media/image55.png"/><Relationship Id="rId9" Type="http://schemas.openxmlformats.org/officeDocument/2006/relationships/image" Target="../media/image97.png"/><Relationship Id="rId14" Type="http://schemas.openxmlformats.org/officeDocument/2006/relationships/image" Target="../media/image101.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03.png"/><Relationship Id="rId1" Type="http://schemas.openxmlformats.org/officeDocument/2006/relationships/slideLayout" Target="../slideLayouts/slideLayout3.xml"/><Relationship Id="rId4" Type="http://schemas.openxmlformats.org/officeDocument/2006/relationships/image" Target="../media/image10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69D2-AC01-43B7-99E2-872B117D463A}"/>
              </a:ext>
            </a:extLst>
          </p:cNvPr>
          <p:cNvSpPr>
            <a:spLocks noGrp="1"/>
          </p:cNvSpPr>
          <p:nvPr>
            <p:ph type="ctrTitle"/>
          </p:nvPr>
        </p:nvSpPr>
        <p:spPr>
          <a:xfrm>
            <a:off x="105045" y="5304506"/>
            <a:ext cx="7647479" cy="1301863"/>
          </a:xfrm>
        </p:spPr>
        <p:txBody>
          <a:bodyPr>
            <a:noAutofit/>
          </a:bodyPr>
          <a:lstStyle/>
          <a:p>
            <a:r>
              <a:rPr lang="en-US" sz="2667" dirty="0"/>
              <a:t>Designing an ultraviolet sterilization system for Mars Sample Return’s Capture, Containment &amp; Return System</a:t>
            </a:r>
          </a:p>
        </p:txBody>
      </p:sp>
      <p:sp>
        <p:nvSpPr>
          <p:cNvPr id="3" name="Subtitle 2">
            <a:extLst>
              <a:ext uri="{FF2B5EF4-FFF2-40B4-BE49-F238E27FC236}">
                <a16:creationId xmlns:a16="http://schemas.microsoft.com/office/drawing/2014/main" id="{E3045C52-8AB3-47C6-8445-4B5ACBBCB43B}"/>
              </a:ext>
            </a:extLst>
          </p:cNvPr>
          <p:cNvSpPr>
            <a:spLocks noGrp="1"/>
          </p:cNvSpPr>
          <p:nvPr>
            <p:ph type="subTitle" idx="1"/>
          </p:nvPr>
        </p:nvSpPr>
        <p:spPr>
          <a:xfrm>
            <a:off x="8647816" y="4190816"/>
            <a:ext cx="3384235" cy="716060"/>
          </a:xfrm>
        </p:spPr>
        <p:txBody>
          <a:bodyPr/>
          <a:lstStyle/>
          <a:p>
            <a:pPr algn="ctr">
              <a:lnSpc>
                <a:spcPct val="100000"/>
              </a:lnSpc>
              <a:spcBef>
                <a:spcPts val="0"/>
              </a:spcBef>
            </a:pPr>
            <a:r>
              <a:rPr lang="en-US" sz="1867" dirty="0"/>
              <a:t>NASA Goddard Space Flight Center</a:t>
            </a:r>
          </a:p>
        </p:txBody>
      </p:sp>
      <p:sp>
        <p:nvSpPr>
          <p:cNvPr id="4" name="Text Placeholder 3">
            <a:extLst>
              <a:ext uri="{FF2B5EF4-FFF2-40B4-BE49-F238E27FC236}">
                <a16:creationId xmlns:a16="http://schemas.microsoft.com/office/drawing/2014/main" id="{F30B2D57-CD10-40D8-9E66-A84406159AA4}"/>
              </a:ext>
            </a:extLst>
          </p:cNvPr>
          <p:cNvSpPr>
            <a:spLocks noGrp="1"/>
          </p:cNvSpPr>
          <p:nvPr>
            <p:ph type="body" sz="quarter" idx="12"/>
          </p:nvPr>
        </p:nvSpPr>
        <p:spPr>
          <a:xfrm>
            <a:off x="8474611" y="5067457"/>
            <a:ext cx="3717389" cy="887980"/>
          </a:xfrm>
        </p:spPr>
        <p:txBody>
          <a:bodyPr/>
          <a:lstStyle/>
          <a:p>
            <a:pPr algn="ctr">
              <a:spcBef>
                <a:spcPts val="0"/>
              </a:spcBef>
            </a:pPr>
            <a:r>
              <a:rPr lang="en-US" sz="1867"/>
              <a:t>COSPAR 45</a:t>
            </a:r>
            <a:r>
              <a:rPr lang="en-US" sz="1867" baseline="30000"/>
              <a:t>th</a:t>
            </a:r>
            <a:r>
              <a:rPr lang="en-US" sz="1867"/>
              <a:t> General Assembly</a:t>
            </a:r>
          </a:p>
          <a:p>
            <a:pPr algn="ctr">
              <a:spcBef>
                <a:spcPts val="0"/>
              </a:spcBef>
            </a:pPr>
            <a:r>
              <a:rPr lang="en-US" sz="1867"/>
              <a:t>Busan, South Korea</a:t>
            </a:r>
          </a:p>
          <a:p>
            <a:pPr algn="ctr">
              <a:spcBef>
                <a:spcPts val="0"/>
              </a:spcBef>
            </a:pPr>
            <a:r>
              <a:rPr lang="en-US" sz="1867"/>
              <a:t>July 17, 2024</a:t>
            </a:r>
          </a:p>
        </p:txBody>
      </p:sp>
      <p:sp>
        <p:nvSpPr>
          <p:cNvPr id="7" name="Text Placeholder 6">
            <a:extLst>
              <a:ext uri="{FF2B5EF4-FFF2-40B4-BE49-F238E27FC236}">
                <a16:creationId xmlns:a16="http://schemas.microsoft.com/office/drawing/2014/main" id="{9F42ED1E-CCBD-4299-B560-D8289FF0981A}"/>
              </a:ext>
            </a:extLst>
          </p:cNvPr>
          <p:cNvSpPr>
            <a:spLocks noGrp="1"/>
          </p:cNvSpPr>
          <p:nvPr>
            <p:ph type="body" sz="quarter" idx="15"/>
          </p:nvPr>
        </p:nvSpPr>
        <p:spPr>
          <a:xfrm>
            <a:off x="8647816" y="3344863"/>
            <a:ext cx="3384235" cy="525388"/>
          </a:xfrm>
        </p:spPr>
        <p:txBody>
          <a:bodyPr anchor="t"/>
          <a:lstStyle/>
          <a:p>
            <a:r>
              <a:rPr lang="en-US" sz="2400" dirty="0"/>
              <a:t>Dr. T. Hardwick,</a:t>
            </a:r>
          </a:p>
          <a:p>
            <a:r>
              <a:rPr lang="en-US" sz="2400" dirty="0"/>
              <a:t>F. Micalizzi, D. Hughes</a:t>
            </a:r>
          </a:p>
          <a:p>
            <a:endParaRPr lang="en-US" sz="2400" dirty="0"/>
          </a:p>
        </p:txBody>
      </p:sp>
      <p:sp>
        <p:nvSpPr>
          <p:cNvPr id="11" name="Text Placeholder 10">
            <a:extLst>
              <a:ext uri="{FF2B5EF4-FFF2-40B4-BE49-F238E27FC236}">
                <a16:creationId xmlns:a16="http://schemas.microsoft.com/office/drawing/2014/main" id="{55E7BB0E-8665-3A1B-7A17-E8BE27F74CAC}"/>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203384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C3ABA-760E-5C4C-D273-E9BF90F9F46C}"/>
              </a:ext>
            </a:extLst>
          </p:cNvPr>
          <p:cNvSpPr>
            <a:spLocks noGrp="1"/>
          </p:cNvSpPr>
          <p:nvPr>
            <p:ph type="title"/>
          </p:nvPr>
        </p:nvSpPr>
        <p:spPr/>
        <p:txBody>
          <a:bodyPr/>
          <a:lstStyle/>
          <a:p>
            <a:r>
              <a:rPr lang="en-US" dirty="0"/>
              <a:t>Planned MSR Campaign Architecture Overview</a:t>
            </a:r>
          </a:p>
        </p:txBody>
      </p:sp>
      <p:sp>
        <p:nvSpPr>
          <p:cNvPr id="4" name="Slide Number Placeholder 1">
            <a:extLst>
              <a:ext uri="{FF2B5EF4-FFF2-40B4-BE49-F238E27FC236}">
                <a16:creationId xmlns:a16="http://schemas.microsoft.com/office/drawing/2014/main" id="{6233C132-8B2A-AD0C-E03C-FFF1FDD50059}"/>
              </a:ext>
            </a:extLst>
          </p:cNvPr>
          <p:cNvSpPr txBox="1">
            <a:spLocks/>
          </p:cNvSpPr>
          <p:nvPr/>
        </p:nvSpPr>
        <p:spPr>
          <a:xfrm>
            <a:off x="8425011" y="4929188"/>
            <a:ext cx="433239" cy="195272"/>
          </a:xfrm>
          <a:prstGeom prst="rect">
            <a:avLst/>
          </a:prstGeom>
        </p:spPr>
        <p:txBody>
          <a:bodyPr vert="horz" lIns="91440" tIns="45720" rIns="91440" bIns="45720" rtlCol="0" anchor="ctr"/>
          <a:lstStyle>
            <a:defPPr marR="0" lvl="0" algn="l" rtl="0">
              <a:lnSpc>
                <a:spcPct val="100000"/>
              </a:lnSpc>
              <a:spcBef>
                <a:spcPts val="0"/>
              </a:spcBef>
              <a:spcAft>
                <a:spcPts val="0"/>
              </a:spcAft>
              <a:defRPr lang="en-US"/>
            </a:defPPr>
            <a:lvl1pPr marL="0" marR="0" lvl="0" algn="r" defTabSz="914400" rtl="0" eaLnBrk="1" latinLnBrk="0" hangingPunct="1">
              <a:lnSpc>
                <a:spcPct val="100000"/>
              </a:lnSpc>
              <a:spcBef>
                <a:spcPts val="0"/>
              </a:spcBef>
              <a:spcAft>
                <a:spcPts val="0"/>
              </a:spcAft>
              <a:buClr>
                <a:srgbClr val="000000"/>
              </a:buClr>
              <a:buFont typeface="Arial"/>
              <a:defRPr sz="750" b="0" i="0" u="none" strike="noStrike" kern="1200" cap="none">
                <a:solidFill>
                  <a:schemeClr val="bg2">
                    <a:lumMod val="50000"/>
                  </a:schemeClr>
                </a:solidFill>
                <a:latin typeface="Arial Narrow" panose="020B0604020202020204" pitchFamily="34" charset="0"/>
                <a:ea typeface="Arial"/>
                <a:cs typeface="Arial Narrow" panose="020B0604020202020204" pitchFamily="34" charset="0"/>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fld id="{81823870-19EE-2A4B-AEB8-1B03FD473C02}" type="slidenum">
              <a:rPr lang="en-US" smtClean="0"/>
              <a:pPr/>
              <a:t>2</a:t>
            </a:fld>
            <a:endParaRPr lang="en-US"/>
          </a:p>
        </p:txBody>
      </p:sp>
      <p:sp>
        <p:nvSpPr>
          <p:cNvPr id="5" name="TextBox 4">
            <a:extLst>
              <a:ext uri="{FF2B5EF4-FFF2-40B4-BE49-F238E27FC236}">
                <a16:creationId xmlns:a16="http://schemas.microsoft.com/office/drawing/2014/main" id="{B318F20C-B2D7-D168-CA33-E4BE58EE9665}"/>
              </a:ext>
            </a:extLst>
          </p:cNvPr>
          <p:cNvSpPr txBox="1"/>
          <p:nvPr/>
        </p:nvSpPr>
        <p:spPr>
          <a:xfrm>
            <a:off x="9535011" y="1597880"/>
            <a:ext cx="2537940" cy="3539430"/>
          </a:xfrm>
          <a:prstGeom prst="rect">
            <a:avLst/>
          </a:prstGeom>
          <a:noFill/>
        </p:spPr>
        <p:txBody>
          <a:bodyPr wrap="square">
            <a:spAutoFit/>
          </a:bodyPr>
          <a:lstStyle/>
          <a:p>
            <a:r>
              <a:rPr lang="en-US" sz="1400"/>
              <a:t>Content of this package represents status at CCRS Preliminary Design Review in December 2023.</a:t>
            </a:r>
          </a:p>
          <a:p>
            <a:endParaRPr lang="en-US" sz="1400"/>
          </a:p>
          <a:p>
            <a:r>
              <a:rPr lang="en-US" sz="1400"/>
              <a:t>Current architectural studies, motivated by funding profile challenges, may alter the approach.</a:t>
            </a:r>
          </a:p>
          <a:p>
            <a:endParaRPr lang="en-US" sz="1400"/>
          </a:p>
          <a:p>
            <a:r>
              <a:rPr lang="en-US" sz="1400"/>
              <a:t>In the interim, the MSR Program Planetary Protection team has developed an architecture-independent approach for backward planetary protection.</a:t>
            </a:r>
          </a:p>
        </p:txBody>
      </p:sp>
      <p:sp>
        <p:nvSpPr>
          <p:cNvPr id="6" name="TextBox 5">
            <a:extLst>
              <a:ext uri="{FF2B5EF4-FFF2-40B4-BE49-F238E27FC236}">
                <a16:creationId xmlns:a16="http://schemas.microsoft.com/office/drawing/2014/main" id="{7B5A15CF-E906-64AE-F538-FFB0F15385ED}"/>
              </a:ext>
            </a:extLst>
          </p:cNvPr>
          <p:cNvSpPr txBox="1"/>
          <p:nvPr/>
        </p:nvSpPr>
        <p:spPr>
          <a:xfrm>
            <a:off x="7052759" y="6342435"/>
            <a:ext cx="1964267" cy="235898"/>
          </a:xfrm>
          <a:prstGeom prst="rect">
            <a:avLst/>
          </a:prstGeom>
          <a:noFill/>
        </p:spPr>
        <p:txBody>
          <a:bodyPr wrap="square">
            <a:spAutoFit/>
          </a:bodyPr>
          <a:lstStyle/>
          <a:p>
            <a:pPr marL="304792" indent="-304792" algn="ctr"/>
            <a:r>
              <a:rPr lang="en-US" sz="933"/>
              <a:t>Credit: MSR Program Office</a:t>
            </a:r>
          </a:p>
        </p:txBody>
      </p:sp>
      <p:sp>
        <p:nvSpPr>
          <p:cNvPr id="7" name="Footer Placeholder 9">
            <a:extLst>
              <a:ext uri="{FF2B5EF4-FFF2-40B4-BE49-F238E27FC236}">
                <a16:creationId xmlns:a16="http://schemas.microsoft.com/office/drawing/2014/main" id="{B4160A5E-98F0-0F09-210F-27C3269955D0}"/>
              </a:ext>
            </a:extLst>
          </p:cNvPr>
          <p:cNvSpPr txBox="1">
            <a:spLocks/>
          </p:cNvSpPr>
          <p:nvPr/>
        </p:nvSpPr>
        <p:spPr>
          <a:xfrm>
            <a:off x="1392046" y="4929188"/>
            <a:ext cx="6841067" cy="195272"/>
          </a:xfrm>
          <a:prstGeom prst="rect">
            <a:avLst/>
          </a:prstGeom>
        </p:spPr>
        <p:txBody>
          <a:bodyPr vert="horz" lIns="91440" tIns="45720" rIns="91440" bIns="45720" rtlCol="0" anchor="ctr"/>
          <a:lstStyle>
            <a:defPPr marR="0" lvl="0" algn="l" rtl="0">
              <a:lnSpc>
                <a:spcPct val="100000"/>
              </a:lnSpc>
              <a:spcBef>
                <a:spcPts val="0"/>
              </a:spcBef>
              <a:spcAft>
                <a:spcPts val="0"/>
              </a:spcAft>
              <a:defRPr lang="en-US"/>
            </a:defPPr>
            <a:lvl1pPr marL="0" marR="0" lvl="0" algn="ctr" defTabSz="914400" rtl="0" eaLnBrk="1" latinLnBrk="0" hangingPunct="1">
              <a:lnSpc>
                <a:spcPct val="100000"/>
              </a:lnSpc>
              <a:spcBef>
                <a:spcPts val="0"/>
              </a:spcBef>
              <a:spcAft>
                <a:spcPts val="0"/>
              </a:spcAft>
              <a:buClr>
                <a:srgbClr val="000000"/>
              </a:buClr>
              <a:buFont typeface="Arial"/>
              <a:defRPr sz="750" b="0" i="0" u="none" strike="noStrike" kern="1200" cap="none">
                <a:solidFill>
                  <a:schemeClr val="bg2">
                    <a:lumMod val="50000"/>
                  </a:schemeClr>
                </a:solidFill>
                <a:latin typeface="Arial Narrow" panose="020B0604020202020204" pitchFamily="34" charset="0"/>
                <a:ea typeface="Arial"/>
                <a:cs typeface="Arial Narrow" panose="020B0604020202020204" pitchFamily="34" charset="0"/>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r>
              <a:rPr lang="en-US"/>
              <a:t>Use or disclosure of data contained on this page is subject to the restriction(s) on the title page of this document.</a:t>
            </a:r>
          </a:p>
        </p:txBody>
      </p:sp>
      <p:sp>
        <p:nvSpPr>
          <p:cNvPr id="8" name="Date Placeholder 6">
            <a:extLst>
              <a:ext uri="{FF2B5EF4-FFF2-40B4-BE49-F238E27FC236}">
                <a16:creationId xmlns:a16="http://schemas.microsoft.com/office/drawing/2014/main" id="{45FBEFF0-B33B-5DD7-F2FF-91CD588ECD6C}"/>
              </a:ext>
            </a:extLst>
          </p:cNvPr>
          <p:cNvSpPr txBox="1">
            <a:spLocks/>
          </p:cNvSpPr>
          <p:nvPr/>
        </p:nvSpPr>
        <p:spPr bwMode="auto">
          <a:xfrm>
            <a:off x="285749" y="4929188"/>
            <a:ext cx="914400" cy="195272"/>
          </a:xfrm>
          <a:prstGeom prst="rect">
            <a:avLst/>
          </a:prstGeom>
        </p:spPr>
        <p:txBody>
          <a:bodyPr vert="horz" lIns="91440" tIns="45720" rIns="91440" bIns="45720" rtlCol="0" anchor="ctr"/>
          <a:lstStyle>
            <a:defPPr marR="0" lvl="0" algn="l" rtl="0">
              <a:lnSpc>
                <a:spcPct val="100000"/>
              </a:lnSpc>
              <a:spcBef>
                <a:spcPts val="0"/>
              </a:spcBef>
              <a:spcAft>
                <a:spcPts val="0"/>
              </a:spcAft>
              <a:defRPr lang="en-US"/>
            </a:defPPr>
            <a:lvl1pPr marL="0" marR="0" lvl="0" algn="l" defTabSz="914400" rtl="0" eaLnBrk="1" latinLnBrk="0" hangingPunct="1">
              <a:lnSpc>
                <a:spcPct val="100000"/>
              </a:lnSpc>
              <a:spcBef>
                <a:spcPts val="0"/>
              </a:spcBef>
              <a:spcAft>
                <a:spcPts val="0"/>
              </a:spcAft>
              <a:buClr>
                <a:srgbClr val="000000"/>
              </a:buClr>
              <a:buFont typeface="Arial"/>
              <a:defRPr lang="en-US" sz="750" b="0" i="0" u="none" strike="noStrike" kern="1200" cap="none" smtClean="0">
                <a:solidFill>
                  <a:schemeClr val="bg2">
                    <a:lumMod val="50000"/>
                  </a:schemeClr>
                </a:solidFill>
                <a:latin typeface="Arial Narrow" panose="020B0604020202020204" pitchFamily="34" charset="0"/>
                <a:ea typeface="Arial"/>
                <a:cs typeface="Arial Narrow" panose="020B0604020202020204" pitchFamily="34" charset="0"/>
                <a:sym typeface="Arial"/>
              </a:defRPr>
            </a:lvl1pPr>
            <a:lvl2pPr marL="457200" marR="0" lvl="1"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2pPr>
            <a:lvl3pPr marL="914400" marR="0" lvl="2"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3pPr>
            <a:lvl4pPr marL="1371600" marR="0" lvl="3"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4pPr>
            <a:lvl5pPr marL="1828800" marR="0" lvl="4"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5pPr>
            <a:lvl6pPr marL="2286000" marR="0" lvl="5"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6pPr>
            <a:lvl7pPr marL="2743200" marR="0" lvl="6"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7pPr>
            <a:lvl8pPr marL="3200400" marR="0" lvl="7"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8pPr>
            <a:lvl9pPr marL="3657600" marR="0" lvl="8" algn="l" defTabSz="914400" rtl="0" eaLnBrk="1" latinLnBrk="0" hangingPunct="1">
              <a:lnSpc>
                <a:spcPct val="100000"/>
              </a:lnSpc>
              <a:spcBef>
                <a:spcPts val="0"/>
              </a:spcBef>
              <a:spcAft>
                <a:spcPts val="0"/>
              </a:spcAft>
              <a:buClr>
                <a:srgbClr val="000000"/>
              </a:buClr>
              <a:buFont typeface="Arial"/>
              <a:defRPr sz="1400" b="0" i="0" u="none" strike="noStrike" kern="1200" cap="none">
                <a:solidFill>
                  <a:srgbClr val="000000"/>
                </a:solidFill>
                <a:latin typeface="Arial"/>
                <a:ea typeface="Arial"/>
                <a:cs typeface="Arial"/>
                <a:sym typeface="Arial"/>
              </a:defRPr>
            </a:lvl9pPr>
          </a:lstStyle>
          <a:p>
            <a:pPr algn="ctr"/>
            <a:r>
              <a:rPr lang="en-US"/>
              <a:t>COSPAR 2024</a:t>
            </a:r>
          </a:p>
        </p:txBody>
      </p:sp>
      <p:sp>
        <p:nvSpPr>
          <p:cNvPr id="9" name="Rectangle 8">
            <a:extLst>
              <a:ext uri="{FF2B5EF4-FFF2-40B4-BE49-F238E27FC236}">
                <a16:creationId xmlns:a16="http://schemas.microsoft.com/office/drawing/2014/main" id="{6B3EEBA6-B5A6-8C9E-24C4-C7E1F72715E4}"/>
              </a:ext>
            </a:extLst>
          </p:cNvPr>
          <p:cNvSpPr/>
          <p:nvPr/>
        </p:nvSpPr>
        <p:spPr bwMode="auto">
          <a:xfrm>
            <a:off x="2038910" y="5501675"/>
            <a:ext cx="4753103" cy="1061340"/>
          </a:xfrm>
          <a:prstGeom prst="rect">
            <a:avLst/>
          </a:prstGeom>
          <a:noFill/>
          <a:ln w="38100" cap="flat" cmpd="sng" algn="ctr">
            <a:solidFill>
              <a:srgbClr val="1770C1"/>
            </a:solidFill>
            <a:prstDash val="solid"/>
            <a:round/>
            <a:headEnd type="none" w="med" len="med"/>
            <a:tailEnd type="none" w="med" len="med"/>
          </a:ln>
          <a:effectLst/>
        </p:spPr>
        <p:txBody>
          <a:bodyPr vert="horz" wrap="square" lIns="91440" tIns="45720" rIns="91440" bIns="45720" numCol="1" rtlCol="0" anchor="b" anchorCtr="0" compatLnSpc="1">
            <a:prstTxWarp prst="textNoShape">
              <a:avLst/>
            </a:prstTxWarp>
          </a:bodyPr>
          <a:lstStyle/>
          <a:p>
            <a:pPr algn="ctr" defTabSz="914377" eaLnBrk="0" fontAlgn="base" hangingPunct="0">
              <a:spcBef>
                <a:spcPct val="0"/>
              </a:spcBef>
              <a:spcAft>
                <a:spcPct val="0"/>
              </a:spcAft>
            </a:pPr>
            <a:r>
              <a:rPr lang="en-US" sz="1200" b="1">
                <a:latin typeface="Calibri" panose="020F0502020204030204" pitchFamily="34" charset="0"/>
                <a:cs typeface="Calibri" panose="020F0502020204030204" pitchFamily="34" charset="0"/>
              </a:rPr>
              <a:t>MSR Program</a:t>
            </a:r>
          </a:p>
        </p:txBody>
      </p:sp>
      <p:sp>
        <p:nvSpPr>
          <p:cNvPr id="10" name="Freeform 6">
            <a:extLst>
              <a:ext uri="{FF2B5EF4-FFF2-40B4-BE49-F238E27FC236}">
                <a16:creationId xmlns:a16="http://schemas.microsoft.com/office/drawing/2014/main" id="{F5240E29-89F0-3428-1313-18F602EDE0AE}"/>
              </a:ext>
            </a:extLst>
          </p:cNvPr>
          <p:cNvSpPr/>
          <p:nvPr/>
        </p:nvSpPr>
        <p:spPr bwMode="auto">
          <a:xfrm>
            <a:off x="1138055" y="1317776"/>
            <a:ext cx="6117191" cy="4032504"/>
          </a:xfrm>
          <a:custGeom>
            <a:avLst/>
            <a:gdLst>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079787"/>
              <a:gd name="connsiteY0" fmla="*/ 4134255 h 4153711"/>
              <a:gd name="connsiteX1" fmla="*/ 19456 w 6079787"/>
              <a:gd name="connsiteY1" fmla="*/ 262647 h 4153711"/>
              <a:gd name="connsiteX2" fmla="*/ 252919 w 6079787"/>
              <a:gd name="connsiteY2" fmla="*/ 38911 h 4153711"/>
              <a:gd name="connsiteX3" fmla="*/ 924128 w 6079787"/>
              <a:gd name="connsiteY3" fmla="*/ 0 h 4153711"/>
              <a:gd name="connsiteX4" fmla="*/ 5856051 w 6079787"/>
              <a:gd name="connsiteY4" fmla="*/ 19455 h 4153711"/>
              <a:gd name="connsiteX5" fmla="*/ 6079787 w 6079787"/>
              <a:gd name="connsiteY5" fmla="*/ 321013 h 4153711"/>
              <a:gd name="connsiteX6" fmla="*/ 6079787 w 6079787"/>
              <a:gd name="connsiteY6" fmla="*/ 4153711 h 4153711"/>
              <a:gd name="connsiteX7" fmla="*/ 5408579 w 6079787"/>
              <a:gd name="connsiteY7" fmla="*/ 4143983 h 4153711"/>
              <a:gd name="connsiteX8" fmla="*/ 5408579 w 6079787"/>
              <a:gd name="connsiteY8" fmla="*/ 1031132 h 4153711"/>
              <a:gd name="connsiteX9" fmla="*/ 5262664 w 6079787"/>
              <a:gd name="connsiteY9" fmla="*/ 807396 h 4153711"/>
              <a:gd name="connsiteX10" fmla="*/ 4659549 w 6079787"/>
              <a:gd name="connsiteY10" fmla="*/ 817123 h 4153711"/>
              <a:gd name="connsiteX11" fmla="*/ 4387175 w 6079787"/>
              <a:gd name="connsiteY11" fmla="*/ 1060315 h 4153711"/>
              <a:gd name="connsiteX12" fmla="*/ 4387175 w 6079787"/>
              <a:gd name="connsiteY12" fmla="*/ 4143983 h 4153711"/>
              <a:gd name="connsiteX13" fmla="*/ 3628417 w 6079787"/>
              <a:gd name="connsiteY13" fmla="*/ 4134255 h 4153711"/>
              <a:gd name="connsiteX14" fmla="*/ 3618690 w 6079787"/>
              <a:gd name="connsiteY14" fmla="*/ 1031132 h 4153711"/>
              <a:gd name="connsiteX15" fmla="*/ 3433864 w 6079787"/>
              <a:gd name="connsiteY15" fmla="*/ 797668 h 4153711"/>
              <a:gd name="connsiteX16" fmla="*/ 1031132 w 6079787"/>
              <a:gd name="connsiteY16" fmla="*/ 817123 h 4153711"/>
              <a:gd name="connsiteX17" fmla="*/ 787941 w 6079787"/>
              <a:gd name="connsiteY17" fmla="*/ 1089498 h 4153711"/>
              <a:gd name="connsiteX18" fmla="*/ 787941 w 6079787"/>
              <a:gd name="connsiteY18" fmla="*/ 4143983 h 4153711"/>
              <a:gd name="connsiteX19" fmla="*/ 0 w 6079787"/>
              <a:gd name="connsiteY19" fmla="*/ 4134255 h 4153711"/>
              <a:gd name="connsiteX0" fmla="*/ 0 w 6295342"/>
              <a:gd name="connsiteY0" fmla="*/ 4204992 h 4224448"/>
              <a:gd name="connsiteX1" fmla="*/ 19456 w 6295342"/>
              <a:gd name="connsiteY1" fmla="*/ 333384 h 4224448"/>
              <a:gd name="connsiteX2" fmla="*/ 252919 w 6295342"/>
              <a:gd name="connsiteY2" fmla="*/ 109648 h 4224448"/>
              <a:gd name="connsiteX3" fmla="*/ 924128 w 6295342"/>
              <a:gd name="connsiteY3" fmla="*/ 70737 h 4224448"/>
              <a:gd name="connsiteX4" fmla="*/ 5856051 w 6295342"/>
              <a:gd name="connsiteY4" fmla="*/ 90192 h 4224448"/>
              <a:gd name="connsiteX5" fmla="*/ 6079787 w 6295342"/>
              <a:gd name="connsiteY5" fmla="*/ 391750 h 4224448"/>
              <a:gd name="connsiteX6" fmla="*/ 6079787 w 6295342"/>
              <a:gd name="connsiteY6" fmla="*/ 4224448 h 4224448"/>
              <a:gd name="connsiteX7" fmla="*/ 5408579 w 6295342"/>
              <a:gd name="connsiteY7" fmla="*/ 4214720 h 4224448"/>
              <a:gd name="connsiteX8" fmla="*/ 5408579 w 6295342"/>
              <a:gd name="connsiteY8" fmla="*/ 1101869 h 4224448"/>
              <a:gd name="connsiteX9" fmla="*/ 5262664 w 6295342"/>
              <a:gd name="connsiteY9" fmla="*/ 878133 h 4224448"/>
              <a:gd name="connsiteX10" fmla="*/ 4659549 w 6295342"/>
              <a:gd name="connsiteY10" fmla="*/ 887860 h 4224448"/>
              <a:gd name="connsiteX11" fmla="*/ 4387175 w 6295342"/>
              <a:gd name="connsiteY11" fmla="*/ 1131052 h 4224448"/>
              <a:gd name="connsiteX12" fmla="*/ 4387175 w 6295342"/>
              <a:gd name="connsiteY12" fmla="*/ 4214720 h 4224448"/>
              <a:gd name="connsiteX13" fmla="*/ 3628417 w 6295342"/>
              <a:gd name="connsiteY13" fmla="*/ 4204992 h 4224448"/>
              <a:gd name="connsiteX14" fmla="*/ 3618690 w 6295342"/>
              <a:gd name="connsiteY14" fmla="*/ 1101869 h 4224448"/>
              <a:gd name="connsiteX15" fmla="*/ 3433864 w 6295342"/>
              <a:gd name="connsiteY15" fmla="*/ 868405 h 4224448"/>
              <a:gd name="connsiteX16" fmla="*/ 1031132 w 6295342"/>
              <a:gd name="connsiteY16" fmla="*/ 887860 h 4224448"/>
              <a:gd name="connsiteX17" fmla="*/ 787941 w 6295342"/>
              <a:gd name="connsiteY17" fmla="*/ 1160235 h 4224448"/>
              <a:gd name="connsiteX18" fmla="*/ 787941 w 6295342"/>
              <a:gd name="connsiteY18" fmla="*/ 4214720 h 4224448"/>
              <a:gd name="connsiteX19" fmla="*/ 0 w 6295342"/>
              <a:gd name="connsiteY19" fmla="*/ 4204992 h 4224448"/>
              <a:gd name="connsiteX0" fmla="*/ 0 w 6306507"/>
              <a:gd name="connsiteY0" fmla="*/ 4134255 h 4153711"/>
              <a:gd name="connsiteX1" fmla="*/ 19456 w 6306507"/>
              <a:gd name="connsiteY1" fmla="*/ 262647 h 4153711"/>
              <a:gd name="connsiteX2" fmla="*/ 252919 w 6306507"/>
              <a:gd name="connsiteY2" fmla="*/ 38911 h 4153711"/>
              <a:gd name="connsiteX3" fmla="*/ 924128 w 6306507"/>
              <a:gd name="connsiteY3" fmla="*/ 0 h 4153711"/>
              <a:gd name="connsiteX4" fmla="*/ 5856051 w 6306507"/>
              <a:gd name="connsiteY4" fmla="*/ 19455 h 4153711"/>
              <a:gd name="connsiteX5" fmla="*/ 6079787 w 6306507"/>
              <a:gd name="connsiteY5" fmla="*/ 321013 h 4153711"/>
              <a:gd name="connsiteX6" fmla="*/ 6079787 w 6306507"/>
              <a:gd name="connsiteY6" fmla="*/ 4153711 h 4153711"/>
              <a:gd name="connsiteX7" fmla="*/ 5408579 w 6306507"/>
              <a:gd name="connsiteY7" fmla="*/ 4143983 h 4153711"/>
              <a:gd name="connsiteX8" fmla="*/ 5408579 w 6306507"/>
              <a:gd name="connsiteY8" fmla="*/ 1031132 h 4153711"/>
              <a:gd name="connsiteX9" fmla="*/ 5262664 w 6306507"/>
              <a:gd name="connsiteY9" fmla="*/ 807396 h 4153711"/>
              <a:gd name="connsiteX10" fmla="*/ 4659549 w 6306507"/>
              <a:gd name="connsiteY10" fmla="*/ 817123 h 4153711"/>
              <a:gd name="connsiteX11" fmla="*/ 4387175 w 6306507"/>
              <a:gd name="connsiteY11" fmla="*/ 1060315 h 4153711"/>
              <a:gd name="connsiteX12" fmla="*/ 4387175 w 6306507"/>
              <a:gd name="connsiteY12" fmla="*/ 4143983 h 4153711"/>
              <a:gd name="connsiteX13" fmla="*/ 3628417 w 6306507"/>
              <a:gd name="connsiteY13" fmla="*/ 4134255 h 4153711"/>
              <a:gd name="connsiteX14" fmla="*/ 3618690 w 6306507"/>
              <a:gd name="connsiteY14" fmla="*/ 1031132 h 4153711"/>
              <a:gd name="connsiteX15" fmla="*/ 3433864 w 6306507"/>
              <a:gd name="connsiteY15" fmla="*/ 797668 h 4153711"/>
              <a:gd name="connsiteX16" fmla="*/ 1031132 w 6306507"/>
              <a:gd name="connsiteY16" fmla="*/ 817123 h 4153711"/>
              <a:gd name="connsiteX17" fmla="*/ 787941 w 6306507"/>
              <a:gd name="connsiteY17" fmla="*/ 1089498 h 4153711"/>
              <a:gd name="connsiteX18" fmla="*/ 787941 w 6306507"/>
              <a:gd name="connsiteY18" fmla="*/ 4143983 h 4153711"/>
              <a:gd name="connsiteX19" fmla="*/ 0 w 6306507"/>
              <a:gd name="connsiteY19" fmla="*/ 4134255 h 4153711"/>
              <a:gd name="connsiteX0" fmla="*/ 0 w 6080890"/>
              <a:gd name="connsiteY0" fmla="*/ 4134255 h 4153711"/>
              <a:gd name="connsiteX1" fmla="*/ 19456 w 6080890"/>
              <a:gd name="connsiteY1" fmla="*/ 262647 h 4153711"/>
              <a:gd name="connsiteX2" fmla="*/ 252919 w 6080890"/>
              <a:gd name="connsiteY2" fmla="*/ 38911 h 4153711"/>
              <a:gd name="connsiteX3" fmla="*/ 924128 w 6080890"/>
              <a:gd name="connsiteY3" fmla="*/ 0 h 4153711"/>
              <a:gd name="connsiteX4" fmla="*/ 5856051 w 6080890"/>
              <a:gd name="connsiteY4" fmla="*/ 19455 h 4153711"/>
              <a:gd name="connsiteX5" fmla="*/ 6079787 w 6080890"/>
              <a:gd name="connsiteY5" fmla="*/ 321013 h 4153711"/>
              <a:gd name="connsiteX6" fmla="*/ 6079787 w 6080890"/>
              <a:gd name="connsiteY6" fmla="*/ 4153711 h 4153711"/>
              <a:gd name="connsiteX7" fmla="*/ 5408579 w 6080890"/>
              <a:gd name="connsiteY7" fmla="*/ 4143983 h 4153711"/>
              <a:gd name="connsiteX8" fmla="*/ 5408579 w 6080890"/>
              <a:gd name="connsiteY8" fmla="*/ 1031132 h 4153711"/>
              <a:gd name="connsiteX9" fmla="*/ 5262664 w 6080890"/>
              <a:gd name="connsiteY9" fmla="*/ 807396 h 4153711"/>
              <a:gd name="connsiteX10" fmla="*/ 4659549 w 6080890"/>
              <a:gd name="connsiteY10" fmla="*/ 817123 h 4153711"/>
              <a:gd name="connsiteX11" fmla="*/ 4387175 w 6080890"/>
              <a:gd name="connsiteY11" fmla="*/ 1060315 h 4153711"/>
              <a:gd name="connsiteX12" fmla="*/ 4387175 w 6080890"/>
              <a:gd name="connsiteY12" fmla="*/ 4143983 h 4153711"/>
              <a:gd name="connsiteX13" fmla="*/ 3628417 w 6080890"/>
              <a:gd name="connsiteY13" fmla="*/ 4134255 h 4153711"/>
              <a:gd name="connsiteX14" fmla="*/ 3618690 w 6080890"/>
              <a:gd name="connsiteY14" fmla="*/ 1031132 h 4153711"/>
              <a:gd name="connsiteX15" fmla="*/ 3433864 w 6080890"/>
              <a:gd name="connsiteY15" fmla="*/ 797668 h 4153711"/>
              <a:gd name="connsiteX16" fmla="*/ 1031132 w 6080890"/>
              <a:gd name="connsiteY16" fmla="*/ 817123 h 4153711"/>
              <a:gd name="connsiteX17" fmla="*/ 787941 w 6080890"/>
              <a:gd name="connsiteY17" fmla="*/ 1089498 h 4153711"/>
              <a:gd name="connsiteX18" fmla="*/ 787941 w 6080890"/>
              <a:gd name="connsiteY18" fmla="*/ 4143983 h 4153711"/>
              <a:gd name="connsiteX19" fmla="*/ 0 w 6080890"/>
              <a:gd name="connsiteY19" fmla="*/ 4134255 h 4153711"/>
              <a:gd name="connsiteX0" fmla="*/ 0 w 6079796"/>
              <a:gd name="connsiteY0" fmla="*/ 4134255 h 4153711"/>
              <a:gd name="connsiteX1" fmla="*/ 19456 w 6079796"/>
              <a:gd name="connsiteY1" fmla="*/ 262647 h 4153711"/>
              <a:gd name="connsiteX2" fmla="*/ 252919 w 6079796"/>
              <a:gd name="connsiteY2" fmla="*/ 38911 h 4153711"/>
              <a:gd name="connsiteX3" fmla="*/ 924128 w 6079796"/>
              <a:gd name="connsiteY3" fmla="*/ 0 h 4153711"/>
              <a:gd name="connsiteX4" fmla="*/ 5622587 w 6079796"/>
              <a:gd name="connsiteY4" fmla="*/ 9727 h 4153711"/>
              <a:gd name="connsiteX5" fmla="*/ 6079787 w 6079796"/>
              <a:gd name="connsiteY5" fmla="*/ 321013 h 4153711"/>
              <a:gd name="connsiteX6" fmla="*/ 6079787 w 6079796"/>
              <a:gd name="connsiteY6" fmla="*/ 4153711 h 4153711"/>
              <a:gd name="connsiteX7" fmla="*/ 5408579 w 6079796"/>
              <a:gd name="connsiteY7" fmla="*/ 4143983 h 4153711"/>
              <a:gd name="connsiteX8" fmla="*/ 5408579 w 6079796"/>
              <a:gd name="connsiteY8" fmla="*/ 1031132 h 4153711"/>
              <a:gd name="connsiteX9" fmla="*/ 5262664 w 6079796"/>
              <a:gd name="connsiteY9" fmla="*/ 807396 h 4153711"/>
              <a:gd name="connsiteX10" fmla="*/ 4659549 w 6079796"/>
              <a:gd name="connsiteY10" fmla="*/ 817123 h 4153711"/>
              <a:gd name="connsiteX11" fmla="*/ 4387175 w 6079796"/>
              <a:gd name="connsiteY11" fmla="*/ 1060315 h 4153711"/>
              <a:gd name="connsiteX12" fmla="*/ 4387175 w 6079796"/>
              <a:gd name="connsiteY12" fmla="*/ 4143983 h 4153711"/>
              <a:gd name="connsiteX13" fmla="*/ 3628417 w 6079796"/>
              <a:gd name="connsiteY13" fmla="*/ 4134255 h 4153711"/>
              <a:gd name="connsiteX14" fmla="*/ 3618690 w 6079796"/>
              <a:gd name="connsiteY14" fmla="*/ 1031132 h 4153711"/>
              <a:gd name="connsiteX15" fmla="*/ 3433864 w 6079796"/>
              <a:gd name="connsiteY15" fmla="*/ 797668 h 4153711"/>
              <a:gd name="connsiteX16" fmla="*/ 1031132 w 6079796"/>
              <a:gd name="connsiteY16" fmla="*/ 817123 h 4153711"/>
              <a:gd name="connsiteX17" fmla="*/ 787941 w 6079796"/>
              <a:gd name="connsiteY17" fmla="*/ 1089498 h 4153711"/>
              <a:gd name="connsiteX18" fmla="*/ 787941 w 6079796"/>
              <a:gd name="connsiteY18" fmla="*/ 4143983 h 4153711"/>
              <a:gd name="connsiteX19" fmla="*/ 0 w 6079796"/>
              <a:gd name="connsiteY19" fmla="*/ 4134255 h 4153711"/>
              <a:gd name="connsiteX0" fmla="*/ 0 w 6089523"/>
              <a:gd name="connsiteY0" fmla="*/ 4134255 h 4153711"/>
              <a:gd name="connsiteX1" fmla="*/ 19456 w 6089523"/>
              <a:gd name="connsiteY1" fmla="*/ 262647 h 4153711"/>
              <a:gd name="connsiteX2" fmla="*/ 252919 w 6089523"/>
              <a:gd name="connsiteY2" fmla="*/ 38911 h 4153711"/>
              <a:gd name="connsiteX3" fmla="*/ 924128 w 6089523"/>
              <a:gd name="connsiteY3" fmla="*/ 0 h 4153711"/>
              <a:gd name="connsiteX4" fmla="*/ 5622587 w 6089523"/>
              <a:gd name="connsiteY4" fmla="*/ 9727 h 4153711"/>
              <a:gd name="connsiteX5" fmla="*/ 6089515 w 6089523"/>
              <a:gd name="connsiteY5" fmla="*/ 457200 h 4153711"/>
              <a:gd name="connsiteX6" fmla="*/ 6079787 w 6089523"/>
              <a:gd name="connsiteY6" fmla="*/ 4153711 h 4153711"/>
              <a:gd name="connsiteX7" fmla="*/ 5408579 w 6089523"/>
              <a:gd name="connsiteY7" fmla="*/ 4143983 h 4153711"/>
              <a:gd name="connsiteX8" fmla="*/ 5408579 w 6089523"/>
              <a:gd name="connsiteY8" fmla="*/ 1031132 h 4153711"/>
              <a:gd name="connsiteX9" fmla="*/ 5262664 w 6089523"/>
              <a:gd name="connsiteY9" fmla="*/ 807396 h 4153711"/>
              <a:gd name="connsiteX10" fmla="*/ 4659549 w 6089523"/>
              <a:gd name="connsiteY10" fmla="*/ 817123 h 4153711"/>
              <a:gd name="connsiteX11" fmla="*/ 4387175 w 6089523"/>
              <a:gd name="connsiteY11" fmla="*/ 1060315 h 4153711"/>
              <a:gd name="connsiteX12" fmla="*/ 4387175 w 6089523"/>
              <a:gd name="connsiteY12" fmla="*/ 4143983 h 4153711"/>
              <a:gd name="connsiteX13" fmla="*/ 3628417 w 6089523"/>
              <a:gd name="connsiteY13" fmla="*/ 4134255 h 4153711"/>
              <a:gd name="connsiteX14" fmla="*/ 3618690 w 6089523"/>
              <a:gd name="connsiteY14" fmla="*/ 1031132 h 4153711"/>
              <a:gd name="connsiteX15" fmla="*/ 3433864 w 6089523"/>
              <a:gd name="connsiteY15" fmla="*/ 797668 h 4153711"/>
              <a:gd name="connsiteX16" fmla="*/ 1031132 w 6089523"/>
              <a:gd name="connsiteY16" fmla="*/ 817123 h 4153711"/>
              <a:gd name="connsiteX17" fmla="*/ 787941 w 6089523"/>
              <a:gd name="connsiteY17" fmla="*/ 1089498 h 4153711"/>
              <a:gd name="connsiteX18" fmla="*/ 787941 w 6089523"/>
              <a:gd name="connsiteY18" fmla="*/ 4143983 h 4153711"/>
              <a:gd name="connsiteX19" fmla="*/ 0 w 6089523"/>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262664 w 6089515"/>
              <a:gd name="connsiteY9" fmla="*/ 807396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64342 w 6089515"/>
              <a:gd name="connsiteY9" fmla="*/ 817228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659549 w 6089515"/>
              <a:gd name="connsiteY10" fmla="*/ 817123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87369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031132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87175 w 6089515"/>
              <a:gd name="connsiteY11" fmla="*/ 1060315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57873 w 6089515"/>
              <a:gd name="connsiteY10" fmla="*/ 826955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698879 w 6089515"/>
              <a:gd name="connsiteY10" fmla="*/ 836788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46621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031132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433864 w 6089515"/>
              <a:gd name="connsiteY15" fmla="*/ 797668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0 w 6089515"/>
              <a:gd name="connsiteY0" fmla="*/ 4134255 h 4153711"/>
              <a:gd name="connsiteX1" fmla="*/ 19456 w 6089515"/>
              <a:gd name="connsiteY1" fmla="*/ 262647 h 4153711"/>
              <a:gd name="connsiteX2" fmla="*/ 252919 w 6089515"/>
              <a:gd name="connsiteY2" fmla="*/ 38911 h 4153711"/>
              <a:gd name="connsiteX3" fmla="*/ 924128 w 6089515"/>
              <a:gd name="connsiteY3" fmla="*/ 0 h 4153711"/>
              <a:gd name="connsiteX4" fmla="*/ 5622587 w 6089515"/>
              <a:gd name="connsiteY4" fmla="*/ 9727 h 4153711"/>
              <a:gd name="connsiteX5" fmla="*/ 6089515 w 6089515"/>
              <a:gd name="connsiteY5" fmla="*/ 457200 h 4153711"/>
              <a:gd name="connsiteX6" fmla="*/ 6079787 w 6089515"/>
              <a:gd name="connsiteY6" fmla="*/ 4153711 h 4153711"/>
              <a:gd name="connsiteX7" fmla="*/ 5408579 w 6089515"/>
              <a:gd name="connsiteY7" fmla="*/ 4143983 h 4153711"/>
              <a:gd name="connsiteX8" fmla="*/ 5408579 w 6089515"/>
              <a:gd name="connsiteY8" fmla="*/ 1247441 h 4153711"/>
              <a:gd name="connsiteX9" fmla="*/ 5105349 w 6089515"/>
              <a:gd name="connsiteY9" fmla="*/ 827060 h 4153711"/>
              <a:gd name="connsiteX10" fmla="*/ 4738208 w 6089515"/>
              <a:gd name="connsiteY10" fmla="*/ 826956 h 4153711"/>
              <a:gd name="connsiteX11" fmla="*/ 4397007 w 6089515"/>
              <a:gd name="connsiteY11" fmla="*/ 1247128 h 4153711"/>
              <a:gd name="connsiteX12" fmla="*/ 4387175 w 6089515"/>
              <a:gd name="connsiteY12" fmla="*/ 4143983 h 4153711"/>
              <a:gd name="connsiteX13" fmla="*/ 3628417 w 6089515"/>
              <a:gd name="connsiteY13" fmla="*/ 4134255 h 4153711"/>
              <a:gd name="connsiteX14" fmla="*/ 3618690 w 6089515"/>
              <a:gd name="connsiteY14" fmla="*/ 1345765 h 4153711"/>
              <a:gd name="connsiteX15" fmla="*/ 3266716 w 6089515"/>
              <a:gd name="connsiteY15" fmla="*/ 787836 h 4153711"/>
              <a:gd name="connsiteX16" fmla="*/ 1031132 w 6089515"/>
              <a:gd name="connsiteY16" fmla="*/ 817123 h 4153711"/>
              <a:gd name="connsiteX17" fmla="*/ 787941 w 6089515"/>
              <a:gd name="connsiteY17" fmla="*/ 1089498 h 4153711"/>
              <a:gd name="connsiteX18" fmla="*/ 787941 w 6089515"/>
              <a:gd name="connsiteY18" fmla="*/ 4143983 h 4153711"/>
              <a:gd name="connsiteX19" fmla="*/ 0 w 6089515"/>
              <a:gd name="connsiteY19" fmla="*/ 4134255 h 4153711"/>
              <a:gd name="connsiteX0" fmla="*/ 20725 w 6110240"/>
              <a:gd name="connsiteY0" fmla="*/ 4134255 h 4153711"/>
              <a:gd name="connsiteX1" fmla="*/ 852 w 6110240"/>
              <a:gd name="connsiteY1" fmla="*/ 272479 h 4153711"/>
              <a:gd name="connsiteX2" fmla="*/ 273644 w 6110240"/>
              <a:gd name="connsiteY2" fmla="*/ 38911 h 4153711"/>
              <a:gd name="connsiteX3" fmla="*/ 944853 w 6110240"/>
              <a:gd name="connsiteY3" fmla="*/ 0 h 4153711"/>
              <a:gd name="connsiteX4" fmla="*/ 5643312 w 6110240"/>
              <a:gd name="connsiteY4" fmla="*/ 9727 h 4153711"/>
              <a:gd name="connsiteX5" fmla="*/ 6110240 w 6110240"/>
              <a:gd name="connsiteY5" fmla="*/ 457200 h 4153711"/>
              <a:gd name="connsiteX6" fmla="*/ 6100512 w 6110240"/>
              <a:gd name="connsiteY6" fmla="*/ 4153711 h 4153711"/>
              <a:gd name="connsiteX7" fmla="*/ 5429304 w 6110240"/>
              <a:gd name="connsiteY7" fmla="*/ 4143983 h 4153711"/>
              <a:gd name="connsiteX8" fmla="*/ 5429304 w 6110240"/>
              <a:gd name="connsiteY8" fmla="*/ 1247441 h 4153711"/>
              <a:gd name="connsiteX9" fmla="*/ 5126074 w 6110240"/>
              <a:gd name="connsiteY9" fmla="*/ 827060 h 4153711"/>
              <a:gd name="connsiteX10" fmla="*/ 4758933 w 6110240"/>
              <a:gd name="connsiteY10" fmla="*/ 826956 h 4153711"/>
              <a:gd name="connsiteX11" fmla="*/ 4417732 w 6110240"/>
              <a:gd name="connsiteY11" fmla="*/ 1247128 h 4153711"/>
              <a:gd name="connsiteX12" fmla="*/ 4407900 w 6110240"/>
              <a:gd name="connsiteY12" fmla="*/ 4143983 h 4153711"/>
              <a:gd name="connsiteX13" fmla="*/ 3649142 w 6110240"/>
              <a:gd name="connsiteY13" fmla="*/ 4134255 h 4153711"/>
              <a:gd name="connsiteX14" fmla="*/ 3639415 w 6110240"/>
              <a:gd name="connsiteY14" fmla="*/ 1345765 h 4153711"/>
              <a:gd name="connsiteX15" fmla="*/ 3287441 w 6110240"/>
              <a:gd name="connsiteY15" fmla="*/ 787836 h 4153711"/>
              <a:gd name="connsiteX16" fmla="*/ 1051857 w 6110240"/>
              <a:gd name="connsiteY16" fmla="*/ 817123 h 4153711"/>
              <a:gd name="connsiteX17" fmla="*/ 808666 w 6110240"/>
              <a:gd name="connsiteY17" fmla="*/ 1089498 h 4153711"/>
              <a:gd name="connsiteX18" fmla="*/ 808666 w 6110240"/>
              <a:gd name="connsiteY18" fmla="*/ 4143983 h 4153711"/>
              <a:gd name="connsiteX19" fmla="*/ 20725 w 6110240"/>
              <a:gd name="connsiteY19" fmla="*/ 4134255 h 4153711"/>
              <a:gd name="connsiteX0" fmla="*/ 0 w 6148509"/>
              <a:gd name="connsiteY0" fmla="*/ 4144087 h 4153711"/>
              <a:gd name="connsiteX1" fmla="*/ 39121 w 6148509"/>
              <a:gd name="connsiteY1" fmla="*/ 272479 h 4153711"/>
              <a:gd name="connsiteX2" fmla="*/ 311913 w 6148509"/>
              <a:gd name="connsiteY2" fmla="*/ 38911 h 4153711"/>
              <a:gd name="connsiteX3" fmla="*/ 983122 w 6148509"/>
              <a:gd name="connsiteY3" fmla="*/ 0 h 4153711"/>
              <a:gd name="connsiteX4" fmla="*/ 5681581 w 6148509"/>
              <a:gd name="connsiteY4" fmla="*/ 9727 h 4153711"/>
              <a:gd name="connsiteX5" fmla="*/ 6148509 w 6148509"/>
              <a:gd name="connsiteY5" fmla="*/ 457200 h 4153711"/>
              <a:gd name="connsiteX6" fmla="*/ 6138781 w 6148509"/>
              <a:gd name="connsiteY6" fmla="*/ 4153711 h 4153711"/>
              <a:gd name="connsiteX7" fmla="*/ 5467573 w 6148509"/>
              <a:gd name="connsiteY7" fmla="*/ 4143983 h 4153711"/>
              <a:gd name="connsiteX8" fmla="*/ 5467573 w 6148509"/>
              <a:gd name="connsiteY8" fmla="*/ 1247441 h 4153711"/>
              <a:gd name="connsiteX9" fmla="*/ 5164343 w 6148509"/>
              <a:gd name="connsiteY9" fmla="*/ 827060 h 4153711"/>
              <a:gd name="connsiteX10" fmla="*/ 4797202 w 6148509"/>
              <a:gd name="connsiteY10" fmla="*/ 826956 h 4153711"/>
              <a:gd name="connsiteX11" fmla="*/ 4456001 w 6148509"/>
              <a:gd name="connsiteY11" fmla="*/ 1247128 h 4153711"/>
              <a:gd name="connsiteX12" fmla="*/ 4446169 w 6148509"/>
              <a:gd name="connsiteY12" fmla="*/ 4143983 h 4153711"/>
              <a:gd name="connsiteX13" fmla="*/ 3687411 w 6148509"/>
              <a:gd name="connsiteY13" fmla="*/ 4134255 h 4153711"/>
              <a:gd name="connsiteX14" fmla="*/ 3677684 w 6148509"/>
              <a:gd name="connsiteY14" fmla="*/ 1345765 h 4153711"/>
              <a:gd name="connsiteX15" fmla="*/ 3325710 w 6148509"/>
              <a:gd name="connsiteY15" fmla="*/ 787836 h 4153711"/>
              <a:gd name="connsiteX16" fmla="*/ 1090126 w 6148509"/>
              <a:gd name="connsiteY16" fmla="*/ 817123 h 4153711"/>
              <a:gd name="connsiteX17" fmla="*/ 846935 w 6148509"/>
              <a:gd name="connsiteY17" fmla="*/ 1089498 h 4153711"/>
              <a:gd name="connsiteX18" fmla="*/ 846935 w 6148509"/>
              <a:gd name="connsiteY18" fmla="*/ 4143983 h 4153711"/>
              <a:gd name="connsiteX19" fmla="*/ 0 w 6148509"/>
              <a:gd name="connsiteY19" fmla="*/ 4144087 h 4153711"/>
              <a:gd name="connsiteX0" fmla="*/ 0 w 6119012"/>
              <a:gd name="connsiteY0" fmla="*/ 4144087 h 4153711"/>
              <a:gd name="connsiteX1" fmla="*/ 9624 w 6119012"/>
              <a:gd name="connsiteY1" fmla="*/ 272479 h 4153711"/>
              <a:gd name="connsiteX2" fmla="*/ 282416 w 6119012"/>
              <a:gd name="connsiteY2" fmla="*/ 38911 h 4153711"/>
              <a:gd name="connsiteX3" fmla="*/ 953625 w 6119012"/>
              <a:gd name="connsiteY3" fmla="*/ 0 h 4153711"/>
              <a:gd name="connsiteX4" fmla="*/ 5652084 w 6119012"/>
              <a:gd name="connsiteY4" fmla="*/ 9727 h 4153711"/>
              <a:gd name="connsiteX5" fmla="*/ 6119012 w 6119012"/>
              <a:gd name="connsiteY5" fmla="*/ 457200 h 4153711"/>
              <a:gd name="connsiteX6" fmla="*/ 6109284 w 6119012"/>
              <a:gd name="connsiteY6" fmla="*/ 4153711 h 4153711"/>
              <a:gd name="connsiteX7" fmla="*/ 5438076 w 6119012"/>
              <a:gd name="connsiteY7" fmla="*/ 4143983 h 4153711"/>
              <a:gd name="connsiteX8" fmla="*/ 5438076 w 6119012"/>
              <a:gd name="connsiteY8" fmla="*/ 1247441 h 4153711"/>
              <a:gd name="connsiteX9" fmla="*/ 5134846 w 6119012"/>
              <a:gd name="connsiteY9" fmla="*/ 827060 h 4153711"/>
              <a:gd name="connsiteX10" fmla="*/ 4767705 w 6119012"/>
              <a:gd name="connsiteY10" fmla="*/ 826956 h 4153711"/>
              <a:gd name="connsiteX11" fmla="*/ 4426504 w 6119012"/>
              <a:gd name="connsiteY11" fmla="*/ 1247128 h 4153711"/>
              <a:gd name="connsiteX12" fmla="*/ 4416672 w 6119012"/>
              <a:gd name="connsiteY12" fmla="*/ 4143983 h 4153711"/>
              <a:gd name="connsiteX13" fmla="*/ 3657914 w 6119012"/>
              <a:gd name="connsiteY13" fmla="*/ 4134255 h 4153711"/>
              <a:gd name="connsiteX14" fmla="*/ 3648187 w 6119012"/>
              <a:gd name="connsiteY14" fmla="*/ 1345765 h 4153711"/>
              <a:gd name="connsiteX15" fmla="*/ 3296213 w 6119012"/>
              <a:gd name="connsiteY15" fmla="*/ 787836 h 4153711"/>
              <a:gd name="connsiteX16" fmla="*/ 1060629 w 6119012"/>
              <a:gd name="connsiteY16" fmla="*/ 817123 h 4153711"/>
              <a:gd name="connsiteX17" fmla="*/ 817438 w 6119012"/>
              <a:gd name="connsiteY17" fmla="*/ 1089498 h 4153711"/>
              <a:gd name="connsiteX18" fmla="*/ 817438 w 6119012"/>
              <a:gd name="connsiteY18" fmla="*/ 4143983 h 4153711"/>
              <a:gd name="connsiteX19" fmla="*/ 0 w 6119012"/>
              <a:gd name="connsiteY19" fmla="*/ 4144087 h 4153711"/>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185641 h 4195265"/>
              <a:gd name="connsiteX1" fmla="*/ 1848 w 6121068"/>
              <a:gd name="connsiteY1" fmla="*/ 392692 h 4195265"/>
              <a:gd name="connsiteX2" fmla="*/ 284472 w 6121068"/>
              <a:gd name="connsiteY2" fmla="*/ 80465 h 4195265"/>
              <a:gd name="connsiteX3" fmla="*/ 955681 w 6121068"/>
              <a:gd name="connsiteY3" fmla="*/ 41554 h 4195265"/>
              <a:gd name="connsiteX4" fmla="*/ 5654140 w 6121068"/>
              <a:gd name="connsiteY4" fmla="*/ 51281 h 4195265"/>
              <a:gd name="connsiteX5" fmla="*/ 6121068 w 6121068"/>
              <a:gd name="connsiteY5" fmla="*/ 498754 h 4195265"/>
              <a:gd name="connsiteX6" fmla="*/ 6111340 w 6121068"/>
              <a:gd name="connsiteY6" fmla="*/ 4195265 h 4195265"/>
              <a:gd name="connsiteX7" fmla="*/ 5440132 w 6121068"/>
              <a:gd name="connsiteY7" fmla="*/ 4185537 h 4195265"/>
              <a:gd name="connsiteX8" fmla="*/ 5440132 w 6121068"/>
              <a:gd name="connsiteY8" fmla="*/ 1288995 h 4195265"/>
              <a:gd name="connsiteX9" fmla="*/ 5136902 w 6121068"/>
              <a:gd name="connsiteY9" fmla="*/ 868614 h 4195265"/>
              <a:gd name="connsiteX10" fmla="*/ 4769761 w 6121068"/>
              <a:gd name="connsiteY10" fmla="*/ 868510 h 4195265"/>
              <a:gd name="connsiteX11" fmla="*/ 4428560 w 6121068"/>
              <a:gd name="connsiteY11" fmla="*/ 1288682 h 4195265"/>
              <a:gd name="connsiteX12" fmla="*/ 4418728 w 6121068"/>
              <a:gd name="connsiteY12" fmla="*/ 4185537 h 4195265"/>
              <a:gd name="connsiteX13" fmla="*/ 3659970 w 6121068"/>
              <a:gd name="connsiteY13" fmla="*/ 4175809 h 4195265"/>
              <a:gd name="connsiteX14" fmla="*/ 3650243 w 6121068"/>
              <a:gd name="connsiteY14" fmla="*/ 1387319 h 4195265"/>
              <a:gd name="connsiteX15" fmla="*/ 3298269 w 6121068"/>
              <a:gd name="connsiteY15" fmla="*/ 829390 h 4195265"/>
              <a:gd name="connsiteX16" fmla="*/ 1062685 w 6121068"/>
              <a:gd name="connsiteY16" fmla="*/ 858677 h 4195265"/>
              <a:gd name="connsiteX17" fmla="*/ 819494 w 6121068"/>
              <a:gd name="connsiteY17" fmla="*/ 1131052 h 4195265"/>
              <a:gd name="connsiteX18" fmla="*/ 819494 w 6121068"/>
              <a:gd name="connsiteY18" fmla="*/ 4185537 h 4195265"/>
              <a:gd name="connsiteX19" fmla="*/ 2056 w 6121068"/>
              <a:gd name="connsiteY19" fmla="*/ 4185641 h 4195265"/>
              <a:gd name="connsiteX0" fmla="*/ 2056 w 6121068"/>
              <a:gd name="connsiteY0" fmla="*/ 4202766 h 4212390"/>
              <a:gd name="connsiteX1" fmla="*/ 1848 w 6121068"/>
              <a:gd name="connsiteY1" fmla="*/ 409817 h 4212390"/>
              <a:gd name="connsiteX2" fmla="*/ 284472 w 6121068"/>
              <a:gd name="connsiteY2" fmla="*/ 97590 h 4212390"/>
              <a:gd name="connsiteX3" fmla="*/ 955681 w 6121068"/>
              <a:gd name="connsiteY3" fmla="*/ 58679 h 4212390"/>
              <a:gd name="connsiteX4" fmla="*/ 5654140 w 6121068"/>
              <a:gd name="connsiteY4" fmla="*/ 68406 h 4212390"/>
              <a:gd name="connsiteX5" fmla="*/ 6121068 w 6121068"/>
              <a:gd name="connsiteY5" fmla="*/ 515879 h 4212390"/>
              <a:gd name="connsiteX6" fmla="*/ 6111340 w 6121068"/>
              <a:gd name="connsiteY6" fmla="*/ 4212390 h 4212390"/>
              <a:gd name="connsiteX7" fmla="*/ 5440132 w 6121068"/>
              <a:gd name="connsiteY7" fmla="*/ 4202662 h 4212390"/>
              <a:gd name="connsiteX8" fmla="*/ 5440132 w 6121068"/>
              <a:gd name="connsiteY8" fmla="*/ 1306120 h 4212390"/>
              <a:gd name="connsiteX9" fmla="*/ 5136902 w 6121068"/>
              <a:gd name="connsiteY9" fmla="*/ 885739 h 4212390"/>
              <a:gd name="connsiteX10" fmla="*/ 4769761 w 6121068"/>
              <a:gd name="connsiteY10" fmla="*/ 885635 h 4212390"/>
              <a:gd name="connsiteX11" fmla="*/ 4428560 w 6121068"/>
              <a:gd name="connsiteY11" fmla="*/ 1305807 h 4212390"/>
              <a:gd name="connsiteX12" fmla="*/ 4418728 w 6121068"/>
              <a:gd name="connsiteY12" fmla="*/ 4202662 h 4212390"/>
              <a:gd name="connsiteX13" fmla="*/ 3659970 w 6121068"/>
              <a:gd name="connsiteY13" fmla="*/ 4192934 h 4212390"/>
              <a:gd name="connsiteX14" fmla="*/ 3650243 w 6121068"/>
              <a:gd name="connsiteY14" fmla="*/ 1404444 h 4212390"/>
              <a:gd name="connsiteX15" fmla="*/ 3298269 w 6121068"/>
              <a:gd name="connsiteY15" fmla="*/ 846515 h 4212390"/>
              <a:gd name="connsiteX16" fmla="*/ 1062685 w 6121068"/>
              <a:gd name="connsiteY16" fmla="*/ 875802 h 4212390"/>
              <a:gd name="connsiteX17" fmla="*/ 819494 w 6121068"/>
              <a:gd name="connsiteY17" fmla="*/ 1148177 h 4212390"/>
              <a:gd name="connsiteX18" fmla="*/ 819494 w 6121068"/>
              <a:gd name="connsiteY18" fmla="*/ 4202662 h 4212390"/>
              <a:gd name="connsiteX19" fmla="*/ 2056 w 6121068"/>
              <a:gd name="connsiteY19" fmla="*/ 4202766 h 4212390"/>
              <a:gd name="connsiteX0" fmla="*/ 2056 w 6121068"/>
              <a:gd name="connsiteY0" fmla="*/ 4144087 h 4153711"/>
              <a:gd name="connsiteX1" fmla="*/ 1848 w 6121068"/>
              <a:gd name="connsiteY1" fmla="*/ 351138 h 4153711"/>
              <a:gd name="connsiteX2" fmla="*/ 284472 w 6121068"/>
              <a:gd name="connsiteY2" fmla="*/ 38911 h 4153711"/>
              <a:gd name="connsiteX3" fmla="*/ 955681 w 6121068"/>
              <a:gd name="connsiteY3" fmla="*/ 0 h 4153711"/>
              <a:gd name="connsiteX4" fmla="*/ 5654140 w 6121068"/>
              <a:gd name="connsiteY4" fmla="*/ 9727 h 4153711"/>
              <a:gd name="connsiteX5" fmla="*/ 6121068 w 6121068"/>
              <a:gd name="connsiteY5" fmla="*/ 457200 h 4153711"/>
              <a:gd name="connsiteX6" fmla="*/ 6111340 w 6121068"/>
              <a:gd name="connsiteY6" fmla="*/ 4153711 h 4153711"/>
              <a:gd name="connsiteX7" fmla="*/ 5440132 w 6121068"/>
              <a:gd name="connsiteY7" fmla="*/ 4143983 h 4153711"/>
              <a:gd name="connsiteX8" fmla="*/ 5440132 w 6121068"/>
              <a:gd name="connsiteY8" fmla="*/ 1247441 h 4153711"/>
              <a:gd name="connsiteX9" fmla="*/ 5136902 w 6121068"/>
              <a:gd name="connsiteY9" fmla="*/ 827060 h 4153711"/>
              <a:gd name="connsiteX10" fmla="*/ 4769761 w 6121068"/>
              <a:gd name="connsiteY10" fmla="*/ 826956 h 4153711"/>
              <a:gd name="connsiteX11" fmla="*/ 4428560 w 6121068"/>
              <a:gd name="connsiteY11" fmla="*/ 1247128 h 4153711"/>
              <a:gd name="connsiteX12" fmla="*/ 4418728 w 6121068"/>
              <a:gd name="connsiteY12" fmla="*/ 4143983 h 4153711"/>
              <a:gd name="connsiteX13" fmla="*/ 3659970 w 6121068"/>
              <a:gd name="connsiteY13" fmla="*/ 4134255 h 4153711"/>
              <a:gd name="connsiteX14" fmla="*/ 3650243 w 6121068"/>
              <a:gd name="connsiteY14" fmla="*/ 1345765 h 4153711"/>
              <a:gd name="connsiteX15" fmla="*/ 3298269 w 6121068"/>
              <a:gd name="connsiteY15" fmla="*/ 787836 h 4153711"/>
              <a:gd name="connsiteX16" fmla="*/ 1062685 w 6121068"/>
              <a:gd name="connsiteY16" fmla="*/ 817123 h 4153711"/>
              <a:gd name="connsiteX17" fmla="*/ 819494 w 6121068"/>
              <a:gd name="connsiteY17" fmla="*/ 1089498 h 4153711"/>
              <a:gd name="connsiteX18" fmla="*/ 819494 w 6121068"/>
              <a:gd name="connsiteY18" fmla="*/ 4143983 h 4153711"/>
              <a:gd name="connsiteX19" fmla="*/ 2056 w 6121068"/>
              <a:gd name="connsiteY19" fmla="*/ 4144087 h 4153711"/>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062685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09595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220001 w 6121068"/>
              <a:gd name="connsiteY16" fmla="*/ 823581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19494 w 6121068"/>
              <a:gd name="connsiteY17" fmla="*/ 1361427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830126 w 6121068"/>
              <a:gd name="connsiteY17" fmla="*/ 1233836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819494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50382 w 6121068"/>
              <a:gd name="connsiteY18" fmla="*/ 4150441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23859 h 4160169"/>
              <a:gd name="connsiteX19" fmla="*/ 2056 w 6121068"/>
              <a:gd name="connsiteY19" fmla="*/ 4150545 h 4160169"/>
              <a:gd name="connsiteX0" fmla="*/ 2056 w 6121068"/>
              <a:gd name="connsiteY0" fmla="*/ 4150545 h 4160169"/>
              <a:gd name="connsiteX1" fmla="*/ 1848 w 6121068"/>
              <a:gd name="connsiteY1" fmla="*/ 357596 h 4160169"/>
              <a:gd name="connsiteX2" fmla="*/ 471285 w 6121068"/>
              <a:gd name="connsiteY2" fmla="*/ 6040 h 4160169"/>
              <a:gd name="connsiteX3" fmla="*/ 955681 w 6121068"/>
              <a:gd name="connsiteY3" fmla="*/ 6458 h 4160169"/>
              <a:gd name="connsiteX4" fmla="*/ 5654140 w 6121068"/>
              <a:gd name="connsiteY4" fmla="*/ 16185 h 4160169"/>
              <a:gd name="connsiteX5" fmla="*/ 6121068 w 6121068"/>
              <a:gd name="connsiteY5" fmla="*/ 463658 h 4160169"/>
              <a:gd name="connsiteX6" fmla="*/ 6111340 w 6121068"/>
              <a:gd name="connsiteY6" fmla="*/ 4160169 h 4160169"/>
              <a:gd name="connsiteX7" fmla="*/ 5440132 w 6121068"/>
              <a:gd name="connsiteY7" fmla="*/ 4150441 h 4160169"/>
              <a:gd name="connsiteX8" fmla="*/ 5440132 w 6121068"/>
              <a:gd name="connsiteY8" fmla="*/ 1253899 h 4160169"/>
              <a:gd name="connsiteX9" fmla="*/ 5136902 w 6121068"/>
              <a:gd name="connsiteY9" fmla="*/ 833518 h 4160169"/>
              <a:gd name="connsiteX10" fmla="*/ 4769761 w 6121068"/>
              <a:gd name="connsiteY10" fmla="*/ 833414 h 4160169"/>
              <a:gd name="connsiteX11" fmla="*/ 4428560 w 6121068"/>
              <a:gd name="connsiteY11" fmla="*/ 1253586 h 4160169"/>
              <a:gd name="connsiteX12" fmla="*/ 4418728 w 6121068"/>
              <a:gd name="connsiteY12" fmla="*/ 4150441 h 4160169"/>
              <a:gd name="connsiteX13" fmla="*/ 3659970 w 6121068"/>
              <a:gd name="connsiteY13" fmla="*/ 4140713 h 4160169"/>
              <a:gd name="connsiteX14" fmla="*/ 3650243 w 6121068"/>
              <a:gd name="connsiteY14" fmla="*/ 1352223 h 4160169"/>
              <a:gd name="connsiteX15" fmla="*/ 3298269 w 6121068"/>
              <a:gd name="connsiteY15" fmla="*/ 794294 h 4160169"/>
              <a:gd name="connsiteX16" fmla="*/ 1357652 w 6121068"/>
              <a:gd name="connsiteY16" fmla="*/ 794084 h 4160169"/>
              <a:gd name="connsiteX17" fmla="*/ 787596 w 6121068"/>
              <a:gd name="connsiteY17" fmla="*/ 1239152 h 4160169"/>
              <a:gd name="connsiteX18" fmla="*/ 798229 w 6121068"/>
              <a:gd name="connsiteY18" fmla="*/ 4155757 h 4160169"/>
              <a:gd name="connsiteX19" fmla="*/ 2056 w 6121068"/>
              <a:gd name="connsiteY19" fmla="*/ 4150545 h 4160169"/>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653503 w 6124328"/>
              <a:gd name="connsiteY14" fmla="*/ 1352223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431820 w 6124328"/>
              <a:gd name="connsiteY11" fmla="*/ 1253586 h 4161177"/>
              <a:gd name="connsiteX12" fmla="*/ 4421988 w 6124328"/>
              <a:gd name="connsiteY12" fmla="*/ 4150441 h 4161177"/>
              <a:gd name="connsiteX13" fmla="*/ 3663230 w 6124328"/>
              <a:gd name="connsiteY13" fmla="*/ 4140713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2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40955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2611"/>
              <a:gd name="connsiteX1" fmla="*/ 5108 w 6124328"/>
              <a:gd name="connsiteY1" fmla="*/ 357596 h 4172611"/>
              <a:gd name="connsiteX2" fmla="*/ 474545 w 6124328"/>
              <a:gd name="connsiteY2" fmla="*/ 6040 h 4172611"/>
              <a:gd name="connsiteX3" fmla="*/ 958941 w 6124328"/>
              <a:gd name="connsiteY3" fmla="*/ 6458 h 4172611"/>
              <a:gd name="connsiteX4" fmla="*/ 5657400 w 6124328"/>
              <a:gd name="connsiteY4" fmla="*/ 16185 h 4172611"/>
              <a:gd name="connsiteX5" fmla="*/ 6124328 w 6124328"/>
              <a:gd name="connsiteY5" fmla="*/ 463658 h 4172611"/>
              <a:gd name="connsiteX6" fmla="*/ 6114600 w 6124328"/>
              <a:gd name="connsiteY6" fmla="*/ 4160169 h 4172611"/>
              <a:gd name="connsiteX7" fmla="*/ 5443392 w 6124328"/>
              <a:gd name="connsiteY7" fmla="*/ 4150441 h 4172611"/>
              <a:gd name="connsiteX8" fmla="*/ 5443392 w 6124328"/>
              <a:gd name="connsiteY8" fmla="*/ 1253899 h 4172611"/>
              <a:gd name="connsiteX9" fmla="*/ 5140162 w 6124328"/>
              <a:gd name="connsiteY9" fmla="*/ 833518 h 4172611"/>
              <a:gd name="connsiteX10" fmla="*/ 4773021 w 6124328"/>
              <a:gd name="connsiteY10" fmla="*/ 833414 h 4172611"/>
              <a:gd name="connsiteX11" fmla="*/ 4431820 w 6124328"/>
              <a:gd name="connsiteY11" fmla="*/ 1253586 h 4172611"/>
              <a:gd name="connsiteX12" fmla="*/ 4421988 w 6124328"/>
              <a:gd name="connsiteY12" fmla="*/ 4150441 h 4172611"/>
              <a:gd name="connsiteX13" fmla="*/ 3525006 w 6124328"/>
              <a:gd name="connsiteY13" fmla="*/ 4172611 h 4172611"/>
              <a:gd name="connsiteX14" fmla="*/ 3541862 w 6124328"/>
              <a:gd name="connsiteY14" fmla="*/ 1357540 h 4172611"/>
              <a:gd name="connsiteX15" fmla="*/ 3301529 w 6124328"/>
              <a:gd name="connsiteY15" fmla="*/ 794294 h 4172611"/>
              <a:gd name="connsiteX16" fmla="*/ 1360912 w 6124328"/>
              <a:gd name="connsiteY16" fmla="*/ 794084 h 4172611"/>
              <a:gd name="connsiteX17" fmla="*/ 790856 w 6124328"/>
              <a:gd name="connsiteY17" fmla="*/ 1239152 h 4172611"/>
              <a:gd name="connsiteX18" fmla="*/ 801489 w 6124328"/>
              <a:gd name="connsiteY18" fmla="*/ 4155757 h 4172611"/>
              <a:gd name="connsiteX19" fmla="*/ 0 w 6124328"/>
              <a:gd name="connsiteY19" fmla="*/ 4161177 h 4172611"/>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431820 w 6124328"/>
              <a:gd name="connsiteY11" fmla="*/ 1253586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421988 w 6124328"/>
              <a:gd name="connsiteY12" fmla="*/ 4150441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77927"/>
              <a:gd name="connsiteX1" fmla="*/ 5108 w 6124328"/>
              <a:gd name="connsiteY1" fmla="*/ 357596 h 4177927"/>
              <a:gd name="connsiteX2" fmla="*/ 474545 w 6124328"/>
              <a:gd name="connsiteY2" fmla="*/ 6040 h 4177927"/>
              <a:gd name="connsiteX3" fmla="*/ 958941 w 6124328"/>
              <a:gd name="connsiteY3" fmla="*/ 6458 h 4177927"/>
              <a:gd name="connsiteX4" fmla="*/ 5657400 w 6124328"/>
              <a:gd name="connsiteY4" fmla="*/ 16185 h 4177927"/>
              <a:gd name="connsiteX5" fmla="*/ 6124328 w 6124328"/>
              <a:gd name="connsiteY5" fmla="*/ 463658 h 4177927"/>
              <a:gd name="connsiteX6" fmla="*/ 6114600 w 6124328"/>
              <a:gd name="connsiteY6" fmla="*/ 4160169 h 4177927"/>
              <a:gd name="connsiteX7" fmla="*/ 5443392 w 6124328"/>
              <a:gd name="connsiteY7" fmla="*/ 4150441 h 4177927"/>
              <a:gd name="connsiteX8" fmla="*/ 5443392 w 6124328"/>
              <a:gd name="connsiteY8" fmla="*/ 1253899 h 4177927"/>
              <a:gd name="connsiteX9" fmla="*/ 5140162 w 6124328"/>
              <a:gd name="connsiteY9" fmla="*/ 833518 h 4177927"/>
              <a:gd name="connsiteX10" fmla="*/ 4773021 w 6124328"/>
              <a:gd name="connsiteY10" fmla="*/ 833414 h 4177927"/>
              <a:gd name="connsiteX11" fmla="*/ 4341443 w 6124328"/>
              <a:gd name="connsiteY11" fmla="*/ 1349279 h 4177927"/>
              <a:gd name="connsiteX12" fmla="*/ 4342244 w 6124328"/>
              <a:gd name="connsiteY12" fmla="*/ 4155757 h 4177927"/>
              <a:gd name="connsiteX13" fmla="*/ 3546271 w 6124328"/>
              <a:gd name="connsiteY13" fmla="*/ 4177927 h 4177927"/>
              <a:gd name="connsiteX14" fmla="*/ 3541862 w 6124328"/>
              <a:gd name="connsiteY14" fmla="*/ 1357540 h 4177927"/>
              <a:gd name="connsiteX15" fmla="*/ 3301529 w 6124328"/>
              <a:gd name="connsiteY15" fmla="*/ 794294 h 4177927"/>
              <a:gd name="connsiteX16" fmla="*/ 1360912 w 6124328"/>
              <a:gd name="connsiteY16" fmla="*/ 794084 h 4177927"/>
              <a:gd name="connsiteX17" fmla="*/ 790856 w 6124328"/>
              <a:gd name="connsiteY17" fmla="*/ 1239152 h 4177927"/>
              <a:gd name="connsiteX18" fmla="*/ 801489 w 6124328"/>
              <a:gd name="connsiteY18" fmla="*/ 4155757 h 4177927"/>
              <a:gd name="connsiteX19" fmla="*/ 0 w 6124328"/>
              <a:gd name="connsiteY19" fmla="*/ 4161177 h 417792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773021 w 6124328"/>
              <a:gd name="connsiteY10" fmla="*/ 833414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549737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1529 w 6124328"/>
              <a:gd name="connsiteY15" fmla="*/ 794294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57540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360912 w 6124328"/>
              <a:gd name="connsiteY16" fmla="*/ 794084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90856 w 6124328"/>
              <a:gd name="connsiteY17" fmla="*/ 1239152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243954 w 6124328"/>
              <a:gd name="connsiteY16" fmla="*/ 852563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06845 w 6124328"/>
              <a:gd name="connsiteY15" fmla="*/ 847456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54691 w 6124328"/>
              <a:gd name="connsiteY15" fmla="*/ 852772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958941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74545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341638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57472 h 4157472"/>
              <a:gd name="connsiteX1" fmla="*/ 5108 w 6124328"/>
              <a:gd name="connsiteY1" fmla="*/ 353891 h 4157472"/>
              <a:gd name="connsiteX2" fmla="*/ 782889 w 6124328"/>
              <a:gd name="connsiteY2" fmla="*/ 7651 h 4157472"/>
              <a:gd name="connsiteX3" fmla="*/ 1012104 w 6124328"/>
              <a:gd name="connsiteY3" fmla="*/ 2753 h 4157472"/>
              <a:gd name="connsiteX4" fmla="*/ 5657400 w 6124328"/>
              <a:gd name="connsiteY4" fmla="*/ 12480 h 4157472"/>
              <a:gd name="connsiteX5" fmla="*/ 6124328 w 6124328"/>
              <a:gd name="connsiteY5" fmla="*/ 459953 h 4157472"/>
              <a:gd name="connsiteX6" fmla="*/ 6114600 w 6124328"/>
              <a:gd name="connsiteY6" fmla="*/ 4156464 h 4157472"/>
              <a:gd name="connsiteX7" fmla="*/ 5443392 w 6124328"/>
              <a:gd name="connsiteY7" fmla="*/ 4146736 h 4157472"/>
              <a:gd name="connsiteX8" fmla="*/ 5443392 w 6124328"/>
              <a:gd name="connsiteY8" fmla="*/ 1250194 h 4157472"/>
              <a:gd name="connsiteX9" fmla="*/ 5140162 w 6124328"/>
              <a:gd name="connsiteY9" fmla="*/ 829813 h 4157472"/>
              <a:gd name="connsiteX10" fmla="*/ 4629481 w 6124328"/>
              <a:gd name="connsiteY10" fmla="*/ 845658 h 4157472"/>
              <a:gd name="connsiteX11" fmla="*/ 4341443 w 6124328"/>
              <a:gd name="connsiteY11" fmla="*/ 1345574 h 4157472"/>
              <a:gd name="connsiteX12" fmla="*/ 4342244 w 6124328"/>
              <a:gd name="connsiteY12" fmla="*/ 4152052 h 4157472"/>
              <a:gd name="connsiteX13" fmla="*/ 3546271 w 6124328"/>
              <a:gd name="connsiteY13" fmla="*/ 4147641 h 4157472"/>
              <a:gd name="connsiteX14" fmla="*/ 3541862 w 6124328"/>
              <a:gd name="connsiteY14" fmla="*/ 1332570 h 4157472"/>
              <a:gd name="connsiteX15" fmla="*/ 3312161 w 6124328"/>
              <a:gd name="connsiteY15" fmla="*/ 854383 h 4157472"/>
              <a:gd name="connsiteX16" fmla="*/ 1047252 w 6124328"/>
              <a:gd name="connsiteY16" fmla="*/ 843541 h 4157472"/>
              <a:gd name="connsiteX17" fmla="*/ 785540 w 6124328"/>
              <a:gd name="connsiteY17" fmla="*/ 1341772 h 4157472"/>
              <a:gd name="connsiteX18" fmla="*/ 801489 w 6124328"/>
              <a:gd name="connsiteY18" fmla="*/ 4152052 h 4157472"/>
              <a:gd name="connsiteX19" fmla="*/ 0 w 6124328"/>
              <a:gd name="connsiteY19" fmla="*/ 4157472 h 4157472"/>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5108 w 6124328"/>
              <a:gd name="connsiteY1" fmla="*/ 357596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0 w 6124328"/>
              <a:gd name="connsiteY0" fmla="*/ 4161177 h 4161177"/>
              <a:gd name="connsiteX1" fmla="*/ 10424 w 6124328"/>
              <a:gd name="connsiteY1" fmla="*/ 538350 h 4161177"/>
              <a:gd name="connsiteX2" fmla="*/ 495810 w 6124328"/>
              <a:gd name="connsiteY2" fmla="*/ 6040 h 4161177"/>
              <a:gd name="connsiteX3" fmla="*/ 1012104 w 6124328"/>
              <a:gd name="connsiteY3" fmla="*/ 6458 h 4161177"/>
              <a:gd name="connsiteX4" fmla="*/ 5657400 w 6124328"/>
              <a:gd name="connsiteY4" fmla="*/ 16185 h 4161177"/>
              <a:gd name="connsiteX5" fmla="*/ 6124328 w 6124328"/>
              <a:gd name="connsiteY5" fmla="*/ 463658 h 4161177"/>
              <a:gd name="connsiteX6" fmla="*/ 6114600 w 6124328"/>
              <a:gd name="connsiteY6" fmla="*/ 4160169 h 4161177"/>
              <a:gd name="connsiteX7" fmla="*/ 5443392 w 6124328"/>
              <a:gd name="connsiteY7" fmla="*/ 4150441 h 4161177"/>
              <a:gd name="connsiteX8" fmla="*/ 5443392 w 6124328"/>
              <a:gd name="connsiteY8" fmla="*/ 1253899 h 4161177"/>
              <a:gd name="connsiteX9" fmla="*/ 5140162 w 6124328"/>
              <a:gd name="connsiteY9" fmla="*/ 833518 h 4161177"/>
              <a:gd name="connsiteX10" fmla="*/ 4629481 w 6124328"/>
              <a:gd name="connsiteY10" fmla="*/ 849363 h 4161177"/>
              <a:gd name="connsiteX11" fmla="*/ 4341443 w 6124328"/>
              <a:gd name="connsiteY11" fmla="*/ 1349279 h 4161177"/>
              <a:gd name="connsiteX12" fmla="*/ 4342244 w 6124328"/>
              <a:gd name="connsiteY12" fmla="*/ 4155757 h 4161177"/>
              <a:gd name="connsiteX13" fmla="*/ 3546271 w 6124328"/>
              <a:gd name="connsiteY13" fmla="*/ 4151346 h 4161177"/>
              <a:gd name="connsiteX14" fmla="*/ 3541862 w 6124328"/>
              <a:gd name="connsiteY14" fmla="*/ 1336275 h 4161177"/>
              <a:gd name="connsiteX15" fmla="*/ 3312161 w 6124328"/>
              <a:gd name="connsiteY15" fmla="*/ 858088 h 4161177"/>
              <a:gd name="connsiteX16" fmla="*/ 1047252 w 6124328"/>
              <a:gd name="connsiteY16" fmla="*/ 847246 h 4161177"/>
              <a:gd name="connsiteX17" fmla="*/ 785540 w 6124328"/>
              <a:gd name="connsiteY17" fmla="*/ 1345477 h 4161177"/>
              <a:gd name="connsiteX18" fmla="*/ 801489 w 6124328"/>
              <a:gd name="connsiteY18" fmla="*/ 4155757 h 4161177"/>
              <a:gd name="connsiteX19" fmla="*/ 0 w 6124328"/>
              <a:gd name="connsiteY19" fmla="*/ 4161177 h 4161177"/>
              <a:gd name="connsiteX0" fmla="*/ 2056 w 6126384"/>
              <a:gd name="connsiteY0" fmla="*/ 4161177 h 4161177"/>
              <a:gd name="connsiteX1" fmla="*/ 1848 w 6126384"/>
              <a:gd name="connsiteY1" fmla="*/ 538350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26384"/>
              <a:gd name="connsiteY0" fmla="*/ 4161177 h 4161177"/>
              <a:gd name="connsiteX1" fmla="*/ 1848 w 6126384"/>
              <a:gd name="connsiteY1" fmla="*/ 453289 h 4161177"/>
              <a:gd name="connsiteX2" fmla="*/ 497866 w 6126384"/>
              <a:gd name="connsiteY2" fmla="*/ 6040 h 4161177"/>
              <a:gd name="connsiteX3" fmla="*/ 1014160 w 6126384"/>
              <a:gd name="connsiteY3" fmla="*/ 6458 h 4161177"/>
              <a:gd name="connsiteX4" fmla="*/ 5659456 w 6126384"/>
              <a:gd name="connsiteY4" fmla="*/ 16185 h 4161177"/>
              <a:gd name="connsiteX5" fmla="*/ 6126384 w 6126384"/>
              <a:gd name="connsiteY5" fmla="*/ 463658 h 4161177"/>
              <a:gd name="connsiteX6" fmla="*/ 6116656 w 6126384"/>
              <a:gd name="connsiteY6" fmla="*/ 4160169 h 4161177"/>
              <a:gd name="connsiteX7" fmla="*/ 5445448 w 6126384"/>
              <a:gd name="connsiteY7" fmla="*/ 4150441 h 4161177"/>
              <a:gd name="connsiteX8" fmla="*/ 5445448 w 6126384"/>
              <a:gd name="connsiteY8" fmla="*/ 1253899 h 4161177"/>
              <a:gd name="connsiteX9" fmla="*/ 5142218 w 6126384"/>
              <a:gd name="connsiteY9" fmla="*/ 833518 h 4161177"/>
              <a:gd name="connsiteX10" fmla="*/ 4631537 w 6126384"/>
              <a:gd name="connsiteY10" fmla="*/ 849363 h 4161177"/>
              <a:gd name="connsiteX11" fmla="*/ 4343499 w 6126384"/>
              <a:gd name="connsiteY11" fmla="*/ 1349279 h 4161177"/>
              <a:gd name="connsiteX12" fmla="*/ 4344300 w 6126384"/>
              <a:gd name="connsiteY12" fmla="*/ 4155757 h 4161177"/>
              <a:gd name="connsiteX13" fmla="*/ 3548327 w 6126384"/>
              <a:gd name="connsiteY13" fmla="*/ 4151346 h 4161177"/>
              <a:gd name="connsiteX14" fmla="*/ 3543918 w 6126384"/>
              <a:gd name="connsiteY14" fmla="*/ 1336275 h 4161177"/>
              <a:gd name="connsiteX15" fmla="*/ 3314217 w 6126384"/>
              <a:gd name="connsiteY15" fmla="*/ 858088 h 4161177"/>
              <a:gd name="connsiteX16" fmla="*/ 1049308 w 6126384"/>
              <a:gd name="connsiteY16" fmla="*/ 847246 h 4161177"/>
              <a:gd name="connsiteX17" fmla="*/ 787596 w 6126384"/>
              <a:gd name="connsiteY17" fmla="*/ 1345477 h 4161177"/>
              <a:gd name="connsiteX18" fmla="*/ 803545 w 6126384"/>
              <a:gd name="connsiteY18" fmla="*/ 4155757 h 4161177"/>
              <a:gd name="connsiteX19" fmla="*/ 2056 w 6126384"/>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445448 w 6117190"/>
              <a:gd name="connsiteY8" fmla="*/ 1253899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142218 w 6117190"/>
              <a:gd name="connsiteY9" fmla="*/ 833518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1537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04955 w 6117190"/>
              <a:gd name="connsiteY10" fmla="*/ 854680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63434 w 6117190"/>
              <a:gd name="connsiteY10" fmla="*/ 859996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89055 w 6117190"/>
              <a:gd name="connsiteY9" fmla="*/ 849467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54783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60099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445448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51841 w 6117190"/>
              <a:gd name="connsiteY9" fmla="*/ 844150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1177 h 4161177"/>
              <a:gd name="connsiteX1" fmla="*/ 1848 w 6117190"/>
              <a:gd name="connsiteY1" fmla="*/ 453289 h 4161177"/>
              <a:gd name="connsiteX2" fmla="*/ 497866 w 6117190"/>
              <a:gd name="connsiteY2" fmla="*/ 6040 h 4161177"/>
              <a:gd name="connsiteX3" fmla="*/ 1014160 w 6117190"/>
              <a:gd name="connsiteY3" fmla="*/ 6458 h 4161177"/>
              <a:gd name="connsiteX4" fmla="*/ 5659456 w 6117190"/>
              <a:gd name="connsiteY4" fmla="*/ 16185 h 4161177"/>
              <a:gd name="connsiteX5" fmla="*/ 6110435 w 6117190"/>
              <a:gd name="connsiteY5" fmla="*/ 468975 h 4161177"/>
              <a:gd name="connsiteX6" fmla="*/ 6116656 w 6117190"/>
              <a:gd name="connsiteY6" fmla="*/ 4160169 h 4161177"/>
              <a:gd name="connsiteX7" fmla="*/ 5317857 w 6117190"/>
              <a:gd name="connsiteY7" fmla="*/ 4150441 h 4161177"/>
              <a:gd name="connsiteX8" fmla="*/ 5323174 w 6117190"/>
              <a:gd name="connsiteY8" fmla="*/ 1344275 h 4161177"/>
              <a:gd name="connsiteX9" fmla="*/ 5046525 w 6117190"/>
              <a:gd name="connsiteY9" fmla="*/ 854782 h 4161177"/>
              <a:gd name="connsiteX10" fmla="*/ 4636853 w 6117190"/>
              <a:gd name="connsiteY10" fmla="*/ 849363 h 4161177"/>
              <a:gd name="connsiteX11" fmla="*/ 4343499 w 6117190"/>
              <a:gd name="connsiteY11" fmla="*/ 1349279 h 4161177"/>
              <a:gd name="connsiteX12" fmla="*/ 4344300 w 6117190"/>
              <a:gd name="connsiteY12" fmla="*/ 4155757 h 4161177"/>
              <a:gd name="connsiteX13" fmla="*/ 3548327 w 6117190"/>
              <a:gd name="connsiteY13" fmla="*/ 4151346 h 4161177"/>
              <a:gd name="connsiteX14" fmla="*/ 3543918 w 6117190"/>
              <a:gd name="connsiteY14" fmla="*/ 1336275 h 4161177"/>
              <a:gd name="connsiteX15" fmla="*/ 3314217 w 6117190"/>
              <a:gd name="connsiteY15" fmla="*/ 858088 h 4161177"/>
              <a:gd name="connsiteX16" fmla="*/ 1049308 w 6117190"/>
              <a:gd name="connsiteY16" fmla="*/ 847246 h 4161177"/>
              <a:gd name="connsiteX17" fmla="*/ 787596 w 6117190"/>
              <a:gd name="connsiteY17" fmla="*/ 1345477 h 4161177"/>
              <a:gd name="connsiteX18" fmla="*/ 803545 w 6117190"/>
              <a:gd name="connsiteY18" fmla="*/ 4155757 h 4161177"/>
              <a:gd name="connsiteX19" fmla="*/ 2056 w 6117190"/>
              <a:gd name="connsiteY19" fmla="*/ 4161177 h 4161177"/>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60945 h 4160945"/>
              <a:gd name="connsiteX1" fmla="*/ 1848 w 6117190"/>
              <a:gd name="connsiteY1" fmla="*/ 453057 h 4160945"/>
              <a:gd name="connsiteX2" fmla="*/ 497866 w 6117190"/>
              <a:gd name="connsiteY2" fmla="*/ 5808 h 4160945"/>
              <a:gd name="connsiteX3" fmla="*/ 1014160 w 6117190"/>
              <a:gd name="connsiteY3" fmla="*/ 6226 h 4160945"/>
              <a:gd name="connsiteX4" fmla="*/ 5671568 w 6117190"/>
              <a:gd name="connsiteY4" fmla="*/ 9898 h 4160945"/>
              <a:gd name="connsiteX5" fmla="*/ 6110435 w 6117190"/>
              <a:gd name="connsiteY5" fmla="*/ 468743 h 4160945"/>
              <a:gd name="connsiteX6" fmla="*/ 6116656 w 6117190"/>
              <a:gd name="connsiteY6" fmla="*/ 4159937 h 4160945"/>
              <a:gd name="connsiteX7" fmla="*/ 5317857 w 6117190"/>
              <a:gd name="connsiteY7" fmla="*/ 4150209 h 4160945"/>
              <a:gd name="connsiteX8" fmla="*/ 5323174 w 6117190"/>
              <a:gd name="connsiteY8" fmla="*/ 1344043 h 4160945"/>
              <a:gd name="connsiteX9" fmla="*/ 5046525 w 6117190"/>
              <a:gd name="connsiteY9" fmla="*/ 854550 h 4160945"/>
              <a:gd name="connsiteX10" fmla="*/ 4636853 w 6117190"/>
              <a:gd name="connsiteY10" fmla="*/ 849131 h 4160945"/>
              <a:gd name="connsiteX11" fmla="*/ 4343499 w 6117190"/>
              <a:gd name="connsiteY11" fmla="*/ 1349047 h 4160945"/>
              <a:gd name="connsiteX12" fmla="*/ 4344300 w 6117190"/>
              <a:gd name="connsiteY12" fmla="*/ 4155525 h 4160945"/>
              <a:gd name="connsiteX13" fmla="*/ 3548327 w 6117190"/>
              <a:gd name="connsiteY13" fmla="*/ 4151114 h 4160945"/>
              <a:gd name="connsiteX14" fmla="*/ 3543918 w 6117190"/>
              <a:gd name="connsiteY14" fmla="*/ 1336043 h 4160945"/>
              <a:gd name="connsiteX15" fmla="*/ 3314217 w 6117190"/>
              <a:gd name="connsiteY15" fmla="*/ 857856 h 4160945"/>
              <a:gd name="connsiteX16" fmla="*/ 1049308 w 6117190"/>
              <a:gd name="connsiteY16" fmla="*/ 847014 h 4160945"/>
              <a:gd name="connsiteX17" fmla="*/ 787596 w 6117190"/>
              <a:gd name="connsiteY17" fmla="*/ 1345245 h 4160945"/>
              <a:gd name="connsiteX18" fmla="*/ 803545 w 6117190"/>
              <a:gd name="connsiteY18" fmla="*/ 4155525 h 4160945"/>
              <a:gd name="connsiteX19" fmla="*/ 2056 w 6117190"/>
              <a:gd name="connsiteY19" fmla="*/ 4160945 h 4160945"/>
              <a:gd name="connsiteX0" fmla="*/ 2056 w 6117190"/>
              <a:gd name="connsiteY0" fmla="*/ 4159696 h 4159696"/>
              <a:gd name="connsiteX1" fmla="*/ 1848 w 6117190"/>
              <a:gd name="connsiteY1" fmla="*/ 451808 h 4159696"/>
              <a:gd name="connsiteX2" fmla="*/ 497866 w 6117190"/>
              <a:gd name="connsiteY2" fmla="*/ 4559 h 4159696"/>
              <a:gd name="connsiteX3" fmla="*/ 1014160 w 6117190"/>
              <a:gd name="connsiteY3" fmla="*/ 11032 h 4159696"/>
              <a:gd name="connsiteX4" fmla="*/ 5671568 w 6117190"/>
              <a:gd name="connsiteY4" fmla="*/ 8649 h 4159696"/>
              <a:gd name="connsiteX5" fmla="*/ 6110435 w 6117190"/>
              <a:gd name="connsiteY5" fmla="*/ 467494 h 4159696"/>
              <a:gd name="connsiteX6" fmla="*/ 6116656 w 6117190"/>
              <a:gd name="connsiteY6" fmla="*/ 4158688 h 4159696"/>
              <a:gd name="connsiteX7" fmla="*/ 5317857 w 6117190"/>
              <a:gd name="connsiteY7" fmla="*/ 4148960 h 4159696"/>
              <a:gd name="connsiteX8" fmla="*/ 5323174 w 6117190"/>
              <a:gd name="connsiteY8" fmla="*/ 1342794 h 4159696"/>
              <a:gd name="connsiteX9" fmla="*/ 5046525 w 6117190"/>
              <a:gd name="connsiteY9" fmla="*/ 853301 h 4159696"/>
              <a:gd name="connsiteX10" fmla="*/ 4636853 w 6117190"/>
              <a:gd name="connsiteY10" fmla="*/ 847882 h 4159696"/>
              <a:gd name="connsiteX11" fmla="*/ 4343499 w 6117190"/>
              <a:gd name="connsiteY11" fmla="*/ 1347798 h 4159696"/>
              <a:gd name="connsiteX12" fmla="*/ 4344300 w 6117190"/>
              <a:gd name="connsiteY12" fmla="*/ 4154276 h 4159696"/>
              <a:gd name="connsiteX13" fmla="*/ 3548327 w 6117190"/>
              <a:gd name="connsiteY13" fmla="*/ 4149865 h 4159696"/>
              <a:gd name="connsiteX14" fmla="*/ 3543918 w 6117190"/>
              <a:gd name="connsiteY14" fmla="*/ 1334794 h 4159696"/>
              <a:gd name="connsiteX15" fmla="*/ 3314217 w 6117190"/>
              <a:gd name="connsiteY15" fmla="*/ 856607 h 4159696"/>
              <a:gd name="connsiteX16" fmla="*/ 1049308 w 6117190"/>
              <a:gd name="connsiteY16" fmla="*/ 845765 h 4159696"/>
              <a:gd name="connsiteX17" fmla="*/ 787596 w 6117190"/>
              <a:gd name="connsiteY17" fmla="*/ 1343996 h 4159696"/>
              <a:gd name="connsiteX18" fmla="*/ 803545 w 6117190"/>
              <a:gd name="connsiteY18" fmla="*/ 4154276 h 4159696"/>
              <a:gd name="connsiteX19" fmla="*/ 2056 w 6117190"/>
              <a:gd name="connsiteY19" fmla="*/ 4159696 h 4159696"/>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151047 h 4151047"/>
              <a:gd name="connsiteX1" fmla="*/ 1848 w 6117190"/>
              <a:gd name="connsiteY1" fmla="*/ 443159 h 4151047"/>
              <a:gd name="connsiteX2" fmla="*/ 491811 w 6117190"/>
              <a:gd name="connsiteY2" fmla="*/ 8021 h 4151047"/>
              <a:gd name="connsiteX3" fmla="*/ 1014160 w 6117190"/>
              <a:gd name="connsiteY3" fmla="*/ 2383 h 4151047"/>
              <a:gd name="connsiteX4" fmla="*/ 5671568 w 6117190"/>
              <a:gd name="connsiteY4" fmla="*/ 0 h 4151047"/>
              <a:gd name="connsiteX5" fmla="*/ 6110435 w 6117190"/>
              <a:gd name="connsiteY5" fmla="*/ 458845 h 4151047"/>
              <a:gd name="connsiteX6" fmla="*/ 6116656 w 6117190"/>
              <a:gd name="connsiteY6" fmla="*/ 4150039 h 4151047"/>
              <a:gd name="connsiteX7" fmla="*/ 5317857 w 6117190"/>
              <a:gd name="connsiteY7" fmla="*/ 4140311 h 4151047"/>
              <a:gd name="connsiteX8" fmla="*/ 5323174 w 6117190"/>
              <a:gd name="connsiteY8" fmla="*/ 1334145 h 4151047"/>
              <a:gd name="connsiteX9" fmla="*/ 5046525 w 6117190"/>
              <a:gd name="connsiteY9" fmla="*/ 844652 h 4151047"/>
              <a:gd name="connsiteX10" fmla="*/ 4636853 w 6117190"/>
              <a:gd name="connsiteY10" fmla="*/ 839233 h 4151047"/>
              <a:gd name="connsiteX11" fmla="*/ 4343499 w 6117190"/>
              <a:gd name="connsiteY11" fmla="*/ 1339149 h 4151047"/>
              <a:gd name="connsiteX12" fmla="*/ 4344300 w 6117190"/>
              <a:gd name="connsiteY12" fmla="*/ 4145627 h 4151047"/>
              <a:gd name="connsiteX13" fmla="*/ 3548327 w 6117190"/>
              <a:gd name="connsiteY13" fmla="*/ 4141216 h 4151047"/>
              <a:gd name="connsiteX14" fmla="*/ 3543918 w 6117190"/>
              <a:gd name="connsiteY14" fmla="*/ 1326145 h 4151047"/>
              <a:gd name="connsiteX15" fmla="*/ 3314217 w 6117190"/>
              <a:gd name="connsiteY15" fmla="*/ 847958 h 4151047"/>
              <a:gd name="connsiteX16" fmla="*/ 1049308 w 6117190"/>
              <a:gd name="connsiteY16" fmla="*/ 837116 h 4151047"/>
              <a:gd name="connsiteX17" fmla="*/ 787596 w 6117190"/>
              <a:gd name="connsiteY17" fmla="*/ 1335347 h 4151047"/>
              <a:gd name="connsiteX18" fmla="*/ 803545 w 6117190"/>
              <a:gd name="connsiteY18" fmla="*/ 4145627 h 4151047"/>
              <a:gd name="connsiteX19" fmla="*/ 2056 w 6117190"/>
              <a:gd name="connsiteY19" fmla="*/ 4151047 h 4151047"/>
              <a:gd name="connsiteX0" fmla="*/ 2056 w 6117190"/>
              <a:gd name="connsiteY0" fmla="*/ 4203098 h 4203098"/>
              <a:gd name="connsiteX1" fmla="*/ 1848 w 6117190"/>
              <a:gd name="connsiteY1" fmla="*/ 495210 h 4203098"/>
              <a:gd name="connsiteX2" fmla="*/ 491811 w 6117190"/>
              <a:gd name="connsiteY2" fmla="*/ 60072 h 4203098"/>
              <a:gd name="connsiteX3" fmla="*/ 5671568 w 6117190"/>
              <a:gd name="connsiteY3" fmla="*/ 52051 h 4203098"/>
              <a:gd name="connsiteX4" fmla="*/ 6110435 w 6117190"/>
              <a:gd name="connsiteY4" fmla="*/ 510896 h 4203098"/>
              <a:gd name="connsiteX5" fmla="*/ 6116656 w 6117190"/>
              <a:gd name="connsiteY5" fmla="*/ 4202090 h 4203098"/>
              <a:gd name="connsiteX6" fmla="*/ 5317857 w 6117190"/>
              <a:gd name="connsiteY6" fmla="*/ 4192362 h 4203098"/>
              <a:gd name="connsiteX7" fmla="*/ 5323174 w 6117190"/>
              <a:gd name="connsiteY7" fmla="*/ 1386196 h 4203098"/>
              <a:gd name="connsiteX8" fmla="*/ 5046525 w 6117190"/>
              <a:gd name="connsiteY8" fmla="*/ 896703 h 4203098"/>
              <a:gd name="connsiteX9" fmla="*/ 4636853 w 6117190"/>
              <a:gd name="connsiteY9" fmla="*/ 891284 h 4203098"/>
              <a:gd name="connsiteX10" fmla="*/ 4343499 w 6117190"/>
              <a:gd name="connsiteY10" fmla="*/ 1391200 h 4203098"/>
              <a:gd name="connsiteX11" fmla="*/ 4344300 w 6117190"/>
              <a:gd name="connsiteY11" fmla="*/ 4197678 h 4203098"/>
              <a:gd name="connsiteX12" fmla="*/ 3548327 w 6117190"/>
              <a:gd name="connsiteY12" fmla="*/ 4193267 h 4203098"/>
              <a:gd name="connsiteX13" fmla="*/ 3543918 w 6117190"/>
              <a:gd name="connsiteY13" fmla="*/ 1378196 h 4203098"/>
              <a:gd name="connsiteX14" fmla="*/ 3314217 w 6117190"/>
              <a:gd name="connsiteY14" fmla="*/ 900009 h 4203098"/>
              <a:gd name="connsiteX15" fmla="*/ 1049308 w 6117190"/>
              <a:gd name="connsiteY15" fmla="*/ 889167 h 4203098"/>
              <a:gd name="connsiteX16" fmla="*/ 787596 w 6117190"/>
              <a:gd name="connsiteY16" fmla="*/ 1387398 h 4203098"/>
              <a:gd name="connsiteX17" fmla="*/ 803545 w 6117190"/>
              <a:gd name="connsiteY17" fmla="*/ 4197678 h 4203098"/>
              <a:gd name="connsiteX18" fmla="*/ 2056 w 6117190"/>
              <a:gd name="connsiteY18" fmla="*/ 4203098 h 4203098"/>
              <a:gd name="connsiteX0" fmla="*/ 2056 w 6117190"/>
              <a:gd name="connsiteY0" fmla="*/ 4184544 h 4184544"/>
              <a:gd name="connsiteX1" fmla="*/ 1848 w 6117190"/>
              <a:gd name="connsiteY1" fmla="*/ 476656 h 4184544"/>
              <a:gd name="connsiteX2" fmla="*/ 491811 w 6117190"/>
              <a:gd name="connsiteY2" fmla="*/ 41518 h 4184544"/>
              <a:gd name="connsiteX3" fmla="*/ 5671568 w 6117190"/>
              <a:gd name="connsiteY3" fmla="*/ 33497 h 4184544"/>
              <a:gd name="connsiteX4" fmla="*/ 6110435 w 6117190"/>
              <a:gd name="connsiteY4" fmla="*/ 492342 h 4184544"/>
              <a:gd name="connsiteX5" fmla="*/ 6116656 w 6117190"/>
              <a:gd name="connsiteY5" fmla="*/ 4183536 h 4184544"/>
              <a:gd name="connsiteX6" fmla="*/ 5317857 w 6117190"/>
              <a:gd name="connsiteY6" fmla="*/ 4173808 h 4184544"/>
              <a:gd name="connsiteX7" fmla="*/ 5323174 w 6117190"/>
              <a:gd name="connsiteY7" fmla="*/ 1367642 h 4184544"/>
              <a:gd name="connsiteX8" fmla="*/ 5046525 w 6117190"/>
              <a:gd name="connsiteY8" fmla="*/ 878149 h 4184544"/>
              <a:gd name="connsiteX9" fmla="*/ 4636853 w 6117190"/>
              <a:gd name="connsiteY9" fmla="*/ 872730 h 4184544"/>
              <a:gd name="connsiteX10" fmla="*/ 4343499 w 6117190"/>
              <a:gd name="connsiteY10" fmla="*/ 1372646 h 4184544"/>
              <a:gd name="connsiteX11" fmla="*/ 4344300 w 6117190"/>
              <a:gd name="connsiteY11" fmla="*/ 4179124 h 4184544"/>
              <a:gd name="connsiteX12" fmla="*/ 3548327 w 6117190"/>
              <a:gd name="connsiteY12" fmla="*/ 4174713 h 4184544"/>
              <a:gd name="connsiteX13" fmla="*/ 3543918 w 6117190"/>
              <a:gd name="connsiteY13" fmla="*/ 1359642 h 4184544"/>
              <a:gd name="connsiteX14" fmla="*/ 3314217 w 6117190"/>
              <a:gd name="connsiteY14" fmla="*/ 881455 h 4184544"/>
              <a:gd name="connsiteX15" fmla="*/ 1049308 w 6117190"/>
              <a:gd name="connsiteY15" fmla="*/ 870613 h 4184544"/>
              <a:gd name="connsiteX16" fmla="*/ 787596 w 6117190"/>
              <a:gd name="connsiteY16" fmla="*/ 1368844 h 4184544"/>
              <a:gd name="connsiteX17" fmla="*/ 803545 w 6117190"/>
              <a:gd name="connsiteY17" fmla="*/ 4179124 h 4184544"/>
              <a:gd name="connsiteX18" fmla="*/ 2056 w 6117190"/>
              <a:gd name="connsiteY18" fmla="*/ 4184544 h 4184544"/>
              <a:gd name="connsiteX0" fmla="*/ 2056 w 6117190"/>
              <a:gd name="connsiteY0" fmla="*/ 4151047 h 4151047"/>
              <a:gd name="connsiteX1" fmla="*/ 1848 w 6117190"/>
              <a:gd name="connsiteY1" fmla="*/ 443159 h 4151047"/>
              <a:gd name="connsiteX2" fmla="*/ 491811 w 6117190"/>
              <a:gd name="connsiteY2" fmla="*/ 8021 h 4151047"/>
              <a:gd name="connsiteX3" fmla="*/ 5671568 w 6117190"/>
              <a:gd name="connsiteY3" fmla="*/ 0 h 4151047"/>
              <a:gd name="connsiteX4" fmla="*/ 6110435 w 6117190"/>
              <a:gd name="connsiteY4" fmla="*/ 458845 h 4151047"/>
              <a:gd name="connsiteX5" fmla="*/ 6116656 w 6117190"/>
              <a:gd name="connsiteY5" fmla="*/ 4150039 h 4151047"/>
              <a:gd name="connsiteX6" fmla="*/ 5317857 w 6117190"/>
              <a:gd name="connsiteY6" fmla="*/ 4140311 h 4151047"/>
              <a:gd name="connsiteX7" fmla="*/ 5323174 w 6117190"/>
              <a:gd name="connsiteY7" fmla="*/ 1334145 h 4151047"/>
              <a:gd name="connsiteX8" fmla="*/ 5046525 w 6117190"/>
              <a:gd name="connsiteY8" fmla="*/ 844652 h 4151047"/>
              <a:gd name="connsiteX9" fmla="*/ 4636853 w 6117190"/>
              <a:gd name="connsiteY9" fmla="*/ 839233 h 4151047"/>
              <a:gd name="connsiteX10" fmla="*/ 4343499 w 6117190"/>
              <a:gd name="connsiteY10" fmla="*/ 1339149 h 4151047"/>
              <a:gd name="connsiteX11" fmla="*/ 4344300 w 6117190"/>
              <a:gd name="connsiteY11" fmla="*/ 4145627 h 4151047"/>
              <a:gd name="connsiteX12" fmla="*/ 3548327 w 6117190"/>
              <a:gd name="connsiteY12" fmla="*/ 4141216 h 4151047"/>
              <a:gd name="connsiteX13" fmla="*/ 3543918 w 6117190"/>
              <a:gd name="connsiteY13" fmla="*/ 1326145 h 4151047"/>
              <a:gd name="connsiteX14" fmla="*/ 3314217 w 6117190"/>
              <a:gd name="connsiteY14" fmla="*/ 847958 h 4151047"/>
              <a:gd name="connsiteX15" fmla="*/ 1049308 w 6117190"/>
              <a:gd name="connsiteY15" fmla="*/ 837116 h 4151047"/>
              <a:gd name="connsiteX16" fmla="*/ 787596 w 6117190"/>
              <a:gd name="connsiteY16" fmla="*/ 1335347 h 4151047"/>
              <a:gd name="connsiteX17" fmla="*/ 803545 w 6117190"/>
              <a:gd name="connsiteY17" fmla="*/ 4145627 h 4151047"/>
              <a:gd name="connsiteX18" fmla="*/ 2056 w 6117190"/>
              <a:gd name="connsiteY18" fmla="*/ 4151047 h 4151047"/>
              <a:gd name="connsiteX0" fmla="*/ 2056 w 6117190"/>
              <a:gd name="connsiteY0" fmla="*/ 4161721 h 4161721"/>
              <a:gd name="connsiteX1" fmla="*/ 1848 w 6117190"/>
              <a:gd name="connsiteY1" fmla="*/ 453833 h 4161721"/>
              <a:gd name="connsiteX2" fmla="*/ 491811 w 6117190"/>
              <a:gd name="connsiteY2" fmla="*/ 1869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506043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46525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56857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6192 w 6117190"/>
              <a:gd name="connsiteY8" fmla="*/ 855326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 name="connsiteX0" fmla="*/ 2056 w 6117190"/>
              <a:gd name="connsiteY0" fmla="*/ 4161721 h 4161721"/>
              <a:gd name="connsiteX1" fmla="*/ 1848 w 6117190"/>
              <a:gd name="connsiteY1" fmla="*/ 453833 h 4161721"/>
              <a:gd name="connsiteX2" fmla="*/ 459789 w 6117190"/>
              <a:gd name="connsiteY2" fmla="*/ 905 h 4161721"/>
              <a:gd name="connsiteX3" fmla="*/ 5671568 w 6117190"/>
              <a:gd name="connsiteY3" fmla="*/ 0 h 4161721"/>
              <a:gd name="connsiteX4" fmla="*/ 6110435 w 6117190"/>
              <a:gd name="connsiteY4" fmla="*/ 469519 h 4161721"/>
              <a:gd name="connsiteX5" fmla="*/ 6116656 w 6117190"/>
              <a:gd name="connsiteY5" fmla="*/ 4160713 h 4161721"/>
              <a:gd name="connsiteX6" fmla="*/ 5317857 w 6117190"/>
              <a:gd name="connsiteY6" fmla="*/ 4150985 h 4161721"/>
              <a:gd name="connsiteX7" fmla="*/ 5323174 w 6117190"/>
              <a:gd name="connsiteY7" fmla="*/ 1344819 h 4161721"/>
              <a:gd name="connsiteX8" fmla="*/ 5031026 w 6117190"/>
              <a:gd name="connsiteY8" fmla="*/ 850160 h 4161721"/>
              <a:gd name="connsiteX9" fmla="*/ 4636853 w 6117190"/>
              <a:gd name="connsiteY9" fmla="*/ 849907 h 4161721"/>
              <a:gd name="connsiteX10" fmla="*/ 4343499 w 6117190"/>
              <a:gd name="connsiteY10" fmla="*/ 1349823 h 4161721"/>
              <a:gd name="connsiteX11" fmla="*/ 4344300 w 6117190"/>
              <a:gd name="connsiteY11" fmla="*/ 4156301 h 4161721"/>
              <a:gd name="connsiteX12" fmla="*/ 3548327 w 6117190"/>
              <a:gd name="connsiteY12" fmla="*/ 4151890 h 4161721"/>
              <a:gd name="connsiteX13" fmla="*/ 3543918 w 6117190"/>
              <a:gd name="connsiteY13" fmla="*/ 1336819 h 4161721"/>
              <a:gd name="connsiteX14" fmla="*/ 3314217 w 6117190"/>
              <a:gd name="connsiteY14" fmla="*/ 858632 h 4161721"/>
              <a:gd name="connsiteX15" fmla="*/ 1049308 w 6117190"/>
              <a:gd name="connsiteY15" fmla="*/ 847790 h 4161721"/>
              <a:gd name="connsiteX16" fmla="*/ 787596 w 6117190"/>
              <a:gd name="connsiteY16" fmla="*/ 1346021 h 4161721"/>
              <a:gd name="connsiteX17" fmla="*/ 803545 w 6117190"/>
              <a:gd name="connsiteY17" fmla="*/ 4156301 h 4161721"/>
              <a:gd name="connsiteX18" fmla="*/ 2056 w 6117190"/>
              <a:gd name="connsiteY18" fmla="*/ 4161721 h 41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117190" h="4161721">
                <a:moveTo>
                  <a:pt x="2056" y="4161721"/>
                </a:moveTo>
                <a:cubicBezTo>
                  <a:pt x="8541" y="2871185"/>
                  <a:pt x="-4637" y="1744369"/>
                  <a:pt x="1848" y="453833"/>
                </a:cubicBezTo>
                <a:cubicBezTo>
                  <a:pt x="33482" y="153095"/>
                  <a:pt x="198850" y="42287"/>
                  <a:pt x="459789" y="905"/>
                </a:cubicBezTo>
                <a:lnTo>
                  <a:pt x="5671568" y="0"/>
                </a:lnTo>
                <a:cubicBezTo>
                  <a:pt x="5918001" y="24319"/>
                  <a:pt x="6102328" y="159855"/>
                  <a:pt x="6110435" y="469519"/>
                </a:cubicBezTo>
                <a:cubicBezTo>
                  <a:pt x="6107192" y="1701689"/>
                  <a:pt x="6119899" y="2928543"/>
                  <a:pt x="6116656" y="4160713"/>
                </a:cubicBezTo>
                <a:lnTo>
                  <a:pt x="5317857" y="4150985"/>
                </a:lnTo>
                <a:cubicBezTo>
                  <a:pt x="5319629" y="3215596"/>
                  <a:pt x="5321402" y="2280208"/>
                  <a:pt x="5323174" y="1344819"/>
                </a:cubicBezTo>
                <a:cubicBezTo>
                  <a:pt x="5308173" y="1021025"/>
                  <a:pt x="5261618" y="887942"/>
                  <a:pt x="5031026" y="850160"/>
                </a:cubicBezTo>
                <a:cubicBezTo>
                  <a:pt x="4661995" y="848354"/>
                  <a:pt x="5016217" y="851713"/>
                  <a:pt x="4636853" y="849907"/>
                </a:cubicBezTo>
                <a:cubicBezTo>
                  <a:pt x="4407241" y="887676"/>
                  <a:pt x="4360821" y="1019793"/>
                  <a:pt x="4343499" y="1349823"/>
                </a:cubicBezTo>
                <a:cubicBezTo>
                  <a:pt x="4340222" y="2315441"/>
                  <a:pt x="4347577" y="3190683"/>
                  <a:pt x="4344300" y="4156301"/>
                </a:cubicBezTo>
                <a:lnTo>
                  <a:pt x="3548327" y="4151890"/>
                </a:lnTo>
                <a:cubicBezTo>
                  <a:pt x="3545085" y="3117516"/>
                  <a:pt x="3547160" y="2371193"/>
                  <a:pt x="3543918" y="1336819"/>
                </a:cubicBezTo>
                <a:cubicBezTo>
                  <a:pt x="3539390" y="1011380"/>
                  <a:pt x="3510019" y="894013"/>
                  <a:pt x="3314217" y="858632"/>
                </a:cubicBezTo>
                <a:lnTo>
                  <a:pt x="1049308" y="847790"/>
                </a:lnTo>
                <a:cubicBezTo>
                  <a:pt x="803327" y="871486"/>
                  <a:pt x="802062" y="1027519"/>
                  <a:pt x="787596" y="1346021"/>
                </a:cubicBezTo>
                <a:cubicBezTo>
                  <a:pt x="791140" y="2307590"/>
                  <a:pt x="800001" y="3194732"/>
                  <a:pt x="803545" y="4156301"/>
                </a:cubicBezTo>
                <a:lnTo>
                  <a:pt x="2056" y="4161721"/>
                </a:lnTo>
                <a:close/>
              </a:path>
            </a:pathLst>
          </a:custGeom>
          <a:solidFill>
            <a:srgbClr val="DCCAB7"/>
          </a:solidFill>
          <a:ln w="9525" cap="flat" cmpd="sng" algn="ctr">
            <a:noFill/>
            <a:prstDash val="solid"/>
            <a:round/>
            <a:headEnd type="none" w="med" len="med"/>
            <a:tailEnd type="none" w="med" len="med"/>
          </a:ln>
          <a:effectLst>
            <a:glow rad="127000">
              <a:srgbClr val="DCCAB7"/>
            </a:glow>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endParaRPr lang="en-US" sz="1200">
              <a:latin typeface="Arial Narrow" pitchFamily="34" charset="0"/>
            </a:endParaRPr>
          </a:p>
        </p:txBody>
      </p:sp>
      <p:sp>
        <p:nvSpPr>
          <p:cNvPr id="11" name="Rectangle 10">
            <a:extLst>
              <a:ext uri="{FF2B5EF4-FFF2-40B4-BE49-F238E27FC236}">
                <a16:creationId xmlns:a16="http://schemas.microsoft.com/office/drawing/2014/main" id="{6B7BE92B-7CF3-EEC4-697F-D1F2C88D4202}"/>
              </a:ext>
            </a:extLst>
          </p:cNvPr>
          <p:cNvSpPr/>
          <p:nvPr/>
        </p:nvSpPr>
        <p:spPr bwMode="auto">
          <a:xfrm flipV="1">
            <a:off x="395087" y="977629"/>
            <a:ext cx="8476488" cy="228600"/>
          </a:xfrm>
          <a:prstGeom prst="rect">
            <a:avLst/>
          </a:prstGeom>
          <a:solidFill>
            <a:srgbClr val="C00000"/>
          </a:solidFill>
          <a:ln w="9525" cap="flat" cmpd="sng" algn="ctr">
            <a:solidFill>
              <a:srgbClr val="C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a:solidFill>
                <a:prstClr val="black"/>
              </a:solidFill>
              <a:latin typeface="Arial Narrow" pitchFamily="34" charset="0"/>
            </a:endParaRPr>
          </a:p>
        </p:txBody>
      </p:sp>
      <p:sp>
        <p:nvSpPr>
          <p:cNvPr id="12" name="Rectangle 11">
            <a:extLst>
              <a:ext uri="{FF2B5EF4-FFF2-40B4-BE49-F238E27FC236}">
                <a16:creationId xmlns:a16="http://schemas.microsoft.com/office/drawing/2014/main" id="{F3336CF9-0253-CA33-AD91-0DDE5EA637C0}"/>
              </a:ext>
            </a:extLst>
          </p:cNvPr>
          <p:cNvSpPr/>
          <p:nvPr/>
        </p:nvSpPr>
        <p:spPr>
          <a:xfrm>
            <a:off x="8255212" y="924924"/>
            <a:ext cx="618182" cy="338554"/>
          </a:xfrm>
          <a:prstGeom prst="rect">
            <a:avLst/>
          </a:prstGeom>
        </p:spPr>
        <p:txBody>
          <a:bodyPr wrap="none">
            <a:spAutoFit/>
          </a:bodyPr>
          <a:lstStyle/>
          <a:p>
            <a:pPr algn="r"/>
            <a:r>
              <a:rPr lang="en-US" sz="1600" b="1">
                <a:solidFill>
                  <a:prstClr val="white"/>
                </a:solidFill>
                <a:latin typeface="Calibri"/>
              </a:rPr>
              <a:t>Mars</a:t>
            </a:r>
          </a:p>
        </p:txBody>
      </p:sp>
      <p:pic>
        <p:nvPicPr>
          <p:cNvPr id="13" name="Picture 12" descr="http://d1jqu7g1y74ds1.cloudfront.net/wp-content/uploads/2010/07/Mars.jpg">
            <a:extLst>
              <a:ext uri="{FF2B5EF4-FFF2-40B4-BE49-F238E27FC236}">
                <a16:creationId xmlns:a16="http://schemas.microsoft.com/office/drawing/2014/main" id="{9385DAEE-F5D4-D4B6-BBAB-9DC5FBA54C7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81238" y="696323"/>
            <a:ext cx="962589" cy="795528"/>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8CE369C2-8FA6-584E-4043-B91E633AE5AE}"/>
              </a:ext>
            </a:extLst>
          </p:cNvPr>
          <p:cNvSpPr/>
          <p:nvPr/>
        </p:nvSpPr>
        <p:spPr bwMode="auto">
          <a:xfrm>
            <a:off x="7948627" y="1268009"/>
            <a:ext cx="923371" cy="411480"/>
          </a:xfrm>
          <a:prstGeom prst="rect">
            <a:avLst/>
          </a:prstGeom>
          <a:solidFill>
            <a:srgbClr val="DCCAB7"/>
          </a:solidFill>
          <a:ln w="9525" cap="flat" cmpd="sng" algn="ctr">
            <a:noFill/>
            <a:prstDash val="solid"/>
            <a:round/>
            <a:headEnd type="none" w="med" len="med"/>
            <a:tailEnd type="none" w="med" len="med"/>
          </a:ln>
          <a:effectLst/>
        </p:spPr>
        <p:txBody>
          <a:bodyPr vert="horz" wrap="square" lIns="68580" tIns="34291" rIns="68580" bIns="34291" numCol="1" rtlCol="0" anchor="ctr" anchorCtr="0" compatLnSpc="1">
            <a:prstTxWarp prst="textNoShape">
              <a:avLst/>
            </a:prstTxWarp>
          </a:bodyPr>
          <a:lstStyle/>
          <a:p>
            <a:pPr algn="ctr" defTabSz="685783" eaLnBrk="0" fontAlgn="base" hangingPunct="0">
              <a:spcBef>
                <a:spcPct val="0"/>
              </a:spcBef>
              <a:spcAft>
                <a:spcPct val="0"/>
              </a:spcAft>
            </a:pPr>
            <a:endParaRPr lang="en-US" sz="900">
              <a:latin typeface="Arial Narrow" pitchFamily="34" charset="0"/>
            </a:endParaRPr>
          </a:p>
        </p:txBody>
      </p:sp>
      <p:sp>
        <p:nvSpPr>
          <p:cNvPr id="15" name="Rectangle 116">
            <a:extLst>
              <a:ext uri="{FF2B5EF4-FFF2-40B4-BE49-F238E27FC236}">
                <a16:creationId xmlns:a16="http://schemas.microsoft.com/office/drawing/2014/main" id="{40F42262-4F8B-AB7E-EEA6-5554E6CAFAA0}"/>
              </a:ext>
            </a:extLst>
          </p:cNvPr>
          <p:cNvSpPr/>
          <p:nvPr/>
        </p:nvSpPr>
        <p:spPr bwMode="auto">
          <a:xfrm>
            <a:off x="6449459" y="2900027"/>
            <a:ext cx="796528" cy="1408176"/>
          </a:xfrm>
          <a:custGeom>
            <a:avLst/>
            <a:gdLst>
              <a:gd name="connsiteX0" fmla="*/ 0 w 789388"/>
              <a:gd name="connsiteY0" fmla="*/ 0 h 1525713"/>
              <a:gd name="connsiteX1" fmla="*/ 789388 w 789388"/>
              <a:gd name="connsiteY1" fmla="*/ 0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789388 w 789388"/>
              <a:gd name="connsiteY2" fmla="*/ 1525713 h 1525713"/>
              <a:gd name="connsiteX3" fmla="*/ 0 w 789388"/>
              <a:gd name="connsiteY3" fmla="*/ 1525713 h 1525713"/>
              <a:gd name="connsiteX4" fmla="*/ 0 w 789388"/>
              <a:gd name="connsiteY4" fmla="*/ 0 h 1525713"/>
              <a:gd name="connsiteX0" fmla="*/ 0 w 789388"/>
              <a:gd name="connsiteY0" fmla="*/ 0 h 1525713"/>
              <a:gd name="connsiteX1" fmla="*/ 608574 w 789388"/>
              <a:gd name="connsiteY1" fmla="*/ 5166 h 1525713"/>
              <a:gd name="connsiteX2" fmla="*/ 655127 w 789388"/>
              <a:gd name="connsiteY2" fmla="*/ 396544 h 1525713"/>
              <a:gd name="connsiteX3" fmla="*/ 789388 w 789388"/>
              <a:gd name="connsiteY3" fmla="*/ 1525713 h 1525713"/>
              <a:gd name="connsiteX4" fmla="*/ 0 w 789388"/>
              <a:gd name="connsiteY4" fmla="*/ 1525713 h 1525713"/>
              <a:gd name="connsiteX5" fmla="*/ 0 w 78938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0 h 1525713"/>
              <a:gd name="connsiteX1" fmla="*/ 608574 w 799778"/>
              <a:gd name="connsiteY1" fmla="*/ 5166 h 1525713"/>
              <a:gd name="connsiteX2" fmla="*/ 799778 w 799778"/>
              <a:gd name="connsiteY2" fmla="*/ 288056 h 1525713"/>
              <a:gd name="connsiteX3" fmla="*/ 789388 w 799778"/>
              <a:gd name="connsiteY3" fmla="*/ 1525713 h 1525713"/>
              <a:gd name="connsiteX4" fmla="*/ 0 w 799778"/>
              <a:gd name="connsiteY4" fmla="*/ 1525713 h 1525713"/>
              <a:gd name="connsiteX5" fmla="*/ 0 w 799778"/>
              <a:gd name="connsiteY5" fmla="*/ 0 h 1525713"/>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608574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799778"/>
              <a:gd name="connsiteY0" fmla="*/ 5166 h 1530879"/>
              <a:gd name="connsiteX1" fmla="*/ 520750 w 799778"/>
              <a:gd name="connsiteY1" fmla="*/ 0 h 1530879"/>
              <a:gd name="connsiteX2" fmla="*/ 799778 w 799778"/>
              <a:gd name="connsiteY2" fmla="*/ 293222 h 1530879"/>
              <a:gd name="connsiteX3" fmla="*/ 789388 w 799778"/>
              <a:gd name="connsiteY3" fmla="*/ 1530879 h 1530879"/>
              <a:gd name="connsiteX4" fmla="*/ 0 w 799778"/>
              <a:gd name="connsiteY4" fmla="*/ 1530879 h 1530879"/>
              <a:gd name="connsiteX5" fmla="*/ 0 w 799778"/>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804944"/>
              <a:gd name="connsiteY0" fmla="*/ 5166 h 1530879"/>
              <a:gd name="connsiteX1" fmla="*/ 520750 w 804944"/>
              <a:gd name="connsiteY1" fmla="*/ 0 h 1530879"/>
              <a:gd name="connsiteX2" fmla="*/ 804944 w 804944"/>
              <a:gd name="connsiteY2" fmla="*/ 386211 h 1530879"/>
              <a:gd name="connsiteX3" fmla="*/ 789388 w 804944"/>
              <a:gd name="connsiteY3" fmla="*/ 1530879 h 1530879"/>
              <a:gd name="connsiteX4" fmla="*/ 0 w 804944"/>
              <a:gd name="connsiteY4" fmla="*/ 1530879 h 1530879"/>
              <a:gd name="connsiteX5" fmla="*/ 0 w 80494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0 w 790394"/>
              <a:gd name="connsiteY0" fmla="*/ 5166 h 1530879"/>
              <a:gd name="connsiteX1" fmla="*/ 520750 w 790394"/>
              <a:gd name="connsiteY1" fmla="*/ 0 h 1530879"/>
              <a:gd name="connsiteX2" fmla="*/ 789446 w 790394"/>
              <a:gd name="connsiteY2" fmla="*/ 391377 h 1530879"/>
              <a:gd name="connsiteX3" fmla="*/ 789388 w 790394"/>
              <a:gd name="connsiteY3" fmla="*/ 1530879 h 1530879"/>
              <a:gd name="connsiteX4" fmla="*/ 0 w 790394"/>
              <a:gd name="connsiteY4" fmla="*/ 1530879 h 1530879"/>
              <a:gd name="connsiteX5" fmla="*/ 0 w 790394"/>
              <a:gd name="connsiteY5"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6134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6134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02456 h 1530879"/>
              <a:gd name="connsiteX6" fmla="*/ 6134 w 796528"/>
              <a:gd name="connsiteY6" fmla="*/ 5166 h 1530879"/>
              <a:gd name="connsiteX0" fmla="*/ 968 w 791362"/>
              <a:gd name="connsiteY0" fmla="*/ 5166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968 w 791362"/>
              <a:gd name="connsiteY6" fmla="*/ 5166 h 1530879"/>
              <a:gd name="connsiteX0" fmla="*/ 11300 w 791362"/>
              <a:gd name="connsiteY0" fmla="*/ 10332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11300 w 791362"/>
              <a:gd name="connsiteY6" fmla="*/ 10332 h 1530879"/>
              <a:gd name="connsiteX0" fmla="*/ 6134 w 791362"/>
              <a:gd name="connsiteY0" fmla="*/ 15498 h 1530879"/>
              <a:gd name="connsiteX1" fmla="*/ 521718 w 791362"/>
              <a:gd name="connsiteY1" fmla="*/ 0 h 1530879"/>
              <a:gd name="connsiteX2" fmla="*/ 790414 w 791362"/>
              <a:gd name="connsiteY2" fmla="*/ 391377 h 1530879"/>
              <a:gd name="connsiteX3" fmla="*/ 790356 w 791362"/>
              <a:gd name="connsiteY3" fmla="*/ 1530879 h 1530879"/>
              <a:gd name="connsiteX4" fmla="*/ 316100 w 791362"/>
              <a:gd name="connsiteY4" fmla="*/ 1530879 h 1530879"/>
              <a:gd name="connsiteX5" fmla="*/ 0 w 791362"/>
              <a:gd name="connsiteY5" fmla="*/ 1207622 h 1530879"/>
              <a:gd name="connsiteX6" fmla="*/ 6134 w 791362"/>
              <a:gd name="connsiteY6" fmla="*/ 15498 h 1530879"/>
              <a:gd name="connsiteX0" fmla="*/ 13 w 1022881"/>
              <a:gd name="connsiteY0" fmla="*/ 30996 h 1530879"/>
              <a:gd name="connsiteX1" fmla="*/ 753237 w 1022881"/>
              <a:gd name="connsiteY1" fmla="*/ 0 h 1530879"/>
              <a:gd name="connsiteX2" fmla="*/ 1021933 w 1022881"/>
              <a:gd name="connsiteY2" fmla="*/ 391377 h 1530879"/>
              <a:gd name="connsiteX3" fmla="*/ 1021875 w 1022881"/>
              <a:gd name="connsiteY3" fmla="*/ 1530879 h 1530879"/>
              <a:gd name="connsiteX4" fmla="*/ 547619 w 1022881"/>
              <a:gd name="connsiteY4" fmla="*/ 1530879 h 1530879"/>
              <a:gd name="connsiteX5" fmla="*/ 231519 w 1022881"/>
              <a:gd name="connsiteY5" fmla="*/ 1207622 h 1530879"/>
              <a:gd name="connsiteX6" fmla="*/ 13 w 1022881"/>
              <a:gd name="connsiteY6" fmla="*/ 30996 h 1530879"/>
              <a:gd name="connsiteX0" fmla="*/ 328 w 795888"/>
              <a:gd name="connsiteY0" fmla="*/ 5166 h 1530879"/>
              <a:gd name="connsiteX1" fmla="*/ 526244 w 795888"/>
              <a:gd name="connsiteY1" fmla="*/ 0 h 1530879"/>
              <a:gd name="connsiteX2" fmla="*/ 794940 w 795888"/>
              <a:gd name="connsiteY2" fmla="*/ 391377 h 1530879"/>
              <a:gd name="connsiteX3" fmla="*/ 794882 w 795888"/>
              <a:gd name="connsiteY3" fmla="*/ 1530879 h 1530879"/>
              <a:gd name="connsiteX4" fmla="*/ 320626 w 795888"/>
              <a:gd name="connsiteY4" fmla="*/ 1530879 h 1530879"/>
              <a:gd name="connsiteX5" fmla="*/ 4526 w 795888"/>
              <a:gd name="connsiteY5" fmla="*/ 1207622 h 1530879"/>
              <a:gd name="connsiteX6" fmla="*/ 328 w 79588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 name="connsiteX0" fmla="*/ 968 w 796528"/>
              <a:gd name="connsiteY0" fmla="*/ 5166 h 1530879"/>
              <a:gd name="connsiteX1" fmla="*/ 526884 w 796528"/>
              <a:gd name="connsiteY1" fmla="*/ 0 h 1530879"/>
              <a:gd name="connsiteX2" fmla="*/ 795580 w 796528"/>
              <a:gd name="connsiteY2" fmla="*/ 391377 h 1530879"/>
              <a:gd name="connsiteX3" fmla="*/ 795522 w 796528"/>
              <a:gd name="connsiteY3" fmla="*/ 1530879 h 1530879"/>
              <a:gd name="connsiteX4" fmla="*/ 321266 w 796528"/>
              <a:gd name="connsiteY4" fmla="*/ 1530879 h 1530879"/>
              <a:gd name="connsiteX5" fmla="*/ 0 w 796528"/>
              <a:gd name="connsiteY5" fmla="*/ 1212788 h 1530879"/>
              <a:gd name="connsiteX6" fmla="*/ 968 w 796528"/>
              <a:gd name="connsiteY6" fmla="*/ 5166 h 1530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96528" h="1530879">
                <a:moveTo>
                  <a:pt x="968" y="5166"/>
                </a:moveTo>
                <a:lnTo>
                  <a:pt x="526884" y="0"/>
                </a:lnTo>
                <a:cubicBezTo>
                  <a:pt x="789332" y="17012"/>
                  <a:pt x="791276" y="101789"/>
                  <a:pt x="795580" y="391377"/>
                </a:cubicBezTo>
                <a:cubicBezTo>
                  <a:pt x="792117" y="803929"/>
                  <a:pt x="798985" y="1118327"/>
                  <a:pt x="795522" y="1530879"/>
                </a:cubicBezTo>
                <a:lnTo>
                  <a:pt x="321266" y="1530879"/>
                </a:lnTo>
                <a:cubicBezTo>
                  <a:pt x="126686" y="1527803"/>
                  <a:pt x="52522" y="1467073"/>
                  <a:pt x="0" y="1212788"/>
                </a:cubicBezTo>
                <a:cubicBezTo>
                  <a:pt x="12377" y="818857"/>
                  <a:pt x="4089" y="796886"/>
                  <a:pt x="968" y="5166"/>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1" rIns="68580" bIns="34291" numCol="1" rtlCol="0" anchor="ctr" anchorCtr="0" compatLnSpc="1">
            <a:prstTxWarp prst="textNoShape">
              <a:avLst/>
            </a:prstTxWarp>
          </a:bodyPr>
          <a:lstStyle/>
          <a:p>
            <a:pPr algn="ctr" defTabSz="685783" eaLnBrk="0" fontAlgn="base" hangingPunct="0">
              <a:spcBef>
                <a:spcPct val="0"/>
              </a:spcBef>
              <a:spcAft>
                <a:spcPct val="0"/>
              </a:spcAft>
            </a:pPr>
            <a:endParaRPr lang="en-US" sz="900">
              <a:latin typeface="Arial Narrow" pitchFamily="34" charset="0"/>
            </a:endParaRPr>
          </a:p>
        </p:txBody>
      </p:sp>
      <p:sp>
        <p:nvSpPr>
          <p:cNvPr id="16" name="Rectangle 15">
            <a:extLst>
              <a:ext uri="{FF2B5EF4-FFF2-40B4-BE49-F238E27FC236}">
                <a16:creationId xmlns:a16="http://schemas.microsoft.com/office/drawing/2014/main" id="{FB649D6F-4BA0-08C4-A28C-E7CD52FD8CFD}"/>
              </a:ext>
            </a:extLst>
          </p:cNvPr>
          <p:cNvSpPr/>
          <p:nvPr/>
        </p:nvSpPr>
        <p:spPr bwMode="auto">
          <a:xfrm>
            <a:off x="7249255" y="3732133"/>
            <a:ext cx="1558887" cy="581961"/>
          </a:xfrm>
          <a:prstGeom prst="rect">
            <a:avLst/>
          </a:pr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1" rIns="68580" bIns="34291" numCol="1" rtlCol="0" anchor="ctr" anchorCtr="0" compatLnSpc="1">
            <a:prstTxWarp prst="textNoShape">
              <a:avLst/>
            </a:prstTxWarp>
          </a:bodyPr>
          <a:lstStyle/>
          <a:p>
            <a:pPr algn="ctr" defTabSz="685783" eaLnBrk="0" fontAlgn="base" hangingPunct="0">
              <a:spcBef>
                <a:spcPct val="0"/>
              </a:spcBef>
              <a:spcAft>
                <a:spcPct val="0"/>
              </a:spcAft>
            </a:pPr>
            <a:endParaRPr lang="en-US" sz="900">
              <a:latin typeface="Arial Narrow" pitchFamily="34" charset="0"/>
            </a:endParaRPr>
          </a:p>
        </p:txBody>
      </p:sp>
      <p:sp>
        <p:nvSpPr>
          <p:cNvPr id="17" name="Rectangle 118">
            <a:extLst>
              <a:ext uri="{FF2B5EF4-FFF2-40B4-BE49-F238E27FC236}">
                <a16:creationId xmlns:a16="http://schemas.microsoft.com/office/drawing/2014/main" id="{C78D2ACD-87F1-F728-6A2A-FA401127C15F}"/>
              </a:ext>
            </a:extLst>
          </p:cNvPr>
          <p:cNvSpPr/>
          <p:nvPr/>
        </p:nvSpPr>
        <p:spPr bwMode="auto">
          <a:xfrm>
            <a:off x="2916688" y="2900027"/>
            <a:ext cx="795528" cy="2414016"/>
          </a:xfrm>
          <a:custGeom>
            <a:avLst/>
            <a:gdLst>
              <a:gd name="connsiteX0" fmla="*/ 0 w 672201"/>
              <a:gd name="connsiteY0" fmla="*/ 0 h 2561309"/>
              <a:gd name="connsiteX1" fmla="*/ 672201 w 672201"/>
              <a:gd name="connsiteY1" fmla="*/ 0 h 2561309"/>
              <a:gd name="connsiteX2" fmla="*/ 672201 w 672201"/>
              <a:gd name="connsiteY2" fmla="*/ 2561309 h 2561309"/>
              <a:gd name="connsiteX3" fmla="*/ 0 w 672201"/>
              <a:gd name="connsiteY3" fmla="*/ 2561309 h 2561309"/>
              <a:gd name="connsiteX4" fmla="*/ 0 w 672201"/>
              <a:gd name="connsiteY4" fmla="*/ 0 h 2561309"/>
              <a:gd name="connsiteX0" fmla="*/ 0 w 672201"/>
              <a:gd name="connsiteY0" fmla="*/ 12307 h 2573616"/>
              <a:gd name="connsiteX1" fmla="*/ 187339 w 672201"/>
              <a:gd name="connsiteY1" fmla="*/ 0 h 2573616"/>
              <a:gd name="connsiteX2" fmla="*/ 672201 w 672201"/>
              <a:gd name="connsiteY2" fmla="*/ 12307 h 2573616"/>
              <a:gd name="connsiteX3" fmla="*/ 672201 w 672201"/>
              <a:gd name="connsiteY3" fmla="*/ 2573616 h 2573616"/>
              <a:gd name="connsiteX4" fmla="*/ 0 w 672201"/>
              <a:gd name="connsiteY4" fmla="*/ 2573616 h 2573616"/>
              <a:gd name="connsiteX5" fmla="*/ 0 w 672201"/>
              <a:gd name="connsiteY5" fmla="*/ 12307 h 2573616"/>
              <a:gd name="connsiteX0" fmla="*/ 0 w 672201"/>
              <a:gd name="connsiteY0" fmla="*/ 52290 h 2613599"/>
              <a:gd name="connsiteX1" fmla="*/ 187339 w 672201"/>
              <a:gd name="connsiteY1" fmla="*/ 39983 h 2613599"/>
              <a:gd name="connsiteX2" fmla="*/ 672201 w 672201"/>
              <a:gd name="connsiteY2" fmla="*/ 52290 h 2613599"/>
              <a:gd name="connsiteX3" fmla="*/ 672201 w 672201"/>
              <a:gd name="connsiteY3" fmla="*/ 2613599 h 2613599"/>
              <a:gd name="connsiteX4" fmla="*/ 0 w 672201"/>
              <a:gd name="connsiteY4" fmla="*/ 2613599 h 2613599"/>
              <a:gd name="connsiteX5" fmla="*/ 0 w 672201"/>
              <a:gd name="connsiteY5" fmla="*/ 52290 h 2613599"/>
              <a:gd name="connsiteX0" fmla="*/ 0 w 672201"/>
              <a:gd name="connsiteY0" fmla="*/ 17676 h 2578985"/>
              <a:gd name="connsiteX1" fmla="*/ 187339 w 672201"/>
              <a:gd name="connsiteY1" fmla="*/ 5369 h 2578985"/>
              <a:gd name="connsiteX2" fmla="*/ 672201 w 672201"/>
              <a:gd name="connsiteY2" fmla="*/ 17676 h 2578985"/>
              <a:gd name="connsiteX3" fmla="*/ 672201 w 672201"/>
              <a:gd name="connsiteY3" fmla="*/ 2578985 h 2578985"/>
              <a:gd name="connsiteX4" fmla="*/ 0 w 672201"/>
              <a:gd name="connsiteY4" fmla="*/ 2578985 h 2578985"/>
              <a:gd name="connsiteX5" fmla="*/ 0 w 672201"/>
              <a:gd name="connsiteY5" fmla="*/ 17676 h 2578985"/>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35038 h 2578360"/>
              <a:gd name="connsiteX1" fmla="*/ 197171 w 682033"/>
              <a:gd name="connsiteY1" fmla="*/ 4744 h 2578360"/>
              <a:gd name="connsiteX2" fmla="*/ 682033 w 682033"/>
              <a:gd name="connsiteY2" fmla="*/ 17051 h 2578360"/>
              <a:gd name="connsiteX3" fmla="*/ 682033 w 682033"/>
              <a:gd name="connsiteY3" fmla="*/ 2578360 h 2578360"/>
              <a:gd name="connsiteX4" fmla="*/ 9832 w 682033"/>
              <a:gd name="connsiteY4" fmla="*/ 2578360 h 2578360"/>
              <a:gd name="connsiteX5" fmla="*/ 0 w 682033"/>
              <a:gd name="connsiteY5" fmla="*/ 135038 h 2578360"/>
              <a:gd name="connsiteX0" fmla="*/ 0 w 682033"/>
              <a:gd name="connsiteY0" fmla="*/ 130294 h 2573616"/>
              <a:gd name="connsiteX1" fmla="*/ 197171 w 682033"/>
              <a:gd name="connsiteY1" fmla="*/ 0 h 2573616"/>
              <a:gd name="connsiteX2" fmla="*/ 682033 w 682033"/>
              <a:gd name="connsiteY2" fmla="*/ 12307 h 2573616"/>
              <a:gd name="connsiteX3" fmla="*/ 682033 w 682033"/>
              <a:gd name="connsiteY3" fmla="*/ 2573616 h 2573616"/>
              <a:gd name="connsiteX4" fmla="*/ 9832 w 682033"/>
              <a:gd name="connsiteY4" fmla="*/ 2573616 h 2573616"/>
              <a:gd name="connsiteX5" fmla="*/ 0 w 682033"/>
              <a:gd name="connsiteY5" fmla="*/ 130294 h 2573616"/>
              <a:gd name="connsiteX0" fmla="*/ 0 w 682033"/>
              <a:gd name="connsiteY0" fmla="*/ 117987 h 2561309"/>
              <a:gd name="connsiteX1" fmla="*/ 246332 w 682033"/>
              <a:gd name="connsiteY1" fmla="*/ 7358 h 2561309"/>
              <a:gd name="connsiteX2" fmla="*/ 682033 w 682033"/>
              <a:gd name="connsiteY2" fmla="*/ 0 h 2561309"/>
              <a:gd name="connsiteX3" fmla="*/ 682033 w 682033"/>
              <a:gd name="connsiteY3" fmla="*/ 2561309 h 2561309"/>
              <a:gd name="connsiteX4" fmla="*/ 9832 w 682033"/>
              <a:gd name="connsiteY4" fmla="*/ 2561309 h 2561309"/>
              <a:gd name="connsiteX5" fmla="*/ 0 w 682033"/>
              <a:gd name="connsiteY5" fmla="*/ 117987 h 2561309"/>
              <a:gd name="connsiteX0" fmla="*/ 0 w 682033"/>
              <a:gd name="connsiteY0" fmla="*/ 122067 h 2565389"/>
              <a:gd name="connsiteX1" fmla="*/ 246332 w 682033"/>
              <a:gd name="connsiteY1" fmla="*/ 11438 h 2565389"/>
              <a:gd name="connsiteX2" fmla="*/ 682033 w 682033"/>
              <a:gd name="connsiteY2" fmla="*/ 4080 h 2565389"/>
              <a:gd name="connsiteX3" fmla="*/ 682033 w 682033"/>
              <a:gd name="connsiteY3" fmla="*/ 2565389 h 2565389"/>
              <a:gd name="connsiteX4" fmla="*/ 9832 w 682033"/>
              <a:gd name="connsiteY4" fmla="*/ 2565389 h 2565389"/>
              <a:gd name="connsiteX5" fmla="*/ 0 w 682033"/>
              <a:gd name="connsiteY5" fmla="*/ 122067 h 2565389"/>
              <a:gd name="connsiteX0" fmla="*/ 0 w 682033"/>
              <a:gd name="connsiteY0" fmla="*/ 123039 h 2566361"/>
              <a:gd name="connsiteX1" fmla="*/ 246332 w 682033"/>
              <a:gd name="connsiteY1" fmla="*/ 12410 h 2566361"/>
              <a:gd name="connsiteX2" fmla="*/ 682033 w 682033"/>
              <a:gd name="connsiteY2" fmla="*/ 5052 h 2566361"/>
              <a:gd name="connsiteX3" fmla="*/ 682033 w 682033"/>
              <a:gd name="connsiteY3" fmla="*/ 2566361 h 2566361"/>
              <a:gd name="connsiteX4" fmla="*/ 9832 w 682033"/>
              <a:gd name="connsiteY4" fmla="*/ 2566361 h 2566361"/>
              <a:gd name="connsiteX5" fmla="*/ 0 w 682033"/>
              <a:gd name="connsiteY5" fmla="*/ 123039 h 2566361"/>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82033"/>
              <a:gd name="connsiteY0" fmla="*/ 122068 h 2565390"/>
              <a:gd name="connsiteX1" fmla="*/ 246332 w 682033"/>
              <a:gd name="connsiteY1" fmla="*/ 11439 h 2565390"/>
              <a:gd name="connsiteX2" fmla="*/ 682033 w 682033"/>
              <a:gd name="connsiteY2" fmla="*/ 4081 h 2565390"/>
              <a:gd name="connsiteX3" fmla="*/ 682033 w 682033"/>
              <a:gd name="connsiteY3" fmla="*/ 2565390 h 2565390"/>
              <a:gd name="connsiteX4" fmla="*/ 9832 w 682033"/>
              <a:gd name="connsiteY4" fmla="*/ 2565390 h 2565390"/>
              <a:gd name="connsiteX5" fmla="*/ 0 w 682033"/>
              <a:gd name="connsiteY5" fmla="*/ 122068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298100 h 2565390"/>
              <a:gd name="connsiteX1" fmla="*/ 241914 w 677615"/>
              <a:gd name="connsiteY1" fmla="*/ 11439 h 2565390"/>
              <a:gd name="connsiteX2" fmla="*/ 677615 w 677615"/>
              <a:gd name="connsiteY2" fmla="*/ 4081 h 2565390"/>
              <a:gd name="connsiteX3" fmla="*/ 677615 w 677615"/>
              <a:gd name="connsiteY3" fmla="*/ 2565390 h 2565390"/>
              <a:gd name="connsiteX4" fmla="*/ 5414 w 677615"/>
              <a:gd name="connsiteY4" fmla="*/ 2565390 h 2565390"/>
              <a:gd name="connsiteX5" fmla="*/ 0 w 677615"/>
              <a:gd name="connsiteY5" fmla="*/ 298100 h 2565390"/>
              <a:gd name="connsiteX0" fmla="*/ 0 w 677615"/>
              <a:gd name="connsiteY0" fmla="*/ 301689 h 2568979"/>
              <a:gd name="connsiteX1" fmla="*/ 219825 w 677615"/>
              <a:gd name="connsiteY1" fmla="*/ 9851 h 2568979"/>
              <a:gd name="connsiteX2" fmla="*/ 677615 w 677615"/>
              <a:gd name="connsiteY2" fmla="*/ 7670 h 2568979"/>
              <a:gd name="connsiteX3" fmla="*/ 677615 w 677615"/>
              <a:gd name="connsiteY3" fmla="*/ 2568979 h 2568979"/>
              <a:gd name="connsiteX4" fmla="*/ 5414 w 677615"/>
              <a:gd name="connsiteY4" fmla="*/ 2568979 h 2568979"/>
              <a:gd name="connsiteX5" fmla="*/ 0 w 677615"/>
              <a:gd name="connsiteY5" fmla="*/ 301689 h 2568979"/>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 name="connsiteX0" fmla="*/ 0 w 677615"/>
              <a:gd name="connsiteY0" fmla="*/ 294788 h 2562078"/>
              <a:gd name="connsiteX1" fmla="*/ 219825 w 677615"/>
              <a:gd name="connsiteY1" fmla="*/ 2950 h 2562078"/>
              <a:gd name="connsiteX2" fmla="*/ 677615 w 677615"/>
              <a:gd name="connsiteY2" fmla="*/ 769 h 2562078"/>
              <a:gd name="connsiteX3" fmla="*/ 677615 w 677615"/>
              <a:gd name="connsiteY3" fmla="*/ 2562078 h 2562078"/>
              <a:gd name="connsiteX4" fmla="*/ 5414 w 677615"/>
              <a:gd name="connsiteY4" fmla="*/ 2562078 h 2562078"/>
              <a:gd name="connsiteX5" fmla="*/ 0 w 677615"/>
              <a:gd name="connsiteY5" fmla="*/ 294788 h 2562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7615" h="2562078">
                <a:moveTo>
                  <a:pt x="0" y="294788"/>
                </a:moveTo>
                <a:cubicBezTo>
                  <a:pt x="9001" y="112138"/>
                  <a:pt x="73440" y="12230"/>
                  <a:pt x="219825" y="2950"/>
                </a:cubicBezTo>
                <a:cubicBezTo>
                  <a:pt x="615447" y="-3635"/>
                  <a:pt x="532381" y="3222"/>
                  <a:pt x="677615" y="769"/>
                </a:cubicBezTo>
                <a:lnTo>
                  <a:pt x="677615" y="2562078"/>
                </a:lnTo>
                <a:lnTo>
                  <a:pt x="5414" y="2562078"/>
                </a:lnTo>
                <a:cubicBezTo>
                  <a:pt x="2137" y="1747637"/>
                  <a:pt x="3277" y="1109229"/>
                  <a:pt x="0" y="294788"/>
                </a:cubicBez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1" rIns="68580" bIns="34291" numCol="1" rtlCol="0" anchor="ctr" anchorCtr="0" compatLnSpc="1">
            <a:prstTxWarp prst="textNoShape">
              <a:avLst/>
            </a:prstTxWarp>
          </a:bodyPr>
          <a:lstStyle/>
          <a:p>
            <a:pPr algn="ctr" defTabSz="685783" eaLnBrk="0" fontAlgn="base" hangingPunct="0">
              <a:spcBef>
                <a:spcPct val="0"/>
              </a:spcBef>
              <a:spcAft>
                <a:spcPct val="0"/>
              </a:spcAft>
            </a:pPr>
            <a:endParaRPr lang="en-US" sz="900">
              <a:latin typeface="Arial Narrow" pitchFamily="34" charset="0"/>
            </a:endParaRPr>
          </a:p>
        </p:txBody>
      </p:sp>
      <p:pic>
        <p:nvPicPr>
          <p:cNvPr id="18" name="Picture 2" descr="Image result for esa icon no background">
            <a:extLst>
              <a:ext uri="{FF2B5EF4-FFF2-40B4-BE49-F238E27FC236}">
                <a16:creationId xmlns:a16="http://schemas.microsoft.com/office/drawing/2014/main" id="{B337D6E4-F7C2-D366-9C9F-73699198EE30}"/>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132" t="3728" r="-132" b="26100"/>
          <a:stretch/>
        </p:blipFill>
        <p:spPr bwMode="auto">
          <a:xfrm>
            <a:off x="7949849" y="1681165"/>
            <a:ext cx="923371" cy="411480"/>
          </a:xfrm>
          <a:prstGeom prst="rect">
            <a:avLst/>
          </a:prstGeom>
          <a:solidFill>
            <a:srgbClr val="CDE3FF"/>
          </a:solidFill>
        </p:spPr>
      </p:pic>
      <p:pic>
        <p:nvPicPr>
          <p:cNvPr id="19" name="Picture 47" descr="building2">
            <a:extLst>
              <a:ext uri="{FF2B5EF4-FFF2-40B4-BE49-F238E27FC236}">
                <a16:creationId xmlns:a16="http://schemas.microsoft.com/office/drawing/2014/main" id="{46A0E76D-6FE2-1EFA-1259-66C58D76066C}"/>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607715" y="4509371"/>
            <a:ext cx="1138237" cy="6810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20" name="Straight Arrow Connector 19">
            <a:extLst>
              <a:ext uri="{FF2B5EF4-FFF2-40B4-BE49-F238E27FC236}">
                <a16:creationId xmlns:a16="http://schemas.microsoft.com/office/drawing/2014/main" id="{AC3AC280-C4F4-2408-2133-594C7B9B90DF}"/>
              </a:ext>
            </a:extLst>
          </p:cNvPr>
          <p:cNvCxnSpPr/>
          <p:nvPr/>
        </p:nvCxnSpPr>
        <p:spPr bwMode="auto">
          <a:xfrm>
            <a:off x="7325620" y="4875131"/>
            <a:ext cx="289568" cy="0"/>
          </a:xfrm>
          <a:prstGeom prst="straightConnector1">
            <a:avLst/>
          </a:prstGeom>
          <a:noFill/>
          <a:ln w="38100" cap="flat" cmpd="sng" algn="ctr">
            <a:solidFill>
              <a:srgbClr val="FF6600"/>
            </a:solidFill>
            <a:prstDash val="solid"/>
            <a:round/>
            <a:headEnd type="none" w="med" len="med"/>
            <a:tailEnd type="triangle" w="med" len="med"/>
          </a:ln>
          <a:effectLst/>
        </p:spPr>
      </p:cxnSp>
      <p:cxnSp>
        <p:nvCxnSpPr>
          <p:cNvPr id="21" name="Straight Arrow Connector 20">
            <a:extLst>
              <a:ext uri="{FF2B5EF4-FFF2-40B4-BE49-F238E27FC236}">
                <a16:creationId xmlns:a16="http://schemas.microsoft.com/office/drawing/2014/main" id="{428385F6-4327-4D16-B8AE-290798CEAB7A}"/>
              </a:ext>
            </a:extLst>
          </p:cNvPr>
          <p:cNvCxnSpPr>
            <a:cxnSpLocks/>
          </p:cNvCxnSpPr>
          <p:nvPr/>
        </p:nvCxnSpPr>
        <p:spPr bwMode="auto">
          <a:xfrm>
            <a:off x="5680976" y="1610487"/>
            <a:ext cx="504083" cy="31397"/>
          </a:xfrm>
          <a:prstGeom prst="straightConnector1">
            <a:avLst/>
          </a:prstGeom>
          <a:noFill/>
          <a:ln w="38100" cap="flat" cmpd="sng" algn="ctr">
            <a:solidFill>
              <a:srgbClr val="00B050"/>
            </a:solidFill>
            <a:prstDash val="solid"/>
            <a:round/>
            <a:headEnd type="none" w="med" len="med"/>
            <a:tailEnd type="triangle" w="med" len="med"/>
          </a:ln>
          <a:effectLst/>
        </p:spPr>
      </p:cxnSp>
      <p:cxnSp>
        <p:nvCxnSpPr>
          <p:cNvPr id="22" name="Straight Arrow Connector 21">
            <a:extLst>
              <a:ext uri="{FF2B5EF4-FFF2-40B4-BE49-F238E27FC236}">
                <a16:creationId xmlns:a16="http://schemas.microsoft.com/office/drawing/2014/main" id="{362C7ADA-14D2-614B-8BA5-258C324B4551}"/>
              </a:ext>
            </a:extLst>
          </p:cNvPr>
          <p:cNvCxnSpPr>
            <a:cxnSpLocks/>
          </p:cNvCxnSpPr>
          <p:nvPr/>
        </p:nvCxnSpPr>
        <p:spPr bwMode="auto">
          <a:xfrm>
            <a:off x="6735801" y="1996723"/>
            <a:ext cx="100249" cy="275061"/>
          </a:xfrm>
          <a:prstGeom prst="straightConnector1">
            <a:avLst/>
          </a:prstGeom>
          <a:noFill/>
          <a:ln w="38100" cap="flat" cmpd="sng" algn="ctr">
            <a:solidFill>
              <a:srgbClr val="00B050"/>
            </a:solidFill>
            <a:prstDash val="solid"/>
            <a:round/>
            <a:headEnd type="none" w="med" len="med"/>
            <a:tailEnd type="triangle" w="med" len="med"/>
          </a:ln>
          <a:effectLst/>
        </p:spPr>
      </p:cxnSp>
      <p:sp>
        <p:nvSpPr>
          <p:cNvPr id="23" name="TextBox 22">
            <a:extLst>
              <a:ext uri="{FF2B5EF4-FFF2-40B4-BE49-F238E27FC236}">
                <a16:creationId xmlns:a16="http://schemas.microsoft.com/office/drawing/2014/main" id="{6B19B8F4-21FE-936F-DA45-8E7091878A58}"/>
              </a:ext>
            </a:extLst>
          </p:cNvPr>
          <p:cNvSpPr txBox="1"/>
          <p:nvPr/>
        </p:nvSpPr>
        <p:spPr>
          <a:xfrm>
            <a:off x="6331875" y="1509791"/>
            <a:ext cx="923371" cy="254044"/>
          </a:xfrm>
          <a:prstGeom prst="rect">
            <a:avLst/>
          </a:prstGeom>
          <a:noFill/>
          <a:ln w="3175">
            <a:noFill/>
          </a:ln>
        </p:spPr>
        <p:txBody>
          <a:bodyPr wrap="square" rtlCol="0">
            <a:spAutoFit/>
          </a:bodyPr>
          <a:lstStyle/>
          <a:p>
            <a:pPr algn="ctr"/>
            <a:r>
              <a:rPr lang="en-US" sz="1051" b="1">
                <a:solidFill>
                  <a:prstClr val="black"/>
                </a:solidFill>
                <a:latin typeface="Calibri"/>
              </a:rPr>
              <a:t>MAV</a:t>
            </a:r>
          </a:p>
        </p:txBody>
      </p:sp>
      <p:sp>
        <p:nvSpPr>
          <p:cNvPr id="24" name="TextBox 23">
            <a:extLst>
              <a:ext uri="{FF2B5EF4-FFF2-40B4-BE49-F238E27FC236}">
                <a16:creationId xmlns:a16="http://schemas.microsoft.com/office/drawing/2014/main" id="{06C556D6-4CDA-09C0-ED3D-B2D021627022}"/>
              </a:ext>
            </a:extLst>
          </p:cNvPr>
          <p:cNvSpPr txBox="1"/>
          <p:nvPr/>
        </p:nvSpPr>
        <p:spPr>
          <a:xfrm>
            <a:off x="6777177" y="1936928"/>
            <a:ext cx="1018388" cy="577466"/>
          </a:xfrm>
          <a:prstGeom prst="rect">
            <a:avLst/>
          </a:prstGeom>
          <a:noFill/>
          <a:ln w="3175">
            <a:noFill/>
          </a:ln>
        </p:spPr>
        <p:txBody>
          <a:bodyPr wrap="square" rtlCol="0">
            <a:spAutoFit/>
          </a:bodyPr>
          <a:lstStyle/>
          <a:p>
            <a:pPr algn="ctr"/>
            <a:r>
              <a:rPr lang="en-US" sz="1051" b="1">
                <a:solidFill>
                  <a:prstClr val="black"/>
                </a:solidFill>
                <a:latin typeface="Calibri"/>
              </a:rPr>
              <a:t>Orbiting Sample Container</a:t>
            </a:r>
          </a:p>
        </p:txBody>
      </p:sp>
      <p:sp>
        <p:nvSpPr>
          <p:cNvPr id="25" name="TextBox 24">
            <a:extLst>
              <a:ext uri="{FF2B5EF4-FFF2-40B4-BE49-F238E27FC236}">
                <a16:creationId xmlns:a16="http://schemas.microsoft.com/office/drawing/2014/main" id="{5243B037-E6AF-F40C-486D-885372D28D0E}"/>
              </a:ext>
            </a:extLst>
          </p:cNvPr>
          <p:cNvSpPr txBox="1"/>
          <p:nvPr/>
        </p:nvSpPr>
        <p:spPr>
          <a:xfrm>
            <a:off x="1103707" y="1247430"/>
            <a:ext cx="1554480" cy="254044"/>
          </a:xfrm>
          <a:prstGeom prst="rect">
            <a:avLst/>
          </a:prstGeom>
          <a:noFill/>
          <a:ln w="3175">
            <a:noFill/>
          </a:ln>
        </p:spPr>
        <p:txBody>
          <a:bodyPr wrap="square" rtlCol="0">
            <a:spAutoFit/>
          </a:bodyPr>
          <a:lstStyle/>
          <a:p>
            <a:pPr algn="ctr"/>
            <a:r>
              <a:rPr lang="en-US" sz="1051" b="1" dirty="0">
                <a:solidFill>
                  <a:prstClr val="black"/>
                </a:solidFill>
                <a:latin typeface="Calibri"/>
              </a:rPr>
              <a:t>Perseverance</a:t>
            </a:r>
          </a:p>
        </p:txBody>
      </p:sp>
      <p:cxnSp>
        <p:nvCxnSpPr>
          <p:cNvPr id="26" name="Straight Arrow Connector 25">
            <a:extLst>
              <a:ext uri="{FF2B5EF4-FFF2-40B4-BE49-F238E27FC236}">
                <a16:creationId xmlns:a16="http://schemas.microsoft.com/office/drawing/2014/main" id="{637EA65A-93F7-517B-B706-2B8262841550}"/>
              </a:ext>
            </a:extLst>
          </p:cNvPr>
          <p:cNvCxnSpPr/>
          <p:nvPr/>
        </p:nvCxnSpPr>
        <p:spPr bwMode="auto">
          <a:xfrm flipV="1">
            <a:off x="1540728" y="3869291"/>
            <a:ext cx="0" cy="2520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27" name="Straight Arrow Connector 26">
            <a:extLst>
              <a:ext uri="{FF2B5EF4-FFF2-40B4-BE49-F238E27FC236}">
                <a16:creationId xmlns:a16="http://schemas.microsoft.com/office/drawing/2014/main" id="{D9A09301-2E1D-D0C0-EB36-DB647B561331}"/>
              </a:ext>
            </a:extLst>
          </p:cNvPr>
          <p:cNvCxnSpPr/>
          <p:nvPr/>
        </p:nvCxnSpPr>
        <p:spPr bwMode="auto">
          <a:xfrm flipV="1">
            <a:off x="1540728" y="2863212"/>
            <a:ext cx="0" cy="457200"/>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28" name="Straight Arrow Connector 27">
            <a:extLst>
              <a:ext uri="{FF2B5EF4-FFF2-40B4-BE49-F238E27FC236}">
                <a16:creationId xmlns:a16="http://schemas.microsoft.com/office/drawing/2014/main" id="{C47479BA-7D0E-8EE6-8468-2B4B72F49E01}"/>
              </a:ext>
            </a:extLst>
          </p:cNvPr>
          <p:cNvCxnSpPr/>
          <p:nvPr/>
        </p:nvCxnSpPr>
        <p:spPr bwMode="auto">
          <a:xfrm flipV="1">
            <a:off x="1540728" y="2046407"/>
            <a:ext cx="0" cy="304037"/>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sp>
        <p:nvSpPr>
          <p:cNvPr id="29" name="TextBox 28">
            <a:extLst>
              <a:ext uri="{FF2B5EF4-FFF2-40B4-BE49-F238E27FC236}">
                <a16:creationId xmlns:a16="http://schemas.microsoft.com/office/drawing/2014/main" id="{A9A9E661-36F8-E4ED-22AD-AE5287D7EEF3}"/>
              </a:ext>
            </a:extLst>
          </p:cNvPr>
          <p:cNvSpPr txBox="1"/>
          <p:nvPr/>
        </p:nvSpPr>
        <p:spPr>
          <a:xfrm>
            <a:off x="7049627" y="2556264"/>
            <a:ext cx="753012" cy="230832"/>
          </a:xfrm>
          <a:prstGeom prst="rect">
            <a:avLst/>
          </a:prstGeom>
          <a:noFill/>
          <a:ln w="3175">
            <a:noFill/>
          </a:ln>
        </p:spPr>
        <p:txBody>
          <a:bodyPr wrap="square" rtlCol="0">
            <a:spAutoFit/>
          </a:bodyPr>
          <a:lstStyle/>
          <a:p>
            <a:r>
              <a:rPr lang="en-US" sz="900" b="1" i="1">
                <a:solidFill>
                  <a:schemeClr val="bg1">
                    <a:lumMod val="50000"/>
                  </a:schemeClr>
                </a:solidFill>
                <a:latin typeface="Calibri"/>
              </a:rPr>
              <a:t>Retrieve OS</a:t>
            </a:r>
          </a:p>
        </p:txBody>
      </p:sp>
      <p:cxnSp>
        <p:nvCxnSpPr>
          <p:cNvPr id="30" name="Straight Arrow Connector 29">
            <a:extLst>
              <a:ext uri="{FF2B5EF4-FFF2-40B4-BE49-F238E27FC236}">
                <a16:creationId xmlns:a16="http://schemas.microsoft.com/office/drawing/2014/main" id="{529D7A7F-E515-921D-BB63-284ECFBFBB99}"/>
              </a:ext>
            </a:extLst>
          </p:cNvPr>
          <p:cNvCxnSpPr>
            <a:cxnSpLocks/>
          </p:cNvCxnSpPr>
          <p:nvPr/>
        </p:nvCxnSpPr>
        <p:spPr bwMode="auto">
          <a:xfrm flipV="1">
            <a:off x="3324340" y="3478025"/>
            <a:ext cx="0" cy="649224"/>
          </a:xfrm>
          <a:prstGeom prst="straightConnector1">
            <a:avLst/>
          </a:prstGeom>
          <a:noFill/>
          <a:ln w="38100" cap="flat" cmpd="sng" algn="ctr">
            <a:solidFill>
              <a:srgbClr val="0070C0"/>
            </a:solidFill>
            <a:prstDash val="solid"/>
            <a:round/>
            <a:headEnd type="none" w="med" len="med"/>
            <a:tailEnd type="triangle" w="med" len="med"/>
          </a:ln>
          <a:effectLst/>
        </p:spPr>
      </p:cxnSp>
      <p:cxnSp>
        <p:nvCxnSpPr>
          <p:cNvPr id="31" name="Straight Arrow Connector 30">
            <a:extLst>
              <a:ext uri="{FF2B5EF4-FFF2-40B4-BE49-F238E27FC236}">
                <a16:creationId xmlns:a16="http://schemas.microsoft.com/office/drawing/2014/main" id="{6801F5CF-6503-836B-FFCD-3702030DF8F5}"/>
              </a:ext>
            </a:extLst>
          </p:cNvPr>
          <p:cNvCxnSpPr>
            <a:cxnSpLocks/>
          </p:cNvCxnSpPr>
          <p:nvPr/>
        </p:nvCxnSpPr>
        <p:spPr bwMode="auto">
          <a:xfrm>
            <a:off x="6862399" y="3649838"/>
            <a:ext cx="0" cy="1042415"/>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32" name="TextBox 31">
            <a:extLst>
              <a:ext uri="{FF2B5EF4-FFF2-40B4-BE49-F238E27FC236}">
                <a16:creationId xmlns:a16="http://schemas.microsoft.com/office/drawing/2014/main" id="{ED753046-1F86-5034-38FF-88A8BDE2D2FC}"/>
              </a:ext>
            </a:extLst>
          </p:cNvPr>
          <p:cNvSpPr txBox="1"/>
          <p:nvPr/>
        </p:nvSpPr>
        <p:spPr>
          <a:xfrm>
            <a:off x="6296146" y="4911707"/>
            <a:ext cx="1141524" cy="415755"/>
          </a:xfrm>
          <a:prstGeom prst="rect">
            <a:avLst/>
          </a:prstGeom>
          <a:noFill/>
          <a:ln w="3175">
            <a:noFill/>
          </a:ln>
        </p:spPr>
        <p:txBody>
          <a:bodyPr wrap="square" rtlCol="0">
            <a:spAutoFit/>
          </a:bodyPr>
          <a:lstStyle/>
          <a:p>
            <a:pPr algn="ctr"/>
            <a:r>
              <a:rPr lang="en-US" sz="1051" b="1">
                <a:solidFill>
                  <a:prstClr val="black"/>
                </a:solidFill>
                <a:latin typeface="Calibri"/>
              </a:rPr>
              <a:t>Earth Entry System</a:t>
            </a:r>
          </a:p>
        </p:txBody>
      </p:sp>
      <p:sp>
        <p:nvSpPr>
          <p:cNvPr id="33" name="TextBox 32">
            <a:extLst>
              <a:ext uri="{FF2B5EF4-FFF2-40B4-BE49-F238E27FC236}">
                <a16:creationId xmlns:a16="http://schemas.microsoft.com/office/drawing/2014/main" id="{CCF2C509-28AB-7A6C-CD45-028289057030}"/>
              </a:ext>
            </a:extLst>
          </p:cNvPr>
          <p:cNvSpPr txBox="1"/>
          <p:nvPr/>
        </p:nvSpPr>
        <p:spPr>
          <a:xfrm>
            <a:off x="7044595" y="3211317"/>
            <a:ext cx="985069" cy="230832"/>
          </a:xfrm>
          <a:prstGeom prst="rect">
            <a:avLst/>
          </a:prstGeom>
          <a:noFill/>
          <a:ln w="3175">
            <a:noFill/>
          </a:ln>
        </p:spPr>
        <p:txBody>
          <a:bodyPr wrap="square" rtlCol="0">
            <a:spAutoFit/>
          </a:bodyPr>
          <a:lstStyle/>
          <a:p>
            <a:r>
              <a:rPr lang="en-US" sz="900" b="1" i="1">
                <a:solidFill>
                  <a:schemeClr val="bg1">
                    <a:lumMod val="50000"/>
                  </a:schemeClr>
                </a:solidFill>
                <a:latin typeface="Calibri"/>
              </a:rPr>
              <a:t>Break-the-Chain</a:t>
            </a:r>
          </a:p>
        </p:txBody>
      </p:sp>
      <p:sp>
        <p:nvSpPr>
          <p:cNvPr id="34" name="TextBox 33">
            <a:extLst>
              <a:ext uri="{FF2B5EF4-FFF2-40B4-BE49-F238E27FC236}">
                <a16:creationId xmlns:a16="http://schemas.microsoft.com/office/drawing/2014/main" id="{246327B5-E9ED-2983-9783-4599A2F7A9EB}"/>
              </a:ext>
            </a:extLst>
          </p:cNvPr>
          <p:cNvSpPr txBox="1"/>
          <p:nvPr/>
        </p:nvSpPr>
        <p:spPr>
          <a:xfrm>
            <a:off x="7044593" y="3796139"/>
            <a:ext cx="1056144" cy="230832"/>
          </a:xfrm>
          <a:prstGeom prst="rect">
            <a:avLst/>
          </a:prstGeom>
          <a:noFill/>
          <a:ln w="3175">
            <a:noFill/>
          </a:ln>
        </p:spPr>
        <p:txBody>
          <a:bodyPr wrap="square" rtlCol="0">
            <a:spAutoFit/>
          </a:bodyPr>
          <a:lstStyle/>
          <a:p>
            <a:r>
              <a:rPr lang="en-US" sz="900" b="1" i="1">
                <a:solidFill>
                  <a:schemeClr val="bg1">
                    <a:lumMod val="50000"/>
                  </a:schemeClr>
                </a:solidFill>
                <a:latin typeface="Calibri"/>
              </a:rPr>
              <a:t>Avoid Earth</a:t>
            </a:r>
          </a:p>
        </p:txBody>
      </p:sp>
      <p:cxnSp>
        <p:nvCxnSpPr>
          <p:cNvPr id="35" name="Straight Arrow Connector 34">
            <a:extLst>
              <a:ext uri="{FF2B5EF4-FFF2-40B4-BE49-F238E27FC236}">
                <a16:creationId xmlns:a16="http://schemas.microsoft.com/office/drawing/2014/main" id="{35811977-78D0-8E4C-3A83-F8325B53E8C2}"/>
              </a:ext>
            </a:extLst>
          </p:cNvPr>
          <p:cNvCxnSpPr>
            <a:cxnSpLocks/>
          </p:cNvCxnSpPr>
          <p:nvPr/>
        </p:nvCxnSpPr>
        <p:spPr bwMode="auto">
          <a:xfrm>
            <a:off x="6880365" y="4015595"/>
            <a:ext cx="1188724" cy="0"/>
          </a:xfrm>
          <a:prstGeom prst="straightConnector1">
            <a:avLst/>
          </a:prstGeom>
          <a:noFill/>
          <a:ln w="38100" cap="flat" cmpd="sng" algn="ctr">
            <a:solidFill>
              <a:srgbClr val="0070C0"/>
            </a:solidFill>
            <a:prstDash val="sysDash"/>
            <a:round/>
            <a:headEnd type="none" w="med" len="med"/>
            <a:tailEnd type="triangle" w="med" len="med"/>
          </a:ln>
          <a:effectLst/>
        </p:spPr>
      </p:cxnSp>
      <p:cxnSp>
        <p:nvCxnSpPr>
          <p:cNvPr id="36" name="Straight Arrow Connector 35">
            <a:extLst>
              <a:ext uri="{FF2B5EF4-FFF2-40B4-BE49-F238E27FC236}">
                <a16:creationId xmlns:a16="http://schemas.microsoft.com/office/drawing/2014/main" id="{D437E5C0-4C69-D7EA-C1DC-097359708922}"/>
              </a:ext>
            </a:extLst>
          </p:cNvPr>
          <p:cNvCxnSpPr>
            <a:cxnSpLocks/>
          </p:cNvCxnSpPr>
          <p:nvPr/>
        </p:nvCxnSpPr>
        <p:spPr bwMode="auto">
          <a:xfrm flipH="1">
            <a:off x="6922951" y="2657088"/>
            <a:ext cx="1383"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37" name="Picture 2" descr="Image result for nasa logo no background">
            <a:extLst>
              <a:ext uri="{FF2B5EF4-FFF2-40B4-BE49-F238E27FC236}">
                <a16:creationId xmlns:a16="http://schemas.microsoft.com/office/drawing/2014/main" id="{479BD9A7-5477-35E4-4D11-1DCAE092B9A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84984" y="1276037"/>
            <a:ext cx="450656" cy="383059"/>
          </a:xfrm>
          <a:prstGeom prst="rect">
            <a:avLst/>
          </a:prstGeom>
          <a:noFill/>
          <a:extLst>
            <a:ext uri="{909E8E84-426E-40DD-AFC4-6F175D3DCCD1}">
              <a14:hiddenFill xmlns:a14="http://schemas.microsoft.com/office/drawing/2010/main">
                <a:solidFill>
                  <a:srgbClr val="FFFFFF"/>
                </a:solidFill>
              </a14:hiddenFill>
            </a:ext>
          </a:extLst>
        </p:spPr>
      </p:pic>
      <p:cxnSp>
        <p:nvCxnSpPr>
          <p:cNvPr id="38" name="Straight Arrow Connector 37">
            <a:extLst>
              <a:ext uri="{FF2B5EF4-FFF2-40B4-BE49-F238E27FC236}">
                <a16:creationId xmlns:a16="http://schemas.microsoft.com/office/drawing/2014/main" id="{2B5306B6-78B5-7CA7-256C-13A896974474}"/>
              </a:ext>
            </a:extLst>
          </p:cNvPr>
          <p:cNvCxnSpPr>
            <a:cxnSpLocks/>
          </p:cNvCxnSpPr>
          <p:nvPr/>
        </p:nvCxnSpPr>
        <p:spPr bwMode="auto">
          <a:xfrm flipV="1">
            <a:off x="6792012" y="2657088"/>
            <a:ext cx="0" cy="360000"/>
          </a:xfrm>
          <a:prstGeom prst="straightConnector1">
            <a:avLst/>
          </a:prstGeom>
          <a:noFill/>
          <a:ln w="38100" cap="flat" cmpd="sng" algn="ctr">
            <a:solidFill>
              <a:srgbClr val="0070C0"/>
            </a:solidFill>
            <a:prstDash val="solid"/>
            <a:round/>
            <a:headEnd type="none" w="med" len="med"/>
            <a:tailEnd type="triangle" w="med" len="med"/>
          </a:ln>
          <a:effectLst/>
        </p:spPr>
      </p:cxnSp>
      <p:pic>
        <p:nvPicPr>
          <p:cNvPr id="39" name="Picture 6" descr="mars2020-sm.png">
            <a:extLst>
              <a:ext uri="{FF2B5EF4-FFF2-40B4-BE49-F238E27FC236}">
                <a16:creationId xmlns:a16="http://schemas.microsoft.com/office/drawing/2014/main" id="{BD273EDD-5786-9DB6-2D12-6C478C7CC03E}"/>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4287" y="1404678"/>
            <a:ext cx="813451" cy="623645"/>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C07466A4-D7FC-12C4-9476-E75A6E0596B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3407776">
            <a:off x="6771623" y="2332787"/>
            <a:ext cx="152199" cy="180000"/>
          </a:xfrm>
          <a:prstGeom prst="rect">
            <a:avLst/>
          </a:prstGeom>
        </p:spPr>
      </p:pic>
      <p:pic>
        <p:nvPicPr>
          <p:cNvPr id="41" name="Picture 40">
            <a:extLst>
              <a:ext uri="{FF2B5EF4-FFF2-40B4-BE49-F238E27FC236}">
                <a16:creationId xmlns:a16="http://schemas.microsoft.com/office/drawing/2014/main" id="{2729937D-C285-A3B4-212F-7787A9C94A77}"/>
              </a:ext>
            </a:extLst>
          </p:cNvPr>
          <p:cNvPicPr>
            <a:picLocks noChangeAspect="1"/>
          </p:cNvPicPr>
          <p:nvPr/>
        </p:nvPicPr>
        <p:blipFill>
          <a:blip r:embed="rId8"/>
          <a:stretch>
            <a:fillRect/>
          </a:stretch>
        </p:blipFill>
        <p:spPr>
          <a:xfrm rot="19500000">
            <a:off x="6430875" y="3130056"/>
            <a:ext cx="968775" cy="205497"/>
          </a:xfrm>
          <a:prstGeom prst="rect">
            <a:avLst/>
          </a:prstGeom>
        </p:spPr>
      </p:pic>
      <p:pic>
        <p:nvPicPr>
          <p:cNvPr id="42" name="Picture 41">
            <a:extLst>
              <a:ext uri="{FF2B5EF4-FFF2-40B4-BE49-F238E27FC236}">
                <a16:creationId xmlns:a16="http://schemas.microsoft.com/office/drawing/2014/main" id="{8F8AC0CA-714F-E7D5-197E-25975E3CFAAB}"/>
              </a:ext>
            </a:extLst>
          </p:cNvPr>
          <p:cNvPicPr>
            <a:picLocks noChangeAspect="1"/>
          </p:cNvPicPr>
          <p:nvPr/>
        </p:nvPicPr>
        <p:blipFill>
          <a:blip r:embed="rId8"/>
          <a:stretch>
            <a:fillRect/>
          </a:stretch>
        </p:blipFill>
        <p:spPr>
          <a:xfrm rot="19500000">
            <a:off x="7928715" y="3942445"/>
            <a:ext cx="968775" cy="205497"/>
          </a:xfrm>
          <a:prstGeom prst="rect">
            <a:avLst/>
          </a:prstGeom>
        </p:spPr>
      </p:pic>
      <p:grpSp>
        <p:nvGrpSpPr>
          <p:cNvPr id="43" name="Group 42">
            <a:extLst>
              <a:ext uri="{FF2B5EF4-FFF2-40B4-BE49-F238E27FC236}">
                <a16:creationId xmlns:a16="http://schemas.microsoft.com/office/drawing/2014/main" id="{7154EFDD-AA66-86FE-8C78-82BBF2552DAC}"/>
              </a:ext>
            </a:extLst>
          </p:cNvPr>
          <p:cNvGrpSpPr/>
          <p:nvPr/>
        </p:nvGrpSpPr>
        <p:grpSpPr>
          <a:xfrm>
            <a:off x="2536603" y="1592435"/>
            <a:ext cx="567477" cy="294380"/>
            <a:chOff x="2423160" y="1746504"/>
            <a:chExt cx="567477" cy="294380"/>
          </a:xfrm>
        </p:grpSpPr>
        <p:pic>
          <p:nvPicPr>
            <p:cNvPr id="44" name="Picture 43">
              <a:extLst>
                <a:ext uri="{FF2B5EF4-FFF2-40B4-BE49-F238E27FC236}">
                  <a16:creationId xmlns:a16="http://schemas.microsoft.com/office/drawing/2014/main" id="{3158A022-B901-58BF-928F-768015935A50}"/>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423160" y="1746504"/>
              <a:ext cx="55413" cy="239516"/>
            </a:xfrm>
            <a:prstGeom prst="rect">
              <a:avLst/>
            </a:prstGeom>
          </p:spPr>
        </p:pic>
        <p:pic>
          <p:nvPicPr>
            <p:cNvPr id="45" name="Picture 44">
              <a:extLst>
                <a:ext uri="{FF2B5EF4-FFF2-40B4-BE49-F238E27FC236}">
                  <a16:creationId xmlns:a16="http://schemas.microsoft.com/office/drawing/2014/main" id="{4E1D5487-EC7E-6650-901B-AB99138D63FB}"/>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569464" y="1746504"/>
              <a:ext cx="55413" cy="239516"/>
            </a:xfrm>
            <a:prstGeom prst="rect">
              <a:avLst/>
            </a:prstGeom>
          </p:spPr>
        </p:pic>
        <p:pic>
          <p:nvPicPr>
            <p:cNvPr id="46" name="Picture 45">
              <a:extLst>
                <a:ext uri="{FF2B5EF4-FFF2-40B4-BE49-F238E27FC236}">
                  <a16:creationId xmlns:a16="http://schemas.microsoft.com/office/drawing/2014/main" id="{80813F75-42F0-12F4-4F5D-4B406CC031D1}"/>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642616" y="1801368"/>
              <a:ext cx="55413" cy="239516"/>
            </a:xfrm>
            <a:prstGeom prst="rect">
              <a:avLst/>
            </a:prstGeom>
          </p:spPr>
        </p:pic>
        <p:pic>
          <p:nvPicPr>
            <p:cNvPr id="47" name="Picture 46">
              <a:extLst>
                <a:ext uri="{FF2B5EF4-FFF2-40B4-BE49-F238E27FC236}">
                  <a16:creationId xmlns:a16="http://schemas.microsoft.com/office/drawing/2014/main" id="{B3870B63-9300-0589-2C9F-C6B9AF27855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496312" y="1801368"/>
              <a:ext cx="55413" cy="239516"/>
            </a:xfrm>
            <a:prstGeom prst="rect">
              <a:avLst/>
            </a:prstGeom>
          </p:spPr>
        </p:pic>
        <p:pic>
          <p:nvPicPr>
            <p:cNvPr id="48" name="Picture 47">
              <a:extLst>
                <a:ext uri="{FF2B5EF4-FFF2-40B4-BE49-F238E27FC236}">
                  <a16:creationId xmlns:a16="http://schemas.microsoft.com/office/drawing/2014/main" id="{CD0A50E2-CCB2-8913-AA4E-B2A75CDF23D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715768" y="1746504"/>
              <a:ext cx="55413" cy="239516"/>
            </a:xfrm>
            <a:prstGeom prst="rect">
              <a:avLst/>
            </a:prstGeom>
          </p:spPr>
        </p:pic>
        <p:pic>
          <p:nvPicPr>
            <p:cNvPr id="49" name="Picture 48">
              <a:extLst>
                <a:ext uri="{FF2B5EF4-FFF2-40B4-BE49-F238E27FC236}">
                  <a16:creationId xmlns:a16="http://schemas.microsoft.com/office/drawing/2014/main" id="{D5B7D838-8E7C-145D-B726-CECBFF8B3E0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862072" y="1746504"/>
              <a:ext cx="55413" cy="239516"/>
            </a:xfrm>
            <a:prstGeom prst="rect">
              <a:avLst/>
            </a:prstGeom>
          </p:spPr>
        </p:pic>
        <p:pic>
          <p:nvPicPr>
            <p:cNvPr id="50" name="Picture 49">
              <a:extLst>
                <a:ext uri="{FF2B5EF4-FFF2-40B4-BE49-F238E27FC236}">
                  <a16:creationId xmlns:a16="http://schemas.microsoft.com/office/drawing/2014/main" id="{2C3D5694-A9E6-2C17-9019-B7467C803F8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935224" y="1801368"/>
              <a:ext cx="55413" cy="239516"/>
            </a:xfrm>
            <a:prstGeom prst="rect">
              <a:avLst/>
            </a:prstGeom>
          </p:spPr>
        </p:pic>
        <p:pic>
          <p:nvPicPr>
            <p:cNvPr id="51" name="Picture 50">
              <a:extLst>
                <a:ext uri="{FF2B5EF4-FFF2-40B4-BE49-F238E27FC236}">
                  <a16:creationId xmlns:a16="http://schemas.microsoft.com/office/drawing/2014/main" id="{4E8BA81E-DD7F-A060-4742-7EB8D8E5BD0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2788920" y="1801368"/>
              <a:ext cx="55413" cy="239516"/>
            </a:xfrm>
            <a:prstGeom prst="rect">
              <a:avLst/>
            </a:prstGeom>
          </p:spPr>
        </p:pic>
      </p:grpSp>
      <p:sp>
        <p:nvSpPr>
          <p:cNvPr id="52" name="TextBox 51">
            <a:extLst>
              <a:ext uri="{FF2B5EF4-FFF2-40B4-BE49-F238E27FC236}">
                <a16:creationId xmlns:a16="http://schemas.microsoft.com/office/drawing/2014/main" id="{D6E1411F-178B-8162-90A6-6C4752493F41}"/>
              </a:ext>
            </a:extLst>
          </p:cNvPr>
          <p:cNvSpPr txBox="1"/>
          <p:nvPr/>
        </p:nvSpPr>
        <p:spPr>
          <a:xfrm>
            <a:off x="1742149" y="1877688"/>
            <a:ext cx="1463040" cy="230832"/>
          </a:xfrm>
          <a:prstGeom prst="rect">
            <a:avLst/>
          </a:prstGeom>
          <a:noFill/>
          <a:ln w="3175">
            <a:noFill/>
          </a:ln>
        </p:spPr>
        <p:txBody>
          <a:bodyPr wrap="square" rtlCol="0">
            <a:spAutoFit/>
          </a:bodyPr>
          <a:lstStyle/>
          <a:p>
            <a:pPr algn="ctr"/>
            <a:r>
              <a:rPr lang="en-US" sz="900" b="1" i="1">
                <a:solidFill>
                  <a:schemeClr val="bg1">
                    <a:lumMod val="50000"/>
                  </a:schemeClr>
                </a:solidFill>
                <a:latin typeface="Calibri"/>
              </a:rPr>
              <a:t>Tube Collection and Depot</a:t>
            </a:r>
          </a:p>
        </p:txBody>
      </p:sp>
      <p:cxnSp>
        <p:nvCxnSpPr>
          <p:cNvPr id="53" name="Straight Arrow Connector 52">
            <a:extLst>
              <a:ext uri="{FF2B5EF4-FFF2-40B4-BE49-F238E27FC236}">
                <a16:creationId xmlns:a16="http://schemas.microsoft.com/office/drawing/2014/main" id="{AD511DEB-4FC1-D393-2F00-1BBB23860C9A}"/>
              </a:ext>
            </a:extLst>
          </p:cNvPr>
          <p:cNvCxnSpPr>
            <a:cxnSpLocks/>
          </p:cNvCxnSpPr>
          <p:nvPr/>
        </p:nvCxnSpPr>
        <p:spPr bwMode="auto">
          <a:xfrm flipV="1">
            <a:off x="2179985" y="1729595"/>
            <a:ext cx="274320" cy="955"/>
          </a:xfrm>
          <a:prstGeom prst="straightConnector1">
            <a:avLst/>
          </a:prstGeom>
          <a:ln w="38100">
            <a:solidFill>
              <a:srgbClr val="C0000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54" name="Straight Arrow Connector 53">
            <a:extLst>
              <a:ext uri="{FF2B5EF4-FFF2-40B4-BE49-F238E27FC236}">
                <a16:creationId xmlns:a16="http://schemas.microsoft.com/office/drawing/2014/main" id="{8A1FBF20-9432-AE21-E511-EA72081CF8D7}"/>
              </a:ext>
            </a:extLst>
          </p:cNvPr>
          <p:cNvCxnSpPr>
            <a:cxnSpLocks/>
          </p:cNvCxnSpPr>
          <p:nvPr/>
        </p:nvCxnSpPr>
        <p:spPr bwMode="auto">
          <a:xfrm flipH="1">
            <a:off x="2179985" y="1508593"/>
            <a:ext cx="2743200" cy="2019"/>
          </a:xfrm>
          <a:prstGeom prst="straightConnector1">
            <a:avLst/>
          </a:prstGeom>
          <a:noFill/>
          <a:ln w="38100" cap="flat" cmpd="sng" algn="ctr">
            <a:solidFill>
              <a:srgbClr val="C00000"/>
            </a:solidFill>
            <a:prstDash val="solid"/>
            <a:round/>
            <a:headEnd type="triangle" w="med" len="med"/>
            <a:tailEnd type="none" w="med" len="med"/>
          </a:ln>
          <a:effectLst/>
        </p:spPr>
      </p:cxnSp>
      <p:sp>
        <p:nvSpPr>
          <p:cNvPr id="55" name="TextBox 54">
            <a:extLst>
              <a:ext uri="{FF2B5EF4-FFF2-40B4-BE49-F238E27FC236}">
                <a16:creationId xmlns:a16="http://schemas.microsoft.com/office/drawing/2014/main" id="{7839E57E-1A00-F695-AFA3-38FB732B644A}"/>
              </a:ext>
            </a:extLst>
          </p:cNvPr>
          <p:cNvSpPr txBox="1"/>
          <p:nvPr/>
        </p:nvSpPr>
        <p:spPr>
          <a:xfrm>
            <a:off x="3090529" y="1274664"/>
            <a:ext cx="911716" cy="230832"/>
          </a:xfrm>
          <a:prstGeom prst="rect">
            <a:avLst/>
          </a:prstGeom>
          <a:noFill/>
          <a:ln w="3175">
            <a:noFill/>
          </a:ln>
        </p:spPr>
        <p:txBody>
          <a:bodyPr wrap="square" rtlCol="0">
            <a:spAutoFit/>
          </a:bodyPr>
          <a:lstStyle/>
          <a:p>
            <a:pPr algn="ctr"/>
            <a:r>
              <a:rPr lang="en-US" sz="900" b="1" i="1">
                <a:solidFill>
                  <a:schemeClr val="bg1">
                    <a:lumMod val="50000"/>
                  </a:schemeClr>
                </a:solidFill>
                <a:latin typeface="Calibri"/>
              </a:rPr>
              <a:t>Tube Delivery</a:t>
            </a:r>
          </a:p>
        </p:txBody>
      </p:sp>
      <p:sp>
        <p:nvSpPr>
          <p:cNvPr id="56" name="TextBox 55">
            <a:extLst>
              <a:ext uri="{FF2B5EF4-FFF2-40B4-BE49-F238E27FC236}">
                <a16:creationId xmlns:a16="http://schemas.microsoft.com/office/drawing/2014/main" id="{6DA3F78D-6337-AFEC-EE29-06C3CEEAACBC}"/>
              </a:ext>
            </a:extLst>
          </p:cNvPr>
          <p:cNvSpPr txBox="1"/>
          <p:nvPr/>
        </p:nvSpPr>
        <p:spPr>
          <a:xfrm>
            <a:off x="3249835" y="1793603"/>
            <a:ext cx="949479" cy="230832"/>
          </a:xfrm>
          <a:prstGeom prst="rect">
            <a:avLst/>
          </a:prstGeom>
          <a:noFill/>
          <a:ln w="3175">
            <a:noFill/>
          </a:ln>
        </p:spPr>
        <p:txBody>
          <a:bodyPr wrap="square" rtlCol="0">
            <a:spAutoFit/>
          </a:bodyPr>
          <a:lstStyle/>
          <a:p>
            <a:pPr algn="ctr"/>
            <a:r>
              <a:rPr lang="en-US" sz="900" b="1" i="1">
                <a:solidFill>
                  <a:schemeClr val="bg1">
                    <a:lumMod val="50000"/>
                  </a:schemeClr>
                </a:solidFill>
                <a:latin typeface="Calibri"/>
              </a:rPr>
              <a:t>Tube Retrieval</a:t>
            </a:r>
          </a:p>
        </p:txBody>
      </p:sp>
      <p:cxnSp>
        <p:nvCxnSpPr>
          <p:cNvPr id="57" name="Straight Arrow Connector 56">
            <a:extLst>
              <a:ext uri="{FF2B5EF4-FFF2-40B4-BE49-F238E27FC236}">
                <a16:creationId xmlns:a16="http://schemas.microsoft.com/office/drawing/2014/main" id="{88C4FBD7-8E19-E029-AF2E-E0CEA0353D53}"/>
              </a:ext>
            </a:extLst>
          </p:cNvPr>
          <p:cNvCxnSpPr>
            <a:cxnSpLocks/>
          </p:cNvCxnSpPr>
          <p:nvPr/>
        </p:nvCxnSpPr>
        <p:spPr bwMode="auto">
          <a:xfrm>
            <a:off x="4529993" y="1665587"/>
            <a:ext cx="393192" cy="0"/>
          </a:xfrm>
          <a:prstGeom prst="straightConnector1">
            <a:avLst/>
          </a:prstGeom>
          <a:noFill/>
          <a:ln w="38100" cap="flat" cmpd="sng" algn="ctr">
            <a:solidFill>
              <a:srgbClr val="00B050"/>
            </a:solidFill>
            <a:prstDash val="solid"/>
            <a:round/>
            <a:headEnd type="none" w="med" len="med"/>
            <a:tailEnd type="triangle" w="med" len="med"/>
          </a:ln>
          <a:effectLst/>
        </p:spPr>
      </p:cxnSp>
      <p:cxnSp>
        <p:nvCxnSpPr>
          <p:cNvPr id="58" name="Straight Arrow Connector 57">
            <a:extLst>
              <a:ext uri="{FF2B5EF4-FFF2-40B4-BE49-F238E27FC236}">
                <a16:creationId xmlns:a16="http://schemas.microsoft.com/office/drawing/2014/main" id="{C425F94C-F9F2-1D4E-0A7F-E97744D1480E}"/>
              </a:ext>
            </a:extLst>
          </p:cNvPr>
          <p:cNvCxnSpPr>
            <a:cxnSpLocks/>
          </p:cNvCxnSpPr>
          <p:nvPr/>
        </p:nvCxnSpPr>
        <p:spPr bwMode="auto">
          <a:xfrm flipH="1">
            <a:off x="4529993" y="1784556"/>
            <a:ext cx="393192" cy="4088"/>
          </a:xfrm>
          <a:prstGeom prst="straightConnector1">
            <a:avLst/>
          </a:prstGeom>
          <a:noFill/>
          <a:ln w="38100" cap="flat" cmpd="sng" algn="ctr">
            <a:solidFill>
              <a:srgbClr val="00B050"/>
            </a:solidFill>
            <a:prstDash val="solid"/>
            <a:round/>
            <a:headEnd type="none" w="med" len="med"/>
            <a:tailEnd type="none" w="med" len="med"/>
          </a:ln>
          <a:effectLst/>
        </p:spPr>
      </p:cxnSp>
      <p:sp>
        <p:nvSpPr>
          <p:cNvPr id="59" name="Rectangle 115">
            <a:extLst>
              <a:ext uri="{FF2B5EF4-FFF2-40B4-BE49-F238E27FC236}">
                <a16:creationId xmlns:a16="http://schemas.microsoft.com/office/drawing/2014/main" id="{1D7B01F3-9EE9-7354-63DC-F698140BAC8F}"/>
              </a:ext>
            </a:extLst>
          </p:cNvPr>
          <p:cNvSpPr/>
          <p:nvPr/>
        </p:nvSpPr>
        <p:spPr bwMode="auto">
          <a:xfrm rot="5400000">
            <a:off x="4691400" y="1917970"/>
            <a:ext cx="786384" cy="2754377"/>
          </a:xfrm>
          <a:custGeom>
            <a:avLst/>
            <a:gdLst>
              <a:gd name="connsiteX0" fmla="*/ 0 w 672201"/>
              <a:gd name="connsiteY0" fmla="*/ 0 h 2903788"/>
              <a:gd name="connsiteX1" fmla="*/ 672201 w 672201"/>
              <a:gd name="connsiteY1" fmla="*/ 0 h 2903788"/>
              <a:gd name="connsiteX2" fmla="*/ 672201 w 672201"/>
              <a:gd name="connsiteY2" fmla="*/ 2903788 h 2903788"/>
              <a:gd name="connsiteX3" fmla="*/ 0 w 672201"/>
              <a:gd name="connsiteY3" fmla="*/ 2903788 h 2903788"/>
              <a:gd name="connsiteX4" fmla="*/ 0 w 672201"/>
              <a:gd name="connsiteY4" fmla="*/ 0 h 2903788"/>
              <a:gd name="connsiteX0" fmla="*/ 0 w 673119"/>
              <a:gd name="connsiteY0" fmla="*/ 0 h 2903788"/>
              <a:gd name="connsiteX1" fmla="*/ 672201 w 673119"/>
              <a:gd name="connsiteY1" fmla="*/ 0 h 2903788"/>
              <a:gd name="connsiteX2" fmla="*/ 673119 w 673119"/>
              <a:gd name="connsiteY2" fmla="*/ 2757878 h 2903788"/>
              <a:gd name="connsiteX3" fmla="*/ 672201 w 673119"/>
              <a:gd name="connsiteY3" fmla="*/ 2903788 h 2903788"/>
              <a:gd name="connsiteX4" fmla="*/ 0 w 673119"/>
              <a:gd name="connsiteY4" fmla="*/ 2903788 h 2903788"/>
              <a:gd name="connsiteX5" fmla="*/ 0 w 673119"/>
              <a:gd name="connsiteY5" fmla="*/ 0 h 2903788"/>
              <a:gd name="connsiteX0" fmla="*/ 0 w 673119"/>
              <a:gd name="connsiteY0" fmla="*/ 0 h 2903788"/>
              <a:gd name="connsiteX1" fmla="*/ 672201 w 673119"/>
              <a:gd name="connsiteY1" fmla="*/ 0 h 2903788"/>
              <a:gd name="connsiteX2" fmla="*/ 673118 w 673119"/>
              <a:gd name="connsiteY2" fmla="*/ 212869 h 2903788"/>
              <a:gd name="connsiteX3" fmla="*/ 673119 w 673119"/>
              <a:gd name="connsiteY3" fmla="*/ 2757878 h 2903788"/>
              <a:gd name="connsiteX4" fmla="*/ 672201 w 673119"/>
              <a:gd name="connsiteY4" fmla="*/ 2903788 h 2903788"/>
              <a:gd name="connsiteX5" fmla="*/ 0 w 673119"/>
              <a:gd name="connsiteY5" fmla="*/ 2903788 h 2903788"/>
              <a:gd name="connsiteX6" fmla="*/ 0 w 673119"/>
              <a:gd name="connsiteY6" fmla="*/ 0 h 2903788"/>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71715 h 2917625"/>
              <a:gd name="connsiteX4" fmla="*/ 672201 w 842021"/>
              <a:gd name="connsiteY4" fmla="*/ 2917625 h 2917625"/>
              <a:gd name="connsiteX5" fmla="*/ 0 w 842021"/>
              <a:gd name="connsiteY5" fmla="*/ 2917625 h 2917625"/>
              <a:gd name="connsiteX6" fmla="*/ 0 w 842021"/>
              <a:gd name="connsiteY6" fmla="*/ 13837 h 2917625"/>
              <a:gd name="connsiteX0" fmla="*/ 0 w 842021"/>
              <a:gd name="connsiteY0" fmla="*/ 13837 h 2917625"/>
              <a:gd name="connsiteX1" fmla="*/ 842021 w 842021"/>
              <a:gd name="connsiteY1" fmla="*/ 0 h 2917625"/>
              <a:gd name="connsiteX2" fmla="*/ 673118 w 842021"/>
              <a:gd name="connsiteY2" fmla="*/ 226706 h 2917625"/>
              <a:gd name="connsiteX3" fmla="*/ 673119 w 842021"/>
              <a:gd name="connsiteY3" fmla="*/ 2785552 h 2917625"/>
              <a:gd name="connsiteX4" fmla="*/ 672201 w 842021"/>
              <a:gd name="connsiteY4" fmla="*/ 2917625 h 2917625"/>
              <a:gd name="connsiteX5" fmla="*/ 0 w 842021"/>
              <a:gd name="connsiteY5" fmla="*/ 2917625 h 2917625"/>
              <a:gd name="connsiteX6" fmla="*/ 0 w 842021"/>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19 w 848550"/>
              <a:gd name="connsiteY3" fmla="*/ 2785552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 name="connsiteX0" fmla="*/ 0 w 848550"/>
              <a:gd name="connsiteY0" fmla="*/ 13837 h 2917625"/>
              <a:gd name="connsiteX1" fmla="*/ 842021 w 848550"/>
              <a:gd name="connsiteY1" fmla="*/ 0 h 2917625"/>
              <a:gd name="connsiteX2" fmla="*/ 673118 w 848550"/>
              <a:gd name="connsiteY2" fmla="*/ 226706 h 2917625"/>
              <a:gd name="connsiteX3" fmla="*/ 673122 w 848550"/>
              <a:gd name="connsiteY3" fmla="*/ 2709449 h 2917625"/>
              <a:gd name="connsiteX4" fmla="*/ 848550 w 848550"/>
              <a:gd name="connsiteY4" fmla="*/ 2910707 h 2917625"/>
              <a:gd name="connsiteX5" fmla="*/ 0 w 848550"/>
              <a:gd name="connsiteY5" fmla="*/ 2917625 h 2917625"/>
              <a:gd name="connsiteX6" fmla="*/ 0 w 848550"/>
              <a:gd name="connsiteY6" fmla="*/ 13837 h 291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8550" h="2917625">
                <a:moveTo>
                  <a:pt x="0" y="13837"/>
                </a:moveTo>
                <a:lnTo>
                  <a:pt x="842021" y="0"/>
                </a:lnTo>
                <a:cubicBezTo>
                  <a:pt x="763950" y="43282"/>
                  <a:pt x="685878" y="72727"/>
                  <a:pt x="673118" y="226706"/>
                </a:cubicBezTo>
                <a:cubicBezTo>
                  <a:pt x="673118" y="1075042"/>
                  <a:pt x="673122" y="1861113"/>
                  <a:pt x="673122" y="2709449"/>
                </a:cubicBezTo>
                <a:cubicBezTo>
                  <a:pt x="672820" y="2806514"/>
                  <a:pt x="692106" y="2868988"/>
                  <a:pt x="848550" y="2910707"/>
                </a:cubicBezTo>
                <a:lnTo>
                  <a:pt x="0" y="2917625"/>
                </a:lnTo>
                <a:lnTo>
                  <a:pt x="0" y="13837"/>
                </a:lnTo>
                <a:close/>
              </a:path>
            </a:pathLst>
          </a:custGeom>
          <a:solidFill>
            <a:srgbClr val="CDE3FF"/>
          </a:solidFill>
          <a:ln w="9525" cap="flat" cmpd="sng" algn="ctr">
            <a:noFill/>
            <a:prstDash val="solid"/>
            <a:round/>
            <a:headEnd type="none" w="med" len="med"/>
            <a:tailEnd type="none" w="med" len="med"/>
          </a:ln>
          <a:effectLst>
            <a:glow rad="127000">
              <a:srgbClr val="CDE3FF"/>
            </a:glow>
          </a:effectLst>
        </p:spPr>
        <p:txBody>
          <a:bodyPr vert="horz" wrap="square" lIns="68580" tIns="34291" rIns="68580" bIns="34291" numCol="1" rtlCol="0" anchor="ctr" anchorCtr="0" compatLnSpc="1">
            <a:prstTxWarp prst="textNoShape">
              <a:avLst/>
            </a:prstTxWarp>
          </a:bodyPr>
          <a:lstStyle/>
          <a:p>
            <a:pPr algn="ctr" defTabSz="685783" eaLnBrk="0" fontAlgn="base" hangingPunct="0">
              <a:spcBef>
                <a:spcPct val="0"/>
              </a:spcBef>
              <a:spcAft>
                <a:spcPct val="0"/>
              </a:spcAft>
            </a:pPr>
            <a:endParaRPr lang="en-US" sz="900">
              <a:latin typeface="Arial Narrow" pitchFamily="34" charset="0"/>
            </a:endParaRPr>
          </a:p>
        </p:txBody>
      </p:sp>
      <p:sp>
        <p:nvSpPr>
          <p:cNvPr id="60" name="TextBox 59">
            <a:extLst>
              <a:ext uri="{FF2B5EF4-FFF2-40B4-BE49-F238E27FC236}">
                <a16:creationId xmlns:a16="http://schemas.microsoft.com/office/drawing/2014/main" id="{87930705-F22D-4393-F950-F68E13BA1CBF}"/>
              </a:ext>
            </a:extLst>
          </p:cNvPr>
          <p:cNvSpPr txBox="1"/>
          <p:nvPr/>
        </p:nvSpPr>
        <p:spPr>
          <a:xfrm>
            <a:off x="5399307" y="3235281"/>
            <a:ext cx="893204" cy="230832"/>
          </a:xfrm>
          <a:prstGeom prst="rect">
            <a:avLst/>
          </a:prstGeom>
          <a:noFill/>
          <a:ln w="3175">
            <a:noFill/>
          </a:ln>
        </p:spPr>
        <p:txBody>
          <a:bodyPr wrap="square" rtlCol="0">
            <a:spAutoFit/>
          </a:bodyPr>
          <a:lstStyle/>
          <a:p>
            <a:pPr algn="ctr"/>
            <a:r>
              <a:rPr lang="en-US" sz="900" b="1" i="1">
                <a:solidFill>
                  <a:schemeClr val="bg1">
                    <a:lumMod val="50000"/>
                  </a:schemeClr>
                </a:solidFill>
                <a:latin typeface="Calibri"/>
              </a:rPr>
              <a:t>Relay Support</a:t>
            </a:r>
          </a:p>
        </p:txBody>
      </p:sp>
      <p:grpSp>
        <p:nvGrpSpPr>
          <p:cNvPr id="61" name="Group 60">
            <a:extLst>
              <a:ext uri="{FF2B5EF4-FFF2-40B4-BE49-F238E27FC236}">
                <a16:creationId xmlns:a16="http://schemas.microsoft.com/office/drawing/2014/main" id="{09D582D3-BA0E-8461-46E3-D28C346936D2}"/>
              </a:ext>
            </a:extLst>
          </p:cNvPr>
          <p:cNvGrpSpPr/>
          <p:nvPr/>
        </p:nvGrpSpPr>
        <p:grpSpPr>
          <a:xfrm rot="18917185">
            <a:off x="5435646" y="3039021"/>
            <a:ext cx="427756" cy="400847"/>
            <a:chOff x="448236" y="2655413"/>
            <a:chExt cx="832353" cy="832354"/>
          </a:xfrm>
        </p:grpSpPr>
        <p:sp>
          <p:nvSpPr>
            <p:cNvPr id="62" name="Arc 61">
              <a:extLst>
                <a:ext uri="{FF2B5EF4-FFF2-40B4-BE49-F238E27FC236}">
                  <a16:creationId xmlns:a16="http://schemas.microsoft.com/office/drawing/2014/main" id="{2547C1BE-AD9F-8094-8BA9-88FB88AC64FD}"/>
                </a:ext>
              </a:extLst>
            </p:cNvPr>
            <p:cNvSpPr/>
            <p:nvPr/>
          </p:nvSpPr>
          <p:spPr bwMode="auto">
            <a:xfrm>
              <a:off x="448236" y="2655413"/>
              <a:ext cx="832353" cy="832354"/>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sp>
          <p:nvSpPr>
            <p:cNvPr id="63" name="Arc 62">
              <a:extLst>
                <a:ext uri="{FF2B5EF4-FFF2-40B4-BE49-F238E27FC236}">
                  <a16:creationId xmlns:a16="http://schemas.microsoft.com/office/drawing/2014/main" id="{8E2CE59F-1822-840A-A3A9-8F2C7BE93E2E}"/>
                </a:ext>
              </a:extLst>
            </p:cNvPr>
            <p:cNvSpPr/>
            <p:nvPr/>
          </p:nvSpPr>
          <p:spPr bwMode="auto">
            <a:xfrm>
              <a:off x="529281" y="2735616"/>
              <a:ext cx="683439" cy="683439"/>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sp>
          <p:nvSpPr>
            <p:cNvPr id="64" name="Arc 63">
              <a:extLst>
                <a:ext uri="{FF2B5EF4-FFF2-40B4-BE49-F238E27FC236}">
                  <a16:creationId xmlns:a16="http://schemas.microsoft.com/office/drawing/2014/main" id="{55D5CB59-3D0D-AADC-EF85-AB1D4032E6B2}"/>
                </a:ext>
              </a:extLst>
            </p:cNvPr>
            <p:cNvSpPr/>
            <p:nvPr/>
          </p:nvSpPr>
          <p:spPr bwMode="auto">
            <a:xfrm>
              <a:off x="603994" y="2810329"/>
              <a:ext cx="534011" cy="534011"/>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grpSp>
      <p:grpSp>
        <p:nvGrpSpPr>
          <p:cNvPr id="65" name="Group 64">
            <a:extLst>
              <a:ext uri="{FF2B5EF4-FFF2-40B4-BE49-F238E27FC236}">
                <a16:creationId xmlns:a16="http://schemas.microsoft.com/office/drawing/2014/main" id="{8402D0B2-6A3D-0C3A-57AF-543AAE9330B0}"/>
              </a:ext>
            </a:extLst>
          </p:cNvPr>
          <p:cNvGrpSpPr/>
          <p:nvPr/>
        </p:nvGrpSpPr>
        <p:grpSpPr>
          <a:xfrm rot="8100000">
            <a:off x="5779729" y="2743519"/>
            <a:ext cx="427756" cy="400847"/>
            <a:chOff x="448236" y="2655413"/>
            <a:chExt cx="832353" cy="832354"/>
          </a:xfrm>
        </p:grpSpPr>
        <p:sp>
          <p:nvSpPr>
            <p:cNvPr id="66" name="Arc 65">
              <a:extLst>
                <a:ext uri="{FF2B5EF4-FFF2-40B4-BE49-F238E27FC236}">
                  <a16:creationId xmlns:a16="http://schemas.microsoft.com/office/drawing/2014/main" id="{91AE1AD3-7118-CF40-DE2B-0BD1A7270B3E}"/>
                </a:ext>
              </a:extLst>
            </p:cNvPr>
            <p:cNvSpPr/>
            <p:nvPr/>
          </p:nvSpPr>
          <p:spPr bwMode="auto">
            <a:xfrm>
              <a:off x="448236" y="2655413"/>
              <a:ext cx="832353" cy="832354"/>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sp>
          <p:nvSpPr>
            <p:cNvPr id="67" name="Arc 66">
              <a:extLst>
                <a:ext uri="{FF2B5EF4-FFF2-40B4-BE49-F238E27FC236}">
                  <a16:creationId xmlns:a16="http://schemas.microsoft.com/office/drawing/2014/main" id="{E3D4C2D1-A06C-CADD-7F78-BFE0A32E7CCF}"/>
                </a:ext>
              </a:extLst>
            </p:cNvPr>
            <p:cNvSpPr/>
            <p:nvPr/>
          </p:nvSpPr>
          <p:spPr bwMode="auto">
            <a:xfrm>
              <a:off x="529281" y="2735616"/>
              <a:ext cx="683439" cy="683439"/>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sp>
          <p:nvSpPr>
            <p:cNvPr id="68" name="Arc 67">
              <a:extLst>
                <a:ext uri="{FF2B5EF4-FFF2-40B4-BE49-F238E27FC236}">
                  <a16:creationId xmlns:a16="http://schemas.microsoft.com/office/drawing/2014/main" id="{8DE908CF-BAF8-DB1B-9055-90E5452ED1DF}"/>
                </a:ext>
              </a:extLst>
            </p:cNvPr>
            <p:cNvSpPr/>
            <p:nvPr/>
          </p:nvSpPr>
          <p:spPr bwMode="auto">
            <a:xfrm>
              <a:off x="603994" y="2810329"/>
              <a:ext cx="534011" cy="534011"/>
            </a:xfrm>
            <a:prstGeom prst="arc">
              <a:avLst/>
            </a:prstGeom>
            <a:noFill/>
            <a:ln w="19050" cap="flat" cmpd="sng" algn="ctr">
              <a:solidFill>
                <a:schemeClr val="bg1">
                  <a:lumMod val="50000"/>
                </a:schemeClr>
              </a:solidFill>
              <a:prstDash val="solid"/>
              <a:round/>
              <a:headEnd type="none" w="med" len="med"/>
              <a:tailEnd type="none" w="med" len="med"/>
            </a:ln>
            <a:effectLst/>
          </p:spPr>
          <p:txBody>
            <a:bodyPr rtlCol="0" anchor="ctr"/>
            <a:lstStyle/>
            <a:p>
              <a:pPr algn="ctr"/>
              <a:endParaRPr lang="en-US" sz="1400"/>
            </a:p>
          </p:txBody>
        </p:sp>
      </p:grpSp>
      <p:pic>
        <p:nvPicPr>
          <p:cNvPr id="69" name="Picture 68">
            <a:extLst>
              <a:ext uri="{FF2B5EF4-FFF2-40B4-BE49-F238E27FC236}">
                <a16:creationId xmlns:a16="http://schemas.microsoft.com/office/drawing/2014/main" id="{78139B79-7EF0-51A2-23CD-4ADB8CB420CC}"/>
              </a:ext>
            </a:extLst>
          </p:cNvPr>
          <p:cNvPicPr>
            <a:picLocks noChangeAspect="1"/>
          </p:cNvPicPr>
          <p:nvPr/>
        </p:nvPicPr>
        <p:blipFill>
          <a:blip r:embed="rId8"/>
          <a:stretch>
            <a:fillRect/>
          </a:stretch>
        </p:blipFill>
        <p:spPr>
          <a:xfrm rot="19500000">
            <a:off x="2841719" y="3082909"/>
            <a:ext cx="968775" cy="205497"/>
          </a:xfrm>
          <a:prstGeom prst="rect">
            <a:avLst/>
          </a:prstGeom>
        </p:spPr>
      </p:pic>
      <p:cxnSp>
        <p:nvCxnSpPr>
          <p:cNvPr id="70" name="Straight Arrow Connector 69">
            <a:extLst>
              <a:ext uri="{FF2B5EF4-FFF2-40B4-BE49-F238E27FC236}">
                <a16:creationId xmlns:a16="http://schemas.microsoft.com/office/drawing/2014/main" id="{6EFD3030-34AC-F298-E229-AD4740985FC1}"/>
              </a:ext>
            </a:extLst>
          </p:cNvPr>
          <p:cNvCxnSpPr>
            <a:cxnSpLocks/>
          </p:cNvCxnSpPr>
          <p:nvPr/>
        </p:nvCxnSpPr>
        <p:spPr bwMode="auto">
          <a:xfrm>
            <a:off x="3722830" y="3232651"/>
            <a:ext cx="2799148" cy="0"/>
          </a:xfrm>
          <a:prstGeom prst="straightConnector1">
            <a:avLst/>
          </a:prstGeom>
          <a:noFill/>
          <a:ln w="38100" cap="flat" cmpd="sng" algn="ctr">
            <a:solidFill>
              <a:srgbClr val="0070C0"/>
            </a:solidFill>
            <a:prstDash val="solid"/>
            <a:round/>
            <a:headEnd type="none" w="med" len="med"/>
            <a:tailEnd type="triangle" w="med" len="med"/>
          </a:ln>
          <a:effectLst/>
        </p:spPr>
      </p:cxnSp>
      <p:sp>
        <p:nvSpPr>
          <p:cNvPr id="71" name="TextBox 70">
            <a:extLst>
              <a:ext uri="{FF2B5EF4-FFF2-40B4-BE49-F238E27FC236}">
                <a16:creationId xmlns:a16="http://schemas.microsoft.com/office/drawing/2014/main" id="{8BB3BFA7-2693-2B32-8B77-9E091092B42A}"/>
              </a:ext>
            </a:extLst>
          </p:cNvPr>
          <p:cNvSpPr txBox="1"/>
          <p:nvPr/>
        </p:nvSpPr>
        <p:spPr>
          <a:xfrm>
            <a:off x="4271166" y="1781738"/>
            <a:ext cx="492009" cy="254044"/>
          </a:xfrm>
          <a:prstGeom prst="rect">
            <a:avLst/>
          </a:prstGeom>
          <a:noFill/>
          <a:ln w="3175">
            <a:noFill/>
          </a:ln>
        </p:spPr>
        <p:txBody>
          <a:bodyPr wrap="square" rtlCol="0">
            <a:spAutoFit/>
          </a:bodyPr>
          <a:lstStyle/>
          <a:p>
            <a:pPr algn="ctr"/>
            <a:r>
              <a:rPr lang="en-US" sz="1051" b="1">
                <a:solidFill>
                  <a:prstClr val="black"/>
                </a:solidFill>
                <a:latin typeface="Calibri"/>
              </a:rPr>
              <a:t>SRH</a:t>
            </a:r>
          </a:p>
        </p:txBody>
      </p:sp>
      <p:pic>
        <p:nvPicPr>
          <p:cNvPr id="72" name="Picture 71">
            <a:extLst>
              <a:ext uri="{FF2B5EF4-FFF2-40B4-BE49-F238E27FC236}">
                <a16:creationId xmlns:a16="http://schemas.microsoft.com/office/drawing/2014/main" id="{98D6E7CD-E3F7-E190-4D49-6711D14465DC}"/>
              </a:ext>
            </a:extLst>
          </p:cNvPr>
          <p:cNvPicPr>
            <a:picLocks noChangeAspect="1"/>
          </p:cNvPicPr>
          <p:nvPr/>
        </p:nvPicPr>
        <p:blipFill>
          <a:blip r:embed="rId10" cstate="print">
            <a:clrChange>
              <a:clrFrom>
                <a:srgbClr val="FFFFFF"/>
              </a:clrFrom>
              <a:clrTo>
                <a:srgbClr val="FFFFFF">
                  <a:alpha val="0"/>
                </a:srgbClr>
              </a:clrTo>
            </a:clrChange>
            <a:grayscl/>
            <a:extLst>
              <a:ext uri="{28A0092B-C50C-407E-A947-70E740481C1C}">
                <a14:useLocalDpi xmlns:a14="http://schemas.microsoft.com/office/drawing/2010/main"/>
              </a:ext>
            </a:extLst>
          </a:blip>
          <a:stretch>
            <a:fillRect/>
          </a:stretch>
        </p:blipFill>
        <p:spPr>
          <a:xfrm rot="12720000">
            <a:off x="6158360" y="1716212"/>
            <a:ext cx="612648" cy="146032"/>
          </a:xfrm>
          <a:prstGeom prst="rect">
            <a:avLst/>
          </a:prstGeom>
        </p:spPr>
      </p:pic>
      <p:grpSp>
        <p:nvGrpSpPr>
          <p:cNvPr id="73" name="Group 72">
            <a:extLst>
              <a:ext uri="{FF2B5EF4-FFF2-40B4-BE49-F238E27FC236}">
                <a16:creationId xmlns:a16="http://schemas.microsoft.com/office/drawing/2014/main" id="{FF9B4B57-2C20-27F1-6526-6579BF41E2E5}"/>
              </a:ext>
            </a:extLst>
          </p:cNvPr>
          <p:cNvGrpSpPr/>
          <p:nvPr/>
        </p:nvGrpSpPr>
        <p:grpSpPr>
          <a:xfrm>
            <a:off x="1302161" y="2451288"/>
            <a:ext cx="475488" cy="320553"/>
            <a:chOff x="1207008" y="2605354"/>
            <a:chExt cx="475488" cy="320553"/>
          </a:xfrm>
        </p:grpSpPr>
        <p:sp>
          <p:nvSpPr>
            <p:cNvPr id="74" name="Oval 73">
              <a:extLst>
                <a:ext uri="{FF2B5EF4-FFF2-40B4-BE49-F238E27FC236}">
                  <a16:creationId xmlns:a16="http://schemas.microsoft.com/office/drawing/2014/main" id="{86A18393-A8EE-4BB7-11ED-A6DD1F2ACF80}"/>
                </a:ext>
              </a:extLst>
            </p:cNvPr>
            <p:cNvSpPr/>
            <p:nvPr/>
          </p:nvSpPr>
          <p:spPr bwMode="auto">
            <a:xfrm>
              <a:off x="1235461" y="2659253"/>
              <a:ext cx="405077" cy="45719"/>
            </a:xfrm>
            <a:prstGeom prst="ellipse">
              <a:avLst/>
            </a:prstGeom>
            <a:noFill/>
            <a:ln w="9525" cap="flat" cmpd="sng" algn="ctr">
              <a:solidFill>
                <a:srgbClr val="F79646"/>
              </a:solidFill>
              <a:prstDash val="solid"/>
              <a:round/>
              <a:headEnd type="none" w="med" len="med"/>
              <a:tailEnd type="none" w="med" len="med"/>
            </a:ln>
            <a:effectLst>
              <a:glow rad="127000">
                <a:srgbClr val="F79646">
                  <a:alpha val="70000"/>
                </a:srgbClr>
              </a:glow>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endParaRPr lang="en-US" sz="1200">
                <a:latin typeface="Arial Narrow" pitchFamily="34" charset="0"/>
              </a:endParaRPr>
            </a:p>
          </p:txBody>
        </p:sp>
        <p:pic>
          <p:nvPicPr>
            <p:cNvPr id="75" name="Picture 74">
              <a:extLst>
                <a:ext uri="{FF2B5EF4-FFF2-40B4-BE49-F238E27FC236}">
                  <a16:creationId xmlns:a16="http://schemas.microsoft.com/office/drawing/2014/main" id="{50DE5D9F-A8DA-203E-050A-593BF0965129}"/>
                </a:ext>
              </a:extLst>
            </p:cNvPr>
            <p:cNvPicPr>
              <a:picLocks noChangeAspect="1"/>
            </p:cNvPicPr>
            <p:nvPr/>
          </p:nvPicPr>
          <p:blipFill rotWithShape="1">
            <a:blip r:embed="rId11">
              <a:clrChange>
                <a:clrFrom>
                  <a:srgbClr val="FFFFFF"/>
                </a:clrFrom>
                <a:clrTo>
                  <a:srgbClr val="FFFFFF">
                    <a:alpha val="0"/>
                  </a:srgbClr>
                </a:clrTo>
              </a:clrChange>
              <a:grayscl/>
              <a:extLst>
                <a:ext uri="{BEBA8EAE-BF5A-486C-A8C5-ECC9F3942E4B}">
                  <a14:imgProps xmlns:a14="http://schemas.microsoft.com/office/drawing/2010/main">
                    <a14:imgLayer r:embed="rId12">
                      <a14:imgEffect>
                        <a14:backgroundRemoval t="3178" b="96822" l="5350" r="96409">
                          <a14:foregroundMark x1="91545" y1="37964" x2="91545" y2="37964"/>
                          <a14:foregroundMark x1="95174" y1="34903" x2="95174" y2="34903"/>
                          <a14:foregroundMark x1="94126" y1="29900" x2="94126" y2="29900"/>
                          <a14:foregroundMark x1="96409" y1="29900" x2="96409" y2="29900"/>
                          <a14:foregroundMark x1="89375" y1="28723" x2="89375" y2="28723"/>
                          <a14:foregroundMark x1="85597" y1="23896" x2="73962" y2="22719"/>
                          <a14:foregroundMark x1="73962" y1="22719" x2="68649" y2="16363"/>
                          <a14:foregroundMark x1="68649" y1="16363" x2="50692" y2="9594"/>
                          <a14:foregroundMark x1="50692" y1="9594" x2="45492" y2="9594"/>
                          <a14:foregroundMark x1="45492" y1="9594" x2="24392" y2="18305"/>
                          <a14:foregroundMark x1="24392" y1="18305" x2="30715" y2="21954"/>
                          <a14:foregroundMark x1="30715" y1="21954" x2="73812" y2="22602"/>
                          <a14:foregroundMark x1="5387" y1="29723" x2="5387" y2="29723"/>
                          <a14:foregroundMark x1="50318" y1="3296" x2="50318" y2="3296"/>
                          <a14:foregroundMark x1="56004" y1="88405" x2="56004" y2="88405"/>
                          <a14:foregroundMark x1="56117" y1="95409" x2="56117" y2="95409"/>
                          <a14:foregroundMark x1="27647" y1="31313" x2="73401" y2="29900"/>
                          <a14:foregroundMark x1="73401" y1="29900" x2="66891" y2="25427"/>
                          <a14:foregroundMark x1="66891" y1="25427" x2="45455" y2="26780"/>
                          <a14:foregroundMark x1="45455" y1="26780" x2="33782" y2="26074"/>
                          <a14:foregroundMark x1="33782" y1="26074" x2="28919" y2="27546"/>
                          <a14:foregroundMark x1="28919" y1="27546" x2="28171" y2="30842"/>
                          <a14:foregroundMark x1="45080" y1="96822" x2="45080" y2="96822"/>
                          <a14:foregroundMark x1="68762" y1="28016" x2="68762" y2="28016"/>
                        </a14:backgroundRemoval>
                      </a14:imgEffect>
                    </a14:imgLayer>
                  </a14:imgProps>
                </a:ext>
              </a:extLst>
            </a:blip>
            <a:srcRect l="3186" r="2597"/>
            <a:stretch/>
          </p:blipFill>
          <p:spPr>
            <a:xfrm rot="10800000" flipV="1">
              <a:off x="1207008" y="2605354"/>
              <a:ext cx="475488" cy="320553"/>
            </a:xfrm>
            <a:prstGeom prst="rect">
              <a:avLst/>
            </a:prstGeom>
          </p:spPr>
        </p:pic>
      </p:grpSp>
      <p:grpSp>
        <p:nvGrpSpPr>
          <p:cNvPr id="76" name="Group 75">
            <a:extLst>
              <a:ext uri="{FF2B5EF4-FFF2-40B4-BE49-F238E27FC236}">
                <a16:creationId xmlns:a16="http://schemas.microsoft.com/office/drawing/2014/main" id="{95A27EA8-51F4-BEC3-4008-817D8873250F}"/>
              </a:ext>
            </a:extLst>
          </p:cNvPr>
          <p:cNvGrpSpPr>
            <a:grpSpLocks noChangeAspect="1"/>
          </p:cNvGrpSpPr>
          <p:nvPr/>
        </p:nvGrpSpPr>
        <p:grpSpPr>
          <a:xfrm>
            <a:off x="1308179" y="3448668"/>
            <a:ext cx="475488" cy="326893"/>
            <a:chOff x="1554480" y="3336262"/>
            <a:chExt cx="479073" cy="329357"/>
          </a:xfrm>
        </p:grpSpPr>
        <p:pic>
          <p:nvPicPr>
            <p:cNvPr id="77" name="Picture 76">
              <a:extLst>
                <a:ext uri="{FF2B5EF4-FFF2-40B4-BE49-F238E27FC236}">
                  <a16:creationId xmlns:a16="http://schemas.microsoft.com/office/drawing/2014/main" id="{6D1F0BF9-EF4C-5844-D15B-BF2D3AE0E771}"/>
                </a:ext>
              </a:extLst>
            </p:cNvPr>
            <p:cNvPicPr>
              <a:picLocks noChangeAspect="1"/>
            </p:cNvPicPr>
            <p:nvPr/>
          </p:nvPicPr>
          <p:blipFill rotWithShape="1">
            <a:blip r:embed="rId11">
              <a:clrChange>
                <a:clrFrom>
                  <a:srgbClr val="FFFFFF"/>
                </a:clrFrom>
                <a:clrTo>
                  <a:srgbClr val="FFFFFF">
                    <a:alpha val="0"/>
                  </a:srgbClr>
                </a:clrTo>
              </a:clrChange>
              <a:grayscl/>
              <a:extLst>
                <a:ext uri="{BEBA8EAE-BF5A-486C-A8C5-ECC9F3942E4B}">
                  <a14:imgProps xmlns:a14="http://schemas.microsoft.com/office/drawing/2010/main">
                    <a14:imgLayer r:embed="rId13">
                      <a14:imgEffect>
                        <a14:backgroundRemoval t="3178" b="96822" l="5350" r="96409">
                          <a14:foregroundMark x1="91545" y1="37964" x2="91545" y2="37964"/>
                          <a14:foregroundMark x1="95174" y1="34903" x2="95174" y2="34903"/>
                          <a14:foregroundMark x1="94126" y1="29900" x2="94126" y2="29900"/>
                          <a14:foregroundMark x1="96409" y1="29900" x2="96409" y2="29900"/>
                          <a14:foregroundMark x1="89375" y1="28723" x2="89375" y2="28723"/>
                          <a14:foregroundMark x1="85597" y1="23896" x2="73962" y2="22719"/>
                          <a14:foregroundMark x1="73962" y1="22719" x2="68649" y2="16363"/>
                          <a14:foregroundMark x1="68649" y1="16363" x2="50692" y2="9594"/>
                          <a14:foregroundMark x1="50692" y1="9594" x2="45492" y2="9594"/>
                          <a14:foregroundMark x1="45492" y1="9594" x2="24392" y2="18305"/>
                          <a14:foregroundMark x1="24392" y1="18305" x2="30715" y2="21954"/>
                          <a14:foregroundMark x1="30715" y1="21954" x2="73812" y2="22602"/>
                          <a14:foregroundMark x1="5387" y1="29723" x2="5387" y2="29723"/>
                          <a14:foregroundMark x1="50318" y1="3296" x2="50318" y2="3296"/>
                          <a14:foregroundMark x1="56004" y1="88405" x2="56004" y2="88405"/>
                          <a14:foregroundMark x1="56117" y1="95409" x2="56117" y2="95409"/>
                          <a14:foregroundMark x1="27647" y1="31313" x2="73401" y2="29900"/>
                          <a14:foregroundMark x1="73401" y1="29900" x2="66891" y2="25427"/>
                          <a14:foregroundMark x1="66891" y1="25427" x2="45455" y2="26780"/>
                          <a14:foregroundMark x1="45455" y1="26780" x2="33782" y2="26074"/>
                          <a14:foregroundMark x1="33782" y1="26074" x2="28919" y2="27546"/>
                          <a14:foregroundMark x1="28919" y1="27546" x2="28171" y2="30842"/>
                          <a14:foregroundMark x1="45080" y1="96822" x2="45080" y2="96822"/>
                          <a14:foregroundMark x1="68762" y1="28016" x2="68762" y2="28016"/>
                        </a14:backgroundRemoval>
                      </a14:imgEffect>
                    </a14:imgLayer>
                  </a14:imgProps>
                </a:ext>
              </a:extLst>
            </a:blip>
            <a:srcRect l="3186" r="2597"/>
            <a:stretch/>
          </p:blipFill>
          <p:spPr>
            <a:xfrm rot="10800000" flipV="1">
              <a:off x="1558065" y="3336262"/>
              <a:ext cx="475488" cy="320553"/>
            </a:xfrm>
            <a:prstGeom prst="rect">
              <a:avLst/>
            </a:prstGeom>
          </p:spPr>
        </p:pic>
        <p:pic>
          <p:nvPicPr>
            <p:cNvPr id="78" name="Picture 77">
              <a:extLst>
                <a:ext uri="{FF2B5EF4-FFF2-40B4-BE49-F238E27FC236}">
                  <a16:creationId xmlns:a16="http://schemas.microsoft.com/office/drawing/2014/main" id="{F35E3539-4647-B166-3009-17E19E806A6F}"/>
                </a:ext>
              </a:extLst>
            </p:cNvPr>
            <p:cNvPicPr>
              <a:picLocks noChangeAspect="1"/>
            </p:cNvPicPr>
            <p:nvPr/>
          </p:nvPicPr>
          <p:blipFill>
            <a:blip r:embed="rId14">
              <a:extLst>
                <a:ext uri="{BEBA8EAE-BF5A-486C-A8C5-ECC9F3942E4B}">
                  <a14:imgProps xmlns:a14="http://schemas.microsoft.com/office/drawing/2010/main">
                    <a14:imgLayer r:embed="rId15">
                      <a14:imgEffect>
                        <a14:backgroundRemoval t="8000" b="92400" l="1782" r="97773">
                          <a14:foregroundMark x1="8352" y1="31600" x2="8352" y2="31600"/>
                          <a14:foregroundMark x1="8352" y1="31600" x2="8352" y2="31600"/>
                          <a14:foregroundMark x1="9243" y1="22400" x2="9243" y2="22400"/>
                          <a14:foregroundMark x1="3786" y1="19200" x2="3786" y2="19200"/>
                          <a14:foregroundMark x1="1893" y1="17600" x2="1893" y2="17600"/>
                          <a14:foregroundMark x1="17817" y1="86800" x2="17817" y2="86800"/>
                          <a14:foregroundMark x1="43541" y1="11200" x2="43541" y2="11200"/>
                          <a14:foregroundMark x1="43541" y1="9600" x2="43541" y2="9600"/>
                          <a14:foregroundMark x1="43541" y1="9600" x2="43541" y2="9600"/>
                          <a14:foregroundMark x1="53675" y1="8000" x2="53675" y2="8000"/>
                          <a14:foregroundMark x1="96993" y1="29200" x2="96993" y2="29200"/>
                          <a14:foregroundMark x1="97773" y1="17600" x2="97773" y2="17600"/>
                          <a14:foregroundMark x1="36526" y1="47200" x2="36526" y2="47200"/>
                          <a14:foregroundMark x1="38085" y1="46400" x2="38085" y2="46400"/>
                          <a14:foregroundMark x1="35746" y1="53600" x2="35746" y2="53600"/>
                          <a14:foregroundMark x1="35746" y1="53600" x2="35746" y2="53600"/>
                          <a14:foregroundMark x1="35857" y1="53200" x2="35857" y2="53200"/>
                          <a14:foregroundMark x1="35969" y1="52800" x2="35969" y2="52800"/>
                          <a14:foregroundMark x1="15367" y1="37600" x2="15367" y2="37600"/>
                          <a14:foregroundMark x1="61247" y1="52800" x2="61247" y2="52800"/>
                          <a14:foregroundMark x1="63920" y1="53600" x2="63920" y2="53600"/>
                          <a14:foregroundMark x1="80958" y1="78800" x2="80958" y2="78800"/>
                          <a14:foregroundMark x1="15702" y1="43600" x2="15702" y2="43600"/>
                          <a14:backgroundMark x1="43875" y1="74800" x2="43875" y2="74800"/>
                          <a14:backgroundMark x1="46882" y1="73200" x2="46882" y2="73200"/>
                          <a14:backgroundMark x1="50891" y1="89600" x2="50891" y2="89600"/>
                          <a14:backgroundMark x1="40312" y1="82400" x2="40312" y2="82400"/>
                          <a14:backgroundMark x1="43875" y1="83600" x2="43875" y2="83600"/>
                          <a14:backgroundMark x1="40423" y1="96400" x2="45880" y2="95200"/>
                          <a14:backgroundMark x1="45880" y1="95200" x2="58129" y2="96400"/>
                          <a14:backgroundMark x1="58129" y1="96400" x2="54343" y2="81200"/>
                          <a14:backgroundMark x1="54343" y1="81200" x2="43096" y2="82800"/>
                          <a14:backgroundMark x1="43096" y1="82800" x2="40757" y2="95600"/>
                          <a14:backgroundMark x1="49666" y1="89600" x2="49666" y2="89600"/>
                          <a14:backgroundMark x1="47884" y1="89600" x2="47884" y2="89600"/>
                          <a14:backgroundMark x1="48886" y1="89600" x2="48886" y2="89600"/>
                          <a14:backgroundMark x1="49666" y1="89600" x2="49666" y2="89600"/>
                          <a14:backgroundMark x1="46325" y1="89600" x2="51782" y2="93200"/>
                          <a14:backgroundMark x1="51782" y1="93200" x2="46325" y2="91600"/>
                          <a14:backgroundMark x1="46325" y1="91600" x2="46325" y2="91600"/>
                          <a14:backgroundMark x1="19376" y1="78000" x2="19376" y2="78000"/>
                          <a14:backgroundMark x1="19710" y1="79200" x2="19710" y2="79200"/>
                          <a14:backgroundMark x1="19488" y1="78800" x2="19599" y2="78400"/>
                          <a14:backgroundMark x1="19822" y1="79200" x2="19822" y2="79200"/>
                          <a14:backgroundMark x1="19822" y1="78400" x2="19822" y2="78400"/>
                          <a14:backgroundMark x1="39532" y1="81200" x2="39532" y2="81200"/>
                          <a14:backgroundMark x1="15479" y1="50000" x2="15479" y2="50000"/>
                          <a14:backgroundMark x1="14588" y1="50800" x2="14588" y2="50800"/>
                          <a14:backgroundMark x1="14811" y1="51600" x2="14811" y2="51600"/>
                          <a14:backgroundMark x1="14699" y1="51600" x2="14699" y2="51600"/>
                          <a14:backgroundMark x1="15033" y1="49600" x2="15813" y2="51200"/>
                          <a14:backgroundMark x1="81626" y1="86400" x2="81626" y2="86400"/>
                          <a14:backgroundMark x1="81849" y1="85600" x2="81849" y2="85600"/>
                          <a14:backgroundMark x1="82183" y1="84000" x2="82183" y2="84000"/>
                          <a14:backgroundMark x1="81737" y1="85200" x2="81737" y2="85200"/>
                          <a14:backgroundMark x1="81180" y1="84400" x2="81180" y2="85600"/>
                          <a14:backgroundMark x1="81960" y1="88000" x2="81960" y2="88000"/>
                          <a14:backgroundMark x1="81849" y1="87200" x2="81849" y2="87200"/>
                        </a14:backgroundRemoval>
                      </a14:imgEffect>
                    </a14:imgLayer>
                  </a14:imgProps>
                </a:ext>
              </a:extLst>
            </a:blip>
            <a:stretch>
              <a:fillRect/>
            </a:stretch>
          </p:blipFill>
          <p:spPr>
            <a:xfrm flipV="1">
              <a:off x="1554480" y="3533245"/>
              <a:ext cx="475488" cy="132374"/>
            </a:xfrm>
            <a:prstGeom prst="rect">
              <a:avLst/>
            </a:prstGeom>
          </p:spPr>
        </p:pic>
      </p:grpSp>
      <p:grpSp>
        <p:nvGrpSpPr>
          <p:cNvPr id="79" name="Group 78">
            <a:extLst>
              <a:ext uri="{FF2B5EF4-FFF2-40B4-BE49-F238E27FC236}">
                <a16:creationId xmlns:a16="http://schemas.microsoft.com/office/drawing/2014/main" id="{AEB9F0CD-7876-CE15-4267-B6B015ECCE59}"/>
              </a:ext>
            </a:extLst>
          </p:cNvPr>
          <p:cNvGrpSpPr/>
          <p:nvPr/>
        </p:nvGrpSpPr>
        <p:grpSpPr>
          <a:xfrm>
            <a:off x="6478594" y="4582525"/>
            <a:ext cx="771797" cy="405127"/>
            <a:chOff x="6383438" y="4893920"/>
            <a:chExt cx="771797" cy="405127"/>
          </a:xfrm>
        </p:grpSpPr>
        <p:pic>
          <p:nvPicPr>
            <p:cNvPr id="80" name="Picture 79">
              <a:extLst>
                <a:ext uri="{FF2B5EF4-FFF2-40B4-BE49-F238E27FC236}">
                  <a16:creationId xmlns:a16="http://schemas.microsoft.com/office/drawing/2014/main" id="{CEFCE828-6D78-72E3-5196-24D815A5E2D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6383438" y="4893920"/>
              <a:ext cx="771797" cy="405127"/>
            </a:xfrm>
            <a:prstGeom prst="rect">
              <a:avLst/>
            </a:prstGeom>
          </p:spPr>
        </p:pic>
        <p:pic>
          <p:nvPicPr>
            <p:cNvPr id="81" name="Picture 80">
              <a:extLst>
                <a:ext uri="{FF2B5EF4-FFF2-40B4-BE49-F238E27FC236}">
                  <a16:creationId xmlns:a16="http://schemas.microsoft.com/office/drawing/2014/main" id="{B3B6DD15-3BA7-591F-9C03-E5D57E584DF9}"/>
                </a:ext>
              </a:extLst>
            </p:cNvPr>
            <p:cNvPicPr>
              <a:picLocks noChangeAspect="1"/>
            </p:cNvPicPr>
            <p:nvPr/>
          </p:nvPicPr>
          <p:blipFill>
            <a:blip r:embed="rId17">
              <a:grayscl/>
              <a:extLst>
                <a:ext uri="{BEBA8EAE-BF5A-486C-A8C5-ECC9F3942E4B}">
                  <a14:imgProps xmlns:a14="http://schemas.microsoft.com/office/drawing/2010/main">
                    <a14:imgLayer r:embed="rId18">
                      <a14:imgEffect>
                        <a14:backgroundRemoval t="7264" b="90709" l="4685" r="95230">
                          <a14:foregroundMark x1="10647" y1="7939" x2="10647" y2="7939"/>
                          <a14:foregroundMark x1="4685" y1="7432" x2="4685" y2="7432"/>
                          <a14:foregroundMark x1="91312" y1="28041" x2="91312" y2="28041"/>
                          <a14:foregroundMark x1="95230" y1="27534" x2="95230" y2="27534"/>
                          <a14:foregroundMark x1="49915" y1="90709" x2="49915" y2="90709"/>
                        </a14:backgroundRemoval>
                      </a14:imgEffect>
                      <a14:imgEffect>
                        <a14:saturation sat="0"/>
                      </a14:imgEffect>
                    </a14:imgLayer>
                  </a14:imgProps>
                </a:ext>
              </a:extLst>
            </a:blip>
            <a:stretch>
              <a:fillRect/>
            </a:stretch>
          </p:blipFill>
          <p:spPr>
            <a:xfrm rot="21222173">
              <a:off x="6552887" y="5029649"/>
              <a:ext cx="438912" cy="221325"/>
            </a:xfrm>
            <a:prstGeom prst="rect">
              <a:avLst/>
            </a:prstGeom>
            <a:effectLst>
              <a:glow rad="63500">
                <a:srgbClr val="FFF873"/>
              </a:glow>
            </a:effectLst>
          </p:spPr>
        </p:pic>
      </p:grpSp>
      <p:sp>
        <p:nvSpPr>
          <p:cNvPr id="82" name="TextBox 81">
            <a:extLst>
              <a:ext uri="{FF2B5EF4-FFF2-40B4-BE49-F238E27FC236}">
                <a16:creationId xmlns:a16="http://schemas.microsoft.com/office/drawing/2014/main" id="{FE984D5B-F62D-9953-55BE-CF051904DB78}"/>
              </a:ext>
            </a:extLst>
          </p:cNvPr>
          <p:cNvSpPr txBox="1"/>
          <p:nvPr/>
        </p:nvSpPr>
        <p:spPr>
          <a:xfrm>
            <a:off x="1192433" y="5597507"/>
            <a:ext cx="694944" cy="320040"/>
          </a:xfrm>
          <a:prstGeom prst="rect">
            <a:avLst/>
          </a:prstGeom>
          <a:noFill/>
          <a:ln w="38100">
            <a:solidFill>
              <a:srgbClr val="C00000"/>
            </a:solidFill>
          </a:ln>
        </p:spPr>
        <p:txBody>
          <a:bodyPr wrap="square" lIns="0" rIns="0" rtlCol="0">
            <a:noAutofit/>
          </a:bodyPr>
          <a:lstStyle/>
          <a:p>
            <a:pPr algn="ctr">
              <a:lnSpc>
                <a:spcPct val="75000"/>
              </a:lnSpc>
            </a:pPr>
            <a:r>
              <a:rPr lang="en-US" sz="1067" b="1">
                <a:solidFill>
                  <a:prstClr val="black"/>
                </a:solidFill>
                <a:latin typeface="Calibri"/>
              </a:rPr>
              <a:t>Mars 2020 (</a:t>
            </a:r>
            <a:r>
              <a:rPr lang="en-US" sz="1067" b="1" i="1">
                <a:solidFill>
                  <a:prstClr val="black"/>
                </a:solidFill>
                <a:latin typeface="Calibri"/>
              </a:rPr>
              <a:t>JPL</a:t>
            </a:r>
            <a:r>
              <a:rPr lang="en-US" sz="1067" b="1">
                <a:solidFill>
                  <a:prstClr val="black"/>
                </a:solidFill>
                <a:latin typeface="Calibri"/>
              </a:rPr>
              <a:t>)</a:t>
            </a:r>
          </a:p>
        </p:txBody>
      </p:sp>
      <p:sp>
        <p:nvSpPr>
          <p:cNvPr id="83" name="TextBox 82">
            <a:extLst>
              <a:ext uri="{FF2B5EF4-FFF2-40B4-BE49-F238E27FC236}">
                <a16:creationId xmlns:a16="http://schemas.microsoft.com/office/drawing/2014/main" id="{4A05D278-9B5C-96BC-F321-8ADBF240FC32}"/>
              </a:ext>
            </a:extLst>
          </p:cNvPr>
          <p:cNvSpPr txBox="1"/>
          <p:nvPr/>
        </p:nvSpPr>
        <p:spPr>
          <a:xfrm>
            <a:off x="7004845" y="5597508"/>
            <a:ext cx="1856231" cy="355097"/>
          </a:xfrm>
          <a:prstGeom prst="rect">
            <a:avLst/>
          </a:prstGeom>
          <a:noFill/>
          <a:ln w="38100">
            <a:solidFill>
              <a:srgbClr val="FF6600"/>
            </a:solidFill>
          </a:ln>
        </p:spPr>
        <p:txBody>
          <a:bodyPr wrap="square" lIns="0" rIns="0" rtlCol="0">
            <a:spAutoFit/>
          </a:bodyPr>
          <a:lstStyle/>
          <a:p>
            <a:pPr algn="ctr">
              <a:lnSpc>
                <a:spcPct val="80000"/>
              </a:lnSpc>
            </a:pPr>
            <a:r>
              <a:rPr lang="en-US" sz="1067" b="1">
                <a:solidFill>
                  <a:prstClr val="black"/>
                </a:solidFill>
              </a:rPr>
              <a:t>Sample Receiving Project (SRP) (</a:t>
            </a:r>
            <a:r>
              <a:rPr lang="en-US" sz="1067" b="1" i="1">
                <a:solidFill>
                  <a:prstClr val="black"/>
                </a:solidFill>
                <a:cs typeface="Calibri" panose="020F0502020204030204" pitchFamily="34" charset="0"/>
              </a:rPr>
              <a:t>NASA</a:t>
            </a:r>
            <a:r>
              <a:rPr lang="en-US" sz="1067" b="1" i="1">
                <a:solidFill>
                  <a:prstClr val="black"/>
                </a:solidFill>
              </a:rPr>
              <a:t>/ESA</a:t>
            </a:r>
            <a:r>
              <a:rPr lang="en-US" sz="1067" b="1">
                <a:solidFill>
                  <a:prstClr val="black"/>
                </a:solidFill>
              </a:rPr>
              <a:t>)</a:t>
            </a:r>
          </a:p>
        </p:txBody>
      </p:sp>
      <p:sp>
        <p:nvSpPr>
          <p:cNvPr id="84" name="Rectangle 83">
            <a:extLst>
              <a:ext uri="{FF2B5EF4-FFF2-40B4-BE49-F238E27FC236}">
                <a16:creationId xmlns:a16="http://schemas.microsoft.com/office/drawing/2014/main" id="{6A4FC38F-4A83-239B-3B5E-629F3E285F29}"/>
              </a:ext>
            </a:extLst>
          </p:cNvPr>
          <p:cNvSpPr/>
          <p:nvPr/>
        </p:nvSpPr>
        <p:spPr bwMode="auto">
          <a:xfrm flipV="1">
            <a:off x="395084" y="5316939"/>
            <a:ext cx="8476488" cy="228600"/>
          </a:xfrm>
          <a:prstGeom prst="rect">
            <a:avLst/>
          </a:prstGeom>
          <a:solidFill>
            <a:srgbClr val="0070C0"/>
          </a:solidFill>
          <a:ln w="9525" cap="flat" cmpd="sng" algn="ctr">
            <a:solidFill>
              <a:srgbClr val="0070C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200">
              <a:solidFill>
                <a:prstClr val="black"/>
              </a:solidFill>
              <a:latin typeface="Arial Narrow" pitchFamily="34" charset="0"/>
            </a:endParaRPr>
          </a:p>
        </p:txBody>
      </p:sp>
      <p:pic>
        <p:nvPicPr>
          <p:cNvPr id="85" name="Picture 2" descr="http://www.wpclipart.com/space/solar_system/Earth/Earth_Western_Hemisphere_white_background.jpg">
            <a:extLst>
              <a:ext uri="{FF2B5EF4-FFF2-40B4-BE49-F238E27FC236}">
                <a16:creationId xmlns:a16="http://schemas.microsoft.com/office/drawing/2014/main" id="{416BE2F2-2FB5-5623-2F66-ECD1C50C398A}"/>
              </a:ext>
            </a:extLst>
          </p:cNvPr>
          <p:cNvPicPr>
            <a:picLocks noChangeAspect="1" noChangeArrowheads="1"/>
          </p:cNvPicPr>
          <p:nvPr/>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37294" y="5112875"/>
            <a:ext cx="645759" cy="640080"/>
          </a:xfrm>
          <a:prstGeom prst="rect">
            <a:avLst/>
          </a:prstGeom>
          <a:noFill/>
          <a:extLst>
            <a:ext uri="{909E8E84-426E-40dd-AFC4-6F175D3DCCD1}">
              <a14:hiddenFill xmlns="" xmlns:a14="http://schemas.microsoft.com/office/drawing/2010/main">
                <a:solidFill>
                  <a:srgbClr val="FFFFFF"/>
                </a:solidFill>
              </a14:hiddenFill>
            </a:ext>
          </a:extLst>
        </p:spPr>
      </p:pic>
      <p:sp>
        <p:nvSpPr>
          <p:cNvPr id="86" name="Rectangle 85">
            <a:extLst>
              <a:ext uri="{FF2B5EF4-FFF2-40B4-BE49-F238E27FC236}">
                <a16:creationId xmlns:a16="http://schemas.microsoft.com/office/drawing/2014/main" id="{5EFAE4A8-B6D2-CF69-7142-8A76A232240F}"/>
              </a:ext>
            </a:extLst>
          </p:cNvPr>
          <p:cNvSpPr/>
          <p:nvPr/>
        </p:nvSpPr>
        <p:spPr>
          <a:xfrm>
            <a:off x="8236169" y="5259180"/>
            <a:ext cx="637226" cy="338554"/>
          </a:xfrm>
          <a:prstGeom prst="rect">
            <a:avLst/>
          </a:prstGeom>
        </p:spPr>
        <p:txBody>
          <a:bodyPr wrap="none">
            <a:spAutoFit/>
          </a:bodyPr>
          <a:lstStyle/>
          <a:p>
            <a:pPr algn="r"/>
            <a:r>
              <a:rPr lang="en-US" sz="1600" b="1">
                <a:solidFill>
                  <a:prstClr val="white"/>
                </a:solidFill>
                <a:latin typeface="Calibri"/>
              </a:rPr>
              <a:t>Earth</a:t>
            </a:r>
          </a:p>
        </p:txBody>
      </p:sp>
      <p:sp>
        <p:nvSpPr>
          <p:cNvPr id="87" name="Rectangle 86">
            <a:extLst>
              <a:ext uri="{FF2B5EF4-FFF2-40B4-BE49-F238E27FC236}">
                <a16:creationId xmlns:a16="http://schemas.microsoft.com/office/drawing/2014/main" id="{78AE2D1C-8188-76A4-C7D7-350898627107}"/>
              </a:ext>
            </a:extLst>
          </p:cNvPr>
          <p:cNvSpPr/>
          <p:nvPr/>
        </p:nvSpPr>
        <p:spPr>
          <a:xfrm>
            <a:off x="3100082" y="5295757"/>
            <a:ext cx="587212" cy="276999"/>
          </a:xfrm>
          <a:prstGeom prst="rect">
            <a:avLst/>
          </a:prstGeom>
        </p:spPr>
        <p:txBody>
          <a:bodyPr wrap="none">
            <a:spAutoFit/>
          </a:bodyPr>
          <a:lstStyle/>
          <a:p>
            <a:pPr algn="r"/>
            <a:r>
              <a:rPr lang="en-US" sz="1200">
                <a:solidFill>
                  <a:prstClr val="white"/>
                </a:solidFill>
                <a:latin typeface="Calibri"/>
              </a:rPr>
              <a:t>Year N</a:t>
            </a:r>
          </a:p>
        </p:txBody>
      </p:sp>
      <p:sp>
        <p:nvSpPr>
          <p:cNvPr id="88" name="Rectangle 87">
            <a:extLst>
              <a:ext uri="{FF2B5EF4-FFF2-40B4-BE49-F238E27FC236}">
                <a16:creationId xmlns:a16="http://schemas.microsoft.com/office/drawing/2014/main" id="{141083C8-9D98-47E8-7E96-B57178B47874}"/>
              </a:ext>
            </a:extLst>
          </p:cNvPr>
          <p:cNvSpPr/>
          <p:nvPr/>
        </p:nvSpPr>
        <p:spPr>
          <a:xfrm>
            <a:off x="4806457" y="5295757"/>
            <a:ext cx="742703" cy="276999"/>
          </a:xfrm>
          <a:prstGeom prst="rect">
            <a:avLst/>
          </a:prstGeom>
        </p:spPr>
        <p:txBody>
          <a:bodyPr wrap="none">
            <a:spAutoFit/>
          </a:bodyPr>
          <a:lstStyle/>
          <a:p>
            <a:pPr algn="r"/>
            <a:r>
              <a:rPr lang="en-US" sz="1200">
                <a:solidFill>
                  <a:prstClr val="white"/>
                </a:solidFill>
                <a:latin typeface="Calibri"/>
              </a:rPr>
              <a:t>Year N+1</a:t>
            </a:r>
          </a:p>
        </p:txBody>
      </p:sp>
      <p:sp>
        <p:nvSpPr>
          <p:cNvPr id="89" name="Rectangle 88">
            <a:extLst>
              <a:ext uri="{FF2B5EF4-FFF2-40B4-BE49-F238E27FC236}">
                <a16:creationId xmlns:a16="http://schemas.microsoft.com/office/drawing/2014/main" id="{F50A6EC9-1463-5277-E5DB-9F644C601C3E}"/>
              </a:ext>
            </a:extLst>
          </p:cNvPr>
          <p:cNvSpPr/>
          <p:nvPr/>
        </p:nvSpPr>
        <p:spPr>
          <a:xfrm>
            <a:off x="6527317" y="5295757"/>
            <a:ext cx="742703" cy="276999"/>
          </a:xfrm>
          <a:prstGeom prst="rect">
            <a:avLst/>
          </a:prstGeom>
        </p:spPr>
        <p:txBody>
          <a:bodyPr wrap="none">
            <a:spAutoFit/>
          </a:bodyPr>
          <a:lstStyle/>
          <a:p>
            <a:pPr algn="r"/>
            <a:r>
              <a:rPr lang="en-US" sz="1200">
                <a:solidFill>
                  <a:prstClr val="white"/>
                </a:solidFill>
                <a:latin typeface="Calibri"/>
              </a:rPr>
              <a:t>Year N+6</a:t>
            </a:r>
          </a:p>
        </p:txBody>
      </p:sp>
      <p:sp>
        <p:nvSpPr>
          <p:cNvPr id="90" name="Rectangle 89">
            <a:extLst>
              <a:ext uri="{FF2B5EF4-FFF2-40B4-BE49-F238E27FC236}">
                <a16:creationId xmlns:a16="http://schemas.microsoft.com/office/drawing/2014/main" id="{A9226C2E-4A2C-5F8D-69CF-BCAC0118B82B}"/>
              </a:ext>
            </a:extLst>
          </p:cNvPr>
          <p:cNvSpPr/>
          <p:nvPr/>
        </p:nvSpPr>
        <p:spPr>
          <a:xfrm>
            <a:off x="1289590" y="5295915"/>
            <a:ext cx="498855" cy="276999"/>
          </a:xfrm>
          <a:prstGeom prst="rect">
            <a:avLst/>
          </a:prstGeom>
        </p:spPr>
        <p:txBody>
          <a:bodyPr wrap="none">
            <a:spAutoFit/>
          </a:bodyPr>
          <a:lstStyle/>
          <a:p>
            <a:pPr algn="r"/>
            <a:r>
              <a:rPr lang="en-US" sz="1200">
                <a:solidFill>
                  <a:prstClr val="white"/>
                </a:solidFill>
                <a:latin typeface="Calibri"/>
              </a:rPr>
              <a:t>2020</a:t>
            </a:r>
          </a:p>
        </p:txBody>
      </p:sp>
      <p:sp>
        <p:nvSpPr>
          <p:cNvPr id="91" name="TextBox 90">
            <a:extLst>
              <a:ext uri="{FF2B5EF4-FFF2-40B4-BE49-F238E27FC236}">
                <a16:creationId xmlns:a16="http://schemas.microsoft.com/office/drawing/2014/main" id="{262CE050-8BF4-45FB-C37B-C9F3044417E2}"/>
              </a:ext>
            </a:extLst>
          </p:cNvPr>
          <p:cNvSpPr txBox="1"/>
          <p:nvPr/>
        </p:nvSpPr>
        <p:spPr>
          <a:xfrm>
            <a:off x="4264816" y="5597507"/>
            <a:ext cx="2450592" cy="744928"/>
          </a:xfrm>
          <a:prstGeom prst="rect">
            <a:avLst/>
          </a:prstGeom>
          <a:noFill/>
          <a:ln w="38100">
            <a:solidFill>
              <a:srgbClr val="00B050"/>
            </a:solidFill>
          </a:ln>
        </p:spPr>
        <p:txBody>
          <a:bodyPr wrap="square" lIns="0" rIns="0" rtlCol="0">
            <a:noAutofit/>
          </a:bodyPr>
          <a:lstStyle/>
          <a:p>
            <a:pPr algn="ctr">
              <a:lnSpc>
                <a:spcPct val="75000"/>
              </a:lnSpc>
            </a:pPr>
            <a:r>
              <a:rPr lang="en-US" sz="1067" b="1" dirty="0">
                <a:solidFill>
                  <a:prstClr val="black"/>
                </a:solidFill>
              </a:rPr>
              <a:t>Sample Retrieval Lander (SRL) (</a:t>
            </a:r>
            <a:r>
              <a:rPr lang="en-US" sz="1067" b="1" i="1" dirty="0">
                <a:solidFill>
                  <a:prstClr val="black"/>
                </a:solidFill>
              </a:rPr>
              <a:t>JPL</a:t>
            </a:r>
            <a:r>
              <a:rPr lang="en-US" sz="1067" b="1" dirty="0">
                <a:solidFill>
                  <a:prstClr val="black"/>
                </a:solidFill>
              </a:rPr>
              <a:t>),</a:t>
            </a:r>
          </a:p>
          <a:p>
            <a:pPr algn="ctr">
              <a:lnSpc>
                <a:spcPct val="75000"/>
              </a:lnSpc>
            </a:pPr>
            <a:r>
              <a:rPr lang="en-US" sz="1067" b="1" dirty="0">
                <a:solidFill>
                  <a:prstClr val="black"/>
                </a:solidFill>
              </a:rPr>
              <a:t>with</a:t>
            </a:r>
          </a:p>
          <a:p>
            <a:pPr algn="ctr">
              <a:lnSpc>
                <a:spcPct val="75000"/>
              </a:lnSpc>
            </a:pPr>
            <a:r>
              <a:rPr lang="en-US" sz="1067" b="1" dirty="0">
                <a:solidFill>
                  <a:prstClr val="black"/>
                </a:solidFill>
              </a:rPr>
              <a:t>Sample Transfer Arm (STA) (ESA),</a:t>
            </a:r>
          </a:p>
          <a:p>
            <a:pPr algn="ctr">
              <a:lnSpc>
                <a:spcPct val="75000"/>
              </a:lnSpc>
            </a:pPr>
            <a:r>
              <a:rPr lang="en-US" sz="1067" b="1" dirty="0">
                <a:solidFill>
                  <a:prstClr val="black"/>
                </a:solidFill>
                <a:latin typeface="Calibri"/>
              </a:rPr>
              <a:t>Mars Ascent Vehicle (MAV) (</a:t>
            </a:r>
            <a:r>
              <a:rPr lang="en-US" sz="1067" b="1" i="1" dirty="0">
                <a:solidFill>
                  <a:prstClr val="black"/>
                </a:solidFill>
                <a:latin typeface="Calibri"/>
              </a:rPr>
              <a:t>MSFC</a:t>
            </a:r>
            <a:r>
              <a:rPr lang="en-US" sz="1067" b="1" dirty="0">
                <a:solidFill>
                  <a:prstClr val="black"/>
                </a:solidFill>
                <a:latin typeface="Calibri"/>
              </a:rPr>
              <a:t>), and </a:t>
            </a:r>
            <a:r>
              <a:rPr lang="en-US" sz="1067" b="1" dirty="0">
                <a:solidFill>
                  <a:prstClr val="black"/>
                </a:solidFill>
              </a:rPr>
              <a:t>Sample Recovery Helicopter(s) (SRH) (</a:t>
            </a:r>
            <a:r>
              <a:rPr lang="en-US" sz="1067" b="1" i="1" dirty="0">
                <a:solidFill>
                  <a:prstClr val="black"/>
                </a:solidFill>
              </a:rPr>
              <a:t>JPL</a:t>
            </a:r>
            <a:r>
              <a:rPr lang="en-US" sz="1067" b="1" dirty="0">
                <a:solidFill>
                  <a:prstClr val="black"/>
                </a:solidFill>
              </a:rPr>
              <a:t>)</a:t>
            </a:r>
          </a:p>
          <a:p>
            <a:pPr algn="ctr">
              <a:lnSpc>
                <a:spcPct val="75000"/>
              </a:lnSpc>
            </a:pPr>
            <a:endParaRPr lang="en-US" sz="1067" b="1" dirty="0">
              <a:solidFill>
                <a:prstClr val="black"/>
              </a:solidFill>
              <a:latin typeface="Calibri"/>
            </a:endParaRPr>
          </a:p>
        </p:txBody>
      </p:sp>
      <p:sp>
        <p:nvSpPr>
          <p:cNvPr id="92" name="TextBox 91">
            <a:extLst>
              <a:ext uri="{FF2B5EF4-FFF2-40B4-BE49-F238E27FC236}">
                <a16:creationId xmlns:a16="http://schemas.microsoft.com/office/drawing/2014/main" id="{FA196760-35CE-6EF5-C20E-3DE84753F290}"/>
              </a:ext>
            </a:extLst>
          </p:cNvPr>
          <p:cNvSpPr txBox="1"/>
          <p:nvPr/>
        </p:nvSpPr>
        <p:spPr>
          <a:xfrm>
            <a:off x="2125121" y="5597505"/>
            <a:ext cx="2029968" cy="566928"/>
          </a:xfrm>
          <a:prstGeom prst="rect">
            <a:avLst/>
          </a:prstGeom>
          <a:noFill/>
          <a:ln w="38100">
            <a:solidFill>
              <a:srgbClr val="0070C0"/>
            </a:solidFill>
          </a:ln>
        </p:spPr>
        <p:txBody>
          <a:bodyPr wrap="square" lIns="0" rIns="0" rtlCol="0">
            <a:noAutofit/>
          </a:bodyPr>
          <a:lstStyle/>
          <a:p>
            <a:pPr algn="ctr">
              <a:lnSpc>
                <a:spcPct val="75000"/>
              </a:lnSpc>
            </a:pPr>
            <a:r>
              <a:rPr lang="en-US" sz="1067" b="1" dirty="0">
                <a:solidFill>
                  <a:prstClr val="black"/>
                </a:solidFill>
                <a:latin typeface="Calibri"/>
              </a:rPr>
              <a:t>Earth Return Orbiter (ERO) (</a:t>
            </a:r>
            <a:r>
              <a:rPr lang="en-US" sz="1067" b="1" i="1" dirty="0">
                <a:solidFill>
                  <a:prstClr val="black"/>
                </a:solidFill>
                <a:latin typeface="Calibri"/>
              </a:rPr>
              <a:t>ESA</a:t>
            </a:r>
            <a:r>
              <a:rPr lang="en-US" sz="1067" b="1" dirty="0">
                <a:solidFill>
                  <a:prstClr val="black"/>
                </a:solidFill>
                <a:latin typeface="Calibri"/>
              </a:rPr>
              <a:t>), with</a:t>
            </a:r>
          </a:p>
          <a:p>
            <a:pPr algn="ctr">
              <a:lnSpc>
                <a:spcPct val="75000"/>
              </a:lnSpc>
            </a:pPr>
            <a:r>
              <a:rPr lang="en-US" sz="1067" b="1" dirty="0">
                <a:solidFill>
                  <a:prstClr val="black"/>
                </a:solidFill>
                <a:latin typeface="Calibri"/>
              </a:rPr>
              <a:t>Capture, Containment, and Return System (CCRS) (</a:t>
            </a:r>
            <a:r>
              <a:rPr lang="en-US" sz="1067" b="1" i="1" dirty="0">
                <a:solidFill>
                  <a:prstClr val="black"/>
                </a:solidFill>
                <a:latin typeface="Calibri"/>
              </a:rPr>
              <a:t>GSFC</a:t>
            </a:r>
            <a:r>
              <a:rPr lang="en-US" sz="1067" b="1" dirty="0">
                <a:solidFill>
                  <a:prstClr val="black"/>
                </a:solidFill>
                <a:latin typeface="Calibri"/>
              </a:rPr>
              <a:t>)</a:t>
            </a:r>
          </a:p>
        </p:txBody>
      </p:sp>
      <p:cxnSp>
        <p:nvCxnSpPr>
          <p:cNvPr id="93" name="Straight Arrow Connector 92">
            <a:extLst>
              <a:ext uri="{FF2B5EF4-FFF2-40B4-BE49-F238E27FC236}">
                <a16:creationId xmlns:a16="http://schemas.microsoft.com/office/drawing/2014/main" id="{42732F1E-B5CA-B985-81B9-3C6827FCF595}"/>
              </a:ext>
            </a:extLst>
          </p:cNvPr>
          <p:cNvCxnSpPr>
            <a:cxnSpLocks/>
          </p:cNvCxnSpPr>
          <p:nvPr/>
        </p:nvCxnSpPr>
        <p:spPr bwMode="auto">
          <a:xfrm flipV="1">
            <a:off x="5096921" y="1720451"/>
            <a:ext cx="0" cy="758952"/>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94" name="Straight Arrow Connector 93">
            <a:extLst>
              <a:ext uri="{FF2B5EF4-FFF2-40B4-BE49-F238E27FC236}">
                <a16:creationId xmlns:a16="http://schemas.microsoft.com/office/drawing/2014/main" id="{9F52EBEB-9AC3-750C-C3EA-47F6DEBBD3A0}"/>
              </a:ext>
            </a:extLst>
          </p:cNvPr>
          <p:cNvCxnSpPr>
            <a:cxnSpLocks/>
          </p:cNvCxnSpPr>
          <p:nvPr/>
        </p:nvCxnSpPr>
        <p:spPr bwMode="auto">
          <a:xfrm flipV="1">
            <a:off x="5099716" y="3924155"/>
            <a:ext cx="0" cy="201168"/>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cxnSp>
        <p:nvCxnSpPr>
          <p:cNvPr id="95" name="Straight Arrow Connector 94">
            <a:extLst>
              <a:ext uri="{FF2B5EF4-FFF2-40B4-BE49-F238E27FC236}">
                <a16:creationId xmlns:a16="http://schemas.microsoft.com/office/drawing/2014/main" id="{9EECCD74-C1E6-2401-4F42-E6D6D5741DBD}"/>
              </a:ext>
            </a:extLst>
          </p:cNvPr>
          <p:cNvCxnSpPr>
            <a:cxnSpLocks/>
          </p:cNvCxnSpPr>
          <p:nvPr/>
        </p:nvCxnSpPr>
        <p:spPr bwMode="auto">
          <a:xfrm flipV="1">
            <a:off x="5099716" y="2973179"/>
            <a:ext cx="0" cy="457200"/>
          </a:xfrm>
          <a:prstGeom prst="straightConnector1">
            <a:avLst/>
          </a:prstGeom>
          <a:ln w="38100">
            <a:solidFill>
              <a:srgbClr val="00B050"/>
            </a:solidFill>
            <a:headEnd type="none" w="med" len="med"/>
            <a:tailEnd type="triangle" w="med" len="med"/>
          </a:ln>
        </p:spPr>
        <p:style>
          <a:lnRef idx="1">
            <a:schemeClr val="accent5"/>
          </a:lnRef>
          <a:fillRef idx="0">
            <a:schemeClr val="accent5"/>
          </a:fillRef>
          <a:effectRef idx="0">
            <a:schemeClr val="accent5"/>
          </a:effectRef>
          <a:fontRef idx="minor">
            <a:schemeClr val="tx1"/>
          </a:fontRef>
        </p:style>
      </p:cxnSp>
      <p:pic>
        <p:nvPicPr>
          <p:cNvPr id="96" name="Picture 95">
            <a:extLst>
              <a:ext uri="{FF2B5EF4-FFF2-40B4-BE49-F238E27FC236}">
                <a16:creationId xmlns:a16="http://schemas.microsoft.com/office/drawing/2014/main" id="{D69B46E6-A467-98BD-A7DD-7914E705EAAC}"/>
              </a:ext>
            </a:extLst>
          </p:cNvPr>
          <p:cNvPicPr>
            <a:picLocks noChangeAspect="1"/>
          </p:cNvPicPr>
          <p:nvPr/>
        </p:nvPicPr>
        <p:blipFill>
          <a:blip r:embed="rId20" cstate="hqprint">
            <a:grayscl/>
            <a:extLst>
              <a:ext uri="{BEBA8EAE-BF5A-486C-A8C5-ECC9F3942E4B}">
                <a14:imgProps xmlns:a14="http://schemas.microsoft.com/office/drawing/2010/main">
                  <a14:imgLayer r:embed="rId21">
                    <a14:imgEffect>
                      <a14:backgroundRemoval t="6767" b="92331" l="3660" r="96340">
                        <a14:foregroundMark x1="45750" y1="78496" x2="45750" y2="78496"/>
                        <a14:foregroundMark x1="50354" y1="92331" x2="50354" y2="92331"/>
                        <a14:foregroundMark x1="47107" y1="55038" x2="47107" y2="55038"/>
                        <a14:foregroundMark x1="31228" y1="61203" x2="50885" y2="68722"/>
                        <a14:foregroundMark x1="50885" y1="68722" x2="66706" y2="62406"/>
                        <a14:foregroundMark x1="66706" y1="62406" x2="46871" y2="50075"/>
                        <a14:foregroundMark x1="46871" y1="50075" x2="32822" y2="59098"/>
                        <a14:foregroundMark x1="32822" y1="59098" x2="32290" y2="60000"/>
                        <a14:foregroundMark x1="32881" y1="68722" x2="32763" y2="68271"/>
                        <a14:foregroundMark x1="34002" y1="63609" x2="34002" y2="63609"/>
                        <a14:foregroundMark x1="33825" y1="62406" x2="33825" y2="62406"/>
                        <a14:foregroundMark x1="43447" y1="63759" x2="43447" y2="63759"/>
                        <a14:foregroundMark x1="49882" y1="25414" x2="49882" y2="25414"/>
                        <a14:foregroundMark x1="42031" y1="35338" x2="56671" y2="34436"/>
                        <a14:foregroundMark x1="56671" y1="34436" x2="43979" y2="17293"/>
                        <a14:foregroundMark x1="43979" y1="17293" x2="41972" y2="34436"/>
                        <a14:foregroundMark x1="34770" y1="36541" x2="34770" y2="36541"/>
                        <a14:foregroundMark x1="34770" y1="16391" x2="34770" y2="16391"/>
                        <a14:foregroundMark x1="38489" y1="31729" x2="38489" y2="31729"/>
                        <a14:foregroundMark x1="38489" y1="31729" x2="38489" y2="31729"/>
                        <a14:foregroundMark x1="35065" y1="27068" x2="35065" y2="27068"/>
                        <a14:foregroundMark x1="35183" y1="18346" x2="35183" y2="18346"/>
                        <a14:foregroundMark x1="50236" y1="17143" x2="50236" y2="17143"/>
                        <a14:foregroundMark x1="53896" y1="17293" x2="53896" y2="17293"/>
                        <a14:foregroundMark x1="61157" y1="21504" x2="61157" y2="21504"/>
                        <a14:foregroundMark x1="57792" y1="20752" x2="57792" y2="20000"/>
                        <a14:foregroundMark x1="65762" y1="17895" x2="65762" y2="17895"/>
                        <a14:foregroundMark x1="64758" y1="27519" x2="64758" y2="27519"/>
                        <a14:foregroundMark x1="63282" y1="35038" x2="63282" y2="35038"/>
                        <a14:foregroundMark x1="64876" y1="17293" x2="64876" y2="17293"/>
                        <a14:foregroundMark x1="3837" y1="15338" x2="3837" y2="15338"/>
                        <a14:foregroundMark x1="48760" y1="7218" x2="48760" y2="7218"/>
                        <a14:foregroundMark x1="42444" y1="62406" x2="42385" y2="62857"/>
                        <a14:foregroundMark x1="32586" y1="61955" x2="32527" y2="61955"/>
                        <a14:foregroundMark x1="34002" y1="63308" x2="34002" y2="63308"/>
                        <a14:foregroundMark x1="34061" y1="61203" x2="34179" y2="61203"/>
                        <a14:foregroundMark x1="34179" y1="61955" x2="34179" y2="61955"/>
                        <a14:foregroundMark x1="62161" y1="15038" x2="62161" y2="15038"/>
                        <a14:foregroundMark x1="69303" y1="14887" x2="69303" y2="14887"/>
                        <a14:foregroundMark x1="81051" y1="14887" x2="81051" y2="14887"/>
                        <a14:foregroundMark x1="89492" y1="14887" x2="89492" y2="14887"/>
                        <a14:foregroundMark x1="91027" y1="14887" x2="91027" y2="14887"/>
                        <a14:foregroundMark x1="96399" y1="15038" x2="96399" y2="15038"/>
                        <a14:foregroundMark x1="40850" y1="21053" x2="40850" y2="21053"/>
                        <a14:foregroundMark x1="40850" y1="21053" x2="40850" y2="21053"/>
                        <a14:foregroundMark x1="58973" y1="23308" x2="58973" y2="23308"/>
                        <a14:foregroundMark x1="53896" y1="7820" x2="53896" y2="7820"/>
                        <a14:foregroundMark x1="49055" y1="6767" x2="49055" y2="6767"/>
                        <a14:foregroundMark x1="49055" y1="6767" x2="49055" y2="6767"/>
                        <a14:foregroundMark x1="49587" y1="6917" x2="49587" y2="6917"/>
                        <a14:foregroundMark x1="50354" y1="6917" x2="50354" y2="6917"/>
                        <a14:foregroundMark x1="51358" y1="6917" x2="51358" y2="6917"/>
                        <a14:foregroundMark x1="52479" y1="7068" x2="52479" y2="7068"/>
                        <a14:foregroundMark x1="52774" y1="6917" x2="54486" y2="7368"/>
                        <a14:foregroundMark x1="65998" y1="36992" x2="65998" y2="36992"/>
                        <a14:foregroundMark x1="64522" y1="34286" x2="64522" y2="34286"/>
                        <a14:foregroundMark x1="64227" y1="35940" x2="64227" y2="35940"/>
                        <a14:foregroundMark x1="63164" y1="32180" x2="63164" y2="32180"/>
                        <a14:foregroundMark x1="63695" y1="33233" x2="63695" y2="33233"/>
                        <a14:foregroundMark x1="64168" y1="33985" x2="64168" y2="33985"/>
                        <a14:foregroundMark x1="63518" y1="32782" x2="63518" y2="32782"/>
                        <a14:foregroundMark x1="63991" y1="33534" x2="63991" y2="33534"/>
                        <a14:foregroundMark x1="64876" y1="34737" x2="64876" y2="34737"/>
                        <a14:foregroundMark x1="62161" y1="33835" x2="62161" y2="33835"/>
                        <a14:foregroundMark x1="62456" y1="34286" x2="62456" y2="34286"/>
                        <a14:foregroundMark x1="63813" y1="33383" x2="63813" y2="33383"/>
                        <a14:foregroundMark x1="63400" y1="32782" x2="63400" y2="32782"/>
                        <a14:foregroundMark x1="63695" y1="35038" x2="63695" y2="35038"/>
                        <a14:foregroundMark x1="63991" y1="35338" x2="63991" y2="35338"/>
                        <a14:foregroundMark x1="64404" y1="35639" x2="64404" y2="35639"/>
                        <a14:foregroundMark x1="64640" y1="35789" x2="64640" y2="35789"/>
                        <a14:foregroundMark x1="64345" y1="35789" x2="64345" y2="35789"/>
                        <a14:foregroundMark x1="64109" y1="35489" x2="64109" y2="35489"/>
                        <a14:foregroundMark x1="64286" y1="35489" x2="64286" y2="35489"/>
                        <a14:foregroundMark x1="64345" y1="35489" x2="64345" y2="35489"/>
                        <a14:foregroundMark x1="63105" y1="34737" x2="63105" y2="34737"/>
                        <a14:foregroundMark x1="63282" y1="34737" x2="63282" y2="34737"/>
                        <a14:foregroundMark x1="35891" y1="34586" x2="35891" y2="34586"/>
                        <a14:foregroundMark x1="36305" y1="33985" x2="36305" y2="33985"/>
                        <a14:foregroundMark x1="36836" y1="33383" x2="36836" y2="33383"/>
                        <a14:foregroundMark x1="37780" y1="31729" x2="37780" y2="31729"/>
                        <a14:foregroundMark x1="37308" y1="32331" x2="37308" y2="32331"/>
                        <a14:foregroundMark x1="36541" y1="33383" x2="36541" y2="33383"/>
                        <a14:foregroundMark x1="35950" y1="35789" x2="35950" y2="35789"/>
                        <a14:foregroundMark x1="36305" y1="35639" x2="36305" y2="35639"/>
                        <a14:foregroundMark x1="36541" y1="35338" x2="36541" y2="35338"/>
                        <a14:foregroundMark x1="36895" y1="35038" x2="36895" y2="35038"/>
                        <a14:backgroundMark x1="15584" y1="68421" x2="15584" y2="68421"/>
                        <a14:backgroundMark x1="37190" y1="34135" x2="37190" y2="34135"/>
                        <a14:backgroundMark x1="37092" y1="33985" x2="37544" y2="33383"/>
                        <a14:backgroundMark x1="36640" y1="34586" x2="37092" y2="33985"/>
                        <a14:backgroundMark x1="37957" y1="32782" x2="37957" y2="32782"/>
                        <a14:backgroundMark x1="48701" y1="2707" x2="48701" y2="2707"/>
                        <a14:backgroundMark x1="63341" y1="33985" x2="63341" y2="33985"/>
                        <a14:backgroundMark x1="63932" y1="36842" x2="63932" y2="36842"/>
                        <a14:backgroundMark x1="63991" y1="34737" x2="63991" y2="34737"/>
                        <a14:backgroundMark x1="64463" y1="35338" x2="64463" y2="35338"/>
                        <a14:backgroundMark x1="64109" y1="36090" x2="64109" y2="36090"/>
                        <a14:backgroundMark x1="64227" y1="36541" x2="64227" y2="36541"/>
                        <a14:backgroundMark x1="62633" y1="32932" x2="62633" y2="32932"/>
                      </a14:backgroundRemoval>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flipV="1">
            <a:off x="4575715" y="3494387"/>
            <a:ext cx="1054367" cy="411480"/>
          </a:xfrm>
          <a:prstGeom prst="rect">
            <a:avLst/>
          </a:prstGeom>
        </p:spPr>
      </p:pic>
      <p:grpSp>
        <p:nvGrpSpPr>
          <p:cNvPr id="97" name="Group 96">
            <a:extLst>
              <a:ext uri="{FF2B5EF4-FFF2-40B4-BE49-F238E27FC236}">
                <a16:creationId xmlns:a16="http://schemas.microsoft.com/office/drawing/2014/main" id="{5A93A92C-102E-BB47-CB94-8779AF6A4D6D}"/>
              </a:ext>
            </a:extLst>
          </p:cNvPr>
          <p:cNvGrpSpPr/>
          <p:nvPr/>
        </p:nvGrpSpPr>
        <p:grpSpPr>
          <a:xfrm>
            <a:off x="4861972" y="2543411"/>
            <a:ext cx="475488" cy="367016"/>
            <a:chOff x="4909947" y="2631002"/>
            <a:chExt cx="475488" cy="367016"/>
          </a:xfrm>
        </p:grpSpPr>
        <p:sp>
          <p:nvSpPr>
            <p:cNvPr id="98" name="Oval 97">
              <a:extLst>
                <a:ext uri="{FF2B5EF4-FFF2-40B4-BE49-F238E27FC236}">
                  <a16:creationId xmlns:a16="http://schemas.microsoft.com/office/drawing/2014/main" id="{38BF6D7D-8C59-FCFA-A56C-32AAAEC300C6}"/>
                </a:ext>
              </a:extLst>
            </p:cNvPr>
            <p:cNvSpPr/>
            <p:nvPr/>
          </p:nvSpPr>
          <p:spPr bwMode="auto">
            <a:xfrm>
              <a:off x="4945788" y="2690156"/>
              <a:ext cx="405077" cy="45719"/>
            </a:xfrm>
            <a:prstGeom prst="ellipse">
              <a:avLst/>
            </a:prstGeom>
            <a:noFill/>
            <a:ln w="9525" cap="flat" cmpd="sng" algn="ctr">
              <a:solidFill>
                <a:srgbClr val="F79646"/>
              </a:solidFill>
              <a:prstDash val="solid"/>
              <a:round/>
              <a:headEnd type="none" w="med" len="med"/>
              <a:tailEnd type="none" w="med" len="med"/>
            </a:ln>
            <a:effectLst>
              <a:glow rad="127000">
                <a:srgbClr val="F79646">
                  <a:alpha val="70000"/>
                </a:srgbClr>
              </a:glow>
            </a:effectLst>
          </p:spPr>
          <p:txBody>
            <a:bodyPr vert="horz" wrap="square" lIns="91440" tIns="45720" rIns="91440" bIns="45720" numCol="1" rtlCol="0" anchor="ctr" anchorCtr="0" compatLnSpc="1">
              <a:prstTxWarp prst="textNoShape">
                <a:avLst/>
              </a:prstTxWarp>
            </a:bodyPr>
            <a:lstStyle/>
            <a:p>
              <a:pPr algn="ctr" defTabSz="914377" eaLnBrk="0" fontAlgn="base" hangingPunct="0">
                <a:spcBef>
                  <a:spcPct val="0"/>
                </a:spcBef>
                <a:spcAft>
                  <a:spcPct val="0"/>
                </a:spcAft>
              </a:pPr>
              <a:endParaRPr lang="en-US" sz="1200">
                <a:latin typeface="Arial Narrow" pitchFamily="34" charset="0"/>
              </a:endParaRPr>
            </a:p>
          </p:txBody>
        </p:sp>
        <p:pic>
          <p:nvPicPr>
            <p:cNvPr id="99" name="Picture 98">
              <a:extLst>
                <a:ext uri="{FF2B5EF4-FFF2-40B4-BE49-F238E27FC236}">
                  <a16:creationId xmlns:a16="http://schemas.microsoft.com/office/drawing/2014/main" id="{7FE76B1D-7E94-4A85-5359-201CA603FB2D}"/>
                </a:ext>
              </a:extLst>
            </p:cNvPr>
            <p:cNvPicPr>
              <a:picLocks noChangeAspect="1"/>
            </p:cNvPicPr>
            <p:nvPr/>
          </p:nvPicPr>
          <p:blipFill>
            <a:blip r:embed="rId22" cstate="hqprint">
              <a:grayscl/>
              <a:extLst>
                <a:ext uri="{BEBA8EAE-BF5A-486C-A8C5-ECC9F3942E4B}">
                  <a14:imgProps xmlns:a14="http://schemas.microsoft.com/office/drawing/2010/main">
                    <a14:imgLayer r:embed="rId23">
                      <a14:imgEffect>
                        <a14:backgroundRemoval t="2103" b="94860" l="4513" r="96751">
                          <a14:foregroundMark x1="24188" y1="43692" x2="24188" y2="43692"/>
                          <a14:foregroundMark x1="30325" y1="79907" x2="30325" y2="79907"/>
                          <a14:foregroundMark x1="44224" y1="76402" x2="44224" y2="76402"/>
                          <a14:foregroundMark x1="53249" y1="77570" x2="53249" y2="77570"/>
                          <a14:foregroundMark x1="48917" y1="94860" x2="48917" y2="94860"/>
                          <a14:foregroundMark x1="6679" y1="75000" x2="6679" y2="75000"/>
                          <a14:foregroundMark x1="94043" y1="74533" x2="94043" y2="74533"/>
                          <a14:foregroundMark x1="96931" y1="74766" x2="96931" y2="74766"/>
                          <a14:foregroundMark x1="6679" y1="67757" x2="6679" y2="67757"/>
                          <a14:foregroundMark x1="4693" y1="67757" x2="4693" y2="67757"/>
                          <a14:foregroundMark x1="15343" y1="65187" x2="15343" y2="65187"/>
                          <a14:foregroundMark x1="25451" y1="63318" x2="25451" y2="63318"/>
                          <a14:foregroundMark x1="25632" y1="61215" x2="25632" y2="61215"/>
                          <a14:foregroundMark x1="36823" y1="64019" x2="36823" y2="64019"/>
                          <a14:foregroundMark x1="63718" y1="64953" x2="63718" y2="64953"/>
                          <a14:foregroundMark x1="76354" y1="61215" x2="76354" y2="61215"/>
                          <a14:foregroundMark x1="76354" y1="61215" x2="76354" y2="61215"/>
                          <a14:foregroundMark x1="77437" y1="64019" x2="77437" y2="64019"/>
                          <a14:foregroundMark x1="77978" y1="63318" x2="77978" y2="63318"/>
                          <a14:foregroundMark x1="75812" y1="64486" x2="75812" y2="64486"/>
                          <a14:foregroundMark x1="71300" y1="58178" x2="72202" y2="68925"/>
                          <a14:foregroundMark x1="72202" y1="68925" x2="79242" y2="73598"/>
                          <a14:foregroundMark x1="79242" y1="73598" x2="81227" y2="62850"/>
                          <a14:foregroundMark x1="81227" y1="62850" x2="75632" y2="55607"/>
                          <a14:foregroundMark x1="75632" y1="55607" x2="71119" y2="59579"/>
                          <a14:foregroundMark x1="29783" y1="55841" x2="20397" y2="57710"/>
                          <a14:foregroundMark x1="20397" y1="57710" x2="25451" y2="67757"/>
                          <a14:foregroundMark x1="25451" y1="67757" x2="31949" y2="60047"/>
                          <a14:foregroundMark x1="31949" y1="60047" x2="28881" y2="56542"/>
                          <a14:foregroundMark x1="31408" y1="55140" x2="27437" y2="64720"/>
                          <a14:foregroundMark x1="27437" y1="64720" x2="42780" y2="69393"/>
                          <a14:foregroundMark x1="42780" y1="69393" x2="66426" y2="61682"/>
                          <a14:foregroundMark x1="66426" y1="61682" x2="71480" y2="69626"/>
                          <a14:foregroundMark x1="71480" y1="69626" x2="69495" y2="59579"/>
                          <a14:foregroundMark x1="69495" y1="59579" x2="64260" y2="48598"/>
                          <a14:foregroundMark x1="64260" y1="48598" x2="40975" y2="51869"/>
                          <a14:foregroundMark x1="40975" y1="51869" x2="26715" y2="59112"/>
                          <a14:foregroundMark x1="72383" y1="39720" x2="68231" y2="31075"/>
                          <a14:foregroundMark x1="68231" y1="31075" x2="60469" y2="26402"/>
                          <a14:foregroundMark x1="60469" y1="26402" x2="52527" y2="30841"/>
                          <a14:foregroundMark x1="52527" y1="30841" x2="60289" y2="45794"/>
                          <a14:foregroundMark x1="60289" y1="45794" x2="69314" y2="46729"/>
                          <a14:foregroundMark x1="69314" y1="46729" x2="71661" y2="39720"/>
                          <a14:foregroundMark x1="52888" y1="5841" x2="52888" y2="5841"/>
                          <a14:foregroundMark x1="85560" y1="64720" x2="85560" y2="64720"/>
                          <a14:foregroundMark x1="72202" y1="57944" x2="77256" y2="65888"/>
                          <a14:foregroundMark x1="77256" y1="65888" x2="75812" y2="54907"/>
                          <a14:foregroundMark x1="75812" y1="54907" x2="72202" y2="58879"/>
                          <a14:foregroundMark x1="55235" y1="2103" x2="55235" y2="2103"/>
                          <a14:foregroundMark x1="57401" y1="2103" x2="57401" y2="2103"/>
                          <a14:foregroundMark x1="57220" y1="2103" x2="57220" y2="2103"/>
                          <a14:foregroundMark x1="55235" y1="2336" x2="55235" y2="2336"/>
                          <a14:foregroundMark x1="57040" y1="2103" x2="57040" y2="2103"/>
                          <a14:foregroundMark x1="7220" y1="67056" x2="7220" y2="67056"/>
                          <a14:foregroundMark x1="56137" y1="2103" x2="56137" y2="2103"/>
                          <a14:foregroundMark x1="58484" y1="2103" x2="58484" y2="2103"/>
                          <a14:foregroundMark x1="59567" y1="2336" x2="59567" y2="2336"/>
                          <a14:foregroundMark x1="54874" y1="2103" x2="54874" y2="2103"/>
                          <a14:foregroundMark x1="52888" y1="2103" x2="52888" y2="2103"/>
                          <a14:foregroundMark x1="53610" y1="2336" x2="53610" y2="2336"/>
                          <a14:foregroundMark x1="53971" y1="2336" x2="53971" y2="2336"/>
                          <a14:foregroundMark x1="42419" y1="2103" x2="42419" y2="2103"/>
                          <a14:foregroundMark x1="41516" y1="2103" x2="41516" y2="2103"/>
                          <a14:foregroundMark x1="43321" y1="2103" x2="43321" y2="2103"/>
                          <a14:foregroundMark x1="44043" y1="2103" x2="44043" y2="2103"/>
                          <a14:foregroundMark x1="47112" y1="2336" x2="47112" y2="2336"/>
                          <a14:foregroundMark x1="45487" y1="2103" x2="45487" y2="2103"/>
                          <a14:foregroundMark x1="49097" y1="2103" x2="49097" y2="2103"/>
                          <a14:foregroundMark x1="50361" y1="2103" x2="50361" y2="2103"/>
                          <a14:foregroundMark x1="51264" y1="2103" x2="51264" y2="2103"/>
                          <a14:foregroundMark x1="51805" y1="2103" x2="51805" y2="2103"/>
                          <a14:foregroundMark x1="47834" y1="2336" x2="47834" y2="2336"/>
                          <a14:foregroundMark x1="46209" y1="2103" x2="46209" y2="2103"/>
                          <a14:foregroundMark x1="44404" y1="2103" x2="44404" y2="2103"/>
                          <a14:foregroundMark x1="41155" y1="2336" x2="41155" y2="2336"/>
                          <a14:foregroundMark x1="41155" y1="2103" x2="41155" y2="2103"/>
                          <a14:foregroundMark x1="41155" y1="2336" x2="41155" y2="2336"/>
                          <a14:foregroundMark x1="59386" y1="2103" x2="59386" y2="2103"/>
                          <a14:foregroundMark x1="59567" y1="2103" x2="59567" y2="2103"/>
                          <a14:backgroundMark x1="40975" y1="2103" x2="40975" y2="2103"/>
                          <a14:backgroundMark x1="41155" y1="2336" x2="41155" y2="2336"/>
                          <a14:backgroundMark x1="41155" y1="2336" x2="41155" y2="2336"/>
                          <a14:backgroundMark x1="41155" y1="2103" x2="41155" y2="2103"/>
                          <a14:backgroundMark x1="41155" y1="2336" x2="41155" y2="2336"/>
                        </a14:backgroundRemoval>
                      </a14:imgEffect>
                      <a14:imgEffect>
                        <a14:brightnessContrast bright="-20000"/>
                      </a14:imgEffect>
                    </a14:imgLayer>
                  </a14:imgProps>
                </a:ext>
                <a:ext uri="{28A0092B-C50C-407E-A947-70E740481C1C}">
                  <a14:useLocalDpi xmlns:a14="http://schemas.microsoft.com/office/drawing/2010/main"/>
                </a:ext>
              </a:extLst>
            </a:blip>
            <a:stretch>
              <a:fillRect/>
            </a:stretch>
          </p:blipFill>
          <p:spPr>
            <a:xfrm flipV="1">
              <a:off x="4909947" y="2631002"/>
              <a:ext cx="475488" cy="367016"/>
            </a:xfrm>
            <a:prstGeom prst="rect">
              <a:avLst/>
            </a:prstGeom>
          </p:spPr>
        </p:pic>
      </p:grpSp>
      <p:pic>
        <p:nvPicPr>
          <p:cNvPr id="100" name="Picture 99">
            <a:extLst>
              <a:ext uri="{FF2B5EF4-FFF2-40B4-BE49-F238E27FC236}">
                <a16:creationId xmlns:a16="http://schemas.microsoft.com/office/drawing/2014/main" id="{8B547B63-1B6D-27D7-1EF2-BF8C119A5C39}"/>
              </a:ext>
            </a:extLst>
          </p:cNvPr>
          <p:cNvPicPr>
            <a:picLocks noChangeAspect="1"/>
          </p:cNvPicPr>
          <p:nvPr/>
        </p:nvPicPr>
        <p:blipFill rotWithShape="1">
          <a:blip r:embed="rId24">
            <a:extLst>
              <a:ext uri="{BEBA8EAE-BF5A-486C-A8C5-ECC9F3942E4B}">
                <a14:imgProps xmlns:a14="http://schemas.microsoft.com/office/drawing/2010/main">
                  <a14:imgLayer r:embed="rId25">
                    <a14:imgEffect>
                      <a14:backgroundRemoval t="14907" b="88820" l="5271" r="97105">
                        <a14:foregroundMark x1="7127" y1="27795" x2="7127" y2="27795"/>
                        <a14:foregroundMark x1="16258" y1="17547" x2="16258" y2="17547"/>
                        <a14:foregroundMark x1="5271" y1="56056" x2="5271" y2="56056"/>
                        <a14:foregroundMark x1="34298" y1="88509" x2="34298" y2="88509"/>
                        <a14:foregroundMark x1="44766" y1="18478" x2="44766" y2="18478"/>
                        <a14:foregroundMark x1="50631" y1="28261" x2="50631" y2="28261"/>
                        <a14:foregroundMark x1="55976" y1="37422" x2="55976" y2="37422"/>
                        <a14:foregroundMark x1="58278" y1="45497" x2="58278" y2="45497"/>
                        <a14:foregroundMark x1="60579" y1="44255" x2="51076" y2="24068"/>
                        <a14:foregroundMark x1="51076" y1="24068" x2="58426" y2="46273"/>
                        <a14:foregroundMark x1="58426" y1="46273" x2="60356" y2="44720"/>
                        <a14:foregroundMark x1="44543" y1="88975" x2="44543" y2="88975"/>
                        <a14:foregroundMark x1="43059" y1="88199" x2="43059" y2="88199"/>
                        <a14:foregroundMark x1="48478" y1="85093" x2="48478" y2="85093"/>
                        <a14:foregroundMark x1="49072" y1="82143" x2="49072" y2="82143"/>
                        <a14:foregroundMark x1="46251" y1="87578" x2="46251" y2="87578"/>
                        <a14:foregroundMark x1="50260" y1="81366" x2="50260" y2="81366"/>
                        <a14:foregroundMark x1="72532" y1="15062" x2="72532" y2="15062"/>
                        <a14:foregroundMark x1="92947" y1="50776" x2="92947" y2="50776"/>
                        <a14:foregroundMark x1="97105" y1="49379" x2="97105" y2="49379"/>
                        <a14:foregroundMark x1="66964" y1="69255" x2="66964" y2="69255"/>
                        <a14:foregroundMark x1="68003" y1="73602" x2="68003" y2="73602"/>
                        <a14:backgroundMark x1="67186" y1="64130" x2="67186" y2="64130"/>
                        <a14:backgroundMark x1="68300" y1="71894" x2="68300" y2="71894"/>
                        <a14:backgroundMark x1="68300" y1="67702" x2="68300" y2="67702"/>
                        <a14:backgroundMark x1="28805" y1="51863" x2="28805" y2="51863"/>
                        <a14:backgroundMark x1="65999" y1="74068" x2="65999" y2="74068"/>
                      </a14:backgroundRemoval>
                    </a14:imgEffect>
                  </a14:imgLayer>
                </a14:imgProps>
              </a:ext>
            </a:extLst>
          </a:blip>
          <a:srcRect l="1002" t="10422" r="1215" b="3269"/>
          <a:stretch/>
        </p:blipFill>
        <p:spPr>
          <a:xfrm>
            <a:off x="4959761" y="1403930"/>
            <a:ext cx="694944" cy="293487"/>
          </a:xfrm>
          <a:prstGeom prst="rect">
            <a:avLst/>
          </a:prstGeom>
        </p:spPr>
      </p:pic>
      <p:cxnSp>
        <p:nvCxnSpPr>
          <p:cNvPr id="101" name="Straight Arrow Connector 100">
            <a:extLst>
              <a:ext uri="{FF2B5EF4-FFF2-40B4-BE49-F238E27FC236}">
                <a16:creationId xmlns:a16="http://schemas.microsoft.com/office/drawing/2014/main" id="{DDAB0966-AEC4-53AA-2507-D58396DF2757}"/>
              </a:ext>
            </a:extLst>
          </p:cNvPr>
          <p:cNvCxnSpPr>
            <a:cxnSpLocks/>
          </p:cNvCxnSpPr>
          <p:nvPr/>
        </p:nvCxnSpPr>
        <p:spPr bwMode="auto">
          <a:xfrm flipH="1">
            <a:off x="3231545" y="1784459"/>
            <a:ext cx="868680" cy="4088"/>
          </a:xfrm>
          <a:prstGeom prst="straightConnector1">
            <a:avLst/>
          </a:prstGeom>
          <a:noFill/>
          <a:ln w="38100" cap="flat" cmpd="sng" algn="ctr">
            <a:solidFill>
              <a:srgbClr val="00B050"/>
            </a:solidFill>
            <a:prstDash val="solid"/>
            <a:round/>
            <a:headEnd type="none" w="med" len="med"/>
            <a:tailEnd type="triangle" w="med" len="med"/>
          </a:ln>
          <a:effectLst/>
        </p:spPr>
      </p:cxnSp>
      <p:pic>
        <p:nvPicPr>
          <p:cNvPr id="102" name="Picture 101">
            <a:extLst>
              <a:ext uri="{FF2B5EF4-FFF2-40B4-BE49-F238E27FC236}">
                <a16:creationId xmlns:a16="http://schemas.microsoft.com/office/drawing/2014/main" id="{F4F39944-82E9-D35B-47AA-EAD6047A21C6}"/>
              </a:ext>
            </a:extLst>
          </p:cNvPr>
          <p:cNvPicPr>
            <a:picLocks noChangeAspect="1"/>
          </p:cNvPicPr>
          <p:nvPr/>
        </p:nvPicPr>
        <p:blipFill>
          <a:blip r:embed="rId26">
            <a:biLevel thresh="50000"/>
            <a:extLst>
              <a:ext uri="{BEBA8EAE-BF5A-486C-A8C5-ECC9F3942E4B}">
                <a14:imgProps xmlns:a14="http://schemas.microsoft.com/office/drawing/2010/main">
                  <a14:imgLayer r:embed="rId27">
                    <a14:imgEffect>
                      <a14:backgroundRemoval t="9914" b="93427" l="9981" r="89956">
                        <a14:foregroundMark x1="57062" y1="90841" x2="54991" y2="93427"/>
                        <a14:backgroundMark x1="47834" y1="77047" x2="47207" y2="75754"/>
                        <a14:backgroundMark x1="75267" y1="72522" x2="62649" y2="71659"/>
                        <a14:backgroundMark x1="62649" y1="71659" x2="59510" y2="74784"/>
                        <a14:backgroundMark x1="13810" y1="74353" x2="13810" y2="74353"/>
                        <a14:backgroundMark x1="15568" y1="72737" x2="15568" y2="72737"/>
                        <a14:backgroundMark x1="15254" y1="80927" x2="15254" y2="80927"/>
                        <a14:backgroundMark x1="13559" y1="82651" x2="13559" y2="82651"/>
                        <a14:backgroundMark x1="12932" y1="78448" x2="12932" y2="78448"/>
                        <a14:backgroundMark x1="64156" y1="66703" x2="64156" y2="66703"/>
                        <a14:backgroundMark x1="55869" y1="80927" x2="55869" y2="80927"/>
                        <a14:backgroundMark x1="56372" y1="84698" x2="56372" y2="84698"/>
                        <a14:backgroundMark x1="55744" y1="79310" x2="55744" y2="79310"/>
                        <a14:backgroundMark x1="54551" y1="80927" x2="54551" y2="80927"/>
                        <a14:backgroundMark x1="53986" y1="86961" x2="53986" y2="86961"/>
                        <a14:backgroundMark x1="82109" y1="69397" x2="82109" y2="69397"/>
                        <a14:backgroundMark x1="81544" y1="65194" x2="81607" y2="66272"/>
                        <a14:backgroundMark x1="81733" y1="72953" x2="81921" y2="73599"/>
                        <a14:backgroundMark x1="80477" y1="74461" x2="80477" y2="74461"/>
                        <a14:backgroundMark x1="80038" y1="71875" x2="80038" y2="71875"/>
                        <a14:backgroundMark x1="80665" y1="66487" x2="80665" y2="66487"/>
                        <a14:backgroundMark x1="32580" y1="70582" x2="32580" y2="70582"/>
                        <a14:backgroundMark x1="55556" y1="78233" x2="55807" y2="79203"/>
                        <a14:backgroundMark x1="54614" y1="79957" x2="54488" y2="80603"/>
                        <a14:backgroundMark x1="56811" y1="83082" x2="56811" y2="83082"/>
                        <a14:backgroundMark x1="55932" y1="88470" x2="55932" y2="88470"/>
                        <a14:backgroundMark x1="54363" y1="89440" x2="54363" y2="89440"/>
                      </a14:backgroundRemoval>
                    </a14:imgEffect>
                  </a14:imgLayer>
                </a14:imgProps>
              </a:ext>
            </a:extLst>
          </a:blip>
          <a:stretch>
            <a:fillRect/>
          </a:stretch>
        </p:blipFill>
        <p:spPr>
          <a:xfrm>
            <a:off x="4228243" y="1548500"/>
            <a:ext cx="313931" cy="182880"/>
          </a:xfrm>
          <a:prstGeom prst="rect">
            <a:avLst/>
          </a:prstGeom>
        </p:spPr>
      </p:pic>
      <p:cxnSp>
        <p:nvCxnSpPr>
          <p:cNvPr id="103" name="Straight Arrow Connector 102">
            <a:extLst>
              <a:ext uri="{FF2B5EF4-FFF2-40B4-BE49-F238E27FC236}">
                <a16:creationId xmlns:a16="http://schemas.microsoft.com/office/drawing/2014/main" id="{8AFC4616-494E-9DFA-2D5D-6EFE67234311}"/>
              </a:ext>
            </a:extLst>
          </p:cNvPr>
          <p:cNvCxnSpPr>
            <a:cxnSpLocks/>
          </p:cNvCxnSpPr>
          <p:nvPr/>
        </p:nvCxnSpPr>
        <p:spPr bwMode="auto">
          <a:xfrm>
            <a:off x="3231545" y="1665587"/>
            <a:ext cx="868680" cy="0"/>
          </a:xfrm>
          <a:prstGeom prst="straightConnector1">
            <a:avLst/>
          </a:prstGeom>
          <a:noFill/>
          <a:ln w="38100" cap="flat" cmpd="sng" algn="ctr">
            <a:solidFill>
              <a:srgbClr val="00B050"/>
            </a:solidFill>
            <a:prstDash val="solid"/>
            <a:round/>
            <a:headEnd type="none" w="med" len="med"/>
            <a:tailEnd type="none" w="med" len="med"/>
          </a:ln>
          <a:effectLst/>
        </p:spPr>
      </p:cxnSp>
      <p:pic>
        <p:nvPicPr>
          <p:cNvPr id="104" name="Picture 103">
            <a:extLst>
              <a:ext uri="{FF2B5EF4-FFF2-40B4-BE49-F238E27FC236}">
                <a16:creationId xmlns:a16="http://schemas.microsoft.com/office/drawing/2014/main" id="{E623088B-8651-B111-9FD7-4F58CAF461B4}"/>
              </a:ext>
            </a:extLst>
          </p:cNvPr>
          <p:cNvPicPr>
            <a:picLocks noChangeAspect="1"/>
          </p:cNvPicPr>
          <p:nvPr/>
        </p:nvPicPr>
        <p:blipFill>
          <a:blip r:embed="rId26">
            <a:biLevel thresh="50000"/>
            <a:extLst>
              <a:ext uri="{BEBA8EAE-BF5A-486C-A8C5-ECC9F3942E4B}">
                <a14:imgProps xmlns:a14="http://schemas.microsoft.com/office/drawing/2010/main">
                  <a14:imgLayer r:embed="rId27">
                    <a14:imgEffect>
                      <a14:backgroundRemoval t="9914" b="93427" l="9981" r="89956">
                        <a14:foregroundMark x1="57062" y1="90841" x2="54991" y2="93427"/>
                        <a14:backgroundMark x1="47834" y1="77047" x2="47207" y2="75754"/>
                        <a14:backgroundMark x1="75267" y1="72522" x2="62649" y2="71659"/>
                        <a14:backgroundMark x1="62649" y1="71659" x2="59510" y2="74784"/>
                        <a14:backgroundMark x1="13810" y1="74353" x2="13810" y2="74353"/>
                        <a14:backgroundMark x1="15568" y1="72737" x2="15568" y2="72737"/>
                        <a14:backgroundMark x1="15254" y1="80927" x2="15254" y2="80927"/>
                        <a14:backgroundMark x1="13559" y1="82651" x2="13559" y2="82651"/>
                        <a14:backgroundMark x1="12932" y1="78448" x2="12932" y2="78448"/>
                        <a14:backgroundMark x1="64156" y1="66703" x2="64156" y2="66703"/>
                        <a14:backgroundMark x1="55869" y1="80927" x2="55869" y2="80927"/>
                        <a14:backgroundMark x1="56372" y1="84698" x2="56372" y2="84698"/>
                        <a14:backgroundMark x1="55744" y1="79310" x2="55744" y2="79310"/>
                        <a14:backgroundMark x1="54551" y1="80927" x2="54551" y2="80927"/>
                        <a14:backgroundMark x1="53986" y1="86961" x2="53986" y2="86961"/>
                        <a14:backgroundMark x1="82109" y1="69397" x2="82109" y2="69397"/>
                        <a14:backgroundMark x1="81544" y1="65194" x2="81607" y2="66272"/>
                        <a14:backgroundMark x1="81733" y1="72953" x2="81921" y2="73599"/>
                        <a14:backgroundMark x1="80477" y1="74461" x2="80477" y2="74461"/>
                        <a14:backgroundMark x1="80038" y1="71875" x2="80038" y2="71875"/>
                        <a14:backgroundMark x1="80665" y1="66487" x2="80665" y2="66487"/>
                        <a14:backgroundMark x1="32580" y1="70582" x2="32580" y2="70582"/>
                        <a14:backgroundMark x1="55556" y1="78233" x2="55807" y2="79203"/>
                        <a14:backgroundMark x1="54614" y1="79957" x2="54488" y2="80603"/>
                        <a14:backgroundMark x1="56811" y1="83082" x2="56811" y2="83082"/>
                        <a14:backgroundMark x1="55932" y1="88470" x2="55932" y2="88470"/>
                        <a14:backgroundMark x1="54363" y1="89440" x2="54363" y2="89440"/>
                      </a14:backgroundRemoval>
                    </a14:imgEffect>
                  </a14:imgLayer>
                </a14:imgProps>
              </a:ext>
            </a:extLst>
          </a:blip>
          <a:stretch>
            <a:fillRect/>
          </a:stretch>
        </p:blipFill>
        <p:spPr>
          <a:xfrm>
            <a:off x="4109371" y="1704608"/>
            <a:ext cx="313931" cy="182880"/>
          </a:xfrm>
          <a:prstGeom prst="rect">
            <a:avLst/>
          </a:prstGeom>
        </p:spPr>
      </p:pic>
      <p:sp>
        <p:nvSpPr>
          <p:cNvPr id="105" name="Rectangle 2">
            <a:extLst>
              <a:ext uri="{FF2B5EF4-FFF2-40B4-BE49-F238E27FC236}">
                <a16:creationId xmlns:a16="http://schemas.microsoft.com/office/drawing/2014/main" id="{31226567-60DA-D405-53C7-D1B0AEA4C271}"/>
              </a:ext>
            </a:extLst>
          </p:cNvPr>
          <p:cNvSpPr>
            <a:spLocks noChangeArrowheads="1"/>
          </p:cNvSpPr>
          <p:nvPr/>
        </p:nvSpPr>
        <p:spPr bwMode="auto">
          <a:xfrm>
            <a:off x="1983547" y="4073560"/>
            <a:ext cx="184731"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sz="1400"/>
          </a:p>
        </p:txBody>
      </p:sp>
      <p:pic>
        <p:nvPicPr>
          <p:cNvPr id="106" name="Picture 112">
            <a:extLst>
              <a:ext uri="{FF2B5EF4-FFF2-40B4-BE49-F238E27FC236}">
                <a16:creationId xmlns:a16="http://schemas.microsoft.com/office/drawing/2014/main" id="{2986DC4C-F0CB-643D-153A-CB7C7ED38B98}"/>
              </a:ext>
            </a:extLst>
          </p:cNvPr>
          <p:cNvPicPr>
            <a:picLocks noChangeAspect="1" noChangeArrowheads="1"/>
          </p:cNvPicPr>
          <p:nvPr/>
        </p:nvPicPr>
        <p:blipFill>
          <a:blip r:embed="rId28" r:link="rId30">
            <a:extLst>
              <a:ext uri="{BEBA8EAE-BF5A-486C-A8C5-ECC9F3942E4B}">
                <a14:imgProps xmlns:a14="http://schemas.microsoft.com/office/drawing/2010/main">
                  <a14:imgLayer r:embed="rId2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987193" y="4207619"/>
            <a:ext cx="219456" cy="1127207"/>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14" descr="missle1">
            <a:extLst>
              <a:ext uri="{FF2B5EF4-FFF2-40B4-BE49-F238E27FC236}">
                <a16:creationId xmlns:a16="http://schemas.microsoft.com/office/drawing/2014/main" id="{0D53679A-6B15-63C8-8C8A-D9163216FAEB}"/>
              </a:ext>
            </a:extLst>
          </p:cNvPr>
          <p:cNvPicPr>
            <a:picLocks noChangeAspect="1" noChangeArrowheads="1"/>
          </p:cNvPicPr>
          <p:nvPr/>
        </p:nvPicPr>
        <p:blipFill>
          <a:blip r:embed="rId31">
            <a:extLst>
              <a:ext uri="{BEBA8EAE-BF5A-486C-A8C5-ECC9F3942E4B}">
                <a14:imgProps xmlns:a14="http://schemas.microsoft.com/office/drawing/2010/main">
                  <a14:imgLayer r:embed="rId32">
                    <a14:imgEffect>
                      <a14:brightnessContrast contrast="-40000"/>
                    </a14:imgEffect>
                  </a14:imgLayer>
                </a14:imgProps>
              </a:ext>
              <a:ext uri="{28A0092B-C50C-407E-A947-70E740481C1C}">
                <a14:useLocalDpi xmlns:a14="http://schemas.microsoft.com/office/drawing/2010/main"/>
              </a:ext>
            </a:extLst>
          </a:blip>
          <a:srcRect/>
          <a:stretch>
            <a:fillRect/>
          </a:stretch>
        </p:blipFill>
        <p:spPr bwMode="auto">
          <a:xfrm flipH="1">
            <a:off x="1472468" y="4207621"/>
            <a:ext cx="136525" cy="1106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8" name="Picture 107" descr="Ariane-64-Thumbnail.png">
            <a:extLst>
              <a:ext uri="{FF2B5EF4-FFF2-40B4-BE49-F238E27FC236}">
                <a16:creationId xmlns:a16="http://schemas.microsoft.com/office/drawing/2014/main" id="{7AE17A15-DFB3-3100-2E74-C293978D2F2D}"/>
              </a:ext>
            </a:extLst>
          </p:cNvPr>
          <p:cNvPicPr>
            <a:picLocks noChangeAspect="1"/>
          </p:cNvPicPr>
          <p:nvPr/>
        </p:nvPicPr>
        <p:blipFill>
          <a:blip r:embed="rId33" cstate="print">
            <a:extLst>
              <a:ext uri="{BEBA8EAE-BF5A-486C-A8C5-ECC9F3942E4B}">
                <a14:imgProps xmlns:a14="http://schemas.microsoft.com/office/drawing/2010/main">
                  <a14:imgLayer r:embed="rId34">
                    <a14:imgEffect>
                      <a14:brightnessContrast contrast="-40000"/>
                    </a14:imgEffect>
                  </a14:imgLayer>
                </a14:imgProps>
              </a:ext>
              <a:ext uri="{28A0092B-C50C-407E-A947-70E740481C1C}">
                <a14:useLocalDpi xmlns:a14="http://schemas.microsoft.com/office/drawing/2010/main"/>
              </a:ext>
            </a:extLst>
          </a:blip>
          <a:stretch>
            <a:fillRect/>
          </a:stretch>
        </p:blipFill>
        <p:spPr>
          <a:xfrm>
            <a:off x="3193155" y="4213969"/>
            <a:ext cx="257151" cy="1106424"/>
          </a:xfrm>
          <a:prstGeom prst="rect">
            <a:avLst/>
          </a:prstGeom>
        </p:spPr>
      </p:pic>
      <p:sp>
        <p:nvSpPr>
          <p:cNvPr id="109" name="Rectangle 108">
            <a:extLst>
              <a:ext uri="{FF2B5EF4-FFF2-40B4-BE49-F238E27FC236}">
                <a16:creationId xmlns:a16="http://schemas.microsoft.com/office/drawing/2014/main" id="{D696D6A4-955F-6170-41FC-BE6069E1E4F0}"/>
              </a:ext>
            </a:extLst>
          </p:cNvPr>
          <p:cNvSpPr/>
          <p:nvPr/>
        </p:nvSpPr>
        <p:spPr>
          <a:xfrm>
            <a:off x="5443844" y="1831951"/>
            <a:ext cx="235736" cy="140380"/>
          </a:xfrm>
          <a:prstGeom prst="rect">
            <a:avLst/>
          </a:prstGeom>
          <a:solidFill>
            <a:srgbClr val="CDE3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0" name="Rectangle 109">
            <a:extLst>
              <a:ext uri="{FF2B5EF4-FFF2-40B4-BE49-F238E27FC236}">
                <a16:creationId xmlns:a16="http://schemas.microsoft.com/office/drawing/2014/main" id="{08655E2C-3536-176A-65DE-94249AD8E2F4}"/>
              </a:ext>
            </a:extLst>
          </p:cNvPr>
          <p:cNvSpPr/>
          <p:nvPr/>
        </p:nvSpPr>
        <p:spPr>
          <a:xfrm>
            <a:off x="3448514" y="3454424"/>
            <a:ext cx="342993" cy="150891"/>
          </a:xfrm>
          <a:prstGeom prst="rect">
            <a:avLst/>
          </a:prstGeom>
          <a:solidFill>
            <a:srgbClr val="DCCAB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1" name="TextBox 110">
            <a:extLst>
              <a:ext uri="{FF2B5EF4-FFF2-40B4-BE49-F238E27FC236}">
                <a16:creationId xmlns:a16="http://schemas.microsoft.com/office/drawing/2014/main" id="{31FA6049-EB31-1D90-0FFD-33B3AE1A8391}"/>
              </a:ext>
            </a:extLst>
          </p:cNvPr>
          <p:cNvSpPr txBox="1"/>
          <p:nvPr/>
        </p:nvSpPr>
        <p:spPr>
          <a:xfrm>
            <a:off x="3234029" y="3229211"/>
            <a:ext cx="794289" cy="577466"/>
          </a:xfrm>
          <a:prstGeom prst="rect">
            <a:avLst/>
          </a:prstGeom>
          <a:noFill/>
          <a:ln w="3175">
            <a:noFill/>
          </a:ln>
        </p:spPr>
        <p:txBody>
          <a:bodyPr wrap="square" rtlCol="0">
            <a:spAutoFit/>
          </a:bodyPr>
          <a:lstStyle/>
          <a:p>
            <a:pPr algn="ctr"/>
            <a:r>
              <a:rPr lang="en-US" sz="1051" b="1">
                <a:solidFill>
                  <a:prstClr val="black"/>
                </a:solidFill>
                <a:latin typeface="Calibri"/>
              </a:rPr>
              <a:t>ERO with </a:t>
            </a:r>
            <a:r>
              <a:rPr lang="en-US" sz="1051" b="1" i="1">
                <a:latin typeface="Calibri"/>
              </a:rPr>
              <a:t>CCRS payload</a:t>
            </a:r>
          </a:p>
        </p:txBody>
      </p:sp>
      <p:sp>
        <p:nvSpPr>
          <p:cNvPr id="112" name="TextBox 111">
            <a:extLst>
              <a:ext uri="{FF2B5EF4-FFF2-40B4-BE49-F238E27FC236}">
                <a16:creationId xmlns:a16="http://schemas.microsoft.com/office/drawing/2014/main" id="{2B253209-51A4-5FD4-EEBC-2AD5AA78D5D2}"/>
              </a:ext>
            </a:extLst>
          </p:cNvPr>
          <p:cNvSpPr txBox="1"/>
          <p:nvPr/>
        </p:nvSpPr>
        <p:spPr>
          <a:xfrm>
            <a:off x="5205125" y="1605315"/>
            <a:ext cx="731520" cy="415755"/>
          </a:xfrm>
          <a:prstGeom prst="rect">
            <a:avLst/>
          </a:prstGeom>
          <a:noFill/>
          <a:ln w="3175">
            <a:noFill/>
          </a:ln>
        </p:spPr>
        <p:txBody>
          <a:bodyPr wrap="square" rtlCol="0">
            <a:spAutoFit/>
          </a:bodyPr>
          <a:lstStyle/>
          <a:p>
            <a:pPr algn="ctr"/>
            <a:r>
              <a:rPr lang="en-US" sz="1051" b="1">
                <a:solidFill>
                  <a:prstClr val="black"/>
                </a:solidFill>
                <a:latin typeface="Calibri"/>
              </a:rPr>
              <a:t>SRL with</a:t>
            </a:r>
            <a:br>
              <a:rPr lang="en-US" sz="1051" b="1">
                <a:solidFill>
                  <a:prstClr val="black"/>
                </a:solidFill>
                <a:latin typeface="Calibri"/>
              </a:rPr>
            </a:br>
            <a:r>
              <a:rPr lang="en-US" sz="1051" b="1">
                <a:solidFill>
                  <a:prstClr val="black"/>
                </a:solidFill>
                <a:latin typeface="Calibri"/>
              </a:rPr>
              <a:t>STA</a:t>
            </a:r>
          </a:p>
        </p:txBody>
      </p:sp>
      <p:sp>
        <p:nvSpPr>
          <p:cNvPr id="113" name="Oval 112">
            <a:extLst>
              <a:ext uri="{FF2B5EF4-FFF2-40B4-BE49-F238E27FC236}">
                <a16:creationId xmlns:a16="http://schemas.microsoft.com/office/drawing/2014/main" id="{897E7FA3-3A3F-1CBF-5016-D92D14926FE3}"/>
              </a:ext>
            </a:extLst>
          </p:cNvPr>
          <p:cNvSpPr/>
          <p:nvPr/>
        </p:nvSpPr>
        <p:spPr>
          <a:xfrm>
            <a:off x="6147839" y="2659818"/>
            <a:ext cx="1394086" cy="1026826"/>
          </a:xfrm>
          <a:prstGeom prst="ellipse">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8812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97FA38D2-6B49-D82D-EC63-521D04DCB73C}"/>
              </a:ext>
            </a:extLst>
          </p:cNvPr>
          <p:cNvPicPr>
            <a:picLocks noChangeAspect="1"/>
          </p:cNvPicPr>
          <p:nvPr/>
        </p:nvPicPr>
        <p:blipFill rotWithShape="1">
          <a:blip r:embed="rId3"/>
          <a:srcRect r="28089"/>
          <a:stretch/>
        </p:blipFill>
        <p:spPr>
          <a:xfrm>
            <a:off x="3886200" y="872359"/>
            <a:ext cx="8187765" cy="5620516"/>
          </a:xfrm>
          <a:prstGeom prst="rect">
            <a:avLst/>
          </a:prstGeom>
        </p:spPr>
      </p:pic>
      <p:sp>
        <p:nvSpPr>
          <p:cNvPr id="2" name="Title 1">
            <a:extLst>
              <a:ext uri="{FF2B5EF4-FFF2-40B4-BE49-F238E27FC236}">
                <a16:creationId xmlns:a16="http://schemas.microsoft.com/office/drawing/2014/main" id="{942109A3-6204-CECB-516D-9C910D850D1D}"/>
              </a:ext>
            </a:extLst>
          </p:cNvPr>
          <p:cNvSpPr>
            <a:spLocks noGrp="1"/>
          </p:cNvSpPr>
          <p:nvPr>
            <p:ph type="title"/>
          </p:nvPr>
        </p:nvSpPr>
        <p:spPr/>
        <p:txBody>
          <a:bodyPr/>
          <a:lstStyle/>
          <a:p>
            <a:r>
              <a:rPr lang="en-US" sz="2800" dirty="0">
                <a:latin typeface="Arial"/>
                <a:cs typeface="Arial"/>
              </a:rPr>
              <a:t>Summary of CCRS Architecture and Key Functions</a:t>
            </a:r>
            <a:endParaRPr lang="en-US" dirty="0"/>
          </a:p>
        </p:txBody>
      </p:sp>
      <p:sp>
        <p:nvSpPr>
          <p:cNvPr id="7" name="Rectangle: Rounded Corners 6">
            <a:extLst>
              <a:ext uri="{FF2B5EF4-FFF2-40B4-BE49-F238E27FC236}">
                <a16:creationId xmlns:a16="http://schemas.microsoft.com/office/drawing/2014/main" id="{CA5825F0-4183-FBFB-CB76-B4CFF2A126C1}"/>
              </a:ext>
            </a:extLst>
          </p:cNvPr>
          <p:cNvSpPr/>
          <p:nvPr/>
        </p:nvSpPr>
        <p:spPr>
          <a:xfrm>
            <a:off x="8111565" y="5256213"/>
            <a:ext cx="2079503" cy="729428"/>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Image 2">
            <a:extLst>
              <a:ext uri="{FF2B5EF4-FFF2-40B4-BE49-F238E27FC236}">
                <a16:creationId xmlns:a16="http://schemas.microsoft.com/office/drawing/2014/main" id="{7FF64D9E-7B5F-458D-8209-58A62DC9457E}"/>
              </a:ext>
            </a:extLst>
          </p:cNvPr>
          <p:cNvPicPr>
            <a:picLocks noChangeAspect="1"/>
          </p:cNvPicPr>
          <p:nvPr/>
        </p:nvPicPr>
        <p:blipFill>
          <a:blip r:embed="rId4"/>
          <a:stretch>
            <a:fillRect/>
          </a:stretch>
        </p:blipFill>
        <p:spPr>
          <a:xfrm>
            <a:off x="270435" y="1016979"/>
            <a:ext cx="3615765" cy="2665638"/>
          </a:xfrm>
          <a:prstGeom prst="rect">
            <a:avLst/>
          </a:prstGeom>
          <a:ln>
            <a:solidFill>
              <a:schemeClr val="tx1"/>
            </a:solidFill>
          </a:ln>
        </p:spPr>
      </p:pic>
      <p:pic>
        <p:nvPicPr>
          <p:cNvPr id="3074" name="Picture 2" descr="This image shows a concept model of NASA's orbiting sample container, which will hold tubes of Martian rock and soil samples that will be returned to Earth through a Mars sample return campaign. ">
            <a:extLst>
              <a:ext uri="{FF2B5EF4-FFF2-40B4-BE49-F238E27FC236}">
                <a16:creationId xmlns:a16="http://schemas.microsoft.com/office/drawing/2014/main" id="{82F8CE3C-D710-EF36-6FAC-85D8B42001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435" y="3838906"/>
            <a:ext cx="3615765" cy="248569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9" name="Rectangle: Rounded Corners 8">
            <a:extLst>
              <a:ext uri="{FF2B5EF4-FFF2-40B4-BE49-F238E27FC236}">
                <a16:creationId xmlns:a16="http://schemas.microsoft.com/office/drawing/2014/main" id="{1357CB70-51A6-AA1E-2B7B-4E568CE9B8B3}"/>
              </a:ext>
            </a:extLst>
          </p:cNvPr>
          <p:cNvSpPr/>
          <p:nvPr/>
        </p:nvSpPr>
        <p:spPr>
          <a:xfrm>
            <a:off x="1447800" y="901390"/>
            <a:ext cx="1295400" cy="120583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0" name="TextBox 9">
            <a:extLst>
              <a:ext uri="{FF2B5EF4-FFF2-40B4-BE49-F238E27FC236}">
                <a16:creationId xmlns:a16="http://schemas.microsoft.com/office/drawing/2014/main" id="{D9F8D3A3-1397-AF7C-932E-1322DF0B075D}"/>
              </a:ext>
            </a:extLst>
          </p:cNvPr>
          <p:cNvSpPr txBox="1"/>
          <p:nvPr/>
        </p:nvSpPr>
        <p:spPr>
          <a:xfrm>
            <a:off x="1536345" y="658579"/>
            <a:ext cx="1118310" cy="330065"/>
          </a:xfrm>
          <a:prstGeom prst="rect">
            <a:avLst/>
          </a:prstGeom>
          <a:noFill/>
          <a:ln>
            <a:noFill/>
          </a:ln>
          <a:effectLst/>
        </p:spPr>
        <p:txBody>
          <a:bodyPr spcFirstLastPara="1" wrap="square" lIns="26775" tIns="26775" rIns="26775" bIns="26775" rtlCol="0" anchor="t" anchorCtr="0">
            <a:noAutofit/>
          </a:bodyPr>
          <a:lstStyle/>
          <a:p>
            <a:pPr algn="ctr"/>
            <a:r>
              <a:rPr lang="en-US" sz="1400" b="1" dirty="0">
                <a:solidFill>
                  <a:srgbClr val="C00000"/>
                </a:solidFill>
              </a:rPr>
              <a:t>CCRS</a:t>
            </a:r>
          </a:p>
        </p:txBody>
      </p:sp>
      <p:sp>
        <p:nvSpPr>
          <p:cNvPr id="11" name="TextBox 10">
            <a:extLst>
              <a:ext uri="{FF2B5EF4-FFF2-40B4-BE49-F238E27FC236}">
                <a16:creationId xmlns:a16="http://schemas.microsoft.com/office/drawing/2014/main" id="{092936E8-CF3A-0FDF-9AEB-7D7748374F5B}"/>
              </a:ext>
            </a:extLst>
          </p:cNvPr>
          <p:cNvSpPr txBox="1"/>
          <p:nvPr/>
        </p:nvSpPr>
        <p:spPr>
          <a:xfrm>
            <a:off x="480732" y="3838906"/>
            <a:ext cx="3208619" cy="330065"/>
          </a:xfrm>
          <a:prstGeom prst="rect">
            <a:avLst/>
          </a:prstGeom>
          <a:noFill/>
          <a:ln>
            <a:noFill/>
          </a:ln>
          <a:effectLst/>
        </p:spPr>
        <p:txBody>
          <a:bodyPr spcFirstLastPara="1" wrap="square" lIns="26775" tIns="26775" rIns="26775" bIns="26775" rtlCol="0" anchor="t" anchorCtr="0">
            <a:noAutofit/>
          </a:bodyPr>
          <a:lstStyle/>
          <a:p>
            <a:pPr algn="ctr"/>
            <a:r>
              <a:rPr lang="en-US" sz="1400" b="1" dirty="0">
                <a:solidFill>
                  <a:schemeClr val="bg1"/>
                </a:solidFill>
              </a:rPr>
              <a:t>Orbiting Sample (OS) Concept (2020)</a:t>
            </a:r>
          </a:p>
        </p:txBody>
      </p:sp>
      <p:sp>
        <p:nvSpPr>
          <p:cNvPr id="15" name="TextBox 14">
            <a:extLst>
              <a:ext uri="{FF2B5EF4-FFF2-40B4-BE49-F238E27FC236}">
                <a16:creationId xmlns:a16="http://schemas.microsoft.com/office/drawing/2014/main" id="{43F4B2B4-44CE-EDB4-42B1-F8ADE9EBE71D}"/>
              </a:ext>
            </a:extLst>
          </p:cNvPr>
          <p:cNvSpPr txBox="1"/>
          <p:nvPr/>
        </p:nvSpPr>
        <p:spPr>
          <a:xfrm>
            <a:off x="2173427" y="3245012"/>
            <a:ext cx="1670779" cy="330065"/>
          </a:xfrm>
          <a:prstGeom prst="rect">
            <a:avLst/>
          </a:prstGeom>
          <a:noFill/>
          <a:ln>
            <a:noFill/>
          </a:ln>
          <a:effectLst/>
        </p:spPr>
        <p:txBody>
          <a:bodyPr spcFirstLastPara="1" wrap="square" lIns="26775" tIns="26775" rIns="26775" bIns="26775" rtlCol="0" anchor="t" anchorCtr="0">
            <a:noAutofit/>
          </a:bodyPr>
          <a:lstStyle/>
          <a:p>
            <a:pPr algn="r"/>
            <a:r>
              <a:rPr lang="en-US" sz="1400" b="1" dirty="0"/>
              <a:t>Earth Return Orbiter Spacecraft</a:t>
            </a:r>
          </a:p>
        </p:txBody>
      </p:sp>
      <p:pic>
        <p:nvPicPr>
          <p:cNvPr id="16" name="Picture 15">
            <a:extLst>
              <a:ext uri="{FF2B5EF4-FFF2-40B4-BE49-F238E27FC236}">
                <a16:creationId xmlns:a16="http://schemas.microsoft.com/office/drawing/2014/main" id="{01C654D7-8ED9-B96A-E76D-93C66043D31E}"/>
              </a:ext>
            </a:extLst>
          </p:cNvPr>
          <p:cNvPicPr>
            <a:picLocks noChangeAspect="1"/>
          </p:cNvPicPr>
          <p:nvPr/>
        </p:nvPicPr>
        <p:blipFill>
          <a:blip r:embed="rId6">
            <a:clrChange>
              <a:clrFrom>
                <a:srgbClr val="FBFFFF"/>
              </a:clrFrom>
              <a:clrTo>
                <a:srgbClr val="FBFFFF">
                  <a:alpha val="0"/>
                </a:srgbClr>
              </a:clrTo>
            </a:clrChange>
            <a:alphaModFix/>
            <a:extLst>
              <a:ext uri="{BEBA8EAE-BF5A-486C-A8C5-ECC9F3942E4B}">
                <a14:imgProps xmlns:a14="http://schemas.microsoft.com/office/drawing/2010/main">
                  <a14:imgLayer r:embed="rId7">
                    <a14:imgEffect>
                      <a14:colorTemperature colorTemp="6100"/>
                    </a14:imgEffect>
                  </a14:imgLayer>
                </a14:imgProps>
              </a:ext>
            </a:extLst>
          </a:blip>
          <a:stretch>
            <a:fillRect/>
          </a:stretch>
        </p:blipFill>
        <p:spPr>
          <a:xfrm>
            <a:off x="3904510" y="3439478"/>
            <a:ext cx="1077858" cy="764766"/>
          </a:xfrm>
          <a:prstGeom prst="rect">
            <a:avLst/>
          </a:prstGeom>
          <a:noFill/>
        </p:spPr>
      </p:pic>
      <p:pic>
        <p:nvPicPr>
          <p:cNvPr id="17" name="Picture 16">
            <a:extLst>
              <a:ext uri="{FF2B5EF4-FFF2-40B4-BE49-F238E27FC236}">
                <a16:creationId xmlns:a16="http://schemas.microsoft.com/office/drawing/2014/main" id="{8AEE6B5C-381A-9806-5C9C-F9209AF921EC}"/>
              </a:ext>
            </a:extLst>
          </p:cNvPr>
          <p:cNvPicPr>
            <a:picLocks noChangeAspect="1"/>
          </p:cNvPicPr>
          <p:nvPr/>
        </p:nvPicPr>
        <p:blipFill>
          <a:blip r:embed="rId6">
            <a:clrChange>
              <a:clrFrom>
                <a:srgbClr val="FBFFFF"/>
              </a:clrFrom>
              <a:clrTo>
                <a:srgbClr val="FBFFFF">
                  <a:alpha val="0"/>
                </a:srgbClr>
              </a:clrTo>
            </a:clrChange>
            <a:alphaModFix amt="85000"/>
            <a:extLst>
              <a:ext uri="{BEBA8EAE-BF5A-486C-A8C5-ECC9F3942E4B}">
                <a14:imgProps xmlns:a14="http://schemas.microsoft.com/office/drawing/2010/main">
                  <a14:imgLayer r:embed="rId7">
                    <a14:imgEffect>
                      <a14:colorTemperature colorTemp="6100"/>
                    </a14:imgEffect>
                  </a14:imgLayer>
                </a14:imgProps>
              </a:ext>
            </a:extLst>
          </a:blip>
          <a:stretch>
            <a:fillRect/>
          </a:stretch>
        </p:blipFill>
        <p:spPr>
          <a:xfrm rot="5400000">
            <a:off x="7798727" y="1792152"/>
            <a:ext cx="1077858" cy="764766"/>
          </a:xfrm>
          <a:prstGeom prst="rect">
            <a:avLst/>
          </a:prstGeom>
          <a:noFill/>
        </p:spPr>
      </p:pic>
      <p:pic>
        <p:nvPicPr>
          <p:cNvPr id="1028" name="Picture 4" descr="Natural Light Beer Bottle - Shop Beer at H-E-B">
            <a:extLst>
              <a:ext uri="{FF2B5EF4-FFF2-40B4-BE49-F238E27FC236}">
                <a16:creationId xmlns:a16="http://schemas.microsoft.com/office/drawing/2014/main" id="{A7E8ABB9-BB61-C8C4-5991-520E9B69FB60}"/>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2292" b="98292" l="10000" r="90000">
                        <a14:foregroundMark x1="49292" y1="2292" x2="46000" y2="40833"/>
                        <a14:foregroundMark x1="46000" y1="40833" x2="53833" y2="45792"/>
                        <a14:foregroundMark x1="53833" y1="45792" x2="50208" y2="10042"/>
                        <a14:foregroundMark x1="40292" y1="88583" x2="56833" y2="94500"/>
                        <a14:foregroundMark x1="56833" y1="94500" x2="60458" y2="88875"/>
                        <a14:foregroundMark x1="62625" y1="89208" x2="59417" y2="97042"/>
                        <a14:foregroundMark x1="59417" y1="97042" x2="51708" y2="98292"/>
                        <a14:foregroundMark x1="51708" y1="98292" x2="45750" y2="97458"/>
                      </a14:backgroundRemoval>
                    </a14:imgEffect>
                  </a14:imgLayer>
                </a14:imgProps>
              </a:ext>
              <a:ext uri="{28A0092B-C50C-407E-A947-70E740481C1C}">
                <a14:useLocalDpi xmlns:a14="http://schemas.microsoft.com/office/drawing/2010/main" val="0"/>
              </a:ext>
            </a:extLst>
          </a:blip>
          <a:srcRect/>
          <a:stretch>
            <a:fillRect/>
          </a:stretch>
        </p:blipFill>
        <p:spPr bwMode="auto">
          <a:xfrm>
            <a:off x="9507540" y="4555708"/>
            <a:ext cx="509522" cy="493776"/>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AAB86965-CCA6-AE58-F848-EC38B3D46930}"/>
              </a:ext>
            </a:extLst>
          </p:cNvPr>
          <p:cNvSpPr txBox="1"/>
          <p:nvPr/>
        </p:nvSpPr>
        <p:spPr>
          <a:xfrm>
            <a:off x="9747771" y="4514278"/>
            <a:ext cx="1196442" cy="330065"/>
          </a:xfrm>
          <a:prstGeom prst="rect">
            <a:avLst/>
          </a:prstGeom>
          <a:noFill/>
          <a:ln>
            <a:noFill/>
          </a:ln>
          <a:effectLst/>
        </p:spPr>
        <p:txBody>
          <a:bodyPr spcFirstLastPara="1" wrap="square" lIns="26775" tIns="26775" rIns="26775" bIns="26775" rtlCol="0" anchor="t" anchorCtr="0">
            <a:noAutofit/>
          </a:bodyPr>
          <a:lstStyle/>
          <a:p>
            <a:pPr algn="ctr"/>
            <a:r>
              <a:rPr lang="en-US" sz="900" b="1" i="1" dirty="0">
                <a:solidFill>
                  <a:schemeClr val="tx1">
                    <a:lumMod val="65000"/>
                    <a:lumOff val="35000"/>
                  </a:schemeClr>
                </a:solidFill>
              </a:rPr>
              <a:t>*beverage for scale</a:t>
            </a:r>
          </a:p>
        </p:txBody>
      </p:sp>
    </p:spTree>
    <p:extLst>
      <p:ext uri="{BB962C8B-B14F-4D97-AF65-F5344CB8AC3E}">
        <p14:creationId xmlns:p14="http://schemas.microsoft.com/office/powerpoint/2010/main" val="860782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B95FE-2811-E3C9-69FD-2F3B519F038A}"/>
              </a:ext>
            </a:extLst>
          </p:cNvPr>
          <p:cNvSpPr>
            <a:spLocks noGrp="1"/>
          </p:cNvSpPr>
          <p:nvPr>
            <p:ph type="title"/>
          </p:nvPr>
        </p:nvSpPr>
        <p:spPr/>
        <p:txBody>
          <a:bodyPr/>
          <a:lstStyle/>
          <a:p>
            <a:r>
              <a:rPr lang="en-US" dirty="0"/>
              <a:t>Planetary protection is a key priority of MSR</a:t>
            </a:r>
          </a:p>
        </p:txBody>
      </p:sp>
      <p:sp>
        <p:nvSpPr>
          <p:cNvPr id="5" name="Text Placeholder 2">
            <a:extLst>
              <a:ext uri="{FF2B5EF4-FFF2-40B4-BE49-F238E27FC236}">
                <a16:creationId xmlns:a16="http://schemas.microsoft.com/office/drawing/2014/main" id="{63D7E79E-915C-0B90-FEFB-96C6F99440E4}"/>
              </a:ext>
            </a:extLst>
          </p:cNvPr>
          <p:cNvSpPr txBox="1">
            <a:spLocks/>
          </p:cNvSpPr>
          <p:nvPr/>
        </p:nvSpPr>
        <p:spPr>
          <a:xfrm>
            <a:off x="368138" y="888527"/>
            <a:ext cx="11455724" cy="762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dirty="0"/>
              <a:t>“Planetary Protection is the discipline of protecting solar system bodies such as planets and moons from possible contamination by Earth life, and </a:t>
            </a:r>
            <a:r>
              <a:rPr lang="en-US" sz="1600" b="1" dirty="0"/>
              <a:t>protecting Earth’s biosphere from any potential adverse effects that could result from bringing material collected from these bodies back to our planet.” - </a:t>
            </a:r>
            <a:r>
              <a:rPr lang="en-US" sz="1600" dirty="0">
                <a:hlinkClick r:id="rId2"/>
              </a:rPr>
              <a:t>Mars Sample Return Safety Factsheet (nasa.gov)</a:t>
            </a:r>
            <a:r>
              <a:rPr lang="en-US" sz="1600" dirty="0"/>
              <a:t> </a:t>
            </a:r>
            <a:endParaRPr lang="en-US" sz="2400" b="1" dirty="0"/>
          </a:p>
        </p:txBody>
      </p:sp>
      <p:pic>
        <p:nvPicPr>
          <p:cNvPr id="7" name="Picture 6">
            <a:extLst>
              <a:ext uri="{FF2B5EF4-FFF2-40B4-BE49-F238E27FC236}">
                <a16:creationId xmlns:a16="http://schemas.microsoft.com/office/drawing/2014/main" id="{88BDC65A-AAE8-325C-01F2-7F4B4741090E}"/>
              </a:ext>
            </a:extLst>
          </p:cNvPr>
          <p:cNvPicPr>
            <a:picLocks noChangeAspect="1"/>
          </p:cNvPicPr>
          <p:nvPr/>
        </p:nvPicPr>
        <p:blipFill>
          <a:blip r:embed="rId3"/>
          <a:stretch>
            <a:fillRect/>
          </a:stretch>
        </p:blipFill>
        <p:spPr>
          <a:xfrm>
            <a:off x="6553200" y="3095199"/>
            <a:ext cx="4604332" cy="3429000"/>
          </a:xfrm>
          <a:prstGeom prst="rect">
            <a:avLst/>
          </a:prstGeom>
        </p:spPr>
      </p:pic>
      <p:pic>
        <p:nvPicPr>
          <p:cNvPr id="9" name="Picture 8">
            <a:extLst>
              <a:ext uri="{FF2B5EF4-FFF2-40B4-BE49-F238E27FC236}">
                <a16:creationId xmlns:a16="http://schemas.microsoft.com/office/drawing/2014/main" id="{B2507723-A2AF-EBB3-DE3E-D7BA5BE19901}"/>
              </a:ext>
            </a:extLst>
          </p:cNvPr>
          <p:cNvPicPr>
            <a:picLocks noChangeAspect="1"/>
          </p:cNvPicPr>
          <p:nvPr/>
        </p:nvPicPr>
        <p:blipFill>
          <a:blip r:embed="rId4">
            <a:clrChange>
              <a:clrFrom>
                <a:srgbClr val="FBFFFF"/>
              </a:clrFrom>
              <a:clrTo>
                <a:srgbClr val="FBFFFF">
                  <a:alpha val="0"/>
                </a:srgbClr>
              </a:clrTo>
            </a:clrChange>
            <a:alphaModFix/>
            <a:extLst>
              <a:ext uri="{BEBA8EAE-BF5A-486C-A8C5-ECC9F3942E4B}">
                <a14:imgProps xmlns:a14="http://schemas.microsoft.com/office/drawing/2010/main">
                  <a14:imgLayer r:embed="rId5">
                    <a14:imgEffect>
                      <a14:colorTemperature colorTemp="6100"/>
                    </a14:imgEffect>
                  </a14:imgLayer>
                </a14:imgProps>
              </a:ext>
            </a:extLst>
          </a:blip>
          <a:stretch>
            <a:fillRect/>
          </a:stretch>
        </p:blipFill>
        <p:spPr>
          <a:xfrm rot="5400000">
            <a:off x="9086056" y="3621128"/>
            <a:ext cx="967940" cy="686776"/>
          </a:xfrm>
          <a:prstGeom prst="rect">
            <a:avLst/>
          </a:prstGeom>
          <a:noFill/>
        </p:spPr>
      </p:pic>
      <p:sp>
        <p:nvSpPr>
          <p:cNvPr id="12" name="Oval 11">
            <a:extLst>
              <a:ext uri="{FF2B5EF4-FFF2-40B4-BE49-F238E27FC236}">
                <a16:creationId xmlns:a16="http://schemas.microsoft.com/office/drawing/2014/main" id="{F3F357F2-4E2A-26E0-D3B3-2E23AA965D1B}"/>
              </a:ext>
            </a:extLst>
          </p:cNvPr>
          <p:cNvSpPr/>
          <p:nvPr/>
        </p:nvSpPr>
        <p:spPr>
          <a:xfrm>
            <a:off x="9074238" y="3372815"/>
            <a:ext cx="990600" cy="96793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A03C8001-8F05-7122-3AF2-269CA417B2C5}"/>
              </a:ext>
            </a:extLst>
          </p:cNvPr>
          <p:cNvPicPr>
            <a:picLocks noChangeAspect="1"/>
          </p:cNvPicPr>
          <p:nvPr/>
        </p:nvPicPr>
        <p:blipFill>
          <a:blip r:embed="rId6"/>
          <a:stretch>
            <a:fillRect/>
          </a:stretch>
        </p:blipFill>
        <p:spPr>
          <a:xfrm>
            <a:off x="423370" y="1768475"/>
            <a:ext cx="4993269" cy="4724400"/>
          </a:xfrm>
          <a:prstGeom prst="rect">
            <a:avLst/>
          </a:prstGeom>
        </p:spPr>
      </p:pic>
      <p:sp>
        <p:nvSpPr>
          <p:cNvPr id="15" name="Rectangle: Rounded Corners 14">
            <a:extLst>
              <a:ext uri="{FF2B5EF4-FFF2-40B4-BE49-F238E27FC236}">
                <a16:creationId xmlns:a16="http://schemas.microsoft.com/office/drawing/2014/main" id="{B7C44B12-A95A-BEFA-0308-CC1DAF9E39E4}"/>
              </a:ext>
            </a:extLst>
          </p:cNvPr>
          <p:cNvSpPr/>
          <p:nvPr/>
        </p:nvSpPr>
        <p:spPr>
          <a:xfrm>
            <a:off x="423370" y="5105400"/>
            <a:ext cx="4993269" cy="76200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
            <a:extLst>
              <a:ext uri="{FF2B5EF4-FFF2-40B4-BE49-F238E27FC236}">
                <a16:creationId xmlns:a16="http://schemas.microsoft.com/office/drawing/2014/main" id="{9A1A88F1-8F56-5E84-506E-1868EA34D885}"/>
              </a:ext>
            </a:extLst>
          </p:cNvPr>
          <p:cNvSpPr txBox="1">
            <a:spLocks/>
          </p:cNvSpPr>
          <p:nvPr/>
        </p:nvSpPr>
        <p:spPr>
          <a:xfrm>
            <a:off x="5638800" y="1752028"/>
            <a:ext cx="6350323" cy="18293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dirty="0"/>
              <a:t>MSR follows a ‘container within a container’ approach</a:t>
            </a:r>
          </a:p>
          <a:p>
            <a:r>
              <a:rPr lang="en-US" sz="1600" dirty="0"/>
              <a:t>Sample tube container – OS – is first externally sterilized</a:t>
            </a:r>
          </a:p>
          <a:p>
            <a:r>
              <a:rPr lang="en-US" sz="1600" dirty="0"/>
              <a:t>OS then returns to Earth inside of </a:t>
            </a:r>
            <a:r>
              <a:rPr lang="en-US" sz="1600" i="1" dirty="0"/>
              <a:t>another</a:t>
            </a:r>
            <a:r>
              <a:rPr lang="en-US" sz="1600" dirty="0"/>
              <a:t> sterile container </a:t>
            </a:r>
          </a:p>
          <a:p>
            <a:r>
              <a:rPr lang="en-US" sz="1600" dirty="0"/>
              <a:t>The nested containers are only opened in a specialized clean room upon Earth return</a:t>
            </a:r>
            <a:endParaRPr lang="en-US" sz="2400" dirty="0"/>
          </a:p>
        </p:txBody>
      </p:sp>
      <p:sp>
        <p:nvSpPr>
          <p:cNvPr id="21" name="TextBox 20">
            <a:extLst>
              <a:ext uri="{FF2B5EF4-FFF2-40B4-BE49-F238E27FC236}">
                <a16:creationId xmlns:a16="http://schemas.microsoft.com/office/drawing/2014/main" id="{99E3AF45-E266-CF1F-A557-6E7469B8F752}"/>
              </a:ext>
            </a:extLst>
          </p:cNvPr>
          <p:cNvSpPr txBox="1"/>
          <p:nvPr/>
        </p:nvSpPr>
        <p:spPr>
          <a:xfrm>
            <a:off x="1600200" y="6362070"/>
            <a:ext cx="3429000" cy="261610"/>
          </a:xfrm>
          <a:prstGeom prst="rect">
            <a:avLst/>
          </a:prstGeom>
          <a:noFill/>
          <a:ln>
            <a:noFill/>
          </a:ln>
          <a:effectLst/>
        </p:spPr>
        <p:txBody>
          <a:bodyPr wrap="square">
            <a:spAutoFit/>
          </a:bodyPr>
          <a:lstStyle/>
          <a:p>
            <a:r>
              <a:rPr lang="en-US" sz="1100" i="1" dirty="0">
                <a:solidFill>
                  <a:schemeClr val="tx1">
                    <a:lumMod val="50000"/>
                    <a:lumOff val="50000"/>
                  </a:schemeClr>
                </a:solidFill>
              </a:rPr>
              <a:t>https://planetaryprotection.jpl.nasa.gov/missions</a:t>
            </a:r>
          </a:p>
        </p:txBody>
      </p:sp>
      <p:sp>
        <p:nvSpPr>
          <p:cNvPr id="6" name="TextBox 5">
            <a:extLst>
              <a:ext uri="{FF2B5EF4-FFF2-40B4-BE49-F238E27FC236}">
                <a16:creationId xmlns:a16="http://schemas.microsoft.com/office/drawing/2014/main" id="{CF814675-13AD-C68A-FDEB-6CAF8330154F}"/>
              </a:ext>
            </a:extLst>
          </p:cNvPr>
          <p:cNvSpPr txBox="1"/>
          <p:nvPr/>
        </p:nvSpPr>
        <p:spPr>
          <a:xfrm>
            <a:off x="6612357" y="6231820"/>
            <a:ext cx="4968432" cy="400110"/>
          </a:xfrm>
          <a:prstGeom prst="rect">
            <a:avLst/>
          </a:prstGeom>
          <a:solidFill>
            <a:schemeClr val="accent2">
              <a:lumMod val="40000"/>
              <a:lumOff val="60000"/>
            </a:schemeClr>
          </a:solidFill>
          <a:ln w="19050">
            <a:solidFill>
              <a:srgbClr val="8A1000"/>
            </a:solidFill>
          </a:ln>
        </p:spPr>
        <p:txBody>
          <a:bodyPr wrap="square" lIns="0" rIns="0" rtlCol="0">
            <a:spAutoFit/>
          </a:bodyPr>
          <a:lstStyle/>
          <a:p>
            <a:pPr algn="ctr"/>
            <a:r>
              <a:rPr lang="en-US" sz="1000" dirty="0"/>
              <a:t>See talk PPP.2 #16 by G. Cataldo et al., “Planetary protection trades and lessons learned from designing Mars Sample Return’s Capture, Containment &amp; Return System”</a:t>
            </a:r>
          </a:p>
        </p:txBody>
      </p:sp>
    </p:spTree>
    <p:extLst>
      <p:ext uri="{BB962C8B-B14F-4D97-AF65-F5344CB8AC3E}">
        <p14:creationId xmlns:p14="http://schemas.microsoft.com/office/powerpoint/2010/main" val="1782757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FE80F04-B6BD-7813-ED12-7CEA6EC02346}"/>
              </a:ext>
            </a:extLst>
          </p:cNvPr>
          <p:cNvGrpSpPr>
            <a:grpSpLocks noChangeAspect="1"/>
          </p:cNvGrpSpPr>
          <p:nvPr/>
        </p:nvGrpSpPr>
        <p:grpSpPr>
          <a:xfrm>
            <a:off x="5010975" y="1793892"/>
            <a:ext cx="5422880" cy="4038600"/>
            <a:chOff x="2252663" y="1067636"/>
            <a:chExt cx="7453400" cy="5550797"/>
          </a:xfrm>
        </p:grpSpPr>
        <p:pic>
          <p:nvPicPr>
            <p:cNvPr id="6" name="Picture 5">
              <a:extLst>
                <a:ext uri="{FF2B5EF4-FFF2-40B4-BE49-F238E27FC236}">
                  <a16:creationId xmlns:a16="http://schemas.microsoft.com/office/drawing/2014/main" id="{8C106ABF-B83E-E403-84F1-B22B6A59D6D9}"/>
                </a:ext>
              </a:extLst>
            </p:cNvPr>
            <p:cNvPicPr>
              <a:picLocks noChangeAspect="1"/>
            </p:cNvPicPr>
            <p:nvPr/>
          </p:nvPicPr>
          <p:blipFill>
            <a:blip r:embed="rId2"/>
            <a:stretch>
              <a:fillRect/>
            </a:stretch>
          </p:blipFill>
          <p:spPr>
            <a:xfrm>
              <a:off x="2252663" y="1067636"/>
              <a:ext cx="7453400" cy="5550797"/>
            </a:xfrm>
            <a:prstGeom prst="rect">
              <a:avLst/>
            </a:prstGeom>
          </p:spPr>
        </p:pic>
        <p:pic>
          <p:nvPicPr>
            <p:cNvPr id="7" name="Picture 6">
              <a:extLst>
                <a:ext uri="{FF2B5EF4-FFF2-40B4-BE49-F238E27FC236}">
                  <a16:creationId xmlns:a16="http://schemas.microsoft.com/office/drawing/2014/main" id="{2C6BEFF1-6933-441D-42BE-0379792D6198}"/>
                </a:ext>
              </a:extLst>
            </p:cNvPr>
            <p:cNvPicPr>
              <a:picLocks noChangeAspect="1"/>
            </p:cNvPicPr>
            <p:nvPr/>
          </p:nvPicPr>
          <p:blipFill>
            <a:blip r:embed="rId3">
              <a:clrChange>
                <a:clrFrom>
                  <a:srgbClr val="FBFFFF"/>
                </a:clrFrom>
                <a:clrTo>
                  <a:srgbClr val="FBFFFF">
                    <a:alpha val="0"/>
                  </a:srgbClr>
                </a:clrTo>
              </a:clrChange>
              <a:alphaModFix/>
              <a:extLst>
                <a:ext uri="{BEBA8EAE-BF5A-486C-A8C5-ECC9F3942E4B}">
                  <a14:imgProps xmlns:a14="http://schemas.microsoft.com/office/drawing/2010/main">
                    <a14:imgLayer r:embed="rId4">
                      <a14:imgEffect>
                        <a14:colorTemperature colorTemp="6100"/>
                      </a14:imgEffect>
                    </a14:imgLayer>
                  </a14:imgProps>
                </a:ext>
              </a:extLst>
            </a:blip>
            <a:stretch>
              <a:fillRect/>
            </a:stretch>
          </p:blipFill>
          <p:spPr>
            <a:xfrm>
              <a:off x="4079062" y="4145757"/>
              <a:ext cx="1566882" cy="1111740"/>
            </a:xfrm>
            <a:prstGeom prst="rect">
              <a:avLst/>
            </a:prstGeom>
            <a:noFill/>
          </p:spPr>
        </p:pic>
      </p:grpSp>
      <p:sp>
        <p:nvSpPr>
          <p:cNvPr id="2" name="Title 1">
            <a:extLst>
              <a:ext uri="{FF2B5EF4-FFF2-40B4-BE49-F238E27FC236}">
                <a16:creationId xmlns:a16="http://schemas.microsoft.com/office/drawing/2014/main" id="{843CCD69-81FE-1C09-D6DA-D0C917731A42}"/>
              </a:ext>
            </a:extLst>
          </p:cNvPr>
          <p:cNvSpPr>
            <a:spLocks noGrp="1"/>
          </p:cNvSpPr>
          <p:nvPr>
            <p:ph type="title"/>
          </p:nvPr>
        </p:nvSpPr>
        <p:spPr/>
        <p:txBody>
          <a:bodyPr/>
          <a:lstStyle/>
          <a:p>
            <a:r>
              <a:rPr lang="en-US" dirty="0"/>
              <a:t>UV sterilization system inside CCRS irradiates outside of OS</a:t>
            </a:r>
          </a:p>
        </p:txBody>
      </p:sp>
      <p:pic>
        <p:nvPicPr>
          <p:cNvPr id="14" name="Picture 13">
            <a:extLst>
              <a:ext uri="{FF2B5EF4-FFF2-40B4-BE49-F238E27FC236}">
                <a16:creationId xmlns:a16="http://schemas.microsoft.com/office/drawing/2014/main" id="{FF478EFB-9AC6-83ED-C18A-9DD7E7C5ADC3}"/>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963" b="97185" l="35450" r="68254">
                        <a14:foregroundMark x1="42857" y1="19556" x2="37037" y2="16148"/>
                        <a14:foregroundMark x1="43651" y1="12148" x2="43915" y2="13185"/>
                        <a14:foregroundMark x1="53968" y1="11407" x2="53968" y2="11407"/>
                        <a14:foregroundMark x1="49471" y1="94370" x2="50529" y2="91407"/>
                        <a14:foregroundMark x1="35979" y1="18815" x2="35979" y2="18815"/>
                        <a14:foregroundMark x1="35979" y1="14963" x2="35979" y2="14963"/>
                        <a14:foregroundMark x1="36772" y1="17333" x2="36772" y2="17333"/>
                        <a14:foregroundMark x1="61111" y1="25185" x2="61111" y2="25185"/>
                        <a14:foregroundMark x1="43386" y1="96741" x2="41270" y2="92444"/>
                        <a14:foregroundMark x1="53439" y1="97185" x2="53439" y2="97185"/>
                        <a14:foregroundMark x1="35979" y1="91259" x2="35979" y2="91259"/>
                        <a14:foregroundMark x1="35979" y1="88444" x2="35979" y2="88444"/>
                        <a14:foregroundMark x1="35714" y1="88000" x2="35714" y2="88000"/>
                      </a14:backgroundRemoval>
                    </a14:imgEffect>
                  </a14:imgLayer>
                </a14:imgProps>
              </a:ext>
            </a:extLst>
          </a:blip>
          <a:srcRect l="31860" t="8857" r="27586"/>
          <a:stretch/>
        </p:blipFill>
        <p:spPr>
          <a:xfrm>
            <a:off x="10128496" y="1308621"/>
            <a:ext cx="1219758" cy="4895299"/>
          </a:xfrm>
          <a:prstGeom prst="rect">
            <a:avLst/>
          </a:prstGeom>
        </p:spPr>
      </p:pic>
      <p:cxnSp>
        <p:nvCxnSpPr>
          <p:cNvPr id="23" name="Straight Connector 22">
            <a:extLst>
              <a:ext uri="{FF2B5EF4-FFF2-40B4-BE49-F238E27FC236}">
                <a16:creationId xmlns:a16="http://schemas.microsoft.com/office/drawing/2014/main" id="{AAFE3645-5330-CCC4-ABCF-2DA6D33EED3D}"/>
              </a:ext>
            </a:extLst>
          </p:cNvPr>
          <p:cNvCxnSpPr>
            <a:cxnSpLocks/>
          </p:cNvCxnSpPr>
          <p:nvPr/>
        </p:nvCxnSpPr>
        <p:spPr>
          <a:xfrm flipH="1">
            <a:off x="7417055" y="1719640"/>
            <a:ext cx="3032400" cy="2093552"/>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CFFF850-DB19-DE2A-AD0D-1B1527A1E32C}"/>
              </a:ext>
            </a:extLst>
          </p:cNvPr>
          <p:cNvCxnSpPr>
            <a:cxnSpLocks/>
          </p:cNvCxnSpPr>
          <p:nvPr/>
        </p:nvCxnSpPr>
        <p:spPr>
          <a:xfrm flipH="1" flipV="1">
            <a:off x="7417055" y="4975978"/>
            <a:ext cx="3036000" cy="104835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D019699-568B-D083-5FE7-47504CD451BB}"/>
              </a:ext>
            </a:extLst>
          </p:cNvPr>
          <p:cNvCxnSpPr>
            <a:cxnSpLocks/>
          </p:cNvCxnSpPr>
          <p:nvPr/>
        </p:nvCxnSpPr>
        <p:spPr>
          <a:xfrm>
            <a:off x="7417055" y="1081274"/>
            <a:ext cx="0" cy="2797541"/>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FB4F5EE-F008-F809-925B-FB7F2191E2B4}"/>
              </a:ext>
            </a:extLst>
          </p:cNvPr>
          <p:cNvCxnSpPr>
            <a:cxnSpLocks/>
          </p:cNvCxnSpPr>
          <p:nvPr/>
        </p:nvCxnSpPr>
        <p:spPr>
          <a:xfrm>
            <a:off x="7417055" y="4975978"/>
            <a:ext cx="0" cy="1227942"/>
          </a:xfrm>
          <a:prstGeom prst="line">
            <a:avLst/>
          </a:prstGeom>
          <a:ln w="19050">
            <a:prstDash val="lgDash"/>
          </a:ln>
        </p:spPr>
        <p:style>
          <a:lnRef idx="1">
            <a:schemeClr val="accent1"/>
          </a:lnRef>
          <a:fillRef idx="0">
            <a:schemeClr val="accent1"/>
          </a:fillRef>
          <a:effectRef idx="0">
            <a:schemeClr val="accent1"/>
          </a:effectRef>
          <a:fontRef idx="minor">
            <a:schemeClr val="tx1"/>
          </a:fontRef>
        </p:style>
      </p:cxnSp>
      <p:graphicFrame>
        <p:nvGraphicFramePr>
          <p:cNvPr id="22" name="Table 24">
            <a:extLst>
              <a:ext uri="{FF2B5EF4-FFF2-40B4-BE49-F238E27FC236}">
                <a16:creationId xmlns:a16="http://schemas.microsoft.com/office/drawing/2014/main" id="{7F253DD7-C58A-FCFE-2EFB-3EB3170FAB36}"/>
              </a:ext>
            </a:extLst>
          </p:cNvPr>
          <p:cNvGraphicFramePr>
            <a:graphicFrameLocks noGrp="1"/>
          </p:cNvGraphicFramePr>
          <p:nvPr>
            <p:extLst>
              <p:ext uri="{D42A27DB-BD31-4B8C-83A1-F6EECF244321}">
                <p14:modId xmlns:p14="http://schemas.microsoft.com/office/powerpoint/2010/main" val="4235481059"/>
              </p:ext>
            </p:extLst>
          </p:nvPr>
        </p:nvGraphicFramePr>
        <p:xfrm>
          <a:off x="448156" y="2307405"/>
          <a:ext cx="3817758" cy="1859280"/>
        </p:xfrm>
        <a:graphic>
          <a:graphicData uri="http://schemas.openxmlformats.org/drawingml/2006/table">
            <a:tbl>
              <a:tblPr firstRow="1" bandRow="1">
                <a:tableStyleId>{F2DE63D5-997A-4646-A377-4702673A728D}</a:tableStyleId>
              </a:tblPr>
              <a:tblGrid>
                <a:gridCol w="1987430">
                  <a:extLst>
                    <a:ext uri="{9D8B030D-6E8A-4147-A177-3AD203B41FA5}">
                      <a16:colId xmlns:a16="http://schemas.microsoft.com/office/drawing/2014/main" val="2479084798"/>
                    </a:ext>
                  </a:extLst>
                </a:gridCol>
                <a:gridCol w="1830328">
                  <a:extLst>
                    <a:ext uri="{9D8B030D-6E8A-4147-A177-3AD203B41FA5}">
                      <a16:colId xmlns:a16="http://schemas.microsoft.com/office/drawing/2014/main" val="2416945484"/>
                    </a:ext>
                  </a:extLst>
                </a:gridCol>
              </a:tblGrid>
              <a:tr h="235735">
                <a:tc>
                  <a:txBody>
                    <a:bodyPr/>
                    <a:lstStyle/>
                    <a:p>
                      <a:r>
                        <a:rPr lang="en-US" sz="1400" dirty="0"/>
                        <a:t>Parameter</a:t>
                      </a:r>
                    </a:p>
                  </a:txBody>
                  <a:tcPr/>
                </a:tc>
                <a:tc>
                  <a:txBody>
                    <a:bodyPr/>
                    <a:lstStyle/>
                    <a:p>
                      <a:r>
                        <a:rPr lang="en-US" sz="1400" dirty="0"/>
                        <a:t>Requirement</a:t>
                      </a:r>
                    </a:p>
                  </a:txBody>
                  <a:tcPr/>
                </a:tc>
                <a:extLst>
                  <a:ext uri="{0D108BD9-81ED-4DB2-BD59-A6C34878D82A}">
                    <a16:rowId xmlns:a16="http://schemas.microsoft.com/office/drawing/2014/main" val="1055124567"/>
                  </a:ext>
                </a:extLst>
              </a:tr>
              <a:tr h="235735">
                <a:tc>
                  <a:txBody>
                    <a:bodyPr/>
                    <a:lstStyle/>
                    <a:p>
                      <a:r>
                        <a:rPr lang="en-US" sz="1400" dirty="0"/>
                        <a:t>Dose at particle</a:t>
                      </a:r>
                    </a:p>
                  </a:txBody>
                  <a:tcPr/>
                </a:tc>
                <a:tc>
                  <a:txBody>
                    <a:bodyPr/>
                    <a:lstStyle/>
                    <a:p>
                      <a:r>
                        <a:rPr lang="en-US" sz="1400" dirty="0"/>
                        <a:t>20 kJ/m</a:t>
                      </a:r>
                      <a:r>
                        <a:rPr lang="en-US" sz="1400" baseline="30000" dirty="0"/>
                        <a:t>2  </a:t>
                      </a:r>
                      <a:r>
                        <a:rPr lang="en-US" sz="1400" baseline="0" dirty="0"/>
                        <a:t>(W*s/m</a:t>
                      </a:r>
                      <a:r>
                        <a:rPr lang="en-US" sz="1400" baseline="30000" dirty="0"/>
                        <a:t>2</a:t>
                      </a:r>
                      <a:r>
                        <a:rPr lang="en-US" sz="1400" baseline="0" dirty="0"/>
                        <a:t>)</a:t>
                      </a:r>
                    </a:p>
                  </a:txBody>
                  <a:tcPr/>
                </a:tc>
                <a:extLst>
                  <a:ext uri="{0D108BD9-81ED-4DB2-BD59-A6C34878D82A}">
                    <a16:rowId xmlns:a16="http://schemas.microsoft.com/office/drawing/2014/main" val="1700032353"/>
                  </a:ext>
                </a:extLst>
              </a:tr>
              <a:tr h="235735">
                <a:tc>
                  <a:txBody>
                    <a:bodyPr/>
                    <a:lstStyle/>
                    <a:p>
                      <a:r>
                        <a:rPr lang="en-US" sz="1400" dirty="0"/>
                        <a:t>Peak wavelength</a:t>
                      </a:r>
                    </a:p>
                  </a:txBody>
                  <a:tcPr/>
                </a:tc>
                <a:tc>
                  <a:txBody>
                    <a:bodyPr/>
                    <a:lstStyle/>
                    <a:p>
                      <a:r>
                        <a:rPr lang="en-US" sz="1400" dirty="0"/>
                        <a:t>275-285 nm</a:t>
                      </a:r>
                    </a:p>
                  </a:txBody>
                  <a:tcPr/>
                </a:tc>
                <a:extLst>
                  <a:ext uri="{0D108BD9-81ED-4DB2-BD59-A6C34878D82A}">
                    <a16:rowId xmlns:a16="http://schemas.microsoft.com/office/drawing/2014/main" val="2137392468"/>
                  </a:ext>
                </a:extLst>
              </a:tr>
              <a:tr h="235735">
                <a:tc>
                  <a:txBody>
                    <a:bodyPr/>
                    <a:lstStyle/>
                    <a:p>
                      <a:r>
                        <a:rPr lang="en-US" sz="1400" dirty="0"/>
                        <a:t>Full width at half max</a:t>
                      </a:r>
                    </a:p>
                  </a:txBody>
                  <a:tcPr/>
                </a:tc>
                <a:tc>
                  <a:txBody>
                    <a:bodyPr/>
                    <a:lstStyle/>
                    <a:p>
                      <a:r>
                        <a:rPr lang="en-US" sz="1400" dirty="0"/>
                        <a:t>10 nm</a:t>
                      </a:r>
                    </a:p>
                  </a:txBody>
                  <a:tcPr/>
                </a:tc>
                <a:extLst>
                  <a:ext uri="{0D108BD9-81ED-4DB2-BD59-A6C34878D82A}">
                    <a16:rowId xmlns:a16="http://schemas.microsoft.com/office/drawing/2014/main" val="3844245487"/>
                  </a:ext>
                </a:extLst>
              </a:tr>
              <a:tr h="235735">
                <a:tc>
                  <a:txBody>
                    <a:bodyPr/>
                    <a:lstStyle/>
                    <a:p>
                      <a:r>
                        <a:rPr lang="en-US" sz="1400" dirty="0"/>
                        <a:t>Min unprotected flux</a:t>
                      </a:r>
                    </a:p>
                  </a:txBody>
                  <a:tcPr/>
                </a:tc>
                <a:tc>
                  <a:txBody>
                    <a:bodyPr/>
                    <a:lstStyle/>
                    <a:p>
                      <a:r>
                        <a:rPr lang="en-US" sz="1400" dirty="0"/>
                        <a:t>3.75 W/m</a:t>
                      </a:r>
                      <a:r>
                        <a:rPr lang="en-US" sz="1400" baseline="30000" dirty="0"/>
                        <a:t>2</a:t>
                      </a:r>
                      <a:endParaRPr lang="en-US" sz="1400" dirty="0"/>
                    </a:p>
                  </a:txBody>
                  <a:tcPr/>
                </a:tc>
                <a:extLst>
                  <a:ext uri="{0D108BD9-81ED-4DB2-BD59-A6C34878D82A}">
                    <a16:rowId xmlns:a16="http://schemas.microsoft.com/office/drawing/2014/main" val="553703236"/>
                  </a:ext>
                </a:extLst>
              </a:tr>
              <a:tr h="235735">
                <a:tc>
                  <a:txBody>
                    <a:bodyPr/>
                    <a:lstStyle/>
                    <a:p>
                      <a:r>
                        <a:rPr lang="en-US" sz="1400" dirty="0"/>
                        <a:t>Protective factor</a:t>
                      </a:r>
                    </a:p>
                  </a:txBody>
                  <a:tcPr/>
                </a:tc>
                <a:tc>
                  <a:txBody>
                    <a:bodyPr/>
                    <a:lstStyle/>
                    <a:p>
                      <a:r>
                        <a:rPr lang="en-US" sz="1400" dirty="0"/>
                        <a:t>100x </a:t>
                      </a:r>
                      <a:r>
                        <a:rPr lang="en-US" sz="1400" dirty="0">
                          <a:sym typeface="Wingdings" panose="05000000000000000000" pitchFamily="2" charset="2"/>
                        </a:rPr>
                        <a:t></a:t>
                      </a:r>
                      <a:r>
                        <a:rPr lang="en-US" sz="1400" dirty="0"/>
                        <a:t> </a:t>
                      </a:r>
                      <a:r>
                        <a:rPr lang="en-US" sz="1600" b="1" dirty="0">
                          <a:solidFill>
                            <a:srgbClr val="C00000"/>
                          </a:solidFill>
                        </a:rPr>
                        <a:t>375 W/m</a:t>
                      </a:r>
                      <a:r>
                        <a:rPr lang="en-US" sz="1600" b="1" baseline="30000" dirty="0">
                          <a:solidFill>
                            <a:srgbClr val="C00000"/>
                          </a:solidFill>
                        </a:rPr>
                        <a:t>2</a:t>
                      </a:r>
                      <a:endParaRPr lang="en-US" sz="1400" b="1" dirty="0">
                        <a:solidFill>
                          <a:srgbClr val="C00000"/>
                        </a:solidFill>
                      </a:endParaRPr>
                    </a:p>
                  </a:txBody>
                  <a:tcPr/>
                </a:tc>
                <a:extLst>
                  <a:ext uri="{0D108BD9-81ED-4DB2-BD59-A6C34878D82A}">
                    <a16:rowId xmlns:a16="http://schemas.microsoft.com/office/drawing/2014/main" val="1592926518"/>
                  </a:ext>
                </a:extLst>
              </a:tr>
            </a:tbl>
          </a:graphicData>
        </a:graphic>
      </p:graphicFrame>
      <p:sp>
        <p:nvSpPr>
          <p:cNvPr id="43" name="TextBox 42">
            <a:extLst>
              <a:ext uri="{FF2B5EF4-FFF2-40B4-BE49-F238E27FC236}">
                <a16:creationId xmlns:a16="http://schemas.microsoft.com/office/drawing/2014/main" id="{FD128542-B708-F893-25BA-86CB67B93F71}"/>
              </a:ext>
            </a:extLst>
          </p:cNvPr>
          <p:cNvSpPr txBox="1"/>
          <p:nvPr/>
        </p:nvSpPr>
        <p:spPr>
          <a:xfrm>
            <a:off x="346635" y="925310"/>
            <a:ext cx="5422880" cy="805501"/>
          </a:xfrm>
          <a:prstGeom prst="rect">
            <a:avLst/>
          </a:prstGeom>
          <a:noFill/>
          <a:ln>
            <a:noFill/>
          </a:ln>
          <a:effectLst/>
        </p:spPr>
        <p:txBody>
          <a:bodyPr spcFirstLastPara="1" wrap="square" lIns="26775" tIns="26775" rIns="26775" bIns="26775" rtlCol="0" anchor="t" anchorCtr="0">
            <a:noAutofit/>
          </a:bodyPr>
          <a:lstStyle/>
          <a:p>
            <a:pPr algn="ctr"/>
            <a:r>
              <a:rPr lang="en-US" sz="1600" b="1" dirty="0"/>
              <a:t>CCRS uses UV-C to sterilize potential microorganisms on the outside of the Primary Containment Vessel (OS)</a:t>
            </a:r>
          </a:p>
          <a:p>
            <a:pPr algn="ctr"/>
            <a:r>
              <a:rPr lang="en-US" sz="1400" dirty="0"/>
              <a:t>damage DNA </a:t>
            </a:r>
            <a:r>
              <a:rPr lang="en-US" sz="1400" dirty="0">
                <a:sym typeface="Wingdings" panose="05000000000000000000" pitchFamily="2" charset="2"/>
              </a:rPr>
              <a:t> prevent protein expression  inactivate organism</a:t>
            </a:r>
            <a:endParaRPr lang="en-US" sz="1400" dirty="0">
              <a:solidFill>
                <a:srgbClr val="C00000"/>
              </a:solidFill>
            </a:endParaRPr>
          </a:p>
          <a:p>
            <a:pPr algn="ctr"/>
            <a:r>
              <a:rPr lang="en-US" sz="1600" b="1" dirty="0">
                <a:solidFill>
                  <a:srgbClr val="C00000"/>
                </a:solidFill>
                <a:sym typeface="Wingdings" panose="05000000000000000000" pitchFamily="2" charset="2"/>
              </a:rPr>
              <a:t>The entire surface of the OS Outer Mold Line </a:t>
            </a:r>
          </a:p>
          <a:p>
            <a:pPr algn="ctr"/>
            <a:r>
              <a:rPr lang="en-US" sz="1600" b="1" dirty="0">
                <a:solidFill>
                  <a:srgbClr val="C00000"/>
                </a:solidFill>
                <a:sym typeface="Wingdings" panose="05000000000000000000" pitchFamily="2" charset="2"/>
              </a:rPr>
              <a:t>must be irradiated with 375 W/m</a:t>
            </a:r>
            <a:r>
              <a:rPr lang="en-US" sz="1600" b="1" baseline="30000" dirty="0">
                <a:solidFill>
                  <a:srgbClr val="C00000"/>
                </a:solidFill>
                <a:sym typeface="Wingdings" panose="05000000000000000000" pitchFamily="2" charset="2"/>
              </a:rPr>
              <a:t>2</a:t>
            </a:r>
            <a:r>
              <a:rPr lang="en-US" sz="1600" b="1" dirty="0">
                <a:solidFill>
                  <a:srgbClr val="C00000"/>
                </a:solidFill>
                <a:sym typeface="Wingdings" panose="05000000000000000000" pitchFamily="2" charset="2"/>
              </a:rPr>
              <a:t> UV-C</a:t>
            </a:r>
            <a:r>
              <a:rPr lang="en-US" sz="1600" b="1" dirty="0">
                <a:solidFill>
                  <a:srgbClr val="C00000"/>
                </a:solidFill>
              </a:rPr>
              <a:t> </a:t>
            </a:r>
          </a:p>
        </p:txBody>
      </p:sp>
      <p:pic>
        <p:nvPicPr>
          <p:cNvPr id="20" name="Picture 19">
            <a:extLst>
              <a:ext uri="{FF2B5EF4-FFF2-40B4-BE49-F238E27FC236}">
                <a16:creationId xmlns:a16="http://schemas.microsoft.com/office/drawing/2014/main" id="{ED3E9104-5A81-D801-E899-58009A0C7192}"/>
              </a:ext>
            </a:extLst>
          </p:cNvPr>
          <p:cNvPicPr>
            <a:picLocks noChangeAspect="1"/>
          </p:cNvPicPr>
          <p:nvPr/>
        </p:nvPicPr>
        <p:blipFill>
          <a:blip r:embed="rId7"/>
          <a:stretch>
            <a:fillRect/>
          </a:stretch>
        </p:blipFill>
        <p:spPr>
          <a:xfrm>
            <a:off x="299455" y="4603061"/>
            <a:ext cx="1806361" cy="1707545"/>
          </a:xfrm>
          <a:prstGeom prst="rect">
            <a:avLst/>
          </a:prstGeom>
        </p:spPr>
      </p:pic>
      <p:pic>
        <p:nvPicPr>
          <p:cNvPr id="21" name="Picture 20">
            <a:extLst>
              <a:ext uri="{FF2B5EF4-FFF2-40B4-BE49-F238E27FC236}">
                <a16:creationId xmlns:a16="http://schemas.microsoft.com/office/drawing/2014/main" id="{D2E9512F-91CB-548E-D43D-2A20074A1C15}"/>
              </a:ext>
            </a:extLst>
          </p:cNvPr>
          <p:cNvPicPr>
            <a:picLocks noChangeAspect="1"/>
          </p:cNvPicPr>
          <p:nvPr/>
        </p:nvPicPr>
        <p:blipFill>
          <a:blip r:embed="rId8"/>
          <a:stretch>
            <a:fillRect/>
          </a:stretch>
        </p:blipFill>
        <p:spPr>
          <a:xfrm rot="5741819">
            <a:off x="2463072" y="4495220"/>
            <a:ext cx="1996928" cy="1826894"/>
          </a:xfrm>
          <a:prstGeom prst="rect">
            <a:avLst/>
          </a:prstGeom>
        </p:spPr>
      </p:pic>
      <p:sp>
        <p:nvSpPr>
          <p:cNvPr id="25" name="TextBox 24">
            <a:extLst>
              <a:ext uri="{FF2B5EF4-FFF2-40B4-BE49-F238E27FC236}">
                <a16:creationId xmlns:a16="http://schemas.microsoft.com/office/drawing/2014/main" id="{9BFFCE9E-435E-2DAD-66B5-373AC08607C9}"/>
              </a:ext>
            </a:extLst>
          </p:cNvPr>
          <p:cNvSpPr txBox="1"/>
          <p:nvPr/>
        </p:nvSpPr>
        <p:spPr>
          <a:xfrm>
            <a:off x="1642833" y="5981923"/>
            <a:ext cx="816249" cy="276999"/>
          </a:xfrm>
          <a:prstGeom prst="rect">
            <a:avLst/>
          </a:prstGeom>
          <a:noFill/>
        </p:spPr>
        <p:txBody>
          <a:bodyPr wrap="none" rtlCol="0">
            <a:spAutoFit/>
          </a:bodyPr>
          <a:lstStyle/>
          <a:p>
            <a:r>
              <a:rPr lang="en-US" sz="1200" b="1" dirty="0"/>
              <a:t>OS Base</a:t>
            </a:r>
          </a:p>
        </p:txBody>
      </p:sp>
      <p:sp>
        <p:nvSpPr>
          <p:cNvPr id="27" name="TextBox 26">
            <a:extLst>
              <a:ext uri="{FF2B5EF4-FFF2-40B4-BE49-F238E27FC236}">
                <a16:creationId xmlns:a16="http://schemas.microsoft.com/office/drawing/2014/main" id="{82E3692A-9EE5-5D8C-045D-3F9B4BF903CF}"/>
              </a:ext>
            </a:extLst>
          </p:cNvPr>
          <p:cNvSpPr txBox="1"/>
          <p:nvPr/>
        </p:nvSpPr>
        <p:spPr>
          <a:xfrm>
            <a:off x="141355" y="4603061"/>
            <a:ext cx="683200" cy="276999"/>
          </a:xfrm>
          <a:prstGeom prst="rect">
            <a:avLst/>
          </a:prstGeom>
          <a:noFill/>
        </p:spPr>
        <p:txBody>
          <a:bodyPr wrap="none" rtlCol="0">
            <a:spAutoFit/>
          </a:bodyPr>
          <a:lstStyle/>
          <a:p>
            <a:r>
              <a:rPr lang="en-US" sz="1200" b="1" dirty="0"/>
              <a:t>OS Lid</a:t>
            </a:r>
          </a:p>
        </p:txBody>
      </p:sp>
      <p:sp>
        <p:nvSpPr>
          <p:cNvPr id="29" name="TextBox 28">
            <a:extLst>
              <a:ext uri="{FF2B5EF4-FFF2-40B4-BE49-F238E27FC236}">
                <a16:creationId xmlns:a16="http://schemas.microsoft.com/office/drawing/2014/main" id="{0320316B-7378-ABB5-3B0C-79F4AAA5481E}"/>
              </a:ext>
            </a:extLst>
          </p:cNvPr>
          <p:cNvSpPr txBox="1"/>
          <p:nvPr/>
        </p:nvSpPr>
        <p:spPr>
          <a:xfrm>
            <a:off x="1466202" y="4725580"/>
            <a:ext cx="835485" cy="276999"/>
          </a:xfrm>
          <a:prstGeom prst="rect">
            <a:avLst/>
          </a:prstGeom>
          <a:noFill/>
        </p:spPr>
        <p:txBody>
          <a:bodyPr wrap="none" rtlCol="0">
            <a:spAutoFit/>
          </a:bodyPr>
          <a:lstStyle/>
          <a:p>
            <a:r>
              <a:rPr lang="en-US" sz="1200" b="1" dirty="0"/>
              <a:t>OS Body</a:t>
            </a:r>
          </a:p>
        </p:txBody>
      </p:sp>
      <p:sp>
        <p:nvSpPr>
          <p:cNvPr id="31" name="TextBox 30">
            <a:extLst>
              <a:ext uri="{FF2B5EF4-FFF2-40B4-BE49-F238E27FC236}">
                <a16:creationId xmlns:a16="http://schemas.microsoft.com/office/drawing/2014/main" id="{948C729F-26C5-2051-C098-2045BEDEF1E7}"/>
              </a:ext>
            </a:extLst>
          </p:cNvPr>
          <p:cNvSpPr txBox="1"/>
          <p:nvPr/>
        </p:nvSpPr>
        <p:spPr>
          <a:xfrm>
            <a:off x="2723112" y="4416288"/>
            <a:ext cx="1625766" cy="276999"/>
          </a:xfrm>
          <a:prstGeom prst="rect">
            <a:avLst/>
          </a:prstGeom>
          <a:noFill/>
        </p:spPr>
        <p:txBody>
          <a:bodyPr wrap="none" rtlCol="0">
            <a:spAutoFit/>
          </a:bodyPr>
          <a:lstStyle/>
          <a:p>
            <a:r>
              <a:rPr lang="en-US" sz="1200" b="1" dirty="0"/>
              <a:t>OS Outer Mold Line</a:t>
            </a:r>
          </a:p>
        </p:txBody>
      </p:sp>
      <p:sp>
        <p:nvSpPr>
          <p:cNvPr id="33" name="TextBox 32">
            <a:extLst>
              <a:ext uri="{FF2B5EF4-FFF2-40B4-BE49-F238E27FC236}">
                <a16:creationId xmlns:a16="http://schemas.microsoft.com/office/drawing/2014/main" id="{3BC67BCD-398A-BB6C-2C71-F65D37ED0E9A}"/>
              </a:ext>
            </a:extLst>
          </p:cNvPr>
          <p:cNvSpPr txBox="1"/>
          <p:nvPr/>
        </p:nvSpPr>
        <p:spPr>
          <a:xfrm>
            <a:off x="6684150" y="4277788"/>
            <a:ext cx="407484" cy="276999"/>
          </a:xfrm>
          <a:prstGeom prst="rect">
            <a:avLst/>
          </a:prstGeom>
          <a:noFill/>
        </p:spPr>
        <p:txBody>
          <a:bodyPr wrap="none" rtlCol="0">
            <a:spAutoFit/>
          </a:bodyPr>
          <a:lstStyle/>
          <a:p>
            <a:r>
              <a:rPr lang="en-US" sz="1200" b="1" dirty="0"/>
              <a:t>OS</a:t>
            </a:r>
          </a:p>
        </p:txBody>
      </p:sp>
      <p:cxnSp>
        <p:nvCxnSpPr>
          <p:cNvPr id="36" name="Straight Arrow Connector 35">
            <a:extLst>
              <a:ext uri="{FF2B5EF4-FFF2-40B4-BE49-F238E27FC236}">
                <a16:creationId xmlns:a16="http://schemas.microsoft.com/office/drawing/2014/main" id="{CA2C26EB-2368-69E8-96A4-915C6D63610A}"/>
              </a:ext>
            </a:extLst>
          </p:cNvPr>
          <p:cNvCxnSpPr>
            <a:cxnSpLocks/>
          </p:cNvCxnSpPr>
          <p:nvPr/>
        </p:nvCxnSpPr>
        <p:spPr>
          <a:xfrm>
            <a:off x="7175750" y="4423012"/>
            <a:ext cx="508405" cy="0"/>
          </a:xfrm>
          <a:prstGeom prst="straightConnector1">
            <a:avLst/>
          </a:prstGeom>
          <a:ln w="38100">
            <a:tailEnd type="triangle"/>
          </a:ln>
          <a:effectLst>
            <a:glow rad="63500">
              <a:schemeClr val="accent1">
                <a:satMod val="175000"/>
                <a:alpha val="40000"/>
              </a:schemeClr>
            </a:glow>
          </a:effectLst>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2951F929-7E62-4C00-64DB-27508EDE1FC9}"/>
              </a:ext>
            </a:extLst>
          </p:cNvPr>
          <p:cNvCxnSpPr>
            <a:cxnSpLocks/>
          </p:cNvCxnSpPr>
          <p:nvPr/>
        </p:nvCxnSpPr>
        <p:spPr>
          <a:xfrm flipV="1">
            <a:off x="8569419" y="2746607"/>
            <a:ext cx="0" cy="736178"/>
          </a:xfrm>
          <a:prstGeom prst="straightConnector1">
            <a:avLst/>
          </a:prstGeom>
          <a:ln w="38100">
            <a:tailEnd type="triangle"/>
          </a:ln>
          <a:effectLst>
            <a:glow rad="63500">
              <a:schemeClr val="accent1">
                <a:satMod val="175000"/>
                <a:alpha val="40000"/>
              </a:schemeClr>
            </a:glow>
          </a:effectLst>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C634DFF0-919B-61AE-8969-00DFBBC2C6D0}"/>
              </a:ext>
            </a:extLst>
          </p:cNvPr>
          <p:cNvSpPr txBox="1"/>
          <p:nvPr/>
        </p:nvSpPr>
        <p:spPr>
          <a:xfrm rot="16200000">
            <a:off x="6750205" y="1544014"/>
            <a:ext cx="1056700" cy="276999"/>
          </a:xfrm>
          <a:prstGeom prst="rect">
            <a:avLst/>
          </a:prstGeom>
          <a:noFill/>
        </p:spPr>
        <p:txBody>
          <a:bodyPr wrap="none" rtlCol="0">
            <a:spAutoFit/>
          </a:bodyPr>
          <a:lstStyle/>
          <a:p>
            <a:pPr algn="ctr"/>
            <a:r>
              <a:rPr lang="en-US" sz="1200" b="1" dirty="0"/>
              <a:t>Unsterilized</a:t>
            </a:r>
          </a:p>
        </p:txBody>
      </p:sp>
      <p:sp>
        <p:nvSpPr>
          <p:cNvPr id="48" name="TextBox 47">
            <a:extLst>
              <a:ext uri="{FF2B5EF4-FFF2-40B4-BE49-F238E27FC236}">
                <a16:creationId xmlns:a16="http://schemas.microsoft.com/office/drawing/2014/main" id="{BC0F7804-0AFB-83E9-91AC-5C5350D8F074}"/>
              </a:ext>
            </a:extLst>
          </p:cNvPr>
          <p:cNvSpPr txBox="1"/>
          <p:nvPr/>
        </p:nvSpPr>
        <p:spPr>
          <a:xfrm rot="16200000">
            <a:off x="7133878" y="1544014"/>
            <a:ext cx="869148" cy="276999"/>
          </a:xfrm>
          <a:prstGeom prst="rect">
            <a:avLst/>
          </a:prstGeom>
          <a:noFill/>
        </p:spPr>
        <p:txBody>
          <a:bodyPr wrap="none" rtlCol="0">
            <a:spAutoFit/>
          </a:bodyPr>
          <a:lstStyle/>
          <a:p>
            <a:pPr algn="ctr"/>
            <a:r>
              <a:rPr lang="en-US" sz="1200" b="1" dirty="0"/>
              <a:t>Sterilized</a:t>
            </a:r>
          </a:p>
        </p:txBody>
      </p:sp>
      <p:sp>
        <p:nvSpPr>
          <p:cNvPr id="49" name="Arc 48">
            <a:extLst>
              <a:ext uri="{FF2B5EF4-FFF2-40B4-BE49-F238E27FC236}">
                <a16:creationId xmlns:a16="http://schemas.microsoft.com/office/drawing/2014/main" id="{0590749E-7125-3440-AD46-17ED654FA4BA}"/>
              </a:ext>
            </a:extLst>
          </p:cNvPr>
          <p:cNvSpPr/>
          <p:nvPr/>
        </p:nvSpPr>
        <p:spPr>
          <a:xfrm rot="16200000">
            <a:off x="7902042" y="3622278"/>
            <a:ext cx="1064410" cy="1233534"/>
          </a:xfrm>
          <a:prstGeom prst="arc">
            <a:avLst/>
          </a:prstGeom>
          <a:ln w="38100">
            <a:headEnd type="none" w="med" len="med"/>
            <a:tailEnd type="triangle" w="med" len="med"/>
          </a:ln>
          <a:effectLst>
            <a:glow rad="63500">
              <a:schemeClr val="accent1">
                <a:satMod val="175000"/>
                <a:alpha val="40000"/>
              </a:schemeClr>
            </a:glow>
          </a:effectLst>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0" name="TextBox 49">
            <a:extLst>
              <a:ext uri="{FF2B5EF4-FFF2-40B4-BE49-F238E27FC236}">
                <a16:creationId xmlns:a16="http://schemas.microsoft.com/office/drawing/2014/main" id="{46B922CA-579B-EF10-19CB-DB3898A69227}"/>
              </a:ext>
            </a:extLst>
          </p:cNvPr>
          <p:cNvSpPr txBox="1"/>
          <p:nvPr/>
        </p:nvSpPr>
        <p:spPr>
          <a:xfrm>
            <a:off x="10128495" y="1081274"/>
            <a:ext cx="1122423" cy="307777"/>
          </a:xfrm>
          <a:prstGeom prst="rect">
            <a:avLst/>
          </a:prstGeom>
          <a:noFill/>
        </p:spPr>
        <p:txBody>
          <a:bodyPr wrap="none" rtlCol="0">
            <a:spAutoFit/>
          </a:bodyPr>
          <a:lstStyle/>
          <a:p>
            <a:r>
              <a:rPr lang="en-US" sz="1400" b="1" dirty="0"/>
              <a:t>UV System</a:t>
            </a:r>
          </a:p>
        </p:txBody>
      </p:sp>
    </p:spTree>
    <p:extLst>
      <p:ext uri="{BB962C8B-B14F-4D97-AF65-F5344CB8AC3E}">
        <p14:creationId xmlns:p14="http://schemas.microsoft.com/office/powerpoint/2010/main" val="18640477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DFCF1-A84F-C517-A368-A66A17A645AC}"/>
              </a:ext>
            </a:extLst>
          </p:cNvPr>
          <p:cNvSpPr>
            <a:spLocks noGrp="1"/>
          </p:cNvSpPr>
          <p:nvPr>
            <p:ph type="title"/>
          </p:nvPr>
        </p:nvSpPr>
        <p:spPr/>
        <p:txBody>
          <a:bodyPr/>
          <a:lstStyle/>
          <a:p>
            <a:r>
              <a:rPr lang="en-US" dirty="0"/>
              <a:t>UV System is comprised of 2 UV modular Rings</a:t>
            </a:r>
          </a:p>
        </p:txBody>
      </p:sp>
      <p:pic>
        <p:nvPicPr>
          <p:cNvPr id="13" name="Picture 12">
            <a:extLst>
              <a:ext uri="{FF2B5EF4-FFF2-40B4-BE49-F238E27FC236}">
                <a16:creationId xmlns:a16="http://schemas.microsoft.com/office/drawing/2014/main" id="{738A4683-66F3-0357-E5B3-C9361F5B7986}"/>
              </a:ext>
            </a:extLst>
          </p:cNvPr>
          <p:cNvPicPr>
            <a:picLocks noChangeAspect="1"/>
          </p:cNvPicPr>
          <p:nvPr/>
        </p:nvPicPr>
        <p:blipFill rotWithShape="1">
          <a:blip r:embed="rId3"/>
          <a:srcRect l="8509" t="-1281" r="19298" b="785"/>
          <a:stretch/>
        </p:blipFill>
        <p:spPr>
          <a:xfrm>
            <a:off x="276352" y="1611606"/>
            <a:ext cx="5538652" cy="4406537"/>
          </a:xfrm>
          <a:prstGeom prst="rect">
            <a:avLst/>
          </a:prstGeom>
          <a:ln>
            <a:solidFill>
              <a:sysClr val="windowText" lastClr="000000"/>
            </a:solidFill>
          </a:ln>
        </p:spPr>
      </p:pic>
      <p:pic>
        <p:nvPicPr>
          <p:cNvPr id="14" name="Picture 13">
            <a:extLst>
              <a:ext uri="{FF2B5EF4-FFF2-40B4-BE49-F238E27FC236}">
                <a16:creationId xmlns:a16="http://schemas.microsoft.com/office/drawing/2014/main" id="{EF7F826B-2B92-1B48-EC90-306802691D5F}"/>
              </a:ext>
            </a:extLst>
          </p:cNvPr>
          <p:cNvPicPr>
            <a:picLocks noChangeAspect="1"/>
          </p:cNvPicPr>
          <p:nvPr/>
        </p:nvPicPr>
        <p:blipFill rotWithShape="1">
          <a:blip r:embed="rId4"/>
          <a:srcRect l="45641" t="20077" r="5774" b="23057"/>
          <a:stretch/>
        </p:blipFill>
        <p:spPr>
          <a:xfrm>
            <a:off x="4064581" y="1117086"/>
            <a:ext cx="2075780" cy="2100942"/>
          </a:xfrm>
          <a:prstGeom prst="rect">
            <a:avLst/>
          </a:prstGeom>
          <a:ln w="19050">
            <a:solidFill>
              <a:sysClr val="windowText" lastClr="000000"/>
            </a:solidFill>
          </a:ln>
          <a:effectLst>
            <a:outerShdw blurRad="63500" sx="102000" sy="102000" algn="ctr" rotWithShape="0">
              <a:prstClr val="black">
                <a:alpha val="40000"/>
              </a:prstClr>
            </a:outerShdw>
          </a:effectLst>
        </p:spPr>
      </p:pic>
      <p:sp>
        <p:nvSpPr>
          <p:cNvPr id="15" name="Rectangle 14">
            <a:extLst>
              <a:ext uri="{FF2B5EF4-FFF2-40B4-BE49-F238E27FC236}">
                <a16:creationId xmlns:a16="http://schemas.microsoft.com/office/drawing/2014/main" id="{78984D6B-3CEE-76CB-5214-946F194C8AA2}"/>
              </a:ext>
            </a:extLst>
          </p:cNvPr>
          <p:cNvSpPr/>
          <p:nvPr/>
        </p:nvSpPr>
        <p:spPr bwMode="auto">
          <a:xfrm>
            <a:off x="2488329" y="3695131"/>
            <a:ext cx="409303" cy="374469"/>
          </a:xfrm>
          <a:prstGeom prst="rect">
            <a:avLst/>
          </a:prstGeom>
          <a:noFill/>
          <a:ln w="19050"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Arial Narrow" pitchFamily="34" charset="0"/>
            </a:endParaRPr>
          </a:p>
        </p:txBody>
      </p:sp>
      <p:cxnSp>
        <p:nvCxnSpPr>
          <p:cNvPr id="16" name="Straight Connector 15">
            <a:extLst>
              <a:ext uri="{FF2B5EF4-FFF2-40B4-BE49-F238E27FC236}">
                <a16:creationId xmlns:a16="http://schemas.microsoft.com/office/drawing/2014/main" id="{EBBE464E-5AC9-A644-1537-FE05F15A38E6}"/>
              </a:ext>
            </a:extLst>
          </p:cNvPr>
          <p:cNvCxnSpPr>
            <a:cxnSpLocks/>
          </p:cNvCxnSpPr>
          <p:nvPr/>
        </p:nvCxnSpPr>
        <p:spPr bwMode="auto">
          <a:xfrm flipV="1">
            <a:off x="2488329" y="1107582"/>
            <a:ext cx="1576252" cy="2587549"/>
          </a:xfrm>
          <a:prstGeom prst="line">
            <a:avLst/>
          </a:prstGeom>
          <a:noFill/>
          <a:ln w="19050" cap="flat" cmpd="sng" algn="ctr">
            <a:solidFill>
              <a:sysClr val="windowText" lastClr="000000"/>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EAF89062-0ADB-F86C-4BF7-5C4BCB507101}"/>
              </a:ext>
            </a:extLst>
          </p:cNvPr>
          <p:cNvSpPr txBox="1"/>
          <p:nvPr/>
        </p:nvSpPr>
        <p:spPr>
          <a:xfrm>
            <a:off x="4026037" y="742617"/>
            <a:ext cx="2172454" cy="369332"/>
          </a:xfrm>
          <a:prstGeom prst="rect">
            <a:avLst/>
          </a:prstGeom>
          <a:noFill/>
        </p:spPr>
        <p:txBody>
          <a:bodyPr wrap="none" rtlCol="0">
            <a:spAutoFit/>
          </a:bodyPr>
          <a:lstStyle/>
          <a:p>
            <a:r>
              <a:rPr lang="en-US" dirty="0"/>
              <a:t>Module Assemblies</a:t>
            </a:r>
          </a:p>
        </p:txBody>
      </p:sp>
      <p:sp>
        <p:nvSpPr>
          <p:cNvPr id="7" name="TextBox 6">
            <a:extLst>
              <a:ext uri="{FF2B5EF4-FFF2-40B4-BE49-F238E27FC236}">
                <a16:creationId xmlns:a16="http://schemas.microsoft.com/office/drawing/2014/main" id="{ED5F5ACD-8C21-453F-3392-C6DA07C272EF}"/>
              </a:ext>
            </a:extLst>
          </p:cNvPr>
          <p:cNvSpPr txBox="1"/>
          <p:nvPr/>
        </p:nvSpPr>
        <p:spPr>
          <a:xfrm>
            <a:off x="7183326" y="775509"/>
            <a:ext cx="941283" cy="369332"/>
          </a:xfrm>
          <a:prstGeom prst="rect">
            <a:avLst/>
          </a:prstGeom>
          <a:noFill/>
        </p:spPr>
        <p:txBody>
          <a:bodyPr wrap="none" rtlCol="0">
            <a:spAutoFit/>
          </a:bodyPr>
          <a:lstStyle/>
          <a:p>
            <a:r>
              <a:rPr lang="en-US" dirty="0"/>
              <a:t>Module</a:t>
            </a:r>
          </a:p>
        </p:txBody>
      </p:sp>
      <p:sp>
        <p:nvSpPr>
          <p:cNvPr id="8" name="TextBox 7">
            <a:extLst>
              <a:ext uri="{FF2B5EF4-FFF2-40B4-BE49-F238E27FC236}">
                <a16:creationId xmlns:a16="http://schemas.microsoft.com/office/drawing/2014/main" id="{958F5188-BC87-3BBD-76C9-B40E2939D950}"/>
              </a:ext>
            </a:extLst>
          </p:cNvPr>
          <p:cNvSpPr txBox="1"/>
          <p:nvPr/>
        </p:nvSpPr>
        <p:spPr>
          <a:xfrm>
            <a:off x="9609800" y="767634"/>
            <a:ext cx="1467068" cy="369332"/>
          </a:xfrm>
          <a:prstGeom prst="rect">
            <a:avLst/>
          </a:prstGeom>
          <a:noFill/>
        </p:spPr>
        <p:txBody>
          <a:bodyPr wrap="none" rtlCol="0">
            <a:spAutoFit/>
          </a:bodyPr>
          <a:lstStyle/>
          <a:p>
            <a:r>
              <a:rPr lang="en-US" dirty="0"/>
              <a:t>Light Engine</a:t>
            </a:r>
          </a:p>
        </p:txBody>
      </p:sp>
      <p:sp>
        <p:nvSpPr>
          <p:cNvPr id="3" name="Rectangle 2">
            <a:extLst>
              <a:ext uri="{FF2B5EF4-FFF2-40B4-BE49-F238E27FC236}">
                <a16:creationId xmlns:a16="http://schemas.microsoft.com/office/drawing/2014/main" id="{95B3E747-B870-B743-DD8F-61BBDDE0DDB1}"/>
              </a:ext>
            </a:extLst>
          </p:cNvPr>
          <p:cNvSpPr/>
          <p:nvPr/>
        </p:nvSpPr>
        <p:spPr bwMode="auto">
          <a:xfrm>
            <a:off x="5205404" y="1763183"/>
            <a:ext cx="406639" cy="1011998"/>
          </a:xfrm>
          <a:prstGeom prst="rect">
            <a:avLst/>
          </a:prstGeom>
          <a:noFill/>
          <a:ln w="19050"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Arial Narrow" pitchFamily="34" charset="0"/>
            </a:endParaRPr>
          </a:p>
        </p:txBody>
      </p:sp>
      <p:cxnSp>
        <p:nvCxnSpPr>
          <p:cNvPr id="4" name="Straight Connector 3">
            <a:extLst>
              <a:ext uri="{FF2B5EF4-FFF2-40B4-BE49-F238E27FC236}">
                <a16:creationId xmlns:a16="http://schemas.microsoft.com/office/drawing/2014/main" id="{56C0FDEE-C42D-8CFE-B17D-79B0C7BFB9A9}"/>
              </a:ext>
            </a:extLst>
          </p:cNvPr>
          <p:cNvCxnSpPr>
            <a:cxnSpLocks/>
          </p:cNvCxnSpPr>
          <p:nvPr/>
        </p:nvCxnSpPr>
        <p:spPr bwMode="auto">
          <a:xfrm flipV="1">
            <a:off x="5213355" y="1107582"/>
            <a:ext cx="1224488" cy="655601"/>
          </a:xfrm>
          <a:prstGeom prst="line">
            <a:avLst/>
          </a:prstGeom>
          <a:noFill/>
          <a:ln w="19050" cap="flat" cmpd="sng" algn="ctr">
            <a:solidFill>
              <a:sysClr val="windowText" lastClr="000000"/>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666FE87E-A3E2-CE0B-3C36-C99A3ADFC320}"/>
              </a:ext>
            </a:extLst>
          </p:cNvPr>
          <p:cNvCxnSpPr>
            <a:cxnSpLocks/>
          </p:cNvCxnSpPr>
          <p:nvPr/>
        </p:nvCxnSpPr>
        <p:spPr bwMode="auto">
          <a:xfrm flipH="1">
            <a:off x="8631044" y="1092714"/>
            <a:ext cx="585472" cy="171091"/>
          </a:xfrm>
          <a:prstGeom prst="line">
            <a:avLst/>
          </a:prstGeom>
          <a:noFill/>
          <a:ln w="19050" cap="flat" cmpd="sng" algn="ctr">
            <a:solidFill>
              <a:sysClr val="windowText" lastClr="000000"/>
            </a:solidFill>
            <a:prstDash val="solid"/>
            <a:round/>
            <a:headEnd type="none" w="med" len="med"/>
            <a:tailEnd type="none" w="med" len="med"/>
          </a:ln>
          <a:effectLst/>
        </p:spPr>
      </p:cxnSp>
      <p:pic>
        <p:nvPicPr>
          <p:cNvPr id="22" name="Picture 21">
            <a:extLst>
              <a:ext uri="{FF2B5EF4-FFF2-40B4-BE49-F238E27FC236}">
                <a16:creationId xmlns:a16="http://schemas.microsoft.com/office/drawing/2014/main" id="{E3C8CDA2-0F10-A573-630A-7B67BCE08B5F}"/>
              </a:ext>
            </a:extLst>
          </p:cNvPr>
          <p:cNvPicPr>
            <a:picLocks noChangeAspect="1"/>
          </p:cNvPicPr>
          <p:nvPr/>
        </p:nvPicPr>
        <p:blipFill>
          <a:blip r:embed="rId5"/>
          <a:stretch>
            <a:fillRect/>
          </a:stretch>
        </p:blipFill>
        <p:spPr>
          <a:xfrm>
            <a:off x="9216515" y="1107582"/>
            <a:ext cx="2196563" cy="1628775"/>
          </a:xfrm>
          <a:prstGeom prst="rect">
            <a:avLst/>
          </a:prstGeom>
          <a:ln w="19050">
            <a:solidFill>
              <a:schemeClr val="tx1"/>
            </a:solidFill>
          </a:ln>
        </p:spPr>
      </p:pic>
      <p:pic>
        <p:nvPicPr>
          <p:cNvPr id="25" name="Picture 24">
            <a:extLst>
              <a:ext uri="{FF2B5EF4-FFF2-40B4-BE49-F238E27FC236}">
                <a16:creationId xmlns:a16="http://schemas.microsoft.com/office/drawing/2014/main" id="{7E039D4D-9DAC-BC15-75C2-C874A3434387}"/>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870" b="94435" l="9268" r="89836">
                        <a14:foregroundMark x1="88042" y1="25391" x2="66069" y2="14435"/>
                        <a14:foregroundMark x1="66069" y1="14435" x2="26158" y2="11130"/>
                        <a14:foregroundMark x1="26158" y1="11130" x2="12556" y2="33739"/>
                        <a14:foregroundMark x1="12556" y1="33739" x2="25710" y2="74261"/>
                        <a14:foregroundMark x1="25710" y1="74261" x2="48430" y2="84522"/>
                        <a14:foregroundMark x1="48430" y1="84522" x2="81465" y2="59652"/>
                        <a14:foregroundMark x1="81465" y1="59652" x2="85800" y2="28000"/>
                        <a14:foregroundMark x1="85800" y1="28000" x2="82960" y2="19130"/>
                        <a14:foregroundMark x1="79073" y1="8348" x2="24066" y2="8696"/>
                        <a14:foregroundMark x1="87743" y1="61913" x2="66966" y2="93217"/>
                        <a14:foregroundMark x1="66966" y1="93217" x2="35277" y2="94435"/>
                        <a14:foregroundMark x1="35277" y1="94435" x2="10912" y2="65913"/>
                        <a14:foregroundMark x1="10912" y1="65913" x2="15695" y2="58783"/>
                        <a14:foregroundMark x1="77578" y1="5043" x2="24664" y2="6261"/>
                        <a14:foregroundMark x1="89985" y1="55478" x2="89238" y2="79826"/>
                        <a14:foregroundMark x1="89238" y1="79826" x2="75934" y2="86261"/>
                        <a14:foregroundMark x1="9268" y1="70435" x2="24066" y2="87304"/>
                        <a14:foregroundMark x1="24066" y1="87304" x2="29746" y2="88870"/>
                      </a14:backgroundRemoval>
                    </a14:imgEffect>
                  </a14:imgLayer>
                </a14:imgProps>
              </a:ext>
            </a:extLst>
          </a:blip>
          <a:stretch>
            <a:fillRect/>
          </a:stretch>
        </p:blipFill>
        <p:spPr>
          <a:xfrm>
            <a:off x="1243847" y="3738281"/>
            <a:ext cx="1069889" cy="919561"/>
          </a:xfrm>
          <a:prstGeom prst="rect">
            <a:avLst/>
          </a:prstGeom>
          <a:effectLst>
            <a:outerShdw blurRad="50800" dist="38100" dir="5400000" algn="t" rotWithShape="0">
              <a:prstClr val="black">
                <a:alpha val="40000"/>
              </a:prstClr>
            </a:outerShdw>
          </a:effectLst>
        </p:spPr>
      </p:pic>
      <p:sp>
        <p:nvSpPr>
          <p:cNvPr id="27" name="TextBox 26">
            <a:extLst>
              <a:ext uri="{FF2B5EF4-FFF2-40B4-BE49-F238E27FC236}">
                <a16:creationId xmlns:a16="http://schemas.microsoft.com/office/drawing/2014/main" id="{ED5420D0-73F9-D37E-AD21-2F9D4CFDB2F5}"/>
              </a:ext>
            </a:extLst>
          </p:cNvPr>
          <p:cNvSpPr txBox="1"/>
          <p:nvPr/>
        </p:nvSpPr>
        <p:spPr>
          <a:xfrm>
            <a:off x="2031129" y="4678166"/>
            <a:ext cx="460382" cy="369332"/>
          </a:xfrm>
          <a:prstGeom prst="rect">
            <a:avLst/>
          </a:prstGeom>
          <a:solidFill>
            <a:schemeClr val="bg1"/>
          </a:solidFill>
          <a:ln>
            <a:solidFill>
              <a:schemeClr val="tx1"/>
            </a:solidFill>
          </a:ln>
        </p:spPr>
        <p:txBody>
          <a:bodyPr wrap="none" rtlCol="0">
            <a:spAutoFit/>
          </a:bodyPr>
          <a:lstStyle/>
          <a:p>
            <a:pPr algn="ctr"/>
            <a:r>
              <a:rPr lang="en-US" sz="900" b="1" dirty="0"/>
              <a:t>OS </a:t>
            </a:r>
          </a:p>
          <a:p>
            <a:pPr algn="ctr"/>
            <a:r>
              <a:rPr lang="en-US" sz="900" b="1" dirty="0"/>
              <a:t>Base</a:t>
            </a:r>
          </a:p>
        </p:txBody>
      </p:sp>
      <p:sp>
        <p:nvSpPr>
          <p:cNvPr id="29" name="TextBox 28">
            <a:extLst>
              <a:ext uri="{FF2B5EF4-FFF2-40B4-BE49-F238E27FC236}">
                <a16:creationId xmlns:a16="http://schemas.microsoft.com/office/drawing/2014/main" id="{B6CD09FB-877E-6622-D917-8E599D238A3C}"/>
              </a:ext>
            </a:extLst>
          </p:cNvPr>
          <p:cNvSpPr txBox="1"/>
          <p:nvPr/>
        </p:nvSpPr>
        <p:spPr>
          <a:xfrm>
            <a:off x="1504443" y="4678166"/>
            <a:ext cx="473207" cy="369332"/>
          </a:xfrm>
          <a:prstGeom prst="rect">
            <a:avLst/>
          </a:prstGeom>
          <a:solidFill>
            <a:schemeClr val="bg1"/>
          </a:solidFill>
          <a:ln>
            <a:solidFill>
              <a:schemeClr val="tx1"/>
            </a:solidFill>
          </a:ln>
        </p:spPr>
        <p:txBody>
          <a:bodyPr wrap="none" rtlCol="0">
            <a:spAutoFit/>
          </a:bodyPr>
          <a:lstStyle/>
          <a:p>
            <a:pPr algn="ctr"/>
            <a:r>
              <a:rPr lang="en-US" sz="900" b="1" dirty="0"/>
              <a:t>OS </a:t>
            </a:r>
          </a:p>
          <a:p>
            <a:pPr algn="ctr"/>
            <a:r>
              <a:rPr lang="en-US" sz="900" b="1" dirty="0"/>
              <a:t>Body</a:t>
            </a:r>
          </a:p>
        </p:txBody>
      </p:sp>
      <p:sp>
        <p:nvSpPr>
          <p:cNvPr id="31" name="TextBox 30">
            <a:extLst>
              <a:ext uri="{FF2B5EF4-FFF2-40B4-BE49-F238E27FC236}">
                <a16:creationId xmlns:a16="http://schemas.microsoft.com/office/drawing/2014/main" id="{A12A8D9F-B9D0-144E-2186-6380DB42D22E}"/>
              </a:ext>
            </a:extLst>
          </p:cNvPr>
          <p:cNvSpPr txBox="1"/>
          <p:nvPr/>
        </p:nvSpPr>
        <p:spPr>
          <a:xfrm>
            <a:off x="1063294" y="4678166"/>
            <a:ext cx="383438" cy="369332"/>
          </a:xfrm>
          <a:prstGeom prst="rect">
            <a:avLst/>
          </a:prstGeom>
          <a:solidFill>
            <a:schemeClr val="bg1"/>
          </a:solidFill>
          <a:ln>
            <a:solidFill>
              <a:schemeClr val="tx1"/>
            </a:solidFill>
          </a:ln>
        </p:spPr>
        <p:txBody>
          <a:bodyPr wrap="none" rtlCol="0">
            <a:spAutoFit/>
          </a:bodyPr>
          <a:lstStyle/>
          <a:p>
            <a:pPr algn="ctr"/>
            <a:r>
              <a:rPr lang="en-US" sz="900" b="1" dirty="0"/>
              <a:t>OS </a:t>
            </a:r>
          </a:p>
          <a:p>
            <a:pPr algn="ctr"/>
            <a:r>
              <a:rPr lang="en-US" sz="900" b="1" dirty="0"/>
              <a:t>Lid</a:t>
            </a:r>
          </a:p>
        </p:txBody>
      </p:sp>
      <p:pic>
        <p:nvPicPr>
          <p:cNvPr id="33" name="Picture 32">
            <a:extLst>
              <a:ext uri="{FF2B5EF4-FFF2-40B4-BE49-F238E27FC236}">
                <a16:creationId xmlns:a16="http://schemas.microsoft.com/office/drawing/2014/main" id="{09C7E037-4B92-3B09-F9BC-245BEB3BF1D7}"/>
              </a:ext>
            </a:extLst>
          </p:cNvPr>
          <p:cNvPicPr>
            <a:picLocks noChangeAspect="1"/>
          </p:cNvPicPr>
          <p:nvPr/>
        </p:nvPicPr>
        <p:blipFill rotWithShape="1">
          <a:blip r:embed="rId8">
            <a:extLst>
              <a:ext uri="{BEBA8EAE-BF5A-486C-A8C5-ECC9F3942E4B}">
                <a14:imgProps xmlns:a14="http://schemas.microsoft.com/office/drawing/2010/main">
                  <a14:imgLayer r:embed="rId9">
                    <a14:imgEffect>
                      <a14:backgroundRemoval t="8052" b="91429" l="49179" r="96141">
                        <a14:foregroundMark x1="53859" y1="66234" x2="51396" y2="79481"/>
                        <a14:foregroundMark x1="51396" y1="79481" x2="51642" y2="81299"/>
                        <a14:foregroundMark x1="62397" y1="91429" x2="64778" y2="90390"/>
                        <a14:foregroundMark x1="49589" y1="73766" x2="49836" y2="75844"/>
                        <a14:foregroundMark x1="69787" y1="11948" x2="74631" y2="12208"/>
                        <a14:foregroundMark x1="74631" y1="12208" x2="77833" y2="10130"/>
                        <a14:foregroundMark x1="86700" y1="24935" x2="89163" y2="34545"/>
                        <a14:foregroundMark x1="94007" y1="19481" x2="93432" y2="37922"/>
                        <a14:foregroundMark x1="93432" y1="37922" x2="94417" y2="20260"/>
                        <a14:foregroundMark x1="94417" y1="20260" x2="92775" y2="12468"/>
                        <a14:foregroundMark x1="85550" y1="18961" x2="85796" y2="34545"/>
                        <a14:foregroundMark x1="85796" y1="34545" x2="85878" y2="18961"/>
                        <a14:foregroundMark x1="85878" y1="18961" x2="84893" y2="16364"/>
                        <a14:foregroundMark x1="89984" y1="13506" x2="91872" y2="14805"/>
                        <a14:foregroundMark x1="96470" y1="19740" x2="96305" y2="34805"/>
                        <a14:foregroundMark x1="96305" y1="34805" x2="96305" y2="34286"/>
                        <a14:foregroundMark x1="74384" y1="9091" x2="74384" y2="9091"/>
                        <a14:foregroundMark x1="77422" y1="8052" x2="77422" y2="8052"/>
                      </a14:backgroundRemoval>
                    </a14:imgEffect>
                  </a14:imgLayer>
                </a14:imgProps>
              </a:ext>
            </a:extLst>
          </a:blip>
          <a:srcRect l="49083" t="3315" r="345" b="1011"/>
          <a:stretch/>
        </p:blipFill>
        <p:spPr>
          <a:xfrm>
            <a:off x="6437844" y="1119831"/>
            <a:ext cx="2491676" cy="1489994"/>
          </a:xfrm>
          <a:prstGeom prst="rect">
            <a:avLst/>
          </a:prstGeom>
          <a:ln w="19050">
            <a:solidFill>
              <a:schemeClr val="tx1"/>
            </a:solidFill>
          </a:ln>
        </p:spPr>
      </p:pic>
      <p:sp>
        <p:nvSpPr>
          <p:cNvPr id="37" name="TextBox 36">
            <a:extLst>
              <a:ext uri="{FF2B5EF4-FFF2-40B4-BE49-F238E27FC236}">
                <a16:creationId xmlns:a16="http://schemas.microsoft.com/office/drawing/2014/main" id="{A82AC69C-9D16-3F71-3F30-3FD346AF3AFE}"/>
              </a:ext>
            </a:extLst>
          </p:cNvPr>
          <p:cNvSpPr txBox="1"/>
          <p:nvPr/>
        </p:nvSpPr>
        <p:spPr>
          <a:xfrm>
            <a:off x="6096000" y="3338124"/>
            <a:ext cx="5538652" cy="2585323"/>
          </a:xfrm>
          <a:prstGeom prst="rect">
            <a:avLst/>
          </a:prstGeom>
          <a:noFill/>
        </p:spPr>
        <p:txBody>
          <a:bodyPr wrap="square" rtlCol="0">
            <a:spAutoFit/>
          </a:bodyPr>
          <a:lstStyle>
            <a:defPPr>
              <a:defRPr lang="en-US"/>
            </a:defPPr>
            <a:lvl1pPr>
              <a:defRPr sz="1200" b="1"/>
            </a:lvl1pPr>
          </a:lstStyle>
          <a:p>
            <a:r>
              <a:rPr lang="en-US" sz="1800" dirty="0">
                <a:sym typeface="Inter"/>
              </a:rPr>
              <a:t>UV System comprised of two rings of UV-C LEDs + concentrating optics to direct light onto OS in a stepping procedure</a:t>
            </a:r>
          </a:p>
          <a:p>
            <a:pPr marL="285750" indent="-285750">
              <a:buFont typeface="Arial" panose="020B0604020202020204" pitchFamily="34" charset="0"/>
              <a:buChar char="•"/>
            </a:pPr>
            <a:r>
              <a:rPr lang="en-US" sz="1800" b="0" dirty="0">
                <a:sym typeface="Inter"/>
              </a:rPr>
              <a:t>Ring are illuminated in series to accommodate two phases of OS advancement through the spacecraft</a:t>
            </a:r>
          </a:p>
          <a:p>
            <a:pPr marL="285750" indent="-285750">
              <a:buFont typeface="Arial" panose="020B0604020202020204" pitchFamily="34" charset="0"/>
              <a:buChar char="•"/>
            </a:pPr>
            <a:r>
              <a:rPr lang="en-US" sz="1800" b="0" dirty="0">
                <a:sym typeface="Inter"/>
              </a:rPr>
              <a:t>Arrayed Nichia LEDs + aspheric microlens arrays</a:t>
            </a:r>
          </a:p>
          <a:p>
            <a:pPr marL="285750" indent="-285750">
              <a:buFont typeface="Arial" panose="020B0604020202020204" pitchFamily="34" charset="0"/>
              <a:buChar char="•"/>
            </a:pPr>
            <a:r>
              <a:rPr lang="en-US" sz="1800" b="0" dirty="0">
                <a:sym typeface="Inter"/>
              </a:rPr>
              <a:t>Modular ring design for ease of manufacturing, assembly, as well as a scalable testing plan</a:t>
            </a:r>
          </a:p>
        </p:txBody>
      </p:sp>
      <p:sp>
        <p:nvSpPr>
          <p:cNvPr id="38" name="TextBox 37">
            <a:extLst>
              <a:ext uri="{FF2B5EF4-FFF2-40B4-BE49-F238E27FC236}">
                <a16:creationId xmlns:a16="http://schemas.microsoft.com/office/drawing/2014/main" id="{325EFFA9-82E2-38CF-F776-A50F5CD30534}"/>
              </a:ext>
            </a:extLst>
          </p:cNvPr>
          <p:cNvSpPr txBox="1"/>
          <p:nvPr/>
        </p:nvSpPr>
        <p:spPr>
          <a:xfrm>
            <a:off x="6437843" y="6018143"/>
            <a:ext cx="4545175" cy="400110"/>
          </a:xfrm>
          <a:prstGeom prst="rect">
            <a:avLst/>
          </a:prstGeom>
          <a:solidFill>
            <a:schemeClr val="accent2">
              <a:lumMod val="40000"/>
              <a:lumOff val="60000"/>
            </a:schemeClr>
          </a:solidFill>
          <a:ln w="19050">
            <a:solidFill>
              <a:srgbClr val="8A1000"/>
            </a:solidFill>
          </a:ln>
        </p:spPr>
        <p:txBody>
          <a:bodyPr wrap="square" lIns="0" rIns="0" rtlCol="0">
            <a:spAutoFit/>
          </a:bodyPr>
          <a:lstStyle/>
          <a:p>
            <a:pPr algn="ctr"/>
            <a:r>
              <a:rPr lang="en-US" sz="1000" dirty="0"/>
              <a:t>See D. Hughes, G. Cataldo, et al., “Lessons learned in designing a proposed ultraviolet sterilization system for space”, </a:t>
            </a:r>
            <a:r>
              <a:rPr lang="en-US" sz="1000" i="1" dirty="0"/>
              <a:t>Aerospace</a:t>
            </a:r>
            <a:r>
              <a:rPr lang="en-US" sz="1000" dirty="0"/>
              <a:t>, 11(7), 2024</a:t>
            </a:r>
          </a:p>
        </p:txBody>
      </p:sp>
    </p:spTree>
    <p:extLst>
      <p:ext uri="{BB962C8B-B14F-4D97-AF65-F5344CB8AC3E}">
        <p14:creationId xmlns:p14="http://schemas.microsoft.com/office/powerpoint/2010/main" val="52139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EEC4C-B44D-2981-4BEB-DAEFB6BBCB7E}"/>
              </a:ext>
            </a:extLst>
          </p:cNvPr>
          <p:cNvSpPr>
            <a:spLocks noGrp="1"/>
          </p:cNvSpPr>
          <p:nvPr>
            <p:ph type="title"/>
          </p:nvPr>
        </p:nvSpPr>
        <p:spPr/>
        <p:txBody>
          <a:bodyPr/>
          <a:lstStyle/>
          <a:p>
            <a:r>
              <a:rPr lang="en-US" dirty="0"/>
              <a:t>Optomechanical Design</a:t>
            </a:r>
          </a:p>
        </p:txBody>
      </p:sp>
      <p:pic>
        <p:nvPicPr>
          <p:cNvPr id="4" name="Picture 3">
            <a:extLst>
              <a:ext uri="{FF2B5EF4-FFF2-40B4-BE49-F238E27FC236}">
                <a16:creationId xmlns:a16="http://schemas.microsoft.com/office/drawing/2014/main" id="{D0399479-05AF-54BD-A924-E904909651E0}"/>
              </a:ext>
            </a:extLst>
          </p:cNvPr>
          <p:cNvPicPr>
            <a:picLocks noChangeAspect="1"/>
          </p:cNvPicPr>
          <p:nvPr/>
        </p:nvPicPr>
        <p:blipFill>
          <a:blip r:embed="rId2"/>
          <a:stretch>
            <a:fillRect/>
          </a:stretch>
        </p:blipFill>
        <p:spPr>
          <a:xfrm rot="16200000">
            <a:off x="4239245" y="3608721"/>
            <a:ext cx="2887807" cy="1901537"/>
          </a:xfrm>
          <a:prstGeom prst="rect">
            <a:avLst/>
          </a:prstGeom>
        </p:spPr>
      </p:pic>
      <p:pic>
        <p:nvPicPr>
          <p:cNvPr id="5" name="Picture 4">
            <a:extLst>
              <a:ext uri="{FF2B5EF4-FFF2-40B4-BE49-F238E27FC236}">
                <a16:creationId xmlns:a16="http://schemas.microsoft.com/office/drawing/2014/main" id="{D73E6199-7792-A809-17A7-0F1D64702E24}"/>
              </a:ext>
            </a:extLst>
          </p:cNvPr>
          <p:cNvPicPr>
            <a:picLocks noChangeAspect="1"/>
          </p:cNvPicPr>
          <p:nvPr/>
        </p:nvPicPr>
        <p:blipFill>
          <a:blip r:embed="rId3"/>
          <a:stretch>
            <a:fillRect/>
          </a:stretch>
        </p:blipFill>
        <p:spPr>
          <a:xfrm rot="5400000">
            <a:off x="206679" y="3532522"/>
            <a:ext cx="2699039" cy="2053937"/>
          </a:xfrm>
          <a:prstGeom prst="rect">
            <a:avLst/>
          </a:prstGeom>
        </p:spPr>
      </p:pic>
      <p:pic>
        <p:nvPicPr>
          <p:cNvPr id="6" name="Picture 5">
            <a:extLst>
              <a:ext uri="{FF2B5EF4-FFF2-40B4-BE49-F238E27FC236}">
                <a16:creationId xmlns:a16="http://schemas.microsoft.com/office/drawing/2014/main" id="{A71E2A70-033B-FF22-B061-6A1E1398A854}"/>
              </a:ext>
            </a:extLst>
          </p:cNvPr>
          <p:cNvPicPr>
            <a:picLocks noChangeAspect="1"/>
          </p:cNvPicPr>
          <p:nvPr/>
        </p:nvPicPr>
        <p:blipFill rotWithShape="1">
          <a:blip r:embed="rId4"/>
          <a:srcRect l="45641" t="426" r="5774" b="632"/>
          <a:stretch/>
        </p:blipFill>
        <p:spPr>
          <a:xfrm>
            <a:off x="2623553" y="2335899"/>
            <a:ext cx="2075780" cy="3655428"/>
          </a:xfrm>
          <a:prstGeom prst="rect">
            <a:avLst/>
          </a:prstGeom>
          <a:ln w="19050">
            <a:solidFill>
              <a:sysClr val="windowText" lastClr="000000"/>
            </a:solidFill>
          </a:ln>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D579A517-BAF9-3544-1F18-2935E99D16A5}"/>
              </a:ext>
            </a:extLst>
          </p:cNvPr>
          <p:cNvSpPr txBox="1"/>
          <p:nvPr/>
        </p:nvSpPr>
        <p:spPr>
          <a:xfrm>
            <a:off x="276352" y="1784785"/>
            <a:ext cx="2163722" cy="649556"/>
          </a:xfrm>
          <a:prstGeom prst="rect">
            <a:avLst/>
          </a:prstGeom>
          <a:noFill/>
          <a:ln>
            <a:noFill/>
          </a:ln>
          <a:effectLst/>
        </p:spPr>
        <p:txBody>
          <a:bodyPr spcFirstLastPara="1" wrap="square" lIns="26775" tIns="26775" rIns="26775" bIns="26775" rtlCol="0" anchor="t" anchorCtr="0">
            <a:noAutofit/>
          </a:bodyPr>
          <a:lstStyle/>
          <a:p>
            <a:pPr algn="r"/>
            <a:r>
              <a:rPr lang="en-US" sz="1200" b="1" dirty="0"/>
              <a:t>UV Base Ring</a:t>
            </a:r>
          </a:p>
          <a:p>
            <a:pPr algn="r"/>
            <a:r>
              <a:rPr lang="en-US" sz="1200" dirty="0"/>
              <a:t>Illuminates OS Base under stationary conditions from fixed location away</a:t>
            </a:r>
          </a:p>
          <a:p>
            <a:pPr algn="r"/>
            <a:r>
              <a:rPr lang="en-US" sz="1200" dirty="0"/>
              <a:t>Light engines point at </a:t>
            </a:r>
            <a:r>
              <a:rPr lang="en-US" sz="1200" b="1" i="1" dirty="0"/>
              <a:t>4 angles</a:t>
            </a:r>
            <a:r>
              <a:rPr lang="en-US" sz="1200" dirty="0"/>
              <a:t> in repeating pattern to cover OS Base entirely </a:t>
            </a:r>
          </a:p>
        </p:txBody>
      </p:sp>
      <p:sp>
        <p:nvSpPr>
          <p:cNvPr id="16" name="TextBox 15">
            <a:extLst>
              <a:ext uri="{FF2B5EF4-FFF2-40B4-BE49-F238E27FC236}">
                <a16:creationId xmlns:a16="http://schemas.microsoft.com/office/drawing/2014/main" id="{5D93A67E-1D8B-79BF-CBD1-3621CBBE7AC1}"/>
              </a:ext>
            </a:extLst>
          </p:cNvPr>
          <p:cNvSpPr txBox="1"/>
          <p:nvPr/>
        </p:nvSpPr>
        <p:spPr>
          <a:xfrm>
            <a:off x="4882812" y="1781820"/>
            <a:ext cx="2072676" cy="649556"/>
          </a:xfrm>
          <a:prstGeom prst="rect">
            <a:avLst/>
          </a:prstGeom>
          <a:noFill/>
          <a:ln>
            <a:noFill/>
          </a:ln>
          <a:effectLst/>
        </p:spPr>
        <p:txBody>
          <a:bodyPr spcFirstLastPara="1" wrap="square" lIns="26775" tIns="26775" rIns="26775" bIns="26775" rtlCol="0" anchor="t" anchorCtr="0">
            <a:noAutofit/>
          </a:bodyPr>
          <a:lstStyle/>
          <a:p>
            <a:r>
              <a:rPr lang="en-US" sz="1200" b="1" dirty="0"/>
              <a:t>UV Body Ring</a:t>
            </a:r>
          </a:p>
          <a:p>
            <a:r>
              <a:rPr lang="en-US" sz="1200" dirty="0"/>
              <a:t>Illuminates OS Body and Lid as OS is translated through the UV ring</a:t>
            </a:r>
          </a:p>
          <a:p>
            <a:r>
              <a:rPr lang="en-US" sz="1200" dirty="0"/>
              <a:t>Light engines point at </a:t>
            </a:r>
            <a:r>
              <a:rPr lang="en-US" sz="1200" b="1" i="1" dirty="0"/>
              <a:t>1 angle </a:t>
            </a:r>
            <a:r>
              <a:rPr lang="en-US" sz="1200" dirty="0"/>
              <a:t>to illuminate strips of the OS Base and Lid at a time</a:t>
            </a:r>
          </a:p>
        </p:txBody>
      </p:sp>
      <p:sp>
        <p:nvSpPr>
          <p:cNvPr id="26" name="TextBox 25">
            <a:extLst>
              <a:ext uri="{FF2B5EF4-FFF2-40B4-BE49-F238E27FC236}">
                <a16:creationId xmlns:a16="http://schemas.microsoft.com/office/drawing/2014/main" id="{3B437E9E-9356-F910-7043-18891CDE4B5F}"/>
              </a:ext>
            </a:extLst>
          </p:cNvPr>
          <p:cNvSpPr txBox="1"/>
          <p:nvPr/>
        </p:nvSpPr>
        <p:spPr>
          <a:xfrm>
            <a:off x="1255497" y="1055828"/>
            <a:ext cx="4563973" cy="649556"/>
          </a:xfrm>
          <a:prstGeom prst="rect">
            <a:avLst/>
          </a:prstGeom>
          <a:noFill/>
          <a:ln>
            <a:noFill/>
          </a:ln>
          <a:effectLst/>
        </p:spPr>
        <p:txBody>
          <a:bodyPr spcFirstLastPara="1" wrap="square" lIns="26775" tIns="26775" rIns="26775" bIns="26775" rtlCol="0" anchor="t" anchorCtr="0">
            <a:noAutofit/>
          </a:bodyPr>
          <a:lstStyle/>
          <a:p>
            <a:pPr algn="ctr"/>
            <a:r>
              <a:rPr lang="en-US" sz="1600" b="1" dirty="0"/>
              <a:t>Two Ring design enables full OS coverage under two sets of conditions in series</a:t>
            </a:r>
          </a:p>
        </p:txBody>
      </p:sp>
      <p:cxnSp>
        <p:nvCxnSpPr>
          <p:cNvPr id="28" name="Connector: Elbow 27">
            <a:extLst>
              <a:ext uri="{FF2B5EF4-FFF2-40B4-BE49-F238E27FC236}">
                <a16:creationId xmlns:a16="http://schemas.microsoft.com/office/drawing/2014/main" id="{09A657A7-4063-8E38-C9C1-7B8A6B242824}"/>
              </a:ext>
            </a:extLst>
          </p:cNvPr>
          <p:cNvCxnSpPr>
            <a:cxnSpLocks/>
          </p:cNvCxnSpPr>
          <p:nvPr/>
        </p:nvCxnSpPr>
        <p:spPr>
          <a:xfrm rot="10800000">
            <a:off x="2567492" y="1912767"/>
            <a:ext cx="995048" cy="415374"/>
          </a:xfrm>
          <a:prstGeom prst="bentConnector3">
            <a:avLst>
              <a:gd name="adj1" fmla="val 25675"/>
            </a:avLst>
          </a:prstGeom>
          <a:ln w="12700">
            <a:tailEnd type="triangle"/>
          </a:ln>
        </p:spPr>
        <p:style>
          <a:lnRef idx="1">
            <a:schemeClr val="dk1"/>
          </a:lnRef>
          <a:fillRef idx="0">
            <a:schemeClr val="dk1"/>
          </a:fillRef>
          <a:effectRef idx="0">
            <a:schemeClr val="dk1"/>
          </a:effectRef>
          <a:fontRef idx="minor">
            <a:schemeClr val="tx1"/>
          </a:fontRef>
        </p:style>
      </p:cxnSp>
      <p:cxnSp>
        <p:nvCxnSpPr>
          <p:cNvPr id="29" name="Connector: Elbow 28">
            <a:extLst>
              <a:ext uri="{FF2B5EF4-FFF2-40B4-BE49-F238E27FC236}">
                <a16:creationId xmlns:a16="http://schemas.microsoft.com/office/drawing/2014/main" id="{36ECC3B1-2321-145C-07E3-BF62D2696CA5}"/>
              </a:ext>
            </a:extLst>
          </p:cNvPr>
          <p:cNvCxnSpPr>
            <a:cxnSpLocks/>
          </p:cNvCxnSpPr>
          <p:nvPr/>
        </p:nvCxnSpPr>
        <p:spPr>
          <a:xfrm flipV="1">
            <a:off x="3562540" y="1919491"/>
            <a:ext cx="1261849" cy="403885"/>
          </a:xfrm>
          <a:prstGeom prst="bentConnector3">
            <a:avLst>
              <a:gd name="adj1" fmla="val 33482"/>
            </a:avLst>
          </a:prstGeom>
          <a:ln w="12700">
            <a:tailEnd type="triangle"/>
          </a:ln>
        </p:spPr>
        <p:style>
          <a:lnRef idx="1">
            <a:schemeClr val="dk1"/>
          </a:lnRef>
          <a:fillRef idx="0">
            <a:schemeClr val="dk1"/>
          </a:fillRef>
          <a:effectRef idx="0">
            <a:schemeClr val="dk1"/>
          </a:effectRef>
          <a:fontRef idx="minor">
            <a:schemeClr val="tx1"/>
          </a:fontRef>
        </p:style>
      </p:cxnSp>
      <p:pic>
        <p:nvPicPr>
          <p:cNvPr id="43" name="Picture 42" descr="Chart, radar chart&#10;&#10;Description automatically generated">
            <a:extLst>
              <a:ext uri="{FF2B5EF4-FFF2-40B4-BE49-F238E27FC236}">
                <a16:creationId xmlns:a16="http://schemas.microsoft.com/office/drawing/2014/main" id="{6CEDAFC3-9EC2-9B6E-2C12-CE2B45848B56}"/>
              </a:ext>
            </a:extLst>
          </p:cNvPr>
          <p:cNvPicPr>
            <a:picLocks noChangeAspect="1"/>
          </p:cNvPicPr>
          <p:nvPr/>
        </p:nvPicPr>
        <p:blipFill>
          <a:blip r:embed="rId5"/>
          <a:stretch>
            <a:fillRect/>
          </a:stretch>
        </p:blipFill>
        <p:spPr>
          <a:xfrm>
            <a:off x="8955240" y="2027200"/>
            <a:ext cx="2164925" cy="1984308"/>
          </a:xfrm>
          <a:prstGeom prst="rect">
            <a:avLst/>
          </a:prstGeom>
        </p:spPr>
      </p:pic>
      <p:pic>
        <p:nvPicPr>
          <p:cNvPr id="44" name="Picture 43" descr="Chart, radar chart&#10;&#10;Description automatically generated">
            <a:extLst>
              <a:ext uri="{FF2B5EF4-FFF2-40B4-BE49-F238E27FC236}">
                <a16:creationId xmlns:a16="http://schemas.microsoft.com/office/drawing/2014/main" id="{9061173C-6F1E-1A5C-6679-213506F0EB2C}"/>
              </a:ext>
            </a:extLst>
          </p:cNvPr>
          <p:cNvPicPr>
            <a:picLocks noChangeAspect="1"/>
          </p:cNvPicPr>
          <p:nvPr/>
        </p:nvPicPr>
        <p:blipFill>
          <a:blip r:embed="rId6"/>
          <a:stretch>
            <a:fillRect/>
          </a:stretch>
        </p:blipFill>
        <p:spPr>
          <a:xfrm>
            <a:off x="8787280" y="4197608"/>
            <a:ext cx="2500844" cy="1981201"/>
          </a:xfrm>
          <a:prstGeom prst="rect">
            <a:avLst/>
          </a:prstGeom>
        </p:spPr>
      </p:pic>
      <p:sp>
        <p:nvSpPr>
          <p:cNvPr id="45" name="TextBox 44">
            <a:extLst>
              <a:ext uri="{FF2B5EF4-FFF2-40B4-BE49-F238E27FC236}">
                <a16:creationId xmlns:a16="http://schemas.microsoft.com/office/drawing/2014/main" id="{AB90F7C6-FEC3-F064-039A-D94E4ED877E5}"/>
              </a:ext>
            </a:extLst>
          </p:cNvPr>
          <p:cNvSpPr txBox="1"/>
          <p:nvPr/>
        </p:nvSpPr>
        <p:spPr>
          <a:xfrm>
            <a:off x="7215960" y="1068806"/>
            <a:ext cx="4206343" cy="649556"/>
          </a:xfrm>
          <a:prstGeom prst="rect">
            <a:avLst/>
          </a:prstGeom>
          <a:noFill/>
          <a:ln>
            <a:noFill/>
          </a:ln>
          <a:effectLst/>
        </p:spPr>
        <p:txBody>
          <a:bodyPr spcFirstLastPara="1" wrap="square" lIns="26775" tIns="26775" rIns="26775" bIns="26775" rtlCol="0" anchor="t" anchorCtr="0">
            <a:noAutofit/>
          </a:bodyPr>
          <a:lstStyle/>
          <a:p>
            <a:pPr algn="ctr"/>
            <a:r>
              <a:rPr lang="en-US" sz="1600" b="1" dirty="0"/>
              <a:t>Array of UV LEDS + Microlens array concentrates LED output towards OS</a:t>
            </a:r>
          </a:p>
          <a:p>
            <a:pPr algn="ctr"/>
            <a:r>
              <a:rPr lang="en-US" sz="1600" b="1" dirty="0"/>
              <a:t>with minimal mass and volume</a:t>
            </a:r>
          </a:p>
        </p:txBody>
      </p:sp>
      <p:sp>
        <p:nvSpPr>
          <p:cNvPr id="46" name="TextBox 45">
            <a:extLst>
              <a:ext uri="{FF2B5EF4-FFF2-40B4-BE49-F238E27FC236}">
                <a16:creationId xmlns:a16="http://schemas.microsoft.com/office/drawing/2014/main" id="{603F8560-DBA8-86CB-EA19-6354F9AD4771}"/>
              </a:ext>
            </a:extLst>
          </p:cNvPr>
          <p:cNvSpPr txBox="1"/>
          <p:nvPr/>
        </p:nvSpPr>
        <p:spPr>
          <a:xfrm>
            <a:off x="8597037" y="1933833"/>
            <a:ext cx="2881327" cy="263048"/>
          </a:xfrm>
          <a:prstGeom prst="rect">
            <a:avLst/>
          </a:prstGeom>
          <a:solidFill>
            <a:schemeClr val="bg1"/>
          </a:solidFill>
          <a:ln>
            <a:noFill/>
          </a:ln>
          <a:effectLst/>
        </p:spPr>
        <p:txBody>
          <a:bodyPr spcFirstLastPara="1" wrap="square" lIns="26775" tIns="26775" rIns="26775" bIns="26775" rtlCol="0" anchor="t" anchorCtr="0">
            <a:noAutofit/>
          </a:bodyPr>
          <a:lstStyle/>
          <a:p>
            <a:pPr algn="ctr"/>
            <a:r>
              <a:rPr lang="en-US" sz="1100" dirty="0"/>
              <a:t>Intensity distribution, bare LEDs</a:t>
            </a:r>
          </a:p>
        </p:txBody>
      </p:sp>
      <p:grpSp>
        <p:nvGrpSpPr>
          <p:cNvPr id="48" name="Group 47">
            <a:extLst>
              <a:ext uri="{FF2B5EF4-FFF2-40B4-BE49-F238E27FC236}">
                <a16:creationId xmlns:a16="http://schemas.microsoft.com/office/drawing/2014/main" id="{002FC3D7-6B68-7753-3A53-22D7B92D6642}"/>
              </a:ext>
            </a:extLst>
          </p:cNvPr>
          <p:cNvGrpSpPr/>
          <p:nvPr/>
        </p:nvGrpSpPr>
        <p:grpSpPr>
          <a:xfrm rot="20404026">
            <a:off x="6850094" y="2308843"/>
            <a:ext cx="2452718" cy="3628922"/>
            <a:chOff x="9346258" y="2902792"/>
            <a:chExt cx="2452718" cy="3628922"/>
          </a:xfrm>
        </p:grpSpPr>
        <p:pic>
          <p:nvPicPr>
            <p:cNvPr id="49" name="Picture 48">
              <a:extLst>
                <a:ext uri="{FF2B5EF4-FFF2-40B4-BE49-F238E27FC236}">
                  <a16:creationId xmlns:a16="http://schemas.microsoft.com/office/drawing/2014/main" id="{A2701A56-A7D5-762A-5B1F-44C252ED1254}"/>
                </a:ext>
              </a:extLst>
            </p:cNvPr>
            <p:cNvPicPr>
              <a:picLocks noChangeAspect="1"/>
            </p:cNvPicPr>
            <p:nvPr/>
          </p:nvPicPr>
          <p:blipFill rotWithShape="1">
            <a:blip r:embed="rId7"/>
            <a:srcRect l="30050"/>
            <a:stretch/>
          </p:blipFill>
          <p:spPr>
            <a:xfrm>
              <a:off x="9605842" y="2956004"/>
              <a:ext cx="1903695" cy="3575710"/>
            </a:xfrm>
            <a:prstGeom prst="parallelogram">
              <a:avLst/>
            </a:prstGeom>
          </p:spPr>
        </p:pic>
        <p:sp>
          <p:nvSpPr>
            <p:cNvPr id="50" name="Text Placeholder 2">
              <a:extLst>
                <a:ext uri="{FF2B5EF4-FFF2-40B4-BE49-F238E27FC236}">
                  <a16:creationId xmlns:a16="http://schemas.microsoft.com/office/drawing/2014/main" id="{832FE9AE-12B7-3BA5-8F0F-386906708E7E}"/>
                </a:ext>
              </a:extLst>
            </p:cNvPr>
            <p:cNvSpPr txBox="1">
              <a:spLocks/>
            </p:cNvSpPr>
            <p:nvPr/>
          </p:nvSpPr>
          <p:spPr>
            <a:xfrm rot="1195974">
              <a:off x="10368550" y="2902792"/>
              <a:ext cx="1430426" cy="199408"/>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100" dirty="0"/>
                <a:t>Lens Array</a:t>
              </a:r>
            </a:p>
          </p:txBody>
        </p:sp>
        <p:sp>
          <p:nvSpPr>
            <p:cNvPr id="51" name="Text Placeholder 2">
              <a:extLst>
                <a:ext uri="{FF2B5EF4-FFF2-40B4-BE49-F238E27FC236}">
                  <a16:creationId xmlns:a16="http://schemas.microsoft.com/office/drawing/2014/main" id="{5B56BF55-8783-AB08-3A38-7BEE84DB62D7}"/>
                </a:ext>
              </a:extLst>
            </p:cNvPr>
            <p:cNvSpPr txBox="1">
              <a:spLocks/>
            </p:cNvSpPr>
            <p:nvPr/>
          </p:nvSpPr>
          <p:spPr>
            <a:xfrm rot="1195974">
              <a:off x="9667563" y="3541652"/>
              <a:ext cx="1710612" cy="479277"/>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r">
                <a:buNone/>
              </a:pPr>
              <a:r>
                <a:rPr lang="en-US" sz="1100" dirty="0"/>
                <a:t>Lens Epoxy</a:t>
              </a:r>
            </a:p>
            <a:p>
              <a:pPr marL="457200" lvl="1" indent="0" algn="r">
                <a:buNone/>
              </a:pPr>
              <a:endParaRPr lang="en-US" sz="1100" dirty="0"/>
            </a:p>
            <a:p>
              <a:pPr marL="457200" lvl="1" indent="0" algn="r">
                <a:buFont typeface="Arial" panose="020B0604020202020204" pitchFamily="34" charset="0"/>
                <a:buNone/>
              </a:pPr>
              <a:endParaRPr lang="en-US" sz="1100" dirty="0"/>
            </a:p>
          </p:txBody>
        </p:sp>
        <p:sp>
          <p:nvSpPr>
            <p:cNvPr id="52" name="Text Placeholder 2">
              <a:extLst>
                <a:ext uri="{FF2B5EF4-FFF2-40B4-BE49-F238E27FC236}">
                  <a16:creationId xmlns:a16="http://schemas.microsoft.com/office/drawing/2014/main" id="{13313B12-F0B8-31FF-7AC7-630840051101}"/>
                </a:ext>
              </a:extLst>
            </p:cNvPr>
            <p:cNvSpPr txBox="1">
              <a:spLocks/>
            </p:cNvSpPr>
            <p:nvPr/>
          </p:nvSpPr>
          <p:spPr>
            <a:xfrm rot="1195974">
              <a:off x="9714467" y="4116298"/>
              <a:ext cx="1550132" cy="201235"/>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100" dirty="0"/>
                <a:t>4x Nichia SU UVC LEDs</a:t>
              </a:r>
            </a:p>
          </p:txBody>
        </p:sp>
        <p:sp>
          <p:nvSpPr>
            <p:cNvPr id="53" name="Text Placeholder 2">
              <a:extLst>
                <a:ext uri="{FF2B5EF4-FFF2-40B4-BE49-F238E27FC236}">
                  <a16:creationId xmlns:a16="http://schemas.microsoft.com/office/drawing/2014/main" id="{B68034B6-A933-F140-F60F-1CD049558EB3}"/>
                </a:ext>
              </a:extLst>
            </p:cNvPr>
            <p:cNvSpPr txBox="1">
              <a:spLocks/>
            </p:cNvSpPr>
            <p:nvPr/>
          </p:nvSpPr>
          <p:spPr>
            <a:xfrm rot="1195974">
              <a:off x="9725718" y="4787481"/>
              <a:ext cx="1117434" cy="143345"/>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100" dirty="0"/>
                <a:t>Solder</a:t>
              </a:r>
            </a:p>
          </p:txBody>
        </p:sp>
        <p:sp>
          <p:nvSpPr>
            <p:cNvPr id="54" name="Text Placeholder 2">
              <a:extLst>
                <a:ext uri="{FF2B5EF4-FFF2-40B4-BE49-F238E27FC236}">
                  <a16:creationId xmlns:a16="http://schemas.microsoft.com/office/drawing/2014/main" id="{79657A04-F748-4542-8F33-02C31CF95CAC}"/>
                </a:ext>
              </a:extLst>
            </p:cNvPr>
            <p:cNvSpPr txBox="1">
              <a:spLocks/>
            </p:cNvSpPr>
            <p:nvPr/>
          </p:nvSpPr>
          <p:spPr>
            <a:xfrm rot="1195974">
              <a:off x="9346258" y="5369021"/>
              <a:ext cx="1364235" cy="191253"/>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100" dirty="0"/>
                <a:t>Submount</a:t>
              </a:r>
            </a:p>
          </p:txBody>
        </p:sp>
      </p:grpSp>
      <p:sp>
        <p:nvSpPr>
          <p:cNvPr id="47" name="TextBox 46">
            <a:extLst>
              <a:ext uri="{FF2B5EF4-FFF2-40B4-BE49-F238E27FC236}">
                <a16:creationId xmlns:a16="http://schemas.microsoft.com/office/drawing/2014/main" id="{66408605-4D5B-359C-CD8B-2AB740344D68}"/>
              </a:ext>
            </a:extLst>
          </p:cNvPr>
          <p:cNvSpPr txBox="1"/>
          <p:nvPr/>
        </p:nvSpPr>
        <p:spPr>
          <a:xfrm>
            <a:off x="8412629" y="4066084"/>
            <a:ext cx="3250141" cy="263048"/>
          </a:xfrm>
          <a:prstGeom prst="rect">
            <a:avLst/>
          </a:prstGeom>
          <a:solidFill>
            <a:schemeClr val="bg1"/>
          </a:solidFill>
          <a:ln>
            <a:noFill/>
          </a:ln>
          <a:effectLst/>
        </p:spPr>
        <p:txBody>
          <a:bodyPr spcFirstLastPara="1" wrap="square" lIns="26775" tIns="26775" rIns="26775" bIns="26775" rtlCol="0" anchor="t" anchorCtr="0">
            <a:noAutofit/>
          </a:bodyPr>
          <a:lstStyle/>
          <a:p>
            <a:pPr algn="ctr"/>
            <a:r>
              <a:rPr lang="en-US" sz="1100" dirty="0"/>
              <a:t>Intensity distribution, LEDs + microlens array</a:t>
            </a:r>
          </a:p>
        </p:txBody>
      </p:sp>
    </p:spTree>
    <p:extLst>
      <p:ext uri="{BB962C8B-B14F-4D97-AF65-F5344CB8AC3E}">
        <p14:creationId xmlns:p14="http://schemas.microsoft.com/office/powerpoint/2010/main" val="2235130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07D0D-41C3-43D6-01EA-8DA4047F742A}"/>
              </a:ext>
            </a:extLst>
          </p:cNvPr>
          <p:cNvSpPr>
            <a:spLocks noGrp="1"/>
          </p:cNvSpPr>
          <p:nvPr>
            <p:ph type="title"/>
          </p:nvPr>
        </p:nvSpPr>
        <p:spPr/>
        <p:txBody>
          <a:bodyPr/>
          <a:lstStyle/>
          <a:p>
            <a:r>
              <a:rPr lang="en-US" dirty="0"/>
              <a:t>Outer surface of OS is sterilized in discreet steps</a:t>
            </a:r>
          </a:p>
        </p:txBody>
      </p:sp>
      <p:grpSp>
        <p:nvGrpSpPr>
          <p:cNvPr id="6" name="Group 5">
            <a:extLst>
              <a:ext uri="{FF2B5EF4-FFF2-40B4-BE49-F238E27FC236}">
                <a16:creationId xmlns:a16="http://schemas.microsoft.com/office/drawing/2014/main" id="{BB7B059D-3BAB-4A6D-8E73-601AB9704402}"/>
              </a:ext>
            </a:extLst>
          </p:cNvPr>
          <p:cNvGrpSpPr/>
          <p:nvPr/>
        </p:nvGrpSpPr>
        <p:grpSpPr>
          <a:xfrm>
            <a:off x="3175731" y="2077567"/>
            <a:ext cx="2888840" cy="2713888"/>
            <a:chOff x="3152803" y="2560970"/>
            <a:chExt cx="2888840" cy="2713888"/>
          </a:xfrm>
        </p:grpSpPr>
        <p:pic>
          <p:nvPicPr>
            <p:cNvPr id="7" name="Picture 6">
              <a:extLst>
                <a:ext uri="{FF2B5EF4-FFF2-40B4-BE49-F238E27FC236}">
                  <a16:creationId xmlns:a16="http://schemas.microsoft.com/office/drawing/2014/main" id="{6D2606FD-9F14-F262-88B8-9B488856CCF4}"/>
                </a:ext>
              </a:extLst>
            </p:cNvPr>
            <p:cNvPicPr>
              <a:picLocks noChangeAspect="1"/>
            </p:cNvPicPr>
            <p:nvPr/>
          </p:nvPicPr>
          <p:blipFill rotWithShape="1">
            <a:blip r:embed="rId2"/>
            <a:srcRect l="10784" t="19901" r="38934" b="-2150"/>
            <a:stretch/>
          </p:blipFill>
          <p:spPr>
            <a:xfrm>
              <a:off x="3152803" y="2560970"/>
              <a:ext cx="2888840" cy="2713888"/>
            </a:xfrm>
            <a:prstGeom prst="rect">
              <a:avLst/>
            </a:prstGeom>
          </p:spPr>
        </p:pic>
        <p:pic>
          <p:nvPicPr>
            <p:cNvPr id="8" name="Picture 7">
              <a:extLst>
                <a:ext uri="{FF2B5EF4-FFF2-40B4-BE49-F238E27FC236}">
                  <a16:creationId xmlns:a16="http://schemas.microsoft.com/office/drawing/2014/main" id="{94E31E8B-274C-831F-632B-02C1BB91D8E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3241094" y="3603338"/>
              <a:ext cx="819809" cy="704619"/>
            </a:xfrm>
            <a:prstGeom prst="rect">
              <a:avLst/>
            </a:prstGeom>
            <a:effectLst>
              <a:outerShdw blurRad="63500" sx="102000" sy="102000" algn="ctr" rotWithShape="0">
                <a:prstClr val="black">
                  <a:alpha val="40000"/>
                </a:prstClr>
              </a:outerShdw>
            </a:effectLst>
          </p:spPr>
        </p:pic>
        <p:pic>
          <p:nvPicPr>
            <p:cNvPr id="9" name="Picture 8">
              <a:extLst>
                <a:ext uri="{FF2B5EF4-FFF2-40B4-BE49-F238E27FC236}">
                  <a16:creationId xmlns:a16="http://schemas.microsoft.com/office/drawing/2014/main" id="{2B8D3744-1CF7-16C6-2CFB-8E6230917DD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3769900" y="3266270"/>
              <a:ext cx="952593" cy="1378753"/>
            </a:xfrm>
            <a:prstGeom prst="rect">
              <a:avLst/>
            </a:prstGeom>
          </p:spPr>
        </p:pic>
        <p:pic>
          <p:nvPicPr>
            <p:cNvPr id="10" name="Picture 9">
              <a:extLst>
                <a:ext uri="{FF2B5EF4-FFF2-40B4-BE49-F238E27FC236}">
                  <a16:creationId xmlns:a16="http://schemas.microsoft.com/office/drawing/2014/main" id="{088FCF78-3961-949A-FA45-8DF0C3312644}"/>
                </a:ext>
              </a:extLst>
            </p:cNvPr>
            <p:cNvPicPr>
              <a:picLocks noChangeAspect="1"/>
            </p:cNvPicPr>
            <p:nvPr/>
          </p:nvPicPr>
          <p:blipFill rotWithShape="1">
            <a:blip r:embed="rId2"/>
            <a:srcRect l="44851" t="58135" r="43509" b="34419"/>
            <a:stretch/>
          </p:blipFill>
          <p:spPr>
            <a:xfrm>
              <a:off x="4473424" y="3824598"/>
              <a:ext cx="672083" cy="246888"/>
            </a:xfrm>
            <a:prstGeom prst="rect">
              <a:avLst/>
            </a:prstGeom>
          </p:spPr>
        </p:pic>
      </p:grpSp>
      <p:grpSp>
        <p:nvGrpSpPr>
          <p:cNvPr id="11" name="Group 10">
            <a:extLst>
              <a:ext uri="{FF2B5EF4-FFF2-40B4-BE49-F238E27FC236}">
                <a16:creationId xmlns:a16="http://schemas.microsoft.com/office/drawing/2014/main" id="{6C609908-A006-1BF5-BC0E-B5608783D452}"/>
              </a:ext>
            </a:extLst>
          </p:cNvPr>
          <p:cNvGrpSpPr/>
          <p:nvPr/>
        </p:nvGrpSpPr>
        <p:grpSpPr>
          <a:xfrm>
            <a:off x="152400" y="2077567"/>
            <a:ext cx="2888839" cy="2713887"/>
            <a:chOff x="129472" y="2560970"/>
            <a:chExt cx="2888839" cy="2713887"/>
          </a:xfrm>
        </p:grpSpPr>
        <p:grpSp>
          <p:nvGrpSpPr>
            <p:cNvPr id="12" name="Group 11">
              <a:extLst>
                <a:ext uri="{FF2B5EF4-FFF2-40B4-BE49-F238E27FC236}">
                  <a16:creationId xmlns:a16="http://schemas.microsoft.com/office/drawing/2014/main" id="{EEC741FF-9C27-417F-5C56-EC56B9877F0F}"/>
                </a:ext>
              </a:extLst>
            </p:cNvPr>
            <p:cNvGrpSpPr>
              <a:grpSpLocks noChangeAspect="1"/>
            </p:cNvGrpSpPr>
            <p:nvPr/>
          </p:nvGrpSpPr>
          <p:grpSpPr>
            <a:xfrm>
              <a:off x="129472" y="2560970"/>
              <a:ext cx="2888839" cy="2713887"/>
              <a:chOff x="269967" y="2342606"/>
              <a:chExt cx="3670907" cy="3448593"/>
            </a:xfrm>
          </p:grpSpPr>
          <p:pic>
            <p:nvPicPr>
              <p:cNvPr id="16" name="Picture 15">
                <a:extLst>
                  <a:ext uri="{FF2B5EF4-FFF2-40B4-BE49-F238E27FC236}">
                    <a16:creationId xmlns:a16="http://schemas.microsoft.com/office/drawing/2014/main" id="{002DC40E-7D2F-136C-A2CF-C1CE02086AC6}"/>
                  </a:ext>
                </a:extLst>
              </p:cNvPr>
              <p:cNvPicPr>
                <a:picLocks noChangeAspect="1"/>
              </p:cNvPicPr>
              <p:nvPr/>
            </p:nvPicPr>
            <p:blipFill rotWithShape="1">
              <a:blip r:embed="rId2"/>
              <a:srcRect l="10784" t="19901" r="38934" b="-2150"/>
              <a:stretch/>
            </p:blipFill>
            <p:spPr>
              <a:xfrm>
                <a:off x="269967" y="2342606"/>
                <a:ext cx="3670907" cy="3448593"/>
              </a:xfrm>
              <a:prstGeom prst="rect">
                <a:avLst/>
              </a:prstGeom>
            </p:spPr>
          </p:pic>
          <p:pic>
            <p:nvPicPr>
              <p:cNvPr id="17" name="Picture 16">
                <a:extLst>
                  <a:ext uri="{FF2B5EF4-FFF2-40B4-BE49-F238E27FC236}">
                    <a16:creationId xmlns:a16="http://schemas.microsoft.com/office/drawing/2014/main" id="{BE2EB5A2-B07F-3B49-5C4E-EBBD3B9F373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385118" y="3667165"/>
                <a:ext cx="1041748" cy="895374"/>
              </a:xfrm>
              <a:prstGeom prst="rect">
                <a:avLst/>
              </a:prstGeom>
              <a:effectLst>
                <a:outerShdw blurRad="63500" sx="102000" sy="102000" algn="ctr" rotWithShape="0">
                  <a:prstClr val="black">
                    <a:alpha val="40000"/>
                  </a:prstClr>
                </a:outerShdw>
              </a:effectLst>
            </p:spPr>
          </p:pic>
        </p:grpSp>
        <p:pic>
          <p:nvPicPr>
            <p:cNvPr id="13" name="Picture 12">
              <a:extLst>
                <a:ext uri="{FF2B5EF4-FFF2-40B4-BE49-F238E27FC236}">
                  <a16:creationId xmlns:a16="http://schemas.microsoft.com/office/drawing/2014/main" id="{EEE54E1F-7D59-F445-CB4A-C5211C21FADF}"/>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1775053" y="3266270"/>
              <a:ext cx="952593" cy="1378753"/>
            </a:xfrm>
            <a:prstGeom prst="rect">
              <a:avLst/>
            </a:prstGeom>
          </p:spPr>
        </p:pic>
        <p:sp>
          <p:nvSpPr>
            <p:cNvPr id="14" name="Freeform: Shape 13">
              <a:extLst>
                <a:ext uri="{FF2B5EF4-FFF2-40B4-BE49-F238E27FC236}">
                  <a16:creationId xmlns:a16="http://schemas.microsoft.com/office/drawing/2014/main" id="{99072F96-024B-4FD7-5804-7B2EE01E83DE}"/>
                </a:ext>
              </a:extLst>
            </p:cNvPr>
            <p:cNvSpPr/>
            <p:nvPr/>
          </p:nvSpPr>
          <p:spPr bwMode="auto">
            <a:xfrm>
              <a:off x="867905" y="3205049"/>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15" name="Freeform: Shape 14">
              <a:extLst>
                <a:ext uri="{FF2B5EF4-FFF2-40B4-BE49-F238E27FC236}">
                  <a16:creationId xmlns:a16="http://schemas.microsoft.com/office/drawing/2014/main" id="{7B05FB15-5DA4-C387-4706-D591E780D837}"/>
                </a:ext>
              </a:extLst>
            </p:cNvPr>
            <p:cNvSpPr/>
            <p:nvPr/>
          </p:nvSpPr>
          <p:spPr bwMode="auto">
            <a:xfrm flipV="1">
              <a:off x="865098" y="3617483"/>
              <a:ext cx="410348" cy="1066284"/>
            </a:xfrm>
            <a:custGeom>
              <a:avLst/>
              <a:gdLst>
                <a:gd name="connsiteX0" fmla="*/ 409155 w 410348"/>
                <a:gd name="connsiteY0" fmla="*/ 0 h 1066284"/>
                <a:gd name="connsiteX1" fmla="*/ 0 w 410348"/>
                <a:gd name="connsiteY1" fmla="*/ 421554 h 1066284"/>
                <a:gd name="connsiteX2" fmla="*/ 0 w 410348"/>
                <a:gd name="connsiteY2" fmla="*/ 1066284 h 1066284"/>
                <a:gd name="connsiteX3" fmla="*/ 409155 w 410348"/>
                <a:gd name="connsiteY3" fmla="*/ 96090 h 1066284"/>
                <a:gd name="connsiteX4" fmla="*/ 409155 w 410348"/>
                <a:gd name="connsiteY4" fmla="*/ 0 h 10662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0348" h="1066284">
                  <a:moveTo>
                    <a:pt x="409155" y="0"/>
                  </a:moveTo>
                  <a:lnTo>
                    <a:pt x="0" y="421554"/>
                  </a:lnTo>
                  <a:lnTo>
                    <a:pt x="0" y="1066284"/>
                  </a:lnTo>
                  <a:lnTo>
                    <a:pt x="409155" y="96090"/>
                  </a:lnTo>
                  <a:cubicBezTo>
                    <a:pt x="410188" y="55794"/>
                    <a:pt x="411222" y="15499"/>
                    <a:pt x="409155" y="0"/>
                  </a:cubicBez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18" name="Group 17">
            <a:extLst>
              <a:ext uri="{FF2B5EF4-FFF2-40B4-BE49-F238E27FC236}">
                <a16:creationId xmlns:a16="http://schemas.microsoft.com/office/drawing/2014/main" id="{7BAE5286-C2C1-208D-9E21-ED2873D6CF1F}"/>
              </a:ext>
            </a:extLst>
          </p:cNvPr>
          <p:cNvGrpSpPr/>
          <p:nvPr/>
        </p:nvGrpSpPr>
        <p:grpSpPr>
          <a:xfrm>
            <a:off x="9196614" y="2077567"/>
            <a:ext cx="2888841" cy="2713889"/>
            <a:chOff x="9173686" y="2560970"/>
            <a:chExt cx="2888841" cy="2713889"/>
          </a:xfrm>
        </p:grpSpPr>
        <p:pic>
          <p:nvPicPr>
            <p:cNvPr id="19" name="Picture 18">
              <a:extLst>
                <a:ext uri="{FF2B5EF4-FFF2-40B4-BE49-F238E27FC236}">
                  <a16:creationId xmlns:a16="http://schemas.microsoft.com/office/drawing/2014/main" id="{D960F444-80E0-4012-9173-32E7C09E51EB}"/>
                </a:ext>
              </a:extLst>
            </p:cNvPr>
            <p:cNvPicPr>
              <a:picLocks noChangeAspect="1"/>
            </p:cNvPicPr>
            <p:nvPr/>
          </p:nvPicPr>
          <p:blipFill rotWithShape="1">
            <a:blip r:embed="rId2"/>
            <a:srcRect l="10784" t="19901" r="38934" b="-2150"/>
            <a:stretch/>
          </p:blipFill>
          <p:spPr>
            <a:xfrm>
              <a:off x="9173686" y="2560970"/>
              <a:ext cx="2888841" cy="2713889"/>
            </a:xfrm>
            <a:prstGeom prst="rect">
              <a:avLst/>
            </a:prstGeom>
          </p:spPr>
        </p:pic>
        <p:grpSp>
          <p:nvGrpSpPr>
            <p:cNvPr id="20" name="Group 19">
              <a:extLst>
                <a:ext uri="{FF2B5EF4-FFF2-40B4-BE49-F238E27FC236}">
                  <a16:creationId xmlns:a16="http://schemas.microsoft.com/office/drawing/2014/main" id="{82490806-AAE0-B6A3-078C-402B345A3F17}"/>
                </a:ext>
              </a:extLst>
            </p:cNvPr>
            <p:cNvGrpSpPr/>
            <p:nvPr/>
          </p:nvGrpSpPr>
          <p:grpSpPr>
            <a:xfrm>
              <a:off x="10538960" y="3258238"/>
              <a:ext cx="1455663" cy="1378753"/>
              <a:chOff x="6989661" y="3258238"/>
              <a:chExt cx="1455663" cy="1378753"/>
            </a:xfrm>
          </p:grpSpPr>
          <p:pic>
            <p:nvPicPr>
              <p:cNvPr id="23" name="Picture 22">
                <a:extLst>
                  <a:ext uri="{FF2B5EF4-FFF2-40B4-BE49-F238E27FC236}">
                    <a16:creationId xmlns:a16="http://schemas.microsoft.com/office/drawing/2014/main" id="{DB98835F-443F-FAC2-88A5-464812D534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24" name="Picture 23">
                <a:extLst>
                  <a:ext uri="{FF2B5EF4-FFF2-40B4-BE49-F238E27FC236}">
                    <a16:creationId xmlns:a16="http://schemas.microsoft.com/office/drawing/2014/main" id="{1E47C1BA-5500-D937-31C9-B1DAD3FAD1F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7492731" y="3258238"/>
                <a:ext cx="952593" cy="1378753"/>
              </a:xfrm>
              <a:prstGeom prst="rect">
                <a:avLst/>
              </a:prstGeom>
            </p:spPr>
          </p:pic>
        </p:grpSp>
        <p:sp>
          <p:nvSpPr>
            <p:cNvPr id="21" name="Freeform: Shape 20">
              <a:extLst>
                <a:ext uri="{FF2B5EF4-FFF2-40B4-BE49-F238E27FC236}">
                  <a16:creationId xmlns:a16="http://schemas.microsoft.com/office/drawing/2014/main" id="{8F1B3764-36A5-34AB-EEBD-B5AC58F5B79A}"/>
                </a:ext>
              </a:extLst>
            </p:cNvPr>
            <p:cNvSpPr/>
            <p:nvPr/>
          </p:nvSpPr>
          <p:spPr bwMode="auto">
            <a:xfrm>
              <a:off x="10488058"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22" name="Freeform: Shape 21">
              <a:extLst>
                <a:ext uri="{FF2B5EF4-FFF2-40B4-BE49-F238E27FC236}">
                  <a16:creationId xmlns:a16="http://schemas.microsoft.com/office/drawing/2014/main" id="{6BC1D285-3C8C-95FD-C4BF-C717B12AE4B4}"/>
                </a:ext>
              </a:extLst>
            </p:cNvPr>
            <p:cNvSpPr/>
            <p:nvPr/>
          </p:nvSpPr>
          <p:spPr bwMode="auto">
            <a:xfrm flipV="1">
              <a:off x="10487547"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grpSp>
        <p:nvGrpSpPr>
          <p:cNvPr id="25" name="Group 24">
            <a:extLst>
              <a:ext uri="{FF2B5EF4-FFF2-40B4-BE49-F238E27FC236}">
                <a16:creationId xmlns:a16="http://schemas.microsoft.com/office/drawing/2014/main" id="{767013B8-788A-5AD9-BAA7-AC311619C055}"/>
              </a:ext>
            </a:extLst>
          </p:cNvPr>
          <p:cNvGrpSpPr/>
          <p:nvPr/>
        </p:nvGrpSpPr>
        <p:grpSpPr>
          <a:xfrm>
            <a:off x="6199063" y="2077567"/>
            <a:ext cx="2888840" cy="2713888"/>
            <a:chOff x="6176135" y="2560970"/>
            <a:chExt cx="2888840" cy="2713888"/>
          </a:xfrm>
        </p:grpSpPr>
        <p:pic>
          <p:nvPicPr>
            <p:cNvPr id="26" name="Picture 25">
              <a:extLst>
                <a:ext uri="{FF2B5EF4-FFF2-40B4-BE49-F238E27FC236}">
                  <a16:creationId xmlns:a16="http://schemas.microsoft.com/office/drawing/2014/main" id="{5611B734-5C99-F5AB-9CC9-AA42591779DC}"/>
                </a:ext>
              </a:extLst>
            </p:cNvPr>
            <p:cNvPicPr>
              <a:picLocks noChangeAspect="1"/>
            </p:cNvPicPr>
            <p:nvPr/>
          </p:nvPicPr>
          <p:blipFill rotWithShape="1">
            <a:blip r:embed="rId2"/>
            <a:srcRect l="10784" t="19901" r="38934" b="-2150"/>
            <a:stretch/>
          </p:blipFill>
          <p:spPr>
            <a:xfrm>
              <a:off x="6176135" y="2560970"/>
              <a:ext cx="2888840" cy="2713888"/>
            </a:xfrm>
            <a:prstGeom prst="rect">
              <a:avLst/>
            </a:prstGeom>
          </p:spPr>
        </p:pic>
        <p:grpSp>
          <p:nvGrpSpPr>
            <p:cNvPr id="27" name="Group 26">
              <a:extLst>
                <a:ext uri="{FF2B5EF4-FFF2-40B4-BE49-F238E27FC236}">
                  <a16:creationId xmlns:a16="http://schemas.microsoft.com/office/drawing/2014/main" id="{1AD132C5-7795-A0BB-ADF1-834D8FBC25E2}"/>
                </a:ext>
              </a:extLst>
            </p:cNvPr>
            <p:cNvGrpSpPr/>
            <p:nvPr/>
          </p:nvGrpSpPr>
          <p:grpSpPr>
            <a:xfrm>
              <a:off x="6989661" y="3258238"/>
              <a:ext cx="1455663" cy="1378753"/>
              <a:chOff x="6989661" y="3258238"/>
              <a:chExt cx="1455663" cy="1378753"/>
            </a:xfrm>
          </p:grpSpPr>
          <p:pic>
            <p:nvPicPr>
              <p:cNvPr id="30" name="Picture 29">
                <a:extLst>
                  <a:ext uri="{FF2B5EF4-FFF2-40B4-BE49-F238E27FC236}">
                    <a16:creationId xmlns:a16="http://schemas.microsoft.com/office/drawing/2014/main" id="{3310478F-B1C8-224A-2521-B9BFAE65A1F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391" b="96174" l="9716" r="89836">
                            <a14:foregroundMark x1="88490" y1="78435" x2="82511" y2="26957"/>
                            <a14:foregroundMark x1="82511" y1="26957" x2="61136" y2="9913"/>
                            <a14:foregroundMark x1="61136" y1="9913" x2="28550" y2="8696"/>
                            <a14:foregroundMark x1="28550" y1="8696" x2="17937" y2="63478"/>
                            <a14:foregroundMark x1="17937" y1="63478" x2="31091" y2="88000"/>
                            <a14:foregroundMark x1="31091" y1="88000" x2="84305" y2="74957"/>
                            <a14:foregroundMark x1="84305" y1="74957" x2="88789" y2="71130"/>
                            <a14:foregroundMark x1="87294" y1="84696" x2="61049" y2="94874"/>
                            <a14:foregroundMark x1="52840" y1="95158" x2="26906" y2="89739"/>
                            <a14:foregroundMark x1="26906" y1="89739" x2="23916" y2="86957"/>
                            <a14:foregroundMark x1="74888" y1="11478" x2="18386" y2="11304"/>
                            <a14:foregroundMark x1="18386" y1="11304" x2="47085" y2="21217"/>
                            <a14:foregroundMark x1="47085" y1="21217" x2="54559" y2="19478"/>
                            <a14:foregroundMark x1="72795" y1="6783" x2="38117" y2="5391"/>
                            <a14:foregroundMark x1="38117" y1="5391" x2="17788" y2="18609"/>
                            <a14:foregroundMark x1="17788" y1="18609" x2="13303" y2="27130"/>
                            <a14:backgroundMark x1="57399" y1="97043" x2="57399" y2="97043"/>
                            <a14:backgroundMark x1="57399" y1="96174" x2="57399" y2="96174"/>
                            <a14:backgroundMark x1="55306" y1="95826" x2="59940" y2="96696"/>
                            <a14:backgroundMark x1="52317" y1="96174" x2="55306" y2="95826"/>
                          </a14:backgroundRemoval>
                        </a14:imgEffect>
                      </a14:imgLayer>
                    </a14:imgProps>
                  </a:ext>
                </a:extLst>
              </a:blip>
              <a:stretch>
                <a:fillRect/>
              </a:stretch>
            </p:blipFill>
            <p:spPr>
              <a:xfrm>
                <a:off x="6989661" y="3603338"/>
                <a:ext cx="819809" cy="704619"/>
              </a:xfrm>
              <a:prstGeom prst="rect">
                <a:avLst/>
              </a:prstGeom>
              <a:effectLst>
                <a:outerShdw blurRad="63500" sx="102000" sy="102000" algn="ctr" rotWithShape="0">
                  <a:prstClr val="black">
                    <a:alpha val="40000"/>
                  </a:prstClr>
                </a:outerShdw>
              </a:effectLst>
            </p:spPr>
          </p:pic>
          <p:pic>
            <p:nvPicPr>
              <p:cNvPr id="31" name="Picture 30">
                <a:extLst>
                  <a:ext uri="{FF2B5EF4-FFF2-40B4-BE49-F238E27FC236}">
                    <a16:creationId xmlns:a16="http://schemas.microsoft.com/office/drawing/2014/main" id="{259A27B4-DFFE-126B-FFB7-B0AE9E6C68C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7071" b="91515" l="9942" r="89474">
                            <a14:foregroundMark x1="60234" y1="8687" x2="54971" y2="7071"/>
                            <a14:foregroundMark x1="58772" y1="90303" x2="53801" y2="91515"/>
                          </a14:backgroundRemoval>
                        </a14:imgEffect>
                      </a14:imgLayer>
                    </a14:imgProps>
                  </a:ext>
                </a:extLst>
              </a:blip>
              <a:stretch>
                <a:fillRect/>
              </a:stretch>
            </p:blipFill>
            <p:spPr>
              <a:xfrm>
                <a:off x="7492731" y="3258238"/>
                <a:ext cx="952593" cy="1378753"/>
              </a:xfrm>
              <a:prstGeom prst="rect">
                <a:avLst/>
              </a:prstGeom>
            </p:spPr>
          </p:pic>
        </p:grpSp>
        <p:sp>
          <p:nvSpPr>
            <p:cNvPr id="28" name="Freeform: Shape 27">
              <a:extLst>
                <a:ext uri="{FF2B5EF4-FFF2-40B4-BE49-F238E27FC236}">
                  <a16:creationId xmlns:a16="http://schemas.microsoft.com/office/drawing/2014/main" id="{039D00D2-5043-B180-29FB-8EB174B300CF}"/>
                </a:ext>
              </a:extLst>
            </p:cNvPr>
            <p:cNvSpPr/>
            <p:nvPr/>
          </p:nvSpPr>
          <p:spPr bwMode="auto">
            <a:xfrm>
              <a:off x="7492731" y="3227942"/>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sp>
          <p:nvSpPr>
            <p:cNvPr id="29" name="Freeform: Shape 28">
              <a:extLst>
                <a:ext uri="{FF2B5EF4-FFF2-40B4-BE49-F238E27FC236}">
                  <a16:creationId xmlns:a16="http://schemas.microsoft.com/office/drawing/2014/main" id="{11AD4B4D-E00A-2260-EBF7-AE0000356C02}"/>
                </a:ext>
              </a:extLst>
            </p:cNvPr>
            <p:cNvSpPr/>
            <p:nvPr/>
          </p:nvSpPr>
          <p:spPr bwMode="auto">
            <a:xfrm flipV="1">
              <a:off x="7492220" y="3739156"/>
              <a:ext cx="183614" cy="929089"/>
            </a:xfrm>
            <a:custGeom>
              <a:avLst/>
              <a:gdLst>
                <a:gd name="connsiteX0" fmla="*/ 0 w 183614"/>
                <a:gd name="connsiteY0" fmla="*/ 0 h 929089"/>
                <a:gd name="connsiteX1" fmla="*/ 106496 w 183614"/>
                <a:gd name="connsiteY1" fmla="*/ 929089 h 929089"/>
                <a:gd name="connsiteX2" fmla="*/ 183614 w 183614"/>
                <a:gd name="connsiteY2" fmla="*/ 425986 h 929089"/>
                <a:gd name="connsiteX3" fmla="*/ 0 w 183614"/>
                <a:gd name="connsiteY3" fmla="*/ 0 h 929089"/>
              </a:gdLst>
              <a:ahLst/>
              <a:cxnLst>
                <a:cxn ang="0">
                  <a:pos x="connsiteX0" y="connsiteY0"/>
                </a:cxn>
                <a:cxn ang="0">
                  <a:pos x="connsiteX1" y="connsiteY1"/>
                </a:cxn>
                <a:cxn ang="0">
                  <a:pos x="connsiteX2" y="connsiteY2"/>
                </a:cxn>
                <a:cxn ang="0">
                  <a:pos x="connsiteX3" y="connsiteY3"/>
                </a:cxn>
              </a:cxnLst>
              <a:rect l="l" t="t" r="r" b="b"/>
              <a:pathLst>
                <a:path w="183614" h="929089">
                  <a:moveTo>
                    <a:pt x="0" y="0"/>
                  </a:moveTo>
                  <a:lnTo>
                    <a:pt x="106496" y="929089"/>
                  </a:lnTo>
                  <a:lnTo>
                    <a:pt x="183614" y="425986"/>
                  </a:lnTo>
                  <a:lnTo>
                    <a:pt x="0" y="0"/>
                  </a:lnTo>
                  <a:close/>
                </a:path>
              </a:pathLst>
            </a:custGeom>
            <a:solidFill>
              <a:srgbClr val="AD237F">
                <a:alpha val="7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a:ln>
                  <a:noFill/>
                </a:ln>
                <a:solidFill>
                  <a:schemeClr val="tx1"/>
                </a:solidFill>
                <a:effectLst/>
                <a:latin typeface="Arial Narrow" pitchFamily="34" charset="0"/>
              </a:endParaRPr>
            </a:p>
          </p:txBody>
        </p:sp>
      </p:grpSp>
      <p:sp>
        <p:nvSpPr>
          <p:cNvPr id="3" name="Footer Placeholder 2">
            <a:extLst>
              <a:ext uri="{FF2B5EF4-FFF2-40B4-BE49-F238E27FC236}">
                <a16:creationId xmlns:a16="http://schemas.microsoft.com/office/drawing/2014/main" id="{6C0E5A23-0D22-ADAE-A35E-4F6F19B66AE3}"/>
              </a:ext>
            </a:extLst>
          </p:cNvPr>
          <p:cNvSpPr>
            <a:spLocks noGrp="1"/>
          </p:cNvSpPr>
          <p:nvPr>
            <p:ph type="ftr" sz="quarter" idx="13"/>
          </p:nvPr>
        </p:nvSpPr>
        <p:spPr>
          <a:xfrm>
            <a:off x="2245446" y="6675437"/>
            <a:ext cx="8065008" cy="201168"/>
          </a:xfrm>
          <a:prstGeom prst="rect">
            <a:avLst/>
          </a:prstGeom>
        </p:spPr>
        <p:txBody>
          <a:bodyPr vert="horz" lIns="91440" tIns="45720" rIns="91440" bIns="45720" rtlCol="0" anchor="ctr"/>
          <a:lstStyle>
            <a:defPPr>
              <a:defRPr lang="en-US"/>
            </a:defPPr>
            <a:lvl1pPr marL="0" algn="ctr" defTabSz="914400" rtl="0" eaLnBrk="1" latinLnBrk="0" hangingPunct="1">
              <a:defRPr sz="600" b="0" i="0" kern="1200">
                <a:solidFill>
                  <a:schemeClr val="tx1">
                    <a:tint val="75000"/>
                  </a:schemeClr>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Use or disclosure of data contained on this page is subject to the restriction(s) on the title page of this document.</a:t>
            </a:r>
          </a:p>
        </p:txBody>
      </p:sp>
      <p:pic>
        <p:nvPicPr>
          <p:cNvPr id="32" name="Picture 31">
            <a:extLst>
              <a:ext uri="{FF2B5EF4-FFF2-40B4-BE49-F238E27FC236}">
                <a16:creationId xmlns:a16="http://schemas.microsoft.com/office/drawing/2014/main" id="{508B5AB9-8CE0-090E-2563-E6E96F58165C}"/>
              </a:ext>
            </a:extLst>
          </p:cNvPr>
          <p:cNvPicPr>
            <a:picLocks noChangeAspect="1"/>
          </p:cNvPicPr>
          <p:nvPr/>
        </p:nvPicPr>
        <p:blipFill>
          <a:blip r:embed="rId7"/>
          <a:stretch>
            <a:fillRect/>
          </a:stretch>
        </p:blipFill>
        <p:spPr>
          <a:xfrm>
            <a:off x="82788" y="4861783"/>
            <a:ext cx="1375211" cy="1375211"/>
          </a:xfrm>
          <a:prstGeom prst="rect">
            <a:avLst/>
          </a:prstGeom>
        </p:spPr>
      </p:pic>
      <p:pic>
        <p:nvPicPr>
          <p:cNvPr id="47" name="Picture 46">
            <a:extLst>
              <a:ext uri="{FF2B5EF4-FFF2-40B4-BE49-F238E27FC236}">
                <a16:creationId xmlns:a16="http://schemas.microsoft.com/office/drawing/2014/main" id="{9496B7F6-A134-6602-5051-872C6B5004D8}"/>
              </a:ext>
            </a:extLst>
          </p:cNvPr>
          <p:cNvPicPr>
            <a:picLocks noChangeAspect="1"/>
          </p:cNvPicPr>
          <p:nvPr/>
        </p:nvPicPr>
        <p:blipFill>
          <a:blip r:embed="rId8"/>
          <a:stretch>
            <a:fillRect/>
          </a:stretch>
        </p:blipFill>
        <p:spPr>
          <a:xfrm>
            <a:off x="10526277" y="4854278"/>
            <a:ext cx="1375211" cy="1375211"/>
          </a:xfrm>
          <a:prstGeom prst="rect">
            <a:avLst/>
          </a:prstGeom>
        </p:spPr>
      </p:pic>
      <p:sp>
        <p:nvSpPr>
          <p:cNvPr id="48" name="TextBox 47">
            <a:extLst>
              <a:ext uri="{FF2B5EF4-FFF2-40B4-BE49-F238E27FC236}">
                <a16:creationId xmlns:a16="http://schemas.microsoft.com/office/drawing/2014/main" id="{F37A8143-3617-1B3A-3151-D188C88D7812}"/>
              </a:ext>
            </a:extLst>
          </p:cNvPr>
          <p:cNvSpPr txBox="1"/>
          <p:nvPr/>
        </p:nvSpPr>
        <p:spPr>
          <a:xfrm>
            <a:off x="529042" y="4778507"/>
            <a:ext cx="537758" cy="231440"/>
          </a:xfrm>
          <a:prstGeom prst="rect">
            <a:avLst/>
          </a:prstGeom>
          <a:noFill/>
        </p:spPr>
        <p:txBody>
          <a:bodyPr wrap="none" rtlCol="0" anchor="ctr">
            <a:spAutoFit/>
          </a:bodyPr>
          <a:lstStyle/>
          <a:p>
            <a:pPr algn="ctr"/>
            <a:r>
              <a:rPr lang="en-US" sz="1100" b="1" dirty="0"/>
              <a:t>Step 1</a:t>
            </a:r>
          </a:p>
        </p:txBody>
      </p:sp>
      <p:sp>
        <p:nvSpPr>
          <p:cNvPr id="57" name="TextBox 56">
            <a:extLst>
              <a:ext uri="{FF2B5EF4-FFF2-40B4-BE49-F238E27FC236}">
                <a16:creationId xmlns:a16="http://schemas.microsoft.com/office/drawing/2014/main" id="{DC51B892-F0A5-99AB-4EBC-823FC10857DE}"/>
              </a:ext>
            </a:extLst>
          </p:cNvPr>
          <p:cNvSpPr txBox="1"/>
          <p:nvPr/>
        </p:nvSpPr>
        <p:spPr>
          <a:xfrm>
            <a:off x="10955351" y="4776247"/>
            <a:ext cx="607247" cy="231440"/>
          </a:xfrm>
          <a:prstGeom prst="rect">
            <a:avLst/>
          </a:prstGeom>
          <a:noFill/>
        </p:spPr>
        <p:txBody>
          <a:bodyPr wrap="none" rtlCol="0" anchor="ctr">
            <a:spAutoFit/>
          </a:bodyPr>
          <a:lstStyle/>
          <a:p>
            <a:pPr algn="ctr"/>
            <a:r>
              <a:rPr lang="en-US" sz="1100" b="1" dirty="0"/>
              <a:t>Step 11</a:t>
            </a:r>
          </a:p>
        </p:txBody>
      </p:sp>
      <p:grpSp>
        <p:nvGrpSpPr>
          <p:cNvPr id="99" name="Group 98">
            <a:extLst>
              <a:ext uri="{FF2B5EF4-FFF2-40B4-BE49-F238E27FC236}">
                <a16:creationId xmlns:a16="http://schemas.microsoft.com/office/drawing/2014/main" id="{F18131DC-C4DA-34DB-3830-B4BB633A873D}"/>
              </a:ext>
            </a:extLst>
          </p:cNvPr>
          <p:cNvGrpSpPr/>
          <p:nvPr/>
        </p:nvGrpSpPr>
        <p:grpSpPr>
          <a:xfrm>
            <a:off x="1532652" y="4776247"/>
            <a:ext cx="8180095" cy="1434718"/>
            <a:chOff x="2431372" y="1722641"/>
            <a:chExt cx="8180095" cy="1434718"/>
          </a:xfrm>
        </p:grpSpPr>
        <p:pic>
          <p:nvPicPr>
            <p:cNvPr id="33" name="Picture 32">
              <a:extLst>
                <a:ext uri="{FF2B5EF4-FFF2-40B4-BE49-F238E27FC236}">
                  <a16:creationId xmlns:a16="http://schemas.microsoft.com/office/drawing/2014/main" id="{1A9C1D4B-7764-92AB-9062-46EA46838307}"/>
                </a:ext>
              </a:extLst>
            </p:cNvPr>
            <p:cNvPicPr>
              <a:picLocks noChangeAspect="1"/>
            </p:cNvPicPr>
            <p:nvPr/>
          </p:nvPicPr>
          <p:blipFill>
            <a:blip r:embed="rId9"/>
            <a:stretch>
              <a:fillRect/>
            </a:stretch>
          </p:blipFill>
          <p:spPr>
            <a:xfrm>
              <a:off x="6283972" y="1782148"/>
              <a:ext cx="1375211" cy="1375211"/>
            </a:xfrm>
            <a:prstGeom prst="rect">
              <a:avLst/>
            </a:prstGeom>
          </p:spPr>
        </p:pic>
        <p:pic>
          <p:nvPicPr>
            <p:cNvPr id="34" name="Picture 33">
              <a:extLst>
                <a:ext uri="{FF2B5EF4-FFF2-40B4-BE49-F238E27FC236}">
                  <a16:creationId xmlns:a16="http://schemas.microsoft.com/office/drawing/2014/main" id="{A17FBB44-1E9C-5544-34D0-03BE8F44E589}"/>
                </a:ext>
              </a:extLst>
            </p:cNvPr>
            <p:cNvPicPr>
              <a:picLocks noChangeAspect="1"/>
            </p:cNvPicPr>
            <p:nvPr/>
          </p:nvPicPr>
          <p:blipFill>
            <a:blip r:embed="rId10"/>
            <a:stretch>
              <a:fillRect/>
            </a:stretch>
          </p:blipFill>
          <p:spPr>
            <a:xfrm>
              <a:off x="7769447" y="1782148"/>
              <a:ext cx="1375211" cy="1375211"/>
            </a:xfrm>
            <a:prstGeom prst="rect">
              <a:avLst/>
            </a:prstGeom>
          </p:spPr>
        </p:pic>
        <p:pic>
          <p:nvPicPr>
            <p:cNvPr id="35" name="Picture 34">
              <a:extLst>
                <a:ext uri="{FF2B5EF4-FFF2-40B4-BE49-F238E27FC236}">
                  <a16:creationId xmlns:a16="http://schemas.microsoft.com/office/drawing/2014/main" id="{F75445BF-4F29-A6DB-1519-3EA40AF8C823}"/>
                </a:ext>
              </a:extLst>
            </p:cNvPr>
            <p:cNvPicPr>
              <a:picLocks noChangeAspect="1"/>
            </p:cNvPicPr>
            <p:nvPr/>
          </p:nvPicPr>
          <p:blipFill>
            <a:blip r:embed="rId11"/>
            <a:stretch>
              <a:fillRect/>
            </a:stretch>
          </p:blipFill>
          <p:spPr>
            <a:xfrm>
              <a:off x="9236256" y="1782148"/>
              <a:ext cx="1375211" cy="1375211"/>
            </a:xfrm>
            <a:prstGeom prst="rect">
              <a:avLst/>
            </a:prstGeom>
          </p:spPr>
        </p:pic>
        <p:sp>
          <p:nvSpPr>
            <p:cNvPr id="50" name="TextBox 49">
              <a:extLst>
                <a:ext uri="{FF2B5EF4-FFF2-40B4-BE49-F238E27FC236}">
                  <a16:creationId xmlns:a16="http://schemas.microsoft.com/office/drawing/2014/main" id="{EDBB2D56-16D3-1DBF-3EE8-1C06FAD145A4}"/>
                </a:ext>
              </a:extLst>
            </p:cNvPr>
            <p:cNvSpPr txBox="1"/>
            <p:nvPr/>
          </p:nvSpPr>
          <p:spPr>
            <a:xfrm>
              <a:off x="6725840" y="1722641"/>
              <a:ext cx="537759" cy="231440"/>
            </a:xfrm>
            <a:prstGeom prst="rect">
              <a:avLst/>
            </a:prstGeom>
            <a:noFill/>
          </p:spPr>
          <p:txBody>
            <a:bodyPr wrap="none" rtlCol="0" anchor="ctr">
              <a:spAutoFit/>
            </a:bodyPr>
            <a:lstStyle/>
            <a:p>
              <a:pPr algn="ctr"/>
              <a:r>
                <a:rPr lang="en-US" sz="1100" b="1" dirty="0"/>
                <a:t>Step 2</a:t>
              </a:r>
            </a:p>
          </p:txBody>
        </p:sp>
        <p:sp>
          <p:nvSpPr>
            <p:cNvPr id="53" name="TextBox 52">
              <a:extLst>
                <a:ext uri="{FF2B5EF4-FFF2-40B4-BE49-F238E27FC236}">
                  <a16:creationId xmlns:a16="http://schemas.microsoft.com/office/drawing/2014/main" id="{33F591F1-2A56-4721-59FF-64C2C74EE47A}"/>
                </a:ext>
              </a:extLst>
            </p:cNvPr>
            <p:cNvSpPr txBox="1"/>
            <p:nvPr/>
          </p:nvSpPr>
          <p:spPr>
            <a:xfrm>
              <a:off x="8211315" y="1722641"/>
              <a:ext cx="537759" cy="231440"/>
            </a:xfrm>
            <a:prstGeom prst="rect">
              <a:avLst/>
            </a:prstGeom>
            <a:noFill/>
          </p:spPr>
          <p:txBody>
            <a:bodyPr wrap="none" rtlCol="0" anchor="ctr">
              <a:spAutoFit/>
            </a:bodyPr>
            <a:lstStyle/>
            <a:p>
              <a:pPr algn="ctr"/>
              <a:r>
                <a:rPr lang="en-US" sz="1100" b="1" dirty="0"/>
                <a:t>Step 3</a:t>
              </a:r>
            </a:p>
          </p:txBody>
        </p:sp>
        <p:cxnSp>
          <p:nvCxnSpPr>
            <p:cNvPr id="97" name="Straight Arrow Connector 96">
              <a:extLst>
                <a:ext uri="{FF2B5EF4-FFF2-40B4-BE49-F238E27FC236}">
                  <a16:creationId xmlns:a16="http://schemas.microsoft.com/office/drawing/2014/main" id="{54A58A51-FC50-213A-A808-4EB1DA886898}"/>
                </a:ext>
              </a:extLst>
            </p:cNvPr>
            <p:cNvCxnSpPr>
              <a:cxnSpLocks/>
            </p:cNvCxnSpPr>
            <p:nvPr/>
          </p:nvCxnSpPr>
          <p:spPr bwMode="auto">
            <a:xfrm>
              <a:off x="2431372" y="2476125"/>
              <a:ext cx="3991406" cy="0"/>
            </a:xfrm>
            <a:prstGeom prst="straightConnector1">
              <a:avLst/>
            </a:prstGeom>
            <a:noFill/>
            <a:ln w="25400" cap="flat" cmpd="sng" algn="ctr">
              <a:solidFill>
                <a:schemeClr val="tx1"/>
              </a:solidFill>
              <a:prstDash val="solid"/>
              <a:round/>
              <a:headEnd type="none" w="med" len="med"/>
              <a:tailEnd type="triangle"/>
            </a:ln>
            <a:effectLst/>
          </p:spPr>
        </p:cxnSp>
        <p:cxnSp>
          <p:nvCxnSpPr>
            <p:cNvPr id="91" name="Straight Arrow Connector 90">
              <a:extLst>
                <a:ext uri="{FF2B5EF4-FFF2-40B4-BE49-F238E27FC236}">
                  <a16:creationId xmlns:a16="http://schemas.microsoft.com/office/drawing/2014/main" id="{4155C3AA-2EA4-9BA2-9DCA-A2FD93D3CD13}"/>
                </a:ext>
              </a:extLst>
            </p:cNvPr>
            <p:cNvCxnSpPr>
              <a:cxnSpLocks/>
              <a:stCxn id="33" idx="3"/>
            </p:cNvCxnSpPr>
            <p:nvPr/>
          </p:nvCxnSpPr>
          <p:spPr bwMode="auto">
            <a:xfrm>
              <a:off x="7659183" y="2469754"/>
              <a:ext cx="340133" cy="0"/>
            </a:xfrm>
            <a:prstGeom prst="straightConnector1">
              <a:avLst/>
            </a:prstGeom>
            <a:noFill/>
            <a:ln w="25400" cap="flat" cmpd="sng" algn="ctr">
              <a:solidFill>
                <a:schemeClr val="tx1"/>
              </a:solidFill>
              <a:prstDash val="solid"/>
              <a:round/>
              <a:headEnd type="none" w="med" len="med"/>
              <a:tailEnd type="triangle"/>
            </a:ln>
            <a:effectLst/>
          </p:spPr>
        </p:cxnSp>
      </p:grpSp>
      <p:sp>
        <p:nvSpPr>
          <p:cNvPr id="100" name="TextBox 99">
            <a:extLst>
              <a:ext uri="{FF2B5EF4-FFF2-40B4-BE49-F238E27FC236}">
                <a16:creationId xmlns:a16="http://schemas.microsoft.com/office/drawing/2014/main" id="{BBCB5EF3-0D02-D6A7-195A-DC60DDE1AEB8}"/>
              </a:ext>
            </a:extLst>
          </p:cNvPr>
          <p:cNvSpPr txBox="1"/>
          <p:nvPr/>
        </p:nvSpPr>
        <p:spPr>
          <a:xfrm>
            <a:off x="8739873" y="4761162"/>
            <a:ext cx="607860" cy="261610"/>
          </a:xfrm>
          <a:prstGeom prst="rect">
            <a:avLst/>
          </a:prstGeom>
          <a:noFill/>
        </p:spPr>
        <p:txBody>
          <a:bodyPr wrap="none" rtlCol="0" anchor="ctr">
            <a:spAutoFit/>
          </a:bodyPr>
          <a:lstStyle/>
          <a:p>
            <a:pPr algn="ctr"/>
            <a:r>
              <a:rPr lang="en-US" sz="1100" b="1" dirty="0"/>
              <a:t>Step 4</a:t>
            </a:r>
          </a:p>
        </p:txBody>
      </p:sp>
      <p:cxnSp>
        <p:nvCxnSpPr>
          <p:cNvPr id="101" name="Straight Arrow Connector 100">
            <a:extLst>
              <a:ext uri="{FF2B5EF4-FFF2-40B4-BE49-F238E27FC236}">
                <a16:creationId xmlns:a16="http://schemas.microsoft.com/office/drawing/2014/main" id="{DE643174-DEE6-A749-5DAD-FC7B379C4425}"/>
              </a:ext>
            </a:extLst>
          </p:cNvPr>
          <p:cNvCxnSpPr>
            <a:cxnSpLocks/>
          </p:cNvCxnSpPr>
          <p:nvPr/>
        </p:nvCxnSpPr>
        <p:spPr bwMode="auto">
          <a:xfrm flipV="1">
            <a:off x="9955762" y="5523359"/>
            <a:ext cx="821095" cy="1"/>
          </a:xfrm>
          <a:prstGeom prst="straightConnector1">
            <a:avLst/>
          </a:prstGeom>
          <a:noFill/>
          <a:ln w="25400" cap="flat" cmpd="sng" algn="ctr">
            <a:solidFill>
              <a:schemeClr val="tx1"/>
            </a:solidFill>
            <a:prstDash val="solid"/>
            <a:round/>
            <a:headEnd type="none" w="med" len="med"/>
            <a:tailEnd type="triangle"/>
          </a:ln>
          <a:effectLst/>
        </p:spPr>
      </p:cxnSp>
      <p:sp>
        <p:nvSpPr>
          <p:cNvPr id="103" name="TextBox 102">
            <a:extLst>
              <a:ext uri="{FF2B5EF4-FFF2-40B4-BE49-F238E27FC236}">
                <a16:creationId xmlns:a16="http://schemas.microsoft.com/office/drawing/2014/main" id="{39169FF2-0886-077B-07EC-7528762F14D6}"/>
              </a:ext>
            </a:extLst>
          </p:cNvPr>
          <p:cNvSpPr txBox="1"/>
          <p:nvPr/>
        </p:nvSpPr>
        <p:spPr>
          <a:xfrm>
            <a:off x="10045121" y="4688649"/>
            <a:ext cx="364203" cy="307777"/>
          </a:xfrm>
          <a:prstGeom prst="rect">
            <a:avLst/>
          </a:prstGeom>
          <a:noFill/>
        </p:spPr>
        <p:txBody>
          <a:bodyPr wrap="none" rtlCol="0" anchor="ctr">
            <a:spAutoFit/>
          </a:bodyPr>
          <a:lstStyle/>
          <a:p>
            <a:pPr algn="ctr"/>
            <a:r>
              <a:rPr lang="en-US" sz="1400" b="1" dirty="0"/>
              <a:t>…</a:t>
            </a:r>
          </a:p>
        </p:txBody>
      </p:sp>
      <p:sp>
        <p:nvSpPr>
          <p:cNvPr id="104" name="TextBox 103">
            <a:extLst>
              <a:ext uri="{FF2B5EF4-FFF2-40B4-BE49-F238E27FC236}">
                <a16:creationId xmlns:a16="http://schemas.microsoft.com/office/drawing/2014/main" id="{F91C9202-697A-5D61-AE9D-19BC70A3EE17}"/>
              </a:ext>
            </a:extLst>
          </p:cNvPr>
          <p:cNvSpPr txBox="1"/>
          <p:nvPr/>
        </p:nvSpPr>
        <p:spPr>
          <a:xfrm>
            <a:off x="9646890" y="5298693"/>
            <a:ext cx="389851" cy="338554"/>
          </a:xfrm>
          <a:prstGeom prst="rect">
            <a:avLst/>
          </a:prstGeom>
          <a:noFill/>
        </p:spPr>
        <p:txBody>
          <a:bodyPr wrap="none" rtlCol="0" anchor="ctr">
            <a:spAutoFit/>
          </a:bodyPr>
          <a:lstStyle/>
          <a:p>
            <a:pPr algn="ctr"/>
            <a:r>
              <a:rPr lang="en-US" sz="1600" b="1" dirty="0"/>
              <a:t>…</a:t>
            </a:r>
          </a:p>
        </p:txBody>
      </p:sp>
      <p:cxnSp>
        <p:nvCxnSpPr>
          <p:cNvPr id="39" name="Straight Arrow Connector 38">
            <a:extLst>
              <a:ext uri="{FF2B5EF4-FFF2-40B4-BE49-F238E27FC236}">
                <a16:creationId xmlns:a16="http://schemas.microsoft.com/office/drawing/2014/main" id="{A438E41A-3D0C-89C5-D526-28DAFAEBAC36}"/>
              </a:ext>
            </a:extLst>
          </p:cNvPr>
          <p:cNvCxnSpPr>
            <a:cxnSpLocks/>
          </p:cNvCxnSpPr>
          <p:nvPr/>
        </p:nvCxnSpPr>
        <p:spPr bwMode="auto">
          <a:xfrm>
            <a:off x="8247137" y="5529731"/>
            <a:ext cx="340133" cy="0"/>
          </a:xfrm>
          <a:prstGeom prst="straightConnector1">
            <a:avLst/>
          </a:prstGeom>
          <a:noFill/>
          <a:ln w="25400" cap="flat" cmpd="sng" algn="ctr">
            <a:solidFill>
              <a:schemeClr val="tx1"/>
            </a:solidFill>
            <a:prstDash val="solid"/>
            <a:round/>
            <a:headEnd type="none" w="med" len="med"/>
            <a:tailEnd type="triangle"/>
          </a:ln>
          <a:effectLst/>
        </p:spPr>
      </p:cxnSp>
      <p:sp>
        <p:nvSpPr>
          <p:cNvPr id="43" name="TextBox 42">
            <a:extLst>
              <a:ext uri="{FF2B5EF4-FFF2-40B4-BE49-F238E27FC236}">
                <a16:creationId xmlns:a16="http://schemas.microsoft.com/office/drawing/2014/main" id="{049B3ECB-7DB7-6977-85E7-0159D7B85928}"/>
              </a:ext>
            </a:extLst>
          </p:cNvPr>
          <p:cNvSpPr txBox="1"/>
          <p:nvPr/>
        </p:nvSpPr>
        <p:spPr>
          <a:xfrm>
            <a:off x="152400" y="998734"/>
            <a:ext cx="2888839" cy="954107"/>
          </a:xfrm>
          <a:prstGeom prst="rect">
            <a:avLst/>
          </a:prstGeom>
          <a:noFill/>
        </p:spPr>
        <p:txBody>
          <a:bodyPr wrap="square" rtlCol="0">
            <a:spAutoFit/>
          </a:bodyPr>
          <a:lstStyle/>
          <a:p>
            <a:pPr algn="ctr"/>
            <a:r>
              <a:rPr lang="en-US" sz="1400" dirty="0"/>
              <a:t>1. </a:t>
            </a:r>
            <a:r>
              <a:rPr lang="en-US" sz="1400" b="1" dirty="0"/>
              <a:t>UV Base Ring irradiates OS Base</a:t>
            </a:r>
            <a:r>
              <a:rPr lang="en-US" sz="1400" dirty="0"/>
              <a:t> while OS is stationary in Orientation Mechanism (OM) holding position</a:t>
            </a:r>
          </a:p>
        </p:txBody>
      </p:sp>
      <p:sp>
        <p:nvSpPr>
          <p:cNvPr id="44" name="TextBox 43">
            <a:extLst>
              <a:ext uri="{FF2B5EF4-FFF2-40B4-BE49-F238E27FC236}">
                <a16:creationId xmlns:a16="http://schemas.microsoft.com/office/drawing/2014/main" id="{F29DBE67-4B2D-2214-B844-50B7A1A8B647}"/>
              </a:ext>
            </a:extLst>
          </p:cNvPr>
          <p:cNvSpPr txBox="1"/>
          <p:nvPr/>
        </p:nvSpPr>
        <p:spPr>
          <a:xfrm>
            <a:off x="3041239" y="992051"/>
            <a:ext cx="3011424" cy="954107"/>
          </a:xfrm>
          <a:prstGeom prst="rect">
            <a:avLst/>
          </a:prstGeom>
          <a:noFill/>
        </p:spPr>
        <p:txBody>
          <a:bodyPr wrap="square" rtlCol="0">
            <a:spAutoFit/>
          </a:bodyPr>
          <a:lstStyle/>
          <a:p>
            <a:pPr algn="ctr"/>
            <a:r>
              <a:rPr lang="en-US" sz="1400" dirty="0"/>
              <a:t>2. Extendable robotic arm approaches OS in OM and latches to OS Base – OS can now translate through the Rings</a:t>
            </a:r>
          </a:p>
        </p:txBody>
      </p:sp>
      <p:sp>
        <p:nvSpPr>
          <p:cNvPr id="45" name="TextBox 44">
            <a:extLst>
              <a:ext uri="{FF2B5EF4-FFF2-40B4-BE49-F238E27FC236}">
                <a16:creationId xmlns:a16="http://schemas.microsoft.com/office/drawing/2014/main" id="{3411528D-777E-4351-CCD4-8C83059F78F4}"/>
              </a:ext>
            </a:extLst>
          </p:cNvPr>
          <p:cNvSpPr txBox="1"/>
          <p:nvPr/>
        </p:nvSpPr>
        <p:spPr>
          <a:xfrm>
            <a:off x="6199063" y="996819"/>
            <a:ext cx="2888839" cy="954107"/>
          </a:xfrm>
          <a:prstGeom prst="rect">
            <a:avLst/>
          </a:prstGeom>
          <a:noFill/>
        </p:spPr>
        <p:txBody>
          <a:bodyPr wrap="square" rtlCol="0">
            <a:spAutoFit/>
          </a:bodyPr>
          <a:lstStyle/>
          <a:p>
            <a:pPr algn="ctr"/>
            <a:r>
              <a:rPr lang="en-US" sz="1400" dirty="0"/>
              <a:t>3. Robotic arm pulls OS through UV ring in discreet steps; </a:t>
            </a:r>
            <a:r>
              <a:rPr lang="en-US" sz="1400" b="1" dirty="0"/>
              <a:t>UV Body Ring irradiates OS Body and Lid</a:t>
            </a:r>
            <a:r>
              <a:rPr lang="en-US" sz="1400" dirty="0"/>
              <a:t> at each step</a:t>
            </a:r>
          </a:p>
        </p:txBody>
      </p:sp>
      <p:sp>
        <p:nvSpPr>
          <p:cNvPr id="46" name="TextBox 45">
            <a:extLst>
              <a:ext uri="{FF2B5EF4-FFF2-40B4-BE49-F238E27FC236}">
                <a16:creationId xmlns:a16="http://schemas.microsoft.com/office/drawing/2014/main" id="{312B67E8-25E2-CDDD-F511-54FA5D1B11EF}"/>
              </a:ext>
            </a:extLst>
          </p:cNvPr>
          <p:cNvSpPr txBox="1"/>
          <p:nvPr/>
        </p:nvSpPr>
        <p:spPr>
          <a:xfrm>
            <a:off x="9298893" y="1047746"/>
            <a:ext cx="2590185" cy="738664"/>
          </a:xfrm>
          <a:prstGeom prst="rect">
            <a:avLst/>
          </a:prstGeom>
          <a:noFill/>
        </p:spPr>
        <p:txBody>
          <a:bodyPr wrap="square" lIns="91440" tIns="45720" rIns="91440" bIns="45720" rtlCol="0" anchor="t">
            <a:spAutoFit/>
          </a:bodyPr>
          <a:lstStyle/>
          <a:p>
            <a:pPr algn="ctr"/>
            <a:r>
              <a:rPr lang="en-US" sz="1400"/>
              <a:t>4. Body ring finishes Lid illumination prior to RTAS hard stop.</a:t>
            </a:r>
          </a:p>
        </p:txBody>
      </p:sp>
      <p:sp>
        <p:nvSpPr>
          <p:cNvPr id="49" name="Rectangle 48">
            <a:extLst>
              <a:ext uri="{FF2B5EF4-FFF2-40B4-BE49-F238E27FC236}">
                <a16:creationId xmlns:a16="http://schemas.microsoft.com/office/drawing/2014/main" id="{921C66F7-0802-A2AF-A04E-895F0916C973}"/>
              </a:ext>
            </a:extLst>
          </p:cNvPr>
          <p:cNvSpPr/>
          <p:nvPr/>
        </p:nvSpPr>
        <p:spPr bwMode="auto">
          <a:xfrm>
            <a:off x="18194" y="5958921"/>
            <a:ext cx="2853402" cy="737951"/>
          </a:xfrm>
          <a:prstGeom prst="rect">
            <a:avLst/>
          </a:prstGeom>
          <a:noFill/>
          <a:ln w="9525">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tx1"/>
                </a:solidFill>
              </a:rPr>
              <a:t>OS Base illumination: 97 hours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tx1"/>
                </a:solidFill>
              </a:rPr>
              <a:t>(Step #1)</a:t>
            </a:r>
          </a:p>
        </p:txBody>
      </p:sp>
      <p:sp>
        <p:nvSpPr>
          <p:cNvPr id="51" name="Rectangle 50">
            <a:extLst>
              <a:ext uri="{FF2B5EF4-FFF2-40B4-BE49-F238E27FC236}">
                <a16:creationId xmlns:a16="http://schemas.microsoft.com/office/drawing/2014/main" id="{DC124B47-96AE-D280-F1F2-78AB771B7230}"/>
              </a:ext>
            </a:extLst>
          </p:cNvPr>
          <p:cNvSpPr/>
          <p:nvPr/>
        </p:nvSpPr>
        <p:spPr bwMode="auto">
          <a:xfrm>
            <a:off x="5914573" y="5931644"/>
            <a:ext cx="3250439" cy="737951"/>
          </a:xfrm>
          <a:prstGeom prst="rect">
            <a:avLst/>
          </a:prstGeom>
          <a:noFill/>
          <a:ln w="9525">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tx1"/>
                </a:solidFill>
              </a:rPr>
              <a:t>OS Body/Lid illumination: ~ 770  hours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tx1"/>
                </a:solidFill>
              </a:rPr>
              <a:t>(Step #2-12 @ ~70 hours each)</a:t>
            </a:r>
          </a:p>
        </p:txBody>
      </p:sp>
      <p:sp>
        <p:nvSpPr>
          <p:cNvPr id="52" name="Rectangle 51">
            <a:extLst>
              <a:ext uri="{FF2B5EF4-FFF2-40B4-BE49-F238E27FC236}">
                <a16:creationId xmlns:a16="http://schemas.microsoft.com/office/drawing/2014/main" id="{3922C5FC-89AF-3949-2866-02EDD3E25F0F}"/>
              </a:ext>
            </a:extLst>
          </p:cNvPr>
          <p:cNvSpPr/>
          <p:nvPr/>
        </p:nvSpPr>
        <p:spPr bwMode="auto">
          <a:xfrm>
            <a:off x="10546985" y="5969642"/>
            <a:ext cx="1423977" cy="665718"/>
          </a:xfrm>
          <a:prstGeom prst="rect">
            <a:avLst/>
          </a:prstGeom>
          <a:noFill/>
          <a:ln w="9525">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tx1"/>
                </a:solidFill>
              </a:rPr>
              <a:t>OS fully sterilized</a:t>
            </a:r>
          </a:p>
        </p:txBody>
      </p:sp>
    </p:spTree>
    <p:extLst>
      <p:ext uri="{BB962C8B-B14F-4D97-AF65-F5344CB8AC3E}">
        <p14:creationId xmlns:p14="http://schemas.microsoft.com/office/powerpoint/2010/main" val="8895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 Placeholder 2">
            <a:extLst>
              <a:ext uri="{FF2B5EF4-FFF2-40B4-BE49-F238E27FC236}">
                <a16:creationId xmlns:a16="http://schemas.microsoft.com/office/drawing/2014/main" id="{F3A45107-E580-BB21-307D-86E03EB4CE4B}"/>
              </a:ext>
            </a:extLst>
          </p:cNvPr>
          <p:cNvSpPr txBox="1">
            <a:spLocks/>
          </p:cNvSpPr>
          <p:nvPr/>
        </p:nvSpPr>
        <p:spPr>
          <a:xfrm>
            <a:off x="6490567" y="4872857"/>
            <a:ext cx="2915826" cy="343297"/>
          </a:xfrm>
          <a:prstGeom prst="rect">
            <a:avLst/>
          </a:prstGeom>
          <a:noFill/>
          <a:ln w="38100" cmpd="sng">
            <a:solidFill>
              <a:srgbClr val="7030A0"/>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sp>
        <p:nvSpPr>
          <p:cNvPr id="22" name="TextBox 21">
            <a:extLst>
              <a:ext uri="{FF2B5EF4-FFF2-40B4-BE49-F238E27FC236}">
                <a16:creationId xmlns:a16="http://schemas.microsoft.com/office/drawing/2014/main" id="{1E2B141D-623F-6D51-B42F-94FF6D1FC6C6}"/>
              </a:ext>
            </a:extLst>
          </p:cNvPr>
          <p:cNvSpPr txBox="1"/>
          <p:nvPr/>
        </p:nvSpPr>
        <p:spPr>
          <a:xfrm>
            <a:off x="6283178" y="4370595"/>
            <a:ext cx="3162970" cy="1357822"/>
          </a:xfrm>
          <a:prstGeom prst="rect">
            <a:avLst/>
          </a:prstGeom>
          <a:noFill/>
          <a:ln w="12700">
            <a:solidFill>
              <a:srgbClr val="202124"/>
            </a:solidFill>
          </a:ln>
        </p:spPr>
        <p:txBody>
          <a:bodyPr wrap="square" rtlCol="0">
            <a:spAutoFit/>
          </a:bodyPr>
          <a:lstStyle/>
          <a:p>
            <a:pPr algn="ctr"/>
            <a:endParaRPr lang="en-US" b="1"/>
          </a:p>
        </p:txBody>
      </p:sp>
      <p:cxnSp>
        <p:nvCxnSpPr>
          <p:cNvPr id="31" name="Straight Connector 30">
            <a:extLst>
              <a:ext uri="{FF2B5EF4-FFF2-40B4-BE49-F238E27FC236}">
                <a16:creationId xmlns:a16="http://schemas.microsoft.com/office/drawing/2014/main" id="{BFA8EF7F-5182-8E95-5277-885FEB1BEDCC}"/>
              </a:ext>
            </a:extLst>
          </p:cNvPr>
          <p:cNvCxnSpPr>
            <a:cxnSpLocks/>
          </p:cNvCxnSpPr>
          <p:nvPr/>
        </p:nvCxnSpPr>
        <p:spPr>
          <a:xfrm flipH="1">
            <a:off x="6283178" y="2771519"/>
            <a:ext cx="537604" cy="1599076"/>
          </a:xfrm>
          <a:prstGeom prst="line">
            <a:avLst/>
          </a:prstGeom>
        </p:spPr>
        <p:style>
          <a:lnRef idx="1">
            <a:schemeClr val="dk1"/>
          </a:lnRef>
          <a:fillRef idx="0">
            <a:schemeClr val="dk1"/>
          </a:fillRef>
          <a:effectRef idx="0">
            <a:schemeClr val="dk1"/>
          </a:effectRef>
          <a:fontRef idx="minor">
            <a:schemeClr val="tx1"/>
          </a:fontRef>
        </p:style>
      </p:cxnSp>
      <p:sp>
        <p:nvSpPr>
          <p:cNvPr id="50" name="Text Placeholder 2">
            <a:extLst>
              <a:ext uri="{FF2B5EF4-FFF2-40B4-BE49-F238E27FC236}">
                <a16:creationId xmlns:a16="http://schemas.microsoft.com/office/drawing/2014/main" id="{E4983622-431A-249A-CA0B-74CDF6056EBA}"/>
              </a:ext>
            </a:extLst>
          </p:cNvPr>
          <p:cNvSpPr txBox="1">
            <a:spLocks/>
          </p:cNvSpPr>
          <p:nvPr/>
        </p:nvSpPr>
        <p:spPr>
          <a:xfrm>
            <a:off x="9507466" y="4378418"/>
            <a:ext cx="2435677" cy="1068724"/>
          </a:xfrm>
          <a:prstGeom prst="rect">
            <a:avLst/>
          </a:prstGeom>
          <a:noFill/>
          <a:ln w="38100" cmpd="sng">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sp>
        <p:nvSpPr>
          <p:cNvPr id="18" name="TextBox 17"/>
          <p:cNvSpPr txBox="1"/>
          <p:nvPr/>
        </p:nvSpPr>
        <p:spPr>
          <a:xfrm>
            <a:off x="140875" y="868256"/>
            <a:ext cx="12351123" cy="923330"/>
          </a:xfrm>
          <a:prstGeom prst="rect">
            <a:avLst/>
          </a:prstGeom>
          <a:noFill/>
          <a:ln w="9525">
            <a:noFill/>
          </a:ln>
        </p:spPr>
        <p:txBody>
          <a:bodyPr wrap="square" rtlCol="0">
            <a:spAutoFit/>
          </a:bodyPr>
          <a:lstStyle/>
          <a:p>
            <a:pPr algn="ctr"/>
            <a:r>
              <a:rPr lang="en-US" b="1" dirty="0"/>
              <a:t>Design minimum irradiance established by accounting for all possible losses in the system</a:t>
            </a:r>
          </a:p>
          <a:p>
            <a:r>
              <a:rPr lang="en-US" b="1" dirty="0"/>
              <a:t>Irradiance reaching OS </a:t>
            </a:r>
            <a:r>
              <a:rPr lang="en-US" b="1" i="1" dirty="0"/>
              <a:t>after all losses</a:t>
            </a:r>
            <a:r>
              <a:rPr lang="en-US" b="1" dirty="0"/>
              <a:t> must ≥375 W/m</a:t>
            </a:r>
            <a:r>
              <a:rPr lang="en-US" b="1" baseline="30000" dirty="0"/>
              <a:t>2 </a:t>
            </a:r>
            <a:r>
              <a:rPr lang="en-US" b="1" dirty="0">
                <a:sym typeface="Wingdings" panose="05000000000000000000" pitchFamily="2" charset="2"/>
              </a:rPr>
              <a:t>     </a:t>
            </a:r>
            <a:r>
              <a:rPr lang="en-US" b="1" dirty="0">
                <a:solidFill>
                  <a:srgbClr val="C00000"/>
                </a:solidFill>
                <a:sym typeface="Wingdings" panose="05000000000000000000" pitchFamily="2" charset="2"/>
              </a:rPr>
              <a:t>design must provide </a:t>
            </a:r>
            <a:r>
              <a:rPr lang="en-US" b="1" dirty="0">
                <a:solidFill>
                  <a:srgbClr val="C00000"/>
                </a:solidFill>
              </a:rPr>
              <a:t>563 W/m</a:t>
            </a:r>
            <a:r>
              <a:rPr lang="en-US" b="1" baseline="30000" dirty="0">
                <a:solidFill>
                  <a:srgbClr val="C00000"/>
                </a:solidFill>
              </a:rPr>
              <a:t>2</a:t>
            </a:r>
            <a:r>
              <a:rPr lang="en-US" b="1" dirty="0">
                <a:solidFill>
                  <a:srgbClr val="C00000"/>
                </a:solidFill>
              </a:rPr>
              <a:t> (375 W/m</a:t>
            </a:r>
            <a:r>
              <a:rPr lang="en-US" b="1" baseline="30000" dirty="0">
                <a:solidFill>
                  <a:srgbClr val="C00000"/>
                </a:solidFill>
              </a:rPr>
              <a:t>2</a:t>
            </a:r>
            <a:r>
              <a:rPr lang="en-US" b="1" dirty="0">
                <a:solidFill>
                  <a:srgbClr val="C00000"/>
                </a:solidFill>
              </a:rPr>
              <a:t> + 50%) </a:t>
            </a:r>
          </a:p>
          <a:p>
            <a:pPr algn="ctr"/>
            <a:endParaRPr lang="en-US" b="1" dirty="0"/>
          </a:p>
        </p:txBody>
      </p:sp>
      <p:sp>
        <p:nvSpPr>
          <p:cNvPr id="2" name="Title 1">
            <a:extLst>
              <a:ext uri="{FF2B5EF4-FFF2-40B4-BE49-F238E27FC236}">
                <a16:creationId xmlns:a16="http://schemas.microsoft.com/office/drawing/2014/main" id="{F3771650-414C-CA2D-2D44-A7263879F5C8}"/>
              </a:ext>
            </a:extLst>
          </p:cNvPr>
          <p:cNvSpPr>
            <a:spLocks noGrp="1"/>
          </p:cNvSpPr>
          <p:nvPr>
            <p:ph type="title"/>
          </p:nvPr>
        </p:nvSpPr>
        <p:spPr>
          <a:xfrm>
            <a:off x="257302" y="175688"/>
            <a:ext cx="11304437" cy="552594"/>
          </a:xfrm>
        </p:spPr>
        <p:txBody>
          <a:bodyPr lIns="91440" tIns="45720" rIns="91440" bIns="45720" anchor="t"/>
          <a:lstStyle/>
          <a:p>
            <a:r>
              <a:rPr lang="en-US"/>
              <a:t>Optical Design – Optical Error Budget</a:t>
            </a:r>
          </a:p>
        </p:txBody>
      </p:sp>
      <p:sp>
        <p:nvSpPr>
          <p:cNvPr id="5" name="Slide Number Placeholder 4">
            <a:extLst>
              <a:ext uri="{FF2B5EF4-FFF2-40B4-BE49-F238E27FC236}">
                <a16:creationId xmlns:a16="http://schemas.microsoft.com/office/drawing/2014/main" id="{6062DD92-437C-AA33-25AF-E5CA752CA020}"/>
              </a:ext>
            </a:extLst>
          </p:cNvPr>
          <p:cNvSpPr>
            <a:spLocks noGrp="1"/>
          </p:cNvSpPr>
          <p:nvPr>
            <p:ph type="sldNum" sz="quarter" idx="14"/>
          </p:nvPr>
        </p:nvSpPr>
        <p:spPr>
          <a:xfrm>
            <a:off x="0" y="6492875"/>
            <a:ext cx="346635" cy="365125"/>
          </a:xfrm>
          <a:prstGeom prst="rect">
            <a:avLst/>
          </a:prstGeom>
        </p:spPr>
        <p:txBody>
          <a:bodyPr vert="horz" lIns="91440" tIns="45720" rIns="91440" bIns="45720" rtlCol="0" anchor="ctr"/>
          <a:lstStyle>
            <a:defPPr>
              <a:defRPr lang="en-US"/>
            </a:defPPr>
            <a:lvl1pPr marL="0" algn="l" defTabSz="914400" rtl="0" eaLnBrk="1" latinLnBrk="0" hangingPunct="1">
              <a:defRPr lang="en-US" sz="800" b="0" i="0" kern="1200" smtClean="0">
                <a:solidFill>
                  <a:srgbClr val="EB1B2C"/>
                </a:solidFill>
                <a:latin typeface="+mn-lt"/>
                <a:ea typeface="+mn-ea"/>
                <a:cs typeface="Arial Narrow"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2D04F4CF-F641-6E4E-8F87-8EB8AA2BFA51}" type="slidenum">
              <a:rPr lang="en-US" smtClean="0"/>
              <a:pPr algn="ctr"/>
              <a:t>9</a:t>
            </a:fld>
            <a:endParaRPr lang="en-US"/>
          </a:p>
        </p:txBody>
      </p:sp>
      <p:sp>
        <p:nvSpPr>
          <p:cNvPr id="28" name="Text Placeholder 2">
            <a:extLst>
              <a:ext uri="{FF2B5EF4-FFF2-40B4-BE49-F238E27FC236}">
                <a16:creationId xmlns:a16="http://schemas.microsoft.com/office/drawing/2014/main" id="{4C5B87B0-F084-A1A0-4B9E-6D8DA10839FF}"/>
              </a:ext>
            </a:extLst>
          </p:cNvPr>
          <p:cNvSpPr txBox="1">
            <a:spLocks/>
          </p:cNvSpPr>
          <p:nvPr/>
        </p:nvSpPr>
        <p:spPr>
          <a:xfrm>
            <a:off x="9507466" y="4424943"/>
            <a:ext cx="2446842" cy="975673"/>
          </a:xfrm>
          <a:prstGeom prst="rect">
            <a:avLst/>
          </a:prstGeom>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dirty="0"/>
              <a:t>Post-Launch Systematic Loss</a:t>
            </a:r>
            <a:r>
              <a:rPr lang="en-US" sz="1200" dirty="0"/>
              <a:t>:</a:t>
            </a:r>
          </a:p>
          <a:p>
            <a:pPr marL="0" indent="0">
              <a:lnSpc>
                <a:spcPct val="100000"/>
              </a:lnSpc>
              <a:spcBef>
                <a:spcPts val="0"/>
              </a:spcBef>
              <a:buNone/>
            </a:pPr>
            <a:r>
              <a:rPr lang="en-US" sz="1200" dirty="0"/>
              <a:t>       Molecular Contamination</a:t>
            </a:r>
          </a:p>
          <a:p>
            <a:pPr marL="0" indent="0">
              <a:lnSpc>
                <a:spcPct val="100000"/>
              </a:lnSpc>
              <a:spcBef>
                <a:spcPts val="0"/>
              </a:spcBef>
              <a:buNone/>
            </a:pPr>
            <a:r>
              <a:rPr lang="en-US" sz="1200" dirty="0"/>
              <a:t>       Particle Contamination</a:t>
            </a:r>
          </a:p>
          <a:p>
            <a:pPr marL="0" indent="0">
              <a:lnSpc>
                <a:spcPct val="100000"/>
              </a:lnSpc>
              <a:spcBef>
                <a:spcPts val="0"/>
              </a:spcBef>
              <a:buNone/>
            </a:pPr>
            <a:r>
              <a:rPr lang="en-US" sz="1200" dirty="0"/>
              <a:t>       Radiation (Diode Irradiation)</a:t>
            </a:r>
          </a:p>
          <a:p>
            <a:pPr marL="0" indent="0">
              <a:lnSpc>
                <a:spcPct val="100000"/>
              </a:lnSpc>
              <a:spcBef>
                <a:spcPts val="0"/>
              </a:spcBef>
              <a:buNone/>
            </a:pPr>
            <a:r>
              <a:rPr lang="en-US" sz="1200" dirty="0"/>
              <a:t>       Diode aging</a:t>
            </a:r>
          </a:p>
        </p:txBody>
      </p:sp>
      <p:sp>
        <p:nvSpPr>
          <p:cNvPr id="29" name="Text Placeholder 2">
            <a:extLst>
              <a:ext uri="{FF2B5EF4-FFF2-40B4-BE49-F238E27FC236}">
                <a16:creationId xmlns:a16="http://schemas.microsoft.com/office/drawing/2014/main" id="{4C5B87B0-F084-A1A0-4B9E-6D8DA10839FF}"/>
              </a:ext>
            </a:extLst>
          </p:cNvPr>
          <p:cNvSpPr txBox="1">
            <a:spLocks/>
          </p:cNvSpPr>
          <p:nvPr/>
        </p:nvSpPr>
        <p:spPr>
          <a:xfrm>
            <a:off x="6316437" y="4351973"/>
            <a:ext cx="3244347" cy="1014567"/>
          </a:xfrm>
          <a:prstGeom prst="rect">
            <a:avLst/>
          </a:prstGeom>
        </p:spPr>
        <p:txBody>
          <a:bodyPr lIns="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0"/>
              </a:spcBef>
              <a:spcAft>
                <a:spcPts val="100"/>
              </a:spcAft>
              <a:buNone/>
            </a:pPr>
            <a:r>
              <a:rPr lang="en-US" sz="1200" b="1"/>
              <a:t>Post-Launch Random Loss:</a:t>
            </a:r>
          </a:p>
          <a:p>
            <a:pPr marL="0" indent="0">
              <a:spcBef>
                <a:spcPts val="100"/>
              </a:spcBef>
              <a:spcAft>
                <a:spcPts val="100"/>
              </a:spcAft>
              <a:buNone/>
            </a:pPr>
            <a:r>
              <a:rPr lang="en-US" sz="1200"/>
              <a:t>       OS Position Uncertainty </a:t>
            </a:r>
          </a:p>
          <a:p>
            <a:pPr marL="342900" lvl="1" indent="0">
              <a:spcBef>
                <a:spcPts val="100"/>
              </a:spcBef>
              <a:spcAft>
                <a:spcPts val="100"/>
              </a:spcAft>
              <a:buNone/>
            </a:pPr>
            <a:r>
              <a:rPr lang="en-US" sz="1200"/>
              <a:t>Thermal impact on Pointing Angle </a:t>
            </a:r>
          </a:p>
          <a:p>
            <a:pPr marL="342900" lvl="1" indent="0">
              <a:spcBef>
                <a:spcPts val="100"/>
              </a:spcBef>
              <a:spcAft>
                <a:spcPts val="100"/>
              </a:spcAft>
              <a:buNone/>
            </a:pPr>
            <a:r>
              <a:rPr lang="en-US" sz="1200"/>
              <a:t>Vibration</a:t>
            </a:r>
          </a:p>
          <a:p>
            <a:pPr marL="0" lvl="2" indent="0">
              <a:spcBef>
                <a:spcPts val="100"/>
              </a:spcBef>
              <a:spcAft>
                <a:spcPts val="100"/>
              </a:spcAft>
              <a:buNone/>
            </a:pPr>
            <a:r>
              <a:rPr lang="en-US" sz="1200"/>
              <a:t>       Thermal impact on LED output</a:t>
            </a:r>
          </a:p>
          <a:p>
            <a:pPr marL="0" lvl="2" indent="0">
              <a:spcBef>
                <a:spcPts val="100"/>
              </a:spcBef>
              <a:spcAft>
                <a:spcPts val="100"/>
              </a:spcAft>
              <a:buNone/>
            </a:pPr>
            <a:r>
              <a:rPr lang="en-US" sz="1200"/>
              <a:t>       Current uncertainty impact on LED strings</a:t>
            </a:r>
          </a:p>
          <a:p>
            <a:pPr marL="0" lvl="2" indent="0">
              <a:spcBef>
                <a:spcPts val="100"/>
              </a:spcBef>
              <a:spcAft>
                <a:spcPts val="100"/>
              </a:spcAft>
              <a:buNone/>
            </a:pPr>
            <a:endParaRPr lang="en-US" sz="1200"/>
          </a:p>
        </p:txBody>
      </p:sp>
      <p:sp>
        <p:nvSpPr>
          <p:cNvPr id="57" name="Text Placeholder 2">
            <a:extLst>
              <a:ext uri="{FF2B5EF4-FFF2-40B4-BE49-F238E27FC236}">
                <a16:creationId xmlns:a16="http://schemas.microsoft.com/office/drawing/2014/main" id="{5EB5F156-65B9-8F20-7DB0-AE962E33E9E8}"/>
              </a:ext>
            </a:extLst>
          </p:cNvPr>
          <p:cNvSpPr txBox="1">
            <a:spLocks/>
          </p:cNvSpPr>
          <p:nvPr/>
        </p:nvSpPr>
        <p:spPr>
          <a:xfrm>
            <a:off x="3303876" y="2848529"/>
            <a:ext cx="2917984" cy="3006887"/>
          </a:xfrm>
          <a:prstGeom prst="rect">
            <a:avLst/>
          </a:prstGeom>
          <a:noFill/>
          <a:ln w="38100" cmpd="sng">
            <a:solidFill>
              <a:srgbClr val="7030A0"/>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dirty="0"/>
              <a:t>Manufacturing &amp; Alignment </a:t>
            </a:r>
            <a:r>
              <a:rPr lang="en-US" sz="1200" dirty="0"/>
              <a:t>errors account for irradiance loss from LED mount in die to the UVIA (UV Optical bench) relative to the OS</a:t>
            </a:r>
          </a:p>
          <a:p>
            <a:pPr marL="342900" lvl="1" indent="0">
              <a:lnSpc>
                <a:spcPct val="100000"/>
              </a:lnSpc>
              <a:spcBef>
                <a:spcPts val="0"/>
              </a:spcBef>
              <a:buNone/>
            </a:pPr>
            <a:r>
              <a:rPr lang="en-US" sz="1200" dirty="0"/>
              <a:t>LED Die</a:t>
            </a:r>
            <a:endParaRPr lang="en-US" sz="1200" dirty="0">
              <a:cs typeface="Arial"/>
            </a:endParaRPr>
          </a:p>
          <a:p>
            <a:pPr marL="342900" lvl="1" indent="0">
              <a:lnSpc>
                <a:spcPct val="100000"/>
              </a:lnSpc>
              <a:spcBef>
                <a:spcPts val="0"/>
              </a:spcBef>
              <a:buNone/>
            </a:pPr>
            <a:r>
              <a:rPr lang="en-US" sz="1200" dirty="0"/>
              <a:t>LED</a:t>
            </a:r>
            <a:endParaRPr lang="en-US" sz="1200" dirty="0">
              <a:cs typeface="Arial"/>
            </a:endParaRPr>
          </a:p>
          <a:p>
            <a:pPr marL="342900" lvl="1" indent="0">
              <a:lnSpc>
                <a:spcPct val="100000"/>
              </a:lnSpc>
              <a:spcBef>
                <a:spcPts val="0"/>
              </a:spcBef>
              <a:buNone/>
            </a:pPr>
            <a:r>
              <a:rPr lang="en-US" sz="1200" dirty="0"/>
              <a:t>Submount</a:t>
            </a:r>
          </a:p>
          <a:p>
            <a:pPr marL="342900" lvl="1" indent="0">
              <a:lnSpc>
                <a:spcPct val="100000"/>
              </a:lnSpc>
              <a:spcBef>
                <a:spcPts val="0"/>
              </a:spcBef>
              <a:buNone/>
            </a:pPr>
            <a:r>
              <a:rPr lang="en-US" sz="1200" dirty="0"/>
              <a:t>Submount Assembly</a:t>
            </a:r>
            <a:endParaRPr lang="en-US" sz="1200" dirty="0">
              <a:cs typeface="Arial"/>
            </a:endParaRPr>
          </a:p>
          <a:p>
            <a:pPr marL="342900" lvl="1" indent="0">
              <a:lnSpc>
                <a:spcPct val="100000"/>
              </a:lnSpc>
              <a:spcBef>
                <a:spcPts val="0"/>
              </a:spcBef>
              <a:buNone/>
            </a:pPr>
            <a:r>
              <a:rPr lang="en-US" sz="1200" dirty="0"/>
              <a:t>Lens Array</a:t>
            </a:r>
            <a:endParaRPr lang="en-US" sz="1200" dirty="0">
              <a:cs typeface="Arial"/>
            </a:endParaRPr>
          </a:p>
          <a:p>
            <a:pPr marL="342900" lvl="1" indent="0">
              <a:lnSpc>
                <a:spcPct val="100000"/>
              </a:lnSpc>
              <a:spcBef>
                <a:spcPts val="0"/>
              </a:spcBef>
              <a:buNone/>
            </a:pPr>
            <a:r>
              <a:rPr lang="en-US" sz="1200" dirty="0"/>
              <a:t>Light Engine</a:t>
            </a:r>
            <a:endParaRPr lang="en-US" sz="1200" dirty="0">
              <a:cs typeface="Arial"/>
            </a:endParaRPr>
          </a:p>
          <a:p>
            <a:pPr marL="342900" lvl="1" indent="0">
              <a:lnSpc>
                <a:spcPct val="100000"/>
              </a:lnSpc>
              <a:spcBef>
                <a:spcPts val="0"/>
              </a:spcBef>
              <a:buNone/>
            </a:pPr>
            <a:r>
              <a:rPr lang="en-US" sz="1200" dirty="0"/>
              <a:t>Module Mount (1 &amp; 2)</a:t>
            </a:r>
            <a:endParaRPr lang="en-US" sz="1200" dirty="0">
              <a:cs typeface="Arial"/>
            </a:endParaRPr>
          </a:p>
          <a:p>
            <a:pPr marL="342900" lvl="1" indent="0">
              <a:lnSpc>
                <a:spcPct val="100000"/>
              </a:lnSpc>
              <a:spcBef>
                <a:spcPts val="0"/>
              </a:spcBef>
              <a:buNone/>
            </a:pPr>
            <a:r>
              <a:rPr lang="en-US" sz="1200" dirty="0"/>
              <a:t>Module (1 &amp; 2) Assembly</a:t>
            </a:r>
            <a:endParaRPr lang="en-US" sz="1200" dirty="0">
              <a:cs typeface="Arial"/>
            </a:endParaRPr>
          </a:p>
          <a:p>
            <a:pPr marL="342900" lvl="1" indent="0">
              <a:lnSpc>
                <a:spcPct val="100000"/>
              </a:lnSpc>
              <a:spcBef>
                <a:spcPts val="0"/>
              </a:spcBef>
              <a:buNone/>
            </a:pPr>
            <a:r>
              <a:rPr lang="en-US" sz="1200" dirty="0"/>
              <a:t>Base Ring &amp; Lid Ring</a:t>
            </a:r>
            <a:endParaRPr lang="en-US" sz="1200" dirty="0">
              <a:cs typeface="Arial"/>
            </a:endParaRPr>
          </a:p>
          <a:p>
            <a:pPr marL="342900" lvl="1" indent="0">
              <a:lnSpc>
                <a:spcPct val="100000"/>
              </a:lnSpc>
              <a:spcBef>
                <a:spcPts val="0"/>
              </a:spcBef>
              <a:buNone/>
            </a:pPr>
            <a:r>
              <a:rPr lang="en-US" sz="1200" dirty="0"/>
              <a:t>UV Optical Bench</a:t>
            </a:r>
            <a:endParaRPr lang="en-US" sz="1200" dirty="0">
              <a:cs typeface="Arial"/>
            </a:endParaRPr>
          </a:p>
          <a:p>
            <a:pPr marL="342900" lvl="1" indent="0">
              <a:lnSpc>
                <a:spcPct val="100000"/>
              </a:lnSpc>
              <a:spcBef>
                <a:spcPts val="0"/>
              </a:spcBef>
              <a:buNone/>
            </a:pPr>
            <a:r>
              <a:rPr lang="en-US" sz="1200" dirty="0"/>
              <a:t>UV Optical Bench Flexures</a:t>
            </a:r>
            <a:endParaRPr lang="en-US" sz="1200" dirty="0">
              <a:cs typeface="Arial"/>
            </a:endParaRPr>
          </a:p>
        </p:txBody>
      </p:sp>
      <p:sp>
        <p:nvSpPr>
          <p:cNvPr id="44" name="TextBox 43">
            <a:extLst>
              <a:ext uri="{FF2B5EF4-FFF2-40B4-BE49-F238E27FC236}">
                <a16:creationId xmlns:a16="http://schemas.microsoft.com/office/drawing/2014/main" id="{FFAD96DB-AD56-24CC-FDF1-8EC8F2B8A802}"/>
              </a:ext>
            </a:extLst>
          </p:cNvPr>
          <p:cNvSpPr txBox="1"/>
          <p:nvPr/>
        </p:nvSpPr>
        <p:spPr>
          <a:xfrm>
            <a:off x="6490567" y="4618054"/>
            <a:ext cx="2131565" cy="223350"/>
          </a:xfrm>
          <a:prstGeom prst="rect">
            <a:avLst/>
          </a:prstGeom>
          <a:noFill/>
          <a:ln w="38100">
            <a:solidFill>
              <a:srgbClr val="D883FF"/>
            </a:solid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endParaRPr lang="en-US" sz="1100" b="1" kern="0">
              <a:solidFill>
                <a:srgbClr val="FFFFFF"/>
              </a:solidFill>
              <a:ea typeface="Inter"/>
              <a:cs typeface="Inter"/>
              <a:sym typeface="Inter"/>
            </a:endParaRPr>
          </a:p>
        </p:txBody>
      </p:sp>
      <p:sp>
        <p:nvSpPr>
          <p:cNvPr id="46" name="Text Placeholder 2">
            <a:extLst>
              <a:ext uri="{FF2B5EF4-FFF2-40B4-BE49-F238E27FC236}">
                <a16:creationId xmlns:a16="http://schemas.microsoft.com/office/drawing/2014/main" id="{0750039C-B3F4-320E-4EBA-C046C3C8996B}"/>
              </a:ext>
            </a:extLst>
          </p:cNvPr>
          <p:cNvSpPr txBox="1">
            <a:spLocks/>
          </p:cNvSpPr>
          <p:nvPr/>
        </p:nvSpPr>
        <p:spPr>
          <a:xfrm>
            <a:off x="6490567" y="5247350"/>
            <a:ext cx="2915826" cy="392047"/>
          </a:xfrm>
          <a:prstGeom prst="rect">
            <a:avLst/>
          </a:prstGeom>
          <a:noFill/>
          <a:ln w="38100" cmpd="sng">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endParaRPr lang="en-US" sz="1000"/>
          </a:p>
        </p:txBody>
      </p:sp>
      <p:sp>
        <p:nvSpPr>
          <p:cNvPr id="7" name="TextBox 6">
            <a:extLst>
              <a:ext uri="{FF2B5EF4-FFF2-40B4-BE49-F238E27FC236}">
                <a16:creationId xmlns:a16="http://schemas.microsoft.com/office/drawing/2014/main" id="{3EDBBF0A-8205-E9C4-6FF0-76DB9C40F2BC}"/>
              </a:ext>
            </a:extLst>
          </p:cNvPr>
          <p:cNvSpPr txBox="1"/>
          <p:nvPr/>
        </p:nvSpPr>
        <p:spPr>
          <a:xfrm>
            <a:off x="3615137" y="6180767"/>
            <a:ext cx="2579200" cy="369332"/>
          </a:xfrm>
          <a:prstGeom prst="rect">
            <a:avLst/>
          </a:prstGeom>
          <a:noFill/>
          <a:ln w="38100">
            <a:solidFill>
              <a:srgbClr val="7030A0"/>
            </a:solidFill>
          </a:ln>
        </p:spPr>
        <p:txBody>
          <a:bodyPr wrap="square" rtlCol="0">
            <a:spAutoFit/>
          </a:bodyPr>
          <a:lstStyle/>
          <a:p>
            <a:pPr algn="ctr"/>
            <a:r>
              <a:rPr lang="en-US"/>
              <a:t>UVIA pointing to OS </a:t>
            </a:r>
          </a:p>
        </p:txBody>
      </p:sp>
      <p:sp>
        <p:nvSpPr>
          <p:cNvPr id="8" name="TextBox 7">
            <a:extLst>
              <a:ext uri="{FF2B5EF4-FFF2-40B4-BE49-F238E27FC236}">
                <a16:creationId xmlns:a16="http://schemas.microsoft.com/office/drawing/2014/main" id="{0F453D3F-3E33-3C84-0B31-D0E9E8E3405D}"/>
              </a:ext>
            </a:extLst>
          </p:cNvPr>
          <p:cNvSpPr txBox="1"/>
          <p:nvPr/>
        </p:nvSpPr>
        <p:spPr>
          <a:xfrm>
            <a:off x="6229223" y="6180767"/>
            <a:ext cx="2579200" cy="369332"/>
          </a:xfrm>
          <a:prstGeom prst="rect">
            <a:avLst/>
          </a:prstGeom>
          <a:noFill/>
          <a:ln w="38100">
            <a:solidFill>
              <a:srgbClr val="D883FF"/>
            </a:solidFill>
          </a:ln>
        </p:spPr>
        <p:txBody>
          <a:bodyPr wrap="square" rtlCol="0">
            <a:spAutoFit/>
          </a:bodyPr>
          <a:lstStyle/>
          <a:p>
            <a:pPr algn="ctr"/>
            <a:r>
              <a:rPr lang="en-US"/>
              <a:t>OS relative to UVIA</a:t>
            </a:r>
          </a:p>
        </p:txBody>
      </p:sp>
      <p:sp>
        <p:nvSpPr>
          <p:cNvPr id="9" name="TextBox 8">
            <a:extLst>
              <a:ext uri="{FF2B5EF4-FFF2-40B4-BE49-F238E27FC236}">
                <a16:creationId xmlns:a16="http://schemas.microsoft.com/office/drawing/2014/main" id="{B6A09554-0EFD-E41F-4BEB-6DA283F709E8}"/>
              </a:ext>
            </a:extLst>
          </p:cNvPr>
          <p:cNvSpPr txBox="1"/>
          <p:nvPr/>
        </p:nvSpPr>
        <p:spPr>
          <a:xfrm>
            <a:off x="8843309" y="6180767"/>
            <a:ext cx="2579200" cy="369332"/>
          </a:xfrm>
          <a:prstGeom prst="rect">
            <a:avLst/>
          </a:prstGeom>
          <a:noFill/>
          <a:ln w="38100">
            <a:solidFill>
              <a:srgbClr val="0000FF"/>
            </a:solidFill>
          </a:ln>
        </p:spPr>
        <p:txBody>
          <a:bodyPr wrap="square" rtlCol="0">
            <a:spAutoFit/>
          </a:bodyPr>
          <a:lstStyle/>
          <a:p>
            <a:pPr algn="ctr"/>
            <a:r>
              <a:rPr lang="en-US" dirty="0"/>
              <a:t>Losses to radiance</a:t>
            </a:r>
          </a:p>
        </p:txBody>
      </p:sp>
      <p:grpSp>
        <p:nvGrpSpPr>
          <p:cNvPr id="56" name="Group 55">
            <a:extLst>
              <a:ext uri="{FF2B5EF4-FFF2-40B4-BE49-F238E27FC236}">
                <a16:creationId xmlns:a16="http://schemas.microsoft.com/office/drawing/2014/main" id="{77E1404D-0775-A936-2729-DD0C925F72B1}"/>
              </a:ext>
            </a:extLst>
          </p:cNvPr>
          <p:cNvGrpSpPr/>
          <p:nvPr/>
        </p:nvGrpSpPr>
        <p:grpSpPr>
          <a:xfrm>
            <a:off x="6291498" y="3001626"/>
            <a:ext cx="1737360" cy="1033272"/>
            <a:chOff x="5227320" y="2976285"/>
            <a:chExt cx="1737360" cy="1033272"/>
          </a:xfrm>
        </p:grpSpPr>
        <p:sp>
          <p:nvSpPr>
            <p:cNvPr id="58" name="Text Placeholder 2">
              <a:extLst>
                <a:ext uri="{FF2B5EF4-FFF2-40B4-BE49-F238E27FC236}">
                  <a16:creationId xmlns:a16="http://schemas.microsoft.com/office/drawing/2014/main" id="{120903ED-9BC7-240F-156B-1175E1D320CB}"/>
                </a:ext>
              </a:extLst>
            </p:cNvPr>
            <p:cNvSpPr txBox="1">
              <a:spLocks/>
            </p:cNvSpPr>
            <p:nvPr/>
          </p:nvSpPr>
          <p:spPr>
            <a:xfrm>
              <a:off x="5227320" y="2976285"/>
              <a:ext cx="1737360" cy="1033272"/>
            </a:xfrm>
            <a:prstGeom prst="rect">
              <a:avLst/>
            </a:prstGeom>
            <a:solidFill>
              <a:schemeClr val="bg1"/>
            </a:solidFill>
            <a:ln w="38100">
              <a:solidFill>
                <a:srgbClr val="0000FF"/>
              </a:solidFill>
            </a:ln>
          </p:spPr>
          <p:txBody>
            <a:bodyPr lIns="91440" tIns="45720" rIns="91440" bIns="45720" anchor="t"/>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200" b="1" dirty="0"/>
                <a:t>Test Uncertainties</a:t>
              </a:r>
            </a:p>
            <a:p>
              <a:pPr marL="342900" lvl="1" indent="0">
                <a:lnSpc>
                  <a:spcPct val="100000"/>
                </a:lnSpc>
                <a:spcBef>
                  <a:spcPts val="0"/>
                </a:spcBef>
                <a:buNone/>
              </a:pPr>
              <a:r>
                <a:rPr lang="en-US" sz="1000" dirty="0"/>
                <a:t>Telemetry Uncertainty (Fresnel loss, angle uncertainty)</a:t>
              </a:r>
            </a:p>
            <a:p>
              <a:pPr marL="342900" lvl="1" indent="0">
                <a:lnSpc>
                  <a:spcPct val="100000"/>
                </a:lnSpc>
                <a:spcBef>
                  <a:spcPts val="0"/>
                </a:spcBef>
                <a:buNone/>
              </a:pPr>
              <a:r>
                <a:rPr lang="en-US" sz="1000" dirty="0"/>
                <a:t>Other</a:t>
              </a:r>
            </a:p>
          </p:txBody>
        </p:sp>
        <p:sp>
          <p:nvSpPr>
            <p:cNvPr id="19" name="Rectangle 18">
              <a:extLst>
                <a:ext uri="{FF2B5EF4-FFF2-40B4-BE49-F238E27FC236}">
                  <a16:creationId xmlns:a16="http://schemas.microsoft.com/office/drawing/2014/main" id="{3ACFD5B5-21E6-A183-C4DB-13FF681FD428}"/>
                </a:ext>
              </a:extLst>
            </p:cNvPr>
            <p:cNvSpPr/>
            <p:nvPr/>
          </p:nvSpPr>
          <p:spPr>
            <a:xfrm>
              <a:off x="5244502" y="3009965"/>
              <a:ext cx="1694778" cy="967724"/>
            </a:xfrm>
            <a:prstGeom prst="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4" name="Straight Connector 53">
            <a:extLst>
              <a:ext uri="{FF2B5EF4-FFF2-40B4-BE49-F238E27FC236}">
                <a16:creationId xmlns:a16="http://schemas.microsoft.com/office/drawing/2014/main" id="{2F430388-6346-F4B5-D6EB-A66C0638DB3B}"/>
              </a:ext>
            </a:extLst>
          </p:cNvPr>
          <p:cNvCxnSpPr>
            <a:cxnSpLocks/>
          </p:cNvCxnSpPr>
          <p:nvPr/>
        </p:nvCxnSpPr>
        <p:spPr>
          <a:xfrm>
            <a:off x="9406393" y="2779525"/>
            <a:ext cx="2536750" cy="1591070"/>
          </a:xfrm>
          <a:prstGeom prst="line">
            <a:avLst/>
          </a:prstGeom>
        </p:spPr>
        <p:style>
          <a:lnRef idx="1">
            <a:schemeClr val="dk1"/>
          </a:lnRef>
          <a:fillRef idx="0">
            <a:schemeClr val="dk1"/>
          </a:fillRef>
          <a:effectRef idx="0">
            <a:schemeClr val="dk1"/>
          </a:effectRef>
          <a:fontRef idx="minor">
            <a:schemeClr val="tx1"/>
          </a:fontRef>
        </p:style>
      </p:cxnSp>
      <p:sp>
        <p:nvSpPr>
          <p:cNvPr id="59" name="TextBox 58">
            <a:extLst>
              <a:ext uri="{FF2B5EF4-FFF2-40B4-BE49-F238E27FC236}">
                <a16:creationId xmlns:a16="http://schemas.microsoft.com/office/drawing/2014/main" id="{DFB351DE-62CE-CED4-CE85-2253F9DEF2E1}"/>
              </a:ext>
            </a:extLst>
          </p:cNvPr>
          <p:cNvSpPr txBox="1"/>
          <p:nvPr/>
        </p:nvSpPr>
        <p:spPr>
          <a:xfrm>
            <a:off x="2551098" y="6180767"/>
            <a:ext cx="1077112" cy="369332"/>
          </a:xfrm>
          <a:prstGeom prst="rect">
            <a:avLst/>
          </a:prstGeom>
          <a:noFill/>
          <a:ln w="9525">
            <a:noFill/>
          </a:ln>
        </p:spPr>
        <p:txBody>
          <a:bodyPr wrap="square" rtlCol="0">
            <a:spAutoFit/>
          </a:bodyPr>
          <a:lstStyle/>
          <a:p>
            <a:pPr algn="ctr"/>
            <a:r>
              <a:rPr lang="en-US" dirty="0"/>
              <a:t>Legend: </a:t>
            </a:r>
          </a:p>
        </p:txBody>
      </p:sp>
      <p:graphicFrame>
        <p:nvGraphicFramePr>
          <p:cNvPr id="12" name="Table 12">
            <a:extLst>
              <a:ext uri="{FF2B5EF4-FFF2-40B4-BE49-F238E27FC236}">
                <a16:creationId xmlns:a16="http://schemas.microsoft.com/office/drawing/2014/main" id="{779D2A10-C927-02C0-D610-B3139F71DAC1}"/>
              </a:ext>
            </a:extLst>
          </p:cNvPr>
          <p:cNvGraphicFramePr>
            <a:graphicFrameLocks noGrp="1"/>
          </p:cNvGraphicFramePr>
          <p:nvPr>
            <p:extLst>
              <p:ext uri="{D42A27DB-BD31-4B8C-83A1-F6EECF244321}">
                <p14:modId xmlns:p14="http://schemas.microsoft.com/office/powerpoint/2010/main" val="3709516529"/>
              </p:ext>
            </p:extLst>
          </p:nvPr>
        </p:nvGraphicFramePr>
        <p:xfrm>
          <a:off x="450477" y="1596682"/>
          <a:ext cx="11174504" cy="1174837"/>
        </p:xfrm>
        <a:graphic>
          <a:graphicData uri="http://schemas.openxmlformats.org/drawingml/2006/table">
            <a:tbl>
              <a:tblPr firstRow="1" bandRow="1">
                <a:tableStyleId>{F5AB1C69-6EDB-4FF4-983F-18BD219EF322}</a:tableStyleId>
              </a:tblPr>
              <a:tblGrid>
                <a:gridCol w="1117450">
                  <a:extLst>
                    <a:ext uri="{9D8B030D-6E8A-4147-A177-3AD203B41FA5}">
                      <a16:colId xmlns:a16="http://schemas.microsoft.com/office/drawing/2014/main" val="10596603"/>
                    </a:ext>
                  </a:extLst>
                </a:gridCol>
                <a:gridCol w="1117450">
                  <a:extLst>
                    <a:ext uri="{9D8B030D-6E8A-4147-A177-3AD203B41FA5}">
                      <a16:colId xmlns:a16="http://schemas.microsoft.com/office/drawing/2014/main" val="2747298788"/>
                    </a:ext>
                  </a:extLst>
                </a:gridCol>
                <a:gridCol w="1117450">
                  <a:extLst>
                    <a:ext uri="{9D8B030D-6E8A-4147-A177-3AD203B41FA5}">
                      <a16:colId xmlns:a16="http://schemas.microsoft.com/office/drawing/2014/main" val="1751351318"/>
                    </a:ext>
                  </a:extLst>
                </a:gridCol>
                <a:gridCol w="1269050">
                  <a:extLst>
                    <a:ext uri="{9D8B030D-6E8A-4147-A177-3AD203B41FA5}">
                      <a16:colId xmlns:a16="http://schemas.microsoft.com/office/drawing/2014/main" val="3372657986"/>
                    </a:ext>
                  </a:extLst>
                </a:gridCol>
                <a:gridCol w="965851">
                  <a:extLst>
                    <a:ext uri="{9D8B030D-6E8A-4147-A177-3AD203B41FA5}">
                      <a16:colId xmlns:a16="http://schemas.microsoft.com/office/drawing/2014/main" val="803822095"/>
                    </a:ext>
                  </a:extLst>
                </a:gridCol>
                <a:gridCol w="781193">
                  <a:extLst>
                    <a:ext uri="{9D8B030D-6E8A-4147-A177-3AD203B41FA5}">
                      <a16:colId xmlns:a16="http://schemas.microsoft.com/office/drawing/2014/main" val="1821595141"/>
                    </a:ext>
                  </a:extLst>
                </a:gridCol>
                <a:gridCol w="1210913">
                  <a:extLst>
                    <a:ext uri="{9D8B030D-6E8A-4147-A177-3AD203B41FA5}">
                      <a16:colId xmlns:a16="http://schemas.microsoft.com/office/drawing/2014/main" val="888844817"/>
                    </a:ext>
                  </a:extLst>
                </a:gridCol>
                <a:gridCol w="1360247">
                  <a:extLst>
                    <a:ext uri="{9D8B030D-6E8A-4147-A177-3AD203B41FA5}">
                      <a16:colId xmlns:a16="http://schemas.microsoft.com/office/drawing/2014/main" val="2703989357"/>
                    </a:ext>
                  </a:extLst>
                </a:gridCol>
                <a:gridCol w="1117450">
                  <a:extLst>
                    <a:ext uri="{9D8B030D-6E8A-4147-A177-3AD203B41FA5}">
                      <a16:colId xmlns:a16="http://schemas.microsoft.com/office/drawing/2014/main" val="2717897449"/>
                    </a:ext>
                  </a:extLst>
                </a:gridCol>
                <a:gridCol w="1117450">
                  <a:extLst>
                    <a:ext uri="{9D8B030D-6E8A-4147-A177-3AD203B41FA5}">
                      <a16:colId xmlns:a16="http://schemas.microsoft.com/office/drawing/2014/main" val="4026673016"/>
                    </a:ext>
                  </a:extLst>
                </a:gridCol>
              </a:tblGrid>
              <a:tr h="648683">
                <a:tc>
                  <a:txBody>
                    <a:bodyPr/>
                    <a:lstStyle/>
                    <a:p>
                      <a:pPr algn="ctr"/>
                      <a:r>
                        <a:rPr lang="en-US" sz="1100" dirty="0">
                          <a:solidFill>
                            <a:sysClr val="windowText" lastClr="000000"/>
                          </a:solidFill>
                        </a:rPr>
                        <a:t>Optical Requirement</a:t>
                      </a:r>
                    </a:p>
                  </a:txBody>
                  <a:tcPr anchor="ctr">
                    <a:solidFill>
                      <a:schemeClr val="accent2">
                        <a:lumMod val="20000"/>
                        <a:lumOff val="80000"/>
                      </a:schemeClr>
                    </a:solidFill>
                  </a:tcPr>
                </a:tc>
                <a:tc>
                  <a:txBody>
                    <a:bodyPr/>
                    <a:lstStyle/>
                    <a:p>
                      <a:pPr algn="ctr"/>
                      <a:r>
                        <a:rPr lang="en-US" sz="1100" dirty="0">
                          <a:solidFill>
                            <a:sysClr val="windowText" lastClr="000000"/>
                          </a:solidFill>
                        </a:rPr>
                        <a:t>End-of-Life Requirement</a:t>
                      </a:r>
                    </a:p>
                  </a:txBody>
                  <a:tcPr anchor="ctr">
                    <a:solidFill>
                      <a:schemeClr val="accent2">
                        <a:lumMod val="20000"/>
                        <a:lumOff val="80000"/>
                      </a:schemeClr>
                    </a:solidFill>
                  </a:tcPr>
                </a:tc>
                <a:tc>
                  <a:txBody>
                    <a:bodyPr/>
                    <a:lstStyle/>
                    <a:p>
                      <a:pPr algn="ctr"/>
                      <a:r>
                        <a:rPr lang="en-US" sz="1100" dirty="0">
                          <a:solidFill>
                            <a:sysClr val="windowText" lastClr="000000"/>
                          </a:solidFill>
                        </a:rPr>
                        <a:t>Design Minimum Irradiance</a:t>
                      </a:r>
                    </a:p>
                  </a:txBody>
                  <a:tcPr anchor="ctr">
                    <a:solidFill>
                      <a:schemeClr val="accent2">
                        <a:lumMod val="20000"/>
                        <a:lumOff val="80000"/>
                      </a:schemeClr>
                    </a:solidFill>
                  </a:tcPr>
                </a:tc>
                <a:tc>
                  <a:txBody>
                    <a:bodyPr/>
                    <a:lstStyle/>
                    <a:p>
                      <a:pPr algn="ctr"/>
                      <a:r>
                        <a:rPr lang="en-US" sz="1100" dirty="0">
                          <a:solidFill>
                            <a:sysClr val="windowText" lastClr="000000"/>
                          </a:solidFill>
                        </a:rPr>
                        <a:t>Manufacturing</a:t>
                      </a:r>
                    </a:p>
                  </a:txBody>
                  <a:tcPr anchor="ctr">
                    <a:solidFill>
                      <a:schemeClr val="accent5">
                        <a:lumMod val="20000"/>
                        <a:lumOff val="80000"/>
                      </a:schemeClr>
                    </a:solidFill>
                  </a:tcPr>
                </a:tc>
                <a:tc>
                  <a:txBody>
                    <a:bodyPr/>
                    <a:lstStyle/>
                    <a:p>
                      <a:pPr algn="ctr"/>
                      <a:r>
                        <a:rPr lang="en-US" sz="1100" dirty="0">
                          <a:solidFill>
                            <a:sysClr val="windowText" lastClr="000000"/>
                          </a:solidFill>
                        </a:rPr>
                        <a:t>Alignment</a:t>
                      </a:r>
                    </a:p>
                  </a:txBody>
                  <a:tcPr anchor="ctr">
                    <a:solidFill>
                      <a:schemeClr val="accent5">
                        <a:lumMod val="20000"/>
                        <a:lumOff val="80000"/>
                      </a:schemeClr>
                    </a:solidFill>
                  </a:tcPr>
                </a:tc>
                <a:tc>
                  <a:txBody>
                    <a:bodyPr/>
                    <a:lstStyle/>
                    <a:p>
                      <a:pPr algn="ctr"/>
                      <a:r>
                        <a:rPr lang="en-US" sz="1100" dirty="0">
                          <a:solidFill>
                            <a:sysClr val="windowText" lastClr="000000"/>
                          </a:solidFill>
                        </a:rPr>
                        <a:t>Test</a:t>
                      </a:r>
                    </a:p>
                  </a:txBody>
                  <a:tcPr anchor="ctr">
                    <a:solidFill>
                      <a:schemeClr val="accent5">
                        <a:lumMod val="20000"/>
                        <a:lumOff val="80000"/>
                      </a:schemeClr>
                    </a:solidFill>
                  </a:tcPr>
                </a:tc>
                <a:tc>
                  <a:txBody>
                    <a:bodyPr/>
                    <a:lstStyle/>
                    <a:p>
                      <a:pPr algn="ctr"/>
                      <a:r>
                        <a:rPr lang="en-US" sz="1100" dirty="0">
                          <a:solidFill>
                            <a:sysClr val="windowText" lastClr="000000"/>
                          </a:solidFill>
                        </a:rPr>
                        <a:t>Post Launch Random Loss</a:t>
                      </a:r>
                    </a:p>
                  </a:txBody>
                  <a:tcPr anchor="ctr">
                    <a:solidFill>
                      <a:schemeClr val="accent6">
                        <a:lumMod val="20000"/>
                        <a:lumOff val="80000"/>
                      </a:schemeClr>
                    </a:solidFill>
                  </a:tcPr>
                </a:tc>
                <a:tc>
                  <a:txBody>
                    <a:bodyPr/>
                    <a:lstStyle/>
                    <a:p>
                      <a:pPr algn="ctr"/>
                      <a:r>
                        <a:rPr lang="en-US" sz="1100" dirty="0">
                          <a:solidFill>
                            <a:sysClr val="windowText" lastClr="000000"/>
                          </a:solidFill>
                        </a:rPr>
                        <a:t>Post Launch Systematic Uncertainties</a:t>
                      </a:r>
                    </a:p>
                  </a:txBody>
                  <a:tcPr anchor="ctr">
                    <a:solidFill>
                      <a:schemeClr val="accent6">
                        <a:lumMod val="20000"/>
                        <a:lumOff val="80000"/>
                      </a:schemeClr>
                    </a:solidFill>
                  </a:tcPr>
                </a:tc>
                <a:tc>
                  <a:txBody>
                    <a:bodyPr/>
                    <a:lstStyle/>
                    <a:p>
                      <a:pPr algn="ctr"/>
                      <a:r>
                        <a:rPr lang="en-US" sz="1100" dirty="0">
                          <a:solidFill>
                            <a:sysClr val="windowText" lastClr="000000"/>
                          </a:solidFill>
                        </a:rPr>
                        <a:t>Design performance after loss</a:t>
                      </a:r>
                    </a:p>
                  </a:txBody>
                  <a:tcPr anchor="ctr">
                    <a:solidFill>
                      <a:schemeClr val="accent2">
                        <a:lumMod val="20000"/>
                        <a:lumOff val="80000"/>
                      </a:schemeClr>
                    </a:solidFill>
                  </a:tcPr>
                </a:tc>
                <a:tc>
                  <a:txBody>
                    <a:bodyPr/>
                    <a:lstStyle/>
                    <a:p>
                      <a:pPr algn="ctr"/>
                      <a:r>
                        <a:rPr lang="en-US" sz="1100" dirty="0">
                          <a:solidFill>
                            <a:sysClr val="windowText" lastClr="000000"/>
                          </a:solidFill>
                        </a:rPr>
                        <a:t>Design margin</a:t>
                      </a:r>
                    </a:p>
                  </a:txBody>
                  <a:tcPr anchor="ctr">
                    <a:solidFill>
                      <a:schemeClr val="accent2">
                        <a:lumMod val="20000"/>
                        <a:lumOff val="80000"/>
                      </a:schemeClr>
                    </a:solidFill>
                  </a:tcPr>
                </a:tc>
                <a:extLst>
                  <a:ext uri="{0D108BD9-81ED-4DB2-BD59-A6C34878D82A}">
                    <a16:rowId xmlns:a16="http://schemas.microsoft.com/office/drawing/2014/main" val="202230861"/>
                  </a:ext>
                </a:extLst>
              </a:tr>
              <a:tr h="526154">
                <a:tc>
                  <a:txBody>
                    <a:bodyPr/>
                    <a:lstStyle/>
                    <a:p>
                      <a:pPr algn="ctr"/>
                      <a:r>
                        <a:rPr lang="en-US" sz="1600" dirty="0">
                          <a:solidFill>
                            <a:sysClr val="windowText" lastClr="000000"/>
                          </a:solidFill>
                        </a:rPr>
                        <a:t>Irradiance</a:t>
                      </a:r>
                    </a:p>
                  </a:txBody>
                  <a:tcPr anchor="ctr"/>
                </a:tc>
                <a:tc>
                  <a:txBody>
                    <a:bodyPr/>
                    <a:lstStyle/>
                    <a:p>
                      <a:pPr algn="ctr"/>
                      <a:r>
                        <a:rPr lang="en-US" sz="1600" b="1" dirty="0">
                          <a:solidFill>
                            <a:sysClr val="windowText" lastClr="000000"/>
                          </a:solidFill>
                        </a:rPr>
                        <a:t>375 W/m</a:t>
                      </a:r>
                      <a:r>
                        <a:rPr lang="en-US" sz="1600" b="1" baseline="30000" dirty="0">
                          <a:solidFill>
                            <a:sysClr val="windowText" lastClr="000000"/>
                          </a:solidFill>
                        </a:rPr>
                        <a:t>2</a:t>
                      </a:r>
                      <a:endParaRPr lang="en-US" sz="1600" b="1" dirty="0">
                        <a:solidFill>
                          <a:sysClr val="windowText" lastClr="000000"/>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C00000"/>
                          </a:solidFill>
                        </a:rPr>
                        <a:t>625 W/m</a:t>
                      </a:r>
                      <a:r>
                        <a:rPr lang="en-US" sz="1600" b="1" baseline="30000" dirty="0">
                          <a:solidFill>
                            <a:srgbClr val="C00000"/>
                          </a:solidFill>
                        </a:rPr>
                        <a:t>2</a:t>
                      </a:r>
                      <a:endParaRPr lang="en-US" sz="1600" b="1" dirty="0">
                        <a:solidFill>
                          <a:srgbClr val="C00000"/>
                        </a:solidFill>
                      </a:endParaRPr>
                    </a:p>
                  </a:txBody>
                  <a:tcPr anchor="ctr"/>
                </a:tc>
                <a:tc>
                  <a:txBody>
                    <a:bodyPr/>
                    <a:lstStyle/>
                    <a:p>
                      <a:pPr algn="ctr"/>
                      <a:r>
                        <a:rPr lang="en-US" sz="1600" dirty="0">
                          <a:solidFill>
                            <a:sysClr val="windowText" lastClr="000000"/>
                          </a:solidFill>
                        </a:rPr>
                        <a:t>8.5%</a:t>
                      </a:r>
                    </a:p>
                  </a:txBody>
                  <a:tcPr anchor="ctr"/>
                </a:tc>
                <a:tc>
                  <a:txBody>
                    <a:bodyPr/>
                    <a:lstStyle/>
                    <a:p>
                      <a:pPr algn="ctr"/>
                      <a:r>
                        <a:rPr lang="en-US" sz="1600" dirty="0">
                          <a:solidFill>
                            <a:sysClr val="windowText" lastClr="000000"/>
                          </a:solidFill>
                        </a:rPr>
                        <a:t>14.4%</a:t>
                      </a:r>
                    </a:p>
                  </a:txBody>
                  <a:tcPr anchor="ctr"/>
                </a:tc>
                <a:tc>
                  <a:txBody>
                    <a:bodyPr/>
                    <a:lstStyle/>
                    <a:p>
                      <a:pPr algn="ctr"/>
                      <a:r>
                        <a:rPr lang="en-US" sz="1600" dirty="0">
                          <a:solidFill>
                            <a:sysClr val="windowText" lastClr="000000"/>
                          </a:solidFill>
                        </a:rPr>
                        <a:t>7.0%</a:t>
                      </a:r>
                    </a:p>
                  </a:txBody>
                  <a:tcPr anchor="ctr"/>
                </a:tc>
                <a:tc>
                  <a:txBody>
                    <a:bodyPr/>
                    <a:lstStyle/>
                    <a:p>
                      <a:pPr algn="ctr"/>
                      <a:r>
                        <a:rPr lang="en-US" sz="1600" dirty="0">
                          <a:solidFill>
                            <a:sysClr val="windowText" lastClr="000000"/>
                          </a:solidFill>
                        </a:rPr>
                        <a:t>8.9%</a:t>
                      </a:r>
                    </a:p>
                  </a:txBody>
                  <a:tcPr anchor="ctr"/>
                </a:tc>
                <a:tc>
                  <a:txBody>
                    <a:bodyPr/>
                    <a:lstStyle/>
                    <a:p>
                      <a:pPr algn="ctr"/>
                      <a:r>
                        <a:rPr lang="en-US" sz="1600" dirty="0">
                          <a:solidFill>
                            <a:sysClr val="windowText" lastClr="000000"/>
                          </a:solidFill>
                        </a:rPr>
                        <a:t>15.0%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ysClr val="windowText" lastClr="000000"/>
                          </a:solidFill>
                        </a:rPr>
                        <a:t>405 W/m</a:t>
                      </a:r>
                      <a:r>
                        <a:rPr lang="en-US" sz="1600" baseline="30000" dirty="0">
                          <a:solidFill>
                            <a:sysClr val="windowText" lastClr="000000"/>
                          </a:solidFill>
                        </a:rPr>
                        <a:t>2</a:t>
                      </a:r>
                      <a:endParaRPr lang="en-US" sz="1600" dirty="0">
                        <a:solidFill>
                          <a:sysClr val="windowText" lastClr="000000"/>
                        </a:solidFill>
                      </a:endParaRPr>
                    </a:p>
                  </a:txBody>
                  <a:tcPr anchor="ctr"/>
                </a:tc>
                <a:tc>
                  <a:txBody>
                    <a:bodyPr/>
                    <a:lstStyle/>
                    <a:p>
                      <a:pPr algn="ctr"/>
                      <a:r>
                        <a:rPr lang="en-US" sz="1600" b="1" dirty="0">
                          <a:solidFill>
                            <a:sysClr val="windowText" lastClr="000000"/>
                          </a:solidFill>
                        </a:rPr>
                        <a:t>8.0%</a:t>
                      </a:r>
                    </a:p>
                  </a:txBody>
                  <a:tcPr anchor="ctr"/>
                </a:tc>
                <a:extLst>
                  <a:ext uri="{0D108BD9-81ED-4DB2-BD59-A6C34878D82A}">
                    <a16:rowId xmlns:a16="http://schemas.microsoft.com/office/drawing/2014/main" val="3172903644"/>
                  </a:ext>
                </a:extLst>
              </a:tr>
            </a:tbl>
          </a:graphicData>
        </a:graphic>
      </p:graphicFrame>
      <p:cxnSp>
        <p:nvCxnSpPr>
          <p:cNvPr id="53" name="Straight Arrow Connector 52">
            <a:extLst>
              <a:ext uri="{FF2B5EF4-FFF2-40B4-BE49-F238E27FC236}">
                <a16:creationId xmlns:a16="http://schemas.microsoft.com/office/drawing/2014/main" id="{68613F95-1141-DF90-55A9-DD10E32FCBCF}"/>
              </a:ext>
            </a:extLst>
          </p:cNvPr>
          <p:cNvCxnSpPr/>
          <p:nvPr/>
        </p:nvCxnSpPr>
        <p:spPr>
          <a:xfrm>
            <a:off x="6260847" y="1342465"/>
            <a:ext cx="248770" cy="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cxnSp>
        <p:nvCxnSpPr>
          <p:cNvPr id="63" name="Connector: Elbow 62">
            <a:extLst>
              <a:ext uri="{FF2B5EF4-FFF2-40B4-BE49-F238E27FC236}">
                <a16:creationId xmlns:a16="http://schemas.microsoft.com/office/drawing/2014/main" id="{219AEED9-E77C-3C9D-F143-FA7B9E6BBC3E}"/>
              </a:ext>
            </a:extLst>
          </p:cNvPr>
          <p:cNvCxnSpPr>
            <a:cxnSpLocks/>
          </p:cNvCxnSpPr>
          <p:nvPr/>
        </p:nvCxnSpPr>
        <p:spPr>
          <a:xfrm rot="5400000">
            <a:off x="2312444" y="2780530"/>
            <a:ext cx="772886" cy="524055"/>
          </a:xfrm>
          <a:prstGeom prst="bentConnector3">
            <a:avLst>
              <a:gd name="adj1" fmla="val 99577"/>
            </a:avLst>
          </a:prstGeom>
          <a:ln w="19050">
            <a:tailEnd type="triangle"/>
          </a:ln>
        </p:spPr>
        <p:style>
          <a:lnRef idx="1">
            <a:schemeClr val="dk1"/>
          </a:lnRef>
          <a:fillRef idx="0">
            <a:schemeClr val="dk1"/>
          </a:fillRef>
          <a:effectRef idx="0">
            <a:schemeClr val="dk1"/>
          </a:effectRef>
          <a:fontRef idx="minor">
            <a:schemeClr val="tx1"/>
          </a:fontRef>
        </p:style>
      </p:cxnSp>
      <p:sp>
        <p:nvSpPr>
          <p:cNvPr id="66" name="TextBox 65">
            <a:extLst>
              <a:ext uri="{FF2B5EF4-FFF2-40B4-BE49-F238E27FC236}">
                <a16:creationId xmlns:a16="http://schemas.microsoft.com/office/drawing/2014/main" id="{246B362E-0E59-91D7-EA83-E8CCFEF4882C}"/>
              </a:ext>
            </a:extLst>
          </p:cNvPr>
          <p:cNvSpPr txBox="1"/>
          <p:nvPr/>
        </p:nvSpPr>
        <p:spPr>
          <a:xfrm>
            <a:off x="670110" y="3243996"/>
            <a:ext cx="1986382" cy="898234"/>
          </a:xfrm>
          <a:prstGeom prst="rect">
            <a:avLst/>
          </a:prstGeom>
          <a:noFill/>
          <a:ln>
            <a:noFill/>
          </a:ln>
          <a:effectLst/>
        </p:spPr>
        <p:txBody>
          <a:bodyPr spcFirstLastPara="1" wrap="square" lIns="26775" tIns="26775" rIns="26775" bIns="26775" rtlCol="0" anchor="t" anchorCtr="0">
            <a:noAutofit/>
          </a:bodyPr>
          <a:lstStyle/>
          <a:p>
            <a:r>
              <a:rPr lang="en-US" sz="1600" b="1" dirty="0">
                <a:solidFill>
                  <a:srgbClr val="C00000"/>
                </a:solidFill>
              </a:rPr>
              <a:t>Design providing 8% additional margin on top of required 563 W/m</a:t>
            </a:r>
            <a:r>
              <a:rPr lang="en-US" sz="1600" b="1" baseline="30000" dirty="0">
                <a:solidFill>
                  <a:srgbClr val="C00000"/>
                </a:solidFill>
              </a:rPr>
              <a:t>2</a:t>
            </a:r>
          </a:p>
        </p:txBody>
      </p:sp>
    </p:spTree>
    <p:extLst>
      <p:ext uri="{BB962C8B-B14F-4D97-AF65-F5344CB8AC3E}">
        <p14:creationId xmlns:p14="http://schemas.microsoft.com/office/powerpoint/2010/main" val="465749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3659BB-FB8E-308E-8633-B47974AC9C60}"/>
              </a:ext>
            </a:extLst>
          </p:cNvPr>
          <p:cNvPicPr>
            <a:picLocks noChangeAspect="1"/>
          </p:cNvPicPr>
          <p:nvPr/>
        </p:nvPicPr>
        <p:blipFill rotWithShape="1">
          <a:blip r:embed="rId2"/>
          <a:srcRect t="15298"/>
          <a:stretch/>
        </p:blipFill>
        <p:spPr>
          <a:xfrm>
            <a:off x="8139712" y="1642902"/>
            <a:ext cx="3575106" cy="2012528"/>
          </a:xfrm>
          <a:prstGeom prst="rect">
            <a:avLst/>
          </a:prstGeom>
        </p:spPr>
      </p:pic>
      <p:sp>
        <p:nvSpPr>
          <p:cNvPr id="2" name="Title 1">
            <a:extLst>
              <a:ext uri="{FF2B5EF4-FFF2-40B4-BE49-F238E27FC236}">
                <a16:creationId xmlns:a16="http://schemas.microsoft.com/office/drawing/2014/main" id="{F3771650-414C-CA2D-2D44-A7263879F5C8}"/>
              </a:ext>
            </a:extLst>
          </p:cNvPr>
          <p:cNvSpPr>
            <a:spLocks noGrp="1"/>
          </p:cNvSpPr>
          <p:nvPr>
            <p:ph type="title"/>
          </p:nvPr>
        </p:nvSpPr>
        <p:spPr>
          <a:xfrm>
            <a:off x="257302" y="175688"/>
            <a:ext cx="11304437" cy="552594"/>
          </a:xfrm>
        </p:spPr>
        <p:txBody>
          <a:bodyPr lIns="91440" tIns="45720" rIns="91440" bIns="45720" anchor="t"/>
          <a:lstStyle/>
          <a:p>
            <a:r>
              <a:rPr lang="en-US"/>
              <a:t>Optical Design – Lens Arrays with 2x2 Nichia SU LEDs</a:t>
            </a:r>
          </a:p>
        </p:txBody>
      </p:sp>
      <p:pic>
        <p:nvPicPr>
          <p:cNvPr id="6" name="Picture 5">
            <a:extLst>
              <a:ext uri="{FF2B5EF4-FFF2-40B4-BE49-F238E27FC236}">
                <a16:creationId xmlns:a16="http://schemas.microsoft.com/office/drawing/2014/main" id="{B801FD05-A94F-1365-F9E4-877CBEDA4C91}"/>
              </a:ext>
            </a:extLst>
          </p:cNvPr>
          <p:cNvPicPr>
            <a:picLocks noChangeAspect="1"/>
          </p:cNvPicPr>
          <p:nvPr/>
        </p:nvPicPr>
        <p:blipFill>
          <a:blip r:embed="rId3"/>
          <a:stretch>
            <a:fillRect/>
          </a:stretch>
        </p:blipFill>
        <p:spPr>
          <a:xfrm>
            <a:off x="4283508" y="781763"/>
            <a:ext cx="3735725" cy="4572000"/>
          </a:xfrm>
          <a:prstGeom prst="rect">
            <a:avLst/>
          </a:prstGeom>
        </p:spPr>
      </p:pic>
      <p:sp>
        <p:nvSpPr>
          <p:cNvPr id="11" name="TextBox 10">
            <a:extLst>
              <a:ext uri="{FF2B5EF4-FFF2-40B4-BE49-F238E27FC236}">
                <a16:creationId xmlns:a16="http://schemas.microsoft.com/office/drawing/2014/main" id="{E11B713E-075A-F0F3-8C53-E2298E3CD114}"/>
              </a:ext>
            </a:extLst>
          </p:cNvPr>
          <p:cNvSpPr txBox="1"/>
          <p:nvPr/>
        </p:nvSpPr>
        <p:spPr>
          <a:xfrm>
            <a:off x="332543" y="4544996"/>
            <a:ext cx="5576977" cy="1846659"/>
          </a:xfrm>
          <a:prstGeom prst="rect">
            <a:avLst/>
          </a:prstGeom>
          <a:noFill/>
        </p:spPr>
        <p:txBody>
          <a:bodyPr wrap="square" rtlCol="0">
            <a:spAutoFit/>
          </a:bodyPr>
          <a:lstStyle/>
          <a:p>
            <a:r>
              <a:rPr lang="en-US" sz="1600" b="1" u="sng" dirty="0"/>
              <a:t>Design Parameters</a:t>
            </a:r>
          </a:p>
          <a:p>
            <a:r>
              <a:rPr lang="en-US" sz="1600" b="1" dirty="0"/>
              <a:t>LEDs</a:t>
            </a:r>
            <a:r>
              <a:rPr lang="en-US" sz="1600" dirty="0"/>
              <a:t>: Nichia </a:t>
            </a:r>
            <a:r>
              <a:rPr lang="en-US" sz="1600" u="none" strike="noStrike" dirty="0">
                <a:effectLst/>
                <a:latin typeface="+mj-lt"/>
              </a:rPr>
              <a:t>NCSU434C(T)</a:t>
            </a:r>
            <a:endParaRPr lang="en-US" sz="1600" b="0" i="0" u="none" strike="noStrike" dirty="0">
              <a:solidFill>
                <a:srgbClr val="000000"/>
              </a:solidFill>
              <a:effectLst/>
              <a:latin typeface="+mj-lt"/>
            </a:endParaRPr>
          </a:p>
          <a:p>
            <a:r>
              <a:rPr lang="en-US" sz="1600" b="1" dirty="0">
                <a:latin typeface="+mj-lt"/>
              </a:rPr>
              <a:t>     Power</a:t>
            </a:r>
            <a:r>
              <a:rPr lang="en-US" sz="1600" dirty="0">
                <a:latin typeface="+mj-lt"/>
              </a:rPr>
              <a:t>: 150 mW per LED (overdriven)</a:t>
            </a:r>
          </a:p>
          <a:p>
            <a:r>
              <a:rPr lang="en-US" sz="1600" b="1" dirty="0">
                <a:latin typeface="+mj-lt"/>
              </a:rPr>
              <a:t>     B</a:t>
            </a:r>
            <a:r>
              <a:rPr lang="en-US" sz="1600" b="1" u="none" strike="noStrike" dirty="0">
                <a:effectLst/>
                <a:latin typeface="+mj-lt"/>
              </a:rPr>
              <a:t>andwidth: </a:t>
            </a:r>
            <a:r>
              <a:rPr lang="en-US" sz="1600" u="none" strike="noStrike" dirty="0">
                <a:effectLst/>
                <a:latin typeface="+mj-lt"/>
              </a:rPr>
              <a:t>narrow band centered on 280 nm</a:t>
            </a:r>
          </a:p>
          <a:p>
            <a:r>
              <a:rPr lang="en-US" sz="1600" b="1" dirty="0">
                <a:solidFill>
                  <a:srgbClr val="000000"/>
                </a:solidFill>
                <a:latin typeface="+mj-lt"/>
              </a:rPr>
              <a:t>Lens Array</a:t>
            </a:r>
            <a:r>
              <a:rPr lang="en-US" sz="1600" dirty="0">
                <a:solidFill>
                  <a:srgbClr val="000000"/>
                </a:solidFill>
                <a:latin typeface="+mj-lt"/>
              </a:rPr>
              <a:t>: Molded fused silica substrate of 4x aspheres</a:t>
            </a:r>
          </a:p>
          <a:p>
            <a:r>
              <a:rPr lang="en-US" sz="1600" b="1" dirty="0">
                <a:solidFill>
                  <a:srgbClr val="000000"/>
                </a:solidFill>
                <a:latin typeface="+mj-lt"/>
              </a:rPr>
              <a:t>Light Engine:</a:t>
            </a:r>
            <a:r>
              <a:rPr lang="en-US" sz="1600" dirty="0">
                <a:solidFill>
                  <a:srgbClr val="000000"/>
                </a:solidFill>
                <a:latin typeface="+mj-lt"/>
              </a:rPr>
              <a:t> Lens Array + 2x2 LEDs, 4 per Module</a:t>
            </a:r>
          </a:p>
          <a:p>
            <a:r>
              <a:rPr lang="en-US" sz="1600" b="1" dirty="0">
                <a:solidFill>
                  <a:srgbClr val="000000"/>
                </a:solidFill>
                <a:latin typeface="+mj-lt"/>
              </a:rPr>
              <a:t>Module:</a:t>
            </a:r>
            <a:r>
              <a:rPr lang="en-US" sz="1600" dirty="0">
                <a:solidFill>
                  <a:srgbClr val="000000"/>
                </a:solidFill>
                <a:latin typeface="+mj-lt"/>
              </a:rPr>
              <a:t> 4 Light Engines, 26 per Ring </a:t>
            </a:r>
            <a:r>
              <a:rPr lang="en-US" sz="1600" i="1" dirty="0">
                <a:solidFill>
                  <a:srgbClr val="000000"/>
                </a:solidFill>
                <a:latin typeface="+mj-lt"/>
              </a:rPr>
              <a:t>(104 Light Engines)</a:t>
            </a:r>
            <a:endParaRPr lang="en-US" sz="1600" dirty="0">
              <a:solidFill>
                <a:srgbClr val="000000"/>
              </a:solidFill>
              <a:latin typeface="+mj-lt"/>
            </a:endParaRPr>
          </a:p>
        </p:txBody>
      </p:sp>
      <p:sp>
        <p:nvSpPr>
          <p:cNvPr id="14" name="TextBox 13">
            <a:extLst>
              <a:ext uri="{FF2B5EF4-FFF2-40B4-BE49-F238E27FC236}">
                <a16:creationId xmlns:a16="http://schemas.microsoft.com/office/drawing/2014/main" id="{7B1518E2-4A55-6F4F-4A93-EE0F4DC76F27}"/>
              </a:ext>
            </a:extLst>
          </p:cNvPr>
          <p:cNvSpPr txBox="1"/>
          <p:nvPr/>
        </p:nvSpPr>
        <p:spPr>
          <a:xfrm>
            <a:off x="429538" y="1790490"/>
            <a:ext cx="3681734" cy="2554545"/>
          </a:xfrm>
          <a:prstGeom prst="rect">
            <a:avLst/>
          </a:prstGeom>
          <a:solidFill>
            <a:schemeClr val="accent3">
              <a:lumMod val="20000"/>
              <a:lumOff val="80000"/>
            </a:schemeClr>
          </a:solidFill>
          <a:ln>
            <a:solidFill>
              <a:schemeClr val="tx1"/>
            </a:solidFill>
          </a:ln>
        </p:spPr>
        <p:txBody>
          <a:bodyPr wrap="square" lIns="91440" tIns="45720" rIns="91440" bIns="45720" rtlCol="0" anchor="t">
            <a:spAutoFit/>
          </a:bodyPr>
          <a:lstStyle/>
          <a:p>
            <a:r>
              <a:rPr lang="en-US" b="1" dirty="0"/>
              <a:t>Mission Requirements:</a:t>
            </a:r>
          </a:p>
          <a:p>
            <a:pPr marL="285750" indent="-285750">
              <a:buFont typeface="Arial" panose="020B0604020202020204" pitchFamily="34" charset="0"/>
              <a:buChar char="•"/>
            </a:pPr>
            <a:r>
              <a:rPr lang="en-US" sz="1600" b="1" dirty="0"/>
              <a:t>375 W/m</a:t>
            </a:r>
            <a:r>
              <a:rPr lang="en-US" sz="1600" b="1" baseline="30000" dirty="0"/>
              <a:t>2</a:t>
            </a:r>
            <a:r>
              <a:rPr lang="en-US" sz="1600" b="1" dirty="0"/>
              <a:t> </a:t>
            </a:r>
            <a:endParaRPr lang="en-US" sz="1600" b="1" dirty="0">
              <a:cs typeface="Arial"/>
            </a:endParaRPr>
          </a:p>
          <a:p>
            <a:pPr marL="742950" lvl="1" indent="-285750">
              <a:buFont typeface="Arial" panose="020B0604020202020204" pitchFamily="34" charset="0"/>
              <a:buChar char="•"/>
            </a:pPr>
            <a:r>
              <a:rPr lang="en-US" sz="1400" dirty="0"/>
              <a:t>End of Life requirement</a:t>
            </a:r>
            <a:endParaRPr lang="en-US" sz="1400" dirty="0">
              <a:cs typeface="Arial"/>
            </a:endParaRPr>
          </a:p>
          <a:p>
            <a:r>
              <a:rPr lang="en-US" b="1" dirty="0"/>
              <a:t>Design Goals:</a:t>
            </a:r>
            <a:endParaRPr lang="en-US" b="1" dirty="0">
              <a:cs typeface="Arial"/>
            </a:endParaRPr>
          </a:p>
          <a:p>
            <a:pPr marL="285750" indent="-285750">
              <a:buFont typeface="Arial" panose="020B0604020202020204" pitchFamily="34" charset="0"/>
              <a:buChar char="•"/>
            </a:pPr>
            <a:r>
              <a:rPr lang="en-US" sz="1600" b="1" dirty="0"/>
              <a:t>563 W/m</a:t>
            </a:r>
            <a:r>
              <a:rPr lang="en-US" sz="1600" b="1" baseline="30000" dirty="0"/>
              <a:t>2</a:t>
            </a:r>
            <a:r>
              <a:rPr lang="en-US" sz="1600" b="1" dirty="0"/>
              <a:t> </a:t>
            </a:r>
            <a:r>
              <a:rPr lang="en-US" sz="1600" i="1" dirty="0"/>
              <a:t>(375 W/m</a:t>
            </a:r>
            <a:r>
              <a:rPr lang="en-US" sz="1600" i="1" baseline="30000" dirty="0"/>
              <a:t>2 </a:t>
            </a:r>
            <a:r>
              <a:rPr lang="en-US" sz="1600" i="1" dirty="0"/>
              <a:t>+ 50%) </a:t>
            </a:r>
            <a:endParaRPr lang="en-US" sz="1600" i="1" dirty="0">
              <a:cs typeface="Arial"/>
            </a:endParaRPr>
          </a:p>
          <a:p>
            <a:pPr marL="742950" lvl="1" indent="-285750">
              <a:buFont typeface="Arial" panose="020B0604020202020204" pitchFamily="34" charset="0"/>
              <a:buChar char="•"/>
            </a:pPr>
            <a:r>
              <a:rPr lang="en-US" sz="1400" dirty="0"/>
              <a:t>Estimated errors end of life</a:t>
            </a:r>
            <a:endParaRPr lang="en-US" sz="1400" dirty="0">
              <a:cs typeface="Arial"/>
            </a:endParaRPr>
          </a:p>
          <a:p>
            <a:pPr marL="742950" lvl="1" indent="-285750">
              <a:buFont typeface="Arial" panose="020B0604020202020204" pitchFamily="34" charset="0"/>
              <a:buChar char="•"/>
            </a:pPr>
            <a:r>
              <a:rPr lang="en-US" sz="1400" dirty="0"/>
              <a:t>No reserve margin</a:t>
            </a:r>
            <a:endParaRPr lang="en-US" sz="1400" dirty="0">
              <a:cs typeface="Arial"/>
            </a:endParaRPr>
          </a:p>
          <a:p>
            <a:r>
              <a:rPr lang="en-US" b="1" dirty="0"/>
              <a:t>Current Design:</a:t>
            </a:r>
            <a:endParaRPr lang="en-US" b="1" dirty="0">
              <a:cs typeface="Arial"/>
            </a:endParaRPr>
          </a:p>
          <a:p>
            <a:pPr marL="285750" indent="-285750">
              <a:buFont typeface="Arial" panose="020B0604020202020204" pitchFamily="34" charset="0"/>
              <a:buChar char="•"/>
            </a:pPr>
            <a:r>
              <a:rPr lang="en-US" sz="1600" b="1" dirty="0">
                <a:solidFill>
                  <a:srgbClr val="C00000"/>
                </a:solidFill>
              </a:rPr>
              <a:t>625 W/m</a:t>
            </a:r>
            <a:r>
              <a:rPr lang="en-US" sz="1600" b="1" baseline="30000" dirty="0">
                <a:solidFill>
                  <a:srgbClr val="C00000"/>
                </a:solidFill>
              </a:rPr>
              <a:t>2</a:t>
            </a:r>
            <a:r>
              <a:rPr lang="en-US" sz="1600" b="1" dirty="0">
                <a:solidFill>
                  <a:srgbClr val="C00000"/>
                </a:solidFill>
              </a:rPr>
              <a:t> (375 W/m</a:t>
            </a:r>
            <a:r>
              <a:rPr lang="en-US" sz="1600" b="1" baseline="30000" dirty="0">
                <a:solidFill>
                  <a:srgbClr val="C00000"/>
                </a:solidFill>
              </a:rPr>
              <a:t>2</a:t>
            </a:r>
            <a:r>
              <a:rPr lang="en-US" sz="1600" b="1" dirty="0">
                <a:solidFill>
                  <a:srgbClr val="C00000"/>
                </a:solidFill>
              </a:rPr>
              <a:t> + 67%)</a:t>
            </a:r>
          </a:p>
          <a:p>
            <a:pPr marL="742950" lvl="1" indent="-285750">
              <a:buFont typeface="Arial" panose="020B0604020202020204" pitchFamily="34" charset="0"/>
              <a:buChar char="•"/>
            </a:pPr>
            <a:r>
              <a:rPr lang="en-US" sz="1400" dirty="0"/>
              <a:t>Reserve margin</a:t>
            </a:r>
          </a:p>
        </p:txBody>
      </p:sp>
      <p:pic>
        <p:nvPicPr>
          <p:cNvPr id="3" name="Picture 2">
            <a:extLst>
              <a:ext uri="{FF2B5EF4-FFF2-40B4-BE49-F238E27FC236}">
                <a16:creationId xmlns:a16="http://schemas.microsoft.com/office/drawing/2014/main" id="{96EC83DD-4DFE-EA39-D23D-1311EC0FF5C9}"/>
              </a:ext>
            </a:extLst>
          </p:cNvPr>
          <p:cNvPicPr>
            <a:picLocks noChangeAspect="1"/>
          </p:cNvPicPr>
          <p:nvPr/>
        </p:nvPicPr>
        <p:blipFill rotWithShape="1">
          <a:blip r:embed="rId4"/>
          <a:srcRect l="17619" t="16692" r="21822" b="11855"/>
          <a:stretch/>
        </p:blipFill>
        <p:spPr>
          <a:xfrm>
            <a:off x="7961834" y="4789129"/>
            <a:ext cx="1898651" cy="1846659"/>
          </a:xfrm>
          <a:prstGeom prst="rect">
            <a:avLst/>
          </a:prstGeom>
        </p:spPr>
      </p:pic>
      <p:sp>
        <p:nvSpPr>
          <p:cNvPr id="4" name="TextBox 3">
            <a:extLst>
              <a:ext uri="{FF2B5EF4-FFF2-40B4-BE49-F238E27FC236}">
                <a16:creationId xmlns:a16="http://schemas.microsoft.com/office/drawing/2014/main" id="{C1CD8002-0537-5177-4B64-2F418467AA9F}"/>
              </a:ext>
            </a:extLst>
          </p:cNvPr>
          <p:cNvSpPr txBox="1"/>
          <p:nvPr/>
        </p:nvSpPr>
        <p:spPr>
          <a:xfrm>
            <a:off x="429538" y="854681"/>
            <a:ext cx="4563973" cy="649556"/>
          </a:xfrm>
          <a:prstGeom prst="rect">
            <a:avLst/>
          </a:prstGeom>
          <a:noFill/>
          <a:ln>
            <a:noFill/>
          </a:ln>
          <a:effectLst/>
        </p:spPr>
        <p:txBody>
          <a:bodyPr spcFirstLastPara="1" wrap="square" lIns="26775" tIns="26775" rIns="26775" bIns="26775" rtlCol="0" anchor="t" anchorCtr="0">
            <a:noAutofit/>
          </a:bodyPr>
          <a:lstStyle/>
          <a:p>
            <a:r>
              <a:rPr lang="en-US" sz="1600" b="1" dirty="0"/>
              <a:t>Final optical design leverages arrays of aspheres to concentrate over 400 UV LEDs onto the surface of the OS simultaneously</a:t>
            </a:r>
          </a:p>
        </p:txBody>
      </p:sp>
      <p:pic>
        <p:nvPicPr>
          <p:cNvPr id="9" name="Picture 8">
            <a:extLst>
              <a:ext uri="{FF2B5EF4-FFF2-40B4-BE49-F238E27FC236}">
                <a16:creationId xmlns:a16="http://schemas.microsoft.com/office/drawing/2014/main" id="{22F88A2B-64C2-3A75-7CAB-06898085FFE1}"/>
              </a:ext>
            </a:extLst>
          </p:cNvPr>
          <p:cNvPicPr>
            <a:picLocks noChangeAspect="1"/>
          </p:cNvPicPr>
          <p:nvPr/>
        </p:nvPicPr>
        <p:blipFill rotWithShape="1">
          <a:blip r:embed="rId5"/>
          <a:srcRect b="21036"/>
          <a:stretch/>
        </p:blipFill>
        <p:spPr>
          <a:xfrm>
            <a:off x="9122851" y="3409461"/>
            <a:ext cx="2836686" cy="1084160"/>
          </a:xfrm>
          <a:prstGeom prst="rect">
            <a:avLst/>
          </a:prstGeom>
        </p:spPr>
      </p:pic>
      <p:pic>
        <p:nvPicPr>
          <p:cNvPr id="13" name="Picture 12">
            <a:extLst>
              <a:ext uri="{FF2B5EF4-FFF2-40B4-BE49-F238E27FC236}">
                <a16:creationId xmlns:a16="http://schemas.microsoft.com/office/drawing/2014/main" id="{0BBC5373-89A2-362C-0A8C-3BDE7E1D7064}"/>
              </a:ext>
            </a:extLst>
          </p:cNvPr>
          <p:cNvPicPr>
            <a:picLocks noChangeAspect="1"/>
          </p:cNvPicPr>
          <p:nvPr/>
        </p:nvPicPr>
        <p:blipFill rotWithShape="1">
          <a:blip r:embed="rId6"/>
          <a:srcRect l="14062"/>
          <a:stretch/>
        </p:blipFill>
        <p:spPr>
          <a:xfrm>
            <a:off x="9927265" y="4789129"/>
            <a:ext cx="2119362" cy="1846658"/>
          </a:xfrm>
          <a:prstGeom prst="rect">
            <a:avLst/>
          </a:prstGeom>
        </p:spPr>
      </p:pic>
      <p:sp>
        <p:nvSpPr>
          <p:cNvPr id="15" name="TextBox 14">
            <a:extLst>
              <a:ext uri="{FF2B5EF4-FFF2-40B4-BE49-F238E27FC236}">
                <a16:creationId xmlns:a16="http://schemas.microsoft.com/office/drawing/2014/main" id="{8D538389-6231-3C9C-6428-40691768045F}"/>
              </a:ext>
            </a:extLst>
          </p:cNvPr>
          <p:cNvSpPr txBox="1"/>
          <p:nvPr/>
        </p:nvSpPr>
        <p:spPr>
          <a:xfrm>
            <a:off x="8019233" y="942468"/>
            <a:ext cx="3950964" cy="649556"/>
          </a:xfrm>
          <a:prstGeom prst="rect">
            <a:avLst/>
          </a:prstGeom>
          <a:noFill/>
          <a:ln>
            <a:noFill/>
          </a:ln>
          <a:effectLst/>
        </p:spPr>
        <p:txBody>
          <a:bodyPr spcFirstLastPara="1" wrap="square" lIns="26775" tIns="26775" rIns="26775" bIns="26775" rtlCol="0" anchor="t" anchorCtr="0">
            <a:noAutofit/>
          </a:bodyPr>
          <a:lstStyle/>
          <a:p>
            <a:pPr algn="ctr"/>
            <a:r>
              <a:rPr lang="en-US" sz="1400" b="1" dirty="0"/>
              <a:t>Each microlens array has 4 identical aspheres merged; each asphere is centered over one of the four Nichia LEDs in the 2x2 LED array</a:t>
            </a:r>
          </a:p>
        </p:txBody>
      </p:sp>
      <p:sp>
        <p:nvSpPr>
          <p:cNvPr id="16" name="TextBox 15">
            <a:extLst>
              <a:ext uri="{FF2B5EF4-FFF2-40B4-BE49-F238E27FC236}">
                <a16:creationId xmlns:a16="http://schemas.microsoft.com/office/drawing/2014/main" id="{5256884A-AE0F-3ECA-08E1-A965C8D3472C}"/>
              </a:ext>
            </a:extLst>
          </p:cNvPr>
          <p:cNvSpPr txBox="1"/>
          <p:nvPr/>
        </p:nvSpPr>
        <p:spPr>
          <a:xfrm>
            <a:off x="8019233" y="4520361"/>
            <a:ext cx="3950964" cy="242027"/>
          </a:xfrm>
          <a:prstGeom prst="rect">
            <a:avLst/>
          </a:prstGeom>
          <a:noFill/>
          <a:ln>
            <a:noFill/>
          </a:ln>
          <a:effectLst/>
        </p:spPr>
        <p:txBody>
          <a:bodyPr spcFirstLastPara="1" wrap="square" lIns="26775" tIns="26775" rIns="26775" bIns="26775" rtlCol="0" anchor="t" anchorCtr="0">
            <a:noAutofit/>
          </a:bodyPr>
          <a:lstStyle/>
          <a:p>
            <a:pPr algn="ctr"/>
            <a:r>
              <a:rPr lang="en-US" sz="1400" b="1" dirty="0"/>
              <a:t>Delivered prototype microlens arrays</a:t>
            </a:r>
          </a:p>
        </p:txBody>
      </p:sp>
      <p:sp>
        <p:nvSpPr>
          <p:cNvPr id="17" name="TextBox 16">
            <a:extLst>
              <a:ext uri="{FF2B5EF4-FFF2-40B4-BE49-F238E27FC236}">
                <a16:creationId xmlns:a16="http://schemas.microsoft.com/office/drawing/2014/main" id="{9178CE04-854B-B723-EEBA-90F77192C379}"/>
              </a:ext>
            </a:extLst>
          </p:cNvPr>
          <p:cNvSpPr txBox="1"/>
          <p:nvPr/>
        </p:nvSpPr>
        <p:spPr>
          <a:xfrm>
            <a:off x="4586263" y="4100299"/>
            <a:ext cx="1102332" cy="489472"/>
          </a:xfrm>
          <a:prstGeom prst="rect">
            <a:avLst/>
          </a:prstGeom>
          <a:noFill/>
          <a:ln>
            <a:noFill/>
          </a:ln>
          <a:effectLst/>
        </p:spPr>
        <p:txBody>
          <a:bodyPr spcFirstLastPara="1" wrap="square" lIns="26775" tIns="26775" rIns="26775" bIns="26775" rtlCol="0" anchor="t" anchorCtr="0">
            <a:noAutofit/>
          </a:bodyPr>
          <a:lstStyle/>
          <a:p>
            <a:pPr algn="r"/>
            <a:r>
              <a:rPr lang="en-US" sz="1200" dirty="0"/>
              <a:t>OS as it is pulled through UV Body Ring</a:t>
            </a:r>
          </a:p>
        </p:txBody>
      </p:sp>
    </p:spTree>
    <p:extLst>
      <p:ext uri="{BB962C8B-B14F-4D97-AF65-F5344CB8AC3E}">
        <p14:creationId xmlns:p14="http://schemas.microsoft.com/office/powerpoint/2010/main" val="2651139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 name="Picture 147">
            <a:extLst>
              <a:ext uri="{FF2B5EF4-FFF2-40B4-BE49-F238E27FC236}">
                <a16:creationId xmlns:a16="http://schemas.microsoft.com/office/drawing/2014/main" id="{8335432A-A5A4-7D5E-18C3-918F156D55FB}"/>
              </a:ext>
            </a:extLst>
          </p:cNvPr>
          <p:cNvPicPr>
            <a:picLocks noChangeAspect="1"/>
          </p:cNvPicPr>
          <p:nvPr/>
        </p:nvPicPr>
        <p:blipFill>
          <a:blip r:embed="rId3"/>
          <a:stretch>
            <a:fillRect/>
          </a:stretch>
        </p:blipFill>
        <p:spPr>
          <a:xfrm>
            <a:off x="3997262" y="3088969"/>
            <a:ext cx="7881613" cy="3383280"/>
          </a:xfrm>
          <a:prstGeom prst="rect">
            <a:avLst/>
          </a:prstGeom>
        </p:spPr>
      </p:pic>
      <p:sp>
        <p:nvSpPr>
          <p:cNvPr id="2" name="Title 1">
            <a:extLst>
              <a:ext uri="{FF2B5EF4-FFF2-40B4-BE49-F238E27FC236}">
                <a16:creationId xmlns:a16="http://schemas.microsoft.com/office/drawing/2014/main" id="{F3771650-414C-CA2D-2D44-A7263879F5C8}"/>
              </a:ext>
            </a:extLst>
          </p:cNvPr>
          <p:cNvSpPr>
            <a:spLocks noGrp="1"/>
          </p:cNvSpPr>
          <p:nvPr>
            <p:ph type="title"/>
          </p:nvPr>
        </p:nvSpPr>
        <p:spPr>
          <a:xfrm>
            <a:off x="257302" y="175688"/>
            <a:ext cx="11304437" cy="552594"/>
          </a:xfrm>
        </p:spPr>
        <p:txBody>
          <a:bodyPr/>
          <a:lstStyle/>
          <a:p>
            <a:r>
              <a:rPr lang="en-US" dirty="0"/>
              <a:t>Optical Analysis – String Failure Fault Tolerance</a:t>
            </a:r>
          </a:p>
        </p:txBody>
      </p:sp>
      <p:sp>
        <p:nvSpPr>
          <p:cNvPr id="3" name="Text Placeholder 2">
            <a:extLst>
              <a:ext uri="{FF2B5EF4-FFF2-40B4-BE49-F238E27FC236}">
                <a16:creationId xmlns:a16="http://schemas.microsoft.com/office/drawing/2014/main" id="{4C5B87B0-F084-A1A0-4B9E-6D8DA10839FF}"/>
              </a:ext>
            </a:extLst>
          </p:cNvPr>
          <p:cNvSpPr>
            <a:spLocks noGrp="1"/>
          </p:cNvSpPr>
          <p:nvPr>
            <p:ph type="body" sz="quarter" idx="11"/>
          </p:nvPr>
        </p:nvSpPr>
        <p:spPr>
          <a:xfrm>
            <a:off x="257302" y="989187"/>
            <a:ext cx="11821627" cy="781050"/>
          </a:xfrm>
        </p:spPr>
        <p:txBody>
          <a:bodyPr lIns="91440" tIns="45720" rIns="91440" bIns="45720" anchor="ctr"/>
          <a:lstStyle/>
          <a:p>
            <a:pPr marL="0" indent="0">
              <a:lnSpc>
                <a:spcPct val="100000"/>
              </a:lnSpc>
              <a:spcBef>
                <a:spcPts val="0"/>
              </a:spcBef>
              <a:buNone/>
            </a:pPr>
            <a:r>
              <a:rPr lang="en-US" b="1" dirty="0">
                <a:cs typeface="Arial"/>
              </a:rPr>
              <a:t>UV system is NOT redundant</a:t>
            </a:r>
          </a:p>
          <a:p>
            <a:pPr marL="0" indent="0">
              <a:lnSpc>
                <a:spcPct val="100000"/>
              </a:lnSpc>
              <a:spcBef>
                <a:spcPts val="0"/>
              </a:spcBef>
              <a:buNone/>
            </a:pPr>
            <a:r>
              <a:rPr lang="en-US" b="1" dirty="0">
                <a:cs typeface="Arial"/>
              </a:rPr>
              <a:t>However, impact from string failure can be minimized by clever choice of how to wire up a string</a:t>
            </a:r>
          </a:p>
        </p:txBody>
      </p:sp>
      <p:grpSp>
        <p:nvGrpSpPr>
          <p:cNvPr id="4" name="Group 3">
            <a:extLst>
              <a:ext uri="{FF2B5EF4-FFF2-40B4-BE49-F238E27FC236}">
                <a16:creationId xmlns:a16="http://schemas.microsoft.com/office/drawing/2014/main" id="{97F1810F-A75D-A327-E22F-1E2A8C1ACA15}"/>
              </a:ext>
            </a:extLst>
          </p:cNvPr>
          <p:cNvGrpSpPr>
            <a:grpSpLocks noChangeAspect="1"/>
          </p:cNvGrpSpPr>
          <p:nvPr/>
        </p:nvGrpSpPr>
        <p:grpSpPr>
          <a:xfrm>
            <a:off x="431115" y="2216848"/>
            <a:ext cx="3326781" cy="3383280"/>
            <a:chOff x="3013417" y="1219200"/>
            <a:chExt cx="2967129" cy="3017520"/>
          </a:xfrm>
        </p:grpSpPr>
        <p:pic>
          <p:nvPicPr>
            <p:cNvPr id="5" name="Picture 4">
              <a:extLst>
                <a:ext uri="{FF2B5EF4-FFF2-40B4-BE49-F238E27FC236}">
                  <a16:creationId xmlns:a16="http://schemas.microsoft.com/office/drawing/2014/main" id="{D6B01591-A252-60C2-036D-8AAE6E98D844}"/>
                </a:ext>
              </a:extLst>
            </p:cNvPr>
            <p:cNvPicPr>
              <a:picLocks noChangeAspect="1"/>
            </p:cNvPicPr>
            <p:nvPr/>
          </p:nvPicPr>
          <p:blipFill>
            <a:blip r:embed="rId4"/>
            <a:stretch>
              <a:fillRect/>
            </a:stretch>
          </p:blipFill>
          <p:spPr>
            <a:xfrm>
              <a:off x="3013417" y="1219200"/>
              <a:ext cx="2967129" cy="3017520"/>
            </a:xfrm>
            <a:prstGeom prst="rect">
              <a:avLst/>
            </a:prstGeom>
          </p:spPr>
        </p:pic>
        <p:sp>
          <p:nvSpPr>
            <p:cNvPr id="6" name="Rectangle 5">
              <a:extLst>
                <a:ext uri="{FF2B5EF4-FFF2-40B4-BE49-F238E27FC236}">
                  <a16:creationId xmlns:a16="http://schemas.microsoft.com/office/drawing/2014/main" id="{A7919EF1-BBC5-9E7C-26BD-D41324A65D49}"/>
                </a:ext>
              </a:extLst>
            </p:cNvPr>
            <p:cNvSpPr/>
            <p:nvPr/>
          </p:nvSpPr>
          <p:spPr bwMode="auto">
            <a:xfrm rot="21143350">
              <a:off x="5633571" y="2359100"/>
              <a:ext cx="170592" cy="37445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200" b="0" i="0" u="none" strike="noStrike" cap="none" normalizeH="0" baseline="0" dirty="0">
                <a:ln>
                  <a:noFill/>
                </a:ln>
                <a:solidFill>
                  <a:schemeClr val="tx1"/>
                </a:solidFill>
                <a:effectLst/>
                <a:latin typeface="Arial Narrow" pitchFamily="34" charset="0"/>
              </a:endParaRPr>
            </a:p>
          </p:txBody>
        </p:sp>
      </p:grpSp>
      <p:cxnSp>
        <p:nvCxnSpPr>
          <p:cNvPr id="8" name="Straight Arrow Connector 7">
            <a:extLst>
              <a:ext uri="{FF2B5EF4-FFF2-40B4-BE49-F238E27FC236}">
                <a16:creationId xmlns:a16="http://schemas.microsoft.com/office/drawing/2014/main" id="{535A06AB-DB60-5E77-BBAB-C6690932264C}"/>
              </a:ext>
            </a:extLst>
          </p:cNvPr>
          <p:cNvCxnSpPr>
            <a:cxnSpLocks/>
          </p:cNvCxnSpPr>
          <p:nvPr/>
        </p:nvCxnSpPr>
        <p:spPr>
          <a:xfrm>
            <a:off x="3657600" y="3628103"/>
            <a:ext cx="845246"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CEBC1DA6-668A-30E5-D4CB-F8665CA90EE0}"/>
              </a:ext>
            </a:extLst>
          </p:cNvPr>
          <p:cNvSpPr txBox="1">
            <a:spLocks/>
          </p:cNvSpPr>
          <p:nvPr/>
        </p:nvSpPr>
        <p:spPr>
          <a:xfrm>
            <a:off x="3147414" y="2119069"/>
            <a:ext cx="8731461" cy="460210"/>
          </a:xfrm>
          <a:prstGeom prst="rect">
            <a:avLst/>
          </a:prstGeom>
        </p:spPr>
        <p:txBody>
          <a:bodyPr lIns="91440" tIns="45720" rIns="91440" bIns="45720" anchor="ct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1600" dirty="0">
                <a:cs typeface="Arial"/>
              </a:rPr>
              <a:t>A single electrical string is comprised of 4 Light Engines wired together</a:t>
            </a:r>
          </a:p>
          <a:p>
            <a:pPr>
              <a:lnSpc>
                <a:spcPct val="100000"/>
              </a:lnSpc>
              <a:spcBef>
                <a:spcPts val="0"/>
              </a:spcBef>
            </a:pPr>
            <a:r>
              <a:rPr lang="en-US" sz="1600" b="1" dirty="0">
                <a:cs typeface="Arial"/>
              </a:rPr>
              <a:t>Minimum spacing of 5 light engines between those strung together </a:t>
            </a:r>
            <a:r>
              <a:rPr lang="en-US" sz="1600" dirty="0">
                <a:cs typeface="Arial"/>
              </a:rPr>
              <a:t>ensures that a single string failure will not result in failure to meet requirement</a:t>
            </a:r>
          </a:p>
          <a:p>
            <a:pPr>
              <a:lnSpc>
                <a:spcPct val="100000"/>
              </a:lnSpc>
              <a:spcBef>
                <a:spcPts val="0"/>
              </a:spcBef>
            </a:pPr>
            <a:r>
              <a:rPr lang="en-US" sz="1600" dirty="0">
                <a:cs typeface="Arial"/>
              </a:rPr>
              <a:t>If multiple strings fail but are distributed far from each other, requirements could still be met </a:t>
            </a:r>
          </a:p>
        </p:txBody>
      </p:sp>
    </p:spTree>
    <p:extLst>
      <p:ext uri="{BB962C8B-B14F-4D97-AF65-F5344CB8AC3E}">
        <p14:creationId xmlns:p14="http://schemas.microsoft.com/office/powerpoint/2010/main" val="2887923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B399-580F-EBCE-1718-AAF3093E8E71}"/>
              </a:ext>
            </a:extLst>
          </p:cNvPr>
          <p:cNvSpPr>
            <a:spLocks noGrp="1"/>
          </p:cNvSpPr>
          <p:nvPr>
            <p:ph type="title"/>
          </p:nvPr>
        </p:nvSpPr>
        <p:spPr/>
        <p:txBody>
          <a:bodyPr>
            <a:normAutofit fontScale="90000"/>
          </a:bodyPr>
          <a:lstStyle/>
          <a:p>
            <a:r>
              <a:rPr lang="en-US" dirty="0"/>
              <a:t>UV Illumination System Mechanical and Thermal Components</a:t>
            </a:r>
            <a:br>
              <a:rPr lang="en-US" dirty="0"/>
            </a:br>
            <a:endParaRPr lang="en-US" dirty="0"/>
          </a:p>
        </p:txBody>
      </p:sp>
      <p:sp>
        <p:nvSpPr>
          <p:cNvPr id="10" name="Text Placeholder 2">
            <a:extLst>
              <a:ext uri="{FF2B5EF4-FFF2-40B4-BE49-F238E27FC236}">
                <a16:creationId xmlns:a16="http://schemas.microsoft.com/office/drawing/2014/main" id="{147C4B7F-E40F-789F-6CB0-31D5C94408EB}"/>
              </a:ext>
            </a:extLst>
          </p:cNvPr>
          <p:cNvSpPr txBox="1">
            <a:spLocks/>
          </p:cNvSpPr>
          <p:nvPr/>
        </p:nvSpPr>
        <p:spPr>
          <a:xfrm>
            <a:off x="8775010" y="1033807"/>
            <a:ext cx="2650781" cy="626319"/>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400" b="1" dirty="0"/>
              <a:t>UV Thermal Radiator and Heat Pipes</a:t>
            </a:r>
          </a:p>
        </p:txBody>
      </p:sp>
      <p:pic>
        <p:nvPicPr>
          <p:cNvPr id="7" name="Picture 6">
            <a:extLst>
              <a:ext uri="{FF2B5EF4-FFF2-40B4-BE49-F238E27FC236}">
                <a16:creationId xmlns:a16="http://schemas.microsoft.com/office/drawing/2014/main" id="{93826277-C564-414C-932F-4890D97C61CE}"/>
              </a:ext>
            </a:extLst>
          </p:cNvPr>
          <p:cNvPicPr>
            <a:picLocks noChangeAspect="1"/>
          </p:cNvPicPr>
          <p:nvPr/>
        </p:nvPicPr>
        <p:blipFill>
          <a:blip r:embed="rId2"/>
          <a:stretch>
            <a:fillRect/>
          </a:stretch>
        </p:blipFill>
        <p:spPr>
          <a:xfrm>
            <a:off x="566693" y="2353448"/>
            <a:ext cx="2943225" cy="3990975"/>
          </a:xfrm>
          <a:prstGeom prst="rect">
            <a:avLst/>
          </a:prstGeom>
        </p:spPr>
      </p:pic>
      <p:pic>
        <p:nvPicPr>
          <p:cNvPr id="3" name="Picture 2">
            <a:extLst>
              <a:ext uri="{FF2B5EF4-FFF2-40B4-BE49-F238E27FC236}">
                <a16:creationId xmlns:a16="http://schemas.microsoft.com/office/drawing/2014/main" id="{8B83DAD7-772F-0A8C-0F2F-DE738362D4ED}"/>
              </a:ext>
            </a:extLst>
          </p:cNvPr>
          <p:cNvPicPr>
            <a:picLocks noChangeAspect="1"/>
          </p:cNvPicPr>
          <p:nvPr/>
        </p:nvPicPr>
        <p:blipFill>
          <a:blip r:embed="rId3"/>
          <a:stretch>
            <a:fillRect/>
          </a:stretch>
        </p:blipFill>
        <p:spPr>
          <a:xfrm>
            <a:off x="9257688" y="1465326"/>
            <a:ext cx="2540718" cy="2420725"/>
          </a:xfrm>
          <a:prstGeom prst="rect">
            <a:avLst/>
          </a:prstGeom>
        </p:spPr>
      </p:pic>
      <p:pic>
        <p:nvPicPr>
          <p:cNvPr id="8" name="Picture 7">
            <a:extLst>
              <a:ext uri="{FF2B5EF4-FFF2-40B4-BE49-F238E27FC236}">
                <a16:creationId xmlns:a16="http://schemas.microsoft.com/office/drawing/2014/main" id="{E235364D-3DA0-A45F-F54D-CE0D8BBC0CA7}"/>
              </a:ext>
            </a:extLst>
          </p:cNvPr>
          <p:cNvPicPr>
            <a:picLocks noChangeAspect="1"/>
          </p:cNvPicPr>
          <p:nvPr/>
        </p:nvPicPr>
        <p:blipFill>
          <a:blip r:embed="rId4"/>
          <a:stretch>
            <a:fillRect/>
          </a:stretch>
        </p:blipFill>
        <p:spPr>
          <a:xfrm>
            <a:off x="5463278" y="4247320"/>
            <a:ext cx="2123822" cy="2526161"/>
          </a:xfrm>
          <a:prstGeom prst="rect">
            <a:avLst/>
          </a:prstGeom>
        </p:spPr>
      </p:pic>
      <p:grpSp>
        <p:nvGrpSpPr>
          <p:cNvPr id="30" name="Group 29">
            <a:extLst>
              <a:ext uri="{FF2B5EF4-FFF2-40B4-BE49-F238E27FC236}">
                <a16:creationId xmlns:a16="http://schemas.microsoft.com/office/drawing/2014/main" id="{5CDE58C7-4C75-381D-2F3F-B71AE939602A}"/>
              </a:ext>
            </a:extLst>
          </p:cNvPr>
          <p:cNvGrpSpPr>
            <a:grpSpLocks noChangeAspect="1"/>
          </p:cNvGrpSpPr>
          <p:nvPr/>
        </p:nvGrpSpPr>
        <p:grpSpPr>
          <a:xfrm>
            <a:off x="3529412" y="2565062"/>
            <a:ext cx="737817" cy="3674232"/>
            <a:chOff x="5460444" y="1113929"/>
            <a:chExt cx="541357" cy="2695885"/>
          </a:xfrm>
        </p:grpSpPr>
        <p:pic>
          <p:nvPicPr>
            <p:cNvPr id="31" name="Picture 30">
              <a:extLst>
                <a:ext uri="{FF2B5EF4-FFF2-40B4-BE49-F238E27FC236}">
                  <a16:creationId xmlns:a16="http://schemas.microsoft.com/office/drawing/2014/main" id="{0A6E3062-2668-B046-117D-240248E643F5}"/>
                </a:ext>
              </a:extLst>
            </p:cNvPr>
            <p:cNvPicPr>
              <a:picLocks noChangeAspect="1"/>
            </p:cNvPicPr>
            <p:nvPr/>
          </p:nvPicPr>
          <p:blipFill>
            <a:blip r:embed="rId5"/>
            <a:stretch>
              <a:fillRect/>
            </a:stretch>
          </p:blipFill>
          <p:spPr>
            <a:xfrm>
              <a:off x="5460444" y="1113929"/>
              <a:ext cx="541357" cy="2695885"/>
            </a:xfrm>
            <a:prstGeom prst="rect">
              <a:avLst/>
            </a:prstGeom>
          </p:spPr>
        </p:pic>
        <p:sp>
          <p:nvSpPr>
            <p:cNvPr id="32" name="Flowchart: Or 31">
              <a:extLst>
                <a:ext uri="{FF2B5EF4-FFF2-40B4-BE49-F238E27FC236}">
                  <a16:creationId xmlns:a16="http://schemas.microsoft.com/office/drawing/2014/main" id="{A0647E03-C4F4-C34F-E774-D550E7BDDEED}"/>
                </a:ext>
              </a:extLst>
            </p:cNvPr>
            <p:cNvSpPr/>
            <p:nvPr/>
          </p:nvSpPr>
          <p:spPr>
            <a:xfrm>
              <a:off x="5572364" y="2371494"/>
              <a:ext cx="200025" cy="180754"/>
            </a:xfrm>
            <a:prstGeom prst="flowChar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0B3ABA65-029D-35F9-F8CF-48F0D6A27196}"/>
              </a:ext>
            </a:extLst>
          </p:cNvPr>
          <p:cNvGrpSpPr/>
          <p:nvPr/>
        </p:nvGrpSpPr>
        <p:grpSpPr>
          <a:xfrm>
            <a:off x="4889530" y="1329928"/>
            <a:ext cx="4437350" cy="2860526"/>
            <a:chOff x="5328504" y="3571284"/>
            <a:chExt cx="4559074" cy="2860526"/>
          </a:xfrm>
        </p:grpSpPr>
        <p:pic>
          <p:nvPicPr>
            <p:cNvPr id="40" name="Picture 39">
              <a:extLst>
                <a:ext uri="{FF2B5EF4-FFF2-40B4-BE49-F238E27FC236}">
                  <a16:creationId xmlns:a16="http://schemas.microsoft.com/office/drawing/2014/main" id="{7D7DA693-6392-C8CA-3167-54A8DCEE2FE9}"/>
                </a:ext>
              </a:extLst>
            </p:cNvPr>
            <p:cNvPicPr>
              <a:picLocks noChangeAspect="1"/>
            </p:cNvPicPr>
            <p:nvPr/>
          </p:nvPicPr>
          <p:blipFill>
            <a:blip r:embed="rId6"/>
            <a:stretch>
              <a:fillRect/>
            </a:stretch>
          </p:blipFill>
          <p:spPr>
            <a:xfrm>
              <a:off x="5328504" y="3571284"/>
              <a:ext cx="4138393" cy="2549773"/>
            </a:xfrm>
            <a:prstGeom prst="rect">
              <a:avLst/>
            </a:prstGeom>
            <a:ln w="19050">
              <a:solidFill>
                <a:schemeClr val="tx1"/>
              </a:solidFill>
            </a:ln>
          </p:spPr>
        </p:pic>
        <p:cxnSp>
          <p:nvCxnSpPr>
            <p:cNvPr id="43" name="Straight Connector 42">
              <a:extLst>
                <a:ext uri="{FF2B5EF4-FFF2-40B4-BE49-F238E27FC236}">
                  <a16:creationId xmlns:a16="http://schemas.microsoft.com/office/drawing/2014/main" id="{0138ECA4-203A-A674-78D8-D606B81589F0}"/>
                </a:ext>
              </a:extLst>
            </p:cNvPr>
            <p:cNvCxnSpPr>
              <a:cxnSpLocks/>
            </p:cNvCxnSpPr>
            <p:nvPr/>
          </p:nvCxnSpPr>
          <p:spPr>
            <a:xfrm flipH="1" flipV="1">
              <a:off x="7711385" y="5255219"/>
              <a:ext cx="2176193" cy="582777"/>
            </a:xfrm>
            <a:prstGeom prst="line">
              <a:avLst/>
            </a:prstGeom>
            <a:ln w="19050">
              <a:solidFill>
                <a:schemeClr val="tx1"/>
              </a:solidFill>
              <a:prstDash val="sysDash"/>
            </a:ln>
          </p:spPr>
          <p:style>
            <a:lnRef idx="3">
              <a:schemeClr val="accent2"/>
            </a:lnRef>
            <a:fillRef idx="0">
              <a:schemeClr val="accent2"/>
            </a:fillRef>
            <a:effectRef idx="2">
              <a:schemeClr val="accent2"/>
            </a:effectRef>
            <a:fontRef idx="minor">
              <a:schemeClr val="tx1"/>
            </a:fontRef>
          </p:style>
        </p:cxnSp>
        <p:cxnSp>
          <p:nvCxnSpPr>
            <p:cNvPr id="44" name="Straight Connector 43">
              <a:extLst>
                <a:ext uri="{FF2B5EF4-FFF2-40B4-BE49-F238E27FC236}">
                  <a16:creationId xmlns:a16="http://schemas.microsoft.com/office/drawing/2014/main" id="{681BEA29-986A-43AB-AD1E-8BA6B3E1839B}"/>
                </a:ext>
              </a:extLst>
            </p:cNvPr>
            <p:cNvCxnSpPr>
              <a:cxnSpLocks/>
            </p:cNvCxnSpPr>
            <p:nvPr/>
          </p:nvCxnSpPr>
          <p:spPr>
            <a:xfrm flipH="1">
              <a:off x="7608163" y="4096282"/>
              <a:ext cx="2208325" cy="804515"/>
            </a:xfrm>
            <a:prstGeom prst="line">
              <a:avLst/>
            </a:prstGeom>
            <a:ln w="19050">
              <a:solidFill>
                <a:schemeClr val="tx1"/>
              </a:solidFill>
              <a:prstDash val="sysDash"/>
            </a:ln>
          </p:spPr>
          <p:style>
            <a:lnRef idx="3">
              <a:schemeClr val="accent2"/>
            </a:lnRef>
            <a:fillRef idx="0">
              <a:schemeClr val="accent2"/>
            </a:fillRef>
            <a:effectRef idx="2">
              <a:schemeClr val="accent2"/>
            </a:effectRef>
            <a:fontRef idx="minor">
              <a:schemeClr val="tx1"/>
            </a:fontRef>
          </p:style>
        </p:cxnSp>
        <p:cxnSp>
          <p:nvCxnSpPr>
            <p:cNvPr id="45" name="Straight Connector 44">
              <a:extLst>
                <a:ext uri="{FF2B5EF4-FFF2-40B4-BE49-F238E27FC236}">
                  <a16:creationId xmlns:a16="http://schemas.microsoft.com/office/drawing/2014/main" id="{888449D9-E428-4AF6-08CA-E817503E7502}"/>
                </a:ext>
              </a:extLst>
            </p:cNvPr>
            <p:cNvCxnSpPr>
              <a:cxnSpLocks/>
            </p:cNvCxnSpPr>
            <p:nvPr/>
          </p:nvCxnSpPr>
          <p:spPr>
            <a:xfrm flipV="1">
              <a:off x="6293928" y="5255219"/>
              <a:ext cx="945391" cy="1176591"/>
            </a:xfrm>
            <a:prstGeom prst="line">
              <a:avLst/>
            </a:prstGeom>
            <a:ln w="19050">
              <a:solidFill>
                <a:schemeClr val="tx1"/>
              </a:solidFill>
              <a:prstDash val="sysDash"/>
            </a:ln>
          </p:spPr>
          <p:style>
            <a:lnRef idx="3">
              <a:schemeClr val="accent2"/>
            </a:lnRef>
            <a:fillRef idx="0">
              <a:schemeClr val="accent2"/>
            </a:fillRef>
            <a:effectRef idx="2">
              <a:schemeClr val="accent2"/>
            </a:effectRef>
            <a:fontRef idx="minor">
              <a:schemeClr val="tx1"/>
            </a:fontRef>
          </p:style>
        </p:cxnSp>
      </p:grpSp>
      <p:sp>
        <p:nvSpPr>
          <p:cNvPr id="9" name="Text Placeholder 2">
            <a:extLst>
              <a:ext uri="{FF2B5EF4-FFF2-40B4-BE49-F238E27FC236}">
                <a16:creationId xmlns:a16="http://schemas.microsoft.com/office/drawing/2014/main" id="{AC7C9F59-D3C2-BD74-421E-C0C1311F72B0}"/>
              </a:ext>
            </a:extLst>
          </p:cNvPr>
          <p:cNvSpPr>
            <a:spLocks noGrp="1"/>
          </p:cNvSpPr>
          <p:nvPr>
            <p:ph type="body" sz="quarter" idx="11"/>
          </p:nvPr>
        </p:nvSpPr>
        <p:spPr>
          <a:xfrm>
            <a:off x="5061693" y="4190454"/>
            <a:ext cx="2665498" cy="626319"/>
          </a:xfrm>
        </p:spPr>
        <p:txBody>
          <a:bodyPr/>
          <a:lstStyle/>
          <a:p>
            <a:pPr marL="457200" lvl="1" indent="0" algn="ctr">
              <a:buNone/>
            </a:pPr>
            <a:r>
              <a:rPr lang="en-US" sz="1400" b="1" dirty="0"/>
              <a:t>UV Electronics Box</a:t>
            </a:r>
          </a:p>
        </p:txBody>
      </p:sp>
      <p:pic>
        <p:nvPicPr>
          <p:cNvPr id="46" name="Picture 45">
            <a:extLst>
              <a:ext uri="{FF2B5EF4-FFF2-40B4-BE49-F238E27FC236}">
                <a16:creationId xmlns:a16="http://schemas.microsoft.com/office/drawing/2014/main" id="{A31C4F73-C072-34B7-E031-6173BC970C67}"/>
              </a:ext>
            </a:extLst>
          </p:cNvPr>
          <p:cNvPicPr>
            <a:picLocks noChangeAspect="1"/>
          </p:cNvPicPr>
          <p:nvPr/>
        </p:nvPicPr>
        <p:blipFill>
          <a:blip r:embed="rId7"/>
          <a:stretch>
            <a:fillRect/>
          </a:stretch>
        </p:blipFill>
        <p:spPr>
          <a:xfrm>
            <a:off x="7988685" y="3968030"/>
            <a:ext cx="3956718" cy="2738928"/>
          </a:xfrm>
          <a:prstGeom prst="rect">
            <a:avLst/>
          </a:prstGeom>
        </p:spPr>
      </p:pic>
      <p:sp>
        <p:nvSpPr>
          <p:cNvPr id="47" name="TextBox 46">
            <a:extLst>
              <a:ext uri="{FF2B5EF4-FFF2-40B4-BE49-F238E27FC236}">
                <a16:creationId xmlns:a16="http://schemas.microsoft.com/office/drawing/2014/main" id="{17F92844-AECA-CE19-E740-15C5F67B7219}"/>
              </a:ext>
            </a:extLst>
          </p:cNvPr>
          <p:cNvSpPr txBox="1"/>
          <p:nvPr/>
        </p:nvSpPr>
        <p:spPr>
          <a:xfrm>
            <a:off x="368100" y="851120"/>
            <a:ext cx="4142940" cy="828625"/>
          </a:xfrm>
          <a:prstGeom prst="rect">
            <a:avLst/>
          </a:prstGeom>
          <a:noFill/>
          <a:ln>
            <a:noFill/>
          </a:ln>
          <a:effectLst/>
        </p:spPr>
        <p:txBody>
          <a:bodyPr spcFirstLastPara="1" wrap="square" lIns="26775" tIns="26775" rIns="26775" bIns="26775" rtlCol="0" anchor="t" anchorCtr="0">
            <a:noAutofit/>
          </a:bodyPr>
          <a:lstStyle/>
          <a:p>
            <a:r>
              <a:rPr lang="en-US" sz="1600" b="1" dirty="0"/>
              <a:t>UV Rings mounted on the UV Optical Bench along with:</a:t>
            </a:r>
          </a:p>
          <a:p>
            <a:pPr marL="285750" indent="-285750">
              <a:lnSpc>
                <a:spcPct val="100000"/>
              </a:lnSpc>
              <a:spcBef>
                <a:spcPts val="0"/>
              </a:spcBef>
              <a:buFont typeface="Arial" panose="020B0604020202020204" pitchFamily="34" charset="0"/>
              <a:buChar char="•"/>
            </a:pPr>
            <a:r>
              <a:rPr lang="en-US" sz="1600" b="1" dirty="0"/>
              <a:t> </a:t>
            </a:r>
            <a:r>
              <a:rPr lang="en-US" sz="1600" dirty="0"/>
              <a:t>Base and Lid facing SMR Nests</a:t>
            </a:r>
          </a:p>
          <a:p>
            <a:pPr marL="285750" indent="-285750">
              <a:lnSpc>
                <a:spcPct val="100000"/>
              </a:lnSpc>
              <a:spcBef>
                <a:spcPts val="0"/>
              </a:spcBef>
              <a:buFont typeface="Arial" panose="020B0604020202020204" pitchFamily="34" charset="0"/>
              <a:buChar char="•"/>
            </a:pPr>
            <a:r>
              <a:rPr lang="en-US" sz="1600" dirty="0"/>
              <a:t>Module and Thermal Harnessing </a:t>
            </a:r>
          </a:p>
          <a:p>
            <a:pPr marL="285750" indent="-285750">
              <a:lnSpc>
                <a:spcPct val="100000"/>
              </a:lnSpc>
              <a:spcBef>
                <a:spcPts val="0"/>
              </a:spcBef>
              <a:buFont typeface="Arial" panose="020B0604020202020204" pitchFamily="34" charset="0"/>
              <a:buChar char="•"/>
            </a:pPr>
            <a:r>
              <a:rPr lang="en-US" sz="1600" dirty="0"/>
              <a:t>Optical Bench Flexured Assembly</a:t>
            </a:r>
          </a:p>
          <a:p>
            <a:pPr marL="285750" indent="-285750">
              <a:lnSpc>
                <a:spcPct val="100000"/>
              </a:lnSpc>
              <a:spcBef>
                <a:spcPts val="0"/>
              </a:spcBef>
              <a:buFont typeface="Arial" panose="020B0604020202020204" pitchFamily="34" charset="0"/>
              <a:buChar char="•"/>
            </a:pPr>
            <a:r>
              <a:rPr lang="en-US" sz="1600" dirty="0"/>
              <a:t>Hoist Rings</a:t>
            </a:r>
          </a:p>
          <a:p>
            <a:pPr marL="285750" indent="-285750">
              <a:buFont typeface="Arial" panose="020B0604020202020204" pitchFamily="34" charset="0"/>
              <a:buChar char="•"/>
            </a:pPr>
            <a:endParaRPr lang="en-US" sz="1600" b="1" dirty="0"/>
          </a:p>
        </p:txBody>
      </p:sp>
      <p:sp>
        <p:nvSpPr>
          <p:cNvPr id="51" name="TextBox 50">
            <a:extLst>
              <a:ext uri="{FF2B5EF4-FFF2-40B4-BE49-F238E27FC236}">
                <a16:creationId xmlns:a16="http://schemas.microsoft.com/office/drawing/2014/main" id="{D4728AEB-AC2F-A499-4F34-3B23C32037A6}"/>
              </a:ext>
            </a:extLst>
          </p:cNvPr>
          <p:cNvSpPr txBox="1"/>
          <p:nvPr/>
        </p:nvSpPr>
        <p:spPr>
          <a:xfrm>
            <a:off x="4889530" y="849090"/>
            <a:ext cx="4142940" cy="828625"/>
          </a:xfrm>
          <a:prstGeom prst="rect">
            <a:avLst/>
          </a:prstGeom>
          <a:noFill/>
          <a:ln>
            <a:noFill/>
          </a:ln>
          <a:effectLst/>
        </p:spPr>
        <p:txBody>
          <a:bodyPr spcFirstLastPara="1" wrap="square" lIns="26775" tIns="26775" rIns="26775" bIns="26775" rtlCol="0" anchor="t" anchorCtr="0">
            <a:noAutofit/>
          </a:bodyPr>
          <a:lstStyle/>
          <a:p>
            <a:r>
              <a:rPr lang="en-US" sz="1400" b="1" dirty="0"/>
              <a:t>416 UV LEDs on simultaneously require sophisticated heat rejection system</a:t>
            </a:r>
            <a:endParaRPr lang="en-US" sz="1400" dirty="0"/>
          </a:p>
          <a:p>
            <a:pPr marL="285750" indent="-285750">
              <a:buFont typeface="Arial" panose="020B0604020202020204" pitchFamily="34" charset="0"/>
              <a:buChar char="•"/>
            </a:pPr>
            <a:endParaRPr lang="en-US" sz="1400" b="1" dirty="0"/>
          </a:p>
        </p:txBody>
      </p:sp>
    </p:spTree>
    <p:extLst>
      <p:ext uri="{BB962C8B-B14F-4D97-AF65-F5344CB8AC3E}">
        <p14:creationId xmlns:p14="http://schemas.microsoft.com/office/powerpoint/2010/main" val="3400380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0A49-A93B-5A5A-4525-6CF2E9E88A90}"/>
              </a:ext>
            </a:extLst>
          </p:cNvPr>
          <p:cNvSpPr>
            <a:spLocks noGrp="1"/>
          </p:cNvSpPr>
          <p:nvPr>
            <p:ph type="title"/>
          </p:nvPr>
        </p:nvSpPr>
        <p:spPr/>
        <p:txBody>
          <a:bodyPr lIns="91440" tIns="45720" rIns="91440" bIns="45720" anchor="t"/>
          <a:lstStyle/>
          <a:p>
            <a:r>
              <a:rPr lang="en-US" dirty="0"/>
              <a:t>Nichia SU LEDs and lens material meet system allocations</a:t>
            </a:r>
            <a:endParaRPr lang="en-US" dirty="0">
              <a:cs typeface="Arial"/>
            </a:endParaRPr>
          </a:p>
        </p:txBody>
      </p:sp>
      <p:sp>
        <p:nvSpPr>
          <p:cNvPr id="3" name="Text Placeholder 2">
            <a:extLst>
              <a:ext uri="{FF2B5EF4-FFF2-40B4-BE49-F238E27FC236}">
                <a16:creationId xmlns:a16="http://schemas.microsoft.com/office/drawing/2014/main" id="{08795B9B-EC02-9515-2C3C-C4AB4A0EF125}"/>
              </a:ext>
            </a:extLst>
          </p:cNvPr>
          <p:cNvSpPr>
            <a:spLocks noGrp="1"/>
          </p:cNvSpPr>
          <p:nvPr>
            <p:ph type="body" sz="quarter" idx="10"/>
          </p:nvPr>
        </p:nvSpPr>
        <p:spPr>
          <a:xfrm>
            <a:off x="173317" y="784002"/>
            <a:ext cx="3243694" cy="1924130"/>
          </a:xfrm>
        </p:spPr>
        <p:txBody>
          <a:bodyPr lIns="91440" tIns="45720" rIns="91440" bIns="45720" anchor="t">
            <a:normAutofit fontScale="92500"/>
          </a:bodyPr>
          <a:lstStyle/>
          <a:p>
            <a:pPr marL="0" indent="0">
              <a:spcBef>
                <a:spcPts val="0"/>
              </a:spcBef>
              <a:buNone/>
            </a:pPr>
            <a:r>
              <a:rPr lang="en-US" b="1" dirty="0">
                <a:cs typeface="Arial"/>
              </a:rPr>
              <a:t>LED Thermal Cycling: passed</a:t>
            </a:r>
          </a:p>
          <a:p>
            <a:pPr marL="571500">
              <a:spcBef>
                <a:spcPts val="0"/>
              </a:spcBef>
            </a:pPr>
            <a:r>
              <a:rPr lang="en-US" dirty="0">
                <a:cs typeface="Arial"/>
              </a:rPr>
              <a:t>Thermally cycled from –40C to +85C (survival temperature range) for a total of 500 cycles</a:t>
            </a:r>
          </a:p>
          <a:p>
            <a:pPr marL="571500">
              <a:spcBef>
                <a:spcPts val="0"/>
              </a:spcBef>
            </a:pPr>
            <a:r>
              <a:rPr lang="en-US" dirty="0">
                <a:cs typeface="Arial"/>
              </a:rPr>
              <a:t>Expected degradation (&lt;9%)</a:t>
            </a:r>
          </a:p>
        </p:txBody>
      </p:sp>
      <p:sp>
        <p:nvSpPr>
          <p:cNvPr id="10" name="Text Placeholder 9">
            <a:extLst>
              <a:ext uri="{FF2B5EF4-FFF2-40B4-BE49-F238E27FC236}">
                <a16:creationId xmlns:a16="http://schemas.microsoft.com/office/drawing/2014/main" id="{3A92C190-0DD9-025F-BAD7-5648D6A1E818}"/>
              </a:ext>
            </a:extLst>
          </p:cNvPr>
          <p:cNvSpPr>
            <a:spLocks noGrp="1"/>
          </p:cNvSpPr>
          <p:nvPr>
            <p:ph type="body" sz="quarter" idx="13"/>
          </p:nvPr>
        </p:nvSpPr>
        <p:spPr>
          <a:xfrm>
            <a:off x="173316" y="2708132"/>
            <a:ext cx="3243694" cy="1862212"/>
          </a:xfrm>
        </p:spPr>
        <p:txBody>
          <a:bodyPr lIns="91440" tIns="45720" rIns="91440" bIns="45720" anchor="t"/>
          <a:lstStyle/>
          <a:p>
            <a:pPr marL="0" indent="0">
              <a:buNone/>
            </a:pPr>
            <a:r>
              <a:rPr lang="en-US" b="1" dirty="0">
                <a:cs typeface="Arial"/>
              </a:rPr>
              <a:t>LED Cold Storage: passed</a:t>
            </a:r>
          </a:p>
          <a:p>
            <a:pPr marL="571500">
              <a:spcBef>
                <a:spcPts val="0"/>
              </a:spcBef>
            </a:pPr>
            <a:r>
              <a:rPr lang="en-US" sz="1500" dirty="0">
                <a:cs typeface="Arial"/>
              </a:rPr>
              <a:t>Parts stored at –40C, –50C for 100 hours each</a:t>
            </a:r>
          </a:p>
          <a:p>
            <a:pPr marL="571500">
              <a:spcBef>
                <a:spcPts val="0"/>
              </a:spcBef>
            </a:pPr>
            <a:r>
              <a:rPr lang="en-US" sz="1500" dirty="0">
                <a:cs typeface="Arial"/>
              </a:rPr>
              <a:t>Minimal/no optical power degradation witnessed</a:t>
            </a:r>
          </a:p>
          <a:p>
            <a:pPr marL="0" indent="0">
              <a:buNone/>
            </a:pPr>
            <a:endParaRPr lang="en-US" dirty="0">
              <a:cs typeface="Arial"/>
            </a:endParaRPr>
          </a:p>
        </p:txBody>
      </p:sp>
      <p:pic>
        <p:nvPicPr>
          <p:cNvPr id="11" name="Picture 10">
            <a:extLst>
              <a:ext uri="{FF2B5EF4-FFF2-40B4-BE49-F238E27FC236}">
                <a16:creationId xmlns:a16="http://schemas.microsoft.com/office/drawing/2014/main" id="{F227A127-FF97-07AA-A164-863CF2CBBD07}"/>
              </a:ext>
            </a:extLst>
          </p:cNvPr>
          <p:cNvPicPr>
            <a:picLocks noChangeAspect="1"/>
          </p:cNvPicPr>
          <p:nvPr/>
        </p:nvPicPr>
        <p:blipFill>
          <a:blip r:embed="rId3"/>
          <a:stretch>
            <a:fillRect/>
          </a:stretch>
        </p:blipFill>
        <p:spPr>
          <a:xfrm>
            <a:off x="3312508" y="784002"/>
            <a:ext cx="2388680" cy="1806423"/>
          </a:xfrm>
          <a:prstGeom prst="rect">
            <a:avLst/>
          </a:prstGeom>
        </p:spPr>
      </p:pic>
      <p:pic>
        <p:nvPicPr>
          <p:cNvPr id="12" name="Picture 11">
            <a:extLst>
              <a:ext uri="{FF2B5EF4-FFF2-40B4-BE49-F238E27FC236}">
                <a16:creationId xmlns:a16="http://schemas.microsoft.com/office/drawing/2014/main" id="{A36C38C8-9397-6788-E584-65623D8DE63A}"/>
              </a:ext>
            </a:extLst>
          </p:cNvPr>
          <p:cNvPicPr>
            <a:picLocks noChangeAspect="1"/>
          </p:cNvPicPr>
          <p:nvPr/>
        </p:nvPicPr>
        <p:blipFill>
          <a:blip r:embed="rId4"/>
          <a:stretch>
            <a:fillRect/>
          </a:stretch>
        </p:blipFill>
        <p:spPr>
          <a:xfrm>
            <a:off x="3306530" y="2708132"/>
            <a:ext cx="2388678" cy="1806423"/>
          </a:xfrm>
          <a:prstGeom prst="rect">
            <a:avLst/>
          </a:prstGeom>
        </p:spPr>
      </p:pic>
      <p:pic>
        <p:nvPicPr>
          <p:cNvPr id="4" name="Picture 3" descr="Chart, line chart&#10;&#10;Description automatically generated">
            <a:extLst>
              <a:ext uri="{FF2B5EF4-FFF2-40B4-BE49-F238E27FC236}">
                <a16:creationId xmlns:a16="http://schemas.microsoft.com/office/drawing/2014/main" id="{83A58D40-C5B4-1ABC-CD23-18A428AC9694}"/>
              </a:ext>
            </a:extLst>
          </p:cNvPr>
          <p:cNvPicPr>
            <a:picLocks noChangeAspect="1"/>
          </p:cNvPicPr>
          <p:nvPr/>
        </p:nvPicPr>
        <p:blipFill>
          <a:blip r:embed="rId5"/>
          <a:stretch>
            <a:fillRect/>
          </a:stretch>
        </p:blipFill>
        <p:spPr>
          <a:xfrm>
            <a:off x="3306530" y="4683149"/>
            <a:ext cx="2408564" cy="1806423"/>
          </a:xfrm>
          <a:prstGeom prst="rect">
            <a:avLst/>
          </a:prstGeom>
        </p:spPr>
      </p:pic>
      <p:sp>
        <p:nvSpPr>
          <p:cNvPr id="7" name="Text Placeholder 9">
            <a:extLst>
              <a:ext uri="{FF2B5EF4-FFF2-40B4-BE49-F238E27FC236}">
                <a16:creationId xmlns:a16="http://schemas.microsoft.com/office/drawing/2014/main" id="{80E51490-BFEC-6B2F-FD91-EA06D4D2F9AD}"/>
              </a:ext>
            </a:extLst>
          </p:cNvPr>
          <p:cNvSpPr txBox="1">
            <a:spLocks/>
          </p:cNvSpPr>
          <p:nvPr/>
        </p:nvSpPr>
        <p:spPr>
          <a:xfrm>
            <a:off x="173316" y="4683149"/>
            <a:ext cx="3362364" cy="1862212"/>
          </a:xfrm>
          <a:prstGeom prst="rect">
            <a:avLst/>
          </a:prstGeom>
        </p:spPr>
        <p:txBody>
          <a:bodyPr lIns="91440" tIns="45720" rIns="91440" bIns="45720" anchor="t"/>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lang="en-US" sz="1600" kern="1200" dirty="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cs typeface="Arial"/>
              </a:rPr>
              <a:t>LED Radiation: passed</a:t>
            </a:r>
          </a:p>
          <a:p>
            <a:pPr marL="571500">
              <a:spcBef>
                <a:spcPts val="0"/>
              </a:spcBef>
            </a:pPr>
            <a:r>
              <a:rPr lang="en-US" sz="1500" dirty="0">
                <a:cs typeface="Arial"/>
              </a:rPr>
              <a:t>LEDs subjected to increasing proton radiation dosage from 10 – 450 krad</a:t>
            </a:r>
          </a:p>
          <a:p>
            <a:pPr marL="571500">
              <a:spcBef>
                <a:spcPts val="0"/>
              </a:spcBef>
            </a:pPr>
            <a:r>
              <a:rPr lang="en-US" sz="1500" dirty="0">
                <a:cs typeface="Arial"/>
              </a:rPr>
              <a:t>No overall degradation</a:t>
            </a:r>
          </a:p>
          <a:p>
            <a:pPr marL="0" indent="0">
              <a:buFont typeface="Arial" panose="020B0604020202020204" pitchFamily="34" charset="0"/>
              <a:buNone/>
            </a:pPr>
            <a:endParaRPr lang="en-US" dirty="0">
              <a:cs typeface="Arial"/>
            </a:endParaRPr>
          </a:p>
        </p:txBody>
      </p:sp>
      <p:pic>
        <p:nvPicPr>
          <p:cNvPr id="8" name="Picture 7" descr="Chart, line chart&#10;&#10;Description automatically generated">
            <a:extLst>
              <a:ext uri="{FF2B5EF4-FFF2-40B4-BE49-F238E27FC236}">
                <a16:creationId xmlns:a16="http://schemas.microsoft.com/office/drawing/2014/main" id="{FF0078F1-D388-BE13-7F51-9181B22782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9694" y="743419"/>
            <a:ext cx="2388680" cy="1790829"/>
          </a:xfrm>
          <a:prstGeom prst="rect">
            <a:avLst/>
          </a:prstGeom>
          <a:ln>
            <a:noFill/>
          </a:ln>
        </p:spPr>
      </p:pic>
      <p:sp>
        <p:nvSpPr>
          <p:cNvPr id="9" name="Text Placeholder 2">
            <a:extLst>
              <a:ext uri="{FF2B5EF4-FFF2-40B4-BE49-F238E27FC236}">
                <a16:creationId xmlns:a16="http://schemas.microsoft.com/office/drawing/2014/main" id="{571C57A8-4D01-FCE1-B3A4-97CA321EAAB6}"/>
              </a:ext>
            </a:extLst>
          </p:cNvPr>
          <p:cNvSpPr txBox="1">
            <a:spLocks/>
          </p:cNvSpPr>
          <p:nvPr/>
        </p:nvSpPr>
        <p:spPr>
          <a:xfrm>
            <a:off x="6096000" y="784002"/>
            <a:ext cx="3243694" cy="1924130"/>
          </a:xfrm>
          <a:prstGeom prst="rect">
            <a:avLst/>
          </a:prstGeom>
        </p:spPr>
        <p:txBody>
          <a:bodyPr lIns="91440" tIns="45720" rIns="91440" bIns="45720" anchor="t">
            <a:normAutofit fontScale="92500"/>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cs typeface="Arial"/>
              </a:rPr>
              <a:t>LED Burn-in: passed</a:t>
            </a:r>
          </a:p>
          <a:p>
            <a:pPr marL="571500">
              <a:spcBef>
                <a:spcPts val="0"/>
              </a:spcBef>
            </a:pPr>
            <a:r>
              <a:rPr lang="en-US" sz="1600" dirty="0">
                <a:cs typeface="Arial"/>
              </a:rPr>
              <a:t>Average optical power degradation for the 3 CW LEDs after 1000 hours of on-time was -8.11%, within manufacturer’s expectations</a:t>
            </a:r>
          </a:p>
        </p:txBody>
      </p:sp>
      <p:pic>
        <p:nvPicPr>
          <p:cNvPr id="14" name="Picture 13" descr="A picture containing chart&#10;&#10;Description automatically generated">
            <a:extLst>
              <a:ext uri="{FF2B5EF4-FFF2-40B4-BE49-F238E27FC236}">
                <a16:creationId xmlns:a16="http://schemas.microsoft.com/office/drawing/2014/main" id="{24312775-F359-8FDE-BCAB-EAAAA22D15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39694" y="2708132"/>
            <a:ext cx="2476839" cy="1856921"/>
          </a:xfrm>
          <a:prstGeom prst="rect">
            <a:avLst/>
          </a:prstGeom>
        </p:spPr>
      </p:pic>
      <p:sp>
        <p:nvSpPr>
          <p:cNvPr id="15" name="Text Placeholder 2">
            <a:extLst>
              <a:ext uri="{FF2B5EF4-FFF2-40B4-BE49-F238E27FC236}">
                <a16:creationId xmlns:a16="http://schemas.microsoft.com/office/drawing/2014/main" id="{B234936A-4496-4F2E-6689-99B8EE1E8E55}"/>
              </a:ext>
            </a:extLst>
          </p:cNvPr>
          <p:cNvSpPr txBox="1">
            <a:spLocks/>
          </p:cNvSpPr>
          <p:nvPr/>
        </p:nvSpPr>
        <p:spPr>
          <a:xfrm>
            <a:off x="6096000" y="2708132"/>
            <a:ext cx="3243694" cy="1924130"/>
          </a:xfrm>
          <a:prstGeom prst="rect">
            <a:avLst/>
          </a:prstGeom>
        </p:spPr>
        <p:txBody>
          <a:bodyPr lIns="91440" tIns="45720" rIns="91440" bIns="45720" anchor="t">
            <a:normAutofit/>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500" b="1" dirty="0">
                <a:cs typeface="Arial"/>
              </a:rPr>
              <a:t>Lens Material Radiation: passed</a:t>
            </a:r>
          </a:p>
          <a:p>
            <a:pPr marL="571500">
              <a:spcBef>
                <a:spcPts val="0"/>
              </a:spcBef>
            </a:pPr>
            <a:r>
              <a:rPr lang="en-US" sz="1500" dirty="0">
                <a:cs typeface="Arial"/>
              </a:rPr>
              <a:t>Temperature controlled runs in CW and pulsed for up to 1000 hours</a:t>
            </a:r>
          </a:p>
          <a:p>
            <a:pPr marL="571500">
              <a:spcBef>
                <a:spcPts val="0"/>
              </a:spcBef>
            </a:pPr>
            <a:r>
              <a:rPr lang="en-US" sz="1500" dirty="0">
                <a:cs typeface="Arial"/>
              </a:rPr>
              <a:t>~8% degradation after 1000 hours, within expectations</a:t>
            </a:r>
          </a:p>
          <a:p>
            <a:pPr marL="571500">
              <a:spcBef>
                <a:spcPts val="0"/>
              </a:spcBef>
            </a:pPr>
            <a:endParaRPr lang="en-US" sz="1500" dirty="0">
              <a:cs typeface="Arial"/>
            </a:endParaRPr>
          </a:p>
        </p:txBody>
      </p:sp>
      <p:sp>
        <p:nvSpPr>
          <p:cNvPr id="16" name="Text Placeholder 2">
            <a:extLst>
              <a:ext uri="{FF2B5EF4-FFF2-40B4-BE49-F238E27FC236}">
                <a16:creationId xmlns:a16="http://schemas.microsoft.com/office/drawing/2014/main" id="{1659EC02-3C2E-488E-B1BE-835FF30347B2}"/>
              </a:ext>
            </a:extLst>
          </p:cNvPr>
          <p:cNvSpPr txBox="1">
            <a:spLocks/>
          </p:cNvSpPr>
          <p:nvPr/>
        </p:nvSpPr>
        <p:spPr>
          <a:xfrm>
            <a:off x="6096000" y="4680084"/>
            <a:ext cx="3093574" cy="1924130"/>
          </a:xfrm>
          <a:prstGeom prst="rect">
            <a:avLst/>
          </a:prstGeom>
        </p:spPr>
        <p:txBody>
          <a:bodyPr lIns="91440" tIns="45720" rIns="91440" bIns="45720" anchor="t">
            <a:normAutofit/>
          </a:bodyPr>
          <a:lstStyle>
            <a:lvl1pPr marL="285750" marR="0" indent="-285750" algn="l" defTabSz="1219170" rtl="0" eaLnBrk="1" fontAlgn="auto" latinLnBrk="0" hangingPunct="1">
              <a:lnSpc>
                <a:spcPct val="120000"/>
              </a:lnSpc>
              <a:spcBef>
                <a:spcPts val="1000"/>
              </a:spcBef>
              <a:spcAft>
                <a:spcPts val="0"/>
              </a:spcAft>
              <a:buClr>
                <a:srgbClr val="000000"/>
              </a:buClr>
              <a:buSzPct val="80000"/>
              <a:buFont typeface="Arial" panose="020B0604020202020204" pitchFamily="34" charset="0"/>
              <a:buChar char="•"/>
              <a:tabLst/>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sz="1500" b="1" dirty="0">
                <a:cs typeface="Arial"/>
              </a:rPr>
              <a:t>LED spectra: passed</a:t>
            </a:r>
          </a:p>
          <a:p>
            <a:pPr marL="571500">
              <a:spcBef>
                <a:spcPts val="0"/>
              </a:spcBef>
            </a:pPr>
            <a:r>
              <a:rPr lang="en-US" sz="1500" dirty="0">
                <a:cs typeface="Arial"/>
              </a:rPr>
              <a:t>Requirement: </a:t>
            </a:r>
            <a:r>
              <a:rPr lang="en-US" sz="1500" dirty="0"/>
              <a:t>275-285 nm</a:t>
            </a:r>
          </a:p>
          <a:p>
            <a:pPr marL="571500">
              <a:spcBef>
                <a:spcPts val="0"/>
              </a:spcBef>
            </a:pPr>
            <a:r>
              <a:rPr lang="en-US" sz="1500" dirty="0"/>
              <a:t>Measured spectral peak: 277 nm</a:t>
            </a:r>
          </a:p>
          <a:p>
            <a:pPr marL="571500">
              <a:spcBef>
                <a:spcPts val="0"/>
              </a:spcBef>
            </a:pPr>
            <a:endParaRPr lang="en-US" sz="1500" dirty="0">
              <a:cs typeface="Arial"/>
            </a:endParaRPr>
          </a:p>
        </p:txBody>
      </p:sp>
      <p:pic>
        <p:nvPicPr>
          <p:cNvPr id="18" name="Picture 17">
            <a:extLst>
              <a:ext uri="{FF2B5EF4-FFF2-40B4-BE49-F238E27FC236}">
                <a16:creationId xmlns:a16="http://schemas.microsoft.com/office/drawing/2014/main" id="{5EC5E5BA-72A1-0425-6D2F-B8350A9E1432}"/>
              </a:ext>
            </a:extLst>
          </p:cNvPr>
          <p:cNvPicPr>
            <a:picLocks noChangeAspect="1"/>
          </p:cNvPicPr>
          <p:nvPr/>
        </p:nvPicPr>
        <p:blipFill>
          <a:blip r:embed="rId8"/>
          <a:stretch>
            <a:fillRect/>
          </a:stretch>
        </p:blipFill>
        <p:spPr>
          <a:xfrm>
            <a:off x="9194696" y="4806146"/>
            <a:ext cx="2823988" cy="1704365"/>
          </a:xfrm>
          <a:prstGeom prst="rect">
            <a:avLst/>
          </a:prstGeom>
        </p:spPr>
      </p:pic>
    </p:spTree>
    <p:extLst>
      <p:ext uri="{BB962C8B-B14F-4D97-AF65-F5344CB8AC3E}">
        <p14:creationId xmlns:p14="http://schemas.microsoft.com/office/powerpoint/2010/main" val="40485743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D1796-98B9-A32B-5000-3E7C75435523}"/>
              </a:ext>
            </a:extLst>
          </p:cNvPr>
          <p:cNvSpPr>
            <a:spLocks noGrp="1"/>
          </p:cNvSpPr>
          <p:nvPr>
            <p:ph type="title"/>
          </p:nvPr>
        </p:nvSpPr>
        <p:spPr/>
        <p:txBody>
          <a:bodyPr/>
          <a:lstStyle/>
          <a:p>
            <a:r>
              <a:rPr lang="en-US" dirty="0"/>
              <a:t>Prototype light engine development and testing underway</a:t>
            </a:r>
          </a:p>
        </p:txBody>
      </p:sp>
      <p:pic>
        <p:nvPicPr>
          <p:cNvPr id="4" name="Picture 3">
            <a:extLst>
              <a:ext uri="{FF2B5EF4-FFF2-40B4-BE49-F238E27FC236}">
                <a16:creationId xmlns:a16="http://schemas.microsoft.com/office/drawing/2014/main" id="{C4AC7025-5F92-0787-C45C-BF3047226B19}"/>
              </a:ext>
            </a:extLst>
          </p:cNvPr>
          <p:cNvPicPr>
            <a:picLocks noChangeAspect="1"/>
          </p:cNvPicPr>
          <p:nvPr/>
        </p:nvPicPr>
        <p:blipFill>
          <a:blip r:embed="rId2"/>
          <a:stretch>
            <a:fillRect/>
          </a:stretch>
        </p:blipFill>
        <p:spPr>
          <a:xfrm>
            <a:off x="6895472" y="3046926"/>
            <a:ext cx="4719717" cy="2981480"/>
          </a:xfrm>
          <a:prstGeom prst="rect">
            <a:avLst/>
          </a:prstGeom>
        </p:spPr>
      </p:pic>
      <p:pic>
        <p:nvPicPr>
          <p:cNvPr id="5" name="Picture 4">
            <a:extLst>
              <a:ext uri="{FF2B5EF4-FFF2-40B4-BE49-F238E27FC236}">
                <a16:creationId xmlns:a16="http://schemas.microsoft.com/office/drawing/2014/main" id="{0A272713-ABB4-A1F3-25A6-3BC36DBA6DC0}"/>
              </a:ext>
            </a:extLst>
          </p:cNvPr>
          <p:cNvPicPr>
            <a:picLocks noChangeAspect="1"/>
          </p:cNvPicPr>
          <p:nvPr/>
        </p:nvPicPr>
        <p:blipFill>
          <a:blip r:embed="rId3"/>
          <a:stretch>
            <a:fillRect/>
          </a:stretch>
        </p:blipFill>
        <p:spPr>
          <a:xfrm>
            <a:off x="9456667" y="1044911"/>
            <a:ext cx="2158522" cy="1637937"/>
          </a:xfrm>
          <a:prstGeom prst="rect">
            <a:avLst/>
          </a:prstGeom>
        </p:spPr>
      </p:pic>
      <p:pic>
        <p:nvPicPr>
          <p:cNvPr id="6" name="Picture 5">
            <a:extLst>
              <a:ext uri="{FF2B5EF4-FFF2-40B4-BE49-F238E27FC236}">
                <a16:creationId xmlns:a16="http://schemas.microsoft.com/office/drawing/2014/main" id="{A07A9190-5844-BA12-4C40-BDBF4D50B2AF}"/>
              </a:ext>
            </a:extLst>
          </p:cNvPr>
          <p:cNvPicPr>
            <a:picLocks noChangeAspect="1"/>
          </p:cNvPicPr>
          <p:nvPr/>
        </p:nvPicPr>
        <p:blipFill>
          <a:blip r:embed="rId4"/>
          <a:stretch>
            <a:fillRect/>
          </a:stretch>
        </p:blipFill>
        <p:spPr>
          <a:xfrm>
            <a:off x="6895473" y="1044911"/>
            <a:ext cx="2241054" cy="1637937"/>
          </a:xfrm>
          <a:prstGeom prst="rect">
            <a:avLst/>
          </a:prstGeom>
        </p:spPr>
      </p:pic>
      <p:sp>
        <p:nvSpPr>
          <p:cNvPr id="7" name="TextBox 6">
            <a:extLst>
              <a:ext uri="{FF2B5EF4-FFF2-40B4-BE49-F238E27FC236}">
                <a16:creationId xmlns:a16="http://schemas.microsoft.com/office/drawing/2014/main" id="{D362F7F9-33B3-6DE7-8A84-545D8B546525}"/>
              </a:ext>
            </a:extLst>
          </p:cNvPr>
          <p:cNvSpPr txBox="1"/>
          <p:nvPr/>
        </p:nvSpPr>
        <p:spPr>
          <a:xfrm>
            <a:off x="6432417" y="5977412"/>
            <a:ext cx="6293126" cy="584775"/>
          </a:xfrm>
          <a:prstGeom prst="rect">
            <a:avLst/>
          </a:prstGeom>
          <a:noFill/>
        </p:spPr>
        <p:txBody>
          <a:bodyPr wrap="square" rtlCol="0">
            <a:spAutoFit/>
          </a:bodyPr>
          <a:lstStyle/>
          <a:p>
            <a:pPr algn="ctr"/>
            <a:r>
              <a:rPr lang="en-US" sz="1600" dirty="0"/>
              <a:t>Measured irradiance of single LED is </a:t>
            </a:r>
          </a:p>
          <a:p>
            <a:pPr algn="ctr"/>
            <a:r>
              <a:rPr lang="en-US" sz="1600" b="1" dirty="0"/>
              <a:t>within test error or higher </a:t>
            </a:r>
            <a:r>
              <a:rPr lang="en-US" sz="1600" dirty="0"/>
              <a:t>than modelled</a:t>
            </a:r>
          </a:p>
        </p:txBody>
      </p:sp>
      <p:sp>
        <p:nvSpPr>
          <p:cNvPr id="8" name="Right Brace 7">
            <a:extLst>
              <a:ext uri="{FF2B5EF4-FFF2-40B4-BE49-F238E27FC236}">
                <a16:creationId xmlns:a16="http://schemas.microsoft.com/office/drawing/2014/main" id="{637671E6-4563-73E8-CFC7-F3B9E99E9521}"/>
              </a:ext>
            </a:extLst>
          </p:cNvPr>
          <p:cNvSpPr/>
          <p:nvPr/>
        </p:nvSpPr>
        <p:spPr>
          <a:xfrm rot="5400000">
            <a:off x="8932384" y="882492"/>
            <a:ext cx="408288" cy="4009004"/>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6" name="Group 25">
            <a:extLst>
              <a:ext uri="{FF2B5EF4-FFF2-40B4-BE49-F238E27FC236}">
                <a16:creationId xmlns:a16="http://schemas.microsoft.com/office/drawing/2014/main" id="{E39F8E54-83CF-6F6A-E1E4-76833D84A228}"/>
              </a:ext>
            </a:extLst>
          </p:cNvPr>
          <p:cNvGrpSpPr/>
          <p:nvPr/>
        </p:nvGrpSpPr>
        <p:grpSpPr>
          <a:xfrm>
            <a:off x="585733" y="3616819"/>
            <a:ext cx="5510267" cy="2605801"/>
            <a:chOff x="599318" y="3119453"/>
            <a:chExt cx="5510267" cy="2605801"/>
          </a:xfrm>
        </p:grpSpPr>
        <p:pic>
          <p:nvPicPr>
            <p:cNvPr id="9" name="Picture 8">
              <a:extLst>
                <a:ext uri="{FF2B5EF4-FFF2-40B4-BE49-F238E27FC236}">
                  <a16:creationId xmlns:a16="http://schemas.microsoft.com/office/drawing/2014/main" id="{CA4992BB-3525-714F-F923-81919F858612}"/>
                </a:ext>
              </a:extLst>
            </p:cNvPr>
            <p:cNvPicPr>
              <a:picLocks noChangeAspect="1"/>
            </p:cNvPicPr>
            <p:nvPr/>
          </p:nvPicPr>
          <p:blipFill rotWithShape="1">
            <a:blip r:embed="rId5"/>
            <a:srcRect l="4447" t="41581" r="15032" b="7673"/>
            <a:stretch/>
          </p:blipFill>
          <p:spPr>
            <a:xfrm>
              <a:off x="599318" y="3119453"/>
              <a:ext cx="5510267" cy="2605801"/>
            </a:xfrm>
            <a:prstGeom prst="rect">
              <a:avLst/>
            </a:prstGeom>
            <a:ln>
              <a:solidFill>
                <a:schemeClr val="tx1"/>
              </a:solidFill>
            </a:ln>
          </p:spPr>
        </p:pic>
        <p:sp>
          <p:nvSpPr>
            <p:cNvPr id="11" name="TextBox 10">
              <a:extLst>
                <a:ext uri="{FF2B5EF4-FFF2-40B4-BE49-F238E27FC236}">
                  <a16:creationId xmlns:a16="http://schemas.microsoft.com/office/drawing/2014/main" id="{DDF4FF31-F75C-4B5B-09B8-BD5622C73A4D}"/>
                </a:ext>
              </a:extLst>
            </p:cNvPr>
            <p:cNvSpPr txBox="1"/>
            <p:nvPr/>
          </p:nvSpPr>
          <p:spPr>
            <a:xfrm>
              <a:off x="2942304" y="3262274"/>
              <a:ext cx="995516" cy="461665"/>
            </a:xfrm>
            <a:prstGeom prst="rect">
              <a:avLst/>
            </a:prstGeom>
            <a:solidFill>
              <a:schemeClr val="bg1"/>
            </a:solidFill>
            <a:ln>
              <a:solidFill>
                <a:schemeClr val="tx1"/>
              </a:solidFill>
            </a:ln>
          </p:spPr>
          <p:txBody>
            <a:bodyPr wrap="square" rtlCol="0">
              <a:spAutoFit/>
            </a:bodyPr>
            <a:lstStyle/>
            <a:p>
              <a:pPr algn="ctr"/>
              <a:r>
                <a:rPr lang="en-US" sz="1200" dirty="0"/>
                <a:t>UV-C photometer</a:t>
              </a:r>
            </a:p>
          </p:txBody>
        </p:sp>
        <p:sp>
          <p:nvSpPr>
            <p:cNvPr id="12" name="TextBox 11">
              <a:extLst>
                <a:ext uri="{FF2B5EF4-FFF2-40B4-BE49-F238E27FC236}">
                  <a16:creationId xmlns:a16="http://schemas.microsoft.com/office/drawing/2014/main" id="{37742AAA-3917-18AD-59E9-F68EF7C3D248}"/>
                </a:ext>
              </a:extLst>
            </p:cNvPr>
            <p:cNvSpPr txBox="1"/>
            <p:nvPr/>
          </p:nvSpPr>
          <p:spPr>
            <a:xfrm>
              <a:off x="3937820" y="4675660"/>
              <a:ext cx="771833" cy="276999"/>
            </a:xfrm>
            <a:prstGeom prst="rect">
              <a:avLst/>
            </a:prstGeom>
            <a:solidFill>
              <a:schemeClr val="bg1"/>
            </a:solidFill>
            <a:ln>
              <a:solidFill>
                <a:schemeClr val="tx1"/>
              </a:solidFill>
            </a:ln>
          </p:spPr>
          <p:txBody>
            <a:bodyPr wrap="square" rtlCol="0">
              <a:spAutoFit/>
            </a:bodyPr>
            <a:lstStyle/>
            <a:p>
              <a:pPr algn="ctr"/>
              <a:r>
                <a:rPr lang="en-US" sz="1200" dirty="0"/>
                <a:t>hexapod</a:t>
              </a:r>
            </a:p>
          </p:txBody>
        </p:sp>
        <p:sp>
          <p:nvSpPr>
            <p:cNvPr id="13" name="TextBox 12">
              <a:extLst>
                <a:ext uri="{FF2B5EF4-FFF2-40B4-BE49-F238E27FC236}">
                  <a16:creationId xmlns:a16="http://schemas.microsoft.com/office/drawing/2014/main" id="{68FDF088-AF72-8BD9-0230-431CAAF41C8A}"/>
                </a:ext>
              </a:extLst>
            </p:cNvPr>
            <p:cNvSpPr txBox="1"/>
            <p:nvPr/>
          </p:nvSpPr>
          <p:spPr>
            <a:xfrm>
              <a:off x="879537" y="3429000"/>
              <a:ext cx="771833" cy="461665"/>
            </a:xfrm>
            <a:prstGeom prst="rect">
              <a:avLst/>
            </a:prstGeom>
            <a:solidFill>
              <a:schemeClr val="bg1"/>
            </a:solidFill>
            <a:ln>
              <a:solidFill>
                <a:schemeClr val="tx1"/>
              </a:solidFill>
            </a:ln>
          </p:spPr>
          <p:txBody>
            <a:bodyPr wrap="square" rtlCol="0">
              <a:spAutoFit/>
            </a:bodyPr>
            <a:lstStyle/>
            <a:p>
              <a:pPr algn="ctr"/>
              <a:r>
                <a:rPr lang="en-US" sz="1200" dirty="0"/>
                <a:t>TEC mount</a:t>
              </a:r>
            </a:p>
          </p:txBody>
        </p:sp>
        <p:sp>
          <p:nvSpPr>
            <p:cNvPr id="14" name="TextBox 13">
              <a:extLst>
                <a:ext uri="{FF2B5EF4-FFF2-40B4-BE49-F238E27FC236}">
                  <a16:creationId xmlns:a16="http://schemas.microsoft.com/office/drawing/2014/main" id="{90596F3A-9F70-BE43-56E8-BE5EF19D7737}"/>
                </a:ext>
              </a:extLst>
            </p:cNvPr>
            <p:cNvSpPr txBox="1"/>
            <p:nvPr/>
          </p:nvSpPr>
          <p:spPr>
            <a:xfrm>
              <a:off x="1496961" y="4049835"/>
              <a:ext cx="845125" cy="461665"/>
            </a:xfrm>
            <a:prstGeom prst="rect">
              <a:avLst/>
            </a:prstGeom>
            <a:solidFill>
              <a:schemeClr val="bg1"/>
            </a:solidFill>
            <a:ln>
              <a:solidFill>
                <a:schemeClr val="tx1"/>
              </a:solidFill>
            </a:ln>
          </p:spPr>
          <p:txBody>
            <a:bodyPr wrap="square" rtlCol="0">
              <a:spAutoFit/>
            </a:bodyPr>
            <a:lstStyle/>
            <a:p>
              <a:pPr algn="ctr"/>
              <a:r>
                <a:rPr lang="en-US" sz="1200" dirty="0"/>
                <a:t>LED assembly</a:t>
              </a:r>
            </a:p>
          </p:txBody>
        </p:sp>
        <p:sp>
          <p:nvSpPr>
            <p:cNvPr id="15" name="TextBox 14">
              <a:extLst>
                <a:ext uri="{FF2B5EF4-FFF2-40B4-BE49-F238E27FC236}">
                  <a16:creationId xmlns:a16="http://schemas.microsoft.com/office/drawing/2014/main" id="{FD7C7B2C-43A6-35F4-EAB9-AF456F8CB866}"/>
                </a:ext>
              </a:extLst>
            </p:cNvPr>
            <p:cNvSpPr txBox="1"/>
            <p:nvPr/>
          </p:nvSpPr>
          <p:spPr>
            <a:xfrm>
              <a:off x="2582618" y="4801753"/>
              <a:ext cx="771833" cy="461665"/>
            </a:xfrm>
            <a:prstGeom prst="rect">
              <a:avLst/>
            </a:prstGeom>
            <a:solidFill>
              <a:schemeClr val="bg1"/>
            </a:solidFill>
            <a:ln>
              <a:solidFill>
                <a:schemeClr val="tx1"/>
              </a:solidFill>
            </a:ln>
          </p:spPr>
          <p:txBody>
            <a:bodyPr wrap="square" rtlCol="0">
              <a:spAutoFit/>
            </a:bodyPr>
            <a:lstStyle/>
            <a:p>
              <a:pPr algn="ctr"/>
              <a:r>
                <a:rPr lang="en-US" sz="1200" dirty="0"/>
                <a:t>SMR targets</a:t>
              </a:r>
            </a:p>
          </p:txBody>
        </p:sp>
        <p:cxnSp>
          <p:nvCxnSpPr>
            <p:cNvPr id="17" name="Straight Arrow Connector 16">
              <a:extLst>
                <a:ext uri="{FF2B5EF4-FFF2-40B4-BE49-F238E27FC236}">
                  <a16:creationId xmlns:a16="http://schemas.microsoft.com/office/drawing/2014/main" id="{EF9ECC9D-43DE-4535-EC13-7A4A7AF6A1E1}"/>
                </a:ext>
              </a:extLst>
            </p:cNvPr>
            <p:cNvCxnSpPr>
              <a:cxnSpLocks/>
            </p:cNvCxnSpPr>
            <p:nvPr/>
          </p:nvCxnSpPr>
          <p:spPr>
            <a:xfrm flipV="1">
              <a:off x="3354451" y="3967316"/>
              <a:ext cx="529956" cy="846843"/>
            </a:xfrm>
            <a:prstGeom prst="straightConnector1">
              <a:avLst/>
            </a:prstGeom>
            <a:ln w="12700">
              <a:solidFill>
                <a:schemeClr val="bg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9FE8C92-C2C8-81E8-E68B-F3DD0E57800D}"/>
                </a:ext>
              </a:extLst>
            </p:cNvPr>
            <p:cNvCxnSpPr>
              <a:cxnSpLocks/>
            </p:cNvCxnSpPr>
            <p:nvPr/>
          </p:nvCxnSpPr>
          <p:spPr>
            <a:xfrm flipH="1" flipV="1">
              <a:off x="2529205" y="4623619"/>
              <a:ext cx="54758" cy="176628"/>
            </a:xfrm>
            <a:prstGeom prst="straightConnector1">
              <a:avLst/>
            </a:prstGeom>
            <a:ln w="12700">
              <a:solidFill>
                <a:schemeClr val="bg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B577C7E-C9AB-272F-88B6-95792C3C5765}"/>
                </a:ext>
              </a:extLst>
            </p:cNvPr>
            <p:cNvCxnSpPr>
              <a:cxnSpLocks/>
            </p:cNvCxnSpPr>
            <p:nvPr/>
          </p:nvCxnSpPr>
          <p:spPr>
            <a:xfrm flipV="1">
              <a:off x="2314261" y="4159045"/>
              <a:ext cx="156094" cy="67418"/>
            </a:xfrm>
            <a:prstGeom prst="straightConnector1">
              <a:avLst/>
            </a:prstGeom>
            <a:ln w="12700">
              <a:solidFill>
                <a:schemeClr val="bg1"/>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EBBAC175-11C2-6A30-7427-D3642D758A37}"/>
              </a:ext>
            </a:extLst>
          </p:cNvPr>
          <p:cNvSpPr txBox="1"/>
          <p:nvPr/>
        </p:nvSpPr>
        <p:spPr>
          <a:xfrm>
            <a:off x="121493" y="942604"/>
            <a:ext cx="6714383" cy="2554545"/>
          </a:xfrm>
          <a:prstGeom prst="rect">
            <a:avLst/>
          </a:prstGeom>
          <a:noFill/>
        </p:spPr>
        <p:txBody>
          <a:bodyPr wrap="square" rtlCol="0">
            <a:spAutoFit/>
          </a:bodyPr>
          <a:lstStyle/>
          <a:p>
            <a:r>
              <a:rPr lang="en-US" sz="1600" b="1" dirty="0"/>
              <a:t>Testbed at GSFC to measure irradiance of prototype light engines</a:t>
            </a:r>
          </a:p>
          <a:p>
            <a:pPr marL="285750" indent="-285750">
              <a:buFont typeface="Arial" panose="020B0604020202020204" pitchFamily="34" charset="0"/>
              <a:buChar char="•"/>
            </a:pPr>
            <a:r>
              <a:rPr lang="en-US" sz="1600" dirty="0"/>
              <a:t>Testbed will measure </a:t>
            </a:r>
            <a:r>
              <a:rPr lang="en-US" sz="1600" i="1" dirty="0"/>
              <a:t>single</a:t>
            </a:r>
            <a:r>
              <a:rPr lang="en-US" sz="1600" dirty="0"/>
              <a:t> light engine irradiance over section of the OS OML for model verification</a:t>
            </a:r>
          </a:p>
          <a:p>
            <a:pPr marL="285750" indent="-285750">
              <a:buFont typeface="Arial" panose="020B0604020202020204" pitchFamily="34" charset="0"/>
              <a:buChar char="•"/>
            </a:pPr>
            <a:r>
              <a:rPr lang="en-US" sz="1600" dirty="0"/>
              <a:t>Delivery of first prototype light engines August</a:t>
            </a:r>
          </a:p>
          <a:p>
            <a:pPr marL="285750" indent="-285750">
              <a:buFont typeface="Arial" panose="020B0604020202020204" pitchFamily="34" charset="0"/>
              <a:buChar char="•"/>
            </a:pPr>
            <a:r>
              <a:rPr lang="en-US" sz="1600" dirty="0"/>
              <a:t>End-to-end tests already run on single Nichia LED (no optic) have verified model (with same parameters) to within test measurement error (5.25%)</a:t>
            </a:r>
          </a:p>
          <a:p>
            <a:pPr marL="742950" lvl="1" indent="-285750">
              <a:buFont typeface="Arial" panose="020B0604020202020204" pitchFamily="34" charset="0"/>
              <a:buChar char="•"/>
            </a:pPr>
            <a:r>
              <a:rPr lang="en-US" sz="1600" dirty="0"/>
              <a:t>Results show measurements match or exceed model predictions, in agreement with prior measurements showing Nichia LED output exceeded data sheet assumptions</a:t>
            </a:r>
          </a:p>
        </p:txBody>
      </p:sp>
      <p:sp>
        <p:nvSpPr>
          <p:cNvPr id="27" name="Text Placeholder 2">
            <a:extLst>
              <a:ext uri="{FF2B5EF4-FFF2-40B4-BE49-F238E27FC236}">
                <a16:creationId xmlns:a16="http://schemas.microsoft.com/office/drawing/2014/main" id="{91B3A028-B0B6-5F62-2B83-40288527A8AB}"/>
              </a:ext>
            </a:extLst>
          </p:cNvPr>
          <p:cNvSpPr txBox="1">
            <a:spLocks/>
          </p:cNvSpPr>
          <p:nvPr/>
        </p:nvSpPr>
        <p:spPr>
          <a:xfrm>
            <a:off x="10537111" y="5604204"/>
            <a:ext cx="1386959" cy="31316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050" i="1" dirty="0">
                <a:solidFill>
                  <a:schemeClr val="tx1">
                    <a:lumMod val="65000"/>
                    <a:lumOff val="35000"/>
                  </a:schemeClr>
                </a:solidFill>
              </a:rPr>
              <a:t>Test error = 5.25%</a:t>
            </a:r>
          </a:p>
        </p:txBody>
      </p:sp>
    </p:spTree>
    <p:extLst>
      <p:ext uri="{BB962C8B-B14F-4D97-AF65-F5344CB8AC3E}">
        <p14:creationId xmlns:p14="http://schemas.microsoft.com/office/powerpoint/2010/main" val="1870127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1B8B3-31E6-9EA0-DD6C-B5C7CEA2DFE0}"/>
              </a:ext>
            </a:extLst>
          </p:cNvPr>
          <p:cNvSpPr>
            <a:spLocks noGrp="1"/>
          </p:cNvSpPr>
          <p:nvPr>
            <p:ph type="title"/>
          </p:nvPr>
        </p:nvSpPr>
        <p:spPr/>
        <p:txBody>
          <a:bodyPr/>
          <a:lstStyle/>
          <a:p>
            <a:r>
              <a:rPr lang="en-US" dirty="0"/>
              <a:t>Conclusions</a:t>
            </a:r>
          </a:p>
        </p:txBody>
      </p:sp>
      <p:pic>
        <p:nvPicPr>
          <p:cNvPr id="5" name="Picture 4">
            <a:extLst>
              <a:ext uri="{FF2B5EF4-FFF2-40B4-BE49-F238E27FC236}">
                <a16:creationId xmlns:a16="http://schemas.microsoft.com/office/drawing/2014/main" id="{2D1BCFB8-D971-2C0A-75D8-C35BE228E71F}"/>
              </a:ext>
            </a:extLst>
          </p:cNvPr>
          <p:cNvPicPr>
            <a:picLocks noChangeAspect="1"/>
          </p:cNvPicPr>
          <p:nvPr/>
        </p:nvPicPr>
        <p:blipFill>
          <a:blip r:embed="rId2"/>
          <a:stretch>
            <a:fillRect/>
          </a:stretch>
        </p:blipFill>
        <p:spPr>
          <a:xfrm>
            <a:off x="6294414" y="1385915"/>
            <a:ext cx="5286375" cy="4357688"/>
          </a:xfrm>
          <a:prstGeom prst="rect">
            <a:avLst/>
          </a:prstGeom>
        </p:spPr>
      </p:pic>
      <p:sp>
        <p:nvSpPr>
          <p:cNvPr id="9" name="Content Placeholder 2">
            <a:extLst>
              <a:ext uri="{FF2B5EF4-FFF2-40B4-BE49-F238E27FC236}">
                <a16:creationId xmlns:a16="http://schemas.microsoft.com/office/drawing/2014/main" id="{82464C56-2805-E90C-FCED-63F153DEB24D}"/>
              </a:ext>
            </a:extLst>
          </p:cNvPr>
          <p:cNvSpPr txBox="1">
            <a:spLocks/>
          </p:cNvSpPr>
          <p:nvPr/>
        </p:nvSpPr>
        <p:spPr>
          <a:xfrm>
            <a:off x="276352" y="1015858"/>
            <a:ext cx="5923321" cy="40254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A design was developed that meets sterilization irradiance requirements </a:t>
            </a:r>
          </a:p>
          <a:p>
            <a:pPr lvl="1"/>
            <a:r>
              <a:rPr lang="en-US" sz="2000" dirty="0"/>
              <a:t>A dual-ring design enables full OS OML coverage before and during OS transit through the spacecraft, establishing a ‘dirty’ space (to be jettisoned) and ‘clean’ space</a:t>
            </a:r>
          </a:p>
          <a:p>
            <a:pPr lvl="1"/>
            <a:r>
              <a:rPr lang="en-US" sz="2000" dirty="0"/>
              <a:t>Requirements met at end-of-life, considering all error allocations</a:t>
            </a:r>
          </a:p>
          <a:p>
            <a:pPr lvl="1"/>
            <a:r>
              <a:rPr lang="en-US" sz="2000" dirty="0"/>
              <a:t>Design holds 8% margin and is tolerant to single string failure </a:t>
            </a:r>
          </a:p>
          <a:p>
            <a:r>
              <a:rPr lang="en-US" sz="2400" dirty="0"/>
              <a:t> Light engine prototype manufacturing and testing underway</a:t>
            </a:r>
          </a:p>
          <a:p>
            <a:pPr lvl="1"/>
            <a:r>
              <a:rPr lang="en-US" sz="2000" dirty="0"/>
              <a:t>First microlens arrays delivered</a:t>
            </a:r>
          </a:p>
          <a:p>
            <a:pPr lvl="1"/>
            <a:r>
              <a:rPr lang="en-US" sz="2000" dirty="0"/>
              <a:t>First Light Engines delivered in a month</a:t>
            </a:r>
          </a:p>
          <a:p>
            <a:pPr lvl="1"/>
            <a:r>
              <a:rPr lang="en-US" sz="2000" dirty="0"/>
              <a:t>Testing and analysis pipeline developed and pre-tested with single LEDs</a:t>
            </a:r>
          </a:p>
        </p:txBody>
      </p:sp>
    </p:spTree>
    <p:extLst>
      <p:ext uri="{BB962C8B-B14F-4D97-AF65-F5344CB8AC3E}">
        <p14:creationId xmlns:p14="http://schemas.microsoft.com/office/powerpoint/2010/main" val="1527508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C8BC0-E9ED-B554-BFF9-CC499DAE5A7A}"/>
              </a:ext>
            </a:extLst>
          </p:cNvPr>
          <p:cNvSpPr>
            <a:spLocks noGrp="1"/>
          </p:cNvSpPr>
          <p:nvPr>
            <p:ph type="title"/>
          </p:nvPr>
        </p:nvSpPr>
        <p:spPr/>
        <p:txBody>
          <a:bodyPr/>
          <a:lstStyle/>
          <a:p>
            <a:r>
              <a:rPr lang="en-US" dirty="0"/>
              <a:t>Acknowledgements</a:t>
            </a:r>
          </a:p>
        </p:txBody>
      </p:sp>
      <p:sp>
        <p:nvSpPr>
          <p:cNvPr id="4" name="TextBox 3">
            <a:extLst>
              <a:ext uri="{FF2B5EF4-FFF2-40B4-BE49-F238E27FC236}">
                <a16:creationId xmlns:a16="http://schemas.microsoft.com/office/drawing/2014/main" id="{3E2BCE58-4A63-6C66-4057-18D4CD88160A}"/>
              </a:ext>
            </a:extLst>
          </p:cNvPr>
          <p:cNvSpPr txBox="1"/>
          <p:nvPr/>
        </p:nvSpPr>
        <p:spPr>
          <a:xfrm>
            <a:off x="7363133" y="1462999"/>
            <a:ext cx="3775588" cy="1092607"/>
          </a:xfrm>
          <a:prstGeom prst="rect">
            <a:avLst/>
          </a:prstGeom>
          <a:noFill/>
        </p:spPr>
        <p:txBody>
          <a:bodyPr wrap="square">
            <a:spAutoFit/>
          </a:bodyPr>
          <a:lstStyle/>
          <a:p>
            <a:pPr algn="ctr"/>
            <a:r>
              <a:rPr lang="en-US" sz="2000" dirty="0">
                <a:solidFill>
                  <a:schemeClr val="bg1">
                    <a:lumMod val="10000"/>
                  </a:schemeClr>
                </a:solidFill>
              </a:rPr>
              <a:t>Any questions?</a:t>
            </a:r>
          </a:p>
          <a:p>
            <a:pPr algn="ctr"/>
            <a:endParaRPr lang="en-US" sz="500" dirty="0">
              <a:solidFill>
                <a:schemeClr val="bg1">
                  <a:lumMod val="10000"/>
                </a:schemeClr>
              </a:solidFill>
            </a:endParaRPr>
          </a:p>
          <a:p>
            <a:pPr algn="ctr"/>
            <a:r>
              <a:rPr lang="en-US" sz="2000" dirty="0">
                <a:solidFill>
                  <a:schemeClr val="bg1">
                    <a:lumMod val="10000"/>
                  </a:schemeClr>
                </a:solidFill>
              </a:rPr>
              <a:t>Reach out at </a:t>
            </a:r>
            <a:r>
              <a:rPr lang="en-US" sz="2000" dirty="0">
                <a:solidFill>
                  <a:schemeClr val="bg1">
                    <a:lumMod val="10000"/>
                  </a:schemeClr>
                </a:solidFill>
                <a:hlinkClick r:id="rId2"/>
              </a:rPr>
              <a:t>terra.hardwick</a:t>
            </a:r>
            <a:r>
              <a:rPr lang="en-US" sz="2000" dirty="0">
                <a:hlinkClick r:id="rId2"/>
              </a:rPr>
              <a:t>@nasa.gov</a:t>
            </a:r>
            <a:r>
              <a:rPr lang="en-US" sz="2000" dirty="0"/>
              <a:t>  </a:t>
            </a:r>
          </a:p>
        </p:txBody>
      </p:sp>
      <p:sp>
        <p:nvSpPr>
          <p:cNvPr id="5" name="Content Placeholder 2">
            <a:extLst>
              <a:ext uri="{FF2B5EF4-FFF2-40B4-BE49-F238E27FC236}">
                <a16:creationId xmlns:a16="http://schemas.microsoft.com/office/drawing/2014/main" id="{09CABD8B-5915-5AD2-DECB-6F3A4A28F813}"/>
              </a:ext>
            </a:extLst>
          </p:cNvPr>
          <p:cNvSpPr txBox="1">
            <a:spLocks/>
          </p:cNvSpPr>
          <p:nvPr/>
        </p:nvSpPr>
        <p:spPr>
          <a:xfrm>
            <a:off x="169566" y="784946"/>
            <a:ext cx="6720233" cy="51269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bg1">
                    <a:lumMod val="10000"/>
                  </a:schemeClr>
                </a:solidFill>
              </a:rPr>
              <a:t>Co-authors:</a:t>
            </a:r>
          </a:p>
          <a:p>
            <a:pPr lvl="1"/>
            <a:r>
              <a:rPr lang="en-US" sz="2000" dirty="0">
                <a:solidFill>
                  <a:schemeClr val="bg1">
                    <a:lumMod val="10000"/>
                  </a:schemeClr>
                </a:solidFill>
              </a:rPr>
              <a:t>David Hughes, Giuseppe Cataldo, Fernando Pellerano, Frankie Micalizzi, Victor Chambers, Brian Bean, Berton Braley, William Cook, Ratna Day, Thomas Emmett, Clark Hovis, Stefan Ioana, Dillon Johnstone, Amandeep Kaur, Wendy Morgenstern, Nicholas Nicolaeff, Lawrence Ong, Len Seals, Richard Schnurr, Laurie Seide, George Shaw, Kevin Smith, Oscar Ta, William Thomes, Honam Yum	</a:t>
            </a:r>
          </a:p>
          <a:p>
            <a:r>
              <a:rPr lang="en-US" sz="2400" dirty="0">
                <a:solidFill>
                  <a:schemeClr val="bg1">
                    <a:lumMod val="10000"/>
                  </a:schemeClr>
                </a:solidFill>
              </a:rPr>
              <a:t>Presenter:</a:t>
            </a:r>
          </a:p>
          <a:p>
            <a:pPr lvl="1"/>
            <a:r>
              <a:rPr lang="en-US" sz="2000" dirty="0">
                <a:solidFill>
                  <a:schemeClr val="bg1">
                    <a:lumMod val="10000"/>
                  </a:schemeClr>
                </a:solidFill>
              </a:rPr>
              <a:t>Brian Clement, JPL</a:t>
            </a:r>
          </a:p>
          <a:p>
            <a:r>
              <a:rPr lang="en-US" sz="2400" dirty="0">
                <a:solidFill>
                  <a:schemeClr val="bg1">
                    <a:lumMod val="10000"/>
                  </a:schemeClr>
                </a:solidFill>
              </a:rPr>
              <a:t>The entire ERO-CCRS team from both sides of the Atlantic</a:t>
            </a:r>
          </a:p>
          <a:p>
            <a:r>
              <a:rPr lang="en-US" sz="2400" dirty="0">
                <a:solidFill>
                  <a:schemeClr val="bg1">
                    <a:lumMod val="10000"/>
                  </a:schemeClr>
                </a:solidFill>
              </a:rPr>
              <a:t>The MSR Program</a:t>
            </a:r>
          </a:p>
        </p:txBody>
      </p:sp>
      <p:pic>
        <p:nvPicPr>
          <p:cNvPr id="6" name="Picture 5">
            <a:extLst>
              <a:ext uri="{FF2B5EF4-FFF2-40B4-BE49-F238E27FC236}">
                <a16:creationId xmlns:a16="http://schemas.microsoft.com/office/drawing/2014/main" id="{93599787-1BB6-05A6-3FAB-5132678C3417}"/>
              </a:ext>
            </a:extLst>
          </p:cNvPr>
          <p:cNvPicPr>
            <a:picLocks noChangeAspect="1"/>
          </p:cNvPicPr>
          <p:nvPr/>
        </p:nvPicPr>
        <p:blipFill>
          <a:blip r:embed="rId3"/>
          <a:stretch>
            <a:fillRect/>
          </a:stretch>
        </p:blipFill>
        <p:spPr>
          <a:xfrm>
            <a:off x="7155312" y="3617595"/>
            <a:ext cx="2025137" cy="2025137"/>
          </a:xfrm>
          <a:prstGeom prst="rect">
            <a:avLst/>
          </a:prstGeom>
        </p:spPr>
      </p:pic>
      <p:pic>
        <p:nvPicPr>
          <p:cNvPr id="7" name="Picture 6">
            <a:extLst>
              <a:ext uri="{FF2B5EF4-FFF2-40B4-BE49-F238E27FC236}">
                <a16:creationId xmlns:a16="http://schemas.microsoft.com/office/drawing/2014/main" id="{24DB4EA5-57E2-4E96-7DAD-2F3984452BAD}"/>
              </a:ext>
            </a:extLst>
          </p:cNvPr>
          <p:cNvPicPr>
            <a:picLocks noChangeAspect="1"/>
          </p:cNvPicPr>
          <p:nvPr/>
        </p:nvPicPr>
        <p:blipFill>
          <a:blip r:embed="rId4"/>
          <a:stretch>
            <a:fillRect/>
          </a:stretch>
        </p:blipFill>
        <p:spPr>
          <a:xfrm>
            <a:off x="9445962" y="3625658"/>
            <a:ext cx="2025137" cy="2025137"/>
          </a:xfrm>
          <a:prstGeom prst="rect">
            <a:avLst/>
          </a:prstGeom>
        </p:spPr>
      </p:pic>
      <p:pic>
        <p:nvPicPr>
          <p:cNvPr id="8" name="Picture 7">
            <a:extLst>
              <a:ext uri="{FF2B5EF4-FFF2-40B4-BE49-F238E27FC236}">
                <a16:creationId xmlns:a16="http://schemas.microsoft.com/office/drawing/2014/main" id="{51794D15-5F8C-1F97-9EA1-A4067B852B6B}"/>
              </a:ext>
            </a:extLst>
          </p:cNvPr>
          <p:cNvPicPr>
            <a:picLocks noChangeAspect="1"/>
          </p:cNvPicPr>
          <p:nvPr/>
        </p:nvPicPr>
        <p:blipFill>
          <a:blip r:embed="rId5"/>
          <a:stretch>
            <a:fillRect/>
          </a:stretch>
        </p:blipFill>
        <p:spPr>
          <a:xfrm>
            <a:off x="7547184" y="3156378"/>
            <a:ext cx="1231900" cy="622300"/>
          </a:xfrm>
          <a:prstGeom prst="rect">
            <a:avLst/>
          </a:prstGeom>
        </p:spPr>
      </p:pic>
      <p:pic>
        <p:nvPicPr>
          <p:cNvPr id="9" name="Picture 8">
            <a:extLst>
              <a:ext uri="{FF2B5EF4-FFF2-40B4-BE49-F238E27FC236}">
                <a16:creationId xmlns:a16="http://schemas.microsoft.com/office/drawing/2014/main" id="{5E7F9E11-88CF-8D2A-9648-B865F4912F5E}"/>
              </a:ext>
            </a:extLst>
          </p:cNvPr>
          <p:cNvPicPr>
            <a:picLocks noChangeAspect="1"/>
          </p:cNvPicPr>
          <p:nvPr/>
        </p:nvPicPr>
        <p:blipFill>
          <a:blip r:embed="rId6"/>
          <a:stretch>
            <a:fillRect/>
          </a:stretch>
        </p:blipFill>
        <p:spPr>
          <a:xfrm>
            <a:off x="9766380" y="3205155"/>
            <a:ext cx="1384300" cy="622300"/>
          </a:xfrm>
          <a:prstGeom prst="rect">
            <a:avLst/>
          </a:prstGeom>
        </p:spPr>
      </p:pic>
      <p:sp>
        <p:nvSpPr>
          <p:cNvPr id="10" name="TextBox 9">
            <a:extLst>
              <a:ext uri="{FF2B5EF4-FFF2-40B4-BE49-F238E27FC236}">
                <a16:creationId xmlns:a16="http://schemas.microsoft.com/office/drawing/2014/main" id="{4B025656-A118-6FFB-4192-63BCBE1C154C}"/>
              </a:ext>
            </a:extLst>
          </p:cNvPr>
          <p:cNvSpPr txBox="1"/>
          <p:nvPr/>
        </p:nvSpPr>
        <p:spPr>
          <a:xfrm>
            <a:off x="8211638" y="2839890"/>
            <a:ext cx="2122189" cy="369332"/>
          </a:xfrm>
          <a:prstGeom prst="rect">
            <a:avLst/>
          </a:prstGeom>
          <a:noFill/>
        </p:spPr>
        <p:txBody>
          <a:bodyPr wrap="square" rtlCol="0">
            <a:spAutoFit/>
          </a:bodyPr>
          <a:lstStyle/>
          <a:p>
            <a:pPr algn="ctr"/>
            <a:r>
              <a:rPr lang="en-US" sz="1800"/>
              <a:t>Learn more here:</a:t>
            </a:r>
          </a:p>
        </p:txBody>
      </p:sp>
    </p:spTree>
    <p:extLst>
      <p:ext uri="{BB962C8B-B14F-4D97-AF65-F5344CB8AC3E}">
        <p14:creationId xmlns:p14="http://schemas.microsoft.com/office/powerpoint/2010/main" val="4245949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9D5D4-255E-B2AC-6420-9CFCAAE33B04}"/>
              </a:ext>
            </a:extLst>
          </p:cNvPr>
          <p:cNvSpPr>
            <a:spLocks noGrp="1"/>
          </p:cNvSpPr>
          <p:nvPr>
            <p:ph type="title"/>
          </p:nvPr>
        </p:nvSpPr>
        <p:spPr/>
        <p:txBody>
          <a:bodyPr/>
          <a:lstStyle/>
          <a:p>
            <a:r>
              <a:rPr lang="en-US" dirty="0"/>
              <a:t>Backup </a:t>
            </a:r>
          </a:p>
        </p:txBody>
      </p:sp>
    </p:spTree>
    <p:extLst>
      <p:ext uri="{BB962C8B-B14F-4D97-AF65-F5344CB8AC3E}">
        <p14:creationId xmlns:p14="http://schemas.microsoft.com/office/powerpoint/2010/main" val="1738768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D6757-7EC4-DE32-A4DB-A843B48D4E89}"/>
              </a:ext>
            </a:extLst>
          </p:cNvPr>
          <p:cNvSpPr>
            <a:spLocks noGrp="1"/>
          </p:cNvSpPr>
          <p:nvPr>
            <p:ph type="title"/>
          </p:nvPr>
        </p:nvSpPr>
        <p:spPr/>
        <p:txBody>
          <a:bodyPr/>
          <a:lstStyle/>
          <a:p>
            <a:r>
              <a:rPr lang="en-US"/>
              <a:t>Acronyms</a:t>
            </a:r>
          </a:p>
        </p:txBody>
      </p:sp>
      <p:pic>
        <p:nvPicPr>
          <p:cNvPr id="9" name="Picture 8">
            <a:extLst>
              <a:ext uri="{FF2B5EF4-FFF2-40B4-BE49-F238E27FC236}">
                <a16:creationId xmlns:a16="http://schemas.microsoft.com/office/drawing/2014/main" id="{E25307CA-26D5-3CEA-C27C-FCE92B069480}"/>
              </a:ext>
            </a:extLst>
          </p:cNvPr>
          <p:cNvPicPr>
            <a:picLocks noChangeAspect="1"/>
          </p:cNvPicPr>
          <p:nvPr/>
        </p:nvPicPr>
        <p:blipFill rotWithShape="1">
          <a:blip r:embed="rId2"/>
          <a:srcRect l="11480" t="20041" r="51556" b="10523"/>
          <a:stretch/>
        </p:blipFill>
        <p:spPr>
          <a:xfrm>
            <a:off x="2002116" y="845991"/>
            <a:ext cx="8326871" cy="5534008"/>
          </a:xfrm>
          <a:prstGeom prst="rect">
            <a:avLst/>
          </a:prstGeom>
        </p:spPr>
      </p:pic>
    </p:spTree>
    <p:extLst>
      <p:ext uri="{BB962C8B-B14F-4D97-AF65-F5344CB8AC3E}">
        <p14:creationId xmlns:p14="http://schemas.microsoft.com/office/powerpoint/2010/main" val="3845085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C30D3-DAA3-7E7C-99A5-19BF00B4A698}"/>
              </a:ext>
            </a:extLst>
          </p:cNvPr>
          <p:cNvSpPr>
            <a:spLocks noGrp="1"/>
          </p:cNvSpPr>
          <p:nvPr>
            <p:ph type="title"/>
          </p:nvPr>
        </p:nvSpPr>
        <p:spPr/>
        <p:txBody>
          <a:bodyPr/>
          <a:lstStyle/>
          <a:p>
            <a:r>
              <a:rPr lang="en-US"/>
              <a:t>CCRS Key and Driving UV Requirements and Implications</a:t>
            </a:r>
          </a:p>
        </p:txBody>
      </p:sp>
      <p:pic>
        <p:nvPicPr>
          <p:cNvPr id="33" name="Picture 32">
            <a:extLst>
              <a:ext uri="{FF2B5EF4-FFF2-40B4-BE49-F238E27FC236}">
                <a16:creationId xmlns:a16="http://schemas.microsoft.com/office/drawing/2014/main" id="{76C45079-49A1-39B3-DB63-8DADA74BCDBB}"/>
              </a:ext>
            </a:extLst>
          </p:cNvPr>
          <p:cNvPicPr>
            <a:picLocks noChangeAspect="1"/>
          </p:cNvPicPr>
          <p:nvPr/>
        </p:nvPicPr>
        <p:blipFill rotWithShape="1">
          <a:blip r:embed="rId3"/>
          <a:srcRect l="55460"/>
          <a:stretch/>
        </p:blipFill>
        <p:spPr>
          <a:xfrm>
            <a:off x="9021640" y="833854"/>
            <a:ext cx="3054531" cy="2981325"/>
          </a:xfrm>
          <a:prstGeom prst="rect">
            <a:avLst/>
          </a:prstGeom>
        </p:spPr>
      </p:pic>
      <p:sp>
        <p:nvSpPr>
          <p:cNvPr id="34" name="Text Placeholder 2">
            <a:extLst>
              <a:ext uri="{FF2B5EF4-FFF2-40B4-BE49-F238E27FC236}">
                <a16:creationId xmlns:a16="http://schemas.microsoft.com/office/drawing/2014/main" id="{2873F111-2C85-A9D5-958D-0ADE7905FFEE}"/>
              </a:ext>
            </a:extLst>
          </p:cNvPr>
          <p:cNvSpPr>
            <a:spLocks noGrp="1"/>
          </p:cNvSpPr>
          <p:nvPr>
            <p:ph type="body" sz="quarter" idx="11"/>
          </p:nvPr>
        </p:nvSpPr>
        <p:spPr>
          <a:xfrm>
            <a:off x="115829" y="895478"/>
            <a:ext cx="9037182" cy="5510537"/>
          </a:xfrm>
        </p:spPr>
        <p:txBody>
          <a:bodyPr/>
          <a:lstStyle/>
          <a:p>
            <a:pPr>
              <a:lnSpc>
                <a:spcPct val="100000"/>
              </a:lnSpc>
              <a:spcBef>
                <a:spcPts val="600"/>
              </a:spcBef>
            </a:pPr>
            <a:r>
              <a:rPr lang="en-US"/>
              <a:t>Proof of sterilization protocol viability is the responsibility of the Campaign</a:t>
            </a:r>
          </a:p>
          <a:p>
            <a:pPr>
              <a:lnSpc>
                <a:spcPct val="100000"/>
              </a:lnSpc>
              <a:spcBef>
                <a:spcPts val="600"/>
              </a:spcBef>
            </a:pPr>
            <a:r>
              <a:rPr lang="en-US"/>
              <a:t>CCRS requirements, and therefore verification, are to provide UV light exposure for a given time to particles that are not contained </a:t>
            </a:r>
          </a:p>
          <a:p>
            <a:pPr lvl="1"/>
            <a:r>
              <a:rPr lang="en-US"/>
              <a:t>Containment is defined by a particle not being able to be released so it can be applied to particles in seams or crevices as well as those that a casual observer would call “inside” the containment vessel</a:t>
            </a:r>
          </a:p>
        </p:txBody>
      </p:sp>
      <p:graphicFrame>
        <p:nvGraphicFramePr>
          <p:cNvPr id="35" name="Table 34">
            <a:extLst>
              <a:ext uri="{FF2B5EF4-FFF2-40B4-BE49-F238E27FC236}">
                <a16:creationId xmlns:a16="http://schemas.microsoft.com/office/drawing/2014/main" id="{31E2A176-3614-C1A6-D188-CC53B5D83B79}"/>
              </a:ext>
            </a:extLst>
          </p:cNvPr>
          <p:cNvGraphicFramePr>
            <a:graphicFrameLocks noGrp="1"/>
          </p:cNvGraphicFramePr>
          <p:nvPr>
            <p:extLst>
              <p:ext uri="{D42A27DB-BD31-4B8C-83A1-F6EECF244321}">
                <p14:modId xmlns:p14="http://schemas.microsoft.com/office/powerpoint/2010/main" val="2005452924"/>
              </p:ext>
            </p:extLst>
          </p:nvPr>
        </p:nvGraphicFramePr>
        <p:xfrm>
          <a:off x="231087" y="3085876"/>
          <a:ext cx="6757306" cy="1970878"/>
        </p:xfrm>
        <a:graphic>
          <a:graphicData uri="http://schemas.openxmlformats.org/drawingml/2006/table">
            <a:tbl>
              <a:tblPr firstRow="1" firstCol="1" bandRow="1">
                <a:tableStyleId>{5C22544A-7EE6-4342-B048-85BDC9FD1C3A}</a:tableStyleId>
              </a:tblPr>
              <a:tblGrid>
                <a:gridCol w="3494794">
                  <a:extLst>
                    <a:ext uri="{9D8B030D-6E8A-4147-A177-3AD203B41FA5}">
                      <a16:colId xmlns:a16="http://schemas.microsoft.com/office/drawing/2014/main" val="3756663240"/>
                    </a:ext>
                  </a:extLst>
                </a:gridCol>
                <a:gridCol w="3262512">
                  <a:extLst>
                    <a:ext uri="{9D8B030D-6E8A-4147-A177-3AD203B41FA5}">
                      <a16:colId xmlns:a16="http://schemas.microsoft.com/office/drawing/2014/main" val="3632928579"/>
                    </a:ext>
                  </a:extLst>
                </a:gridCol>
              </a:tblGrid>
              <a:tr h="281554">
                <a:tc>
                  <a:txBody>
                    <a:bodyPr/>
                    <a:lstStyle/>
                    <a:p>
                      <a:pPr marL="0" marR="0">
                        <a:spcBef>
                          <a:spcPts val="0"/>
                        </a:spcBef>
                        <a:spcAft>
                          <a:spcPts val="0"/>
                        </a:spcAft>
                      </a:pPr>
                      <a:r>
                        <a:rPr lang="en-US" sz="1800">
                          <a:effectLst/>
                        </a:rPr>
                        <a:t>Parameter</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effectLst/>
                        </a:rPr>
                        <a:t>Active UV</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3334525483"/>
                  </a:ext>
                </a:extLst>
              </a:tr>
              <a:tr h="281554">
                <a:tc>
                  <a:txBody>
                    <a:bodyPr/>
                    <a:lstStyle/>
                    <a:p>
                      <a:pPr marL="0" marR="0">
                        <a:spcBef>
                          <a:spcPts val="0"/>
                        </a:spcBef>
                        <a:spcAft>
                          <a:spcPts val="0"/>
                        </a:spcAft>
                      </a:pPr>
                      <a:r>
                        <a:rPr lang="en-US" sz="1800">
                          <a:effectLst/>
                        </a:rPr>
                        <a:t>Biological stasis*</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effectLst/>
                        </a:rPr>
                        <a:t>T ≤ </a:t>
                      </a:r>
                      <a:r>
                        <a:rPr lang="en-US" sz="1800">
                          <a:solidFill>
                            <a:srgbClr val="FF0000"/>
                          </a:solidFill>
                          <a:effectLst/>
                        </a:rPr>
                        <a:t>-28°C </a:t>
                      </a:r>
                      <a:r>
                        <a:rPr lang="en-US" sz="1800">
                          <a:effectLst/>
                        </a:rPr>
                        <a:t>or </a:t>
                      </a:r>
                      <a:r>
                        <a:rPr lang="en-US" sz="1800" err="1">
                          <a:effectLst/>
                        </a:rPr>
                        <a:t>Wa</a:t>
                      </a:r>
                      <a:r>
                        <a:rPr lang="en-US" sz="1800">
                          <a:effectLst/>
                        </a:rPr>
                        <a:t> ≤ 0.5</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2405534681"/>
                  </a:ext>
                </a:extLst>
              </a:tr>
              <a:tr h="281554">
                <a:tc>
                  <a:txBody>
                    <a:bodyPr/>
                    <a:lstStyle/>
                    <a:p>
                      <a:pPr marL="0" marR="0">
                        <a:spcBef>
                          <a:spcPts val="0"/>
                        </a:spcBef>
                        <a:spcAft>
                          <a:spcPts val="0"/>
                        </a:spcAft>
                      </a:pPr>
                      <a:r>
                        <a:rPr lang="en-US" sz="1800">
                          <a:effectLst/>
                        </a:rPr>
                        <a:t>Sterilizing dose</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effectLst/>
                        </a:rPr>
                        <a:t>20 kJ/m</a:t>
                      </a:r>
                      <a:r>
                        <a:rPr lang="en-US" sz="1800" baseline="30000">
                          <a:effectLst/>
                        </a:rPr>
                        <a:t>2</a:t>
                      </a:r>
                      <a:endParaRPr lang="en-US" sz="2200" baseline="300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2027084901"/>
                  </a:ext>
                </a:extLst>
              </a:tr>
              <a:tr h="281554">
                <a:tc>
                  <a:txBody>
                    <a:bodyPr/>
                    <a:lstStyle/>
                    <a:p>
                      <a:pPr marL="0" marR="0">
                        <a:spcBef>
                          <a:spcPts val="0"/>
                        </a:spcBef>
                        <a:spcAft>
                          <a:spcPts val="0"/>
                        </a:spcAft>
                      </a:pPr>
                      <a:r>
                        <a:rPr lang="en-US" sz="1800">
                          <a:effectLst/>
                        </a:rPr>
                        <a:t>Peak wavelength </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solidFill>
                            <a:srgbClr val="FF0000"/>
                          </a:solidFill>
                          <a:effectLst/>
                        </a:rPr>
                        <a:t>250-280 ± 2 nm</a:t>
                      </a:r>
                      <a:endParaRPr lang="en-US" sz="2200">
                        <a:solidFill>
                          <a:srgbClr val="FF0000"/>
                        </a:solidFill>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1808422592"/>
                  </a:ext>
                </a:extLst>
              </a:tr>
              <a:tr h="281554">
                <a:tc>
                  <a:txBody>
                    <a:bodyPr/>
                    <a:lstStyle/>
                    <a:p>
                      <a:pPr marL="0" marR="0">
                        <a:spcBef>
                          <a:spcPts val="0"/>
                        </a:spcBef>
                        <a:spcAft>
                          <a:spcPts val="0"/>
                        </a:spcAft>
                      </a:pPr>
                      <a:r>
                        <a:rPr lang="en-US" sz="1800" dirty="0">
                          <a:effectLst/>
                        </a:rPr>
                        <a:t>Full width at half-maximum</a:t>
                      </a:r>
                      <a:endParaRPr lang="en-US" sz="2200" dirty="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effectLst/>
                        </a:rPr>
                        <a:t>10 nm</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1420953806"/>
                  </a:ext>
                </a:extLst>
              </a:tr>
              <a:tr h="281554">
                <a:tc>
                  <a:txBody>
                    <a:bodyPr/>
                    <a:lstStyle/>
                    <a:p>
                      <a:pPr marL="0" marR="0">
                        <a:spcBef>
                          <a:spcPts val="0"/>
                        </a:spcBef>
                        <a:spcAft>
                          <a:spcPts val="0"/>
                        </a:spcAft>
                      </a:pPr>
                      <a:r>
                        <a:rPr lang="en-US" sz="1800">
                          <a:effectLst/>
                        </a:rPr>
                        <a:t>Minimum unprotected flux**</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a:effectLst/>
                        </a:rPr>
                        <a:t>3.75 W/m</a:t>
                      </a:r>
                      <a:r>
                        <a:rPr lang="en-US" sz="1800" baseline="30000">
                          <a:effectLst/>
                        </a:rPr>
                        <a:t>2</a:t>
                      </a:r>
                      <a:endParaRPr lang="en-US" sz="2200" baseline="300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443170283"/>
                  </a:ext>
                </a:extLst>
              </a:tr>
              <a:tr h="281554">
                <a:tc>
                  <a:txBody>
                    <a:bodyPr/>
                    <a:lstStyle/>
                    <a:p>
                      <a:pPr marL="0" marR="0">
                        <a:spcBef>
                          <a:spcPts val="0"/>
                        </a:spcBef>
                        <a:spcAft>
                          <a:spcPts val="0"/>
                        </a:spcAft>
                      </a:pPr>
                      <a:r>
                        <a:rPr lang="en-US" sz="1800">
                          <a:effectLst/>
                        </a:rPr>
                        <a:t>Protective factor ***</a:t>
                      </a:r>
                      <a:endParaRPr lang="en-US" sz="220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tc>
                  <a:txBody>
                    <a:bodyPr/>
                    <a:lstStyle/>
                    <a:p>
                      <a:pPr marL="0" marR="0">
                        <a:spcBef>
                          <a:spcPts val="0"/>
                        </a:spcBef>
                        <a:spcAft>
                          <a:spcPts val="0"/>
                        </a:spcAft>
                      </a:pPr>
                      <a:r>
                        <a:rPr lang="en-US" sz="1800" dirty="0">
                          <a:effectLst/>
                        </a:rPr>
                        <a:t>100</a:t>
                      </a:r>
                      <a:endParaRPr lang="en-US" sz="2200" dirty="0">
                        <a:effectLst/>
                        <a:latin typeface="Times New Roman" panose="02020603050405020304" pitchFamily="18" charset="0"/>
                        <a:ea typeface="Cambria" panose="02040503050406030204" pitchFamily="18" charset="0"/>
                        <a:cs typeface="Arial" panose="020B0604020202020204" pitchFamily="34" charset="0"/>
                      </a:endParaRPr>
                    </a:p>
                  </a:txBody>
                  <a:tcPr marL="126699" marR="126699" marT="0" marB="0"/>
                </a:tc>
                <a:extLst>
                  <a:ext uri="{0D108BD9-81ED-4DB2-BD59-A6C34878D82A}">
                    <a16:rowId xmlns:a16="http://schemas.microsoft.com/office/drawing/2014/main" val="1498771578"/>
                  </a:ext>
                </a:extLst>
              </a:tr>
            </a:tbl>
          </a:graphicData>
        </a:graphic>
      </p:graphicFrame>
      <p:grpSp>
        <p:nvGrpSpPr>
          <p:cNvPr id="36" name="Group 35">
            <a:extLst>
              <a:ext uri="{FF2B5EF4-FFF2-40B4-BE49-F238E27FC236}">
                <a16:creationId xmlns:a16="http://schemas.microsoft.com/office/drawing/2014/main" id="{9B8C77F5-D19D-0ECF-8C08-DEBB2B51C5D1}"/>
              </a:ext>
            </a:extLst>
          </p:cNvPr>
          <p:cNvGrpSpPr/>
          <p:nvPr/>
        </p:nvGrpSpPr>
        <p:grpSpPr>
          <a:xfrm>
            <a:off x="7124576" y="3294462"/>
            <a:ext cx="2210862" cy="2100006"/>
            <a:chOff x="7124576" y="3294462"/>
            <a:chExt cx="2210862" cy="2100006"/>
          </a:xfrm>
        </p:grpSpPr>
        <p:sp>
          <p:nvSpPr>
            <p:cNvPr id="37" name="Rectangle: Rounded Corners 36">
              <a:extLst>
                <a:ext uri="{FF2B5EF4-FFF2-40B4-BE49-F238E27FC236}">
                  <a16:creationId xmlns:a16="http://schemas.microsoft.com/office/drawing/2014/main" id="{DC60B181-976D-E1C9-E8FE-748376800FFB}"/>
                </a:ext>
              </a:extLst>
            </p:cNvPr>
            <p:cNvSpPr/>
            <p:nvPr/>
          </p:nvSpPr>
          <p:spPr>
            <a:xfrm>
              <a:off x="7543058" y="3940136"/>
              <a:ext cx="1236617" cy="1389258"/>
            </a:xfrm>
            <a:prstGeom prst="roundRect">
              <a:avLst>
                <a:gd name="adj" fmla="val 413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OS</a:t>
              </a:r>
            </a:p>
          </p:txBody>
        </p:sp>
        <p:sp>
          <p:nvSpPr>
            <p:cNvPr id="38" name="Rectangle: Rounded Corners 37">
              <a:extLst>
                <a:ext uri="{FF2B5EF4-FFF2-40B4-BE49-F238E27FC236}">
                  <a16:creationId xmlns:a16="http://schemas.microsoft.com/office/drawing/2014/main" id="{9F8F41A9-1A0F-8E3F-EF17-BD48AFE75FAC}"/>
                </a:ext>
              </a:extLst>
            </p:cNvPr>
            <p:cNvSpPr/>
            <p:nvPr/>
          </p:nvSpPr>
          <p:spPr>
            <a:xfrm>
              <a:off x="7464682" y="3870468"/>
              <a:ext cx="1393370" cy="1524000"/>
            </a:xfrm>
            <a:prstGeom prst="roundRect">
              <a:avLst>
                <a:gd name="adj" fmla="val 41315"/>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OS</a:t>
              </a:r>
            </a:p>
          </p:txBody>
        </p:sp>
        <p:sp>
          <p:nvSpPr>
            <p:cNvPr id="39" name="Rectangle 38">
              <a:extLst>
                <a:ext uri="{FF2B5EF4-FFF2-40B4-BE49-F238E27FC236}">
                  <a16:creationId xmlns:a16="http://schemas.microsoft.com/office/drawing/2014/main" id="{E822BF84-928B-5092-DC36-9CFAF8764B5A}"/>
                </a:ext>
              </a:extLst>
            </p:cNvPr>
            <p:cNvSpPr/>
            <p:nvPr/>
          </p:nvSpPr>
          <p:spPr>
            <a:xfrm>
              <a:off x="7900110" y="3940136"/>
              <a:ext cx="130628" cy="1482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CAFBEDBB-B56A-5861-8945-82D80F03D7F2}"/>
                </a:ext>
              </a:extLst>
            </p:cNvPr>
            <p:cNvSpPr/>
            <p:nvPr/>
          </p:nvSpPr>
          <p:spPr>
            <a:xfrm>
              <a:off x="8321170" y="3940135"/>
              <a:ext cx="130628" cy="1482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E9C5DA5-B343-47A6-B1B5-4EED8934D783}"/>
                </a:ext>
              </a:extLst>
            </p:cNvPr>
            <p:cNvSpPr/>
            <p:nvPr/>
          </p:nvSpPr>
          <p:spPr>
            <a:xfrm>
              <a:off x="7888891" y="5201072"/>
              <a:ext cx="141847" cy="1283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C31E9704-C2C1-986D-63DE-313237D68636}"/>
                </a:ext>
              </a:extLst>
            </p:cNvPr>
            <p:cNvSpPr/>
            <p:nvPr/>
          </p:nvSpPr>
          <p:spPr>
            <a:xfrm>
              <a:off x="8309951" y="5201071"/>
              <a:ext cx="141847" cy="1283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CEFB82EA-C1AA-CADF-7667-34AAA24CBD10}"/>
                </a:ext>
              </a:extLst>
            </p:cNvPr>
            <p:cNvSpPr txBox="1"/>
            <p:nvPr/>
          </p:nvSpPr>
          <p:spPr>
            <a:xfrm>
              <a:off x="7124576" y="3294462"/>
              <a:ext cx="2210862" cy="369332"/>
            </a:xfrm>
            <a:prstGeom prst="rect">
              <a:avLst/>
            </a:prstGeom>
            <a:noFill/>
          </p:spPr>
          <p:txBody>
            <a:bodyPr wrap="none" rtlCol="0">
              <a:spAutoFit/>
            </a:bodyPr>
            <a:lstStyle/>
            <a:p>
              <a:r>
                <a:rPr lang="en-US"/>
                <a:t>UV Outer Mold Line</a:t>
              </a:r>
            </a:p>
          </p:txBody>
        </p:sp>
        <p:cxnSp>
          <p:nvCxnSpPr>
            <p:cNvPr id="44" name="Straight Arrow Connector 43">
              <a:extLst>
                <a:ext uri="{FF2B5EF4-FFF2-40B4-BE49-F238E27FC236}">
                  <a16:creationId xmlns:a16="http://schemas.microsoft.com/office/drawing/2014/main" id="{6230FD98-5EF9-91F3-EB88-4AE4FE9BD10C}"/>
                </a:ext>
              </a:extLst>
            </p:cNvPr>
            <p:cNvCxnSpPr>
              <a:cxnSpLocks/>
              <a:stCxn id="43" idx="2"/>
              <a:endCxn id="38" idx="0"/>
            </p:cNvCxnSpPr>
            <p:nvPr/>
          </p:nvCxnSpPr>
          <p:spPr>
            <a:xfrm flipH="1">
              <a:off x="8161367" y="3663794"/>
              <a:ext cx="68640" cy="2066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45" name="Picture 44">
            <a:extLst>
              <a:ext uri="{FF2B5EF4-FFF2-40B4-BE49-F238E27FC236}">
                <a16:creationId xmlns:a16="http://schemas.microsoft.com/office/drawing/2014/main" id="{BD22393F-A4F8-158C-9125-F14372253F09}"/>
              </a:ext>
            </a:extLst>
          </p:cNvPr>
          <p:cNvPicPr>
            <a:picLocks noChangeAspect="1"/>
          </p:cNvPicPr>
          <p:nvPr/>
        </p:nvPicPr>
        <p:blipFill>
          <a:blip r:embed="rId4"/>
          <a:stretch>
            <a:fillRect/>
          </a:stretch>
        </p:blipFill>
        <p:spPr>
          <a:xfrm>
            <a:off x="7701461" y="4988404"/>
            <a:ext cx="1875653" cy="1711402"/>
          </a:xfrm>
          <a:prstGeom prst="rect">
            <a:avLst/>
          </a:prstGeom>
        </p:spPr>
      </p:pic>
      <p:cxnSp>
        <p:nvCxnSpPr>
          <p:cNvPr id="46" name="Straight Connector 45">
            <a:extLst>
              <a:ext uri="{FF2B5EF4-FFF2-40B4-BE49-F238E27FC236}">
                <a16:creationId xmlns:a16="http://schemas.microsoft.com/office/drawing/2014/main" id="{A1EBB7A1-A83C-9B81-7A7C-2634310DA440}"/>
              </a:ext>
            </a:extLst>
          </p:cNvPr>
          <p:cNvCxnSpPr/>
          <p:nvPr/>
        </p:nvCxnSpPr>
        <p:spPr>
          <a:xfrm flipH="1">
            <a:off x="8380874" y="4783652"/>
            <a:ext cx="1564315" cy="835260"/>
          </a:xfrm>
          <a:prstGeom prst="line">
            <a:avLst/>
          </a:prstGeom>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F41962D6-CCEC-E068-CD7A-94955FDA2B53}"/>
              </a:ext>
            </a:extLst>
          </p:cNvPr>
          <p:cNvSpPr txBox="1"/>
          <p:nvPr/>
        </p:nvSpPr>
        <p:spPr>
          <a:xfrm>
            <a:off x="230449" y="5721048"/>
            <a:ext cx="6897125" cy="646331"/>
          </a:xfrm>
          <a:prstGeom prst="rect">
            <a:avLst/>
          </a:prstGeom>
          <a:noFill/>
        </p:spPr>
        <p:txBody>
          <a:bodyPr wrap="square" rtlCol="0">
            <a:spAutoFit/>
          </a:bodyPr>
          <a:lstStyle/>
          <a:p>
            <a:r>
              <a:rPr lang="en-US" sz="1200"/>
              <a:t>*We are relying on vacuum to keep water activity (</a:t>
            </a:r>
            <a:r>
              <a:rPr lang="en-US" sz="1200" err="1"/>
              <a:t>Wa</a:t>
            </a:r>
            <a:r>
              <a:rPr lang="en-US" sz="1200"/>
              <a:t>) low and permit </a:t>
            </a:r>
            <a:r>
              <a:rPr lang="en-US" sz="1200" b="1"/>
              <a:t>discontinuous treatment</a:t>
            </a:r>
          </a:p>
          <a:p>
            <a:r>
              <a:rPr lang="en-US" sz="1200"/>
              <a:t>**Flux at outer mold line of OS (</a:t>
            </a:r>
            <a:r>
              <a:rPr lang="en-US" sz="1200" b="1"/>
              <a:t>3 times </a:t>
            </a:r>
            <a:r>
              <a:rPr lang="en-US" sz="1200"/>
              <a:t>the maximum experienced at the top of Mars atmosphere)</a:t>
            </a:r>
          </a:p>
          <a:p>
            <a:r>
              <a:rPr lang="en-US" sz="1200"/>
              <a:t>*** Shielding provided by macro and microscopic features</a:t>
            </a:r>
          </a:p>
        </p:txBody>
      </p:sp>
      <p:pic>
        <p:nvPicPr>
          <p:cNvPr id="48" name="Picture 2">
            <a:extLst>
              <a:ext uri="{FF2B5EF4-FFF2-40B4-BE49-F238E27FC236}">
                <a16:creationId xmlns:a16="http://schemas.microsoft.com/office/drawing/2014/main" id="{107942C6-7811-75D9-EEF6-9049B6D711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628" t="47093" r="65571" b="16625"/>
          <a:stretch/>
        </p:blipFill>
        <p:spPr bwMode="auto">
          <a:xfrm>
            <a:off x="9427090" y="3883063"/>
            <a:ext cx="2153699" cy="1465989"/>
          </a:xfrm>
          <a:prstGeom prst="rect">
            <a:avLst/>
          </a:prstGeom>
          <a:noFill/>
          <a:extLst>
            <a:ext uri="{909E8E84-426E-40DD-AFC4-6F175D3DCCD1}">
              <a14:hiddenFill xmlns:a14="http://schemas.microsoft.com/office/drawing/2010/main">
                <a:solidFill>
                  <a:srgbClr val="FFFFFF"/>
                </a:solidFill>
              </a14:hiddenFill>
            </a:ext>
          </a:extLst>
        </p:spPr>
      </p:pic>
      <p:sp>
        <p:nvSpPr>
          <p:cNvPr id="49" name="Oval 48">
            <a:extLst>
              <a:ext uri="{FF2B5EF4-FFF2-40B4-BE49-F238E27FC236}">
                <a16:creationId xmlns:a16="http://schemas.microsoft.com/office/drawing/2014/main" id="{D270A44A-D8F1-BB5B-9225-BB23FEF859CB}"/>
              </a:ext>
            </a:extLst>
          </p:cNvPr>
          <p:cNvSpPr/>
          <p:nvPr/>
        </p:nvSpPr>
        <p:spPr>
          <a:xfrm>
            <a:off x="9330047" y="3756614"/>
            <a:ext cx="2297871" cy="185170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705EEF36-3087-FD9C-82C3-D0276DD73A83}"/>
              </a:ext>
            </a:extLst>
          </p:cNvPr>
          <p:cNvSpPr txBox="1"/>
          <p:nvPr/>
        </p:nvSpPr>
        <p:spPr>
          <a:xfrm>
            <a:off x="9726898" y="5671679"/>
            <a:ext cx="1800236" cy="369332"/>
          </a:xfrm>
          <a:prstGeom prst="rect">
            <a:avLst/>
          </a:prstGeom>
          <a:noFill/>
        </p:spPr>
        <p:txBody>
          <a:bodyPr wrap="none" rtlCol="0">
            <a:spAutoFit/>
          </a:bodyPr>
          <a:lstStyle/>
          <a:p>
            <a:r>
              <a:rPr lang="en-US"/>
              <a:t>Protection Factor</a:t>
            </a:r>
          </a:p>
        </p:txBody>
      </p:sp>
      <p:cxnSp>
        <p:nvCxnSpPr>
          <p:cNvPr id="51" name="Straight Connector 50">
            <a:extLst>
              <a:ext uri="{FF2B5EF4-FFF2-40B4-BE49-F238E27FC236}">
                <a16:creationId xmlns:a16="http://schemas.microsoft.com/office/drawing/2014/main" id="{67DC85EE-5C28-2A1C-ED1E-3CBCD00ECD09}"/>
              </a:ext>
            </a:extLst>
          </p:cNvPr>
          <p:cNvCxnSpPr>
            <a:cxnSpLocks/>
          </p:cNvCxnSpPr>
          <p:nvPr/>
        </p:nvCxnSpPr>
        <p:spPr>
          <a:xfrm flipH="1">
            <a:off x="9556692" y="4783652"/>
            <a:ext cx="415204" cy="870084"/>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3916031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57D0-A52D-4F3E-C2B6-2D9D070B7029}"/>
              </a:ext>
            </a:extLst>
          </p:cNvPr>
          <p:cNvSpPr>
            <a:spLocks noGrp="1"/>
          </p:cNvSpPr>
          <p:nvPr>
            <p:ph type="title"/>
          </p:nvPr>
        </p:nvSpPr>
        <p:spPr/>
        <p:txBody>
          <a:bodyPr/>
          <a:lstStyle/>
          <a:p>
            <a:r>
              <a:rPr lang="en-US"/>
              <a:t>OS (Orbiting Sample Container) as of Nov 2023</a:t>
            </a:r>
          </a:p>
        </p:txBody>
      </p:sp>
      <p:pic>
        <p:nvPicPr>
          <p:cNvPr id="6" name="Picture 5">
            <a:extLst>
              <a:ext uri="{FF2B5EF4-FFF2-40B4-BE49-F238E27FC236}">
                <a16:creationId xmlns:a16="http://schemas.microsoft.com/office/drawing/2014/main" id="{34229547-2102-C7C2-8915-D7B38DCFFA19}"/>
              </a:ext>
            </a:extLst>
          </p:cNvPr>
          <p:cNvPicPr>
            <a:picLocks noChangeAspect="1"/>
          </p:cNvPicPr>
          <p:nvPr/>
        </p:nvPicPr>
        <p:blipFill>
          <a:blip r:embed="rId3"/>
          <a:stretch>
            <a:fillRect/>
          </a:stretch>
        </p:blipFill>
        <p:spPr>
          <a:xfrm>
            <a:off x="474606" y="1261083"/>
            <a:ext cx="2244165" cy="2053484"/>
          </a:xfrm>
          <a:prstGeom prst="rect">
            <a:avLst/>
          </a:prstGeom>
        </p:spPr>
      </p:pic>
      <p:pic>
        <p:nvPicPr>
          <p:cNvPr id="7" name="Picture 6">
            <a:extLst>
              <a:ext uri="{FF2B5EF4-FFF2-40B4-BE49-F238E27FC236}">
                <a16:creationId xmlns:a16="http://schemas.microsoft.com/office/drawing/2014/main" id="{CF75B332-A4F8-C576-9DF9-C1F284443FAE}"/>
              </a:ext>
            </a:extLst>
          </p:cNvPr>
          <p:cNvPicPr>
            <a:picLocks noChangeAspect="1"/>
          </p:cNvPicPr>
          <p:nvPr/>
        </p:nvPicPr>
        <p:blipFill>
          <a:blip r:embed="rId4">
            <a:alphaModFix/>
          </a:blip>
          <a:stretch>
            <a:fillRect/>
          </a:stretch>
        </p:blipFill>
        <p:spPr>
          <a:xfrm>
            <a:off x="474604" y="3693315"/>
            <a:ext cx="2244165" cy="2018267"/>
          </a:xfrm>
          <a:prstGeom prst="rect">
            <a:avLst/>
          </a:prstGeom>
        </p:spPr>
      </p:pic>
      <p:sp>
        <p:nvSpPr>
          <p:cNvPr id="8" name="TextBox 7">
            <a:extLst>
              <a:ext uri="{FF2B5EF4-FFF2-40B4-BE49-F238E27FC236}">
                <a16:creationId xmlns:a16="http://schemas.microsoft.com/office/drawing/2014/main" id="{C71ABC01-1062-4D07-F1FA-7B6584122009}"/>
              </a:ext>
            </a:extLst>
          </p:cNvPr>
          <p:cNvSpPr txBox="1"/>
          <p:nvPr/>
        </p:nvSpPr>
        <p:spPr>
          <a:xfrm>
            <a:off x="1120435" y="891751"/>
            <a:ext cx="1107996" cy="369332"/>
          </a:xfrm>
          <a:prstGeom prst="rect">
            <a:avLst/>
          </a:prstGeom>
          <a:noFill/>
        </p:spPr>
        <p:txBody>
          <a:bodyPr wrap="none" rtlCol="0">
            <a:spAutoFit/>
          </a:bodyPr>
          <a:lstStyle/>
          <a:p>
            <a:r>
              <a:rPr lang="en-US"/>
              <a:t>OS Base</a:t>
            </a:r>
          </a:p>
        </p:txBody>
      </p:sp>
      <p:sp>
        <p:nvSpPr>
          <p:cNvPr id="9" name="TextBox 8">
            <a:extLst>
              <a:ext uri="{FF2B5EF4-FFF2-40B4-BE49-F238E27FC236}">
                <a16:creationId xmlns:a16="http://schemas.microsoft.com/office/drawing/2014/main" id="{128F9FB3-6C86-03CF-6B2A-F6556869F897}"/>
              </a:ext>
            </a:extLst>
          </p:cNvPr>
          <p:cNvSpPr txBox="1"/>
          <p:nvPr/>
        </p:nvSpPr>
        <p:spPr>
          <a:xfrm>
            <a:off x="1206995" y="3326616"/>
            <a:ext cx="889987" cy="369332"/>
          </a:xfrm>
          <a:prstGeom prst="rect">
            <a:avLst/>
          </a:prstGeom>
          <a:noFill/>
        </p:spPr>
        <p:txBody>
          <a:bodyPr wrap="none" rtlCol="0">
            <a:spAutoFit/>
          </a:bodyPr>
          <a:lstStyle/>
          <a:p>
            <a:r>
              <a:rPr lang="en-US"/>
              <a:t>OS Lid</a:t>
            </a:r>
          </a:p>
        </p:txBody>
      </p:sp>
      <p:pic>
        <p:nvPicPr>
          <p:cNvPr id="10" name="Picture 9">
            <a:extLst>
              <a:ext uri="{FF2B5EF4-FFF2-40B4-BE49-F238E27FC236}">
                <a16:creationId xmlns:a16="http://schemas.microsoft.com/office/drawing/2014/main" id="{6140E476-8D34-2A01-F611-9E1C73B1DCB1}"/>
              </a:ext>
            </a:extLst>
          </p:cNvPr>
          <p:cNvPicPr>
            <a:picLocks noChangeAspect="1"/>
          </p:cNvPicPr>
          <p:nvPr/>
        </p:nvPicPr>
        <p:blipFill>
          <a:blip r:embed="rId5"/>
          <a:stretch>
            <a:fillRect/>
          </a:stretch>
        </p:blipFill>
        <p:spPr>
          <a:xfrm>
            <a:off x="3134858" y="3675410"/>
            <a:ext cx="2389184" cy="2053484"/>
          </a:xfrm>
          <a:prstGeom prst="rect">
            <a:avLst/>
          </a:prstGeom>
        </p:spPr>
      </p:pic>
      <p:sp>
        <p:nvSpPr>
          <p:cNvPr id="11" name="TextBox 10">
            <a:extLst>
              <a:ext uri="{FF2B5EF4-FFF2-40B4-BE49-F238E27FC236}">
                <a16:creationId xmlns:a16="http://schemas.microsoft.com/office/drawing/2014/main" id="{7CE63E4E-68CD-38C2-5DFB-E9897771408E}"/>
              </a:ext>
            </a:extLst>
          </p:cNvPr>
          <p:cNvSpPr txBox="1"/>
          <p:nvPr/>
        </p:nvSpPr>
        <p:spPr>
          <a:xfrm rot="16200000">
            <a:off x="4970044" y="4499876"/>
            <a:ext cx="1107996" cy="369332"/>
          </a:xfrm>
          <a:prstGeom prst="rect">
            <a:avLst/>
          </a:prstGeom>
          <a:noFill/>
        </p:spPr>
        <p:txBody>
          <a:bodyPr wrap="none" rtlCol="0">
            <a:spAutoFit/>
          </a:bodyPr>
          <a:lstStyle/>
          <a:p>
            <a:r>
              <a:rPr lang="en-US"/>
              <a:t>OS Base</a:t>
            </a:r>
          </a:p>
        </p:txBody>
      </p:sp>
      <p:sp>
        <p:nvSpPr>
          <p:cNvPr id="12" name="TextBox 11">
            <a:extLst>
              <a:ext uri="{FF2B5EF4-FFF2-40B4-BE49-F238E27FC236}">
                <a16:creationId xmlns:a16="http://schemas.microsoft.com/office/drawing/2014/main" id="{B54A1D90-A1E3-8460-61FF-C49BAACB9882}"/>
              </a:ext>
            </a:extLst>
          </p:cNvPr>
          <p:cNvSpPr txBox="1"/>
          <p:nvPr/>
        </p:nvSpPr>
        <p:spPr>
          <a:xfrm rot="16200000">
            <a:off x="2680899" y="4499876"/>
            <a:ext cx="889987" cy="369332"/>
          </a:xfrm>
          <a:prstGeom prst="rect">
            <a:avLst/>
          </a:prstGeom>
          <a:noFill/>
        </p:spPr>
        <p:txBody>
          <a:bodyPr wrap="none" rtlCol="0">
            <a:spAutoFit/>
          </a:bodyPr>
          <a:lstStyle/>
          <a:p>
            <a:r>
              <a:rPr lang="en-US"/>
              <a:t>OS Lid</a:t>
            </a:r>
          </a:p>
        </p:txBody>
      </p:sp>
      <p:sp>
        <p:nvSpPr>
          <p:cNvPr id="13" name="TextBox 12">
            <a:extLst>
              <a:ext uri="{FF2B5EF4-FFF2-40B4-BE49-F238E27FC236}">
                <a16:creationId xmlns:a16="http://schemas.microsoft.com/office/drawing/2014/main" id="{EB82F2C4-2198-8EF8-1EC1-82485859D4F4}"/>
              </a:ext>
            </a:extLst>
          </p:cNvPr>
          <p:cNvSpPr txBox="1"/>
          <p:nvPr/>
        </p:nvSpPr>
        <p:spPr>
          <a:xfrm>
            <a:off x="3835564" y="3306078"/>
            <a:ext cx="1107996" cy="369332"/>
          </a:xfrm>
          <a:prstGeom prst="rect">
            <a:avLst/>
          </a:prstGeom>
          <a:noFill/>
        </p:spPr>
        <p:txBody>
          <a:bodyPr wrap="none" rtlCol="0">
            <a:spAutoFit/>
          </a:bodyPr>
          <a:lstStyle/>
          <a:p>
            <a:r>
              <a:rPr lang="en-US"/>
              <a:t>OS Body</a:t>
            </a:r>
          </a:p>
        </p:txBody>
      </p:sp>
      <p:pic>
        <p:nvPicPr>
          <p:cNvPr id="14" name="Picture 13">
            <a:extLst>
              <a:ext uri="{FF2B5EF4-FFF2-40B4-BE49-F238E27FC236}">
                <a16:creationId xmlns:a16="http://schemas.microsoft.com/office/drawing/2014/main" id="{7860BAF0-1516-04CD-1CDE-437FCB681AFC}"/>
              </a:ext>
            </a:extLst>
          </p:cNvPr>
          <p:cNvPicPr>
            <a:picLocks noChangeAspect="1"/>
          </p:cNvPicPr>
          <p:nvPr/>
        </p:nvPicPr>
        <p:blipFill>
          <a:blip r:embed="rId6"/>
          <a:stretch>
            <a:fillRect/>
          </a:stretch>
        </p:blipFill>
        <p:spPr>
          <a:xfrm>
            <a:off x="3009967" y="867090"/>
            <a:ext cx="2563025" cy="2422816"/>
          </a:xfrm>
          <a:prstGeom prst="rect">
            <a:avLst/>
          </a:prstGeom>
        </p:spPr>
      </p:pic>
      <p:sp>
        <p:nvSpPr>
          <p:cNvPr id="15" name="TextBox 14">
            <a:extLst>
              <a:ext uri="{FF2B5EF4-FFF2-40B4-BE49-F238E27FC236}">
                <a16:creationId xmlns:a16="http://schemas.microsoft.com/office/drawing/2014/main" id="{51F18174-5695-07DE-D4C9-A7CC5ABD20CF}"/>
              </a:ext>
            </a:extLst>
          </p:cNvPr>
          <p:cNvSpPr txBox="1"/>
          <p:nvPr/>
        </p:nvSpPr>
        <p:spPr>
          <a:xfrm>
            <a:off x="5132859" y="2622638"/>
            <a:ext cx="952505" cy="369332"/>
          </a:xfrm>
          <a:prstGeom prst="rect">
            <a:avLst/>
          </a:prstGeom>
          <a:noFill/>
        </p:spPr>
        <p:txBody>
          <a:bodyPr wrap="none" rtlCol="0">
            <a:spAutoFit/>
          </a:bodyPr>
          <a:lstStyle/>
          <a:p>
            <a:r>
              <a:rPr lang="en-US" b="1"/>
              <a:t>OS Base</a:t>
            </a:r>
          </a:p>
        </p:txBody>
      </p:sp>
      <p:sp>
        <p:nvSpPr>
          <p:cNvPr id="16" name="TextBox 15">
            <a:extLst>
              <a:ext uri="{FF2B5EF4-FFF2-40B4-BE49-F238E27FC236}">
                <a16:creationId xmlns:a16="http://schemas.microsoft.com/office/drawing/2014/main" id="{8C244A1F-C1FE-7D5F-944A-25F1BD9C824C}"/>
              </a:ext>
            </a:extLst>
          </p:cNvPr>
          <p:cNvSpPr txBox="1"/>
          <p:nvPr/>
        </p:nvSpPr>
        <p:spPr>
          <a:xfrm>
            <a:off x="2705475" y="1039149"/>
            <a:ext cx="779381" cy="369332"/>
          </a:xfrm>
          <a:prstGeom prst="rect">
            <a:avLst/>
          </a:prstGeom>
          <a:noFill/>
        </p:spPr>
        <p:txBody>
          <a:bodyPr wrap="none" rtlCol="0">
            <a:spAutoFit/>
          </a:bodyPr>
          <a:lstStyle/>
          <a:p>
            <a:r>
              <a:rPr lang="en-US" b="1" dirty="0"/>
              <a:t>OS Lid</a:t>
            </a:r>
          </a:p>
        </p:txBody>
      </p:sp>
      <p:sp>
        <p:nvSpPr>
          <p:cNvPr id="17" name="TextBox 16">
            <a:extLst>
              <a:ext uri="{FF2B5EF4-FFF2-40B4-BE49-F238E27FC236}">
                <a16:creationId xmlns:a16="http://schemas.microsoft.com/office/drawing/2014/main" id="{5C74C00C-2342-038A-F04B-4C1EDD1B48E6}"/>
              </a:ext>
            </a:extLst>
          </p:cNvPr>
          <p:cNvSpPr txBox="1"/>
          <p:nvPr/>
        </p:nvSpPr>
        <p:spPr>
          <a:xfrm>
            <a:off x="4770689" y="1039149"/>
            <a:ext cx="987771" cy="369332"/>
          </a:xfrm>
          <a:prstGeom prst="rect">
            <a:avLst/>
          </a:prstGeom>
          <a:noFill/>
        </p:spPr>
        <p:txBody>
          <a:bodyPr wrap="none" rtlCol="0">
            <a:spAutoFit/>
          </a:bodyPr>
          <a:lstStyle/>
          <a:p>
            <a:r>
              <a:rPr lang="en-US" b="1"/>
              <a:t>OS Body</a:t>
            </a:r>
          </a:p>
        </p:txBody>
      </p:sp>
      <p:cxnSp>
        <p:nvCxnSpPr>
          <p:cNvPr id="19" name="Straight Connector 18">
            <a:extLst>
              <a:ext uri="{FF2B5EF4-FFF2-40B4-BE49-F238E27FC236}">
                <a16:creationId xmlns:a16="http://schemas.microsoft.com/office/drawing/2014/main" id="{9CED9AE2-893D-DD46-EE2E-C5466AA04F2B}"/>
              </a:ext>
            </a:extLst>
          </p:cNvPr>
          <p:cNvCxnSpPr>
            <a:cxnSpLocks/>
          </p:cNvCxnSpPr>
          <p:nvPr/>
        </p:nvCxnSpPr>
        <p:spPr>
          <a:xfrm>
            <a:off x="4993125" y="3721130"/>
            <a:ext cx="8775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75BF77D-0C37-CC1A-F2C1-934F0B203F2F}"/>
              </a:ext>
            </a:extLst>
          </p:cNvPr>
          <p:cNvCxnSpPr>
            <a:cxnSpLocks/>
          </p:cNvCxnSpPr>
          <p:nvPr/>
        </p:nvCxnSpPr>
        <p:spPr>
          <a:xfrm>
            <a:off x="4902179" y="5621213"/>
            <a:ext cx="9684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A156617-2A98-E431-CB95-56A9DE28FE79}"/>
              </a:ext>
            </a:extLst>
          </p:cNvPr>
          <p:cNvCxnSpPr>
            <a:cxnSpLocks/>
          </p:cNvCxnSpPr>
          <p:nvPr/>
        </p:nvCxnSpPr>
        <p:spPr>
          <a:xfrm>
            <a:off x="5870644" y="3721130"/>
            <a:ext cx="0" cy="1900083"/>
          </a:xfrm>
          <a:prstGeom prst="straightConnector1">
            <a:avLst/>
          </a:prstGeom>
          <a:ln>
            <a:headEnd type="stealth"/>
            <a:tailEnd type="stealt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BF9FA5C2-88E5-F265-7899-A6B1F39478F0}"/>
              </a:ext>
            </a:extLst>
          </p:cNvPr>
          <p:cNvSpPr txBox="1"/>
          <p:nvPr/>
        </p:nvSpPr>
        <p:spPr>
          <a:xfrm>
            <a:off x="5885528" y="4440165"/>
            <a:ext cx="979755" cy="369332"/>
          </a:xfrm>
          <a:prstGeom prst="rect">
            <a:avLst/>
          </a:prstGeom>
          <a:noFill/>
        </p:spPr>
        <p:txBody>
          <a:bodyPr wrap="none" rtlCol="0">
            <a:spAutoFit/>
          </a:bodyPr>
          <a:lstStyle/>
          <a:p>
            <a:r>
              <a:rPr lang="en-US" b="1"/>
              <a:t>221mm</a:t>
            </a:r>
          </a:p>
        </p:txBody>
      </p:sp>
      <p:sp>
        <p:nvSpPr>
          <p:cNvPr id="29" name="TextBox 28">
            <a:extLst>
              <a:ext uri="{FF2B5EF4-FFF2-40B4-BE49-F238E27FC236}">
                <a16:creationId xmlns:a16="http://schemas.microsoft.com/office/drawing/2014/main" id="{B6C5B766-8FB2-AD21-D2BD-D9A558190E56}"/>
              </a:ext>
            </a:extLst>
          </p:cNvPr>
          <p:cNvSpPr txBox="1"/>
          <p:nvPr/>
        </p:nvSpPr>
        <p:spPr>
          <a:xfrm>
            <a:off x="3858686" y="5922775"/>
            <a:ext cx="979755" cy="369332"/>
          </a:xfrm>
          <a:prstGeom prst="rect">
            <a:avLst/>
          </a:prstGeom>
          <a:noFill/>
        </p:spPr>
        <p:txBody>
          <a:bodyPr wrap="none" rtlCol="0">
            <a:spAutoFit/>
          </a:bodyPr>
          <a:lstStyle/>
          <a:p>
            <a:r>
              <a:rPr lang="en-US" b="1"/>
              <a:t>239mm</a:t>
            </a:r>
          </a:p>
        </p:txBody>
      </p:sp>
      <p:cxnSp>
        <p:nvCxnSpPr>
          <p:cNvPr id="30" name="Straight Connector 29">
            <a:extLst>
              <a:ext uri="{FF2B5EF4-FFF2-40B4-BE49-F238E27FC236}">
                <a16:creationId xmlns:a16="http://schemas.microsoft.com/office/drawing/2014/main" id="{3D3040FB-E5F6-6702-9297-D212887AF52D}"/>
              </a:ext>
            </a:extLst>
          </p:cNvPr>
          <p:cNvCxnSpPr>
            <a:cxnSpLocks/>
          </p:cNvCxnSpPr>
          <p:nvPr/>
        </p:nvCxnSpPr>
        <p:spPr>
          <a:xfrm flipV="1">
            <a:off x="3310559" y="5271297"/>
            <a:ext cx="0" cy="7669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8A7FADE-130E-6706-491E-05AD8E56124E}"/>
              </a:ext>
            </a:extLst>
          </p:cNvPr>
          <p:cNvCxnSpPr>
            <a:cxnSpLocks/>
          </p:cNvCxnSpPr>
          <p:nvPr/>
        </p:nvCxnSpPr>
        <p:spPr>
          <a:xfrm flipV="1">
            <a:off x="5350424" y="5180349"/>
            <a:ext cx="0" cy="8578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D56FF1CF-7914-E698-9320-6F3040D57A5A}"/>
              </a:ext>
            </a:extLst>
          </p:cNvPr>
          <p:cNvCxnSpPr>
            <a:cxnSpLocks/>
          </p:cNvCxnSpPr>
          <p:nvPr/>
        </p:nvCxnSpPr>
        <p:spPr>
          <a:xfrm flipH="1">
            <a:off x="3310559" y="5765043"/>
            <a:ext cx="2062597" cy="0"/>
          </a:xfrm>
          <a:prstGeom prst="straightConnector1">
            <a:avLst/>
          </a:prstGeom>
          <a:ln>
            <a:headEnd type="stealth"/>
            <a:tailEnd type="stealth"/>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63AF2145-FAF4-6282-7FC8-C697E254BC78}"/>
              </a:ext>
            </a:extLst>
          </p:cNvPr>
          <p:cNvSpPr txBox="1"/>
          <p:nvPr/>
        </p:nvSpPr>
        <p:spPr>
          <a:xfrm>
            <a:off x="190865" y="5977888"/>
            <a:ext cx="6098458" cy="523220"/>
          </a:xfrm>
          <a:prstGeom prst="rect">
            <a:avLst/>
          </a:prstGeom>
          <a:noFill/>
          <a:ln>
            <a:noFill/>
          </a:ln>
          <a:effectLst>
            <a:outerShdw blurRad="50800" dist="38100" dir="2700000" algn="tl" rotWithShape="0">
              <a:prstClr val="black">
                <a:alpha val="34753"/>
              </a:prstClr>
            </a:outerShdw>
          </a:effectLst>
        </p:spPr>
        <p:txBody>
          <a:bodyPr wrap="square">
            <a:spAutoFit/>
          </a:bodyPr>
          <a:lstStyle/>
          <a:p>
            <a:pPr algn="l"/>
            <a:r>
              <a:rPr lang="en-US" sz="1400" b="0" i="0" u="none" strike="noStrike" baseline="0">
                <a:latin typeface="ArialMT"/>
              </a:rPr>
              <a:t>EXTERIOR SURFACE COATING:</a:t>
            </a:r>
          </a:p>
          <a:p>
            <a:pPr algn="l"/>
            <a:r>
              <a:rPr lang="en-US" sz="1400" b="0" i="0" u="none" strike="noStrike" baseline="0">
                <a:latin typeface="ArialMT"/>
              </a:rPr>
              <a:t>CERANOVIS V-14 ACF WITH INORGANIC SEALANT</a:t>
            </a:r>
            <a:endParaRPr lang="en-US" sz="1400"/>
          </a:p>
        </p:txBody>
      </p:sp>
      <p:pic>
        <p:nvPicPr>
          <p:cNvPr id="3" name="Picture 2">
            <a:extLst>
              <a:ext uri="{FF2B5EF4-FFF2-40B4-BE49-F238E27FC236}">
                <a16:creationId xmlns:a16="http://schemas.microsoft.com/office/drawing/2014/main" id="{1B84F15B-C991-BEC7-34F8-5155D815B4B2}"/>
              </a:ext>
            </a:extLst>
          </p:cNvPr>
          <p:cNvPicPr>
            <a:picLocks noChangeAspect="1"/>
          </p:cNvPicPr>
          <p:nvPr/>
        </p:nvPicPr>
        <p:blipFill>
          <a:blip r:embed="rId7"/>
          <a:stretch>
            <a:fillRect/>
          </a:stretch>
        </p:blipFill>
        <p:spPr>
          <a:xfrm>
            <a:off x="6609811" y="3356933"/>
            <a:ext cx="2954907" cy="2703303"/>
          </a:xfrm>
          <a:prstGeom prst="rect">
            <a:avLst/>
          </a:prstGeom>
        </p:spPr>
      </p:pic>
      <p:pic>
        <p:nvPicPr>
          <p:cNvPr id="18" name="Picture 17">
            <a:extLst>
              <a:ext uri="{FF2B5EF4-FFF2-40B4-BE49-F238E27FC236}">
                <a16:creationId xmlns:a16="http://schemas.microsoft.com/office/drawing/2014/main" id="{E2A75423-8645-EA9E-7B8F-4CA9BD5AB2FA}"/>
              </a:ext>
            </a:extLst>
          </p:cNvPr>
          <p:cNvPicPr>
            <a:picLocks noChangeAspect="1"/>
          </p:cNvPicPr>
          <p:nvPr/>
        </p:nvPicPr>
        <p:blipFill>
          <a:blip r:embed="rId8"/>
          <a:stretch>
            <a:fillRect/>
          </a:stretch>
        </p:blipFill>
        <p:spPr>
          <a:xfrm>
            <a:off x="8354144" y="1220188"/>
            <a:ext cx="2111675" cy="2030982"/>
          </a:xfrm>
          <a:prstGeom prst="rect">
            <a:avLst/>
          </a:prstGeom>
        </p:spPr>
      </p:pic>
      <p:pic>
        <p:nvPicPr>
          <p:cNvPr id="20" name="Picture 19">
            <a:extLst>
              <a:ext uri="{FF2B5EF4-FFF2-40B4-BE49-F238E27FC236}">
                <a16:creationId xmlns:a16="http://schemas.microsoft.com/office/drawing/2014/main" id="{3837B83C-697D-C794-0E8B-39DE7C964F38}"/>
              </a:ext>
            </a:extLst>
          </p:cNvPr>
          <p:cNvPicPr>
            <a:picLocks noChangeAspect="1"/>
          </p:cNvPicPr>
          <p:nvPr/>
        </p:nvPicPr>
        <p:blipFill>
          <a:blip r:embed="rId9"/>
          <a:stretch>
            <a:fillRect/>
          </a:stretch>
        </p:blipFill>
        <p:spPr>
          <a:xfrm>
            <a:off x="9337465" y="3586791"/>
            <a:ext cx="2819221" cy="2372986"/>
          </a:xfrm>
          <a:prstGeom prst="rect">
            <a:avLst/>
          </a:prstGeom>
        </p:spPr>
      </p:pic>
      <p:sp>
        <p:nvSpPr>
          <p:cNvPr id="21" name="TextBox 20">
            <a:extLst>
              <a:ext uri="{FF2B5EF4-FFF2-40B4-BE49-F238E27FC236}">
                <a16:creationId xmlns:a16="http://schemas.microsoft.com/office/drawing/2014/main" id="{BE04EF9F-E87B-5C29-E9CA-8E1AF21D2AE1}"/>
              </a:ext>
            </a:extLst>
          </p:cNvPr>
          <p:cNvSpPr txBox="1"/>
          <p:nvPr/>
        </p:nvSpPr>
        <p:spPr>
          <a:xfrm>
            <a:off x="7705266" y="891751"/>
            <a:ext cx="4098124" cy="369332"/>
          </a:xfrm>
          <a:prstGeom prst="rect">
            <a:avLst/>
          </a:prstGeom>
          <a:noFill/>
        </p:spPr>
        <p:txBody>
          <a:bodyPr wrap="square" lIns="91440" tIns="45720" rIns="91440" bIns="45720" rtlCol="0" anchor="t">
            <a:spAutoFit/>
          </a:bodyPr>
          <a:lstStyle/>
          <a:p>
            <a:r>
              <a:rPr lang="en-US" b="1"/>
              <a:t>OS UV Outer Mold Line (OML)</a:t>
            </a:r>
          </a:p>
        </p:txBody>
      </p:sp>
      <p:sp>
        <p:nvSpPr>
          <p:cNvPr id="23" name="TextBox 22">
            <a:extLst>
              <a:ext uri="{FF2B5EF4-FFF2-40B4-BE49-F238E27FC236}">
                <a16:creationId xmlns:a16="http://schemas.microsoft.com/office/drawing/2014/main" id="{A615E6AA-03F7-66BE-1697-436C14037866}"/>
              </a:ext>
            </a:extLst>
          </p:cNvPr>
          <p:cNvSpPr txBox="1"/>
          <p:nvPr/>
        </p:nvSpPr>
        <p:spPr>
          <a:xfrm rot="16200000">
            <a:off x="7784861" y="2041348"/>
            <a:ext cx="889987" cy="369332"/>
          </a:xfrm>
          <a:prstGeom prst="rect">
            <a:avLst/>
          </a:prstGeom>
          <a:noFill/>
        </p:spPr>
        <p:txBody>
          <a:bodyPr wrap="none" rtlCol="0">
            <a:spAutoFit/>
          </a:bodyPr>
          <a:lstStyle/>
          <a:p>
            <a:r>
              <a:rPr lang="en-US"/>
              <a:t>OS Lid</a:t>
            </a:r>
          </a:p>
        </p:txBody>
      </p:sp>
      <p:sp>
        <p:nvSpPr>
          <p:cNvPr id="25" name="TextBox 24">
            <a:extLst>
              <a:ext uri="{FF2B5EF4-FFF2-40B4-BE49-F238E27FC236}">
                <a16:creationId xmlns:a16="http://schemas.microsoft.com/office/drawing/2014/main" id="{6BC0FA4D-9786-8147-0F04-E867D1F0326C}"/>
              </a:ext>
            </a:extLst>
          </p:cNvPr>
          <p:cNvSpPr txBox="1"/>
          <p:nvPr/>
        </p:nvSpPr>
        <p:spPr>
          <a:xfrm rot="16200000">
            <a:off x="10102761" y="2055725"/>
            <a:ext cx="1107996" cy="369332"/>
          </a:xfrm>
          <a:prstGeom prst="rect">
            <a:avLst/>
          </a:prstGeom>
          <a:noFill/>
        </p:spPr>
        <p:txBody>
          <a:bodyPr wrap="none" rtlCol="0">
            <a:spAutoFit/>
          </a:bodyPr>
          <a:lstStyle/>
          <a:p>
            <a:r>
              <a:rPr lang="en-US"/>
              <a:t>OS Base</a:t>
            </a:r>
          </a:p>
        </p:txBody>
      </p:sp>
      <p:sp>
        <p:nvSpPr>
          <p:cNvPr id="26" name="TextBox 25">
            <a:extLst>
              <a:ext uri="{FF2B5EF4-FFF2-40B4-BE49-F238E27FC236}">
                <a16:creationId xmlns:a16="http://schemas.microsoft.com/office/drawing/2014/main" id="{133C3E8D-B1A2-AF10-DC2F-1EBC0702302E}"/>
              </a:ext>
            </a:extLst>
          </p:cNvPr>
          <p:cNvSpPr txBox="1"/>
          <p:nvPr/>
        </p:nvSpPr>
        <p:spPr>
          <a:xfrm>
            <a:off x="7489606" y="5981336"/>
            <a:ext cx="3738690" cy="369332"/>
          </a:xfrm>
          <a:prstGeom prst="rect">
            <a:avLst/>
          </a:prstGeom>
          <a:noFill/>
        </p:spPr>
        <p:txBody>
          <a:bodyPr wrap="square" lIns="91440" tIns="45720" rIns="91440" bIns="45720" rtlCol="0" anchor="t">
            <a:spAutoFit/>
          </a:bodyPr>
          <a:lstStyle/>
          <a:p>
            <a:r>
              <a:rPr lang="en-US" b="1">
                <a:cs typeface="Arial"/>
              </a:rPr>
              <a:t>Same dimensions, no features</a:t>
            </a:r>
          </a:p>
        </p:txBody>
      </p:sp>
    </p:spTree>
    <p:extLst>
      <p:ext uri="{BB962C8B-B14F-4D97-AF65-F5344CB8AC3E}">
        <p14:creationId xmlns:p14="http://schemas.microsoft.com/office/powerpoint/2010/main" val="10909019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DFF897-D494-92F6-5C1C-725F975B2883}"/>
              </a:ext>
            </a:extLst>
          </p:cNvPr>
          <p:cNvPicPr>
            <a:picLocks noChangeAspect="1"/>
          </p:cNvPicPr>
          <p:nvPr/>
        </p:nvPicPr>
        <p:blipFill>
          <a:blip r:embed="rId3"/>
          <a:stretch>
            <a:fillRect/>
          </a:stretch>
        </p:blipFill>
        <p:spPr>
          <a:xfrm>
            <a:off x="39498" y="2628093"/>
            <a:ext cx="12131657" cy="3336547"/>
          </a:xfrm>
          <a:prstGeom prst="rect">
            <a:avLst/>
          </a:prstGeom>
        </p:spPr>
      </p:pic>
      <p:sp>
        <p:nvSpPr>
          <p:cNvPr id="2" name="Title 1">
            <a:extLst>
              <a:ext uri="{FF2B5EF4-FFF2-40B4-BE49-F238E27FC236}">
                <a16:creationId xmlns:a16="http://schemas.microsoft.com/office/drawing/2014/main" id="{61986C80-BD4D-32B3-FFE3-2576C8F1EC58}"/>
              </a:ext>
            </a:extLst>
          </p:cNvPr>
          <p:cNvSpPr>
            <a:spLocks noGrp="1"/>
          </p:cNvSpPr>
          <p:nvPr>
            <p:ph type="title"/>
          </p:nvPr>
        </p:nvSpPr>
        <p:spPr/>
        <p:txBody>
          <a:bodyPr lIns="91440" tIns="45720" rIns="91440" bIns="45720" anchor="t"/>
          <a:lstStyle/>
          <a:p>
            <a:r>
              <a:rPr lang="en-US"/>
              <a:t>Mech Design – UVIA Elements </a:t>
            </a:r>
          </a:p>
        </p:txBody>
      </p:sp>
      <p:sp>
        <p:nvSpPr>
          <p:cNvPr id="8" name="Text Placeholder 2">
            <a:extLst>
              <a:ext uri="{FF2B5EF4-FFF2-40B4-BE49-F238E27FC236}">
                <a16:creationId xmlns:a16="http://schemas.microsoft.com/office/drawing/2014/main" id="{0A30C66B-3F15-078C-77B0-9C19092D5568}"/>
              </a:ext>
            </a:extLst>
          </p:cNvPr>
          <p:cNvSpPr txBox="1">
            <a:spLocks/>
          </p:cNvSpPr>
          <p:nvPr/>
        </p:nvSpPr>
        <p:spPr>
          <a:xfrm>
            <a:off x="54839" y="832211"/>
            <a:ext cx="5908299" cy="2066756"/>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mj-lt"/>
              <a:buAutoNum type="arabicParenR"/>
            </a:pPr>
            <a:r>
              <a:rPr lang="en-US" sz="1600" dirty="0"/>
              <a:t>Base and Lid facing SMR Nests</a:t>
            </a:r>
          </a:p>
          <a:p>
            <a:pPr>
              <a:lnSpc>
                <a:spcPct val="100000"/>
              </a:lnSpc>
              <a:spcBef>
                <a:spcPts val="0"/>
              </a:spcBef>
              <a:buFont typeface="+mj-lt"/>
              <a:buAutoNum type="arabicParenR"/>
            </a:pPr>
            <a:r>
              <a:rPr lang="en-US" sz="1600" dirty="0"/>
              <a:t>TC105’s and P-clamps will be used to tie down both Module and Thermal Harnessing bundles (zip ties or lacing cord)</a:t>
            </a:r>
          </a:p>
          <a:p>
            <a:pPr>
              <a:lnSpc>
                <a:spcPct val="100000"/>
              </a:lnSpc>
              <a:spcBef>
                <a:spcPts val="0"/>
              </a:spcBef>
              <a:buFont typeface="+mj-lt"/>
              <a:buAutoNum type="arabicParenR"/>
            </a:pPr>
            <a:r>
              <a:rPr lang="en-US" sz="1600" dirty="0"/>
              <a:t>Module 1 &amp; 2 Assemblies </a:t>
            </a:r>
          </a:p>
          <a:p>
            <a:pPr>
              <a:lnSpc>
                <a:spcPct val="100000"/>
              </a:lnSpc>
              <a:spcBef>
                <a:spcPts val="0"/>
              </a:spcBef>
              <a:buFont typeface="+mj-lt"/>
              <a:buAutoNum type="arabicParenR"/>
            </a:pPr>
            <a:r>
              <a:rPr lang="en-US" sz="1600" dirty="0"/>
              <a:t>Optical Bench Flexured Assembly</a:t>
            </a:r>
          </a:p>
          <a:p>
            <a:pPr>
              <a:lnSpc>
                <a:spcPct val="100000"/>
              </a:lnSpc>
              <a:spcBef>
                <a:spcPts val="0"/>
              </a:spcBef>
              <a:buFont typeface="+mj-lt"/>
              <a:buAutoNum type="arabicParenR"/>
            </a:pPr>
            <a:r>
              <a:rPr lang="en-US" sz="1600" dirty="0"/>
              <a:t>Hoist Rings</a:t>
            </a:r>
          </a:p>
          <a:p>
            <a:pPr marL="0" indent="0">
              <a:lnSpc>
                <a:spcPct val="100000"/>
              </a:lnSpc>
              <a:spcBef>
                <a:spcPts val="0"/>
              </a:spcBef>
              <a:buNone/>
            </a:pPr>
            <a:endParaRPr lang="en-US" sz="1050" dirty="0"/>
          </a:p>
          <a:p>
            <a:pPr marL="0" indent="0">
              <a:lnSpc>
                <a:spcPct val="100000"/>
              </a:lnSpc>
              <a:spcBef>
                <a:spcPts val="0"/>
              </a:spcBef>
              <a:buNone/>
            </a:pPr>
            <a:endParaRPr lang="en-US" sz="1600" dirty="0"/>
          </a:p>
        </p:txBody>
      </p:sp>
      <p:sp>
        <p:nvSpPr>
          <p:cNvPr id="23" name="Text Placeholder 2">
            <a:extLst>
              <a:ext uri="{FF2B5EF4-FFF2-40B4-BE49-F238E27FC236}">
                <a16:creationId xmlns:a16="http://schemas.microsoft.com/office/drawing/2014/main" id="{8324D759-DD3F-59E0-66F2-5A17065EF66F}"/>
              </a:ext>
            </a:extLst>
          </p:cNvPr>
          <p:cNvSpPr txBox="1">
            <a:spLocks/>
          </p:cNvSpPr>
          <p:nvPr/>
        </p:nvSpPr>
        <p:spPr>
          <a:xfrm>
            <a:off x="28194" y="2956958"/>
            <a:ext cx="1343406"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sz="1200" b="1"/>
              <a:t>Base facing SMR Nests</a:t>
            </a:r>
          </a:p>
        </p:txBody>
      </p:sp>
      <p:sp>
        <p:nvSpPr>
          <p:cNvPr id="26" name="Text Placeholder 2">
            <a:extLst>
              <a:ext uri="{FF2B5EF4-FFF2-40B4-BE49-F238E27FC236}">
                <a16:creationId xmlns:a16="http://schemas.microsoft.com/office/drawing/2014/main" id="{FF47DA8B-F8FA-6DAD-B10E-2020E63B2AD2}"/>
              </a:ext>
            </a:extLst>
          </p:cNvPr>
          <p:cNvSpPr txBox="1">
            <a:spLocks/>
          </p:cNvSpPr>
          <p:nvPr/>
        </p:nvSpPr>
        <p:spPr>
          <a:xfrm>
            <a:off x="2343790" y="2426682"/>
            <a:ext cx="1552576"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lgn="ctr">
              <a:buFont typeface="Arial" panose="020B0604020202020204" pitchFamily="34" charset="0"/>
              <a:buNone/>
            </a:pPr>
            <a:r>
              <a:rPr lang="en-US" sz="1200" b="1"/>
              <a:t>Module 1 and Thermal Harnessing</a:t>
            </a:r>
          </a:p>
        </p:txBody>
      </p:sp>
      <p:sp>
        <p:nvSpPr>
          <p:cNvPr id="32" name="Text Placeholder 2">
            <a:extLst>
              <a:ext uri="{FF2B5EF4-FFF2-40B4-BE49-F238E27FC236}">
                <a16:creationId xmlns:a16="http://schemas.microsoft.com/office/drawing/2014/main" id="{A1926A11-D7F8-9950-78E6-8D8C870DBBA5}"/>
              </a:ext>
            </a:extLst>
          </p:cNvPr>
          <p:cNvSpPr txBox="1">
            <a:spLocks/>
          </p:cNvSpPr>
          <p:nvPr/>
        </p:nvSpPr>
        <p:spPr>
          <a:xfrm>
            <a:off x="3921048" y="5810730"/>
            <a:ext cx="1441065"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Font typeface="Arial" panose="020B0604020202020204" pitchFamily="34" charset="0"/>
              <a:buNone/>
            </a:pPr>
            <a:r>
              <a:rPr lang="en-US" sz="1200" b="1"/>
              <a:t>Module 1 Assemblies</a:t>
            </a:r>
          </a:p>
          <a:p>
            <a:pPr marL="0" lvl="1" indent="0" algn="ctr">
              <a:lnSpc>
                <a:spcPct val="100000"/>
              </a:lnSpc>
              <a:spcBef>
                <a:spcPts val="0"/>
              </a:spcBef>
              <a:buFont typeface="Arial" panose="020B0604020202020204" pitchFamily="34" charset="0"/>
              <a:buNone/>
            </a:pPr>
            <a:r>
              <a:rPr lang="en-US" sz="1200" b="1"/>
              <a:t>(2338610)</a:t>
            </a:r>
          </a:p>
        </p:txBody>
      </p:sp>
      <p:sp>
        <p:nvSpPr>
          <p:cNvPr id="36" name="Text Placeholder 2">
            <a:extLst>
              <a:ext uri="{FF2B5EF4-FFF2-40B4-BE49-F238E27FC236}">
                <a16:creationId xmlns:a16="http://schemas.microsoft.com/office/drawing/2014/main" id="{80804F3D-8F96-F8E2-F298-D591F1D07F32}"/>
              </a:ext>
            </a:extLst>
          </p:cNvPr>
          <p:cNvSpPr txBox="1">
            <a:spLocks/>
          </p:cNvSpPr>
          <p:nvPr/>
        </p:nvSpPr>
        <p:spPr>
          <a:xfrm>
            <a:off x="7199270" y="5667310"/>
            <a:ext cx="1052819"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spcBef>
                <a:spcPts val="0"/>
              </a:spcBef>
              <a:buFont typeface="Arial" panose="020B0604020202020204" pitchFamily="34" charset="0"/>
              <a:buNone/>
            </a:pPr>
            <a:r>
              <a:rPr lang="en-US" sz="1200" b="1"/>
              <a:t>Module 2 Assemblies</a:t>
            </a:r>
          </a:p>
          <a:p>
            <a:pPr marL="0" lvl="1" indent="0" algn="ctr">
              <a:spcBef>
                <a:spcPts val="0"/>
              </a:spcBef>
              <a:buFont typeface="Arial" panose="020B0604020202020204" pitchFamily="34" charset="0"/>
              <a:buNone/>
            </a:pPr>
            <a:r>
              <a:rPr lang="en-US" sz="1200" b="1"/>
              <a:t>(2338620)</a:t>
            </a:r>
          </a:p>
        </p:txBody>
      </p:sp>
      <p:sp>
        <p:nvSpPr>
          <p:cNvPr id="38" name="Text Placeholder 2">
            <a:extLst>
              <a:ext uri="{FF2B5EF4-FFF2-40B4-BE49-F238E27FC236}">
                <a16:creationId xmlns:a16="http://schemas.microsoft.com/office/drawing/2014/main" id="{87B831DD-0634-7F8D-06E8-A6171BA8A176}"/>
              </a:ext>
            </a:extLst>
          </p:cNvPr>
          <p:cNvSpPr txBox="1">
            <a:spLocks/>
          </p:cNvSpPr>
          <p:nvPr/>
        </p:nvSpPr>
        <p:spPr>
          <a:xfrm>
            <a:off x="9083282" y="5524025"/>
            <a:ext cx="1333660"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Font typeface="Arial" panose="020B0604020202020204" pitchFamily="34" charset="0"/>
              <a:buNone/>
            </a:pPr>
            <a:r>
              <a:rPr lang="en-US" sz="1200" b="1"/>
              <a:t>Module 2 and Thermal Harnessing</a:t>
            </a:r>
          </a:p>
        </p:txBody>
      </p:sp>
      <p:sp>
        <p:nvSpPr>
          <p:cNvPr id="13" name="Text Placeholder 2">
            <a:extLst>
              <a:ext uri="{FF2B5EF4-FFF2-40B4-BE49-F238E27FC236}">
                <a16:creationId xmlns:a16="http://schemas.microsoft.com/office/drawing/2014/main" id="{A23472B7-8BCB-99A5-7F84-FEB945D86568}"/>
              </a:ext>
            </a:extLst>
          </p:cNvPr>
          <p:cNvSpPr txBox="1">
            <a:spLocks/>
          </p:cNvSpPr>
          <p:nvPr/>
        </p:nvSpPr>
        <p:spPr>
          <a:xfrm>
            <a:off x="7839603" y="2092963"/>
            <a:ext cx="1541993"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Font typeface="Arial" panose="020B0604020202020204" pitchFamily="34" charset="0"/>
              <a:buNone/>
            </a:pPr>
            <a:r>
              <a:rPr lang="en-US" sz="1200" b="1"/>
              <a:t>TC105 and P-Clamp Attachment Hardware</a:t>
            </a:r>
          </a:p>
        </p:txBody>
      </p:sp>
      <p:sp>
        <p:nvSpPr>
          <p:cNvPr id="14" name="Text Placeholder 2">
            <a:extLst>
              <a:ext uri="{FF2B5EF4-FFF2-40B4-BE49-F238E27FC236}">
                <a16:creationId xmlns:a16="http://schemas.microsoft.com/office/drawing/2014/main" id="{E4259AB1-0C8D-9011-8993-413D40BA0501}"/>
              </a:ext>
            </a:extLst>
          </p:cNvPr>
          <p:cNvSpPr txBox="1">
            <a:spLocks/>
          </p:cNvSpPr>
          <p:nvPr/>
        </p:nvSpPr>
        <p:spPr>
          <a:xfrm>
            <a:off x="11139181" y="5502927"/>
            <a:ext cx="1052819"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sz="1200" b="1"/>
              <a:t>Hoist Rings</a:t>
            </a:r>
          </a:p>
        </p:txBody>
      </p:sp>
      <p:sp>
        <p:nvSpPr>
          <p:cNvPr id="16" name="Text Placeholder 2">
            <a:extLst>
              <a:ext uri="{FF2B5EF4-FFF2-40B4-BE49-F238E27FC236}">
                <a16:creationId xmlns:a16="http://schemas.microsoft.com/office/drawing/2014/main" id="{7737F6CD-177C-910F-2285-88409BE03F03}"/>
              </a:ext>
            </a:extLst>
          </p:cNvPr>
          <p:cNvSpPr txBox="1">
            <a:spLocks/>
          </p:cNvSpPr>
          <p:nvPr/>
        </p:nvSpPr>
        <p:spPr>
          <a:xfrm>
            <a:off x="9982200" y="2092963"/>
            <a:ext cx="1343406"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buFont typeface="Arial" panose="020B0604020202020204" pitchFamily="34" charset="0"/>
              <a:buNone/>
            </a:pPr>
            <a:r>
              <a:rPr lang="en-US" sz="1200" b="1"/>
              <a:t>Lid facing SMR Nests</a:t>
            </a:r>
          </a:p>
        </p:txBody>
      </p:sp>
      <p:sp>
        <p:nvSpPr>
          <p:cNvPr id="10" name="Text Placeholder 2">
            <a:extLst>
              <a:ext uri="{FF2B5EF4-FFF2-40B4-BE49-F238E27FC236}">
                <a16:creationId xmlns:a16="http://schemas.microsoft.com/office/drawing/2014/main" id="{BCE1C5E7-4DAB-F260-7A93-E3D7A6494B61}"/>
              </a:ext>
            </a:extLst>
          </p:cNvPr>
          <p:cNvSpPr txBox="1">
            <a:spLocks/>
          </p:cNvSpPr>
          <p:nvPr/>
        </p:nvSpPr>
        <p:spPr>
          <a:xfrm>
            <a:off x="5517624" y="2060814"/>
            <a:ext cx="1422480"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Font typeface="Arial" panose="020B0604020202020204" pitchFamily="34" charset="0"/>
              <a:buNone/>
            </a:pPr>
            <a:r>
              <a:rPr lang="en-US" sz="1200" b="1" dirty="0"/>
              <a:t>Optical Bench</a:t>
            </a:r>
          </a:p>
          <a:p>
            <a:pPr marL="0" lvl="1" indent="0" algn="ctr">
              <a:lnSpc>
                <a:spcPct val="100000"/>
              </a:lnSpc>
              <a:spcBef>
                <a:spcPts val="0"/>
              </a:spcBef>
              <a:buFont typeface="Arial" panose="020B0604020202020204" pitchFamily="34" charset="0"/>
              <a:buNone/>
            </a:pPr>
            <a:r>
              <a:rPr lang="en-US" sz="1200" b="1" dirty="0"/>
              <a:t>Thermal/Flexured Assembly</a:t>
            </a:r>
          </a:p>
          <a:p>
            <a:pPr marL="0" lvl="1" indent="0" algn="ctr">
              <a:lnSpc>
                <a:spcPct val="100000"/>
              </a:lnSpc>
              <a:spcBef>
                <a:spcPts val="0"/>
              </a:spcBef>
              <a:buFont typeface="Arial" panose="020B0604020202020204" pitchFamily="34" charset="0"/>
              <a:buNone/>
            </a:pPr>
            <a:r>
              <a:rPr lang="en-US" sz="1200" b="1" dirty="0"/>
              <a:t>(2338581)</a:t>
            </a:r>
          </a:p>
        </p:txBody>
      </p:sp>
      <p:sp>
        <p:nvSpPr>
          <p:cNvPr id="3" name="Text Placeholder 2">
            <a:extLst>
              <a:ext uri="{FF2B5EF4-FFF2-40B4-BE49-F238E27FC236}">
                <a16:creationId xmlns:a16="http://schemas.microsoft.com/office/drawing/2014/main" id="{D27037B2-1D54-3BF9-9C1E-1958026BE386}"/>
              </a:ext>
            </a:extLst>
          </p:cNvPr>
          <p:cNvSpPr txBox="1">
            <a:spLocks/>
          </p:cNvSpPr>
          <p:nvPr/>
        </p:nvSpPr>
        <p:spPr>
          <a:xfrm>
            <a:off x="1312894" y="5988120"/>
            <a:ext cx="1541993" cy="286840"/>
          </a:xfrm>
          <a:prstGeom prst="rect">
            <a:avLst/>
          </a:prstGeom>
        </p:spPr>
        <p:txBody>
          <a:bodyPr/>
          <a:lstStyle>
            <a:lvl1pPr marL="342900" indent="-3429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lgn="ctr">
              <a:lnSpc>
                <a:spcPct val="100000"/>
              </a:lnSpc>
              <a:spcBef>
                <a:spcPts val="0"/>
              </a:spcBef>
              <a:buFont typeface="Arial" panose="020B0604020202020204" pitchFamily="34" charset="0"/>
              <a:buNone/>
            </a:pPr>
            <a:r>
              <a:rPr lang="en-US" sz="1200" b="1"/>
              <a:t>TC105 and P-Clamp Attachment Hardware</a:t>
            </a:r>
          </a:p>
        </p:txBody>
      </p:sp>
    </p:spTree>
    <p:extLst>
      <p:ext uri="{BB962C8B-B14F-4D97-AF65-F5344CB8AC3E}">
        <p14:creationId xmlns:p14="http://schemas.microsoft.com/office/powerpoint/2010/main" val="2283949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71650-414C-CA2D-2D44-A7263879F5C8}"/>
              </a:ext>
            </a:extLst>
          </p:cNvPr>
          <p:cNvSpPr>
            <a:spLocks noGrp="1"/>
          </p:cNvSpPr>
          <p:nvPr>
            <p:ph type="title"/>
          </p:nvPr>
        </p:nvSpPr>
        <p:spPr>
          <a:xfrm>
            <a:off x="257302" y="175688"/>
            <a:ext cx="11304437" cy="552594"/>
          </a:xfrm>
        </p:spPr>
        <p:txBody>
          <a:bodyPr/>
          <a:lstStyle/>
          <a:p>
            <a:r>
              <a:rPr lang="en-US" dirty="0"/>
              <a:t>Con-Ops – OML Base, Body and Lid Illumination in 12 Steps</a:t>
            </a:r>
          </a:p>
        </p:txBody>
      </p:sp>
      <p:sp>
        <p:nvSpPr>
          <p:cNvPr id="3" name="TextBox 2">
            <a:extLst>
              <a:ext uri="{FF2B5EF4-FFF2-40B4-BE49-F238E27FC236}">
                <a16:creationId xmlns:a16="http://schemas.microsoft.com/office/drawing/2014/main" id="{CE9DAA95-C20E-73E6-5657-76B8AE6ED24F}"/>
              </a:ext>
            </a:extLst>
          </p:cNvPr>
          <p:cNvSpPr txBox="1"/>
          <p:nvPr/>
        </p:nvSpPr>
        <p:spPr>
          <a:xfrm>
            <a:off x="347153" y="939549"/>
            <a:ext cx="11508647" cy="400110"/>
          </a:xfrm>
          <a:prstGeom prst="rect">
            <a:avLst/>
          </a:prstGeom>
          <a:noFill/>
        </p:spPr>
        <p:txBody>
          <a:bodyPr wrap="square" rtlCol="0">
            <a:spAutoFit/>
          </a:bodyPr>
          <a:lstStyle/>
          <a:p>
            <a:pPr algn="ctr"/>
            <a:r>
              <a:rPr lang="en-US" sz="2000"/>
              <a:t>Goal + margin met: 625 W/m</a:t>
            </a:r>
            <a:r>
              <a:rPr lang="en-US" sz="2000" baseline="30000"/>
              <a:t>2</a:t>
            </a:r>
            <a:r>
              <a:rPr lang="en-US" sz="2000"/>
              <a:t> Base illumination plus 11 Lid Ring translations, 25 mm each step  </a:t>
            </a:r>
          </a:p>
        </p:txBody>
      </p:sp>
      <p:sp>
        <p:nvSpPr>
          <p:cNvPr id="132" name="TextBox 131">
            <a:extLst>
              <a:ext uri="{FF2B5EF4-FFF2-40B4-BE49-F238E27FC236}">
                <a16:creationId xmlns:a16="http://schemas.microsoft.com/office/drawing/2014/main" id="{E0A1B60E-4A0B-53F7-F756-D1BC118DCC7B}"/>
              </a:ext>
            </a:extLst>
          </p:cNvPr>
          <p:cNvSpPr txBox="1"/>
          <p:nvPr/>
        </p:nvSpPr>
        <p:spPr>
          <a:xfrm>
            <a:off x="7240276" y="1785540"/>
            <a:ext cx="4588158" cy="1200329"/>
          </a:xfrm>
          <a:prstGeom prst="rect">
            <a:avLst/>
          </a:prstGeom>
          <a:noFill/>
          <a:ln>
            <a:solidFill>
              <a:schemeClr val="tx1"/>
            </a:solidFill>
          </a:ln>
        </p:spPr>
        <p:txBody>
          <a:bodyPr wrap="square" rtlCol="0">
            <a:spAutoFit/>
          </a:bodyPr>
          <a:lstStyle/>
          <a:p>
            <a:pPr algn="ctr"/>
            <a:r>
              <a:rPr lang="en-US"/>
              <a:t>Note: Steps 1-10 alone </a:t>
            </a:r>
            <a:r>
              <a:rPr lang="en-US" b="1" i="1"/>
              <a:t>do not </a:t>
            </a:r>
            <a:r>
              <a:rPr lang="en-US"/>
              <a:t>provide full coverage at the inner Lid transition point. </a:t>
            </a:r>
          </a:p>
          <a:p>
            <a:pPr algn="ctr"/>
            <a:r>
              <a:rPr lang="en-US"/>
              <a:t>Step 11 is necessary for complete coverage.</a:t>
            </a:r>
          </a:p>
        </p:txBody>
      </p:sp>
      <p:grpSp>
        <p:nvGrpSpPr>
          <p:cNvPr id="159" name="Group 158">
            <a:extLst>
              <a:ext uri="{FF2B5EF4-FFF2-40B4-BE49-F238E27FC236}">
                <a16:creationId xmlns:a16="http://schemas.microsoft.com/office/drawing/2014/main" id="{3D5CF376-44DC-4A7F-DEE4-A2D9887F8F86}"/>
              </a:ext>
            </a:extLst>
          </p:cNvPr>
          <p:cNvGrpSpPr>
            <a:grpSpLocks noChangeAspect="1"/>
          </p:cNvGrpSpPr>
          <p:nvPr/>
        </p:nvGrpSpPr>
        <p:grpSpPr>
          <a:xfrm>
            <a:off x="467253" y="1481175"/>
            <a:ext cx="6601091" cy="4692240"/>
            <a:chOff x="435103" y="1457521"/>
            <a:chExt cx="6601091" cy="4692240"/>
          </a:xfrm>
        </p:grpSpPr>
        <p:pic>
          <p:nvPicPr>
            <p:cNvPr id="6" name="Picture 5">
              <a:extLst>
                <a:ext uri="{FF2B5EF4-FFF2-40B4-BE49-F238E27FC236}">
                  <a16:creationId xmlns:a16="http://schemas.microsoft.com/office/drawing/2014/main" id="{4A540E3F-B138-4CAD-9A85-0099180DFE5D}"/>
                </a:ext>
              </a:extLst>
            </p:cNvPr>
            <p:cNvPicPr>
              <a:picLocks noChangeAspect="1"/>
            </p:cNvPicPr>
            <p:nvPr/>
          </p:nvPicPr>
          <p:blipFill>
            <a:blip r:embed="rId2"/>
            <a:stretch>
              <a:fillRect/>
            </a:stretch>
          </p:blipFill>
          <p:spPr>
            <a:xfrm>
              <a:off x="736965" y="1517028"/>
              <a:ext cx="1375211" cy="1375211"/>
            </a:xfrm>
            <a:prstGeom prst="rect">
              <a:avLst/>
            </a:prstGeom>
          </p:spPr>
        </p:pic>
        <p:pic>
          <p:nvPicPr>
            <p:cNvPr id="7" name="Picture 6">
              <a:extLst>
                <a:ext uri="{FF2B5EF4-FFF2-40B4-BE49-F238E27FC236}">
                  <a16:creationId xmlns:a16="http://schemas.microsoft.com/office/drawing/2014/main" id="{F6F98D79-E5AA-445A-BAF7-4DA90490FE05}"/>
                </a:ext>
              </a:extLst>
            </p:cNvPr>
            <p:cNvPicPr>
              <a:picLocks noChangeAspect="1"/>
            </p:cNvPicPr>
            <p:nvPr/>
          </p:nvPicPr>
          <p:blipFill>
            <a:blip r:embed="rId3"/>
            <a:stretch>
              <a:fillRect/>
            </a:stretch>
          </p:blipFill>
          <p:spPr>
            <a:xfrm>
              <a:off x="2288658" y="1517028"/>
              <a:ext cx="1375211" cy="1375211"/>
            </a:xfrm>
            <a:prstGeom prst="rect">
              <a:avLst/>
            </a:prstGeom>
          </p:spPr>
        </p:pic>
        <p:pic>
          <p:nvPicPr>
            <p:cNvPr id="8" name="Picture 7">
              <a:extLst>
                <a:ext uri="{FF2B5EF4-FFF2-40B4-BE49-F238E27FC236}">
                  <a16:creationId xmlns:a16="http://schemas.microsoft.com/office/drawing/2014/main" id="{0E783CE4-3B98-4609-A697-E305CBC66122}"/>
                </a:ext>
              </a:extLst>
            </p:cNvPr>
            <p:cNvPicPr>
              <a:picLocks noChangeAspect="1"/>
            </p:cNvPicPr>
            <p:nvPr/>
          </p:nvPicPr>
          <p:blipFill>
            <a:blip r:embed="rId4"/>
            <a:stretch>
              <a:fillRect/>
            </a:stretch>
          </p:blipFill>
          <p:spPr>
            <a:xfrm>
              <a:off x="3848777" y="1517028"/>
              <a:ext cx="1375211" cy="1375211"/>
            </a:xfrm>
            <a:prstGeom prst="rect">
              <a:avLst/>
            </a:prstGeom>
          </p:spPr>
        </p:pic>
        <p:pic>
          <p:nvPicPr>
            <p:cNvPr id="9" name="Picture 8">
              <a:extLst>
                <a:ext uri="{FF2B5EF4-FFF2-40B4-BE49-F238E27FC236}">
                  <a16:creationId xmlns:a16="http://schemas.microsoft.com/office/drawing/2014/main" id="{08968240-DB95-41E5-8974-C9303FEFE879}"/>
                </a:ext>
              </a:extLst>
            </p:cNvPr>
            <p:cNvPicPr>
              <a:picLocks noChangeAspect="1"/>
            </p:cNvPicPr>
            <p:nvPr/>
          </p:nvPicPr>
          <p:blipFill>
            <a:blip r:embed="rId5"/>
            <a:stretch>
              <a:fillRect/>
            </a:stretch>
          </p:blipFill>
          <p:spPr>
            <a:xfrm>
              <a:off x="5408897" y="1517028"/>
              <a:ext cx="1375211" cy="1375211"/>
            </a:xfrm>
            <a:prstGeom prst="rect">
              <a:avLst/>
            </a:prstGeom>
          </p:spPr>
        </p:pic>
        <p:pic>
          <p:nvPicPr>
            <p:cNvPr id="10" name="Picture 9">
              <a:extLst>
                <a:ext uri="{FF2B5EF4-FFF2-40B4-BE49-F238E27FC236}">
                  <a16:creationId xmlns:a16="http://schemas.microsoft.com/office/drawing/2014/main" id="{AA90ED93-89E3-43BA-A869-8058582DA00F}"/>
                </a:ext>
              </a:extLst>
            </p:cNvPr>
            <p:cNvPicPr>
              <a:picLocks noChangeAspect="1"/>
            </p:cNvPicPr>
            <p:nvPr/>
          </p:nvPicPr>
          <p:blipFill>
            <a:blip r:embed="rId6"/>
            <a:stretch>
              <a:fillRect/>
            </a:stretch>
          </p:blipFill>
          <p:spPr>
            <a:xfrm>
              <a:off x="736965" y="3222026"/>
              <a:ext cx="1375211" cy="1375211"/>
            </a:xfrm>
            <a:prstGeom prst="rect">
              <a:avLst/>
            </a:prstGeom>
          </p:spPr>
        </p:pic>
        <p:pic>
          <p:nvPicPr>
            <p:cNvPr id="11" name="Picture 10">
              <a:extLst>
                <a:ext uri="{FF2B5EF4-FFF2-40B4-BE49-F238E27FC236}">
                  <a16:creationId xmlns:a16="http://schemas.microsoft.com/office/drawing/2014/main" id="{57E8EC5A-C10F-459D-B59C-2DFBCDAD3E06}"/>
                </a:ext>
              </a:extLst>
            </p:cNvPr>
            <p:cNvPicPr>
              <a:picLocks noChangeAspect="1"/>
            </p:cNvPicPr>
            <p:nvPr/>
          </p:nvPicPr>
          <p:blipFill>
            <a:blip r:embed="rId7"/>
            <a:stretch>
              <a:fillRect/>
            </a:stretch>
          </p:blipFill>
          <p:spPr>
            <a:xfrm>
              <a:off x="2297084" y="3222026"/>
              <a:ext cx="1375211" cy="1375211"/>
            </a:xfrm>
            <a:prstGeom prst="rect">
              <a:avLst/>
            </a:prstGeom>
          </p:spPr>
        </p:pic>
        <p:pic>
          <p:nvPicPr>
            <p:cNvPr id="12" name="Picture 11">
              <a:extLst>
                <a:ext uri="{FF2B5EF4-FFF2-40B4-BE49-F238E27FC236}">
                  <a16:creationId xmlns:a16="http://schemas.microsoft.com/office/drawing/2014/main" id="{68EB8035-6C64-40FB-B7A3-A3C7F36753D1}"/>
                </a:ext>
              </a:extLst>
            </p:cNvPr>
            <p:cNvPicPr>
              <a:picLocks noChangeAspect="1"/>
            </p:cNvPicPr>
            <p:nvPr/>
          </p:nvPicPr>
          <p:blipFill>
            <a:blip r:embed="rId8"/>
            <a:stretch>
              <a:fillRect/>
            </a:stretch>
          </p:blipFill>
          <p:spPr>
            <a:xfrm>
              <a:off x="3849722" y="3215545"/>
              <a:ext cx="1375211" cy="1375211"/>
            </a:xfrm>
            <a:prstGeom prst="rect">
              <a:avLst/>
            </a:prstGeom>
          </p:spPr>
        </p:pic>
        <p:pic>
          <p:nvPicPr>
            <p:cNvPr id="13" name="Picture 12">
              <a:extLst>
                <a:ext uri="{FF2B5EF4-FFF2-40B4-BE49-F238E27FC236}">
                  <a16:creationId xmlns:a16="http://schemas.microsoft.com/office/drawing/2014/main" id="{FA4E5B9C-DAAB-471D-9AF0-D5C69E3C70E1}"/>
                </a:ext>
              </a:extLst>
            </p:cNvPr>
            <p:cNvPicPr>
              <a:picLocks noChangeAspect="1"/>
            </p:cNvPicPr>
            <p:nvPr/>
          </p:nvPicPr>
          <p:blipFill>
            <a:blip r:embed="rId9"/>
            <a:stretch>
              <a:fillRect/>
            </a:stretch>
          </p:blipFill>
          <p:spPr>
            <a:xfrm>
              <a:off x="5465606" y="3258816"/>
              <a:ext cx="1375211" cy="1375211"/>
            </a:xfrm>
            <a:prstGeom prst="rect">
              <a:avLst/>
            </a:prstGeom>
          </p:spPr>
        </p:pic>
        <p:pic>
          <p:nvPicPr>
            <p:cNvPr id="14" name="Picture 13">
              <a:extLst>
                <a:ext uri="{FF2B5EF4-FFF2-40B4-BE49-F238E27FC236}">
                  <a16:creationId xmlns:a16="http://schemas.microsoft.com/office/drawing/2014/main" id="{8F8355EC-0396-4B7E-9A8C-E512194C29E8}"/>
                </a:ext>
              </a:extLst>
            </p:cNvPr>
            <p:cNvPicPr>
              <a:picLocks noChangeAspect="1"/>
            </p:cNvPicPr>
            <p:nvPr/>
          </p:nvPicPr>
          <p:blipFill>
            <a:blip r:embed="rId10"/>
            <a:stretch>
              <a:fillRect/>
            </a:stretch>
          </p:blipFill>
          <p:spPr>
            <a:xfrm>
              <a:off x="824686" y="4774550"/>
              <a:ext cx="1375211" cy="1375211"/>
            </a:xfrm>
            <a:prstGeom prst="rect">
              <a:avLst/>
            </a:prstGeom>
          </p:spPr>
        </p:pic>
        <p:pic>
          <p:nvPicPr>
            <p:cNvPr id="15" name="Picture 14">
              <a:extLst>
                <a:ext uri="{FF2B5EF4-FFF2-40B4-BE49-F238E27FC236}">
                  <a16:creationId xmlns:a16="http://schemas.microsoft.com/office/drawing/2014/main" id="{861072D1-B19F-42F2-88BD-357E9399DC03}"/>
                </a:ext>
              </a:extLst>
            </p:cNvPr>
            <p:cNvPicPr>
              <a:picLocks noChangeAspect="1"/>
            </p:cNvPicPr>
            <p:nvPr/>
          </p:nvPicPr>
          <p:blipFill>
            <a:blip r:embed="rId11"/>
            <a:stretch>
              <a:fillRect/>
            </a:stretch>
          </p:blipFill>
          <p:spPr>
            <a:xfrm>
              <a:off x="2384806" y="4774550"/>
              <a:ext cx="1375211" cy="1375211"/>
            </a:xfrm>
            <a:prstGeom prst="rect">
              <a:avLst/>
            </a:prstGeom>
          </p:spPr>
        </p:pic>
        <p:pic>
          <p:nvPicPr>
            <p:cNvPr id="16" name="Picture 15">
              <a:extLst>
                <a:ext uri="{FF2B5EF4-FFF2-40B4-BE49-F238E27FC236}">
                  <a16:creationId xmlns:a16="http://schemas.microsoft.com/office/drawing/2014/main" id="{336DF6D5-9BDC-4BF4-A4CB-A51FD1AEF973}"/>
                </a:ext>
              </a:extLst>
            </p:cNvPr>
            <p:cNvPicPr>
              <a:picLocks noChangeAspect="1"/>
            </p:cNvPicPr>
            <p:nvPr/>
          </p:nvPicPr>
          <p:blipFill>
            <a:blip r:embed="rId12"/>
            <a:stretch>
              <a:fillRect/>
            </a:stretch>
          </p:blipFill>
          <p:spPr>
            <a:xfrm>
              <a:off x="3944925" y="4774550"/>
              <a:ext cx="1375211" cy="1375211"/>
            </a:xfrm>
            <a:prstGeom prst="rect">
              <a:avLst/>
            </a:prstGeom>
          </p:spPr>
        </p:pic>
        <p:pic>
          <p:nvPicPr>
            <p:cNvPr id="17" name="Picture 16">
              <a:extLst>
                <a:ext uri="{FF2B5EF4-FFF2-40B4-BE49-F238E27FC236}">
                  <a16:creationId xmlns:a16="http://schemas.microsoft.com/office/drawing/2014/main" id="{DBC76819-7DD1-42AB-AA1F-BA6E434E369A}"/>
                </a:ext>
              </a:extLst>
            </p:cNvPr>
            <p:cNvPicPr>
              <a:picLocks noChangeAspect="1"/>
            </p:cNvPicPr>
            <p:nvPr/>
          </p:nvPicPr>
          <p:blipFill>
            <a:blip r:embed="rId13"/>
            <a:stretch>
              <a:fillRect/>
            </a:stretch>
          </p:blipFill>
          <p:spPr>
            <a:xfrm>
              <a:off x="5505044" y="4774550"/>
              <a:ext cx="1375211" cy="1375211"/>
            </a:xfrm>
            <a:prstGeom prst="rect">
              <a:avLst/>
            </a:prstGeom>
          </p:spPr>
        </p:pic>
        <p:sp>
          <p:nvSpPr>
            <p:cNvPr id="18" name="TextBox 17">
              <a:extLst>
                <a:ext uri="{FF2B5EF4-FFF2-40B4-BE49-F238E27FC236}">
                  <a16:creationId xmlns:a16="http://schemas.microsoft.com/office/drawing/2014/main" id="{38B302F1-E118-091A-C4BA-B0B11376E422}"/>
                </a:ext>
              </a:extLst>
            </p:cNvPr>
            <p:cNvSpPr txBox="1"/>
            <p:nvPr/>
          </p:nvSpPr>
          <p:spPr>
            <a:xfrm>
              <a:off x="2707384" y="1457521"/>
              <a:ext cx="537758" cy="231440"/>
            </a:xfrm>
            <a:prstGeom prst="rect">
              <a:avLst/>
            </a:prstGeom>
            <a:noFill/>
          </p:spPr>
          <p:txBody>
            <a:bodyPr wrap="none" rtlCol="0" anchor="ctr">
              <a:spAutoFit/>
            </a:bodyPr>
            <a:lstStyle/>
            <a:p>
              <a:pPr algn="ctr"/>
              <a:r>
                <a:rPr lang="en-US" sz="1100" b="1"/>
                <a:t>Step 1</a:t>
              </a:r>
            </a:p>
          </p:txBody>
        </p:sp>
        <p:sp>
          <p:nvSpPr>
            <p:cNvPr id="19" name="TextBox 18">
              <a:extLst>
                <a:ext uri="{FF2B5EF4-FFF2-40B4-BE49-F238E27FC236}">
                  <a16:creationId xmlns:a16="http://schemas.microsoft.com/office/drawing/2014/main" id="{0F3FDAAF-5D4E-83F9-2EA3-C6426EE87CFA}"/>
                </a:ext>
              </a:extLst>
            </p:cNvPr>
            <p:cNvSpPr txBox="1"/>
            <p:nvPr/>
          </p:nvSpPr>
          <p:spPr>
            <a:xfrm>
              <a:off x="1223762" y="1457521"/>
              <a:ext cx="462597" cy="231440"/>
            </a:xfrm>
            <a:prstGeom prst="rect">
              <a:avLst/>
            </a:prstGeom>
            <a:noFill/>
          </p:spPr>
          <p:txBody>
            <a:bodyPr wrap="none" rtlCol="0" anchor="ctr">
              <a:spAutoFit/>
            </a:bodyPr>
            <a:lstStyle/>
            <a:p>
              <a:pPr algn="ctr"/>
              <a:r>
                <a:rPr lang="en-US" sz="1100" b="1"/>
                <a:t>Base</a:t>
              </a:r>
            </a:p>
          </p:txBody>
        </p:sp>
        <p:sp>
          <p:nvSpPr>
            <p:cNvPr id="20" name="TextBox 19">
              <a:extLst>
                <a:ext uri="{FF2B5EF4-FFF2-40B4-BE49-F238E27FC236}">
                  <a16:creationId xmlns:a16="http://schemas.microsoft.com/office/drawing/2014/main" id="{2D83533F-91E8-0782-AFF3-EC521B28C64E}"/>
                </a:ext>
              </a:extLst>
            </p:cNvPr>
            <p:cNvSpPr txBox="1"/>
            <p:nvPr/>
          </p:nvSpPr>
          <p:spPr>
            <a:xfrm>
              <a:off x="4267502" y="1457521"/>
              <a:ext cx="537759" cy="231440"/>
            </a:xfrm>
            <a:prstGeom prst="rect">
              <a:avLst/>
            </a:prstGeom>
            <a:noFill/>
          </p:spPr>
          <p:txBody>
            <a:bodyPr wrap="none" rtlCol="0" anchor="ctr">
              <a:spAutoFit/>
            </a:bodyPr>
            <a:lstStyle/>
            <a:p>
              <a:pPr algn="ctr"/>
              <a:r>
                <a:rPr lang="en-US" sz="1100" b="1"/>
                <a:t>Step 2</a:t>
              </a:r>
            </a:p>
          </p:txBody>
        </p:sp>
        <p:sp>
          <p:nvSpPr>
            <p:cNvPr id="21" name="TextBox 20">
              <a:extLst>
                <a:ext uri="{FF2B5EF4-FFF2-40B4-BE49-F238E27FC236}">
                  <a16:creationId xmlns:a16="http://schemas.microsoft.com/office/drawing/2014/main" id="{448F2DCF-83F4-ABB1-80C5-AE966609D495}"/>
                </a:ext>
              </a:extLst>
            </p:cNvPr>
            <p:cNvSpPr txBox="1"/>
            <p:nvPr/>
          </p:nvSpPr>
          <p:spPr>
            <a:xfrm>
              <a:off x="5884330" y="3227362"/>
              <a:ext cx="537759" cy="231440"/>
            </a:xfrm>
            <a:prstGeom prst="rect">
              <a:avLst/>
            </a:prstGeom>
            <a:noFill/>
          </p:spPr>
          <p:txBody>
            <a:bodyPr wrap="none" rtlCol="0" anchor="ctr">
              <a:spAutoFit/>
            </a:bodyPr>
            <a:lstStyle/>
            <a:p>
              <a:pPr algn="ctr"/>
              <a:r>
                <a:rPr lang="en-US" sz="1100" b="1"/>
                <a:t>Step 7</a:t>
              </a:r>
            </a:p>
          </p:txBody>
        </p:sp>
        <p:sp>
          <p:nvSpPr>
            <p:cNvPr id="22" name="TextBox 21">
              <a:extLst>
                <a:ext uri="{FF2B5EF4-FFF2-40B4-BE49-F238E27FC236}">
                  <a16:creationId xmlns:a16="http://schemas.microsoft.com/office/drawing/2014/main" id="{0C6BCDDD-C554-CEA9-5795-AEA554C9836D}"/>
                </a:ext>
              </a:extLst>
            </p:cNvPr>
            <p:cNvSpPr txBox="1"/>
            <p:nvPr/>
          </p:nvSpPr>
          <p:spPr>
            <a:xfrm>
              <a:off x="1137006" y="3164758"/>
              <a:ext cx="537759" cy="231440"/>
            </a:xfrm>
            <a:prstGeom prst="rect">
              <a:avLst/>
            </a:prstGeom>
            <a:noFill/>
          </p:spPr>
          <p:txBody>
            <a:bodyPr wrap="none" rtlCol="0" anchor="ctr">
              <a:spAutoFit/>
            </a:bodyPr>
            <a:lstStyle/>
            <a:p>
              <a:pPr algn="ctr"/>
              <a:r>
                <a:rPr lang="en-US" sz="1100" b="1"/>
                <a:t>Step 4</a:t>
              </a:r>
            </a:p>
          </p:txBody>
        </p:sp>
        <p:sp>
          <p:nvSpPr>
            <p:cNvPr id="23" name="TextBox 22">
              <a:extLst>
                <a:ext uri="{FF2B5EF4-FFF2-40B4-BE49-F238E27FC236}">
                  <a16:creationId xmlns:a16="http://schemas.microsoft.com/office/drawing/2014/main" id="{A794D5D0-410C-92A3-A36D-13DA3CB322E5}"/>
                </a:ext>
              </a:extLst>
            </p:cNvPr>
            <p:cNvSpPr txBox="1"/>
            <p:nvPr/>
          </p:nvSpPr>
          <p:spPr>
            <a:xfrm>
              <a:off x="5827621" y="1457521"/>
              <a:ext cx="537759" cy="231440"/>
            </a:xfrm>
            <a:prstGeom prst="rect">
              <a:avLst/>
            </a:prstGeom>
            <a:noFill/>
          </p:spPr>
          <p:txBody>
            <a:bodyPr wrap="none" rtlCol="0" anchor="ctr">
              <a:spAutoFit/>
            </a:bodyPr>
            <a:lstStyle/>
            <a:p>
              <a:pPr algn="ctr"/>
              <a:r>
                <a:rPr lang="en-US" sz="1100" b="1"/>
                <a:t>Step 3</a:t>
              </a:r>
            </a:p>
          </p:txBody>
        </p:sp>
        <p:sp>
          <p:nvSpPr>
            <p:cNvPr id="24" name="TextBox 23">
              <a:extLst>
                <a:ext uri="{FF2B5EF4-FFF2-40B4-BE49-F238E27FC236}">
                  <a16:creationId xmlns:a16="http://schemas.microsoft.com/office/drawing/2014/main" id="{F755DFF4-28FF-BD64-1415-77940B87E02D}"/>
                </a:ext>
              </a:extLst>
            </p:cNvPr>
            <p:cNvSpPr txBox="1"/>
            <p:nvPr/>
          </p:nvSpPr>
          <p:spPr>
            <a:xfrm>
              <a:off x="2715809" y="3160313"/>
              <a:ext cx="537759" cy="231440"/>
            </a:xfrm>
            <a:prstGeom prst="rect">
              <a:avLst/>
            </a:prstGeom>
            <a:noFill/>
          </p:spPr>
          <p:txBody>
            <a:bodyPr wrap="none" rtlCol="0" anchor="ctr">
              <a:spAutoFit/>
            </a:bodyPr>
            <a:lstStyle/>
            <a:p>
              <a:pPr algn="ctr"/>
              <a:r>
                <a:rPr lang="en-US" sz="1100" b="1"/>
                <a:t>Step 5</a:t>
              </a:r>
            </a:p>
          </p:txBody>
        </p:sp>
        <p:sp>
          <p:nvSpPr>
            <p:cNvPr id="25" name="TextBox 24">
              <a:extLst>
                <a:ext uri="{FF2B5EF4-FFF2-40B4-BE49-F238E27FC236}">
                  <a16:creationId xmlns:a16="http://schemas.microsoft.com/office/drawing/2014/main" id="{2010425F-8C01-02FD-2CA7-4E4D2E0E440D}"/>
                </a:ext>
              </a:extLst>
            </p:cNvPr>
            <p:cNvSpPr txBox="1"/>
            <p:nvPr/>
          </p:nvSpPr>
          <p:spPr>
            <a:xfrm>
              <a:off x="4257245" y="3170445"/>
              <a:ext cx="537759" cy="231440"/>
            </a:xfrm>
            <a:prstGeom prst="rect">
              <a:avLst/>
            </a:prstGeom>
            <a:noFill/>
          </p:spPr>
          <p:txBody>
            <a:bodyPr wrap="none" rtlCol="0" anchor="ctr">
              <a:spAutoFit/>
            </a:bodyPr>
            <a:lstStyle/>
            <a:p>
              <a:pPr algn="ctr"/>
              <a:r>
                <a:rPr lang="en-US" sz="1100" b="1"/>
                <a:t>Step 6</a:t>
              </a:r>
            </a:p>
          </p:txBody>
        </p:sp>
        <p:sp>
          <p:nvSpPr>
            <p:cNvPr id="26" name="TextBox 25">
              <a:extLst>
                <a:ext uri="{FF2B5EF4-FFF2-40B4-BE49-F238E27FC236}">
                  <a16:creationId xmlns:a16="http://schemas.microsoft.com/office/drawing/2014/main" id="{1814169F-33CA-9A92-B461-F860DF406BB6}"/>
                </a:ext>
              </a:extLst>
            </p:cNvPr>
            <p:cNvSpPr txBox="1"/>
            <p:nvPr/>
          </p:nvSpPr>
          <p:spPr>
            <a:xfrm>
              <a:off x="1243410" y="4743096"/>
              <a:ext cx="537759" cy="231440"/>
            </a:xfrm>
            <a:prstGeom prst="rect">
              <a:avLst/>
            </a:prstGeom>
            <a:noFill/>
          </p:spPr>
          <p:txBody>
            <a:bodyPr wrap="none" rtlCol="0" anchor="ctr">
              <a:spAutoFit/>
            </a:bodyPr>
            <a:lstStyle/>
            <a:p>
              <a:pPr algn="ctr"/>
              <a:r>
                <a:rPr lang="en-US" sz="1100" b="1"/>
                <a:t>Step 8</a:t>
              </a:r>
            </a:p>
          </p:txBody>
        </p:sp>
        <p:sp>
          <p:nvSpPr>
            <p:cNvPr id="27" name="TextBox 26">
              <a:extLst>
                <a:ext uri="{FF2B5EF4-FFF2-40B4-BE49-F238E27FC236}">
                  <a16:creationId xmlns:a16="http://schemas.microsoft.com/office/drawing/2014/main" id="{917B6CE8-06F2-39ED-F66C-4B15F12A9E60}"/>
                </a:ext>
              </a:extLst>
            </p:cNvPr>
            <p:cNvSpPr txBox="1"/>
            <p:nvPr/>
          </p:nvSpPr>
          <p:spPr>
            <a:xfrm>
              <a:off x="5889026" y="4738960"/>
              <a:ext cx="607247" cy="231440"/>
            </a:xfrm>
            <a:prstGeom prst="rect">
              <a:avLst/>
            </a:prstGeom>
            <a:noFill/>
          </p:spPr>
          <p:txBody>
            <a:bodyPr wrap="none" rtlCol="0" anchor="ctr">
              <a:spAutoFit/>
            </a:bodyPr>
            <a:lstStyle/>
            <a:p>
              <a:pPr algn="ctr"/>
              <a:r>
                <a:rPr lang="en-US" sz="1100" b="1"/>
                <a:t>Step 11</a:t>
              </a:r>
            </a:p>
          </p:txBody>
        </p:sp>
        <p:sp>
          <p:nvSpPr>
            <p:cNvPr id="28" name="TextBox 27">
              <a:extLst>
                <a:ext uri="{FF2B5EF4-FFF2-40B4-BE49-F238E27FC236}">
                  <a16:creationId xmlns:a16="http://schemas.microsoft.com/office/drawing/2014/main" id="{FA3AF56F-E3F1-9830-29E1-6A1EBC8A0868}"/>
                </a:ext>
              </a:extLst>
            </p:cNvPr>
            <p:cNvSpPr txBox="1"/>
            <p:nvPr/>
          </p:nvSpPr>
          <p:spPr>
            <a:xfrm>
              <a:off x="4328907" y="4738960"/>
              <a:ext cx="607247" cy="231440"/>
            </a:xfrm>
            <a:prstGeom prst="rect">
              <a:avLst/>
            </a:prstGeom>
            <a:noFill/>
          </p:spPr>
          <p:txBody>
            <a:bodyPr wrap="none" rtlCol="0" anchor="ctr">
              <a:spAutoFit/>
            </a:bodyPr>
            <a:lstStyle/>
            <a:p>
              <a:pPr algn="ctr"/>
              <a:r>
                <a:rPr lang="en-US" sz="1100" b="1"/>
                <a:t>Step 10</a:t>
              </a:r>
            </a:p>
          </p:txBody>
        </p:sp>
        <p:sp>
          <p:nvSpPr>
            <p:cNvPr id="29" name="TextBox 28">
              <a:extLst>
                <a:ext uri="{FF2B5EF4-FFF2-40B4-BE49-F238E27FC236}">
                  <a16:creationId xmlns:a16="http://schemas.microsoft.com/office/drawing/2014/main" id="{F61069FC-125C-5195-F857-4132799DF2A6}"/>
                </a:ext>
              </a:extLst>
            </p:cNvPr>
            <p:cNvSpPr txBox="1"/>
            <p:nvPr/>
          </p:nvSpPr>
          <p:spPr>
            <a:xfrm>
              <a:off x="2803530" y="4743096"/>
              <a:ext cx="537759" cy="231440"/>
            </a:xfrm>
            <a:prstGeom prst="rect">
              <a:avLst/>
            </a:prstGeom>
            <a:noFill/>
          </p:spPr>
          <p:txBody>
            <a:bodyPr wrap="none" rtlCol="0" anchor="ctr">
              <a:spAutoFit/>
            </a:bodyPr>
            <a:lstStyle/>
            <a:p>
              <a:pPr algn="ctr"/>
              <a:r>
                <a:rPr lang="en-US" sz="1100" b="1"/>
                <a:t>Step 9</a:t>
              </a:r>
            </a:p>
          </p:txBody>
        </p:sp>
        <p:grpSp>
          <p:nvGrpSpPr>
            <p:cNvPr id="33" name="Group 32">
              <a:extLst>
                <a:ext uri="{FF2B5EF4-FFF2-40B4-BE49-F238E27FC236}">
                  <a16:creationId xmlns:a16="http://schemas.microsoft.com/office/drawing/2014/main" id="{53AD7DA6-7E28-CE71-81D0-A66342F8BBA6}"/>
                </a:ext>
              </a:extLst>
            </p:cNvPr>
            <p:cNvGrpSpPr/>
            <p:nvPr/>
          </p:nvGrpSpPr>
          <p:grpSpPr>
            <a:xfrm>
              <a:off x="2009260" y="2003079"/>
              <a:ext cx="588623" cy="253916"/>
              <a:chOff x="1245544" y="1755571"/>
              <a:chExt cx="665355" cy="287017"/>
            </a:xfrm>
          </p:grpSpPr>
          <p:cxnSp>
            <p:nvCxnSpPr>
              <p:cNvPr id="34" name="Straight Arrow Connector 33">
                <a:extLst>
                  <a:ext uri="{FF2B5EF4-FFF2-40B4-BE49-F238E27FC236}">
                    <a16:creationId xmlns:a16="http://schemas.microsoft.com/office/drawing/2014/main" id="{D756D955-E19A-14F8-5CF9-9B93857E2FED}"/>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35" name="TextBox 34">
                <a:extLst>
                  <a:ext uri="{FF2B5EF4-FFF2-40B4-BE49-F238E27FC236}">
                    <a16:creationId xmlns:a16="http://schemas.microsoft.com/office/drawing/2014/main" id="{A866C736-E46F-4563-071E-B1A69BD72AE9}"/>
                  </a:ext>
                </a:extLst>
              </p:cNvPr>
              <p:cNvSpPr txBox="1"/>
              <p:nvPr/>
            </p:nvSpPr>
            <p:spPr>
              <a:xfrm>
                <a:off x="1245544" y="1755571"/>
                <a:ext cx="665355" cy="287017"/>
              </a:xfrm>
              <a:prstGeom prst="rect">
                <a:avLst/>
              </a:prstGeom>
              <a:noFill/>
            </p:spPr>
            <p:txBody>
              <a:bodyPr wrap="none" rtlCol="0">
                <a:spAutoFit/>
              </a:bodyPr>
              <a:lstStyle/>
              <a:p>
                <a:r>
                  <a:rPr lang="en-US" sz="1050" b="1"/>
                  <a:t>Step 1</a:t>
                </a:r>
              </a:p>
            </p:txBody>
          </p:sp>
        </p:grpSp>
        <p:cxnSp>
          <p:nvCxnSpPr>
            <p:cNvPr id="69" name="Straight Connector 68">
              <a:extLst>
                <a:ext uri="{FF2B5EF4-FFF2-40B4-BE49-F238E27FC236}">
                  <a16:creationId xmlns:a16="http://schemas.microsoft.com/office/drawing/2014/main" id="{F196DBB4-58C7-3852-5495-1C7DE60551C6}"/>
                </a:ext>
              </a:extLst>
            </p:cNvPr>
            <p:cNvCxnSpPr>
              <a:cxnSpLocks/>
            </p:cNvCxnSpPr>
            <p:nvPr/>
          </p:nvCxnSpPr>
          <p:spPr>
            <a:xfrm>
              <a:off x="669646" y="2948938"/>
              <a:ext cx="5606" cy="8945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1DDFE2D1-6082-22AD-B57D-B73153F75730}"/>
                </a:ext>
              </a:extLst>
            </p:cNvPr>
            <p:cNvCxnSpPr>
              <a:cxnSpLocks/>
            </p:cNvCxnSpPr>
            <p:nvPr/>
          </p:nvCxnSpPr>
          <p:spPr>
            <a:xfrm flipV="1">
              <a:off x="653528" y="2936574"/>
              <a:ext cx="6382666" cy="3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84366A7-086E-8060-D0DE-63CBEC82624D}"/>
                </a:ext>
              </a:extLst>
            </p:cNvPr>
            <p:cNvCxnSpPr>
              <a:cxnSpLocks/>
            </p:cNvCxnSpPr>
            <p:nvPr/>
          </p:nvCxnSpPr>
          <p:spPr>
            <a:xfrm>
              <a:off x="7025670" y="2201224"/>
              <a:ext cx="0" cy="735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78298C8F-02BA-F752-BE92-292FD7D44E2E}"/>
                </a:ext>
              </a:extLst>
            </p:cNvPr>
            <p:cNvCxnSpPr>
              <a:cxnSpLocks/>
            </p:cNvCxnSpPr>
            <p:nvPr/>
          </p:nvCxnSpPr>
          <p:spPr>
            <a:xfrm flipH="1">
              <a:off x="6846907" y="2210749"/>
              <a:ext cx="17216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C0FB0F50-7C86-8E17-EDA8-0D9F7F2AED1F}"/>
                </a:ext>
              </a:extLst>
            </p:cNvPr>
            <p:cNvGrpSpPr/>
            <p:nvPr/>
          </p:nvGrpSpPr>
          <p:grpSpPr>
            <a:xfrm>
              <a:off x="2141048" y="5255859"/>
              <a:ext cx="542012" cy="227584"/>
              <a:chOff x="1245544" y="1755571"/>
              <a:chExt cx="612668" cy="257252"/>
            </a:xfrm>
          </p:grpSpPr>
          <p:cxnSp>
            <p:nvCxnSpPr>
              <p:cNvPr id="67" name="Straight Arrow Connector 66">
                <a:extLst>
                  <a:ext uri="{FF2B5EF4-FFF2-40B4-BE49-F238E27FC236}">
                    <a16:creationId xmlns:a16="http://schemas.microsoft.com/office/drawing/2014/main" id="{47BDD771-43B8-4DDA-7E59-D7FC655BDB75}"/>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70" name="TextBox 69">
                <a:extLst>
                  <a:ext uri="{FF2B5EF4-FFF2-40B4-BE49-F238E27FC236}">
                    <a16:creationId xmlns:a16="http://schemas.microsoft.com/office/drawing/2014/main" id="{8543FC93-2902-ADBD-26FD-E4E4A14533C5}"/>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72" name="Group 71">
              <a:extLst>
                <a:ext uri="{FF2B5EF4-FFF2-40B4-BE49-F238E27FC236}">
                  <a16:creationId xmlns:a16="http://schemas.microsoft.com/office/drawing/2014/main" id="{ACE85DD6-1AE9-B264-DB0E-54699CB6E990}"/>
                </a:ext>
              </a:extLst>
            </p:cNvPr>
            <p:cNvGrpSpPr/>
            <p:nvPr/>
          </p:nvGrpSpPr>
          <p:grpSpPr>
            <a:xfrm>
              <a:off x="3704441" y="5255764"/>
              <a:ext cx="542012" cy="227584"/>
              <a:chOff x="1245544" y="1755571"/>
              <a:chExt cx="612668" cy="257252"/>
            </a:xfrm>
          </p:grpSpPr>
          <p:cxnSp>
            <p:nvCxnSpPr>
              <p:cNvPr id="73" name="Straight Arrow Connector 72">
                <a:extLst>
                  <a:ext uri="{FF2B5EF4-FFF2-40B4-BE49-F238E27FC236}">
                    <a16:creationId xmlns:a16="http://schemas.microsoft.com/office/drawing/2014/main" id="{5F71AFD2-0D19-DDDB-4038-BB5D09A11DF7}"/>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74" name="TextBox 73">
                <a:extLst>
                  <a:ext uri="{FF2B5EF4-FFF2-40B4-BE49-F238E27FC236}">
                    <a16:creationId xmlns:a16="http://schemas.microsoft.com/office/drawing/2014/main" id="{98C2759B-1AF2-9233-5746-0BD99607D150}"/>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75" name="Group 74">
              <a:extLst>
                <a:ext uri="{FF2B5EF4-FFF2-40B4-BE49-F238E27FC236}">
                  <a16:creationId xmlns:a16="http://schemas.microsoft.com/office/drawing/2014/main" id="{B8CCB256-277D-BBD0-A772-4AE881849830}"/>
                </a:ext>
              </a:extLst>
            </p:cNvPr>
            <p:cNvGrpSpPr/>
            <p:nvPr/>
          </p:nvGrpSpPr>
          <p:grpSpPr>
            <a:xfrm>
              <a:off x="3596903" y="1998525"/>
              <a:ext cx="542012" cy="227584"/>
              <a:chOff x="1245544" y="1755571"/>
              <a:chExt cx="612668" cy="257252"/>
            </a:xfrm>
          </p:grpSpPr>
          <p:cxnSp>
            <p:nvCxnSpPr>
              <p:cNvPr id="76" name="Straight Arrow Connector 75">
                <a:extLst>
                  <a:ext uri="{FF2B5EF4-FFF2-40B4-BE49-F238E27FC236}">
                    <a16:creationId xmlns:a16="http://schemas.microsoft.com/office/drawing/2014/main" id="{8C5E01FF-4B3C-46B3-1AF9-C4F340EBF454}"/>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77" name="TextBox 76">
                <a:extLst>
                  <a:ext uri="{FF2B5EF4-FFF2-40B4-BE49-F238E27FC236}">
                    <a16:creationId xmlns:a16="http://schemas.microsoft.com/office/drawing/2014/main" id="{1E60B6F4-E57C-D504-E150-4E259CF0A27A}"/>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78" name="Group 77">
              <a:extLst>
                <a:ext uri="{FF2B5EF4-FFF2-40B4-BE49-F238E27FC236}">
                  <a16:creationId xmlns:a16="http://schemas.microsoft.com/office/drawing/2014/main" id="{5C4DE199-593E-F4F9-ED5C-90E7589B974D}"/>
                </a:ext>
              </a:extLst>
            </p:cNvPr>
            <p:cNvGrpSpPr/>
            <p:nvPr/>
          </p:nvGrpSpPr>
          <p:grpSpPr>
            <a:xfrm>
              <a:off x="2053417" y="3723341"/>
              <a:ext cx="542012" cy="227584"/>
              <a:chOff x="1245544" y="1755571"/>
              <a:chExt cx="612668" cy="257252"/>
            </a:xfrm>
          </p:grpSpPr>
          <p:cxnSp>
            <p:nvCxnSpPr>
              <p:cNvPr id="82" name="Straight Arrow Connector 81">
                <a:extLst>
                  <a:ext uri="{FF2B5EF4-FFF2-40B4-BE49-F238E27FC236}">
                    <a16:creationId xmlns:a16="http://schemas.microsoft.com/office/drawing/2014/main" id="{798FDD5E-97A8-F0ED-9A1C-80EAAAAFED53}"/>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83" name="TextBox 82">
                <a:extLst>
                  <a:ext uri="{FF2B5EF4-FFF2-40B4-BE49-F238E27FC236}">
                    <a16:creationId xmlns:a16="http://schemas.microsoft.com/office/drawing/2014/main" id="{249EA812-1310-A95E-6D5D-955D1D7F43A1}"/>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84" name="Group 83">
              <a:extLst>
                <a:ext uri="{FF2B5EF4-FFF2-40B4-BE49-F238E27FC236}">
                  <a16:creationId xmlns:a16="http://schemas.microsoft.com/office/drawing/2014/main" id="{44ABAB1B-D7C6-CA75-CF1D-FDD0D80BEDBB}"/>
                </a:ext>
              </a:extLst>
            </p:cNvPr>
            <p:cNvGrpSpPr/>
            <p:nvPr/>
          </p:nvGrpSpPr>
          <p:grpSpPr>
            <a:xfrm>
              <a:off x="3573323" y="3723460"/>
              <a:ext cx="542012" cy="227584"/>
              <a:chOff x="1245544" y="1755571"/>
              <a:chExt cx="612668" cy="257252"/>
            </a:xfrm>
          </p:grpSpPr>
          <p:cxnSp>
            <p:nvCxnSpPr>
              <p:cNvPr id="85" name="Straight Arrow Connector 84">
                <a:extLst>
                  <a:ext uri="{FF2B5EF4-FFF2-40B4-BE49-F238E27FC236}">
                    <a16:creationId xmlns:a16="http://schemas.microsoft.com/office/drawing/2014/main" id="{76E84274-1EC8-C858-604A-EB83373B3C99}"/>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86" name="TextBox 85">
                <a:extLst>
                  <a:ext uri="{FF2B5EF4-FFF2-40B4-BE49-F238E27FC236}">
                    <a16:creationId xmlns:a16="http://schemas.microsoft.com/office/drawing/2014/main" id="{09F2700F-7ECC-247F-B733-1B520CE46180}"/>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88" name="Group 87">
              <a:extLst>
                <a:ext uri="{FF2B5EF4-FFF2-40B4-BE49-F238E27FC236}">
                  <a16:creationId xmlns:a16="http://schemas.microsoft.com/office/drawing/2014/main" id="{5853951D-71DE-0A6E-0F16-10896C0B94C1}"/>
                </a:ext>
              </a:extLst>
            </p:cNvPr>
            <p:cNvGrpSpPr/>
            <p:nvPr/>
          </p:nvGrpSpPr>
          <p:grpSpPr>
            <a:xfrm>
              <a:off x="5234038" y="5255764"/>
              <a:ext cx="542012" cy="227584"/>
              <a:chOff x="1245544" y="1755571"/>
              <a:chExt cx="612668" cy="257252"/>
            </a:xfrm>
          </p:grpSpPr>
          <p:cxnSp>
            <p:nvCxnSpPr>
              <p:cNvPr id="89" name="Straight Arrow Connector 88">
                <a:extLst>
                  <a:ext uri="{FF2B5EF4-FFF2-40B4-BE49-F238E27FC236}">
                    <a16:creationId xmlns:a16="http://schemas.microsoft.com/office/drawing/2014/main" id="{6CE88BB8-DE2D-70A2-BCE6-A9BC42F00AD2}"/>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90" name="TextBox 89">
                <a:extLst>
                  <a:ext uri="{FF2B5EF4-FFF2-40B4-BE49-F238E27FC236}">
                    <a16:creationId xmlns:a16="http://schemas.microsoft.com/office/drawing/2014/main" id="{23CBD0B4-DAE1-503B-DEFC-BFD02269C920}"/>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grpSp>
          <p:nvGrpSpPr>
            <p:cNvPr id="93" name="Group 92">
              <a:extLst>
                <a:ext uri="{FF2B5EF4-FFF2-40B4-BE49-F238E27FC236}">
                  <a16:creationId xmlns:a16="http://schemas.microsoft.com/office/drawing/2014/main" id="{4ED975C4-9C9B-1861-83FE-947B0FCC7073}"/>
                </a:ext>
              </a:extLst>
            </p:cNvPr>
            <p:cNvGrpSpPr/>
            <p:nvPr/>
          </p:nvGrpSpPr>
          <p:grpSpPr>
            <a:xfrm>
              <a:off x="5161363" y="1998525"/>
              <a:ext cx="542012" cy="227584"/>
              <a:chOff x="1245544" y="1755571"/>
              <a:chExt cx="612668" cy="257252"/>
            </a:xfrm>
          </p:grpSpPr>
          <p:cxnSp>
            <p:nvCxnSpPr>
              <p:cNvPr id="95" name="Straight Arrow Connector 94">
                <a:extLst>
                  <a:ext uri="{FF2B5EF4-FFF2-40B4-BE49-F238E27FC236}">
                    <a16:creationId xmlns:a16="http://schemas.microsoft.com/office/drawing/2014/main" id="{E4B4B3DB-DA35-14FB-153C-606E240BC3C3}"/>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97" name="TextBox 96">
                <a:extLst>
                  <a:ext uri="{FF2B5EF4-FFF2-40B4-BE49-F238E27FC236}">
                    <a16:creationId xmlns:a16="http://schemas.microsoft.com/office/drawing/2014/main" id="{F21943DC-3607-5C66-AE73-BEC9F337A65A}"/>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cxnSp>
          <p:nvCxnSpPr>
            <p:cNvPr id="102" name="Straight Arrow Connector 101">
              <a:extLst>
                <a:ext uri="{FF2B5EF4-FFF2-40B4-BE49-F238E27FC236}">
                  <a16:creationId xmlns:a16="http://schemas.microsoft.com/office/drawing/2014/main" id="{21E94978-4EDF-2E78-81FD-F80929B6DD2B}"/>
                </a:ext>
              </a:extLst>
            </p:cNvPr>
            <p:cNvCxnSpPr>
              <a:cxnSpLocks/>
            </p:cNvCxnSpPr>
            <p:nvPr/>
          </p:nvCxnSpPr>
          <p:spPr bwMode="auto">
            <a:xfrm>
              <a:off x="658450" y="3835657"/>
              <a:ext cx="349665" cy="0"/>
            </a:xfrm>
            <a:prstGeom prst="straightConnector1">
              <a:avLst/>
            </a:prstGeom>
            <a:noFill/>
            <a:ln w="25400" cap="flat" cmpd="sng" algn="ctr">
              <a:solidFill>
                <a:schemeClr val="tx1"/>
              </a:solidFill>
              <a:prstDash val="solid"/>
              <a:round/>
              <a:headEnd type="none" w="med" len="med"/>
              <a:tailEnd type="triangle"/>
            </a:ln>
            <a:effectLst/>
          </p:spPr>
        </p:cxnSp>
        <p:sp>
          <p:nvSpPr>
            <p:cNvPr id="103" name="TextBox 102">
              <a:extLst>
                <a:ext uri="{FF2B5EF4-FFF2-40B4-BE49-F238E27FC236}">
                  <a16:creationId xmlns:a16="http://schemas.microsoft.com/office/drawing/2014/main" id="{9E74E2AF-E71E-8D23-F938-FCE83C229D38}"/>
                </a:ext>
              </a:extLst>
            </p:cNvPr>
            <p:cNvSpPr txBox="1"/>
            <p:nvPr/>
          </p:nvSpPr>
          <p:spPr>
            <a:xfrm>
              <a:off x="435103" y="3899235"/>
              <a:ext cx="542012" cy="224633"/>
            </a:xfrm>
            <a:prstGeom prst="rect">
              <a:avLst/>
            </a:prstGeom>
            <a:noFill/>
          </p:spPr>
          <p:txBody>
            <a:bodyPr wrap="none" rtlCol="0">
              <a:spAutoFit/>
            </a:bodyPr>
            <a:lstStyle/>
            <a:p>
              <a:r>
                <a:rPr lang="en-US" sz="1050" b="1"/>
                <a:t>25 mm</a:t>
              </a:r>
            </a:p>
          </p:txBody>
        </p:sp>
        <p:grpSp>
          <p:nvGrpSpPr>
            <p:cNvPr id="104" name="Group 103">
              <a:extLst>
                <a:ext uri="{FF2B5EF4-FFF2-40B4-BE49-F238E27FC236}">
                  <a16:creationId xmlns:a16="http://schemas.microsoft.com/office/drawing/2014/main" id="{022A33F7-D9ED-E88A-EF04-B27D912EB2DA}"/>
                </a:ext>
              </a:extLst>
            </p:cNvPr>
            <p:cNvGrpSpPr/>
            <p:nvPr/>
          </p:nvGrpSpPr>
          <p:grpSpPr>
            <a:xfrm>
              <a:off x="5194600" y="3675566"/>
              <a:ext cx="542012" cy="227584"/>
              <a:chOff x="1245544" y="1755571"/>
              <a:chExt cx="612668" cy="257252"/>
            </a:xfrm>
          </p:grpSpPr>
          <p:cxnSp>
            <p:nvCxnSpPr>
              <p:cNvPr id="105" name="Straight Arrow Connector 104">
                <a:extLst>
                  <a:ext uri="{FF2B5EF4-FFF2-40B4-BE49-F238E27FC236}">
                    <a16:creationId xmlns:a16="http://schemas.microsoft.com/office/drawing/2014/main" id="{D4111AF0-BF21-E687-AEA4-BD68CDD461DE}"/>
                  </a:ext>
                </a:extLst>
              </p:cNvPr>
              <p:cNvCxnSpPr>
                <a:cxnSpLocks/>
              </p:cNvCxnSpPr>
              <p:nvPr/>
            </p:nvCxnSpPr>
            <p:spPr bwMode="auto">
              <a:xfrm>
                <a:off x="1399370" y="2012823"/>
                <a:ext cx="395247" cy="0"/>
              </a:xfrm>
              <a:prstGeom prst="straightConnector1">
                <a:avLst/>
              </a:prstGeom>
              <a:noFill/>
              <a:ln w="25400" cap="flat" cmpd="sng" algn="ctr">
                <a:solidFill>
                  <a:schemeClr val="tx1"/>
                </a:solidFill>
                <a:prstDash val="solid"/>
                <a:round/>
                <a:headEnd type="none" w="med" len="med"/>
                <a:tailEnd type="triangle"/>
              </a:ln>
              <a:effectLst/>
            </p:spPr>
          </p:cxnSp>
          <p:sp>
            <p:nvSpPr>
              <p:cNvPr id="106" name="TextBox 105">
                <a:extLst>
                  <a:ext uri="{FF2B5EF4-FFF2-40B4-BE49-F238E27FC236}">
                    <a16:creationId xmlns:a16="http://schemas.microsoft.com/office/drawing/2014/main" id="{1216C32C-B6EA-B719-0579-D3E07B0B7346}"/>
                  </a:ext>
                </a:extLst>
              </p:cNvPr>
              <p:cNvSpPr txBox="1"/>
              <p:nvPr/>
            </p:nvSpPr>
            <p:spPr>
              <a:xfrm>
                <a:off x="1245544" y="1755571"/>
                <a:ext cx="612668" cy="253916"/>
              </a:xfrm>
              <a:prstGeom prst="rect">
                <a:avLst/>
              </a:prstGeom>
              <a:noFill/>
            </p:spPr>
            <p:txBody>
              <a:bodyPr wrap="none" rtlCol="0">
                <a:spAutoFit/>
              </a:bodyPr>
              <a:lstStyle/>
              <a:p>
                <a:r>
                  <a:rPr lang="en-US" sz="1050" b="1"/>
                  <a:t>25 mm</a:t>
                </a:r>
              </a:p>
            </p:txBody>
          </p:sp>
        </p:grpSp>
        <p:cxnSp>
          <p:nvCxnSpPr>
            <p:cNvPr id="153" name="Straight Connector 152">
              <a:extLst>
                <a:ext uri="{FF2B5EF4-FFF2-40B4-BE49-F238E27FC236}">
                  <a16:creationId xmlns:a16="http://schemas.microsoft.com/office/drawing/2014/main" id="{627474B3-76C3-DC34-C8B4-8949B4A6A60A}"/>
                </a:ext>
              </a:extLst>
            </p:cNvPr>
            <p:cNvCxnSpPr>
              <a:cxnSpLocks/>
            </p:cNvCxnSpPr>
            <p:nvPr/>
          </p:nvCxnSpPr>
          <p:spPr>
            <a:xfrm>
              <a:off x="7018244" y="3930131"/>
              <a:ext cx="0" cy="73535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2F9EEB6-AF0A-A70B-0C3B-5AA12622D02F}"/>
                </a:ext>
              </a:extLst>
            </p:cNvPr>
            <p:cNvCxnSpPr>
              <a:cxnSpLocks/>
            </p:cNvCxnSpPr>
            <p:nvPr/>
          </p:nvCxnSpPr>
          <p:spPr>
            <a:xfrm flipH="1">
              <a:off x="6839481" y="3939656"/>
              <a:ext cx="17216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BA12223F-C5EF-B4D1-A291-792174B1443C}"/>
                </a:ext>
              </a:extLst>
            </p:cNvPr>
            <p:cNvCxnSpPr>
              <a:cxnSpLocks/>
            </p:cNvCxnSpPr>
            <p:nvPr/>
          </p:nvCxnSpPr>
          <p:spPr>
            <a:xfrm flipV="1">
              <a:off x="653528" y="4668428"/>
              <a:ext cx="6382666" cy="347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8E0D6FA7-8A86-C96C-E040-9D98F86594E7}"/>
                </a:ext>
              </a:extLst>
            </p:cNvPr>
            <p:cNvCxnSpPr>
              <a:cxnSpLocks/>
            </p:cNvCxnSpPr>
            <p:nvPr/>
          </p:nvCxnSpPr>
          <p:spPr>
            <a:xfrm>
              <a:off x="669646" y="4674851"/>
              <a:ext cx="5606" cy="89452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Arrow Connector 156">
              <a:extLst>
                <a:ext uri="{FF2B5EF4-FFF2-40B4-BE49-F238E27FC236}">
                  <a16:creationId xmlns:a16="http://schemas.microsoft.com/office/drawing/2014/main" id="{0AF957A6-6B43-DFAE-F19E-841236997488}"/>
                </a:ext>
              </a:extLst>
            </p:cNvPr>
            <p:cNvCxnSpPr>
              <a:cxnSpLocks/>
            </p:cNvCxnSpPr>
            <p:nvPr/>
          </p:nvCxnSpPr>
          <p:spPr bwMode="auto">
            <a:xfrm>
              <a:off x="658450" y="5561570"/>
              <a:ext cx="349665" cy="0"/>
            </a:xfrm>
            <a:prstGeom prst="straightConnector1">
              <a:avLst/>
            </a:prstGeom>
            <a:noFill/>
            <a:ln w="25400" cap="flat" cmpd="sng" algn="ctr">
              <a:solidFill>
                <a:schemeClr val="tx1"/>
              </a:solidFill>
              <a:prstDash val="solid"/>
              <a:round/>
              <a:headEnd type="none" w="med" len="med"/>
              <a:tailEnd type="triangle"/>
            </a:ln>
            <a:effectLst/>
          </p:spPr>
        </p:cxnSp>
        <p:sp>
          <p:nvSpPr>
            <p:cNvPr id="158" name="TextBox 157">
              <a:extLst>
                <a:ext uri="{FF2B5EF4-FFF2-40B4-BE49-F238E27FC236}">
                  <a16:creationId xmlns:a16="http://schemas.microsoft.com/office/drawing/2014/main" id="{6BBA7577-6FAB-AA81-C693-DB60CAE1B868}"/>
                </a:ext>
              </a:extLst>
            </p:cNvPr>
            <p:cNvSpPr txBox="1"/>
            <p:nvPr/>
          </p:nvSpPr>
          <p:spPr>
            <a:xfrm>
              <a:off x="435103" y="5625148"/>
              <a:ext cx="542012" cy="224633"/>
            </a:xfrm>
            <a:prstGeom prst="rect">
              <a:avLst/>
            </a:prstGeom>
            <a:noFill/>
          </p:spPr>
          <p:txBody>
            <a:bodyPr wrap="none" rtlCol="0">
              <a:spAutoFit/>
            </a:bodyPr>
            <a:lstStyle/>
            <a:p>
              <a:r>
                <a:rPr lang="en-US" sz="1050" b="1"/>
                <a:t>25 mm</a:t>
              </a:r>
            </a:p>
          </p:txBody>
        </p:sp>
      </p:grpSp>
      <p:grpSp>
        <p:nvGrpSpPr>
          <p:cNvPr id="161" name="Group 160">
            <a:extLst>
              <a:ext uri="{FF2B5EF4-FFF2-40B4-BE49-F238E27FC236}">
                <a16:creationId xmlns:a16="http://schemas.microsoft.com/office/drawing/2014/main" id="{CBC5200C-E3EE-314D-9A68-60D8CEB79384}"/>
              </a:ext>
            </a:extLst>
          </p:cNvPr>
          <p:cNvGrpSpPr>
            <a:grpSpLocks noChangeAspect="1"/>
          </p:cNvGrpSpPr>
          <p:nvPr/>
        </p:nvGrpSpPr>
        <p:grpSpPr>
          <a:xfrm>
            <a:off x="7227822" y="3183967"/>
            <a:ext cx="4600612" cy="2547244"/>
            <a:chOff x="7476605" y="3501132"/>
            <a:chExt cx="4600612" cy="2547244"/>
          </a:xfrm>
        </p:grpSpPr>
        <p:grpSp>
          <p:nvGrpSpPr>
            <p:cNvPr id="110" name="Group 109">
              <a:extLst>
                <a:ext uri="{FF2B5EF4-FFF2-40B4-BE49-F238E27FC236}">
                  <a16:creationId xmlns:a16="http://schemas.microsoft.com/office/drawing/2014/main" id="{88260BCE-0668-8FF2-781F-06104C7F23D0}"/>
                </a:ext>
              </a:extLst>
            </p:cNvPr>
            <p:cNvGrpSpPr>
              <a:grpSpLocks noChangeAspect="1"/>
            </p:cNvGrpSpPr>
            <p:nvPr/>
          </p:nvGrpSpPr>
          <p:grpSpPr>
            <a:xfrm>
              <a:off x="9619293" y="3631550"/>
              <a:ext cx="2236507" cy="2286000"/>
              <a:chOff x="9192421" y="3654742"/>
              <a:chExt cx="2236506" cy="2286000"/>
            </a:xfrm>
          </p:grpSpPr>
          <p:pic>
            <p:nvPicPr>
              <p:cNvPr id="32" name="Picture 31">
                <a:extLst>
                  <a:ext uri="{FF2B5EF4-FFF2-40B4-BE49-F238E27FC236}">
                    <a16:creationId xmlns:a16="http://schemas.microsoft.com/office/drawing/2014/main" id="{E6EE633F-E7A6-5B8D-DFA1-40AEAB215BB9}"/>
                  </a:ext>
                </a:extLst>
              </p:cNvPr>
              <p:cNvPicPr>
                <a:picLocks noChangeAspect="1"/>
              </p:cNvPicPr>
              <p:nvPr/>
            </p:nvPicPr>
            <p:blipFill>
              <a:blip r:embed="rId14"/>
              <a:stretch>
                <a:fillRect/>
              </a:stretch>
            </p:blipFill>
            <p:spPr>
              <a:xfrm>
                <a:off x="9192421" y="3654742"/>
                <a:ext cx="2236506" cy="2286000"/>
              </a:xfrm>
              <a:prstGeom prst="rect">
                <a:avLst/>
              </a:prstGeom>
            </p:spPr>
          </p:pic>
          <p:cxnSp>
            <p:nvCxnSpPr>
              <p:cNvPr id="108" name="Straight Arrow Connector 107">
                <a:extLst>
                  <a:ext uri="{FF2B5EF4-FFF2-40B4-BE49-F238E27FC236}">
                    <a16:creationId xmlns:a16="http://schemas.microsoft.com/office/drawing/2014/main" id="{67480EB9-F02B-549C-DA91-A6215E55CAE0}"/>
                  </a:ext>
                </a:extLst>
              </p:cNvPr>
              <p:cNvCxnSpPr>
                <a:cxnSpLocks/>
              </p:cNvCxnSpPr>
              <p:nvPr/>
            </p:nvCxnSpPr>
            <p:spPr bwMode="auto">
              <a:xfrm flipH="1">
                <a:off x="9339804" y="5108982"/>
                <a:ext cx="181561" cy="80559"/>
              </a:xfrm>
              <a:prstGeom prst="straightConnector1">
                <a:avLst/>
              </a:prstGeom>
              <a:noFill/>
              <a:ln w="31750" cap="flat" cmpd="sng" algn="ctr">
                <a:solidFill>
                  <a:srgbClr val="FF0000"/>
                </a:solidFill>
                <a:prstDash val="solid"/>
                <a:round/>
                <a:headEnd type="triangle" w="med" len="med"/>
                <a:tailEnd type="none"/>
              </a:ln>
              <a:effectLst/>
            </p:spPr>
          </p:cxnSp>
          <p:cxnSp>
            <p:nvCxnSpPr>
              <p:cNvPr id="109" name="Straight Arrow Connector 108">
                <a:extLst>
                  <a:ext uri="{FF2B5EF4-FFF2-40B4-BE49-F238E27FC236}">
                    <a16:creationId xmlns:a16="http://schemas.microsoft.com/office/drawing/2014/main" id="{89374EA4-9B09-4575-D587-06B323C248B2}"/>
                  </a:ext>
                </a:extLst>
              </p:cNvPr>
              <p:cNvCxnSpPr>
                <a:cxnSpLocks/>
              </p:cNvCxnSpPr>
              <p:nvPr/>
            </p:nvCxnSpPr>
            <p:spPr bwMode="auto">
              <a:xfrm>
                <a:off x="9337163" y="4415353"/>
                <a:ext cx="174676" cy="88890"/>
              </a:xfrm>
              <a:prstGeom prst="straightConnector1">
                <a:avLst/>
              </a:prstGeom>
              <a:noFill/>
              <a:ln w="31750" cap="flat" cmpd="sng" algn="ctr">
                <a:solidFill>
                  <a:srgbClr val="FF0000"/>
                </a:solidFill>
                <a:prstDash val="solid"/>
                <a:round/>
                <a:headEnd type="none" w="med" len="med"/>
                <a:tailEnd type="triangle"/>
              </a:ln>
              <a:effectLst/>
            </p:spPr>
          </p:cxnSp>
        </p:grpSp>
        <p:grpSp>
          <p:nvGrpSpPr>
            <p:cNvPr id="117" name="Group 116">
              <a:extLst>
                <a:ext uri="{FF2B5EF4-FFF2-40B4-BE49-F238E27FC236}">
                  <a16:creationId xmlns:a16="http://schemas.microsoft.com/office/drawing/2014/main" id="{8066AF79-613A-6602-996E-F050FD0C194E}"/>
                </a:ext>
              </a:extLst>
            </p:cNvPr>
            <p:cNvGrpSpPr/>
            <p:nvPr/>
          </p:nvGrpSpPr>
          <p:grpSpPr>
            <a:xfrm>
              <a:off x="7489059" y="3767639"/>
              <a:ext cx="2103120" cy="2103120"/>
              <a:chOff x="7865918" y="4457628"/>
              <a:chExt cx="1850745" cy="1850745"/>
            </a:xfrm>
          </p:grpSpPr>
          <p:pic>
            <p:nvPicPr>
              <p:cNvPr id="31" name="Picture 30">
                <a:extLst>
                  <a:ext uri="{FF2B5EF4-FFF2-40B4-BE49-F238E27FC236}">
                    <a16:creationId xmlns:a16="http://schemas.microsoft.com/office/drawing/2014/main" id="{9368E125-5C85-3BDB-5C51-1AE604B145F3}"/>
                  </a:ext>
                </a:extLst>
              </p:cNvPr>
              <p:cNvPicPr>
                <a:picLocks noChangeAspect="1"/>
              </p:cNvPicPr>
              <p:nvPr/>
            </p:nvPicPr>
            <p:blipFill>
              <a:blip r:embed="rId15"/>
              <a:stretch>
                <a:fillRect/>
              </a:stretch>
            </p:blipFill>
            <p:spPr>
              <a:xfrm>
                <a:off x="7865918" y="4457628"/>
                <a:ext cx="1850745" cy="1850745"/>
              </a:xfrm>
              <a:prstGeom prst="rect">
                <a:avLst/>
              </a:prstGeom>
            </p:spPr>
          </p:pic>
          <p:sp>
            <p:nvSpPr>
              <p:cNvPr id="116" name="TextBox 115">
                <a:extLst>
                  <a:ext uri="{FF2B5EF4-FFF2-40B4-BE49-F238E27FC236}">
                    <a16:creationId xmlns:a16="http://schemas.microsoft.com/office/drawing/2014/main" id="{451F99EA-FFBE-D13E-2B1D-D1C5C51F94A0}"/>
                  </a:ext>
                </a:extLst>
              </p:cNvPr>
              <p:cNvSpPr txBox="1"/>
              <p:nvPr/>
            </p:nvSpPr>
            <p:spPr>
              <a:xfrm>
                <a:off x="8151879" y="4507498"/>
                <a:ext cx="1353088" cy="230217"/>
              </a:xfrm>
              <a:prstGeom prst="rect">
                <a:avLst/>
              </a:prstGeom>
              <a:noFill/>
            </p:spPr>
            <p:txBody>
              <a:bodyPr wrap="none" rtlCol="0" anchor="ctr">
                <a:spAutoFit/>
              </a:bodyPr>
              <a:lstStyle/>
              <a:p>
                <a:pPr algn="ctr"/>
                <a:r>
                  <a:rPr lang="en-US" sz="1100" b="1" i="1"/>
                  <a:t>Steps 1-10, Lid View</a:t>
                </a:r>
              </a:p>
            </p:txBody>
          </p:sp>
        </p:grpSp>
        <p:sp>
          <p:nvSpPr>
            <p:cNvPr id="160" name="Rectangle 159">
              <a:extLst>
                <a:ext uri="{FF2B5EF4-FFF2-40B4-BE49-F238E27FC236}">
                  <a16:creationId xmlns:a16="http://schemas.microsoft.com/office/drawing/2014/main" id="{DA1A1D83-FE6B-A01E-CD19-5783E90BCE79}"/>
                </a:ext>
              </a:extLst>
            </p:cNvPr>
            <p:cNvSpPr/>
            <p:nvPr/>
          </p:nvSpPr>
          <p:spPr>
            <a:xfrm>
              <a:off x="7476605" y="3501132"/>
              <a:ext cx="4600612" cy="2547244"/>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7" name="Connector: Elbow 36">
            <a:extLst>
              <a:ext uri="{FF2B5EF4-FFF2-40B4-BE49-F238E27FC236}">
                <a16:creationId xmlns:a16="http://schemas.microsoft.com/office/drawing/2014/main" id="{D3F8B3E0-198A-1754-BD5E-457E437368CE}"/>
              </a:ext>
            </a:extLst>
          </p:cNvPr>
          <p:cNvCxnSpPr>
            <a:cxnSpLocks/>
          </p:cNvCxnSpPr>
          <p:nvPr/>
        </p:nvCxnSpPr>
        <p:spPr>
          <a:xfrm rot="5400000">
            <a:off x="6191020" y="3989471"/>
            <a:ext cx="619821" cy="3627155"/>
          </a:xfrm>
          <a:prstGeom prst="bentConnector3">
            <a:avLst>
              <a:gd name="adj1" fmla="val 136882"/>
            </a:avLst>
          </a:prstGeom>
          <a:ln w="22225">
            <a:solidFill>
              <a:schemeClr val="accent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0" name="Rounded Rectangle 7">
            <a:extLst>
              <a:ext uri="{FF2B5EF4-FFF2-40B4-BE49-F238E27FC236}">
                <a16:creationId xmlns:a16="http://schemas.microsoft.com/office/drawing/2014/main" id="{CE52976B-5DA2-C363-652A-7999828E9E7B}"/>
              </a:ext>
            </a:extLst>
          </p:cNvPr>
          <p:cNvSpPr/>
          <p:nvPr/>
        </p:nvSpPr>
        <p:spPr>
          <a:xfrm>
            <a:off x="7435343" y="6001288"/>
            <a:ext cx="4185570" cy="444726"/>
          </a:xfrm>
          <a:prstGeom prst="roundRect">
            <a:avLst>
              <a:gd name="adj" fmla="val 0"/>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t>Base + 11 steps meets requirements</a:t>
            </a:r>
          </a:p>
        </p:txBody>
      </p:sp>
    </p:spTree>
    <p:extLst>
      <p:ext uri="{BB962C8B-B14F-4D97-AF65-F5344CB8AC3E}">
        <p14:creationId xmlns:p14="http://schemas.microsoft.com/office/powerpoint/2010/main" val="1648071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E291-6DCA-C8D1-DF9F-5D5F909D4CA9}"/>
              </a:ext>
            </a:extLst>
          </p:cNvPr>
          <p:cNvSpPr>
            <a:spLocks noGrp="1"/>
          </p:cNvSpPr>
          <p:nvPr>
            <p:ph type="title"/>
          </p:nvPr>
        </p:nvSpPr>
        <p:spPr/>
        <p:txBody>
          <a:bodyPr/>
          <a:lstStyle/>
          <a:p>
            <a:r>
              <a:rPr lang="en-US"/>
              <a:t>Thermal Environments	</a:t>
            </a:r>
          </a:p>
        </p:txBody>
      </p:sp>
      <p:sp>
        <p:nvSpPr>
          <p:cNvPr id="3" name="Text Placeholder 2">
            <a:extLst>
              <a:ext uri="{FF2B5EF4-FFF2-40B4-BE49-F238E27FC236}">
                <a16:creationId xmlns:a16="http://schemas.microsoft.com/office/drawing/2014/main" id="{24487617-BBFF-8AC0-99E5-AFE817084042}"/>
              </a:ext>
            </a:extLst>
          </p:cNvPr>
          <p:cNvSpPr>
            <a:spLocks noGrp="1"/>
          </p:cNvSpPr>
          <p:nvPr>
            <p:ph type="body" sz="quarter" idx="11"/>
          </p:nvPr>
        </p:nvSpPr>
        <p:spPr>
          <a:xfrm>
            <a:off x="138546" y="733115"/>
            <a:ext cx="4815194" cy="5759759"/>
          </a:xfrm>
        </p:spPr>
        <p:txBody>
          <a:bodyPr/>
          <a:lstStyle/>
          <a:p>
            <a:pPr marL="0" indent="0">
              <a:buNone/>
            </a:pPr>
            <a:r>
              <a:rPr lang="en-US" sz="1600"/>
              <a:t>Hot and Cold case parameters from ERD</a:t>
            </a:r>
          </a:p>
          <a:p>
            <a:r>
              <a:rPr lang="en-US" sz="1600"/>
              <a:t>Hot Case for UV System</a:t>
            </a:r>
          </a:p>
          <a:p>
            <a:pPr lvl="1"/>
            <a:r>
              <a:rPr lang="en-US" sz="1400"/>
              <a:t>Low Mars Orbit (LMO), Altitude 275 km</a:t>
            </a:r>
          </a:p>
          <a:p>
            <a:pPr lvl="1"/>
            <a:r>
              <a:rPr lang="en-US" sz="1400"/>
              <a:t>Orbit Period 112.6 min, 33.1 min eclipse</a:t>
            </a:r>
          </a:p>
          <a:p>
            <a:pPr lvl="1"/>
            <a:r>
              <a:rPr lang="en-US" sz="1400"/>
              <a:t>Beta 51</a:t>
            </a:r>
          </a:p>
          <a:p>
            <a:pPr lvl="1"/>
            <a:r>
              <a:rPr lang="en-US" sz="1400"/>
              <a:t>Solar flux 720 W/m2</a:t>
            </a:r>
          </a:p>
          <a:p>
            <a:pPr lvl="1"/>
            <a:r>
              <a:rPr lang="en-US" sz="1400"/>
              <a:t>Albedo 0.4</a:t>
            </a:r>
          </a:p>
          <a:p>
            <a:pPr lvl="1"/>
            <a:r>
              <a:rPr lang="en-US" sz="1400" err="1"/>
              <a:t>Planetshine</a:t>
            </a:r>
            <a:r>
              <a:rPr lang="en-US" sz="1400"/>
              <a:t> +20C sun side, -140C dark side</a:t>
            </a:r>
          </a:p>
          <a:p>
            <a:r>
              <a:rPr lang="en-US" sz="1600"/>
              <a:t>Cold Case for UV System</a:t>
            </a:r>
          </a:p>
          <a:p>
            <a:pPr lvl="1"/>
            <a:r>
              <a:rPr lang="en-US" sz="1400"/>
              <a:t>High Mars Orbit (LMO), Altitude 440 km</a:t>
            </a:r>
          </a:p>
          <a:p>
            <a:pPr lvl="1"/>
            <a:r>
              <a:rPr lang="en-US" sz="1400"/>
              <a:t>Orbit Period 120.3 min, 41.6 min eclipse</a:t>
            </a:r>
          </a:p>
          <a:p>
            <a:pPr lvl="1"/>
            <a:r>
              <a:rPr lang="en-US" sz="1400"/>
              <a:t>Beta 0</a:t>
            </a:r>
          </a:p>
          <a:p>
            <a:pPr lvl="1"/>
            <a:r>
              <a:rPr lang="en-US" sz="1400"/>
              <a:t>Solar flux 439 W/m2</a:t>
            </a:r>
          </a:p>
          <a:p>
            <a:pPr lvl="1"/>
            <a:r>
              <a:rPr lang="en-US" sz="1400"/>
              <a:t>Albedo 0.1</a:t>
            </a:r>
          </a:p>
          <a:p>
            <a:pPr lvl="1"/>
            <a:r>
              <a:rPr lang="en-US" sz="1400" err="1"/>
              <a:t>Planetshine</a:t>
            </a:r>
            <a:r>
              <a:rPr lang="en-US" sz="1400"/>
              <a:t> -60C sun side, -140C dark side</a:t>
            </a:r>
          </a:p>
          <a:p>
            <a:r>
              <a:rPr lang="en-US" sz="1600"/>
              <a:t>Attitude is ‘roll control’</a:t>
            </a:r>
          </a:p>
          <a:p>
            <a:pPr lvl="1"/>
            <a:r>
              <a:rPr lang="en-US" sz="1400"/>
              <a:t>SEP thrusters anti-ram (antenna is ram side)</a:t>
            </a:r>
          </a:p>
          <a:p>
            <a:pPr lvl="1"/>
            <a:r>
              <a:rPr lang="en-US" sz="1400"/>
              <a:t>ERO rolls about body Y to maximize array power</a:t>
            </a:r>
          </a:p>
          <a:p>
            <a:pPr lvl="1"/>
            <a:r>
              <a:rPr lang="en-US" sz="1400"/>
              <a:t>Arrays track sun</a:t>
            </a:r>
          </a:p>
          <a:p>
            <a:endParaRPr lang="en-US" sz="1600"/>
          </a:p>
          <a:p>
            <a:pPr lvl="1"/>
            <a:endParaRPr lang="en-US" sz="1400"/>
          </a:p>
          <a:p>
            <a:pPr lvl="1"/>
            <a:endParaRPr lang="en-US" sz="1600"/>
          </a:p>
        </p:txBody>
      </p:sp>
      <p:pic>
        <p:nvPicPr>
          <p:cNvPr id="7" name="Picture 6">
            <a:extLst>
              <a:ext uri="{FF2B5EF4-FFF2-40B4-BE49-F238E27FC236}">
                <a16:creationId xmlns:a16="http://schemas.microsoft.com/office/drawing/2014/main" id="{E348E69B-5F2E-021F-997C-219ED79AE30E}"/>
              </a:ext>
            </a:extLst>
          </p:cNvPr>
          <p:cNvPicPr>
            <a:picLocks noChangeAspect="1"/>
          </p:cNvPicPr>
          <p:nvPr/>
        </p:nvPicPr>
        <p:blipFill>
          <a:blip r:embed="rId2"/>
          <a:stretch>
            <a:fillRect/>
          </a:stretch>
        </p:blipFill>
        <p:spPr>
          <a:xfrm flipH="1">
            <a:off x="4953740" y="649695"/>
            <a:ext cx="3108732" cy="2549773"/>
          </a:xfrm>
          <a:prstGeom prst="rect">
            <a:avLst/>
          </a:prstGeom>
        </p:spPr>
      </p:pic>
      <p:sp>
        <p:nvSpPr>
          <p:cNvPr id="8" name="Arrow: Curved Up 7">
            <a:extLst>
              <a:ext uri="{FF2B5EF4-FFF2-40B4-BE49-F238E27FC236}">
                <a16:creationId xmlns:a16="http://schemas.microsoft.com/office/drawing/2014/main" id="{23E3F8FC-C464-5141-4636-3146EC92A964}"/>
              </a:ext>
            </a:extLst>
          </p:cNvPr>
          <p:cNvSpPr/>
          <p:nvPr/>
        </p:nvSpPr>
        <p:spPr>
          <a:xfrm>
            <a:off x="5672831" y="2494625"/>
            <a:ext cx="1828800" cy="552594"/>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9AB60F3B-9249-3E20-AB57-063C4B01ECB5}"/>
              </a:ext>
            </a:extLst>
          </p:cNvPr>
          <p:cNvSpPr txBox="1"/>
          <p:nvPr/>
        </p:nvSpPr>
        <p:spPr>
          <a:xfrm>
            <a:off x="5328504" y="3171612"/>
            <a:ext cx="2382881" cy="207961"/>
          </a:xfrm>
          <a:prstGeom prst="rect">
            <a:avLst/>
          </a:prstGeom>
          <a:no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b="1" kern="0">
                <a:ea typeface="Inter"/>
                <a:cs typeface="Inter"/>
                <a:sym typeface="Inter"/>
              </a:rPr>
              <a:t>B51 LMO: Orbit Raising w Roll Control</a:t>
            </a:r>
          </a:p>
        </p:txBody>
      </p:sp>
      <p:grpSp>
        <p:nvGrpSpPr>
          <p:cNvPr id="27" name="Group 26">
            <a:extLst>
              <a:ext uri="{FF2B5EF4-FFF2-40B4-BE49-F238E27FC236}">
                <a16:creationId xmlns:a16="http://schemas.microsoft.com/office/drawing/2014/main" id="{5B503DD9-2662-5120-4241-A4199A1311FA}"/>
              </a:ext>
            </a:extLst>
          </p:cNvPr>
          <p:cNvGrpSpPr/>
          <p:nvPr/>
        </p:nvGrpSpPr>
        <p:grpSpPr>
          <a:xfrm>
            <a:off x="5328504" y="3565913"/>
            <a:ext cx="4027901" cy="2549773"/>
            <a:chOff x="5328504" y="3571284"/>
            <a:chExt cx="4138393" cy="2549773"/>
          </a:xfrm>
        </p:grpSpPr>
        <p:grpSp>
          <p:nvGrpSpPr>
            <p:cNvPr id="25" name="Group 24">
              <a:extLst>
                <a:ext uri="{FF2B5EF4-FFF2-40B4-BE49-F238E27FC236}">
                  <a16:creationId xmlns:a16="http://schemas.microsoft.com/office/drawing/2014/main" id="{C0C76D7C-CD73-45EC-8C03-2F86760E404A}"/>
                </a:ext>
              </a:extLst>
            </p:cNvPr>
            <p:cNvGrpSpPr/>
            <p:nvPr/>
          </p:nvGrpSpPr>
          <p:grpSpPr>
            <a:xfrm>
              <a:off x="5328504" y="3571284"/>
              <a:ext cx="4138393" cy="2549773"/>
              <a:chOff x="5328504" y="3571284"/>
              <a:chExt cx="4138393" cy="2549773"/>
            </a:xfrm>
          </p:grpSpPr>
          <p:pic>
            <p:nvPicPr>
              <p:cNvPr id="13" name="Picture 12">
                <a:extLst>
                  <a:ext uri="{FF2B5EF4-FFF2-40B4-BE49-F238E27FC236}">
                    <a16:creationId xmlns:a16="http://schemas.microsoft.com/office/drawing/2014/main" id="{80815D14-712A-4E0A-6098-49EA604945FA}"/>
                  </a:ext>
                </a:extLst>
              </p:cNvPr>
              <p:cNvPicPr>
                <a:picLocks noChangeAspect="1"/>
              </p:cNvPicPr>
              <p:nvPr/>
            </p:nvPicPr>
            <p:blipFill>
              <a:blip r:embed="rId3"/>
              <a:stretch>
                <a:fillRect/>
              </a:stretch>
            </p:blipFill>
            <p:spPr>
              <a:xfrm>
                <a:off x="5328504" y="3571284"/>
                <a:ext cx="4138393" cy="2549773"/>
              </a:xfrm>
              <a:prstGeom prst="rect">
                <a:avLst/>
              </a:prstGeom>
            </p:spPr>
          </p:pic>
          <p:sp>
            <p:nvSpPr>
              <p:cNvPr id="14" name="TextBox 13">
                <a:extLst>
                  <a:ext uri="{FF2B5EF4-FFF2-40B4-BE49-F238E27FC236}">
                    <a16:creationId xmlns:a16="http://schemas.microsoft.com/office/drawing/2014/main" id="{3D04F9FE-B88E-1EE7-8D07-E09473F08CA1}"/>
                  </a:ext>
                </a:extLst>
              </p:cNvPr>
              <p:cNvSpPr txBox="1"/>
              <p:nvPr/>
            </p:nvSpPr>
            <p:spPr>
              <a:xfrm>
                <a:off x="6874698" y="5430004"/>
                <a:ext cx="626933" cy="207961"/>
              </a:xfrm>
              <a:prstGeom prst="rect">
                <a:avLst/>
              </a:prstGeom>
              <a:solidFill>
                <a:schemeClr val="bg1"/>
              </a:solid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b="1" kern="0">
                    <a:ea typeface="Inter"/>
                    <a:cs typeface="Inter"/>
                    <a:sym typeface="Inter"/>
                  </a:rPr>
                  <a:t>UV </a:t>
                </a:r>
                <a:r>
                  <a:rPr lang="en-US" sz="1000" b="1" kern="0" err="1">
                    <a:ea typeface="Inter"/>
                    <a:cs typeface="Inter"/>
                    <a:sym typeface="Inter"/>
                  </a:rPr>
                  <a:t>EBox</a:t>
                </a:r>
                <a:endParaRPr lang="en-US" sz="1000" b="1" kern="0">
                  <a:ea typeface="Inter"/>
                  <a:cs typeface="Inter"/>
                  <a:sym typeface="Inter"/>
                </a:endParaRPr>
              </a:p>
            </p:txBody>
          </p:sp>
          <p:sp>
            <p:nvSpPr>
              <p:cNvPr id="15" name="TextBox 14">
                <a:extLst>
                  <a:ext uri="{FF2B5EF4-FFF2-40B4-BE49-F238E27FC236}">
                    <a16:creationId xmlns:a16="http://schemas.microsoft.com/office/drawing/2014/main" id="{ECDFD755-DEC8-8884-33F6-24E6C249BAE1}"/>
                  </a:ext>
                </a:extLst>
              </p:cNvPr>
              <p:cNvSpPr txBox="1"/>
              <p:nvPr/>
            </p:nvSpPr>
            <p:spPr>
              <a:xfrm>
                <a:off x="7711385" y="5628322"/>
                <a:ext cx="971765" cy="207961"/>
              </a:xfrm>
              <a:prstGeom prst="rect">
                <a:avLst/>
              </a:prstGeom>
              <a:solidFill>
                <a:schemeClr val="bg1"/>
              </a:solid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b="1" kern="0">
                    <a:ea typeface="Inter"/>
                    <a:cs typeface="Inter"/>
                    <a:sym typeface="Inter"/>
                  </a:rPr>
                  <a:t>HRS Radiators</a:t>
                </a:r>
              </a:p>
            </p:txBody>
          </p:sp>
          <p:cxnSp>
            <p:nvCxnSpPr>
              <p:cNvPr id="17" name="Straight Connector 16">
                <a:extLst>
                  <a:ext uri="{FF2B5EF4-FFF2-40B4-BE49-F238E27FC236}">
                    <a16:creationId xmlns:a16="http://schemas.microsoft.com/office/drawing/2014/main" id="{3CB55C1A-5E19-B92B-FA5C-9FDA4B73C186}"/>
                  </a:ext>
                </a:extLst>
              </p:cNvPr>
              <p:cNvCxnSpPr>
                <a:cxnSpLocks/>
                <a:stCxn id="15" idx="0"/>
              </p:cNvCxnSpPr>
              <p:nvPr/>
            </p:nvCxnSpPr>
            <p:spPr>
              <a:xfrm flipH="1" flipV="1">
                <a:off x="7711385" y="5255219"/>
                <a:ext cx="485883" cy="373103"/>
              </a:xfrm>
              <a:prstGeom prst="line">
                <a:avLst/>
              </a:prstGeom>
            </p:spPr>
            <p:style>
              <a:lnRef idx="3">
                <a:schemeClr val="accent2"/>
              </a:lnRef>
              <a:fillRef idx="0">
                <a:schemeClr val="accent2"/>
              </a:fillRef>
              <a:effectRef idx="2">
                <a:schemeClr val="accent2"/>
              </a:effectRef>
              <a:fontRef idx="minor">
                <a:schemeClr val="tx1"/>
              </a:fontRef>
            </p:style>
          </p:cxnSp>
          <p:cxnSp>
            <p:nvCxnSpPr>
              <p:cNvPr id="18" name="Straight Connector 17">
                <a:extLst>
                  <a:ext uri="{FF2B5EF4-FFF2-40B4-BE49-F238E27FC236}">
                    <a16:creationId xmlns:a16="http://schemas.microsoft.com/office/drawing/2014/main" id="{D98ACB4E-2D97-0EA2-5F6E-2F17AC41E6B4}"/>
                  </a:ext>
                </a:extLst>
              </p:cNvPr>
              <p:cNvCxnSpPr>
                <a:cxnSpLocks/>
                <a:stCxn id="15" idx="0"/>
              </p:cNvCxnSpPr>
              <p:nvPr/>
            </p:nvCxnSpPr>
            <p:spPr>
              <a:xfrm flipH="1" flipV="1">
                <a:off x="7608163" y="4900797"/>
                <a:ext cx="589105" cy="727525"/>
              </a:xfrm>
              <a:prstGeom prst="line">
                <a:avLst/>
              </a:prstGeom>
            </p:spPr>
            <p:style>
              <a:lnRef idx="3">
                <a:schemeClr val="accent2"/>
              </a:lnRef>
              <a:fillRef idx="0">
                <a:schemeClr val="accent2"/>
              </a:fillRef>
              <a:effectRef idx="2">
                <a:schemeClr val="accent2"/>
              </a:effectRef>
              <a:fontRef idx="minor">
                <a:schemeClr val="tx1"/>
              </a:fontRef>
            </p:style>
          </p:cxnSp>
          <p:cxnSp>
            <p:nvCxnSpPr>
              <p:cNvPr id="22" name="Straight Connector 21">
                <a:extLst>
                  <a:ext uri="{FF2B5EF4-FFF2-40B4-BE49-F238E27FC236}">
                    <a16:creationId xmlns:a16="http://schemas.microsoft.com/office/drawing/2014/main" id="{6C072586-5150-B212-4EFF-7B56F1BFBD27}"/>
                  </a:ext>
                </a:extLst>
              </p:cNvPr>
              <p:cNvCxnSpPr>
                <a:cxnSpLocks/>
                <a:stCxn id="14" idx="0"/>
              </p:cNvCxnSpPr>
              <p:nvPr/>
            </p:nvCxnSpPr>
            <p:spPr>
              <a:xfrm flipV="1">
                <a:off x="7188165" y="5130777"/>
                <a:ext cx="167565" cy="299227"/>
              </a:xfrm>
              <a:prstGeom prst="line">
                <a:avLst/>
              </a:prstGeom>
            </p:spPr>
            <p:style>
              <a:lnRef idx="3">
                <a:schemeClr val="accent2"/>
              </a:lnRef>
              <a:fillRef idx="0">
                <a:schemeClr val="accent2"/>
              </a:fillRef>
              <a:effectRef idx="2">
                <a:schemeClr val="accent2"/>
              </a:effectRef>
              <a:fontRef idx="minor">
                <a:schemeClr val="tx1"/>
              </a:fontRef>
            </p:style>
          </p:cxnSp>
        </p:grpSp>
        <p:sp>
          <p:nvSpPr>
            <p:cNvPr id="26" name="Arrow: Right 25">
              <a:extLst>
                <a:ext uri="{FF2B5EF4-FFF2-40B4-BE49-F238E27FC236}">
                  <a16:creationId xmlns:a16="http://schemas.microsoft.com/office/drawing/2014/main" id="{B029706B-6809-5DF0-1BCE-3D168E1715C9}"/>
                </a:ext>
              </a:extLst>
            </p:cNvPr>
            <p:cNvSpPr/>
            <p:nvPr/>
          </p:nvSpPr>
          <p:spPr>
            <a:xfrm rot="20797497">
              <a:off x="6490815" y="3806989"/>
              <a:ext cx="1161879" cy="45687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chemeClr val="tx1"/>
                  </a:solidFill>
                </a:rPr>
                <a:t>RAM</a:t>
              </a:r>
            </a:p>
          </p:txBody>
        </p:sp>
      </p:grpSp>
      <p:cxnSp>
        <p:nvCxnSpPr>
          <p:cNvPr id="32" name="Straight Connector 31">
            <a:extLst>
              <a:ext uri="{FF2B5EF4-FFF2-40B4-BE49-F238E27FC236}">
                <a16:creationId xmlns:a16="http://schemas.microsoft.com/office/drawing/2014/main" id="{9A48780A-BEB9-DAD4-DC41-A7698341BC5F}"/>
              </a:ext>
            </a:extLst>
          </p:cNvPr>
          <p:cNvCxnSpPr>
            <a:cxnSpLocks/>
          </p:cNvCxnSpPr>
          <p:nvPr/>
        </p:nvCxnSpPr>
        <p:spPr>
          <a:xfrm>
            <a:off x="10393544" y="2149514"/>
            <a:ext cx="265198" cy="51482"/>
          </a:xfrm>
          <a:prstGeom prst="line">
            <a:avLst/>
          </a:prstGeom>
        </p:spPr>
        <p:style>
          <a:lnRef idx="3">
            <a:schemeClr val="accent2"/>
          </a:lnRef>
          <a:fillRef idx="0">
            <a:schemeClr val="accent2"/>
          </a:fillRef>
          <a:effectRef idx="2">
            <a:schemeClr val="accent2"/>
          </a:effectRef>
          <a:fontRef idx="minor">
            <a:schemeClr val="tx1"/>
          </a:fontRef>
        </p:style>
      </p:cxnSp>
      <p:grpSp>
        <p:nvGrpSpPr>
          <p:cNvPr id="11" name="Group 10">
            <a:extLst>
              <a:ext uri="{FF2B5EF4-FFF2-40B4-BE49-F238E27FC236}">
                <a16:creationId xmlns:a16="http://schemas.microsoft.com/office/drawing/2014/main" id="{3D847F54-98FB-F612-E31C-239C1FE512C2}"/>
              </a:ext>
            </a:extLst>
          </p:cNvPr>
          <p:cNvGrpSpPr/>
          <p:nvPr/>
        </p:nvGrpSpPr>
        <p:grpSpPr>
          <a:xfrm>
            <a:off x="8406799" y="1261486"/>
            <a:ext cx="3347824" cy="2604651"/>
            <a:chOff x="8406799" y="1261486"/>
            <a:chExt cx="3347824" cy="2604651"/>
          </a:xfrm>
        </p:grpSpPr>
        <p:grpSp>
          <p:nvGrpSpPr>
            <p:cNvPr id="38" name="Group 37">
              <a:extLst>
                <a:ext uri="{FF2B5EF4-FFF2-40B4-BE49-F238E27FC236}">
                  <a16:creationId xmlns:a16="http://schemas.microsoft.com/office/drawing/2014/main" id="{D9D1F5D5-E6DF-17D2-D4AD-E8B9DBA1F314}"/>
                </a:ext>
              </a:extLst>
            </p:cNvPr>
            <p:cNvGrpSpPr/>
            <p:nvPr/>
          </p:nvGrpSpPr>
          <p:grpSpPr>
            <a:xfrm>
              <a:off x="8781563" y="1261486"/>
              <a:ext cx="2973060" cy="2604651"/>
              <a:chOff x="8781563" y="1261486"/>
              <a:chExt cx="2973060" cy="2604651"/>
            </a:xfrm>
          </p:grpSpPr>
          <p:pic>
            <p:nvPicPr>
              <p:cNvPr id="29" name="Picture 28">
                <a:extLst>
                  <a:ext uri="{FF2B5EF4-FFF2-40B4-BE49-F238E27FC236}">
                    <a16:creationId xmlns:a16="http://schemas.microsoft.com/office/drawing/2014/main" id="{51997A0F-1721-517E-F81B-3777AFBAD037}"/>
                  </a:ext>
                </a:extLst>
              </p:cNvPr>
              <p:cNvPicPr>
                <a:picLocks noChangeAspect="1"/>
              </p:cNvPicPr>
              <p:nvPr/>
            </p:nvPicPr>
            <p:blipFill>
              <a:blip r:embed="rId4"/>
              <a:stretch>
                <a:fillRect/>
              </a:stretch>
            </p:blipFill>
            <p:spPr>
              <a:xfrm>
                <a:off x="8781563" y="1261486"/>
                <a:ext cx="2973060" cy="2604651"/>
              </a:xfrm>
              <a:prstGeom prst="rect">
                <a:avLst/>
              </a:prstGeom>
            </p:spPr>
          </p:pic>
          <p:sp>
            <p:nvSpPr>
              <p:cNvPr id="30" name="TextBox 29">
                <a:extLst>
                  <a:ext uri="{FF2B5EF4-FFF2-40B4-BE49-F238E27FC236}">
                    <a16:creationId xmlns:a16="http://schemas.microsoft.com/office/drawing/2014/main" id="{C1C0A4F8-593B-2E8A-A978-A552F1A0F204}"/>
                  </a:ext>
                </a:extLst>
              </p:cNvPr>
              <p:cNvSpPr txBox="1"/>
              <p:nvPr/>
            </p:nvSpPr>
            <p:spPr>
              <a:xfrm rot="20925646">
                <a:off x="9768934" y="3186489"/>
                <a:ext cx="610194" cy="207961"/>
              </a:xfrm>
              <a:prstGeom prst="rect">
                <a:avLst/>
              </a:prstGeom>
              <a:solidFill>
                <a:schemeClr val="bg1"/>
              </a:solid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b="1" kern="0">
                    <a:ea typeface="Inter"/>
                    <a:cs typeface="Inter"/>
                    <a:sym typeface="Inter"/>
                  </a:rPr>
                  <a:t>UV </a:t>
                </a:r>
                <a:r>
                  <a:rPr lang="en-US" sz="1000" b="1" kern="0" err="1">
                    <a:ea typeface="Inter"/>
                    <a:cs typeface="Inter"/>
                    <a:sym typeface="Inter"/>
                  </a:rPr>
                  <a:t>EBox</a:t>
                </a:r>
                <a:endParaRPr lang="en-US" sz="1000" b="1" kern="0">
                  <a:ea typeface="Inter"/>
                  <a:cs typeface="Inter"/>
                  <a:sym typeface="Inter"/>
                </a:endParaRPr>
              </a:p>
            </p:txBody>
          </p:sp>
          <p:sp>
            <p:nvSpPr>
              <p:cNvPr id="31" name="TextBox 30">
                <a:extLst>
                  <a:ext uri="{FF2B5EF4-FFF2-40B4-BE49-F238E27FC236}">
                    <a16:creationId xmlns:a16="http://schemas.microsoft.com/office/drawing/2014/main" id="{DB477DFB-A396-F067-9D04-EC695B808F03}"/>
                  </a:ext>
                </a:extLst>
              </p:cNvPr>
              <p:cNvSpPr txBox="1"/>
              <p:nvPr/>
            </p:nvSpPr>
            <p:spPr>
              <a:xfrm>
                <a:off x="9449204" y="1968589"/>
                <a:ext cx="944340" cy="361850"/>
              </a:xfrm>
              <a:prstGeom prst="rect">
                <a:avLst/>
              </a:prstGeom>
              <a:solidFill>
                <a:schemeClr val="bg1"/>
              </a:solid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b="1" kern="0">
                    <a:ea typeface="Inter"/>
                    <a:cs typeface="Inter"/>
                    <a:sym typeface="Inter"/>
                  </a:rPr>
                  <a:t>Optical Bench</a:t>
                </a:r>
              </a:p>
              <a:p>
                <a:pPr algn="l">
                  <a:buClr>
                    <a:srgbClr val="FFFFFF"/>
                  </a:buClr>
                  <a:buSzPts val="1800"/>
                  <a:buFont typeface="Arial"/>
                  <a:buNone/>
                </a:pPr>
                <a:r>
                  <a:rPr lang="en-US" sz="1000" b="1" kern="0">
                    <a:ea typeface="Inter"/>
                    <a:cs typeface="Inter"/>
                    <a:sym typeface="Inter"/>
                  </a:rPr>
                  <a:t>+Y Ring (red)</a:t>
                </a:r>
              </a:p>
            </p:txBody>
          </p:sp>
        </p:grpSp>
        <p:sp>
          <p:nvSpPr>
            <p:cNvPr id="10" name="TextBox 9">
              <a:extLst>
                <a:ext uri="{FF2B5EF4-FFF2-40B4-BE49-F238E27FC236}">
                  <a16:creationId xmlns:a16="http://schemas.microsoft.com/office/drawing/2014/main" id="{C736C5E6-02AD-1540-941A-532FB2428F63}"/>
                </a:ext>
              </a:extLst>
            </p:cNvPr>
            <p:cNvSpPr txBox="1"/>
            <p:nvPr/>
          </p:nvSpPr>
          <p:spPr>
            <a:xfrm>
              <a:off x="8406799" y="2409072"/>
              <a:ext cx="810456" cy="361850"/>
            </a:xfrm>
            <a:prstGeom prst="rect">
              <a:avLst/>
            </a:prstGeom>
            <a:solidFill>
              <a:schemeClr val="bg1"/>
            </a:solidFill>
            <a:ln>
              <a:noFill/>
            </a:ln>
            <a:effectLst>
              <a:outerShdw blurRad="50800" dist="38100" dir="2700000" algn="tl" rotWithShape="0">
                <a:prstClr val="black">
                  <a:alpha val="34753"/>
                </a:prstClr>
              </a:outerShdw>
            </a:effectLst>
          </p:spPr>
          <p:txBody>
            <a:bodyPr spcFirstLastPara="1" wrap="square" lIns="26775" tIns="26775" rIns="26775" bIns="26775" rtlCol="0" anchor="ctr" anchorCtr="0">
              <a:spAutoFit/>
            </a:bodyPr>
            <a:lstStyle/>
            <a:p>
              <a:pPr algn="l">
                <a:buClr>
                  <a:srgbClr val="FFFFFF"/>
                </a:buClr>
                <a:buSzPts val="1800"/>
                <a:buFont typeface="Arial"/>
                <a:buNone/>
              </a:pPr>
              <a:r>
                <a:rPr lang="en-US" sz="1000" i="1" kern="0">
                  <a:ea typeface="Inter"/>
                  <a:cs typeface="Inter"/>
                  <a:sym typeface="Inter"/>
                </a:rPr>
                <a:t>CE structure transparent</a:t>
              </a:r>
            </a:p>
          </p:txBody>
        </p:sp>
      </p:grpSp>
    </p:spTree>
    <p:extLst>
      <p:ext uri="{BB962C8B-B14F-4D97-AF65-F5344CB8AC3E}">
        <p14:creationId xmlns:p14="http://schemas.microsoft.com/office/powerpoint/2010/main" val="74599877"/>
      </p:ext>
    </p:extLst>
  </p:cSld>
  <p:clrMapOvr>
    <a:masterClrMapping/>
  </p:clrMapOvr>
</p:sld>
</file>

<file path=ppt/theme/theme1.xml><?xml version="1.0" encoding="utf-8"?>
<a:theme xmlns:a="http://schemas.openxmlformats.org/drawingml/2006/main" name="MSR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effectLst>
          <a:outerShdw blurRad="50800" dist="38100" dir="2700000" algn="tl" rotWithShape="0">
            <a:prstClr val="black">
              <a:alpha val="34753"/>
            </a:prstClr>
          </a:outerShdw>
        </a:effectLst>
      </a:spPr>
      <a:bodyPr spcFirstLastPara="1" wrap="square" lIns="26775" tIns="26775" rIns="26775" bIns="26775" anchor="ctr" anchorCtr="0">
        <a:spAutoFit/>
      </a:bodyPr>
      <a:lstStyle>
        <a:defPPr algn="l">
          <a:buClr>
            <a:srgbClr val="FFFFFF"/>
          </a:buClr>
          <a:buSzPts val="1800"/>
          <a:buFont typeface="Arial"/>
          <a:buNone/>
          <a:defRPr sz="2000" b="1" kern="0" dirty="0" smtClean="0">
            <a:solidFill>
              <a:srgbClr val="FFFFFF"/>
            </a:solidFill>
            <a:ea typeface="Inter"/>
            <a:cs typeface="Inter"/>
            <a:sym typeface="Inter"/>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BF7BECCB506754E826FAB5E8B37D23F" ma:contentTypeVersion="13" ma:contentTypeDescription="Create a new document." ma:contentTypeScope="" ma:versionID="4c896793321c2778dffdcceaee3cac7a">
  <xsd:schema xmlns:xsd="http://www.w3.org/2001/XMLSchema" xmlns:xs="http://www.w3.org/2001/XMLSchema" xmlns:p="http://schemas.microsoft.com/office/2006/metadata/properties" xmlns:ns2="90b33939-ecb6-4301-822c-253608340236" xmlns:ns3="23e570e1-57ed-4b61-b8bb-1d5bb635b020" targetNamespace="http://schemas.microsoft.com/office/2006/metadata/properties" ma:root="true" ma:fieldsID="f6093acabe3274b662c1e61f2e97309d" ns2:_="" ns3:_="">
    <xsd:import namespace="90b33939-ecb6-4301-822c-253608340236"/>
    <xsd:import namespace="23e570e1-57ed-4b61-b8bb-1d5bb635b02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OCR" minOccurs="0"/>
                <xsd:element ref="ns2:MediaServiceGenerationTime" minOccurs="0"/>
                <xsd:element ref="ns2:MediaServiceEventHashCode" minOccurs="0"/>
                <xsd:element ref="ns2:MediaServiceSearchPropertie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b33939-ecb6-4301-822c-25360834023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3e570e1-57ed-4b61-b8bb-1d5bb635b02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d8d6e759-f3f2-4968-b44d-9a58d811945a}" ma:internalName="TaxCatchAll" ma:showField="CatchAllData" ma:web="23e570e1-57ed-4b61-b8bb-1d5bb635b0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3e570e1-57ed-4b61-b8bb-1d5bb635b020" xsi:nil="true"/>
    <lcf76f155ced4ddcb4097134ff3c332f xmlns="90b33939-ecb6-4301-822c-253608340236">
      <Terms xmlns="http://schemas.microsoft.com/office/infopath/2007/PartnerControls"/>
    </lcf76f155ced4ddcb4097134ff3c332f>
    <SharedWithUsers xmlns="23e570e1-57ed-4b61-b8bb-1d5bb635b020">
      <UserInfo>
        <DisplayName>Seide, Laurie (GSFC-568.0)[KBR]</DisplayName>
        <AccountId>21</AccountId>
        <AccountType/>
      </UserInfo>
      <UserInfo>
        <DisplayName>Yum, Ho Nam (GSFC-551.0)[KBR]</DisplayName>
        <AccountId>25</AccountId>
        <AccountType/>
      </UserInfo>
      <UserInfo>
        <DisplayName>Coulter, Phillip . (GSFC-5510)</DisplayName>
        <AccountId>68</AccountId>
        <AccountType/>
      </UserInfo>
      <UserInfo>
        <DisplayName>Gao, Guangjun (GSFC-5510)</DisplayName>
        <AccountId>73</AccountId>
        <AccountType/>
      </UserInfo>
      <UserInfo>
        <DisplayName>Hernandez-pelle, Amri I. (GSFC-5630)</DisplayName>
        <AccountId>70</AccountId>
        <AccountType/>
      </UserInfo>
      <UserInfo>
        <DisplayName>Viens, Michael J. (GSFC-3000)</DisplayName>
        <AccountId>131</AccountId>
        <AccountType/>
      </UserInfo>
      <UserInfo>
        <DisplayName>Spry, J Andy (HQ-GD000)[SETI INSTITUTE]</DisplayName>
        <AccountId>130</AccountId>
        <AccountType/>
      </UserInfo>
      <UserInfo>
        <DisplayName>Seasly, Elaine E. (HQ-GD000)</DisplayName>
        <AccountId>132</AccountId>
        <AccountType/>
      </UserInfo>
      <UserInfo>
        <DisplayName>Errigo, Therese (GSFC-5460)</DisplayName>
        <AccountId>97</AccountId>
        <AccountType/>
      </UserInfo>
      <UserInfo>
        <DisplayName>Szymkiewicz, Richard (GSFC-5640)</DisplayName>
        <AccountId>75</AccountId>
        <AccountType/>
      </UserInfo>
      <UserInfo>
        <DisplayName>Munoz Fernandez, Michela (HQ-DA050)</DisplayName>
        <AccountId>134</AccountId>
        <AccountType/>
      </UserInfo>
      <UserInfo>
        <DisplayName>Mukherjee, Suparna (GSFC-5920)</DisplayName>
        <AccountId>137</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539EA4-E523-4005-8BEF-0BA1D8E94C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0b33939-ecb6-4301-822c-253608340236"/>
    <ds:schemaRef ds:uri="23e570e1-57ed-4b61-b8bb-1d5bb635b0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EBE5505-16D2-4016-890D-80DD16D5BEBD}">
  <ds:schemaRefs>
    <ds:schemaRef ds:uri="23e570e1-57ed-4b61-b8bb-1d5bb635b020"/>
    <ds:schemaRef ds:uri="90b33939-ecb6-4301-822c-25360834023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60A5647-4609-4979-A594-2B49128217D3}">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8509</TotalTime>
  <Words>2711</Words>
  <Application>Microsoft Office PowerPoint</Application>
  <PresentationFormat>Widescreen</PresentationFormat>
  <Paragraphs>421</Paragraphs>
  <Slides>23</Slides>
  <Notes>8</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23</vt:i4>
      </vt:variant>
    </vt:vector>
  </HeadingPairs>
  <TitlesOfParts>
    <vt:vector size="36" baseType="lpstr">
      <vt:lpstr>American Typewriter</vt:lpstr>
      <vt:lpstr>Arial</vt:lpstr>
      <vt:lpstr>Arial Narrow</vt:lpstr>
      <vt:lpstr>ArialMT</vt:lpstr>
      <vt:lpstr>Calibri</vt:lpstr>
      <vt:lpstr>Helvetica Neue Light</vt:lpstr>
      <vt:lpstr>Helvetica Neue Thin</vt:lpstr>
      <vt:lpstr>Inter Regular</vt:lpstr>
      <vt:lpstr>Microgramma D Extended</vt:lpstr>
      <vt:lpstr>Times New Roman</vt:lpstr>
      <vt:lpstr>TimesNewRomanPS-BoldMT</vt:lpstr>
      <vt:lpstr>Wingdings</vt:lpstr>
      <vt:lpstr>MSR Theme</vt:lpstr>
      <vt:lpstr>Designing an ultraviolet sterilization system for Mars Sample Return’s Capture, Containment &amp; Return System</vt:lpstr>
      <vt:lpstr>Planned MSR Campaign Architecture Overview</vt:lpstr>
      <vt:lpstr>Summary of CCRS Architecture and Key Functions</vt:lpstr>
      <vt:lpstr>Planetary protection is a key priority of MSR</vt:lpstr>
      <vt:lpstr>UV sterilization system inside CCRS irradiates outside of OS</vt:lpstr>
      <vt:lpstr>UV System is comprised of 2 UV modular Rings</vt:lpstr>
      <vt:lpstr>Optomechanical Design</vt:lpstr>
      <vt:lpstr>Outer surface of OS is sterilized in discreet steps</vt:lpstr>
      <vt:lpstr>Optical Design – Optical Error Budget</vt:lpstr>
      <vt:lpstr>Optical Design – Lens Arrays with 2x2 Nichia SU LEDs</vt:lpstr>
      <vt:lpstr>Optical Analysis – String Failure Fault Tolerance</vt:lpstr>
      <vt:lpstr>UV Illumination System Mechanical and Thermal Components </vt:lpstr>
      <vt:lpstr>Nichia SU LEDs and lens material meet system allocations</vt:lpstr>
      <vt:lpstr>Prototype light engine development and testing underway</vt:lpstr>
      <vt:lpstr>Conclusions</vt:lpstr>
      <vt:lpstr>Acknowledgements</vt:lpstr>
      <vt:lpstr>Backup </vt:lpstr>
      <vt:lpstr>Acronyms</vt:lpstr>
      <vt:lpstr>CCRS Key and Driving UV Requirements and Implications</vt:lpstr>
      <vt:lpstr>OS (Orbiting Sample Container) as of Nov 2023</vt:lpstr>
      <vt:lpstr>Mech Design – UVIA Elements </vt:lpstr>
      <vt:lpstr>Con-Ops – OML Base, Body and Lid Illumination in 12 Steps</vt:lpstr>
      <vt:lpstr>Thermal Environments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Cataldo, Giuseppe (GSFC-5460)</cp:lastModifiedBy>
  <cp:revision>54</cp:revision>
  <dcterms:created xsi:type="dcterms:W3CDTF">2022-06-15T17:56:49Z</dcterms:created>
  <dcterms:modified xsi:type="dcterms:W3CDTF">2024-07-01T18:14:07Z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0x010100FBF7BECCB506754E826FAB5E8B37D23F</vt:lpwstr>
  </property>
  <property fmtid="{D5CDD505-2E9C-101B-9397-08002B2CF9AE}" pid="3" name="MediaServiceImageTags">
    <vt:lpwstr/>
  </property>
</Properties>
</file>