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1A610F"/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chemeClr val="accent1"/>
              </a:gs>
              <a:gs pos="100000">
                <a:schemeClr val="accent1">
                  <a:hueOff val="321133"/>
                  <a:satOff val="-12043"/>
                  <a:lumOff val="-7113"/>
                </a:schemeClr>
              </a:gs>
            </a:gsLst>
            <a:lin ang="5400000"/>
          </a:gra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gradFill>
            <a:gsLst>
              <a:gs pos="0">
                <a:schemeClr val="accent1"/>
              </a:gs>
              <a:gs pos="100000">
                <a:schemeClr val="accent1">
                  <a:hueOff val="321133"/>
                  <a:satOff val="-12043"/>
                  <a:lumOff val="-7113"/>
                </a:schemeClr>
              </a:gs>
            </a:gsLst>
            <a:lin ang="5400000"/>
          </a:gradFill>
        </a:fill>
      </a:tcStyle>
    </a:firstRow>
  </a:tblStyle>
  <a:tblStyle styleId="{D51ADE6A-740E-44AE-83CC-AE7238B6C88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8575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8575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8575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85"/>
  </p:normalViewPr>
  <p:slideViewPr>
    <p:cSldViewPr snapToGrid="0">
      <p:cViewPr varScale="1">
        <p:scale>
          <a:sx n="63" d="100"/>
          <a:sy n="63" d="100"/>
        </p:scale>
        <p:origin x="1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0" name="Shape 39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effectLst/>
        </p:spPr>
        <p:txBody>
          <a:bodyPr anchor="b"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  <a:effectLst/>
        </p:spPr>
        <p:txBody>
          <a:bodyPr/>
          <a:lstStyle>
            <a:lvl1pPr marL="0" marR="0" indent="0" algn="ctr" defTabSz="584200">
              <a:spcBef>
                <a:spcPts val="0"/>
              </a:spcBef>
              <a:buClrTx/>
              <a:buSzTx/>
              <a:buNone/>
              <a:defRPr sz="36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0" marR="0" indent="0" algn="ctr" defTabSz="584200">
              <a:spcBef>
                <a:spcPts val="0"/>
              </a:spcBef>
              <a:buClrTx/>
              <a:buSzTx/>
              <a:buNone/>
              <a:defRPr sz="36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0" marR="0" indent="0" algn="ctr" defTabSz="584200">
              <a:spcBef>
                <a:spcPts val="0"/>
              </a:spcBef>
              <a:buClrTx/>
              <a:buSzTx/>
              <a:buNone/>
              <a:defRPr sz="36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0" marR="0" indent="0" algn="ctr" defTabSz="584200">
              <a:spcBef>
                <a:spcPts val="0"/>
              </a:spcBef>
              <a:buClrTx/>
              <a:buSzTx/>
              <a:buNone/>
              <a:defRPr sz="36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0" marR="0" indent="0" algn="ctr" defTabSz="584200">
              <a:spcBef>
                <a:spcPts val="0"/>
              </a:spcBef>
              <a:buClrTx/>
              <a:buSzTx/>
              <a:buNone/>
              <a:defRPr sz="36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effectLst/>
        </p:spPr>
        <p:txBody>
          <a:bodyPr anchor="ctr"/>
          <a:lstStyle>
            <a:lvl1pPr marL="889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333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78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222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667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ster #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sterling_et07_zu3.jpg" descr="sterling_et07_zu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060" y="889000"/>
            <a:ext cx="6824182" cy="7137400"/>
          </a:xfrm>
          <a:prstGeom prst="rect">
            <a:avLst/>
          </a:prstGeom>
        </p:spPr>
      </p:pic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effectLst/>
        </p:spPr>
        <p:txBody>
          <a:bodyPr numCol="2" spcCol="523240"/>
          <a:lstStyle>
            <a:lvl1pPr marL="812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2566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01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1456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590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effectLst/>
        </p:spPr>
        <p:txBody>
          <a:bodyPr anchor="ctr"/>
          <a:lstStyle>
            <a:lvl1pPr marL="889000" marR="0" indent="-571500" defTabSz="584200">
              <a:spcBef>
                <a:spcPts val="48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333500" marR="0" indent="-571500" defTabSz="584200">
              <a:spcBef>
                <a:spcPts val="48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78000" marR="0" indent="-571500" defTabSz="584200">
              <a:spcBef>
                <a:spcPts val="48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222500" marR="0" indent="-571500" defTabSz="584200">
              <a:spcBef>
                <a:spcPts val="48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667000" marR="0" indent="-571500" defTabSz="584200">
              <a:spcBef>
                <a:spcPts val="48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C5BF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Text"/>
          <p:cNvSpPr txBox="1">
            <a:spLocks noGrp="1"/>
          </p:cNvSpPr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Image"/>
          <p:cNvSpPr>
            <a:spLocks noGrp="1"/>
          </p:cNvSpPr>
          <p:nvPr>
            <p:ph type="pic" sz="half" idx="21"/>
          </p:nvPr>
        </p:nvSpPr>
        <p:spPr>
          <a:xfrm>
            <a:off x="3073400" y="2222500"/>
            <a:ext cx="6853579" cy="4572000"/>
          </a:xfrm>
          <a:prstGeom prst="rect">
            <a:avLst/>
          </a:prstGeom>
          <a:ln w="25400">
            <a:solidFill>
              <a:srgbClr val="FFFFFF"/>
            </a:solidFill>
          </a:ln>
          <a:effectLst/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89" name="Title Text"/>
          <p:cNvSpPr txBox="1"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>
            <a:spLocks noGrp="1"/>
          </p:cNvSpPr>
          <p:nvPr>
            <p:ph type="pic" sz="half" idx="21"/>
          </p:nvPr>
        </p:nvSpPr>
        <p:spPr>
          <a:xfrm>
            <a:off x="3073400" y="2222500"/>
            <a:ext cx="6853579" cy="4572000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reflection stA="50000" endPos="40000" dir="5400000" sy="-100000" algn="bl" rotWithShape="0"/>
          </a:effectLst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98" name="Title Text"/>
          <p:cNvSpPr txBox="1"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Image"/>
          <p:cNvSpPr>
            <a:spLocks noGrp="1"/>
          </p:cNvSpPr>
          <p:nvPr>
            <p:ph type="pic" idx="21"/>
          </p:nvPr>
        </p:nvSpPr>
        <p:spPr>
          <a:xfrm>
            <a:off x="4673600" y="1828800"/>
            <a:ext cx="9138105" cy="6096000"/>
          </a:xfrm>
          <a:prstGeom prst="rect">
            <a:avLst/>
          </a:prstGeom>
          <a:ln w="25400">
            <a:solidFill>
              <a:srgbClr val="FFFFFF"/>
            </a:solidFill>
          </a:ln>
          <a:effectLst/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07" name="Title Text"/>
          <p:cNvSpPr txBox="1">
            <a:spLocks noGrp="1"/>
          </p:cNvSpPr>
          <p:nvPr>
            <p:ph type="title"/>
          </p:nvPr>
        </p:nvSpPr>
        <p:spPr>
          <a:xfrm>
            <a:off x="635000" y="1524000"/>
            <a:ext cx="5867400" cy="3302000"/>
          </a:xfrm>
          <a:prstGeom prst="rect">
            <a:avLst/>
          </a:prstGeom>
          <a:effectLst/>
        </p:spPr>
        <p:txBody>
          <a:bodyPr anchor="b"/>
          <a:lstStyle>
            <a:lvl1pPr marL="0" marR="0" defTabSz="584200">
              <a:defRPr sz="70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0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4902200"/>
            <a:ext cx="5867400" cy="3302000"/>
          </a:xfrm>
          <a:prstGeom prst="rect">
            <a:avLst/>
          </a:prstGeom>
          <a:effectLst/>
        </p:spPr>
        <p:txBody>
          <a:bodyPr/>
          <a:lstStyle>
            <a:lvl1pPr marL="0" marR="0" indent="0" algn="ctr" defTabSz="584200">
              <a:spcBef>
                <a:spcPts val="0"/>
              </a:spcBef>
              <a:buClrTx/>
              <a:buSzTx/>
              <a:buNone/>
              <a:defRPr sz="34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0" marR="0" indent="0" algn="ctr" defTabSz="584200">
              <a:spcBef>
                <a:spcPts val="0"/>
              </a:spcBef>
              <a:buClrTx/>
              <a:buSzTx/>
              <a:buNone/>
              <a:defRPr sz="34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0" marR="0" indent="0" algn="ctr" defTabSz="584200">
              <a:spcBef>
                <a:spcPts val="0"/>
              </a:spcBef>
              <a:buClrTx/>
              <a:buSzTx/>
              <a:buNone/>
              <a:defRPr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0" marR="0" indent="0" algn="ctr" defTabSz="584200">
              <a:spcBef>
                <a:spcPts val="0"/>
              </a:spcBef>
              <a:buClrTx/>
              <a:buSzTx/>
              <a:buNone/>
              <a:defRPr sz="34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0" marR="0" indent="0" algn="ctr" defTabSz="584200">
              <a:spcBef>
                <a:spcPts val="0"/>
              </a:spcBef>
              <a:buClrTx/>
              <a:buSzTx/>
              <a:buNone/>
              <a:defRPr sz="34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Image"/>
          <p:cNvSpPr>
            <a:spLocks noGrp="1"/>
          </p:cNvSpPr>
          <p:nvPr>
            <p:ph type="pic" idx="21"/>
          </p:nvPr>
        </p:nvSpPr>
        <p:spPr>
          <a:xfrm>
            <a:off x="4673600" y="1828800"/>
            <a:ext cx="9138105" cy="6096000"/>
          </a:xfrm>
          <a:prstGeom prst="rect">
            <a:avLst/>
          </a:prstGeom>
          <a:ln w="25400">
            <a:solidFill>
              <a:srgbClr val="FFFFFF"/>
            </a:solidFill>
          </a:ln>
          <a:effectLst>
            <a:reflection stA="50000" endPos="40000" dir="5400000" sy="-100000" algn="bl" rotWithShape="0"/>
          </a:effectLst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635000" y="1524000"/>
            <a:ext cx="5867400" cy="3302000"/>
          </a:xfrm>
          <a:prstGeom prst="rect">
            <a:avLst/>
          </a:prstGeom>
          <a:effectLst/>
        </p:spPr>
        <p:txBody>
          <a:bodyPr anchor="b"/>
          <a:lstStyle>
            <a:lvl1pPr marL="0" marR="0" defTabSz="584200">
              <a:defRPr sz="70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4902200"/>
            <a:ext cx="5867400" cy="3302000"/>
          </a:xfrm>
          <a:prstGeom prst="rect">
            <a:avLst/>
          </a:prstGeom>
          <a:effectLst/>
        </p:spPr>
        <p:txBody>
          <a:bodyPr/>
          <a:lstStyle>
            <a:lvl1pPr marL="0" marR="0" indent="0" algn="ctr" defTabSz="584200">
              <a:spcBef>
                <a:spcPts val="0"/>
              </a:spcBef>
              <a:buClrTx/>
              <a:buSzTx/>
              <a:buNone/>
              <a:defRPr sz="34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0" marR="0" indent="0" algn="ctr" defTabSz="584200">
              <a:spcBef>
                <a:spcPts val="0"/>
              </a:spcBef>
              <a:buClrTx/>
              <a:buSzTx/>
              <a:buNone/>
              <a:defRPr sz="34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0" marR="0" indent="0" algn="ctr" defTabSz="584200">
              <a:spcBef>
                <a:spcPts val="0"/>
              </a:spcBef>
              <a:buClrTx/>
              <a:buSzTx/>
              <a:buNone/>
              <a:defRPr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0" marR="0" indent="0" algn="ctr" defTabSz="584200">
              <a:spcBef>
                <a:spcPts val="0"/>
              </a:spcBef>
              <a:buClrTx/>
              <a:buSzTx/>
              <a:buNone/>
              <a:defRPr sz="34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0" marR="0" indent="0" algn="ctr" defTabSz="584200">
              <a:spcBef>
                <a:spcPts val="0"/>
              </a:spcBef>
              <a:buClrTx/>
              <a:buSzTx/>
              <a:buNone/>
              <a:defRPr sz="34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Image"/>
          <p:cNvSpPr>
            <a:spLocks noGrp="1"/>
          </p:cNvSpPr>
          <p:nvPr>
            <p:ph type="pic" sz="half" idx="21"/>
          </p:nvPr>
        </p:nvSpPr>
        <p:spPr>
          <a:xfrm>
            <a:off x="5232400" y="2895600"/>
            <a:ext cx="8186219" cy="5461000"/>
          </a:xfrm>
          <a:prstGeom prst="rect">
            <a:avLst/>
          </a:prstGeom>
          <a:ln w="25400">
            <a:solidFill>
              <a:srgbClr val="FFFFFF"/>
            </a:solidFill>
          </a:ln>
          <a:effectLst/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  <a:effectLst/>
        </p:spPr>
        <p:txBody>
          <a:bodyPr anchor="ctr"/>
          <a:lstStyle>
            <a:lvl1pPr marL="812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2566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01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1456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590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3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  <a:effectLst/>
        </p:spPr>
        <p:txBody>
          <a:bodyPr anchor="ctr"/>
          <a:lstStyle>
            <a:lvl1pPr marL="812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2566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01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1456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590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4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  <a:effectLst/>
        </p:spPr>
        <p:txBody>
          <a:bodyPr anchor="ctr"/>
          <a:lstStyle>
            <a:lvl1pPr marL="812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2566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01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1456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590120" marR="0" indent="-494620" defTabSz="584200">
              <a:spcBef>
                <a:spcPts val="3800"/>
              </a:spcBef>
              <a:buClrTx/>
              <a:buSzPct val="171000"/>
              <a:buChar char="•"/>
              <a:defRPr sz="3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. Sterling"/>
          <p:cNvSpPr txBox="1"/>
          <p:nvPr/>
        </p:nvSpPr>
        <p:spPr>
          <a:xfrm>
            <a:off x="495300" y="9080500"/>
            <a:ext cx="45212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15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1"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6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. Sterling"/>
          <p:cNvSpPr txBox="1"/>
          <p:nvPr/>
        </p:nvSpPr>
        <p:spPr>
          <a:xfrm>
            <a:off x="495300" y="9080500"/>
            <a:ext cx="43561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17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7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A. Sterling"/>
          <p:cNvSpPr txBox="1"/>
          <p:nvPr/>
        </p:nvSpPr>
        <p:spPr>
          <a:xfrm>
            <a:off x="495300" y="9080500"/>
            <a:ext cx="43434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1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8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A. Sterling"/>
          <p:cNvSpPr txBox="1"/>
          <p:nvPr/>
        </p:nvSpPr>
        <p:spPr>
          <a:xfrm>
            <a:off x="495300" y="9080500"/>
            <a:ext cx="43053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19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9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A. Sterling"/>
          <p:cNvSpPr txBox="1"/>
          <p:nvPr/>
        </p:nvSpPr>
        <p:spPr>
          <a:xfrm>
            <a:off x="495300" y="9080500"/>
            <a:ext cx="43307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20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0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A. Sterling"/>
          <p:cNvSpPr txBox="1"/>
          <p:nvPr/>
        </p:nvSpPr>
        <p:spPr>
          <a:xfrm>
            <a:off x="495300" y="9321800"/>
            <a:ext cx="43307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21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A. Sterling"/>
          <p:cNvSpPr txBox="1"/>
          <p:nvPr/>
        </p:nvSpPr>
        <p:spPr>
          <a:xfrm>
            <a:off x="495300" y="9080500"/>
            <a:ext cx="43561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22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A. Sterling"/>
          <p:cNvSpPr txBox="1"/>
          <p:nvPr/>
        </p:nvSpPr>
        <p:spPr>
          <a:xfrm>
            <a:off x="495300" y="9080500"/>
            <a:ext cx="42926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23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A. Sterling"/>
          <p:cNvSpPr txBox="1"/>
          <p:nvPr/>
        </p:nvSpPr>
        <p:spPr>
          <a:xfrm>
            <a:off x="495300" y="9080500"/>
            <a:ext cx="43180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24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4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A. Sterling"/>
          <p:cNvSpPr txBox="1"/>
          <p:nvPr/>
        </p:nvSpPr>
        <p:spPr>
          <a:xfrm>
            <a:off x="495300" y="9080500"/>
            <a:ext cx="43307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25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5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8886613"/>
            <a:ext cx="2709334" cy="409449"/>
          </a:xfrm>
          <a:prstGeom prst="rect">
            <a:avLst/>
          </a:prstGeom>
          <a:effectLst>
            <a:outerShdw blurRad="88900" rotWithShape="0">
              <a:srgbClr val="808080">
                <a:alpha val="75000"/>
              </a:srgbClr>
            </a:outerShdw>
          </a:effectLst>
        </p:spPr>
        <p:txBody>
          <a:bodyPr wrap="square" lIns="65023" tIns="65023" rIns="65023" bIns="65023"/>
          <a:lstStyle>
            <a:lvl1pPr algn="r" defTabSz="914400">
              <a:defRPr>
                <a:uFillTx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64" name="A. Sterling"/>
          <p:cNvSpPr txBox="1"/>
          <p:nvPr/>
        </p:nvSpPr>
        <p:spPr>
          <a:xfrm>
            <a:off x="66619" y="9124949"/>
            <a:ext cx="115706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+mn-lt"/>
                <a:ea typeface="+mn-ea"/>
                <a:cs typeface="+mn-cs"/>
                <a:sym typeface="Tahoma"/>
              </a:rPr>
              <a:t>A. Sterling</a:t>
            </a:r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A. Sterling"/>
          <p:cNvSpPr txBox="1"/>
          <p:nvPr/>
        </p:nvSpPr>
        <p:spPr>
          <a:xfrm>
            <a:off x="495300" y="9080500"/>
            <a:ext cx="42799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272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273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effectLst/>
        </p:spPr>
        <p:txBody>
          <a:bodyPr anchor="ctr"/>
          <a:lstStyle>
            <a:lvl1pPr marL="889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333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78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222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667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8886613"/>
            <a:ext cx="2709334" cy="409449"/>
          </a:xfrm>
          <a:prstGeom prst="rect">
            <a:avLst/>
          </a:prstGeom>
          <a:effectLst>
            <a:outerShdw blurRad="88900" rotWithShape="0">
              <a:srgbClr val="808080">
                <a:alpha val="75000"/>
              </a:srgbClr>
            </a:outerShdw>
          </a:effectLst>
        </p:spPr>
        <p:txBody>
          <a:bodyPr wrap="square" lIns="65023" tIns="65023" rIns="65023" bIns="65023"/>
          <a:lstStyle>
            <a:lvl1pPr algn="r" defTabSz="914400">
              <a:defRPr>
                <a:uFillTx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82" name="A. Sterling"/>
          <p:cNvSpPr txBox="1"/>
          <p:nvPr/>
        </p:nvSpPr>
        <p:spPr>
          <a:xfrm>
            <a:off x="66619" y="9124949"/>
            <a:ext cx="115706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+mn-lt"/>
                <a:ea typeface="+mn-ea"/>
                <a:cs typeface="+mn-cs"/>
                <a:sym typeface="Tahoma"/>
              </a:rPr>
              <a:t>A. Sterling</a:t>
            </a:r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8886613"/>
            <a:ext cx="2709334" cy="409449"/>
          </a:xfrm>
          <a:prstGeom prst="rect">
            <a:avLst/>
          </a:prstGeom>
          <a:effectLst>
            <a:outerShdw blurRad="88900" rotWithShape="0">
              <a:srgbClr val="808080">
                <a:alpha val="75000"/>
              </a:srgbClr>
            </a:outerShdw>
          </a:effectLst>
        </p:spPr>
        <p:txBody>
          <a:bodyPr wrap="square" lIns="65023" tIns="65023" rIns="65023" bIns="65023"/>
          <a:lstStyle>
            <a:lvl1pPr algn="r" defTabSz="914400">
              <a:defRPr>
                <a:uFillTx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90" name="A. Sterling"/>
          <p:cNvSpPr txBox="1"/>
          <p:nvPr/>
        </p:nvSpPr>
        <p:spPr>
          <a:xfrm>
            <a:off x="66619" y="9124949"/>
            <a:ext cx="115706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914400"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+mn-lt"/>
                <a:ea typeface="+mn-ea"/>
                <a:cs typeface="+mn-cs"/>
                <a:sym typeface="Tahoma"/>
              </a:rPr>
              <a:t>A. Sterling</a:t>
            </a:r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A. Sterling"/>
          <p:cNvSpPr txBox="1"/>
          <p:nvPr/>
        </p:nvSpPr>
        <p:spPr>
          <a:xfrm>
            <a:off x="495300" y="9080500"/>
            <a:ext cx="2762052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298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299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effectLst/>
        </p:spPr>
        <p:txBody>
          <a:bodyPr anchor="ctr"/>
          <a:lstStyle>
            <a:lvl1pPr marL="889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333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78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222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667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A. Sterling"/>
          <p:cNvSpPr txBox="1"/>
          <p:nvPr/>
        </p:nvSpPr>
        <p:spPr>
          <a:xfrm>
            <a:off x="495300" y="9080500"/>
            <a:ext cx="42799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308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309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effectLst/>
        </p:spPr>
        <p:txBody>
          <a:bodyPr anchor="ctr"/>
          <a:lstStyle>
            <a:lvl1pPr marL="889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333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78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222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667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318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effectLst/>
        </p:spPr>
        <p:txBody>
          <a:bodyPr anchor="ctr"/>
          <a:lstStyle>
            <a:lvl1pPr marL="889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333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78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222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667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8886613"/>
            <a:ext cx="2709334" cy="409449"/>
          </a:xfrm>
          <a:prstGeom prst="rect">
            <a:avLst/>
          </a:prstGeom>
          <a:effectLst>
            <a:outerShdw blurRad="88900" rotWithShape="0">
              <a:srgbClr val="808080">
                <a:alpha val="75000"/>
              </a:srgbClr>
            </a:outerShdw>
          </a:effectLst>
        </p:spPr>
        <p:txBody>
          <a:bodyPr wrap="square" lIns="65023" tIns="65023" rIns="65023" bIns="65023"/>
          <a:lstStyle>
            <a:lvl1pPr algn="r" defTabSz="914400">
              <a:defRPr>
                <a:uFillTx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A. Sterling, 2015"/>
          <p:cNvSpPr txBox="1"/>
          <p:nvPr/>
        </p:nvSpPr>
        <p:spPr>
          <a:xfrm>
            <a:off x="495300" y="9080500"/>
            <a:ext cx="43053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Sterling, 2015</a:t>
            </a:r>
          </a:p>
        </p:txBody>
      </p:sp>
      <p:sp>
        <p:nvSpPr>
          <p:cNvPr id="34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4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353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effectLst/>
        </p:spPr>
        <p:txBody>
          <a:bodyPr anchor="ctr"/>
          <a:lstStyle>
            <a:lvl1pPr marL="889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333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78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222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667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362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effectLst/>
        </p:spPr>
        <p:txBody>
          <a:bodyPr anchor="ctr"/>
          <a:lstStyle>
            <a:lvl1pPr marL="490696" marR="0" indent="-450056" defTabSz="584200">
              <a:spcBef>
                <a:spcPts val="2400"/>
              </a:spcBef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947896" marR="0" indent="-450056" defTabSz="584200">
              <a:spcBef>
                <a:spcPts val="2400"/>
              </a:spcBef>
              <a:buClr>
                <a:srgbClr val="FFD300"/>
              </a:buClr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297939" marR="0" indent="-342900" defTabSz="584200">
              <a:spcBef>
                <a:spcPts val="2400"/>
              </a:spcBef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1755139" marR="0" indent="-342900" defTabSz="584200">
              <a:spcBef>
                <a:spcPts val="2400"/>
              </a:spcBef>
              <a:buClr>
                <a:srgbClr val="FFD300"/>
              </a:buClr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212339" marR="0" indent="-342900" defTabSz="584200">
              <a:spcBef>
                <a:spcPts val="2400"/>
              </a:spcBef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ute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A. Sterling"/>
          <p:cNvSpPr txBox="1"/>
          <p:nvPr/>
        </p:nvSpPr>
        <p:spPr>
          <a:xfrm>
            <a:off x="495300" y="9144000"/>
            <a:ext cx="44069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37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7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A. Sterling"/>
          <p:cNvSpPr txBox="1"/>
          <p:nvPr/>
        </p:nvSpPr>
        <p:spPr>
          <a:xfrm>
            <a:off x="38100" y="9368366"/>
            <a:ext cx="1435497" cy="381001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381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8400"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382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effectLst/>
        </p:spPr>
        <p:txBody>
          <a:bodyPr anchor="ctr"/>
          <a:lstStyle>
            <a:lvl1pPr marL="889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1pPr>
            <a:lvl2pPr marL="1333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2pPr>
            <a:lvl3pPr marL="1778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3pPr>
            <a:lvl4pPr marL="22225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4pPr>
            <a:lvl5pPr marL="2667000" marR="0" indent="-571500" defTabSz="584200">
              <a:spcBef>
                <a:spcPts val="2400"/>
              </a:spcBef>
              <a:buClrTx/>
              <a:buSzPct val="171000"/>
              <a:buChar char="•"/>
              <a:defRPr sz="4200">
                <a:uFillTx/>
                <a:latin typeface="+mj-lt"/>
                <a:ea typeface="+mj-ea"/>
                <a:cs typeface="+mj-c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effectLst/>
        </p:spPr>
        <p:txBody>
          <a:bodyPr/>
          <a:lstStyle>
            <a:lvl1pPr defTabSz="584200">
              <a:defRPr>
                <a:uFillTx/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2295"/>
            </a:gs>
            <a:gs pos="100000">
              <a:srgbClr val="7427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900"/>
              </a:spcBef>
              <a:buClr>
                <a:srgbClr val="FF7C00"/>
              </a:buClr>
              <a:defRPr sz="3800"/>
            </a:lvl2pPr>
            <a:lvl3pPr marL="1183639" indent="-228600">
              <a:spcBef>
                <a:spcPts val="800"/>
              </a:spcBef>
              <a:defRPr sz="3400"/>
            </a:lvl3pPr>
            <a:lvl4pPr marL="1640839" indent="-228600">
              <a:spcBef>
                <a:spcPts val="600"/>
              </a:spcBef>
              <a:buClr>
                <a:srgbClr val="FF7C00"/>
              </a:buClr>
              <a:defRPr sz="2800"/>
            </a:lvl4pPr>
            <a:lvl5pPr marL="2098039" indent="-228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492831" y="8890000"/>
            <a:ext cx="363886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</p:spPr>
        <p:txBody>
          <a:bodyPr wrap="none" lIns="50800" tIns="50800" rIns="50800" bIns="50800">
            <a:spAutoFit/>
          </a:bodyPr>
          <a:lstStyle>
            <a:lvl1pPr algn="ctr" defTabSz="8255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p:transition spd="med"/>
  <p:txStyles>
    <p:titleStyle>
      <a:lvl1pPr marL="57799" marR="57799" indent="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1pPr>
      <a:lvl2pPr marL="57799" marR="57799" indent="228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2pPr>
      <a:lvl3pPr marL="57799" marR="57799" indent="457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3pPr>
      <a:lvl4pPr marL="57799" marR="57799" indent="685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4pPr>
      <a:lvl5pPr marL="57799" marR="57799" indent="9144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5pPr>
      <a:lvl6pPr marL="57799" marR="57799" indent="11430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6pPr>
      <a:lvl7pPr marL="57799" marR="57799" indent="1371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7pPr>
      <a:lvl8pPr marL="57799" marR="57799" indent="1600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8pPr>
      <a:lvl9pPr marL="57799" marR="57799" indent="1828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9pPr>
    </p:titleStyle>
    <p:bodyStyle>
      <a:lvl1pPr marL="383540" marR="57799" indent="-342900" algn="l" defTabSz="1295400" rtl="0" latinLnBrk="0">
        <a:lnSpc>
          <a:spcPct val="100000"/>
        </a:lnSpc>
        <a:spcBef>
          <a:spcPts val="1100"/>
        </a:spcBef>
        <a:spcAft>
          <a:spcPts val="0"/>
        </a:spcAft>
        <a:buClr>
          <a:srgbClr val="FFD300"/>
        </a:buClr>
        <a:buSzPct val="100000"/>
        <a:buFontTx/>
        <a:buChar char=""/>
        <a:tabLst/>
        <a:defRPr sz="44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1pPr>
      <a:lvl2pPr marL="828708" marR="57799" indent="-330868" algn="l" defTabSz="1295400" rtl="0" latinLnBrk="0">
        <a:lnSpc>
          <a:spcPct val="100000"/>
        </a:lnSpc>
        <a:spcBef>
          <a:spcPts val="1100"/>
        </a:spcBef>
        <a:spcAft>
          <a:spcPts val="0"/>
        </a:spcAft>
        <a:buClr>
          <a:srgbClr val="FFD300"/>
        </a:buClr>
        <a:buSzPct val="100000"/>
        <a:buFontTx/>
        <a:buChar char=""/>
        <a:tabLst/>
        <a:defRPr sz="44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2pPr>
      <a:lvl3pPr marL="1250875" marR="57799" indent="-295835" algn="l" defTabSz="1295400" rtl="0" latinLnBrk="0">
        <a:lnSpc>
          <a:spcPct val="100000"/>
        </a:lnSpc>
        <a:spcBef>
          <a:spcPts val="1100"/>
        </a:spcBef>
        <a:spcAft>
          <a:spcPts val="0"/>
        </a:spcAft>
        <a:buClr>
          <a:srgbClr val="FFD300"/>
        </a:buClr>
        <a:buSzPct val="100000"/>
        <a:buFontTx/>
        <a:buChar char=""/>
        <a:tabLst/>
        <a:defRPr sz="44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3pPr>
      <a:lvl4pPr marL="1771468" marR="57799" indent="-359228" algn="l" defTabSz="1295400" rtl="0" latinLnBrk="0">
        <a:lnSpc>
          <a:spcPct val="100000"/>
        </a:lnSpc>
        <a:spcBef>
          <a:spcPts val="1100"/>
        </a:spcBef>
        <a:spcAft>
          <a:spcPts val="0"/>
        </a:spcAft>
        <a:buClr>
          <a:srgbClr val="FFD300"/>
        </a:buClr>
        <a:buSzPct val="100000"/>
        <a:buFontTx/>
        <a:buChar char=""/>
        <a:tabLst/>
        <a:defRPr sz="44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4pPr>
      <a:lvl5pPr marL="2228668" marR="57799" indent="-359228" algn="l" defTabSz="1295400" rtl="0" latinLnBrk="0">
        <a:lnSpc>
          <a:spcPct val="100000"/>
        </a:lnSpc>
        <a:spcBef>
          <a:spcPts val="1100"/>
        </a:spcBef>
        <a:spcAft>
          <a:spcPts val="0"/>
        </a:spcAft>
        <a:buClr>
          <a:srgbClr val="FFD300"/>
        </a:buClr>
        <a:buSzPct val="100000"/>
        <a:buFontTx/>
        <a:buChar char=""/>
        <a:tabLst/>
        <a:defRPr sz="44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5pPr>
      <a:lvl6pPr marL="2228668" marR="57799" indent="-359228" algn="l" defTabSz="1295400" rtl="0" latinLnBrk="0">
        <a:lnSpc>
          <a:spcPct val="100000"/>
        </a:lnSpc>
        <a:spcBef>
          <a:spcPts val="1100"/>
        </a:spcBef>
        <a:spcAft>
          <a:spcPts val="0"/>
        </a:spcAft>
        <a:buClr>
          <a:srgbClr val="FFD300"/>
        </a:buClr>
        <a:buSzPct val="100000"/>
        <a:buFontTx/>
        <a:buChar char=""/>
        <a:tabLst/>
        <a:defRPr sz="44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6pPr>
      <a:lvl7pPr marL="2228668" marR="57799" indent="-359228" algn="l" defTabSz="1295400" rtl="0" latinLnBrk="0">
        <a:lnSpc>
          <a:spcPct val="100000"/>
        </a:lnSpc>
        <a:spcBef>
          <a:spcPts val="1100"/>
        </a:spcBef>
        <a:spcAft>
          <a:spcPts val="0"/>
        </a:spcAft>
        <a:buClr>
          <a:srgbClr val="FFD300"/>
        </a:buClr>
        <a:buSzPct val="100000"/>
        <a:buFontTx/>
        <a:buChar char=""/>
        <a:tabLst/>
        <a:defRPr sz="44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7pPr>
      <a:lvl8pPr marL="2228668" marR="57799" indent="-359228" algn="l" defTabSz="1295400" rtl="0" latinLnBrk="0">
        <a:lnSpc>
          <a:spcPct val="100000"/>
        </a:lnSpc>
        <a:spcBef>
          <a:spcPts val="1100"/>
        </a:spcBef>
        <a:spcAft>
          <a:spcPts val="0"/>
        </a:spcAft>
        <a:buClr>
          <a:srgbClr val="FFD300"/>
        </a:buClr>
        <a:buSzPct val="100000"/>
        <a:buFontTx/>
        <a:buChar char=""/>
        <a:tabLst/>
        <a:defRPr sz="44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8pPr>
      <a:lvl9pPr marL="2228668" marR="57799" indent="-359228" algn="l" defTabSz="1295400" rtl="0" latinLnBrk="0">
        <a:lnSpc>
          <a:spcPct val="100000"/>
        </a:lnSpc>
        <a:spcBef>
          <a:spcPts val="1100"/>
        </a:spcBef>
        <a:spcAft>
          <a:spcPts val="0"/>
        </a:spcAft>
        <a:buClr>
          <a:srgbClr val="FFD300"/>
        </a:buClr>
        <a:buSzPct val="100000"/>
        <a:buFontTx/>
        <a:buChar char=""/>
        <a:tabLst/>
        <a:defRPr sz="44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ahom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8.mp4"/><Relationship Id="rId7" Type="http://schemas.openxmlformats.org/officeDocument/2006/relationships/image" Target="../media/image14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8.mp4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upported by NASA’s HSR and HSOC programs, and the MSFC/Hinode project."/>
          <p:cNvSpPr txBox="1"/>
          <p:nvPr/>
        </p:nvSpPr>
        <p:spPr>
          <a:xfrm>
            <a:off x="1493886" y="8839431"/>
            <a:ext cx="1001702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Supported by NASA’s HSR and HSOC programs, and the MSFC/Hinode project.</a:t>
            </a:r>
          </a:p>
        </p:txBody>
      </p:sp>
      <p:sp>
        <p:nvSpPr>
          <p:cNvPr id="393" name="Solar Active Region Coronal Jets: Hidden-onset Jets"/>
          <p:cNvSpPr txBox="1"/>
          <p:nvPr/>
        </p:nvSpPr>
        <p:spPr>
          <a:xfrm>
            <a:off x="57149" y="1946183"/>
            <a:ext cx="12890501" cy="630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/>
          <a:lstStyle>
            <a:lvl1pPr algn="ctr" defTabSz="584200">
              <a:defRPr sz="3500" b="1">
                <a:solidFill>
                  <a:srgbClr val="FF2600"/>
                </a:solidFill>
              </a:defRPr>
            </a:lvl1pPr>
          </a:lstStyle>
          <a:p>
            <a:r>
              <a:t>Solar Active Region Coronal Jets: Hidden-onset Jets</a:t>
            </a:r>
          </a:p>
        </p:txBody>
      </p:sp>
      <p:sp>
        <p:nvSpPr>
          <p:cNvPr id="394" name="NASA/MSFC, Huntsville, AL, USA…"/>
          <p:cNvSpPr txBox="1"/>
          <p:nvPr/>
        </p:nvSpPr>
        <p:spPr>
          <a:xfrm>
            <a:off x="2522201" y="6564982"/>
            <a:ext cx="7960398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15089" indent="-415089">
              <a:buClr>
                <a:srgbClr val="000000"/>
              </a:buClr>
              <a:buSzPct val="100000"/>
              <a:buAutoNum type="arabicPeriod"/>
              <a:defRPr sz="2300"/>
            </a:pPr>
            <a:r>
              <a:t>NASA/MSFC, Huntsville, AL, USA</a:t>
            </a:r>
          </a:p>
          <a:p>
            <a:pPr marL="415089" indent="-415089">
              <a:buClr>
                <a:srgbClr val="000000"/>
              </a:buClr>
              <a:buSzPct val="100000"/>
              <a:buAutoNum type="arabicPeriod"/>
              <a:defRPr sz="2300"/>
            </a:pPr>
            <a:r>
              <a:t>U of Alabama, Huntsville, USA </a:t>
            </a:r>
          </a:p>
          <a:p>
            <a:pPr marL="415089" indent="-415089">
              <a:buClr>
                <a:srgbClr val="000000"/>
              </a:buClr>
              <a:buSzPct val="100000"/>
              <a:buAutoNum type="arabicPeriod"/>
              <a:defRPr sz="2300"/>
            </a:pPr>
            <a:r>
              <a:t>Bay Area Environmental Research Institute </a:t>
            </a:r>
          </a:p>
          <a:p>
            <a:pPr marL="415089" indent="-415089">
              <a:buClr>
                <a:srgbClr val="000000"/>
              </a:buClr>
              <a:buSzPct val="100000"/>
              <a:buAutoNum type="arabicPeriod"/>
              <a:defRPr sz="2300"/>
            </a:pPr>
            <a:r>
              <a:t>Lockheed Martin Solar and Astrophysics Laboratory, USA</a:t>
            </a:r>
          </a:p>
        </p:txBody>
      </p:sp>
      <p:sp>
        <p:nvSpPr>
          <p:cNvPr id="395" name="Alphonse C. Sterling1…"/>
          <p:cNvSpPr txBox="1"/>
          <p:nvPr/>
        </p:nvSpPr>
        <p:spPr>
          <a:xfrm>
            <a:off x="4225007" y="3546426"/>
            <a:ext cx="4440486" cy="233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7799" lvl="1" indent="0" algn="ctr" defTabSz="584200">
              <a:buClr>
                <a:srgbClr val="FFD300"/>
              </a:buClr>
              <a:buFont typeface="Wingdings"/>
              <a:defRPr sz="3800">
                <a:solidFill>
                  <a:srgbClr val="942192"/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t>Alphonse C. Sterling</a:t>
            </a:r>
            <a:r>
              <a:rPr baseline="31999">
                <a:solidFill>
                  <a:srgbClr val="000000"/>
                </a:solidFill>
              </a:rPr>
              <a:t>1</a:t>
            </a:r>
          </a:p>
          <a:p>
            <a:pPr marL="57799" lvl="1" indent="0" algn="ctr" defTabSz="584200">
              <a:buClr>
                <a:srgbClr val="FFD300"/>
              </a:buClr>
              <a:buFont typeface="Wingdings"/>
              <a:defRPr sz="3800">
                <a:solidFill>
                  <a:srgbClr val="942192"/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t>Ronald L. Moore</a:t>
            </a:r>
            <a:r>
              <a:rPr baseline="31999">
                <a:solidFill>
                  <a:srgbClr val="000000"/>
                </a:solidFill>
              </a:rPr>
              <a:t>2,1</a:t>
            </a:r>
          </a:p>
          <a:p>
            <a:pPr marL="57799" lvl="1" indent="0" algn="ctr" defTabSz="584200">
              <a:buClr>
                <a:srgbClr val="FFD300"/>
              </a:buClr>
              <a:buFont typeface="Wingdings"/>
              <a:defRPr sz="3800">
                <a:solidFill>
                  <a:srgbClr val="942192"/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t>and</a:t>
            </a:r>
          </a:p>
          <a:p>
            <a:pPr marL="57799" lvl="1" indent="0" algn="ctr" defTabSz="584200">
              <a:buClr>
                <a:srgbClr val="FFD300"/>
              </a:buClr>
              <a:buFont typeface="Wingdings"/>
              <a:defRPr sz="3800">
                <a:solidFill>
                  <a:srgbClr val="942192"/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t>Navdeep K. Panesar</a:t>
            </a:r>
            <a:r>
              <a:rPr baseline="31999">
                <a:solidFill>
                  <a:srgbClr val="000000"/>
                </a:solidFill>
              </a:rPr>
              <a:t>3,4</a:t>
            </a:r>
          </a:p>
        </p:txBody>
      </p:sp>
      <p:pic>
        <p:nvPicPr>
          <p:cNvPr id="396" name="nasa_meatball.png" descr="nasa_meatb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985" y="-30772"/>
            <a:ext cx="1220720" cy="12207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cirtain_2007science_supplement_movie_s2.pdf.mov" descr="cirtain_2007science_supplement_movie_s2.pdf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9453" y="1308893"/>
            <a:ext cx="12685894" cy="7135814"/>
          </a:xfrm>
          <a:prstGeom prst="rect">
            <a:avLst/>
          </a:prstGeom>
          <a:ln w="12700">
            <a:miter lim="400000"/>
          </a:ln>
        </p:spPr>
      </p:pic>
      <p:sp>
        <p:nvSpPr>
          <p:cNvPr id="399" name="Cirtain et al. (2007)"/>
          <p:cNvSpPr txBox="1"/>
          <p:nvPr/>
        </p:nvSpPr>
        <p:spPr>
          <a:xfrm>
            <a:off x="4813769" y="8870804"/>
            <a:ext cx="3377262" cy="55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Cirtain et al. (2007)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9" fill="hold"/>
                                        <p:tgtEl>
                                          <p:spTgt spid="3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98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olar Coronal Jets"/>
          <p:cNvSpPr txBox="1">
            <a:spLocks noGrp="1"/>
          </p:cNvSpPr>
          <p:nvPr>
            <p:ph type="title"/>
          </p:nvPr>
        </p:nvSpPr>
        <p:spPr>
          <a:xfrm>
            <a:off x="977900" y="-215900"/>
            <a:ext cx="11049000" cy="1625600"/>
          </a:xfrm>
          <a:prstGeom prst="rect">
            <a:avLst/>
          </a:prstGeom>
          <a:effectLst/>
        </p:spPr>
        <p:txBody>
          <a:bodyPr/>
          <a:lstStyle>
            <a:lvl1pPr>
              <a:defRPr sz="5000">
                <a:solidFill>
                  <a:srgbClr val="000000"/>
                </a:solidFill>
              </a:defRPr>
            </a:lvl1pPr>
          </a:lstStyle>
          <a:p>
            <a:r>
              <a:t>Solar Coronal Jets</a:t>
            </a:r>
          </a:p>
        </p:txBody>
      </p:sp>
      <p:sp>
        <p:nvSpPr>
          <p:cNvPr id="402" name="Solar coronal jets have been regularly observed since the Yohkoh days (Shibata et al. 1992; Yokohama &amp; Shibata 1995 &amp; 1996; Shimojo et al. 1996; Nisticò et al. 2009, 2015; Cirtain et al. 2007; Savcheva et al. 2007; Moore et al. 2010; etc).  For reviews s"/>
          <p:cNvSpPr txBox="1">
            <a:spLocks noGrp="1"/>
          </p:cNvSpPr>
          <p:nvPr>
            <p:ph type="body" idx="1"/>
          </p:nvPr>
        </p:nvSpPr>
        <p:spPr>
          <a:xfrm>
            <a:off x="431800" y="1262161"/>
            <a:ext cx="12141200" cy="8437828"/>
          </a:xfrm>
          <a:prstGeom prst="rect">
            <a:avLst/>
          </a:prstGeom>
          <a:effectLst/>
        </p:spPr>
        <p:txBody>
          <a:bodyPr/>
          <a:lstStyle/>
          <a:p>
            <a:pPr marL="383540" indent="-342900">
              <a:lnSpc>
                <a:spcPct val="90000"/>
              </a:lnSpc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2900">
                <a:solidFill>
                  <a:srgbClr val="000000"/>
                </a:solidFill>
              </a:defRPr>
            </a:pPr>
            <a:r>
              <a:t>Solar coronal jets have been regularly observed since the Yohkoh days (Shibata et al. 1992; Yokohama &amp; Shibata 1995 &amp; 1996; Shimojo et al. 1996; Nisticò et al. 2009, 2015; Cirtain et al. 2007; Savcheva et al. 2007; Moore et al. 2010; etc).  For reviews see Shibata &amp; Magara (2011), Raouafi et al. (2016), Hinode Review Team et al. (2019, section by Sterling), Shen (2021).</a:t>
            </a:r>
          </a:p>
          <a:p>
            <a:pPr marL="383540" indent="-342900">
              <a:lnSpc>
                <a:spcPct val="90000"/>
              </a:lnSpc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2900">
                <a:solidFill>
                  <a:srgbClr val="000000"/>
                </a:solidFill>
              </a:defRPr>
            </a:pPr>
            <a:r>
              <a:t>In polar coronal holes: size ~50,000 km x 8000 km; rate ~60/day (Savcheva et al. 2007).</a:t>
            </a:r>
          </a:p>
          <a:p>
            <a:pPr marL="383540" indent="-342900">
              <a:lnSpc>
                <a:spcPct val="90000"/>
              </a:lnSpc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2900">
                <a:solidFill>
                  <a:srgbClr val="000000"/>
                </a:solidFill>
              </a:defRPr>
            </a:pPr>
            <a:r>
              <a:t>Often have a “hot loop’’ at the jet’s base, located asymmetrically off to one side of the base.</a:t>
            </a:r>
          </a:p>
          <a:p>
            <a:pPr marL="383540" indent="-342900">
              <a:lnSpc>
                <a:spcPct val="90000"/>
              </a:lnSpc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2900">
                <a:solidFill>
                  <a:srgbClr val="000000"/>
                </a:solidFill>
              </a:defRPr>
            </a:pPr>
            <a:r>
              <a:t>Many jets show twisting motions during their growth phase (e.g., Pike &amp; Mason 1998, Kamio et al. 2010, Moore et al. 2015).</a:t>
            </a:r>
          </a:p>
          <a:p>
            <a:pPr marL="383540" indent="-342900">
              <a:lnSpc>
                <a:spcPct val="90000"/>
              </a:lnSpc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2900">
                <a:solidFill>
                  <a:srgbClr val="000000"/>
                </a:solidFill>
              </a:defRPr>
            </a:pPr>
            <a:r>
              <a:t>Sterling et al. (2015) argued that they form from “minifilament eruptions”; small-scale versions of large-scale filament eruptions.</a:t>
            </a:r>
          </a:p>
          <a:p>
            <a:pPr marL="339294" indent="-298654">
              <a:lnSpc>
                <a:spcPct val="90000"/>
              </a:lnSpc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2500">
                <a:solidFill>
                  <a:srgbClr val="000000"/>
                </a:solidFill>
              </a:defRPr>
            </a:pPr>
            <a:endParaRPr/>
          </a:p>
          <a:p>
            <a:pPr marL="545479" indent="-487680">
              <a:lnSpc>
                <a:spcPct val="90000"/>
              </a:lnSpc>
              <a:buSzTx/>
              <a:buFont typeface="Wingdings"/>
              <a:buNone/>
              <a:defRPr sz="2600">
                <a:solidFill>
                  <a:srgbClr val="000000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“Normal” Filament Eruption (SoHO/EIT)"/>
          <p:cNvSpPr txBox="1"/>
          <p:nvPr/>
        </p:nvSpPr>
        <p:spPr>
          <a:xfrm>
            <a:off x="1747899" y="215900"/>
            <a:ext cx="896514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solidFill>
                  <a:srgbClr val="FFFFFF"/>
                </a:solidFill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“Normal” Filament Eruption (SoHO/EIT)</a:t>
            </a:r>
          </a:p>
        </p:txBody>
      </p:sp>
      <p:pic>
        <p:nvPicPr>
          <p:cNvPr id="405" name="s_and_m_cavities1_eiga.mov" descr="s_and_m_cavities1_eiga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33206" y="1193800"/>
            <a:ext cx="7938388" cy="7938388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(Sterling &amp; Moore 2004)"/>
          <p:cNvSpPr txBox="1"/>
          <p:nvPr/>
        </p:nvSpPr>
        <p:spPr>
          <a:xfrm>
            <a:off x="5278916" y="9255145"/>
            <a:ext cx="2446968" cy="358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0639" marR="40639" defTabSz="914400">
              <a:buClr>
                <a:srgbClr val="000000"/>
              </a:buClr>
              <a:buFont typeface="Times New Roman"/>
              <a:defRPr sz="18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(Sterling &amp; Moore 2004)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6" fill="hold"/>
                                        <p:tgtEl>
                                          <p:spTgt spid="4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05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A. Sterling"/>
          <p:cNvSpPr txBox="1"/>
          <p:nvPr/>
        </p:nvSpPr>
        <p:spPr>
          <a:xfrm>
            <a:off x="495300" y="9321800"/>
            <a:ext cx="43307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pic>
        <p:nvPicPr>
          <p:cNvPr id="409" name="momiji_ronbun_zu1_reversed.png" descr="momiji_ronbun_zu1_revers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06" y="869950"/>
            <a:ext cx="8477915" cy="6731000"/>
          </a:xfrm>
          <a:prstGeom prst="rect">
            <a:avLst/>
          </a:prstGeom>
        </p:spPr>
      </p:pic>
      <p:pic>
        <p:nvPicPr>
          <p:cNvPr id="410" name="table_event18_a193_col.mov" descr="table_event18_a193_col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75133" y="2057400"/>
            <a:ext cx="4356101" cy="4356100"/>
          </a:xfrm>
          <a:prstGeom prst="rect">
            <a:avLst/>
          </a:prstGeom>
          <a:ln w="12700">
            <a:miter lim="400000"/>
          </a:ln>
        </p:spPr>
      </p:pic>
      <p:sp>
        <p:nvSpPr>
          <p:cNvPr id="411" name="Sterling et al. (2015, 2016, 2017)"/>
          <p:cNvSpPr txBox="1"/>
          <p:nvPr/>
        </p:nvSpPr>
        <p:spPr>
          <a:xfrm>
            <a:off x="3550088" y="7641165"/>
            <a:ext cx="5904624" cy="565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algn="ctr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Sterling et al. (2015, 2016, 2017)</a:t>
            </a:r>
          </a:p>
        </p:txBody>
      </p:sp>
      <p:sp>
        <p:nvSpPr>
          <p:cNvPr id="412" name="Modeled by Wyper et al. (2017, 2018)"/>
          <p:cNvSpPr txBox="1"/>
          <p:nvPr/>
        </p:nvSpPr>
        <p:spPr>
          <a:xfrm>
            <a:off x="3306041" y="8913448"/>
            <a:ext cx="6392718" cy="55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algn="ctr" defTabSz="1295400"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Modeled by Wyper et al. (2017, 2018)</a:t>
            </a:r>
          </a:p>
        </p:txBody>
      </p:sp>
      <p:sp>
        <p:nvSpPr>
          <p:cNvPr id="413" name="Quiet Sun jets work the same way (Panesar et al. 2016)"/>
          <p:cNvSpPr txBox="1"/>
          <p:nvPr/>
        </p:nvSpPr>
        <p:spPr>
          <a:xfrm>
            <a:off x="1947763" y="8283117"/>
            <a:ext cx="9109274" cy="55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Quiet Sun jets work the same way (Panesar et al. 2016)</a:t>
            </a:r>
          </a:p>
        </p:txBody>
      </p:sp>
      <p:sp>
        <p:nvSpPr>
          <p:cNvPr id="414" name="Minifilament-Eruption Model for (X-Ray) Jets"/>
          <p:cNvSpPr txBox="1"/>
          <p:nvPr/>
        </p:nvSpPr>
        <p:spPr>
          <a:xfrm>
            <a:off x="2375077" y="111477"/>
            <a:ext cx="8254646" cy="565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algn="ctr" defTabSz="1295400">
              <a:buClr>
                <a:srgbClr val="FFFFFF"/>
              </a:buClr>
              <a:buFont typeface="Times New Roman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Minifilament-Eruption Model for (X-Ray) Jets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1" fill="hold"/>
                                        <p:tgtEl>
                                          <p:spTgt spid="4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410"/>
                </p:tgtEl>
              </p:cMediaNode>
            </p:video>
            <p:seq concurrent="1" prevAc="none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"/>
                  </p:tgtEl>
                </p:cond>
              </p:nextCondLst>
            </p:seq>
          </p:childTnLst>
        </p:cTn>
      </p:par>
    </p:tnLst>
    <p:bldLst>
      <p:bldP spid="412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DEE0"/>
            </a:gs>
            <a:gs pos="100000">
              <a:srgbClr val="FFFF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A. Sterling, 2015"/>
          <p:cNvSpPr txBox="1"/>
          <p:nvPr/>
        </p:nvSpPr>
        <p:spPr>
          <a:xfrm>
            <a:off x="495300" y="9080500"/>
            <a:ext cx="43053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Sterling, 2015</a:t>
            </a:r>
          </a:p>
        </p:txBody>
      </p:sp>
      <p:sp>
        <p:nvSpPr>
          <p:cNvPr id="417" name="What Causes Miniature-Filament Eruptions?"/>
          <p:cNvSpPr txBox="1">
            <a:spLocks noGrp="1"/>
          </p:cNvSpPr>
          <p:nvPr>
            <p:ph type="title"/>
          </p:nvPr>
        </p:nvSpPr>
        <p:spPr>
          <a:xfrm>
            <a:off x="546100" y="-215900"/>
            <a:ext cx="11595100" cy="1625600"/>
          </a:xfrm>
          <a:prstGeom prst="rect">
            <a:avLst/>
          </a:prstGeom>
          <a:effectLst/>
        </p:spPr>
        <p:txBody>
          <a:bodyPr/>
          <a:lstStyle>
            <a:lvl1pPr>
              <a:defRPr sz="4400">
                <a:solidFill>
                  <a:srgbClr val="000000"/>
                </a:solidFill>
              </a:defRPr>
            </a:lvl1pPr>
          </a:lstStyle>
          <a:p>
            <a:r>
              <a:t>What Causes Miniature-Filament Eruptions?</a:t>
            </a:r>
          </a:p>
        </p:txBody>
      </p:sp>
      <p:sp>
        <p:nvSpPr>
          <p:cNvPr id="418" name="Several studies found flux cancelation leading to jets (e.g., Hong+2011, 2014; Huang+2012; Young &amp; Muglach 2014a,b; Adams+2014; McGlasson+2019; Muglach 2021)."/>
          <p:cNvSpPr txBox="1">
            <a:spLocks noGrp="1"/>
          </p:cNvSpPr>
          <p:nvPr>
            <p:ph type="body" idx="1"/>
          </p:nvPr>
        </p:nvSpPr>
        <p:spPr>
          <a:xfrm>
            <a:off x="704849" y="1569210"/>
            <a:ext cx="11595102" cy="7351780"/>
          </a:xfrm>
          <a:prstGeom prst="rect">
            <a:avLst/>
          </a:prstGeom>
          <a:effectLst/>
        </p:spPr>
        <p:txBody>
          <a:bodyPr/>
          <a:lstStyle/>
          <a:p>
            <a:pPr marL="383540" indent="-342900"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3200">
                <a:solidFill>
                  <a:srgbClr val="000000"/>
                </a:solidFill>
              </a:defRPr>
            </a:pPr>
            <a:r>
              <a:t>Several studies found </a:t>
            </a:r>
            <a:r>
              <a:rPr>
                <a:solidFill>
                  <a:schemeClr val="accent5"/>
                </a:solidFill>
              </a:rPr>
              <a:t>flux cancelation</a:t>
            </a:r>
            <a:r>
              <a:t> leading to jets (e.g., Hong+2011, 2014; Huang+2012; Young &amp; Muglach 2014a,b; Adams+2014; McGlasson+2019; Muglach 2021).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A. Sterling"/>
          <p:cNvSpPr txBox="1"/>
          <p:nvPr/>
        </p:nvSpPr>
        <p:spPr>
          <a:xfrm>
            <a:off x="495300" y="9144000"/>
            <a:ext cx="44069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4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55227" y="8890000"/>
            <a:ext cx="23909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422" name="b_on_a171_j9.mp4" descr="b_on_a171_j9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73457" y="286014"/>
            <a:ext cx="8057886" cy="8057886"/>
          </a:xfrm>
          <a:prstGeom prst="rect">
            <a:avLst/>
          </a:prstGeom>
          <a:ln w="12700">
            <a:miter lim="400000"/>
          </a:ln>
        </p:spPr>
      </p:pic>
      <p:sp>
        <p:nvSpPr>
          <p:cNvPr id="423" name="(cf. Panesar et al. 2016)"/>
          <p:cNvSpPr txBox="1"/>
          <p:nvPr/>
        </p:nvSpPr>
        <p:spPr>
          <a:xfrm>
            <a:off x="4276625" y="8570383"/>
            <a:ext cx="445155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(cf. Panesar et al. 2016)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9" fill="hold"/>
                                        <p:tgtEl>
                                          <p:spTgt spid="4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22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A. Sterling"/>
          <p:cNvSpPr txBox="1"/>
          <p:nvPr/>
        </p:nvSpPr>
        <p:spPr>
          <a:xfrm>
            <a:off x="495300" y="9144000"/>
            <a:ext cx="44069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</a:t>
            </a:r>
          </a:p>
        </p:txBody>
      </p:sp>
      <p:sp>
        <p:nvSpPr>
          <p:cNvPr id="4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55227" y="8890000"/>
            <a:ext cx="23909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427" name="MOVIE4.mp4" descr="MOVIE4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09900" y="1058068"/>
            <a:ext cx="6985000" cy="6985001"/>
          </a:xfrm>
          <a:prstGeom prst="rect">
            <a:avLst/>
          </a:prstGeom>
          <a:ln w="12700">
            <a:miter lim="400000"/>
          </a:ln>
        </p:spPr>
      </p:pic>
      <p:sp>
        <p:nvSpPr>
          <p:cNvPr id="428" name="Panesar et al. (2016)"/>
          <p:cNvSpPr txBox="1"/>
          <p:nvPr/>
        </p:nvSpPr>
        <p:spPr>
          <a:xfrm>
            <a:off x="4606893" y="8307784"/>
            <a:ext cx="3791014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100">
                <a:solidFill>
                  <a:srgbClr val="FFFFFF"/>
                </a:solidFill>
              </a:defRPr>
            </a:lvl1pPr>
          </a:lstStyle>
          <a:p>
            <a:r>
              <a:t>Panesar et al. (2016)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2" fill="hold"/>
                                        <p:tgtEl>
                                          <p:spTgt spid="4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2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panesar_et16b_zu3.jpg" descr="panesar_et16b_zu3.jpg"/>
          <p:cNvPicPr>
            <a:picLocks noChangeAspect="1"/>
          </p:cNvPicPr>
          <p:nvPr/>
        </p:nvPicPr>
        <p:blipFill>
          <a:blip r:embed="rId2"/>
          <a:srcRect t="45942"/>
          <a:stretch>
            <a:fillRect/>
          </a:stretch>
        </p:blipFill>
        <p:spPr>
          <a:xfrm>
            <a:off x="1484510" y="1883502"/>
            <a:ext cx="10035663" cy="4561006"/>
          </a:xfrm>
          <a:prstGeom prst="rect">
            <a:avLst/>
          </a:prstGeom>
          <a:ln w="12700">
            <a:miter lim="400000"/>
          </a:ln>
        </p:spPr>
      </p:pic>
      <p:sp>
        <p:nvSpPr>
          <p:cNvPr id="431" name="Panesar, Sterling, &amp; Moore (2016b)"/>
          <p:cNvSpPr txBox="1"/>
          <p:nvPr/>
        </p:nvSpPr>
        <p:spPr>
          <a:xfrm>
            <a:off x="3060849" y="7952316"/>
            <a:ext cx="6883103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400">
                <a:solidFill>
                  <a:srgbClr val="FFFFFF"/>
                </a:solidFill>
              </a:defRPr>
            </a:lvl1pPr>
          </a:lstStyle>
          <a:p>
            <a:r>
              <a:t>Panesar, Sterling, &amp; Moore (2016b)</a:t>
            </a:r>
          </a:p>
        </p:txBody>
      </p:sp>
      <p:sp>
        <p:nvSpPr>
          <p:cNvPr id="432" name="Same for QS jets: Occur at cancelation sites."/>
          <p:cNvSpPr txBox="1"/>
          <p:nvPr/>
        </p:nvSpPr>
        <p:spPr>
          <a:xfrm>
            <a:off x="2275839" y="678678"/>
            <a:ext cx="8453122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>
                <a:solidFill>
                  <a:srgbClr val="FFFFFF"/>
                </a:solidFill>
              </a:defRPr>
            </a:lvl1pPr>
          </a:lstStyle>
          <a:p>
            <a:r>
              <a:t>Same for QS jets: Occur at cancelation sites.</a:t>
            </a:r>
          </a:p>
        </p:txBody>
      </p:sp>
      <p:sp>
        <p:nvSpPr>
          <p:cNvPr id="433" name="(Ave. Cancelation rate: ~1018 Mx/hr.)"/>
          <p:cNvSpPr txBox="1"/>
          <p:nvPr/>
        </p:nvSpPr>
        <p:spPr>
          <a:xfrm>
            <a:off x="2920636" y="6728453"/>
            <a:ext cx="716352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r>
              <a:t>(Ave. Cancelation rate: ~10</a:t>
            </a:r>
            <a:r>
              <a:rPr baseline="31999"/>
              <a:t>18</a:t>
            </a:r>
            <a:r>
              <a:t> Mx/hr.)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Active Regions Jets are often not so “clean”"/>
          <p:cNvSpPr txBox="1"/>
          <p:nvPr/>
        </p:nvSpPr>
        <p:spPr>
          <a:xfrm>
            <a:off x="2080539" y="1559983"/>
            <a:ext cx="8843722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spcBef>
                <a:spcPts val="2400"/>
              </a:spcBef>
              <a:defRPr sz="39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Active Regions Jets are often not so “clean”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apj523141f8_video1.mp4" descr="apj523141f8_video1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51458" y="-5511801"/>
            <a:ext cx="18046360" cy="180463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9" fill="hold"/>
                                        <p:tgtEl>
                                          <p:spTgt spid="4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3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astrid_evt2_a171_221111_0655_0720_12s.mp4" descr="astrid_evt2_a171_221111_0655_0720_12s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7959" y="1817318"/>
            <a:ext cx="6118963" cy="6118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astrid_evt2_a171_221111_0655_0720_12s_zoom.mp4" descr="astrid_evt2_a171_221111_0655_0720_12s_zoom.mp4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33374" y="1817318"/>
            <a:ext cx="6118964" cy="6118964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(Event of Gou, Liu, Su, Astrid, et al. 2024, arXiv)"/>
          <p:cNvSpPr txBox="1"/>
          <p:nvPr/>
        </p:nvSpPr>
        <p:spPr>
          <a:xfrm>
            <a:off x="2119312" y="679449"/>
            <a:ext cx="8766176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r>
              <a:t>(Event of Gou, Liu, Su, Astrid, et al. 2024, arXiv)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7" fill="hold"/>
                                        <p:tgtEl>
                                          <p:spTgt spid="4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28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287" fill="hold"/>
                                        <p:tgtEl>
                                          <p:spTgt spid="4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439"/>
                </p:tgtEl>
              </p:cMediaNode>
            </p:video>
            <p:seq concurrent="1" prevAc="none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9"/>
                  </p:tgtEl>
                </p:cond>
              </p:nextCondLst>
            </p:seq>
            <p:video>
              <p:cMediaNode vol="100000">
                <p:cTn id="16" fill="hold" display="0">
                  <p:stCondLst>
                    <p:cond delay="indefinite"/>
                  </p:stCondLst>
                </p:cTn>
                <p:tgtEl>
                  <p:spTgt spid="440"/>
                </p:tgtEl>
              </p:cMediaNode>
            </p:video>
            <p:seq concurrent="1" prevAc="none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DEE0"/>
            </a:gs>
            <a:gs pos="100000">
              <a:srgbClr val="FFFF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A. Sterling, 2015"/>
          <p:cNvSpPr txBox="1"/>
          <p:nvPr/>
        </p:nvSpPr>
        <p:spPr>
          <a:xfrm>
            <a:off x="495300" y="9080500"/>
            <a:ext cx="43053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Sterling, 2015</a:t>
            </a:r>
          </a:p>
        </p:txBody>
      </p:sp>
      <p:sp>
        <p:nvSpPr>
          <p:cNvPr id="444" name="Jets in NOAA AR 12824"/>
          <p:cNvSpPr txBox="1">
            <a:spLocks noGrp="1"/>
          </p:cNvSpPr>
          <p:nvPr>
            <p:ph type="title"/>
          </p:nvPr>
        </p:nvSpPr>
        <p:spPr>
          <a:xfrm>
            <a:off x="546100" y="-215900"/>
            <a:ext cx="11595100" cy="1625600"/>
          </a:xfrm>
          <a:prstGeom prst="rect">
            <a:avLst/>
          </a:prstGeom>
          <a:effectLst/>
        </p:spPr>
        <p:txBody>
          <a:bodyPr/>
          <a:lstStyle>
            <a:lvl1pPr>
              <a:defRPr sz="4400">
                <a:solidFill>
                  <a:srgbClr val="000000"/>
                </a:solidFill>
              </a:defRPr>
            </a:lvl1pPr>
          </a:lstStyle>
          <a:p>
            <a:r>
              <a:t>Jets in NOAA AR 12824</a:t>
            </a:r>
          </a:p>
        </p:txBody>
      </p:sp>
      <p:sp>
        <p:nvSpPr>
          <p:cNvPr id="445" name="This AR had copious jetting, largely from two separate locations: its south side and its northwest side.…"/>
          <p:cNvSpPr txBox="1">
            <a:spLocks noGrp="1"/>
          </p:cNvSpPr>
          <p:nvPr>
            <p:ph type="body" idx="1"/>
          </p:nvPr>
        </p:nvSpPr>
        <p:spPr>
          <a:xfrm>
            <a:off x="704849" y="1569210"/>
            <a:ext cx="11595102" cy="7351780"/>
          </a:xfrm>
          <a:prstGeom prst="rect">
            <a:avLst/>
          </a:prstGeom>
          <a:effectLst/>
        </p:spPr>
        <p:txBody>
          <a:bodyPr/>
          <a:lstStyle/>
          <a:p>
            <a:pPr marL="383540" indent="-342900"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3200">
                <a:solidFill>
                  <a:srgbClr val="000000"/>
                </a:solidFill>
              </a:defRPr>
            </a:pPr>
            <a:r>
              <a:t>This AR had copious jetting, largely from two separate locations: its south side and its northwest side.</a:t>
            </a:r>
          </a:p>
          <a:p>
            <a:pPr marL="383540" indent="-342900"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3200">
                <a:solidFill>
                  <a:srgbClr val="000000"/>
                </a:solidFill>
              </a:defRPr>
            </a:pPr>
            <a:endParaRPr/>
          </a:p>
          <a:p>
            <a:pPr marL="383540" indent="-342900"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3200">
                <a:solidFill>
                  <a:srgbClr val="000000"/>
                </a:solidFill>
              </a:defRPr>
            </a:pPr>
            <a:r>
              <a:t>Jets in the south looked “typical,” while those in northwest were harder to see.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hide_a304_2103220000_0800_zoom0_cad48sec.mp4" descr="hide_a304_2103220000_0800_zoom0_cad48sec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1971" y="1817318"/>
            <a:ext cx="6118963" cy="6118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8" name="frame_0006.jpg" descr="frame_000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18" y="1817318"/>
            <a:ext cx="6118963" cy="61189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5" fill="hold"/>
                                        <p:tgtEl>
                                          <p:spTgt spid="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4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fig_06.mp4" descr="fig_06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7400" y="431799"/>
            <a:ext cx="8890001" cy="889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8" fill="hold"/>
                                        <p:tgtEl>
                                          <p:spTgt spid="4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50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frame_0822.jpg" descr="frame_08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06" y="2933464"/>
            <a:ext cx="3886673" cy="3886672"/>
          </a:xfrm>
          <a:prstGeom prst="rect">
            <a:avLst/>
          </a:prstGeom>
          <a:ln w="12700">
            <a:miter lim="400000"/>
          </a:ln>
        </p:spPr>
      </p:pic>
      <p:pic>
        <p:nvPicPr>
          <p:cNvPr id="453" name="frame_0853.jpg" descr="frame_08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565" y="2933464"/>
            <a:ext cx="3886672" cy="3886672"/>
          </a:xfrm>
          <a:prstGeom prst="rect">
            <a:avLst/>
          </a:prstGeom>
          <a:ln w="12700">
            <a:miter lim="400000"/>
          </a:ln>
        </p:spPr>
      </p:pic>
      <p:pic>
        <p:nvPicPr>
          <p:cNvPr id="454" name="frame_0839.jpg" descr="frame_083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186" y="2933464"/>
            <a:ext cx="3886672" cy="38866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frame_0839.jpg" descr="frame_08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399" y="431799"/>
            <a:ext cx="8890001" cy="8890001"/>
          </a:xfrm>
          <a:prstGeom prst="rect">
            <a:avLst/>
          </a:prstGeom>
          <a:ln w="12700">
            <a:miter lim="400000"/>
          </a:ln>
        </p:spPr>
      </p:pic>
      <p:sp>
        <p:nvSpPr>
          <p:cNvPr id="457" name="Line"/>
          <p:cNvSpPr/>
          <p:nvPr/>
        </p:nvSpPr>
        <p:spPr>
          <a:xfrm flipV="1">
            <a:off x="4110566" y="5959974"/>
            <a:ext cx="1" cy="3721008"/>
          </a:xfrm>
          <a:prstGeom prst="line">
            <a:avLst/>
          </a:prstGeom>
          <a:ln w="76200">
            <a:solidFill>
              <a:srgbClr val="FFFB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00100">
              <a:defRPr sz="24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  <a:endParaRPr/>
          </a:p>
        </p:txBody>
      </p:sp>
      <p:sp>
        <p:nvSpPr>
          <p:cNvPr id="458" name="Line"/>
          <p:cNvSpPr/>
          <p:nvPr/>
        </p:nvSpPr>
        <p:spPr>
          <a:xfrm flipV="1">
            <a:off x="5219699" y="5931585"/>
            <a:ext cx="1" cy="3777786"/>
          </a:xfrm>
          <a:prstGeom prst="line">
            <a:avLst/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00100">
              <a:defRPr sz="24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hide_zu7.jpg" descr="hide_zu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450" y="2093395"/>
            <a:ext cx="5689366" cy="6376358"/>
          </a:xfrm>
          <a:prstGeom prst="rect">
            <a:avLst/>
          </a:prstGeom>
          <a:ln w="12700">
            <a:miter lim="400000"/>
          </a:ln>
        </p:spPr>
      </p:pic>
      <p:pic>
        <p:nvPicPr>
          <p:cNvPr id="461" name="hide_zu4c.pdf" descr="hide_zu4c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96" y="2093395"/>
            <a:ext cx="6429450" cy="6376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hide_a304_2103220000_0800_zoom2_cad12sec.mp4" descr="hide_a304_2103220000_0800_zoom2_cad12sec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7400" y="431799"/>
            <a:ext cx="8890001" cy="889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4" fill="hold"/>
                                        <p:tgtEl>
                                          <p:spTgt spid="4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63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frame_1025.jpg" descr="frame_10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07" y="2933464"/>
            <a:ext cx="3886672" cy="3886672"/>
          </a:xfrm>
          <a:prstGeom prst="rect">
            <a:avLst/>
          </a:prstGeom>
          <a:ln w="12700">
            <a:miter lim="400000"/>
          </a:ln>
        </p:spPr>
      </p:pic>
      <p:pic>
        <p:nvPicPr>
          <p:cNvPr id="466" name="frame_1049.jpg" descr="frame_10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7186" y="2933464"/>
            <a:ext cx="3886672" cy="3886672"/>
          </a:xfrm>
          <a:prstGeom prst="rect">
            <a:avLst/>
          </a:prstGeom>
          <a:ln w="12700">
            <a:miter lim="400000"/>
          </a:ln>
        </p:spPr>
      </p:pic>
      <p:pic>
        <p:nvPicPr>
          <p:cNvPr id="467" name="frame_1058.jpg" descr="frame_105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2565" y="2933464"/>
            <a:ext cx="3886672" cy="38866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hide_a304_2103220000_0800_zoom2_cad12sec.mp4" descr="hide_a304_2103220000_0800_zoom2_cad12sec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7400" y="431800"/>
            <a:ext cx="8890000" cy="8890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0" name="Line"/>
          <p:cNvSpPr/>
          <p:nvPr/>
        </p:nvSpPr>
        <p:spPr>
          <a:xfrm flipV="1">
            <a:off x="6083299" y="6484907"/>
            <a:ext cx="1" cy="3721008"/>
          </a:xfrm>
          <a:prstGeom prst="line">
            <a:avLst/>
          </a:prstGeom>
          <a:ln w="76200">
            <a:solidFill>
              <a:srgbClr val="FFFB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00100">
              <a:defRPr sz="24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  <a:endParaRPr/>
          </a:p>
        </p:txBody>
      </p:sp>
      <p:sp>
        <p:nvSpPr>
          <p:cNvPr id="471" name="Line"/>
          <p:cNvSpPr/>
          <p:nvPr/>
        </p:nvSpPr>
        <p:spPr>
          <a:xfrm flipV="1">
            <a:off x="7192433" y="6456518"/>
            <a:ext cx="1" cy="3777786"/>
          </a:xfrm>
          <a:prstGeom prst="line">
            <a:avLst/>
          </a:prstGeom>
          <a:ln w="762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00100">
              <a:defRPr sz="24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4" fill="hold"/>
                                        <p:tgtEl>
                                          <p:spTgt spid="4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69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hide_hmi_on_304_2103220000_0800_zoom2_cad12sec.mp4" descr="hide_hmi_on_304_2103220000_0800_zoom2_cad12sec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7400" y="431800"/>
            <a:ext cx="8890000" cy="889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2" fill="hold"/>
                                        <p:tgtEl>
                                          <p:spTgt spid="4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73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DEE0"/>
            </a:gs>
            <a:gs pos="100000">
              <a:srgbClr val="FFFF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A. Sterling, 2015"/>
          <p:cNvSpPr txBox="1"/>
          <p:nvPr/>
        </p:nvSpPr>
        <p:spPr>
          <a:xfrm>
            <a:off x="495300" y="9080500"/>
            <a:ext cx="43053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Sterling, 2015</a:t>
            </a:r>
          </a:p>
        </p:txBody>
      </p:sp>
      <p:pic>
        <p:nvPicPr>
          <p:cNvPr id="476" name="hide_zu11.pdf" descr="hide_zu11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92" y="4796468"/>
            <a:ext cx="11297816" cy="4340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7" name="hide_a304_2103220000_0800_zoom0_cad48sec.mp4" descr="hide_a304_2103220000_0800_zoom0_cad48sec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49260" y="5452"/>
            <a:ext cx="4590966" cy="4590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478" name="frame_0006.jpg" descr="frame_000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4574" y="5452"/>
            <a:ext cx="4590966" cy="45909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5" fill="hold"/>
                                        <p:tgtEl>
                                          <p:spTgt spid="4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7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DEE0"/>
            </a:gs>
            <a:gs pos="100000">
              <a:srgbClr val="FFFF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A. Sterling, 2015"/>
          <p:cNvSpPr txBox="1"/>
          <p:nvPr/>
        </p:nvSpPr>
        <p:spPr>
          <a:xfrm>
            <a:off x="495300" y="9080500"/>
            <a:ext cx="4305300" cy="381000"/>
          </a:xfrm>
          <a:prstGeom prst="rect">
            <a:avLst/>
          </a:prstGeom>
          <a:ln w="12700">
            <a:miter lim="400000"/>
          </a:ln>
          <a:effectLst>
            <a:outerShdw blurRad="63500" rotWithShape="0">
              <a:srgbClr val="929292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ahoma"/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Tahoma"/>
              </a:defRPr>
            </a:lvl1pPr>
          </a:lstStyle>
          <a:p>
            <a:r>
              <a:t>A. Sterling, 2015</a:t>
            </a:r>
          </a:p>
        </p:txBody>
      </p:sp>
      <p:sp>
        <p:nvSpPr>
          <p:cNvPr id="481" name="Conclusion"/>
          <p:cNvSpPr txBox="1">
            <a:spLocks noGrp="1"/>
          </p:cNvSpPr>
          <p:nvPr>
            <p:ph type="title"/>
          </p:nvPr>
        </p:nvSpPr>
        <p:spPr>
          <a:xfrm>
            <a:off x="546100" y="-215900"/>
            <a:ext cx="11595100" cy="1625600"/>
          </a:xfrm>
          <a:prstGeom prst="rect">
            <a:avLst/>
          </a:prstGeom>
          <a:effectLst/>
        </p:spPr>
        <p:txBody>
          <a:bodyPr/>
          <a:lstStyle>
            <a:lvl1pPr>
              <a:defRPr sz="4400">
                <a:solidFill>
                  <a:srgbClr val="000000"/>
                </a:solidFill>
              </a:defRPr>
            </a:lvl1pPr>
          </a:lstStyle>
          <a:p>
            <a:r>
              <a:t>Conclusion</a:t>
            </a:r>
          </a:p>
        </p:txBody>
      </p:sp>
      <p:sp>
        <p:nvSpPr>
          <p:cNvPr id="482" name="Jets in south are typical: flux cancelation —&gt; erupting minifilaments —&gt; jet.…"/>
          <p:cNvSpPr txBox="1">
            <a:spLocks noGrp="1"/>
          </p:cNvSpPr>
          <p:nvPr>
            <p:ph type="body" idx="1"/>
          </p:nvPr>
        </p:nvSpPr>
        <p:spPr>
          <a:xfrm>
            <a:off x="704849" y="1569210"/>
            <a:ext cx="11595102" cy="7351780"/>
          </a:xfrm>
          <a:prstGeom prst="rect">
            <a:avLst/>
          </a:prstGeom>
          <a:effectLst/>
        </p:spPr>
        <p:txBody>
          <a:bodyPr/>
          <a:lstStyle/>
          <a:p>
            <a:pPr marL="383540" indent="-342900"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Jets in south are typical: flux cancelation —&gt; erupting minifilaments —&gt; jet.</a:t>
            </a:r>
          </a:p>
          <a:p>
            <a:pPr marL="383540" indent="-342900"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Jets in the northwest do not show their origin location.</a:t>
            </a:r>
          </a:p>
          <a:p>
            <a:pPr marL="383540" indent="-342900">
              <a:buClr>
                <a:schemeClr val="accent1">
                  <a:hueOff val="-137333"/>
                  <a:satOff val="-2150"/>
                  <a:lumOff val="15684"/>
                </a:schemeClr>
              </a:buClr>
              <a:defRPr sz="3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Assuming jets from both regions work the same way, those in the northwest appear different because their launch location is </a:t>
            </a:r>
            <a:r>
              <a:rPr i="1"/>
              <a:t>hidden below overlying absorbing material</a:t>
            </a:r>
            <a:r>
              <a:t>.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IMG_2379_try2_crop3_adj3.jpg" descr="IMG_2379_try2_crop3_adj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66" y="-745761"/>
            <a:ext cx="13954687" cy="13954687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Image:…"/>
          <p:cNvSpPr txBox="1"/>
          <p:nvPr/>
        </p:nvSpPr>
        <p:spPr>
          <a:xfrm>
            <a:off x="10910300" y="8089900"/>
            <a:ext cx="201076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2100">
                <a:solidFill>
                  <a:schemeClr val="accent2">
                    <a:hueOff val="-1342298"/>
                    <a:satOff val="-4651"/>
                    <a:lumOff val="19617"/>
                  </a:schemeClr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t>Image: </a:t>
            </a:r>
          </a:p>
          <a:p>
            <a:pPr defTabSz="584200">
              <a:defRPr sz="2100">
                <a:solidFill>
                  <a:schemeClr val="accent2">
                    <a:hueOff val="-1342298"/>
                    <a:satOff val="-4651"/>
                    <a:lumOff val="19617"/>
                  </a:schemeClr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t>Alphonse Sterling</a:t>
            </a:r>
          </a:p>
          <a:p>
            <a:pPr defTabSz="584200">
              <a:defRPr sz="2100">
                <a:solidFill>
                  <a:schemeClr val="accent2">
                    <a:hueOff val="-1342298"/>
                    <a:satOff val="-4651"/>
                    <a:lumOff val="19617"/>
                  </a:schemeClr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t>21 August 2017,</a:t>
            </a:r>
          </a:p>
          <a:p>
            <a:pPr defTabSz="584200">
              <a:defRPr sz="2100">
                <a:solidFill>
                  <a:schemeClr val="accent2">
                    <a:hueOff val="-1342298"/>
                    <a:satOff val="-4651"/>
                    <a:lumOff val="19617"/>
                  </a:schemeClr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t>Lewisville, Idaho</a:t>
            </a:r>
          </a:p>
        </p:txBody>
      </p:sp>
      <p:sp>
        <p:nvSpPr>
          <p:cNvPr id="486" name="Summary"/>
          <p:cNvSpPr txBox="1">
            <a:spLocks noGrp="1"/>
          </p:cNvSpPr>
          <p:nvPr>
            <p:ph type="ctrTitle"/>
          </p:nvPr>
        </p:nvSpPr>
        <p:spPr>
          <a:xfrm>
            <a:off x="1270000" y="-905934"/>
            <a:ext cx="10464800" cy="2438401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Summary</a:t>
            </a:r>
          </a:p>
        </p:txBody>
      </p:sp>
      <p:sp>
        <p:nvSpPr>
          <p:cNvPr id="487" name="We examined jets from an AR that makes jets in two places:  The jets obviously obey this scenario from one place, but not from the other place."/>
          <p:cNvSpPr txBox="1"/>
          <p:nvPr/>
        </p:nvSpPr>
        <p:spPr>
          <a:xfrm>
            <a:off x="-68934" y="4927600"/>
            <a:ext cx="8025406" cy="2039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888999" indent="-571499" defTabSz="584200">
              <a:spcBef>
                <a:spcPts val="2400"/>
              </a:spcBef>
              <a:buSzPct val="171000"/>
              <a:buChar char="•"/>
              <a:defRPr sz="3000">
                <a:solidFill>
                  <a:srgbClr val="FFFB00"/>
                </a:solidFill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We examined jets from an AR that makes jets in two places:  The jets obviously obey this scenario from one place, but not from the other place.</a:t>
            </a:r>
          </a:p>
        </p:txBody>
      </p:sp>
      <p:sp>
        <p:nvSpPr>
          <p:cNvPr id="488" name="Some AR jets obviously behave this way, but others do not."/>
          <p:cNvSpPr txBox="1"/>
          <p:nvPr/>
        </p:nvSpPr>
        <p:spPr>
          <a:xfrm>
            <a:off x="-202506" y="2320296"/>
            <a:ext cx="8292550" cy="2039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888999" indent="-571499" defTabSz="584200">
              <a:spcBef>
                <a:spcPts val="2400"/>
              </a:spcBef>
              <a:buSzPct val="171000"/>
              <a:buChar char="•"/>
              <a:defRPr sz="3000">
                <a:solidFill>
                  <a:srgbClr val="FFFB00"/>
                </a:solidFill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Some AR jets obviously behave this way, but others do not.</a:t>
            </a:r>
          </a:p>
        </p:txBody>
      </p:sp>
      <p:sp>
        <p:nvSpPr>
          <p:cNvPr id="489" name="Text"/>
          <p:cNvSpPr txBox="1"/>
          <p:nvPr/>
        </p:nvSpPr>
        <p:spPr>
          <a:xfrm>
            <a:off x="6305500" y="4737100"/>
            <a:ext cx="393800" cy="2794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490" name="Many (most? all?) coronal hole and quiet Sun jets originate with flux cancelation leading to an erupting minifilament leading to a jet (via reconnection)."/>
          <p:cNvSpPr txBox="1"/>
          <p:nvPr/>
        </p:nvSpPr>
        <p:spPr>
          <a:xfrm>
            <a:off x="-188317" y="606161"/>
            <a:ext cx="8829410" cy="2299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888999" indent="-571499" defTabSz="584200">
              <a:spcBef>
                <a:spcPts val="2400"/>
              </a:spcBef>
              <a:buSzPct val="171000"/>
              <a:buChar char="•"/>
              <a:defRPr sz="3000">
                <a:solidFill>
                  <a:srgbClr val="FFFB00"/>
                </a:solidFill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Many (most? all?) coronal hole and quiet Sun jets originate with flux cancelation leading to an erupting minifilament leading to a jet (via reconnection).</a:t>
            </a:r>
          </a:p>
        </p:txBody>
      </p:sp>
      <p:sp>
        <p:nvSpPr>
          <p:cNvPr id="491" name="If we assume (which seems reasonable) that all the jets form the same way, then then for the second location the onset-sites of the jets is hidden by obscuring material, resulting in them having an apparent different onset appearance."/>
          <p:cNvSpPr txBox="1"/>
          <p:nvPr/>
        </p:nvSpPr>
        <p:spPr>
          <a:xfrm>
            <a:off x="-155443" y="7025613"/>
            <a:ext cx="10728037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888999" indent="-571499" defTabSz="584200">
              <a:spcBef>
                <a:spcPts val="2400"/>
              </a:spcBef>
              <a:buSzPct val="171000"/>
              <a:buChar char="•"/>
              <a:defRPr sz="3000">
                <a:solidFill>
                  <a:srgbClr val="FFFB00"/>
                </a:solidFill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If we assume (which seems reasonable) that all the jets form the same way, then then for the second location the onset-sites of the jets is hidden by obscuring material, resulting in them having an apparent different onset appearance.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Gill Sans"/>
        <a:ea typeface="Gill Sans"/>
        <a:cs typeface="Gill Sans"/>
      </a:majorFont>
      <a:minorFont>
        <a:latin typeface="Tahoma"/>
        <a:ea typeface="Tahoma"/>
        <a:cs typeface="Tahoma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00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Gill Sans"/>
        <a:ea typeface="Gill Sans"/>
        <a:cs typeface="Gill Sans"/>
      </a:majorFont>
      <a:minorFont>
        <a:latin typeface="Tahoma"/>
        <a:ea typeface="Tahoma"/>
        <a:cs typeface="Tahoma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00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702</Words>
  <Application>Microsoft Macintosh PowerPoint</Application>
  <PresentationFormat>Custom</PresentationFormat>
  <Paragraphs>58</Paragraphs>
  <Slides>25</Slides>
  <Notes>0</Notes>
  <HiddenSlides>0</HiddenSlides>
  <MMClips>14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Helvetica</vt:lpstr>
      <vt:lpstr>Lucida Grande</vt:lpstr>
      <vt:lpstr>Tahoma</vt:lpstr>
      <vt:lpstr>Wingdings</vt:lpstr>
      <vt:lpstr>Gradient</vt:lpstr>
      <vt:lpstr>PowerPoint Presentation</vt:lpstr>
      <vt:lpstr>PowerPoint Presentation</vt:lpstr>
      <vt:lpstr>Solar Coronal Jets</vt:lpstr>
      <vt:lpstr>PowerPoint Presentation</vt:lpstr>
      <vt:lpstr>PowerPoint Presentation</vt:lpstr>
      <vt:lpstr>What Causes Miniature-Filament Eruptions?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Jets in NOAA AR 12824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Sterling, Alphonse C. (MSFC-ST13)</cp:lastModifiedBy>
  <cp:revision>1</cp:revision>
  <dcterms:modified xsi:type="dcterms:W3CDTF">2024-07-03T18:13:40Z</dcterms:modified>
</cp:coreProperties>
</file>