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72" r:id="rId1"/>
    <p:sldMasterId id="2147483683" r:id="rId2"/>
  </p:sldMasterIdLst>
  <p:notesMasterIdLst>
    <p:notesMasterId r:id="rId8"/>
  </p:notesMasterIdLst>
  <p:sldIdLst>
    <p:sldId id="615" r:id="rId3"/>
    <p:sldId id="257" r:id="rId4"/>
    <p:sldId id="258" r:id="rId5"/>
    <p:sldId id="259" r:id="rId6"/>
    <p:sldId id="614" r:id="rId7"/>
  </p:sldIdLst>
  <p:sldSz cx="12192000" cy="6858000"/>
  <p:notesSz cx="6858000" cy="9144000"/>
  <p:embeddedFontLst>
    <p:embeddedFont>
      <p:font typeface="Avenir Next" panose="020B0503020202020204" pitchFamily="34" charset="0"/>
      <p:regular r:id="rId9"/>
      <p:bold r:id="rId10"/>
      <p:italic r:id="rId11"/>
      <p:boldItalic r:id="rId12"/>
    </p:embeddedFont>
    <p:embeddedFont>
      <p:font typeface="Avenir Next Condensed" panose="020B0506020202020204" pitchFamily="34" charset="0"/>
      <p:regular r:id="rId13"/>
      <p:bold r:id="rId14"/>
      <p:italic r:id="rId15"/>
      <p:boldItalic r:id="rId16"/>
    </p:embeddedFont>
    <p:embeddedFont>
      <p:font typeface="Avenir Next Condensed Medium" panose="020B0506020202020204" pitchFamily="34" charset="0"/>
      <p:regular r:id="rId17"/>
      <p:italic r:id="rId18"/>
    </p:embeddedFont>
    <p:embeddedFont>
      <p:font typeface="Avenir Next Medium" panose="020B0503020202020204" pitchFamily="34" charset="0"/>
      <p:regular r:id="rId19"/>
      <p:italic r:id="rId20"/>
    </p:embeddedFont>
    <p:embeddedFont>
      <p:font typeface="Avenir Next Regular" panose="020B050302020202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0" userDrawn="1">
          <p15:clr>
            <a:srgbClr val="A4A3A4"/>
          </p15:clr>
        </p15:guide>
        <p15:guide id="2" pos="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CEFF"/>
    <a:srgbClr val="FFFFFF"/>
    <a:srgbClr val="16E7CF"/>
    <a:srgbClr val="72AB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25"/>
    <p:restoredTop sz="88980"/>
  </p:normalViewPr>
  <p:slideViewPr>
    <p:cSldViewPr snapToGrid="0" showGuides="1">
      <p:cViewPr varScale="1">
        <p:scale>
          <a:sx n="113" d="100"/>
          <a:sy n="113" d="100"/>
        </p:scale>
        <p:origin x="1544" y="184"/>
      </p:cViewPr>
      <p:guideLst>
        <p:guide orient="horz" pos="840"/>
        <p:guide pos="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108" d="100"/>
          <a:sy n="108" d="100"/>
        </p:scale>
        <p:origin x="2440" y="21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13.fntdata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3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542A3-0AA2-4F42-A7E7-1E20C45DB823}" type="datetimeFigureOut">
              <a:rPr lang="en-US" smtClean="0"/>
              <a:t>7/11/24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45720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3840480"/>
            <a:ext cx="5943600" cy="4572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BB60ED-41FE-2F48-AD42-3DE401E25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36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104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02E5282-D56C-35DB-F659-A88B2C4097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0000"/>
          </a:blip>
          <a:srcRect l="12" r="1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914400"/>
            <a:ext cx="10972800" cy="1140312"/>
          </a:xfrm>
        </p:spPr>
        <p:txBody>
          <a:bodyPr tIns="91440" bIns="91440">
            <a:spAutoFit/>
          </a:bodyPr>
          <a:lstStyle>
            <a:lvl1pPr>
              <a:lnSpc>
                <a:spcPct val="120000"/>
              </a:lnSpc>
              <a:defRPr sz="5400" b="0" i="0">
                <a:latin typeface="Avenir Next" panose="020B05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383280"/>
            <a:ext cx="10972800" cy="821763"/>
          </a:xfrm>
        </p:spPr>
        <p:txBody>
          <a:bodyPr tIns="91440" bIns="91440">
            <a:sp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3600" b="0" i="0">
                <a:solidFill>
                  <a:schemeClr val="tx1">
                    <a:tint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Next Condensed" panose="020B0506020202020204" pitchFamily="34" charset="0"/>
              </a:defRPr>
            </a:lvl1pPr>
            <a:lvl2pPr marL="3732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46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9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92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66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39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12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85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0" i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Next Condensed Medium" panose="020B0506020202020204" pitchFamily="34" charset="0"/>
              </a:defRPr>
            </a:lvl1pPr>
          </a:lstStyle>
          <a:p>
            <a:fld id="{73640B4A-EDF4-C342-9F3B-A85B9B4975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 b="0" i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venir Next Condensed Medium" panose="020B0506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F71256-203B-DF26-4A8C-6687C17B15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144000" y="5486400"/>
            <a:ext cx="2743200" cy="114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93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82880"/>
            <a:ext cx="11887200" cy="914400"/>
          </a:xfrm>
        </p:spPr>
        <p:txBody>
          <a:bodyPr lIns="155448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88720"/>
            <a:ext cx="11887200" cy="512064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5448" y="6492240"/>
            <a:ext cx="2844800" cy="274320"/>
          </a:xfrm>
        </p:spPr>
        <p:txBody>
          <a:bodyPr/>
          <a:lstStyle>
            <a:lvl1pPr>
              <a:defRPr sz="1200"/>
            </a:lvl1pPr>
          </a:lstStyle>
          <a:p>
            <a:fld id="{614BC15C-BEA3-D041-8C89-A2ECC5DC464B}" type="datetime1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92240"/>
            <a:ext cx="3860800" cy="274320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04073" y="6492240"/>
            <a:ext cx="2835527" cy="274320"/>
          </a:xfrm>
        </p:spPr>
        <p:txBody>
          <a:bodyPr/>
          <a:lstStyle>
            <a:lvl1pPr>
              <a:defRPr sz="1200"/>
            </a:lvl1pPr>
          </a:lstStyle>
          <a:p>
            <a:fld id="{B4D264C2-1847-8A4C-8B30-3B8FC675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0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3286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619">
                <a:solidFill>
                  <a:schemeClr val="tx1">
                    <a:tint val="75000"/>
                  </a:schemeClr>
                </a:solidFill>
              </a:defRPr>
            </a:lvl1pPr>
            <a:lvl2pPr marL="373213" indent="0">
              <a:buNone/>
              <a:defRPr sz="1476">
                <a:solidFill>
                  <a:schemeClr val="tx1">
                    <a:tint val="75000"/>
                  </a:schemeClr>
                </a:solidFill>
              </a:defRPr>
            </a:lvl2pPr>
            <a:lvl3pPr marL="746426" indent="0">
              <a:buNone/>
              <a:defRPr sz="1286">
                <a:solidFill>
                  <a:schemeClr val="tx1">
                    <a:tint val="75000"/>
                  </a:schemeClr>
                </a:solidFill>
              </a:defRPr>
            </a:lvl3pPr>
            <a:lvl4pPr marL="1119640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4pPr>
            <a:lvl5pPr marL="1492853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5pPr>
            <a:lvl6pPr marL="1866066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6pPr>
            <a:lvl7pPr marL="2239280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7pPr>
            <a:lvl8pPr marL="2612493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8pPr>
            <a:lvl9pPr marL="2985706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5226E7D4-ABE1-FE41-BB57-73C9F73CFC7C}" type="datetime1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B4D264C2-1847-8A4C-8B30-3B8FC675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13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952" b="1"/>
            </a:lvl1pPr>
            <a:lvl2pPr marL="373213" indent="0">
              <a:buNone/>
              <a:defRPr sz="1619" b="1"/>
            </a:lvl2pPr>
            <a:lvl3pPr marL="746426" indent="0">
              <a:buNone/>
              <a:defRPr sz="1476" b="1"/>
            </a:lvl3pPr>
            <a:lvl4pPr marL="1119640" indent="0">
              <a:buNone/>
              <a:defRPr sz="1286" b="1"/>
            </a:lvl4pPr>
            <a:lvl5pPr marL="1492853" indent="0">
              <a:buNone/>
              <a:defRPr sz="1286" b="1"/>
            </a:lvl5pPr>
            <a:lvl6pPr marL="1866066" indent="0">
              <a:buNone/>
              <a:defRPr sz="1286" b="1"/>
            </a:lvl6pPr>
            <a:lvl7pPr marL="2239280" indent="0">
              <a:buNone/>
              <a:defRPr sz="1286" b="1"/>
            </a:lvl7pPr>
            <a:lvl8pPr marL="2612493" indent="0">
              <a:buNone/>
              <a:defRPr sz="1286" b="1"/>
            </a:lvl8pPr>
            <a:lvl9pPr marL="2985706" indent="0">
              <a:buNone/>
              <a:defRPr sz="12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952"/>
            </a:lvl1pPr>
            <a:lvl2pPr>
              <a:defRPr sz="1619"/>
            </a:lvl2pPr>
            <a:lvl3pPr>
              <a:defRPr sz="1476"/>
            </a:lvl3pPr>
            <a:lvl4pPr>
              <a:defRPr sz="1286"/>
            </a:lvl4pPr>
            <a:lvl5pPr>
              <a:defRPr sz="1286"/>
            </a:lvl5pPr>
            <a:lvl6pPr>
              <a:defRPr sz="1286"/>
            </a:lvl6pPr>
            <a:lvl7pPr>
              <a:defRPr sz="1286"/>
            </a:lvl7pPr>
            <a:lvl8pPr>
              <a:defRPr sz="1286"/>
            </a:lvl8pPr>
            <a:lvl9pPr>
              <a:defRPr sz="12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1952" b="1"/>
            </a:lvl1pPr>
            <a:lvl2pPr marL="373213" indent="0">
              <a:buNone/>
              <a:defRPr sz="1619" b="1"/>
            </a:lvl2pPr>
            <a:lvl3pPr marL="746426" indent="0">
              <a:buNone/>
              <a:defRPr sz="1476" b="1"/>
            </a:lvl3pPr>
            <a:lvl4pPr marL="1119640" indent="0">
              <a:buNone/>
              <a:defRPr sz="1286" b="1"/>
            </a:lvl4pPr>
            <a:lvl5pPr marL="1492853" indent="0">
              <a:buNone/>
              <a:defRPr sz="1286" b="1"/>
            </a:lvl5pPr>
            <a:lvl6pPr marL="1866066" indent="0">
              <a:buNone/>
              <a:defRPr sz="1286" b="1"/>
            </a:lvl6pPr>
            <a:lvl7pPr marL="2239280" indent="0">
              <a:buNone/>
              <a:defRPr sz="1286" b="1"/>
            </a:lvl7pPr>
            <a:lvl8pPr marL="2612493" indent="0">
              <a:buNone/>
              <a:defRPr sz="1286" b="1"/>
            </a:lvl8pPr>
            <a:lvl9pPr marL="2985706" indent="0">
              <a:buNone/>
              <a:defRPr sz="12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1952"/>
            </a:lvl1pPr>
            <a:lvl2pPr>
              <a:defRPr sz="1619"/>
            </a:lvl2pPr>
            <a:lvl3pPr>
              <a:defRPr sz="1476"/>
            </a:lvl3pPr>
            <a:lvl4pPr>
              <a:defRPr sz="1286"/>
            </a:lvl4pPr>
            <a:lvl5pPr>
              <a:defRPr sz="1286"/>
            </a:lvl5pPr>
            <a:lvl6pPr>
              <a:defRPr sz="1286"/>
            </a:lvl6pPr>
            <a:lvl7pPr>
              <a:defRPr sz="1286"/>
            </a:lvl7pPr>
            <a:lvl8pPr>
              <a:defRPr sz="1286"/>
            </a:lvl8pPr>
            <a:lvl9pPr>
              <a:defRPr sz="12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B5F322D4-12C7-0646-BDB4-39C472306ABD}" type="datetime1">
              <a:rPr lang="en-US" smtClean="0"/>
              <a:t>7/11/24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B4D264C2-1847-8A4C-8B30-3B8FC675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73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AB8BAB3E-A0BA-4347-9BF2-157CADD308AB}" type="datetime1">
              <a:rPr lang="en-US" smtClean="0"/>
              <a:t>7/11/24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B4D264C2-1847-8A4C-8B30-3B8FC675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01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E220F48A-CE46-9F49-A044-98A6B267D634}" type="datetime1">
              <a:rPr lang="en-US" smtClean="0"/>
              <a:t>7/11/24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B4D264C2-1847-8A4C-8B30-3B8FC675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9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61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19"/>
            </a:lvl1pPr>
            <a:lvl2pPr>
              <a:defRPr sz="2286"/>
            </a:lvl2pPr>
            <a:lvl3pPr>
              <a:defRPr sz="1952"/>
            </a:lvl3pPr>
            <a:lvl4pPr>
              <a:defRPr sz="1619"/>
            </a:lvl4pPr>
            <a:lvl5pPr>
              <a:defRPr sz="1619"/>
            </a:lvl5pPr>
            <a:lvl6pPr>
              <a:defRPr sz="1619"/>
            </a:lvl6pPr>
            <a:lvl7pPr>
              <a:defRPr sz="1619"/>
            </a:lvl7pPr>
            <a:lvl8pPr>
              <a:defRPr sz="1619"/>
            </a:lvl8pPr>
            <a:lvl9pPr>
              <a:defRPr sz="161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1"/>
            <a:ext cx="4011084" cy="4691063"/>
          </a:xfrm>
        </p:spPr>
        <p:txBody>
          <a:bodyPr/>
          <a:lstStyle>
            <a:lvl1pPr marL="0" indent="0">
              <a:buNone/>
              <a:defRPr sz="1143"/>
            </a:lvl1pPr>
            <a:lvl2pPr marL="373213" indent="0">
              <a:buNone/>
              <a:defRPr sz="1000"/>
            </a:lvl2pPr>
            <a:lvl3pPr marL="746426" indent="0">
              <a:buNone/>
              <a:defRPr sz="810"/>
            </a:lvl3pPr>
            <a:lvl4pPr marL="1119640" indent="0">
              <a:buNone/>
              <a:defRPr sz="714"/>
            </a:lvl4pPr>
            <a:lvl5pPr marL="1492853" indent="0">
              <a:buNone/>
              <a:defRPr sz="714"/>
            </a:lvl5pPr>
            <a:lvl6pPr marL="1866066" indent="0">
              <a:buNone/>
              <a:defRPr sz="714"/>
            </a:lvl6pPr>
            <a:lvl7pPr marL="2239280" indent="0">
              <a:buNone/>
              <a:defRPr sz="714"/>
            </a:lvl7pPr>
            <a:lvl8pPr marL="2612493" indent="0">
              <a:buNone/>
              <a:defRPr sz="714"/>
            </a:lvl8pPr>
            <a:lvl9pPr marL="2985706" indent="0">
              <a:buNone/>
              <a:defRPr sz="71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E06CABE0-313E-9640-92DC-2299FCF16C4D}" type="datetime1">
              <a:rPr lang="en-US" smtClean="0"/>
              <a:t>7/11/24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B4D264C2-1847-8A4C-8B30-3B8FC675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6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61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619"/>
            </a:lvl1pPr>
            <a:lvl2pPr marL="373213" indent="0">
              <a:buNone/>
              <a:defRPr sz="2286"/>
            </a:lvl2pPr>
            <a:lvl3pPr marL="746426" indent="0">
              <a:buNone/>
              <a:defRPr sz="1952"/>
            </a:lvl3pPr>
            <a:lvl4pPr marL="1119640" indent="0">
              <a:buNone/>
              <a:defRPr sz="1619"/>
            </a:lvl4pPr>
            <a:lvl5pPr marL="1492853" indent="0">
              <a:buNone/>
              <a:defRPr sz="1619"/>
            </a:lvl5pPr>
            <a:lvl6pPr marL="1866066" indent="0">
              <a:buNone/>
              <a:defRPr sz="1619"/>
            </a:lvl6pPr>
            <a:lvl7pPr marL="2239280" indent="0">
              <a:buNone/>
              <a:defRPr sz="1619"/>
            </a:lvl7pPr>
            <a:lvl8pPr marL="2612493" indent="0">
              <a:buNone/>
              <a:defRPr sz="1619"/>
            </a:lvl8pPr>
            <a:lvl9pPr marL="2985706" indent="0">
              <a:buNone/>
              <a:defRPr sz="161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143"/>
            </a:lvl1pPr>
            <a:lvl2pPr marL="373213" indent="0">
              <a:buNone/>
              <a:defRPr sz="1000"/>
            </a:lvl2pPr>
            <a:lvl3pPr marL="746426" indent="0">
              <a:buNone/>
              <a:defRPr sz="810"/>
            </a:lvl3pPr>
            <a:lvl4pPr marL="1119640" indent="0">
              <a:buNone/>
              <a:defRPr sz="714"/>
            </a:lvl4pPr>
            <a:lvl5pPr marL="1492853" indent="0">
              <a:buNone/>
              <a:defRPr sz="714"/>
            </a:lvl5pPr>
            <a:lvl6pPr marL="1866066" indent="0">
              <a:buNone/>
              <a:defRPr sz="714"/>
            </a:lvl6pPr>
            <a:lvl7pPr marL="2239280" indent="0">
              <a:buNone/>
              <a:defRPr sz="714"/>
            </a:lvl7pPr>
            <a:lvl8pPr marL="2612493" indent="0">
              <a:buNone/>
              <a:defRPr sz="714"/>
            </a:lvl8pPr>
            <a:lvl9pPr marL="2985706" indent="0">
              <a:buNone/>
              <a:defRPr sz="71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D3FCF891-685E-2F46-BC0D-77F12C52D264}" type="datetime1">
              <a:rPr lang="en-US" smtClean="0"/>
              <a:t>7/11/24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B4D264C2-1847-8A4C-8B30-3B8FC675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4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BC77A239-4A25-5C42-A198-C1BAA9267880}" type="datetime1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B4D264C2-1847-8A4C-8B30-3B8FC675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95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563167" y="330201"/>
            <a:ext cx="5759451" cy="70215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80586" y="330201"/>
            <a:ext cx="17079383" cy="70215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0BB98046-F452-2945-A088-EE8F6079BBE0}" type="datetime1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B4D264C2-1847-8A4C-8B30-3B8FC675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99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889000" y="2266950"/>
            <a:ext cx="10414000" cy="23241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2665344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Heron flying low over a beach with a short fence in the foreground"/>
          <p:cNvSpPr>
            <a:spLocks noGrp="1"/>
          </p:cNvSpPr>
          <p:nvPr>
            <p:ph type="pic" sz="half" idx="21"/>
          </p:nvPr>
        </p:nvSpPr>
        <p:spPr>
          <a:xfrm>
            <a:off x="6413500" y="476250"/>
            <a:ext cx="5734050" cy="57340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825500" y="476250"/>
            <a:ext cx="5111750" cy="2774950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25500" y="3263900"/>
            <a:ext cx="5111750" cy="28638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700"/>
            </a:lvl1pPr>
            <a:lvl2pPr marL="0" indent="0" algn="ctr">
              <a:spcBef>
                <a:spcPts val="0"/>
              </a:spcBef>
              <a:buSzTx/>
              <a:buNone/>
              <a:defRPr sz="2700"/>
            </a:lvl2pPr>
            <a:lvl3pPr marL="0" indent="0" algn="ctr">
              <a:spcBef>
                <a:spcPts val="0"/>
              </a:spcBef>
              <a:buSzTx/>
              <a:buNone/>
              <a:defRPr sz="2700"/>
            </a:lvl3pPr>
            <a:lvl4pPr marL="0" indent="0" algn="ctr">
              <a:spcBef>
                <a:spcPts val="0"/>
              </a:spcBef>
              <a:buSzTx/>
              <a:buNone/>
              <a:defRPr sz="2700"/>
            </a:lvl4pPr>
            <a:lvl5pPr marL="0" indent="0" algn="ctr">
              <a:spcBef>
                <a:spcPts val="0"/>
              </a:spcBef>
              <a:buSzTx/>
              <a:buNone/>
              <a:defRPr sz="2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666121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0538763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4740163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andy path between two hills leading to the ocean"/>
          <p:cNvSpPr>
            <a:spLocks noGrp="1"/>
          </p:cNvSpPr>
          <p:nvPr>
            <p:ph type="pic" sz="half" idx="21"/>
          </p:nvPr>
        </p:nvSpPr>
        <p:spPr>
          <a:xfrm>
            <a:off x="5480050" y="1574800"/>
            <a:ext cx="6972300" cy="464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44550" y="1574800"/>
            <a:ext cx="5111750" cy="4648200"/>
          </a:xfrm>
          <a:prstGeom prst="rect">
            <a:avLst/>
          </a:prstGeom>
        </p:spPr>
        <p:txBody>
          <a:bodyPr/>
          <a:lstStyle>
            <a:lvl1pPr marL="279400" indent="-279400">
              <a:spcBef>
                <a:spcPts val="2250"/>
              </a:spcBef>
              <a:defRPr sz="1900"/>
            </a:lvl1pPr>
            <a:lvl2pPr marL="558800" indent="-279400">
              <a:spcBef>
                <a:spcPts val="2250"/>
              </a:spcBef>
              <a:defRPr sz="1900"/>
            </a:lvl2pPr>
            <a:lvl3pPr marL="838200" indent="-279400">
              <a:spcBef>
                <a:spcPts val="2250"/>
              </a:spcBef>
              <a:defRPr sz="1900"/>
            </a:lvl3pPr>
            <a:lvl4pPr marL="1117600" indent="-279400">
              <a:spcBef>
                <a:spcPts val="2250"/>
              </a:spcBef>
              <a:defRPr sz="1900"/>
            </a:lvl4pPr>
            <a:lvl5pPr marL="1397000" indent="-279400">
              <a:spcBef>
                <a:spcPts val="2250"/>
              </a:spcBef>
              <a:defRPr sz="19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2791823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844550" y="889000"/>
            <a:ext cx="10502900" cy="5080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525916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andy path between two hills leading to the ocean"/>
          <p:cNvSpPr>
            <a:spLocks noGrp="1"/>
          </p:cNvSpPr>
          <p:nvPr>
            <p:ph type="pic" sz="quarter" idx="21"/>
          </p:nvPr>
        </p:nvSpPr>
        <p:spPr>
          <a:xfrm>
            <a:off x="7650163" y="3524250"/>
            <a:ext cx="4162425" cy="27749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Heron flying low over a beach with a short fence in the foreground"/>
          <p:cNvSpPr>
            <a:spLocks noGrp="1"/>
          </p:cNvSpPr>
          <p:nvPr>
            <p:ph type="pic" sz="quarter" idx="22"/>
          </p:nvPr>
        </p:nvSpPr>
        <p:spPr>
          <a:xfrm>
            <a:off x="7880350" y="431800"/>
            <a:ext cx="3702050" cy="37020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View of beach and sea from a grassy sand dune"/>
          <p:cNvSpPr>
            <a:spLocks noGrp="1"/>
          </p:cNvSpPr>
          <p:nvPr>
            <p:ph type="pic" idx="23"/>
          </p:nvPr>
        </p:nvSpPr>
        <p:spPr>
          <a:xfrm>
            <a:off x="-495300" y="565150"/>
            <a:ext cx="8601075" cy="57340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43979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1193800" y="4476750"/>
            <a:ext cx="9810750" cy="348813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1193800" y="3008888"/>
            <a:ext cx="9810750" cy="471924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7907637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View of beach and sea from a grassy sand dune"/>
          <p:cNvSpPr>
            <a:spLocks noGrp="1"/>
          </p:cNvSpPr>
          <p:nvPr>
            <p:ph type="pic" idx="21"/>
          </p:nvPr>
        </p:nvSpPr>
        <p:spPr>
          <a:xfrm>
            <a:off x="-25400" y="-635000"/>
            <a:ext cx="12242800" cy="81618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6842221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216091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182880"/>
            <a:ext cx="11887200" cy="914400"/>
          </a:xfrm>
          <a:prstGeom prst="rect">
            <a:avLst/>
          </a:prstGeom>
        </p:spPr>
        <p:txBody>
          <a:bodyPr vert="horz" lIns="156746" tIns="78373" rIns="156746" bIns="78373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88720"/>
            <a:ext cx="11887200" cy="5120640"/>
          </a:xfrm>
          <a:prstGeom prst="rect">
            <a:avLst/>
          </a:prstGeom>
        </p:spPr>
        <p:txBody>
          <a:bodyPr vert="horz" lIns="156746" tIns="78373" rIns="156746" bIns="78373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5448" y="6492240"/>
            <a:ext cx="2844800" cy="274320"/>
          </a:xfrm>
          <a:prstGeom prst="rect">
            <a:avLst/>
          </a:prstGeom>
        </p:spPr>
        <p:txBody>
          <a:bodyPr vert="horz" lIns="156746" tIns="78373" rIns="156746" bIns="78373" rtlCol="0" anchor="ctr"/>
          <a:lstStyle>
            <a:lvl1pPr algn="l">
              <a:defRPr sz="1200" b="0" i="0">
                <a:solidFill>
                  <a:schemeClr val="accent1"/>
                </a:solidFill>
                <a:latin typeface="Avenir Next Condensed Medium" panose="020B0506020202020204" pitchFamily="34" charset="0"/>
              </a:defRPr>
            </a:lvl1pPr>
          </a:lstStyle>
          <a:p>
            <a:fld id="{2D6E388F-61B5-E044-96CE-EC1E055EBE74}" type="datetime1">
              <a:rPr lang="en-US" smtClean="0"/>
              <a:t>7/11/24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92240"/>
            <a:ext cx="3860800" cy="274320"/>
          </a:xfrm>
          <a:prstGeom prst="rect">
            <a:avLst/>
          </a:prstGeom>
        </p:spPr>
        <p:txBody>
          <a:bodyPr vert="horz" lIns="156746" tIns="78373" rIns="156746" bIns="78373" rtlCol="0" anchor="ctr"/>
          <a:lstStyle>
            <a:lvl1pPr algn="ctr">
              <a:defRPr sz="1200" b="0" i="0">
                <a:solidFill>
                  <a:srgbClr val="A6B0BB"/>
                </a:solidFill>
                <a:latin typeface="Avenir Next Condensed Medium" panose="020B0506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04073" y="6492240"/>
            <a:ext cx="2835527" cy="274320"/>
          </a:xfrm>
          <a:prstGeom prst="rect">
            <a:avLst/>
          </a:prstGeom>
        </p:spPr>
        <p:txBody>
          <a:bodyPr vert="horz" lIns="156746" tIns="78373" rIns="156746" bIns="78373" rtlCol="0" anchor="ctr"/>
          <a:lstStyle>
            <a:lvl1pPr algn="r">
              <a:defRPr sz="1200" b="0" i="0">
                <a:solidFill>
                  <a:srgbClr val="A6B0BB"/>
                </a:solidFill>
                <a:latin typeface="Avenir Next Condensed Medium" panose="020B0506020202020204" pitchFamily="34" charset="0"/>
              </a:defRPr>
            </a:lvl1pPr>
          </a:lstStyle>
          <a:p>
            <a:fld id="{B4D264C2-1847-8A4C-8B30-3B8FC675CC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5375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373213" rtl="0" eaLnBrk="1" latinLnBrk="0" hangingPunct="1">
        <a:spcBef>
          <a:spcPct val="0"/>
        </a:spcBef>
        <a:buNone/>
        <a:defRPr sz="3600" b="0" i="0" kern="1200" cap="small" baseline="0"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venir Next" panose="020B0503020202020204" pitchFamily="34" charset="0"/>
          <a:ea typeface="+mj-ea"/>
          <a:cs typeface="+mj-cs"/>
        </a:defRPr>
      </a:lvl1pPr>
    </p:titleStyle>
    <p:bodyStyle>
      <a:lvl1pPr marL="0" indent="0" algn="l" defTabSz="373213" rtl="0" eaLnBrk="1" latinLnBrk="0" hangingPunct="1">
        <a:lnSpc>
          <a:spcPct val="120000"/>
        </a:lnSpc>
        <a:spcBef>
          <a:spcPts val="600"/>
        </a:spcBef>
        <a:buFont typeface="Arial"/>
        <a:buNone/>
        <a:defRPr sz="2800" b="0" i="0" kern="1200">
          <a:solidFill>
            <a:schemeClr val="tx1"/>
          </a:solidFill>
          <a:latin typeface="Avenir Next Condensed" panose="020B0506020202020204" pitchFamily="34" charset="0"/>
          <a:ea typeface="+mn-ea"/>
          <a:cs typeface="+mn-cs"/>
        </a:defRPr>
      </a:lvl1pPr>
      <a:lvl2pPr marL="693738" indent="-347663" algn="l" defTabSz="373213" rtl="0" eaLnBrk="1" latinLnBrk="0" hangingPunct="1">
        <a:lnSpc>
          <a:spcPct val="120000"/>
        </a:lnSpc>
        <a:spcBef>
          <a:spcPts val="600"/>
        </a:spcBef>
        <a:buFont typeface="Arial"/>
        <a:buChar char="–"/>
        <a:tabLst/>
        <a:defRPr sz="2400" b="0" i="0" kern="1200">
          <a:solidFill>
            <a:schemeClr val="tx1"/>
          </a:solidFill>
          <a:latin typeface="Avenir Next Condensed" panose="020B0506020202020204" pitchFamily="34" charset="0"/>
          <a:ea typeface="+mn-ea"/>
          <a:cs typeface="+mn-cs"/>
        </a:defRPr>
      </a:lvl2pPr>
      <a:lvl3pPr marL="922338" indent="-228600" algn="l" defTabSz="373213" rtl="0" eaLnBrk="1" latinLnBrk="0" hangingPunct="1">
        <a:lnSpc>
          <a:spcPct val="120000"/>
        </a:lnSpc>
        <a:spcBef>
          <a:spcPts val="600"/>
        </a:spcBef>
        <a:buFont typeface="Arial"/>
        <a:buChar char="•"/>
        <a:tabLst/>
        <a:defRPr sz="2400" b="0" i="0" kern="1200">
          <a:solidFill>
            <a:schemeClr val="tx1"/>
          </a:solidFill>
          <a:latin typeface="Avenir Next Condensed" panose="020B0506020202020204" pitchFamily="34" charset="0"/>
          <a:ea typeface="+mn-ea"/>
          <a:cs typeface="+mn-cs"/>
        </a:defRPr>
      </a:lvl3pPr>
      <a:lvl4pPr marL="1379538" indent="-347663" algn="l" defTabSz="373213" rtl="0" eaLnBrk="1" latinLnBrk="0" hangingPunct="1">
        <a:lnSpc>
          <a:spcPct val="120000"/>
        </a:lnSpc>
        <a:spcBef>
          <a:spcPts val="600"/>
        </a:spcBef>
        <a:buFont typeface="Arial"/>
        <a:buChar char="–"/>
        <a:tabLst/>
        <a:defRPr sz="2000" b="0" i="0" kern="1200">
          <a:solidFill>
            <a:schemeClr val="tx1"/>
          </a:solidFill>
          <a:latin typeface="Avenir Next Condensed" panose="020B0506020202020204" pitchFamily="34" charset="0"/>
          <a:ea typeface="+mn-ea"/>
          <a:cs typeface="+mn-cs"/>
        </a:defRPr>
      </a:lvl4pPr>
      <a:lvl5pPr marL="1606550" indent="-227013" algn="l" defTabSz="373213" rtl="0" eaLnBrk="1" latinLnBrk="0" hangingPunct="1">
        <a:lnSpc>
          <a:spcPct val="120000"/>
        </a:lnSpc>
        <a:spcBef>
          <a:spcPts val="600"/>
        </a:spcBef>
        <a:buFont typeface="Arial"/>
        <a:buChar char="»"/>
        <a:tabLst/>
        <a:defRPr sz="2000" b="0" i="0" kern="1200">
          <a:solidFill>
            <a:schemeClr val="tx1"/>
          </a:solidFill>
          <a:latin typeface="Avenir Next Condensed" panose="020B0506020202020204" pitchFamily="34" charset="0"/>
          <a:ea typeface="+mn-ea"/>
          <a:cs typeface="+mn-cs"/>
        </a:defRPr>
      </a:lvl5pPr>
      <a:lvl6pPr marL="2052673" indent="-186607" algn="l" defTabSz="373213" rtl="0" eaLnBrk="1" latinLnBrk="0" hangingPunct="1">
        <a:spcBef>
          <a:spcPct val="20000"/>
        </a:spcBef>
        <a:buFont typeface="Arial"/>
        <a:buChar char="•"/>
        <a:defRPr sz="1619" kern="1200">
          <a:solidFill>
            <a:schemeClr val="tx1"/>
          </a:solidFill>
          <a:latin typeface="+mn-lt"/>
          <a:ea typeface="+mn-ea"/>
          <a:cs typeface="+mn-cs"/>
        </a:defRPr>
      </a:lvl6pPr>
      <a:lvl7pPr marL="2425887" indent="-186607" algn="l" defTabSz="373213" rtl="0" eaLnBrk="1" latinLnBrk="0" hangingPunct="1">
        <a:spcBef>
          <a:spcPct val="20000"/>
        </a:spcBef>
        <a:buFont typeface="Arial"/>
        <a:buChar char="•"/>
        <a:defRPr sz="1619" kern="1200">
          <a:solidFill>
            <a:schemeClr val="tx1"/>
          </a:solidFill>
          <a:latin typeface="+mn-lt"/>
          <a:ea typeface="+mn-ea"/>
          <a:cs typeface="+mn-cs"/>
        </a:defRPr>
      </a:lvl7pPr>
      <a:lvl8pPr marL="2799100" indent="-186607" algn="l" defTabSz="373213" rtl="0" eaLnBrk="1" latinLnBrk="0" hangingPunct="1">
        <a:spcBef>
          <a:spcPct val="20000"/>
        </a:spcBef>
        <a:buFont typeface="Arial"/>
        <a:buChar char="•"/>
        <a:defRPr sz="1619" kern="1200">
          <a:solidFill>
            <a:schemeClr val="tx1"/>
          </a:solidFill>
          <a:latin typeface="+mn-lt"/>
          <a:ea typeface="+mn-ea"/>
          <a:cs typeface="+mn-cs"/>
        </a:defRPr>
      </a:lvl8pPr>
      <a:lvl9pPr marL="3172313" indent="-186607" algn="l" defTabSz="373213" rtl="0" eaLnBrk="1" latinLnBrk="0" hangingPunct="1">
        <a:spcBef>
          <a:spcPct val="20000"/>
        </a:spcBef>
        <a:buFont typeface="Arial"/>
        <a:buChar char="•"/>
        <a:defRPr sz="16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3213" rtl="0" eaLnBrk="1" latinLnBrk="0" hangingPunct="1">
        <a:defRPr sz="1476" kern="1200">
          <a:solidFill>
            <a:schemeClr val="tx1"/>
          </a:solidFill>
          <a:latin typeface="+mn-lt"/>
          <a:ea typeface="+mn-ea"/>
          <a:cs typeface="+mn-cs"/>
        </a:defRPr>
      </a:lvl1pPr>
      <a:lvl2pPr marL="373213" algn="l" defTabSz="373213" rtl="0" eaLnBrk="1" latinLnBrk="0" hangingPunct="1">
        <a:defRPr sz="1476" kern="1200">
          <a:solidFill>
            <a:schemeClr val="tx1"/>
          </a:solidFill>
          <a:latin typeface="+mn-lt"/>
          <a:ea typeface="+mn-ea"/>
          <a:cs typeface="+mn-cs"/>
        </a:defRPr>
      </a:lvl2pPr>
      <a:lvl3pPr marL="746426" algn="l" defTabSz="373213" rtl="0" eaLnBrk="1" latinLnBrk="0" hangingPunct="1">
        <a:defRPr sz="1476" kern="1200">
          <a:solidFill>
            <a:schemeClr val="tx1"/>
          </a:solidFill>
          <a:latin typeface="+mn-lt"/>
          <a:ea typeface="+mn-ea"/>
          <a:cs typeface="+mn-cs"/>
        </a:defRPr>
      </a:lvl3pPr>
      <a:lvl4pPr marL="1119640" algn="l" defTabSz="373213" rtl="0" eaLnBrk="1" latinLnBrk="0" hangingPunct="1">
        <a:defRPr sz="1476" kern="1200">
          <a:solidFill>
            <a:schemeClr val="tx1"/>
          </a:solidFill>
          <a:latin typeface="+mn-lt"/>
          <a:ea typeface="+mn-ea"/>
          <a:cs typeface="+mn-cs"/>
        </a:defRPr>
      </a:lvl4pPr>
      <a:lvl5pPr marL="1492853" algn="l" defTabSz="373213" rtl="0" eaLnBrk="1" latinLnBrk="0" hangingPunct="1">
        <a:defRPr sz="1476" kern="1200">
          <a:solidFill>
            <a:schemeClr val="tx1"/>
          </a:solidFill>
          <a:latin typeface="+mn-lt"/>
          <a:ea typeface="+mn-ea"/>
          <a:cs typeface="+mn-cs"/>
        </a:defRPr>
      </a:lvl5pPr>
      <a:lvl6pPr marL="1866066" algn="l" defTabSz="373213" rtl="0" eaLnBrk="1" latinLnBrk="0" hangingPunct="1">
        <a:defRPr sz="1476" kern="1200">
          <a:solidFill>
            <a:schemeClr val="tx1"/>
          </a:solidFill>
          <a:latin typeface="+mn-lt"/>
          <a:ea typeface="+mn-ea"/>
          <a:cs typeface="+mn-cs"/>
        </a:defRPr>
      </a:lvl6pPr>
      <a:lvl7pPr marL="2239280" algn="l" defTabSz="373213" rtl="0" eaLnBrk="1" latinLnBrk="0" hangingPunct="1">
        <a:defRPr sz="1476" kern="1200">
          <a:solidFill>
            <a:schemeClr val="tx1"/>
          </a:solidFill>
          <a:latin typeface="+mn-lt"/>
          <a:ea typeface="+mn-ea"/>
          <a:cs typeface="+mn-cs"/>
        </a:defRPr>
      </a:lvl7pPr>
      <a:lvl8pPr marL="2612493" algn="l" defTabSz="373213" rtl="0" eaLnBrk="1" latinLnBrk="0" hangingPunct="1">
        <a:defRPr sz="1476" kern="1200">
          <a:solidFill>
            <a:schemeClr val="tx1"/>
          </a:solidFill>
          <a:latin typeface="+mn-lt"/>
          <a:ea typeface="+mn-ea"/>
          <a:cs typeface="+mn-cs"/>
        </a:defRPr>
      </a:lvl8pPr>
      <a:lvl9pPr marL="2985706" algn="l" defTabSz="373213" rtl="0" eaLnBrk="1" latinLnBrk="0" hangingPunct="1">
        <a:defRPr sz="14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44550" y="177800"/>
            <a:ext cx="105029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44550" y="1574800"/>
            <a:ext cx="10502900" cy="464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79516" y="6540500"/>
            <a:ext cx="267702" cy="28725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1135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</p:sldLayoutIdLst>
  <p:transition spd="med"/>
  <p:hf hdr="0" ftr="0" dt="0"/>
  <p:txStyles>
    <p:titleStyle>
      <a:lvl1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3175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6350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9525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2700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5875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9050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2225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5400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857500" marR="0" indent="-317500" algn="l" defTabSz="412750" latinLnBrk="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32D336D-6147-EC23-4BCC-76F7849EE2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HWO Technology Development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83012149-7B73-A01E-4794-A0ED440B09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Breann Sitarski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142BF-83B5-3FB6-649A-40393DC9B72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56725" y="6492875"/>
            <a:ext cx="2835275" cy="273050"/>
          </a:xfrm>
        </p:spPr>
        <p:txBody>
          <a:bodyPr/>
          <a:lstStyle/>
          <a:p>
            <a:fld id="{B4D264C2-1847-8A4C-8B30-3B8FC675CC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61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91C46-78A7-6A74-4B54-8DF7E01CD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Ultra-Stable Metrology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3D0482-5AB6-C5E3-F634-F2DCC5490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64C2-1847-8A4C-8B30-3B8FC675CC26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746DD8-8BDB-5FF1-085D-5C22122703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5759" y="919735"/>
            <a:ext cx="4360108" cy="32700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E03E84-95B2-BF65-A2CF-52E85243C592}"/>
              </a:ext>
            </a:extLst>
          </p:cNvPr>
          <p:cNvSpPr txBox="1"/>
          <p:nvPr/>
        </p:nvSpPr>
        <p:spPr>
          <a:xfrm>
            <a:off x="5408491" y="5843230"/>
            <a:ext cx="5083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 data sets per configuration, 100 seconds each, taken throughout a day, looking at concentric rings over ~3” flat in OAP configuration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41F233-A73B-EAA7-361F-403902A4E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1811" y="2170950"/>
            <a:ext cx="4286251" cy="327008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22FD43-D91E-771D-8384-A6CE462BE3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37705" y="2170950"/>
            <a:ext cx="4147765" cy="327008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0" name="Picture 9" descr="A machine on a table&#10;&#10;Description automatically generated">
            <a:extLst>
              <a:ext uri="{FF2B5EF4-FFF2-40B4-BE49-F238E27FC236}">
                <a16:creationId xmlns:a16="http://schemas.microsoft.com/office/drawing/2014/main" id="{019F76DB-BEA7-FFD5-018F-0F722626F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96" t="35676" r="1070" b="28261"/>
          <a:stretch/>
        </p:blipFill>
        <p:spPr>
          <a:xfrm>
            <a:off x="260926" y="4342210"/>
            <a:ext cx="4410860" cy="22871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CA0D448-A3EF-1F7D-BA11-59C77106FAD6}"/>
              </a:ext>
            </a:extLst>
          </p:cNvPr>
          <p:cNvSpPr txBox="1"/>
          <p:nvPr/>
        </p:nvSpPr>
        <p:spPr>
          <a:xfrm>
            <a:off x="4902305" y="1115653"/>
            <a:ext cx="609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achieve </a:t>
            </a:r>
            <a:r>
              <a:rPr lang="en-US" b="1" dirty="0"/>
              <a:t>single-digit, picometer-level </a:t>
            </a:r>
            <a:r>
              <a:rPr lang="en-US" dirty="0"/>
              <a:t>measurements at low (0.01 – 0.1 Hz) and mid (0.1 – 1 Hz) temporal frequencies for concentric rings on mirrors </a:t>
            </a:r>
          </a:p>
        </p:txBody>
      </p:sp>
    </p:spTree>
    <p:extLst>
      <p:ext uri="{BB962C8B-B14F-4D97-AF65-F5344CB8AC3E}">
        <p14:creationId xmlns:p14="http://schemas.microsoft.com/office/powerpoint/2010/main" val="211915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09D3C-0AB7-83A7-6602-899DC7D2F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Orbiting Laser Guide Star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74BBA-C98D-C648-EB59-C5B7F6BC5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" y="868680"/>
            <a:ext cx="11887200" cy="512064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ORCAS at Keck Observatory provides some concept</a:t>
            </a:r>
          </a:p>
          <a:p>
            <a:pPr marL="1150938" lvl="1" indent="-457200">
              <a:buFont typeface="Arial" panose="020B0604020202020204" pitchFamily="34" charset="0"/>
              <a:buChar char="•"/>
            </a:pPr>
            <a:r>
              <a:rPr lang="en-US" dirty="0"/>
              <a:t>Concept is a highly-elliptical orbit with laser that points at Keck Observatory (</a:t>
            </a:r>
            <a:r>
              <a:rPr lang="en-US" dirty="0" err="1"/>
              <a:t>Peretz</a:t>
            </a:r>
            <a:r>
              <a:rPr lang="en-US" dirty="0"/>
              <a:t>+ 2024)</a:t>
            </a:r>
          </a:p>
          <a:p>
            <a:pPr marL="1150938" lvl="1" indent="-457200">
              <a:buFont typeface="Arial" panose="020B0604020202020204" pitchFamily="34" charset="0"/>
              <a:buChar char="•"/>
            </a:pPr>
            <a:r>
              <a:rPr lang="en-US" dirty="0"/>
              <a:t>LCRD pointed at Keck, and loop was able to close with high </a:t>
            </a:r>
            <a:r>
              <a:rPr lang="en-US" dirty="0" err="1"/>
              <a:t>Strehl</a:t>
            </a:r>
            <a:r>
              <a:rPr lang="en-US" dirty="0"/>
              <a:t> ratio</a:t>
            </a:r>
          </a:p>
          <a:p>
            <a:pPr marL="1150938" lvl="1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1150938" lvl="1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1150938" lvl="1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1150938" lvl="1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Laser guide star can provide: </a:t>
            </a:r>
          </a:p>
          <a:p>
            <a:pPr marL="1150938" lvl="1" indent="-457200">
              <a:buFont typeface="Arial" panose="020B0604020202020204" pitchFamily="34" charset="0"/>
              <a:buChar char="•"/>
            </a:pPr>
            <a:r>
              <a:rPr lang="en-US" dirty="0"/>
              <a:t>Reference PSF for PSF calibration</a:t>
            </a:r>
          </a:p>
          <a:p>
            <a:pPr marL="1150938" lvl="1" indent="-457200">
              <a:buFont typeface="Arial" panose="020B0604020202020204" pitchFamily="34" charset="0"/>
              <a:buChar char="•"/>
            </a:pPr>
            <a:r>
              <a:rPr lang="en-US" dirty="0"/>
              <a:t>Substantial photon count for focal plane wavefront sensing (common—path sensing)</a:t>
            </a:r>
          </a:p>
          <a:p>
            <a:pPr marL="1379538" lvl="2" indent="-457200">
              <a:buFont typeface="Arial" panose="020B0604020202020204" pitchFamily="34" charset="0"/>
              <a:buChar char="•"/>
            </a:pPr>
            <a:r>
              <a:rPr lang="en-US" dirty="0"/>
              <a:t>Could ease stability requirements by ~2 orders-of-magnitude (Clark, thesis)</a:t>
            </a:r>
          </a:p>
          <a:p>
            <a:pPr marL="1150938" lvl="1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1150938" lvl="1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1150938" lvl="1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9A1DDC-AA10-D3CE-58E2-7C9B2EDD9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64C2-1847-8A4C-8B30-3B8FC675CC26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95EB48-ABBD-18E0-2F5A-B6E920BBE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1" y="2447342"/>
            <a:ext cx="8794043" cy="21120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6FE475-8363-4136-2E20-69F6268BBD69}"/>
              </a:ext>
            </a:extLst>
          </p:cNvPr>
          <p:cNvSpPr txBox="1"/>
          <p:nvPr/>
        </p:nvSpPr>
        <p:spPr>
          <a:xfrm>
            <a:off x="5847645" y="2528712"/>
            <a:ext cx="187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LCRD concept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EB8015-5A0F-1D1B-C56D-0E65C2B7C248}"/>
              </a:ext>
            </a:extLst>
          </p:cNvPr>
          <p:cNvSpPr txBox="1"/>
          <p:nvPr/>
        </p:nvSpPr>
        <p:spPr>
          <a:xfrm>
            <a:off x="7619999" y="2528712"/>
            <a:ext cx="187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Open Loop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8E072C-9B41-532A-C22C-E580EF2AFBDC}"/>
              </a:ext>
            </a:extLst>
          </p:cNvPr>
          <p:cNvSpPr txBox="1"/>
          <p:nvPr/>
        </p:nvSpPr>
        <p:spPr>
          <a:xfrm>
            <a:off x="9443157" y="2528712"/>
            <a:ext cx="187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Closed Loop</a:t>
            </a:r>
          </a:p>
        </p:txBody>
      </p:sp>
    </p:spTree>
    <p:extLst>
      <p:ext uri="{BB962C8B-B14F-4D97-AF65-F5344CB8AC3E}">
        <p14:creationId xmlns:p14="http://schemas.microsoft.com/office/powerpoint/2010/main" val="321052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DC8AA-8836-C996-32EF-CD6332103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UV Coatings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084174-25AE-54D2-92FB-3F00BA5E9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264C2-1847-8A4C-8B30-3B8FC675CC26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0C4981-C336-9848-C4B4-5552DBA24E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14124" y="-79405"/>
            <a:ext cx="4677875" cy="3508406"/>
          </a:xfrm>
          <a:prstGeom prst="rect">
            <a:avLst/>
          </a:prstGeom>
        </p:spPr>
      </p:pic>
      <p:pic>
        <p:nvPicPr>
          <p:cNvPr id="8" name="Content Placeholder 7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83255C40-76DD-2598-008A-A1CD7CEF46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514125" y="3349594"/>
            <a:ext cx="4677874" cy="3508406"/>
          </a:xfrm>
        </p:spPr>
      </p:pic>
      <p:pic>
        <p:nvPicPr>
          <p:cNvPr id="9" name="Content Placeholder 10" descr="A screenshot of a graph&#10;&#10;Description automatically generated">
            <a:extLst>
              <a:ext uri="{FF2B5EF4-FFF2-40B4-BE49-F238E27FC236}">
                <a16:creationId xmlns:a16="http://schemas.microsoft.com/office/drawing/2014/main" id="{8529755E-6DCB-C252-5F1A-665FF24622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289" t="2433" r="998" b="2968"/>
          <a:stretch/>
        </p:blipFill>
        <p:spPr>
          <a:xfrm>
            <a:off x="1056882" y="3227493"/>
            <a:ext cx="4677875" cy="35390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BC20753-1642-0F2F-0F41-7AA23FBD9BA5}"/>
              </a:ext>
            </a:extLst>
          </p:cNvPr>
          <p:cNvSpPr txBox="1"/>
          <p:nvPr/>
        </p:nvSpPr>
        <p:spPr>
          <a:xfrm>
            <a:off x="149352" y="873713"/>
            <a:ext cx="7364771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Aluminum-based coatings can provide high reflectance (better than Al+MgF</a:t>
            </a:r>
            <a:r>
              <a:rPr lang="en-US" sz="1600" baseline="-25000" dirty="0"/>
              <a:t>2)</a:t>
            </a:r>
            <a:r>
              <a:rPr lang="en-US" sz="1600" dirty="0"/>
              <a:t> in the UV (i.e., </a:t>
            </a:r>
            <a:r>
              <a:rPr lang="en-US" sz="1600" dirty="0" err="1"/>
              <a:t>Al+XeLiF</a:t>
            </a:r>
            <a:r>
              <a:rPr lang="en-US" sz="1600" dirty="0"/>
              <a:t>) with excellent aging statistics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Challenges: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Scaling up while maintaining high uniformity (2-3%) between segments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Need to test surface roughness and coating-induced stresses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Full characterization of polarization-induced aberrations</a:t>
            </a:r>
            <a:endParaRPr lang="en-US" sz="180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11F86CE-B0C2-BDB5-9777-11DC86AF16DC}"/>
              </a:ext>
            </a:extLst>
          </p:cNvPr>
          <p:cNvCxnSpPr>
            <a:cxnSpLocks/>
          </p:cNvCxnSpPr>
          <p:nvPr/>
        </p:nvCxnSpPr>
        <p:spPr>
          <a:xfrm flipH="1">
            <a:off x="9347200" y="4522344"/>
            <a:ext cx="846667" cy="10317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8D106A9-9527-621E-EFD6-FDECA0995779}"/>
              </a:ext>
            </a:extLst>
          </p:cNvPr>
          <p:cNvSpPr txBox="1"/>
          <p:nvPr/>
        </p:nvSpPr>
        <p:spPr>
          <a:xfrm>
            <a:off x="9347200" y="3783680"/>
            <a:ext cx="22577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Al+XeLiF</a:t>
            </a:r>
            <a:r>
              <a:rPr lang="en-US" sz="1400" dirty="0">
                <a:solidFill>
                  <a:schemeClr val="bg1"/>
                </a:solidFill>
              </a:rPr>
              <a:t> does better than Al+MgF</a:t>
            </a:r>
            <a:r>
              <a:rPr lang="en-US" sz="1400" baseline="-25000" dirty="0">
                <a:solidFill>
                  <a:schemeClr val="bg1"/>
                </a:solidFill>
              </a:rPr>
              <a:t>2</a:t>
            </a:r>
            <a:r>
              <a:rPr lang="en-US" sz="1400" dirty="0">
                <a:solidFill>
                  <a:schemeClr val="bg1"/>
                </a:solidFill>
              </a:rPr>
              <a:t> and is only slightly worse than bare Al</a:t>
            </a:r>
          </a:p>
        </p:txBody>
      </p:sp>
    </p:spTree>
    <p:extLst>
      <p:ext uri="{BB962C8B-B14F-4D97-AF65-F5344CB8AC3E}">
        <p14:creationId xmlns:p14="http://schemas.microsoft.com/office/powerpoint/2010/main" val="263393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ernike Wavefront Sensor on Keck - On-sky tests">
            <a:extLst>
              <a:ext uri="{FF2B5EF4-FFF2-40B4-BE49-F238E27FC236}">
                <a16:creationId xmlns:a16="http://schemas.microsoft.com/office/drawing/2014/main" id="{25E47B47-8A6F-54B9-3F96-8F62E451E9B4}"/>
              </a:ext>
            </a:extLst>
          </p:cNvPr>
          <p:cNvSpPr txBox="1">
            <a:spLocks/>
          </p:cNvSpPr>
          <p:nvPr/>
        </p:nvSpPr>
        <p:spPr>
          <a:xfrm>
            <a:off x="0" y="41097"/>
            <a:ext cx="12192000" cy="483777"/>
          </a:xfrm>
          <a:prstGeom prst="rect">
            <a:avLst/>
          </a:prstGeom>
        </p:spPr>
        <p:txBody>
          <a:bodyPr/>
          <a:lstStyle>
            <a:lvl1pPr marL="0" marR="0" indent="0" algn="ctr" defTabSz="685165" rtl="0" latinLnBrk="0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21" b="0" i="0" u="none" strike="noStrike" cap="none" spc="0" baseline="0">
                <a:solidFill>
                  <a:schemeClr val="accent2">
                    <a:hueOff val="167855"/>
                    <a:satOff val="17755"/>
                    <a:lumOff val="-16671"/>
                  </a:schemeClr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1pPr>
            <a:lvl2pPr marL="0" marR="0" indent="457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9144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1371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18288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22860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27432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32004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365760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defTabSz="342583">
              <a:spcBef>
                <a:spcPts val="1600"/>
              </a:spcBef>
            </a:pPr>
            <a:r>
              <a:rPr lang="en-US" sz="2100" kern="0" dirty="0">
                <a:solidFill>
                  <a:srgbClr val="00A89D"/>
                </a:solidFill>
                <a:latin typeface="Helvetica Neue Medium"/>
                <a:ea typeface="Helvetica Neue Medium"/>
                <a:cs typeface="Helvetica Neue Medium"/>
              </a:rPr>
              <a:t>First on-sky closed-loop control of Keck primary mirror segments using a </a:t>
            </a:r>
            <a:r>
              <a:rPr lang="en-US" sz="2100" kern="0" dirty="0" err="1">
                <a:solidFill>
                  <a:srgbClr val="00A89D"/>
                </a:solidFill>
                <a:latin typeface="Helvetica Neue Medium"/>
                <a:ea typeface="Helvetica Neue Medium"/>
                <a:cs typeface="Helvetica Neue Medium"/>
              </a:rPr>
              <a:t>vZWFS</a:t>
            </a:r>
            <a:r>
              <a:rPr lang="en-US" sz="2100" kern="0" dirty="0">
                <a:solidFill>
                  <a:srgbClr val="00A89D"/>
                </a:solidFill>
                <a:latin typeface="Helvetica Neue Medium"/>
                <a:ea typeface="Helvetica Neue Medium"/>
                <a:cs typeface="Helvetica Neue Medium"/>
              </a:rPr>
              <a:t> (Salama+24)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3E0221-1527-AF0D-6827-CE09ED0432D6}"/>
              </a:ext>
            </a:extLst>
          </p:cNvPr>
          <p:cNvSpPr txBox="1"/>
          <p:nvPr/>
        </p:nvSpPr>
        <p:spPr>
          <a:xfrm>
            <a:off x="949602" y="1681234"/>
            <a:ext cx="894476" cy="1744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en-US" sz="800" kern="0" dirty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POST closed-loop</a:t>
            </a:r>
          </a:p>
        </p:txBody>
      </p:sp>
      <p:pic>
        <p:nvPicPr>
          <p:cNvPr id="14" name="Picture 13" descr="A yellow and blue circle pattern&#10;&#10;Description automatically generated">
            <a:extLst>
              <a:ext uri="{FF2B5EF4-FFF2-40B4-BE49-F238E27FC236}">
                <a16:creationId xmlns:a16="http://schemas.microsoft.com/office/drawing/2014/main" id="{E4C4D36C-6423-024C-25A1-151A95000B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73" y="2861331"/>
            <a:ext cx="914245" cy="955657"/>
          </a:xfrm>
          <a:prstGeom prst="rect">
            <a:avLst/>
          </a:prstGeom>
        </p:spPr>
      </p:pic>
      <p:pic>
        <p:nvPicPr>
          <p:cNvPr id="15" name="Picture 2" descr="H:\Pictures\PCS\CPH1000.JPG">
            <a:extLst>
              <a:ext uri="{FF2B5EF4-FFF2-40B4-BE49-F238E27FC236}">
                <a16:creationId xmlns:a16="http://schemas.microsoft.com/office/drawing/2014/main" id="{1830C92F-A80A-10CA-B524-207A6D4D9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52" y="3955272"/>
            <a:ext cx="856802" cy="89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ernike WFS on Keck: characterizing the on-sky performance of a metasurface Zernike mask on Keck">
            <a:extLst>
              <a:ext uri="{FF2B5EF4-FFF2-40B4-BE49-F238E27FC236}">
                <a16:creationId xmlns:a16="http://schemas.microsoft.com/office/drawing/2014/main" id="{4DA91619-2CBC-9234-3DA0-C081B5A965B6}"/>
              </a:ext>
            </a:extLst>
          </p:cNvPr>
          <p:cNvSpPr txBox="1"/>
          <p:nvPr/>
        </p:nvSpPr>
        <p:spPr>
          <a:xfrm>
            <a:off x="1203429" y="3917399"/>
            <a:ext cx="6247956" cy="10669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342900" indent="-342900" defTabSz="412750" hangingPunct="0">
              <a:buClr>
                <a:srgbClr val="16E7CF">
                  <a:lumMod val="75000"/>
                </a:srgbClr>
              </a:buClr>
              <a:buFont typeface="System Font Regular"/>
              <a:buChar char="★"/>
              <a:defRPr sz="4800">
                <a:solidFill>
                  <a:srgbClr val="FF644E">
                    <a:hueOff val="-152896"/>
                    <a:lumOff val="12368"/>
                  </a:srgb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lang="en-US" sz="2200" kern="0" dirty="0">
                <a:solidFill>
                  <a:srgbClr val="FFFFFF">
                    <a:lumMod val="50000"/>
                  </a:srgbClr>
                </a:solidFill>
                <a:latin typeface="Avenir Next Medium"/>
                <a:sym typeface="Avenir Next Medium"/>
              </a:rPr>
              <a:t>Comparing </a:t>
            </a:r>
            <a:r>
              <a:rPr lang="en-US" sz="2200" kern="0" dirty="0" err="1">
                <a:solidFill>
                  <a:srgbClr val="FFFFFF">
                    <a:lumMod val="50000"/>
                  </a:srgbClr>
                </a:solidFill>
                <a:latin typeface="Avenir Next Medium"/>
                <a:sym typeface="Avenir Next Medium"/>
              </a:rPr>
              <a:t>vZWFS</a:t>
            </a:r>
            <a:r>
              <a:rPr lang="en-US" sz="2200" kern="0" dirty="0">
                <a:solidFill>
                  <a:srgbClr val="FFFFFF">
                    <a:lumMod val="50000"/>
                  </a:srgbClr>
                </a:solidFill>
                <a:latin typeface="Avenir Next Medium"/>
                <a:sym typeface="Avenir Next Medium"/>
              </a:rPr>
              <a:t> phasing with PCS phasing to determine optimal segment co-phasing technique for best AO performance</a:t>
            </a:r>
            <a:endParaRPr sz="2200" kern="0" dirty="0">
              <a:solidFill>
                <a:srgbClr val="FFFFFF">
                  <a:lumMod val="50000"/>
                </a:srgbClr>
              </a:solidFill>
              <a:latin typeface="Avenir Next Medium"/>
              <a:ea typeface="Avenir Next Medium"/>
              <a:cs typeface="Avenir Next Medium"/>
              <a:sym typeface="Avenir Next Medium"/>
            </a:endParaRPr>
          </a:p>
        </p:txBody>
      </p:sp>
      <p:sp>
        <p:nvSpPr>
          <p:cNvPr id="18" name="Zernike WFS on SEAL: testing the performance of a vector-Zernike WFS for segmented primary mirrors in the presence of turbulence">
            <a:extLst>
              <a:ext uri="{FF2B5EF4-FFF2-40B4-BE49-F238E27FC236}">
                <a16:creationId xmlns:a16="http://schemas.microsoft.com/office/drawing/2014/main" id="{68C8DFE4-0884-D076-A272-03487526CA4D}"/>
              </a:ext>
            </a:extLst>
          </p:cNvPr>
          <p:cNvSpPr txBox="1"/>
          <p:nvPr/>
        </p:nvSpPr>
        <p:spPr>
          <a:xfrm>
            <a:off x="4226746" y="618085"/>
            <a:ext cx="2651726" cy="1744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defRPr sz="4800">
                <a:solidFill>
                  <a:srgbClr val="FF644E">
                    <a:hueOff val="-152896"/>
                    <a:lumOff val="12368"/>
                  </a:srgb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lang="en-US" sz="2200" b="1" kern="0" dirty="0">
                <a:solidFill>
                  <a:srgbClr val="16E7CF">
                    <a:hueOff val="167855"/>
                    <a:satOff val="17755"/>
                    <a:lumOff val="-16671"/>
                  </a:srgbClr>
                </a:solidFill>
                <a:latin typeface="Avenir Next Regular"/>
                <a:sym typeface="Avenir Next Regular"/>
              </a:rPr>
              <a:t>Vector-</a:t>
            </a:r>
            <a:r>
              <a:rPr sz="2200" b="1" kern="0" dirty="0">
                <a:solidFill>
                  <a:srgbClr val="16E7CF">
                    <a:hueOff val="167855"/>
                    <a:satOff val="17755"/>
                    <a:lumOff val="-16671"/>
                  </a:srgbClr>
                </a:solidFill>
                <a:latin typeface="Avenir Next Regular"/>
                <a:sym typeface="Avenir Next Regular"/>
              </a:rPr>
              <a:t>Zernike WFS:</a:t>
            </a:r>
            <a:r>
              <a:rPr sz="2200" b="1" kern="0" dirty="0">
                <a:solidFill>
                  <a:srgbClr val="FF644E">
                    <a:hueOff val="-152896"/>
                    <a:lumOff val="12368"/>
                  </a:srgbClr>
                </a:solidFill>
                <a:latin typeface="Avenir Next Regular"/>
                <a:sym typeface="Avenir Next Regular"/>
              </a:rPr>
              <a:t> </a:t>
            </a:r>
            <a:r>
              <a:rPr lang="en-US" sz="2200" kern="0" dirty="0">
                <a:solidFill>
                  <a:srgbClr val="FFFFFF">
                    <a:lumMod val="50000"/>
                  </a:srgbClr>
                </a:solidFill>
                <a:latin typeface="Avenir Next Medium"/>
                <a:sym typeface="Avenir Next Medium"/>
              </a:rPr>
              <a:t>2</a:t>
            </a:r>
            <a:r>
              <a:rPr lang="en-US" sz="2200" kern="0" dirty="0">
                <a:solidFill>
                  <a:srgbClr val="FFFFFF">
                    <a:lumMod val="50000"/>
                  </a:srgbClr>
                </a:solidFill>
                <a:latin typeface="Avenir Next Medium"/>
                <a:ea typeface="Avenir Next Medium"/>
                <a:cs typeface="Avenir Next Medium"/>
                <a:sym typeface="Avenir Next Medium"/>
              </a:rPr>
              <a:t> simultaneous phase shifts for increased dynamic range</a:t>
            </a:r>
            <a:endParaRPr sz="2200" kern="0" dirty="0">
              <a:solidFill>
                <a:srgbClr val="FFFFFF">
                  <a:lumMod val="50000"/>
                </a:srgbClr>
              </a:solidFill>
              <a:latin typeface="Avenir Next Medium"/>
              <a:ea typeface="Avenir Next Medium"/>
              <a:cs typeface="Avenir Next Medium"/>
              <a:sym typeface="Avenir Next Medium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4316E1-C8A7-B323-75BD-38C92B9732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1087" y="376293"/>
            <a:ext cx="5120640" cy="25603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73D81C-2041-E9D1-370A-0B0F89C88A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273" y="436323"/>
            <a:ext cx="3886200" cy="2440260"/>
          </a:xfrm>
          <a:prstGeom prst="rect">
            <a:avLst/>
          </a:prstGeom>
        </p:spPr>
      </p:pic>
      <p:sp>
        <p:nvSpPr>
          <p:cNvPr id="8" name="Zernike WFS on Keck: characterizing the on-sky performance of a metasurface Zernike mask on Keck">
            <a:extLst>
              <a:ext uri="{FF2B5EF4-FFF2-40B4-BE49-F238E27FC236}">
                <a16:creationId xmlns:a16="http://schemas.microsoft.com/office/drawing/2014/main" id="{178536AD-F86F-6309-3531-2289089E83EE}"/>
              </a:ext>
            </a:extLst>
          </p:cNvPr>
          <p:cNvSpPr txBox="1"/>
          <p:nvPr/>
        </p:nvSpPr>
        <p:spPr>
          <a:xfrm>
            <a:off x="7377633" y="2960901"/>
            <a:ext cx="4713691" cy="1528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342900" indent="-342900" defTabSz="412750" hangingPunct="0">
              <a:buClr>
                <a:srgbClr val="16E7CF">
                  <a:lumMod val="75000"/>
                </a:srgbClr>
              </a:buClr>
              <a:buFont typeface="System Font Regular"/>
              <a:buChar char="★"/>
              <a:defRPr sz="4800">
                <a:solidFill>
                  <a:srgbClr val="FF644E">
                    <a:hueOff val="-152896"/>
                    <a:lumOff val="12368"/>
                  </a:srgb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lang="en-US" sz="2400" kern="0" dirty="0">
                <a:solidFill>
                  <a:srgbClr val="FFFFFF">
                    <a:lumMod val="50000"/>
                  </a:srgbClr>
                </a:solidFill>
                <a:latin typeface="Avenir Next Medium"/>
                <a:ea typeface="Avenir Next Medium"/>
                <a:cs typeface="Avenir Next Medium"/>
                <a:sym typeface="Avenir Next Medium"/>
              </a:rPr>
              <a:t>On-sky demonstration of </a:t>
            </a:r>
            <a:r>
              <a:rPr lang="en-US" sz="2400" kern="0" dirty="0" err="1">
                <a:solidFill>
                  <a:srgbClr val="FFFFFF">
                    <a:lumMod val="50000"/>
                  </a:srgbClr>
                </a:solidFill>
                <a:latin typeface="Avenir Next Medium"/>
                <a:ea typeface="Avenir Next Medium"/>
                <a:cs typeface="Avenir Next Medium"/>
                <a:sym typeface="Avenir Next Medium"/>
              </a:rPr>
              <a:t>Strehl</a:t>
            </a:r>
            <a:r>
              <a:rPr lang="en-US" sz="2400" kern="0" dirty="0">
                <a:solidFill>
                  <a:srgbClr val="FFFFFF">
                    <a:lumMod val="50000"/>
                  </a:srgbClr>
                </a:solidFill>
                <a:latin typeface="Avenir Next Medium"/>
                <a:ea typeface="Avenir Next Medium"/>
                <a:cs typeface="Avenir Next Medium"/>
                <a:sym typeface="Avenir Next Medium"/>
              </a:rPr>
              <a:t> improvements via post-AO ZWFS control of primary mirror</a:t>
            </a:r>
            <a:endParaRPr sz="2400" kern="0" dirty="0">
              <a:solidFill>
                <a:srgbClr val="FFFFFF">
                  <a:lumMod val="50000"/>
                </a:srgbClr>
              </a:solidFill>
              <a:latin typeface="Avenir Next Medium"/>
              <a:ea typeface="Avenir Next Medium"/>
              <a:cs typeface="Avenir Next Medium"/>
              <a:sym typeface="Avenir Next Medium"/>
            </a:endParaRPr>
          </a:p>
        </p:txBody>
      </p:sp>
      <p:sp>
        <p:nvSpPr>
          <p:cNvPr id="19" name="Zernike WFS on Keck: characterizing the on-sky performance of a metasurface Zernike mask on Keck">
            <a:extLst>
              <a:ext uri="{FF2B5EF4-FFF2-40B4-BE49-F238E27FC236}">
                <a16:creationId xmlns:a16="http://schemas.microsoft.com/office/drawing/2014/main" id="{F6A71E59-8BBE-C5FF-356A-0FCE8108CF7B}"/>
              </a:ext>
            </a:extLst>
          </p:cNvPr>
          <p:cNvSpPr txBox="1"/>
          <p:nvPr/>
        </p:nvSpPr>
        <p:spPr>
          <a:xfrm>
            <a:off x="7977644" y="4737640"/>
            <a:ext cx="4044083" cy="1744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342900" indent="-342900" defTabSz="412750" hangingPunct="0">
              <a:buClr>
                <a:srgbClr val="16E7CF">
                  <a:lumMod val="75000"/>
                </a:srgbClr>
              </a:buClr>
              <a:buFont typeface="System Font Regular"/>
              <a:buChar char="★"/>
              <a:defRPr sz="4800">
                <a:solidFill>
                  <a:srgbClr val="FF644E">
                    <a:hueOff val="-152896"/>
                    <a:lumOff val="12368"/>
                  </a:srgb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lang="en-US" sz="2200" kern="0" dirty="0">
                <a:solidFill>
                  <a:srgbClr val="FFFFFF">
                    <a:lumMod val="50000"/>
                  </a:srgbClr>
                </a:solidFill>
                <a:latin typeface="Avenir Next Medium"/>
                <a:ea typeface="Avenir Next Medium"/>
                <a:cs typeface="Avenir Next Medium"/>
                <a:sym typeface="Avenir Next Medium"/>
              </a:rPr>
              <a:t>WFS architecture and control schemes are comparable to HWO, helping to verify and inform the HWO architecture</a:t>
            </a:r>
            <a:endParaRPr sz="2200" kern="0" dirty="0">
              <a:solidFill>
                <a:srgbClr val="FFFFFF">
                  <a:lumMod val="50000"/>
                </a:srgbClr>
              </a:solidFill>
              <a:latin typeface="Avenir Next Medium"/>
              <a:ea typeface="Avenir Next Medium"/>
              <a:cs typeface="Avenir Next Medium"/>
              <a:sym typeface="Avenir Next Medium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534DAF9-D511-44AC-9872-06A5E6F9AC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0090" y="4943212"/>
            <a:ext cx="3694176" cy="182851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2CCDD00-6F93-A82E-BDDB-6F4B99A1C0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916" y="4943964"/>
            <a:ext cx="3730752" cy="1828720"/>
          </a:xfrm>
          <a:prstGeom prst="rect">
            <a:avLst/>
          </a:prstGeom>
        </p:spPr>
      </p:pic>
      <p:sp>
        <p:nvSpPr>
          <p:cNvPr id="16" name="Zernike WFS on Keck: characterizing the on-sky performance of a metasurface Zernike mask on Keck">
            <a:extLst>
              <a:ext uri="{FF2B5EF4-FFF2-40B4-BE49-F238E27FC236}">
                <a16:creationId xmlns:a16="http://schemas.microsoft.com/office/drawing/2014/main" id="{99C85598-AB19-6B3D-9964-7E3538C7464A}"/>
              </a:ext>
            </a:extLst>
          </p:cNvPr>
          <p:cNvSpPr txBox="1"/>
          <p:nvPr/>
        </p:nvSpPr>
        <p:spPr>
          <a:xfrm>
            <a:off x="1203428" y="2826152"/>
            <a:ext cx="6357432" cy="10669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342900" indent="-342900" defTabSz="412750" hangingPunct="0">
              <a:buClr>
                <a:srgbClr val="16E7CF">
                  <a:lumMod val="75000"/>
                </a:srgbClr>
              </a:buClr>
              <a:buFont typeface="System Font Regular"/>
              <a:buChar char="★"/>
              <a:defRPr sz="4800">
                <a:solidFill>
                  <a:srgbClr val="FF644E">
                    <a:hueOff val="-152896"/>
                    <a:lumOff val="12368"/>
                  </a:srgbClr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lang="en-US" sz="2200" kern="0" dirty="0">
                <a:solidFill>
                  <a:srgbClr val="FFFFFF">
                    <a:lumMod val="50000"/>
                  </a:srgbClr>
                </a:solidFill>
                <a:latin typeface="Avenir Next Medium"/>
                <a:sym typeface="Avenir Next Medium"/>
              </a:rPr>
              <a:t>Working towards understanding interactions between primary mirror segment co-phasing and AO system</a:t>
            </a:r>
            <a:endParaRPr sz="2200" kern="0" dirty="0">
              <a:solidFill>
                <a:srgbClr val="FFFFFF">
                  <a:lumMod val="50000"/>
                </a:srgbClr>
              </a:solidFill>
              <a:latin typeface="Avenir Next Medium"/>
              <a:ea typeface="Avenir Next Medium"/>
              <a:cs typeface="Avenir Next Medium"/>
              <a:sym typeface="Avenir Next Medium"/>
            </a:endParaRPr>
          </a:p>
        </p:txBody>
      </p:sp>
    </p:spTree>
    <p:extLst>
      <p:ext uri="{BB962C8B-B14F-4D97-AF65-F5344CB8AC3E}">
        <p14:creationId xmlns:p14="http://schemas.microsoft.com/office/powerpoint/2010/main" val="124671683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HWO_dark_2">
  <a:themeElements>
    <a:clrScheme name="HWO 1">
      <a:dk1>
        <a:srgbClr val="000000"/>
      </a:dk1>
      <a:lt1>
        <a:srgbClr val="FFFFFF"/>
      </a:lt1>
      <a:dk2>
        <a:srgbClr val="1D1B4D"/>
      </a:dk2>
      <a:lt2>
        <a:srgbClr val="BAD8FF"/>
      </a:lt2>
      <a:accent1>
        <a:srgbClr val="A6B0BB"/>
      </a:accent1>
      <a:accent2>
        <a:srgbClr val="B7B7B7"/>
      </a:accent2>
      <a:accent3>
        <a:srgbClr val="66A0FF"/>
      </a:accent3>
      <a:accent4>
        <a:srgbClr val="F59B09"/>
      </a:accent4>
      <a:accent5>
        <a:srgbClr val="0648FF"/>
      </a:accent5>
      <a:accent6>
        <a:srgbClr val="13D5BE"/>
      </a:accent6>
      <a:hlink>
        <a:srgbClr val="66A0FF"/>
      </a:hlink>
      <a:folHlink>
        <a:srgbClr val="0648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4_03_Roberge_HWO-stock-slides" id="{807DEC06-4248-5D48-9428-9B3178A16AB5}" vid="{C3FB7D12-5727-CF44-8E66-C01516821783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HWO_dark_2</Template>
  <TotalTime>64</TotalTime>
  <Words>317</Words>
  <Application>Microsoft Macintosh PowerPoint</Application>
  <PresentationFormat>Widescreen</PresentationFormat>
  <Paragraphs>39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9" baseType="lpstr">
      <vt:lpstr>Avenir Next Medium</vt:lpstr>
      <vt:lpstr>Helvetica Neue Light</vt:lpstr>
      <vt:lpstr>Aptos</vt:lpstr>
      <vt:lpstr>Avenir Next Regular</vt:lpstr>
      <vt:lpstr>Arial</vt:lpstr>
      <vt:lpstr>System Font Regular</vt:lpstr>
      <vt:lpstr>Helvetica Neue</vt:lpstr>
      <vt:lpstr>Avenir Next</vt:lpstr>
      <vt:lpstr>Avenir Next Condensed Medium</vt:lpstr>
      <vt:lpstr>Helvetica Neue Medium</vt:lpstr>
      <vt:lpstr>Avenir Next Condensed</vt:lpstr>
      <vt:lpstr>Calibri</vt:lpstr>
      <vt:lpstr>HWO_dark_2</vt:lpstr>
      <vt:lpstr>White</vt:lpstr>
      <vt:lpstr>HWO Technology Development</vt:lpstr>
      <vt:lpstr>Ultra-Stable Metrology</vt:lpstr>
      <vt:lpstr>Orbiting Laser Guide Star</vt:lpstr>
      <vt:lpstr>UV Coatings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Sitarski, Breann N. (GSFC-5510)</dc:creator>
  <cp:lastModifiedBy>Sitarski, Breann N. (GSFC-5510)</cp:lastModifiedBy>
  <cp:revision>4</cp:revision>
  <cp:lastPrinted>2024-01-15T18:23:29Z</cp:lastPrinted>
  <dcterms:created xsi:type="dcterms:W3CDTF">2024-07-05T15:45:17Z</dcterms:created>
  <dcterms:modified xsi:type="dcterms:W3CDTF">2024-07-11T16:21:53Z</dcterms:modified>
</cp:coreProperties>
</file>