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
  </p:handoutMasterIdLst>
  <p:sldIdLst>
    <p:sldId id="256" r:id="rId2"/>
  </p:sldIdLst>
  <p:sldSz cx="36576000" cy="5120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2190" y="3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4577C0-9439-4D86-87F9-208ADC3D38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A46DE3-16EA-4843-B423-3C063E7F83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4014BD-F029-4B32-92A5-CD1FB522C483}" type="datetimeFigureOut">
              <a:rPr lang="en-US" smtClean="0"/>
              <a:t>7/16/2024</a:t>
            </a:fld>
            <a:endParaRPr lang="en-US"/>
          </a:p>
        </p:txBody>
      </p:sp>
      <p:sp>
        <p:nvSpPr>
          <p:cNvPr id="4" name="Footer Placeholder 3">
            <a:extLst>
              <a:ext uri="{FF2B5EF4-FFF2-40B4-BE49-F238E27FC236}">
                <a16:creationId xmlns:a16="http://schemas.microsoft.com/office/drawing/2014/main" id="{9612223A-6AFC-4826-95C7-2E130F9F32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8983D14-5D91-4C7F-93E0-5D923046B4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12AF7C-EAAD-4576-8536-12D4D02E0F0F}" type="slidenum">
              <a:rPr lang="en-US" smtClean="0"/>
              <a:t>‹#›</a:t>
            </a:fld>
            <a:endParaRPr lang="en-US"/>
          </a:p>
        </p:txBody>
      </p:sp>
    </p:spTree>
    <p:extLst>
      <p:ext uri="{BB962C8B-B14F-4D97-AF65-F5344CB8AC3E}">
        <p14:creationId xmlns:p14="http://schemas.microsoft.com/office/powerpoint/2010/main" val="22065762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380311"/>
            <a:ext cx="31089600" cy="17827413"/>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26895217"/>
            <a:ext cx="27432000" cy="12363023"/>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220888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270351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2726267"/>
            <a:ext cx="7886700" cy="433950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2726267"/>
            <a:ext cx="23202900" cy="433950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31664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29130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12766055"/>
            <a:ext cx="31546800" cy="21300436"/>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34268002"/>
            <a:ext cx="31546800" cy="11201396"/>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BC780-4242-4024-A49E-7BF9CBFB865F}"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29346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13631334"/>
            <a:ext cx="15544800" cy="3248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13631334"/>
            <a:ext cx="15544800" cy="3248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BC780-4242-4024-A49E-7BF9CBFB865F}"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43762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726278"/>
            <a:ext cx="31546800" cy="98975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12552684"/>
            <a:ext cx="15473360" cy="6151876"/>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8704560"/>
            <a:ext cx="15473360" cy="2751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12552684"/>
            <a:ext cx="15549564" cy="6151876"/>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8704560"/>
            <a:ext cx="15549564" cy="2751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BC780-4242-4024-A49E-7BF9CBFB865F}"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27575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1BC780-4242-4024-A49E-7BF9CBFB865F}"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13693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BC780-4242-4024-A49E-7BF9CBFB865F}"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415276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3413760"/>
            <a:ext cx="11796712" cy="1194816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7372785"/>
            <a:ext cx="18516600" cy="3638973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15361920"/>
            <a:ext cx="11796712" cy="28459857"/>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301BC780-4242-4024-A49E-7BF9CBFB865F}"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92135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3413760"/>
            <a:ext cx="11796712" cy="1194816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7372785"/>
            <a:ext cx="18516600" cy="36389733"/>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15361920"/>
            <a:ext cx="11796712" cy="28459857"/>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301BC780-4242-4024-A49E-7BF9CBFB865F}"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98445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2726278"/>
            <a:ext cx="31546800" cy="98975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13631334"/>
            <a:ext cx="31546800" cy="32489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47460758"/>
            <a:ext cx="8229600" cy="2726267"/>
          </a:xfrm>
          <a:prstGeom prst="rect">
            <a:avLst/>
          </a:prstGeom>
        </p:spPr>
        <p:txBody>
          <a:bodyPr vert="horz" lIns="91440" tIns="45720" rIns="91440" bIns="45720" rtlCol="0" anchor="ctr"/>
          <a:lstStyle>
            <a:lvl1pPr algn="l">
              <a:defRPr sz="4800">
                <a:solidFill>
                  <a:schemeClr val="tx1">
                    <a:tint val="75000"/>
                  </a:schemeClr>
                </a:solidFill>
              </a:defRPr>
            </a:lvl1pPr>
          </a:lstStyle>
          <a:p>
            <a:fld id="{301BC780-4242-4024-A49E-7BF9CBFB865F}" type="datetimeFigureOut">
              <a:rPr lang="en-US" smtClean="0"/>
              <a:t>7/16/2024</a:t>
            </a:fld>
            <a:endParaRPr lang="en-US"/>
          </a:p>
        </p:txBody>
      </p:sp>
      <p:sp>
        <p:nvSpPr>
          <p:cNvPr id="5" name="Footer Placeholder 4"/>
          <p:cNvSpPr>
            <a:spLocks noGrp="1"/>
          </p:cNvSpPr>
          <p:nvPr>
            <p:ph type="ftr" sz="quarter" idx="3"/>
          </p:nvPr>
        </p:nvSpPr>
        <p:spPr>
          <a:xfrm>
            <a:off x="12115800" y="47460758"/>
            <a:ext cx="12344400" cy="2726267"/>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47460758"/>
            <a:ext cx="8229600" cy="2726267"/>
          </a:xfrm>
          <a:prstGeom prst="rect">
            <a:avLst/>
          </a:prstGeom>
        </p:spPr>
        <p:txBody>
          <a:bodyPr vert="horz" lIns="91440" tIns="45720" rIns="91440" bIns="45720" rtlCol="0" anchor="ctr"/>
          <a:lstStyle>
            <a:lvl1pPr algn="r">
              <a:defRPr sz="4800">
                <a:solidFill>
                  <a:schemeClr val="tx1">
                    <a:tint val="75000"/>
                  </a:schemeClr>
                </a:solidFill>
              </a:defRPr>
            </a:lvl1pPr>
          </a:lstStyle>
          <a:p>
            <a:fld id="{0DA00925-2799-4574-9733-5A14CE614FD9}" type="slidenum">
              <a:rPr lang="en-US" smtClean="0"/>
              <a:t>‹#›</a:t>
            </a:fld>
            <a:endParaRPr lang="en-US"/>
          </a:p>
        </p:txBody>
      </p:sp>
    </p:spTree>
    <p:extLst>
      <p:ext uri="{BB962C8B-B14F-4D97-AF65-F5344CB8AC3E}">
        <p14:creationId xmlns:p14="http://schemas.microsoft.com/office/powerpoint/2010/main" val="2554932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FED5F0C5-C7AC-3794-9714-8AB758C21CE6}"/>
              </a:ext>
            </a:extLst>
          </p:cNvPr>
          <p:cNvPicPr>
            <a:picLocks noChangeAspect="1"/>
          </p:cNvPicPr>
          <p:nvPr/>
        </p:nvPicPr>
        <p:blipFill>
          <a:blip r:embed="rId2"/>
          <a:stretch>
            <a:fillRect/>
          </a:stretch>
        </p:blipFill>
        <p:spPr>
          <a:xfrm>
            <a:off x="29054858" y="16811714"/>
            <a:ext cx="7349190" cy="2948082"/>
          </a:xfrm>
          <a:prstGeom prst="rect">
            <a:avLst/>
          </a:prstGeom>
        </p:spPr>
      </p:pic>
      <p:sp>
        <p:nvSpPr>
          <p:cNvPr id="151" name="Rectangle 150">
            <a:extLst>
              <a:ext uri="{FF2B5EF4-FFF2-40B4-BE49-F238E27FC236}">
                <a16:creationId xmlns:a16="http://schemas.microsoft.com/office/drawing/2014/main" id="{C7E20B3A-D6F4-4933-8C6A-D8508D69AB8C}"/>
              </a:ext>
            </a:extLst>
          </p:cNvPr>
          <p:cNvSpPr/>
          <p:nvPr/>
        </p:nvSpPr>
        <p:spPr>
          <a:xfrm>
            <a:off x="17220551" y="30961854"/>
            <a:ext cx="19355449" cy="15197452"/>
          </a:xfrm>
          <a:prstGeom prst="rect">
            <a:avLst/>
          </a:prstGeom>
          <a:solidFill>
            <a:srgbClr val="F3F3ED"/>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BD7866E5-6B0A-4251-8694-7C33F10D8566}"/>
              </a:ext>
            </a:extLst>
          </p:cNvPr>
          <p:cNvSpPr/>
          <p:nvPr/>
        </p:nvSpPr>
        <p:spPr>
          <a:xfrm>
            <a:off x="0" y="30961854"/>
            <a:ext cx="18288000" cy="20244546"/>
          </a:xfrm>
          <a:prstGeom prst="rect">
            <a:avLst/>
          </a:prstGeom>
          <a:solidFill>
            <a:srgbClr val="F3F3ED"/>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D2F91A9-0959-4496-AFC2-47C9B98507B7}"/>
              </a:ext>
            </a:extLst>
          </p:cNvPr>
          <p:cNvSpPr/>
          <p:nvPr/>
        </p:nvSpPr>
        <p:spPr>
          <a:xfrm>
            <a:off x="-34227" y="4823899"/>
            <a:ext cx="18356454" cy="16351226"/>
          </a:xfrm>
          <a:prstGeom prst="rect">
            <a:avLst/>
          </a:prstGeom>
          <a:solidFill>
            <a:srgbClr val="F3F3ED"/>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CA72BA-FA2D-47A0-82FC-5FF1C9D70631}"/>
              </a:ext>
            </a:extLst>
          </p:cNvPr>
          <p:cNvSpPr txBox="1"/>
          <p:nvPr/>
        </p:nvSpPr>
        <p:spPr>
          <a:xfrm>
            <a:off x="6352366" y="706575"/>
            <a:ext cx="23608046" cy="2123658"/>
          </a:xfrm>
          <a:prstGeom prst="rect">
            <a:avLst/>
          </a:prstGeom>
          <a:noFill/>
        </p:spPr>
        <p:txBody>
          <a:bodyPr wrap="square" rtlCol="0">
            <a:spAutoFit/>
          </a:bodyPr>
          <a:lstStyle/>
          <a:p>
            <a:pPr algn="ctr"/>
            <a:r>
              <a:rPr lang="en-US" sz="6600" b="1" cap="all" dirty="0">
                <a:solidFill>
                  <a:prstClr val="black"/>
                </a:solidFill>
                <a:latin typeface="Leelawadee UI Semilight" panose="020B0402040204020203" pitchFamily="34" charset="-34"/>
                <a:cs typeface="Leelawadee UI Semilight" panose="020B0402040204020203" pitchFamily="34" charset="-34"/>
              </a:rPr>
              <a:t>Cold Metal Transfer (CMT) Wire-Arc Additive Manufacturing (WAAM) in a high vacuum environment </a:t>
            </a:r>
          </a:p>
        </p:txBody>
      </p:sp>
      <p:sp>
        <p:nvSpPr>
          <p:cNvPr id="15" name="TextBox 14">
            <a:extLst>
              <a:ext uri="{FF2B5EF4-FFF2-40B4-BE49-F238E27FC236}">
                <a16:creationId xmlns:a16="http://schemas.microsoft.com/office/drawing/2014/main" id="{8713AEA3-EE85-4396-9CB7-44E505CB66B0}"/>
              </a:ext>
            </a:extLst>
          </p:cNvPr>
          <p:cNvSpPr txBox="1"/>
          <p:nvPr/>
        </p:nvSpPr>
        <p:spPr>
          <a:xfrm>
            <a:off x="10085647" y="3344565"/>
            <a:ext cx="15198992"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rPr>
              <a:t>Ilana Lu | EM42 </a:t>
            </a:r>
            <a:r>
              <a:rPr lang="en-US" sz="3600" kern="0" dirty="0">
                <a:solidFill>
                  <a:prstClr val="black"/>
                </a:solidFill>
              </a:rPr>
              <a:t>Additive </a:t>
            </a:r>
            <a:r>
              <a:rPr kumimoji="0" lang="en-US" sz="3600" b="0" i="0" u="none" strike="noStrike" kern="0" cap="none" spc="0" normalizeH="0" baseline="0" noProof="0" dirty="0">
                <a:ln>
                  <a:noFill/>
                </a:ln>
                <a:solidFill>
                  <a:prstClr val="black"/>
                </a:solidFill>
                <a:effectLst/>
                <a:uLnTx/>
                <a:uFillTx/>
              </a:rPr>
              <a:t>Manufacturing Team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rPr>
              <a:t>ilana.k.lu@nasa.gov</a:t>
            </a:r>
          </a:p>
        </p:txBody>
      </p:sp>
      <p:pic>
        <p:nvPicPr>
          <p:cNvPr id="17" name="Picture 16" descr="Logo, icon&#10;&#10;Description automatically generated">
            <a:extLst>
              <a:ext uri="{FF2B5EF4-FFF2-40B4-BE49-F238E27FC236}">
                <a16:creationId xmlns:a16="http://schemas.microsoft.com/office/drawing/2014/main" id="{BC0DFFA8-9F7F-4CBF-BE7C-2BE44699F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203" y="924927"/>
            <a:ext cx="3613337" cy="3004088"/>
          </a:xfrm>
          <a:prstGeom prst="rect">
            <a:avLst/>
          </a:prstGeom>
        </p:spPr>
      </p:pic>
      <p:sp>
        <p:nvSpPr>
          <p:cNvPr id="83" name="TextBox 82">
            <a:extLst>
              <a:ext uri="{FF2B5EF4-FFF2-40B4-BE49-F238E27FC236}">
                <a16:creationId xmlns:a16="http://schemas.microsoft.com/office/drawing/2014/main" id="{F9F737C4-29C7-4B53-90C5-31A7B5943CD4}"/>
              </a:ext>
            </a:extLst>
          </p:cNvPr>
          <p:cNvSpPr txBox="1"/>
          <p:nvPr/>
        </p:nvSpPr>
        <p:spPr>
          <a:xfrm>
            <a:off x="556090" y="5465147"/>
            <a:ext cx="17731910" cy="15788938"/>
          </a:xfrm>
          <a:prstGeom prst="rect">
            <a:avLst/>
          </a:prstGeom>
          <a:noFill/>
        </p:spPr>
        <p:txBody>
          <a:bodyPr wrap="square" rtlCol="0">
            <a:spAutoFit/>
          </a:bodyPr>
          <a:lstStyle/>
          <a:p>
            <a:r>
              <a:rPr lang="en-US" sz="4800" b="1" dirty="0">
                <a:solidFill>
                  <a:prstClr val="black"/>
                </a:solidFill>
                <a:latin typeface="Leelawadee UI Semilight" panose="020B0402040204020203" pitchFamily="34" charset="-34"/>
                <a:cs typeface="Leelawadee UI Semilight" panose="020B0402040204020203" pitchFamily="34" charset="-34"/>
              </a:rPr>
              <a:t>Background and Objective</a:t>
            </a:r>
          </a:p>
          <a:p>
            <a:r>
              <a:rPr lang="en-US" sz="3600" dirty="0">
                <a:solidFill>
                  <a:prstClr val="black"/>
                </a:solidFill>
                <a:latin typeface="Leelawadee UI Semilight" panose="020B0402040204020203" pitchFamily="34" charset="-34"/>
                <a:cs typeface="Leelawadee UI Semilight" panose="020B0402040204020203" pitchFamily="34" charset="-34"/>
              </a:rPr>
              <a:t>Aluminum has been identified as a compound within regolith and is likely to become a core component of our infrastructure on the lunar surface as in-situ resource utilization (ISRU) capabilities are advanced</a:t>
            </a:r>
          </a:p>
          <a:p>
            <a:endParaRPr lang="en-US" sz="3600" dirty="0">
              <a:solidFill>
                <a:prstClr val="black"/>
              </a:solidFill>
              <a:latin typeface="Leelawadee UI Semilight" panose="020B0402040204020203" pitchFamily="34" charset="-34"/>
              <a:cs typeface="Leelawadee UI Semilight" panose="020B0402040204020203" pitchFamily="34" charset="-34"/>
            </a:endParaRPr>
          </a:p>
          <a:p>
            <a:r>
              <a:rPr lang="en-US" sz="3600" dirty="0">
                <a:solidFill>
                  <a:prstClr val="black"/>
                </a:solidFill>
                <a:latin typeface="Leelawadee UI Semilight" panose="020B0402040204020203" pitchFamily="34" charset="-34"/>
                <a:cs typeface="Leelawadee UI Semilight" panose="020B0402040204020203" pitchFamily="34" charset="-34"/>
              </a:rPr>
              <a:t>Large-scale components, outfitting, and repairs of aluminum materials can be fabricated with robotic wire arc additive manufacturing (WAAM) in order to inhabit the moon’s surface long term. WAAM is a high value process for lunar advanced manufacturing as it does not require special containment to reduce explosion hazards such as powder-based additive processes and feedstock </a:t>
            </a:r>
          </a:p>
          <a:p>
            <a:pPr marL="571500" indent="-571500">
              <a:buFont typeface="Wingdings" panose="05000000000000000000" pitchFamily="2" charset="2"/>
              <a:buChar char="§"/>
            </a:pPr>
            <a:endParaRPr lang="en-US" sz="3600" dirty="0">
              <a:solidFill>
                <a:prstClr val="black"/>
              </a:solidFill>
              <a:latin typeface="Leelawadee UI Semilight" panose="020B0402040204020203" pitchFamily="34" charset="-34"/>
              <a:cs typeface="Leelawadee UI Semilight" panose="020B0402040204020203" pitchFamily="34" charset="-34"/>
            </a:endParaRPr>
          </a:p>
          <a:p>
            <a:r>
              <a:rPr lang="en-US" sz="3600" dirty="0">
                <a:solidFill>
                  <a:prstClr val="black"/>
                </a:solidFill>
                <a:latin typeface="Leelawadee UI Semilight" panose="020B0402040204020203" pitchFamily="34" charset="-34"/>
                <a:cs typeface="Leelawadee UI Semilight" panose="020B0402040204020203" pitchFamily="34" charset="-34"/>
              </a:rPr>
              <a:t>The welding process of cold metal transfer (CMT) is a relatively new variation of gas metal arc welding (GMAW, also known as MIG) that relies on the detection of a short circuit in the welding process to control the deposition droplet action, resulting in lower heat input and splatter compared to conventional MIG welding</a:t>
            </a:r>
          </a:p>
          <a:p>
            <a:endParaRPr lang="en-US" sz="3600" dirty="0">
              <a:solidFill>
                <a:prstClr val="black"/>
              </a:solidFill>
              <a:latin typeface="Leelawadee UI Semilight" panose="020B0402040204020203" pitchFamily="34" charset="-34"/>
              <a:cs typeface="Leelawadee UI Semilight" panose="020B0402040204020203" pitchFamily="34" charset="-34"/>
            </a:endParaRPr>
          </a:p>
          <a:p>
            <a:r>
              <a:rPr lang="en-US" sz="3600" dirty="0">
                <a:solidFill>
                  <a:prstClr val="black"/>
                </a:solidFill>
                <a:latin typeface="Leelawadee UI Semilight" panose="020B0402040204020203" pitchFamily="34" charset="-34"/>
                <a:cs typeface="Leelawadee UI Semilight" panose="020B0402040204020203" pitchFamily="34" charset="-34"/>
              </a:rPr>
              <a:t>Part of the strategy to explore the CMT-WAAM process for use as an in-space manufacturing method is to evaluate its behavior in the anticipated environments of reduced gravity and high vacuum. Traditional MIG processes are not anticipated to work directly in such environments, but due to the novel short circuit droplet action of this welding process it was unknown if it would perform with these conditions</a:t>
            </a:r>
          </a:p>
          <a:p>
            <a:endParaRPr lang="en-US" sz="3600" dirty="0">
              <a:solidFill>
                <a:prstClr val="black"/>
              </a:solidFill>
              <a:latin typeface="Leelawadee UI Semilight" panose="020B0402040204020203" pitchFamily="34" charset="-34"/>
              <a:cs typeface="Leelawadee UI Semilight" panose="020B0402040204020203" pitchFamily="34" charset="-34"/>
            </a:endParaRPr>
          </a:p>
          <a:p>
            <a:r>
              <a:rPr lang="en-US" sz="3600" dirty="0">
                <a:solidFill>
                  <a:prstClr val="black"/>
                </a:solidFill>
                <a:latin typeface="Leelawadee UI Semilight" panose="020B0402040204020203" pitchFamily="34" charset="-34"/>
                <a:cs typeface="Leelawadee UI Semilight" panose="020B0402040204020203" pitchFamily="34" charset="-34"/>
              </a:rPr>
              <a:t>This project was initiated to perform the CMT-WAAM process within a TVAC chamber at MSFC and evaluate if it would be able to print under high vacuum by use of a custom fixture, controls system, and commercial CMT welding equipment</a:t>
            </a:r>
          </a:p>
          <a:p>
            <a:endParaRPr lang="en-US" sz="3600" dirty="0">
              <a:solidFill>
                <a:prstClr val="black"/>
              </a:solidFill>
              <a:latin typeface="Leelawadee UI Semilight" panose="020B0402040204020203" pitchFamily="34" charset="-34"/>
              <a:cs typeface="Leelawadee UI Semilight" panose="020B0402040204020203" pitchFamily="34" charset="-34"/>
            </a:endParaRPr>
          </a:p>
          <a:p>
            <a:endParaRPr lang="en-US" sz="3600" dirty="0">
              <a:solidFill>
                <a:prstClr val="black"/>
              </a:solidFill>
              <a:latin typeface="Leelawadee UI Semilight" panose="020B0402040204020203" pitchFamily="34" charset="-34"/>
              <a:cs typeface="Leelawadee UI Semilight" panose="020B0402040204020203" pitchFamily="34" charset="-34"/>
            </a:endParaRPr>
          </a:p>
        </p:txBody>
      </p:sp>
      <p:sp>
        <p:nvSpPr>
          <p:cNvPr id="84" name="TextBox 83">
            <a:extLst>
              <a:ext uri="{FF2B5EF4-FFF2-40B4-BE49-F238E27FC236}">
                <a16:creationId xmlns:a16="http://schemas.microsoft.com/office/drawing/2014/main" id="{72BFB5B0-94A8-4578-BD37-F5513E9E9373}"/>
              </a:ext>
            </a:extLst>
          </p:cNvPr>
          <p:cNvSpPr txBox="1"/>
          <p:nvPr/>
        </p:nvSpPr>
        <p:spPr>
          <a:xfrm>
            <a:off x="0" y="31623734"/>
            <a:ext cx="17256753" cy="7725192"/>
          </a:xfrm>
          <a:prstGeom prst="rect">
            <a:avLst/>
          </a:prstGeom>
          <a:noFill/>
        </p:spPr>
        <p:txBody>
          <a:bodyPr wrap="square" rtlCol="0">
            <a:spAutoFit/>
          </a:bodyPr>
          <a:lstStyle/>
          <a:p>
            <a:r>
              <a:rPr lang="en-US" sz="4400" b="1" dirty="0">
                <a:solidFill>
                  <a:prstClr val="black"/>
                </a:solidFill>
                <a:latin typeface="Leelawadee UI Semilight" panose="020B0402040204020203" pitchFamily="34" charset="-34"/>
                <a:cs typeface="Leelawadee UI Semilight" panose="020B0402040204020203" pitchFamily="34" charset="-34"/>
              </a:rPr>
              <a:t>General Approach</a:t>
            </a:r>
          </a:p>
          <a:p>
            <a:pPr marL="1143000" indent="-1143000">
              <a:buFont typeface="+mj-lt"/>
              <a:buAutoNum type="arabicPeriod"/>
            </a:pPr>
            <a:r>
              <a:rPr lang="en-US" sz="3200" dirty="0">
                <a:solidFill>
                  <a:prstClr val="black"/>
                </a:solidFill>
                <a:latin typeface="Leelawadee UI Semilight" panose="020B0402040204020203" pitchFamily="34" charset="-34"/>
                <a:cs typeface="Leelawadee UI Semilight" panose="020B0402040204020203" pitchFamily="34" charset="-34"/>
              </a:rPr>
              <a:t>The MSFC team designed a fixture to withstand the anticipated high vacuum conditions: </a:t>
            </a:r>
          </a:p>
          <a:p>
            <a:pPr marL="1600200" lvl="1" indent="-1143000">
              <a:buFont typeface="+mj-lt"/>
              <a:buAutoNum type="alphaLcPeriod"/>
            </a:pPr>
            <a:r>
              <a:rPr lang="en-US" sz="3200" dirty="0">
                <a:solidFill>
                  <a:prstClr val="black"/>
                </a:solidFill>
                <a:latin typeface="Leelawadee UI Semilight" panose="020B0402040204020203" pitchFamily="34" charset="-34"/>
                <a:cs typeface="Leelawadee UI Semilight" panose="020B0402040204020203" pitchFamily="34" charset="-34"/>
              </a:rPr>
              <a:t>Stepper motors rated for the environment</a:t>
            </a:r>
          </a:p>
          <a:p>
            <a:pPr marL="1600200" lvl="1" indent="-1143000">
              <a:buFont typeface="+mj-lt"/>
              <a:buAutoNum type="alphaLcPeriod"/>
            </a:pPr>
            <a:r>
              <a:rPr lang="en-US" sz="3200" dirty="0">
                <a:solidFill>
                  <a:prstClr val="black"/>
                </a:solidFill>
                <a:latin typeface="Leelawadee UI Semilight" panose="020B0402040204020203" pitchFamily="34" charset="-34"/>
                <a:cs typeface="Leelawadee UI Semilight" panose="020B0402040204020203" pitchFamily="34" charset="-34"/>
              </a:rPr>
              <a:t>Welding power supply and motion controls outside the chamber, using the hermetic feed through of the V20 TVAC chamber for power and communication</a:t>
            </a:r>
          </a:p>
          <a:p>
            <a:pPr marL="1143000" indent="-1143000">
              <a:buFont typeface="+mj-lt"/>
              <a:buAutoNum type="arabicPeriod"/>
            </a:pPr>
            <a:r>
              <a:rPr lang="en-US" sz="3200" dirty="0">
                <a:solidFill>
                  <a:prstClr val="black"/>
                </a:solidFill>
                <a:latin typeface="Leelawadee UI Semilight" panose="020B0402040204020203" pitchFamily="34" charset="-34"/>
                <a:cs typeface="Leelawadee UI Semilight" panose="020B0402040204020203" pitchFamily="34" charset="-34"/>
              </a:rPr>
              <a:t>A LabVIEW interface to V20 and controls was also developed for this at MSFC</a:t>
            </a:r>
          </a:p>
          <a:p>
            <a:pPr marL="1600200" lvl="1" indent="-1143000">
              <a:buFont typeface="+mj-lt"/>
              <a:buAutoNum type="alphaLcPeriod"/>
            </a:pPr>
            <a:r>
              <a:rPr lang="en-US" sz="3200" dirty="0">
                <a:solidFill>
                  <a:prstClr val="black"/>
                </a:solidFill>
                <a:latin typeface="Leelawadee UI Semilight" panose="020B0402040204020203" pitchFamily="34" charset="-34"/>
                <a:cs typeface="Leelawadee UI Semilight" panose="020B0402040204020203" pitchFamily="34" charset="-34"/>
              </a:rPr>
              <a:t>Preprogrammed toolpaths and ability to “home” and avoid overtravel with limit switches</a:t>
            </a:r>
          </a:p>
          <a:p>
            <a:pPr marL="1143000" indent="-1143000">
              <a:buFont typeface="+mj-lt"/>
              <a:buAutoNum type="arabicPeriod"/>
            </a:pPr>
            <a:r>
              <a:rPr lang="en-US" sz="3200" dirty="0">
                <a:solidFill>
                  <a:prstClr val="black"/>
                </a:solidFill>
                <a:latin typeface="Leelawadee UI Semilight" panose="020B0402040204020203" pitchFamily="34" charset="-34"/>
                <a:cs typeface="Leelawadee UI Semilight" panose="020B0402040204020203" pitchFamily="34" charset="-34"/>
              </a:rPr>
              <a:t>Fabrication of the fixture was also completed at MSFC</a:t>
            </a:r>
          </a:p>
          <a:p>
            <a:pPr marL="1143000" indent="-1143000">
              <a:buFont typeface="+mj-lt"/>
              <a:buAutoNum type="arabicPeriod"/>
            </a:pPr>
            <a:r>
              <a:rPr lang="en-US" sz="3200" dirty="0">
                <a:solidFill>
                  <a:prstClr val="black"/>
                </a:solidFill>
                <a:latin typeface="Leelawadee UI Semilight" panose="020B0402040204020203" pitchFamily="34" charset="-34"/>
                <a:cs typeface="Leelawadee UI Semilight" panose="020B0402040204020203" pitchFamily="34" charset="-34"/>
              </a:rPr>
              <a:t>The system was tested assembled outside vacuum chamber to ensure functionality</a:t>
            </a:r>
          </a:p>
          <a:p>
            <a:pPr marL="1143000" indent="-1143000">
              <a:buFont typeface="+mj-lt"/>
              <a:buAutoNum type="arabicPeriod"/>
            </a:pPr>
            <a:r>
              <a:rPr lang="en-US" sz="3200" dirty="0">
                <a:solidFill>
                  <a:prstClr val="black"/>
                </a:solidFill>
                <a:latin typeface="Leelawadee UI Semilight" panose="020B0402040204020203" pitchFamily="34" charset="-34"/>
                <a:cs typeface="Leelawadee UI Semilight" panose="020B0402040204020203" pitchFamily="34" charset="-34"/>
              </a:rPr>
              <a:t>Vacuum was drawn down once the fixture was finally assembled inside V20, individual parts were pre-baked to reduce outgassing, and communications troubleshooting was complete</a:t>
            </a:r>
          </a:p>
          <a:p>
            <a:pPr marL="1143000" indent="-1143000">
              <a:buFont typeface="+mj-lt"/>
              <a:buAutoNum type="arabicPeriod"/>
            </a:pPr>
            <a:endParaRPr lang="en-US" sz="3200" dirty="0">
              <a:solidFill>
                <a:prstClr val="black"/>
              </a:solidFill>
              <a:latin typeface="Leelawadee UI Semilight" panose="020B0402040204020203" pitchFamily="34" charset="-34"/>
              <a:cs typeface="Leelawadee UI Semilight" panose="020B0402040204020203" pitchFamily="34" charset="-34"/>
            </a:endParaRPr>
          </a:p>
          <a:p>
            <a:pPr marL="1143000" indent="-1143000">
              <a:buFont typeface="+mj-lt"/>
              <a:buAutoNum type="arabicPeriod"/>
            </a:pPr>
            <a:endParaRPr lang="en-US" sz="3200" dirty="0">
              <a:solidFill>
                <a:prstClr val="black"/>
              </a:solidFill>
              <a:latin typeface="Leelawadee UI Semilight" panose="020B0402040204020203" pitchFamily="34" charset="-34"/>
              <a:cs typeface="Leelawadee UI Semilight" panose="020B0402040204020203" pitchFamily="34" charset="-34"/>
            </a:endParaRPr>
          </a:p>
          <a:p>
            <a:pPr marL="1143000" indent="-1143000">
              <a:buFont typeface="+mj-lt"/>
              <a:buAutoNum type="arabicPeriod"/>
            </a:pPr>
            <a:endParaRPr lang="en-US" sz="3200" i="1" dirty="0">
              <a:solidFill>
                <a:prstClr val="black"/>
              </a:solidFill>
              <a:latin typeface="Leelawadee UI Semilight" panose="020B0402040204020203" pitchFamily="34" charset="-34"/>
              <a:cs typeface="Leelawadee UI Semilight" panose="020B0402040204020203" pitchFamily="34" charset="-34"/>
            </a:endParaRPr>
          </a:p>
          <a:p>
            <a:endParaRPr lang="en-US" sz="3600" dirty="0">
              <a:solidFill>
                <a:prstClr val="black"/>
              </a:solidFill>
              <a:latin typeface="Bookman Old Style" panose="02050604050505020204" pitchFamily="18" charset="0"/>
              <a:cs typeface="Times New Roman" panose="02020603050405020304" pitchFamily="18" charset="0"/>
            </a:endParaRPr>
          </a:p>
        </p:txBody>
      </p:sp>
      <p:sp>
        <p:nvSpPr>
          <p:cNvPr id="139" name="TextBox 138">
            <a:extLst>
              <a:ext uri="{FF2B5EF4-FFF2-40B4-BE49-F238E27FC236}">
                <a16:creationId xmlns:a16="http://schemas.microsoft.com/office/drawing/2014/main" id="{5F7D91E3-B53A-4F44-9C2C-3EB8B621988F}"/>
              </a:ext>
            </a:extLst>
          </p:cNvPr>
          <p:cNvSpPr txBox="1"/>
          <p:nvPr/>
        </p:nvSpPr>
        <p:spPr>
          <a:xfrm>
            <a:off x="18601999" y="12128562"/>
            <a:ext cx="11001701" cy="10187404"/>
          </a:xfrm>
          <a:prstGeom prst="rect">
            <a:avLst/>
          </a:prstGeom>
          <a:noFill/>
        </p:spPr>
        <p:txBody>
          <a:bodyPr wrap="square" rtlCol="0">
            <a:spAutoFit/>
          </a:bodyPr>
          <a:lstStyle/>
          <a:p>
            <a:r>
              <a:rPr lang="en-US" sz="4800" b="1" dirty="0">
                <a:solidFill>
                  <a:prstClr val="black"/>
                </a:solidFill>
                <a:latin typeface="Leelawadee UI Semilight" panose="020B0402040204020203" pitchFamily="34" charset="-34"/>
                <a:cs typeface="Leelawadee UI Semilight" panose="020B0402040204020203" pitchFamily="34" charset="-34"/>
              </a:rPr>
              <a:t>Results</a:t>
            </a:r>
          </a:p>
          <a:p>
            <a:r>
              <a:rPr lang="en-US" sz="3200" dirty="0">
                <a:solidFill>
                  <a:prstClr val="black"/>
                </a:solidFill>
                <a:latin typeface="Leelawadee UI Semilight" panose="020B0402040204020203" pitchFamily="34" charset="-34"/>
                <a:cs typeface="Leelawadee UI Semilight" panose="020B0402040204020203" pitchFamily="34" charset="-34"/>
              </a:rPr>
              <a:t>The commercial welding equipment and MSFC-designed and fabricated positioner functioned within the high vacuum environment of V20, with minimal leakage from the coolant lines within the system and under vacuum</a:t>
            </a:r>
          </a:p>
          <a:p>
            <a:endParaRPr lang="en-US" sz="3200" dirty="0">
              <a:solidFill>
                <a:prstClr val="black"/>
              </a:solidFill>
              <a:latin typeface="Leelawadee UI Semilight" panose="020B0402040204020203" pitchFamily="34" charset="-34"/>
              <a:cs typeface="Leelawadee UI Semilight" panose="020B0402040204020203" pitchFamily="34" charset="-34"/>
            </a:endParaRPr>
          </a:p>
          <a:p>
            <a:r>
              <a:rPr lang="en-US" sz="3200" dirty="0">
                <a:solidFill>
                  <a:prstClr val="black"/>
                </a:solidFill>
                <a:latin typeface="Leelawadee UI Semilight" panose="020B0402040204020203" pitchFamily="34" charset="-34"/>
                <a:cs typeface="Leelawadee UI Semilight" panose="020B0402040204020203" pitchFamily="34" charset="-34"/>
              </a:rPr>
              <a:t>A visible welding arc was struck and sustained; however, the resulting deposition shows highly reduced volume of material “printed” compared to its inert gas environment counterpart</a:t>
            </a:r>
          </a:p>
          <a:p>
            <a:endParaRPr lang="en-US" sz="3200" dirty="0">
              <a:solidFill>
                <a:prstClr val="black"/>
              </a:solidFill>
              <a:latin typeface="Leelawadee UI Semilight" panose="020B0402040204020203" pitchFamily="34" charset="-34"/>
              <a:cs typeface="Leelawadee UI Semilight" panose="020B0402040204020203" pitchFamily="34" charset="-34"/>
            </a:endParaRPr>
          </a:p>
          <a:p>
            <a:r>
              <a:rPr lang="en-US" sz="3200" dirty="0">
                <a:solidFill>
                  <a:prstClr val="black"/>
                </a:solidFill>
                <a:latin typeface="Leelawadee UI Semilight" panose="020B0402040204020203" pitchFamily="34" charset="-34"/>
                <a:cs typeface="Leelawadee UI Semilight" panose="020B0402040204020203" pitchFamily="34" charset="-34"/>
              </a:rPr>
              <a:t>Silvery, aluminum-like powder was found on many surfaces surrounding the print, including the gas nozzle and contact tip of the structure, indicating much of the intended printing volume was instead vaporized as a byproduct of the chaotic arc within these conditions</a:t>
            </a:r>
          </a:p>
          <a:p>
            <a:endParaRPr lang="en-US" sz="3200" dirty="0">
              <a:solidFill>
                <a:prstClr val="black"/>
              </a:solidFill>
              <a:latin typeface="Leelawadee UI Semilight" panose="020B0402040204020203" pitchFamily="34" charset="-34"/>
              <a:cs typeface="Leelawadee UI Semilight" panose="020B0402040204020203" pitchFamily="34" charset="-34"/>
            </a:endParaRPr>
          </a:p>
          <a:p>
            <a:r>
              <a:rPr lang="en-US" sz="3200" dirty="0">
                <a:solidFill>
                  <a:prstClr val="black"/>
                </a:solidFill>
                <a:latin typeface="Leelawadee UI Semilight" panose="020B0402040204020203" pitchFamily="34" charset="-34"/>
                <a:cs typeface="Leelawadee UI Semilight" panose="020B0402040204020203" pitchFamily="34" charset="-34"/>
              </a:rPr>
              <a:t>Chemical testing of the resulting print is still in work, with anticipated results by the end of FY24</a:t>
            </a:r>
          </a:p>
          <a:p>
            <a:endParaRPr lang="en-US" sz="3200" dirty="0">
              <a:solidFill>
                <a:prstClr val="black"/>
              </a:solidFill>
              <a:latin typeface="Leelawadee UI Semilight" panose="020B0402040204020203" pitchFamily="34" charset="-34"/>
              <a:cs typeface="Leelawadee UI Semilight" panose="020B0402040204020203" pitchFamily="34" charset="-34"/>
            </a:endParaRPr>
          </a:p>
          <a:p>
            <a:endParaRPr lang="en-US" sz="3200" dirty="0">
              <a:solidFill>
                <a:prstClr val="black"/>
              </a:solidFill>
              <a:latin typeface="Leelawadee UI Semilight" panose="020B0402040204020203" pitchFamily="34" charset="-34"/>
              <a:cs typeface="Leelawadee UI Semilight" panose="020B0402040204020203" pitchFamily="34" charset="-34"/>
            </a:endParaRPr>
          </a:p>
        </p:txBody>
      </p:sp>
      <p:graphicFrame>
        <p:nvGraphicFramePr>
          <p:cNvPr id="143" name="Table 142">
            <a:extLst>
              <a:ext uri="{FF2B5EF4-FFF2-40B4-BE49-F238E27FC236}">
                <a16:creationId xmlns:a16="http://schemas.microsoft.com/office/drawing/2014/main" id="{C672D1B5-A274-4DEC-8ED0-BB226DAB1F04}"/>
              </a:ext>
            </a:extLst>
          </p:cNvPr>
          <p:cNvGraphicFramePr>
            <a:graphicFrameLocks noGrp="1"/>
          </p:cNvGraphicFramePr>
          <p:nvPr>
            <p:extLst>
              <p:ext uri="{D42A27DB-BD31-4B8C-83A1-F6EECF244321}">
                <p14:modId xmlns:p14="http://schemas.microsoft.com/office/powerpoint/2010/main" val="2537081552"/>
              </p:ext>
            </p:extLst>
          </p:nvPr>
        </p:nvGraphicFramePr>
        <p:xfrm>
          <a:off x="18912544" y="32806105"/>
          <a:ext cx="16628426" cy="12928094"/>
        </p:xfrm>
        <a:graphic>
          <a:graphicData uri="http://schemas.openxmlformats.org/drawingml/2006/table">
            <a:tbl>
              <a:tblPr firstRow="1" firstCol="1" bandRow="1"/>
              <a:tblGrid>
                <a:gridCol w="3352363">
                  <a:extLst>
                    <a:ext uri="{9D8B030D-6E8A-4147-A177-3AD203B41FA5}">
                      <a16:colId xmlns:a16="http://schemas.microsoft.com/office/drawing/2014/main" val="3946038326"/>
                    </a:ext>
                  </a:extLst>
                </a:gridCol>
                <a:gridCol w="4641732">
                  <a:extLst>
                    <a:ext uri="{9D8B030D-6E8A-4147-A177-3AD203B41FA5}">
                      <a16:colId xmlns:a16="http://schemas.microsoft.com/office/drawing/2014/main" val="172316018"/>
                    </a:ext>
                  </a:extLst>
                </a:gridCol>
                <a:gridCol w="8634331">
                  <a:extLst>
                    <a:ext uri="{9D8B030D-6E8A-4147-A177-3AD203B41FA5}">
                      <a16:colId xmlns:a16="http://schemas.microsoft.com/office/drawing/2014/main" val="2242429469"/>
                    </a:ext>
                  </a:extLst>
                </a:gridCol>
              </a:tblGrid>
              <a:tr h="1738894">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Gap</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Description</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CMT WAAM Solution</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60000"/>
                        <a:lumOff val="40000"/>
                      </a:srgbClr>
                    </a:solidFill>
                  </a:tcPr>
                </a:tc>
                <a:extLst>
                  <a:ext uri="{0D108BD9-81ED-4DB2-BD59-A6C34878D82A}">
                    <a16:rowId xmlns:a16="http://schemas.microsoft.com/office/drawing/2014/main" val="301476698"/>
                  </a:ext>
                </a:extLst>
              </a:tr>
              <a:tr h="2030940">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STMD-AMSM-030 (MANU-650, HEOMD 3084)</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Very large-scale additive manufacturing</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The goal is to design and additively manufacture a “bracket” demonstrator, from CAD-to-part no less than 3” in height. Several cylinders of 3.25” height have been consistently printed with this system to date</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77542963"/>
                  </a:ext>
                </a:extLst>
              </a:tr>
              <a:tr h="2030940">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a:solidFill>
                            <a:schemeClr val="tx1"/>
                          </a:solidFill>
                          <a:effectLst/>
                          <a:latin typeface="Leelawadee UI Semilight" panose="020B0402040204020203" pitchFamily="34" charset="-34"/>
                          <a:cs typeface="Leelawadee UI Semilight" panose="020B0402040204020203" pitchFamily="34" charset="-34"/>
                        </a:rPr>
                        <a:t>STMD-AMSM-022 (MANU-651, HEOMD 3088) </a:t>
                      </a:r>
                      <a:endParaRPr lang="en-US" sz="2400" b="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High-fidelity physics-based simulations for design, certification, production, and operations</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TE for FY23 was awarded to begin instrumenting the robot and cell with sensors for a future thermal digital twin. </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33497071"/>
                  </a:ext>
                </a:extLst>
              </a:tr>
              <a:tr h="1513691">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a:solidFill>
                            <a:schemeClr val="tx1"/>
                          </a:solidFill>
                          <a:effectLst/>
                          <a:latin typeface="Leelawadee UI Semilight" panose="020B0402040204020203" pitchFamily="34" charset="-34"/>
                          <a:cs typeface="Leelawadee UI Semilight" panose="020B0402040204020203" pitchFamily="34" charset="-34"/>
                        </a:rPr>
                        <a:t>STMD-OSAM-022 (MANU-651, HEOMD 3088)</a:t>
                      </a:r>
                      <a:endParaRPr lang="en-US" sz="2400" b="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Materials Process Modeling</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Thermal data for a 5-layer wall has been acquired and will be used to populate temperature profiles and thermal history of a rudimentary model </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96761858"/>
                  </a:ext>
                </a:extLst>
              </a:tr>
              <a:tr h="2548190">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a:solidFill>
                            <a:schemeClr val="tx1"/>
                          </a:solidFill>
                          <a:effectLst/>
                          <a:latin typeface="Leelawadee UI Semilight" panose="020B0402040204020203" pitchFamily="34" charset="-34"/>
                          <a:cs typeface="Leelawadee UI Semilight" panose="020B0402040204020203" pitchFamily="34" charset="-34"/>
                        </a:rPr>
                        <a:t>STMD-OSAM-009 (MANU-642, HEOMD 3061)</a:t>
                      </a:r>
                      <a:endParaRPr lang="en-US" sz="2400" b="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Fabrication and repair of on-orbit and lunar surface hardware, components and structures using advanced manufacturing processes</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The large-scale AM and vacuum/gravity evaluations of this technology within the next year will provide key knowledge and methods for the fabrication of large-scale lunar surface infrastructure</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62677298"/>
                  </a:ext>
                </a:extLst>
              </a:tr>
              <a:tr h="3065439">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gn="ctr">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STMD-AMSM-028 (MANU-644, HEOMD 3061) </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Lunar surface manufacturing, recycling, reuse, repurposing, and repair capabilities</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3657600" rtl="0" eaLnBrk="1" latinLnBrk="0" hangingPunct="1">
                        <a:defRPr sz="7200" kern="1200">
                          <a:solidFill>
                            <a:schemeClr val="tx1"/>
                          </a:solidFill>
                          <a:latin typeface="Calibri" panose="020F0502020204030204"/>
                        </a:defRPr>
                      </a:lvl1pPr>
                      <a:lvl2pPr marL="1828800" algn="l" defTabSz="3657600" rtl="0" eaLnBrk="1" latinLnBrk="0" hangingPunct="1">
                        <a:defRPr sz="7200" kern="1200">
                          <a:solidFill>
                            <a:schemeClr val="tx1"/>
                          </a:solidFill>
                          <a:latin typeface="Calibri" panose="020F0502020204030204"/>
                        </a:defRPr>
                      </a:lvl2pPr>
                      <a:lvl3pPr marL="3657600" algn="l" defTabSz="3657600" rtl="0" eaLnBrk="1" latinLnBrk="0" hangingPunct="1">
                        <a:defRPr sz="7200" kern="1200">
                          <a:solidFill>
                            <a:schemeClr val="tx1"/>
                          </a:solidFill>
                          <a:latin typeface="Calibri" panose="020F0502020204030204"/>
                        </a:defRPr>
                      </a:lvl3pPr>
                      <a:lvl4pPr marL="5486400" algn="l" defTabSz="3657600" rtl="0" eaLnBrk="1" latinLnBrk="0" hangingPunct="1">
                        <a:defRPr sz="7200" kern="1200">
                          <a:solidFill>
                            <a:schemeClr val="tx1"/>
                          </a:solidFill>
                          <a:latin typeface="Calibri" panose="020F0502020204030204"/>
                        </a:defRPr>
                      </a:lvl4pPr>
                      <a:lvl5pPr marL="7315200" algn="l" defTabSz="3657600" rtl="0" eaLnBrk="1" latinLnBrk="0" hangingPunct="1">
                        <a:defRPr sz="7200" kern="1200">
                          <a:solidFill>
                            <a:schemeClr val="tx1"/>
                          </a:solidFill>
                          <a:latin typeface="Calibri" panose="020F0502020204030204"/>
                        </a:defRPr>
                      </a:lvl5pPr>
                      <a:lvl6pPr marL="9144000" algn="l" defTabSz="3657600" rtl="0" eaLnBrk="1" latinLnBrk="0" hangingPunct="1">
                        <a:defRPr sz="7200" kern="1200">
                          <a:solidFill>
                            <a:schemeClr val="tx1"/>
                          </a:solidFill>
                          <a:latin typeface="Calibri" panose="020F0502020204030204"/>
                        </a:defRPr>
                      </a:lvl6pPr>
                      <a:lvl7pPr marL="10972800" algn="l" defTabSz="3657600" rtl="0" eaLnBrk="1" latinLnBrk="0" hangingPunct="1">
                        <a:defRPr sz="7200" kern="1200">
                          <a:solidFill>
                            <a:schemeClr val="tx1"/>
                          </a:solidFill>
                          <a:latin typeface="Calibri" panose="020F0502020204030204"/>
                        </a:defRPr>
                      </a:lvl7pPr>
                      <a:lvl8pPr marL="12801600" algn="l" defTabSz="3657600" rtl="0" eaLnBrk="1" latinLnBrk="0" hangingPunct="1">
                        <a:defRPr sz="7200" kern="1200">
                          <a:solidFill>
                            <a:schemeClr val="tx1"/>
                          </a:solidFill>
                          <a:latin typeface="Calibri" panose="020F0502020204030204"/>
                        </a:defRPr>
                      </a:lvl8pPr>
                      <a:lvl9pPr marL="14630400" algn="l" defTabSz="3657600" rtl="0" eaLnBrk="1" latinLnBrk="0" hangingPunct="1">
                        <a:defRPr sz="7200" kern="1200">
                          <a:solidFill>
                            <a:schemeClr val="tx1"/>
                          </a:solidFill>
                          <a:latin typeface="Calibri" panose="020F0502020204030204"/>
                        </a:defRPr>
                      </a:lvl9pPr>
                    </a:lstStyle>
                    <a:p>
                      <a:pPr marL="0" marR="0">
                        <a:lnSpc>
                          <a:spcPct val="107000"/>
                        </a:lnSpc>
                        <a:spcBef>
                          <a:spcPts val="0"/>
                        </a:spcBef>
                        <a:spcAft>
                          <a:spcPts val="0"/>
                        </a:spcAft>
                      </a:pPr>
                      <a:r>
                        <a:rPr lang="en-US" sz="2400" b="0" dirty="0">
                          <a:solidFill>
                            <a:schemeClr val="tx1"/>
                          </a:solidFill>
                          <a:effectLst/>
                          <a:latin typeface="Leelawadee UI Semilight" panose="020B0402040204020203" pitchFamily="34" charset="-34"/>
                          <a:cs typeface="Leelawadee UI Semilight" panose="020B0402040204020203" pitchFamily="34" charset="-34"/>
                        </a:rPr>
                        <a:t>Aluminum feedstock is chosen for this process due to availability in regolith (an ISRU identified potential capability). Solid state wire extrusion from billet is also being evaluated with this process as a potential feedstock that can be derived from scrap material in situ and repurposed for new parts, repairs, or outfitting</a:t>
                      </a:r>
                      <a:endParaRPr lang="en-US" sz="2400" b="0" dirty="0">
                        <a:solidFill>
                          <a:schemeClr val="tx1"/>
                        </a:solidFill>
                        <a:effectLst/>
                        <a:latin typeface="Leelawadee UI Semilight" panose="020B0402040204020203" pitchFamily="34" charset="-34"/>
                        <a:ea typeface="Times New Roman" panose="02020603050405020304" pitchFamily="18" charset="0"/>
                        <a:cs typeface="Leelawadee UI Semilight" panose="020B0402040204020203" pitchFamily="34" charset="-34"/>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0840013"/>
                  </a:ext>
                </a:extLst>
              </a:tr>
            </a:tbl>
          </a:graphicData>
        </a:graphic>
      </p:graphicFrame>
      <p:sp>
        <p:nvSpPr>
          <p:cNvPr id="144" name="TextBox 143">
            <a:extLst>
              <a:ext uri="{FF2B5EF4-FFF2-40B4-BE49-F238E27FC236}">
                <a16:creationId xmlns:a16="http://schemas.microsoft.com/office/drawing/2014/main" id="{9BF7223E-F2AB-4D94-BC9C-E0B939975986}"/>
              </a:ext>
            </a:extLst>
          </p:cNvPr>
          <p:cNvSpPr txBox="1"/>
          <p:nvPr/>
        </p:nvSpPr>
        <p:spPr>
          <a:xfrm>
            <a:off x="19102587" y="31594037"/>
            <a:ext cx="10148637" cy="769441"/>
          </a:xfrm>
          <a:prstGeom prst="rect">
            <a:avLst/>
          </a:prstGeom>
          <a:noFill/>
        </p:spPr>
        <p:txBody>
          <a:bodyPr wrap="square" rtlCol="0">
            <a:spAutoFit/>
          </a:bodyPr>
          <a:lstStyle/>
          <a:p>
            <a:r>
              <a:rPr lang="en-US" sz="4400" b="1" dirty="0">
                <a:solidFill>
                  <a:prstClr val="black"/>
                </a:solidFill>
                <a:latin typeface="Leelawadee UI Semilight" panose="020B0402040204020203" pitchFamily="34" charset="-34"/>
                <a:cs typeface="Leelawadee UI Semilight" panose="020B0402040204020203" pitchFamily="34" charset="-34"/>
              </a:rPr>
              <a:t>Alignment to MSFC and Agency</a:t>
            </a:r>
          </a:p>
        </p:txBody>
      </p:sp>
      <p:sp>
        <p:nvSpPr>
          <p:cNvPr id="145" name="TextBox 144">
            <a:extLst>
              <a:ext uri="{FF2B5EF4-FFF2-40B4-BE49-F238E27FC236}">
                <a16:creationId xmlns:a16="http://schemas.microsoft.com/office/drawing/2014/main" id="{BF984C80-A46A-465D-9CB1-68346063F76C}"/>
              </a:ext>
            </a:extLst>
          </p:cNvPr>
          <p:cNvSpPr txBox="1"/>
          <p:nvPr/>
        </p:nvSpPr>
        <p:spPr>
          <a:xfrm>
            <a:off x="18638408" y="46578532"/>
            <a:ext cx="7977164" cy="4770537"/>
          </a:xfrm>
          <a:prstGeom prst="rect">
            <a:avLst/>
          </a:prstGeom>
          <a:noFill/>
        </p:spPr>
        <p:txBody>
          <a:bodyPr wrap="square" rtlCol="0">
            <a:spAutoFit/>
          </a:bodyPr>
          <a:lstStyle/>
          <a:p>
            <a:r>
              <a:rPr lang="en-US" sz="4400" b="1" dirty="0">
                <a:solidFill>
                  <a:prstClr val="black"/>
                </a:solidFill>
                <a:latin typeface="Leelawadee UI Semilight" panose="020B0402040204020203" pitchFamily="34" charset="-34"/>
                <a:cs typeface="Leelawadee UI Semilight" panose="020B0402040204020203" pitchFamily="34" charset="-34"/>
              </a:rPr>
              <a:t>Awarded and Related Work</a:t>
            </a:r>
          </a:p>
          <a:p>
            <a:pPr marL="857250" indent="-857250">
              <a:buFont typeface="Wingdings" panose="05000000000000000000" pitchFamily="2" charset="2"/>
              <a:buChar char="§"/>
            </a:pPr>
            <a:r>
              <a:rPr lang="en-US" sz="2800" dirty="0">
                <a:solidFill>
                  <a:prstClr val="black"/>
                </a:solidFill>
                <a:latin typeface="Leelawadee UI Semilight" panose="020B0402040204020203" pitchFamily="34" charset="-34"/>
                <a:cs typeface="Leelawadee UI Semilight" panose="020B0402040204020203" pitchFamily="34" charset="-34"/>
              </a:rPr>
              <a:t>FY22 Center Innovation Fund (CIF)</a:t>
            </a:r>
          </a:p>
          <a:p>
            <a:pPr marL="857250" indent="-857250">
              <a:buFont typeface="Wingdings" panose="05000000000000000000" pitchFamily="2" charset="2"/>
              <a:buChar char="§"/>
            </a:pPr>
            <a:r>
              <a:rPr lang="en-US" sz="2800" dirty="0">
                <a:solidFill>
                  <a:prstClr val="black"/>
                </a:solidFill>
                <a:latin typeface="Leelawadee UI Semilight" panose="020B0402040204020203" pitchFamily="34" charset="-34"/>
                <a:cs typeface="Leelawadee UI Semilight" panose="020B0402040204020203" pitchFamily="34" charset="-34"/>
              </a:rPr>
              <a:t>FY22 Cooperative Agreement Notice (CAN) with The University of Tennessee Knoxville (UTK)</a:t>
            </a:r>
          </a:p>
          <a:p>
            <a:pPr marL="857250" indent="-857250">
              <a:buFont typeface="Wingdings" panose="05000000000000000000" pitchFamily="2" charset="2"/>
              <a:buChar char="§"/>
            </a:pPr>
            <a:r>
              <a:rPr lang="en-US" sz="2800" dirty="0">
                <a:solidFill>
                  <a:prstClr val="black"/>
                </a:solidFill>
                <a:latin typeface="Leelawadee UI Semilight" panose="020B0402040204020203" pitchFamily="34" charset="-34"/>
                <a:cs typeface="Leelawadee UI Semilight" panose="020B0402040204020203" pitchFamily="34" charset="-34"/>
              </a:rPr>
              <a:t>FY23 Technical Excellence Awards</a:t>
            </a:r>
          </a:p>
          <a:p>
            <a:pPr marL="857250" indent="-857250">
              <a:buFont typeface="Wingdings" panose="05000000000000000000" pitchFamily="2" charset="2"/>
              <a:buChar char="§"/>
            </a:pPr>
            <a:r>
              <a:rPr lang="en-US" sz="2800" dirty="0">
                <a:solidFill>
                  <a:prstClr val="black"/>
                </a:solidFill>
                <a:latin typeface="Leelawadee UI Semilight" panose="020B0402040204020203" pitchFamily="34" charset="-34"/>
                <a:cs typeface="Leelawadee UI Semilight" panose="020B0402040204020203" pitchFamily="34" charset="-34"/>
              </a:rPr>
              <a:t>FY23 Cooperative Agreement Notice (CAN) with Fronius USA</a:t>
            </a:r>
          </a:p>
          <a:p>
            <a:pPr marL="857250" indent="-857250">
              <a:buFont typeface="Wingdings" panose="05000000000000000000" pitchFamily="2" charset="2"/>
              <a:buChar char="§"/>
            </a:pPr>
            <a:r>
              <a:rPr lang="en-US" sz="2800" dirty="0">
                <a:solidFill>
                  <a:prstClr val="black"/>
                </a:solidFill>
                <a:latin typeface="Leelawadee UI Semilight" panose="020B0402040204020203" pitchFamily="34" charset="-34"/>
                <a:cs typeface="Leelawadee UI Semilight" panose="020B0402040204020203" pitchFamily="34" charset="-34"/>
              </a:rPr>
              <a:t>FY24 Technical Excellence Awards</a:t>
            </a:r>
          </a:p>
          <a:p>
            <a:endParaRPr lang="en-US" sz="3600" dirty="0">
              <a:solidFill>
                <a:prstClr val="black"/>
              </a:solidFill>
              <a:latin typeface="Leelawadee UI Semilight" panose="020B0402040204020203" pitchFamily="34" charset="-34"/>
              <a:cs typeface="Leelawadee UI Semilight" panose="020B0402040204020203" pitchFamily="34" charset="-34"/>
            </a:endParaRPr>
          </a:p>
        </p:txBody>
      </p:sp>
      <p:cxnSp>
        <p:nvCxnSpPr>
          <p:cNvPr id="150" name="Straight Connector 149">
            <a:extLst>
              <a:ext uri="{FF2B5EF4-FFF2-40B4-BE49-F238E27FC236}">
                <a16:creationId xmlns:a16="http://schemas.microsoft.com/office/drawing/2014/main" id="{4E980C57-0F5D-4436-9713-0DD32F5DA06F}"/>
              </a:ext>
            </a:extLst>
          </p:cNvPr>
          <p:cNvCxnSpPr/>
          <p:nvPr/>
        </p:nvCxnSpPr>
        <p:spPr>
          <a:xfrm>
            <a:off x="-34227" y="4824969"/>
            <a:ext cx="366444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3FF63C2-9819-4140-A115-800F60803DAD}"/>
              </a:ext>
            </a:extLst>
          </p:cNvPr>
          <p:cNvCxnSpPr>
            <a:cxnSpLocks/>
          </p:cNvCxnSpPr>
          <p:nvPr/>
        </p:nvCxnSpPr>
        <p:spPr>
          <a:xfrm>
            <a:off x="18322227" y="11829926"/>
            <a:ext cx="18288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7EF9978-FBC9-1542-F2ED-9587FEEF0657}"/>
              </a:ext>
            </a:extLst>
          </p:cNvPr>
          <p:cNvSpPr txBox="1"/>
          <p:nvPr/>
        </p:nvSpPr>
        <p:spPr>
          <a:xfrm>
            <a:off x="9011187" y="37959006"/>
            <a:ext cx="7881149" cy="1569660"/>
          </a:xfrm>
          <a:prstGeom prst="rect">
            <a:avLst/>
          </a:prstGeom>
          <a:noFill/>
          <a:ln>
            <a:solidFill>
              <a:schemeClr val="accent1"/>
            </a:solidFill>
          </a:ln>
        </p:spPr>
        <p:txBody>
          <a:bodyPr wrap="square">
            <a:spAutoFit/>
          </a:bodyPr>
          <a:lstStyle/>
          <a:p>
            <a:pPr algn="l"/>
            <a:r>
              <a:rPr lang="en-US" sz="2400" b="0" u="none" strike="noStrike" baseline="0" dirty="0">
                <a:solidFill>
                  <a:srgbClr val="000000"/>
                </a:solidFill>
                <a:latin typeface="Leelawadee UI" panose="020B0502040204020203" pitchFamily="34" charset="-34"/>
              </a:rPr>
              <a:t>This project intended to address CMT-WAAM potential for an equivalent TRL5 condition of a vacuum environment –similar to what it might experience in space or on Lunar surface</a:t>
            </a:r>
          </a:p>
        </p:txBody>
      </p:sp>
      <p:sp>
        <p:nvSpPr>
          <p:cNvPr id="29" name="TextBox 28">
            <a:extLst>
              <a:ext uri="{FF2B5EF4-FFF2-40B4-BE49-F238E27FC236}">
                <a16:creationId xmlns:a16="http://schemas.microsoft.com/office/drawing/2014/main" id="{5C95C7A5-FFE2-E696-CB37-A27A3151EE0E}"/>
              </a:ext>
            </a:extLst>
          </p:cNvPr>
          <p:cNvSpPr txBox="1"/>
          <p:nvPr/>
        </p:nvSpPr>
        <p:spPr>
          <a:xfrm>
            <a:off x="19443001" y="30175603"/>
            <a:ext cx="14640586" cy="461665"/>
          </a:xfrm>
          <a:prstGeom prst="rect">
            <a:avLst/>
          </a:prstGeom>
          <a:noFill/>
        </p:spPr>
        <p:txBody>
          <a:bodyPr wrap="square">
            <a:spAutoFit/>
          </a:bodyPr>
          <a:lstStyle/>
          <a:p>
            <a:pPr algn="l"/>
            <a:r>
              <a:rPr lang="en-US" sz="2400" i="1" dirty="0">
                <a:solidFill>
                  <a:srgbClr val="000000"/>
                </a:solidFill>
                <a:latin typeface="Leelawadee UI" panose="020B0502040204020203" pitchFamily="34" charset="-34"/>
              </a:rPr>
              <a:t>Fixture, welding equipment, and scavenger plate within the V20 chamber</a:t>
            </a:r>
            <a:endParaRPr lang="en-US" sz="2400" b="0" i="1" u="none" strike="noStrike" baseline="0" dirty="0">
              <a:solidFill>
                <a:srgbClr val="000000"/>
              </a:solidFill>
              <a:latin typeface="Leelawadee UI" panose="020B0502040204020203" pitchFamily="34" charset="-34"/>
            </a:endParaRPr>
          </a:p>
        </p:txBody>
      </p:sp>
      <p:pic>
        <p:nvPicPr>
          <p:cNvPr id="31" name="Picture 30">
            <a:extLst>
              <a:ext uri="{FF2B5EF4-FFF2-40B4-BE49-F238E27FC236}">
                <a16:creationId xmlns:a16="http://schemas.microsoft.com/office/drawing/2014/main" id="{589546EC-2F8D-DE55-C2C7-0B0AB6341D70}"/>
              </a:ext>
            </a:extLst>
          </p:cNvPr>
          <p:cNvPicPr>
            <a:picLocks noChangeAspect="1"/>
          </p:cNvPicPr>
          <p:nvPr/>
        </p:nvPicPr>
        <p:blipFill>
          <a:blip r:embed="rId4"/>
          <a:stretch>
            <a:fillRect/>
          </a:stretch>
        </p:blipFill>
        <p:spPr>
          <a:xfrm>
            <a:off x="589343" y="22012047"/>
            <a:ext cx="6122585" cy="7921142"/>
          </a:xfrm>
          <a:prstGeom prst="rect">
            <a:avLst/>
          </a:prstGeom>
        </p:spPr>
      </p:pic>
      <p:pic>
        <p:nvPicPr>
          <p:cNvPr id="33" name="Picture 32">
            <a:extLst>
              <a:ext uri="{FF2B5EF4-FFF2-40B4-BE49-F238E27FC236}">
                <a16:creationId xmlns:a16="http://schemas.microsoft.com/office/drawing/2014/main" id="{6F6D8BAD-CB08-BDCC-E2A5-F9FD37881207}"/>
              </a:ext>
            </a:extLst>
          </p:cNvPr>
          <p:cNvPicPr>
            <a:picLocks noChangeAspect="1"/>
          </p:cNvPicPr>
          <p:nvPr/>
        </p:nvPicPr>
        <p:blipFill>
          <a:blip r:embed="rId5"/>
          <a:stretch>
            <a:fillRect/>
          </a:stretch>
        </p:blipFill>
        <p:spPr>
          <a:xfrm>
            <a:off x="24967869" y="22068874"/>
            <a:ext cx="11293177" cy="7936211"/>
          </a:xfrm>
          <a:prstGeom prst="rect">
            <a:avLst/>
          </a:prstGeom>
        </p:spPr>
      </p:pic>
      <p:pic>
        <p:nvPicPr>
          <p:cNvPr id="2" name="Picture 1">
            <a:extLst>
              <a:ext uri="{FF2B5EF4-FFF2-40B4-BE49-F238E27FC236}">
                <a16:creationId xmlns:a16="http://schemas.microsoft.com/office/drawing/2014/main" id="{36CF9319-3769-6AC6-3B19-B48DE9B8679D}"/>
              </a:ext>
            </a:extLst>
          </p:cNvPr>
          <p:cNvPicPr>
            <a:picLocks noChangeAspect="1"/>
          </p:cNvPicPr>
          <p:nvPr/>
        </p:nvPicPr>
        <p:blipFill rotWithShape="1">
          <a:blip r:embed="rId6">
            <a:alphaModFix/>
          </a:blip>
          <a:srcRect l="26587"/>
          <a:stretch/>
        </p:blipFill>
        <p:spPr>
          <a:xfrm>
            <a:off x="18638407" y="4960947"/>
            <a:ext cx="4390035" cy="6115552"/>
          </a:xfrm>
          <a:prstGeom prst="rect">
            <a:avLst/>
          </a:prstGeom>
        </p:spPr>
      </p:pic>
      <p:pic>
        <p:nvPicPr>
          <p:cNvPr id="9" name="Picture 8">
            <a:extLst>
              <a:ext uri="{FF2B5EF4-FFF2-40B4-BE49-F238E27FC236}">
                <a16:creationId xmlns:a16="http://schemas.microsoft.com/office/drawing/2014/main" id="{2BDF3E41-2565-5A31-4BB9-CD68CA8EBDB2}"/>
              </a:ext>
            </a:extLst>
          </p:cNvPr>
          <p:cNvPicPr>
            <a:picLocks noChangeAspect="1"/>
          </p:cNvPicPr>
          <p:nvPr/>
        </p:nvPicPr>
        <p:blipFill>
          <a:blip r:embed="rId7"/>
          <a:stretch>
            <a:fillRect/>
          </a:stretch>
        </p:blipFill>
        <p:spPr>
          <a:xfrm>
            <a:off x="556090" y="41318434"/>
            <a:ext cx="17271377" cy="9516881"/>
          </a:xfrm>
          <a:prstGeom prst="rect">
            <a:avLst/>
          </a:prstGeom>
          <a:ln>
            <a:solidFill>
              <a:schemeClr val="tx1"/>
            </a:solidFill>
          </a:ln>
        </p:spPr>
      </p:pic>
      <p:pic>
        <p:nvPicPr>
          <p:cNvPr id="4" name="Picture 3">
            <a:extLst>
              <a:ext uri="{FF2B5EF4-FFF2-40B4-BE49-F238E27FC236}">
                <a16:creationId xmlns:a16="http://schemas.microsoft.com/office/drawing/2014/main" id="{82639386-44E2-C4BC-2A08-BC59E774C8B1}"/>
              </a:ext>
            </a:extLst>
          </p:cNvPr>
          <p:cNvPicPr>
            <a:picLocks noChangeAspect="1"/>
          </p:cNvPicPr>
          <p:nvPr/>
        </p:nvPicPr>
        <p:blipFill>
          <a:blip r:embed="rId8"/>
          <a:stretch>
            <a:fillRect/>
          </a:stretch>
        </p:blipFill>
        <p:spPr>
          <a:xfrm>
            <a:off x="29637927" y="11657757"/>
            <a:ext cx="3555213" cy="4738311"/>
          </a:xfrm>
          <a:prstGeom prst="rect">
            <a:avLst/>
          </a:prstGeom>
        </p:spPr>
      </p:pic>
      <p:sp>
        <p:nvSpPr>
          <p:cNvPr id="11" name="Oval 10">
            <a:extLst>
              <a:ext uri="{FF2B5EF4-FFF2-40B4-BE49-F238E27FC236}">
                <a16:creationId xmlns:a16="http://schemas.microsoft.com/office/drawing/2014/main" id="{5DD082DE-728C-9598-EB67-E608848FF43C}"/>
              </a:ext>
            </a:extLst>
          </p:cNvPr>
          <p:cNvSpPr/>
          <p:nvPr/>
        </p:nvSpPr>
        <p:spPr>
          <a:xfrm>
            <a:off x="8495014" y="42288221"/>
            <a:ext cx="4299044" cy="1795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4AFA533-7B5F-48DB-52EB-016A15ED9316}"/>
              </a:ext>
            </a:extLst>
          </p:cNvPr>
          <p:cNvCxnSpPr/>
          <p:nvPr/>
        </p:nvCxnSpPr>
        <p:spPr>
          <a:xfrm>
            <a:off x="9144000" y="42021457"/>
            <a:ext cx="941647"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7C218FAE-85E5-4540-8117-7AF8EF3D1EBB" descr="IMG_1639.JPG">
            <a:extLst>
              <a:ext uri="{FF2B5EF4-FFF2-40B4-BE49-F238E27FC236}">
                <a16:creationId xmlns:a16="http://schemas.microsoft.com/office/drawing/2014/main" id="{225F03A0-01C8-651E-3FA8-197D9CC836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96448" y="22012047"/>
            <a:ext cx="5940857" cy="792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4C47984D-8EEF-4E8A-A11A-144D671DA932" descr="IMG_1644.JPG">
            <a:extLst>
              <a:ext uri="{FF2B5EF4-FFF2-40B4-BE49-F238E27FC236}">
                <a16:creationId xmlns:a16="http://schemas.microsoft.com/office/drawing/2014/main" id="{CAEBEAA4-424C-4F28-F8B3-5EBE1E2A69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21825" y="22012048"/>
            <a:ext cx="10561524" cy="792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735D1BCE-6A2F-AD5A-4E4C-322F439C4902}"/>
              </a:ext>
            </a:extLst>
          </p:cNvPr>
          <p:cNvCxnSpPr>
            <a:cxnSpLocks/>
            <a:stCxn id="28" idx="2"/>
          </p:cNvCxnSpPr>
          <p:nvPr/>
        </p:nvCxnSpPr>
        <p:spPr>
          <a:xfrm flipH="1">
            <a:off x="11285621" y="39528666"/>
            <a:ext cx="1666141" cy="2656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77F63A7-3702-DC1B-29B5-8F5EB8B6D6B7}"/>
              </a:ext>
            </a:extLst>
          </p:cNvPr>
          <p:cNvSpPr txBox="1"/>
          <p:nvPr/>
        </p:nvSpPr>
        <p:spPr>
          <a:xfrm>
            <a:off x="314199" y="30054284"/>
            <a:ext cx="6982249" cy="461665"/>
          </a:xfrm>
          <a:prstGeom prst="rect">
            <a:avLst/>
          </a:prstGeom>
          <a:noFill/>
        </p:spPr>
        <p:txBody>
          <a:bodyPr wrap="square">
            <a:spAutoFit/>
          </a:bodyPr>
          <a:lstStyle/>
          <a:p>
            <a:pPr algn="l"/>
            <a:r>
              <a:rPr lang="en-US" sz="2400" i="1" dirty="0">
                <a:solidFill>
                  <a:srgbClr val="000000"/>
                </a:solidFill>
                <a:latin typeface="Leelawadee UI" panose="020B0502040204020203" pitchFamily="34" charset="-34"/>
              </a:rPr>
              <a:t>Fixture being loaded into the V20 TVAC chamber</a:t>
            </a:r>
            <a:endParaRPr lang="en-US" sz="2400" b="0" i="1" u="none" strike="noStrike" baseline="0" dirty="0">
              <a:solidFill>
                <a:srgbClr val="000000"/>
              </a:solidFill>
              <a:latin typeface="Leelawadee UI" panose="020B0502040204020203" pitchFamily="34" charset="-34"/>
            </a:endParaRPr>
          </a:p>
        </p:txBody>
      </p:sp>
      <p:sp>
        <p:nvSpPr>
          <p:cNvPr id="13" name="TextBox 12">
            <a:extLst>
              <a:ext uri="{FF2B5EF4-FFF2-40B4-BE49-F238E27FC236}">
                <a16:creationId xmlns:a16="http://schemas.microsoft.com/office/drawing/2014/main" id="{94D477EB-DEBF-CB91-B703-9C065F6B0E8E}"/>
              </a:ext>
            </a:extLst>
          </p:cNvPr>
          <p:cNvSpPr txBox="1"/>
          <p:nvPr/>
        </p:nvSpPr>
        <p:spPr>
          <a:xfrm>
            <a:off x="7318818" y="30135975"/>
            <a:ext cx="6982249" cy="830997"/>
          </a:xfrm>
          <a:prstGeom prst="rect">
            <a:avLst/>
          </a:prstGeom>
          <a:noFill/>
        </p:spPr>
        <p:txBody>
          <a:bodyPr wrap="square">
            <a:spAutoFit/>
          </a:bodyPr>
          <a:lstStyle/>
          <a:p>
            <a:pPr algn="l"/>
            <a:r>
              <a:rPr lang="en-US" sz="2400" b="0" i="1" u="none" strike="noStrike" baseline="0" dirty="0">
                <a:solidFill>
                  <a:srgbClr val="000000"/>
                </a:solidFill>
                <a:latin typeface="Leelawadee UI" panose="020B0502040204020203" pitchFamily="34" charset="-34"/>
              </a:rPr>
              <a:t>Operating welding torch and bench test wall made with the final system before vacuum</a:t>
            </a:r>
          </a:p>
        </p:txBody>
      </p:sp>
      <p:sp>
        <p:nvSpPr>
          <p:cNvPr id="16" name="TextBox 15">
            <a:extLst>
              <a:ext uri="{FF2B5EF4-FFF2-40B4-BE49-F238E27FC236}">
                <a16:creationId xmlns:a16="http://schemas.microsoft.com/office/drawing/2014/main" id="{5DC4B111-FC2A-585C-0392-86199EC31199}"/>
              </a:ext>
            </a:extLst>
          </p:cNvPr>
          <p:cNvSpPr txBox="1"/>
          <p:nvPr/>
        </p:nvSpPr>
        <p:spPr>
          <a:xfrm>
            <a:off x="29603700" y="16350048"/>
            <a:ext cx="5787797" cy="461665"/>
          </a:xfrm>
          <a:prstGeom prst="rect">
            <a:avLst/>
          </a:prstGeom>
          <a:noFill/>
        </p:spPr>
        <p:txBody>
          <a:bodyPr wrap="square">
            <a:spAutoFit/>
          </a:bodyPr>
          <a:lstStyle/>
          <a:p>
            <a:pPr algn="l"/>
            <a:r>
              <a:rPr lang="en-US" sz="2400" i="1" dirty="0">
                <a:solidFill>
                  <a:srgbClr val="000000"/>
                </a:solidFill>
                <a:latin typeface="Leelawadee UI" panose="020B0502040204020203" pitchFamily="34" charset="-34"/>
              </a:rPr>
              <a:t>Resulting printed material</a:t>
            </a:r>
            <a:endParaRPr lang="en-US" sz="2400" b="0" i="1" u="none" strike="noStrike" baseline="0" dirty="0">
              <a:solidFill>
                <a:srgbClr val="000000"/>
              </a:solidFill>
              <a:latin typeface="Leelawadee UI" panose="020B0502040204020203" pitchFamily="34" charset="-34"/>
            </a:endParaRPr>
          </a:p>
        </p:txBody>
      </p:sp>
      <p:sp>
        <p:nvSpPr>
          <p:cNvPr id="21" name="TextBox 20">
            <a:extLst>
              <a:ext uri="{FF2B5EF4-FFF2-40B4-BE49-F238E27FC236}">
                <a16:creationId xmlns:a16="http://schemas.microsoft.com/office/drawing/2014/main" id="{7097B5BB-1D42-786C-D541-B731804ACDBD}"/>
              </a:ext>
            </a:extLst>
          </p:cNvPr>
          <p:cNvSpPr txBox="1"/>
          <p:nvPr/>
        </p:nvSpPr>
        <p:spPr>
          <a:xfrm>
            <a:off x="22565826" y="11205654"/>
            <a:ext cx="13461846" cy="461665"/>
          </a:xfrm>
          <a:prstGeom prst="rect">
            <a:avLst/>
          </a:prstGeom>
          <a:noFill/>
        </p:spPr>
        <p:txBody>
          <a:bodyPr wrap="square">
            <a:spAutoFit/>
          </a:bodyPr>
          <a:lstStyle/>
          <a:p>
            <a:pPr algn="l"/>
            <a:r>
              <a:rPr lang="en-US" sz="2400" i="1" dirty="0">
                <a:solidFill>
                  <a:srgbClr val="000000"/>
                </a:solidFill>
                <a:latin typeface="Leelawadee UI" panose="020B0502040204020203" pitchFamily="34" charset="-34"/>
              </a:rPr>
              <a:t>Robotic CMT-WAAM cell at MSFC for large scale additive manufacturing </a:t>
            </a:r>
            <a:endParaRPr lang="en-US" sz="2400" b="0" i="1" u="none" strike="noStrike" baseline="0" dirty="0">
              <a:solidFill>
                <a:srgbClr val="000000"/>
              </a:solidFill>
              <a:latin typeface="Leelawadee UI" panose="020B0502040204020203" pitchFamily="34" charset="-34"/>
            </a:endParaRPr>
          </a:p>
        </p:txBody>
      </p:sp>
      <p:pic>
        <p:nvPicPr>
          <p:cNvPr id="7" name="Picture 6" descr="A picture containing floor&#10;&#10;Description automatically generated">
            <a:extLst>
              <a:ext uri="{FF2B5EF4-FFF2-40B4-BE49-F238E27FC236}">
                <a16:creationId xmlns:a16="http://schemas.microsoft.com/office/drawing/2014/main" id="{638BE2D1-0B0B-36D1-2317-435200A875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344622" y="4995488"/>
            <a:ext cx="7843966" cy="305766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AAEE8255-082D-7807-9975-37CBE4C5B4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602113" y="4933211"/>
            <a:ext cx="4550491" cy="6067321"/>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B04DCDD9-94B0-8945-F197-8C9A300B842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344622" y="8204901"/>
            <a:ext cx="3769941" cy="2827456"/>
          </a:xfrm>
          <a:prstGeom prst="rect">
            <a:avLst/>
          </a:prstGeom>
        </p:spPr>
      </p:pic>
      <p:pic>
        <p:nvPicPr>
          <p:cNvPr id="26" name="Picture 25" descr="A picture containing text, indoor&#10;&#10;Description automatically generated">
            <a:extLst>
              <a:ext uri="{FF2B5EF4-FFF2-40B4-BE49-F238E27FC236}">
                <a16:creationId xmlns:a16="http://schemas.microsoft.com/office/drawing/2014/main" id="{6A99932D-7919-F5F3-E38D-F27027BA458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411778" y="8204901"/>
            <a:ext cx="3769941" cy="2827456"/>
          </a:xfrm>
          <a:prstGeom prst="rect">
            <a:avLst/>
          </a:prstGeom>
        </p:spPr>
      </p:pic>
      <p:pic>
        <p:nvPicPr>
          <p:cNvPr id="30" name="Picture 29">
            <a:extLst>
              <a:ext uri="{FF2B5EF4-FFF2-40B4-BE49-F238E27FC236}">
                <a16:creationId xmlns:a16="http://schemas.microsoft.com/office/drawing/2014/main" id="{2CA76702-00D1-E018-220A-43277F96E3EB}"/>
              </a:ext>
            </a:extLst>
          </p:cNvPr>
          <p:cNvPicPr>
            <a:picLocks noChangeAspect="1"/>
          </p:cNvPicPr>
          <p:nvPr/>
        </p:nvPicPr>
        <p:blipFill rotWithShape="1">
          <a:blip r:embed="rId15"/>
          <a:srcRect l="1460"/>
          <a:stretch/>
        </p:blipFill>
        <p:spPr>
          <a:xfrm>
            <a:off x="29169912" y="19845054"/>
            <a:ext cx="7044170" cy="3663409"/>
          </a:xfrm>
          <a:prstGeom prst="rect">
            <a:avLst/>
          </a:prstGeom>
          <a:ln>
            <a:solidFill>
              <a:schemeClr val="tx1"/>
            </a:solidFill>
          </a:ln>
        </p:spPr>
      </p:pic>
      <p:sp>
        <p:nvSpPr>
          <p:cNvPr id="32" name="TextBox 31">
            <a:extLst>
              <a:ext uri="{FF2B5EF4-FFF2-40B4-BE49-F238E27FC236}">
                <a16:creationId xmlns:a16="http://schemas.microsoft.com/office/drawing/2014/main" id="{CE559A2A-6E59-8852-5A79-D8F0446B8362}"/>
              </a:ext>
            </a:extLst>
          </p:cNvPr>
          <p:cNvSpPr txBox="1"/>
          <p:nvPr/>
        </p:nvSpPr>
        <p:spPr>
          <a:xfrm>
            <a:off x="27114563" y="46575667"/>
            <a:ext cx="9146484" cy="4339650"/>
          </a:xfrm>
          <a:prstGeom prst="rect">
            <a:avLst/>
          </a:prstGeom>
          <a:noFill/>
        </p:spPr>
        <p:txBody>
          <a:bodyPr wrap="square" rtlCol="0">
            <a:spAutoFit/>
          </a:bodyPr>
          <a:lstStyle/>
          <a:p>
            <a:r>
              <a:rPr lang="en-US" sz="4400" b="1" dirty="0">
                <a:solidFill>
                  <a:prstClr val="black"/>
                </a:solidFill>
                <a:latin typeface="Leelawadee UI Semilight" panose="020B0402040204020203" pitchFamily="34" charset="-34"/>
                <a:cs typeface="Leelawadee UI Semilight" panose="020B0402040204020203" pitchFamily="34" charset="-34"/>
              </a:rPr>
              <a:t>Special Thanks To: </a:t>
            </a:r>
          </a:p>
          <a:p>
            <a:pPr marL="857250" indent="-857250">
              <a:buFont typeface="Wingdings" panose="05000000000000000000" pitchFamily="2" charset="2"/>
              <a:buChar char="§"/>
            </a:pPr>
            <a:r>
              <a:rPr lang="en-US" sz="2800" dirty="0">
                <a:solidFill>
                  <a:prstClr val="black"/>
                </a:solidFill>
                <a:latin typeface="Leelawadee UI Semilight" panose="020B0402040204020203" pitchFamily="34" charset="-34"/>
                <a:cs typeface="Leelawadee UI Semilight" panose="020B0402040204020203" pitchFamily="34" charset="-34"/>
              </a:rPr>
              <a:t>Jonathan Bonebrake and the MSFC ET30 TVAC Team</a:t>
            </a:r>
          </a:p>
          <a:p>
            <a:pPr marL="857250" indent="-857250">
              <a:buFont typeface="Wingdings" panose="05000000000000000000" pitchFamily="2" charset="2"/>
              <a:buChar char="§"/>
            </a:pPr>
            <a:r>
              <a:rPr lang="en-US" sz="2800" dirty="0">
                <a:solidFill>
                  <a:prstClr val="black"/>
                </a:solidFill>
                <a:latin typeface="Leelawadee UI Semilight" panose="020B0402040204020203" pitchFamily="34" charset="-34"/>
                <a:cs typeface="Leelawadee UI Semilight" panose="020B0402040204020203" pitchFamily="34" charset="-34"/>
              </a:rPr>
              <a:t>Gary Sellers, Adam Gebus, and John Hutchison with MSFC ET50 </a:t>
            </a:r>
          </a:p>
          <a:p>
            <a:pPr marL="857250" indent="-857250">
              <a:buFont typeface="Wingdings" panose="05000000000000000000" pitchFamily="2" charset="2"/>
              <a:buChar char="§"/>
            </a:pPr>
            <a:r>
              <a:rPr lang="en-US" sz="2800" dirty="0">
                <a:solidFill>
                  <a:prstClr val="black"/>
                </a:solidFill>
                <a:latin typeface="Leelawadee UI Semilight" panose="020B0402040204020203" pitchFamily="34" charset="-34"/>
                <a:cs typeface="Leelawadee UI Semilight" panose="020B0402040204020203" pitchFamily="34" charset="-34"/>
              </a:rPr>
              <a:t>Mike Terry, Craig Habeck, and David Riggs with MSFC EM32 Welding and Manufacturing Team</a:t>
            </a:r>
          </a:p>
          <a:p>
            <a:pPr marL="857250" indent="-857250">
              <a:buFont typeface="Wingdings" panose="05000000000000000000" pitchFamily="2" charset="2"/>
              <a:buChar char="§"/>
            </a:pPr>
            <a:r>
              <a:rPr lang="en-US" sz="2800" dirty="0">
                <a:solidFill>
                  <a:prstClr val="black"/>
                </a:solidFill>
                <a:latin typeface="Leelawadee UI Semilight" panose="020B0402040204020203" pitchFamily="34" charset="-34"/>
                <a:cs typeface="Leelawadee UI Semilight" panose="020B0402040204020203" pitchFamily="34" charset="-34"/>
              </a:rPr>
              <a:t>Colton Katsarelis and the EM31 Material Diagnostics Team</a:t>
            </a:r>
          </a:p>
          <a:p>
            <a:endParaRPr lang="en-US" sz="3600" dirty="0">
              <a:solidFill>
                <a:prstClr val="black"/>
              </a:solidFill>
              <a:latin typeface="Leelawadee UI Semilight" panose="020B0402040204020203" pitchFamily="34" charset="-34"/>
              <a:cs typeface="Leelawadee UI Semilight" panose="020B0402040204020203" pitchFamily="34" charset="-34"/>
            </a:endParaRPr>
          </a:p>
        </p:txBody>
      </p:sp>
      <p:pic>
        <p:nvPicPr>
          <p:cNvPr id="5" name="Picture 4">
            <a:extLst>
              <a:ext uri="{FF2B5EF4-FFF2-40B4-BE49-F238E27FC236}">
                <a16:creationId xmlns:a16="http://schemas.microsoft.com/office/drawing/2014/main" id="{218DBE61-1693-3C0C-384A-D924B1F04EE0}"/>
              </a:ext>
            </a:extLst>
          </p:cNvPr>
          <p:cNvPicPr>
            <a:picLocks noChangeAspect="1"/>
          </p:cNvPicPr>
          <p:nvPr/>
        </p:nvPicPr>
        <p:blipFill>
          <a:blip r:embed="rId16"/>
          <a:stretch>
            <a:fillRect/>
          </a:stretch>
        </p:blipFill>
        <p:spPr>
          <a:xfrm>
            <a:off x="31444511" y="511235"/>
            <a:ext cx="3946986" cy="3946986"/>
          </a:xfrm>
          <a:prstGeom prst="rect">
            <a:avLst/>
          </a:prstGeom>
        </p:spPr>
      </p:pic>
    </p:spTree>
    <p:extLst>
      <p:ext uri="{BB962C8B-B14F-4D97-AF65-F5344CB8AC3E}">
        <p14:creationId xmlns:p14="http://schemas.microsoft.com/office/powerpoint/2010/main" val="3537667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TotalTime>
  <Words>976</Words>
  <Application>Microsoft Office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Bookman Old Style</vt:lpstr>
      <vt:lpstr>Calibri</vt:lpstr>
      <vt:lpstr>Calibri Light</vt:lpstr>
      <vt:lpstr>Leelawadee UI</vt:lpstr>
      <vt:lpstr>Leelawadee UI Semilight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 Ilana K. (MSFC-EM32)</dc:creator>
  <cp:lastModifiedBy>Lu, Ilana K. (MSFC-EM42)</cp:lastModifiedBy>
  <cp:revision>68</cp:revision>
  <dcterms:created xsi:type="dcterms:W3CDTF">2023-06-16T14:42:44Z</dcterms:created>
  <dcterms:modified xsi:type="dcterms:W3CDTF">2024-07-16T16:09:57Z</dcterms:modified>
</cp:coreProperties>
</file>