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106" r:id="rId4"/>
  </p:sldMasterIdLst>
  <p:notesMasterIdLst>
    <p:notesMasterId r:id="rId17"/>
  </p:notesMasterIdLst>
  <p:handoutMasterIdLst>
    <p:handoutMasterId r:id="rId18"/>
  </p:handoutMasterIdLst>
  <p:sldIdLst>
    <p:sldId id="362" r:id="rId5"/>
    <p:sldId id="4172" r:id="rId6"/>
    <p:sldId id="4179" r:id="rId7"/>
    <p:sldId id="4180" r:id="rId8"/>
    <p:sldId id="638" r:id="rId9"/>
    <p:sldId id="3571" r:id="rId10"/>
    <p:sldId id="4181" r:id="rId11"/>
    <p:sldId id="4174" r:id="rId12"/>
    <p:sldId id="303" r:id="rId13"/>
    <p:sldId id="4175" r:id="rId14"/>
    <p:sldId id="4177" r:id="rId15"/>
    <p:sldId id="4178" r:id="rId16"/>
  </p:sldIdLst>
  <p:sldSz cx="12192000" cy="6858000"/>
  <p:notesSz cx="7010400" cy="9296400"/>
  <p:embeddedFontLst>
    <p:embeddedFont>
      <p:font typeface="Aptos Narrow" panose="020B000402020202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F6620A-E739-4CC8-491F-AA5A7D641672}" name="White, Jennifer A. (GSFC-428.0)[AI SOLUTIONS, INC]" initials="WI" userId="S::jawhite5@ndc.nasa.gov::2e3faccc-63d1-40ce-8af2-1b477a2533dd" providerId="AD"/>
  <p188:author id="{D5BF7664-426E-45F4-C1E9-C0EC69CF3B44}" name="Edwards, Carissa C. (GSFC-595.0)[OMITRON]" initials="E(" userId="S::ccedwar3@ndc.nasa.gov::5df9e3d4-977a-4d59-a4c6-5c3eee45ca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Megan Rene. (GSFC-595.0)[AI SOLUTIONS, INC]" initials="JMR(SI" lastIdx="1" clrIdx="0">
    <p:extLst>
      <p:ext uri="{19B8F6BF-5375-455C-9EA6-DF929625EA0E}">
        <p15:presenceInfo xmlns:p15="http://schemas.microsoft.com/office/powerpoint/2012/main" userId="S::mrjohn11@ndc.nasa.gov::53e1b40d-446a-482c-8af3-0f0bf7f91a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8F8F8"/>
    <a:srgbClr val="009900"/>
    <a:srgbClr val="008000"/>
    <a:srgbClr val="FF6600"/>
    <a:srgbClr val="CC3300"/>
    <a:srgbClr val="00FF00"/>
    <a:srgbClr val="00CC99"/>
    <a:srgbClr val="99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4"/>
    <p:restoredTop sz="94723"/>
  </p:normalViewPr>
  <p:slideViewPr>
    <p:cSldViewPr snapToGrid="0">
      <p:cViewPr varScale="1">
        <p:scale>
          <a:sx n="163" d="100"/>
          <a:sy n="163" d="100"/>
        </p:scale>
        <p:origin x="4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3" rIns="92825" bIns="46413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3" rIns="92825" bIns="46413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3" rIns="92825" bIns="46413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3" rIns="92825" bIns="46413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7BD810-02CE-4E31-AB7F-E8953BAE6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6" tIns="45548" rIns="91096" bIns="45548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4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6" tIns="45548" rIns="91096" bIns="45548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2113" y="685800"/>
            <a:ext cx="62293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19600"/>
            <a:ext cx="51847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6" tIns="45548" rIns="91096" bIns="45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72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6" tIns="45548" rIns="91096" bIns="45548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72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39200"/>
            <a:ext cx="304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6" tIns="45548" rIns="91096" bIns="45548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51CD05-575F-4F30-BE9D-AA4BDE70C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384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1CD05-575F-4F30-BE9D-AA4BDE70CC1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27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6DB24-4D60-4059-A9C9-6C2353806C9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5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1CD05-575F-4F30-BE9D-AA4BDE70CC1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48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1CD05-575F-4F30-BE9D-AA4BDE70CC1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05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1CD05-575F-4F30-BE9D-AA4BDE70CC1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63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1CD05-575F-4F30-BE9D-AA4BDE70CC1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626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1CD05-575F-4F30-BE9D-AA4BDE70CC1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91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gammage/Documents/CustomerWork/Meatballs/NASA.gif" TargetMode="External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0533" y="0"/>
            <a:ext cx="10701867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NASA.gif" descr="/Users/kgammage/Documents/CustomerWork/Meatballs/NASA.gif">
            <a:extLst>
              <a:ext uri="{FF2B5EF4-FFF2-40B4-BE49-F238E27FC236}">
                <a16:creationId xmlns:a16="http://schemas.microsoft.com/office/drawing/2014/main" id="{883665E2-7259-4BD0-80AF-24DB9B899282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90" y="149479"/>
            <a:ext cx="3623145" cy="311590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60025D4-BBBC-41C6-AD83-F2D559F83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5189" y="2576833"/>
            <a:ext cx="6953267" cy="1704335"/>
          </a:xfrm>
        </p:spPr>
        <p:txBody>
          <a:bodyPr anchor="ctr"/>
          <a:lstStyle>
            <a:lvl1pPr algn="ctr"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9EBD24E-A1FA-4CEE-AF52-3DF829C5EA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37390" y="5862"/>
            <a:ext cx="7948748" cy="63304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Conjunction Assessment Risk Analysis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76F3C-3283-444F-8DA2-40780DF1E7D6}"/>
              </a:ext>
            </a:extLst>
          </p:cNvPr>
          <p:cNvSpPr/>
          <p:nvPr userDrawn="1"/>
        </p:nvSpPr>
        <p:spPr>
          <a:xfrm>
            <a:off x="4967101" y="6457890"/>
            <a:ext cx="2257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NASA CARA | 2024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062" y="2508398"/>
            <a:ext cx="2931448" cy="37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6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170" y="0"/>
            <a:ext cx="9530863" cy="1102659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6" y="1244660"/>
            <a:ext cx="11480799" cy="49784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99F82-7805-4C69-AEBE-0B4D7CDFE9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7715" y="6338366"/>
            <a:ext cx="2743200" cy="365125"/>
          </a:xfrm>
        </p:spPr>
        <p:txBody>
          <a:bodyPr/>
          <a:lstStyle/>
          <a:p>
            <a:fld id="{CCABDAA1-6B03-4EC1-BAAF-29DDB8FB3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2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29000"/>
            <a:ext cx="10360152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D33CE4-4C2E-4DB0-8D41-205A8A51B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DAA1-6B03-4EC1-BAAF-29DDB8FB3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1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77318"/>
            <a:ext cx="11480799" cy="4978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 marL="403225" indent="-173038">
              <a:defRPr/>
            </a:lvl2pPr>
            <a:lvl3pPr marL="631825" indent="-173038">
              <a:defRPr/>
            </a:lvl3pPr>
            <a:lvl4pPr marL="914400" indent="-228600">
              <a:defRPr sz="1600"/>
            </a:lvl4pPr>
            <a:lvl5pPr marL="1143000" indent="-2286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97618" y="6542088"/>
            <a:ext cx="8282516" cy="315912"/>
          </a:xfrm>
        </p:spPr>
        <p:txBody>
          <a:bodyPr/>
          <a:lstStyle>
            <a:lvl1pPr marL="0" indent="0" algn="ctr">
              <a:buNone/>
              <a:defRPr sz="1400" b="0"/>
            </a:lvl1pPr>
            <a:lvl2pPr marL="283464" indent="0">
              <a:buNone/>
              <a:defRPr/>
            </a:lvl2pPr>
            <a:lvl3pPr marL="576072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*&lt;Reference or Footnote&gt;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25E26-F970-43E3-9FAE-294DA3423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BDAA1-6B03-4EC1-BAAF-29DDB8FB3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5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77318"/>
            <a:ext cx="11480799" cy="4978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 marL="403225" indent="-173038">
              <a:defRPr/>
            </a:lvl2pPr>
            <a:lvl3pPr marL="631825" indent="-173038">
              <a:defRPr/>
            </a:lvl3pPr>
            <a:lvl4pPr marL="914400" indent="-228600">
              <a:defRPr sz="1600"/>
            </a:lvl4pPr>
            <a:lvl5pPr marL="1143000" indent="-2286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97618" y="6542088"/>
            <a:ext cx="8282516" cy="315912"/>
          </a:xfrm>
        </p:spPr>
        <p:txBody>
          <a:bodyPr/>
          <a:lstStyle>
            <a:lvl1pPr marL="0" indent="0" algn="ctr">
              <a:buNone/>
              <a:defRPr sz="1400" b="0"/>
            </a:lvl1pPr>
            <a:lvl2pPr marL="283464" indent="0">
              <a:buNone/>
              <a:defRPr/>
            </a:lvl2pPr>
            <a:lvl3pPr marL="576072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*&lt;Reference or Footnote&gt;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49E5F-F30E-4BBB-9C01-E5F793B11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BDAA1-6B03-4EC1-BAAF-29DDB8FB3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6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516E-2CD0-401B-8BBD-7884B863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7EBA0-0978-424B-A061-9FA382511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85B46-CC50-41EF-8A37-77D9357F7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4807C-2DFD-48B4-87EB-B906C514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4D37E-E7CD-4658-A1CA-9A2FBB04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3585F-5987-4556-B11B-3C233FB1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3461986-3255-45E7-B9CF-3B2664C8B39B}" type="slidenum">
              <a:rPr lang="en-US" sz="1800" smtClean="0">
                <a:solidFill>
                  <a:srgbClr val="000000"/>
                </a:solidFill>
                <a:latin typeface="Cambri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rgbClr val="00000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23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file://localhost/Users/kgammage/Documents/CustomerWork/Meatballs/NASA.gif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21170" y="0"/>
            <a:ext cx="9530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385" y="1277318"/>
            <a:ext cx="10799233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3058" name="Rectangle 18"/>
          <p:cNvSpPr>
            <a:spLocks noChangeArrowheads="1"/>
          </p:cNvSpPr>
          <p:nvPr userDrawn="1"/>
        </p:nvSpPr>
        <p:spPr bwMode="auto">
          <a:xfrm>
            <a:off x="0" y="1112838"/>
            <a:ext cx="12192000" cy="428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16" name="NASA.gif" descr="/Users/kgammage/Documents/CustomerWork/Meatballs/NASA.gif">
            <a:extLst>
              <a:ext uri="{FF2B5EF4-FFF2-40B4-BE49-F238E27FC236}">
                <a16:creationId xmlns:a16="http://schemas.microsoft.com/office/drawing/2014/main" id="{D66E4B62-CB7A-4227-8352-F4F59944C8DE}"/>
              </a:ext>
            </a:extLst>
          </p:cNvPr>
          <p:cNvPicPr>
            <a:picLocks noChangeAspect="1"/>
          </p:cNvPicPr>
          <p:nvPr userDrawn="1"/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9" y="36453"/>
            <a:ext cx="1203371" cy="1034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7" y="40141"/>
            <a:ext cx="836266" cy="10627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263818-A256-47C7-AE3B-DB57C0885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418" y="62615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spcBef>
                <a:spcPct val="50000"/>
              </a:spcBef>
              <a:defRPr lang="en-US" sz="12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CCABDAA1-6B03-4EC1-BAAF-29DDB8FB3336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35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164592" indent="-164592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457200" indent="-173736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Arial" pitchFamily="34" charset="0"/>
          <a:cs typeface="Arial" pitchFamily="34" charset="0"/>
        </a:defRPr>
      </a:lvl2pPr>
      <a:lvl3pPr marL="749808" indent="-173736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1FC6-AFF3-84E9-F4AB-1A493E73E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5187" y="1470661"/>
            <a:ext cx="6953267" cy="2566668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OSIRIS-REX Conjunction Screenings: Earth Gravity Assist &amp; Earth Return Analysis &amp; Results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25D5A6-717B-E428-FFFA-4B6DDA166D3A}"/>
              </a:ext>
            </a:extLst>
          </p:cNvPr>
          <p:cNvSpPr txBox="1">
            <a:spLocks/>
          </p:cNvSpPr>
          <p:nvPr/>
        </p:nvSpPr>
        <p:spPr bwMode="auto">
          <a:xfrm>
            <a:off x="5195186" y="4113529"/>
            <a:ext cx="6953267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</a:rPr>
              <a:t>Dolan Highsmith, Roger Thompson</a:t>
            </a:r>
          </a:p>
          <a:p>
            <a:r>
              <a:rPr lang="en-US" sz="2000" kern="0" dirty="0">
                <a:solidFill>
                  <a:schemeClr val="tx1"/>
                </a:solidFill>
              </a:rPr>
              <a:t>The Aerospace Corporation</a:t>
            </a:r>
          </a:p>
          <a:p>
            <a:endParaRPr lang="en-US" sz="2000" kern="0" dirty="0">
              <a:solidFill>
                <a:schemeClr val="tx1"/>
              </a:solidFill>
            </a:endParaRPr>
          </a:p>
          <a:p>
            <a:r>
              <a:rPr lang="en-US" sz="2000" kern="0" dirty="0">
                <a:solidFill>
                  <a:schemeClr val="tx1"/>
                </a:solidFill>
              </a:rPr>
              <a:t>August 14, 2024</a:t>
            </a:r>
          </a:p>
        </p:txBody>
      </p:sp>
    </p:spTree>
    <p:extLst>
      <p:ext uri="{BB962C8B-B14F-4D97-AF65-F5344CB8AC3E}">
        <p14:creationId xmlns:p14="http://schemas.microsoft.com/office/powerpoint/2010/main" val="214391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77C0-DAAA-5A71-548A-318D63F3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Return: Operational Screening Summary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2CBA90-C9C6-E6E1-E83E-F741D4BA6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947404"/>
              </p:ext>
            </p:extLst>
          </p:nvPr>
        </p:nvGraphicFramePr>
        <p:xfrm>
          <a:off x="355600" y="1450053"/>
          <a:ext cx="11480800" cy="4601673"/>
        </p:xfrm>
        <a:graphic>
          <a:graphicData uri="http://schemas.openxmlformats.org/drawingml/2006/table">
            <a:tbl>
              <a:tblPr/>
              <a:tblGrid>
                <a:gridCol w="600422">
                  <a:extLst>
                    <a:ext uri="{9D8B030D-6E8A-4147-A177-3AD203B41FA5}">
                      <a16:colId xmlns:a16="http://schemas.microsoft.com/office/drawing/2014/main" val="2384562083"/>
                    </a:ext>
                  </a:extLst>
                </a:gridCol>
                <a:gridCol w="648491">
                  <a:extLst>
                    <a:ext uri="{9D8B030D-6E8A-4147-A177-3AD203B41FA5}">
                      <a16:colId xmlns:a16="http://schemas.microsoft.com/office/drawing/2014/main" val="1488949288"/>
                    </a:ext>
                  </a:extLst>
                </a:gridCol>
                <a:gridCol w="3454394">
                  <a:extLst>
                    <a:ext uri="{9D8B030D-6E8A-4147-A177-3AD203B41FA5}">
                      <a16:colId xmlns:a16="http://schemas.microsoft.com/office/drawing/2014/main" val="4268205058"/>
                    </a:ext>
                  </a:extLst>
                </a:gridCol>
                <a:gridCol w="3447879">
                  <a:extLst>
                    <a:ext uri="{9D8B030D-6E8A-4147-A177-3AD203B41FA5}">
                      <a16:colId xmlns:a16="http://schemas.microsoft.com/office/drawing/2014/main" val="3427986412"/>
                    </a:ext>
                  </a:extLst>
                </a:gridCol>
                <a:gridCol w="3329614">
                  <a:extLst>
                    <a:ext uri="{9D8B030D-6E8A-4147-A177-3AD203B41FA5}">
                      <a16:colId xmlns:a16="http://schemas.microsoft.com/office/drawing/2014/main" val="1829507933"/>
                    </a:ext>
                  </a:extLst>
                </a:gridCol>
              </a:tblGrid>
              <a:tr h="2183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 Narrow" panose="020B0004020202020204" pitchFamily="34" charset="0"/>
                        </a:rPr>
                        <a:t>Date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 Narrow" panose="020B0004020202020204" pitchFamily="34" charset="0"/>
                        </a:rPr>
                        <a:t>Days to Entry 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 Narrow" panose="020B0004020202020204" pitchFamily="34" charset="0"/>
                        </a:rPr>
                        <a:t>Activity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 Narrow" panose="020B0004020202020204" pitchFamily="34" charset="0"/>
                        </a:rPr>
                        <a:t>Description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 Narrow" panose="020B0004020202020204" pitchFamily="34" charset="0"/>
                        </a:rPr>
                        <a:t>Lessons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315103"/>
                  </a:ext>
                </a:extLst>
              </a:tr>
              <a:tr h="454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9/8/23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First OREX operational ephemeris delivery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Discovered propagation time &gt; 10 days too long for entire catalog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No need for screenings beyond 10 days out.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90037"/>
                  </a:ext>
                </a:extLst>
              </a:tr>
              <a:tr h="7566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9/14/23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Successful screening on nominal trajectories (Bus &amp; SRC) using nominal 10-day propagations for GEO/HEO run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250 km volume not part of baseline, so Bus &amp; SRC had to be screened separately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Determine appropriate reasonable screening volume and include in baseline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455235"/>
                  </a:ext>
                </a:extLst>
              </a:tr>
              <a:tr h="909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9/15/23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CDMs posted to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SpaceTrack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D9D9D9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No reportable conjunctions, but interest in seeing objects within screening volume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For missions with transitory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encouters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 with Earth, provide additional context of objects within screening volume to go along with (typically) empty CARA report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901290"/>
                  </a:ext>
                </a:extLst>
              </a:tr>
              <a:tr h="454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9/16/23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Continued MSA on Bus &amp; SRC, successful process achieved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Continued MSA on Bus &amp; SRC, successful process achieved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23" marR="6823" marT="6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354583"/>
                  </a:ext>
                </a:extLst>
              </a:tr>
              <a:tr h="454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9/21/23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Begin delivering/screening 8 trajectories 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1 nominal + 3 burn options for both primary objects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23" marR="6823" marT="6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678387"/>
                  </a:ext>
                </a:extLst>
              </a:tr>
              <a:tr h="682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9/22/23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Decisional Screenings for CAM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 support Go/No-Go at E-20h on  9/23/2023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Work with mission to define clear criteria for remediation decision and, if needed, adjudication of conflicting recommendations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921864"/>
                  </a:ext>
                </a:extLst>
              </a:tr>
              <a:tr h="454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9/24/23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Entry/Flyby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Continued screening past Go/No-Go for situational awareness</a:t>
                      </a:r>
                    </a:p>
                  </a:txBody>
                  <a:tcPr marL="6823" marR="6823" marT="6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823" marR="6823" marT="6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2585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F48C766-5FC6-D335-4020-DAB3F0D74229}"/>
              </a:ext>
            </a:extLst>
          </p:cNvPr>
          <p:cNvSpPr/>
          <p:nvPr/>
        </p:nvSpPr>
        <p:spPr bwMode="auto">
          <a:xfrm>
            <a:off x="279699" y="1882588"/>
            <a:ext cx="11632602" cy="462579"/>
          </a:xfrm>
          <a:prstGeom prst="rect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847D8C-438D-35BE-2466-BFC60EF83818}"/>
              </a:ext>
            </a:extLst>
          </p:cNvPr>
          <p:cNvSpPr/>
          <p:nvPr/>
        </p:nvSpPr>
        <p:spPr bwMode="auto">
          <a:xfrm>
            <a:off x="279699" y="2345167"/>
            <a:ext cx="11632602" cy="720762"/>
          </a:xfrm>
          <a:prstGeom prst="rect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94477F-894C-69E7-9840-93DBF82CF55B}"/>
              </a:ext>
            </a:extLst>
          </p:cNvPr>
          <p:cNvSpPr/>
          <p:nvPr/>
        </p:nvSpPr>
        <p:spPr bwMode="auto">
          <a:xfrm>
            <a:off x="279699" y="3073102"/>
            <a:ext cx="11632602" cy="939499"/>
          </a:xfrm>
          <a:prstGeom prst="rect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5210B-6EA2-9B10-A30D-6E07942EC799}"/>
              </a:ext>
            </a:extLst>
          </p:cNvPr>
          <p:cNvSpPr/>
          <p:nvPr/>
        </p:nvSpPr>
        <p:spPr bwMode="auto">
          <a:xfrm>
            <a:off x="279699" y="4923852"/>
            <a:ext cx="11632602" cy="691640"/>
          </a:xfrm>
          <a:prstGeom prst="rect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0750345-503B-C7B8-36B1-243D71E369B0}"/>
              </a:ext>
            </a:extLst>
          </p:cNvPr>
          <p:cNvSpPr txBox="1">
            <a:spLocks/>
          </p:cNvSpPr>
          <p:nvPr/>
        </p:nvSpPr>
        <p:spPr>
          <a:xfrm>
            <a:off x="8752417" y="6311251"/>
            <a:ext cx="31598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CCABDAA1-6B03-4EC1-BAAF-29DDB8FB3336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5C9C-793C-E0D3-FFB1-7578F3BF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FA50-9840-8D0A-6751-ED80CF002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Lessons:</a:t>
            </a:r>
          </a:p>
          <a:p>
            <a:pPr lvl="1"/>
            <a:r>
              <a:rPr lang="en-US" dirty="0"/>
              <a:t>Develop a baseline for support of flyby &amp; entry missions</a:t>
            </a:r>
          </a:p>
          <a:p>
            <a:pPr lvl="2"/>
            <a:r>
              <a:rPr lang="en-US" dirty="0"/>
              <a:t>Including appropriate screening volume and expanded reporting of results</a:t>
            </a:r>
          </a:p>
          <a:p>
            <a:pPr lvl="1"/>
            <a:r>
              <a:rPr lang="en-US" dirty="0"/>
              <a:t>Clearly define simulation/testing and operations support for non-routine missions well ahead of time</a:t>
            </a:r>
          </a:p>
          <a:p>
            <a:pPr lvl="2"/>
            <a:r>
              <a:rPr lang="en-US" dirty="0"/>
              <a:t>Understand any special requests and their implications to the CARA system and process</a:t>
            </a:r>
          </a:p>
          <a:p>
            <a:pPr lvl="1"/>
            <a:r>
              <a:rPr lang="en-US" dirty="0"/>
              <a:t>Understand that orbit crossing forecasting analysis defines the conjunction environment in broad strokes and the results are subject to the limitations of long propagations</a:t>
            </a:r>
          </a:p>
          <a:p>
            <a:r>
              <a:rPr lang="en-US" dirty="0"/>
              <a:t>Next up: </a:t>
            </a:r>
          </a:p>
          <a:p>
            <a:pPr lvl="1"/>
            <a:r>
              <a:rPr lang="en-US" dirty="0"/>
              <a:t>Lucy flyby on Dec 12, 2024</a:t>
            </a:r>
          </a:p>
          <a:p>
            <a:pPr lvl="1"/>
            <a:r>
              <a:rPr lang="en-US" dirty="0"/>
              <a:t>OSIRIS-</a:t>
            </a:r>
            <a:r>
              <a:rPr lang="en-US" dirty="0" err="1"/>
              <a:t>ApEx</a:t>
            </a:r>
            <a:r>
              <a:rPr lang="en-US" dirty="0"/>
              <a:t> on Sep 23,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9E554-9530-FD53-AB53-C8F69FB9C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746AB-E88B-DB79-7320-55AC651492D3}"/>
              </a:ext>
            </a:extLst>
          </p:cNvPr>
          <p:cNvSpPr txBox="1">
            <a:spLocks/>
          </p:cNvSpPr>
          <p:nvPr/>
        </p:nvSpPr>
        <p:spPr>
          <a:xfrm>
            <a:off x="9107714" y="6338366"/>
            <a:ext cx="2754085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CCABDAA1-6B03-4EC1-BAAF-29DDB8FB3336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7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7B52A0-3597-46FB-AC35-2F661379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C546CB-14C1-8E28-66AB-F1CB88FAA2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63" r="11830"/>
          <a:stretch/>
        </p:blipFill>
        <p:spPr>
          <a:xfrm>
            <a:off x="6223674" y="1916608"/>
            <a:ext cx="4719255" cy="34833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A7DE77-98EA-5196-3BFD-556C886CE9AB}"/>
              </a:ext>
            </a:extLst>
          </p:cNvPr>
          <p:cNvSpPr txBox="1"/>
          <p:nvPr/>
        </p:nvSpPr>
        <p:spPr>
          <a:xfrm>
            <a:off x="6381111" y="4921738"/>
            <a:ext cx="44342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Sample Return </a:t>
            </a:r>
            <a:r>
              <a:rPr lang="en-US" b="1" dirty="0">
                <a:solidFill>
                  <a:schemeClr val="bg1"/>
                </a:solidFill>
              </a:rPr>
              <a:t>Capsule (SRC) Release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ABAE4-C2C1-3D58-01AA-989EAAE2457B}"/>
              </a:ext>
            </a:extLst>
          </p:cNvPr>
          <p:cNvSpPr txBox="1"/>
          <p:nvPr/>
        </p:nvSpPr>
        <p:spPr>
          <a:xfrm>
            <a:off x="6381111" y="2623234"/>
            <a:ext cx="7141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Earth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9057D9-15D8-F124-7CDE-6A5AFFA062E3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 flipH="1">
            <a:off x="6381111" y="2961788"/>
            <a:ext cx="357079" cy="3612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335B34-12B9-AADB-075D-71AA47BF54B4}"/>
              </a:ext>
            </a:extLst>
          </p:cNvPr>
          <p:cNvSpPr txBox="1"/>
          <p:nvPr/>
        </p:nvSpPr>
        <p:spPr>
          <a:xfrm>
            <a:off x="10369848" y="3245178"/>
            <a:ext cx="6253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SRC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B5CD1D-3ABA-115C-3952-16FCA8E73E81}"/>
              </a:ext>
            </a:extLst>
          </p:cNvPr>
          <p:cNvCxnSpPr>
            <a:cxnSpLocks/>
            <a:stCxn id="8" idx="1"/>
          </p:cNvCxnSpPr>
          <p:nvPr/>
        </p:nvCxnSpPr>
        <p:spPr bwMode="auto">
          <a:xfrm flipH="1" flipV="1">
            <a:off x="9971459" y="3129794"/>
            <a:ext cx="398389" cy="2846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DEE0F-4AD8-BFB7-81B5-AC48678D49DB}"/>
              </a:ext>
            </a:extLst>
          </p:cNvPr>
          <p:cNvCxnSpPr>
            <a:cxnSpLocks/>
            <a:stCxn id="8" idx="1"/>
          </p:cNvCxnSpPr>
          <p:nvPr/>
        </p:nvCxnSpPr>
        <p:spPr bwMode="auto">
          <a:xfrm flipH="1">
            <a:off x="9572520" y="3414455"/>
            <a:ext cx="797328" cy="667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4FFCDF-A4F0-C640-59D8-2B8A872659E7}"/>
              </a:ext>
            </a:extLst>
          </p:cNvPr>
          <p:cNvCxnSpPr>
            <a:cxnSpLocks/>
            <a:stCxn id="8" idx="1"/>
          </p:cNvCxnSpPr>
          <p:nvPr/>
        </p:nvCxnSpPr>
        <p:spPr bwMode="auto">
          <a:xfrm flipV="1">
            <a:off x="10369848" y="2792511"/>
            <a:ext cx="210340" cy="6219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774EB235-C586-D5F4-5338-435BCD1D4682}"/>
              </a:ext>
            </a:extLst>
          </p:cNvPr>
          <p:cNvSpPr txBox="1">
            <a:spLocks/>
          </p:cNvSpPr>
          <p:nvPr/>
        </p:nvSpPr>
        <p:spPr>
          <a:xfrm>
            <a:off x="8752417" y="6301312"/>
            <a:ext cx="31546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CCABDAA1-6B03-4EC1-BAAF-29DDB8FB3336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6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8A26-D32A-D36A-78CB-C4A7FA88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351FD0-762A-C58F-B6E6-993980830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277318"/>
            <a:ext cx="5056237" cy="4978400"/>
          </a:xfrm>
        </p:spPr>
        <p:txBody>
          <a:bodyPr/>
          <a:lstStyle/>
          <a:p>
            <a:r>
              <a:rPr lang="en-US" sz="2400" dirty="0"/>
              <a:t>Earth flyby and entry missions face increased collision risk due to significant increase in resident space object (RSO) population in recent years</a:t>
            </a:r>
          </a:p>
          <a:p>
            <a:pPr lvl="1"/>
            <a:r>
              <a:rPr lang="en-US" sz="2000" dirty="0"/>
              <a:t>CARA began screening Earth flyby/ entry missions with Juno in 2013</a:t>
            </a:r>
          </a:p>
          <a:p>
            <a:r>
              <a:rPr lang="en-US" sz="2400" dirty="0"/>
              <a:t>Document OSIRIS-REx screening experience to highlight knowledge gained and lessons learned by CARA</a:t>
            </a:r>
          </a:p>
          <a:p>
            <a:pPr lvl="1"/>
            <a:r>
              <a:rPr lang="en-US" sz="2000" dirty="0"/>
              <a:t>Rare mission profile, but frequent enough to normalize support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024E05-9403-8A5F-E405-41CEC2E20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02F5AC7-3D89-D5F7-E714-62D959F0ECA0}"/>
              </a:ext>
            </a:extLst>
          </p:cNvPr>
          <p:cNvSpPr txBox="1">
            <a:spLocks/>
          </p:cNvSpPr>
          <p:nvPr/>
        </p:nvSpPr>
        <p:spPr>
          <a:xfrm>
            <a:off x="9107715" y="6338366"/>
            <a:ext cx="2743200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CCABDAA1-6B03-4EC1-BAAF-29DDB8FB3336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57DC6E-B439-D961-83CE-6D2DDAA792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6" t="2751" r="2261" b="2958"/>
          <a:stretch/>
        </p:blipFill>
        <p:spPr>
          <a:xfrm>
            <a:off x="5437239" y="1147567"/>
            <a:ext cx="6754761" cy="52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1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2F08FBC-9A0E-2C0D-C77A-B01038BCF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70" y="0"/>
            <a:ext cx="9530863" cy="1143000"/>
          </a:xfrm>
        </p:spPr>
        <p:txBody>
          <a:bodyPr/>
          <a:lstStyle/>
          <a:p>
            <a:r>
              <a:rPr lang="en-US" dirty="0"/>
              <a:t>2017 &amp; 2023 Trajectories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38DFBF-92EC-F9BC-9DD7-1E9033E48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096" y="4168876"/>
            <a:ext cx="5837904" cy="2304477"/>
          </a:xfrm>
        </p:spPr>
        <p:txBody>
          <a:bodyPr/>
          <a:lstStyle/>
          <a:p>
            <a:r>
              <a:rPr lang="en-US" sz="2000" dirty="0"/>
              <a:t>Perigee ~17,200 km altitude over South Pole</a:t>
            </a:r>
          </a:p>
          <a:p>
            <a:r>
              <a:rPr lang="en-US" sz="2000" dirty="0"/>
              <a:t>Orbit crossing forecasting analysis indicated few objects would pose significant risk</a:t>
            </a:r>
          </a:p>
          <a:p>
            <a:pPr lvl="1"/>
            <a:r>
              <a:rPr lang="en-US" sz="1600" dirty="0"/>
              <a:t>Trajectory passed through ~660 orbit </a:t>
            </a:r>
            <a:r>
              <a:rPr lang="en-US" sz="1600" i="1" dirty="0"/>
              <a:t>planes</a:t>
            </a:r>
            <a:r>
              <a:rPr lang="en-US" sz="1600" dirty="0"/>
              <a:t> of objects with apogee &gt; OREX perigee</a:t>
            </a:r>
          </a:p>
          <a:p>
            <a:r>
              <a:rPr lang="en-US" sz="2000" dirty="0"/>
              <a:t>1 CAM option:</a:t>
            </a:r>
          </a:p>
          <a:p>
            <a:pPr lvl="1"/>
            <a:r>
              <a:rPr lang="en-US" sz="1800" dirty="0"/>
              <a:t>Change TCA by +2 sec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15EF19-CB37-5EAA-C25D-C5219C5FF02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8096" y="1216517"/>
            <a:ext cx="5950975" cy="277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F2D2871-DDB8-45B1-71BF-FC893C4E75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321" y="1216517"/>
            <a:ext cx="4994297" cy="275932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58B576-05E2-0944-1F40-3DB1758C8AE7}"/>
              </a:ext>
            </a:extLst>
          </p:cNvPr>
          <p:cNvSpPr txBox="1">
            <a:spLocks/>
          </p:cNvSpPr>
          <p:nvPr/>
        </p:nvSpPr>
        <p:spPr bwMode="auto">
          <a:xfrm>
            <a:off x="371168" y="1307691"/>
            <a:ext cx="1546122" cy="39329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4592" indent="-1645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1737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749808" indent="-1737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solidFill>
                  <a:srgbClr val="00B0F0"/>
                </a:solidFill>
              </a:rPr>
              <a:t>2017 EGA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3776F9-3FDD-EC13-AD60-C59CD927CF0E}"/>
              </a:ext>
            </a:extLst>
          </p:cNvPr>
          <p:cNvSpPr txBox="1">
            <a:spLocks/>
          </p:cNvSpPr>
          <p:nvPr/>
        </p:nvSpPr>
        <p:spPr bwMode="auto">
          <a:xfrm>
            <a:off x="6501321" y="4168877"/>
            <a:ext cx="5592356" cy="216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4592" indent="-1645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1737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749808" indent="-1737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sz="2000" kern="0" dirty="0"/>
              <a:t>Bus perigee ~780 km altitude</a:t>
            </a:r>
          </a:p>
          <a:p>
            <a:r>
              <a:rPr lang="en-US" sz="2000" kern="0" dirty="0"/>
              <a:t>SRC landing in Utah</a:t>
            </a:r>
          </a:p>
          <a:p>
            <a:r>
              <a:rPr lang="en-US" sz="2000" kern="0" dirty="0"/>
              <a:t>3 CAM options:</a:t>
            </a:r>
          </a:p>
          <a:p>
            <a:pPr lvl="1"/>
            <a:r>
              <a:rPr lang="en-US" sz="1800" kern="0" dirty="0"/>
              <a:t>Change TCA by -0.5, -1.0, -2.0 sec</a:t>
            </a:r>
          </a:p>
          <a:p>
            <a:r>
              <a:rPr lang="en-US" sz="2000" kern="0" dirty="0"/>
              <a:t>CAM @ EI-13h, SRC Release @ EI-4h</a:t>
            </a:r>
          </a:p>
          <a:p>
            <a:pPr lvl="1"/>
            <a:r>
              <a:rPr lang="en-US" sz="1600" kern="0" dirty="0"/>
              <a:t>CAM affects both objects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AF46A0-95A2-F7C9-2458-CD1DA7C638DF}"/>
              </a:ext>
            </a:extLst>
          </p:cNvPr>
          <p:cNvSpPr txBox="1">
            <a:spLocks/>
          </p:cNvSpPr>
          <p:nvPr/>
        </p:nvSpPr>
        <p:spPr bwMode="auto">
          <a:xfrm>
            <a:off x="6604819" y="1272504"/>
            <a:ext cx="3207773" cy="39329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4592" indent="-1645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1737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749808" indent="-1737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solidFill>
                  <a:srgbClr val="00B0F0"/>
                </a:solidFill>
              </a:rPr>
              <a:t>2023 Earth Entry &amp; Flyby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55AAE1-27BE-8080-EB1B-7F8D5304B364}"/>
              </a:ext>
            </a:extLst>
          </p:cNvPr>
          <p:cNvSpPr txBox="1">
            <a:spLocks/>
          </p:cNvSpPr>
          <p:nvPr/>
        </p:nvSpPr>
        <p:spPr bwMode="auto">
          <a:xfrm>
            <a:off x="127574" y="6473354"/>
            <a:ext cx="11368044" cy="33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4592" indent="-1645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1737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749808" indent="-1737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0" kern="0" dirty="0"/>
              <a:t>CAM = Conjunction Avoidance Maneuver	TCA = Time of Closest Approach    SRC = Sample Return Capsule    EI = Entry Interface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76C43A6-E3B2-0B38-5A50-EF5A53440FC5}"/>
              </a:ext>
            </a:extLst>
          </p:cNvPr>
          <p:cNvSpPr txBox="1">
            <a:spLocks/>
          </p:cNvSpPr>
          <p:nvPr/>
        </p:nvSpPr>
        <p:spPr>
          <a:xfrm>
            <a:off x="9107715" y="6338366"/>
            <a:ext cx="2743200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CCABDAA1-6B03-4EC1-BAAF-29DDB8FB3336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8D2D-DD27-5E9D-5349-E801ABCF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Support for 2023 Earth Return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D3D40D-D428-919E-688A-A0E2BDE5E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and execution of Conjunction Assessment Operations Implementation Agreement (CAOIA) Document</a:t>
            </a:r>
          </a:p>
          <a:p>
            <a:pPr lvl="1"/>
            <a:r>
              <a:rPr lang="en-US" dirty="0"/>
              <a:t>Coordination between CARA and mission on details of support</a:t>
            </a:r>
          </a:p>
          <a:p>
            <a:r>
              <a:rPr lang="en-US" dirty="0"/>
              <a:t>Orbit crossing forecasting analysis &gt; 10 days out</a:t>
            </a:r>
          </a:p>
          <a:p>
            <a:pPr lvl="1"/>
            <a:r>
              <a:rPr lang="en-US" dirty="0"/>
              <a:t>Identify objects with small relative node separation distances and time from node</a:t>
            </a:r>
          </a:p>
          <a:p>
            <a:pPr lvl="1"/>
            <a:r>
              <a:rPr lang="en-US" dirty="0"/>
              <a:t>Similar to JPL MADCAP conjunction metrics for non-Earth environments</a:t>
            </a:r>
          </a:p>
          <a:p>
            <a:r>
              <a:rPr lang="en-US" dirty="0"/>
              <a:t>Participation in pre-arrival testing/simulations</a:t>
            </a:r>
          </a:p>
          <a:p>
            <a:pPr lvl="1"/>
            <a:r>
              <a:rPr lang="en-US" dirty="0"/>
              <a:t>Created conjunction scenarios for table-top discussions and mission operational readiness tests</a:t>
            </a:r>
          </a:p>
          <a:p>
            <a:r>
              <a:rPr lang="en-US" dirty="0"/>
              <a:t>Operational screenings</a:t>
            </a:r>
          </a:p>
          <a:p>
            <a:pPr lvl="1"/>
            <a:r>
              <a:rPr lang="en-US" dirty="0"/>
              <a:t>Relied on mission ephemerides since no passive ephemeris would be available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F568BA-2B15-FC09-25E2-2697804A3A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MADCAP = Multi-mission Automated Deep-space Conjunction Assessment Process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491D65-6955-E639-6FBE-82287B826A46}"/>
              </a:ext>
            </a:extLst>
          </p:cNvPr>
          <p:cNvSpPr txBox="1">
            <a:spLocks/>
          </p:cNvSpPr>
          <p:nvPr/>
        </p:nvSpPr>
        <p:spPr>
          <a:xfrm>
            <a:off x="9107715" y="6338366"/>
            <a:ext cx="2743200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CCABDAA1-6B03-4EC1-BAAF-29DDB8FB3336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8CC0EA1-E252-473B-8176-A12A2EB4707E}"/>
              </a:ext>
            </a:extLst>
          </p:cNvPr>
          <p:cNvSpPr/>
          <p:nvPr/>
        </p:nvSpPr>
        <p:spPr bwMode="auto">
          <a:xfrm>
            <a:off x="127819" y="4109886"/>
            <a:ext cx="11838039" cy="2281084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5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05">
            <a:extLst>
              <a:ext uri="{FF2B5EF4-FFF2-40B4-BE49-F238E27FC236}">
                <a16:creationId xmlns:a16="http://schemas.microsoft.com/office/drawing/2014/main" id="{CBA0F4F1-110D-424A-EE95-67A12951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Earth Return Concept of Operations</a:t>
            </a:r>
          </a:p>
        </p:txBody>
      </p:sp>
      <p:sp>
        <p:nvSpPr>
          <p:cNvPr id="107" name="Content Placeholder 106">
            <a:extLst>
              <a:ext uri="{FF2B5EF4-FFF2-40B4-BE49-F238E27FC236}">
                <a16:creationId xmlns:a16="http://schemas.microsoft.com/office/drawing/2014/main" id="{D48CD9D2-6A37-7D17-E198-F885B0255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540" y="1441973"/>
            <a:ext cx="5639779" cy="488697"/>
          </a:xfrm>
          <a:ln w="25400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Entry Targeting Maneuver Sequence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298118-8BC9-B24C-56CD-F1B876EA0A35}"/>
              </a:ext>
            </a:extLst>
          </p:cNvPr>
          <p:cNvGrpSpPr/>
          <p:nvPr/>
        </p:nvGrpSpPr>
        <p:grpSpPr>
          <a:xfrm>
            <a:off x="-1514129" y="2130410"/>
            <a:ext cx="9771173" cy="5015282"/>
            <a:chOff x="1086621" y="1295400"/>
            <a:chExt cx="9771173" cy="50152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686AFF-D902-3AAD-5623-6F07A3AE8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48" t="937" r="2013" b="20974"/>
            <a:stretch/>
          </p:blipFill>
          <p:spPr>
            <a:xfrm>
              <a:off x="2735310" y="1295400"/>
              <a:ext cx="7697740" cy="4190999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2C6F90BB-7690-6737-CF94-29A383A4B583}"/>
                </a:ext>
              </a:extLst>
            </p:cNvPr>
            <p:cNvSpPr/>
            <p:nvPr/>
          </p:nvSpPr>
          <p:spPr>
            <a:xfrm rot="20640000">
              <a:off x="1086621" y="3886696"/>
              <a:ext cx="9765317" cy="2423986"/>
            </a:xfrm>
            <a:prstGeom prst="arc">
              <a:avLst>
                <a:gd name="adj1" fmla="val 13916941"/>
                <a:gd name="adj2" fmla="val 21240526"/>
              </a:avLst>
            </a:prstGeom>
            <a:ln w="28575" cmpd="sng">
              <a:solidFill>
                <a:srgbClr val="FFFF00"/>
              </a:solidFill>
              <a:prstDash val="dash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0AE42CED-5764-7DEE-CADD-66AF504ABB12}"/>
                </a:ext>
              </a:extLst>
            </p:cNvPr>
            <p:cNvSpPr/>
            <p:nvPr/>
          </p:nvSpPr>
          <p:spPr>
            <a:xfrm rot="20640000">
              <a:off x="1092477" y="3866977"/>
              <a:ext cx="9765317" cy="2423986"/>
            </a:xfrm>
            <a:prstGeom prst="arc">
              <a:avLst>
                <a:gd name="adj1" fmla="val 12025745"/>
                <a:gd name="adj2" fmla="val 13895101"/>
              </a:avLst>
            </a:prstGeom>
            <a:ln w="28575" cmpd="sng">
              <a:solidFill>
                <a:srgbClr val="FFFF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FBD2B5-C51C-87C4-804E-B2DF5D09D236}"/>
                </a:ext>
              </a:extLst>
            </p:cNvPr>
            <p:cNvSpPr txBox="1"/>
            <p:nvPr/>
          </p:nvSpPr>
          <p:spPr>
            <a:xfrm>
              <a:off x="4303336" y="4558397"/>
              <a:ext cx="5994400" cy="646331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800100" lvl="1" indent="-342900">
                <a:buFont typeface="Wingdings" pitchFamily="2" charset="2"/>
                <a:buChar char="Ø"/>
              </a:pPr>
              <a:r>
                <a:rPr lang="en-US" sz="1200" b="1" i="1" dirty="0">
                  <a:solidFill>
                    <a:srgbClr val="FFFF00"/>
                  </a:solidFill>
                </a:rPr>
                <a:t>Walk-in/entry TCMs to lower periapsis from flyby to Entry Interface </a:t>
              </a:r>
            </a:p>
            <a:p>
              <a:pPr marL="800100" lvl="1" indent="-342900">
                <a:buFont typeface="Wingdings" pitchFamily="2" charset="2"/>
                <a:buChar char="Ø"/>
              </a:pPr>
              <a:r>
                <a:rPr lang="en-US" sz="1200" b="1" i="1" dirty="0">
                  <a:solidFill>
                    <a:schemeClr val="bg1"/>
                  </a:solidFill>
                </a:rPr>
                <a:t>SRC Release after final TCM and potential CAM</a:t>
              </a:r>
              <a:endParaRPr lang="en-US" sz="1200" b="1" i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pPr marL="800100" lvl="1" indent="-342900">
                <a:buFont typeface="Wingdings" pitchFamily="2" charset="2"/>
                <a:buChar char="Ø"/>
              </a:pPr>
              <a:r>
                <a:rPr lang="en-US" sz="1200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Divert burn ~20 min after SRC Release for safe spacecraft bus flyby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580CA5-257F-46A5-7641-7120E862E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079" y="2037670"/>
              <a:ext cx="637720" cy="649252"/>
            </a:xfrm>
            <a:prstGeom prst="rect">
              <a:avLst/>
            </a:prstGeom>
          </p:spPr>
        </p:pic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0C2DC2D6-B3E1-93BD-09D3-8788D48D1AE1}"/>
                </a:ext>
              </a:extLst>
            </p:cNvPr>
            <p:cNvSpPr/>
            <p:nvPr/>
          </p:nvSpPr>
          <p:spPr>
            <a:xfrm rot="20400000">
              <a:off x="3820746" y="3100084"/>
              <a:ext cx="6959580" cy="1022517"/>
            </a:xfrm>
            <a:prstGeom prst="arc">
              <a:avLst>
                <a:gd name="adj1" fmla="val 14125613"/>
                <a:gd name="adj2" fmla="val 21243929"/>
              </a:avLst>
            </a:prstGeom>
            <a:ln w="28575" cmpd="sng">
              <a:solidFill>
                <a:srgbClr val="FFFF00"/>
              </a:solidFill>
              <a:prstDash val="dash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17E6A5-8799-A1F9-19DA-903B7BDCD9B6}"/>
                </a:ext>
              </a:extLst>
            </p:cNvPr>
            <p:cNvSpPr/>
            <p:nvPr/>
          </p:nvSpPr>
          <p:spPr>
            <a:xfrm>
              <a:off x="8492031" y="3426046"/>
              <a:ext cx="18749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FFFF00"/>
                  </a:solidFill>
                </a:rPr>
                <a:t>Flyby Target ~2000 km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71EA30-23BD-304F-3AC2-B7BFC1C41BA1}"/>
                </a:ext>
              </a:extLst>
            </p:cNvPr>
            <p:cNvSpPr/>
            <p:nvPr/>
          </p:nvSpPr>
          <p:spPr>
            <a:xfrm>
              <a:off x="6538697" y="1576073"/>
              <a:ext cx="23812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FFFFFF"/>
                  </a:solidFill>
                </a:rPr>
                <a:t>Entry Interface (EI) </a:t>
              </a:r>
            </a:p>
            <a:p>
              <a:pPr algn="ctr"/>
              <a:r>
                <a:rPr lang="en-US" sz="1200" b="1" i="1" dirty="0">
                  <a:solidFill>
                    <a:srgbClr val="FFFFFF"/>
                  </a:solidFill>
                </a:rPr>
                <a:t>(130 km, FPA –8.2°± 0.08°)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3F3057-B83A-BEE8-172C-4494F3B6E0E7}"/>
                </a:ext>
              </a:extLst>
            </p:cNvPr>
            <p:cNvSpPr/>
            <p:nvPr/>
          </p:nvSpPr>
          <p:spPr>
            <a:xfrm>
              <a:off x="8625507" y="2591310"/>
              <a:ext cx="17899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FFFF00"/>
                  </a:solidFill>
                </a:rPr>
                <a:t>Flyby Target ~200 km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1AF6C0-DA4E-F974-7D64-5C39082F0B05}"/>
                </a:ext>
              </a:extLst>
            </p:cNvPr>
            <p:cNvSpPr/>
            <p:nvPr/>
          </p:nvSpPr>
          <p:spPr>
            <a:xfrm>
              <a:off x="8902363" y="1601717"/>
              <a:ext cx="14622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0070C0"/>
                  </a:solidFill>
                </a:rPr>
                <a:t>Bus Flyby ~780 km </a:t>
              </a: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4ACCC566-14FC-C84B-CA1A-DFCEF773C3F3}"/>
                </a:ext>
              </a:extLst>
            </p:cNvPr>
            <p:cNvSpPr/>
            <p:nvPr/>
          </p:nvSpPr>
          <p:spPr>
            <a:xfrm rot="19500000" flipH="1">
              <a:off x="4902179" y="3064960"/>
              <a:ext cx="4479021" cy="612648"/>
            </a:xfrm>
            <a:prstGeom prst="arc">
              <a:avLst>
                <a:gd name="adj1" fmla="val 14300467"/>
                <a:gd name="adj2" fmla="val 18125140"/>
              </a:avLst>
            </a:prstGeom>
            <a:ln w="28575" cmpd="sng">
              <a:solidFill>
                <a:srgbClr val="FFFF00"/>
              </a:solidFill>
              <a:headEnd type="diamond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C7B9BA-7AF0-FE01-9E3D-685EAA6AB150}"/>
                </a:ext>
              </a:extLst>
            </p:cNvPr>
            <p:cNvCxnSpPr/>
            <p:nvPr/>
          </p:nvCxnSpPr>
          <p:spPr>
            <a:xfrm flipV="1">
              <a:off x="7379163" y="2720975"/>
              <a:ext cx="231312" cy="123380"/>
            </a:xfrm>
            <a:prstGeom prst="line">
              <a:avLst/>
            </a:prstGeom>
            <a:ln w="28575" cmpd="sng">
              <a:solidFill>
                <a:schemeClr val="accent4"/>
              </a:solidFill>
              <a:prstDash val="solid"/>
              <a:head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149543C6-390E-22AC-1CC1-851383F7F87A}"/>
                </a:ext>
              </a:extLst>
            </p:cNvPr>
            <p:cNvSpPr/>
            <p:nvPr/>
          </p:nvSpPr>
          <p:spPr>
            <a:xfrm rot="20400000">
              <a:off x="3826602" y="3093741"/>
              <a:ext cx="6959580" cy="1022517"/>
            </a:xfrm>
            <a:prstGeom prst="arc">
              <a:avLst>
                <a:gd name="adj1" fmla="val 11216196"/>
                <a:gd name="adj2" fmla="val 13997118"/>
              </a:avLst>
            </a:prstGeom>
            <a:ln w="28575" cmpd="sng">
              <a:solidFill>
                <a:srgbClr val="FFFF00"/>
              </a:solidFill>
              <a:headEnd type="diamond" w="lg" len="lg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958822-D730-45D8-8F86-19BBBB35EB33}"/>
                </a:ext>
              </a:extLst>
            </p:cNvPr>
            <p:cNvSpPr/>
            <p:nvPr/>
          </p:nvSpPr>
          <p:spPr>
            <a:xfrm>
              <a:off x="2842153" y="3850985"/>
              <a:ext cx="18822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</a:rPr>
                <a:t>TCM-10 (@ EI-60 days)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6F90D9-01A7-F518-07CB-147D5D602774}"/>
                </a:ext>
              </a:extLst>
            </p:cNvPr>
            <p:cNvSpPr/>
            <p:nvPr/>
          </p:nvSpPr>
          <p:spPr>
            <a:xfrm>
              <a:off x="4788487" y="3030432"/>
              <a:ext cx="18305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</a:rPr>
                <a:t>TCM-11 (@ EI-14 days)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16E4915-BAFA-4EB0-0FDD-208DF3A98A72}"/>
                </a:ext>
              </a:extLst>
            </p:cNvPr>
            <p:cNvSpPr/>
            <p:nvPr/>
          </p:nvSpPr>
          <p:spPr>
            <a:xfrm>
              <a:off x="5213113" y="2771001"/>
              <a:ext cx="17972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</a:rPr>
                <a:t> TCM-12(@ EI-7 days)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FACFA0-10B3-8922-4172-79C3A6E63FC3}"/>
                </a:ext>
              </a:extLst>
            </p:cNvPr>
            <p:cNvSpPr/>
            <p:nvPr/>
          </p:nvSpPr>
          <p:spPr>
            <a:xfrm>
              <a:off x="6686270" y="2110708"/>
              <a:ext cx="10214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</a:rPr>
                <a:t>Divert Burn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</a:rPr>
                <a:t>(EI-3.67 </a:t>
              </a:r>
              <a:r>
                <a:rPr lang="en-US" sz="1200" b="1" dirty="0" err="1">
                  <a:solidFill>
                    <a:srgbClr val="0070C0"/>
                  </a:solidFill>
                </a:rPr>
                <a:t>hrs</a:t>
              </a:r>
              <a:r>
                <a:rPr lang="en-US" sz="1200" b="1" dirty="0">
                  <a:solidFill>
                    <a:srgbClr val="0070C0"/>
                  </a:solidFill>
                </a:rPr>
                <a:t>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DBE30B-79D3-9330-864B-CFDE3E7BE320}"/>
                </a:ext>
              </a:extLst>
            </p:cNvPr>
            <p:cNvSpPr txBox="1"/>
            <p:nvPr/>
          </p:nvSpPr>
          <p:spPr>
            <a:xfrm>
              <a:off x="8444017" y="196232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BA714728-E874-0361-4591-342BCFD53EEA}"/>
                </a:ext>
              </a:extLst>
            </p:cNvPr>
            <p:cNvSpPr/>
            <p:nvPr/>
          </p:nvSpPr>
          <p:spPr>
            <a:xfrm rot="19500000" flipH="1">
              <a:off x="5206979" y="2849060"/>
              <a:ext cx="4479021" cy="612648"/>
            </a:xfrm>
            <a:prstGeom prst="arc">
              <a:avLst>
                <a:gd name="adj1" fmla="val 15171040"/>
                <a:gd name="adj2" fmla="val 18125140"/>
              </a:avLst>
            </a:prstGeom>
            <a:ln w="28575" cmpd="sng">
              <a:solidFill>
                <a:srgbClr val="FFFF00"/>
              </a:solidFill>
              <a:headEnd type="none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38D2B069-DF9E-6A23-0358-08B3DEF639DE}"/>
                </a:ext>
              </a:extLst>
            </p:cNvPr>
            <p:cNvSpPr/>
            <p:nvPr/>
          </p:nvSpPr>
          <p:spPr>
            <a:xfrm rot="19500000" flipH="1">
              <a:off x="4896323" y="3071303"/>
              <a:ext cx="4479021" cy="612648"/>
            </a:xfrm>
            <a:prstGeom prst="arc">
              <a:avLst>
                <a:gd name="adj1" fmla="val 11115358"/>
                <a:gd name="adj2" fmla="val 12636218"/>
              </a:avLst>
            </a:prstGeom>
            <a:ln w="28575" cmpd="sng">
              <a:solidFill>
                <a:srgbClr val="FFFFFF"/>
              </a:solidFill>
              <a:headEnd type="triangle" w="lg" len="lg"/>
              <a:tailEnd type="oval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314D4CC5-ABDE-E9A2-F298-0110A18C81F8}"/>
                </a:ext>
              </a:extLst>
            </p:cNvPr>
            <p:cNvSpPr/>
            <p:nvPr/>
          </p:nvSpPr>
          <p:spPr>
            <a:xfrm rot="20040000" flipH="1">
              <a:off x="5683747" y="2610708"/>
              <a:ext cx="4479021" cy="612648"/>
            </a:xfrm>
            <a:prstGeom prst="arc">
              <a:avLst>
                <a:gd name="adj1" fmla="val 11085737"/>
                <a:gd name="adj2" fmla="val 18125140"/>
              </a:avLst>
            </a:prstGeom>
            <a:ln w="28575" cmpd="sng">
              <a:solidFill>
                <a:srgbClr val="0070C0"/>
              </a:solidFill>
              <a:headEnd type="triangle" w="lg" len="lg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2842294-607C-BB61-35C6-54F556F093F6}"/>
                </a:ext>
              </a:extLst>
            </p:cNvPr>
            <p:cNvCxnSpPr>
              <a:cxnSpLocks/>
              <a:stCxn id="31" idx="3"/>
              <a:endCxn id="28" idx="2"/>
            </p:cNvCxnSpPr>
            <p:nvPr/>
          </p:nvCxnSpPr>
          <p:spPr>
            <a:xfrm>
              <a:off x="6218889" y="2471752"/>
              <a:ext cx="1159085" cy="37198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D64F532-A237-53DE-804C-D3EAE6A986C6}"/>
                </a:ext>
              </a:extLst>
            </p:cNvPr>
            <p:cNvSpPr/>
            <p:nvPr/>
          </p:nvSpPr>
          <p:spPr>
            <a:xfrm>
              <a:off x="3916922" y="2240919"/>
              <a:ext cx="2301967" cy="461665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CAM Opportunity (EI-13 </a:t>
              </a:r>
              <a:r>
                <a:rPr lang="en-US" sz="1200" b="1" dirty="0" err="1"/>
                <a:t>hrs</a:t>
              </a:r>
              <a:r>
                <a:rPr lang="en-US" sz="1200" b="1" dirty="0"/>
                <a:t>)</a:t>
              </a:r>
            </a:p>
            <a:p>
              <a:pPr algn="ctr"/>
              <a:r>
                <a:rPr lang="en-US" sz="1200" b="1" dirty="0"/>
                <a:t>SRC Release (EI-4 </a:t>
              </a:r>
              <a:r>
                <a:rPr lang="en-US" sz="1200" b="1" dirty="0" err="1"/>
                <a:t>hrs</a:t>
              </a:r>
              <a:r>
                <a:rPr lang="en-US" sz="1200" b="1" dirty="0"/>
                <a:t>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02237AC-D8A2-3C15-A256-7D45458F208C}"/>
              </a:ext>
            </a:extLst>
          </p:cNvPr>
          <p:cNvGrpSpPr>
            <a:grpSpLocks noChangeAspect="1"/>
          </p:cNvGrpSpPr>
          <p:nvPr/>
        </p:nvGrpSpPr>
        <p:grpSpPr>
          <a:xfrm>
            <a:off x="7953597" y="2069450"/>
            <a:ext cx="8148986" cy="4264419"/>
            <a:chOff x="3087687" y="1212350"/>
            <a:chExt cx="10100131" cy="5285467"/>
          </a:xfrm>
        </p:grpSpPr>
        <p:sp>
          <p:nvSpPr>
            <p:cNvPr id="3" name="Freeform 309">
              <a:extLst>
                <a:ext uri="{FF2B5EF4-FFF2-40B4-BE49-F238E27FC236}">
                  <a16:creationId xmlns:a16="http://schemas.microsoft.com/office/drawing/2014/main" id="{B66AF998-C514-6F90-5073-C31067614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307" y="2023746"/>
              <a:ext cx="3161022" cy="3431909"/>
            </a:xfrm>
            <a:custGeom>
              <a:avLst/>
              <a:gdLst>
                <a:gd name="T0" fmla="*/ 3 w 2381"/>
                <a:gd name="T1" fmla="*/ 518 h 2572"/>
                <a:gd name="T2" fmla="*/ 371 w 2381"/>
                <a:gd name="T3" fmla="*/ 0 h 2572"/>
                <a:gd name="T4" fmla="*/ 1943 w 2381"/>
                <a:gd name="T5" fmla="*/ 0 h 2572"/>
                <a:gd name="T6" fmla="*/ 2379 w 2381"/>
                <a:gd name="T7" fmla="*/ 770 h 2572"/>
                <a:gd name="T8" fmla="*/ 2377 w 2381"/>
                <a:gd name="T9" fmla="*/ 1292 h 2572"/>
                <a:gd name="T10" fmla="*/ 1421 w 2381"/>
                <a:gd name="T11" fmla="*/ 2572 h 2572"/>
                <a:gd name="T12" fmla="*/ 375 w 2381"/>
                <a:gd name="T13" fmla="*/ 2572 h 2572"/>
                <a:gd name="T14" fmla="*/ 1 w 2381"/>
                <a:gd name="T15" fmla="*/ 2018 h 2572"/>
                <a:gd name="T16" fmla="*/ 3 w 2381"/>
                <a:gd name="T17" fmla="*/ 518 h 25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81"/>
                <a:gd name="T28" fmla="*/ 0 h 2572"/>
                <a:gd name="T29" fmla="*/ 2381 w 2381"/>
                <a:gd name="T30" fmla="*/ 2572 h 25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81" h="2572">
                  <a:moveTo>
                    <a:pt x="3" y="518"/>
                  </a:moveTo>
                  <a:lnTo>
                    <a:pt x="371" y="0"/>
                  </a:lnTo>
                  <a:lnTo>
                    <a:pt x="1943" y="0"/>
                  </a:lnTo>
                  <a:cubicBezTo>
                    <a:pt x="2381" y="775"/>
                    <a:pt x="2226" y="497"/>
                    <a:pt x="2379" y="770"/>
                  </a:cubicBezTo>
                  <a:cubicBezTo>
                    <a:pt x="2375" y="1168"/>
                    <a:pt x="2375" y="1212"/>
                    <a:pt x="2377" y="1292"/>
                  </a:cubicBezTo>
                  <a:cubicBezTo>
                    <a:pt x="1899" y="1932"/>
                    <a:pt x="1421" y="2572"/>
                    <a:pt x="1421" y="2572"/>
                  </a:cubicBezTo>
                  <a:lnTo>
                    <a:pt x="375" y="2572"/>
                  </a:lnTo>
                  <a:lnTo>
                    <a:pt x="1" y="2018"/>
                  </a:lnTo>
                  <a:cubicBezTo>
                    <a:pt x="0" y="1517"/>
                    <a:pt x="3" y="518"/>
                    <a:pt x="3" y="518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408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endParaRPr>
            </a:p>
          </p:txBody>
        </p:sp>
        <p:pic>
          <p:nvPicPr>
            <p:cNvPr id="9" name="Picture 325" descr="DOD">
              <a:extLst>
                <a:ext uri="{FF2B5EF4-FFF2-40B4-BE49-F238E27FC236}">
                  <a16:creationId xmlns:a16="http://schemas.microsoft.com/office/drawing/2014/main" id="{7B41197E-9E94-B4D9-8115-08F5A4947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687" y="1212350"/>
              <a:ext cx="5133378" cy="5285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Freeform 309">
              <a:extLst>
                <a:ext uri="{FF2B5EF4-FFF2-40B4-BE49-F238E27FC236}">
                  <a16:creationId xmlns:a16="http://schemas.microsoft.com/office/drawing/2014/main" id="{2E999D98-C2ED-8AC3-CDD7-32907BB85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796" y="1808254"/>
              <a:ext cx="3552651" cy="3859630"/>
            </a:xfrm>
            <a:custGeom>
              <a:avLst/>
              <a:gdLst>
                <a:gd name="T0" fmla="*/ 4762 w 2381"/>
                <a:gd name="T1" fmla="*/ 822325 h 2572"/>
                <a:gd name="T2" fmla="*/ 588962 w 2381"/>
                <a:gd name="T3" fmla="*/ 0 h 2572"/>
                <a:gd name="T4" fmla="*/ 3084512 w 2381"/>
                <a:gd name="T5" fmla="*/ 0 h 2572"/>
                <a:gd name="T6" fmla="*/ 3776662 w 2381"/>
                <a:gd name="T7" fmla="*/ 1222375 h 2572"/>
                <a:gd name="T8" fmla="*/ 3773487 w 2381"/>
                <a:gd name="T9" fmla="*/ 2051050 h 2572"/>
                <a:gd name="T10" fmla="*/ 2255837 w 2381"/>
                <a:gd name="T11" fmla="*/ 4083050 h 2572"/>
                <a:gd name="T12" fmla="*/ 595312 w 2381"/>
                <a:gd name="T13" fmla="*/ 4083050 h 2572"/>
                <a:gd name="T14" fmla="*/ 1587 w 2381"/>
                <a:gd name="T15" fmla="*/ 3203575 h 2572"/>
                <a:gd name="T16" fmla="*/ 4762 w 2381"/>
                <a:gd name="T17" fmla="*/ 822325 h 25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81"/>
                <a:gd name="T28" fmla="*/ 0 h 2572"/>
                <a:gd name="T29" fmla="*/ 2381 w 2381"/>
                <a:gd name="T30" fmla="*/ 2572 h 25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81" h="2572">
                  <a:moveTo>
                    <a:pt x="3" y="518"/>
                  </a:moveTo>
                  <a:lnTo>
                    <a:pt x="371" y="0"/>
                  </a:lnTo>
                  <a:lnTo>
                    <a:pt x="1943" y="0"/>
                  </a:lnTo>
                  <a:cubicBezTo>
                    <a:pt x="2381" y="775"/>
                    <a:pt x="2226" y="497"/>
                    <a:pt x="2379" y="770"/>
                  </a:cubicBezTo>
                  <a:cubicBezTo>
                    <a:pt x="2375" y="1168"/>
                    <a:pt x="2375" y="1212"/>
                    <a:pt x="2377" y="1292"/>
                  </a:cubicBezTo>
                  <a:cubicBezTo>
                    <a:pt x="1899" y="1932"/>
                    <a:pt x="1421" y="2572"/>
                    <a:pt x="1421" y="2572"/>
                  </a:cubicBezTo>
                  <a:lnTo>
                    <a:pt x="375" y="2572"/>
                  </a:lnTo>
                  <a:lnTo>
                    <a:pt x="1" y="2018"/>
                  </a:lnTo>
                  <a:cubicBezTo>
                    <a:pt x="0" y="1517"/>
                    <a:pt x="3" y="518"/>
                    <a:pt x="3" y="518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408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D30DF0-67B2-DEC5-9E80-E53EB1C759F0}"/>
                </a:ext>
              </a:extLst>
            </p:cNvPr>
            <p:cNvSpPr txBox="1"/>
            <p:nvPr/>
          </p:nvSpPr>
          <p:spPr>
            <a:xfrm>
              <a:off x="6592886" y="5245102"/>
              <a:ext cx="1613816" cy="39321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rPr>
                <a:t>UTTR Restricted Airspace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rPr>
                <a:t>(95% Dispersion)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F13715-5B8C-B6A0-64C2-382691570F4D}"/>
                </a:ext>
              </a:extLst>
            </p:cNvPr>
            <p:cNvSpPr txBox="1"/>
            <p:nvPr/>
          </p:nvSpPr>
          <p:spPr>
            <a:xfrm>
              <a:off x="4242257" y="4559300"/>
              <a:ext cx="2021139" cy="28398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B2B2B2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rPr>
                <a:t>UTTR Restricted Range Land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CC190E1-A80C-832E-52A6-0D0CDDB3DEE3}"/>
                </a:ext>
              </a:extLst>
            </p:cNvPr>
            <p:cNvCxnSpPr/>
            <p:nvPr/>
          </p:nvCxnSpPr>
          <p:spPr>
            <a:xfrm flipH="1" flipV="1">
              <a:off x="6592887" y="4864100"/>
              <a:ext cx="304800" cy="381000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D9C81E3-8310-CD65-4FE3-EE795A56C0B5}"/>
                </a:ext>
              </a:extLst>
            </p:cNvPr>
            <p:cNvCxnSpPr/>
            <p:nvPr/>
          </p:nvCxnSpPr>
          <p:spPr>
            <a:xfrm flipV="1">
              <a:off x="5297487" y="4102100"/>
              <a:ext cx="76200" cy="457200"/>
            </a:xfrm>
            <a:prstGeom prst="straightConnector1">
              <a:avLst/>
            </a:prstGeom>
            <a:ln w="12700" cmpd="sng">
              <a:solidFill>
                <a:srgbClr val="C55A1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5F6E4E-CBCA-6BCC-C6EB-4D9677CFF3EA}"/>
                </a:ext>
              </a:extLst>
            </p:cNvPr>
            <p:cNvSpPr txBox="1"/>
            <p:nvPr/>
          </p:nvSpPr>
          <p:spPr>
            <a:xfrm>
              <a:off x="6592886" y="5626102"/>
              <a:ext cx="1149605" cy="26214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rPr>
                <a:t>(99% Dispersion)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173173B-A26B-F60D-FA7F-06FF657F190A}"/>
                </a:ext>
              </a:extLst>
            </p:cNvPr>
            <p:cNvCxnSpPr>
              <a:stCxn id="37" idx="1"/>
            </p:cNvCxnSpPr>
            <p:nvPr/>
          </p:nvCxnSpPr>
          <p:spPr>
            <a:xfrm flipH="1" flipV="1">
              <a:off x="6288091" y="5549904"/>
              <a:ext cx="304795" cy="207270"/>
            </a:xfrm>
            <a:prstGeom prst="straightConnector1">
              <a:avLst/>
            </a:prstGeom>
            <a:ln w="12700" cmpd="sng"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8459ABC-3D3A-AA23-1106-692E8AF6DA01}"/>
                </a:ext>
              </a:extLst>
            </p:cNvPr>
            <p:cNvSpPr/>
            <p:nvPr/>
          </p:nvSpPr>
          <p:spPr>
            <a:xfrm rot="17100000">
              <a:off x="5238601" y="1828470"/>
              <a:ext cx="584378" cy="1467396"/>
            </a:xfrm>
            <a:prstGeom prst="ellipse">
              <a:avLst/>
            </a:prstGeom>
            <a:noFill/>
            <a:ln w="28575" cmpd="sng">
              <a:solidFill>
                <a:srgbClr val="1726B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0CB4427-A2BB-118C-805C-1AA9DAC38D35}"/>
                </a:ext>
              </a:extLst>
            </p:cNvPr>
            <p:cNvSpPr/>
            <p:nvPr/>
          </p:nvSpPr>
          <p:spPr>
            <a:xfrm>
              <a:off x="4208171" y="1929672"/>
              <a:ext cx="999419" cy="3495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726B3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rPr>
                <a:t>Stardust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726B3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F42D19D-6E48-A7A2-CE84-935B8A1DB405}"/>
                </a:ext>
              </a:extLst>
            </p:cNvPr>
            <p:cNvSpPr/>
            <p:nvPr/>
          </p:nvSpPr>
          <p:spPr>
            <a:xfrm>
              <a:off x="6479733" y="6173308"/>
              <a:ext cx="1404465" cy="283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rPr>
                <a:t>Scale: 1 in = 30 km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8BA340-8C89-C92D-193A-7CF4F52CBC7A}"/>
                </a:ext>
              </a:extLst>
            </p:cNvPr>
            <p:cNvSpPr txBox="1"/>
            <p:nvPr/>
          </p:nvSpPr>
          <p:spPr>
            <a:xfrm>
              <a:off x="6055734" y="2916920"/>
              <a:ext cx="432810" cy="305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rPr>
                <a:t>3</a:t>
              </a: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2"/>
                  <a:ea typeface="ＭＳ Ｐゴシック" pitchFamily="1" charset="-128"/>
                  <a:cs typeface="Symbol" charset="2"/>
                </a:rPr>
                <a:t>s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7875435-FB39-2FAA-6621-D4457B771059}"/>
                </a:ext>
              </a:extLst>
            </p:cNvPr>
            <p:cNvCxnSpPr>
              <a:stCxn id="39" idx="6"/>
              <a:endCxn id="39" idx="2"/>
            </p:cNvCxnSpPr>
            <p:nvPr/>
          </p:nvCxnSpPr>
          <p:spPr>
            <a:xfrm flipH="1">
              <a:off x="5455166" y="2279935"/>
              <a:ext cx="151248" cy="564466"/>
            </a:xfrm>
            <a:prstGeom prst="line">
              <a:avLst/>
            </a:prstGeom>
            <a:ln w="3175" cmpd="sng">
              <a:solidFill>
                <a:srgbClr val="E25BF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29481D6-D457-71D0-97BD-057C20B6EE83}"/>
                </a:ext>
              </a:extLst>
            </p:cNvPr>
            <p:cNvCxnSpPr>
              <a:stCxn id="39" idx="0"/>
              <a:endCxn id="39" idx="4"/>
            </p:cNvCxnSpPr>
            <p:nvPr/>
          </p:nvCxnSpPr>
          <p:spPr>
            <a:xfrm>
              <a:off x="4822092" y="2372273"/>
              <a:ext cx="1417396" cy="379790"/>
            </a:xfrm>
            <a:prstGeom prst="line">
              <a:avLst/>
            </a:prstGeom>
            <a:ln w="3175" cmpd="sng">
              <a:solidFill>
                <a:srgbClr val="E25BF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7F05DAF-89C7-00D7-92AB-BB79BB69A811}"/>
                </a:ext>
              </a:extLst>
            </p:cNvPr>
            <p:cNvCxnSpPr>
              <a:stCxn id="47" idx="6"/>
              <a:endCxn id="47" idx="2"/>
            </p:cNvCxnSpPr>
            <p:nvPr/>
          </p:nvCxnSpPr>
          <p:spPr>
            <a:xfrm flipH="1">
              <a:off x="5279160" y="2762999"/>
              <a:ext cx="516660" cy="638022"/>
            </a:xfrm>
            <a:prstGeom prst="line">
              <a:avLst/>
            </a:prstGeom>
            <a:ln w="3175" cmpd="sng">
              <a:solidFill>
                <a:srgbClr val="7890D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2A566C-337A-C4C7-50AA-A470CC313C60}"/>
                </a:ext>
              </a:extLst>
            </p:cNvPr>
            <p:cNvSpPr/>
            <p:nvPr/>
          </p:nvSpPr>
          <p:spPr>
            <a:xfrm rot="18540000">
              <a:off x="5127000" y="2372926"/>
              <a:ext cx="820981" cy="1418169"/>
            </a:xfrm>
            <a:prstGeom prst="ellipse">
              <a:avLst/>
            </a:prstGeom>
            <a:noFill/>
            <a:ln w="2857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solidFill>
                    <a:srgbClr val="7890DC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8E67B4C-3157-0A53-8EC1-D681E1C9153B}"/>
                </a:ext>
              </a:extLst>
            </p:cNvPr>
            <p:cNvCxnSpPr>
              <a:stCxn id="47" idx="0"/>
              <a:endCxn id="47" idx="4"/>
            </p:cNvCxnSpPr>
            <p:nvPr/>
          </p:nvCxnSpPr>
          <p:spPr>
            <a:xfrm>
              <a:off x="4986428" y="2635768"/>
              <a:ext cx="1102124" cy="892482"/>
            </a:xfrm>
            <a:prstGeom prst="line">
              <a:avLst/>
            </a:prstGeom>
            <a:ln w="3175" cmpd="sng">
              <a:solidFill>
                <a:srgbClr val="7890D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689F3B-2752-971E-93BB-181B39DC12D6}"/>
                </a:ext>
              </a:extLst>
            </p:cNvPr>
            <p:cNvCxnSpPr/>
            <p:nvPr/>
          </p:nvCxnSpPr>
          <p:spPr>
            <a:xfrm>
              <a:off x="5735764" y="2746942"/>
              <a:ext cx="438166" cy="581466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CC017D5-B461-EBCA-0F5A-47C1EED48F17}"/>
                </a:ext>
              </a:extLst>
            </p:cNvPr>
            <p:cNvCxnSpPr/>
            <p:nvPr/>
          </p:nvCxnSpPr>
          <p:spPr>
            <a:xfrm flipV="1">
              <a:off x="5235829" y="2495856"/>
              <a:ext cx="1438036" cy="108363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86450A5-9001-5E0D-C9F6-92DF49A39EF7}"/>
                </a:ext>
              </a:extLst>
            </p:cNvPr>
            <p:cNvSpPr txBox="1"/>
            <p:nvPr/>
          </p:nvSpPr>
          <p:spPr>
            <a:xfrm>
              <a:off x="5501145" y="2230162"/>
              <a:ext cx="334960" cy="305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2"/>
                  <a:ea typeface="ＭＳ Ｐゴシック" pitchFamily="1" charset="-128"/>
                  <a:cs typeface="Symbol" charset="2"/>
                </a:rPr>
                <a:t>´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635988F-DB4A-6695-5EDC-9D837E3F42A4}"/>
                </a:ext>
              </a:extLst>
            </p:cNvPr>
            <p:cNvSpPr txBox="1"/>
            <p:nvPr/>
          </p:nvSpPr>
          <p:spPr>
            <a:xfrm>
              <a:off x="6434595" y="2347637"/>
              <a:ext cx="334960" cy="305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2"/>
                  <a:ea typeface="ＭＳ Ｐゴシック" pitchFamily="1" charset="-128"/>
                  <a:cs typeface="Symbol" charset="2"/>
                </a:rPr>
                <a:t>´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1328028-9D8A-D9A4-259C-8F9A7690884C}"/>
                </a:ext>
              </a:extLst>
            </p:cNvPr>
            <p:cNvSpPr txBox="1"/>
            <p:nvPr/>
          </p:nvSpPr>
          <p:spPr>
            <a:xfrm>
              <a:off x="6431420" y="2471461"/>
              <a:ext cx="334960" cy="305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2"/>
                  <a:ea typeface="ＭＳ Ｐゴシック" pitchFamily="1" charset="-128"/>
                  <a:cs typeface="Symbol" charset="2"/>
                </a:rPr>
                <a:t>´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288CFB-4DEF-7E15-B4D7-8EAD193BB5EB}"/>
                </a:ext>
              </a:extLst>
            </p:cNvPr>
            <p:cNvSpPr txBox="1"/>
            <p:nvPr/>
          </p:nvSpPr>
          <p:spPr>
            <a:xfrm>
              <a:off x="6539367" y="2458763"/>
              <a:ext cx="334960" cy="305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2"/>
                  <a:ea typeface="ＭＳ Ｐゴシック" pitchFamily="1" charset="-128"/>
                  <a:cs typeface="Symbol" charset="2"/>
                </a:rPr>
                <a:t>´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E347BC1-E118-492F-DF33-347BDE50A060}"/>
                </a:ext>
              </a:extLst>
            </p:cNvPr>
            <p:cNvSpPr txBox="1"/>
            <p:nvPr/>
          </p:nvSpPr>
          <p:spPr>
            <a:xfrm>
              <a:off x="5478919" y="3236637"/>
              <a:ext cx="334960" cy="305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2"/>
                  <a:ea typeface="ＭＳ Ｐゴシック" pitchFamily="1" charset="-128"/>
                  <a:cs typeface="Symbol" charset="2"/>
                </a:rPr>
                <a:t>´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5397DD1-C6EE-0C03-20DC-C1DB1D94658C}"/>
                </a:ext>
              </a:extLst>
            </p:cNvPr>
            <p:cNvSpPr txBox="1"/>
            <p:nvPr/>
          </p:nvSpPr>
          <p:spPr>
            <a:xfrm>
              <a:off x="5713869" y="2554010"/>
              <a:ext cx="334960" cy="305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2"/>
                  <a:ea typeface="ＭＳ Ｐゴシック" pitchFamily="1" charset="-128"/>
                  <a:cs typeface="Symbol" charset="2"/>
                </a:rPr>
                <a:t>´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808A817-B72A-66CD-8B90-A3BD029B8746}"/>
                </a:ext>
              </a:extLst>
            </p:cNvPr>
            <p:cNvCxnSpPr/>
            <p:nvPr/>
          </p:nvCxnSpPr>
          <p:spPr>
            <a:xfrm>
              <a:off x="5656290" y="2680556"/>
              <a:ext cx="1079500" cy="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96E22A7-CDCC-E4D0-4FF6-17D510B1105E}"/>
                </a:ext>
              </a:extLst>
            </p:cNvPr>
            <p:cNvSpPr/>
            <p:nvPr/>
          </p:nvSpPr>
          <p:spPr>
            <a:xfrm>
              <a:off x="4100001" y="3119540"/>
              <a:ext cx="755936" cy="3495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rPr>
                <a:t>OREx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114BA99-7108-B305-5124-0D8418D590A6}"/>
                </a:ext>
              </a:extLst>
            </p:cNvPr>
            <p:cNvSpPr/>
            <p:nvPr/>
          </p:nvSpPr>
          <p:spPr bwMode="auto">
            <a:xfrm>
              <a:off x="4598272" y="2328325"/>
              <a:ext cx="2457999" cy="655906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380000"/>
              </a:camera>
              <a:lightRig rig="threePt" dir="t"/>
            </a:scene3d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Tx/>
                <a:buFontTx/>
                <a:buChar char="–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pitchFamily="-106" charset="-128"/>
                <a:cs typeface="+mn-cs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BE9BECF-733C-DAB2-A247-F409AC7D7A16}"/>
                </a:ext>
              </a:extLst>
            </p:cNvPr>
            <p:cNvCxnSpPr/>
            <p:nvPr/>
          </p:nvCxnSpPr>
          <p:spPr>
            <a:xfrm>
              <a:off x="5695421" y="2357968"/>
              <a:ext cx="313267" cy="575733"/>
            </a:xfrm>
            <a:prstGeom prst="line">
              <a:avLst/>
            </a:prstGeom>
            <a:ln w="3175" cmpd="sng">
              <a:solidFill>
                <a:srgbClr val="7890D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2302BB4-60DF-771C-B79B-CD9429841707}"/>
                </a:ext>
              </a:extLst>
            </p:cNvPr>
            <p:cNvCxnSpPr/>
            <p:nvPr/>
          </p:nvCxnSpPr>
          <p:spPr>
            <a:xfrm flipH="1">
              <a:off x="4709055" y="2159001"/>
              <a:ext cx="2243669" cy="999067"/>
            </a:xfrm>
            <a:prstGeom prst="line">
              <a:avLst/>
            </a:prstGeom>
            <a:ln w="3175" cmpd="sng">
              <a:solidFill>
                <a:srgbClr val="5055F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3FCE98D-B9EE-0CD3-14E8-50BCF20F5A44}"/>
                </a:ext>
              </a:extLst>
            </p:cNvPr>
            <p:cNvSpPr/>
            <p:nvPr/>
          </p:nvSpPr>
          <p:spPr>
            <a:xfrm>
              <a:off x="3991829" y="2495535"/>
              <a:ext cx="965286" cy="3495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rPr>
                <a:t>Genesis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2D260A-8D14-E134-E83B-F07402AA904E}"/>
                </a:ext>
              </a:extLst>
            </p:cNvPr>
            <p:cNvSpPr txBox="1"/>
            <p:nvPr/>
          </p:nvSpPr>
          <p:spPr>
            <a:xfrm>
              <a:off x="6698722" y="2666998"/>
              <a:ext cx="780967" cy="240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1" u="none" strike="noStrike" kern="1200" cap="none" spc="0" normalizeH="0" baseline="0" noProof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rPr>
                <a:t>Wig Fallback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CA88ABD-3A07-5AD6-BBE7-41BC1CCA39CC}"/>
                </a:ext>
              </a:extLst>
            </p:cNvPr>
            <p:cNvSpPr txBox="1"/>
            <p:nvPr/>
          </p:nvSpPr>
          <p:spPr>
            <a:xfrm>
              <a:off x="5015267" y="2693082"/>
              <a:ext cx="846958" cy="240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1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rPr>
                <a:t>Ground Target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4F46BCB-DF96-A261-2F9F-4B6A8B055C4A}"/>
                </a:ext>
              </a:extLst>
            </p:cNvPr>
            <p:cNvSpPr txBox="1"/>
            <p:nvPr/>
          </p:nvSpPr>
          <p:spPr>
            <a:xfrm>
              <a:off x="6503988" y="2362201"/>
              <a:ext cx="874264" cy="349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rPr>
                <a:t>UTTR Tracking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pitchFamily="1" charset="-128"/>
                  <a:cs typeface="+mn-cs"/>
                </a:rPr>
                <a:t>Stations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60F3846-CC6D-51CE-522A-3D817C8B7E78}"/>
                </a:ext>
              </a:extLst>
            </p:cNvPr>
            <p:cNvGrpSpPr/>
            <p:nvPr/>
          </p:nvGrpSpPr>
          <p:grpSpPr>
            <a:xfrm rot="16200000">
              <a:off x="12807197" y="2709712"/>
              <a:ext cx="138278" cy="622964"/>
              <a:chOff x="5933478" y="2159000"/>
              <a:chExt cx="92630" cy="827915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A34C849-7C20-6264-F19E-68E01711E9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7641" y="2159694"/>
                <a:ext cx="0" cy="8245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09349323-8351-9E6B-DE38-AC20FE2B7596}"/>
                  </a:ext>
                </a:extLst>
              </p:cNvPr>
              <p:cNvCxnSpPr/>
              <p:nvPr/>
            </p:nvCxnSpPr>
            <p:spPr>
              <a:xfrm>
                <a:off x="5933478" y="2159000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916D28D2-3DC5-AABC-5E3B-505B2C1BA3AA}"/>
                  </a:ext>
                </a:extLst>
              </p:cNvPr>
              <p:cNvCxnSpPr/>
              <p:nvPr/>
            </p:nvCxnSpPr>
            <p:spPr>
              <a:xfrm>
                <a:off x="5933478" y="2986915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CE005D72-FE09-A4A2-7EE2-3EB8A7474188}"/>
                  </a:ext>
                </a:extLst>
              </p:cNvPr>
              <p:cNvCxnSpPr/>
              <p:nvPr/>
            </p:nvCxnSpPr>
            <p:spPr>
              <a:xfrm>
                <a:off x="5933478" y="2931716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546A45D-6D3E-0FA2-B1AD-9E687F8D8297}"/>
                  </a:ext>
                </a:extLst>
              </p:cNvPr>
              <p:cNvCxnSpPr/>
              <p:nvPr/>
            </p:nvCxnSpPr>
            <p:spPr>
              <a:xfrm>
                <a:off x="5933478" y="2876522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829AB99-3578-2CE1-F183-00171AC24FFD}"/>
                  </a:ext>
                </a:extLst>
              </p:cNvPr>
              <p:cNvCxnSpPr/>
              <p:nvPr/>
            </p:nvCxnSpPr>
            <p:spPr>
              <a:xfrm>
                <a:off x="5933478" y="2821328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6557F04-95E6-048D-9D0B-19D7A5554E8B}"/>
                  </a:ext>
                </a:extLst>
              </p:cNvPr>
              <p:cNvCxnSpPr/>
              <p:nvPr/>
            </p:nvCxnSpPr>
            <p:spPr>
              <a:xfrm>
                <a:off x="5933478" y="2766134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3DFB4280-96C7-7A73-CD01-1C30F0EA4428}"/>
                  </a:ext>
                </a:extLst>
              </p:cNvPr>
              <p:cNvCxnSpPr/>
              <p:nvPr/>
            </p:nvCxnSpPr>
            <p:spPr>
              <a:xfrm>
                <a:off x="5933478" y="2710940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E24523E-8547-FCD6-5A80-D1FD426EF63C}"/>
                  </a:ext>
                </a:extLst>
              </p:cNvPr>
              <p:cNvCxnSpPr/>
              <p:nvPr/>
            </p:nvCxnSpPr>
            <p:spPr>
              <a:xfrm>
                <a:off x="5933478" y="2655746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637CE804-C8C0-F89F-0F16-74C2D38DD39F}"/>
                  </a:ext>
                </a:extLst>
              </p:cNvPr>
              <p:cNvCxnSpPr/>
              <p:nvPr/>
            </p:nvCxnSpPr>
            <p:spPr>
              <a:xfrm>
                <a:off x="5933478" y="2600552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581F461-8014-D987-FCF7-BEEF88C1A1A2}"/>
                  </a:ext>
                </a:extLst>
              </p:cNvPr>
              <p:cNvCxnSpPr/>
              <p:nvPr/>
            </p:nvCxnSpPr>
            <p:spPr>
              <a:xfrm>
                <a:off x="5933478" y="2545358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1E2E44E-B483-7C5E-FD97-60C4A7F4CB41}"/>
                  </a:ext>
                </a:extLst>
              </p:cNvPr>
              <p:cNvCxnSpPr/>
              <p:nvPr/>
            </p:nvCxnSpPr>
            <p:spPr>
              <a:xfrm>
                <a:off x="5933478" y="2490164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B237D36-1CA1-30CB-7AD3-08842F0D84B1}"/>
                  </a:ext>
                </a:extLst>
              </p:cNvPr>
              <p:cNvCxnSpPr/>
              <p:nvPr/>
            </p:nvCxnSpPr>
            <p:spPr>
              <a:xfrm>
                <a:off x="5933478" y="2434970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41E31A2A-DCCB-1773-F194-C0B1833CDCC1}"/>
                  </a:ext>
                </a:extLst>
              </p:cNvPr>
              <p:cNvCxnSpPr/>
              <p:nvPr/>
            </p:nvCxnSpPr>
            <p:spPr>
              <a:xfrm>
                <a:off x="5933478" y="2379776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D7DA8EB-D540-BAF7-EB74-6FEB1DFAD3A7}"/>
                  </a:ext>
                </a:extLst>
              </p:cNvPr>
              <p:cNvCxnSpPr/>
              <p:nvPr/>
            </p:nvCxnSpPr>
            <p:spPr>
              <a:xfrm>
                <a:off x="5933478" y="2324582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9C9F5810-A261-D693-179F-C736050E8D4B}"/>
                  </a:ext>
                </a:extLst>
              </p:cNvPr>
              <p:cNvCxnSpPr/>
              <p:nvPr/>
            </p:nvCxnSpPr>
            <p:spPr>
              <a:xfrm>
                <a:off x="5933478" y="2269388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4EEBFB9-DC6F-E21A-F35B-42C1DB08AB31}"/>
                  </a:ext>
                </a:extLst>
              </p:cNvPr>
              <p:cNvCxnSpPr/>
              <p:nvPr/>
            </p:nvCxnSpPr>
            <p:spPr>
              <a:xfrm>
                <a:off x="5933478" y="2214194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239D99D-0DCF-9749-8CF8-21F434AD70EE}"/>
                </a:ext>
              </a:extLst>
            </p:cNvPr>
            <p:cNvGrpSpPr/>
            <p:nvPr/>
          </p:nvGrpSpPr>
          <p:grpSpPr>
            <a:xfrm>
              <a:off x="12711566" y="2045707"/>
              <a:ext cx="138278" cy="818725"/>
              <a:chOff x="5933478" y="2159000"/>
              <a:chExt cx="92630" cy="827915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8A23D20-2C14-9E84-83C2-C9B03A40D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7641" y="2159694"/>
                <a:ext cx="0" cy="8245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48931B0-2B7B-A98D-3F06-B573E06CEDDD}"/>
                  </a:ext>
                </a:extLst>
              </p:cNvPr>
              <p:cNvCxnSpPr/>
              <p:nvPr/>
            </p:nvCxnSpPr>
            <p:spPr>
              <a:xfrm>
                <a:off x="5933478" y="2159000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B2089CD-3BE5-AEC3-039F-CB664D4E46A0}"/>
                  </a:ext>
                </a:extLst>
              </p:cNvPr>
              <p:cNvCxnSpPr/>
              <p:nvPr/>
            </p:nvCxnSpPr>
            <p:spPr>
              <a:xfrm>
                <a:off x="5933478" y="2986915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74A0C34-18B6-DE2C-A8EB-46B3DF5AAE17}"/>
                  </a:ext>
                </a:extLst>
              </p:cNvPr>
              <p:cNvCxnSpPr/>
              <p:nvPr/>
            </p:nvCxnSpPr>
            <p:spPr>
              <a:xfrm>
                <a:off x="5933478" y="2931716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A35FF8E3-1B6D-1DAD-598C-38AAF504A58E}"/>
                  </a:ext>
                </a:extLst>
              </p:cNvPr>
              <p:cNvCxnSpPr/>
              <p:nvPr/>
            </p:nvCxnSpPr>
            <p:spPr>
              <a:xfrm>
                <a:off x="5933478" y="2876522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38A438-1C4D-29A5-64B6-17BDECA8F4F8}"/>
                  </a:ext>
                </a:extLst>
              </p:cNvPr>
              <p:cNvCxnSpPr/>
              <p:nvPr/>
            </p:nvCxnSpPr>
            <p:spPr>
              <a:xfrm>
                <a:off x="5933478" y="2821328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E90FE5F2-2F25-C0C9-22CE-B612B75C8609}"/>
                  </a:ext>
                </a:extLst>
              </p:cNvPr>
              <p:cNvCxnSpPr/>
              <p:nvPr/>
            </p:nvCxnSpPr>
            <p:spPr>
              <a:xfrm>
                <a:off x="5933478" y="2766134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8A84197-10AA-837F-1D42-68148D53B648}"/>
                  </a:ext>
                </a:extLst>
              </p:cNvPr>
              <p:cNvCxnSpPr/>
              <p:nvPr/>
            </p:nvCxnSpPr>
            <p:spPr>
              <a:xfrm>
                <a:off x="5933478" y="2710940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F75FF18-EA88-BA40-1BA4-6FF7EC5C6286}"/>
                  </a:ext>
                </a:extLst>
              </p:cNvPr>
              <p:cNvCxnSpPr/>
              <p:nvPr/>
            </p:nvCxnSpPr>
            <p:spPr>
              <a:xfrm>
                <a:off x="5933478" y="2655746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4E2A850-82CB-25D2-D44C-3D8A1CACEBE5}"/>
                  </a:ext>
                </a:extLst>
              </p:cNvPr>
              <p:cNvCxnSpPr/>
              <p:nvPr/>
            </p:nvCxnSpPr>
            <p:spPr>
              <a:xfrm>
                <a:off x="5933478" y="2600552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145EFB0-49C4-259E-783C-1219238372C5}"/>
                  </a:ext>
                </a:extLst>
              </p:cNvPr>
              <p:cNvCxnSpPr/>
              <p:nvPr/>
            </p:nvCxnSpPr>
            <p:spPr>
              <a:xfrm>
                <a:off x="5933478" y="2545358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207BD6F-3EC0-C348-AE90-12AFA86AFA73}"/>
                  </a:ext>
                </a:extLst>
              </p:cNvPr>
              <p:cNvCxnSpPr/>
              <p:nvPr/>
            </p:nvCxnSpPr>
            <p:spPr>
              <a:xfrm>
                <a:off x="5933478" y="2490164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6549D0BF-0BF6-BB65-EA57-84BEB83E6D8F}"/>
                  </a:ext>
                </a:extLst>
              </p:cNvPr>
              <p:cNvCxnSpPr/>
              <p:nvPr/>
            </p:nvCxnSpPr>
            <p:spPr>
              <a:xfrm>
                <a:off x="5933478" y="2434970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E60AF70-F973-C312-9973-05E30F422C82}"/>
                  </a:ext>
                </a:extLst>
              </p:cNvPr>
              <p:cNvCxnSpPr/>
              <p:nvPr/>
            </p:nvCxnSpPr>
            <p:spPr>
              <a:xfrm>
                <a:off x="5933478" y="2379776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7049341-E829-C45F-8707-327E74A0A37E}"/>
                  </a:ext>
                </a:extLst>
              </p:cNvPr>
              <p:cNvCxnSpPr/>
              <p:nvPr/>
            </p:nvCxnSpPr>
            <p:spPr>
              <a:xfrm>
                <a:off x="5933478" y="2324582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74F2FBE1-BE34-C236-6853-6601E4F8BCB8}"/>
                  </a:ext>
                </a:extLst>
              </p:cNvPr>
              <p:cNvCxnSpPr/>
              <p:nvPr/>
            </p:nvCxnSpPr>
            <p:spPr>
              <a:xfrm>
                <a:off x="5933478" y="2269388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FD01AD3-6EA8-1DB4-C723-9E9D9F9ADDD9}"/>
                  </a:ext>
                </a:extLst>
              </p:cNvPr>
              <p:cNvCxnSpPr/>
              <p:nvPr/>
            </p:nvCxnSpPr>
            <p:spPr>
              <a:xfrm>
                <a:off x="5933478" y="2214194"/>
                <a:ext cx="9263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6F907B9-BD1F-8CFD-883C-05F83BFAF35C}"/>
                </a:ext>
              </a:extLst>
            </p:cNvPr>
            <p:cNvCxnSpPr>
              <a:cxnSpLocks/>
            </p:cNvCxnSpPr>
            <p:nvPr/>
          </p:nvCxnSpPr>
          <p:spPr>
            <a:xfrm rot="-180000">
              <a:off x="5422518" y="2485560"/>
              <a:ext cx="364080" cy="669119"/>
            </a:xfrm>
            <a:prstGeom prst="line">
              <a:avLst/>
            </a:prstGeom>
            <a:ln w="3175" cmpd="sng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B7CD95-4EF3-387C-5F00-2743F0A3AD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8720" y="2539921"/>
              <a:ext cx="1077247" cy="571310"/>
            </a:xfrm>
            <a:prstGeom prst="line">
              <a:avLst/>
            </a:prstGeom>
            <a:ln w="3175" cmpd="sng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Isosceles Triangle 306">
              <a:extLst>
                <a:ext uri="{FF2B5EF4-FFF2-40B4-BE49-F238E27FC236}">
                  <a16:creationId xmlns:a16="http://schemas.microsoft.com/office/drawing/2014/main" id="{F8301008-A510-3C3C-C17E-39C8577E0D49}"/>
                </a:ext>
              </a:extLst>
            </p:cNvPr>
            <p:cNvSpPr/>
            <p:nvPr/>
          </p:nvSpPr>
          <p:spPr>
            <a:xfrm>
              <a:off x="5544636" y="2736562"/>
              <a:ext cx="101600" cy="114300"/>
            </a:xfrm>
            <a:prstGeom prst="triangl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8F67B2B-E2A5-FE81-8A61-6D76E2D5B5FB}"/>
                </a:ext>
              </a:extLst>
            </p:cNvPr>
            <p:cNvCxnSpPr/>
            <p:nvPr/>
          </p:nvCxnSpPr>
          <p:spPr>
            <a:xfrm rot="3720000" flipV="1">
              <a:off x="5490690" y="2664239"/>
              <a:ext cx="640080" cy="2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Content Placeholder 106">
            <a:extLst>
              <a:ext uri="{FF2B5EF4-FFF2-40B4-BE49-F238E27FC236}">
                <a16:creationId xmlns:a16="http://schemas.microsoft.com/office/drawing/2014/main" id="{A43CB1EA-6768-CDD5-50A5-63A24DB1FE0F}"/>
              </a:ext>
            </a:extLst>
          </p:cNvPr>
          <p:cNvSpPr txBox="1">
            <a:spLocks/>
          </p:cNvSpPr>
          <p:nvPr/>
        </p:nvSpPr>
        <p:spPr bwMode="auto">
          <a:xfrm>
            <a:off x="7845792" y="1438371"/>
            <a:ext cx="4344186" cy="492299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4592" indent="-1645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1737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749808" indent="-1737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>
                <a:solidFill>
                  <a:srgbClr val="0070C0"/>
                </a:solidFill>
              </a:rPr>
              <a:t>Landing Ellipse Comparison</a:t>
            </a:r>
          </a:p>
        </p:txBody>
      </p:sp>
      <p:sp>
        <p:nvSpPr>
          <p:cNvPr id="109" name="Slide Number Placeholder 3">
            <a:extLst>
              <a:ext uri="{FF2B5EF4-FFF2-40B4-BE49-F238E27FC236}">
                <a16:creationId xmlns:a16="http://schemas.microsoft.com/office/drawing/2014/main" id="{08264C2C-5667-57FB-D28C-05FFB8031E4F}"/>
              </a:ext>
            </a:extLst>
          </p:cNvPr>
          <p:cNvSpPr txBox="1">
            <a:spLocks/>
          </p:cNvSpPr>
          <p:nvPr/>
        </p:nvSpPr>
        <p:spPr>
          <a:xfrm>
            <a:off x="9107715" y="6338366"/>
            <a:ext cx="2743200" cy="36512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99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CCABDAA1-6B03-4EC1-BAAF-29DDB8FB3336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ED3BA91-AE31-1D0E-2B60-0D3D2CF4D7DE}"/>
              </a:ext>
            </a:extLst>
          </p:cNvPr>
          <p:cNvGrpSpPr/>
          <p:nvPr/>
        </p:nvGrpSpPr>
        <p:grpSpPr>
          <a:xfrm>
            <a:off x="-1523962" y="2083380"/>
            <a:ext cx="9771173" cy="5015282"/>
            <a:chOff x="1086621" y="1295400"/>
            <a:chExt cx="9771173" cy="5015282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D13BB92-885C-86FE-E58F-0E936C437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48" t="937" r="2013" b="20974"/>
            <a:stretch/>
          </p:blipFill>
          <p:spPr>
            <a:xfrm>
              <a:off x="2735310" y="1295400"/>
              <a:ext cx="7697740" cy="4190999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sp>
          <p:nvSpPr>
            <p:cNvPr id="112" name="Arc 111">
              <a:extLst>
                <a:ext uri="{FF2B5EF4-FFF2-40B4-BE49-F238E27FC236}">
                  <a16:creationId xmlns:a16="http://schemas.microsoft.com/office/drawing/2014/main" id="{10DDDF9D-FD34-279E-20D5-E0344707FC78}"/>
                </a:ext>
              </a:extLst>
            </p:cNvPr>
            <p:cNvSpPr/>
            <p:nvPr/>
          </p:nvSpPr>
          <p:spPr>
            <a:xfrm rot="20640000">
              <a:off x="1086621" y="3886696"/>
              <a:ext cx="9765317" cy="2423986"/>
            </a:xfrm>
            <a:prstGeom prst="arc">
              <a:avLst>
                <a:gd name="adj1" fmla="val 13916941"/>
                <a:gd name="adj2" fmla="val 21240526"/>
              </a:avLst>
            </a:prstGeom>
            <a:ln w="28575" cmpd="sng">
              <a:solidFill>
                <a:srgbClr val="FFFF00"/>
              </a:solidFill>
              <a:prstDash val="dash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3" name="Arc 112">
              <a:extLst>
                <a:ext uri="{FF2B5EF4-FFF2-40B4-BE49-F238E27FC236}">
                  <a16:creationId xmlns:a16="http://schemas.microsoft.com/office/drawing/2014/main" id="{9D23B62F-6A2D-184F-0296-10BA27BBD6CF}"/>
                </a:ext>
              </a:extLst>
            </p:cNvPr>
            <p:cNvSpPr/>
            <p:nvPr/>
          </p:nvSpPr>
          <p:spPr>
            <a:xfrm rot="20640000">
              <a:off x="1092477" y="3866977"/>
              <a:ext cx="9765317" cy="2423986"/>
            </a:xfrm>
            <a:prstGeom prst="arc">
              <a:avLst>
                <a:gd name="adj1" fmla="val 12025745"/>
                <a:gd name="adj2" fmla="val 13895101"/>
              </a:avLst>
            </a:prstGeom>
            <a:ln w="28575" cmpd="sng">
              <a:solidFill>
                <a:srgbClr val="FFFF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9622312-250C-8A2B-F0DC-86105DAD6127}"/>
                </a:ext>
              </a:extLst>
            </p:cNvPr>
            <p:cNvSpPr txBox="1"/>
            <p:nvPr/>
          </p:nvSpPr>
          <p:spPr>
            <a:xfrm>
              <a:off x="4303336" y="4558397"/>
              <a:ext cx="5994400" cy="646331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800100" lvl="1" indent="-342900">
                <a:buFont typeface="Wingdings" pitchFamily="2" charset="2"/>
                <a:buChar char="Ø"/>
              </a:pPr>
              <a:r>
                <a:rPr lang="en-US" sz="1200" b="1" i="1" dirty="0">
                  <a:solidFill>
                    <a:srgbClr val="FFFF00"/>
                  </a:solidFill>
                </a:rPr>
                <a:t>Walk-in/entry TCMs to lower periapsis from flyby to Entry Interface </a:t>
              </a:r>
            </a:p>
            <a:p>
              <a:pPr marL="800100" lvl="1" indent="-342900">
                <a:buFont typeface="Wingdings" pitchFamily="2" charset="2"/>
                <a:buChar char="Ø"/>
              </a:pPr>
              <a:r>
                <a:rPr lang="en-US" sz="1200" b="1" i="1" dirty="0">
                  <a:solidFill>
                    <a:schemeClr val="bg1"/>
                  </a:solidFill>
                </a:rPr>
                <a:t>SRC Release after final TCM and potential CAM</a:t>
              </a:r>
              <a:endParaRPr lang="en-US" sz="1200" b="1" i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pPr marL="800100" lvl="1" indent="-342900">
                <a:buFont typeface="Wingdings" pitchFamily="2" charset="2"/>
                <a:buChar char="Ø"/>
              </a:pPr>
              <a:r>
                <a:rPr lang="en-US" sz="1200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Divert burn ~20 min after SRC Release for safe spacecraft bus flyby</a:t>
              </a:r>
            </a:p>
          </p:txBody>
        </p: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8274F0D8-F92F-1510-B6CB-16E17C3C7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079" y="2037670"/>
              <a:ext cx="637720" cy="649252"/>
            </a:xfrm>
            <a:prstGeom prst="rect">
              <a:avLst/>
            </a:prstGeom>
          </p:spPr>
        </p:pic>
        <p:sp>
          <p:nvSpPr>
            <p:cNvPr id="116" name="Arc 115">
              <a:extLst>
                <a:ext uri="{FF2B5EF4-FFF2-40B4-BE49-F238E27FC236}">
                  <a16:creationId xmlns:a16="http://schemas.microsoft.com/office/drawing/2014/main" id="{CD500646-7FE8-2F45-FE58-2A3DBB305BB2}"/>
                </a:ext>
              </a:extLst>
            </p:cNvPr>
            <p:cNvSpPr/>
            <p:nvPr/>
          </p:nvSpPr>
          <p:spPr>
            <a:xfrm rot="20400000">
              <a:off x="3820746" y="3100084"/>
              <a:ext cx="6959580" cy="1022517"/>
            </a:xfrm>
            <a:prstGeom prst="arc">
              <a:avLst>
                <a:gd name="adj1" fmla="val 14125613"/>
                <a:gd name="adj2" fmla="val 21243929"/>
              </a:avLst>
            </a:prstGeom>
            <a:ln w="28575" cmpd="sng">
              <a:solidFill>
                <a:srgbClr val="FFFF00"/>
              </a:solidFill>
              <a:prstDash val="dash"/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F9AB100-3DAE-CEBB-8FC5-A23376931FD0}"/>
                </a:ext>
              </a:extLst>
            </p:cNvPr>
            <p:cNvSpPr/>
            <p:nvPr/>
          </p:nvSpPr>
          <p:spPr>
            <a:xfrm>
              <a:off x="8492031" y="3426046"/>
              <a:ext cx="18749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FFFF00"/>
                  </a:solidFill>
                </a:rPr>
                <a:t>Flyby Target ~2000 km 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577050B-0936-F9EF-406E-CAC8008952F5}"/>
                </a:ext>
              </a:extLst>
            </p:cNvPr>
            <p:cNvSpPr/>
            <p:nvPr/>
          </p:nvSpPr>
          <p:spPr>
            <a:xfrm>
              <a:off x="6538697" y="1576073"/>
              <a:ext cx="23812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FFFFFF"/>
                  </a:solidFill>
                </a:rPr>
                <a:t>Entry Interface (EI) </a:t>
              </a:r>
            </a:p>
            <a:p>
              <a:pPr algn="ctr"/>
              <a:r>
                <a:rPr lang="en-US" sz="1200" b="1" i="1" dirty="0">
                  <a:solidFill>
                    <a:srgbClr val="FFFFFF"/>
                  </a:solidFill>
                </a:rPr>
                <a:t>(130 km, FPA –8.2°± 0.08°)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5F16B59-EF6F-8FDC-9C0A-77921EDC1B44}"/>
                </a:ext>
              </a:extLst>
            </p:cNvPr>
            <p:cNvSpPr/>
            <p:nvPr/>
          </p:nvSpPr>
          <p:spPr>
            <a:xfrm>
              <a:off x="8625507" y="2591310"/>
              <a:ext cx="17899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FFFF00"/>
                  </a:solidFill>
                </a:rPr>
                <a:t>Flyby Target ~200 km 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67F78E2-3EC5-5C0D-6601-4DDB27426451}"/>
                </a:ext>
              </a:extLst>
            </p:cNvPr>
            <p:cNvSpPr/>
            <p:nvPr/>
          </p:nvSpPr>
          <p:spPr>
            <a:xfrm>
              <a:off x="8902363" y="1601717"/>
              <a:ext cx="14622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0070C0"/>
                  </a:solidFill>
                </a:rPr>
                <a:t>Bus Flyby ~780 km </a:t>
              </a:r>
            </a:p>
          </p:txBody>
        </p:sp>
        <p:sp>
          <p:nvSpPr>
            <p:cNvPr id="121" name="Arc 120">
              <a:extLst>
                <a:ext uri="{FF2B5EF4-FFF2-40B4-BE49-F238E27FC236}">
                  <a16:creationId xmlns:a16="http://schemas.microsoft.com/office/drawing/2014/main" id="{0CE2AFD0-E510-E402-7A32-84F346CFC9A1}"/>
                </a:ext>
              </a:extLst>
            </p:cNvPr>
            <p:cNvSpPr/>
            <p:nvPr/>
          </p:nvSpPr>
          <p:spPr>
            <a:xfrm rot="19500000" flipH="1">
              <a:off x="4902179" y="3064960"/>
              <a:ext cx="4479021" cy="612648"/>
            </a:xfrm>
            <a:prstGeom prst="arc">
              <a:avLst>
                <a:gd name="adj1" fmla="val 14300467"/>
                <a:gd name="adj2" fmla="val 18125140"/>
              </a:avLst>
            </a:prstGeom>
            <a:ln w="28575" cmpd="sng">
              <a:solidFill>
                <a:srgbClr val="FFFF00"/>
              </a:solidFill>
              <a:headEnd type="diamond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D13B612-A542-0D66-3E2C-7EFBE2C8D1AA}"/>
                </a:ext>
              </a:extLst>
            </p:cNvPr>
            <p:cNvCxnSpPr/>
            <p:nvPr/>
          </p:nvCxnSpPr>
          <p:spPr>
            <a:xfrm flipV="1">
              <a:off x="7379163" y="2720975"/>
              <a:ext cx="231312" cy="123380"/>
            </a:xfrm>
            <a:prstGeom prst="line">
              <a:avLst/>
            </a:prstGeom>
            <a:ln w="28575" cmpd="sng">
              <a:solidFill>
                <a:schemeClr val="accent4"/>
              </a:solidFill>
              <a:prstDash val="solid"/>
              <a:head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Arc 122">
              <a:extLst>
                <a:ext uri="{FF2B5EF4-FFF2-40B4-BE49-F238E27FC236}">
                  <a16:creationId xmlns:a16="http://schemas.microsoft.com/office/drawing/2014/main" id="{D66E8C91-C593-63D5-FFCC-DB85DCCA429A}"/>
                </a:ext>
              </a:extLst>
            </p:cNvPr>
            <p:cNvSpPr/>
            <p:nvPr/>
          </p:nvSpPr>
          <p:spPr>
            <a:xfrm rot="20400000">
              <a:off x="3826602" y="3093741"/>
              <a:ext cx="6959580" cy="1022517"/>
            </a:xfrm>
            <a:prstGeom prst="arc">
              <a:avLst>
                <a:gd name="adj1" fmla="val 11216196"/>
                <a:gd name="adj2" fmla="val 13997118"/>
              </a:avLst>
            </a:prstGeom>
            <a:ln w="28575" cmpd="sng">
              <a:solidFill>
                <a:srgbClr val="FFFF00"/>
              </a:solidFill>
              <a:headEnd type="diamond" w="lg" len="lg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57138D1-C358-8C6D-4E24-43ED6B8BB5B6}"/>
                </a:ext>
              </a:extLst>
            </p:cNvPr>
            <p:cNvSpPr/>
            <p:nvPr/>
          </p:nvSpPr>
          <p:spPr>
            <a:xfrm>
              <a:off x="2842153" y="3850985"/>
              <a:ext cx="18822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</a:rPr>
                <a:t>TCM-10 (@ EI-60 days)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2F9421E-1A1A-CBD9-35CA-1DEC7CB7F001}"/>
                </a:ext>
              </a:extLst>
            </p:cNvPr>
            <p:cNvSpPr/>
            <p:nvPr/>
          </p:nvSpPr>
          <p:spPr>
            <a:xfrm>
              <a:off x="4788487" y="3030432"/>
              <a:ext cx="18305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</a:rPr>
                <a:t>TCM-11 (@ EI-14 days)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03F017D-C531-E8E4-837D-5A7A417E330C}"/>
                </a:ext>
              </a:extLst>
            </p:cNvPr>
            <p:cNvSpPr/>
            <p:nvPr/>
          </p:nvSpPr>
          <p:spPr>
            <a:xfrm>
              <a:off x="5213113" y="2771001"/>
              <a:ext cx="17972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</a:rPr>
                <a:t> TCM-12(@ EI-7 days)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3699C16-7F62-25F0-1BC5-E83E446BA5B0}"/>
                </a:ext>
              </a:extLst>
            </p:cNvPr>
            <p:cNvSpPr/>
            <p:nvPr/>
          </p:nvSpPr>
          <p:spPr>
            <a:xfrm>
              <a:off x="6686270" y="2110708"/>
              <a:ext cx="10214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</a:rPr>
                <a:t>Divert Burn</a:t>
              </a:r>
            </a:p>
            <a:p>
              <a:pPr algn="ctr"/>
              <a:r>
                <a:rPr lang="en-US" sz="1200" b="1" dirty="0">
                  <a:solidFill>
                    <a:srgbClr val="0070C0"/>
                  </a:solidFill>
                </a:rPr>
                <a:t>(EI-3.67 </a:t>
              </a:r>
              <a:r>
                <a:rPr lang="en-US" sz="1200" b="1" dirty="0" err="1">
                  <a:solidFill>
                    <a:srgbClr val="0070C0"/>
                  </a:solidFill>
                </a:rPr>
                <a:t>hrs</a:t>
              </a:r>
              <a:r>
                <a:rPr lang="en-US" sz="1200" b="1" dirty="0">
                  <a:solidFill>
                    <a:srgbClr val="0070C0"/>
                  </a:solidFill>
                </a:rPr>
                <a:t>)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35C8672-04EB-4834-4E32-0077A4D1ACB6}"/>
                </a:ext>
              </a:extLst>
            </p:cNvPr>
            <p:cNvSpPr txBox="1"/>
            <p:nvPr/>
          </p:nvSpPr>
          <p:spPr>
            <a:xfrm>
              <a:off x="8444017" y="196232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29" name="Arc 128">
              <a:extLst>
                <a:ext uri="{FF2B5EF4-FFF2-40B4-BE49-F238E27FC236}">
                  <a16:creationId xmlns:a16="http://schemas.microsoft.com/office/drawing/2014/main" id="{7FE71930-4166-56BE-9207-EE3DD3A1B880}"/>
                </a:ext>
              </a:extLst>
            </p:cNvPr>
            <p:cNvSpPr/>
            <p:nvPr/>
          </p:nvSpPr>
          <p:spPr>
            <a:xfrm rot="19500000" flipH="1">
              <a:off x="5206979" y="2849060"/>
              <a:ext cx="4479021" cy="612648"/>
            </a:xfrm>
            <a:prstGeom prst="arc">
              <a:avLst>
                <a:gd name="adj1" fmla="val 15171040"/>
                <a:gd name="adj2" fmla="val 18125140"/>
              </a:avLst>
            </a:prstGeom>
            <a:ln w="28575" cmpd="sng">
              <a:solidFill>
                <a:srgbClr val="FFFF00"/>
              </a:solidFill>
              <a:headEnd type="none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0" name="Arc 129">
              <a:extLst>
                <a:ext uri="{FF2B5EF4-FFF2-40B4-BE49-F238E27FC236}">
                  <a16:creationId xmlns:a16="http://schemas.microsoft.com/office/drawing/2014/main" id="{D2C4E432-2776-5EF5-8808-93FDC0B5458D}"/>
                </a:ext>
              </a:extLst>
            </p:cNvPr>
            <p:cNvSpPr/>
            <p:nvPr/>
          </p:nvSpPr>
          <p:spPr>
            <a:xfrm rot="19500000" flipH="1">
              <a:off x="4896323" y="3071303"/>
              <a:ext cx="4479021" cy="612648"/>
            </a:xfrm>
            <a:prstGeom prst="arc">
              <a:avLst>
                <a:gd name="adj1" fmla="val 11115358"/>
                <a:gd name="adj2" fmla="val 12636218"/>
              </a:avLst>
            </a:prstGeom>
            <a:ln w="28575" cmpd="sng">
              <a:solidFill>
                <a:srgbClr val="FFFFFF"/>
              </a:solidFill>
              <a:headEnd type="triangle" w="lg" len="lg"/>
              <a:tailEnd type="oval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1" name="Arc 130">
              <a:extLst>
                <a:ext uri="{FF2B5EF4-FFF2-40B4-BE49-F238E27FC236}">
                  <a16:creationId xmlns:a16="http://schemas.microsoft.com/office/drawing/2014/main" id="{39CA1A68-0BB9-57E8-79EE-7E3A467A38C8}"/>
                </a:ext>
              </a:extLst>
            </p:cNvPr>
            <p:cNvSpPr/>
            <p:nvPr/>
          </p:nvSpPr>
          <p:spPr>
            <a:xfrm rot="20040000" flipH="1">
              <a:off x="5683747" y="2610708"/>
              <a:ext cx="4479021" cy="612648"/>
            </a:xfrm>
            <a:prstGeom prst="arc">
              <a:avLst>
                <a:gd name="adj1" fmla="val 11085737"/>
                <a:gd name="adj2" fmla="val 18125140"/>
              </a:avLst>
            </a:prstGeom>
            <a:ln w="28575" cmpd="sng">
              <a:solidFill>
                <a:srgbClr val="0070C0"/>
              </a:solidFill>
              <a:headEnd type="triangle" w="lg" len="lg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AADD4CB-9BAC-EECB-0CD7-E22094BF76A0}"/>
                </a:ext>
              </a:extLst>
            </p:cNvPr>
            <p:cNvCxnSpPr>
              <a:cxnSpLocks/>
              <a:stCxn id="133" idx="3"/>
              <a:endCxn id="130" idx="2"/>
            </p:cNvCxnSpPr>
            <p:nvPr/>
          </p:nvCxnSpPr>
          <p:spPr>
            <a:xfrm>
              <a:off x="6218889" y="2471752"/>
              <a:ext cx="1159085" cy="37198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67D7DF4-F303-C0F2-AD55-411D1834E2E6}"/>
                </a:ext>
              </a:extLst>
            </p:cNvPr>
            <p:cNvSpPr/>
            <p:nvPr/>
          </p:nvSpPr>
          <p:spPr>
            <a:xfrm>
              <a:off x="3916922" y="2240919"/>
              <a:ext cx="2301967" cy="461665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CAM Opportunity (EI-13 </a:t>
              </a:r>
              <a:r>
                <a:rPr lang="en-US" sz="1200" b="1" dirty="0" err="1"/>
                <a:t>hrs</a:t>
              </a:r>
              <a:r>
                <a:rPr lang="en-US" sz="1200" b="1" dirty="0"/>
                <a:t>)</a:t>
              </a:r>
            </a:p>
            <a:p>
              <a:pPr algn="ctr"/>
              <a:r>
                <a:rPr lang="en-US" sz="1200" b="1" dirty="0"/>
                <a:t>SRC Release (EI-4 </a:t>
              </a:r>
              <a:r>
                <a:rPr lang="en-US" sz="1200" b="1" dirty="0" err="1"/>
                <a:t>hrs</a:t>
              </a:r>
              <a:r>
                <a:rPr lang="en-US" sz="1200" b="1" dirty="0"/>
                <a:t>)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953A940A-C9D7-3484-127F-E4BB2B2710BC}"/>
              </a:ext>
            </a:extLst>
          </p:cNvPr>
          <p:cNvSpPr txBox="1"/>
          <p:nvPr/>
        </p:nvSpPr>
        <p:spPr>
          <a:xfrm>
            <a:off x="178642" y="6411309"/>
            <a:ext cx="1132925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EI = Entry Interface    SRC = Sample Return Capsule    TCM = Trajectory Correction Maneuver    CAM = Collision Avoidance Maneuver</a:t>
            </a:r>
          </a:p>
        </p:txBody>
      </p:sp>
    </p:spTree>
    <p:extLst>
      <p:ext uri="{BB962C8B-B14F-4D97-AF65-F5344CB8AC3E}">
        <p14:creationId xmlns:p14="http://schemas.microsoft.com/office/powerpoint/2010/main" val="30382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F9C4-701B-E54C-A03A-812FA1F6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Return: Conjunction Screening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E8BE5-AC74-384F-B40C-FDD55E7EB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OREX Flight Dynamics to deliver CCSDS Orbital Ephemeris Message (OEM)-formatted ephemerides to CARA for both b</a:t>
            </a:r>
            <a:r>
              <a:rPr lang="en-US" sz="2400" b="1" dirty="0"/>
              <a:t>us</a:t>
            </a:r>
            <a:r>
              <a:rPr lang="en-US" sz="2400" dirty="0"/>
              <a:t> </a:t>
            </a:r>
            <a:r>
              <a:rPr lang="en-US" sz="2400" b="1" dirty="0"/>
              <a:t>&amp; SRC</a:t>
            </a:r>
            <a:endParaRPr lang="en-US" sz="2400" dirty="0"/>
          </a:p>
          <a:p>
            <a:pPr lvl="1"/>
            <a:r>
              <a:rPr lang="en-US" sz="2000" dirty="0"/>
              <a:t>Start daily deliveries at E-12 days with preliminary TCM-12 modeled at E-7 days</a:t>
            </a:r>
          </a:p>
          <a:p>
            <a:pPr lvl="1"/>
            <a:r>
              <a:rPr lang="en-US" sz="2000" dirty="0"/>
              <a:t>Deliver nominal post-TCM-12 ephemeris starting at E-6 days</a:t>
            </a:r>
          </a:p>
          <a:p>
            <a:pPr lvl="1"/>
            <a:r>
              <a:rPr lang="en-US" sz="2000" dirty="0"/>
              <a:t>Deliver nominal plus CAM ephemerides starting at E-3 days (total of 8 ephemerides)</a:t>
            </a:r>
          </a:p>
          <a:p>
            <a:r>
              <a:rPr lang="en-US" sz="2400" dirty="0"/>
              <a:t>Timeline for final OD delivery: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25BA5B-5F59-C8D8-BCBE-53D7AA121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5B5CB-3FD6-7E45-9883-34A1B93C9B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2745B31-C6D2-4DA4-9B19-711753A52C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C4EF8A-CE40-F5A9-CCC6-CE6311B5917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10325"/>
            <a:ext cx="3671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OSIRIS-REx Critical Event Readiness Review, March 1-2, 2023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F995AE8-B64F-6D43-A35E-196185055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977167"/>
              </p:ext>
            </p:extLst>
          </p:nvPr>
        </p:nvGraphicFramePr>
        <p:xfrm>
          <a:off x="381001" y="3675229"/>
          <a:ext cx="11307550" cy="263152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36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489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0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Event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Hours to Entry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Hours to CAM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Date (UTC)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Date (EDT)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Date (MDT)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Comment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OD Data Cutoff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14:00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10:00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08:00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Final OD for screening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51141671"/>
                  </a:ext>
                </a:extLst>
              </a:tr>
              <a:tr h="259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Deliver 8 OEMs to CARA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38.7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25.7</a:t>
                      </a:r>
                      <a:endParaRPr lang="is-I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23:00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19:00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17:00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 no-burn &amp; 6 CAM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ephems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4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Receive CARA Report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~35.7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~22.7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02:00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22:00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20:00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Updates at 1000 &amp; ~1600 UTC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 Go/No-Go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20.7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17:00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13:00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11:00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Start of CAM Go U/L Window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Deliver SPK, ESF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is-I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s-I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18:41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14:41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12:41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Passes at Canberra, Madrid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 Execution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is-I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01:41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21:41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9/2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bg-BG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19:41</a:t>
                      </a:r>
                      <a:endParaRPr lang="bg-BG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sk-SK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If</a:t>
                      </a:r>
                      <a:r>
                        <a:rPr lang="sk-SK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needed</a:t>
                      </a:r>
                      <a:endParaRPr lang="sk-SK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25846C5-9181-18BD-CEB2-78C16B895EF3}"/>
              </a:ext>
            </a:extLst>
          </p:cNvPr>
          <p:cNvSpPr txBox="1">
            <a:spLocks/>
          </p:cNvSpPr>
          <p:nvPr/>
        </p:nvSpPr>
        <p:spPr bwMode="auto">
          <a:xfrm>
            <a:off x="9107715" y="6338366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3464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576072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0000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algn="r"/>
            <a:fld id="{CCABDAA1-6B03-4EC1-BAAF-29DDB8FB3336}" type="slidenum">
              <a:rPr lang="en-US" sz="1200" kern="0" smtClean="0"/>
              <a:pPr algn="r"/>
              <a:t>6</a:t>
            </a:fld>
            <a:endParaRPr lang="en-US" sz="1200" kern="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8BD8063-5AA9-1888-8FA5-FCABC8C7E3B3}"/>
              </a:ext>
            </a:extLst>
          </p:cNvPr>
          <p:cNvSpPr/>
          <p:nvPr/>
        </p:nvSpPr>
        <p:spPr bwMode="auto">
          <a:xfrm>
            <a:off x="127819" y="5211097"/>
            <a:ext cx="11838039" cy="365126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FA64-B249-F26B-DFAA-D180177F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Earth Return: Pre-Arrival Testing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268A7-7C9D-24A9-BEA2-ABB780A1D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44" y="5397910"/>
            <a:ext cx="11834559" cy="1143000"/>
          </a:xfrm>
        </p:spPr>
        <p:txBody>
          <a:bodyPr/>
          <a:lstStyle/>
          <a:p>
            <a:r>
              <a:rPr lang="en-US" sz="2400" dirty="0"/>
              <a:t>No clear option – exercise decision process and discuss relative risk tolerance</a:t>
            </a:r>
          </a:p>
          <a:p>
            <a:r>
              <a:rPr lang="en-US" sz="2400" dirty="0"/>
              <a:t>Difficult to devise credible “failure” scenarios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7FF9F-37FF-0178-4897-DCBB29EA9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12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8BAF0-F130-FBA3-9018-B9EC763DB9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52417" y="6261556"/>
            <a:ext cx="3099615" cy="365125"/>
          </a:xfrm>
        </p:spPr>
        <p:txBody>
          <a:bodyPr/>
          <a:lstStyle/>
          <a:p>
            <a:fld id="{CCABDAA1-6B03-4EC1-BAAF-29DDB8FB3336}" type="slidenum">
              <a:rPr lang="en-US" sz="1100" smtClean="0"/>
              <a:t>7</a:t>
            </a:fld>
            <a:endParaRPr lang="en-US" sz="11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59D0CDE-EC6F-65EB-A3B1-55A513C87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719942"/>
              </p:ext>
            </p:extLst>
          </p:nvPr>
        </p:nvGraphicFramePr>
        <p:xfrm>
          <a:off x="3451456" y="1206910"/>
          <a:ext cx="85090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509000" imgH="4191000" progId="Excel.Sheet.12">
                  <p:embed/>
                </p:oleObj>
              </mc:Choice>
              <mc:Fallback>
                <p:oleObj name="Worksheet" r:id="rId2" imgW="8509000" imgH="4191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51456" y="1206910"/>
                        <a:ext cx="8509000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D5E2DC-A986-F2B9-38DB-6F60195C6896}"/>
              </a:ext>
            </a:extLst>
          </p:cNvPr>
          <p:cNvSpPr txBox="1">
            <a:spLocks/>
          </p:cNvSpPr>
          <p:nvPr/>
        </p:nvSpPr>
        <p:spPr bwMode="auto">
          <a:xfrm>
            <a:off x="231545" y="1460090"/>
            <a:ext cx="3219912" cy="167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4592" indent="-1645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32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6318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sz="2400" kern="0" dirty="0"/>
              <a:t>Screening results summary presented at </a:t>
            </a:r>
            <a:r>
              <a:rPr lang="en-US" sz="2400" i="1" kern="0" dirty="0"/>
              <a:t>test</a:t>
            </a:r>
            <a:r>
              <a:rPr lang="en-US" sz="2400" kern="0" dirty="0"/>
              <a:t> CAM Go/No-go meeting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2C3EF36-C189-6AA4-B59D-6451A8D3803A}"/>
              </a:ext>
            </a:extLst>
          </p:cNvPr>
          <p:cNvSpPr/>
          <p:nvPr/>
        </p:nvSpPr>
        <p:spPr bwMode="auto">
          <a:xfrm>
            <a:off x="1841501" y="3013456"/>
            <a:ext cx="715618" cy="338893"/>
          </a:xfrm>
          <a:prstGeom prst="rightArrow">
            <a:avLst/>
          </a:prstGeom>
          <a:solidFill>
            <a:srgbClr val="3333CC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1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4BD8-463C-EE05-9A04-2D8048F8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Earth Return: Pre-Arrival Testing Summary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54275B-28F5-19B8-6C59-01AECC708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722023"/>
              </p:ext>
            </p:extLst>
          </p:nvPr>
        </p:nvGraphicFramePr>
        <p:xfrm>
          <a:off x="381000" y="1277938"/>
          <a:ext cx="11226500" cy="4933451"/>
        </p:xfrm>
        <a:graphic>
          <a:graphicData uri="http://schemas.openxmlformats.org/drawingml/2006/table">
            <a:tbl>
              <a:tblPr/>
              <a:tblGrid>
                <a:gridCol w="762610">
                  <a:extLst>
                    <a:ext uri="{9D8B030D-6E8A-4147-A177-3AD203B41FA5}">
                      <a16:colId xmlns:a16="http://schemas.microsoft.com/office/drawing/2014/main" val="980776949"/>
                    </a:ext>
                  </a:extLst>
                </a:gridCol>
                <a:gridCol w="1063431">
                  <a:extLst>
                    <a:ext uri="{9D8B030D-6E8A-4147-A177-3AD203B41FA5}">
                      <a16:colId xmlns:a16="http://schemas.microsoft.com/office/drawing/2014/main" val="3094920216"/>
                    </a:ext>
                  </a:extLst>
                </a:gridCol>
                <a:gridCol w="3225898">
                  <a:extLst>
                    <a:ext uri="{9D8B030D-6E8A-4147-A177-3AD203B41FA5}">
                      <a16:colId xmlns:a16="http://schemas.microsoft.com/office/drawing/2014/main" val="3649165262"/>
                    </a:ext>
                  </a:extLst>
                </a:gridCol>
                <a:gridCol w="3152917">
                  <a:extLst>
                    <a:ext uri="{9D8B030D-6E8A-4147-A177-3AD203B41FA5}">
                      <a16:colId xmlns:a16="http://schemas.microsoft.com/office/drawing/2014/main" val="3646689553"/>
                    </a:ext>
                  </a:extLst>
                </a:gridCol>
                <a:gridCol w="3021644">
                  <a:extLst>
                    <a:ext uri="{9D8B030D-6E8A-4147-A177-3AD203B41FA5}">
                      <a16:colId xmlns:a16="http://schemas.microsoft.com/office/drawing/2014/main" val="2763063629"/>
                    </a:ext>
                  </a:extLst>
                </a:gridCol>
              </a:tblGrid>
              <a:tr h="354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 Narrow" panose="020B0004020202020204" pitchFamily="34" charset="0"/>
                        </a:rPr>
                        <a:t>Date</a:t>
                      </a:r>
                    </a:p>
                  </a:txBody>
                  <a:tcPr marL="5798" marR="5798" marT="5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 Narrow" panose="020B0004020202020204" pitchFamily="34" charset="0"/>
                        </a:rPr>
                        <a:t>Days to Entry </a:t>
                      </a:r>
                    </a:p>
                  </a:txBody>
                  <a:tcPr marL="5798" marR="5798" marT="5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 Narrow" panose="020B0004020202020204" pitchFamily="34" charset="0"/>
                        </a:rPr>
                        <a:t>Activity</a:t>
                      </a:r>
                    </a:p>
                  </a:txBody>
                  <a:tcPr marL="5798" marR="5798" marT="5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 Narrow" panose="020B0004020202020204" pitchFamily="34" charset="0"/>
                        </a:rPr>
                        <a:t>Description</a:t>
                      </a:r>
                    </a:p>
                  </a:txBody>
                  <a:tcPr marL="5798" marR="5798" marT="5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 Narrow" panose="020B0004020202020204" pitchFamily="34" charset="0"/>
                        </a:rPr>
                        <a:t>Lessons</a:t>
                      </a:r>
                    </a:p>
                  </a:txBody>
                  <a:tcPr marL="5798" marR="5798" marT="5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472999"/>
                  </a:ext>
                </a:extLst>
              </a:tr>
              <a:tr h="49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4/25/23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152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OREX Operational Proficiency Exercise 7a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Tests of varying sophistication (tabletop to full simulation) for which CARA provided support by defining conjunction scenarios to exercise CAM decision.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Detailed expectations of CARA support should be defined well ahead of time, e.g., during CAOIA development.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08833"/>
                  </a:ext>
                </a:extLst>
              </a:tr>
              <a:tr h="3103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5/1/23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146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OREX Operational Readiness Test 8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267859"/>
                  </a:ext>
                </a:extLst>
              </a:tr>
              <a:tr h="3103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6/12/23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104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OREX Operational Readiness Test 9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524627"/>
                  </a:ext>
                </a:extLst>
              </a:tr>
              <a:tr h="402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8/2/23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OREX Operational Proficiency Exercise 7a'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475343"/>
                  </a:ext>
                </a:extLst>
              </a:tr>
              <a:tr h="402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8/15/23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OREX Operational Proficiency Exercise 7b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467434"/>
                  </a:ext>
                </a:extLst>
              </a:tr>
              <a:tr h="1005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8/23/23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Discussion on screening volume size options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Due to hyperbolic velocities with large radial component, is there a volume available bigger than HEO (40 x 77 x 107 km RIC)?  Chose 250 km sphere used for LEOP.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Need to analyze proper volume for hyperbolic/ impact  trajectories.  JSC uses 50 km cube for Artemis.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381557"/>
                  </a:ext>
                </a:extLst>
              </a:tr>
              <a:tr h="12068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8/30/23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CARA Screening Test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Performed screening of bus and SRC trajectories against current catalog by simulating entry on Aug 30.  Discussed CARA products and timeline with OREX Flight Dynamics.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ptos Narrow" panose="020B0004020202020204" pitchFamily="34" charset="0"/>
                        </a:rPr>
                        <a:t>Certain missions would benefit from more sophisticated CARA simulation capabilities.  Engage early with flight dynamics teams of missions without routine CARA support.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811580"/>
                  </a:ext>
                </a:extLst>
              </a:tr>
              <a:tr h="443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9/7/23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CARA Discussion with Mission Flight Dynamics</a:t>
                      </a:r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798" marR="5798" marT="5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712488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F7E95-CB09-E26E-E072-A7FF99C9B5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9F75C-BB0E-DECD-DDCC-E126FD03AD47}"/>
              </a:ext>
            </a:extLst>
          </p:cNvPr>
          <p:cNvSpPr/>
          <p:nvPr/>
        </p:nvSpPr>
        <p:spPr bwMode="auto">
          <a:xfrm>
            <a:off x="419548" y="1667435"/>
            <a:ext cx="11187953" cy="1850316"/>
          </a:xfrm>
          <a:prstGeom prst="rect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3C885-AB56-A0FA-FCF3-7CA1D8E371F6}"/>
              </a:ext>
            </a:extLst>
          </p:cNvPr>
          <p:cNvSpPr/>
          <p:nvPr/>
        </p:nvSpPr>
        <p:spPr bwMode="auto">
          <a:xfrm>
            <a:off x="419546" y="3517750"/>
            <a:ext cx="11187953" cy="1047507"/>
          </a:xfrm>
          <a:prstGeom prst="rect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46DF18-1B17-E3C3-7112-F7FBFB74121F}"/>
              </a:ext>
            </a:extLst>
          </p:cNvPr>
          <p:cNvSpPr/>
          <p:nvPr/>
        </p:nvSpPr>
        <p:spPr bwMode="auto">
          <a:xfrm>
            <a:off x="419547" y="4541949"/>
            <a:ext cx="11187953" cy="1669439"/>
          </a:xfrm>
          <a:prstGeom prst="rect">
            <a:avLst/>
          </a:prstGeom>
          <a:noFill/>
          <a:ln w="635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6BE3F0F-85C4-C104-027B-5B079B5787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52417" y="6271495"/>
            <a:ext cx="3099615" cy="365125"/>
          </a:xfrm>
        </p:spPr>
        <p:txBody>
          <a:bodyPr/>
          <a:lstStyle/>
          <a:p>
            <a:fld id="{CCABDAA1-6B03-4EC1-BAAF-29DDB8FB3336}" type="slidenum">
              <a:rPr lang="en-US" sz="1100" smtClean="0"/>
              <a:t>8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605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AA9C98A-9BED-DC67-56FB-CE7039EAB9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87" y="1224007"/>
          <a:ext cx="12003104" cy="350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693400" imgH="3124200" progId="Excel.Sheet.12">
                  <p:embed/>
                </p:oleObj>
              </mc:Choice>
              <mc:Fallback>
                <p:oleObj name="Worksheet" r:id="rId3" imgW="10693400" imgH="3124200" progId="Excel.Shee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AA9C98A-9BED-DC67-56FB-CE7039EAB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887" y="1224007"/>
                        <a:ext cx="12003104" cy="3506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26B8935-96AF-85F2-AD1F-81EE5FE3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Earth Return: Operational Screening Results</a:t>
            </a:r>
            <a:endParaRPr lang="en-US" kern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5EE89-F849-E01F-D4C1-A5AB79D00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4840655"/>
            <a:ext cx="11480799" cy="1603499"/>
          </a:xfrm>
        </p:spPr>
        <p:txBody>
          <a:bodyPr>
            <a:normAutofit/>
          </a:bodyPr>
          <a:lstStyle/>
          <a:p>
            <a:r>
              <a:rPr lang="en-US" dirty="0"/>
              <a:t>None of these objects are a concern</a:t>
            </a:r>
          </a:p>
          <a:p>
            <a:r>
              <a:rPr lang="en-US" dirty="0"/>
              <a:t>Maneuver trajectories change miss distances by a few km, so also not a concern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8893B2-2B58-C58D-C773-BD3EB4959A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606572A-6D24-A9D6-FA25-700B9714BE89}"/>
              </a:ext>
            </a:extLst>
          </p:cNvPr>
          <p:cNvSpPr/>
          <p:nvPr/>
        </p:nvSpPr>
        <p:spPr bwMode="auto">
          <a:xfrm>
            <a:off x="370116" y="1721222"/>
            <a:ext cx="722865" cy="2205319"/>
          </a:xfrm>
          <a:prstGeom prst="frame">
            <a:avLst/>
          </a:prstGeom>
          <a:solidFill>
            <a:srgbClr val="0070C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F9CA3AD-20C3-81DA-CE65-BAA614E690F1}"/>
              </a:ext>
            </a:extLst>
          </p:cNvPr>
          <p:cNvSpPr/>
          <p:nvPr/>
        </p:nvSpPr>
        <p:spPr bwMode="auto">
          <a:xfrm>
            <a:off x="6626712" y="1710464"/>
            <a:ext cx="815986" cy="2205319"/>
          </a:xfrm>
          <a:prstGeom prst="frame">
            <a:avLst/>
          </a:prstGeom>
          <a:solidFill>
            <a:srgbClr val="0070C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9E7DA61-F2E2-212F-A63D-C51112291FDA}"/>
              </a:ext>
            </a:extLst>
          </p:cNvPr>
          <p:cNvSpPr/>
          <p:nvPr/>
        </p:nvSpPr>
        <p:spPr bwMode="auto">
          <a:xfrm>
            <a:off x="387332" y="3926541"/>
            <a:ext cx="722865" cy="902243"/>
          </a:xfrm>
          <a:prstGeom prst="frame">
            <a:avLst/>
          </a:prstGeom>
          <a:solidFill>
            <a:srgbClr val="0070C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7C3150A-0EEA-3487-1347-4B0A7DABBEB5}"/>
              </a:ext>
            </a:extLst>
          </p:cNvPr>
          <p:cNvSpPr/>
          <p:nvPr/>
        </p:nvSpPr>
        <p:spPr bwMode="auto">
          <a:xfrm>
            <a:off x="6626712" y="3927655"/>
            <a:ext cx="815986" cy="901130"/>
          </a:xfrm>
          <a:prstGeom prst="frame">
            <a:avLst/>
          </a:prstGeom>
          <a:solidFill>
            <a:srgbClr val="0070C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FAF29F1-9155-3263-75DC-1C800D005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52418" y="6261556"/>
            <a:ext cx="3109382" cy="365125"/>
          </a:xfrm>
        </p:spPr>
        <p:txBody>
          <a:bodyPr/>
          <a:lstStyle/>
          <a:p>
            <a:fld id="{CCABDAA1-6B03-4EC1-BAAF-29DDB8FB3336}" type="slidenum">
              <a:rPr lang="en-US" sz="1100" smtClean="0"/>
              <a:t>9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115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2_presentationtemplate (3)">
  <a:themeElements>
    <a:clrScheme name="presentationtemplate (3)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ontemplate (3)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 (3)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(3)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(3)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(3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(3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(3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RA Widescreen.potx" id="{172BED5F-F1EF-4F25-8F6A-EA0AEA143F30}" vid="{298C1912-982B-4C9E-85BF-8658D20B99D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7EC86D36B0224CA5C4FAED4D431100" ma:contentTypeVersion="14" ma:contentTypeDescription="Create a new document." ma:contentTypeScope="" ma:versionID="82cbc015d201637e30d025047c9f1fdc">
  <xsd:schema xmlns:xsd="http://www.w3.org/2001/XMLSchema" xmlns:xs="http://www.w3.org/2001/XMLSchema" xmlns:p="http://schemas.microsoft.com/office/2006/metadata/properties" xmlns:ns2="bd627bbc-ad98-446e-a4a8-6f15fe66cb86" xmlns:ns3="c27f5fce-b55c-4d22-8eb2-bd0448788fc7" xmlns:ns4="d900e117-17a0-4b24-9e47-511ef1d02c43" targetNamespace="http://schemas.microsoft.com/office/2006/metadata/properties" ma:root="true" ma:fieldsID="e5289888337549dd0da5483afdc3f3eb" ns2:_="" ns3:_="" ns4:_="">
    <xsd:import namespace="bd627bbc-ad98-446e-a4a8-6f15fe66cb86"/>
    <xsd:import namespace="c27f5fce-b55c-4d22-8eb2-bd0448788fc7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27bbc-ad98-446e-a4a8-6f15fe66c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f5fce-b55c-4d22-8eb2-bd0448788f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3321a6b-3fd3-43f0-b5f1-195b85e9d887}" ma:internalName="TaxCatchAll" ma:showField="CatchAllData" ma:web="bd627bbc-ad98-446e-a4a8-6f15fe66cb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0e117-17a0-4b24-9e47-511ef1d02c43" xsi:nil="true"/>
    <lcf76f155ced4ddcb4097134ff3c332f xmlns="c27f5fce-b55c-4d22-8eb2-bd0448788fc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E0C0F-098A-45D4-8AFF-E4B965AEAF89}">
  <ds:schemaRefs>
    <ds:schemaRef ds:uri="bd627bbc-ad98-446e-a4a8-6f15fe66cb86"/>
    <ds:schemaRef ds:uri="c27f5fce-b55c-4d22-8eb2-bd0448788fc7"/>
    <ds:schemaRef ds:uri="d900e117-17a0-4b24-9e47-511ef1d02c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392785-7BEC-4D61-BD73-600811943FEF}">
  <ds:schemaRefs>
    <ds:schemaRef ds:uri="bd627bbc-ad98-446e-a4a8-6f15fe66cb86"/>
    <ds:schemaRef ds:uri="c27f5fce-b55c-4d22-8eb2-bd0448788fc7"/>
    <ds:schemaRef ds:uri="d900e117-17a0-4b24-9e47-511ef1d02c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33ADD8-2490-449D-AA5B-6BA9A6D25A6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19760</TotalTime>
  <Words>1447</Words>
  <Application>Microsoft Macintosh PowerPoint</Application>
  <PresentationFormat>Widescreen</PresentationFormat>
  <Paragraphs>265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Wingdings</vt:lpstr>
      <vt:lpstr>Symbol</vt:lpstr>
      <vt:lpstr>Aptos Narrow</vt:lpstr>
      <vt:lpstr>Arial</vt:lpstr>
      <vt:lpstr>Cambria</vt:lpstr>
      <vt:lpstr>Times New Roman</vt:lpstr>
      <vt:lpstr>Calibri</vt:lpstr>
      <vt:lpstr>2_presentationtemplate (3)</vt:lpstr>
      <vt:lpstr>Microsoft Excel Worksheet</vt:lpstr>
      <vt:lpstr>Worksheet</vt:lpstr>
      <vt:lpstr>OSIRIS-REX Conjunction Screenings: Earth Gravity Assist &amp; Earth Return Analysis &amp; Results</vt:lpstr>
      <vt:lpstr>Motivation</vt:lpstr>
      <vt:lpstr>2017 &amp; 2023 Trajectories</vt:lpstr>
      <vt:lpstr>CARA Support for 2023 Earth Return</vt:lpstr>
      <vt:lpstr>Baseline Earth Return Concept of Operations</vt:lpstr>
      <vt:lpstr>Earth Return: Conjunction Screening Timeline</vt:lpstr>
      <vt:lpstr>Earth Return: Pre-Arrival Testing Scenario</vt:lpstr>
      <vt:lpstr>Earth Return: Pre-Arrival Testing Summary</vt:lpstr>
      <vt:lpstr>Earth Return: Operational Screening Results</vt:lpstr>
      <vt:lpstr>Earth Return: Operational Screening Summary</vt:lpstr>
      <vt:lpstr>Conclusions</vt:lpstr>
      <vt:lpstr>Questions?</vt:lpstr>
    </vt:vector>
  </TitlesOfParts>
  <Company>NASA/GSFC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lnewman</dc:creator>
  <cp:lastModifiedBy>Highsmith, Dolan E. (GSFC-444.0)[THE AEROSPACE CORPORATION]</cp:lastModifiedBy>
  <cp:revision>100</cp:revision>
  <cp:lastPrinted>2002-12-04T14:41:35Z</cp:lastPrinted>
  <dcterms:created xsi:type="dcterms:W3CDTF">2002-09-16T19:02:30Z</dcterms:created>
  <dcterms:modified xsi:type="dcterms:W3CDTF">2024-07-11T13:09:46Z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0x010100267EC86D36B0224CA5C4FAED4D431100</vt:lpwstr>
  </property>
  <property fmtid="{D5CDD505-2E9C-101B-9397-08002B2CF9AE}" pid="3" name="MediaServiceImageTags">
    <vt:lpwstr/>
  </property>
</Properties>
</file>