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8" r:id="rId2"/>
    <p:sldId id="274" r:id="rId3"/>
    <p:sldId id="311" r:id="rId4"/>
    <p:sldId id="316" r:id="rId5"/>
    <p:sldId id="321" r:id="rId6"/>
    <p:sldId id="538" r:id="rId7"/>
    <p:sldId id="313" r:id="rId8"/>
    <p:sldId id="333" r:id="rId9"/>
    <p:sldId id="322" r:id="rId10"/>
    <p:sldId id="324" r:id="rId11"/>
    <p:sldId id="331" r:id="rId12"/>
    <p:sldId id="329" r:id="rId13"/>
    <p:sldId id="325" r:id="rId14"/>
    <p:sldId id="523" r:id="rId15"/>
    <p:sldId id="520" r:id="rId16"/>
    <p:sldId id="524" r:id="rId17"/>
    <p:sldId id="521" r:id="rId18"/>
    <p:sldId id="522" r:id="rId19"/>
    <p:sldId id="314" r:id="rId20"/>
    <p:sldId id="335" r:id="rId21"/>
    <p:sldId id="525" r:id="rId22"/>
    <p:sldId id="527" r:id="rId23"/>
    <p:sldId id="528" r:id="rId24"/>
    <p:sldId id="315" r:id="rId25"/>
    <p:sldId id="532" r:id="rId26"/>
    <p:sldId id="531" r:id="rId27"/>
    <p:sldId id="534" r:id="rId28"/>
    <p:sldId id="529" r:id="rId29"/>
    <p:sldId id="530" r:id="rId30"/>
    <p:sldId id="535" r:id="rId31"/>
    <p:sldId id="533" r:id="rId32"/>
    <p:sldId id="536" r:id="rId33"/>
    <p:sldId id="320" r:id="rId34"/>
    <p:sldId id="276" r:id="rId35"/>
    <p:sldId id="53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E77D75F1-8F09-3D4B-AB97-C64799B7D691}">
          <p14:sldIdLst>
            <p14:sldId id="268"/>
            <p14:sldId id="274"/>
          </p14:sldIdLst>
        </p14:section>
        <p14:section name="Introduction" id="{610998F5-047B-4ED0-903C-308693AD71C2}">
          <p14:sldIdLst>
            <p14:sldId id="311"/>
            <p14:sldId id="316"/>
            <p14:sldId id="321"/>
            <p14:sldId id="538"/>
          </p14:sldIdLst>
        </p14:section>
        <p14:section name="Problem Formulation" id="{8AEDA522-D3C3-4ACE-9BDD-ED0E3BD436C1}">
          <p14:sldIdLst>
            <p14:sldId id="313"/>
            <p14:sldId id="333"/>
            <p14:sldId id="322"/>
            <p14:sldId id="324"/>
            <p14:sldId id="331"/>
            <p14:sldId id="329"/>
            <p14:sldId id="325"/>
            <p14:sldId id="523"/>
            <p14:sldId id="520"/>
            <p14:sldId id="524"/>
            <p14:sldId id="521"/>
            <p14:sldId id="522"/>
          </p14:sldIdLst>
        </p14:section>
        <p14:section name="Implementation" id="{CF3EF756-C70A-4C93-BCB2-28A0386189DB}">
          <p14:sldIdLst>
            <p14:sldId id="314"/>
            <p14:sldId id="335"/>
            <p14:sldId id="525"/>
            <p14:sldId id="527"/>
            <p14:sldId id="528"/>
          </p14:sldIdLst>
        </p14:section>
        <p14:section name="Results" id="{A8D2DC3B-3870-4D62-802C-9ECE9C635510}">
          <p14:sldIdLst>
            <p14:sldId id="315"/>
            <p14:sldId id="532"/>
            <p14:sldId id="531"/>
            <p14:sldId id="534"/>
            <p14:sldId id="529"/>
            <p14:sldId id="530"/>
            <p14:sldId id="535"/>
          </p14:sldIdLst>
        </p14:section>
        <p14:section name="End Slides" id="{418AB67D-6688-7F4B-8650-FECC7BDF8B87}">
          <p14:sldIdLst>
            <p14:sldId id="533"/>
            <p14:sldId id="536"/>
            <p14:sldId id="320"/>
            <p14:sldId id="276"/>
            <p14:sldId id="5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61"/>
    <p:restoredTop sz="94762"/>
  </p:normalViewPr>
  <p:slideViewPr>
    <p:cSldViewPr snapToGrid="0" snapToObjects="1">
      <p:cViewPr varScale="1">
        <p:scale>
          <a:sx n="147" d="100"/>
          <a:sy n="147" d="100"/>
        </p:scale>
        <p:origin x="12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814C6-6C91-4D49-A0DE-A98B18E7950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6B997-D9DC-4941-845C-FC27766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6B997-D9DC-4941-845C-FC277666AF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5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6B997-D9DC-4941-845C-FC277666AF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6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6B997-D9DC-4941-845C-FC277666AF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purple sky with stars&#10;&#10;Description automatically generated">
            <a:extLst>
              <a:ext uri="{FF2B5EF4-FFF2-40B4-BE49-F238E27FC236}">
                <a16:creationId xmlns:a16="http://schemas.microsoft.com/office/drawing/2014/main" id="{23B1AFF9-C814-A862-717E-4AF57E478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7AEC3F-9DEE-3C15-C623-E8AB382AC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37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1B856C-C65F-F098-8626-6D160EBF91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925" y="944699"/>
            <a:ext cx="10451065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7052E5F-5B2C-F2ED-5BBD-DB30CBD4F97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925" y="587632"/>
            <a:ext cx="10450927" cy="308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chemeClr val="accent2"/>
                </a:solidFill>
                <a:latin typeface="Soleil" panose="02000503030000020004" pitchFamily="2" charset="77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24 OCTOBER 2023 (update date as needed)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EFDF0A14-EC19-8932-C7FA-AB0C74B5E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925" y="1864061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Optional Subtitle</a:t>
            </a:r>
          </a:p>
          <a:p>
            <a:pPr lvl="0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FE52F23-6672-6744-5D01-74AC4A5D6C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925" y="4612229"/>
            <a:ext cx="10450512" cy="29662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Soleil" panose="02000503030000020004" pitchFamily="2" charset="77"/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9AE0D6-0E47-3726-89E4-BCA68D7A99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925" y="5008823"/>
            <a:ext cx="10450512" cy="7221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spc="0" baseline="0">
                <a:solidFill>
                  <a:schemeClr val="bg2"/>
                </a:solidFill>
                <a:latin typeface="Soleil Lt" panose="02000503000000020003" pitchFamily="2" charset="77"/>
              </a:defRPr>
            </a:lvl1pPr>
          </a:lstStyle>
          <a:p>
            <a:pPr lvl="0"/>
            <a:r>
              <a:rPr lang="en-US"/>
              <a:t>Author Title</a:t>
            </a:r>
          </a:p>
          <a:p>
            <a:pPr lvl="0"/>
            <a:r>
              <a:rPr lang="en-US"/>
              <a:t>Company / Organization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0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snowy hill&#10;&#10;Description automatically generated">
            <a:extLst>
              <a:ext uri="{FF2B5EF4-FFF2-40B4-BE49-F238E27FC236}">
                <a16:creationId xmlns:a16="http://schemas.microsoft.com/office/drawing/2014/main" id="{BFBC5B95-8FE8-06A3-3A5B-398373E0F2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6DD3EE-F245-4A49-D7AB-FF52D06DB68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69A46D3D-BB4A-5A97-A010-05ECEBEFD07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30 JULY – 1 AUGUST 2024 | LAS VEGAS, NV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8CDF75-D924-F84B-ABBA-283F74E1D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55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atellite in space above a planet&#10;&#10;Description automatically generated">
            <a:extLst>
              <a:ext uri="{FF2B5EF4-FFF2-40B4-BE49-F238E27FC236}">
                <a16:creationId xmlns:a16="http://schemas.microsoft.com/office/drawing/2014/main" id="{E8C28D54-BAA3-F673-8A4F-D46FC9B1B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DEE8FA-B42D-DD2F-2A4B-676C94DCC5F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425D33D5-820D-083B-B482-4C332D01AA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30 JULY – 1 AUGUST 2024 | LAS VEGAS, NV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FFD983-F9E8-A1E9-7B5F-4BE668A1D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82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spiral galaxy in space&#10;&#10;Description automatically generated">
            <a:extLst>
              <a:ext uri="{FF2B5EF4-FFF2-40B4-BE49-F238E27FC236}">
                <a16:creationId xmlns:a16="http://schemas.microsoft.com/office/drawing/2014/main" id="{7967DD4C-7F10-41A3-FE55-631430CF8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DEE8FA-B42D-DD2F-2A4B-676C94DCC5F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425D33D5-820D-083B-B482-4C332D01AA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30 JULY – 1 AUGUST 2024 | LAS VEGAS, NV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FFD983-F9E8-A1E9-7B5F-4BE668A1D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257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sky with stars&#10;&#10;Description automatically generated">
            <a:extLst>
              <a:ext uri="{FF2B5EF4-FFF2-40B4-BE49-F238E27FC236}">
                <a16:creationId xmlns:a16="http://schemas.microsoft.com/office/drawing/2014/main" id="{6970AF05-70AE-D683-DC9D-793A7B351B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17C38-700F-3C4F-ABFA-56278656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980"/>
            <a:ext cx="7077578" cy="47504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65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background&#10;&#10;Description automatically generated">
            <a:extLst>
              <a:ext uri="{FF2B5EF4-FFF2-40B4-BE49-F238E27FC236}">
                <a16:creationId xmlns:a16="http://schemas.microsoft.com/office/drawing/2014/main" id="{1BBBF579-A1CE-1B53-68BD-4483411AC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17C38-700F-3C4F-ABFA-56278656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980"/>
            <a:ext cx="7077578" cy="47504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D11F8-24F5-78BF-1782-3DC2A1D636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pink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F18F4F0E-245B-0BE2-C576-7C7F15C68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80FA3C-A8D0-5AD3-3F10-3E2C9136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37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17C38-700F-3C4F-ABFA-56278656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980"/>
            <a:ext cx="7077578" cy="47504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90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pink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2A9F2F98-9DF1-BB8C-CDB6-2CB49E21F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8C045-F8D3-E0A8-DAF5-A18A1512D8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37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96A1D2-3DD8-FA24-486D-ED2F2EB4F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7" y="735980"/>
            <a:ext cx="9526725" cy="85768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/>
              <a:t>Quote or Section Header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D439DB0-44F5-73BE-E8A0-922582E09DE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9925" y="1747587"/>
            <a:ext cx="9526587" cy="928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2"/>
                </a:solidFill>
                <a:latin typeface="Soleil Lt" panose="02000503000000020003" pitchFamily="2" charset="77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/>
              <a:t>Click to 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2268374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on a snowy hill&#10;&#10;Description automatically generated">
            <a:extLst>
              <a:ext uri="{FF2B5EF4-FFF2-40B4-BE49-F238E27FC236}">
                <a16:creationId xmlns:a16="http://schemas.microsoft.com/office/drawing/2014/main" id="{25CD752D-3D02-8F59-8998-D8F1A807C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6D0AF-31C8-A344-B7EE-669C7920AC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892" y="1541540"/>
            <a:ext cx="4585329" cy="71795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4A3374A-329A-9941-8095-90FCCD0E8903}"/>
              </a:ext>
            </a:extLst>
          </p:cNvPr>
          <p:cNvSpPr txBox="1">
            <a:spLocks/>
          </p:cNvSpPr>
          <p:nvPr userDrawn="1"/>
        </p:nvSpPr>
        <p:spPr>
          <a:xfrm>
            <a:off x="1019317" y="2651780"/>
            <a:ext cx="4430507" cy="512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b="0" i="0" dirty="0" err="1">
                <a:solidFill>
                  <a:schemeClr val="accent2"/>
                </a:solidFill>
                <a:latin typeface="Soleil" panose="02000503030000020004" pitchFamily="2" charset="77"/>
              </a:rPr>
              <a:t>ascend.events</a:t>
            </a:r>
            <a:endParaRPr lang="en-US" sz="3200" b="0" i="0" dirty="0">
              <a:solidFill>
                <a:schemeClr val="accent2"/>
              </a:solidFill>
              <a:latin typeface="Soleil" panose="02000503030000020004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FD182F-C459-752F-C7DE-F69B5661A8E2}"/>
              </a:ext>
            </a:extLst>
          </p:cNvPr>
          <p:cNvSpPr/>
          <p:nvPr userDrawn="1"/>
        </p:nvSpPr>
        <p:spPr>
          <a:xfrm>
            <a:off x="1019317" y="2575559"/>
            <a:ext cx="4430507" cy="717953"/>
          </a:xfrm>
          <a:prstGeom prst="rect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7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atellite in space above a planet&#10;&#10;Description automatically generated">
            <a:extLst>
              <a:ext uri="{FF2B5EF4-FFF2-40B4-BE49-F238E27FC236}">
                <a16:creationId xmlns:a16="http://schemas.microsoft.com/office/drawing/2014/main" id="{2FF8E938-1A14-06CD-FE85-6778F835D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C5B75-2D60-C01F-FA00-BC0A5151E7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3335" y="3207088"/>
            <a:ext cx="4585329" cy="7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02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spiral galaxy in space&#10;&#10;Description automatically generated">
            <a:extLst>
              <a:ext uri="{FF2B5EF4-FFF2-40B4-BE49-F238E27FC236}">
                <a16:creationId xmlns:a16="http://schemas.microsoft.com/office/drawing/2014/main" id="{BA814726-6D95-1419-A14B-6E655D4A38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30964F-A1AA-EC0B-ED22-2DD6BCC70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3"/>
          <a:stretch/>
        </p:blipFill>
        <p:spPr>
          <a:xfrm>
            <a:off x="-1" y="0"/>
            <a:ext cx="5673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spiral galaxy in space&#10;&#10;Description automatically generated">
            <a:extLst>
              <a:ext uri="{FF2B5EF4-FFF2-40B4-BE49-F238E27FC236}">
                <a16:creationId xmlns:a16="http://schemas.microsoft.com/office/drawing/2014/main" id="{4670397A-BA1A-B51D-E05A-592B68FB0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1"/>
          <a:stretch/>
        </p:blipFill>
        <p:spPr>
          <a:xfrm>
            <a:off x="0" y="6263640"/>
            <a:ext cx="12211878" cy="59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2E5A9C-BDBD-8371-7AD8-3531AA5E6A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6F8E1-1D35-EC38-3F0B-B33197A3D005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‹#›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37581C-AAB7-F7DD-6A9E-CEB1F2B87D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11122025" cy="4670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9B0161E6-B5DC-BCB9-CB63-CE332E78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6" y="335128"/>
            <a:ext cx="11122025" cy="81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2663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pink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02B84B6C-D29F-410B-5446-51EA87CC1A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6F903-77DD-185E-938C-4B2264EB8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11" y="69011"/>
            <a:ext cx="9830039" cy="67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5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n space above a planet&#10;&#10;Description automatically generated">
            <a:extLst>
              <a:ext uri="{FF2B5EF4-FFF2-40B4-BE49-F238E27FC236}">
                <a16:creationId xmlns:a16="http://schemas.microsoft.com/office/drawing/2014/main" id="{3FD98414-3A5F-E477-B3FF-69A261E70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638"/>
            <a:ext cx="12192000" cy="594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B00074-F445-1AF3-F9B1-C23FB8E2A4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106C43-11DD-A242-101C-F11E11863CBE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‹#›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C043AC93-8E30-0159-5AF4-D14292F69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6" y="335128"/>
            <a:ext cx="11122025" cy="81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575BC53-8BEE-A32F-6E2A-1A52D10EE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5408613" cy="4670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4FADA9A-5044-6BB7-8092-AB615A380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9987" y="1437516"/>
            <a:ext cx="5408613" cy="4670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18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sky with stars&#10;&#10;Description automatically generated">
            <a:extLst>
              <a:ext uri="{FF2B5EF4-FFF2-40B4-BE49-F238E27FC236}">
                <a16:creationId xmlns:a16="http://schemas.microsoft.com/office/drawing/2014/main" id="{CF315CDB-AEC6-8581-651D-60F78B40D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263632"/>
            <a:ext cx="12192000" cy="594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0BC36-A361-CBDE-6178-89EEE8B4D8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C6340C-B348-8611-584F-4F1628FFDF63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‹#›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ACAB015-C1EF-A9ED-91DE-320DD5C68C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00820" y="1437516"/>
            <a:ext cx="4140678" cy="46142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Click to insert photo here</a:t>
            </a:r>
          </a:p>
        </p:txBody>
      </p:sp>
      <p:sp>
        <p:nvSpPr>
          <p:cNvPr id="12" name="Title Placeholder 10">
            <a:extLst>
              <a:ext uri="{FF2B5EF4-FFF2-40B4-BE49-F238E27FC236}">
                <a16:creationId xmlns:a16="http://schemas.microsoft.com/office/drawing/2014/main" id="{14FF48E1-1FBF-8B28-0B08-1C338E4F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6" y="335128"/>
            <a:ext cx="11122025" cy="81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E8128B9-0AD4-9E1A-1D58-27078F033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6348413" cy="4670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56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and pink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925F113D-2648-5CF0-3C0E-1BB2348ACE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632"/>
            <a:ext cx="12192000" cy="594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04002-2E76-30E3-0C20-206DBA52A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E5E8F6-45A8-89F8-5DF4-2C0ABF601226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‹#›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1E62D31C-F7CD-8DCF-4E39-80FBF126EE51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7323920" y="1437516"/>
            <a:ext cx="4280301" cy="46704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Click to insert a chart or graph</a:t>
            </a:r>
          </a:p>
        </p:txBody>
      </p:sp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7214EE33-20DB-5F28-4E2D-B1E3EA02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6" y="335128"/>
            <a:ext cx="11122025" cy="81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D6273B5-08AA-AF2C-3553-8DB8077B3E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6348413" cy="4670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89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20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sky with stars&#10;&#10;Description automatically generated">
            <a:extLst>
              <a:ext uri="{FF2B5EF4-FFF2-40B4-BE49-F238E27FC236}">
                <a16:creationId xmlns:a16="http://schemas.microsoft.com/office/drawing/2014/main" id="{2C2FD645-0623-C7D2-9231-35F12ABE0F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00440E-B717-AFC4-EEB9-DD724A2382A6}"/>
              </a:ext>
            </a:extLst>
          </p:cNvPr>
          <p:cNvGrpSpPr/>
          <p:nvPr userDrawn="1"/>
        </p:nvGrpSpPr>
        <p:grpSpPr>
          <a:xfrm>
            <a:off x="2677445" y="2584958"/>
            <a:ext cx="6837110" cy="1688083"/>
            <a:chOff x="2677445" y="2039091"/>
            <a:chExt cx="6837110" cy="1688083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D84E2B01-ADF3-4C3C-9DD7-6B140B13A11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30 JULY – 1 AUGUST 2024 | LAS VEGAS, NV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D2F7CC-1ECD-6A34-357C-5886596226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716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ack background&#10;&#10;Description automatically generated">
            <a:extLst>
              <a:ext uri="{FF2B5EF4-FFF2-40B4-BE49-F238E27FC236}">
                <a16:creationId xmlns:a16="http://schemas.microsoft.com/office/drawing/2014/main" id="{AE53DD88-6065-70EF-132B-9BCB1766C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00440E-B717-AFC4-EEB9-DD724A2382A6}"/>
              </a:ext>
            </a:extLst>
          </p:cNvPr>
          <p:cNvGrpSpPr/>
          <p:nvPr userDrawn="1"/>
        </p:nvGrpSpPr>
        <p:grpSpPr>
          <a:xfrm>
            <a:off x="2677445" y="2594026"/>
            <a:ext cx="6837110" cy="1688083"/>
            <a:chOff x="2677445" y="2039091"/>
            <a:chExt cx="6837110" cy="1688083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D84E2B01-ADF3-4C3C-9DD7-6B140B13A11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30 JULY – 1 AUGUST 2024 | LAS VEGAS, NV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D2F7CC-1ECD-6A34-357C-5886596226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83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pink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F59E3FA7-6944-596C-AE87-7C9266469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6DD3EE-F245-4A49-D7AB-FF52D06DB689}"/>
              </a:ext>
            </a:extLst>
          </p:cNvPr>
          <p:cNvGrpSpPr/>
          <p:nvPr userDrawn="1"/>
        </p:nvGrpSpPr>
        <p:grpSpPr>
          <a:xfrm>
            <a:off x="2677445" y="2594026"/>
            <a:ext cx="6837110" cy="1688083"/>
            <a:chOff x="2677445" y="2039091"/>
            <a:chExt cx="6837110" cy="1688083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69A46D3D-BB4A-5A97-A010-05ECEBEFD07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Soleil Sb" panose="02000503030000020004" pitchFamily="2" charset="77"/>
                </a:rPr>
                <a:t>30 JULY – 1 AUGUST 2024 | LAS VEGAS, NV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8CDF75-D924-F84B-ABBA-283F74E1D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686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49FDA-C34A-D64E-904F-D669DC5A7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leil Bk" panose="02000503000000020004" pitchFamily="2" charset="77"/>
              </a:defRPr>
            </a:lvl1pPr>
          </a:lstStyle>
          <a:p>
            <a:fld id="{AB06C42C-019A-424E-B1CA-C70374E31EF5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B76BF-9223-114F-B773-446D0D91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leil Bk" panose="02000503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D06D4-A795-0345-A321-6D750FAD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leil Bk" panose="02000503000000020004" pitchFamily="2" charset="77"/>
              </a:defRPr>
            </a:lvl1pPr>
          </a:lstStyle>
          <a:p>
            <a:fld id="{3867FB15-256A-4249-A231-6929D5ED3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A9476A43-6942-A2C4-0151-6CF355FC2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85" y="335128"/>
            <a:ext cx="10515600" cy="81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E0A3E70-3139-EAA3-FD78-85F3C6F4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185" y="14564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9719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84" r:id="rId3"/>
    <p:sldLayoutId id="2147483685" r:id="rId4"/>
    <p:sldLayoutId id="2147483686" r:id="rId5"/>
    <p:sldLayoutId id="2147483666" r:id="rId6"/>
    <p:sldLayoutId id="2147483682" r:id="rId7"/>
    <p:sldLayoutId id="2147483670" r:id="rId8"/>
    <p:sldLayoutId id="2147483667" r:id="rId9"/>
    <p:sldLayoutId id="2147483671" r:id="rId10"/>
    <p:sldLayoutId id="2147483668" r:id="rId11"/>
    <p:sldLayoutId id="2147483672" r:id="rId12"/>
    <p:sldLayoutId id="2147483662" r:id="rId13"/>
    <p:sldLayoutId id="2147483661" r:id="rId14"/>
    <p:sldLayoutId id="2147483656" r:id="rId15"/>
    <p:sldLayoutId id="2147483675" r:id="rId16"/>
    <p:sldLayoutId id="2147483651" r:id="rId17"/>
    <p:sldLayoutId id="2147483677" r:id="rId18"/>
    <p:sldLayoutId id="2147483678" r:id="rId19"/>
    <p:sldLayoutId id="214748367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leil Bk" panose="02000503000000020004" pitchFamily="2" charset="77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3200" b="0" i="0" kern="1200">
          <a:solidFill>
            <a:schemeClr val="tx1"/>
          </a:solidFill>
          <a:latin typeface="Soleil Lt" panose="02000503000000020003" pitchFamily="2" charset="77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800" b="0" i="0" kern="1200">
          <a:solidFill>
            <a:schemeClr val="tx1"/>
          </a:solidFill>
          <a:latin typeface="Soleil Lt" panose="02000503000000020003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Soleil Lt" panose="02000503000000020003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leil Lt" panose="02000503000000020003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leil Lt" panose="02000503000000020003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209FD-7EA7-90D9-5AF8-2020EDDD7EE6}"/>
              </a:ext>
            </a:extLst>
          </p:cNvPr>
          <p:cNvSpPr txBox="1"/>
          <p:nvPr/>
        </p:nvSpPr>
        <p:spPr>
          <a:xfrm>
            <a:off x="227436" y="6257082"/>
            <a:ext cx="101248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100" dirty="0">
                <a:solidFill>
                  <a:schemeClr val="bg2"/>
                </a:solidFill>
                <a:latin typeface="Soleil Lt" panose="02000503000000020003" pitchFamily="2" charset="77"/>
              </a:rPr>
              <a:t>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3811335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EDC08-CF64-9D28-9B70-923D369AC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7389813" cy="4670425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/>
              <a:t>Directed Acyclic Graph</a:t>
            </a:r>
          </a:p>
          <a:p>
            <a:pPr lvl="1"/>
            <a:r>
              <a:rPr lang="en-US" dirty="0"/>
              <a:t>1 </a:t>
            </a:r>
            <a:r>
              <a:rPr lang="en-US" u="sng" dirty="0">
                <a:solidFill>
                  <a:srgbClr val="00B050"/>
                </a:solidFill>
              </a:rPr>
              <a:t>Root Vertex</a:t>
            </a:r>
          </a:p>
          <a:p>
            <a:pPr lvl="1"/>
            <a:r>
              <a:rPr lang="en-US" dirty="0"/>
              <a:t>1 </a:t>
            </a:r>
            <a:r>
              <a:rPr lang="en-US" u="sng" dirty="0">
                <a:solidFill>
                  <a:srgbClr val="FF0000"/>
                </a:solidFill>
              </a:rPr>
              <a:t>Terminal Vertex</a:t>
            </a:r>
          </a:p>
          <a:p>
            <a:r>
              <a:rPr lang="en-US" dirty="0">
                <a:solidFill>
                  <a:srgbClr val="0070C0"/>
                </a:solidFill>
              </a:rPr>
              <a:t>Sequences</a:t>
            </a:r>
            <a:r>
              <a:rPr lang="en-US" dirty="0"/>
              <a:t> represent a valid assembly ordering.</a:t>
            </a:r>
          </a:p>
          <a:p>
            <a:r>
              <a:rPr lang="en-US" dirty="0"/>
              <a:t>Vertices (circles) representing valid sub-assemblies.</a:t>
            </a:r>
          </a:p>
          <a:p>
            <a:r>
              <a:rPr lang="en-US" dirty="0"/>
              <a:t>Edges (arrows) represent transitions between sub-assemblies.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Graph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DFBDE6-7657-1634-75D9-A4D4F99995BD}"/>
              </a:ext>
            </a:extLst>
          </p:cNvPr>
          <p:cNvGrpSpPr/>
          <p:nvPr/>
        </p:nvGrpSpPr>
        <p:grpSpPr>
          <a:xfrm>
            <a:off x="7924800" y="2251839"/>
            <a:ext cx="3807792" cy="2354322"/>
            <a:chOff x="1632555" y="1116710"/>
            <a:chExt cx="8517460" cy="526626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1185B47-5F4F-23D1-1DB8-715C8A2CA605}"/>
                </a:ext>
              </a:extLst>
            </p:cNvPr>
            <p:cNvCxnSpPr>
              <a:cxnSpLocks/>
              <a:stCxn id="53" idx="7"/>
              <a:endCxn id="50" idx="2"/>
            </p:cNvCxnSpPr>
            <p:nvPr/>
          </p:nvCxnSpPr>
          <p:spPr>
            <a:xfrm flipV="1">
              <a:off x="2514218" y="1633176"/>
              <a:ext cx="1608586" cy="175147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69FAFB8-31EF-CB90-9E93-41D995972C51}"/>
                </a:ext>
              </a:extLst>
            </p:cNvPr>
            <p:cNvCxnSpPr>
              <a:cxnSpLocks/>
              <a:stCxn id="53" idx="6"/>
              <a:endCxn id="47" idx="2"/>
            </p:cNvCxnSpPr>
            <p:nvPr/>
          </p:nvCxnSpPr>
          <p:spPr>
            <a:xfrm>
              <a:off x="2665487" y="3749843"/>
              <a:ext cx="14573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1402EF2-0BFB-49BA-23C8-71941733042D}"/>
                </a:ext>
              </a:extLst>
            </p:cNvPr>
            <p:cNvCxnSpPr>
              <a:cxnSpLocks/>
              <a:stCxn id="53" idx="5"/>
              <a:endCxn id="44" idx="2"/>
            </p:cNvCxnSpPr>
            <p:nvPr/>
          </p:nvCxnSpPr>
          <p:spPr>
            <a:xfrm>
              <a:off x="2514218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075FBD7-55F2-E1F6-6A24-EA1CFC1FAE35}"/>
                </a:ext>
              </a:extLst>
            </p:cNvPr>
            <p:cNvCxnSpPr>
              <a:cxnSpLocks/>
              <a:stCxn id="47" idx="5"/>
              <a:endCxn id="33" idx="1"/>
            </p:cNvCxnSpPr>
            <p:nvPr/>
          </p:nvCxnSpPr>
          <p:spPr>
            <a:xfrm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7E1EB5E-B5FC-09C2-98CC-4ADC49A81DD3}"/>
                </a:ext>
              </a:extLst>
            </p:cNvPr>
            <p:cNvCxnSpPr>
              <a:cxnSpLocks/>
              <a:stCxn id="33" idx="6"/>
              <a:endCxn id="21" idx="3"/>
            </p:cNvCxnSpPr>
            <p:nvPr/>
          </p:nvCxnSpPr>
          <p:spPr>
            <a:xfrm flipV="1">
              <a:off x="7659766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6DF9352-0B74-E3B7-77BF-41678384DEE2}"/>
                </a:ext>
              </a:extLst>
            </p:cNvPr>
            <p:cNvCxnSpPr>
              <a:cxnSpLocks/>
              <a:stCxn id="50" idx="6"/>
              <a:endCxn id="37" idx="2"/>
            </p:cNvCxnSpPr>
            <p:nvPr/>
          </p:nvCxnSpPr>
          <p:spPr>
            <a:xfrm>
              <a:off x="5155736" y="1633176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8FFCD9D-3487-10B1-56F4-2D32B8B8DF93}"/>
                </a:ext>
              </a:extLst>
            </p:cNvPr>
            <p:cNvCxnSpPr>
              <a:cxnSpLocks/>
              <a:stCxn id="37" idx="6"/>
              <a:endCxn id="21" idx="1"/>
            </p:cNvCxnSpPr>
            <p:nvPr/>
          </p:nvCxnSpPr>
          <p:spPr>
            <a:xfrm>
              <a:off x="7645985" y="1633176"/>
              <a:ext cx="1622367" cy="1751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37D0D7-C6C3-C88B-69D9-95DB465E2C6F}"/>
                </a:ext>
              </a:extLst>
            </p:cNvPr>
            <p:cNvCxnSpPr>
              <a:cxnSpLocks/>
              <a:stCxn id="29" idx="6"/>
              <a:endCxn id="21" idx="2"/>
            </p:cNvCxnSpPr>
            <p:nvPr/>
          </p:nvCxnSpPr>
          <p:spPr>
            <a:xfrm>
              <a:off x="7659766" y="3749843"/>
              <a:ext cx="1457317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04B81A-E45C-8E69-B066-9D8C1CF543AF}"/>
                </a:ext>
              </a:extLst>
            </p:cNvPr>
            <p:cNvCxnSpPr>
              <a:cxnSpLocks/>
              <a:stCxn id="44" idx="7"/>
              <a:endCxn id="29" idx="3"/>
            </p:cNvCxnSpPr>
            <p:nvPr/>
          </p:nvCxnSpPr>
          <p:spPr>
            <a:xfrm flipV="1"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6787DA-920E-944D-0E50-4C1D5FF4B959}"/>
                </a:ext>
              </a:extLst>
            </p:cNvPr>
            <p:cNvGrpSpPr/>
            <p:nvPr/>
          </p:nvGrpSpPr>
          <p:grpSpPr>
            <a:xfrm>
              <a:off x="1632555" y="3233377"/>
              <a:ext cx="1032932" cy="1032932"/>
              <a:chOff x="1837270" y="2912534"/>
              <a:chExt cx="1032932" cy="103293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850CF31-7F55-5942-997D-79AD1356F31F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33E4A32F-A00B-ADDB-DCDE-ECFDAFDDD567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17EC26F-9790-F9AC-E977-7D2518E66955}"/>
                </a:ext>
              </a:extLst>
            </p:cNvPr>
            <p:cNvGrpSpPr/>
            <p:nvPr/>
          </p:nvGrpSpPr>
          <p:grpSpPr>
            <a:xfrm>
              <a:off x="4122804" y="1116710"/>
              <a:ext cx="1032932" cy="5266266"/>
              <a:chOff x="3903134" y="795867"/>
              <a:chExt cx="1032932" cy="5266266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C8FFD53-86D1-071A-64D7-CD213E3E3AF2}"/>
                  </a:ext>
                </a:extLst>
              </p:cNvPr>
              <p:cNvGrpSpPr/>
              <p:nvPr/>
            </p:nvGrpSpPr>
            <p:grpSpPr>
              <a:xfrm>
                <a:off x="3903134" y="795867"/>
                <a:ext cx="1032932" cy="1032932"/>
                <a:chOff x="3903134" y="795867"/>
                <a:chExt cx="1032932" cy="1032932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52BAFDB-6D81-E482-9DB6-79BB3FF57967}"/>
                    </a:ext>
                  </a:extLst>
                </p:cNvPr>
                <p:cNvSpPr/>
                <p:nvPr/>
              </p:nvSpPr>
              <p:spPr>
                <a:xfrm>
                  <a:off x="39031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Isosceles Triangle 50">
                  <a:extLst>
                    <a:ext uri="{FF2B5EF4-FFF2-40B4-BE49-F238E27FC236}">
                      <a16:creationId xmlns:a16="http://schemas.microsoft.com/office/drawing/2014/main" id="{4FFA442F-AC13-CD9F-F268-10142DB34F35}"/>
                    </a:ext>
                  </a:extLst>
                </p:cNvPr>
                <p:cNvSpPr/>
                <p:nvPr/>
              </p:nvSpPr>
              <p:spPr>
                <a:xfrm>
                  <a:off x="40544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AA9B2DD0-83C6-8FD8-9001-39476902C3A9}"/>
                    </a:ext>
                  </a:extLst>
                </p:cNvPr>
                <p:cNvCxnSpPr>
                  <a:cxnSpLocks/>
                  <a:stCxn id="51" idx="0"/>
                  <a:endCxn id="51" idx="4"/>
                </p:cNvCxnSpPr>
                <p:nvPr/>
              </p:nvCxnSpPr>
              <p:spPr>
                <a:xfrm>
                  <a:off x="44276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B628ED0-DAF4-2087-D266-37C75C8EA4CE}"/>
                  </a:ext>
                </a:extLst>
              </p:cNvPr>
              <p:cNvGrpSpPr/>
              <p:nvPr/>
            </p:nvGrpSpPr>
            <p:grpSpPr>
              <a:xfrm>
                <a:off x="3903134" y="2912534"/>
                <a:ext cx="1032932" cy="1032932"/>
                <a:chOff x="3903134" y="2912534"/>
                <a:chExt cx="1032932" cy="103293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40A883D-0DC5-E8C8-807D-6669B2C55D95}"/>
                    </a:ext>
                  </a:extLst>
                </p:cNvPr>
                <p:cNvSpPr/>
                <p:nvPr/>
              </p:nvSpPr>
              <p:spPr>
                <a:xfrm>
                  <a:off x="39031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Isosceles Triangle 47">
                  <a:extLst>
                    <a:ext uri="{FF2B5EF4-FFF2-40B4-BE49-F238E27FC236}">
                      <a16:creationId xmlns:a16="http://schemas.microsoft.com/office/drawing/2014/main" id="{8CA53D66-144B-38EC-17EE-F5375068BEA0}"/>
                    </a:ext>
                  </a:extLst>
                </p:cNvPr>
                <p:cNvSpPr/>
                <p:nvPr/>
              </p:nvSpPr>
              <p:spPr>
                <a:xfrm>
                  <a:off x="40544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C361FDF2-15B1-5AAF-5CF7-600DFC3840BC}"/>
                    </a:ext>
                  </a:extLst>
                </p:cNvPr>
                <p:cNvCxnSpPr>
                  <a:cxnSpLocks/>
                  <a:stCxn id="48" idx="0"/>
                  <a:endCxn id="48" idx="2"/>
                </p:cNvCxnSpPr>
                <p:nvPr/>
              </p:nvCxnSpPr>
              <p:spPr>
                <a:xfrm flipH="1">
                  <a:off x="40544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41362DA-E5DB-B8DE-7498-C699904EB694}"/>
                  </a:ext>
                </a:extLst>
              </p:cNvPr>
              <p:cNvGrpSpPr/>
              <p:nvPr/>
            </p:nvGrpSpPr>
            <p:grpSpPr>
              <a:xfrm>
                <a:off x="3903134" y="5029201"/>
                <a:ext cx="1032932" cy="1032932"/>
                <a:chOff x="3903134" y="5029201"/>
                <a:chExt cx="1032932" cy="1032932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7E6056A5-9652-D981-5ADD-59943CA21E62}"/>
                    </a:ext>
                  </a:extLst>
                </p:cNvPr>
                <p:cNvSpPr/>
                <p:nvPr/>
              </p:nvSpPr>
              <p:spPr>
                <a:xfrm>
                  <a:off x="39031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id="{CB880FC4-B2DB-828E-0C8A-5DABF6FC0B17}"/>
                    </a:ext>
                  </a:extLst>
                </p:cNvPr>
                <p:cNvSpPr/>
                <p:nvPr/>
              </p:nvSpPr>
              <p:spPr>
                <a:xfrm>
                  <a:off x="4054403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EF70C31-1393-0279-0CE0-1619636916F2}"/>
                    </a:ext>
                  </a:extLst>
                </p:cNvPr>
                <p:cNvCxnSpPr>
                  <a:cxnSpLocks/>
                  <a:stCxn id="45" idx="2"/>
                  <a:endCxn id="45" idx="4"/>
                </p:cNvCxnSpPr>
                <p:nvPr/>
              </p:nvCxnSpPr>
              <p:spPr>
                <a:xfrm>
                  <a:off x="4054403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7C250B-726C-F071-4BC2-3B560E7CF576}"/>
                </a:ext>
              </a:extLst>
            </p:cNvPr>
            <p:cNvGrpSpPr/>
            <p:nvPr/>
          </p:nvGrpSpPr>
          <p:grpSpPr>
            <a:xfrm>
              <a:off x="6613053" y="1116710"/>
              <a:ext cx="1046713" cy="5266266"/>
              <a:chOff x="6622241" y="1116710"/>
              <a:chExt cx="1046713" cy="526626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DDD4D30-D36D-AD25-A6E1-7ABF012A8E66}"/>
                  </a:ext>
                </a:extLst>
              </p:cNvPr>
              <p:cNvGrpSpPr/>
              <p:nvPr/>
            </p:nvGrpSpPr>
            <p:grpSpPr>
              <a:xfrm>
                <a:off x="6622241" y="1116710"/>
                <a:ext cx="1032932" cy="1032932"/>
                <a:chOff x="7255934" y="795867"/>
                <a:chExt cx="1032932" cy="103293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0A695CA-4E35-119D-2050-978510CB3658}"/>
                    </a:ext>
                  </a:extLst>
                </p:cNvPr>
                <p:cNvSpPr/>
                <p:nvPr/>
              </p:nvSpPr>
              <p:spPr>
                <a:xfrm>
                  <a:off x="72559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Isosceles Triangle 37">
                  <a:extLst>
                    <a:ext uri="{FF2B5EF4-FFF2-40B4-BE49-F238E27FC236}">
                      <a16:creationId xmlns:a16="http://schemas.microsoft.com/office/drawing/2014/main" id="{B3D42116-7604-2C39-AA27-3C5B4277C92F}"/>
                    </a:ext>
                  </a:extLst>
                </p:cNvPr>
                <p:cNvSpPr/>
                <p:nvPr/>
              </p:nvSpPr>
              <p:spPr>
                <a:xfrm>
                  <a:off x="74072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A585785-14FF-F248-C858-972E8430FE18}"/>
                    </a:ext>
                  </a:extLst>
                </p:cNvPr>
                <p:cNvCxnSpPr>
                  <a:cxnSpLocks/>
                  <a:stCxn id="38" idx="0"/>
                  <a:endCxn id="38" idx="4"/>
                </p:cNvCxnSpPr>
                <p:nvPr/>
              </p:nvCxnSpPr>
              <p:spPr>
                <a:xfrm>
                  <a:off x="77804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B6D277E-1540-0F55-B779-EE4E4119EE74}"/>
                    </a:ext>
                  </a:extLst>
                </p:cNvPr>
                <p:cNvCxnSpPr>
                  <a:cxnSpLocks/>
                  <a:stCxn id="38" idx="0"/>
                  <a:endCxn id="38" idx="2"/>
                </p:cNvCxnSpPr>
                <p:nvPr/>
              </p:nvCxnSpPr>
              <p:spPr>
                <a:xfrm flipH="1">
                  <a:off x="7407203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239BC82-A3FD-CB06-B903-8A435478A736}"/>
                  </a:ext>
                </a:extLst>
              </p:cNvPr>
              <p:cNvGrpSpPr/>
              <p:nvPr/>
            </p:nvGrpSpPr>
            <p:grpSpPr>
              <a:xfrm>
                <a:off x="6636022" y="5350044"/>
                <a:ext cx="1032932" cy="1032932"/>
                <a:chOff x="7255934" y="2912534"/>
                <a:chExt cx="1032932" cy="1032932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4BAB1837-75BB-3E85-383A-FBB6579AA334}"/>
                    </a:ext>
                  </a:extLst>
                </p:cNvPr>
                <p:cNvSpPr/>
                <p:nvPr/>
              </p:nvSpPr>
              <p:spPr>
                <a:xfrm>
                  <a:off x="72559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Isosceles Triangle 33">
                  <a:extLst>
                    <a:ext uri="{FF2B5EF4-FFF2-40B4-BE49-F238E27FC236}">
                      <a16:creationId xmlns:a16="http://schemas.microsoft.com/office/drawing/2014/main" id="{A020D306-7395-CE84-49D0-F60C02B99B94}"/>
                    </a:ext>
                  </a:extLst>
                </p:cNvPr>
                <p:cNvSpPr/>
                <p:nvPr/>
              </p:nvSpPr>
              <p:spPr>
                <a:xfrm>
                  <a:off x="74072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14F7F965-9A17-4615-8554-C12912DDEE51}"/>
                    </a:ext>
                  </a:extLst>
                </p:cNvPr>
                <p:cNvCxnSpPr>
                  <a:cxnSpLocks/>
                  <a:stCxn id="34" idx="0"/>
                  <a:endCxn id="34" idx="2"/>
                </p:cNvCxnSpPr>
                <p:nvPr/>
              </p:nvCxnSpPr>
              <p:spPr>
                <a:xfrm flipH="1">
                  <a:off x="74072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56B3F58-8ECF-1FF7-1B6A-9BF3486BE781}"/>
                    </a:ext>
                  </a:extLst>
                </p:cNvPr>
                <p:cNvCxnSpPr>
                  <a:cxnSpLocks/>
                  <a:stCxn id="34" idx="2"/>
                  <a:endCxn id="34" idx="4"/>
                </p:cNvCxnSpPr>
                <p:nvPr/>
              </p:nvCxnSpPr>
              <p:spPr>
                <a:xfrm>
                  <a:off x="7407203" y="3707341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5D5B387-27AC-5F0B-690C-6D3AF1133326}"/>
                  </a:ext>
                </a:extLst>
              </p:cNvPr>
              <p:cNvGrpSpPr/>
              <p:nvPr/>
            </p:nvGrpSpPr>
            <p:grpSpPr>
              <a:xfrm>
                <a:off x="6636022" y="3233377"/>
                <a:ext cx="1032932" cy="1032932"/>
                <a:chOff x="7255934" y="5029201"/>
                <a:chExt cx="1032932" cy="1032932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F3F25542-B1FF-7F9B-7055-BA8B5D89012D}"/>
                    </a:ext>
                  </a:extLst>
                </p:cNvPr>
                <p:cNvSpPr/>
                <p:nvPr/>
              </p:nvSpPr>
              <p:spPr>
                <a:xfrm>
                  <a:off x="72559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Isosceles Triangle 29">
                  <a:extLst>
                    <a:ext uri="{FF2B5EF4-FFF2-40B4-BE49-F238E27FC236}">
                      <a16:creationId xmlns:a16="http://schemas.microsoft.com/office/drawing/2014/main" id="{07E3F59F-CBF4-4832-7588-2422B4A7AA3C}"/>
                    </a:ext>
                  </a:extLst>
                </p:cNvPr>
                <p:cNvSpPr/>
                <p:nvPr/>
              </p:nvSpPr>
              <p:spPr>
                <a:xfrm>
                  <a:off x="7410950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A97CAE1-1A09-3377-7D8E-D5406A3F3388}"/>
                    </a:ext>
                  </a:extLst>
                </p:cNvPr>
                <p:cNvCxnSpPr>
                  <a:cxnSpLocks/>
                  <a:stCxn id="30" idx="4"/>
                  <a:endCxn id="30" idx="2"/>
                </p:cNvCxnSpPr>
                <p:nvPr/>
              </p:nvCxnSpPr>
              <p:spPr>
                <a:xfrm flipH="1">
                  <a:off x="7410950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65CACEB-EE4E-A92A-17D0-60E1DD03FB0E}"/>
                    </a:ext>
                  </a:extLst>
                </p:cNvPr>
                <p:cNvCxnSpPr>
                  <a:cxnSpLocks/>
                  <a:stCxn id="30" idx="0"/>
                  <a:endCxn id="30" idx="4"/>
                </p:cNvCxnSpPr>
                <p:nvPr/>
              </p:nvCxnSpPr>
              <p:spPr>
                <a:xfrm>
                  <a:off x="7784202" y="5151221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8A26E8F-B2BF-4A8D-B575-0B8A0F976A09}"/>
                </a:ext>
              </a:extLst>
            </p:cNvPr>
            <p:cNvCxnSpPr>
              <a:cxnSpLocks/>
              <a:stCxn id="44" idx="6"/>
              <a:endCxn id="33" idx="2"/>
            </p:cNvCxnSpPr>
            <p:nvPr/>
          </p:nvCxnSpPr>
          <p:spPr>
            <a:xfrm>
              <a:off x="5155736" y="5866510"/>
              <a:ext cx="147109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73B57A0-EF80-0BA7-5D30-E996486FB5A2}"/>
                </a:ext>
              </a:extLst>
            </p:cNvPr>
            <p:cNvCxnSpPr>
              <a:cxnSpLocks/>
              <a:stCxn id="50" idx="5"/>
              <a:endCxn id="29" idx="1"/>
            </p:cNvCxnSpPr>
            <p:nvPr/>
          </p:nvCxnSpPr>
          <p:spPr>
            <a:xfrm>
              <a:off x="5004467" y="1998373"/>
              <a:ext cx="1773636" cy="138627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2A05AA0-1987-73D0-39F6-95961A0F1624}"/>
                </a:ext>
              </a:extLst>
            </p:cNvPr>
            <p:cNvCxnSpPr>
              <a:cxnSpLocks/>
              <a:stCxn id="47" idx="7"/>
              <a:endCxn id="37" idx="3"/>
            </p:cNvCxnSpPr>
            <p:nvPr/>
          </p:nvCxnSpPr>
          <p:spPr>
            <a:xfrm flipV="1">
              <a:off x="5004467" y="1998373"/>
              <a:ext cx="1759855" cy="13862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620068E-53B7-ECC6-97EB-89B64D0082DE}"/>
                </a:ext>
              </a:extLst>
            </p:cNvPr>
            <p:cNvGrpSpPr/>
            <p:nvPr/>
          </p:nvGrpSpPr>
          <p:grpSpPr>
            <a:xfrm>
              <a:off x="9117083" y="3233377"/>
              <a:ext cx="1032932" cy="1032932"/>
              <a:chOff x="9321798" y="2912534"/>
              <a:chExt cx="1032932" cy="103293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71C1A58-B237-AD1B-974D-659D258EDEBB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2ED95519-3F8B-5AB0-F256-EF0DD8821173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BC59C68-D3F5-1C74-7939-63D11DCA0184}"/>
                  </a:ext>
                </a:extLst>
              </p:cNvPr>
              <p:cNvCxnSpPr>
                <a:cxnSpLocks/>
                <a:stCxn id="22" idx="2"/>
                <a:endCxn id="22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21A6CF8-985A-67E1-0471-D9F4E620A4D6}"/>
                  </a:ext>
                </a:extLst>
              </p:cNvPr>
              <p:cNvCxnSpPr>
                <a:cxnSpLocks/>
                <a:stCxn id="22" idx="0"/>
                <a:endCxn id="22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925E9D0-1C50-F706-C0E1-42B8F318D1FB}"/>
                  </a:ext>
                </a:extLst>
              </p:cNvPr>
              <p:cNvCxnSpPr>
                <a:cxnSpLocks/>
                <a:stCxn id="22" idx="0"/>
                <a:endCxn id="22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36746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EDC08-CF64-9D28-9B70-923D369AC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Collection of both vertices and edges required to assemble structure in particular order.</a:t>
            </a:r>
          </a:p>
          <a:p>
            <a:r>
              <a:rPr lang="en-US" dirty="0"/>
              <a:t>Represents the order in which to add elements to structure.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Sequence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7F1C55-2602-FC80-63F5-2FEE379B362E}"/>
              </a:ext>
            </a:extLst>
          </p:cNvPr>
          <p:cNvGrpSpPr/>
          <p:nvPr/>
        </p:nvGrpSpPr>
        <p:grpSpPr>
          <a:xfrm>
            <a:off x="2900298" y="3864014"/>
            <a:ext cx="6391399" cy="810514"/>
            <a:chOff x="1616713" y="4260160"/>
            <a:chExt cx="6391399" cy="81051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C233E0-A27E-2E2F-D7D2-DB58217A88D8}"/>
                </a:ext>
              </a:extLst>
            </p:cNvPr>
            <p:cNvGrpSpPr/>
            <p:nvPr/>
          </p:nvGrpSpPr>
          <p:grpSpPr>
            <a:xfrm>
              <a:off x="1616713" y="4260160"/>
              <a:ext cx="810514" cy="810514"/>
              <a:chOff x="1837270" y="2912534"/>
              <a:chExt cx="1032932" cy="103293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EA38FE3-7B24-8E8F-5C08-27F3F2E810BE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7827B7AD-8502-AC1A-6814-5B959EF6959B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2ACAA77-4723-8EA9-CDB9-A50B1917B150}"/>
                </a:ext>
              </a:extLst>
            </p:cNvPr>
            <p:cNvGrpSpPr/>
            <p:nvPr/>
          </p:nvGrpSpPr>
          <p:grpSpPr>
            <a:xfrm>
              <a:off x="3477008" y="4260160"/>
              <a:ext cx="810514" cy="810514"/>
              <a:chOff x="3903134" y="2912534"/>
              <a:chExt cx="1032932" cy="1032932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424435A-8A86-1718-DB92-6B6C70EED82E}"/>
                  </a:ext>
                </a:extLst>
              </p:cNvPr>
              <p:cNvSpPr/>
              <p:nvPr/>
            </p:nvSpPr>
            <p:spPr>
              <a:xfrm>
                <a:off x="3903134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EA9044D0-AABC-B5A8-934E-9862FD5FEF50}"/>
                  </a:ext>
                </a:extLst>
              </p:cNvPr>
              <p:cNvSpPr/>
              <p:nvPr/>
            </p:nvSpPr>
            <p:spPr>
              <a:xfrm>
                <a:off x="4054403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2A5AC2B-083B-B192-8D3F-691EC9C42DC5}"/>
                  </a:ext>
                </a:extLst>
              </p:cNvPr>
              <p:cNvCxnSpPr>
                <a:cxnSpLocks/>
                <a:stCxn id="48" idx="0"/>
                <a:endCxn id="48" idx="2"/>
              </p:cNvCxnSpPr>
              <p:nvPr/>
            </p:nvCxnSpPr>
            <p:spPr>
              <a:xfrm flipH="1">
                <a:off x="4054403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D21F557-BFA1-596F-62EE-06C1AF8C9D99}"/>
                </a:ext>
              </a:extLst>
            </p:cNvPr>
            <p:cNvGrpSpPr/>
            <p:nvPr/>
          </p:nvGrpSpPr>
          <p:grpSpPr>
            <a:xfrm>
              <a:off x="5337303" y="4260160"/>
              <a:ext cx="810514" cy="810514"/>
              <a:chOff x="7255934" y="795867"/>
              <a:chExt cx="1032932" cy="103293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278102-B584-011E-4D48-071DA4521791}"/>
                  </a:ext>
                </a:extLst>
              </p:cNvPr>
              <p:cNvSpPr/>
              <p:nvPr/>
            </p:nvSpPr>
            <p:spPr>
              <a:xfrm>
                <a:off x="7255934" y="795867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65C6F688-C764-53EC-FA43-08606883C33E}"/>
                  </a:ext>
                </a:extLst>
              </p:cNvPr>
              <p:cNvSpPr/>
              <p:nvPr/>
            </p:nvSpPr>
            <p:spPr>
              <a:xfrm>
                <a:off x="7407203" y="888640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1980189-6858-C723-0374-CC6B7B5E2AD8}"/>
                  </a:ext>
                </a:extLst>
              </p:cNvPr>
              <p:cNvCxnSpPr>
                <a:cxnSpLocks/>
                <a:stCxn id="38" idx="0"/>
                <a:endCxn id="38" idx="4"/>
              </p:cNvCxnSpPr>
              <p:nvPr/>
            </p:nvCxnSpPr>
            <p:spPr>
              <a:xfrm>
                <a:off x="7780455" y="888640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C67F749-5A7E-D115-DE1E-3568AE5C991E}"/>
                  </a:ext>
                </a:extLst>
              </p:cNvPr>
              <p:cNvCxnSpPr>
                <a:cxnSpLocks/>
                <a:stCxn id="38" idx="0"/>
                <a:endCxn id="38" idx="2"/>
              </p:cNvCxnSpPr>
              <p:nvPr/>
            </p:nvCxnSpPr>
            <p:spPr>
              <a:xfrm flipH="1">
                <a:off x="7407203" y="888640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10A1CD-0564-94F0-2CB9-0EDBE8EE43DD}"/>
                </a:ext>
              </a:extLst>
            </p:cNvPr>
            <p:cNvGrpSpPr/>
            <p:nvPr/>
          </p:nvGrpSpPr>
          <p:grpSpPr>
            <a:xfrm>
              <a:off x="7197598" y="4260160"/>
              <a:ext cx="810514" cy="810514"/>
              <a:chOff x="9321798" y="2912534"/>
              <a:chExt cx="1032932" cy="103293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996EEFE-0D89-511B-C51C-DFD5485B0F04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1A8E4479-6B14-C448-356E-64DA319E2816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9330EB1-E42C-A85F-4D10-734DF42C301D}"/>
                  </a:ext>
                </a:extLst>
              </p:cNvPr>
              <p:cNvCxnSpPr>
                <a:cxnSpLocks/>
                <a:stCxn id="22" idx="2"/>
                <a:endCxn id="22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47B4C1E-6B2C-88B2-80E2-B918163E2AAE}"/>
                  </a:ext>
                </a:extLst>
              </p:cNvPr>
              <p:cNvCxnSpPr>
                <a:cxnSpLocks/>
                <a:stCxn id="22" idx="0"/>
                <a:endCxn id="22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61835E4-007A-13E9-D275-B3DD82A7602A}"/>
                  </a:ext>
                </a:extLst>
              </p:cNvPr>
              <p:cNvCxnSpPr>
                <a:cxnSpLocks/>
                <a:stCxn id="22" idx="0"/>
                <a:endCxn id="22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41B7CC3-3243-6347-3DBB-89F585B98BB6}"/>
                </a:ext>
              </a:extLst>
            </p:cNvPr>
            <p:cNvCxnSpPr>
              <a:cxnSpLocks/>
              <a:stCxn id="53" idx="6"/>
              <a:endCxn id="47" idx="2"/>
            </p:cNvCxnSpPr>
            <p:nvPr/>
          </p:nvCxnSpPr>
          <p:spPr>
            <a:xfrm>
              <a:off x="2427227" y="4665417"/>
              <a:ext cx="1049781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DD8463B-F097-3E33-3E48-2D73986D5284}"/>
                </a:ext>
              </a:extLst>
            </p:cNvPr>
            <p:cNvCxnSpPr>
              <a:cxnSpLocks/>
            </p:cNvCxnSpPr>
            <p:nvPr/>
          </p:nvCxnSpPr>
          <p:spPr>
            <a:xfrm>
              <a:off x="4287522" y="4665417"/>
              <a:ext cx="1049781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3C7DBC3-CAAC-7DCB-F1D6-1840A3F28F4B}"/>
                </a:ext>
              </a:extLst>
            </p:cNvPr>
            <p:cNvCxnSpPr>
              <a:cxnSpLocks/>
            </p:cNvCxnSpPr>
            <p:nvPr/>
          </p:nvCxnSpPr>
          <p:spPr>
            <a:xfrm>
              <a:off x="6147817" y="4665417"/>
              <a:ext cx="1049781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2A4A707-7AFB-88A9-FD48-32092C06AF2F}"/>
              </a:ext>
            </a:extLst>
          </p:cNvPr>
          <p:cNvCxnSpPr>
            <a:cxnSpLocks/>
          </p:cNvCxnSpPr>
          <p:nvPr/>
        </p:nvCxnSpPr>
        <p:spPr>
          <a:xfrm flipH="1">
            <a:off x="4089261" y="4936123"/>
            <a:ext cx="292881" cy="5049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0AE9293-1783-2205-AF0F-52B1FB240370}"/>
              </a:ext>
            </a:extLst>
          </p:cNvPr>
          <p:cNvCxnSpPr>
            <a:cxnSpLocks/>
          </p:cNvCxnSpPr>
          <p:nvPr/>
        </p:nvCxnSpPr>
        <p:spPr>
          <a:xfrm>
            <a:off x="5949556" y="4936122"/>
            <a:ext cx="292881" cy="5049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E2022E1-317A-BF34-64B5-D57433D48F95}"/>
              </a:ext>
            </a:extLst>
          </p:cNvPr>
          <p:cNvCxnSpPr>
            <a:cxnSpLocks/>
          </p:cNvCxnSpPr>
          <p:nvPr/>
        </p:nvCxnSpPr>
        <p:spPr>
          <a:xfrm>
            <a:off x="7589578" y="5441090"/>
            <a:ext cx="58576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9CA4994B-9C28-D37E-24BA-53CDBC32F57A}"/>
              </a:ext>
            </a:extLst>
          </p:cNvPr>
          <p:cNvSpPr txBox="1"/>
          <p:nvPr/>
        </p:nvSpPr>
        <p:spPr>
          <a:xfrm>
            <a:off x="4224928" y="55399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DC78AF2-DD8E-A991-0B10-EE3ECDFD02AB}"/>
              </a:ext>
            </a:extLst>
          </p:cNvPr>
          <p:cNvSpPr txBox="1"/>
          <p:nvPr/>
        </p:nvSpPr>
        <p:spPr>
          <a:xfrm>
            <a:off x="5949556" y="55399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B0A6C00-4290-29B8-B714-BEBADAFA7B0F}"/>
              </a:ext>
            </a:extLst>
          </p:cNvPr>
          <p:cNvSpPr txBox="1"/>
          <p:nvPr/>
        </p:nvSpPr>
        <p:spPr>
          <a:xfrm>
            <a:off x="7674184" y="55399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93564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EDC08-CF64-9D28-9B70-923D369AC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8" y="1437516"/>
            <a:ext cx="7299022" cy="4670425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Vertex costs represent the inherent properties of a particular sub-assembly.</a:t>
            </a:r>
          </a:p>
          <a:p>
            <a:pPr lvl="1"/>
            <a:r>
              <a:rPr lang="en-US" dirty="0"/>
              <a:t>Algebraic Connectivity:</a:t>
            </a:r>
          </a:p>
          <a:p>
            <a:pPr lvl="2"/>
            <a:r>
              <a:rPr lang="en-US" dirty="0"/>
              <a:t>How “connected” a sub-assembly is.</a:t>
            </a:r>
          </a:p>
          <a:p>
            <a:pPr lvl="1"/>
            <a:r>
              <a:rPr lang="en-US" dirty="0"/>
              <a:t>Difference of Centroids:</a:t>
            </a:r>
          </a:p>
          <a:p>
            <a:pPr lvl="2"/>
            <a:r>
              <a:rPr lang="en-US" dirty="0"/>
              <a:t>Spatially compact.</a:t>
            </a:r>
          </a:p>
          <a:p>
            <a:pPr lvl="1"/>
            <a:r>
              <a:rPr lang="en-US" dirty="0"/>
              <a:t>Degrees of Freedom:</a:t>
            </a:r>
          </a:p>
          <a:p>
            <a:pPr lvl="2"/>
            <a:r>
              <a:rPr lang="en-US" dirty="0"/>
              <a:t>Reduces “wiggle” in sub-assembly.</a:t>
            </a:r>
          </a:p>
          <a:p>
            <a:r>
              <a:rPr lang="en-US" sz="3200" dirty="0"/>
              <a:t>Search these using a graph search algorithm.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/ Sub-Assembly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63BFF6-0198-4F80-3A8F-8FBF263BA18A}"/>
              </a:ext>
            </a:extLst>
          </p:cNvPr>
          <p:cNvGrpSpPr/>
          <p:nvPr/>
        </p:nvGrpSpPr>
        <p:grpSpPr>
          <a:xfrm>
            <a:off x="7068136" y="2791381"/>
            <a:ext cx="4445582" cy="2748662"/>
            <a:chOff x="1632555" y="1116710"/>
            <a:chExt cx="8517460" cy="526626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B51F6D5-CB0D-B2CD-D28B-269C0EB724EA}"/>
                </a:ext>
              </a:extLst>
            </p:cNvPr>
            <p:cNvCxnSpPr>
              <a:cxnSpLocks/>
              <a:stCxn id="53" idx="7"/>
              <a:endCxn id="50" idx="2"/>
            </p:cNvCxnSpPr>
            <p:nvPr/>
          </p:nvCxnSpPr>
          <p:spPr>
            <a:xfrm flipV="1">
              <a:off x="2514218" y="1633176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EA9837D-1C57-30A7-33F4-FC242EDC11B4}"/>
                </a:ext>
              </a:extLst>
            </p:cNvPr>
            <p:cNvCxnSpPr>
              <a:cxnSpLocks/>
              <a:stCxn id="53" idx="6"/>
              <a:endCxn id="47" idx="2"/>
            </p:cNvCxnSpPr>
            <p:nvPr/>
          </p:nvCxnSpPr>
          <p:spPr>
            <a:xfrm>
              <a:off x="2665487" y="3749843"/>
              <a:ext cx="14573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7504854-B1EF-D5A2-7153-E588F4B4C02B}"/>
                </a:ext>
              </a:extLst>
            </p:cNvPr>
            <p:cNvCxnSpPr>
              <a:cxnSpLocks/>
              <a:stCxn id="53" idx="5"/>
              <a:endCxn id="44" idx="2"/>
            </p:cNvCxnSpPr>
            <p:nvPr/>
          </p:nvCxnSpPr>
          <p:spPr>
            <a:xfrm>
              <a:off x="2514218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2221F2D-B6CE-C258-33E1-FD0297A4AF8A}"/>
                </a:ext>
              </a:extLst>
            </p:cNvPr>
            <p:cNvCxnSpPr>
              <a:cxnSpLocks/>
              <a:stCxn id="47" idx="5"/>
              <a:endCxn id="33" idx="1"/>
            </p:cNvCxnSpPr>
            <p:nvPr/>
          </p:nvCxnSpPr>
          <p:spPr>
            <a:xfrm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4132A6C-5C9B-84A4-4B22-C4085815EABF}"/>
                </a:ext>
              </a:extLst>
            </p:cNvPr>
            <p:cNvCxnSpPr>
              <a:cxnSpLocks/>
              <a:stCxn id="33" idx="6"/>
              <a:endCxn id="21" idx="3"/>
            </p:cNvCxnSpPr>
            <p:nvPr/>
          </p:nvCxnSpPr>
          <p:spPr>
            <a:xfrm flipV="1">
              <a:off x="7659766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0B33A1B-DAB7-F87A-9172-85DDC01FC521}"/>
                </a:ext>
              </a:extLst>
            </p:cNvPr>
            <p:cNvCxnSpPr>
              <a:cxnSpLocks/>
              <a:stCxn id="50" idx="6"/>
              <a:endCxn id="37" idx="2"/>
            </p:cNvCxnSpPr>
            <p:nvPr/>
          </p:nvCxnSpPr>
          <p:spPr>
            <a:xfrm>
              <a:off x="5155736" y="1633176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44168CD-C378-4CC4-3B23-F2EF25AC4B8D}"/>
                </a:ext>
              </a:extLst>
            </p:cNvPr>
            <p:cNvCxnSpPr>
              <a:cxnSpLocks/>
              <a:stCxn id="37" idx="6"/>
              <a:endCxn id="21" idx="1"/>
            </p:cNvCxnSpPr>
            <p:nvPr/>
          </p:nvCxnSpPr>
          <p:spPr>
            <a:xfrm>
              <a:off x="7645985" y="1633176"/>
              <a:ext cx="1622367" cy="1751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1BE9B59-5FB3-E4EF-DB20-4F0EB4D6B298}"/>
                </a:ext>
              </a:extLst>
            </p:cNvPr>
            <p:cNvCxnSpPr>
              <a:cxnSpLocks/>
              <a:stCxn id="29" idx="6"/>
              <a:endCxn id="21" idx="2"/>
            </p:cNvCxnSpPr>
            <p:nvPr/>
          </p:nvCxnSpPr>
          <p:spPr>
            <a:xfrm>
              <a:off x="7659766" y="3749843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DCB0E43-6634-908E-5DC4-84D1B1A56F1F}"/>
                </a:ext>
              </a:extLst>
            </p:cNvPr>
            <p:cNvCxnSpPr>
              <a:cxnSpLocks/>
              <a:stCxn id="44" idx="7"/>
              <a:endCxn id="29" idx="3"/>
            </p:cNvCxnSpPr>
            <p:nvPr/>
          </p:nvCxnSpPr>
          <p:spPr>
            <a:xfrm flipV="1"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5873D46-7380-5AB4-0261-3301B8498F7F}"/>
                </a:ext>
              </a:extLst>
            </p:cNvPr>
            <p:cNvGrpSpPr/>
            <p:nvPr/>
          </p:nvGrpSpPr>
          <p:grpSpPr>
            <a:xfrm>
              <a:off x="1632555" y="3233377"/>
              <a:ext cx="1032932" cy="1032932"/>
              <a:chOff x="1837270" y="2912534"/>
              <a:chExt cx="1032932" cy="103293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0FE2FEB-140F-D7F4-C211-9CBA8D52B0CC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27F5C1F9-14B2-CF3D-FACF-729B66AE5669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D7342DF-079A-DC81-77F5-1AD25C626D2C}"/>
                </a:ext>
              </a:extLst>
            </p:cNvPr>
            <p:cNvGrpSpPr/>
            <p:nvPr/>
          </p:nvGrpSpPr>
          <p:grpSpPr>
            <a:xfrm>
              <a:off x="4122804" y="1116710"/>
              <a:ext cx="1032932" cy="5266266"/>
              <a:chOff x="3903134" y="795867"/>
              <a:chExt cx="1032932" cy="5266266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C929EED-C11D-0BBE-D285-4EB2F5400DA5}"/>
                  </a:ext>
                </a:extLst>
              </p:cNvPr>
              <p:cNvGrpSpPr/>
              <p:nvPr/>
            </p:nvGrpSpPr>
            <p:grpSpPr>
              <a:xfrm>
                <a:off x="3903134" y="795867"/>
                <a:ext cx="1032932" cy="1032932"/>
                <a:chOff x="3903134" y="795867"/>
                <a:chExt cx="1032932" cy="1032932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D1FF6E91-58E6-947B-CD84-BC1A05B05E89}"/>
                    </a:ext>
                  </a:extLst>
                </p:cNvPr>
                <p:cNvSpPr/>
                <p:nvPr/>
              </p:nvSpPr>
              <p:spPr>
                <a:xfrm>
                  <a:off x="39031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Isosceles Triangle 50">
                  <a:extLst>
                    <a:ext uri="{FF2B5EF4-FFF2-40B4-BE49-F238E27FC236}">
                      <a16:creationId xmlns:a16="http://schemas.microsoft.com/office/drawing/2014/main" id="{A4037403-7522-1F3F-4069-29690DA73C84}"/>
                    </a:ext>
                  </a:extLst>
                </p:cNvPr>
                <p:cNvSpPr/>
                <p:nvPr/>
              </p:nvSpPr>
              <p:spPr>
                <a:xfrm>
                  <a:off x="40544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D50D0FB1-FA39-C250-FA6B-6C147968DD3A}"/>
                    </a:ext>
                  </a:extLst>
                </p:cNvPr>
                <p:cNvCxnSpPr>
                  <a:cxnSpLocks/>
                  <a:stCxn id="51" idx="0"/>
                  <a:endCxn id="51" idx="4"/>
                </p:cNvCxnSpPr>
                <p:nvPr/>
              </p:nvCxnSpPr>
              <p:spPr>
                <a:xfrm>
                  <a:off x="44276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E11F80D-35BB-C76D-8359-3B0AE0373A6D}"/>
                  </a:ext>
                </a:extLst>
              </p:cNvPr>
              <p:cNvGrpSpPr/>
              <p:nvPr/>
            </p:nvGrpSpPr>
            <p:grpSpPr>
              <a:xfrm>
                <a:off x="3903134" y="2912534"/>
                <a:ext cx="1032932" cy="1032932"/>
                <a:chOff x="3903134" y="2912534"/>
                <a:chExt cx="1032932" cy="103293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EC03CA5F-8759-AEB4-C0E5-AFA175D56A89}"/>
                    </a:ext>
                  </a:extLst>
                </p:cNvPr>
                <p:cNvSpPr/>
                <p:nvPr/>
              </p:nvSpPr>
              <p:spPr>
                <a:xfrm>
                  <a:off x="39031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Isosceles Triangle 47">
                  <a:extLst>
                    <a:ext uri="{FF2B5EF4-FFF2-40B4-BE49-F238E27FC236}">
                      <a16:creationId xmlns:a16="http://schemas.microsoft.com/office/drawing/2014/main" id="{DB72B398-E5E3-A704-2A8E-76C3A63BAD20}"/>
                    </a:ext>
                  </a:extLst>
                </p:cNvPr>
                <p:cNvSpPr/>
                <p:nvPr/>
              </p:nvSpPr>
              <p:spPr>
                <a:xfrm>
                  <a:off x="40544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A3BED9B9-78A7-9935-CAB5-3E0A9991CCBC}"/>
                    </a:ext>
                  </a:extLst>
                </p:cNvPr>
                <p:cNvCxnSpPr>
                  <a:cxnSpLocks/>
                  <a:stCxn id="48" idx="0"/>
                  <a:endCxn id="48" idx="2"/>
                </p:cNvCxnSpPr>
                <p:nvPr/>
              </p:nvCxnSpPr>
              <p:spPr>
                <a:xfrm flipH="1">
                  <a:off x="40544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A343E55-52EE-F8D0-CD44-5E715AF4CC0F}"/>
                  </a:ext>
                </a:extLst>
              </p:cNvPr>
              <p:cNvGrpSpPr/>
              <p:nvPr/>
            </p:nvGrpSpPr>
            <p:grpSpPr>
              <a:xfrm>
                <a:off x="3903134" y="5029201"/>
                <a:ext cx="1032932" cy="1032932"/>
                <a:chOff x="3903134" y="5029201"/>
                <a:chExt cx="1032932" cy="1032932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A970B762-A208-C414-1BC5-17959255CA0C}"/>
                    </a:ext>
                  </a:extLst>
                </p:cNvPr>
                <p:cNvSpPr/>
                <p:nvPr/>
              </p:nvSpPr>
              <p:spPr>
                <a:xfrm>
                  <a:off x="39031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id="{2547D05E-1201-410C-DA78-B844975256AA}"/>
                    </a:ext>
                  </a:extLst>
                </p:cNvPr>
                <p:cNvSpPr/>
                <p:nvPr/>
              </p:nvSpPr>
              <p:spPr>
                <a:xfrm>
                  <a:off x="4054403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AEFD55F9-17D7-D623-7540-958F3AEDC945}"/>
                    </a:ext>
                  </a:extLst>
                </p:cNvPr>
                <p:cNvCxnSpPr>
                  <a:cxnSpLocks/>
                  <a:stCxn id="45" idx="2"/>
                  <a:endCxn id="45" idx="4"/>
                </p:cNvCxnSpPr>
                <p:nvPr/>
              </p:nvCxnSpPr>
              <p:spPr>
                <a:xfrm>
                  <a:off x="4054403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3D984E-B3D3-7C93-1704-0B91E3D76C56}"/>
                </a:ext>
              </a:extLst>
            </p:cNvPr>
            <p:cNvGrpSpPr/>
            <p:nvPr/>
          </p:nvGrpSpPr>
          <p:grpSpPr>
            <a:xfrm>
              <a:off x="6613053" y="1116710"/>
              <a:ext cx="1046713" cy="5266266"/>
              <a:chOff x="6622241" y="1116710"/>
              <a:chExt cx="1046713" cy="526626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4689D19-DE02-3323-006F-AB8A4C177245}"/>
                  </a:ext>
                </a:extLst>
              </p:cNvPr>
              <p:cNvGrpSpPr/>
              <p:nvPr/>
            </p:nvGrpSpPr>
            <p:grpSpPr>
              <a:xfrm>
                <a:off x="6622241" y="1116710"/>
                <a:ext cx="1032932" cy="1032932"/>
                <a:chOff x="7255934" y="795867"/>
                <a:chExt cx="1032932" cy="103293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506947C6-6A12-39C5-94F4-594A410C03EC}"/>
                    </a:ext>
                  </a:extLst>
                </p:cNvPr>
                <p:cNvSpPr/>
                <p:nvPr/>
              </p:nvSpPr>
              <p:spPr>
                <a:xfrm>
                  <a:off x="72559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Isosceles Triangle 37">
                  <a:extLst>
                    <a:ext uri="{FF2B5EF4-FFF2-40B4-BE49-F238E27FC236}">
                      <a16:creationId xmlns:a16="http://schemas.microsoft.com/office/drawing/2014/main" id="{D24BB0E2-5931-5843-9FFC-BE2F8D2C5A7A}"/>
                    </a:ext>
                  </a:extLst>
                </p:cNvPr>
                <p:cNvSpPr/>
                <p:nvPr/>
              </p:nvSpPr>
              <p:spPr>
                <a:xfrm>
                  <a:off x="74072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5999258A-0C98-E6BC-C91E-453EA3F31953}"/>
                    </a:ext>
                  </a:extLst>
                </p:cNvPr>
                <p:cNvCxnSpPr>
                  <a:cxnSpLocks/>
                  <a:stCxn id="38" idx="0"/>
                  <a:endCxn id="38" idx="4"/>
                </p:cNvCxnSpPr>
                <p:nvPr/>
              </p:nvCxnSpPr>
              <p:spPr>
                <a:xfrm>
                  <a:off x="77804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72669AA-C73A-7381-0B03-F3828CF4BAB6}"/>
                    </a:ext>
                  </a:extLst>
                </p:cNvPr>
                <p:cNvCxnSpPr>
                  <a:cxnSpLocks/>
                  <a:stCxn id="38" idx="0"/>
                  <a:endCxn id="38" idx="2"/>
                </p:cNvCxnSpPr>
                <p:nvPr/>
              </p:nvCxnSpPr>
              <p:spPr>
                <a:xfrm flipH="1">
                  <a:off x="7407203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558AC4B-3FF6-99E5-7162-0B8807EA6F5A}"/>
                  </a:ext>
                </a:extLst>
              </p:cNvPr>
              <p:cNvGrpSpPr/>
              <p:nvPr/>
            </p:nvGrpSpPr>
            <p:grpSpPr>
              <a:xfrm>
                <a:off x="6636022" y="5350044"/>
                <a:ext cx="1032932" cy="1032932"/>
                <a:chOff x="7255934" y="2912534"/>
                <a:chExt cx="1032932" cy="1032932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CB47D064-DB3E-B264-5996-17449A93556D}"/>
                    </a:ext>
                  </a:extLst>
                </p:cNvPr>
                <p:cNvSpPr/>
                <p:nvPr/>
              </p:nvSpPr>
              <p:spPr>
                <a:xfrm>
                  <a:off x="72559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Isosceles Triangle 33">
                  <a:extLst>
                    <a:ext uri="{FF2B5EF4-FFF2-40B4-BE49-F238E27FC236}">
                      <a16:creationId xmlns:a16="http://schemas.microsoft.com/office/drawing/2014/main" id="{6D4E94F7-DE9D-F313-34BE-9A20E7EEAD8C}"/>
                    </a:ext>
                  </a:extLst>
                </p:cNvPr>
                <p:cNvSpPr/>
                <p:nvPr/>
              </p:nvSpPr>
              <p:spPr>
                <a:xfrm>
                  <a:off x="74072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32C1AC7-B07D-91E7-AB7F-E656565570B8}"/>
                    </a:ext>
                  </a:extLst>
                </p:cNvPr>
                <p:cNvCxnSpPr>
                  <a:cxnSpLocks/>
                  <a:stCxn id="34" idx="0"/>
                  <a:endCxn id="34" idx="2"/>
                </p:cNvCxnSpPr>
                <p:nvPr/>
              </p:nvCxnSpPr>
              <p:spPr>
                <a:xfrm flipH="1">
                  <a:off x="74072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EDA0094-B5FE-9111-7E39-2A8694E035A8}"/>
                    </a:ext>
                  </a:extLst>
                </p:cNvPr>
                <p:cNvCxnSpPr>
                  <a:cxnSpLocks/>
                  <a:stCxn id="34" idx="2"/>
                  <a:endCxn id="34" idx="4"/>
                </p:cNvCxnSpPr>
                <p:nvPr/>
              </p:nvCxnSpPr>
              <p:spPr>
                <a:xfrm>
                  <a:off x="7407203" y="3707341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AA314EB-EBBC-EFB9-8D1C-DD3CDF3D3F33}"/>
                  </a:ext>
                </a:extLst>
              </p:cNvPr>
              <p:cNvGrpSpPr/>
              <p:nvPr/>
            </p:nvGrpSpPr>
            <p:grpSpPr>
              <a:xfrm>
                <a:off x="6636022" y="3233377"/>
                <a:ext cx="1032932" cy="1032932"/>
                <a:chOff x="7255934" y="5029201"/>
                <a:chExt cx="1032932" cy="1032932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C9B0B3D-D6DD-8CBB-21DE-0DDC778E839A}"/>
                    </a:ext>
                  </a:extLst>
                </p:cNvPr>
                <p:cNvSpPr/>
                <p:nvPr/>
              </p:nvSpPr>
              <p:spPr>
                <a:xfrm>
                  <a:off x="72559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Isosceles Triangle 29">
                  <a:extLst>
                    <a:ext uri="{FF2B5EF4-FFF2-40B4-BE49-F238E27FC236}">
                      <a16:creationId xmlns:a16="http://schemas.microsoft.com/office/drawing/2014/main" id="{E4C77DF7-8EEE-A17B-8319-6026655BEC0E}"/>
                    </a:ext>
                  </a:extLst>
                </p:cNvPr>
                <p:cNvSpPr/>
                <p:nvPr/>
              </p:nvSpPr>
              <p:spPr>
                <a:xfrm>
                  <a:off x="7410950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32C05C0-0980-B776-E664-1937ACFC22C8}"/>
                    </a:ext>
                  </a:extLst>
                </p:cNvPr>
                <p:cNvCxnSpPr>
                  <a:cxnSpLocks/>
                  <a:stCxn id="30" idx="4"/>
                  <a:endCxn id="30" idx="2"/>
                </p:cNvCxnSpPr>
                <p:nvPr/>
              </p:nvCxnSpPr>
              <p:spPr>
                <a:xfrm flipH="1">
                  <a:off x="7410950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3427DFF-D7EF-757A-D16A-0D882C574493}"/>
                    </a:ext>
                  </a:extLst>
                </p:cNvPr>
                <p:cNvCxnSpPr>
                  <a:cxnSpLocks/>
                  <a:stCxn id="30" idx="0"/>
                  <a:endCxn id="30" idx="4"/>
                </p:cNvCxnSpPr>
                <p:nvPr/>
              </p:nvCxnSpPr>
              <p:spPr>
                <a:xfrm>
                  <a:off x="7784202" y="5151221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5CAF10D-975C-1B40-DFF6-D3ADDFEE0AF3}"/>
                </a:ext>
              </a:extLst>
            </p:cNvPr>
            <p:cNvCxnSpPr>
              <a:cxnSpLocks/>
              <a:stCxn id="44" idx="6"/>
              <a:endCxn id="33" idx="2"/>
            </p:cNvCxnSpPr>
            <p:nvPr/>
          </p:nvCxnSpPr>
          <p:spPr>
            <a:xfrm>
              <a:off x="5155736" y="5866510"/>
              <a:ext cx="147109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668F175-C884-51E2-435A-288505F97E3E}"/>
                </a:ext>
              </a:extLst>
            </p:cNvPr>
            <p:cNvCxnSpPr>
              <a:cxnSpLocks/>
              <a:stCxn id="50" idx="5"/>
              <a:endCxn id="29" idx="1"/>
            </p:cNvCxnSpPr>
            <p:nvPr/>
          </p:nvCxnSpPr>
          <p:spPr>
            <a:xfrm>
              <a:off x="5004467" y="1998373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80DF186-18B8-8D41-AEB3-B6E0D4F7E4AB}"/>
                </a:ext>
              </a:extLst>
            </p:cNvPr>
            <p:cNvCxnSpPr>
              <a:cxnSpLocks/>
              <a:stCxn id="47" idx="7"/>
              <a:endCxn id="37" idx="3"/>
            </p:cNvCxnSpPr>
            <p:nvPr/>
          </p:nvCxnSpPr>
          <p:spPr>
            <a:xfrm flipV="1">
              <a:off x="5004467" y="1998373"/>
              <a:ext cx="1759855" cy="13862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083125-54A6-EAEB-6B03-DE43EDF989A0}"/>
                </a:ext>
              </a:extLst>
            </p:cNvPr>
            <p:cNvGrpSpPr/>
            <p:nvPr/>
          </p:nvGrpSpPr>
          <p:grpSpPr>
            <a:xfrm>
              <a:off x="9117083" y="3233377"/>
              <a:ext cx="1032932" cy="1032932"/>
              <a:chOff x="9321798" y="2912534"/>
              <a:chExt cx="1032932" cy="103293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19E2E36-6940-FA2F-C7E5-A9F0A864E456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0E5685F1-6E64-2A83-E3DE-5F1366B7AD60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F39219E-22BD-C20B-6770-085CC6BE742E}"/>
                  </a:ext>
                </a:extLst>
              </p:cNvPr>
              <p:cNvCxnSpPr>
                <a:cxnSpLocks/>
                <a:stCxn id="22" idx="2"/>
                <a:endCxn id="22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CCE7E84-1A7D-17ED-FA8D-6E01A5939D9E}"/>
                  </a:ext>
                </a:extLst>
              </p:cNvPr>
              <p:cNvCxnSpPr>
                <a:cxnSpLocks/>
                <a:stCxn id="22" idx="0"/>
                <a:endCxn id="22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DE27B77-1DCA-A91B-2995-1507A3CC9C24}"/>
                  </a:ext>
                </a:extLst>
              </p:cNvPr>
              <p:cNvCxnSpPr>
                <a:cxnSpLocks/>
                <a:stCxn id="22" idx="0"/>
                <a:endCxn id="22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394EAE4-33E7-2D3B-9D4A-118621839C9E}"/>
              </a:ext>
            </a:extLst>
          </p:cNvPr>
          <p:cNvGrpSpPr/>
          <p:nvPr/>
        </p:nvGrpSpPr>
        <p:grpSpPr>
          <a:xfrm>
            <a:off x="9108730" y="687479"/>
            <a:ext cx="1283778" cy="1283778"/>
            <a:chOff x="9186639" y="118014"/>
            <a:chExt cx="2459638" cy="245963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BD23E17-7D44-5B9E-3082-682EAADD4FC6}"/>
                </a:ext>
              </a:extLst>
            </p:cNvPr>
            <p:cNvSpPr/>
            <p:nvPr/>
          </p:nvSpPr>
          <p:spPr>
            <a:xfrm>
              <a:off x="9186639" y="118014"/>
              <a:ext cx="2459638" cy="24596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70236559-A216-DBC8-2B0E-3493D45C53F8}"/>
                </a:ext>
              </a:extLst>
            </p:cNvPr>
            <p:cNvSpPr/>
            <p:nvPr/>
          </p:nvSpPr>
          <p:spPr>
            <a:xfrm>
              <a:off x="9535718" y="479706"/>
              <a:ext cx="1777590" cy="1532406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268D257-0E76-5056-81BF-CB8A8D88E5AD}"/>
                </a:ext>
              </a:extLst>
            </p:cNvPr>
            <p:cNvCxnSpPr>
              <a:cxnSpLocks/>
              <a:stCxn id="57" idx="0"/>
              <a:endCxn id="57" idx="2"/>
            </p:cNvCxnSpPr>
            <p:nvPr/>
          </p:nvCxnSpPr>
          <p:spPr>
            <a:xfrm flipH="1">
              <a:off x="9535718" y="479706"/>
              <a:ext cx="888795" cy="153240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2377E25-D396-51A9-9017-ADDAA2806B21}"/>
                </a:ext>
              </a:extLst>
            </p:cNvPr>
            <p:cNvCxnSpPr>
              <a:cxnSpLocks/>
              <a:stCxn id="57" idx="0"/>
              <a:endCxn id="57" idx="4"/>
            </p:cNvCxnSpPr>
            <p:nvPr/>
          </p:nvCxnSpPr>
          <p:spPr>
            <a:xfrm>
              <a:off x="10424513" y="479706"/>
              <a:ext cx="888795" cy="153240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8CCE08E-5330-B585-8FE8-DD28520C9292}"/>
                </a:ext>
              </a:extLst>
            </p:cNvPr>
            <p:cNvCxnSpPr>
              <a:cxnSpLocks/>
            </p:cNvCxnSpPr>
            <p:nvPr/>
          </p:nvCxnSpPr>
          <p:spPr>
            <a:xfrm>
              <a:off x="9346286" y="1845154"/>
              <a:ext cx="378863" cy="323115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3F96AD4-CA77-838A-26AA-062F702A71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35300" y="1865769"/>
              <a:ext cx="356015" cy="279689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27F6CB1-074D-3483-E60F-89A1AF14FA63}"/>
              </a:ext>
            </a:extLst>
          </p:cNvPr>
          <p:cNvCxnSpPr>
            <a:cxnSpLocks/>
            <a:stCxn id="56" idx="4"/>
            <a:endCxn id="37" idx="0"/>
          </p:cNvCxnSpPr>
          <p:nvPr/>
        </p:nvCxnSpPr>
        <p:spPr>
          <a:xfrm>
            <a:off x="9750619" y="1971257"/>
            <a:ext cx="186589" cy="8201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69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EDC08-CF64-9D28-9B70-923D369AC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8" y="1437516"/>
            <a:ext cx="6481898" cy="46704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Edges represent a transition between two sub-assemblies.</a:t>
            </a:r>
          </a:p>
          <a:p>
            <a:r>
              <a:rPr lang="en-US" dirty="0"/>
              <a:t>Encode the action(s) necessary for an assembly step.</a:t>
            </a:r>
          </a:p>
          <a:p>
            <a:r>
              <a:rPr lang="en-US" dirty="0"/>
              <a:t>Costs associated with the robot placing the element:</a:t>
            </a:r>
          </a:p>
          <a:p>
            <a:pPr lvl="1"/>
            <a:r>
              <a:rPr lang="en-US" dirty="0"/>
              <a:t>Joint movement.</a:t>
            </a:r>
          </a:p>
          <a:p>
            <a:pPr lvl="1"/>
            <a:r>
              <a:rPr lang="en-US" dirty="0"/>
              <a:t>Time to move.</a:t>
            </a:r>
          </a:p>
          <a:p>
            <a:pPr lvl="1"/>
            <a:r>
              <a:rPr lang="en-US" dirty="0"/>
              <a:t>Energy expended.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/ Transition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E2922C-ED3B-0C14-8A75-87F78354835C}"/>
              </a:ext>
            </a:extLst>
          </p:cNvPr>
          <p:cNvGrpSpPr/>
          <p:nvPr/>
        </p:nvGrpSpPr>
        <p:grpSpPr>
          <a:xfrm>
            <a:off x="7191076" y="2488086"/>
            <a:ext cx="4415234" cy="2729898"/>
            <a:chOff x="1632555" y="1116710"/>
            <a:chExt cx="8517460" cy="526626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006D067-B9FD-9267-E54D-7A648023D6BA}"/>
                </a:ext>
              </a:extLst>
            </p:cNvPr>
            <p:cNvCxnSpPr>
              <a:cxnSpLocks/>
              <a:stCxn id="53" idx="7"/>
              <a:endCxn id="50" idx="2"/>
            </p:cNvCxnSpPr>
            <p:nvPr/>
          </p:nvCxnSpPr>
          <p:spPr>
            <a:xfrm flipV="1">
              <a:off x="2514218" y="1633176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603A0F4-1374-5C8A-7708-70F85A2DA5E9}"/>
                </a:ext>
              </a:extLst>
            </p:cNvPr>
            <p:cNvCxnSpPr>
              <a:cxnSpLocks/>
              <a:stCxn id="53" idx="6"/>
              <a:endCxn id="47" idx="2"/>
            </p:cNvCxnSpPr>
            <p:nvPr/>
          </p:nvCxnSpPr>
          <p:spPr>
            <a:xfrm>
              <a:off x="2665487" y="3749843"/>
              <a:ext cx="14573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FA5F03-9F1F-C3DD-087A-050D925602BF}"/>
                </a:ext>
              </a:extLst>
            </p:cNvPr>
            <p:cNvCxnSpPr>
              <a:cxnSpLocks/>
              <a:stCxn id="53" idx="5"/>
              <a:endCxn id="44" idx="2"/>
            </p:cNvCxnSpPr>
            <p:nvPr/>
          </p:nvCxnSpPr>
          <p:spPr>
            <a:xfrm>
              <a:off x="2514218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E748C2A-9CD0-03C1-05A5-DA37A5BFAFF4}"/>
                </a:ext>
              </a:extLst>
            </p:cNvPr>
            <p:cNvCxnSpPr>
              <a:cxnSpLocks/>
              <a:stCxn id="47" idx="5"/>
              <a:endCxn id="33" idx="1"/>
            </p:cNvCxnSpPr>
            <p:nvPr/>
          </p:nvCxnSpPr>
          <p:spPr>
            <a:xfrm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BA1B555-6AB5-C9BC-D1C5-C01B55596877}"/>
                </a:ext>
              </a:extLst>
            </p:cNvPr>
            <p:cNvCxnSpPr>
              <a:cxnSpLocks/>
              <a:stCxn id="33" idx="6"/>
              <a:endCxn id="21" idx="3"/>
            </p:cNvCxnSpPr>
            <p:nvPr/>
          </p:nvCxnSpPr>
          <p:spPr>
            <a:xfrm flipV="1">
              <a:off x="7659766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F66140E-87A1-A03E-65E3-332757647A74}"/>
                </a:ext>
              </a:extLst>
            </p:cNvPr>
            <p:cNvCxnSpPr>
              <a:cxnSpLocks/>
              <a:stCxn id="50" idx="6"/>
              <a:endCxn id="37" idx="2"/>
            </p:cNvCxnSpPr>
            <p:nvPr/>
          </p:nvCxnSpPr>
          <p:spPr>
            <a:xfrm>
              <a:off x="5155736" y="1633176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36FDF2C-31E5-9AB8-2E83-37A0340ED445}"/>
                </a:ext>
              </a:extLst>
            </p:cNvPr>
            <p:cNvCxnSpPr>
              <a:cxnSpLocks/>
              <a:stCxn id="37" idx="6"/>
              <a:endCxn id="21" idx="1"/>
            </p:cNvCxnSpPr>
            <p:nvPr/>
          </p:nvCxnSpPr>
          <p:spPr>
            <a:xfrm>
              <a:off x="7645985" y="1633176"/>
              <a:ext cx="1622367" cy="1751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4A018EB-8DEA-7B66-5267-B06C8E0A4586}"/>
                </a:ext>
              </a:extLst>
            </p:cNvPr>
            <p:cNvCxnSpPr>
              <a:cxnSpLocks/>
              <a:stCxn id="29" idx="6"/>
              <a:endCxn id="21" idx="2"/>
            </p:cNvCxnSpPr>
            <p:nvPr/>
          </p:nvCxnSpPr>
          <p:spPr>
            <a:xfrm>
              <a:off x="7659766" y="3749843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A27ECA-726D-D0B6-7B07-79767CCBCE5B}"/>
                </a:ext>
              </a:extLst>
            </p:cNvPr>
            <p:cNvCxnSpPr>
              <a:cxnSpLocks/>
              <a:stCxn id="44" idx="7"/>
              <a:endCxn id="29" idx="3"/>
            </p:cNvCxnSpPr>
            <p:nvPr/>
          </p:nvCxnSpPr>
          <p:spPr>
            <a:xfrm flipV="1"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BEA117-F2FA-15A3-E38F-F25312F5D59E}"/>
                </a:ext>
              </a:extLst>
            </p:cNvPr>
            <p:cNvGrpSpPr/>
            <p:nvPr/>
          </p:nvGrpSpPr>
          <p:grpSpPr>
            <a:xfrm>
              <a:off x="1632555" y="3233377"/>
              <a:ext cx="1032932" cy="1032932"/>
              <a:chOff x="1837270" y="2912534"/>
              <a:chExt cx="1032932" cy="103293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2D4BABD-6D52-D275-EC87-2A23B37F68F7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6377EC19-8DB1-7327-0FA3-4CFB7AF3EAA4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2DC9311-50A6-964B-FCF2-94F4DAFB4145}"/>
                </a:ext>
              </a:extLst>
            </p:cNvPr>
            <p:cNvGrpSpPr/>
            <p:nvPr/>
          </p:nvGrpSpPr>
          <p:grpSpPr>
            <a:xfrm>
              <a:off x="4122804" y="1116710"/>
              <a:ext cx="1032932" cy="5266266"/>
              <a:chOff x="3903134" y="795867"/>
              <a:chExt cx="1032932" cy="5266266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614FC78-FCC7-0273-65D9-242F5C762AC2}"/>
                  </a:ext>
                </a:extLst>
              </p:cNvPr>
              <p:cNvGrpSpPr/>
              <p:nvPr/>
            </p:nvGrpSpPr>
            <p:grpSpPr>
              <a:xfrm>
                <a:off x="3903134" y="795867"/>
                <a:ext cx="1032932" cy="1032932"/>
                <a:chOff x="3903134" y="795867"/>
                <a:chExt cx="1032932" cy="1032932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BF0A030-172B-6EBC-0A5C-470FEC573BEB}"/>
                    </a:ext>
                  </a:extLst>
                </p:cNvPr>
                <p:cNvSpPr/>
                <p:nvPr/>
              </p:nvSpPr>
              <p:spPr>
                <a:xfrm>
                  <a:off x="39031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Isosceles Triangle 50">
                  <a:extLst>
                    <a:ext uri="{FF2B5EF4-FFF2-40B4-BE49-F238E27FC236}">
                      <a16:creationId xmlns:a16="http://schemas.microsoft.com/office/drawing/2014/main" id="{58765829-5654-D7C3-AB5D-74909994720F}"/>
                    </a:ext>
                  </a:extLst>
                </p:cNvPr>
                <p:cNvSpPr/>
                <p:nvPr/>
              </p:nvSpPr>
              <p:spPr>
                <a:xfrm>
                  <a:off x="40544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E175E171-A52F-0C99-6D89-D1C736FD89F6}"/>
                    </a:ext>
                  </a:extLst>
                </p:cNvPr>
                <p:cNvCxnSpPr>
                  <a:cxnSpLocks/>
                  <a:stCxn id="51" idx="0"/>
                  <a:endCxn id="51" idx="4"/>
                </p:cNvCxnSpPr>
                <p:nvPr/>
              </p:nvCxnSpPr>
              <p:spPr>
                <a:xfrm>
                  <a:off x="44276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019CA80-7A4E-E3AA-42EA-5F63AD3F4889}"/>
                  </a:ext>
                </a:extLst>
              </p:cNvPr>
              <p:cNvGrpSpPr/>
              <p:nvPr/>
            </p:nvGrpSpPr>
            <p:grpSpPr>
              <a:xfrm>
                <a:off x="3903134" y="2912534"/>
                <a:ext cx="1032932" cy="1032932"/>
                <a:chOff x="3903134" y="2912534"/>
                <a:chExt cx="1032932" cy="103293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F60C5CB-D592-E86B-6B1F-4955A1430BC6}"/>
                    </a:ext>
                  </a:extLst>
                </p:cNvPr>
                <p:cNvSpPr/>
                <p:nvPr/>
              </p:nvSpPr>
              <p:spPr>
                <a:xfrm>
                  <a:off x="39031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Isosceles Triangle 47">
                  <a:extLst>
                    <a:ext uri="{FF2B5EF4-FFF2-40B4-BE49-F238E27FC236}">
                      <a16:creationId xmlns:a16="http://schemas.microsoft.com/office/drawing/2014/main" id="{8394EFC8-9D97-AAC1-45F3-3934A102AF61}"/>
                    </a:ext>
                  </a:extLst>
                </p:cNvPr>
                <p:cNvSpPr/>
                <p:nvPr/>
              </p:nvSpPr>
              <p:spPr>
                <a:xfrm>
                  <a:off x="40544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08B6AFB-B818-314E-B962-5C2FAE502634}"/>
                    </a:ext>
                  </a:extLst>
                </p:cNvPr>
                <p:cNvCxnSpPr>
                  <a:cxnSpLocks/>
                  <a:stCxn id="48" idx="0"/>
                  <a:endCxn id="48" idx="2"/>
                </p:cNvCxnSpPr>
                <p:nvPr/>
              </p:nvCxnSpPr>
              <p:spPr>
                <a:xfrm flipH="1">
                  <a:off x="40544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E8E595C-4151-2064-C40C-5E2E0767657F}"/>
                  </a:ext>
                </a:extLst>
              </p:cNvPr>
              <p:cNvGrpSpPr/>
              <p:nvPr/>
            </p:nvGrpSpPr>
            <p:grpSpPr>
              <a:xfrm>
                <a:off x="3903134" y="5029201"/>
                <a:ext cx="1032932" cy="1032932"/>
                <a:chOff x="3903134" y="5029201"/>
                <a:chExt cx="1032932" cy="1032932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5A7FC6B5-6BB7-3C0F-0C80-F0234A6B6A97}"/>
                    </a:ext>
                  </a:extLst>
                </p:cNvPr>
                <p:cNvSpPr/>
                <p:nvPr/>
              </p:nvSpPr>
              <p:spPr>
                <a:xfrm>
                  <a:off x="39031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id="{7B39A669-5AED-AF1E-D326-8129A633A4DF}"/>
                    </a:ext>
                  </a:extLst>
                </p:cNvPr>
                <p:cNvSpPr/>
                <p:nvPr/>
              </p:nvSpPr>
              <p:spPr>
                <a:xfrm>
                  <a:off x="4054403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0116AB77-003B-4D0B-F5CC-4A499537438C}"/>
                    </a:ext>
                  </a:extLst>
                </p:cNvPr>
                <p:cNvCxnSpPr>
                  <a:cxnSpLocks/>
                  <a:stCxn id="45" idx="2"/>
                  <a:endCxn id="45" idx="4"/>
                </p:cNvCxnSpPr>
                <p:nvPr/>
              </p:nvCxnSpPr>
              <p:spPr>
                <a:xfrm>
                  <a:off x="4054403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3C0E460-02F2-548F-3360-F0BC21FE6F93}"/>
                </a:ext>
              </a:extLst>
            </p:cNvPr>
            <p:cNvGrpSpPr/>
            <p:nvPr/>
          </p:nvGrpSpPr>
          <p:grpSpPr>
            <a:xfrm>
              <a:off x="6613053" y="1116710"/>
              <a:ext cx="1046713" cy="5266266"/>
              <a:chOff x="6622241" y="1116710"/>
              <a:chExt cx="1046713" cy="526626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23E6734-33D7-982D-D140-0293C8FE6DDA}"/>
                  </a:ext>
                </a:extLst>
              </p:cNvPr>
              <p:cNvGrpSpPr/>
              <p:nvPr/>
            </p:nvGrpSpPr>
            <p:grpSpPr>
              <a:xfrm>
                <a:off x="6622241" y="1116710"/>
                <a:ext cx="1032932" cy="1032932"/>
                <a:chOff x="7255934" y="795867"/>
                <a:chExt cx="1032932" cy="103293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6E8278BC-9C25-7C2A-A7C9-54463B178117}"/>
                    </a:ext>
                  </a:extLst>
                </p:cNvPr>
                <p:cNvSpPr/>
                <p:nvPr/>
              </p:nvSpPr>
              <p:spPr>
                <a:xfrm>
                  <a:off x="72559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Isosceles Triangle 37">
                  <a:extLst>
                    <a:ext uri="{FF2B5EF4-FFF2-40B4-BE49-F238E27FC236}">
                      <a16:creationId xmlns:a16="http://schemas.microsoft.com/office/drawing/2014/main" id="{842EC989-8B9E-DEAB-DBCA-FB955287A6BF}"/>
                    </a:ext>
                  </a:extLst>
                </p:cNvPr>
                <p:cNvSpPr/>
                <p:nvPr/>
              </p:nvSpPr>
              <p:spPr>
                <a:xfrm>
                  <a:off x="74072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CD54A83-F3AA-E772-698A-147DAB1973E8}"/>
                    </a:ext>
                  </a:extLst>
                </p:cNvPr>
                <p:cNvCxnSpPr>
                  <a:cxnSpLocks/>
                  <a:stCxn id="38" idx="0"/>
                  <a:endCxn id="38" idx="4"/>
                </p:cNvCxnSpPr>
                <p:nvPr/>
              </p:nvCxnSpPr>
              <p:spPr>
                <a:xfrm>
                  <a:off x="77804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C29D8ED-B4B5-979A-395F-9AB80731B6AE}"/>
                    </a:ext>
                  </a:extLst>
                </p:cNvPr>
                <p:cNvCxnSpPr>
                  <a:cxnSpLocks/>
                  <a:stCxn id="38" idx="0"/>
                  <a:endCxn id="38" idx="2"/>
                </p:cNvCxnSpPr>
                <p:nvPr/>
              </p:nvCxnSpPr>
              <p:spPr>
                <a:xfrm flipH="1">
                  <a:off x="7407203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CBA821B-665E-695D-AF59-1B9CCC94CC8E}"/>
                  </a:ext>
                </a:extLst>
              </p:cNvPr>
              <p:cNvGrpSpPr/>
              <p:nvPr/>
            </p:nvGrpSpPr>
            <p:grpSpPr>
              <a:xfrm>
                <a:off x="6636022" y="5350044"/>
                <a:ext cx="1032932" cy="1032932"/>
                <a:chOff x="7255934" y="2912534"/>
                <a:chExt cx="1032932" cy="1032932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FB152ADE-2A96-1794-128B-52B4A8C65560}"/>
                    </a:ext>
                  </a:extLst>
                </p:cNvPr>
                <p:cNvSpPr/>
                <p:nvPr/>
              </p:nvSpPr>
              <p:spPr>
                <a:xfrm>
                  <a:off x="72559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Isosceles Triangle 33">
                  <a:extLst>
                    <a:ext uri="{FF2B5EF4-FFF2-40B4-BE49-F238E27FC236}">
                      <a16:creationId xmlns:a16="http://schemas.microsoft.com/office/drawing/2014/main" id="{CE3AD93B-87BF-3B00-EC5E-03B15B676CFE}"/>
                    </a:ext>
                  </a:extLst>
                </p:cNvPr>
                <p:cNvSpPr/>
                <p:nvPr/>
              </p:nvSpPr>
              <p:spPr>
                <a:xfrm>
                  <a:off x="74072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1D9489E-7CE8-1E46-E36C-BA47707AA912}"/>
                    </a:ext>
                  </a:extLst>
                </p:cNvPr>
                <p:cNvCxnSpPr>
                  <a:cxnSpLocks/>
                  <a:stCxn id="34" idx="0"/>
                  <a:endCxn id="34" idx="2"/>
                </p:cNvCxnSpPr>
                <p:nvPr/>
              </p:nvCxnSpPr>
              <p:spPr>
                <a:xfrm flipH="1">
                  <a:off x="74072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DCC3564-5A50-218B-F9D4-A2C123BA315D}"/>
                    </a:ext>
                  </a:extLst>
                </p:cNvPr>
                <p:cNvCxnSpPr>
                  <a:cxnSpLocks/>
                  <a:stCxn id="34" idx="2"/>
                  <a:endCxn id="34" idx="4"/>
                </p:cNvCxnSpPr>
                <p:nvPr/>
              </p:nvCxnSpPr>
              <p:spPr>
                <a:xfrm>
                  <a:off x="7407203" y="3707341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5324A1B-51D0-D969-C363-31A5D5EB64DC}"/>
                  </a:ext>
                </a:extLst>
              </p:cNvPr>
              <p:cNvGrpSpPr/>
              <p:nvPr/>
            </p:nvGrpSpPr>
            <p:grpSpPr>
              <a:xfrm>
                <a:off x="6636022" y="3233377"/>
                <a:ext cx="1032932" cy="1032932"/>
                <a:chOff x="7255934" y="5029201"/>
                <a:chExt cx="1032932" cy="1032932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6465B4A-5953-066A-CD43-A07252646D3E}"/>
                    </a:ext>
                  </a:extLst>
                </p:cNvPr>
                <p:cNvSpPr/>
                <p:nvPr/>
              </p:nvSpPr>
              <p:spPr>
                <a:xfrm>
                  <a:off x="72559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Isosceles Triangle 29">
                  <a:extLst>
                    <a:ext uri="{FF2B5EF4-FFF2-40B4-BE49-F238E27FC236}">
                      <a16:creationId xmlns:a16="http://schemas.microsoft.com/office/drawing/2014/main" id="{BDB6A553-D00F-5FB2-436B-B23EA779B8F7}"/>
                    </a:ext>
                  </a:extLst>
                </p:cNvPr>
                <p:cNvSpPr/>
                <p:nvPr/>
              </p:nvSpPr>
              <p:spPr>
                <a:xfrm>
                  <a:off x="7410950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B4D0F6C-F32F-10B5-3A2F-506E0D5CF1A6}"/>
                    </a:ext>
                  </a:extLst>
                </p:cNvPr>
                <p:cNvCxnSpPr>
                  <a:cxnSpLocks/>
                  <a:stCxn id="30" idx="4"/>
                  <a:endCxn id="30" idx="2"/>
                </p:cNvCxnSpPr>
                <p:nvPr/>
              </p:nvCxnSpPr>
              <p:spPr>
                <a:xfrm flipH="1">
                  <a:off x="7410950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2077658-26B1-F868-0460-DD2BD63662FD}"/>
                    </a:ext>
                  </a:extLst>
                </p:cNvPr>
                <p:cNvCxnSpPr>
                  <a:cxnSpLocks/>
                  <a:stCxn id="30" idx="0"/>
                  <a:endCxn id="30" idx="4"/>
                </p:cNvCxnSpPr>
                <p:nvPr/>
              </p:nvCxnSpPr>
              <p:spPr>
                <a:xfrm>
                  <a:off x="7784202" y="5151221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3AFB1F7-F243-7138-45A4-95BDA26E9100}"/>
                </a:ext>
              </a:extLst>
            </p:cNvPr>
            <p:cNvCxnSpPr>
              <a:cxnSpLocks/>
              <a:stCxn id="44" idx="6"/>
              <a:endCxn id="33" idx="2"/>
            </p:cNvCxnSpPr>
            <p:nvPr/>
          </p:nvCxnSpPr>
          <p:spPr>
            <a:xfrm>
              <a:off x="5155736" y="5866510"/>
              <a:ext cx="147109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0827501-543F-BD49-D31D-65694AC0D737}"/>
                </a:ext>
              </a:extLst>
            </p:cNvPr>
            <p:cNvCxnSpPr>
              <a:cxnSpLocks/>
              <a:stCxn id="50" idx="5"/>
              <a:endCxn id="29" idx="1"/>
            </p:cNvCxnSpPr>
            <p:nvPr/>
          </p:nvCxnSpPr>
          <p:spPr>
            <a:xfrm>
              <a:off x="5004467" y="1998373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A131012-31BD-5CAD-7F06-89612159F27C}"/>
                </a:ext>
              </a:extLst>
            </p:cNvPr>
            <p:cNvCxnSpPr>
              <a:cxnSpLocks/>
              <a:stCxn id="47" idx="7"/>
              <a:endCxn id="37" idx="3"/>
            </p:cNvCxnSpPr>
            <p:nvPr/>
          </p:nvCxnSpPr>
          <p:spPr>
            <a:xfrm flipV="1">
              <a:off x="5004467" y="1998373"/>
              <a:ext cx="1759855" cy="13862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B554CB4-C069-8522-1A4A-7343E3667930}"/>
                </a:ext>
              </a:extLst>
            </p:cNvPr>
            <p:cNvGrpSpPr/>
            <p:nvPr/>
          </p:nvGrpSpPr>
          <p:grpSpPr>
            <a:xfrm>
              <a:off x="9117083" y="3233377"/>
              <a:ext cx="1032932" cy="1032932"/>
              <a:chOff x="9321798" y="2912534"/>
              <a:chExt cx="1032932" cy="103293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6A46B5F-8303-57AD-6D7E-45F80F337564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973AF3AF-6E16-D52C-F40D-B10F119EE7E9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C1DFAAC-C332-C8D7-6A30-80599FBC3C1D}"/>
                  </a:ext>
                </a:extLst>
              </p:cNvPr>
              <p:cNvCxnSpPr>
                <a:cxnSpLocks/>
                <a:stCxn id="22" idx="2"/>
                <a:endCxn id="22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404E54A-2057-0645-3F5B-82B4D4D37C68}"/>
                  </a:ext>
                </a:extLst>
              </p:cNvPr>
              <p:cNvCxnSpPr>
                <a:cxnSpLocks/>
                <a:stCxn id="22" idx="0"/>
                <a:endCxn id="22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89EB0EF-D294-4781-A05A-FBB8D53819B4}"/>
                  </a:ext>
                </a:extLst>
              </p:cNvPr>
              <p:cNvCxnSpPr>
                <a:cxnSpLocks/>
                <a:stCxn id="22" idx="0"/>
                <a:endCxn id="22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090F50E-12BA-3D24-2600-9F72222DF130}"/>
              </a:ext>
            </a:extLst>
          </p:cNvPr>
          <p:cNvCxnSpPr>
            <a:cxnSpLocks/>
            <a:endCxn id="65" idx="3"/>
          </p:cNvCxnSpPr>
          <p:nvPr/>
        </p:nvCxnSpPr>
        <p:spPr>
          <a:xfrm flipH="1" flipV="1">
            <a:off x="8001777" y="2603966"/>
            <a:ext cx="30293" cy="6097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C4933A-8F30-3418-7A3C-6EFDE8720122}"/>
              </a:ext>
            </a:extLst>
          </p:cNvPr>
          <p:cNvGrpSpPr/>
          <p:nvPr/>
        </p:nvGrpSpPr>
        <p:grpSpPr>
          <a:xfrm>
            <a:off x="6914388" y="1532564"/>
            <a:ext cx="1273956" cy="1255226"/>
            <a:chOff x="110069" y="237064"/>
            <a:chExt cx="2457598" cy="2421468"/>
          </a:xfrm>
        </p:grpSpPr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B2E5F347-CBCD-7254-6E03-A29DE7AECC51}"/>
                </a:ext>
              </a:extLst>
            </p:cNvPr>
            <p:cNvSpPr/>
            <p:nvPr/>
          </p:nvSpPr>
          <p:spPr>
            <a:xfrm>
              <a:off x="1676437" y="547143"/>
              <a:ext cx="746504" cy="643538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B76B619-D5E6-CA92-5465-6180A93E3DC5}"/>
                </a:ext>
              </a:extLst>
            </p:cNvPr>
            <p:cNvSpPr/>
            <p:nvPr/>
          </p:nvSpPr>
          <p:spPr>
            <a:xfrm>
              <a:off x="507630" y="1836977"/>
              <a:ext cx="886913" cy="25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5FD6C46-82A0-F607-9A52-CE6AF14859B7}"/>
                </a:ext>
              </a:extLst>
            </p:cNvPr>
            <p:cNvCxnSpPr>
              <a:stCxn id="58" idx="0"/>
            </p:cNvCxnSpPr>
            <p:nvPr/>
          </p:nvCxnSpPr>
          <p:spPr>
            <a:xfrm flipH="1" flipV="1">
              <a:off x="575733" y="1294053"/>
              <a:ext cx="375354" cy="542924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F9BD9CC-8422-4A53-D390-820697AF3D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986" y="1040053"/>
              <a:ext cx="598651" cy="27228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EB3EB6F-F6A9-C252-17C4-CE1450D6BA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6459" y="795867"/>
              <a:ext cx="82281" cy="235046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5A2F39A-AA01-DE23-9AE0-10DDBFD84A96}"/>
                </a:ext>
              </a:extLst>
            </p:cNvPr>
            <p:cNvCxnSpPr>
              <a:cxnSpLocks/>
            </p:cNvCxnSpPr>
            <p:nvPr/>
          </p:nvCxnSpPr>
          <p:spPr>
            <a:xfrm>
              <a:off x="1156459" y="1040053"/>
              <a:ext cx="255513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72A48B2-84A8-CE87-5668-F76F4787738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338" y="591621"/>
              <a:ext cx="373252" cy="6435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F496CD8-D996-E290-CCD4-91CB1C8AD178}"/>
                </a:ext>
              </a:extLst>
            </p:cNvPr>
            <p:cNvCxnSpPr>
              <a:cxnSpLocks/>
              <a:endCxn id="57" idx="5"/>
            </p:cNvCxnSpPr>
            <p:nvPr/>
          </p:nvCxnSpPr>
          <p:spPr>
            <a:xfrm flipV="1">
              <a:off x="1394543" y="868912"/>
              <a:ext cx="841772" cy="1972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58CE14C-5FB8-6F25-1C0B-859AEECA3EF0}"/>
                </a:ext>
              </a:extLst>
            </p:cNvPr>
            <p:cNvSpPr/>
            <p:nvPr/>
          </p:nvSpPr>
          <p:spPr>
            <a:xfrm rot="16200000">
              <a:off x="128134" y="218999"/>
              <a:ext cx="2421468" cy="245759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A1CF2A7-CD14-E7DE-2130-6A7682CF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8646" y="795867"/>
              <a:ext cx="170598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3144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E78AFD-43B5-BA12-0BFF-01D16970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 Planning Between Sub-Assemblies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E1C927-18BF-5316-C368-8F6577A26451}"/>
              </a:ext>
            </a:extLst>
          </p:cNvPr>
          <p:cNvSpPr/>
          <p:nvPr/>
        </p:nvSpPr>
        <p:spPr>
          <a:xfrm>
            <a:off x="802888" y="1524000"/>
            <a:ext cx="4445619" cy="4445619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Transitions as trajectories: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Trajectory found by path planner.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Valid goal with inverse kinematic solver.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Fixed amount of time to solve.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66DDF6-6E33-B35F-AC9C-3171D9657EAA}"/>
              </a:ext>
            </a:extLst>
          </p:cNvPr>
          <p:cNvSpPr/>
          <p:nvPr/>
        </p:nvSpPr>
        <p:spPr>
          <a:xfrm>
            <a:off x="6943495" y="1523999"/>
            <a:ext cx="4445619" cy="444561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>
                <a:solidFill>
                  <a:srgbClr val="FF0000"/>
                </a:solidFill>
              </a:rPr>
              <a:t>Majority of the computational overhead.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6E1F40F-770F-A5A3-E5A8-D195536C719A}"/>
              </a:ext>
            </a:extLst>
          </p:cNvPr>
          <p:cNvSpPr/>
          <p:nvPr/>
        </p:nvSpPr>
        <p:spPr>
          <a:xfrm>
            <a:off x="5544766" y="3185846"/>
            <a:ext cx="1264596" cy="11219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71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E5F7A8-B74B-B497-7067-07817BFA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Limiting Edge Cost Calculations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E53A39-B0D2-C9E7-EB6E-2EDC8FB2E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 subset of assembly sequences.</a:t>
            </a:r>
          </a:p>
          <a:p>
            <a:pPr lvl="1"/>
            <a:r>
              <a:rPr lang="en-US" dirty="0"/>
              <a:t>Limit number of edges to generate.</a:t>
            </a:r>
          </a:p>
          <a:p>
            <a:pPr lvl="1"/>
            <a:r>
              <a:rPr lang="en-US" dirty="0"/>
              <a:t>Better use of computational resources.</a:t>
            </a:r>
          </a:p>
          <a:p>
            <a:r>
              <a:rPr lang="en-US" dirty="0"/>
              <a:t>Use vertex costs to decide which edges to generate.</a:t>
            </a:r>
          </a:p>
          <a:p>
            <a:r>
              <a:rPr lang="en-US" dirty="0"/>
              <a:t>Bounded region around vertex optimal sequence(s).</a:t>
            </a:r>
          </a:p>
        </p:txBody>
      </p:sp>
      <p:pic>
        <p:nvPicPr>
          <p:cNvPr id="2" name="Content Placeholder 18">
            <a:extLst>
              <a:ext uri="{FF2B5EF4-FFF2-40B4-BE49-F238E27FC236}">
                <a16:creationId xmlns:a16="http://schemas.microsoft.com/office/drawing/2014/main" id="{164C938A-6922-FF8B-51AA-5DD604C17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547" y="1962615"/>
            <a:ext cx="5195224" cy="356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38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2E7419-E2ED-DBC2-4F13-AB2EF6E52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Cube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CADE2-D7F2-6201-4933-7DB63CA7D4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7"/>
            <a:ext cx="5126511" cy="2207114"/>
          </a:xfrm>
        </p:spPr>
        <p:txBody>
          <a:bodyPr/>
          <a:lstStyle/>
          <a:p>
            <a:r>
              <a:rPr lang="en-US" dirty="0"/>
              <a:t>Cube with 18 elements:</a:t>
            </a:r>
          </a:p>
          <a:p>
            <a:r>
              <a:rPr lang="en-US" dirty="0"/>
              <a:t>Fixed computational budget of 3600 s.</a:t>
            </a:r>
          </a:p>
          <a:p>
            <a:endParaRPr lang="en-US" dirty="0"/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C1175B3E-C3F1-C278-855C-780AEC77E879}"/>
              </a:ext>
            </a:extLst>
          </p:cNvPr>
          <p:cNvGraphicFramePr>
            <a:graphicFrameLocks noGrp="1"/>
          </p:cNvGraphicFramePr>
          <p:nvPr>
            <p:ph type="pic" sz="quarter" idx="11"/>
            <p:extLst>
              <p:ext uri="{D42A27DB-BD31-4B8C-83A1-F6EECF244321}">
                <p14:modId xmlns:p14="http://schemas.microsoft.com/office/powerpoint/2010/main" val="282664278"/>
              </p:ext>
            </p:extLst>
          </p:nvPr>
        </p:nvGraphicFramePr>
        <p:xfrm>
          <a:off x="5844047" y="1427789"/>
          <a:ext cx="5812964" cy="4427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6482">
                  <a:extLst>
                    <a:ext uri="{9D8B030D-6E8A-4147-A177-3AD203B41FA5}">
                      <a16:colId xmlns:a16="http://schemas.microsoft.com/office/drawing/2014/main" val="1166514094"/>
                    </a:ext>
                  </a:extLst>
                </a:gridCol>
                <a:gridCol w="2906482">
                  <a:extLst>
                    <a:ext uri="{9D8B030D-6E8A-4147-A177-3AD203B41FA5}">
                      <a16:colId xmlns:a16="http://schemas.microsoft.com/office/drawing/2014/main" val="3462662098"/>
                    </a:ext>
                  </a:extLst>
                </a:gridCol>
              </a:tblGrid>
              <a:tr h="546618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Number of Edges</a:t>
                      </a:r>
                    </a:p>
                  </a:txBody>
                  <a:tcPr marL="136654" marR="136654" marT="68327" marB="683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Time per Edge</a:t>
                      </a:r>
                    </a:p>
                  </a:txBody>
                  <a:tcPr marL="136654" marR="136654" marT="68327" marB="68327"/>
                </a:tc>
                <a:extLst>
                  <a:ext uri="{0D108BD9-81ED-4DB2-BD59-A6C34878D82A}">
                    <a16:rowId xmlns:a16="http://schemas.microsoft.com/office/drawing/2014/main" val="1405941657"/>
                  </a:ext>
                </a:extLst>
              </a:tr>
              <a:tr h="5542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250,000</a:t>
                      </a:r>
                    </a:p>
                  </a:txBody>
                  <a:tcPr marL="136654" marR="136654" marT="68327" marB="683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0.01 s</a:t>
                      </a:r>
                    </a:p>
                  </a:txBody>
                  <a:tcPr marL="136654" marR="136654" marT="68327" marB="68327"/>
                </a:tc>
                <a:extLst>
                  <a:ext uri="{0D108BD9-81ED-4DB2-BD59-A6C34878D82A}">
                    <a16:rowId xmlns:a16="http://schemas.microsoft.com/office/drawing/2014/main" val="1229890432"/>
                  </a:ext>
                </a:extLst>
              </a:tr>
              <a:tr h="5542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100,000</a:t>
                      </a:r>
                    </a:p>
                  </a:txBody>
                  <a:tcPr marL="136654" marR="136654" marT="68327" marB="683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0.04 s</a:t>
                      </a:r>
                    </a:p>
                  </a:txBody>
                  <a:tcPr marL="136654" marR="136654" marT="68327" marB="68327"/>
                </a:tc>
                <a:extLst>
                  <a:ext uri="{0D108BD9-81ED-4DB2-BD59-A6C34878D82A}">
                    <a16:rowId xmlns:a16="http://schemas.microsoft.com/office/drawing/2014/main" val="3807091303"/>
                  </a:ext>
                </a:extLst>
              </a:tr>
              <a:tr h="5542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25,000</a:t>
                      </a:r>
                    </a:p>
                  </a:txBody>
                  <a:tcPr marL="136654" marR="136654" marT="68327" marB="683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0.14 s</a:t>
                      </a:r>
                    </a:p>
                  </a:txBody>
                  <a:tcPr marL="136654" marR="136654" marT="68327" marB="68327"/>
                </a:tc>
                <a:extLst>
                  <a:ext uri="{0D108BD9-81ED-4DB2-BD59-A6C34878D82A}">
                    <a16:rowId xmlns:a16="http://schemas.microsoft.com/office/drawing/2014/main" val="878485840"/>
                  </a:ext>
                </a:extLst>
              </a:tr>
              <a:tr h="5542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10,000</a:t>
                      </a:r>
                    </a:p>
                  </a:txBody>
                  <a:tcPr marL="136654" marR="136654" marT="68327" marB="683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0.36 s</a:t>
                      </a:r>
                    </a:p>
                  </a:txBody>
                  <a:tcPr marL="136654" marR="136654" marT="68327" marB="68327"/>
                </a:tc>
                <a:extLst>
                  <a:ext uri="{0D108BD9-81ED-4DB2-BD59-A6C34878D82A}">
                    <a16:rowId xmlns:a16="http://schemas.microsoft.com/office/drawing/2014/main" val="3153883849"/>
                  </a:ext>
                </a:extLst>
              </a:tr>
              <a:tr h="5542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2,500</a:t>
                      </a:r>
                    </a:p>
                  </a:txBody>
                  <a:tcPr marL="136654" marR="136654" marT="68327" marB="683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1.4 s</a:t>
                      </a:r>
                    </a:p>
                  </a:txBody>
                  <a:tcPr marL="136654" marR="136654" marT="68327" marB="68327"/>
                </a:tc>
                <a:extLst>
                  <a:ext uri="{0D108BD9-81ED-4DB2-BD59-A6C34878D82A}">
                    <a16:rowId xmlns:a16="http://schemas.microsoft.com/office/drawing/2014/main" val="3123074765"/>
                  </a:ext>
                </a:extLst>
              </a:tr>
              <a:tr h="5542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1,000</a:t>
                      </a:r>
                    </a:p>
                  </a:txBody>
                  <a:tcPr marL="136654" marR="136654" marT="68327" marB="683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3.6 s</a:t>
                      </a:r>
                    </a:p>
                  </a:txBody>
                  <a:tcPr marL="136654" marR="136654" marT="68327" marB="68327"/>
                </a:tc>
                <a:extLst>
                  <a:ext uri="{0D108BD9-81ED-4DB2-BD59-A6C34878D82A}">
                    <a16:rowId xmlns:a16="http://schemas.microsoft.com/office/drawing/2014/main" val="3787134944"/>
                  </a:ext>
                </a:extLst>
              </a:tr>
              <a:tr h="5542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17</a:t>
                      </a:r>
                    </a:p>
                  </a:txBody>
                  <a:tcPr marL="136654" marR="136654" marT="68327" marB="683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211 s</a:t>
                      </a:r>
                    </a:p>
                  </a:txBody>
                  <a:tcPr marL="136654" marR="136654" marT="68327" marB="68327"/>
                </a:tc>
                <a:extLst>
                  <a:ext uri="{0D108BD9-81ED-4DB2-BD59-A6C34878D82A}">
                    <a16:rowId xmlns:a16="http://schemas.microsoft.com/office/drawing/2014/main" val="340861455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3DC4E10-E14A-FE46-4F08-AD98401A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526" y="3042224"/>
            <a:ext cx="3518206" cy="320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69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EDC08-CF64-9D28-9B70-923D369AC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5645319" cy="4670425"/>
          </a:xfrm>
        </p:spPr>
        <p:txBody>
          <a:bodyPr>
            <a:normAutofit/>
          </a:bodyPr>
          <a:lstStyle/>
          <a:p>
            <a:r>
              <a:rPr lang="en-US" dirty="0"/>
              <a:t>Solutions are </a:t>
            </a:r>
            <a:r>
              <a:rPr lang="en-US" u="sng" dirty="0">
                <a:solidFill>
                  <a:srgbClr val="FF0000"/>
                </a:solidFill>
              </a:rPr>
              <a:t>not guaranteed to exist</a:t>
            </a:r>
            <a:r>
              <a:rPr lang="en-US" dirty="0"/>
              <a:t> for an edge.</a:t>
            </a:r>
          </a:p>
          <a:p>
            <a:pPr lvl="1"/>
            <a:r>
              <a:rPr lang="en-US" dirty="0"/>
              <a:t>Solution is infeasible.</a:t>
            </a:r>
          </a:p>
          <a:p>
            <a:pPr lvl="1"/>
            <a:r>
              <a:rPr lang="en-US" dirty="0"/>
              <a:t>Fail to find feasible solution in time.</a:t>
            </a:r>
          </a:p>
          <a:p>
            <a:r>
              <a:rPr lang="en-US" dirty="0"/>
              <a:t>Relaxing the search space increases the chance of finding viable sequences.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Relaxed Set Vs. Optimal Set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D353CE-53CF-F469-8914-0DCFB1BBA37C}"/>
              </a:ext>
            </a:extLst>
          </p:cNvPr>
          <p:cNvGrpSpPr/>
          <p:nvPr/>
        </p:nvGrpSpPr>
        <p:grpSpPr>
          <a:xfrm>
            <a:off x="6095286" y="2396247"/>
            <a:ext cx="6070878" cy="2065506"/>
            <a:chOff x="6536988" y="3742686"/>
            <a:chExt cx="4931339" cy="16777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64424CA-6D3A-A28A-D42C-73DE51D438BF}"/>
                </a:ext>
              </a:extLst>
            </p:cNvPr>
            <p:cNvSpPr/>
            <p:nvPr/>
          </p:nvSpPr>
          <p:spPr>
            <a:xfrm>
              <a:off x="6536988" y="3742686"/>
              <a:ext cx="1677798" cy="1677798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CBCFA1A-D8E6-D1B3-0D55-A11B3DCA8A5D}"/>
                </a:ext>
              </a:extLst>
            </p:cNvPr>
            <p:cNvSpPr/>
            <p:nvPr/>
          </p:nvSpPr>
          <p:spPr>
            <a:xfrm>
              <a:off x="9790529" y="3742686"/>
              <a:ext cx="1677798" cy="1677798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84F969C8-2DC0-C000-D686-0348B6BB861C}"/>
                </a:ext>
              </a:extLst>
            </p:cNvPr>
            <p:cNvSpPr/>
            <p:nvPr/>
          </p:nvSpPr>
          <p:spPr>
            <a:xfrm>
              <a:off x="8099898" y="4222770"/>
              <a:ext cx="1896217" cy="720121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152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EDC08-CF64-9D28-9B70-923D369AC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Trade off between:</a:t>
            </a:r>
          </a:p>
          <a:p>
            <a:pPr lvl="1"/>
            <a:r>
              <a:rPr lang="en-US" u="sng" dirty="0"/>
              <a:t>Entire search space</a:t>
            </a:r>
          </a:p>
          <a:p>
            <a:pPr lvl="2"/>
            <a:r>
              <a:rPr lang="en-US" dirty="0"/>
              <a:t>Costly to compute all transitions.</a:t>
            </a:r>
          </a:p>
          <a:p>
            <a:pPr lvl="2"/>
            <a:r>
              <a:rPr lang="en-US" dirty="0"/>
              <a:t>No guarantees on vertex costs.</a:t>
            </a:r>
          </a:p>
          <a:p>
            <a:pPr lvl="1"/>
            <a:r>
              <a:rPr lang="en-US" u="sng" dirty="0"/>
              <a:t>Vertex optimal sequences</a:t>
            </a:r>
          </a:p>
          <a:p>
            <a:pPr lvl="2"/>
            <a:r>
              <a:rPr lang="en-US" dirty="0"/>
              <a:t>Not guaranteed to have valid edges.</a:t>
            </a:r>
          </a:p>
          <a:p>
            <a:pPr lvl="2"/>
            <a:r>
              <a:rPr lang="en-US" dirty="0"/>
              <a:t>Limited selection of transition costs.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Relaxed Set Vs. Optimal Set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F4F798-D932-178C-9318-44FFFA3C61DA}"/>
              </a:ext>
            </a:extLst>
          </p:cNvPr>
          <p:cNvGrpSpPr/>
          <p:nvPr/>
        </p:nvGrpSpPr>
        <p:grpSpPr>
          <a:xfrm>
            <a:off x="6972612" y="1927722"/>
            <a:ext cx="4856222" cy="3002556"/>
            <a:chOff x="1632555" y="1116710"/>
            <a:chExt cx="8517460" cy="526626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CCB636-7960-6D48-08F2-E64837C8D33F}"/>
                </a:ext>
              </a:extLst>
            </p:cNvPr>
            <p:cNvCxnSpPr>
              <a:cxnSpLocks/>
              <a:stCxn id="44" idx="7"/>
              <a:endCxn id="29" idx="3"/>
            </p:cNvCxnSpPr>
            <p:nvPr/>
          </p:nvCxnSpPr>
          <p:spPr>
            <a:xfrm flipV="1">
              <a:off x="5004467" y="4115040"/>
              <a:ext cx="1773636" cy="13862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B8A3CB-31A3-94C8-D4B4-C2232888FFAA}"/>
                </a:ext>
              </a:extLst>
            </p:cNvPr>
            <p:cNvCxnSpPr>
              <a:cxnSpLocks/>
              <a:stCxn id="47" idx="7"/>
              <a:endCxn id="37" idx="3"/>
            </p:cNvCxnSpPr>
            <p:nvPr/>
          </p:nvCxnSpPr>
          <p:spPr>
            <a:xfrm flipV="1">
              <a:off x="5004467" y="1998373"/>
              <a:ext cx="1759855" cy="13862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1106DF2-B4B0-1C1E-59EB-EBB4C0430BEA}"/>
                </a:ext>
              </a:extLst>
            </p:cNvPr>
            <p:cNvCxnSpPr>
              <a:cxnSpLocks/>
              <a:stCxn id="53" idx="7"/>
              <a:endCxn id="50" idx="2"/>
            </p:cNvCxnSpPr>
            <p:nvPr/>
          </p:nvCxnSpPr>
          <p:spPr>
            <a:xfrm flipV="1">
              <a:off x="2514218" y="1633176"/>
              <a:ext cx="1608586" cy="175147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2879DD0-CCDE-29EA-6D70-CE7634E69139}"/>
                </a:ext>
              </a:extLst>
            </p:cNvPr>
            <p:cNvCxnSpPr>
              <a:cxnSpLocks/>
              <a:stCxn id="53" idx="6"/>
              <a:endCxn id="47" idx="2"/>
            </p:cNvCxnSpPr>
            <p:nvPr/>
          </p:nvCxnSpPr>
          <p:spPr>
            <a:xfrm>
              <a:off x="2665487" y="3749843"/>
              <a:ext cx="1457317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32DE0E9-E1C2-B0CF-89E7-0DD1C69C1D23}"/>
                </a:ext>
              </a:extLst>
            </p:cNvPr>
            <p:cNvCxnSpPr>
              <a:cxnSpLocks/>
              <a:stCxn id="53" idx="5"/>
              <a:endCxn id="44" idx="2"/>
            </p:cNvCxnSpPr>
            <p:nvPr/>
          </p:nvCxnSpPr>
          <p:spPr>
            <a:xfrm>
              <a:off x="2514218" y="4115040"/>
              <a:ext cx="1608586" cy="17514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2E4F452-93BE-5CCA-4BE7-9DDD9F6D897E}"/>
                </a:ext>
              </a:extLst>
            </p:cNvPr>
            <p:cNvCxnSpPr>
              <a:cxnSpLocks/>
              <a:stCxn id="47" idx="5"/>
              <a:endCxn id="33" idx="1"/>
            </p:cNvCxnSpPr>
            <p:nvPr/>
          </p:nvCxnSpPr>
          <p:spPr>
            <a:xfrm>
              <a:off x="5004467" y="4115040"/>
              <a:ext cx="1773636" cy="138627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6F85D52-2D16-C141-628A-1B9E8DDE8255}"/>
                </a:ext>
              </a:extLst>
            </p:cNvPr>
            <p:cNvCxnSpPr>
              <a:cxnSpLocks/>
              <a:stCxn id="33" idx="6"/>
              <a:endCxn id="21" idx="3"/>
            </p:cNvCxnSpPr>
            <p:nvPr/>
          </p:nvCxnSpPr>
          <p:spPr>
            <a:xfrm flipV="1">
              <a:off x="7659766" y="4115040"/>
              <a:ext cx="1608586" cy="175147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07CDA34-8FF2-ACA8-AAB6-66C93B4017CE}"/>
                </a:ext>
              </a:extLst>
            </p:cNvPr>
            <p:cNvCxnSpPr>
              <a:cxnSpLocks/>
              <a:stCxn id="50" idx="6"/>
              <a:endCxn id="37" idx="2"/>
            </p:cNvCxnSpPr>
            <p:nvPr/>
          </p:nvCxnSpPr>
          <p:spPr>
            <a:xfrm>
              <a:off x="5155736" y="1633176"/>
              <a:ext cx="1457317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47AD642-DB39-B350-DF6B-2CE0B2EDDE68}"/>
                </a:ext>
              </a:extLst>
            </p:cNvPr>
            <p:cNvCxnSpPr>
              <a:cxnSpLocks/>
              <a:stCxn id="37" idx="6"/>
              <a:endCxn id="21" idx="1"/>
            </p:cNvCxnSpPr>
            <p:nvPr/>
          </p:nvCxnSpPr>
          <p:spPr>
            <a:xfrm>
              <a:off x="7645985" y="1633176"/>
              <a:ext cx="1622367" cy="175147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A5C4294-205A-81DD-309C-A89FFBB98903}"/>
                </a:ext>
              </a:extLst>
            </p:cNvPr>
            <p:cNvCxnSpPr>
              <a:cxnSpLocks/>
              <a:stCxn id="29" idx="6"/>
              <a:endCxn id="21" idx="2"/>
            </p:cNvCxnSpPr>
            <p:nvPr/>
          </p:nvCxnSpPr>
          <p:spPr>
            <a:xfrm>
              <a:off x="7659766" y="3749843"/>
              <a:ext cx="1457317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D3C13F-2FE2-8782-916F-E0BDFF2B3359}"/>
                </a:ext>
              </a:extLst>
            </p:cNvPr>
            <p:cNvGrpSpPr/>
            <p:nvPr/>
          </p:nvGrpSpPr>
          <p:grpSpPr>
            <a:xfrm>
              <a:off x="1632555" y="3233377"/>
              <a:ext cx="1032932" cy="1032932"/>
              <a:chOff x="1837270" y="2912534"/>
              <a:chExt cx="1032932" cy="103293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37E8B67-FD25-F6DD-9F58-49D1A2481C80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9BAB12AB-C3A6-4DA9-FD97-3966290339F5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E4CF67-5787-81B5-A797-69DB0864DF55}"/>
                </a:ext>
              </a:extLst>
            </p:cNvPr>
            <p:cNvGrpSpPr/>
            <p:nvPr/>
          </p:nvGrpSpPr>
          <p:grpSpPr>
            <a:xfrm>
              <a:off x="4122804" y="1116710"/>
              <a:ext cx="1032932" cy="5266266"/>
              <a:chOff x="3903134" y="795867"/>
              <a:chExt cx="1032932" cy="5266266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BEF7936-C11E-6101-B6CD-05D383609D56}"/>
                  </a:ext>
                </a:extLst>
              </p:cNvPr>
              <p:cNvGrpSpPr/>
              <p:nvPr/>
            </p:nvGrpSpPr>
            <p:grpSpPr>
              <a:xfrm>
                <a:off x="3903134" y="795867"/>
                <a:ext cx="1032932" cy="1032932"/>
                <a:chOff x="3903134" y="795867"/>
                <a:chExt cx="1032932" cy="1032932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78C92F91-0ECE-9EE7-5B0B-41AC5769C470}"/>
                    </a:ext>
                  </a:extLst>
                </p:cNvPr>
                <p:cNvSpPr/>
                <p:nvPr/>
              </p:nvSpPr>
              <p:spPr>
                <a:xfrm>
                  <a:off x="39031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Isosceles Triangle 50">
                  <a:extLst>
                    <a:ext uri="{FF2B5EF4-FFF2-40B4-BE49-F238E27FC236}">
                      <a16:creationId xmlns:a16="http://schemas.microsoft.com/office/drawing/2014/main" id="{40D1E3F5-D581-CAE2-F69F-F9163CDF4648}"/>
                    </a:ext>
                  </a:extLst>
                </p:cNvPr>
                <p:cNvSpPr/>
                <p:nvPr/>
              </p:nvSpPr>
              <p:spPr>
                <a:xfrm>
                  <a:off x="40544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309775F3-06B4-10DC-B99C-68A879A8A0DC}"/>
                    </a:ext>
                  </a:extLst>
                </p:cNvPr>
                <p:cNvCxnSpPr>
                  <a:cxnSpLocks/>
                  <a:stCxn id="51" idx="0"/>
                  <a:endCxn id="51" idx="4"/>
                </p:cNvCxnSpPr>
                <p:nvPr/>
              </p:nvCxnSpPr>
              <p:spPr>
                <a:xfrm>
                  <a:off x="44276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5F5B9BA-BAEB-11FC-1450-40A1F1EA31B2}"/>
                  </a:ext>
                </a:extLst>
              </p:cNvPr>
              <p:cNvGrpSpPr/>
              <p:nvPr/>
            </p:nvGrpSpPr>
            <p:grpSpPr>
              <a:xfrm>
                <a:off x="3903134" y="2912534"/>
                <a:ext cx="1032932" cy="1032932"/>
                <a:chOff x="3903134" y="2912534"/>
                <a:chExt cx="1032932" cy="103293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C84C937C-C985-37D0-289F-3AC2C92597F9}"/>
                    </a:ext>
                  </a:extLst>
                </p:cNvPr>
                <p:cNvSpPr/>
                <p:nvPr/>
              </p:nvSpPr>
              <p:spPr>
                <a:xfrm>
                  <a:off x="39031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Isosceles Triangle 47">
                  <a:extLst>
                    <a:ext uri="{FF2B5EF4-FFF2-40B4-BE49-F238E27FC236}">
                      <a16:creationId xmlns:a16="http://schemas.microsoft.com/office/drawing/2014/main" id="{8E6A3EDA-8EA9-E70E-16C5-A8859CB1EE5B}"/>
                    </a:ext>
                  </a:extLst>
                </p:cNvPr>
                <p:cNvSpPr/>
                <p:nvPr/>
              </p:nvSpPr>
              <p:spPr>
                <a:xfrm>
                  <a:off x="40544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0C7C9F72-D296-1232-6567-A0E5D28C43AE}"/>
                    </a:ext>
                  </a:extLst>
                </p:cNvPr>
                <p:cNvCxnSpPr>
                  <a:cxnSpLocks/>
                  <a:stCxn id="48" idx="0"/>
                  <a:endCxn id="48" idx="2"/>
                </p:cNvCxnSpPr>
                <p:nvPr/>
              </p:nvCxnSpPr>
              <p:spPr>
                <a:xfrm flipH="1">
                  <a:off x="40544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715105B5-D859-8E73-19B4-47804523582E}"/>
                  </a:ext>
                </a:extLst>
              </p:cNvPr>
              <p:cNvGrpSpPr/>
              <p:nvPr/>
            </p:nvGrpSpPr>
            <p:grpSpPr>
              <a:xfrm>
                <a:off x="3903134" y="5029201"/>
                <a:ext cx="1032932" cy="1032932"/>
                <a:chOff x="3903134" y="5029201"/>
                <a:chExt cx="1032932" cy="1032932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E34D0DF-1265-059E-478F-C0671BF3DF1C}"/>
                    </a:ext>
                  </a:extLst>
                </p:cNvPr>
                <p:cNvSpPr/>
                <p:nvPr/>
              </p:nvSpPr>
              <p:spPr>
                <a:xfrm>
                  <a:off x="39031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id="{422025CB-F200-D0EA-3779-1F24006500AA}"/>
                    </a:ext>
                  </a:extLst>
                </p:cNvPr>
                <p:cNvSpPr/>
                <p:nvPr/>
              </p:nvSpPr>
              <p:spPr>
                <a:xfrm>
                  <a:off x="4054403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452AFC4C-DA22-7A21-A39C-B798E5BEE94C}"/>
                    </a:ext>
                  </a:extLst>
                </p:cNvPr>
                <p:cNvCxnSpPr>
                  <a:cxnSpLocks/>
                  <a:stCxn id="45" idx="2"/>
                  <a:endCxn id="45" idx="4"/>
                </p:cNvCxnSpPr>
                <p:nvPr/>
              </p:nvCxnSpPr>
              <p:spPr>
                <a:xfrm>
                  <a:off x="4054403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FB2DBDA-4154-4E23-9F31-B5ABFF3B100A}"/>
                </a:ext>
              </a:extLst>
            </p:cNvPr>
            <p:cNvGrpSpPr/>
            <p:nvPr/>
          </p:nvGrpSpPr>
          <p:grpSpPr>
            <a:xfrm>
              <a:off x="6613053" y="1116710"/>
              <a:ext cx="1046713" cy="5266266"/>
              <a:chOff x="6622241" y="1116710"/>
              <a:chExt cx="1046713" cy="526626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9EA2FF4-3C0D-965E-A153-4DDFCF389413}"/>
                  </a:ext>
                </a:extLst>
              </p:cNvPr>
              <p:cNvGrpSpPr/>
              <p:nvPr/>
            </p:nvGrpSpPr>
            <p:grpSpPr>
              <a:xfrm>
                <a:off x="6622241" y="1116710"/>
                <a:ext cx="1032932" cy="1032932"/>
                <a:chOff x="7255934" y="795867"/>
                <a:chExt cx="1032932" cy="103293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30F5E765-4588-A8F0-A516-4922BA773B2B}"/>
                    </a:ext>
                  </a:extLst>
                </p:cNvPr>
                <p:cNvSpPr/>
                <p:nvPr/>
              </p:nvSpPr>
              <p:spPr>
                <a:xfrm>
                  <a:off x="72559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Isosceles Triangle 37">
                  <a:extLst>
                    <a:ext uri="{FF2B5EF4-FFF2-40B4-BE49-F238E27FC236}">
                      <a16:creationId xmlns:a16="http://schemas.microsoft.com/office/drawing/2014/main" id="{D0F7AC0F-8D6A-A398-B6CF-166736729983}"/>
                    </a:ext>
                  </a:extLst>
                </p:cNvPr>
                <p:cNvSpPr/>
                <p:nvPr/>
              </p:nvSpPr>
              <p:spPr>
                <a:xfrm>
                  <a:off x="74072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16CB2D99-0864-C962-9A54-616C7648CB90}"/>
                    </a:ext>
                  </a:extLst>
                </p:cNvPr>
                <p:cNvCxnSpPr>
                  <a:cxnSpLocks/>
                  <a:stCxn id="38" idx="0"/>
                  <a:endCxn id="38" idx="4"/>
                </p:cNvCxnSpPr>
                <p:nvPr/>
              </p:nvCxnSpPr>
              <p:spPr>
                <a:xfrm>
                  <a:off x="77804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5C71B946-4FC7-C123-8B79-C3835AB04763}"/>
                    </a:ext>
                  </a:extLst>
                </p:cNvPr>
                <p:cNvCxnSpPr>
                  <a:cxnSpLocks/>
                  <a:stCxn id="38" idx="0"/>
                  <a:endCxn id="38" idx="2"/>
                </p:cNvCxnSpPr>
                <p:nvPr/>
              </p:nvCxnSpPr>
              <p:spPr>
                <a:xfrm flipH="1">
                  <a:off x="7407203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767D3BB-7D5C-219C-696A-AF1CAEF99CE3}"/>
                  </a:ext>
                </a:extLst>
              </p:cNvPr>
              <p:cNvGrpSpPr/>
              <p:nvPr/>
            </p:nvGrpSpPr>
            <p:grpSpPr>
              <a:xfrm>
                <a:off x="6636022" y="5350044"/>
                <a:ext cx="1032932" cy="1032932"/>
                <a:chOff x="7255934" y="2912534"/>
                <a:chExt cx="1032932" cy="1032932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29F2C3C-09A0-3EB8-6A98-FF6289631546}"/>
                    </a:ext>
                  </a:extLst>
                </p:cNvPr>
                <p:cNvSpPr/>
                <p:nvPr/>
              </p:nvSpPr>
              <p:spPr>
                <a:xfrm>
                  <a:off x="72559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Isosceles Triangle 33">
                  <a:extLst>
                    <a:ext uri="{FF2B5EF4-FFF2-40B4-BE49-F238E27FC236}">
                      <a16:creationId xmlns:a16="http://schemas.microsoft.com/office/drawing/2014/main" id="{33F4BD78-8666-72ED-5822-16142134FDFD}"/>
                    </a:ext>
                  </a:extLst>
                </p:cNvPr>
                <p:cNvSpPr/>
                <p:nvPr/>
              </p:nvSpPr>
              <p:spPr>
                <a:xfrm>
                  <a:off x="74072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62BFF434-8A75-044C-7A28-D7F9BD96F315}"/>
                    </a:ext>
                  </a:extLst>
                </p:cNvPr>
                <p:cNvCxnSpPr>
                  <a:cxnSpLocks/>
                  <a:stCxn id="34" idx="0"/>
                  <a:endCxn id="34" idx="2"/>
                </p:cNvCxnSpPr>
                <p:nvPr/>
              </p:nvCxnSpPr>
              <p:spPr>
                <a:xfrm flipH="1">
                  <a:off x="74072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9E617BB-2F5A-08E0-C1FF-D548FDAF5F45}"/>
                    </a:ext>
                  </a:extLst>
                </p:cNvPr>
                <p:cNvCxnSpPr>
                  <a:cxnSpLocks/>
                  <a:stCxn id="34" idx="2"/>
                  <a:endCxn id="34" idx="4"/>
                </p:cNvCxnSpPr>
                <p:nvPr/>
              </p:nvCxnSpPr>
              <p:spPr>
                <a:xfrm>
                  <a:off x="7407203" y="3707341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C253E97-C24D-77F3-F641-410145FC68BB}"/>
                  </a:ext>
                </a:extLst>
              </p:cNvPr>
              <p:cNvGrpSpPr/>
              <p:nvPr/>
            </p:nvGrpSpPr>
            <p:grpSpPr>
              <a:xfrm>
                <a:off x="6636022" y="3233377"/>
                <a:ext cx="1032932" cy="1032932"/>
                <a:chOff x="7255934" y="5029201"/>
                <a:chExt cx="1032932" cy="1032932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C23A7D1B-6474-42B0-3EF2-319B575B52C1}"/>
                    </a:ext>
                  </a:extLst>
                </p:cNvPr>
                <p:cNvSpPr/>
                <p:nvPr/>
              </p:nvSpPr>
              <p:spPr>
                <a:xfrm>
                  <a:off x="72559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Isosceles Triangle 29">
                  <a:extLst>
                    <a:ext uri="{FF2B5EF4-FFF2-40B4-BE49-F238E27FC236}">
                      <a16:creationId xmlns:a16="http://schemas.microsoft.com/office/drawing/2014/main" id="{1D5BBDF9-1953-674D-5C3A-856C55856060}"/>
                    </a:ext>
                  </a:extLst>
                </p:cNvPr>
                <p:cNvSpPr/>
                <p:nvPr/>
              </p:nvSpPr>
              <p:spPr>
                <a:xfrm>
                  <a:off x="7410950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5135C127-E11A-D8D9-D49D-12FD232BE6A5}"/>
                    </a:ext>
                  </a:extLst>
                </p:cNvPr>
                <p:cNvCxnSpPr>
                  <a:cxnSpLocks/>
                  <a:stCxn id="30" idx="4"/>
                  <a:endCxn id="30" idx="2"/>
                </p:cNvCxnSpPr>
                <p:nvPr/>
              </p:nvCxnSpPr>
              <p:spPr>
                <a:xfrm flipH="1">
                  <a:off x="7410950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F08E3B9E-6E08-2FEA-C96A-84F7CB7D3F58}"/>
                    </a:ext>
                  </a:extLst>
                </p:cNvPr>
                <p:cNvCxnSpPr>
                  <a:cxnSpLocks/>
                  <a:stCxn id="30" idx="0"/>
                  <a:endCxn id="30" idx="4"/>
                </p:cNvCxnSpPr>
                <p:nvPr/>
              </p:nvCxnSpPr>
              <p:spPr>
                <a:xfrm>
                  <a:off x="7784202" y="5151221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5DC1DA3-D5F4-F855-13F2-DCCEA227A98B}"/>
                </a:ext>
              </a:extLst>
            </p:cNvPr>
            <p:cNvCxnSpPr>
              <a:cxnSpLocks/>
              <a:stCxn id="44" idx="6"/>
              <a:endCxn id="33" idx="2"/>
            </p:cNvCxnSpPr>
            <p:nvPr/>
          </p:nvCxnSpPr>
          <p:spPr>
            <a:xfrm>
              <a:off x="5155736" y="5866510"/>
              <a:ext cx="147109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A975CA4-1965-6D3B-C15F-B424F07C2C8D}"/>
                </a:ext>
              </a:extLst>
            </p:cNvPr>
            <p:cNvCxnSpPr>
              <a:cxnSpLocks/>
              <a:stCxn id="50" idx="5"/>
              <a:endCxn id="29" idx="1"/>
            </p:cNvCxnSpPr>
            <p:nvPr/>
          </p:nvCxnSpPr>
          <p:spPr>
            <a:xfrm>
              <a:off x="5004467" y="1998373"/>
              <a:ext cx="1773636" cy="138627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CE3B86-BDD7-CEB4-2209-DE45C21CA459}"/>
                </a:ext>
              </a:extLst>
            </p:cNvPr>
            <p:cNvGrpSpPr/>
            <p:nvPr/>
          </p:nvGrpSpPr>
          <p:grpSpPr>
            <a:xfrm>
              <a:off x="9117083" y="3233377"/>
              <a:ext cx="1032932" cy="1032932"/>
              <a:chOff x="9321798" y="2912534"/>
              <a:chExt cx="1032932" cy="103293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A3847DB-C4D2-B516-4C64-BD7592425898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5F6CE3C2-0C49-B8C6-AFAD-08A019A2BCBE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566E2DB-B91D-29A1-BB66-30F0F4A7A427}"/>
                  </a:ext>
                </a:extLst>
              </p:cNvPr>
              <p:cNvCxnSpPr>
                <a:cxnSpLocks/>
                <a:stCxn id="22" idx="2"/>
                <a:endCxn id="22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981EB4D-A9A6-4320-695C-937C41E65904}"/>
                  </a:ext>
                </a:extLst>
              </p:cNvPr>
              <p:cNvCxnSpPr>
                <a:cxnSpLocks/>
                <a:stCxn id="22" idx="0"/>
                <a:endCxn id="22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FF7F952-4DD2-A2E4-F8EC-8ECB1A0470BA}"/>
                  </a:ext>
                </a:extLst>
              </p:cNvPr>
              <p:cNvCxnSpPr>
                <a:cxnSpLocks/>
                <a:stCxn id="22" idx="0"/>
                <a:endCxn id="22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7046003-B8A4-F4B8-90E4-B862788C1C40}"/>
              </a:ext>
            </a:extLst>
          </p:cNvPr>
          <p:cNvSpPr txBox="1"/>
          <p:nvPr/>
        </p:nvSpPr>
        <p:spPr>
          <a:xfrm>
            <a:off x="8691480" y="1069134"/>
            <a:ext cx="158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Vertex Relaxed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871BF61-2B09-B5D9-B153-02CFF46C916A}"/>
              </a:ext>
            </a:extLst>
          </p:cNvPr>
          <p:cNvSpPr txBox="1"/>
          <p:nvPr/>
        </p:nvSpPr>
        <p:spPr>
          <a:xfrm>
            <a:off x="8691480" y="1397934"/>
            <a:ext cx="158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Rest of Edges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ADA9C5-D564-85FA-6C95-DB810DF8B792}"/>
              </a:ext>
            </a:extLst>
          </p:cNvPr>
          <p:cNvSpPr txBox="1"/>
          <p:nvPr/>
        </p:nvSpPr>
        <p:spPr>
          <a:xfrm>
            <a:off x="8691480" y="740333"/>
            <a:ext cx="132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Vertex Opt.</a:t>
            </a:r>
          </a:p>
        </p:txBody>
      </p:sp>
    </p:spTree>
    <p:extLst>
      <p:ext uri="{BB962C8B-B14F-4D97-AF65-F5344CB8AC3E}">
        <p14:creationId xmlns:p14="http://schemas.microsoft.com/office/powerpoint/2010/main" val="3654454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08E7B9-30F1-5EC5-D1CB-D51FF77C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67" y="2348956"/>
            <a:ext cx="10451065" cy="857689"/>
          </a:xfrm>
        </p:spPr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/>
              <a:t>Implementation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EAED3F7-BAA5-8AA8-5405-7B95750074AE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363D7-2CEE-E84B-A2C7-F8325BA9BFB1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19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1036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5202A1A-B330-B843-D2E1-FC87ED1A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25" y="944699"/>
            <a:ext cx="10451065" cy="1539097"/>
          </a:xfrm>
        </p:spPr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/>
              <a:t>Assembly Sequence Optimization</a:t>
            </a:r>
            <a:br>
              <a:rPr lang="en-US" dirty="0"/>
            </a:br>
            <a:r>
              <a:rPr lang="en-US" dirty="0"/>
              <a:t>for Space Structures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8EB637-3D5B-6333-9FF6-53F40974A548}"/>
              </a:ext>
            </a:extLst>
          </p:cNvPr>
          <p:cNvSpPr txBox="1">
            <a:spLocks/>
          </p:cNvSpPr>
          <p:nvPr/>
        </p:nvSpPr>
        <p:spPr>
          <a:xfrm>
            <a:off x="839925" y="587632"/>
            <a:ext cx="10450927" cy="308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100" baseline="0">
                <a:solidFill>
                  <a:schemeClr val="accent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 AUGUST 2024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E8A5845-A01D-AFBF-3FE0-A75C394B21E8}"/>
              </a:ext>
            </a:extLst>
          </p:cNvPr>
          <p:cNvSpPr txBox="1">
            <a:spLocks/>
          </p:cNvSpPr>
          <p:nvPr/>
        </p:nvSpPr>
        <p:spPr>
          <a:xfrm>
            <a:off x="839925" y="4612229"/>
            <a:ext cx="10450512" cy="29662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00" baseline="0">
                <a:solidFill>
                  <a:schemeClr val="bg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Dalan C. Loudermilk, John R. Cooper, Michael W. Otte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C798E80B-F160-1750-7298-301F3B0B0DA8}"/>
              </a:ext>
            </a:extLst>
          </p:cNvPr>
          <p:cNvSpPr txBox="1">
            <a:spLocks/>
          </p:cNvSpPr>
          <p:nvPr/>
        </p:nvSpPr>
        <p:spPr>
          <a:xfrm>
            <a:off x="839925" y="5008823"/>
            <a:ext cx="10450512" cy="7221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spc="0" baseline="0">
                <a:solidFill>
                  <a:schemeClr val="bg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Autonomous Integrated Systems Research Branch, NASA </a:t>
            </a:r>
            <a:r>
              <a:rPr lang="en-US" dirty="0" err="1"/>
              <a:t>LaRC</a:t>
            </a:r>
            <a:endParaRPr lang="en-US" dirty="0"/>
          </a:p>
          <a:p>
            <a:r>
              <a:rPr lang="en-US" dirty="0"/>
              <a:t>Motion and Teaming Lab, UMD College Park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ED09E-795E-E7F8-37C5-6607776AA5C2}"/>
              </a:ext>
            </a:extLst>
          </p:cNvPr>
          <p:cNvSpPr txBox="1"/>
          <p:nvPr/>
        </p:nvSpPr>
        <p:spPr>
          <a:xfrm>
            <a:off x="804380" y="6292140"/>
            <a:ext cx="101248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000" dirty="0">
                <a:solidFill>
                  <a:schemeClr val="bg2"/>
                </a:solidFill>
                <a:latin typeface="Soleil Lt" panose="02000503000000020003" pitchFamily="2" charset="77"/>
              </a:rPr>
              <a:t>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1109591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Overview of Algorithm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52A8BC-CD10-BDED-00F5-B456A680CBF9}"/>
              </a:ext>
            </a:extLst>
          </p:cNvPr>
          <p:cNvGrpSpPr/>
          <p:nvPr/>
        </p:nvGrpSpPr>
        <p:grpSpPr>
          <a:xfrm>
            <a:off x="639768" y="1153946"/>
            <a:ext cx="10912460" cy="573869"/>
            <a:chOff x="298446" y="1246556"/>
            <a:chExt cx="10912460" cy="5738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F4CDE8-BD2C-2E2E-7AD2-898287A845FE}"/>
                </a:ext>
              </a:extLst>
            </p:cNvPr>
            <p:cNvSpPr/>
            <p:nvPr/>
          </p:nvSpPr>
          <p:spPr>
            <a:xfrm>
              <a:off x="298446" y="1246558"/>
              <a:ext cx="1281538" cy="57386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Provide Structure Plan and Cost Functions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587916-C600-15CA-0C75-240ADB6810E4}"/>
                </a:ext>
              </a:extLst>
            </p:cNvPr>
            <p:cNvSpPr/>
            <p:nvPr/>
          </p:nvSpPr>
          <p:spPr>
            <a:xfrm>
              <a:off x="1674292" y="1246558"/>
              <a:ext cx="1281538" cy="57386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Generate Graph with Valid Vertices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4E3847-9FC1-BB9D-9018-620D8E590D3F}"/>
                </a:ext>
              </a:extLst>
            </p:cNvPr>
            <p:cNvSpPr/>
            <p:nvPr/>
          </p:nvSpPr>
          <p:spPr>
            <a:xfrm>
              <a:off x="3050138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Generate Vertex Costs on Valid Graph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4D385B-5B92-7538-9E5C-3EFDBC153C52}"/>
                </a:ext>
              </a:extLst>
            </p:cNvPr>
            <p:cNvSpPr/>
            <p:nvPr/>
          </p:nvSpPr>
          <p:spPr>
            <a:xfrm>
              <a:off x="4425984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Search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Vertex Costs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1B6BD0-626C-C204-8E47-00DEF7D940A7}"/>
                </a:ext>
              </a:extLst>
            </p:cNvPr>
            <p:cNvSpPr/>
            <p:nvPr/>
          </p:nvSpPr>
          <p:spPr>
            <a:xfrm>
              <a:off x="5801830" y="1246557"/>
              <a:ext cx="1281538" cy="5738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Expand Vertex Optimal Assembly Sequence Set By </a:t>
              </a:r>
              <a:r>
                <a:rPr lang="en-US" sz="1000" b="0" i="0" u="none" strike="noStrike" baseline="0" dirty="0">
                  <a:solidFill>
                    <a:schemeClr val="bg1"/>
                  </a:solidFill>
                </a:rPr>
                <a:t>𝜖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25E775-A734-4112-3971-0C102BB4F608}"/>
                </a:ext>
              </a:extLst>
            </p:cNvPr>
            <p:cNvSpPr/>
            <p:nvPr/>
          </p:nvSpPr>
          <p:spPr>
            <a:xfrm>
              <a:off x="7177676" y="1246557"/>
              <a:ext cx="1281538" cy="5738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Edge Costs on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Relaxed Set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349EB0-D542-09DD-B79F-513941EC9E24}"/>
                </a:ext>
              </a:extLst>
            </p:cNvPr>
            <p:cNvSpPr/>
            <p:nvPr/>
          </p:nvSpPr>
          <p:spPr>
            <a:xfrm>
              <a:off x="8553522" y="1246558"/>
              <a:ext cx="1281538" cy="57386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Search Edge Costs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5FE6D2-574C-AC47-A63A-72DB92A11205}"/>
                </a:ext>
              </a:extLst>
            </p:cNvPr>
            <p:cNvSpPr/>
            <p:nvPr/>
          </p:nvSpPr>
          <p:spPr>
            <a:xfrm>
              <a:off x="9929368" y="1246556"/>
              <a:ext cx="1281538" cy="57386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Final Assembly Sequence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FB3957-526F-C1AD-BB7D-552E64AB7258}"/>
              </a:ext>
            </a:extLst>
          </p:cNvPr>
          <p:cNvGrpSpPr/>
          <p:nvPr/>
        </p:nvGrpSpPr>
        <p:grpSpPr>
          <a:xfrm>
            <a:off x="2195577" y="1797411"/>
            <a:ext cx="7895150" cy="4259938"/>
            <a:chOff x="110069" y="158454"/>
            <a:chExt cx="11536208" cy="622452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959F478-56C9-6E04-6F11-C85E0B32F493}"/>
                </a:ext>
              </a:extLst>
            </p:cNvPr>
            <p:cNvCxnSpPr>
              <a:cxnSpLocks/>
              <a:stCxn id="83" idx="7"/>
              <a:endCxn id="80" idx="2"/>
            </p:cNvCxnSpPr>
            <p:nvPr/>
          </p:nvCxnSpPr>
          <p:spPr>
            <a:xfrm flipV="1">
              <a:off x="2514218" y="1633176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EE4127-97BC-D90A-DC2A-5AB1C1EC40B5}"/>
                </a:ext>
              </a:extLst>
            </p:cNvPr>
            <p:cNvCxnSpPr>
              <a:cxnSpLocks/>
              <a:stCxn id="83" idx="6"/>
              <a:endCxn id="77" idx="2"/>
            </p:cNvCxnSpPr>
            <p:nvPr/>
          </p:nvCxnSpPr>
          <p:spPr>
            <a:xfrm>
              <a:off x="2665487" y="3749843"/>
              <a:ext cx="14573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85B65FE-A87E-7836-F3DD-7B2FF715F259}"/>
                </a:ext>
              </a:extLst>
            </p:cNvPr>
            <p:cNvCxnSpPr>
              <a:cxnSpLocks/>
              <a:stCxn id="83" idx="5"/>
              <a:endCxn id="74" idx="2"/>
            </p:cNvCxnSpPr>
            <p:nvPr/>
          </p:nvCxnSpPr>
          <p:spPr>
            <a:xfrm>
              <a:off x="2514218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0262393-435F-02E3-3B36-F9BB558C3680}"/>
                </a:ext>
              </a:extLst>
            </p:cNvPr>
            <p:cNvCxnSpPr>
              <a:cxnSpLocks/>
              <a:stCxn id="77" idx="5"/>
              <a:endCxn id="63" idx="1"/>
            </p:cNvCxnSpPr>
            <p:nvPr/>
          </p:nvCxnSpPr>
          <p:spPr>
            <a:xfrm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D474118-659F-D528-683E-DCB1558E8303}"/>
                </a:ext>
              </a:extLst>
            </p:cNvPr>
            <p:cNvCxnSpPr>
              <a:cxnSpLocks/>
              <a:stCxn id="63" idx="6"/>
              <a:endCxn id="51" idx="3"/>
            </p:cNvCxnSpPr>
            <p:nvPr/>
          </p:nvCxnSpPr>
          <p:spPr>
            <a:xfrm flipV="1">
              <a:off x="7659766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721A17B-75FE-7F7B-97D3-F374617DC748}"/>
                </a:ext>
              </a:extLst>
            </p:cNvPr>
            <p:cNvCxnSpPr>
              <a:cxnSpLocks/>
              <a:stCxn id="80" idx="6"/>
              <a:endCxn id="67" idx="2"/>
            </p:cNvCxnSpPr>
            <p:nvPr/>
          </p:nvCxnSpPr>
          <p:spPr>
            <a:xfrm>
              <a:off x="5155736" y="1633176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076D8A4-FB69-F0FC-8B75-CA1C0C79B3A5}"/>
                </a:ext>
              </a:extLst>
            </p:cNvPr>
            <p:cNvCxnSpPr>
              <a:cxnSpLocks/>
              <a:stCxn id="67" idx="6"/>
              <a:endCxn id="51" idx="1"/>
            </p:cNvCxnSpPr>
            <p:nvPr/>
          </p:nvCxnSpPr>
          <p:spPr>
            <a:xfrm>
              <a:off x="7645985" y="1633176"/>
              <a:ext cx="1622367" cy="1751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5E5A870-2011-87C6-77DB-21CD557BD7B7}"/>
                </a:ext>
              </a:extLst>
            </p:cNvPr>
            <p:cNvCxnSpPr>
              <a:cxnSpLocks/>
              <a:stCxn id="59" idx="6"/>
              <a:endCxn id="51" idx="2"/>
            </p:cNvCxnSpPr>
            <p:nvPr/>
          </p:nvCxnSpPr>
          <p:spPr>
            <a:xfrm>
              <a:off x="7659766" y="3749843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6B8B6C-F509-EE34-7DE2-CE646515A9A5}"/>
                </a:ext>
              </a:extLst>
            </p:cNvPr>
            <p:cNvCxnSpPr>
              <a:cxnSpLocks/>
              <a:stCxn id="74" idx="7"/>
              <a:endCxn id="59" idx="3"/>
            </p:cNvCxnSpPr>
            <p:nvPr/>
          </p:nvCxnSpPr>
          <p:spPr>
            <a:xfrm flipV="1"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A9CCC40-9858-79A8-2507-B1489B9749E5}"/>
                </a:ext>
              </a:extLst>
            </p:cNvPr>
            <p:cNvGrpSpPr/>
            <p:nvPr/>
          </p:nvGrpSpPr>
          <p:grpSpPr>
            <a:xfrm>
              <a:off x="1632555" y="3233377"/>
              <a:ext cx="1032932" cy="1032932"/>
              <a:chOff x="1837270" y="2912534"/>
              <a:chExt cx="1032932" cy="1032932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0078F86-0D8B-985C-3A44-A9BE04EBE5EC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id="{22A2DDC9-F60B-CAF5-4E30-29F0E7B79A28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EA84A03-6221-960E-A05B-8354D2B5CA88}"/>
                </a:ext>
              </a:extLst>
            </p:cNvPr>
            <p:cNvGrpSpPr/>
            <p:nvPr/>
          </p:nvGrpSpPr>
          <p:grpSpPr>
            <a:xfrm>
              <a:off x="4122804" y="1116710"/>
              <a:ext cx="1032932" cy="5266266"/>
              <a:chOff x="3903134" y="795867"/>
              <a:chExt cx="1032932" cy="5266266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6D565BF3-07BD-E50B-7302-0B04FD7C9BCC}"/>
                  </a:ext>
                </a:extLst>
              </p:cNvPr>
              <p:cNvGrpSpPr/>
              <p:nvPr/>
            </p:nvGrpSpPr>
            <p:grpSpPr>
              <a:xfrm>
                <a:off x="3903134" y="795867"/>
                <a:ext cx="1032932" cy="1032932"/>
                <a:chOff x="3903134" y="795867"/>
                <a:chExt cx="1032932" cy="1032932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DC053BCA-6281-F385-B5DA-74D8B2D13A3E}"/>
                    </a:ext>
                  </a:extLst>
                </p:cNvPr>
                <p:cNvSpPr/>
                <p:nvPr/>
              </p:nvSpPr>
              <p:spPr>
                <a:xfrm>
                  <a:off x="39031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Isosceles Triangle 80">
                  <a:extLst>
                    <a:ext uri="{FF2B5EF4-FFF2-40B4-BE49-F238E27FC236}">
                      <a16:creationId xmlns:a16="http://schemas.microsoft.com/office/drawing/2014/main" id="{BBDEF2AC-03C4-E394-C59B-092787043F5C}"/>
                    </a:ext>
                  </a:extLst>
                </p:cNvPr>
                <p:cNvSpPr/>
                <p:nvPr/>
              </p:nvSpPr>
              <p:spPr>
                <a:xfrm>
                  <a:off x="40544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42A3DF5E-7D36-2254-71FB-9B7941CA0B52}"/>
                    </a:ext>
                  </a:extLst>
                </p:cNvPr>
                <p:cNvCxnSpPr>
                  <a:cxnSpLocks/>
                  <a:stCxn id="81" idx="0"/>
                  <a:endCxn id="81" idx="4"/>
                </p:cNvCxnSpPr>
                <p:nvPr/>
              </p:nvCxnSpPr>
              <p:spPr>
                <a:xfrm>
                  <a:off x="44276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E243EEB-D161-E609-BCB4-5361D59B4E05}"/>
                  </a:ext>
                </a:extLst>
              </p:cNvPr>
              <p:cNvGrpSpPr/>
              <p:nvPr/>
            </p:nvGrpSpPr>
            <p:grpSpPr>
              <a:xfrm>
                <a:off x="3903134" y="2912534"/>
                <a:ext cx="1032932" cy="1032932"/>
                <a:chOff x="3903134" y="2912534"/>
                <a:chExt cx="1032932" cy="1032932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FBB1634-0BCD-9680-6495-53C164DA52EB}"/>
                    </a:ext>
                  </a:extLst>
                </p:cNvPr>
                <p:cNvSpPr/>
                <p:nvPr/>
              </p:nvSpPr>
              <p:spPr>
                <a:xfrm>
                  <a:off x="39031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Isosceles Triangle 77">
                  <a:extLst>
                    <a:ext uri="{FF2B5EF4-FFF2-40B4-BE49-F238E27FC236}">
                      <a16:creationId xmlns:a16="http://schemas.microsoft.com/office/drawing/2014/main" id="{3B594552-1727-87E1-1737-62AC310DAA78}"/>
                    </a:ext>
                  </a:extLst>
                </p:cNvPr>
                <p:cNvSpPr/>
                <p:nvPr/>
              </p:nvSpPr>
              <p:spPr>
                <a:xfrm>
                  <a:off x="40544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D9FD47FA-6E0B-6BAD-FF93-97EF3E0CBB80}"/>
                    </a:ext>
                  </a:extLst>
                </p:cNvPr>
                <p:cNvCxnSpPr>
                  <a:cxnSpLocks/>
                  <a:stCxn id="78" idx="0"/>
                  <a:endCxn id="78" idx="2"/>
                </p:cNvCxnSpPr>
                <p:nvPr/>
              </p:nvCxnSpPr>
              <p:spPr>
                <a:xfrm flipH="1">
                  <a:off x="40544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4B10BF7-366C-7706-9258-8A2D9989B13E}"/>
                  </a:ext>
                </a:extLst>
              </p:cNvPr>
              <p:cNvGrpSpPr/>
              <p:nvPr/>
            </p:nvGrpSpPr>
            <p:grpSpPr>
              <a:xfrm>
                <a:off x="3903134" y="5029201"/>
                <a:ext cx="1032932" cy="1032932"/>
                <a:chOff x="3903134" y="5029201"/>
                <a:chExt cx="1032932" cy="1032932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516AD4CA-5C50-C24D-A371-0E66E5D589A6}"/>
                    </a:ext>
                  </a:extLst>
                </p:cNvPr>
                <p:cNvSpPr/>
                <p:nvPr/>
              </p:nvSpPr>
              <p:spPr>
                <a:xfrm>
                  <a:off x="39031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Isosceles Triangle 74">
                  <a:extLst>
                    <a:ext uri="{FF2B5EF4-FFF2-40B4-BE49-F238E27FC236}">
                      <a16:creationId xmlns:a16="http://schemas.microsoft.com/office/drawing/2014/main" id="{9902571E-BCF7-66AC-E651-9FB6BD9F3B42}"/>
                    </a:ext>
                  </a:extLst>
                </p:cNvPr>
                <p:cNvSpPr/>
                <p:nvPr/>
              </p:nvSpPr>
              <p:spPr>
                <a:xfrm>
                  <a:off x="4054403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87CC3ADB-E1B1-BA95-8ABC-1F9778D87D6C}"/>
                    </a:ext>
                  </a:extLst>
                </p:cNvPr>
                <p:cNvCxnSpPr>
                  <a:cxnSpLocks/>
                  <a:stCxn id="75" idx="2"/>
                  <a:endCxn id="75" idx="4"/>
                </p:cNvCxnSpPr>
                <p:nvPr/>
              </p:nvCxnSpPr>
              <p:spPr>
                <a:xfrm>
                  <a:off x="4054403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7C49A74-41B1-ECCD-42F6-5FFB6AE88C7F}"/>
                </a:ext>
              </a:extLst>
            </p:cNvPr>
            <p:cNvGrpSpPr/>
            <p:nvPr/>
          </p:nvGrpSpPr>
          <p:grpSpPr>
            <a:xfrm>
              <a:off x="6613053" y="1116710"/>
              <a:ext cx="1046713" cy="5266266"/>
              <a:chOff x="6622241" y="1116710"/>
              <a:chExt cx="1046713" cy="5266266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8BE62EB-0193-D1DB-B0E5-52BCA292B9A1}"/>
                  </a:ext>
                </a:extLst>
              </p:cNvPr>
              <p:cNvGrpSpPr/>
              <p:nvPr/>
            </p:nvGrpSpPr>
            <p:grpSpPr>
              <a:xfrm>
                <a:off x="6622241" y="1116710"/>
                <a:ext cx="1032932" cy="1032932"/>
                <a:chOff x="7255934" y="795867"/>
                <a:chExt cx="1032932" cy="1032932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FF0857B0-D7EB-4886-F3DB-7F0065EA9314}"/>
                    </a:ext>
                  </a:extLst>
                </p:cNvPr>
                <p:cNvSpPr/>
                <p:nvPr/>
              </p:nvSpPr>
              <p:spPr>
                <a:xfrm>
                  <a:off x="72559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Isosceles Triangle 67">
                  <a:extLst>
                    <a:ext uri="{FF2B5EF4-FFF2-40B4-BE49-F238E27FC236}">
                      <a16:creationId xmlns:a16="http://schemas.microsoft.com/office/drawing/2014/main" id="{0623E7DE-6FA2-E622-318C-586D843C7BB3}"/>
                    </a:ext>
                  </a:extLst>
                </p:cNvPr>
                <p:cNvSpPr/>
                <p:nvPr/>
              </p:nvSpPr>
              <p:spPr>
                <a:xfrm>
                  <a:off x="74072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1504CB77-B136-6C5C-38C7-C673E37ED351}"/>
                    </a:ext>
                  </a:extLst>
                </p:cNvPr>
                <p:cNvCxnSpPr>
                  <a:cxnSpLocks/>
                  <a:stCxn id="68" idx="0"/>
                  <a:endCxn id="68" idx="4"/>
                </p:cNvCxnSpPr>
                <p:nvPr/>
              </p:nvCxnSpPr>
              <p:spPr>
                <a:xfrm>
                  <a:off x="77804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B9E77A2E-EDFB-26AC-35E5-23C89ED1EECD}"/>
                    </a:ext>
                  </a:extLst>
                </p:cNvPr>
                <p:cNvCxnSpPr>
                  <a:cxnSpLocks/>
                  <a:stCxn id="68" idx="0"/>
                  <a:endCxn id="68" idx="2"/>
                </p:cNvCxnSpPr>
                <p:nvPr/>
              </p:nvCxnSpPr>
              <p:spPr>
                <a:xfrm flipH="1">
                  <a:off x="7407203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99D26CA-CF47-7AA3-0A32-C1CA0C48500A}"/>
                  </a:ext>
                </a:extLst>
              </p:cNvPr>
              <p:cNvGrpSpPr/>
              <p:nvPr/>
            </p:nvGrpSpPr>
            <p:grpSpPr>
              <a:xfrm>
                <a:off x="6636022" y="5350044"/>
                <a:ext cx="1032932" cy="1032932"/>
                <a:chOff x="7255934" y="2912534"/>
                <a:chExt cx="1032932" cy="1032932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94162FE8-E2C9-F267-C8B9-10CFBB35C2C0}"/>
                    </a:ext>
                  </a:extLst>
                </p:cNvPr>
                <p:cNvSpPr/>
                <p:nvPr/>
              </p:nvSpPr>
              <p:spPr>
                <a:xfrm>
                  <a:off x="72559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Isosceles Triangle 63">
                  <a:extLst>
                    <a:ext uri="{FF2B5EF4-FFF2-40B4-BE49-F238E27FC236}">
                      <a16:creationId xmlns:a16="http://schemas.microsoft.com/office/drawing/2014/main" id="{5AB2E2D1-601E-783F-AD3F-3392BD4DA98C}"/>
                    </a:ext>
                  </a:extLst>
                </p:cNvPr>
                <p:cNvSpPr/>
                <p:nvPr/>
              </p:nvSpPr>
              <p:spPr>
                <a:xfrm>
                  <a:off x="74072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AEEE95F4-FE59-6FDE-EFD3-D0101B646944}"/>
                    </a:ext>
                  </a:extLst>
                </p:cNvPr>
                <p:cNvCxnSpPr>
                  <a:cxnSpLocks/>
                  <a:stCxn id="64" idx="0"/>
                  <a:endCxn id="64" idx="2"/>
                </p:cNvCxnSpPr>
                <p:nvPr/>
              </p:nvCxnSpPr>
              <p:spPr>
                <a:xfrm flipH="1">
                  <a:off x="74072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546E28D-C1EF-DB04-A767-8EA36743A214}"/>
                    </a:ext>
                  </a:extLst>
                </p:cNvPr>
                <p:cNvCxnSpPr>
                  <a:cxnSpLocks/>
                  <a:stCxn id="64" idx="2"/>
                  <a:endCxn id="64" idx="4"/>
                </p:cNvCxnSpPr>
                <p:nvPr/>
              </p:nvCxnSpPr>
              <p:spPr>
                <a:xfrm>
                  <a:off x="7407203" y="3707341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CBD4228-745A-EC37-5F63-E52DC7183EBD}"/>
                  </a:ext>
                </a:extLst>
              </p:cNvPr>
              <p:cNvGrpSpPr/>
              <p:nvPr/>
            </p:nvGrpSpPr>
            <p:grpSpPr>
              <a:xfrm>
                <a:off x="6636022" y="3233377"/>
                <a:ext cx="1032932" cy="1032932"/>
                <a:chOff x="7255934" y="5029201"/>
                <a:chExt cx="1032932" cy="1032932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4F63F2D-6867-39B2-98E2-8BC4ABB831D4}"/>
                    </a:ext>
                  </a:extLst>
                </p:cNvPr>
                <p:cNvSpPr/>
                <p:nvPr/>
              </p:nvSpPr>
              <p:spPr>
                <a:xfrm>
                  <a:off x="72559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Isosceles Triangle 59">
                  <a:extLst>
                    <a:ext uri="{FF2B5EF4-FFF2-40B4-BE49-F238E27FC236}">
                      <a16:creationId xmlns:a16="http://schemas.microsoft.com/office/drawing/2014/main" id="{95C5A785-58D8-A041-7590-1586F4B56BCB}"/>
                    </a:ext>
                  </a:extLst>
                </p:cNvPr>
                <p:cNvSpPr/>
                <p:nvPr/>
              </p:nvSpPr>
              <p:spPr>
                <a:xfrm>
                  <a:off x="7410950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4091B85-9F9E-E0F3-FA5F-FD3711694A3F}"/>
                    </a:ext>
                  </a:extLst>
                </p:cNvPr>
                <p:cNvCxnSpPr>
                  <a:cxnSpLocks/>
                  <a:stCxn id="60" idx="4"/>
                  <a:endCxn id="60" idx="2"/>
                </p:cNvCxnSpPr>
                <p:nvPr/>
              </p:nvCxnSpPr>
              <p:spPr>
                <a:xfrm flipH="1">
                  <a:off x="7410950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D51170C-596E-71D1-E976-96CD2A1B40DE}"/>
                    </a:ext>
                  </a:extLst>
                </p:cNvPr>
                <p:cNvCxnSpPr>
                  <a:cxnSpLocks/>
                  <a:stCxn id="60" idx="0"/>
                  <a:endCxn id="60" idx="4"/>
                </p:cNvCxnSpPr>
                <p:nvPr/>
              </p:nvCxnSpPr>
              <p:spPr>
                <a:xfrm>
                  <a:off x="7784202" y="5151221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97FA9ED-3650-05BD-562E-22A7AE65245E}"/>
                </a:ext>
              </a:extLst>
            </p:cNvPr>
            <p:cNvCxnSpPr>
              <a:cxnSpLocks/>
              <a:stCxn id="74" idx="6"/>
              <a:endCxn id="63" idx="2"/>
            </p:cNvCxnSpPr>
            <p:nvPr/>
          </p:nvCxnSpPr>
          <p:spPr>
            <a:xfrm>
              <a:off x="5155736" y="5866510"/>
              <a:ext cx="147109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267A4EB-D28B-E2AD-4A8E-25F4FB9F30BB}"/>
                </a:ext>
              </a:extLst>
            </p:cNvPr>
            <p:cNvCxnSpPr>
              <a:cxnSpLocks/>
              <a:stCxn id="80" idx="5"/>
              <a:endCxn id="59" idx="1"/>
            </p:cNvCxnSpPr>
            <p:nvPr/>
          </p:nvCxnSpPr>
          <p:spPr>
            <a:xfrm>
              <a:off x="5004467" y="1998373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A97DEF-8857-C588-CECB-19A0F3777474}"/>
                </a:ext>
              </a:extLst>
            </p:cNvPr>
            <p:cNvGrpSpPr/>
            <p:nvPr/>
          </p:nvGrpSpPr>
          <p:grpSpPr>
            <a:xfrm>
              <a:off x="9117083" y="3233377"/>
              <a:ext cx="1032932" cy="1032932"/>
              <a:chOff x="9321798" y="2912534"/>
              <a:chExt cx="1032932" cy="1032932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BF07C52-6D78-4653-80D4-C050B6C7A5BB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88671B65-4E2D-5E37-7245-C4D8D38C75AF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C607C27-49B5-3F40-F435-81F56A43C645}"/>
                  </a:ext>
                </a:extLst>
              </p:cNvPr>
              <p:cNvCxnSpPr>
                <a:cxnSpLocks/>
                <a:stCxn id="52" idx="2"/>
                <a:endCxn id="52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327898B-B824-A3A0-8EEF-08ACA1A27DCF}"/>
                  </a:ext>
                </a:extLst>
              </p:cNvPr>
              <p:cNvCxnSpPr>
                <a:cxnSpLocks/>
                <a:stCxn id="52" idx="0"/>
                <a:endCxn id="52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6D1E08A-453D-C2A2-B3DA-BF01CFE2066E}"/>
                  </a:ext>
                </a:extLst>
              </p:cNvPr>
              <p:cNvCxnSpPr>
                <a:cxnSpLocks/>
                <a:stCxn id="52" idx="0"/>
                <a:endCxn id="52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2B9D746-29C7-5268-8A96-935C5659F271}"/>
                </a:ext>
              </a:extLst>
            </p:cNvPr>
            <p:cNvSpPr/>
            <p:nvPr/>
          </p:nvSpPr>
          <p:spPr>
            <a:xfrm rot="18815385">
              <a:off x="2131827" y="2027423"/>
              <a:ext cx="2391503" cy="9843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9BB9D87-5426-3AAA-786A-E7572D1931BA}"/>
                </a:ext>
              </a:extLst>
            </p:cNvPr>
            <p:cNvCxnSpPr>
              <a:cxnSpLocks/>
              <a:stCxn id="29" idx="0"/>
              <a:endCxn id="49" idx="3"/>
            </p:cNvCxnSpPr>
            <p:nvPr/>
          </p:nvCxnSpPr>
          <p:spPr>
            <a:xfrm flipH="1">
              <a:off x="2207760" y="2180240"/>
              <a:ext cx="763356" cy="641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0EDD46D-AE96-B75D-2FEF-70C21F73863A}"/>
                </a:ext>
              </a:extLst>
            </p:cNvPr>
            <p:cNvGrpSpPr/>
            <p:nvPr/>
          </p:nvGrpSpPr>
          <p:grpSpPr>
            <a:xfrm>
              <a:off x="110069" y="177539"/>
              <a:ext cx="2457598" cy="2421468"/>
              <a:chOff x="110069" y="237064"/>
              <a:chExt cx="2457598" cy="2421468"/>
            </a:xfrm>
          </p:grpSpPr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92F9CEBB-A3D1-AC0A-67CE-29E54BB18720}"/>
                  </a:ext>
                </a:extLst>
              </p:cNvPr>
              <p:cNvSpPr/>
              <p:nvPr/>
            </p:nvSpPr>
            <p:spPr>
              <a:xfrm>
                <a:off x="1676437" y="54714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F39A2B2-4172-1503-166B-F22293C6DF1D}"/>
                  </a:ext>
                </a:extLst>
              </p:cNvPr>
              <p:cNvSpPr/>
              <p:nvPr/>
            </p:nvSpPr>
            <p:spPr>
              <a:xfrm>
                <a:off x="507630" y="1836977"/>
                <a:ext cx="886913" cy="254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DDEC70F-9BBB-95F7-0B80-D16D7B59CDA2}"/>
                  </a:ext>
                </a:extLst>
              </p:cNvPr>
              <p:cNvCxnSpPr>
                <a:stCxn id="42" idx="0"/>
              </p:cNvCxnSpPr>
              <p:nvPr/>
            </p:nvCxnSpPr>
            <p:spPr>
              <a:xfrm flipH="1" flipV="1">
                <a:off x="575733" y="1294053"/>
                <a:ext cx="375354" cy="542924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4FBAFF6-7536-EDB1-C5D2-CC86C3886E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1986" y="1040053"/>
                <a:ext cx="598651" cy="27228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82ED0FB-337B-A44F-CA67-4C34E4F6FD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6459" y="795867"/>
                <a:ext cx="82281" cy="235046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5F9CA52-C959-36CC-B9CF-D73E15A0E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6459" y="1040053"/>
                <a:ext cx="255513" cy="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4298CD0-654F-D2B3-FAE4-BC958B42F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5338" y="591621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A8CCEF35-D3D1-FA75-DA61-25D166337BDC}"/>
                  </a:ext>
                </a:extLst>
              </p:cNvPr>
              <p:cNvCxnSpPr>
                <a:cxnSpLocks/>
                <a:endCxn id="41" idx="5"/>
              </p:cNvCxnSpPr>
              <p:nvPr/>
            </p:nvCxnSpPr>
            <p:spPr>
              <a:xfrm flipV="1">
                <a:off x="1394543" y="868912"/>
                <a:ext cx="841772" cy="19728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84F7AB1-21DC-2893-9607-FB4C289370E4}"/>
                  </a:ext>
                </a:extLst>
              </p:cNvPr>
              <p:cNvSpPr/>
              <p:nvPr/>
            </p:nvSpPr>
            <p:spPr>
              <a:xfrm rot="16200000">
                <a:off x="128134" y="218999"/>
                <a:ext cx="2421468" cy="24575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23502B4-9456-52F9-185A-079C61FB75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38646" y="795867"/>
                <a:ext cx="170598" cy="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579A6BB-8531-B0C2-4CA4-7F6840C65CE7}"/>
                </a:ext>
              </a:extLst>
            </p:cNvPr>
            <p:cNvCxnSpPr>
              <a:cxnSpLocks/>
              <a:stCxn id="35" idx="2"/>
              <a:endCxn id="67" idx="6"/>
            </p:cNvCxnSpPr>
            <p:nvPr/>
          </p:nvCxnSpPr>
          <p:spPr>
            <a:xfrm flipH="1">
              <a:off x="7645985" y="1388273"/>
              <a:ext cx="1540654" cy="2449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99F6B67-F4D5-1E7B-3FA2-F334D877E4FA}"/>
                </a:ext>
              </a:extLst>
            </p:cNvPr>
            <p:cNvGrpSpPr/>
            <p:nvPr/>
          </p:nvGrpSpPr>
          <p:grpSpPr>
            <a:xfrm>
              <a:off x="9186639" y="158454"/>
              <a:ext cx="2459638" cy="2459638"/>
              <a:chOff x="9186639" y="118014"/>
              <a:chExt cx="2459638" cy="2459638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ADA9CC4-84AE-D7AC-2BA7-2C78BFAE9B1C}"/>
                  </a:ext>
                </a:extLst>
              </p:cNvPr>
              <p:cNvSpPr/>
              <p:nvPr/>
            </p:nvSpPr>
            <p:spPr>
              <a:xfrm>
                <a:off x="9186639" y="118014"/>
                <a:ext cx="2459638" cy="245963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29672F31-4788-AE92-D121-9F8068512E28}"/>
                  </a:ext>
                </a:extLst>
              </p:cNvPr>
              <p:cNvSpPr/>
              <p:nvPr/>
            </p:nvSpPr>
            <p:spPr>
              <a:xfrm>
                <a:off x="9535718" y="479706"/>
                <a:ext cx="1777590" cy="1532406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3ECCD0B-5EC9-0334-B863-A93CC919AEC9}"/>
                  </a:ext>
                </a:extLst>
              </p:cNvPr>
              <p:cNvCxnSpPr>
                <a:cxnSpLocks/>
                <a:stCxn id="36" idx="0"/>
                <a:endCxn id="36" idx="2"/>
              </p:cNvCxnSpPr>
              <p:nvPr/>
            </p:nvCxnSpPr>
            <p:spPr>
              <a:xfrm flipH="1">
                <a:off x="9535718" y="479706"/>
                <a:ext cx="888795" cy="153240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86C1520-82CA-30AE-035C-5430BD380BF9}"/>
                  </a:ext>
                </a:extLst>
              </p:cNvPr>
              <p:cNvCxnSpPr>
                <a:cxnSpLocks/>
                <a:stCxn id="36" idx="0"/>
                <a:endCxn id="36" idx="4"/>
              </p:cNvCxnSpPr>
              <p:nvPr/>
            </p:nvCxnSpPr>
            <p:spPr>
              <a:xfrm>
                <a:off x="10424513" y="479706"/>
                <a:ext cx="888795" cy="153240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5743017-62B6-42A5-0790-EF6B40D102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6286" y="1845154"/>
                <a:ext cx="378863" cy="323115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EB0484D3-DC8D-46F6-9E79-E5815145B4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35300" y="1865769"/>
                <a:ext cx="356015" cy="279689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617FBD1-9C1E-BCDD-3A87-3FFAC1677C80}"/>
                </a:ext>
              </a:extLst>
            </p:cNvPr>
            <p:cNvCxnSpPr>
              <a:cxnSpLocks/>
              <a:stCxn id="77" idx="7"/>
              <a:endCxn id="67" idx="3"/>
            </p:cNvCxnSpPr>
            <p:nvPr/>
          </p:nvCxnSpPr>
          <p:spPr>
            <a:xfrm flipV="1">
              <a:off x="5004467" y="1998373"/>
              <a:ext cx="1759855" cy="13862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9700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Overview of Algorithm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52A8BC-CD10-BDED-00F5-B456A680CBF9}"/>
              </a:ext>
            </a:extLst>
          </p:cNvPr>
          <p:cNvGrpSpPr/>
          <p:nvPr/>
        </p:nvGrpSpPr>
        <p:grpSpPr>
          <a:xfrm>
            <a:off x="639768" y="1153946"/>
            <a:ext cx="10912460" cy="573869"/>
            <a:chOff x="298446" y="1246556"/>
            <a:chExt cx="10912460" cy="5738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F4CDE8-BD2C-2E2E-7AD2-898287A845FE}"/>
                </a:ext>
              </a:extLst>
            </p:cNvPr>
            <p:cNvSpPr/>
            <p:nvPr/>
          </p:nvSpPr>
          <p:spPr>
            <a:xfrm>
              <a:off x="298446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Provide Structure Plan and Cost Functions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587916-C600-15CA-0C75-240ADB6810E4}"/>
                </a:ext>
              </a:extLst>
            </p:cNvPr>
            <p:cNvSpPr/>
            <p:nvPr/>
          </p:nvSpPr>
          <p:spPr>
            <a:xfrm>
              <a:off x="1674292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Generate Graph with Valid Vertices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4E3847-9FC1-BB9D-9018-620D8E590D3F}"/>
                </a:ext>
              </a:extLst>
            </p:cNvPr>
            <p:cNvSpPr/>
            <p:nvPr/>
          </p:nvSpPr>
          <p:spPr>
            <a:xfrm>
              <a:off x="3050138" y="1246558"/>
              <a:ext cx="1281538" cy="57386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Generate Vertex Costs on Valid Graph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4D385B-5B92-7538-9E5C-3EFDBC153C52}"/>
                </a:ext>
              </a:extLst>
            </p:cNvPr>
            <p:cNvSpPr/>
            <p:nvPr/>
          </p:nvSpPr>
          <p:spPr>
            <a:xfrm>
              <a:off x="4425984" y="1246558"/>
              <a:ext cx="1281538" cy="57386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Search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Vertex Costs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1B6BD0-626C-C204-8E47-00DEF7D940A7}"/>
                </a:ext>
              </a:extLst>
            </p:cNvPr>
            <p:cNvSpPr/>
            <p:nvPr/>
          </p:nvSpPr>
          <p:spPr>
            <a:xfrm>
              <a:off x="5801830" y="1246557"/>
              <a:ext cx="1281538" cy="5738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Expand Vertex Optimal Assembly Sequence Set By </a:t>
              </a:r>
              <a:r>
                <a:rPr lang="en-US" sz="1000" b="0" i="0" u="none" strike="noStrike" baseline="0" dirty="0">
                  <a:solidFill>
                    <a:schemeClr val="bg1"/>
                  </a:solidFill>
                </a:rPr>
                <a:t>𝜖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25E775-A734-4112-3971-0C102BB4F608}"/>
                </a:ext>
              </a:extLst>
            </p:cNvPr>
            <p:cNvSpPr/>
            <p:nvPr/>
          </p:nvSpPr>
          <p:spPr>
            <a:xfrm>
              <a:off x="7177676" y="1246557"/>
              <a:ext cx="1281538" cy="5738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Edge Costs on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Relaxed Set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349EB0-D542-09DD-B79F-513941EC9E24}"/>
                </a:ext>
              </a:extLst>
            </p:cNvPr>
            <p:cNvSpPr/>
            <p:nvPr/>
          </p:nvSpPr>
          <p:spPr>
            <a:xfrm>
              <a:off x="8553522" y="1246558"/>
              <a:ext cx="1281538" cy="57386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Search Edge Costs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5FE6D2-574C-AC47-A63A-72DB92A11205}"/>
                </a:ext>
              </a:extLst>
            </p:cNvPr>
            <p:cNvSpPr/>
            <p:nvPr/>
          </p:nvSpPr>
          <p:spPr>
            <a:xfrm>
              <a:off x="9929368" y="1246556"/>
              <a:ext cx="1281538" cy="57386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Final Assembly Sequence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2A89D1C-B9BC-89B9-3452-2D2A7C08EDE7}"/>
              </a:ext>
            </a:extLst>
          </p:cNvPr>
          <p:cNvGrpSpPr/>
          <p:nvPr/>
        </p:nvGrpSpPr>
        <p:grpSpPr>
          <a:xfrm>
            <a:off x="3237537" y="2453222"/>
            <a:ext cx="5829179" cy="3604127"/>
            <a:chOff x="1632555" y="1116710"/>
            <a:chExt cx="8517460" cy="5266266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9DE020D7-B4ED-5E28-2E97-6577D712A4DE}"/>
                </a:ext>
              </a:extLst>
            </p:cNvPr>
            <p:cNvCxnSpPr>
              <a:cxnSpLocks/>
              <a:stCxn id="154" idx="7"/>
              <a:endCxn id="151" idx="2"/>
            </p:cNvCxnSpPr>
            <p:nvPr/>
          </p:nvCxnSpPr>
          <p:spPr>
            <a:xfrm flipV="1">
              <a:off x="2514218" y="1633176"/>
              <a:ext cx="1608586" cy="175147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DD3270D-7D67-1376-96F8-C9B657871E22}"/>
                </a:ext>
              </a:extLst>
            </p:cNvPr>
            <p:cNvCxnSpPr>
              <a:cxnSpLocks/>
              <a:stCxn id="154" idx="6"/>
              <a:endCxn id="148" idx="2"/>
            </p:cNvCxnSpPr>
            <p:nvPr/>
          </p:nvCxnSpPr>
          <p:spPr>
            <a:xfrm>
              <a:off x="2665487" y="3749843"/>
              <a:ext cx="145731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FFF615A0-91E7-84E8-9D3C-1497D2503C49}"/>
                </a:ext>
              </a:extLst>
            </p:cNvPr>
            <p:cNvCxnSpPr>
              <a:cxnSpLocks/>
              <a:stCxn id="154" idx="5"/>
              <a:endCxn id="145" idx="2"/>
            </p:cNvCxnSpPr>
            <p:nvPr/>
          </p:nvCxnSpPr>
          <p:spPr>
            <a:xfrm>
              <a:off x="2514218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D7A6EA0B-5B0C-2C3E-8A96-4FAF6E015E09}"/>
                </a:ext>
              </a:extLst>
            </p:cNvPr>
            <p:cNvCxnSpPr>
              <a:cxnSpLocks/>
              <a:stCxn id="148" idx="5"/>
              <a:endCxn id="134" idx="1"/>
            </p:cNvCxnSpPr>
            <p:nvPr/>
          </p:nvCxnSpPr>
          <p:spPr>
            <a:xfrm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222B546-3574-2262-EB2A-ED2190476CA6}"/>
                </a:ext>
              </a:extLst>
            </p:cNvPr>
            <p:cNvCxnSpPr>
              <a:cxnSpLocks/>
              <a:stCxn id="134" idx="6"/>
              <a:endCxn id="122" idx="3"/>
            </p:cNvCxnSpPr>
            <p:nvPr/>
          </p:nvCxnSpPr>
          <p:spPr>
            <a:xfrm flipV="1">
              <a:off x="7659766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7637A61-95E2-6E10-C7A1-E89ED4D46601}"/>
                </a:ext>
              </a:extLst>
            </p:cNvPr>
            <p:cNvCxnSpPr>
              <a:cxnSpLocks/>
              <a:stCxn id="151" idx="6"/>
              <a:endCxn id="138" idx="2"/>
            </p:cNvCxnSpPr>
            <p:nvPr/>
          </p:nvCxnSpPr>
          <p:spPr>
            <a:xfrm>
              <a:off x="5155736" y="1633176"/>
              <a:ext cx="145731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D597FCF-7D22-8BA7-B387-695568940E63}"/>
                </a:ext>
              </a:extLst>
            </p:cNvPr>
            <p:cNvCxnSpPr>
              <a:cxnSpLocks/>
              <a:stCxn id="138" idx="6"/>
              <a:endCxn id="122" idx="1"/>
            </p:cNvCxnSpPr>
            <p:nvPr/>
          </p:nvCxnSpPr>
          <p:spPr>
            <a:xfrm>
              <a:off x="7645985" y="1633176"/>
              <a:ext cx="1622367" cy="175147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2580F23-2436-48E2-7CC6-459A4B66CBD1}"/>
                </a:ext>
              </a:extLst>
            </p:cNvPr>
            <p:cNvCxnSpPr>
              <a:cxnSpLocks/>
              <a:stCxn id="130" idx="6"/>
              <a:endCxn id="122" idx="2"/>
            </p:cNvCxnSpPr>
            <p:nvPr/>
          </p:nvCxnSpPr>
          <p:spPr>
            <a:xfrm>
              <a:off x="7659766" y="3749843"/>
              <a:ext cx="14573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12A23847-7A95-9236-D7AD-8CA38A7DD789}"/>
                </a:ext>
              </a:extLst>
            </p:cNvPr>
            <p:cNvCxnSpPr>
              <a:cxnSpLocks/>
              <a:stCxn id="145" idx="7"/>
              <a:endCxn id="130" idx="3"/>
            </p:cNvCxnSpPr>
            <p:nvPr/>
          </p:nvCxnSpPr>
          <p:spPr>
            <a:xfrm flipV="1"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231BB04-D858-B7BC-60AB-6FEE72E05D96}"/>
                </a:ext>
              </a:extLst>
            </p:cNvPr>
            <p:cNvGrpSpPr/>
            <p:nvPr/>
          </p:nvGrpSpPr>
          <p:grpSpPr>
            <a:xfrm>
              <a:off x="1632555" y="3233377"/>
              <a:ext cx="1032932" cy="1032932"/>
              <a:chOff x="1837270" y="2912534"/>
              <a:chExt cx="1032932" cy="1032932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1C3AAB2-C078-9A36-065C-569F58471997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6BD5EE82-1A8C-9A74-1C2B-5DA81AA2FE15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5C710593-38A3-66A3-1618-41BBF2B82ED7}"/>
                </a:ext>
              </a:extLst>
            </p:cNvPr>
            <p:cNvGrpSpPr/>
            <p:nvPr/>
          </p:nvGrpSpPr>
          <p:grpSpPr>
            <a:xfrm>
              <a:off x="4122804" y="1116710"/>
              <a:ext cx="1032932" cy="5266266"/>
              <a:chOff x="3903134" y="795867"/>
              <a:chExt cx="1032932" cy="5266266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0B98BB2-24CA-62D9-BBDF-4DD7E5C62F29}"/>
                  </a:ext>
                </a:extLst>
              </p:cNvPr>
              <p:cNvGrpSpPr/>
              <p:nvPr/>
            </p:nvGrpSpPr>
            <p:grpSpPr>
              <a:xfrm>
                <a:off x="3903134" y="795867"/>
                <a:ext cx="1032932" cy="1032932"/>
                <a:chOff x="3903134" y="795867"/>
                <a:chExt cx="1032932" cy="1032932"/>
              </a:xfrm>
            </p:grpSpPr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5A065608-D1B3-29F2-93E3-B9FC0954D740}"/>
                    </a:ext>
                  </a:extLst>
                </p:cNvPr>
                <p:cNvSpPr/>
                <p:nvPr/>
              </p:nvSpPr>
              <p:spPr>
                <a:xfrm>
                  <a:off x="39031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Isosceles Triangle 151">
                  <a:extLst>
                    <a:ext uri="{FF2B5EF4-FFF2-40B4-BE49-F238E27FC236}">
                      <a16:creationId xmlns:a16="http://schemas.microsoft.com/office/drawing/2014/main" id="{A5E22720-3F32-871A-2DA5-D6CAC196AAA0}"/>
                    </a:ext>
                  </a:extLst>
                </p:cNvPr>
                <p:cNvSpPr/>
                <p:nvPr/>
              </p:nvSpPr>
              <p:spPr>
                <a:xfrm>
                  <a:off x="40544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9DA6B902-B536-7B34-9A88-745B04CA02FF}"/>
                    </a:ext>
                  </a:extLst>
                </p:cNvPr>
                <p:cNvCxnSpPr>
                  <a:cxnSpLocks/>
                  <a:stCxn id="152" idx="0"/>
                  <a:endCxn id="152" idx="4"/>
                </p:cNvCxnSpPr>
                <p:nvPr/>
              </p:nvCxnSpPr>
              <p:spPr>
                <a:xfrm>
                  <a:off x="44276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AA7A5FF0-CE18-50F9-13F7-8EF178CF61DD}"/>
                  </a:ext>
                </a:extLst>
              </p:cNvPr>
              <p:cNvGrpSpPr/>
              <p:nvPr/>
            </p:nvGrpSpPr>
            <p:grpSpPr>
              <a:xfrm>
                <a:off x="3903134" y="2912534"/>
                <a:ext cx="1032932" cy="1032932"/>
                <a:chOff x="3903134" y="2912534"/>
                <a:chExt cx="1032932" cy="1032932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257F9F6B-2ACD-D5AA-2A35-0286410D6AD8}"/>
                    </a:ext>
                  </a:extLst>
                </p:cNvPr>
                <p:cNvSpPr/>
                <p:nvPr/>
              </p:nvSpPr>
              <p:spPr>
                <a:xfrm>
                  <a:off x="39031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Isosceles Triangle 148">
                  <a:extLst>
                    <a:ext uri="{FF2B5EF4-FFF2-40B4-BE49-F238E27FC236}">
                      <a16:creationId xmlns:a16="http://schemas.microsoft.com/office/drawing/2014/main" id="{AD409F60-AE76-7050-9450-6B6FB58F43C0}"/>
                    </a:ext>
                  </a:extLst>
                </p:cNvPr>
                <p:cNvSpPr/>
                <p:nvPr/>
              </p:nvSpPr>
              <p:spPr>
                <a:xfrm>
                  <a:off x="40544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8AE8ADC0-669C-D873-A9B7-ED2E0B3600CC}"/>
                    </a:ext>
                  </a:extLst>
                </p:cNvPr>
                <p:cNvCxnSpPr>
                  <a:cxnSpLocks/>
                  <a:stCxn id="149" idx="0"/>
                  <a:endCxn id="149" idx="2"/>
                </p:cNvCxnSpPr>
                <p:nvPr/>
              </p:nvCxnSpPr>
              <p:spPr>
                <a:xfrm flipH="1">
                  <a:off x="40544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BF4A64B7-F688-D1EA-BB24-72EDCD49E3A1}"/>
                  </a:ext>
                </a:extLst>
              </p:cNvPr>
              <p:cNvGrpSpPr/>
              <p:nvPr/>
            </p:nvGrpSpPr>
            <p:grpSpPr>
              <a:xfrm>
                <a:off x="3903134" y="5029201"/>
                <a:ext cx="1032932" cy="1032932"/>
                <a:chOff x="3903134" y="5029201"/>
                <a:chExt cx="1032932" cy="1032932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192F033D-44E1-F2B4-4AC0-3F65EEC4C998}"/>
                    </a:ext>
                  </a:extLst>
                </p:cNvPr>
                <p:cNvSpPr/>
                <p:nvPr/>
              </p:nvSpPr>
              <p:spPr>
                <a:xfrm>
                  <a:off x="39031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Isosceles Triangle 145">
                  <a:extLst>
                    <a:ext uri="{FF2B5EF4-FFF2-40B4-BE49-F238E27FC236}">
                      <a16:creationId xmlns:a16="http://schemas.microsoft.com/office/drawing/2014/main" id="{DB880EE1-7C94-541D-59CB-D63C8FF8973F}"/>
                    </a:ext>
                  </a:extLst>
                </p:cNvPr>
                <p:cNvSpPr/>
                <p:nvPr/>
              </p:nvSpPr>
              <p:spPr>
                <a:xfrm>
                  <a:off x="4054403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1BD9EF6A-3302-7B20-A9FC-F2E19398CD02}"/>
                    </a:ext>
                  </a:extLst>
                </p:cNvPr>
                <p:cNvCxnSpPr>
                  <a:cxnSpLocks/>
                  <a:stCxn id="146" idx="2"/>
                  <a:endCxn id="146" idx="4"/>
                </p:cNvCxnSpPr>
                <p:nvPr/>
              </p:nvCxnSpPr>
              <p:spPr>
                <a:xfrm>
                  <a:off x="4054403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E71103F-B0FF-B4D0-5650-4BE29D4A897E}"/>
                </a:ext>
              </a:extLst>
            </p:cNvPr>
            <p:cNvGrpSpPr/>
            <p:nvPr/>
          </p:nvGrpSpPr>
          <p:grpSpPr>
            <a:xfrm>
              <a:off x="6613053" y="1116710"/>
              <a:ext cx="1046713" cy="5266266"/>
              <a:chOff x="6622241" y="1116710"/>
              <a:chExt cx="1046713" cy="5266266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3A021C0A-197E-B739-5457-24CAC3879A94}"/>
                  </a:ext>
                </a:extLst>
              </p:cNvPr>
              <p:cNvGrpSpPr/>
              <p:nvPr/>
            </p:nvGrpSpPr>
            <p:grpSpPr>
              <a:xfrm>
                <a:off x="6622241" y="1116710"/>
                <a:ext cx="1032932" cy="1032932"/>
                <a:chOff x="7255934" y="795867"/>
                <a:chExt cx="1032932" cy="1032932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93ACD298-67F9-F833-7434-F157313F4D2B}"/>
                    </a:ext>
                  </a:extLst>
                </p:cNvPr>
                <p:cNvSpPr/>
                <p:nvPr/>
              </p:nvSpPr>
              <p:spPr>
                <a:xfrm>
                  <a:off x="72559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Isosceles Triangle 138">
                  <a:extLst>
                    <a:ext uri="{FF2B5EF4-FFF2-40B4-BE49-F238E27FC236}">
                      <a16:creationId xmlns:a16="http://schemas.microsoft.com/office/drawing/2014/main" id="{6FA16E25-019D-3A38-5BA0-F52EC17BBC58}"/>
                    </a:ext>
                  </a:extLst>
                </p:cNvPr>
                <p:cNvSpPr/>
                <p:nvPr/>
              </p:nvSpPr>
              <p:spPr>
                <a:xfrm>
                  <a:off x="74072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C8D038B1-A58C-E2C6-0485-A6719E4EF982}"/>
                    </a:ext>
                  </a:extLst>
                </p:cNvPr>
                <p:cNvCxnSpPr>
                  <a:cxnSpLocks/>
                  <a:stCxn id="139" idx="0"/>
                  <a:endCxn id="139" idx="4"/>
                </p:cNvCxnSpPr>
                <p:nvPr/>
              </p:nvCxnSpPr>
              <p:spPr>
                <a:xfrm>
                  <a:off x="77804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7C0176F-7205-1C90-7CAD-19F584EAAAA5}"/>
                    </a:ext>
                  </a:extLst>
                </p:cNvPr>
                <p:cNvCxnSpPr>
                  <a:cxnSpLocks/>
                  <a:stCxn id="139" idx="0"/>
                  <a:endCxn id="139" idx="2"/>
                </p:cNvCxnSpPr>
                <p:nvPr/>
              </p:nvCxnSpPr>
              <p:spPr>
                <a:xfrm flipH="1">
                  <a:off x="7407203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4F13D5D-E9FE-8049-DD21-5D47B7BA8414}"/>
                  </a:ext>
                </a:extLst>
              </p:cNvPr>
              <p:cNvGrpSpPr/>
              <p:nvPr/>
            </p:nvGrpSpPr>
            <p:grpSpPr>
              <a:xfrm>
                <a:off x="6636022" y="5350044"/>
                <a:ext cx="1032932" cy="1032932"/>
                <a:chOff x="7255934" y="2912534"/>
                <a:chExt cx="1032932" cy="1032932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6FEE8FA-4673-18CC-951E-2B1528980865}"/>
                    </a:ext>
                  </a:extLst>
                </p:cNvPr>
                <p:cNvSpPr/>
                <p:nvPr/>
              </p:nvSpPr>
              <p:spPr>
                <a:xfrm>
                  <a:off x="72559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Isosceles Triangle 134">
                  <a:extLst>
                    <a:ext uri="{FF2B5EF4-FFF2-40B4-BE49-F238E27FC236}">
                      <a16:creationId xmlns:a16="http://schemas.microsoft.com/office/drawing/2014/main" id="{33EC2E22-29F8-D577-6F18-83E4FADFA350}"/>
                    </a:ext>
                  </a:extLst>
                </p:cNvPr>
                <p:cNvSpPr/>
                <p:nvPr/>
              </p:nvSpPr>
              <p:spPr>
                <a:xfrm>
                  <a:off x="74072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F21387A7-41A1-C7E0-CC25-21606FACC782}"/>
                    </a:ext>
                  </a:extLst>
                </p:cNvPr>
                <p:cNvCxnSpPr>
                  <a:cxnSpLocks/>
                  <a:stCxn id="135" idx="0"/>
                  <a:endCxn id="135" idx="2"/>
                </p:cNvCxnSpPr>
                <p:nvPr/>
              </p:nvCxnSpPr>
              <p:spPr>
                <a:xfrm flipH="1">
                  <a:off x="74072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2483BF7-4CA0-B52B-2482-4331A9210205}"/>
                    </a:ext>
                  </a:extLst>
                </p:cNvPr>
                <p:cNvCxnSpPr>
                  <a:cxnSpLocks/>
                  <a:stCxn id="135" idx="2"/>
                  <a:endCxn id="135" idx="4"/>
                </p:cNvCxnSpPr>
                <p:nvPr/>
              </p:nvCxnSpPr>
              <p:spPr>
                <a:xfrm>
                  <a:off x="7407203" y="3707341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416C9331-6E33-F50E-FA41-038FDDB86CB3}"/>
                  </a:ext>
                </a:extLst>
              </p:cNvPr>
              <p:cNvGrpSpPr/>
              <p:nvPr/>
            </p:nvGrpSpPr>
            <p:grpSpPr>
              <a:xfrm>
                <a:off x="6636022" y="3233377"/>
                <a:ext cx="1032932" cy="1032932"/>
                <a:chOff x="7255934" y="5029201"/>
                <a:chExt cx="1032932" cy="1032932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D71BC90E-E89D-362C-54A4-EA8D4F31ED30}"/>
                    </a:ext>
                  </a:extLst>
                </p:cNvPr>
                <p:cNvSpPr/>
                <p:nvPr/>
              </p:nvSpPr>
              <p:spPr>
                <a:xfrm>
                  <a:off x="72559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Isosceles Triangle 130">
                  <a:extLst>
                    <a:ext uri="{FF2B5EF4-FFF2-40B4-BE49-F238E27FC236}">
                      <a16:creationId xmlns:a16="http://schemas.microsoft.com/office/drawing/2014/main" id="{351BC4F4-E99E-EDB8-A60F-559CB1916E7C}"/>
                    </a:ext>
                  </a:extLst>
                </p:cNvPr>
                <p:cNvSpPr/>
                <p:nvPr/>
              </p:nvSpPr>
              <p:spPr>
                <a:xfrm>
                  <a:off x="7410950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B0C6A533-4B17-9422-992B-8F52F79270C5}"/>
                    </a:ext>
                  </a:extLst>
                </p:cNvPr>
                <p:cNvCxnSpPr>
                  <a:cxnSpLocks/>
                  <a:stCxn id="131" idx="4"/>
                  <a:endCxn id="131" idx="2"/>
                </p:cNvCxnSpPr>
                <p:nvPr/>
              </p:nvCxnSpPr>
              <p:spPr>
                <a:xfrm flipH="1">
                  <a:off x="7410950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57AEB833-2574-EF99-7180-C42193EA880F}"/>
                    </a:ext>
                  </a:extLst>
                </p:cNvPr>
                <p:cNvCxnSpPr>
                  <a:cxnSpLocks/>
                  <a:stCxn id="131" idx="0"/>
                  <a:endCxn id="131" idx="4"/>
                </p:cNvCxnSpPr>
                <p:nvPr/>
              </p:nvCxnSpPr>
              <p:spPr>
                <a:xfrm>
                  <a:off x="7784202" y="5151221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EBC20FEF-FBA5-48FD-5FC9-FBCCAF0B0752}"/>
                </a:ext>
              </a:extLst>
            </p:cNvPr>
            <p:cNvCxnSpPr>
              <a:cxnSpLocks/>
              <a:stCxn id="145" idx="6"/>
              <a:endCxn id="134" idx="2"/>
            </p:cNvCxnSpPr>
            <p:nvPr/>
          </p:nvCxnSpPr>
          <p:spPr>
            <a:xfrm>
              <a:off x="5155736" y="5866510"/>
              <a:ext cx="147109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18E5F01-D982-66B6-0044-75DD72020F08}"/>
                </a:ext>
              </a:extLst>
            </p:cNvPr>
            <p:cNvGrpSpPr/>
            <p:nvPr/>
          </p:nvGrpSpPr>
          <p:grpSpPr>
            <a:xfrm>
              <a:off x="9117083" y="3233377"/>
              <a:ext cx="1032932" cy="1032932"/>
              <a:chOff x="9321798" y="2912534"/>
              <a:chExt cx="1032932" cy="1032932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CA0E75B8-3976-528B-194B-F89FF8ABD01F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81CCAA1D-782E-2C8E-2E95-731CB5FF24EF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3E1398F0-D325-1F54-6328-CAC201EC2746}"/>
                  </a:ext>
                </a:extLst>
              </p:cNvPr>
              <p:cNvCxnSpPr>
                <a:cxnSpLocks/>
                <a:stCxn id="123" idx="2"/>
                <a:endCxn id="123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2E983894-5D1E-C3E5-5289-532D98A75A0F}"/>
                  </a:ext>
                </a:extLst>
              </p:cNvPr>
              <p:cNvCxnSpPr>
                <a:cxnSpLocks/>
                <a:stCxn id="123" idx="0"/>
                <a:endCxn id="123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4761E9A6-840F-9106-4588-F164DAEEFE96}"/>
                  </a:ext>
                </a:extLst>
              </p:cNvPr>
              <p:cNvCxnSpPr>
                <a:cxnSpLocks/>
                <a:stCxn id="123" idx="0"/>
                <a:endCxn id="123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56836B3-28D4-955C-3FDE-61685EA01782}"/>
                </a:ext>
              </a:extLst>
            </p:cNvPr>
            <p:cNvCxnSpPr>
              <a:cxnSpLocks/>
              <a:stCxn id="151" idx="5"/>
              <a:endCxn id="130" idx="1"/>
            </p:cNvCxnSpPr>
            <p:nvPr/>
          </p:nvCxnSpPr>
          <p:spPr>
            <a:xfrm>
              <a:off x="5004467" y="1998373"/>
              <a:ext cx="1773636" cy="13862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2FD7EE1C-6792-7FED-A1CD-1233CDE947A7}"/>
                </a:ext>
              </a:extLst>
            </p:cNvPr>
            <p:cNvCxnSpPr>
              <a:cxnSpLocks/>
              <a:stCxn id="148" idx="7"/>
              <a:endCxn id="138" idx="3"/>
            </p:cNvCxnSpPr>
            <p:nvPr/>
          </p:nvCxnSpPr>
          <p:spPr>
            <a:xfrm flipV="1">
              <a:off x="5004467" y="1998373"/>
              <a:ext cx="1759855" cy="1386273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565D4FF6-B41E-83EE-1522-334F3371130D}"/>
              </a:ext>
            </a:extLst>
          </p:cNvPr>
          <p:cNvSpPr txBox="1"/>
          <p:nvPr/>
        </p:nvSpPr>
        <p:spPr>
          <a:xfrm>
            <a:off x="3448198" y="3530983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BC38753-B6EA-FB81-268D-B8A5C077599C}"/>
              </a:ext>
            </a:extLst>
          </p:cNvPr>
          <p:cNvSpPr txBox="1"/>
          <p:nvPr/>
        </p:nvSpPr>
        <p:spPr>
          <a:xfrm>
            <a:off x="5157988" y="2079759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B86B5B0-201F-1263-8937-C1FD4575D8FA}"/>
              </a:ext>
            </a:extLst>
          </p:cNvPr>
          <p:cNvSpPr txBox="1"/>
          <p:nvPr/>
        </p:nvSpPr>
        <p:spPr>
          <a:xfrm>
            <a:off x="5161906" y="3532495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1B31D84-8FF7-6F91-93CB-00D6071C5665}"/>
              </a:ext>
            </a:extLst>
          </p:cNvPr>
          <p:cNvSpPr txBox="1"/>
          <p:nvPr/>
        </p:nvSpPr>
        <p:spPr>
          <a:xfrm>
            <a:off x="5167590" y="4978077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A9A91A9-4A2B-D14D-1AAF-BE169288C954}"/>
              </a:ext>
            </a:extLst>
          </p:cNvPr>
          <p:cNvSpPr txBox="1"/>
          <p:nvPr/>
        </p:nvSpPr>
        <p:spPr>
          <a:xfrm>
            <a:off x="6859185" y="2083890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F2CB7FA-153E-2DEF-0DC5-FB7D4E39D980}"/>
              </a:ext>
            </a:extLst>
          </p:cNvPr>
          <p:cNvSpPr txBox="1"/>
          <p:nvPr/>
        </p:nvSpPr>
        <p:spPr>
          <a:xfrm>
            <a:off x="6866182" y="3538703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3E823C0-727D-4C9A-7327-DEB1F4193E90}"/>
              </a:ext>
            </a:extLst>
          </p:cNvPr>
          <p:cNvSpPr txBox="1"/>
          <p:nvPr/>
        </p:nvSpPr>
        <p:spPr>
          <a:xfrm>
            <a:off x="6859185" y="4973699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F5813A39-E9CE-AE62-063D-4DF2017D873B}"/>
              </a:ext>
            </a:extLst>
          </p:cNvPr>
          <p:cNvSpPr txBox="1"/>
          <p:nvPr/>
        </p:nvSpPr>
        <p:spPr>
          <a:xfrm>
            <a:off x="8573204" y="3538703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84938B2-D988-B8E3-6AB0-A72625CA2FC6}"/>
              </a:ext>
            </a:extLst>
          </p:cNvPr>
          <p:cNvGrpSpPr/>
          <p:nvPr/>
        </p:nvGrpSpPr>
        <p:grpSpPr>
          <a:xfrm>
            <a:off x="875489" y="3236068"/>
            <a:ext cx="1646536" cy="1035199"/>
            <a:chOff x="875489" y="3236068"/>
            <a:chExt cx="1646536" cy="1035199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9C4D1A2-76CF-EF3A-2A03-52C77F57981F}"/>
                </a:ext>
              </a:extLst>
            </p:cNvPr>
            <p:cNvSpPr/>
            <p:nvPr/>
          </p:nvSpPr>
          <p:spPr>
            <a:xfrm>
              <a:off x="875489" y="3236068"/>
              <a:ext cx="1646536" cy="10351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B9D9520A-2CD0-0050-7A9B-DC5BAA558552}"/>
                </a:ext>
              </a:extLst>
            </p:cNvPr>
            <p:cNvSpPr txBox="1"/>
            <p:nvPr/>
          </p:nvSpPr>
          <p:spPr>
            <a:xfrm>
              <a:off x="941581" y="3573135"/>
              <a:ext cx="1580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Vertex Relaxed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F8C64E1-0093-4B9B-374B-BB71927D219F}"/>
                </a:ext>
              </a:extLst>
            </p:cNvPr>
            <p:cNvSpPr txBox="1"/>
            <p:nvPr/>
          </p:nvSpPr>
          <p:spPr>
            <a:xfrm>
              <a:off x="941581" y="3901935"/>
              <a:ext cx="1329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Edge Opt.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230A82E-227A-B04F-A545-AC938829CD07}"/>
                </a:ext>
              </a:extLst>
            </p:cNvPr>
            <p:cNvSpPr txBox="1"/>
            <p:nvPr/>
          </p:nvSpPr>
          <p:spPr>
            <a:xfrm>
              <a:off x="941581" y="3244334"/>
              <a:ext cx="1329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Vertex Opt.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524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Overview of Algorithm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52A8BC-CD10-BDED-00F5-B456A680CBF9}"/>
              </a:ext>
            </a:extLst>
          </p:cNvPr>
          <p:cNvGrpSpPr/>
          <p:nvPr/>
        </p:nvGrpSpPr>
        <p:grpSpPr>
          <a:xfrm>
            <a:off x="639768" y="1153946"/>
            <a:ext cx="10912460" cy="573869"/>
            <a:chOff x="298446" y="1246556"/>
            <a:chExt cx="10912460" cy="5738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F4CDE8-BD2C-2E2E-7AD2-898287A845FE}"/>
                </a:ext>
              </a:extLst>
            </p:cNvPr>
            <p:cNvSpPr/>
            <p:nvPr/>
          </p:nvSpPr>
          <p:spPr>
            <a:xfrm>
              <a:off x="298446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Provide Structure Plan and Cost Functions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587916-C600-15CA-0C75-240ADB6810E4}"/>
                </a:ext>
              </a:extLst>
            </p:cNvPr>
            <p:cNvSpPr/>
            <p:nvPr/>
          </p:nvSpPr>
          <p:spPr>
            <a:xfrm>
              <a:off x="1674292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Generate Graph with Valid Vertices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4E3847-9FC1-BB9D-9018-620D8E590D3F}"/>
                </a:ext>
              </a:extLst>
            </p:cNvPr>
            <p:cNvSpPr/>
            <p:nvPr/>
          </p:nvSpPr>
          <p:spPr>
            <a:xfrm>
              <a:off x="3050138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Generate Vertex Costs on Valid Graph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4D385B-5B92-7538-9E5C-3EFDBC153C52}"/>
                </a:ext>
              </a:extLst>
            </p:cNvPr>
            <p:cNvSpPr/>
            <p:nvPr/>
          </p:nvSpPr>
          <p:spPr>
            <a:xfrm>
              <a:off x="4425984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Search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Vertex Costs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1B6BD0-626C-C204-8E47-00DEF7D940A7}"/>
                </a:ext>
              </a:extLst>
            </p:cNvPr>
            <p:cNvSpPr/>
            <p:nvPr/>
          </p:nvSpPr>
          <p:spPr>
            <a:xfrm>
              <a:off x="5801830" y="1246557"/>
              <a:ext cx="1281538" cy="57386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Expand Vertex Optimal Assembly Sequence Set By </a:t>
              </a:r>
              <a:r>
                <a:rPr lang="en-US" sz="1000" b="0" i="0" u="none" strike="noStrike" baseline="0" dirty="0">
                  <a:solidFill>
                    <a:schemeClr val="tx1"/>
                  </a:solidFill>
                </a:rPr>
                <a:t>𝜖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25E775-A734-4112-3971-0C102BB4F608}"/>
                </a:ext>
              </a:extLst>
            </p:cNvPr>
            <p:cNvSpPr/>
            <p:nvPr/>
          </p:nvSpPr>
          <p:spPr>
            <a:xfrm>
              <a:off x="7177676" y="1246557"/>
              <a:ext cx="1281538" cy="57386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Generate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Edge Costs on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Relaxed Set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349EB0-D542-09DD-B79F-513941EC9E24}"/>
                </a:ext>
              </a:extLst>
            </p:cNvPr>
            <p:cNvSpPr/>
            <p:nvPr/>
          </p:nvSpPr>
          <p:spPr>
            <a:xfrm>
              <a:off x="8553522" y="1246558"/>
              <a:ext cx="1281538" cy="57386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Search Edge Costs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5FE6D2-574C-AC47-A63A-72DB92A11205}"/>
                </a:ext>
              </a:extLst>
            </p:cNvPr>
            <p:cNvSpPr/>
            <p:nvPr/>
          </p:nvSpPr>
          <p:spPr>
            <a:xfrm>
              <a:off x="9929368" y="1246556"/>
              <a:ext cx="1281538" cy="57386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Final Assembly Sequence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777F16-33F4-A7E0-CAFD-0A6649CA6328}"/>
              </a:ext>
            </a:extLst>
          </p:cNvPr>
          <p:cNvGrpSpPr/>
          <p:nvPr/>
        </p:nvGrpSpPr>
        <p:grpSpPr>
          <a:xfrm>
            <a:off x="875489" y="3236068"/>
            <a:ext cx="1646536" cy="1035199"/>
            <a:chOff x="875489" y="3236068"/>
            <a:chExt cx="1646536" cy="10351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6BA60C-0F6C-C6DC-596E-82534F8D387B}"/>
                </a:ext>
              </a:extLst>
            </p:cNvPr>
            <p:cNvSpPr/>
            <p:nvPr/>
          </p:nvSpPr>
          <p:spPr>
            <a:xfrm>
              <a:off x="875489" y="3236068"/>
              <a:ext cx="1646536" cy="10351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D27B50-0523-F3D9-7527-4C13C0BF4CD4}"/>
                </a:ext>
              </a:extLst>
            </p:cNvPr>
            <p:cNvSpPr txBox="1"/>
            <p:nvPr/>
          </p:nvSpPr>
          <p:spPr>
            <a:xfrm>
              <a:off x="941581" y="3573135"/>
              <a:ext cx="1580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Vertex Relaxed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9B0C12-D7FF-2B20-45A4-83ED50A73B00}"/>
                </a:ext>
              </a:extLst>
            </p:cNvPr>
            <p:cNvSpPr txBox="1"/>
            <p:nvPr/>
          </p:nvSpPr>
          <p:spPr>
            <a:xfrm>
              <a:off x="941581" y="3901935"/>
              <a:ext cx="1329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Edge Opt.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241FC7-2547-5641-FB67-04BA321CAF5C}"/>
                </a:ext>
              </a:extLst>
            </p:cNvPr>
            <p:cNvSpPr txBox="1"/>
            <p:nvPr/>
          </p:nvSpPr>
          <p:spPr>
            <a:xfrm>
              <a:off x="941581" y="3244334"/>
              <a:ext cx="1329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Vertex Opt.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B57674-44FA-CA01-472A-8D8CAADE3B43}"/>
              </a:ext>
            </a:extLst>
          </p:cNvPr>
          <p:cNvGrpSpPr/>
          <p:nvPr/>
        </p:nvGrpSpPr>
        <p:grpSpPr>
          <a:xfrm>
            <a:off x="3237537" y="2453222"/>
            <a:ext cx="5829179" cy="3604127"/>
            <a:chOff x="1632555" y="1116710"/>
            <a:chExt cx="8517460" cy="5266266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5FEAB85-F7BD-CA90-54A8-06697122228F}"/>
                </a:ext>
              </a:extLst>
            </p:cNvPr>
            <p:cNvCxnSpPr>
              <a:cxnSpLocks/>
              <a:stCxn id="176" idx="7"/>
              <a:endCxn id="173" idx="2"/>
            </p:cNvCxnSpPr>
            <p:nvPr/>
          </p:nvCxnSpPr>
          <p:spPr>
            <a:xfrm flipV="1">
              <a:off x="2514218" y="1633176"/>
              <a:ext cx="1608586" cy="175147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C269300-340B-3C1C-2986-45F30BCCE698}"/>
                </a:ext>
              </a:extLst>
            </p:cNvPr>
            <p:cNvCxnSpPr>
              <a:cxnSpLocks/>
              <a:stCxn id="176" idx="6"/>
              <a:endCxn id="170" idx="2"/>
            </p:cNvCxnSpPr>
            <p:nvPr/>
          </p:nvCxnSpPr>
          <p:spPr>
            <a:xfrm>
              <a:off x="2665487" y="3749843"/>
              <a:ext cx="145731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D1CCA0A-4271-068D-38C5-CAB78F82E6A3}"/>
                </a:ext>
              </a:extLst>
            </p:cNvPr>
            <p:cNvCxnSpPr>
              <a:cxnSpLocks/>
              <a:stCxn id="176" idx="5"/>
              <a:endCxn id="167" idx="2"/>
            </p:cNvCxnSpPr>
            <p:nvPr/>
          </p:nvCxnSpPr>
          <p:spPr>
            <a:xfrm>
              <a:off x="2514218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AE791CA-EF89-B2DF-BC48-6CA764A44159}"/>
                </a:ext>
              </a:extLst>
            </p:cNvPr>
            <p:cNvCxnSpPr>
              <a:cxnSpLocks/>
              <a:stCxn id="114" idx="6"/>
              <a:endCxn id="101" idx="3"/>
            </p:cNvCxnSpPr>
            <p:nvPr/>
          </p:nvCxnSpPr>
          <p:spPr>
            <a:xfrm flipV="1">
              <a:off x="7659766" y="4115040"/>
              <a:ext cx="1608586" cy="175147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0339577-ED22-8C02-6D6E-B5E18DA9BA47}"/>
                </a:ext>
              </a:extLst>
            </p:cNvPr>
            <p:cNvCxnSpPr>
              <a:cxnSpLocks/>
              <a:stCxn id="173" idx="6"/>
              <a:endCxn id="118" idx="2"/>
            </p:cNvCxnSpPr>
            <p:nvPr/>
          </p:nvCxnSpPr>
          <p:spPr>
            <a:xfrm>
              <a:off x="5155736" y="1633176"/>
              <a:ext cx="145731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199D013-D603-8780-A743-72FF01D4E607}"/>
                </a:ext>
              </a:extLst>
            </p:cNvPr>
            <p:cNvCxnSpPr>
              <a:cxnSpLocks/>
              <a:stCxn id="118" idx="6"/>
              <a:endCxn id="101" idx="1"/>
            </p:cNvCxnSpPr>
            <p:nvPr/>
          </p:nvCxnSpPr>
          <p:spPr>
            <a:xfrm>
              <a:off x="7645985" y="1633176"/>
              <a:ext cx="1622367" cy="175147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D2B38A0-8833-472B-AA8B-2B378D56BBFC}"/>
                </a:ext>
              </a:extLst>
            </p:cNvPr>
            <p:cNvCxnSpPr>
              <a:cxnSpLocks/>
              <a:stCxn id="110" idx="6"/>
              <a:endCxn id="101" idx="2"/>
            </p:cNvCxnSpPr>
            <p:nvPr/>
          </p:nvCxnSpPr>
          <p:spPr>
            <a:xfrm>
              <a:off x="7659766" y="3749843"/>
              <a:ext cx="1457317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B08A19B-D6C9-CF8D-4128-AC9F4A7E6B11}"/>
                </a:ext>
              </a:extLst>
            </p:cNvPr>
            <p:cNvCxnSpPr>
              <a:cxnSpLocks/>
              <a:stCxn id="167" idx="7"/>
              <a:endCxn id="110" idx="3"/>
            </p:cNvCxnSpPr>
            <p:nvPr/>
          </p:nvCxnSpPr>
          <p:spPr>
            <a:xfrm flipV="1"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D00718A-9121-5A56-5443-91B26AEFB813}"/>
                </a:ext>
              </a:extLst>
            </p:cNvPr>
            <p:cNvGrpSpPr/>
            <p:nvPr/>
          </p:nvGrpSpPr>
          <p:grpSpPr>
            <a:xfrm>
              <a:off x="1632555" y="3233377"/>
              <a:ext cx="1032932" cy="1032932"/>
              <a:chOff x="1837270" y="2912534"/>
              <a:chExt cx="1032932" cy="1032932"/>
            </a:xfrm>
          </p:grpSpPr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7D4C2B25-10E4-7814-F9E7-6A28B6BC57B8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Isosceles Triangle 176">
                <a:extLst>
                  <a:ext uri="{FF2B5EF4-FFF2-40B4-BE49-F238E27FC236}">
                    <a16:creationId xmlns:a16="http://schemas.microsoft.com/office/drawing/2014/main" id="{4DAF1E75-5442-25ED-C21E-0741FE4FF4B6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351DA2F-C6C9-D42B-EB0D-EBDD76CF8470}"/>
                </a:ext>
              </a:extLst>
            </p:cNvPr>
            <p:cNvGrpSpPr/>
            <p:nvPr/>
          </p:nvGrpSpPr>
          <p:grpSpPr>
            <a:xfrm>
              <a:off x="4122804" y="1116710"/>
              <a:ext cx="1032932" cy="5266266"/>
              <a:chOff x="3903134" y="795867"/>
              <a:chExt cx="1032932" cy="5266266"/>
            </a:xfrm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0775851-7068-AC60-753E-FF68766F0A40}"/>
                  </a:ext>
                </a:extLst>
              </p:cNvPr>
              <p:cNvGrpSpPr/>
              <p:nvPr/>
            </p:nvGrpSpPr>
            <p:grpSpPr>
              <a:xfrm>
                <a:off x="3903134" y="795867"/>
                <a:ext cx="1032932" cy="1032932"/>
                <a:chOff x="3903134" y="795867"/>
                <a:chExt cx="1032932" cy="1032932"/>
              </a:xfrm>
            </p:grpSpPr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2C01730D-9360-E0A5-43D1-78F0AEEC01DF}"/>
                    </a:ext>
                  </a:extLst>
                </p:cNvPr>
                <p:cNvSpPr/>
                <p:nvPr/>
              </p:nvSpPr>
              <p:spPr>
                <a:xfrm>
                  <a:off x="39031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Isosceles Triangle 173">
                  <a:extLst>
                    <a:ext uri="{FF2B5EF4-FFF2-40B4-BE49-F238E27FC236}">
                      <a16:creationId xmlns:a16="http://schemas.microsoft.com/office/drawing/2014/main" id="{D140B73D-352A-04A0-DC68-539F8C26EF85}"/>
                    </a:ext>
                  </a:extLst>
                </p:cNvPr>
                <p:cNvSpPr/>
                <p:nvPr/>
              </p:nvSpPr>
              <p:spPr>
                <a:xfrm>
                  <a:off x="40544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68DDAC07-7AF7-6D92-9FE2-BC211D755B98}"/>
                    </a:ext>
                  </a:extLst>
                </p:cNvPr>
                <p:cNvCxnSpPr>
                  <a:cxnSpLocks/>
                  <a:stCxn id="174" idx="0"/>
                  <a:endCxn id="174" idx="4"/>
                </p:cNvCxnSpPr>
                <p:nvPr/>
              </p:nvCxnSpPr>
              <p:spPr>
                <a:xfrm>
                  <a:off x="44276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916D3416-0793-B785-0B14-04184017954B}"/>
                  </a:ext>
                </a:extLst>
              </p:cNvPr>
              <p:cNvGrpSpPr/>
              <p:nvPr/>
            </p:nvGrpSpPr>
            <p:grpSpPr>
              <a:xfrm>
                <a:off x="3903134" y="2912534"/>
                <a:ext cx="1032932" cy="1032932"/>
                <a:chOff x="3903134" y="2912534"/>
                <a:chExt cx="1032932" cy="1032932"/>
              </a:xfrm>
            </p:grpSpPr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F8604C1E-F63F-AAB6-788F-E6F1816B7A10}"/>
                    </a:ext>
                  </a:extLst>
                </p:cNvPr>
                <p:cNvSpPr/>
                <p:nvPr/>
              </p:nvSpPr>
              <p:spPr>
                <a:xfrm>
                  <a:off x="39031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Isosceles Triangle 170">
                  <a:extLst>
                    <a:ext uri="{FF2B5EF4-FFF2-40B4-BE49-F238E27FC236}">
                      <a16:creationId xmlns:a16="http://schemas.microsoft.com/office/drawing/2014/main" id="{24E8AE1C-E673-72F4-5704-7801B04782A9}"/>
                    </a:ext>
                  </a:extLst>
                </p:cNvPr>
                <p:cNvSpPr/>
                <p:nvPr/>
              </p:nvSpPr>
              <p:spPr>
                <a:xfrm>
                  <a:off x="40544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55181903-F278-4505-AEAE-228E87E5D328}"/>
                    </a:ext>
                  </a:extLst>
                </p:cNvPr>
                <p:cNvCxnSpPr>
                  <a:cxnSpLocks/>
                  <a:stCxn id="171" idx="0"/>
                  <a:endCxn id="171" idx="2"/>
                </p:cNvCxnSpPr>
                <p:nvPr/>
              </p:nvCxnSpPr>
              <p:spPr>
                <a:xfrm flipH="1">
                  <a:off x="40544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175A234B-7137-8C14-D344-192DE0C3809C}"/>
                  </a:ext>
                </a:extLst>
              </p:cNvPr>
              <p:cNvGrpSpPr/>
              <p:nvPr/>
            </p:nvGrpSpPr>
            <p:grpSpPr>
              <a:xfrm>
                <a:off x="3903134" y="5029201"/>
                <a:ext cx="1032932" cy="1032932"/>
                <a:chOff x="3903134" y="5029201"/>
                <a:chExt cx="1032932" cy="1032932"/>
              </a:xfrm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0612BEF7-45E6-5B97-5177-870C00D8D182}"/>
                    </a:ext>
                  </a:extLst>
                </p:cNvPr>
                <p:cNvSpPr/>
                <p:nvPr/>
              </p:nvSpPr>
              <p:spPr>
                <a:xfrm>
                  <a:off x="39031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Isosceles Triangle 167">
                  <a:extLst>
                    <a:ext uri="{FF2B5EF4-FFF2-40B4-BE49-F238E27FC236}">
                      <a16:creationId xmlns:a16="http://schemas.microsoft.com/office/drawing/2014/main" id="{A7A70F6C-8222-98D1-DEDA-A7554150AD1D}"/>
                    </a:ext>
                  </a:extLst>
                </p:cNvPr>
                <p:cNvSpPr/>
                <p:nvPr/>
              </p:nvSpPr>
              <p:spPr>
                <a:xfrm>
                  <a:off x="4054403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566DE839-3739-8172-0A93-D852A7A6D5AE}"/>
                    </a:ext>
                  </a:extLst>
                </p:cNvPr>
                <p:cNvCxnSpPr>
                  <a:cxnSpLocks/>
                  <a:stCxn id="168" idx="2"/>
                  <a:endCxn id="168" idx="4"/>
                </p:cNvCxnSpPr>
                <p:nvPr/>
              </p:nvCxnSpPr>
              <p:spPr>
                <a:xfrm>
                  <a:off x="4054403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DAF7D3A-16FC-BED4-3767-229D719331FB}"/>
                </a:ext>
              </a:extLst>
            </p:cNvPr>
            <p:cNvGrpSpPr/>
            <p:nvPr/>
          </p:nvGrpSpPr>
          <p:grpSpPr>
            <a:xfrm>
              <a:off x="6613053" y="1116710"/>
              <a:ext cx="1046713" cy="5266266"/>
              <a:chOff x="6622241" y="1116710"/>
              <a:chExt cx="1046713" cy="5266266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E02D11AA-E619-C9F4-D424-E37AF29C9FE0}"/>
                  </a:ext>
                </a:extLst>
              </p:cNvPr>
              <p:cNvGrpSpPr/>
              <p:nvPr/>
            </p:nvGrpSpPr>
            <p:grpSpPr>
              <a:xfrm>
                <a:off x="6622241" y="1116710"/>
                <a:ext cx="1032932" cy="1032932"/>
                <a:chOff x="7255934" y="795867"/>
                <a:chExt cx="1032932" cy="1032932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46A77424-675F-8A8D-27E4-49581E24D017}"/>
                    </a:ext>
                  </a:extLst>
                </p:cNvPr>
                <p:cNvSpPr/>
                <p:nvPr/>
              </p:nvSpPr>
              <p:spPr>
                <a:xfrm>
                  <a:off x="72559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>
                  <a:extLst>
                    <a:ext uri="{FF2B5EF4-FFF2-40B4-BE49-F238E27FC236}">
                      <a16:creationId xmlns:a16="http://schemas.microsoft.com/office/drawing/2014/main" id="{28E6EA27-F0F9-1E14-AE75-B93CAFD5650E}"/>
                    </a:ext>
                  </a:extLst>
                </p:cNvPr>
                <p:cNvSpPr/>
                <p:nvPr/>
              </p:nvSpPr>
              <p:spPr>
                <a:xfrm>
                  <a:off x="74072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50B9CBF5-98BA-AE3B-5DB1-A841444425F8}"/>
                    </a:ext>
                  </a:extLst>
                </p:cNvPr>
                <p:cNvCxnSpPr>
                  <a:cxnSpLocks/>
                  <a:stCxn id="119" idx="0"/>
                  <a:endCxn id="119" idx="4"/>
                </p:cNvCxnSpPr>
                <p:nvPr/>
              </p:nvCxnSpPr>
              <p:spPr>
                <a:xfrm>
                  <a:off x="77804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178C292E-A455-C16A-27D7-052C59307FD0}"/>
                    </a:ext>
                  </a:extLst>
                </p:cNvPr>
                <p:cNvCxnSpPr>
                  <a:cxnSpLocks/>
                  <a:stCxn id="119" idx="0"/>
                  <a:endCxn id="119" idx="2"/>
                </p:cNvCxnSpPr>
                <p:nvPr/>
              </p:nvCxnSpPr>
              <p:spPr>
                <a:xfrm flipH="1">
                  <a:off x="7407203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3D7370D-5B13-1652-122D-9491261558B5}"/>
                  </a:ext>
                </a:extLst>
              </p:cNvPr>
              <p:cNvGrpSpPr/>
              <p:nvPr/>
            </p:nvGrpSpPr>
            <p:grpSpPr>
              <a:xfrm>
                <a:off x="6636022" y="5350044"/>
                <a:ext cx="1032932" cy="1032932"/>
                <a:chOff x="7255934" y="2912534"/>
                <a:chExt cx="1032932" cy="1032932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60E96EF3-2FCF-5348-D7D1-7B713B5F82C2}"/>
                    </a:ext>
                  </a:extLst>
                </p:cNvPr>
                <p:cNvSpPr/>
                <p:nvPr/>
              </p:nvSpPr>
              <p:spPr>
                <a:xfrm>
                  <a:off x="72559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Isosceles Triangle 114">
                  <a:extLst>
                    <a:ext uri="{FF2B5EF4-FFF2-40B4-BE49-F238E27FC236}">
                      <a16:creationId xmlns:a16="http://schemas.microsoft.com/office/drawing/2014/main" id="{5DE92514-499D-AF17-6AF1-9BD523BF61F3}"/>
                    </a:ext>
                  </a:extLst>
                </p:cNvPr>
                <p:cNvSpPr/>
                <p:nvPr/>
              </p:nvSpPr>
              <p:spPr>
                <a:xfrm>
                  <a:off x="74072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1C765342-802D-87E2-729F-EEE95CA6A911}"/>
                    </a:ext>
                  </a:extLst>
                </p:cNvPr>
                <p:cNvCxnSpPr>
                  <a:cxnSpLocks/>
                  <a:stCxn id="115" idx="0"/>
                  <a:endCxn id="115" idx="2"/>
                </p:cNvCxnSpPr>
                <p:nvPr/>
              </p:nvCxnSpPr>
              <p:spPr>
                <a:xfrm flipH="1">
                  <a:off x="74072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98DA8108-E819-345B-4F60-D813D3B3EFEC}"/>
                    </a:ext>
                  </a:extLst>
                </p:cNvPr>
                <p:cNvCxnSpPr>
                  <a:cxnSpLocks/>
                  <a:stCxn id="115" idx="2"/>
                  <a:endCxn id="115" idx="4"/>
                </p:cNvCxnSpPr>
                <p:nvPr/>
              </p:nvCxnSpPr>
              <p:spPr>
                <a:xfrm>
                  <a:off x="7407203" y="3707341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1D47D2F1-DC8B-3B59-5313-D27E5BEF389C}"/>
                  </a:ext>
                </a:extLst>
              </p:cNvPr>
              <p:cNvGrpSpPr/>
              <p:nvPr/>
            </p:nvGrpSpPr>
            <p:grpSpPr>
              <a:xfrm>
                <a:off x="6636022" y="3233377"/>
                <a:ext cx="1032932" cy="1032932"/>
                <a:chOff x="7255934" y="5029201"/>
                <a:chExt cx="1032932" cy="1032932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DF07654D-9F83-2ADD-4B4D-CBE322D44247}"/>
                    </a:ext>
                  </a:extLst>
                </p:cNvPr>
                <p:cNvSpPr/>
                <p:nvPr/>
              </p:nvSpPr>
              <p:spPr>
                <a:xfrm>
                  <a:off x="72559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Isosceles Triangle 110">
                  <a:extLst>
                    <a:ext uri="{FF2B5EF4-FFF2-40B4-BE49-F238E27FC236}">
                      <a16:creationId xmlns:a16="http://schemas.microsoft.com/office/drawing/2014/main" id="{D8685C48-E382-DC4C-598F-4FEDCF722D9B}"/>
                    </a:ext>
                  </a:extLst>
                </p:cNvPr>
                <p:cNvSpPr/>
                <p:nvPr/>
              </p:nvSpPr>
              <p:spPr>
                <a:xfrm>
                  <a:off x="7410950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BEE24F4-2880-E154-4718-35376B2FB3A2}"/>
                    </a:ext>
                  </a:extLst>
                </p:cNvPr>
                <p:cNvCxnSpPr>
                  <a:cxnSpLocks/>
                  <a:stCxn id="111" idx="4"/>
                  <a:endCxn id="111" idx="2"/>
                </p:cNvCxnSpPr>
                <p:nvPr/>
              </p:nvCxnSpPr>
              <p:spPr>
                <a:xfrm flipH="1">
                  <a:off x="7410950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3F406F60-CDE2-DAB9-77B1-18542719213A}"/>
                    </a:ext>
                  </a:extLst>
                </p:cNvPr>
                <p:cNvCxnSpPr>
                  <a:cxnSpLocks/>
                  <a:stCxn id="111" idx="0"/>
                  <a:endCxn id="111" idx="4"/>
                </p:cNvCxnSpPr>
                <p:nvPr/>
              </p:nvCxnSpPr>
              <p:spPr>
                <a:xfrm>
                  <a:off x="7784202" y="5151221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F9469AA-136A-2860-A455-88FB48723CEF}"/>
                </a:ext>
              </a:extLst>
            </p:cNvPr>
            <p:cNvCxnSpPr>
              <a:cxnSpLocks/>
              <a:stCxn id="167" idx="6"/>
              <a:endCxn id="114" idx="2"/>
            </p:cNvCxnSpPr>
            <p:nvPr/>
          </p:nvCxnSpPr>
          <p:spPr>
            <a:xfrm>
              <a:off x="5155736" y="5866510"/>
              <a:ext cx="147109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52889B0-3BDC-A2E7-6C94-A2C705DA3070}"/>
                </a:ext>
              </a:extLst>
            </p:cNvPr>
            <p:cNvGrpSpPr/>
            <p:nvPr/>
          </p:nvGrpSpPr>
          <p:grpSpPr>
            <a:xfrm>
              <a:off x="9117083" y="3233377"/>
              <a:ext cx="1032932" cy="1032932"/>
              <a:chOff x="9321798" y="2912534"/>
              <a:chExt cx="1032932" cy="1032932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BD39884-C0BC-EDF7-CA56-7BADAC5597D2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Isosceles Triangle 101">
                <a:extLst>
                  <a:ext uri="{FF2B5EF4-FFF2-40B4-BE49-F238E27FC236}">
                    <a16:creationId xmlns:a16="http://schemas.microsoft.com/office/drawing/2014/main" id="{1AAB8D86-79A3-1A12-07AB-EA886DF3296E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FEA49EA-9EE9-DFE8-2A40-18B42F89D39B}"/>
                  </a:ext>
                </a:extLst>
              </p:cNvPr>
              <p:cNvCxnSpPr>
                <a:cxnSpLocks/>
                <a:stCxn id="102" idx="2"/>
                <a:endCxn id="102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A2B00CC-F4DB-D8E9-7724-14FCC6976A98}"/>
                  </a:ext>
                </a:extLst>
              </p:cNvPr>
              <p:cNvCxnSpPr>
                <a:cxnSpLocks/>
                <a:stCxn id="102" idx="0"/>
                <a:endCxn id="102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2A29265-D965-CBE9-8B1F-EC6C94920774}"/>
                  </a:ext>
                </a:extLst>
              </p:cNvPr>
              <p:cNvCxnSpPr>
                <a:cxnSpLocks/>
                <a:stCxn id="102" idx="0"/>
                <a:endCxn id="102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A393221-3021-44E3-BAD4-C6D8DC33C2B4}"/>
                </a:ext>
              </a:extLst>
            </p:cNvPr>
            <p:cNvCxnSpPr>
              <a:cxnSpLocks/>
              <a:stCxn id="173" idx="5"/>
              <a:endCxn id="110" idx="1"/>
            </p:cNvCxnSpPr>
            <p:nvPr/>
          </p:nvCxnSpPr>
          <p:spPr>
            <a:xfrm>
              <a:off x="5004467" y="1998373"/>
              <a:ext cx="1773636" cy="1386273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1EF2677-335F-FC4D-E7F1-D3AE1E5068D6}"/>
                </a:ext>
              </a:extLst>
            </p:cNvPr>
            <p:cNvCxnSpPr>
              <a:cxnSpLocks/>
              <a:stCxn id="170" idx="7"/>
              <a:endCxn id="118" idx="3"/>
            </p:cNvCxnSpPr>
            <p:nvPr/>
          </p:nvCxnSpPr>
          <p:spPr>
            <a:xfrm flipV="1">
              <a:off x="5004467" y="1998373"/>
              <a:ext cx="1759855" cy="1386273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36A7968C-87AE-8C6B-DFD7-CE5230B16788}"/>
                </a:ext>
              </a:extLst>
            </p:cNvPr>
            <p:cNvCxnSpPr>
              <a:cxnSpLocks/>
              <a:stCxn id="170" idx="5"/>
              <a:endCxn id="114" idx="1"/>
            </p:cNvCxnSpPr>
            <p:nvPr/>
          </p:nvCxnSpPr>
          <p:spPr>
            <a:xfrm>
              <a:off x="5004467" y="4115040"/>
              <a:ext cx="1773636" cy="1386273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B2C71595-4DB9-96FE-0D8A-CE0FBBB3F39E}"/>
              </a:ext>
            </a:extLst>
          </p:cNvPr>
          <p:cNvSpPr txBox="1"/>
          <p:nvPr/>
        </p:nvSpPr>
        <p:spPr>
          <a:xfrm>
            <a:off x="3448198" y="3530983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88E9196-03B4-F26A-A5DC-6200110FCDAE}"/>
              </a:ext>
            </a:extLst>
          </p:cNvPr>
          <p:cNvSpPr txBox="1"/>
          <p:nvPr/>
        </p:nvSpPr>
        <p:spPr>
          <a:xfrm>
            <a:off x="5157988" y="2079759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C5A1260-4BE4-FC11-1380-4DA8C586AF29}"/>
              </a:ext>
            </a:extLst>
          </p:cNvPr>
          <p:cNvSpPr txBox="1"/>
          <p:nvPr/>
        </p:nvSpPr>
        <p:spPr>
          <a:xfrm>
            <a:off x="5161906" y="3532495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6F9AA34-74D9-931A-802E-408C9B2806E2}"/>
              </a:ext>
            </a:extLst>
          </p:cNvPr>
          <p:cNvSpPr txBox="1"/>
          <p:nvPr/>
        </p:nvSpPr>
        <p:spPr>
          <a:xfrm>
            <a:off x="5167590" y="4978077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541BC6F-B09D-17C6-31F0-D0CB920F525C}"/>
              </a:ext>
            </a:extLst>
          </p:cNvPr>
          <p:cNvSpPr txBox="1"/>
          <p:nvPr/>
        </p:nvSpPr>
        <p:spPr>
          <a:xfrm>
            <a:off x="6859185" y="2083890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F9D818F-327E-D5B1-4BBD-F3EAD68AB516}"/>
              </a:ext>
            </a:extLst>
          </p:cNvPr>
          <p:cNvSpPr txBox="1"/>
          <p:nvPr/>
        </p:nvSpPr>
        <p:spPr>
          <a:xfrm>
            <a:off x="6866182" y="3538703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95411B3-7FB7-7708-FDAA-0D0A06150A51}"/>
              </a:ext>
            </a:extLst>
          </p:cNvPr>
          <p:cNvSpPr txBox="1"/>
          <p:nvPr/>
        </p:nvSpPr>
        <p:spPr>
          <a:xfrm>
            <a:off x="6859185" y="4973699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2BCC4B9-3178-1380-0AD5-ADE016B64B06}"/>
              </a:ext>
            </a:extLst>
          </p:cNvPr>
          <p:cNvSpPr txBox="1"/>
          <p:nvPr/>
        </p:nvSpPr>
        <p:spPr>
          <a:xfrm>
            <a:off x="8573204" y="3538703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6190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Overview of Algorithm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52A8BC-CD10-BDED-00F5-B456A680CBF9}"/>
              </a:ext>
            </a:extLst>
          </p:cNvPr>
          <p:cNvGrpSpPr/>
          <p:nvPr/>
        </p:nvGrpSpPr>
        <p:grpSpPr>
          <a:xfrm>
            <a:off x="639768" y="1153946"/>
            <a:ext cx="10912460" cy="573869"/>
            <a:chOff x="298446" y="1246556"/>
            <a:chExt cx="10912460" cy="5738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F4CDE8-BD2C-2E2E-7AD2-898287A845FE}"/>
                </a:ext>
              </a:extLst>
            </p:cNvPr>
            <p:cNvSpPr/>
            <p:nvPr/>
          </p:nvSpPr>
          <p:spPr>
            <a:xfrm>
              <a:off x="298446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Provide Structure Plan and Cost Functions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587916-C600-15CA-0C75-240ADB6810E4}"/>
                </a:ext>
              </a:extLst>
            </p:cNvPr>
            <p:cNvSpPr/>
            <p:nvPr/>
          </p:nvSpPr>
          <p:spPr>
            <a:xfrm>
              <a:off x="1674292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Generate Graph with Valid Vertices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4E3847-9FC1-BB9D-9018-620D8E590D3F}"/>
                </a:ext>
              </a:extLst>
            </p:cNvPr>
            <p:cNvSpPr/>
            <p:nvPr/>
          </p:nvSpPr>
          <p:spPr>
            <a:xfrm>
              <a:off x="3050138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Generate Vertex Costs on Valid Graph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4D385B-5B92-7538-9E5C-3EFDBC153C52}"/>
                </a:ext>
              </a:extLst>
            </p:cNvPr>
            <p:cNvSpPr/>
            <p:nvPr/>
          </p:nvSpPr>
          <p:spPr>
            <a:xfrm>
              <a:off x="4425984" y="1246558"/>
              <a:ext cx="1281538" cy="5738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Search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Vertex Costs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1B6BD0-626C-C204-8E47-00DEF7D940A7}"/>
                </a:ext>
              </a:extLst>
            </p:cNvPr>
            <p:cNvSpPr/>
            <p:nvPr/>
          </p:nvSpPr>
          <p:spPr>
            <a:xfrm>
              <a:off x="5801830" y="1246557"/>
              <a:ext cx="1281538" cy="5738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Expand Vertex Optimal Assembly Sequence Set By </a:t>
              </a:r>
              <a:r>
                <a:rPr lang="en-US" sz="1000" b="0" i="0" u="none" strike="noStrike" baseline="0" dirty="0">
                  <a:solidFill>
                    <a:schemeClr val="bg1"/>
                  </a:solidFill>
                </a:rPr>
                <a:t>𝜖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25E775-A734-4112-3971-0C102BB4F608}"/>
                </a:ext>
              </a:extLst>
            </p:cNvPr>
            <p:cNvSpPr/>
            <p:nvPr/>
          </p:nvSpPr>
          <p:spPr>
            <a:xfrm>
              <a:off x="7177676" y="1246557"/>
              <a:ext cx="1281538" cy="57386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Edge Costs on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Relaxed Set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349EB0-D542-09DD-B79F-513941EC9E24}"/>
                </a:ext>
              </a:extLst>
            </p:cNvPr>
            <p:cNvSpPr/>
            <p:nvPr/>
          </p:nvSpPr>
          <p:spPr>
            <a:xfrm>
              <a:off x="8553522" y="1246558"/>
              <a:ext cx="1281538" cy="57386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Search Edge Costs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5FE6D2-574C-AC47-A63A-72DB92A11205}"/>
                </a:ext>
              </a:extLst>
            </p:cNvPr>
            <p:cNvSpPr/>
            <p:nvPr/>
          </p:nvSpPr>
          <p:spPr>
            <a:xfrm>
              <a:off x="9929368" y="1246556"/>
              <a:ext cx="1281538" cy="57386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Final Assembly Sequence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1D0CB3-DB2C-439C-81DE-3B147BC6DBF9}"/>
              </a:ext>
            </a:extLst>
          </p:cNvPr>
          <p:cNvGrpSpPr/>
          <p:nvPr/>
        </p:nvGrpSpPr>
        <p:grpSpPr>
          <a:xfrm>
            <a:off x="875489" y="3236068"/>
            <a:ext cx="1646536" cy="1035199"/>
            <a:chOff x="875489" y="3236068"/>
            <a:chExt cx="1646536" cy="103519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23DDAD-5C19-9B5C-59F7-5F6C66A732E0}"/>
                </a:ext>
              </a:extLst>
            </p:cNvPr>
            <p:cNvSpPr/>
            <p:nvPr/>
          </p:nvSpPr>
          <p:spPr>
            <a:xfrm>
              <a:off x="875489" y="3236068"/>
              <a:ext cx="1646536" cy="10351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EB4479-D8C9-436B-C606-FCBE7D7F9F62}"/>
                </a:ext>
              </a:extLst>
            </p:cNvPr>
            <p:cNvSpPr txBox="1"/>
            <p:nvPr/>
          </p:nvSpPr>
          <p:spPr>
            <a:xfrm>
              <a:off x="941581" y="3573135"/>
              <a:ext cx="1580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Vertex Relaxed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2E2D82-037F-54AB-F2D2-B9AE8CF2A4D5}"/>
                </a:ext>
              </a:extLst>
            </p:cNvPr>
            <p:cNvSpPr txBox="1"/>
            <p:nvPr/>
          </p:nvSpPr>
          <p:spPr>
            <a:xfrm>
              <a:off x="941581" y="3901935"/>
              <a:ext cx="1329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Edge Opt.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0E3873-A448-D033-2901-610EC865FCE9}"/>
                </a:ext>
              </a:extLst>
            </p:cNvPr>
            <p:cNvSpPr txBox="1"/>
            <p:nvPr/>
          </p:nvSpPr>
          <p:spPr>
            <a:xfrm>
              <a:off x="941581" y="3244334"/>
              <a:ext cx="1329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Vertex Opt.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BFE1A2-E631-B248-5B87-8E596E3B6D28}"/>
              </a:ext>
            </a:extLst>
          </p:cNvPr>
          <p:cNvGrpSpPr/>
          <p:nvPr/>
        </p:nvGrpSpPr>
        <p:grpSpPr>
          <a:xfrm>
            <a:off x="3237537" y="2453222"/>
            <a:ext cx="5829179" cy="3604127"/>
            <a:chOff x="1632555" y="1116710"/>
            <a:chExt cx="8517460" cy="526626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F498052-A182-5AC6-5D0A-B628792A69FE}"/>
                </a:ext>
              </a:extLst>
            </p:cNvPr>
            <p:cNvCxnSpPr>
              <a:cxnSpLocks/>
              <a:stCxn id="79" idx="7"/>
              <a:endCxn id="76" idx="2"/>
            </p:cNvCxnSpPr>
            <p:nvPr/>
          </p:nvCxnSpPr>
          <p:spPr>
            <a:xfrm flipV="1">
              <a:off x="2514218" y="1633176"/>
              <a:ext cx="1608586" cy="175147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1688DDE-FCE5-29AA-5539-21310F6A2D37}"/>
                </a:ext>
              </a:extLst>
            </p:cNvPr>
            <p:cNvCxnSpPr>
              <a:cxnSpLocks/>
              <a:stCxn id="79" idx="6"/>
              <a:endCxn id="73" idx="2"/>
            </p:cNvCxnSpPr>
            <p:nvPr/>
          </p:nvCxnSpPr>
          <p:spPr>
            <a:xfrm>
              <a:off x="2665487" y="3749843"/>
              <a:ext cx="145731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F6EAF7B-0ABC-55AD-BD98-75B76E0D58BE}"/>
                </a:ext>
              </a:extLst>
            </p:cNvPr>
            <p:cNvCxnSpPr>
              <a:cxnSpLocks/>
              <a:stCxn id="79" idx="5"/>
              <a:endCxn id="70" idx="2"/>
            </p:cNvCxnSpPr>
            <p:nvPr/>
          </p:nvCxnSpPr>
          <p:spPr>
            <a:xfrm>
              <a:off x="2514218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3CB73E5-B0C8-111F-1B5C-33E340956CF1}"/>
                </a:ext>
              </a:extLst>
            </p:cNvPr>
            <p:cNvCxnSpPr>
              <a:cxnSpLocks/>
              <a:stCxn id="59" idx="6"/>
              <a:endCxn id="47" idx="3"/>
            </p:cNvCxnSpPr>
            <p:nvPr/>
          </p:nvCxnSpPr>
          <p:spPr>
            <a:xfrm flipV="1">
              <a:off x="7659766" y="4115040"/>
              <a:ext cx="1608586" cy="175147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5B5670D-EADB-92D7-1622-E8FC39F18984}"/>
                </a:ext>
              </a:extLst>
            </p:cNvPr>
            <p:cNvCxnSpPr>
              <a:cxnSpLocks/>
              <a:stCxn id="76" idx="6"/>
              <a:endCxn id="63" idx="2"/>
            </p:cNvCxnSpPr>
            <p:nvPr/>
          </p:nvCxnSpPr>
          <p:spPr>
            <a:xfrm>
              <a:off x="5155736" y="1633176"/>
              <a:ext cx="145731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7CE27E8-8404-B286-E5D2-F19FAEDB14CD}"/>
                </a:ext>
              </a:extLst>
            </p:cNvPr>
            <p:cNvCxnSpPr>
              <a:cxnSpLocks/>
              <a:stCxn id="63" idx="6"/>
              <a:endCxn id="47" idx="1"/>
            </p:cNvCxnSpPr>
            <p:nvPr/>
          </p:nvCxnSpPr>
          <p:spPr>
            <a:xfrm>
              <a:off x="7645985" y="1633176"/>
              <a:ext cx="1622367" cy="175147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5C1FD14-6F43-95E5-1585-F1D793CEF522}"/>
                </a:ext>
              </a:extLst>
            </p:cNvPr>
            <p:cNvCxnSpPr>
              <a:cxnSpLocks/>
              <a:stCxn id="55" idx="6"/>
              <a:endCxn id="47" idx="2"/>
            </p:cNvCxnSpPr>
            <p:nvPr/>
          </p:nvCxnSpPr>
          <p:spPr>
            <a:xfrm>
              <a:off x="7659766" y="3749843"/>
              <a:ext cx="1457317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9C36C59-69DC-F79C-1BAC-056B59D5F558}"/>
                </a:ext>
              </a:extLst>
            </p:cNvPr>
            <p:cNvCxnSpPr>
              <a:cxnSpLocks/>
              <a:stCxn id="70" idx="7"/>
              <a:endCxn id="55" idx="3"/>
            </p:cNvCxnSpPr>
            <p:nvPr/>
          </p:nvCxnSpPr>
          <p:spPr>
            <a:xfrm flipV="1"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F522649-141C-95D4-47B4-E56382D48C51}"/>
                </a:ext>
              </a:extLst>
            </p:cNvPr>
            <p:cNvGrpSpPr/>
            <p:nvPr/>
          </p:nvGrpSpPr>
          <p:grpSpPr>
            <a:xfrm>
              <a:off x="1632555" y="3233377"/>
              <a:ext cx="1032932" cy="1032932"/>
              <a:chOff x="1837270" y="2912534"/>
              <a:chExt cx="1032932" cy="1032932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B4EEBFB-B9D9-00E6-C91B-F3339662B2E7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96079B91-ADC9-D430-3B5E-D8AA48127CB3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34759F4-BA6E-E63D-9745-F8005B6BBB91}"/>
                </a:ext>
              </a:extLst>
            </p:cNvPr>
            <p:cNvGrpSpPr/>
            <p:nvPr/>
          </p:nvGrpSpPr>
          <p:grpSpPr>
            <a:xfrm>
              <a:off x="4122804" y="1116710"/>
              <a:ext cx="1032932" cy="5266266"/>
              <a:chOff x="3903134" y="795867"/>
              <a:chExt cx="1032932" cy="5266266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28FD9C9F-7FB0-C0C9-A9FF-EFD39FCA3C1C}"/>
                  </a:ext>
                </a:extLst>
              </p:cNvPr>
              <p:cNvGrpSpPr/>
              <p:nvPr/>
            </p:nvGrpSpPr>
            <p:grpSpPr>
              <a:xfrm>
                <a:off x="3903134" y="795867"/>
                <a:ext cx="1032932" cy="1032932"/>
                <a:chOff x="3903134" y="795867"/>
                <a:chExt cx="1032932" cy="1032932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8F320E38-CE57-F449-5A4A-859A309341ED}"/>
                    </a:ext>
                  </a:extLst>
                </p:cNvPr>
                <p:cNvSpPr/>
                <p:nvPr/>
              </p:nvSpPr>
              <p:spPr>
                <a:xfrm>
                  <a:off x="39031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Isosceles Triangle 76">
                  <a:extLst>
                    <a:ext uri="{FF2B5EF4-FFF2-40B4-BE49-F238E27FC236}">
                      <a16:creationId xmlns:a16="http://schemas.microsoft.com/office/drawing/2014/main" id="{8CF437E4-CB65-21DF-F613-C598E62624FC}"/>
                    </a:ext>
                  </a:extLst>
                </p:cNvPr>
                <p:cNvSpPr/>
                <p:nvPr/>
              </p:nvSpPr>
              <p:spPr>
                <a:xfrm>
                  <a:off x="40544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5781553D-01A6-9E55-1DB1-0937DEF0A7BB}"/>
                    </a:ext>
                  </a:extLst>
                </p:cNvPr>
                <p:cNvCxnSpPr>
                  <a:cxnSpLocks/>
                  <a:stCxn id="77" idx="0"/>
                  <a:endCxn id="77" idx="4"/>
                </p:cNvCxnSpPr>
                <p:nvPr/>
              </p:nvCxnSpPr>
              <p:spPr>
                <a:xfrm>
                  <a:off x="44276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7145639-71F2-4BDA-E03B-C788A703F299}"/>
                  </a:ext>
                </a:extLst>
              </p:cNvPr>
              <p:cNvGrpSpPr/>
              <p:nvPr/>
            </p:nvGrpSpPr>
            <p:grpSpPr>
              <a:xfrm>
                <a:off x="3903134" y="2912534"/>
                <a:ext cx="1032932" cy="1032932"/>
                <a:chOff x="3903134" y="2912534"/>
                <a:chExt cx="1032932" cy="1032932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992F1BC9-1F5D-3B23-4073-2E52E3C3662D}"/>
                    </a:ext>
                  </a:extLst>
                </p:cNvPr>
                <p:cNvSpPr/>
                <p:nvPr/>
              </p:nvSpPr>
              <p:spPr>
                <a:xfrm>
                  <a:off x="39031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Isosceles Triangle 73">
                  <a:extLst>
                    <a:ext uri="{FF2B5EF4-FFF2-40B4-BE49-F238E27FC236}">
                      <a16:creationId xmlns:a16="http://schemas.microsoft.com/office/drawing/2014/main" id="{9B365B7E-A20C-29BD-07BD-17A452888897}"/>
                    </a:ext>
                  </a:extLst>
                </p:cNvPr>
                <p:cNvSpPr/>
                <p:nvPr/>
              </p:nvSpPr>
              <p:spPr>
                <a:xfrm>
                  <a:off x="40544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10B2B6B4-4E25-AF66-8A01-CED84FDDEC08}"/>
                    </a:ext>
                  </a:extLst>
                </p:cNvPr>
                <p:cNvCxnSpPr>
                  <a:cxnSpLocks/>
                  <a:stCxn id="74" idx="0"/>
                  <a:endCxn id="74" idx="2"/>
                </p:cNvCxnSpPr>
                <p:nvPr/>
              </p:nvCxnSpPr>
              <p:spPr>
                <a:xfrm flipH="1">
                  <a:off x="40544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D887A87F-1879-B16A-B957-AEFE4B7FA7EC}"/>
                  </a:ext>
                </a:extLst>
              </p:cNvPr>
              <p:cNvGrpSpPr/>
              <p:nvPr/>
            </p:nvGrpSpPr>
            <p:grpSpPr>
              <a:xfrm>
                <a:off x="3903134" y="5029201"/>
                <a:ext cx="1032932" cy="1032932"/>
                <a:chOff x="3903134" y="5029201"/>
                <a:chExt cx="1032932" cy="1032932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21C57551-5FE8-F816-AE06-994B2808E1D7}"/>
                    </a:ext>
                  </a:extLst>
                </p:cNvPr>
                <p:cNvSpPr/>
                <p:nvPr/>
              </p:nvSpPr>
              <p:spPr>
                <a:xfrm>
                  <a:off x="39031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Isosceles Triangle 70">
                  <a:extLst>
                    <a:ext uri="{FF2B5EF4-FFF2-40B4-BE49-F238E27FC236}">
                      <a16:creationId xmlns:a16="http://schemas.microsoft.com/office/drawing/2014/main" id="{2C4AA122-9B47-7E94-EC94-C1DA85F70177}"/>
                    </a:ext>
                  </a:extLst>
                </p:cNvPr>
                <p:cNvSpPr/>
                <p:nvPr/>
              </p:nvSpPr>
              <p:spPr>
                <a:xfrm>
                  <a:off x="4054403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35D19994-625D-0DF4-5BE7-130BA3EEFD73}"/>
                    </a:ext>
                  </a:extLst>
                </p:cNvPr>
                <p:cNvCxnSpPr>
                  <a:cxnSpLocks/>
                  <a:stCxn id="71" idx="2"/>
                  <a:endCxn id="71" idx="4"/>
                </p:cNvCxnSpPr>
                <p:nvPr/>
              </p:nvCxnSpPr>
              <p:spPr>
                <a:xfrm>
                  <a:off x="4054403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F6EC6FF-498F-533B-6602-9482AC168C05}"/>
                </a:ext>
              </a:extLst>
            </p:cNvPr>
            <p:cNvGrpSpPr/>
            <p:nvPr/>
          </p:nvGrpSpPr>
          <p:grpSpPr>
            <a:xfrm>
              <a:off x="6613053" y="1116710"/>
              <a:ext cx="1046713" cy="5266266"/>
              <a:chOff x="6622241" y="1116710"/>
              <a:chExt cx="1046713" cy="5266266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2D0DBBFC-A3D5-7411-5A7D-2E22C0062897}"/>
                  </a:ext>
                </a:extLst>
              </p:cNvPr>
              <p:cNvGrpSpPr/>
              <p:nvPr/>
            </p:nvGrpSpPr>
            <p:grpSpPr>
              <a:xfrm>
                <a:off x="6622241" y="1116710"/>
                <a:ext cx="1032932" cy="1032932"/>
                <a:chOff x="7255934" y="795867"/>
                <a:chExt cx="1032932" cy="1032932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0C847481-0583-37EA-D100-5279E624E69C}"/>
                    </a:ext>
                  </a:extLst>
                </p:cNvPr>
                <p:cNvSpPr/>
                <p:nvPr/>
              </p:nvSpPr>
              <p:spPr>
                <a:xfrm>
                  <a:off x="72559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Isosceles Triangle 63">
                  <a:extLst>
                    <a:ext uri="{FF2B5EF4-FFF2-40B4-BE49-F238E27FC236}">
                      <a16:creationId xmlns:a16="http://schemas.microsoft.com/office/drawing/2014/main" id="{F02B551F-D05F-EB78-523E-93CA5D0511E3}"/>
                    </a:ext>
                  </a:extLst>
                </p:cNvPr>
                <p:cNvSpPr/>
                <p:nvPr/>
              </p:nvSpPr>
              <p:spPr>
                <a:xfrm>
                  <a:off x="74072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E0F12368-59E3-B334-B652-C9FF654A4E4D}"/>
                    </a:ext>
                  </a:extLst>
                </p:cNvPr>
                <p:cNvCxnSpPr>
                  <a:cxnSpLocks/>
                  <a:stCxn id="64" idx="0"/>
                  <a:endCxn id="64" idx="4"/>
                </p:cNvCxnSpPr>
                <p:nvPr/>
              </p:nvCxnSpPr>
              <p:spPr>
                <a:xfrm>
                  <a:off x="77804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261EE69B-FB82-A5FD-5A63-2027889FF96B}"/>
                    </a:ext>
                  </a:extLst>
                </p:cNvPr>
                <p:cNvCxnSpPr>
                  <a:cxnSpLocks/>
                  <a:stCxn id="64" idx="0"/>
                  <a:endCxn id="64" idx="2"/>
                </p:cNvCxnSpPr>
                <p:nvPr/>
              </p:nvCxnSpPr>
              <p:spPr>
                <a:xfrm flipH="1">
                  <a:off x="7407203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A76AE6F-6559-266D-E50C-BFAEBFA3F4A7}"/>
                  </a:ext>
                </a:extLst>
              </p:cNvPr>
              <p:cNvGrpSpPr/>
              <p:nvPr/>
            </p:nvGrpSpPr>
            <p:grpSpPr>
              <a:xfrm>
                <a:off x="6636022" y="5350044"/>
                <a:ext cx="1032932" cy="1032932"/>
                <a:chOff x="7255934" y="2912534"/>
                <a:chExt cx="1032932" cy="1032932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E4989254-CC36-D051-8489-B801032B6F5F}"/>
                    </a:ext>
                  </a:extLst>
                </p:cNvPr>
                <p:cNvSpPr/>
                <p:nvPr/>
              </p:nvSpPr>
              <p:spPr>
                <a:xfrm>
                  <a:off x="72559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Isosceles Triangle 59">
                  <a:extLst>
                    <a:ext uri="{FF2B5EF4-FFF2-40B4-BE49-F238E27FC236}">
                      <a16:creationId xmlns:a16="http://schemas.microsoft.com/office/drawing/2014/main" id="{7D02C405-5745-C948-1AED-2CFA5844B0E3}"/>
                    </a:ext>
                  </a:extLst>
                </p:cNvPr>
                <p:cNvSpPr/>
                <p:nvPr/>
              </p:nvSpPr>
              <p:spPr>
                <a:xfrm>
                  <a:off x="74072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19C4C11E-0BCD-C3EF-3460-975634D825A4}"/>
                    </a:ext>
                  </a:extLst>
                </p:cNvPr>
                <p:cNvCxnSpPr>
                  <a:cxnSpLocks/>
                  <a:stCxn id="60" idx="0"/>
                  <a:endCxn id="60" idx="2"/>
                </p:cNvCxnSpPr>
                <p:nvPr/>
              </p:nvCxnSpPr>
              <p:spPr>
                <a:xfrm flipH="1">
                  <a:off x="74072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1B30D9C-AFC5-1E11-C375-9A7FA958C97A}"/>
                    </a:ext>
                  </a:extLst>
                </p:cNvPr>
                <p:cNvCxnSpPr>
                  <a:cxnSpLocks/>
                  <a:stCxn id="60" idx="2"/>
                  <a:endCxn id="60" idx="4"/>
                </p:cNvCxnSpPr>
                <p:nvPr/>
              </p:nvCxnSpPr>
              <p:spPr>
                <a:xfrm>
                  <a:off x="7407203" y="3707341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31533B9-9402-D702-2D01-5431325F1014}"/>
                  </a:ext>
                </a:extLst>
              </p:cNvPr>
              <p:cNvGrpSpPr/>
              <p:nvPr/>
            </p:nvGrpSpPr>
            <p:grpSpPr>
              <a:xfrm>
                <a:off x="6636022" y="3233377"/>
                <a:ext cx="1032932" cy="1032932"/>
                <a:chOff x="7255934" y="5029201"/>
                <a:chExt cx="1032932" cy="1032932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C63DE437-6958-3EB8-D7D7-30FA339A1648}"/>
                    </a:ext>
                  </a:extLst>
                </p:cNvPr>
                <p:cNvSpPr/>
                <p:nvPr/>
              </p:nvSpPr>
              <p:spPr>
                <a:xfrm>
                  <a:off x="72559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Isosceles Triangle 55">
                  <a:extLst>
                    <a:ext uri="{FF2B5EF4-FFF2-40B4-BE49-F238E27FC236}">
                      <a16:creationId xmlns:a16="http://schemas.microsoft.com/office/drawing/2014/main" id="{94D2E04B-3853-A90F-186B-2112FB2913F7}"/>
                    </a:ext>
                  </a:extLst>
                </p:cNvPr>
                <p:cNvSpPr/>
                <p:nvPr/>
              </p:nvSpPr>
              <p:spPr>
                <a:xfrm>
                  <a:off x="7410950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2805E9DA-BB7F-8C38-4EFF-39347B830552}"/>
                    </a:ext>
                  </a:extLst>
                </p:cNvPr>
                <p:cNvCxnSpPr>
                  <a:cxnSpLocks/>
                  <a:stCxn id="56" idx="4"/>
                  <a:endCxn id="56" idx="2"/>
                </p:cNvCxnSpPr>
                <p:nvPr/>
              </p:nvCxnSpPr>
              <p:spPr>
                <a:xfrm flipH="1">
                  <a:off x="7410950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37ED6B5-AE14-841C-D6DB-86BFCCF60AEB}"/>
                    </a:ext>
                  </a:extLst>
                </p:cNvPr>
                <p:cNvCxnSpPr>
                  <a:cxnSpLocks/>
                  <a:stCxn id="56" idx="0"/>
                  <a:endCxn id="56" idx="4"/>
                </p:cNvCxnSpPr>
                <p:nvPr/>
              </p:nvCxnSpPr>
              <p:spPr>
                <a:xfrm>
                  <a:off x="7784202" y="5151221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934D6E5-5A41-1A6F-32BF-C6EB4A77709F}"/>
                </a:ext>
              </a:extLst>
            </p:cNvPr>
            <p:cNvCxnSpPr>
              <a:cxnSpLocks/>
              <a:stCxn id="70" idx="6"/>
              <a:endCxn id="59" idx="2"/>
            </p:cNvCxnSpPr>
            <p:nvPr/>
          </p:nvCxnSpPr>
          <p:spPr>
            <a:xfrm>
              <a:off x="5155736" y="5866510"/>
              <a:ext cx="147109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B4875FE-29BF-EC88-6F9E-A7BCA00471A0}"/>
                </a:ext>
              </a:extLst>
            </p:cNvPr>
            <p:cNvGrpSpPr/>
            <p:nvPr/>
          </p:nvGrpSpPr>
          <p:grpSpPr>
            <a:xfrm>
              <a:off x="9117083" y="3233377"/>
              <a:ext cx="1032932" cy="1032932"/>
              <a:chOff x="9321798" y="2912534"/>
              <a:chExt cx="1032932" cy="1032932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120C2F8-6FCD-630D-9867-7B0F3E8E9981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9E9920F9-927B-7362-958E-97D9517651F3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8328803-254A-65C5-F424-3695C8A8B270}"/>
                  </a:ext>
                </a:extLst>
              </p:cNvPr>
              <p:cNvCxnSpPr>
                <a:cxnSpLocks/>
                <a:stCxn id="48" idx="2"/>
                <a:endCxn id="48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3ECC2A3-62A8-4014-029D-651B4E05B226}"/>
                  </a:ext>
                </a:extLst>
              </p:cNvPr>
              <p:cNvCxnSpPr>
                <a:cxnSpLocks/>
                <a:stCxn id="48" idx="0"/>
                <a:endCxn id="48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769AAC6-6204-12C6-62CE-9C83A4E22FA8}"/>
                  </a:ext>
                </a:extLst>
              </p:cNvPr>
              <p:cNvCxnSpPr>
                <a:cxnSpLocks/>
                <a:stCxn id="48" idx="0"/>
                <a:endCxn id="48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E6C6E16-C0E6-4B4B-9B39-5DFDBFB09C59}"/>
                </a:ext>
              </a:extLst>
            </p:cNvPr>
            <p:cNvCxnSpPr>
              <a:cxnSpLocks/>
              <a:stCxn id="76" idx="5"/>
              <a:endCxn id="55" idx="1"/>
            </p:cNvCxnSpPr>
            <p:nvPr/>
          </p:nvCxnSpPr>
          <p:spPr>
            <a:xfrm>
              <a:off x="5004467" y="1998373"/>
              <a:ext cx="1773636" cy="1386273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1618A01-0889-53A9-2CD0-ECC10F8960E1}"/>
                </a:ext>
              </a:extLst>
            </p:cNvPr>
            <p:cNvCxnSpPr>
              <a:cxnSpLocks/>
              <a:stCxn id="73" idx="7"/>
              <a:endCxn id="63" idx="3"/>
            </p:cNvCxnSpPr>
            <p:nvPr/>
          </p:nvCxnSpPr>
          <p:spPr>
            <a:xfrm flipV="1">
              <a:off x="5004467" y="1998373"/>
              <a:ext cx="1759855" cy="1386273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511FA73-B650-55C2-F694-9AA1FFE4C996}"/>
                </a:ext>
              </a:extLst>
            </p:cNvPr>
            <p:cNvCxnSpPr>
              <a:cxnSpLocks/>
              <a:stCxn id="73" idx="5"/>
              <a:endCxn id="59" idx="1"/>
            </p:cNvCxnSpPr>
            <p:nvPr/>
          </p:nvCxnSpPr>
          <p:spPr>
            <a:xfrm>
              <a:off x="5004467" y="4115040"/>
              <a:ext cx="1773636" cy="1386273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6C6BC9CE-2D5E-AE5A-3EA2-2122FDF6305F}"/>
              </a:ext>
            </a:extLst>
          </p:cNvPr>
          <p:cNvSpPr txBox="1"/>
          <p:nvPr/>
        </p:nvSpPr>
        <p:spPr>
          <a:xfrm>
            <a:off x="3448198" y="3530983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FC0FA37-CA90-0056-959C-151A28B77FBB}"/>
              </a:ext>
            </a:extLst>
          </p:cNvPr>
          <p:cNvSpPr txBox="1"/>
          <p:nvPr/>
        </p:nvSpPr>
        <p:spPr>
          <a:xfrm>
            <a:off x="5157988" y="2079759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C24C5A3-596A-88CE-D42F-F783F1D85CCC}"/>
              </a:ext>
            </a:extLst>
          </p:cNvPr>
          <p:cNvSpPr txBox="1"/>
          <p:nvPr/>
        </p:nvSpPr>
        <p:spPr>
          <a:xfrm>
            <a:off x="5161906" y="3532495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888D90F-A843-ACB2-31F4-E67AC9277D9B}"/>
              </a:ext>
            </a:extLst>
          </p:cNvPr>
          <p:cNvSpPr txBox="1"/>
          <p:nvPr/>
        </p:nvSpPr>
        <p:spPr>
          <a:xfrm>
            <a:off x="5167590" y="4978077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3C8E0C1-01B2-30EB-5626-2D620C1C54F5}"/>
              </a:ext>
            </a:extLst>
          </p:cNvPr>
          <p:cNvSpPr txBox="1"/>
          <p:nvPr/>
        </p:nvSpPr>
        <p:spPr>
          <a:xfrm>
            <a:off x="6859185" y="2083890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8C4BE9D-8E7D-AD7F-C737-B99B4383BD80}"/>
              </a:ext>
            </a:extLst>
          </p:cNvPr>
          <p:cNvSpPr txBox="1"/>
          <p:nvPr/>
        </p:nvSpPr>
        <p:spPr>
          <a:xfrm>
            <a:off x="6866182" y="3538703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20F0A22-880A-CAF4-8C01-9CB9579ACBB9}"/>
              </a:ext>
            </a:extLst>
          </p:cNvPr>
          <p:cNvSpPr txBox="1"/>
          <p:nvPr/>
        </p:nvSpPr>
        <p:spPr>
          <a:xfrm>
            <a:off x="6859185" y="4973699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3C314DC-B7DD-95FB-137F-334F723AB5B5}"/>
              </a:ext>
            </a:extLst>
          </p:cNvPr>
          <p:cNvSpPr txBox="1"/>
          <p:nvPr/>
        </p:nvSpPr>
        <p:spPr>
          <a:xfrm>
            <a:off x="8573204" y="3538703"/>
            <a:ext cx="28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2B019D4-64B2-4989-F1CD-5D33C25FB98F}"/>
              </a:ext>
            </a:extLst>
          </p:cNvPr>
          <p:cNvCxnSpPr>
            <a:cxnSpLocks/>
            <a:stCxn id="79" idx="6"/>
            <a:endCxn id="73" idx="2"/>
          </p:cNvCxnSpPr>
          <p:nvPr/>
        </p:nvCxnSpPr>
        <p:spPr>
          <a:xfrm>
            <a:off x="3944455" y="4255286"/>
            <a:ext cx="997359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99F9492-D8EB-24EE-8FC6-D7A98FDF25EE}"/>
              </a:ext>
            </a:extLst>
          </p:cNvPr>
          <p:cNvCxnSpPr>
            <a:cxnSpLocks/>
            <a:stCxn id="73" idx="5"/>
            <a:endCxn id="59" idx="1"/>
          </p:cNvCxnSpPr>
          <p:nvPr/>
        </p:nvCxnSpPr>
        <p:spPr>
          <a:xfrm>
            <a:off x="5545206" y="4505219"/>
            <a:ext cx="1213841" cy="948738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6F0C9B8-7D59-6F8D-1711-50CA285DD79B}"/>
              </a:ext>
            </a:extLst>
          </p:cNvPr>
          <p:cNvCxnSpPr>
            <a:cxnSpLocks/>
            <a:stCxn id="59" idx="6"/>
            <a:endCxn id="47" idx="3"/>
          </p:cNvCxnSpPr>
          <p:nvPr/>
        </p:nvCxnSpPr>
        <p:spPr>
          <a:xfrm flipV="1">
            <a:off x="7362439" y="4505219"/>
            <a:ext cx="1100885" cy="1198671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605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08E7B9-30F1-5EC5-D1CB-D51FF77C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67" y="2348956"/>
            <a:ext cx="10451065" cy="857689"/>
          </a:xfrm>
        </p:spPr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/>
              <a:t>Results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EAED3F7-BAA5-8AA8-5405-7B95750074AE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solidFill>
                <a:schemeClr val="accent2"/>
              </a:solidFill>
              <a:latin typeface="Soleil Lt" panose="02000503000000020003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363D7-2CEE-E84B-A2C7-F8325BA9BFB1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24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3362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FF33-0A91-69F5-E3F2-AF75C934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Flagging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DBEE0B4-0C31-F623-4206-6F5449D9E022}"/>
              </a:ext>
            </a:extLst>
          </p:cNvPr>
          <p:cNvGrpSpPr/>
          <p:nvPr/>
        </p:nvGrpSpPr>
        <p:grpSpPr>
          <a:xfrm>
            <a:off x="1219033" y="1867711"/>
            <a:ext cx="9917526" cy="3313601"/>
            <a:chOff x="352926" y="1456546"/>
            <a:chExt cx="11663228" cy="389686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7589079-9E33-6D09-C130-F6D495804526}"/>
                </a:ext>
              </a:extLst>
            </p:cNvPr>
            <p:cNvGrpSpPr/>
            <p:nvPr/>
          </p:nvGrpSpPr>
          <p:grpSpPr>
            <a:xfrm>
              <a:off x="480646" y="1456546"/>
              <a:ext cx="11535508" cy="3896866"/>
              <a:chOff x="673768" y="892478"/>
              <a:chExt cx="10009204" cy="338125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AFC8C46-1104-731F-3E48-4461EE02BEDD}"/>
                  </a:ext>
                </a:extLst>
              </p:cNvPr>
              <p:cNvSpPr/>
              <p:nvPr/>
            </p:nvSpPr>
            <p:spPr>
              <a:xfrm>
                <a:off x="673768" y="2939716"/>
                <a:ext cx="978568" cy="97856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146F3E9-42B1-ADFB-D884-20A18D16791E}"/>
                  </a:ext>
                </a:extLst>
              </p:cNvPr>
              <p:cNvSpPr/>
              <p:nvPr/>
            </p:nvSpPr>
            <p:spPr>
              <a:xfrm>
                <a:off x="2318084" y="2939716"/>
                <a:ext cx="978568" cy="978568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1+</a:t>
                </a:r>
                <a:r>
                  <a:rPr kumimoji="0" lang="el-GR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ε</a:t>
                </a: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47B5360-4C2B-615D-0578-CEB6C25765A8}"/>
                  </a:ext>
                </a:extLst>
              </p:cNvPr>
              <p:cNvSpPr/>
              <p:nvPr/>
            </p:nvSpPr>
            <p:spPr>
              <a:xfrm>
                <a:off x="3962400" y="2939716"/>
                <a:ext cx="978568" cy="978568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1+</a:t>
                </a:r>
                <a:r>
                  <a:rPr kumimoji="0" lang="el-GR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ε</a:t>
                </a: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8B4B5BB-4FFF-566C-5109-E5FECAA7BB2A}"/>
                  </a:ext>
                </a:extLst>
              </p:cNvPr>
              <p:cNvSpPr/>
              <p:nvPr/>
            </p:nvSpPr>
            <p:spPr>
              <a:xfrm>
                <a:off x="5606716" y="2939716"/>
                <a:ext cx="978568" cy="978568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1+</a:t>
                </a:r>
                <a:r>
                  <a:rPr kumimoji="0" lang="el-GR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ε</a:t>
                </a: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2B1146E5-C7FF-DD6E-F8DF-FA70CF728AEB}"/>
                  </a:ext>
                </a:extLst>
              </p:cNvPr>
              <p:cNvSpPr/>
              <p:nvPr/>
            </p:nvSpPr>
            <p:spPr>
              <a:xfrm>
                <a:off x="7251032" y="2939716"/>
                <a:ext cx="978568" cy="978568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1+</a:t>
                </a:r>
                <a:r>
                  <a:rPr kumimoji="0" lang="el-GR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ε</a:t>
                </a: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FADC253-BD47-C328-D1E0-A710B98E266A}"/>
                  </a:ext>
                </a:extLst>
              </p:cNvPr>
              <p:cNvSpPr/>
              <p:nvPr/>
            </p:nvSpPr>
            <p:spPr>
              <a:xfrm>
                <a:off x="8895348" y="2939716"/>
                <a:ext cx="978568" cy="978568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1+</a:t>
                </a:r>
                <a:r>
                  <a:rPr kumimoji="0" lang="el-GR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ε</a:t>
                </a: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AB54775C-216B-6CA9-2CD1-D266DA0434BE}"/>
                  </a:ext>
                </a:extLst>
              </p:cNvPr>
              <p:cNvCxnSpPr>
                <a:cxnSpLocks/>
                <a:stCxn id="59" idx="6"/>
                <a:endCxn id="60" idx="2"/>
              </p:cNvCxnSpPr>
              <p:nvPr/>
            </p:nvCxnSpPr>
            <p:spPr>
              <a:xfrm>
                <a:off x="1652336" y="3429000"/>
                <a:ext cx="665748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550362AF-EA8B-6F41-90BB-83B8C75A3363}"/>
                  </a:ext>
                </a:extLst>
              </p:cNvPr>
              <p:cNvCxnSpPr>
                <a:cxnSpLocks/>
                <a:stCxn id="60" idx="6"/>
                <a:endCxn id="61" idx="2"/>
              </p:cNvCxnSpPr>
              <p:nvPr/>
            </p:nvCxnSpPr>
            <p:spPr>
              <a:xfrm>
                <a:off x="3296652" y="3429000"/>
                <a:ext cx="665748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A6004EE6-7BC5-217E-A2A1-C120EA796996}"/>
                  </a:ext>
                </a:extLst>
              </p:cNvPr>
              <p:cNvCxnSpPr>
                <a:cxnSpLocks/>
                <a:stCxn id="61" idx="6"/>
                <a:endCxn id="62" idx="2"/>
              </p:cNvCxnSpPr>
              <p:nvPr/>
            </p:nvCxnSpPr>
            <p:spPr>
              <a:xfrm>
                <a:off x="4940968" y="3429000"/>
                <a:ext cx="665748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D95893EC-5F12-90D9-039D-0305D50FB750}"/>
                  </a:ext>
                </a:extLst>
              </p:cNvPr>
              <p:cNvCxnSpPr>
                <a:cxnSpLocks/>
                <a:stCxn id="62" idx="6"/>
                <a:endCxn id="63" idx="2"/>
              </p:cNvCxnSpPr>
              <p:nvPr/>
            </p:nvCxnSpPr>
            <p:spPr>
              <a:xfrm>
                <a:off x="6585284" y="3429000"/>
                <a:ext cx="665748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B5EAEE3A-14C7-6E9C-A947-1A221B5EEAAC}"/>
                  </a:ext>
                </a:extLst>
              </p:cNvPr>
              <p:cNvCxnSpPr>
                <a:cxnSpLocks/>
                <a:stCxn id="63" idx="6"/>
                <a:endCxn id="64" idx="2"/>
              </p:cNvCxnSpPr>
              <p:nvPr/>
            </p:nvCxnSpPr>
            <p:spPr>
              <a:xfrm>
                <a:off x="8229600" y="3429000"/>
                <a:ext cx="665748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70CE12E7-3EFD-CD34-E00C-40CEB10C248F}"/>
                  </a:ext>
                </a:extLst>
              </p:cNvPr>
              <p:cNvCxnSpPr>
                <a:cxnSpLocks/>
                <a:stCxn id="64" idx="6"/>
              </p:cNvCxnSpPr>
              <p:nvPr/>
            </p:nvCxnSpPr>
            <p:spPr>
              <a:xfrm>
                <a:off x="9873916" y="3429000"/>
                <a:ext cx="809056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489DE15-7ED8-373A-CC34-0E4F8E4D93A2}"/>
                  </a:ext>
                </a:extLst>
              </p:cNvPr>
              <p:cNvSpPr/>
              <p:nvPr/>
            </p:nvSpPr>
            <p:spPr>
              <a:xfrm>
                <a:off x="2318084" y="1303421"/>
                <a:ext cx="978568" cy="97856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F61074E-7A4D-5C1D-2FAE-4DA951B5A83C}"/>
                  </a:ext>
                </a:extLst>
              </p:cNvPr>
              <p:cNvSpPr/>
              <p:nvPr/>
            </p:nvSpPr>
            <p:spPr>
              <a:xfrm>
                <a:off x="3962400" y="1303421"/>
                <a:ext cx="978568" cy="97856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B0002D2-5863-D0D8-7950-E86968D0512A}"/>
                  </a:ext>
                </a:extLst>
              </p:cNvPr>
              <p:cNvSpPr/>
              <p:nvPr/>
            </p:nvSpPr>
            <p:spPr>
              <a:xfrm>
                <a:off x="5606716" y="1303421"/>
                <a:ext cx="978568" cy="97856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FA0E22B-32A4-F6C3-5BE8-9B1AC03E6D42}"/>
                  </a:ext>
                </a:extLst>
              </p:cNvPr>
              <p:cNvSpPr/>
              <p:nvPr/>
            </p:nvSpPr>
            <p:spPr>
              <a:xfrm>
                <a:off x="7251032" y="1303421"/>
                <a:ext cx="978568" cy="97856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0CB46D1-78A0-63B8-32BD-7CB97390DD63}"/>
                  </a:ext>
                </a:extLst>
              </p:cNvPr>
              <p:cNvSpPr/>
              <p:nvPr/>
            </p:nvSpPr>
            <p:spPr>
              <a:xfrm>
                <a:off x="8895348" y="1303421"/>
                <a:ext cx="978568" cy="978568"/>
              </a:xfrm>
              <a:prstGeom prst="ellipse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E2E9C4E2-383E-92F7-F07C-4C8E6742C026}"/>
                  </a:ext>
                </a:extLst>
              </p:cNvPr>
              <p:cNvCxnSpPr>
                <a:cxnSpLocks/>
                <a:stCxn id="59" idx="7"/>
                <a:endCxn id="71" idx="3"/>
              </p:cNvCxnSpPr>
              <p:nvPr/>
            </p:nvCxnSpPr>
            <p:spPr>
              <a:xfrm flipV="1">
                <a:off x="1509028" y="2138681"/>
                <a:ext cx="952364" cy="9443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7F113AB8-8965-6827-DF1A-2B64FC712590}"/>
                  </a:ext>
                </a:extLst>
              </p:cNvPr>
              <p:cNvCxnSpPr>
                <a:cxnSpLocks/>
                <a:stCxn id="71" idx="6"/>
                <a:endCxn id="72" idx="2"/>
              </p:cNvCxnSpPr>
              <p:nvPr/>
            </p:nvCxnSpPr>
            <p:spPr>
              <a:xfrm>
                <a:off x="3296652" y="1792705"/>
                <a:ext cx="665748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6E23AA75-7F52-835B-2FD1-EE7D7477C484}"/>
                  </a:ext>
                </a:extLst>
              </p:cNvPr>
              <p:cNvCxnSpPr>
                <a:cxnSpLocks/>
                <a:stCxn id="72" idx="6"/>
                <a:endCxn id="73" idx="2"/>
              </p:cNvCxnSpPr>
              <p:nvPr/>
            </p:nvCxnSpPr>
            <p:spPr>
              <a:xfrm>
                <a:off x="4940968" y="1792705"/>
                <a:ext cx="665748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3F682173-0FDA-8744-42C4-93B7A255669C}"/>
                  </a:ext>
                </a:extLst>
              </p:cNvPr>
              <p:cNvCxnSpPr>
                <a:cxnSpLocks/>
                <a:stCxn id="73" idx="6"/>
                <a:endCxn id="74" idx="2"/>
              </p:cNvCxnSpPr>
              <p:nvPr/>
            </p:nvCxnSpPr>
            <p:spPr>
              <a:xfrm>
                <a:off x="6585284" y="1792705"/>
                <a:ext cx="665748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D625F140-1DCB-FAD2-9E5E-5D2FA8909A82}"/>
                  </a:ext>
                </a:extLst>
              </p:cNvPr>
              <p:cNvCxnSpPr>
                <a:cxnSpLocks/>
                <a:stCxn id="74" idx="6"/>
                <a:endCxn id="75" idx="2"/>
              </p:cNvCxnSpPr>
              <p:nvPr/>
            </p:nvCxnSpPr>
            <p:spPr>
              <a:xfrm>
                <a:off x="8229600" y="1792705"/>
                <a:ext cx="665748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0FE8378D-01D1-3714-F3BD-ECF36E0C39EF}"/>
                  </a:ext>
                </a:extLst>
              </p:cNvPr>
              <p:cNvCxnSpPr>
                <a:cxnSpLocks/>
                <a:stCxn id="75" idx="6"/>
              </p:cNvCxnSpPr>
              <p:nvPr/>
            </p:nvCxnSpPr>
            <p:spPr>
              <a:xfrm>
                <a:off x="9873916" y="1792705"/>
                <a:ext cx="665748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03B9EB6-92F4-2292-C6AC-3A87C4FF019B}"/>
                  </a:ext>
                </a:extLst>
              </p:cNvPr>
              <p:cNvCxnSpPr>
                <a:cxnSpLocks/>
                <a:stCxn id="71" idx="5"/>
                <a:endCxn id="61" idx="1"/>
              </p:cNvCxnSpPr>
              <p:nvPr/>
            </p:nvCxnSpPr>
            <p:spPr>
              <a:xfrm>
                <a:off x="3153344" y="2138681"/>
                <a:ext cx="952364" cy="9443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37C64C3C-ADF4-F945-42E5-E84554AA6D6F}"/>
                  </a:ext>
                </a:extLst>
              </p:cNvPr>
              <p:cNvCxnSpPr>
                <a:cxnSpLocks/>
                <a:stCxn id="72" idx="5"/>
                <a:endCxn id="62" idx="1"/>
              </p:cNvCxnSpPr>
              <p:nvPr/>
            </p:nvCxnSpPr>
            <p:spPr>
              <a:xfrm>
                <a:off x="4797660" y="2138681"/>
                <a:ext cx="952364" cy="9443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C065060-732C-0A62-3218-18BDD72D767E}"/>
                  </a:ext>
                </a:extLst>
              </p:cNvPr>
              <p:cNvCxnSpPr>
                <a:cxnSpLocks/>
                <a:stCxn id="73" idx="5"/>
                <a:endCxn id="63" idx="1"/>
              </p:cNvCxnSpPr>
              <p:nvPr/>
            </p:nvCxnSpPr>
            <p:spPr>
              <a:xfrm>
                <a:off x="6441976" y="2138681"/>
                <a:ext cx="952364" cy="94434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685F2B79-F75C-1211-7747-76A71CA9D600}"/>
                  </a:ext>
                </a:extLst>
              </p:cNvPr>
              <p:cNvCxnSpPr>
                <a:cxnSpLocks/>
                <a:stCxn id="74" idx="5"/>
                <a:endCxn id="64" idx="1"/>
              </p:cNvCxnSpPr>
              <p:nvPr/>
            </p:nvCxnSpPr>
            <p:spPr>
              <a:xfrm>
                <a:off x="8086292" y="2138681"/>
                <a:ext cx="952364" cy="9443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3D3664A3-A3B8-847D-4463-AB8A5C6B63CD}"/>
                  </a:ext>
                </a:extLst>
              </p:cNvPr>
              <p:cNvCxnSpPr>
                <a:cxnSpLocks/>
                <a:stCxn id="75" idx="5"/>
              </p:cNvCxnSpPr>
              <p:nvPr/>
            </p:nvCxnSpPr>
            <p:spPr>
              <a:xfrm>
                <a:off x="9730608" y="2138681"/>
                <a:ext cx="952364" cy="9443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FD95FFA8-9DB1-3740-E0BF-66464E5970F2}"/>
                  </a:ext>
                </a:extLst>
              </p:cNvPr>
              <p:cNvCxnSpPr>
                <a:cxnSpLocks/>
                <a:stCxn id="60" idx="7"/>
                <a:endCxn id="72" idx="3"/>
              </p:cNvCxnSpPr>
              <p:nvPr/>
            </p:nvCxnSpPr>
            <p:spPr>
              <a:xfrm flipV="1">
                <a:off x="3153344" y="2138681"/>
                <a:ext cx="952364" cy="9443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13B778D-7A28-68E6-04DD-2A52B0FCD2A8}"/>
                  </a:ext>
                </a:extLst>
              </p:cNvPr>
              <p:cNvCxnSpPr>
                <a:cxnSpLocks/>
                <a:stCxn id="61" idx="7"/>
                <a:endCxn id="73" idx="3"/>
              </p:cNvCxnSpPr>
              <p:nvPr/>
            </p:nvCxnSpPr>
            <p:spPr>
              <a:xfrm flipV="1">
                <a:off x="4797660" y="2138681"/>
                <a:ext cx="952364" cy="9443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83F575D9-5F05-C886-239D-C62D12AB9572}"/>
                  </a:ext>
                </a:extLst>
              </p:cNvPr>
              <p:cNvCxnSpPr>
                <a:cxnSpLocks/>
                <a:stCxn id="62" idx="7"/>
                <a:endCxn id="74" idx="3"/>
              </p:cNvCxnSpPr>
              <p:nvPr/>
            </p:nvCxnSpPr>
            <p:spPr>
              <a:xfrm flipV="1">
                <a:off x="6441976" y="2138681"/>
                <a:ext cx="952364" cy="9443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C10BF2B3-7A90-F752-E226-B97FFBFB6EF7}"/>
                  </a:ext>
                </a:extLst>
              </p:cNvPr>
              <p:cNvCxnSpPr>
                <a:cxnSpLocks/>
                <a:stCxn id="63" idx="7"/>
                <a:endCxn id="75" idx="3"/>
              </p:cNvCxnSpPr>
              <p:nvPr/>
            </p:nvCxnSpPr>
            <p:spPr>
              <a:xfrm flipV="1">
                <a:off x="8086292" y="2138681"/>
                <a:ext cx="952364" cy="9443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F07203D1-137A-AA7A-DD7E-9F8815F2E3DA}"/>
                  </a:ext>
                </a:extLst>
              </p:cNvPr>
              <p:cNvCxnSpPr>
                <a:cxnSpLocks/>
                <a:stCxn id="64" idx="7"/>
              </p:cNvCxnSpPr>
              <p:nvPr/>
            </p:nvCxnSpPr>
            <p:spPr>
              <a:xfrm flipV="1">
                <a:off x="9730608" y="2138681"/>
                <a:ext cx="952364" cy="9443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B69EB8AA-7D06-26B1-F391-7AB245A1D4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3344" y="894347"/>
                <a:ext cx="523009" cy="55238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FD7773DF-8EE9-2DC1-5C61-D59CAA77C7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86292" y="892478"/>
                <a:ext cx="523009" cy="55238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70D928CF-B22C-74EE-37B7-99DA8BF2F5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97660" y="892478"/>
                <a:ext cx="523009" cy="55238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46E149DD-EA4E-4BE1-8841-D45B30C936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45545" y="892478"/>
                <a:ext cx="523009" cy="55238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8F6855D4-0476-3E11-687E-22F5A9A00A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7039" y="928572"/>
                <a:ext cx="523009" cy="55238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6214B63B-07B3-FCD8-F997-6B926E3769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9028" y="3778236"/>
                <a:ext cx="400692" cy="4860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45A76C27-FCD9-18BD-521C-C1314EA5D9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270" y="3787712"/>
                <a:ext cx="400692" cy="4860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1E7148B6-0AA6-96B9-0A77-08E770AF5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3054" y="3780129"/>
                <a:ext cx="400692" cy="4860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6E69D044-B5B1-BA02-D6D2-F90C9ACB6D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2636" y="3774977"/>
                <a:ext cx="400692" cy="4860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678E2E2F-7ACA-B6C6-C9DB-4FF7A3E303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2723" y="3774977"/>
                <a:ext cx="400692" cy="4860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26CE0304-DE1E-1307-44C7-DF094D64CC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7039" y="3740751"/>
                <a:ext cx="400692" cy="486024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5A0CD3B-EFB4-CC19-0FD7-5DE18162B033}"/>
                </a:ext>
              </a:extLst>
            </p:cNvPr>
            <p:cNvSpPr/>
            <p:nvPr/>
          </p:nvSpPr>
          <p:spPr>
            <a:xfrm>
              <a:off x="352926" y="3641558"/>
              <a:ext cx="11093116" cy="1507948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149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FF33-0A91-69F5-E3F2-AF75C934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Flagging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621505CA-79BD-281A-4F48-0E4BAB39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33" y="1780766"/>
            <a:ext cx="9753930" cy="34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78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FAA0C8-D2FC-F174-727B-FD5FEF3C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596C1-63E7-913D-5DFD-D180BEE1A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8" t="24173" r="29146" b="15338"/>
          <a:stretch/>
        </p:blipFill>
        <p:spPr>
          <a:xfrm>
            <a:off x="3066583" y="1354873"/>
            <a:ext cx="6058829" cy="41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47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E5F7A8-B74B-B497-7067-07817BFA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9290D-36B7-19EB-8FF2-65104614F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90" t="23957" r="29086" b="15230"/>
          <a:stretch/>
        </p:blipFill>
        <p:spPr>
          <a:xfrm>
            <a:off x="2955071" y="1343722"/>
            <a:ext cx="6281854" cy="41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84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E5F7A8-B74B-B497-7067-07817BFA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Sequence Length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73CE8-D4A4-06C3-BEEF-2E387CD77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3" t="23957" r="29146" b="15637"/>
          <a:stretch/>
        </p:blipFill>
        <p:spPr>
          <a:xfrm>
            <a:off x="2969939" y="1328853"/>
            <a:ext cx="6252117" cy="41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8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08E7B9-30F1-5EC5-D1CB-D51FF77C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67" y="2348956"/>
            <a:ext cx="10451065" cy="857689"/>
          </a:xfrm>
        </p:spPr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/>
              <a:t>Introduction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EAED3F7-BAA5-8AA8-5405-7B95750074AE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Soleil Lt" panose="02000503000000020003" pitchFamily="2" charset="77"/>
              </a:rPr>
              <a:t>Why Autonomous Assembly Sequencing?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363D7-2CEE-E84B-A2C7-F8325BA9BFB1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3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5255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5F5DCC-5C5F-FABA-E558-C42315BF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Cost Deviation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E6B5D-B7C2-3BF6-CE38-BC166F4E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9" t="24172" r="29146" b="15123"/>
          <a:stretch/>
        </p:blipFill>
        <p:spPr>
          <a:xfrm>
            <a:off x="2955073" y="1347438"/>
            <a:ext cx="6281854" cy="41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38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08E7B9-30F1-5EC5-D1CB-D51FF77C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67" y="2348956"/>
            <a:ext cx="10451065" cy="857689"/>
          </a:xfrm>
        </p:spPr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/>
              <a:t>Conclusions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EAED3F7-BAA5-8AA8-5405-7B95750074AE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solidFill>
                <a:schemeClr val="accent2"/>
              </a:solidFill>
              <a:latin typeface="Soleil Lt" panose="02000503000000020003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363D7-2CEE-E84B-A2C7-F8325BA9BFB1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31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1783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48B002-358A-638B-B10F-6608CC336B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Autonomous agents can make decisions on assembly sequencing based on both path planning and structural constraints.</a:t>
            </a:r>
          </a:p>
          <a:p>
            <a:r>
              <a:rPr lang="en-US" dirty="0"/>
              <a:t>Future work:</a:t>
            </a:r>
          </a:p>
          <a:p>
            <a:pPr lvl="1"/>
            <a:r>
              <a:rPr lang="en-US" dirty="0"/>
              <a:t>More efficient search and path planning methods.</a:t>
            </a:r>
          </a:p>
          <a:p>
            <a:pPr lvl="1"/>
            <a:r>
              <a:rPr lang="en-US" dirty="0"/>
              <a:t>More varied and complex structures.</a:t>
            </a:r>
          </a:p>
          <a:p>
            <a:pPr lvl="1"/>
            <a:r>
              <a:rPr lang="en-US" dirty="0"/>
              <a:t>Use knowledge of assembly graph to recognize similar sections.</a:t>
            </a:r>
          </a:p>
          <a:p>
            <a:pPr lvl="1"/>
            <a:r>
              <a:rPr lang="en-US" dirty="0"/>
              <a:t>Multi-agent division and scheduling of the assembly graph.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895D49-18B9-0319-16D3-E38FFEA7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632495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08E7B9-30F1-5EC5-D1CB-D51FF77C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67" y="2348956"/>
            <a:ext cx="10451065" cy="857689"/>
          </a:xfrm>
        </p:spPr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/>
              <a:t>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363D7-2CEE-E84B-A2C7-F8325BA9BFB1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33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9421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909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AEBDEB-E71E-6D8F-B8D8-E7F003592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Magnitude of Sets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D5AA9-AFA0-BB9D-552F-3C1B6CBA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56" y="1669263"/>
            <a:ext cx="11775688" cy="35194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86F651-185C-3679-B2AC-F3A8E264E74A}"/>
              </a:ext>
            </a:extLst>
          </p:cNvPr>
          <p:cNvSpPr/>
          <p:nvPr/>
        </p:nvSpPr>
        <p:spPr>
          <a:xfrm>
            <a:off x="10008796" y="4286656"/>
            <a:ext cx="507770" cy="415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A80625-F957-DADE-4105-2767291D8F88}"/>
              </a:ext>
            </a:extLst>
          </p:cNvPr>
          <p:cNvSpPr/>
          <p:nvPr/>
        </p:nvSpPr>
        <p:spPr>
          <a:xfrm>
            <a:off x="9792511" y="3552536"/>
            <a:ext cx="920885" cy="415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728244-ECA7-40E6-3FA6-AE84F1EA7722}"/>
              </a:ext>
            </a:extLst>
          </p:cNvPr>
          <p:cNvSpPr/>
          <p:nvPr/>
        </p:nvSpPr>
        <p:spPr>
          <a:xfrm>
            <a:off x="10008796" y="3013954"/>
            <a:ext cx="507770" cy="415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5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E5F7A8-B74B-B497-7067-07817BFA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In-Space Assembly (ISA)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E53A39-B0D2-C9E7-EB6E-2EDC8FB2E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6088837" cy="4670425"/>
          </a:xfrm>
        </p:spPr>
        <p:txBody>
          <a:bodyPr/>
          <a:lstStyle/>
          <a:p>
            <a:r>
              <a:rPr lang="en-US" dirty="0"/>
              <a:t>Larger allowable final structures than would fit inside fairings. </a:t>
            </a:r>
          </a:p>
          <a:p>
            <a:r>
              <a:rPr lang="en-US" dirty="0"/>
              <a:t>Less mechanical complexity than </a:t>
            </a:r>
            <a:r>
              <a:rPr lang="en-US" dirty="0" err="1"/>
              <a:t>deployables</a:t>
            </a:r>
            <a:r>
              <a:rPr lang="en-US" dirty="0"/>
              <a:t>.</a:t>
            </a:r>
          </a:p>
          <a:p>
            <a:r>
              <a:rPr lang="en-US" dirty="0"/>
              <a:t>Flexibility to work across multiple launch schedules.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F247B4-9135-1C37-BA4D-2A3B19C4D48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9992" r="9992"/>
          <a:stretch>
            <a:fillRect/>
          </a:stretch>
        </p:blipFill>
        <p:spPr>
          <a:xfrm>
            <a:off x="6623050" y="1438275"/>
            <a:ext cx="4918075" cy="461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E6B9C0-3E1C-7A64-3343-092E9EBCDF71}"/>
              </a:ext>
            </a:extLst>
          </p:cNvPr>
          <p:cNvSpPr txBox="1"/>
          <p:nvPr/>
        </p:nvSpPr>
        <p:spPr>
          <a:xfrm>
            <a:off x="7565967" y="1019037"/>
            <a:ext cx="303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iSAT</a:t>
            </a:r>
            <a:r>
              <a:rPr lang="en-US" dirty="0"/>
              <a:t> Study, R. Mukherjee et al.</a:t>
            </a:r>
          </a:p>
        </p:txBody>
      </p:sp>
    </p:spTree>
    <p:extLst>
      <p:ext uri="{BB962C8B-B14F-4D97-AF65-F5344CB8AC3E}">
        <p14:creationId xmlns:p14="http://schemas.microsoft.com/office/powerpoint/2010/main" val="1214794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C64639E-93D8-3FB4-8937-0C34A9D1DF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055" r="16055"/>
          <a:stretch>
            <a:fillRect/>
          </a:stretch>
        </p:blipFill>
        <p:spPr>
          <a:xfrm>
            <a:off x="534986" y="1437516"/>
            <a:ext cx="4140678" cy="4614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E5F7A8-B74B-B497-7067-07817BFA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ISA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E53A39-B0D2-C9E7-EB6E-2EDC8FB2E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2985" y="1437516"/>
            <a:ext cx="6644026" cy="46704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Decision making under constraints.</a:t>
            </a:r>
          </a:p>
          <a:p>
            <a:pPr lvl="1"/>
            <a:r>
              <a:rPr lang="en-US" dirty="0"/>
              <a:t>Limited space-rated hardware.</a:t>
            </a:r>
          </a:p>
          <a:p>
            <a:pPr lvl="2"/>
            <a:r>
              <a:rPr lang="en-US" dirty="0"/>
              <a:t>Computational power limited.</a:t>
            </a:r>
          </a:p>
          <a:p>
            <a:pPr lvl="2"/>
            <a:r>
              <a:rPr lang="en-US" dirty="0"/>
              <a:t>Lower fidelity simulations.</a:t>
            </a:r>
          </a:p>
          <a:p>
            <a:pPr lvl="1"/>
            <a:r>
              <a:rPr lang="en-US" dirty="0"/>
              <a:t>Power, thrust, stability, etc.</a:t>
            </a:r>
          </a:p>
          <a:p>
            <a:r>
              <a:rPr lang="en-US" dirty="0"/>
              <a:t>Lower mission requirements:</a:t>
            </a:r>
          </a:p>
          <a:p>
            <a:pPr lvl="1"/>
            <a:r>
              <a:rPr lang="en-US" dirty="0"/>
              <a:t>Bandwidth</a:t>
            </a:r>
          </a:p>
          <a:p>
            <a:pPr lvl="1"/>
            <a:r>
              <a:rPr lang="en-US" dirty="0"/>
              <a:t>Personnel / Crew time</a:t>
            </a:r>
          </a:p>
          <a:p>
            <a:r>
              <a:rPr lang="en-US" dirty="0"/>
              <a:t>Resilience:</a:t>
            </a:r>
          </a:p>
          <a:p>
            <a:pPr lvl="1"/>
            <a:r>
              <a:rPr lang="en-US" dirty="0"/>
              <a:t>Communication</a:t>
            </a:r>
          </a:p>
          <a:p>
            <a:pPr lvl="1"/>
            <a:r>
              <a:rPr lang="en-US" dirty="0"/>
              <a:t>Fault recovery 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A104C-16EB-2F8B-F38B-30EE353AC65B}"/>
              </a:ext>
            </a:extLst>
          </p:cNvPr>
          <p:cNvSpPr txBox="1"/>
          <p:nvPr/>
        </p:nvSpPr>
        <p:spPr>
          <a:xfrm>
            <a:off x="779184" y="1068184"/>
            <a:ext cx="365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TALISMAN Concept, W. Doggett et al.</a:t>
            </a:r>
          </a:p>
        </p:txBody>
      </p:sp>
    </p:spTree>
    <p:extLst>
      <p:ext uri="{BB962C8B-B14F-4D97-AF65-F5344CB8AC3E}">
        <p14:creationId xmlns:p14="http://schemas.microsoft.com/office/powerpoint/2010/main" val="741192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olorful blocks arranged to make stairs">
            <a:extLst>
              <a:ext uri="{FF2B5EF4-FFF2-40B4-BE49-F238E27FC236}">
                <a16:creationId xmlns:a16="http://schemas.microsoft.com/office/drawing/2014/main" id="{826391E1-5096-DAC8-9164-AF5C22CA5F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085" r="20085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EA87CB-D38C-1F4C-4D6B-C69B2488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Assembly Sequencing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7F470-25C3-5303-24BB-B7D1F1E7C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to build a structure?</a:t>
            </a:r>
          </a:p>
          <a:p>
            <a:pPr lvl="1"/>
            <a:r>
              <a:rPr lang="en-US" dirty="0"/>
              <a:t>Precomputation leads to inflexibility for replanning.</a:t>
            </a:r>
          </a:p>
          <a:p>
            <a:pPr lvl="1"/>
            <a:r>
              <a:rPr lang="en-US" dirty="0"/>
              <a:t>If agent can build, it can rebuild or adjust with similar logic.</a:t>
            </a:r>
          </a:p>
          <a:p>
            <a:r>
              <a:rPr lang="en-US" dirty="0"/>
              <a:t>Decisions must be justifiable to human operators.</a:t>
            </a:r>
          </a:p>
          <a:p>
            <a:r>
              <a:rPr lang="en-US" dirty="0"/>
              <a:t>Need to consider structure as well as agent.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12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08E7B9-30F1-5EC5-D1CB-D51FF77C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67" y="2348956"/>
            <a:ext cx="10451065" cy="857689"/>
          </a:xfrm>
        </p:spPr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/>
              <a:t>Problem Formulation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EAED3F7-BAA5-8AA8-5405-7B95750074AE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Soleil Lt" panose="02000503000000020003" pitchFamily="2" charset="77"/>
              </a:rPr>
              <a:t>How does an agent assemble a structure?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363D7-2CEE-E84B-A2C7-F8325BA9BFB1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0" i="0" smtClean="0">
                <a:solidFill>
                  <a:schemeClr val="accent2"/>
                </a:solidFill>
                <a:effectLst/>
                <a:latin typeface="Soleil Bk" panose="02000503000000020004" pitchFamily="2" charset="77"/>
              </a:rPr>
              <a:t>7</a:t>
            </a:fld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 | #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ascendspace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Soleil Bk" panose="02000503000000020004" pitchFamily="2" charset="77"/>
              </a:rPr>
              <a:t> </a:t>
            </a:r>
            <a:endParaRPr lang="en-US" sz="1300" b="0" i="0" dirty="0">
              <a:solidFill>
                <a:schemeClr val="bg1"/>
              </a:solidFill>
              <a:latin typeface="Soleil Bk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2029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40FACFE-467A-2F65-67DE-E51F97804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962C7917-1D8D-A4DE-9719-1712BB99084D}"/>
              </a:ext>
            </a:extLst>
          </p:cNvPr>
          <p:cNvSpPr txBox="1">
            <a:spLocks/>
          </p:cNvSpPr>
          <p:nvPr/>
        </p:nvSpPr>
        <p:spPr>
          <a:xfrm>
            <a:off x="9340361" y="64706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5229B-65EC-45FE-990C-E8E86806AA5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674400-DBEB-6DB0-1249-7B4630F3F425}"/>
              </a:ext>
            </a:extLst>
          </p:cNvPr>
          <p:cNvSpPr txBox="1"/>
          <p:nvPr/>
        </p:nvSpPr>
        <p:spPr>
          <a:xfrm>
            <a:off x="534986" y="1366539"/>
            <a:ext cx="6430018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an assembly graph: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Vertices -&gt; sub-assemblies.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Edges -&gt; Transitions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accent5"/>
                </a:solidFill>
              </a:rPr>
              <a:t>Vertex cost </a:t>
            </a:r>
            <a:r>
              <a:rPr lang="en-US" dirty="0"/>
              <a:t>associated with the sub-assembly’s structural characteristics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accent4"/>
                </a:solidFill>
              </a:rPr>
              <a:t>Edge cost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associated with transitions between sub-assemblies.</a:t>
            </a:r>
          </a:p>
          <a:p>
            <a:endParaRPr lang="en-US" dirty="0"/>
          </a:p>
          <a:p>
            <a:r>
              <a:rPr lang="en-US" dirty="0"/>
              <a:t>Two step solution: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Find the optimal sequence </a:t>
            </a:r>
            <a:r>
              <a:rPr lang="en-US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with respect to vertex costs (ignoring edge costs).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Find the optimal sequence </a:t>
            </a:r>
            <a:r>
              <a:rPr lang="en-US" u="sng" dirty="0"/>
              <a:t>considering the edge costs in a relaxed region around the first sequence</a:t>
            </a:r>
            <a:r>
              <a:rPr lang="en-US" dirty="0"/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FAB2E3-990B-891A-A8C4-B374CC7A7FA1}"/>
              </a:ext>
            </a:extLst>
          </p:cNvPr>
          <p:cNvSpPr/>
          <p:nvPr/>
        </p:nvSpPr>
        <p:spPr>
          <a:xfrm>
            <a:off x="8101827" y="470555"/>
            <a:ext cx="2604144" cy="2604144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D84DE6-84D4-CE5C-427A-EF217C55B24F}"/>
              </a:ext>
            </a:extLst>
          </p:cNvPr>
          <p:cNvSpPr/>
          <p:nvPr/>
        </p:nvSpPr>
        <p:spPr>
          <a:xfrm>
            <a:off x="8095837" y="3514288"/>
            <a:ext cx="2616124" cy="245233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10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C2CF41-A971-BD00-A369-7393B81B1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Planar Simplex (3 Elements)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20F423-40DE-44A2-2D73-7ADCFC1D323A}"/>
              </a:ext>
            </a:extLst>
          </p:cNvPr>
          <p:cNvGrpSpPr/>
          <p:nvPr/>
        </p:nvGrpSpPr>
        <p:grpSpPr>
          <a:xfrm>
            <a:off x="1569922" y="1153946"/>
            <a:ext cx="9052156" cy="4884216"/>
            <a:chOff x="110069" y="158454"/>
            <a:chExt cx="11536208" cy="622452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DEA1F22-D7F1-DD7E-C9BA-D5700A6ED5C6}"/>
                </a:ext>
              </a:extLst>
            </p:cNvPr>
            <p:cNvCxnSpPr>
              <a:cxnSpLocks/>
              <a:stCxn id="124" idx="7"/>
              <a:endCxn id="121" idx="2"/>
            </p:cNvCxnSpPr>
            <p:nvPr/>
          </p:nvCxnSpPr>
          <p:spPr>
            <a:xfrm flipV="1">
              <a:off x="2514218" y="1633176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F0C27DD-A97C-92AF-D84F-8FF72FBCBB89}"/>
                </a:ext>
              </a:extLst>
            </p:cNvPr>
            <p:cNvCxnSpPr>
              <a:cxnSpLocks/>
              <a:stCxn id="124" idx="6"/>
              <a:endCxn id="118" idx="2"/>
            </p:cNvCxnSpPr>
            <p:nvPr/>
          </p:nvCxnSpPr>
          <p:spPr>
            <a:xfrm>
              <a:off x="2665487" y="3749843"/>
              <a:ext cx="1457317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7C42BEA-684E-CB77-9DB0-623ECF8868EC}"/>
                </a:ext>
              </a:extLst>
            </p:cNvPr>
            <p:cNvCxnSpPr>
              <a:cxnSpLocks/>
              <a:stCxn id="124" idx="5"/>
              <a:endCxn id="115" idx="2"/>
            </p:cNvCxnSpPr>
            <p:nvPr/>
          </p:nvCxnSpPr>
          <p:spPr>
            <a:xfrm>
              <a:off x="2514218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8959FE1-73C7-4417-B5DC-B511517D4336}"/>
                </a:ext>
              </a:extLst>
            </p:cNvPr>
            <p:cNvCxnSpPr>
              <a:cxnSpLocks/>
              <a:stCxn id="118" idx="5"/>
              <a:endCxn id="104" idx="1"/>
            </p:cNvCxnSpPr>
            <p:nvPr/>
          </p:nvCxnSpPr>
          <p:spPr>
            <a:xfrm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85D06F1-60E6-C881-9DED-22F10B62282B}"/>
                </a:ext>
              </a:extLst>
            </p:cNvPr>
            <p:cNvCxnSpPr>
              <a:cxnSpLocks/>
              <a:stCxn id="104" idx="6"/>
              <a:endCxn id="92" idx="3"/>
            </p:cNvCxnSpPr>
            <p:nvPr/>
          </p:nvCxnSpPr>
          <p:spPr>
            <a:xfrm flipV="1">
              <a:off x="7659766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428F65E-07D5-6D4F-D724-14B0E4450714}"/>
                </a:ext>
              </a:extLst>
            </p:cNvPr>
            <p:cNvCxnSpPr>
              <a:cxnSpLocks/>
              <a:stCxn id="121" idx="6"/>
              <a:endCxn id="108" idx="2"/>
            </p:cNvCxnSpPr>
            <p:nvPr/>
          </p:nvCxnSpPr>
          <p:spPr>
            <a:xfrm>
              <a:off x="5155736" y="1633176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C3B5921-B960-1B7F-73C2-D4D0C6178DA9}"/>
                </a:ext>
              </a:extLst>
            </p:cNvPr>
            <p:cNvCxnSpPr>
              <a:cxnSpLocks/>
              <a:stCxn id="108" idx="6"/>
              <a:endCxn id="92" idx="1"/>
            </p:cNvCxnSpPr>
            <p:nvPr/>
          </p:nvCxnSpPr>
          <p:spPr>
            <a:xfrm>
              <a:off x="7645985" y="1633176"/>
              <a:ext cx="1622367" cy="175147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E67F92F-C071-5ADA-F49B-1569B18C652A}"/>
                </a:ext>
              </a:extLst>
            </p:cNvPr>
            <p:cNvCxnSpPr>
              <a:cxnSpLocks/>
              <a:stCxn id="100" idx="6"/>
              <a:endCxn id="92" idx="2"/>
            </p:cNvCxnSpPr>
            <p:nvPr/>
          </p:nvCxnSpPr>
          <p:spPr>
            <a:xfrm>
              <a:off x="7659766" y="3749843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E1A791A-96C2-9F8E-C937-4F7D4CD6C65A}"/>
                </a:ext>
              </a:extLst>
            </p:cNvPr>
            <p:cNvCxnSpPr>
              <a:cxnSpLocks/>
              <a:stCxn id="115" idx="7"/>
              <a:endCxn id="100" idx="3"/>
            </p:cNvCxnSpPr>
            <p:nvPr/>
          </p:nvCxnSpPr>
          <p:spPr>
            <a:xfrm flipV="1"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875B22D-468C-3492-6BF6-F75FB52FD010}"/>
                </a:ext>
              </a:extLst>
            </p:cNvPr>
            <p:cNvGrpSpPr/>
            <p:nvPr/>
          </p:nvGrpSpPr>
          <p:grpSpPr>
            <a:xfrm>
              <a:off x="1632555" y="3233377"/>
              <a:ext cx="1032932" cy="1032932"/>
              <a:chOff x="1837270" y="2912534"/>
              <a:chExt cx="1032932" cy="1032932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62145184-DBA3-6633-0D64-F8DECD1ED805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Isosceles Triangle 124">
                <a:extLst>
                  <a:ext uri="{FF2B5EF4-FFF2-40B4-BE49-F238E27FC236}">
                    <a16:creationId xmlns:a16="http://schemas.microsoft.com/office/drawing/2014/main" id="{2B59301C-3622-E619-1000-CB5BF1AFBC51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AF15A76-2038-45A4-CAE0-C9103B89DFC5}"/>
                </a:ext>
              </a:extLst>
            </p:cNvPr>
            <p:cNvGrpSpPr/>
            <p:nvPr/>
          </p:nvGrpSpPr>
          <p:grpSpPr>
            <a:xfrm>
              <a:off x="4122804" y="1116710"/>
              <a:ext cx="1032932" cy="5266266"/>
              <a:chOff x="3903134" y="795867"/>
              <a:chExt cx="1032932" cy="5266266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C891280B-2760-D93C-ED87-D9FB4D534780}"/>
                  </a:ext>
                </a:extLst>
              </p:cNvPr>
              <p:cNvGrpSpPr/>
              <p:nvPr/>
            </p:nvGrpSpPr>
            <p:grpSpPr>
              <a:xfrm>
                <a:off x="3903134" y="795867"/>
                <a:ext cx="1032932" cy="1032932"/>
                <a:chOff x="3903134" y="795867"/>
                <a:chExt cx="1032932" cy="1032932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01C31934-05E9-53BE-20F8-9947313FBC8C}"/>
                    </a:ext>
                  </a:extLst>
                </p:cNvPr>
                <p:cNvSpPr/>
                <p:nvPr/>
              </p:nvSpPr>
              <p:spPr>
                <a:xfrm>
                  <a:off x="39031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Isosceles Triangle 121">
                  <a:extLst>
                    <a:ext uri="{FF2B5EF4-FFF2-40B4-BE49-F238E27FC236}">
                      <a16:creationId xmlns:a16="http://schemas.microsoft.com/office/drawing/2014/main" id="{138E5A95-512B-1396-1081-71F5E38E688E}"/>
                    </a:ext>
                  </a:extLst>
                </p:cNvPr>
                <p:cNvSpPr/>
                <p:nvPr/>
              </p:nvSpPr>
              <p:spPr>
                <a:xfrm>
                  <a:off x="40544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8124DB0C-3633-5E39-7E12-78B4C339F1FD}"/>
                    </a:ext>
                  </a:extLst>
                </p:cNvPr>
                <p:cNvCxnSpPr>
                  <a:cxnSpLocks/>
                  <a:stCxn id="122" idx="0"/>
                  <a:endCxn id="122" idx="4"/>
                </p:cNvCxnSpPr>
                <p:nvPr/>
              </p:nvCxnSpPr>
              <p:spPr>
                <a:xfrm>
                  <a:off x="44276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0313A52D-328A-651E-89AC-31ECB9C4415A}"/>
                  </a:ext>
                </a:extLst>
              </p:cNvPr>
              <p:cNvGrpSpPr/>
              <p:nvPr/>
            </p:nvGrpSpPr>
            <p:grpSpPr>
              <a:xfrm>
                <a:off x="3903134" y="2912534"/>
                <a:ext cx="1032932" cy="1032932"/>
                <a:chOff x="3903134" y="2912534"/>
                <a:chExt cx="1032932" cy="1032932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C4A3C0B0-6A0E-C8A9-A91D-0F057ADD4816}"/>
                    </a:ext>
                  </a:extLst>
                </p:cNvPr>
                <p:cNvSpPr/>
                <p:nvPr/>
              </p:nvSpPr>
              <p:spPr>
                <a:xfrm>
                  <a:off x="39031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Isosceles Triangle 118">
                  <a:extLst>
                    <a:ext uri="{FF2B5EF4-FFF2-40B4-BE49-F238E27FC236}">
                      <a16:creationId xmlns:a16="http://schemas.microsoft.com/office/drawing/2014/main" id="{6A97BA1F-028A-4B62-7DDF-2B316B693B2C}"/>
                    </a:ext>
                  </a:extLst>
                </p:cNvPr>
                <p:cNvSpPr/>
                <p:nvPr/>
              </p:nvSpPr>
              <p:spPr>
                <a:xfrm>
                  <a:off x="40544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7AB80A85-0D6E-FF9C-60A4-591903A0DF80}"/>
                    </a:ext>
                  </a:extLst>
                </p:cNvPr>
                <p:cNvCxnSpPr>
                  <a:cxnSpLocks/>
                  <a:stCxn id="119" idx="0"/>
                  <a:endCxn id="119" idx="2"/>
                </p:cNvCxnSpPr>
                <p:nvPr/>
              </p:nvCxnSpPr>
              <p:spPr>
                <a:xfrm flipH="1">
                  <a:off x="40544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E15A54C1-EEF7-90D3-E485-82B9DA10D657}"/>
                  </a:ext>
                </a:extLst>
              </p:cNvPr>
              <p:cNvGrpSpPr/>
              <p:nvPr/>
            </p:nvGrpSpPr>
            <p:grpSpPr>
              <a:xfrm>
                <a:off x="3903134" y="5029201"/>
                <a:ext cx="1032932" cy="1032932"/>
                <a:chOff x="3903134" y="5029201"/>
                <a:chExt cx="1032932" cy="1032932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551A069E-2628-A467-3C0C-F352C68619C8}"/>
                    </a:ext>
                  </a:extLst>
                </p:cNvPr>
                <p:cNvSpPr/>
                <p:nvPr/>
              </p:nvSpPr>
              <p:spPr>
                <a:xfrm>
                  <a:off x="39031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Isosceles Triangle 115">
                  <a:extLst>
                    <a:ext uri="{FF2B5EF4-FFF2-40B4-BE49-F238E27FC236}">
                      <a16:creationId xmlns:a16="http://schemas.microsoft.com/office/drawing/2014/main" id="{BA840E99-29A8-6E9B-B6C9-B859A4403CF1}"/>
                    </a:ext>
                  </a:extLst>
                </p:cNvPr>
                <p:cNvSpPr/>
                <p:nvPr/>
              </p:nvSpPr>
              <p:spPr>
                <a:xfrm>
                  <a:off x="4054403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BF7F6721-0989-8D9B-C89A-CAC19AC65F26}"/>
                    </a:ext>
                  </a:extLst>
                </p:cNvPr>
                <p:cNvCxnSpPr>
                  <a:cxnSpLocks/>
                  <a:stCxn id="116" idx="2"/>
                  <a:endCxn id="116" idx="4"/>
                </p:cNvCxnSpPr>
                <p:nvPr/>
              </p:nvCxnSpPr>
              <p:spPr>
                <a:xfrm>
                  <a:off x="4054403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B2A48F1-064F-8D34-EFC8-D5AE228CE893}"/>
                </a:ext>
              </a:extLst>
            </p:cNvPr>
            <p:cNvGrpSpPr/>
            <p:nvPr/>
          </p:nvGrpSpPr>
          <p:grpSpPr>
            <a:xfrm>
              <a:off x="6613053" y="1116710"/>
              <a:ext cx="1046713" cy="5266266"/>
              <a:chOff x="6622241" y="1116710"/>
              <a:chExt cx="1046713" cy="5266266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4495089D-B4EF-2FFF-2544-D84B21908401}"/>
                  </a:ext>
                </a:extLst>
              </p:cNvPr>
              <p:cNvGrpSpPr/>
              <p:nvPr/>
            </p:nvGrpSpPr>
            <p:grpSpPr>
              <a:xfrm>
                <a:off x="6622241" y="1116710"/>
                <a:ext cx="1032932" cy="1032932"/>
                <a:chOff x="7255934" y="795867"/>
                <a:chExt cx="1032932" cy="1032932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9DCD4ED4-5D65-6DE4-0503-0E7929CBE9B1}"/>
                    </a:ext>
                  </a:extLst>
                </p:cNvPr>
                <p:cNvSpPr/>
                <p:nvPr/>
              </p:nvSpPr>
              <p:spPr>
                <a:xfrm>
                  <a:off x="72559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Isosceles Triangle 108">
                  <a:extLst>
                    <a:ext uri="{FF2B5EF4-FFF2-40B4-BE49-F238E27FC236}">
                      <a16:creationId xmlns:a16="http://schemas.microsoft.com/office/drawing/2014/main" id="{8B5959F4-45C4-B3B6-1DB5-D9E3AB2F5CFD}"/>
                    </a:ext>
                  </a:extLst>
                </p:cNvPr>
                <p:cNvSpPr/>
                <p:nvPr/>
              </p:nvSpPr>
              <p:spPr>
                <a:xfrm>
                  <a:off x="74072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D9086321-79B6-C1AD-ABE3-812E33C541BE}"/>
                    </a:ext>
                  </a:extLst>
                </p:cNvPr>
                <p:cNvCxnSpPr>
                  <a:cxnSpLocks/>
                  <a:stCxn id="109" idx="0"/>
                  <a:endCxn id="109" idx="4"/>
                </p:cNvCxnSpPr>
                <p:nvPr/>
              </p:nvCxnSpPr>
              <p:spPr>
                <a:xfrm>
                  <a:off x="77804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04E4E74E-E293-0B8D-F59C-8406AE32C123}"/>
                    </a:ext>
                  </a:extLst>
                </p:cNvPr>
                <p:cNvCxnSpPr>
                  <a:cxnSpLocks/>
                  <a:stCxn id="109" idx="0"/>
                  <a:endCxn id="109" idx="2"/>
                </p:cNvCxnSpPr>
                <p:nvPr/>
              </p:nvCxnSpPr>
              <p:spPr>
                <a:xfrm flipH="1">
                  <a:off x="7407203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3AE1B25-EA33-75AA-9FB5-C652AD14455C}"/>
                  </a:ext>
                </a:extLst>
              </p:cNvPr>
              <p:cNvGrpSpPr/>
              <p:nvPr/>
            </p:nvGrpSpPr>
            <p:grpSpPr>
              <a:xfrm>
                <a:off x="6636022" y="5350044"/>
                <a:ext cx="1032932" cy="1032932"/>
                <a:chOff x="7255934" y="2912534"/>
                <a:chExt cx="1032932" cy="1032932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67405D21-9850-6608-9C7C-77B484F13D6D}"/>
                    </a:ext>
                  </a:extLst>
                </p:cNvPr>
                <p:cNvSpPr/>
                <p:nvPr/>
              </p:nvSpPr>
              <p:spPr>
                <a:xfrm>
                  <a:off x="72559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Isosceles Triangle 104">
                  <a:extLst>
                    <a:ext uri="{FF2B5EF4-FFF2-40B4-BE49-F238E27FC236}">
                      <a16:creationId xmlns:a16="http://schemas.microsoft.com/office/drawing/2014/main" id="{2A8B3CC0-732B-D912-4B3E-E4ED8B3D20C9}"/>
                    </a:ext>
                  </a:extLst>
                </p:cNvPr>
                <p:cNvSpPr/>
                <p:nvPr/>
              </p:nvSpPr>
              <p:spPr>
                <a:xfrm>
                  <a:off x="74072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F3ED95AC-15A1-A17E-CEE8-8996434CD106}"/>
                    </a:ext>
                  </a:extLst>
                </p:cNvPr>
                <p:cNvCxnSpPr>
                  <a:cxnSpLocks/>
                  <a:stCxn id="105" idx="0"/>
                  <a:endCxn id="105" idx="2"/>
                </p:cNvCxnSpPr>
                <p:nvPr/>
              </p:nvCxnSpPr>
              <p:spPr>
                <a:xfrm flipH="1">
                  <a:off x="74072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7E36C0CD-FF46-F187-D6A9-5380DFADB4F4}"/>
                    </a:ext>
                  </a:extLst>
                </p:cNvPr>
                <p:cNvCxnSpPr>
                  <a:cxnSpLocks/>
                  <a:stCxn id="105" idx="2"/>
                  <a:endCxn id="105" idx="4"/>
                </p:cNvCxnSpPr>
                <p:nvPr/>
              </p:nvCxnSpPr>
              <p:spPr>
                <a:xfrm>
                  <a:off x="7407203" y="3707341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D02E7FF-AD39-CF86-2B69-2C0601A423B0}"/>
                  </a:ext>
                </a:extLst>
              </p:cNvPr>
              <p:cNvGrpSpPr/>
              <p:nvPr/>
            </p:nvGrpSpPr>
            <p:grpSpPr>
              <a:xfrm>
                <a:off x="6636022" y="3233377"/>
                <a:ext cx="1032932" cy="1032932"/>
                <a:chOff x="7255934" y="5029201"/>
                <a:chExt cx="1032932" cy="1032932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BE045AD3-4EE5-EF02-7B71-290E08F03A76}"/>
                    </a:ext>
                  </a:extLst>
                </p:cNvPr>
                <p:cNvSpPr/>
                <p:nvPr/>
              </p:nvSpPr>
              <p:spPr>
                <a:xfrm>
                  <a:off x="72559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Isosceles Triangle 100">
                  <a:extLst>
                    <a:ext uri="{FF2B5EF4-FFF2-40B4-BE49-F238E27FC236}">
                      <a16:creationId xmlns:a16="http://schemas.microsoft.com/office/drawing/2014/main" id="{CDC85AF3-0D9B-BC38-3FF4-3A4DB67F1E71}"/>
                    </a:ext>
                  </a:extLst>
                </p:cNvPr>
                <p:cNvSpPr/>
                <p:nvPr/>
              </p:nvSpPr>
              <p:spPr>
                <a:xfrm>
                  <a:off x="7410950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F9D62002-6301-8F75-DFC6-B13DA36CCB69}"/>
                    </a:ext>
                  </a:extLst>
                </p:cNvPr>
                <p:cNvCxnSpPr>
                  <a:cxnSpLocks/>
                  <a:stCxn id="101" idx="4"/>
                  <a:endCxn id="101" idx="2"/>
                </p:cNvCxnSpPr>
                <p:nvPr/>
              </p:nvCxnSpPr>
              <p:spPr>
                <a:xfrm flipH="1">
                  <a:off x="7410950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438434D1-5DE2-F359-3477-F67C4A34737C}"/>
                    </a:ext>
                  </a:extLst>
                </p:cNvPr>
                <p:cNvCxnSpPr>
                  <a:cxnSpLocks/>
                  <a:stCxn id="101" idx="0"/>
                  <a:endCxn id="101" idx="4"/>
                </p:cNvCxnSpPr>
                <p:nvPr/>
              </p:nvCxnSpPr>
              <p:spPr>
                <a:xfrm>
                  <a:off x="7784202" y="5151221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B4BDA21-A5D0-3603-34CB-5C0C5C65F6F6}"/>
                </a:ext>
              </a:extLst>
            </p:cNvPr>
            <p:cNvCxnSpPr>
              <a:cxnSpLocks/>
              <a:stCxn id="115" idx="6"/>
              <a:endCxn id="104" idx="2"/>
            </p:cNvCxnSpPr>
            <p:nvPr/>
          </p:nvCxnSpPr>
          <p:spPr>
            <a:xfrm>
              <a:off x="5155736" y="5866510"/>
              <a:ext cx="147109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8FDA4EA-9126-EB95-3A2D-C4D50D29F504}"/>
                </a:ext>
              </a:extLst>
            </p:cNvPr>
            <p:cNvCxnSpPr>
              <a:cxnSpLocks/>
              <a:stCxn id="121" idx="5"/>
              <a:endCxn id="100" idx="1"/>
            </p:cNvCxnSpPr>
            <p:nvPr/>
          </p:nvCxnSpPr>
          <p:spPr>
            <a:xfrm>
              <a:off x="5004467" y="1998373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946CD67-19DD-F5FC-5500-1E204AB021CA}"/>
                </a:ext>
              </a:extLst>
            </p:cNvPr>
            <p:cNvGrpSpPr/>
            <p:nvPr/>
          </p:nvGrpSpPr>
          <p:grpSpPr>
            <a:xfrm>
              <a:off x="9117083" y="3233377"/>
              <a:ext cx="1032932" cy="1032932"/>
              <a:chOff x="9321798" y="2912534"/>
              <a:chExt cx="1032932" cy="103293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4210293-8D42-AD61-A1BA-A6322CED4FDB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Isosceles Triangle 92">
                <a:extLst>
                  <a:ext uri="{FF2B5EF4-FFF2-40B4-BE49-F238E27FC236}">
                    <a16:creationId xmlns:a16="http://schemas.microsoft.com/office/drawing/2014/main" id="{DEA805A5-F01A-19E5-F0DC-171FE3507526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186DA1C-0038-CB96-0E5B-A2CED0F73465}"/>
                  </a:ext>
                </a:extLst>
              </p:cNvPr>
              <p:cNvCxnSpPr>
                <a:cxnSpLocks/>
                <a:stCxn id="93" idx="2"/>
                <a:endCxn id="93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403BFC8-ADDE-3DB9-D98B-C57E43D676A1}"/>
                  </a:ext>
                </a:extLst>
              </p:cNvPr>
              <p:cNvCxnSpPr>
                <a:cxnSpLocks/>
                <a:stCxn id="93" idx="0"/>
                <a:endCxn id="93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80CFDD1-615E-E970-A7B2-01CC7E8263A2}"/>
                  </a:ext>
                </a:extLst>
              </p:cNvPr>
              <p:cNvCxnSpPr>
                <a:cxnSpLocks/>
                <a:stCxn id="93" idx="0"/>
                <a:endCxn id="93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2BC73AE-4644-A28F-1E93-AFF76F1E8899}"/>
                </a:ext>
              </a:extLst>
            </p:cNvPr>
            <p:cNvSpPr/>
            <p:nvPr/>
          </p:nvSpPr>
          <p:spPr>
            <a:xfrm rot="18815385">
              <a:off x="2131827" y="2027423"/>
              <a:ext cx="2391503" cy="9843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66EB027-631A-D1F1-AE7D-942F0E1A2901}"/>
                </a:ext>
              </a:extLst>
            </p:cNvPr>
            <p:cNvCxnSpPr>
              <a:cxnSpLocks/>
              <a:stCxn id="71" idx="0"/>
              <a:endCxn id="90" idx="3"/>
            </p:cNvCxnSpPr>
            <p:nvPr/>
          </p:nvCxnSpPr>
          <p:spPr>
            <a:xfrm flipH="1">
              <a:off x="2207760" y="2180240"/>
              <a:ext cx="763356" cy="641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FCC27C2-FFB0-C54E-84B8-4D1D23B8C155}"/>
                </a:ext>
              </a:extLst>
            </p:cNvPr>
            <p:cNvGrpSpPr/>
            <p:nvPr/>
          </p:nvGrpSpPr>
          <p:grpSpPr>
            <a:xfrm>
              <a:off x="110069" y="177539"/>
              <a:ext cx="2457598" cy="2421468"/>
              <a:chOff x="110069" y="237064"/>
              <a:chExt cx="2457598" cy="2421468"/>
            </a:xfrm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FD09EF8E-7383-0409-8AB9-5CD714EE0620}"/>
                  </a:ext>
                </a:extLst>
              </p:cNvPr>
              <p:cNvSpPr/>
              <p:nvPr/>
            </p:nvSpPr>
            <p:spPr>
              <a:xfrm>
                <a:off x="1676437" y="54714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80FF416-44E3-E439-16AB-87991D05FFD7}"/>
                  </a:ext>
                </a:extLst>
              </p:cNvPr>
              <p:cNvSpPr/>
              <p:nvPr/>
            </p:nvSpPr>
            <p:spPr>
              <a:xfrm>
                <a:off x="507630" y="1836977"/>
                <a:ext cx="886913" cy="254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6F206F8-ED28-2A66-983F-FC0222152352}"/>
                  </a:ext>
                </a:extLst>
              </p:cNvPr>
              <p:cNvCxnSpPr>
                <a:stCxn id="83" idx="0"/>
              </p:cNvCxnSpPr>
              <p:nvPr/>
            </p:nvCxnSpPr>
            <p:spPr>
              <a:xfrm flipH="1" flipV="1">
                <a:off x="575733" y="1294053"/>
                <a:ext cx="375354" cy="542924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284E919-BCEE-FA9A-4CD9-2D6AFF9638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1986" y="1040053"/>
                <a:ext cx="598651" cy="27228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F51371E-8E5D-93DF-E3C7-0C87E741B3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6459" y="795867"/>
                <a:ext cx="82281" cy="235046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32EE20B-50CD-C2A4-7052-2B46C8BC15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6459" y="1040053"/>
                <a:ext cx="255513" cy="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7DB5235-EBC7-E72F-E793-42E1F2E1F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5338" y="591621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3F35FFC3-B459-9A11-8EFF-15864CB16643}"/>
                  </a:ext>
                </a:extLst>
              </p:cNvPr>
              <p:cNvCxnSpPr>
                <a:cxnSpLocks/>
                <a:endCxn id="82" idx="5"/>
              </p:cNvCxnSpPr>
              <p:nvPr/>
            </p:nvCxnSpPr>
            <p:spPr>
              <a:xfrm flipV="1">
                <a:off x="1394543" y="868912"/>
                <a:ext cx="841772" cy="19728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BD5C918-52A4-68AB-B822-1A8301276381}"/>
                  </a:ext>
                </a:extLst>
              </p:cNvPr>
              <p:cNvSpPr/>
              <p:nvPr/>
            </p:nvSpPr>
            <p:spPr>
              <a:xfrm rot="16200000">
                <a:off x="128134" y="218999"/>
                <a:ext cx="2421468" cy="24575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790D7C1-385B-E0B3-0C68-1563FCBD15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38646" y="795867"/>
                <a:ext cx="170598" cy="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28F36D3-A3BB-D2E6-6CD4-E5A73AFEB982}"/>
                </a:ext>
              </a:extLst>
            </p:cNvPr>
            <p:cNvCxnSpPr>
              <a:cxnSpLocks/>
              <a:stCxn id="76" idx="2"/>
              <a:endCxn id="108" idx="6"/>
            </p:cNvCxnSpPr>
            <p:nvPr/>
          </p:nvCxnSpPr>
          <p:spPr>
            <a:xfrm flipH="1">
              <a:off x="7645985" y="1388273"/>
              <a:ext cx="1540654" cy="2449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E5F1FD8-CEAB-4A57-1295-C5F9138D52DB}"/>
                </a:ext>
              </a:extLst>
            </p:cNvPr>
            <p:cNvGrpSpPr/>
            <p:nvPr/>
          </p:nvGrpSpPr>
          <p:grpSpPr>
            <a:xfrm>
              <a:off x="9186639" y="158454"/>
              <a:ext cx="2459638" cy="2459638"/>
              <a:chOff x="9186639" y="118014"/>
              <a:chExt cx="2459638" cy="245963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2B79A16-DD81-A005-EFC6-3583E375CBA2}"/>
                  </a:ext>
                </a:extLst>
              </p:cNvPr>
              <p:cNvSpPr/>
              <p:nvPr/>
            </p:nvSpPr>
            <p:spPr>
              <a:xfrm>
                <a:off x="9186639" y="118014"/>
                <a:ext cx="2459638" cy="245963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Isosceles Triangle 76">
                <a:extLst>
                  <a:ext uri="{FF2B5EF4-FFF2-40B4-BE49-F238E27FC236}">
                    <a16:creationId xmlns:a16="http://schemas.microsoft.com/office/drawing/2014/main" id="{B01D88EB-C6EC-2DF0-F03C-471D6B87B724}"/>
                  </a:ext>
                </a:extLst>
              </p:cNvPr>
              <p:cNvSpPr/>
              <p:nvPr/>
            </p:nvSpPr>
            <p:spPr>
              <a:xfrm>
                <a:off x="9535718" y="479706"/>
                <a:ext cx="1777590" cy="1532406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4CDF8B4-AA28-2717-3681-B0E6E590EE1A}"/>
                  </a:ext>
                </a:extLst>
              </p:cNvPr>
              <p:cNvCxnSpPr>
                <a:cxnSpLocks/>
                <a:stCxn id="77" idx="0"/>
                <a:endCxn id="77" idx="2"/>
              </p:cNvCxnSpPr>
              <p:nvPr/>
            </p:nvCxnSpPr>
            <p:spPr>
              <a:xfrm flipH="1">
                <a:off x="9535718" y="479706"/>
                <a:ext cx="888795" cy="153240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8178B06-4ABE-C821-9A36-B497881A3102}"/>
                  </a:ext>
                </a:extLst>
              </p:cNvPr>
              <p:cNvCxnSpPr>
                <a:cxnSpLocks/>
                <a:stCxn id="77" idx="0"/>
                <a:endCxn id="77" idx="4"/>
              </p:cNvCxnSpPr>
              <p:nvPr/>
            </p:nvCxnSpPr>
            <p:spPr>
              <a:xfrm>
                <a:off x="10424513" y="479706"/>
                <a:ext cx="888795" cy="153240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E4CBD703-E4A5-8EC7-0477-FA042CE345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6286" y="1845154"/>
                <a:ext cx="378863" cy="323115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CF7DA333-841E-3830-C05C-9E3C2892C0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35300" y="1865769"/>
                <a:ext cx="356015" cy="279689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CAA2101-855C-FE79-0414-7D1C80D23BE7}"/>
                </a:ext>
              </a:extLst>
            </p:cNvPr>
            <p:cNvCxnSpPr>
              <a:cxnSpLocks/>
              <a:stCxn id="118" idx="7"/>
              <a:endCxn id="108" idx="3"/>
            </p:cNvCxnSpPr>
            <p:nvPr/>
          </p:nvCxnSpPr>
          <p:spPr>
            <a:xfrm flipV="1">
              <a:off x="5004467" y="1998373"/>
              <a:ext cx="1759855" cy="138627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DD23876-7A94-FC31-A9CD-3C126F364063}"/>
              </a:ext>
            </a:extLst>
          </p:cNvPr>
          <p:cNvGrpSpPr/>
          <p:nvPr/>
        </p:nvGrpSpPr>
        <p:grpSpPr>
          <a:xfrm>
            <a:off x="2764577" y="1905864"/>
            <a:ext cx="6683424" cy="4132298"/>
            <a:chOff x="1632555" y="1116710"/>
            <a:chExt cx="8517460" cy="5266266"/>
          </a:xfrm>
        </p:grpSpPr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FB04C49D-6337-C741-7FF8-525BA0E5EB75}"/>
                </a:ext>
              </a:extLst>
            </p:cNvPr>
            <p:cNvCxnSpPr>
              <a:cxnSpLocks/>
              <a:stCxn id="172" idx="5"/>
              <a:endCxn id="151" idx="1"/>
            </p:cNvCxnSpPr>
            <p:nvPr/>
          </p:nvCxnSpPr>
          <p:spPr>
            <a:xfrm>
              <a:off x="5004467" y="1998373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4446B8C6-5D37-4771-8BCB-57C861A2B651}"/>
                </a:ext>
              </a:extLst>
            </p:cNvPr>
            <p:cNvCxnSpPr>
              <a:cxnSpLocks/>
              <a:stCxn id="175" idx="7"/>
              <a:endCxn id="172" idx="2"/>
            </p:cNvCxnSpPr>
            <p:nvPr/>
          </p:nvCxnSpPr>
          <p:spPr>
            <a:xfrm flipV="1">
              <a:off x="2514218" y="1633176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6830E0E7-CF82-D8D1-3CD1-9928E5EA76AE}"/>
                </a:ext>
              </a:extLst>
            </p:cNvPr>
            <p:cNvCxnSpPr>
              <a:cxnSpLocks/>
              <a:stCxn id="175" idx="5"/>
              <a:endCxn id="166" idx="2"/>
            </p:cNvCxnSpPr>
            <p:nvPr/>
          </p:nvCxnSpPr>
          <p:spPr>
            <a:xfrm>
              <a:off x="2514218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87EB9DBB-EBA5-B9C0-99D8-96BFE3147169}"/>
                </a:ext>
              </a:extLst>
            </p:cNvPr>
            <p:cNvCxnSpPr>
              <a:cxnSpLocks/>
              <a:stCxn id="169" idx="5"/>
              <a:endCxn id="155" idx="1"/>
            </p:cNvCxnSpPr>
            <p:nvPr/>
          </p:nvCxnSpPr>
          <p:spPr>
            <a:xfrm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1A832975-3FD9-E427-3252-0B9AF5735B10}"/>
                </a:ext>
              </a:extLst>
            </p:cNvPr>
            <p:cNvCxnSpPr>
              <a:cxnSpLocks/>
              <a:stCxn id="155" idx="6"/>
              <a:endCxn id="143" idx="3"/>
            </p:cNvCxnSpPr>
            <p:nvPr/>
          </p:nvCxnSpPr>
          <p:spPr>
            <a:xfrm flipV="1">
              <a:off x="7659766" y="4115040"/>
              <a:ext cx="1608586" cy="17514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5AB0C408-3390-B770-B3A2-4B924FFFEEB7}"/>
                </a:ext>
              </a:extLst>
            </p:cNvPr>
            <p:cNvCxnSpPr>
              <a:cxnSpLocks/>
              <a:stCxn id="172" idx="6"/>
              <a:endCxn id="159" idx="2"/>
            </p:cNvCxnSpPr>
            <p:nvPr/>
          </p:nvCxnSpPr>
          <p:spPr>
            <a:xfrm>
              <a:off x="5155736" y="1633176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16CA7A6F-3B23-7258-A742-B0C0787E25CC}"/>
                </a:ext>
              </a:extLst>
            </p:cNvPr>
            <p:cNvCxnSpPr>
              <a:cxnSpLocks/>
              <a:stCxn id="151" idx="6"/>
              <a:endCxn id="143" idx="2"/>
            </p:cNvCxnSpPr>
            <p:nvPr/>
          </p:nvCxnSpPr>
          <p:spPr>
            <a:xfrm>
              <a:off x="7659766" y="3749843"/>
              <a:ext cx="145731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9A68C2BC-49DF-ABB8-3F66-61C6803A17CC}"/>
                </a:ext>
              </a:extLst>
            </p:cNvPr>
            <p:cNvCxnSpPr>
              <a:cxnSpLocks/>
              <a:stCxn id="166" idx="7"/>
              <a:endCxn id="151" idx="3"/>
            </p:cNvCxnSpPr>
            <p:nvPr/>
          </p:nvCxnSpPr>
          <p:spPr>
            <a:xfrm flipV="1">
              <a:off x="5004467" y="4115040"/>
              <a:ext cx="1773636" cy="13862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69E50A3-A761-E7D9-A06D-9A2AC7ABDE8D}"/>
                </a:ext>
              </a:extLst>
            </p:cNvPr>
            <p:cNvGrpSpPr/>
            <p:nvPr/>
          </p:nvGrpSpPr>
          <p:grpSpPr>
            <a:xfrm>
              <a:off x="1632555" y="3233377"/>
              <a:ext cx="1032932" cy="1032932"/>
              <a:chOff x="1837270" y="2912534"/>
              <a:chExt cx="1032932" cy="1032932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FA115DD7-00D8-9723-F34B-9A6A0CA827E6}"/>
                  </a:ext>
                </a:extLst>
              </p:cNvPr>
              <p:cNvSpPr/>
              <p:nvPr/>
            </p:nvSpPr>
            <p:spPr>
              <a:xfrm>
                <a:off x="1837270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Isosceles Triangle 175">
                <a:extLst>
                  <a:ext uri="{FF2B5EF4-FFF2-40B4-BE49-F238E27FC236}">
                    <a16:creationId xmlns:a16="http://schemas.microsoft.com/office/drawing/2014/main" id="{52FC96FE-171D-4297-EFF4-44F293CA6CF1}"/>
                  </a:ext>
                </a:extLst>
              </p:cNvPr>
              <p:cNvSpPr/>
              <p:nvPr/>
            </p:nvSpPr>
            <p:spPr>
              <a:xfrm>
                <a:off x="1980484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AC1FC44-9637-B853-8411-1980F6EF9F36}"/>
                </a:ext>
              </a:extLst>
            </p:cNvPr>
            <p:cNvGrpSpPr/>
            <p:nvPr/>
          </p:nvGrpSpPr>
          <p:grpSpPr>
            <a:xfrm>
              <a:off x="4122804" y="1116710"/>
              <a:ext cx="1032932" cy="5266266"/>
              <a:chOff x="3903134" y="795867"/>
              <a:chExt cx="1032932" cy="5266266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EE6D0CEC-9CAB-05E0-60AF-798C2755E32B}"/>
                  </a:ext>
                </a:extLst>
              </p:cNvPr>
              <p:cNvGrpSpPr/>
              <p:nvPr/>
            </p:nvGrpSpPr>
            <p:grpSpPr>
              <a:xfrm>
                <a:off x="3903134" y="795867"/>
                <a:ext cx="1032932" cy="1032932"/>
                <a:chOff x="3903134" y="795867"/>
                <a:chExt cx="1032932" cy="1032932"/>
              </a:xfrm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62049F9E-E483-5713-09B7-8E7749D46E8B}"/>
                    </a:ext>
                  </a:extLst>
                </p:cNvPr>
                <p:cNvSpPr/>
                <p:nvPr/>
              </p:nvSpPr>
              <p:spPr>
                <a:xfrm>
                  <a:off x="39031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Isosceles Triangle 172">
                  <a:extLst>
                    <a:ext uri="{FF2B5EF4-FFF2-40B4-BE49-F238E27FC236}">
                      <a16:creationId xmlns:a16="http://schemas.microsoft.com/office/drawing/2014/main" id="{CF5DA30A-3E45-D24B-A9BC-6671787896D4}"/>
                    </a:ext>
                  </a:extLst>
                </p:cNvPr>
                <p:cNvSpPr/>
                <p:nvPr/>
              </p:nvSpPr>
              <p:spPr>
                <a:xfrm>
                  <a:off x="40544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3A94EDBC-8EF2-D041-1704-B83A8FBAF2C2}"/>
                    </a:ext>
                  </a:extLst>
                </p:cNvPr>
                <p:cNvCxnSpPr>
                  <a:cxnSpLocks/>
                  <a:stCxn id="173" idx="0"/>
                  <a:endCxn id="173" idx="4"/>
                </p:cNvCxnSpPr>
                <p:nvPr/>
              </p:nvCxnSpPr>
              <p:spPr>
                <a:xfrm>
                  <a:off x="44276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45510A42-3935-217D-D824-DFC23394B230}"/>
                  </a:ext>
                </a:extLst>
              </p:cNvPr>
              <p:cNvGrpSpPr/>
              <p:nvPr/>
            </p:nvGrpSpPr>
            <p:grpSpPr>
              <a:xfrm>
                <a:off x="3903134" y="2912534"/>
                <a:ext cx="1032932" cy="1032932"/>
                <a:chOff x="3903134" y="2912534"/>
                <a:chExt cx="1032932" cy="1032932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AD874260-BF96-E52E-A5F6-33F57849E903}"/>
                    </a:ext>
                  </a:extLst>
                </p:cNvPr>
                <p:cNvSpPr/>
                <p:nvPr/>
              </p:nvSpPr>
              <p:spPr>
                <a:xfrm>
                  <a:off x="39031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Isosceles Triangle 169">
                  <a:extLst>
                    <a:ext uri="{FF2B5EF4-FFF2-40B4-BE49-F238E27FC236}">
                      <a16:creationId xmlns:a16="http://schemas.microsoft.com/office/drawing/2014/main" id="{E299B6CE-5510-E76B-5705-EE093E2B4F26}"/>
                    </a:ext>
                  </a:extLst>
                </p:cNvPr>
                <p:cNvSpPr/>
                <p:nvPr/>
              </p:nvSpPr>
              <p:spPr>
                <a:xfrm>
                  <a:off x="40544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3759E481-5BA8-81B8-A341-81B3458FBF45}"/>
                    </a:ext>
                  </a:extLst>
                </p:cNvPr>
                <p:cNvCxnSpPr>
                  <a:cxnSpLocks/>
                  <a:stCxn id="170" idx="0"/>
                  <a:endCxn id="170" idx="2"/>
                </p:cNvCxnSpPr>
                <p:nvPr/>
              </p:nvCxnSpPr>
              <p:spPr>
                <a:xfrm flipH="1">
                  <a:off x="40544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9FB66F71-CF0C-1E5F-567C-25071BA64B07}"/>
                  </a:ext>
                </a:extLst>
              </p:cNvPr>
              <p:cNvGrpSpPr/>
              <p:nvPr/>
            </p:nvGrpSpPr>
            <p:grpSpPr>
              <a:xfrm>
                <a:off x="3903134" y="5029201"/>
                <a:ext cx="1032932" cy="1032932"/>
                <a:chOff x="3903134" y="5029201"/>
                <a:chExt cx="1032932" cy="1032932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8BA838BD-E0A7-EA9D-A1FB-1A03ED3EA233}"/>
                    </a:ext>
                  </a:extLst>
                </p:cNvPr>
                <p:cNvSpPr/>
                <p:nvPr/>
              </p:nvSpPr>
              <p:spPr>
                <a:xfrm>
                  <a:off x="39031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Isosceles Triangle 166">
                  <a:extLst>
                    <a:ext uri="{FF2B5EF4-FFF2-40B4-BE49-F238E27FC236}">
                      <a16:creationId xmlns:a16="http://schemas.microsoft.com/office/drawing/2014/main" id="{8F5B4C28-5547-F373-33E1-D23EAA34D6D6}"/>
                    </a:ext>
                  </a:extLst>
                </p:cNvPr>
                <p:cNvSpPr/>
                <p:nvPr/>
              </p:nvSpPr>
              <p:spPr>
                <a:xfrm>
                  <a:off x="4054403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33D53D6-63CB-14F3-FCC9-F689E7E9F561}"/>
                    </a:ext>
                  </a:extLst>
                </p:cNvPr>
                <p:cNvCxnSpPr>
                  <a:cxnSpLocks/>
                  <a:stCxn id="167" idx="2"/>
                  <a:endCxn id="167" idx="4"/>
                </p:cNvCxnSpPr>
                <p:nvPr/>
              </p:nvCxnSpPr>
              <p:spPr>
                <a:xfrm>
                  <a:off x="4054403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987B60E7-137B-53C3-86EF-4A2EEA6120E9}"/>
                </a:ext>
              </a:extLst>
            </p:cNvPr>
            <p:cNvGrpSpPr/>
            <p:nvPr/>
          </p:nvGrpSpPr>
          <p:grpSpPr>
            <a:xfrm>
              <a:off x="6613053" y="1116710"/>
              <a:ext cx="1046713" cy="5266266"/>
              <a:chOff x="6622241" y="1116710"/>
              <a:chExt cx="1046713" cy="5266266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0B42F771-6B70-1405-1EC1-BEDC12492099}"/>
                  </a:ext>
                </a:extLst>
              </p:cNvPr>
              <p:cNvGrpSpPr/>
              <p:nvPr/>
            </p:nvGrpSpPr>
            <p:grpSpPr>
              <a:xfrm>
                <a:off x="6622241" y="1116710"/>
                <a:ext cx="1032932" cy="1032932"/>
                <a:chOff x="7255934" y="795867"/>
                <a:chExt cx="1032932" cy="1032932"/>
              </a:xfrm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303D674E-5499-83D6-ED83-BB1FC80EBB53}"/>
                    </a:ext>
                  </a:extLst>
                </p:cNvPr>
                <p:cNvSpPr/>
                <p:nvPr/>
              </p:nvSpPr>
              <p:spPr>
                <a:xfrm>
                  <a:off x="7255934" y="795867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0" name="Isosceles Triangle 159">
                  <a:extLst>
                    <a:ext uri="{FF2B5EF4-FFF2-40B4-BE49-F238E27FC236}">
                      <a16:creationId xmlns:a16="http://schemas.microsoft.com/office/drawing/2014/main" id="{A489EF64-D0CA-54F9-631E-4ABF20EC3934}"/>
                    </a:ext>
                  </a:extLst>
                </p:cNvPr>
                <p:cNvSpPr/>
                <p:nvPr/>
              </p:nvSpPr>
              <p:spPr>
                <a:xfrm>
                  <a:off x="7407203" y="888640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BD330EE4-8BC3-3A7C-197D-C2A7833AFA0D}"/>
                    </a:ext>
                  </a:extLst>
                </p:cNvPr>
                <p:cNvCxnSpPr>
                  <a:cxnSpLocks/>
                  <a:stCxn id="160" idx="0"/>
                  <a:endCxn id="160" idx="4"/>
                </p:cNvCxnSpPr>
                <p:nvPr/>
              </p:nvCxnSpPr>
              <p:spPr>
                <a:xfrm>
                  <a:off x="7780455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F8CAAB33-D8A8-4DA8-D11D-FF40FEE3CC39}"/>
                    </a:ext>
                  </a:extLst>
                </p:cNvPr>
                <p:cNvCxnSpPr>
                  <a:cxnSpLocks/>
                  <a:stCxn id="160" idx="0"/>
                  <a:endCxn id="160" idx="2"/>
                </p:cNvCxnSpPr>
                <p:nvPr/>
              </p:nvCxnSpPr>
              <p:spPr>
                <a:xfrm flipH="1">
                  <a:off x="7407203" y="888640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3A7D9F7A-48D0-734B-4928-492AF70ED9B5}"/>
                  </a:ext>
                </a:extLst>
              </p:cNvPr>
              <p:cNvGrpSpPr/>
              <p:nvPr/>
            </p:nvGrpSpPr>
            <p:grpSpPr>
              <a:xfrm>
                <a:off x="6636022" y="5350044"/>
                <a:ext cx="1032932" cy="1032932"/>
                <a:chOff x="7255934" y="2912534"/>
                <a:chExt cx="1032932" cy="1032932"/>
              </a:xfrm>
            </p:grpSpPr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2919E57F-9884-7489-67E1-845C8B5EC868}"/>
                    </a:ext>
                  </a:extLst>
                </p:cNvPr>
                <p:cNvSpPr/>
                <p:nvPr/>
              </p:nvSpPr>
              <p:spPr>
                <a:xfrm>
                  <a:off x="7255934" y="2912534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Isosceles Triangle 155">
                  <a:extLst>
                    <a:ext uri="{FF2B5EF4-FFF2-40B4-BE49-F238E27FC236}">
                      <a16:creationId xmlns:a16="http://schemas.microsoft.com/office/drawing/2014/main" id="{C5BFC870-8108-7F8C-4E11-237483E46643}"/>
                    </a:ext>
                  </a:extLst>
                </p:cNvPr>
                <p:cNvSpPr/>
                <p:nvPr/>
              </p:nvSpPr>
              <p:spPr>
                <a:xfrm>
                  <a:off x="7407203" y="3063803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C97C9214-69C6-C397-4CA4-6EE79B9E0314}"/>
                    </a:ext>
                  </a:extLst>
                </p:cNvPr>
                <p:cNvCxnSpPr>
                  <a:cxnSpLocks/>
                  <a:stCxn id="156" idx="0"/>
                  <a:endCxn id="156" idx="2"/>
                </p:cNvCxnSpPr>
                <p:nvPr/>
              </p:nvCxnSpPr>
              <p:spPr>
                <a:xfrm flipH="1">
                  <a:off x="7407203" y="3063803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53FF175B-0257-F6B4-5AE4-E4A166F509E1}"/>
                    </a:ext>
                  </a:extLst>
                </p:cNvPr>
                <p:cNvCxnSpPr>
                  <a:cxnSpLocks/>
                  <a:stCxn id="156" idx="2"/>
                  <a:endCxn id="156" idx="4"/>
                </p:cNvCxnSpPr>
                <p:nvPr/>
              </p:nvCxnSpPr>
              <p:spPr>
                <a:xfrm>
                  <a:off x="7407203" y="3707341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6060172C-9E4A-BB48-E366-DC0079665125}"/>
                  </a:ext>
                </a:extLst>
              </p:cNvPr>
              <p:cNvGrpSpPr/>
              <p:nvPr/>
            </p:nvGrpSpPr>
            <p:grpSpPr>
              <a:xfrm>
                <a:off x="6636022" y="3233377"/>
                <a:ext cx="1032932" cy="1032932"/>
                <a:chOff x="7255934" y="5029201"/>
                <a:chExt cx="1032932" cy="1032932"/>
              </a:xfrm>
            </p:grpSpPr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919B69B0-6630-8091-66CB-B6312C92D248}"/>
                    </a:ext>
                  </a:extLst>
                </p:cNvPr>
                <p:cNvSpPr/>
                <p:nvPr/>
              </p:nvSpPr>
              <p:spPr>
                <a:xfrm>
                  <a:off x="7255934" y="5029201"/>
                  <a:ext cx="1032932" cy="10329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Isosceles Triangle 151">
                  <a:extLst>
                    <a:ext uri="{FF2B5EF4-FFF2-40B4-BE49-F238E27FC236}">
                      <a16:creationId xmlns:a16="http://schemas.microsoft.com/office/drawing/2014/main" id="{743F249D-ACBF-74DE-FF08-E36B087E4939}"/>
                    </a:ext>
                  </a:extLst>
                </p:cNvPr>
                <p:cNvSpPr/>
                <p:nvPr/>
              </p:nvSpPr>
              <p:spPr>
                <a:xfrm>
                  <a:off x="7410950" y="5151221"/>
                  <a:ext cx="746504" cy="643538"/>
                </a:xfrm>
                <a:prstGeom prst="triangl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  <a:prstDash val="sysDash"/>
                    </a:ln>
                  </a:endParaRPr>
                </a:p>
              </p:txBody>
            </p: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3762C4DA-8348-88E0-5A13-B8111BC4E20D}"/>
                    </a:ext>
                  </a:extLst>
                </p:cNvPr>
                <p:cNvCxnSpPr>
                  <a:cxnSpLocks/>
                  <a:stCxn id="152" idx="4"/>
                  <a:endCxn id="152" idx="2"/>
                </p:cNvCxnSpPr>
                <p:nvPr/>
              </p:nvCxnSpPr>
              <p:spPr>
                <a:xfrm flipH="1">
                  <a:off x="7410950" y="5794759"/>
                  <a:ext cx="746504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C69D6E1-7DFF-B493-6D37-B54C792842A1}"/>
                    </a:ext>
                  </a:extLst>
                </p:cNvPr>
                <p:cNvCxnSpPr>
                  <a:cxnSpLocks/>
                  <a:stCxn id="152" idx="0"/>
                  <a:endCxn id="152" idx="4"/>
                </p:cNvCxnSpPr>
                <p:nvPr/>
              </p:nvCxnSpPr>
              <p:spPr>
                <a:xfrm>
                  <a:off x="7784202" y="5151221"/>
                  <a:ext cx="373252" cy="643538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D0CE9C6C-664C-9A91-D7D9-964C7B7035DE}"/>
                </a:ext>
              </a:extLst>
            </p:cNvPr>
            <p:cNvCxnSpPr>
              <a:cxnSpLocks/>
              <a:stCxn id="166" idx="6"/>
              <a:endCxn id="155" idx="2"/>
            </p:cNvCxnSpPr>
            <p:nvPr/>
          </p:nvCxnSpPr>
          <p:spPr>
            <a:xfrm>
              <a:off x="5155736" y="5866510"/>
              <a:ext cx="147109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9DBA86A-B173-8177-DC0E-1FB2B502528F}"/>
                </a:ext>
              </a:extLst>
            </p:cNvPr>
            <p:cNvGrpSpPr/>
            <p:nvPr/>
          </p:nvGrpSpPr>
          <p:grpSpPr>
            <a:xfrm>
              <a:off x="9117083" y="3233377"/>
              <a:ext cx="1032932" cy="1032932"/>
              <a:chOff x="9321798" y="2912534"/>
              <a:chExt cx="1032932" cy="1032932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B5208C8-3B7B-B83F-FD69-82F3FEB6D306}"/>
                  </a:ext>
                </a:extLst>
              </p:cNvPr>
              <p:cNvSpPr/>
              <p:nvPr/>
            </p:nvSpPr>
            <p:spPr>
              <a:xfrm>
                <a:off x="9321798" y="2912534"/>
                <a:ext cx="1032932" cy="10329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Isosceles Triangle 143">
                <a:extLst>
                  <a:ext uri="{FF2B5EF4-FFF2-40B4-BE49-F238E27FC236}">
                    <a16:creationId xmlns:a16="http://schemas.microsoft.com/office/drawing/2014/main" id="{157DF874-C984-CC5E-EE2A-A59B30CBE998}"/>
                  </a:ext>
                </a:extLst>
              </p:cNvPr>
              <p:cNvSpPr/>
              <p:nvPr/>
            </p:nvSpPr>
            <p:spPr>
              <a:xfrm>
                <a:off x="9473067" y="3063803"/>
                <a:ext cx="746504" cy="643538"/>
              </a:xfrm>
              <a:prstGeom prst="triangle">
                <a:avLst/>
              </a:prstGeom>
              <a:noFill/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C1E6CFC1-A634-8F9E-2954-4794B659C191}"/>
                  </a:ext>
                </a:extLst>
              </p:cNvPr>
              <p:cNvCxnSpPr>
                <a:cxnSpLocks/>
                <a:stCxn id="144" idx="2"/>
                <a:endCxn id="144" idx="4"/>
              </p:cNvCxnSpPr>
              <p:nvPr/>
            </p:nvCxnSpPr>
            <p:spPr>
              <a:xfrm>
                <a:off x="9473067" y="3707341"/>
                <a:ext cx="74650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A936E5BE-EEF7-4DF4-6BB2-D20E964327B0}"/>
                  </a:ext>
                </a:extLst>
              </p:cNvPr>
              <p:cNvCxnSpPr>
                <a:cxnSpLocks/>
                <a:stCxn id="144" idx="0"/>
                <a:endCxn id="144" idx="2"/>
              </p:cNvCxnSpPr>
              <p:nvPr/>
            </p:nvCxnSpPr>
            <p:spPr>
              <a:xfrm flipH="1">
                <a:off x="9473067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C327FC7D-B51B-50BB-8D4E-3B0C8D66AC56}"/>
                  </a:ext>
                </a:extLst>
              </p:cNvPr>
              <p:cNvCxnSpPr>
                <a:cxnSpLocks/>
                <a:stCxn id="144" idx="0"/>
                <a:endCxn id="144" idx="4"/>
              </p:cNvCxnSpPr>
              <p:nvPr/>
            </p:nvCxnSpPr>
            <p:spPr>
              <a:xfrm>
                <a:off x="9846319" y="3063803"/>
                <a:ext cx="373252" cy="6435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22434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CEND">
      <a:dk1>
        <a:srgbClr val="2F2649"/>
      </a:dk1>
      <a:lt1>
        <a:srgbClr val="FFFFFF"/>
      </a:lt1>
      <a:dk2>
        <a:srgbClr val="000000"/>
      </a:dk2>
      <a:lt2>
        <a:srgbClr val="E7E6E6"/>
      </a:lt2>
      <a:accent1>
        <a:srgbClr val="8F346E"/>
      </a:accent1>
      <a:accent2>
        <a:srgbClr val="FCAD47"/>
      </a:accent2>
      <a:accent3>
        <a:srgbClr val="2F2649"/>
      </a:accent3>
      <a:accent4>
        <a:srgbClr val="8F346E"/>
      </a:accent4>
      <a:accent5>
        <a:srgbClr val="FCAD47"/>
      </a:accent5>
      <a:accent6>
        <a:srgbClr val="2F2649"/>
      </a:accent6>
      <a:hlink>
        <a:srgbClr val="8F346E"/>
      </a:hlink>
      <a:folHlink>
        <a:srgbClr val="8F34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4245</TotalTime>
  <Words>1018</Words>
  <Application>Microsoft Office PowerPoint</Application>
  <PresentationFormat>Widescreen</PresentationFormat>
  <Paragraphs>243</Paragraphs>
  <Slides>35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Soleil</vt:lpstr>
      <vt:lpstr>Soleil Bk</vt:lpstr>
      <vt:lpstr>Soleil Lt</vt:lpstr>
      <vt:lpstr>Soleil Sb</vt:lpstr>
      <vt:lpstr>Wingdings</vt:lpstr>
      <vt:lpstr>Office Theme</vt:lpstr>
      <vt:lpstr>PowerPoint Presentation</vt:lpstr>
      <vt:lpstr>Assembly Sequence Optimization for Space Structures</vt:lpstr>
      <vt:lpstr>Introduction</vt:lpstr>
      <vt:lpstr>In-Space Assembly (ISA)</vt:lpstr>
      <vt:lpstr>Autonomous ISA</vt:lpstr>
      <vt:lpstr>Autonomous Assembly Sequencing</vt:lpstr>
      <vt:lpstr>Problem Formulation</vt:lpstr>
      <vt:lpstr>Problem Formulation</vt:lpstr>
      <vt:lpstr>Example: Planar Simplex (3 Elements)</vt:lpstr>
      <vt:lpstr>Assembly Graph</vt:lpstr>
      <vt:lpstr>Assembly Sequence</vt:lpstr>
      <vt:lpstr>Vertex / Sub-Assembly</vt:lpstr>
      <vt:lpstr>Edge / Transition</vt:lpstr>
      <vt:lpstr>Path Planning Between Sub-Assemblies</vt:lpstr>
      <vt:lpstr>Limiting Edge Cost Calculations</vt:lpstr>
      <vt:lpstr>Example: Cube</vt:lpstr>
      <vt:lpstr>Relaxed Set Vs. Optimal Set</vt:lpstr>
      <vt:lpstr>Relaxed Set Vs. Optimal Set</vt:lpstr>
      <vt:lpstr>Implementation</vt:lpstr>
      <vt:lpstr>High Level Overview of Algorithm</vt:lpstr>
      <vt:lpstr>High Level Overview of Algorithm</vt:lpstr>
      <vt:lpstr>High Level Overview of Algorithm</vt:lpstr>
      <vt:lpstr>High Level Overview of Algorithm</vt:lpstr>
      <vt:lpstr>Results</vt:lpstr>
      <vt:lpstr>Vertex Flagging</vt:lpstr>
      <vt:lpstr>Edge Flagging</vt:lpstr>
      <vt:lpstr>Time to Plan</vt:lpstr>
      <vt:lpstr>Success Rates</vt:lpstr>
      <vt:lpstr>Mean Sequence Length </vt:lpstr>
      <vt:lpstr>Vertex Cost Deviation</vt:lpstr>
      <vt:lpstr>Conclusions</vt:lpstr>
      <vt:lpstr>Conclusions</vt:lpstr>
      <vt:lpstr>Questions?</vt:lpstr>
      <vt:lpstr>PowerPoint Presentation</vt:lpstr>
      <vt:lpstr>Order of Magnitude of Sets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Balkon</dc:creator>
  <cp:lastModifiedBy>Loudermilk, Dalan C. (LARC-D332)</cp:lastModifiedBy>
  <cp:revision>96</cp:revision>
  <dcterms:created xsi:type="dcterms:W3CDTF">2022-03-16T19:20:00Z</dcterms:created>
  <dcterms:modified xsi:type="dcterms:W3CDTF">2024-07-18T14:56:15Z</dcterms:modified>
</cp:coreProperties>
</file>