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sldIdLst>
    <p:sldId id="258" r:id="rId2"/>
    <p:sldId id="951" r:id="rId3"/>
    <p:sldId id="1117" r:id="rId4"/>
    <p:sldId id="1133" r:id="rId5"/>
    <p:sldId id="1134" r:id="rId6"/>
    <p:sldId id="1135" r:id="rId7"/>
    <p:sldId id="113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1D6526-A8A8-B018-B52E-B3E8F3B9300D}" name="Richardson, Brian R. (MSFC-ER42)" initials="RBR(E" userId="S::brrichar@ndc.nasa.gov::ce37f082-52f2-48c2-986d-f1407b36cf13" providerId="AD"/>
  <p188:author id="{5BFC035F-0AC9-1556-4C29-51126AA1B8EE}" name="Weaver, Andrew B. (MSFC-ER42)[ESSCA]" initials="WAB(E" userId="S::abweaver@ndc.nasa.gov::21b8df49-43d7-49c9-b6fc-f89d9f40959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B8AA"/>
    <a:srgbClr val="ACC8BA"/>
    <a:srgbClr val="5B9BD5"/>
    <a:srgbClr val="06589E"/>
    <a:srgbClr val="FF7300"/>
    <a:srgbClr val="EC6907"/>
    <a:srgbClr val="FFC000"/>
    <a:srgbClr val="004CFF"/>
    <a:srgbClr val="E0A175"/>
    <a:srgbClr val="FAC0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87" autoAdjust="0"/>
    <p:restoredTop sz="93075" autoAdjust="0"/>
  </p:normalViewPr>
  <p:slideViewPr>
    <p:cSldViewPr snapToGrid="0">
      <p:cViewPr varScale="1">
        <p:scale>
          <a:sx n="124" d="100"/>
          <a:sy n="124" d="100"/>
        </p:scale>
        <p:origin x="200" y="40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51CB38-01AC-4735-8EEC-DF4C64F77808}" type="datetimeFigureOut">
              <a:rPr lang="en-US" smtClean="0"/>
              <a:t>7/15/24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1CB70-EB50-4370-87FD-BF3EED4B7069}" type="slidenum">
              <a:rPr lang="en-US" smtClean="0"/>
              <a:t>‹#›</a:t>
            </a:fld>
            <a:endParaRPr lang="en-US"/>
          </a:p>
        </p:txBody>
      </p:sp>
    </p:spTree>
    <p:extLst>
      <p:ext uri="{BB962C8B-B14F-4D97-AF65-F5344CB8AC3E}">
        <p14:creationId xmlns:p14="http://schemas.microsoft.com/office/powerpoint/2010/main" val="2321444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C1CB70-EB50-4370-87FD-BF3EED4B7069}" type="slidenum">
              <a:rPr lang="en-US" smtClean="0"/>
              <a:t>6</a:t>
            </a:fld>
            <a:endParaRPr lang="en-US"/>
          </a:p>
        </p:txBody>
      </p:sp>
    </p:spTree>
    <p:extLst>
      <p:ext uri="{BB962C8B-B14F-4D97-AF65-F5344CB8AC3E}">
        <p14:creationId xmlns:p14="http://schemas.microsoft.com/office/powerpoint/2010/main" val="1175768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35216333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2886982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2037328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545220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3998330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232590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225282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213619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6867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2445470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AF2F1-034F-4B86-AD9E-8D8D16CB00EA}" type="slidenum">
              <a:rPr lang="en-US" smtClean="0"/>
              <a:t>‹#›</a:t>
            </a:fld>
            <a:endParaRPr lang="en-US"/>
          </a:p>
        </p:txBody>
      </p:sp>
    </p:spTree>
    <p:extLst>
      <p:ext uri="{BB962C8B-B14F-4D97-AF65-F5344CB8AC3E}">
        <p14:creationId xmlns:p14="http://schemas.microsoft.com/office/powerpoint/2010/main" val="906566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age">
    <p:spTree>
      <p:nvGrpSpPr>
        <p:cNvPr id="1" name=""/>
        <p:cNvGrpSpPr/>
        <p:nvPr/>
      </p:nvGrpSpPr>
      <p:grpSpPr>
        <a:xfrm>
          <a:off x="0" y="0"/>
          <a:ext cx="0" cy="0"/>
          <a:chOff x="0" y="0"/>
          <a:chExt cx="0" cy="0"/>
        </a:xfrm>
      </p:grpSpPr>
      <p:sp>
        <p:nvSpPr>
          <p:cNvPr id="10" name="Line 4"/>
          <p:cNvSpPr>
            <a:spLocks noChangeShapeType="1"/>
          </p:cNvSpPr>
          <p:nvPr userDrawn="1"/>
        </p:nvSpPr>
        <p:spPr bwMode="auto">
          <a:xfrm>
            <a:off x="1304174" y="967047"/>
            <a:ext cx="9203267" cy="0"/>
          </a:xfrm>
          <a:prstGeom prst="line">
            <a:avLst/>
          </a:prstGeom>
          <a:noFill/>
          <a:ln w="12700">
            <a:solidFill>
              <a:srgbClr val="CC3300"/>
            </a:solidFill>
            <a:round/>
            <a:headEnd/>
            <a:tailEnd/>
          </a:ln>
          <a:effectLst/>
        </p:spPr>
        <p:txBody>
          <a:bodyPr wrap="none" anchor="ctr"/>
          <a:lstStyle/>
          <a:p>
            <a:pPr fontAlgn="auto">
              <a:spcBef>
                <a:spcPts val="0"/>
              </a:spcBef>
              <a:spcAft>
                <a:spcPts val="0"/>
              </a:spcAft>
              <a:defRPr/>
            </a:pPr>
            <a:endParaRPr lang="en-US" sz="1800">
              <a:solidFill>
                <a:prstClr val="black"/>
              </a:solidFill>
              <a:latin typeface="Calibri"/>
              <a:ea typeface="+mn-ea"/>
            </a:endParaRPr>
          </a:p>
        </p:txBody>
      </p:sp>
      <p:pic>
        <p:nvPicPr>
          <p:cNvPr id="11" name="Picture 14" descr="nasalogo"/>
          <p:cNvPicPr>
            <a:picLocks noChangeAspect="1" noChangeArrowheads="1"/>
          </p:cNvPicPr>
          <p:nvPr userDrawn="1"/>
        </p:nvPicPr>
        <p:blipFill>
          <a:blip r:embed="rId2" cstate="print"/>
          <a:srcRect/>
          <a:stretch>
            <a:fillRect/>
          </a:stretch>
        </p:blipFill>
        <p:spPr bwMode="auto">
          <a:xfrm>
            <a:off x="196851" y="76201"/>
            <a:ext cx="974438" cy="796635"/>
          </a:xfrm>
          <a:prstGeom prst="rect">
            <a:avLst/>
          </a:prstGeom>
          <a:noFill/>
          <a:ln w="9525">
            <a:noFill/>
            <a:miter lim="800000"/>
            <a:headEnd/>
            <a:tailEnd/>
          </a:ln>
        </p:spPr>
      </p:pic>
      <p:sp>
        <p:nvSpPr>
          <p:cNvPr id="6" name="Slide Number Placeholder 5"/>
          <p:cNvSpPr>
            <a:spLocks noGrp="1"/>
          </p:cNvSpPr>
          <p:nvPr>
            <p:ph type="sldNum" sz="quarter" idx="12"/>
          </p:nvPr>
        </p:nvSpPr>
        <p:spPr>
          <a:xfrm>
            <a:off x="9448800" y="6492875"/>
            <a:ext cx="2743200" cy="365125"/>
          </a:xfrm>
        </p:spPr>
        <p:txBody>
          <a:bodyPr/>
          <a:lstStyle/>
          <a:p>
            <a:fld id="{65BAF2F1-034F-4B86-AD9E-8D8D16CB00EA}" type="slidenum">
              <a:rPr lang="en-US" smtClean="0"/>
              <a:t>‹#›</a:t>
            </a:fld>
            <a:endParaRPr lang="en-US"/>
          </a:p>
        </p:txBody>
      </p:sp>
      <p:pic>
        <p:nvPicPr>
          <p:cNvPr id="7" name="Picture 6"/>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754117" y="122354"/>
            <a:ext cx="1177944" cy="693679"/>
          </a:xfrm>
          <a:prstGeom prst="rect">
            <a:avLst/>
          </a:prstGeom>
        </p:spPr>
      </p:pic>
      <p:pic>
        <p:nvPicPr>
          <p:cNvPr id="12" name="Picture 11">
            <a:extLst>
              <a:ext uri="{FF2B5EF4-FFF2-40B4-BE49-F238E27FC236}">
                <a16:creationId xmlns:a16="http://schemas.microsoft.com/office/drawing/2014/main" id="{D6912A6D-5D2F-4E7D-B0A9-0523AFB82A83}"/>
              </a:ext>
            </a:extLst>
          </p:cNvPr>
          <p:cNvPicPr>
            <a:picLocks noChangeAspect="1"/>
          </p:cNvPicPr>
          <p:nvPr userDrawn="1"/>
        </p:nvPicPr>
        <p:blipFill>
          <a:blip r:embed="rId4"/>
          <a:stretch>
            <a:fillRect/>
          </a:stretch>
        </p:blipFill>
        <p:spPr>
          <a:xfrm>
            <a:off x="5238755" y="6521669"/>
            <a:ext cx="1714489" cy="190499"/>
          </a:xfrm>
          <a:prstGeom prst="rect">
            <a:avLst/>
          </a:prstGeom>
        </p:spPr>
      </p:pic>
    </p:spTree>
    <p:extLst>
      <p:ext uri="{BB962C8B-B14F-4D97-AF65-F5344CB8AC3E}">
        <p14:creationId xmlns:p14="http://schemas.microsoft.com/office/powerpoint/2010/main" val="212235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AF2F1-034F-4B86-AD9E-8D8D16CB00EA}" type="slidenum">
              <a:rPr lang="en-US" smtClean="0"/>
              <a:t>‹#›</a:t>
            </a:fld>
            <a:endParaRPr lang="en-US"/>
          </a:p>
        </p:txBody>
      </p:sp>
    </p:spTree>
    <p:extLst>
      <p:ext uri="{BB962C8B-B14F-4D97-AF65-F5344CB8AC3E}">
        <p14:creationId xmlns:p14="http://schemas.microsoft.com/office/powerpoint/2010/main" val="3468333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2.mp4"/><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slideLayout" Target="../slideLayouts/slideLayout12.xml"/><Relationship Id="rId4" Type="http://schemas.openxmlformats.org/officeDocument/2006/relationships/video" Target="../media/media2.mp4"/></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52812" y="1247988"/>
            <a:ext cx="9721588" cy="4468916"/>
          </a:xfrm>
        </p:spPr>
        <p:txBody>
          <a:bodyPr wrap="square">
            <a:spAutoFit/>
          </a:bodyPr>
          <a:lstStyle/>
          <a:p>
            <a:pPr algn="ctr"/>
            <a:br>
              <a:rPr lang="en-US" sz="3200" b="1" dirty="0"/>
            </a:br>
            <a:r>
              <a:rPr lang="en-US" sz="3200" b="1" dirty="0"/>
              <a:t>Plume Surface Interaction Modeling </a:t>
            </a:r>
            <a:br>
              <a:rPr lang="en-US" sz="3200" b="1" dirty="0"/>
            </a:br>
            <a:br>
              <a:rPr lang="en-US" sz="3200" b="1" dirty="0"/>
            </a:br>
            <a:r>
              <a:rPr lang="en-US" sz="2000" b="1" dirty="0">
                <a:latin typeface="+mn-lt"/>
              </a:rPr>
              <a:t>Andrew Weaver</a:t>
            </a:r>
            <a:br>
              <a:rPr lang="en-US" sz="2000" b="1" dirty="0"/>
            </a:br>
            <a:r>
              <a:rPr lang="en-US" sz="2000" b="1" dirty="0"/>
              <a:t>Jacobs Space Exploration Group</a:t>
            </a:r>
            <a:br>
              <a:rPr lang="en-US" sz="2000" dirty="0"/>
            </a:br>
            <a:r>
              <a:rPr lang="en-US" sz="2000" dirty="0"/>
              <a:t>NASA Marshall Space Flight Center, Huntsville, Alabama</a:t>
            </a:r>
            <a:br>
              <a:rPr lang="en-US" sz="2000" dirty="0"/>
            </a:br>
            <a:br>
              <a:rPr lang="en-US" sz="2000" dirty="0"/>
            </a:br>
            <a:r>
              <a:rPr lang="en-US" sz="2000" b="1" dirty="0">
                <a:latin typeface="Calibri" panose="020F0502020204030204" pitchFamily="34" charset="0"/>
                <a:cs typeface="Calibri" panose="020F0502020204030204" pitchFamily="34" charset="0"/>
              </a:rPr>
              <a:t>Jeffrey West</a:t>
            </a:r>
            <a:br>
              <a:rPr lang="en-US" sz="2000" dirty="0"/>
            </a:br>
            <a:r>
              <a:rPr lang="en-US" sz="2000" dirty="0">
                <a:cs typeface="Arial" charset="0"/>
              </a:rPr>
              <a:t> NASA Marshall Space Flight Center, Huntsville, Alabama</a:t>
            </a:r>
            <a:br>
              <a:rPr lang="en-US" sz="2000" dirty="0">
                <a:cs typeface="Arial" charset="0"/>
              </a:rPr>
            </a:br>
            <a:br>
              <a:rPr lang="en-US" sz="2000" dirty="0">
                <a:cs typeface="Arial" charset="0"/>
              </a:rPr>
            </a:br>
            <a:br>
              <a:rPr lang="en-US" sz="2000" dirty="0">
                <a:cs typeface="Arial" charset="0"/>
              </a:rPr>
            </a:br>
            <a:r>
              <a:rPr lang="en-US" sz="2000" dirty="0">
                <a:cs typeface="Arial" charset="0"/>
              </a:rPr>
              <a:t>Johns Hopkins University Applied Physics Lab</a:t>
            </a:r>
            <a:br>
              <a:rPr lang="en-US" sz="2000" dirty="0">
                <a:cs typeface="Arial" charset="0"/>
              </a:rPr>
            </a:br>
            <a:r>
              <a:rPr lang="en-US" sz="2000" dirty="0">
                <a:cs typeface="Arial" charset="0"/>
              </a:rPr>
              <a:t>LSIC Lunar Launch and Landing Facility Workshop</a:t>
            </a:r>
            <a:br>
              <a:rPr lang="en-US" sz="2000" dirty="0"/>
            </a:br>
            <a:r>
              <a:rPr lang="en-US" sz="2000" dirty="0"/>
              <a:t>July 23, 2024</a:t>
            </a:r>
            <a:endParaRPr lang="en-US" sz="2400" b="1" i="1" dirty="0"/>
          </a:p>
        </p:txBody>
      </p:sp>
      <p:pic>
        <p:nvPicPr>
          <p:cNvPr id="4" name="Picture 3">
            <a:extLst>
              <a:ext uri="{FF2B5EF4-FFF2-40B4-BE49-F238E27FC236}">
                <a16:creationId xmlns:a16="http://schemas.microsoft.com/office/drawing/2014/main" id="{6C754E80-0826-6C4A-9367-DC0DBEF83997}"/>
              </a:ext>
            </a:extLst>
          </p:cNvPr>
          <p:cNvPicPr>
            <a:picLocks noChangeAspect="1"/>
          </p:cNvPicPr>
          <p:nvPr/>
        </p:nvPicPr>
        <p:blipFill>
          <a:blip r:embed="rId2"/>
          <a:stretch>
            <a:fillRect/>
          </a:stretch>
        </p:blipFill>
        <p:spPr>
          <a:xfrm>
            <a:off x="5238755" y="6521669"/>
            <a:ext cx="1714489" cy="190499"/>
          </a:xfrm>
          <a:prstGeom prst="rect">
            <a:avLst/>
          </a:prstGeom>
        </p:spPr>
      </p:pic>
      <p:sp>
        <p:nvSpPr>
          <p:cNvPr id="3" name="Slide Number Placeholder 2"/>
          <p:cNvSpPr>
            <a:spLocks noGrp="1"/>
          </p:cNvSpPr>
          <p:nvPr>
            <p:ph type="sldNum" sz="quarter" idx="12"/>
          </p:nvPr>
        </p:nvSpPr>
        <p:spPr/>
        <p:txBody>
          <a:bodyPr/>
          <a:lstStyle/>
          <a:p>
            <a:fld id="{65BAF2F1-034F-4B86-AD9E-8D8D16CB00EA}" type="slidenum">
              <a:rPr lang="en-US" smtClean="0"/>
              <a:t>1</a:t>
            </a:fld>
            <a:endParaRPr lang="en-US"/>
          </a:p>
        </p:txBody>
      </p:sp>
    </p:spTree>
    <p:extLst>
      <p:ext uri="{BB962C8B-B14F-4D97-AF65-F5344CB8AC3E}">
        <p14:creationId xmlns:p14="http://schemas.microsoft.com/office/powerpoint/2010/main" val="2860838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3FF36-C066-4C9C-98E6-F0CC5095383A}"/>
              </a:ext>
            </a:extLst>
          </p:cNvPr>
          <p:cNvSpPr>
            <a:spLocks noGrp="1"/>
          </p:cNvSpPr>
          <p:nvPr>
            <p:ph type="sldNum" sz="quarter" idx="12"/>
          </p:nvPr>
        </p:nvSpPr>
        <p:spPr/>
        <p:txBody>
          <a:bodyPr/>
          <a:lstStyle/>
          <a:p>
            <a:fld id="{65BAF2F1-034F-4B86-AD9E-8D8D16CB00EA}" type="slidenum">
              <a:rPr lang="en-US" smtClean="0"/>
              <a:t>2</a:t>
            </a:fld>
            <a:endParaRPr lang="en-US"/>
          </a:p>
        </p:txBody>
      </p:sp>
      <p:sp>
        <p:nvSpPr>
          <p:cNvPr id="3" name="Title 2">
            <a:extLst>
              <a:ext uri="{FF2B5EF4-FFF2-40B4-BE49-F238E27FC236}">
                <a16:creationId xmlns:a16="http://schemas.microsoft.com/office/drawing/2014/main" id="{9FC606C1-CBA0-4010-B8DF-06885C9CBA59}"/>
              </a:ext>
            </a:extLst>
          </p:cNvPr>
          <p:cNvSpPr txBox="1">
            <a:spLocks/>
          </p:cNvSpPr>
          <p:nvPr/>
        </p:nvSpPr>
        <p:spPr>
          <a:xfrm>
            <a:off x="1602913" y="439092"/>
            <a:ext cx="8631767" cy="457200"/>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Outline</a:t>
            </a:r>
          </a:p>
        </p:txBody>
      </p:sp>
      <p:sp>
        <p:nvSpPr>
          <p:cNvPr id="6" name="TextBox 5">
            <a:extLst>
              <a:ext uri="{FF2B5EF4-FFF2-40B4-BE49-F238E27FC236}">
                <a16:creationId xmlns:a16="http://schemas.microsoft.com/office/drawing/2014/main" id="{61418539-3F79-8A7B-3099-3A5F0C106528}"/>
              </a:ext>
            </a:extLst>
          </p:cNvPr>
          <p:cNvSpPr txBox="1"/>
          <p:nvPr/>
        </p:nvSpPr>
        <p:spPr>
          <a:xfrm>
            <a:off x="380999" y="1023260"/>
            <a:ext cx="11147385" cy="3970318"/>
          </a:xfrm>
          <a:prstGeom prst="rect">
            <a:avLst/>
          </a:prstGeom>
          <a:noFill/>
        </p:spPr>
        <p:txBody>
          <a:bodyPr wrap="square" rtlCol="0">
            <a:spAutoFit/>
          </a:bodyPr>
          <a:lstStyle/>
          <a:p>
            <a:pPr marL="466725" indent="-347663">
              <a:buFont typeface="Arial" panose="020B0604020202020204" pitchFamily="34" charset="0"/>
              <a:buChar char="•"/>
            </a:pPr>
            <a:endParaRPr lang="en-US" dirty="0">
              <a:latin typeface="+mj-lt"/>
              <a:sym typeface="Wingdings" pitchFamily="2" charset="2"/>
            </a:endParaRPr>
          </a:p>
          <a:p>
            <a:pPr marL="466725" indent="-347663">
              <a:buFont typeface="Arial" panose="020B0604020202020204" pitchFamily="34" charset="0"/>
              <a:buChar char="•"/>
            </a:pPr>
            <a:r>
              <a:rPr lang="en-US" b="1" dirty="0">
                <a:latin typeface="+mj-lt"/>
                <a:sym typeface="Wingdings" pitchFamily="2" charset="2"/>
              </a:rPr>
              <a:t>Introduction</a:t>
            </a:r>
          </a:p>
          <a:p>
            <a:pPr marL="466725" indent="-347663">
              <a:buFont typeface="Arial" panose="020B0604020202020204" pitchFamily="34" charset="0"/>
              <a:buChar char="•"/>
            </a:pPr>
            <a:endParaRPr lang="en-US" b="1" dirty="0">
              <a:latin typeface="+mj-lt"/>
              <a:sym typeface="Wingdings" pitchFamily="2" charset="2"/>
            </a:endParaRPr>
          </a:p>
          <a:p>
            <a:pPr marL="466725" indent="-347663">
              <a:buFont typeface="Arial" panose="020B0604020202020204" pitchFamily="34" charset="0"/>
              <a:buChar char="•"/>
            </a:pPr>
            <a:r>
              <a:rPr lang="en-US" b="1" dirty="0">
                <a:latin typeface="+mj-lt"/>
                <a:sym typeface="Wingdings" pitchFamily="2" charset="2"/>
              </a:rPr>
              <a:t>Rationale for use of landing pad / prepared surface</a:t>
            </a:r>
          </a:p>
          <a:p>
            <a:pPr marL="466725" indent="-347663">
              <a:buFont typeface="Arial" panose="020B0604020202020204" pitchFamily="34" charset="0"/>
              <a:buChar char="•"/>
            </a:pPr>
            <a:endParaRPr lang="en-US" b="1" dirty="0">
              <a:latin typeface="+mj-lt"/>
              <a:sym typeface="Wingdings" pitchFamily="2" charset="2"/>
            </a:endParaRPr>
          </a:p>
          <a:p>
            <a:pPr marL="466725" indent="-347663">
              <a:buFont typeface="Arial" panose="020B0604020202020204" pitchFamily="34" charset="0"/>
              <a:buChar char="•"/>
            </a:pPr>
            <a:r>
              <a:rPr lang="en-US" b="1" dirty="0">
                <a:latin typeface="+mj-lt"/>
                <a:sym typeface="Wingdings" pitchFamily="2" charset="2"/>
              </a:rPr>
              <a:t>State-of-the-art PSI modeling capabilities for Lunar site planning</a:t>
            </a:r>
          </a:p>
          <a:p>
            <a:pPr marL="466725" indent="-347663">
              <a:buFont typeface="Arial" panose="020B0604020202020204" pitchFamily="34" charset="0"/>
              <a:buChar char="•"/>
            </a:pPr>
            <a:endParaRPr lang="en-US" b="1" dirty="0">
              <a:latin typeface="+mj-lt"/>
              <a:sym typeface="Wingdings" pitchFamily="2" charset="2"/>
            </a:endParaRPr>
          </a:p>
          <a:p>
            <a:pPr marL="466725" indent="-347663">
              <a:buFont typeface="Arial" panose="020B0604020202020204" pitchFamily="34" charset="0"/>
              <a:buChar char="•"/>
            </a:pPr>
            <a:r>
              <a:rPr lang="en-US" b="1" dirty="0">
                <a:latin typeface="+mj-lt"/>
                <a:sym typeface="Wingdings" pitchFamily="2" charset="2"/>
              </a:rPr>
              <a:t>How PSI modeling can be used for landing pad/prepared surface considerations</a:t>
            </a:r>
          </a:p>
          <a:p>
            <a:pPr marL="466725" indent="-347663">
              <a:buFont typeface="Arial" panose="020B0604020202020204" pitchFamily="34" charset="0"/>
              <a:buChar char="•"/>
            </a:pPr>
            <a:endParaRPr lang="en-US" b="1" dirty="0">
              <a:latin typeface="+mj-lt"/>
              <a:sym typeface="Wingdings" pitchFamily="2" charset="2"/>
            </a:endParaRPr>
          </a:p>
          <a:p>
            <a:pPr marL="466725" indent="-347663">
              <a:buFont typeface="Arial" panose="020B0604020202020204" pitchFamily="34" charset="0"/>
              <a:buChar char="•"/>
            </a:pPr>
            <a:r>
              <a:rPr lang="en-US" b="1" dirty="0">
                <a:latin typeface="+mj-lt"/>
                <a:sym typeface="Wingdings" pitchFamily="2" charset="2"/>
              </a:rPr>
              <a:t>Summary</a:t>
            </a:r>
          </a:p>
          <a:p>
            <a:pPr marL="119062"/>
            <a:endParaRPr lang="en-US" b="1" dirty="0">
              <a:latin typeface="+mj-lt"/>
              <a:sym typeface="Wingdings" pitchFamily="2" charset="2"/>
            </a:endParaRPr>
          </a:p>
          <a:p>
            <a:pPr marL="119062"/>
            <a:endParaRPr lang="en-US" b="1" dirty="0">
              <a:latin typeface="+mj-lt"/>
              <a:sym typeface="Wingdings" pitchFamily="2" charset="2"/>
            </a:endParaRPr>
          </a:p>
          <a:p>
            <a:pPr marL="576262" lvl="1"/>
            <a:endParaRPr lang="en-US" dirty="0">
              <a:latin typeface="+mj-lt"/>
            </a:endParaRPr>
          </a:p>
          <a:p>
            <a:pPr marL="466725" indent="-347663">
              <a:buFont typeface="Arial" panose="020B0604020202020204" pitchFamily="34" charset="0"/>
              <a:buChar char="•"/>
            </a:pPr>
            <a:endParaRPr lang="en-US" dirty="0">
              <a:latin typeface="+mj-lt"/>
            </a:endParaRPr>
          </a:p>
        </p:txBody>
      </p:sp>
    </p:spTree>
    <p:extLst>
      <p:ext uri="{BB962C8B-B14F-4D97-AF65-F5344CB8AC3E}">
        <p14:creationId xmlns:p14="http://schemas.microsoft.com/office/powerpoint/2010/main" val="759044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3FF36-C066-4C9C-98E6-F0CC5095383A}"/>
              </a:ext>
            </a:extLst>
          </p:cNvPr>
          <p:cNvSpPr>
            <a:spLocks noGrp="1"/>
          </p:cNvSpPr>
          <p:nvPr>
            <p:ph type="sldNum" sz="quarter" idx="12"/>
          </p:nvPr>
        </p:nvSpPr>
        <p:spPr/>
        <p:txBody>
          <a:bodyPr/>
          <a:lstStyle/>
          <a:p>
            <a:fld id="{65BAF2F1-034F-4B86-AD9E-8D8D16CB00EA}" type="slidenum">
              <a:rPr lang="en-US" smtClean="0"/>
              <a:t>3</a:t>
            </a:fld>
            <a:endParaRPr lang="en-US" dirty="0"/>
          </a:p>
        </p:txBody>
      </p:sp>
      <p:sp>
        <p:nvSpPr>
          <p:cNvPr id="3" name="Title 2">
            <a:extLst>
              <a:ext uri="{FF2B5EF4-FFF2-40B4-BE49-F238E27FC236}">
                <a16:creationId xmlns:a16="http://schemas.microsoft.com/office/drawing/2014/main" id="{9FC606C1-CBA0-4010-B8DF-06885C9CBA59}"/>
              </a:ext>
            </a:extLst>
          </p:cNvPr>
          <p:cNvSpPr txBox="1">
            <a:spLocks/>
          </p:cNvSpPr>
          <p:nvPr/>
        </p:nvSpPr>
        <p:spPr>
          <a:xfrm>
            <a:off x="1602913" y="439092"/>
            <a:ext cx="8631767" cy="457200"/>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Introduction</a:t>
            </a:r>
          </a:p>
        </p:txBody>
      </p:sp>
      <p:sp>
        <p:nvSpPr>
          <p:cNvPr id="6" name="TextBox 5">
            <a:extLst>
              <a:ext uri="{FF2B5EF4-FFF2-40B4-BE49-F238E27FC236}">
                <a16:creationId xmlns:a16="http://schemas.microsoft.com/office/drawing/2014/main" id="{61418539-3F79-8A7B-3099-3A5F0C106528}"/>
              </a:ext>
            </a:extLst>
          </p:cNvPr>
          <p:cNvSpPr txBox="1"/>
          <p:nvPr/>
        </p:nvSpPr>
        <p:spPr>
          <a:xfrm>
            <a:off x="381000" y="1023260"/>
            <a:ext cx="10439400" cy="4031873"/>
          </a:xfrm>
          <a:prstGeom prst="rect">
            <a:avLst/>
          </a:prstGeom>
          <a:noFill/>
        </p:spPr>
        <p:txBody>
          <a:bodyPr wrap="square" rtlCol="0">
            <a:spAutoFit/>
          </a:bodyPr>
          <a:lstStyle/>
          <a:p>
            <a:pPr marL="466725" indent="-347663">
              <a:buFont typeface="Arial" panose="020B0604020202020204" pitchFamily="34" charset="0"/>
              <a:buChar char="•"/>
            </a:pPr>
            <a:r>
              <a:rPr lang="en-US" sz="1600" dirty="0">
                <a:latin typeface="+mj-lt"/>
                <a:sym typeface="Wingdings" pitchFamily="2" charset="2"/>
              </a:rPr>
              <a:t>Plume surface interaction (PSI) induced environments pose several risks to future Lunar and Martian landers:</a:t>
            </a:r>
          </a:p>
          <a:p>
            <a:pPr marL="923925" lvl="1" indent="-347663">
              <a:buFont typeface="Arial" panose="020B0604020202020204" pitchFamily="34" charset="0"/>
              <a:buChar char="•"/>
            </a:pPr>
            <a:r>
              <a:rPr lang="en-US" sz="1600" dirty="0">
                <a:latin typeface="+mj-lt"/>
                <a:sym typeface="Wingdings" pitchFamily="2" charset="2"/>
              </a:rPr>
              <a:t>Forming a crater below the lander – potentially causing excessive tilting of the lander</a:t>
            </a:r>
          </a:p>
          <a:p>
            <a:pPr marL="923925" lvl="1" indent="-347663">
              <a:buFont typeface="Arial" panose="020B0604020202020204" pitchFamily="34" charset="0"/>
              <a:buChar char="•"/>
            </a:pPr>
            <a:r>
              <a:rPr lang="en-US" sz="1600" dirty="0">
                <a:latin typeface="+mj-lt"/>
                <a:sym typeface="Wingdings" pitchFamily="2" charset="2"/>
              </a:rPr>
              <a:t>Obscuring view of Lunar surface below lander</a:t>
            </a:r>
          </a:p>
          <a:p>
            <a:pPr marL="923925" lvl="1" indent="-347663">
              <a:buFont typeface="Arial" panose="020B0604020202020204" pitchFamily="34" charset="0"/>
              <a:buChar char="•"/>
            </a:pPr>
            <a:r>
              <a:rPr lang="en-US" sz="1600" dirty="0">
                <a:latin typeface="+mj-lt"/>
                <a:sym typeface="Wingdings" pitchFamily="2" charset="2"/>
              </a:rPr>
              <a:t>Eroding surface, potentially causing high-speed ejecta/debris impacts to the vehicle and/or nearby assets</a:t>
            </a: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endParaRPr lang="en-US" sz="1600" dirty="0">
              <a:latin typeface="+mj-lt"/>
              <a:sym typeface="Wingdings" pitchFamily="2" charset="2"/>
            </a:endParaRPr>
          </a:p>
          <a:p>
            <a:pPr marL="119062"/>
            <a:endParaRPr lang="en-US" sz="1600" dirty="0">
              <a:latin typeface="+mj-lt"/>
              <a:sym typeface="Wingdings" pitchFamily="2" charset="2"/>
            </a:endParaRPr>
          </a:p>
        </p:txBody>
      </p:sp>
      <p:sp>
        <p:nvSpPr>
          <p:cNvPr id="8" name="TextBox 7">
            <a:extLst>
              <a:ext uri="{FF2B5EF4-FFF2-40B4-BE49-F238E27FC236}">
                <a16:creationId xmlns:a16="http://schemas.microsoft.com/office/drawing/2014/main" id="{502FFAAE-1C97-C1CF-AF25-B9D5E2EA5AAD}"/>
              </a:ext>
            </a:extLst>
          </p:cNvPr>
          <p:cNvSpPr txBox="1"/>
          <p:nvPr/>
        </p:nvSpPr>
        <p:spPr>
          <a:xfrm>
            <a:off x="381000" y="2218004"/>
            <a:ext cx="6096000" cy="307777"/>
          </a:xfrm>
          <a:prstGeom prst="rect">
            <a:avLst/>
          </a:prstGeom>
          <a:noFill/>
        </p:spPr>
        <p:txBody>
          <a:bodyPr wrap="square">
            <a:spAutoFit/>
          </a:bodyPr>
          <a:lstStyle/>
          <a:p>
            <a:r>
              <a:rPr lang="en-US" sz="1400" b="1" dirty="0">
                <a:effectLst/>
                <a:latin typeface="Calibri" panose="020F0502020204030204" pitchFamily="34" charset="0"/>
                <a:ea typeface="Times New Roman" panose="02020603050405020304" pitchFamily="18" charset="0"/>
                <a:cs typeface="Calibri" panose="020F0502020204030204" pitchFamily="34" charset="0"/>
              </a:rPr>
              <a:t>Illustration of PSI Induced Environment (Credit: West </a:t>
            </a:r>
            <a:r>
              <a:rPr lang="en-US" sz="1400" b="1" i="1" dirty="0">
                <a:effectLst/>
                <a:latin typeface="Calibri" panose="020F0502020204030204" pitchFamily="34" charset="0"/>
                <a:ea typeface="Times New Roman" panose="02020603050405020304" pitchFamily="18" charset="0"/>
                <a:cs typeface="Calibri" panose="020F0502020204030204" pitchFamily="34" charset="0"/>
              </a:rPr>
              <a:t>et al.</a:t>
            </a:r>
            <a:r>
              <a:rPr lang="en-US" sz="1400" b="1" dirty="0">
                <a:effectLst/>
                <a:latin typeface="Calibri" panose="020F0502020204030204" pitchFamily="34" charset="0"/>
                <a:ea typeface="Times New Roman" panose="02020603050405020304" pitchFamily="18" charset="0"/>
                <a:cs typeface="Calibri" panose="020F0502020204030204" pitchFamily="34" charset="0"/>
              </a:rPr>
              <a:t> 2022)</a:t>
            </a:r>
            <a:r>
              <a:rPr lang="en-US" sz="1400" dirty="0">
                <a:effectLst/>
                <a:latin typeface="Calibri" panose="020F0502020204030204" pitchFamily="34"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8ED5A7AF-ED8D-9ACC-6D84-B38463FB83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29226" y="4326196"/>
            <a:ext cx="2148840" cy="1506196"/>
          </a:xfrm>
          <a:prstGeom prst="rect">
            <a:avLst/>
          </a:prstGeom>
        </p:spPr>
      </p:pic>
      <p:pic>
        <p:nvPicPr>
          <p:cNvPr id="12" name="Picture 11">
            <a:extLst>
              <a:ext uri="{FF2B5EF4-FFF2-40B4-BE49-F238E27FC236}">
                <a16:creationId xmlns:a16="http://schemas.microsoft.com/office/drawing/2014/main" id="{5E8A93B8-14CA-31E4-5BFB-8E5D5F457A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29226" y="2798657"/>
            <a:ext cx="2152673" cy="1508882"/>
          </a:xfrm>
          <a:prstGeom prst="rect">
            <a:avLst/>
          </a:prstGeom>
        </p:spPr>
      </p:pic>
      <p:sp>
        <p:nvSpPr>
          <p:cNvPr id="15" name="TextBox 14">
            <a:extLst>
              <a:ext uri="{FF2B5EF4-FFF2-40B4-BE49-F238E27FC236}">
                <a16:creationId xmlns:a16="http://schemas.microsoft.com/office/drawing/2014/main" id="{0EF68D2A-9F99-F1A8-8AD5-0789B9EE9538}"/>
              </a:ext>
            </a:extLst>
          </p:cNvPr>
          <p:cNvSpPr txBox="1"/>
          <p:nvPr/>
        </p:nvSpPr>
        <p:spPr>
          <a:xfrm>
            <a:off x="8412074" y="2303397"/>
            <a:ext cx="3826933" cy="523220"/>
          </a:xfrm>
          <a:prstGeom prst="rect">
            <a:avLst/>
          </a:prstGeom>
          <a:noFill/>
        </p:spPr>
        <p:txBody>
          <a:bodyPr wrap="square">
            <a:spAutoFit/>
          </a:bodyPr>
          <a:lstStyle/>
          <a:p>
            <a:r>
              <a:rPr lang="en-US" sz="1400" b="1" dirty="0">
                <a:effectLst/>
                <a:latin typeface="Calibri" panose="020F0502020204030204" pitchFamily="34" charset="0"/>
                <a:ea typeface="Times New Roman" panose="02020603050405020304" pitchFamily="18" charset="0"/>
                <a:cs typeface="Calibri" panose="020F0502020204030204" pitchFamily="34" charset="0"/>
              </a:rPr>
              <a:t>IM-1 landing At ~30m Altitude and at </a:t>
            </a:r>
            <a:r>
              <a:rPr lang="en-US" sz="1400" b="1" dirty="0" err="1">
                <a:effectLst/>
                <a:latin typeface="Calibri" panose="020F0502020204030204" pitchFamily="34" charset="0"/>
                <a:ea typeface="Times New Roman" panose="02020603050405020304" pitchFamily="18" charset="0"/>
                <a:cs typeface="Calibri" panose="020F0502020204030204" pitchFamily="34" charset="0"/>
              </a:rPr>
              <a:t>TouchDown</a:t>
            </a:r>
            <a:r>
              <a:rPr lang="en-US" sz="1400" b="1" dirty="0">
                <a:effectLst/>
                <a:latin typeface="Calibri" panose="020F0502020204030204" pitchFamily="34" charset="0"/>
                <a:ea typeface="Times New Roman" panose="02020603050405020304" pitchFamily="18" charset="0"/>
                <a:cs typeface="Calibri" panose="020F0502020204030204" pitchFamily="34" charset="0"/>
              </a:rPr>
              <a:t> </a:t>
            </a:r>
          </a:p>
          <a:p>
            <a:r>
              <a:rPr lang="en-US" sz="1400" b="1" dirty="0">
                <a:effectLst/>
                <a:latin typeface="Calibri" panose="020F0502020204030204" pitchFamily="34" charset="0"/>
                <a:ea typeface="Times New Roman" panose="02020603050405020304" pitchFamily="18" charset="0"/>
                <a:cs typeface="Calibri" panose="020F0502020204030204" pitchFamily="34" charset="0"/>
              </a:rPr>
              <a:t>(Credit: Intuitive Machines)</a:t>
            </a:r>
            <a:r>
              <a:rPr lang="en-US" sz="1400" dirty="0">
                <a:effectLst/>
                <a:latin typeface="Calibri" panose="020F0502020204030204" pitchFamily="34"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5768082F-9BCD-2EC0-F518-E7DF9D975AA2}"/>
              </a:ext>
            </a:extLst>
          </p:cNvPr>
          <p:cNvSpPr/>
          <p:nvPr/>
        </p:nvSpPr>
        <p:spPr>
          <a:xfrm>
            <a:off x="271833" y="5834740"/>
            <a:ext cx="8478777" cy="615553"/>
          </a:xfrm>
          <a:prstGeom prst="rect">
            <a:avLst/>
          </a:prstGeom>
          <a:solidFill>
            <a:schemeClr val="accent2">
              <a:lumMod val="40000"/>
              <a:lumOff val="60000"/>
            </a:schemeClr>
          </a:solidFill>
          <a:ln w="28575">
            <a:solidFill>
              <a:schemeClr val="tx1"/>
            </a:solidFill>
          </a:ln>
        </p:spPr>
        <p:txBody>
          <a:bodyPr wrap="square">
            <a:spAutoFit/>
          </a:bodyPr>
          <a:lstStyle/>
          <a:p>
            <a:pPr algn="ctr"/>
            <a:r>
              <a:rPr lang="en-US" sz="1700" b="1" dirty="0"/>
              <a:t>With sustained Lunar presence, crew and other vehicles/assets may be in place during a Lunar landing – additional risks from multiple landings compared with single landing mission</a:t>
            </a:r>
            <a:endParaRPr lang="fr-FR" sz="1700" b="1" dirty="0">
              <a:latin typeface="+mn-lt"/>
            </a:endParaRPr>
          </a:p>
        </p:txBody>
      </p:sp>
      <p:pic>
        <p:nvPicPr>
          <p:cNvPr id="5" name="Picture 4">
            <a:extLst>
              <a:ext uri="{FF2B5EF4-FFF2-40B4-BE49-F238E27FC236}">
                <a16:creationId xmlns:a16="http://schemas.microsoft.com/office/drawing/2014/main" id="{7D843942-8596-1545-EADD-7B7DF7C5CF44}"/>
              </a:ext>
            </a:extLst>
          </p:cNvPr>
          <p:cNvPicPr>
            <a:picLocks noChangeAspect="1"/>
          </p:cNvPicPr>
          <p:nvPr/>
        </p:nvPicPr>
        <p:blipFill>
          <a:blip r:embed="rId4"/>
          <a:stretch>
            <a:fillRect/>
          </a:stretch>
        </p:blipFill>
        <p:spPr>
          <a:xfrm>
            <a:off x="764752" y="2560331"/>
            <a:ext cx="4537742" cy="2683909"/>
          </a:xfrm>
          <a:prstGeom prst="rect">
            <a:avLst/>
          </a:prstGeom>
        </p:spPr>
      </p:pic>
      <p:pic>
        <p:nvPicPr>
          <p:cNvPr id="7" name="Picture 6">
            <a:extLst>
              <a:ext uri="{FF2B5EF4-FFF2-40B4-BE49-F238E27FC236}">
                <a16:creationId xmlns:a16="http://schemas.microsoft.com/office/drawing/2014/main" id="{3868560A-BEB8-62D8-4EBF-3C627EA7B9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2494" y="3198462"/>
            <a:ext cx="3448116" cy="2101548"/>
          </a:xfrm>
          <a:prstGeom prst="rect">
            <a:avLst/>
          </a:prstGeom>
        </p:spPr>
      </p:pic>
      <p:sp>
        <p:nvSpPr>
          <p:cNvPr id="9" name="TextBox 8">
            <a:extLst>
              <a:ext uri="{FF2B5EF4-FFF2-40B4-BE49-F238E27FC236}">
                <a16:creationId xmlns:a16="http://schemas.microsoft.com/office/drawing/2014/main" id="{8B05764E-B7C5-D734-3C11-FAC708352F13}"/>
              </a:ext>
            </a:extLst>
          </p:cNvPr>
          <p:cNvSpPr txBox="1"/>
          <p:nvPr/>
        </p:nvSpPr>
        <p:spPr>
          <a:xfrm>
            <a:off x="5162985" y="2565007"/>
            <a:ext cx="3826933" cy="523220"/>
          </a:xfrm>
          <a:prstGeom prst="rect">
            <a:avLst/>
          </a:prstGeom>
          <a:noFill/>
        </p:spPr>
        <p:txBody>
          <a:bodyPr wrap="square">
            <a:spAutoFit/>
          </a:bodyPr>
          <a:lstStyle/>
          <a:p>
            <a:r>
              <a:rPr lang="en-US" sz="1400" b="1" dirty="0">
                <a:latin typeface="Calibri" panose="020F0502020204030204" pitchFamily="34" charset="0"/>
                <a:ea typeface="Times New Roman" panose="02020603050405020304" pitchFamily="18" charset="0"/>
                <a:cs typeface="Calibri" panose="020F0502020204030204" pitchFamily="34" charset="0"/>
              </a:rPr>
              <a:t>Illustration of Lunar Base Concept</a:t>
            </a:r>
            <a:endParaRPr lang="en-US" sz="1400" b="1" dirty="0">
              <a:effectLst/>
              <a:latin typeface="Calibri" panose="020F0502020204030204" pitchFamily="34" charset="0"/>
              <a:ea typeface="Times New Roman" panose="02020603050405020304" pitchFamily="18" charset="0"/>
              <a:cs typeface="Calibri" panose="020F0502020204030204" pitchFamily="34" charset="0"/>
            </a:endParaRPr>
          </a:p>
          <a:p>
            <a:r>
              <a:rPr lang="en-US" sz="1400" b="1" dirty="0">
                <a:effectLst/>
                <a:latin typeface="Calibri" panose="020F0502020204030204" pitchFamily="34" charset="0"/>
                <a:ea typeface="Times New Roman" panose="02020603050405020304" pitchFamily="18" charset="0"/>
                <a:cs typeface="Calibri" panose="020F0502020204030204" pitchFamily="34" charset="0"/>
              </a:rPr>
              <a:t>(Credit: JHU-APL LSIC)</a:t>
            </a:r>
            <a:r>
              <a:rPr lang="en-US" sz="1400" dirty="0">
                <a:effectLst/>
                <a:latin typeface="Calibri" panose="020F0502020204030204" pitchFamily="34"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p:txBody>
      </p:sp>
      <p:sp>
        <p:nvSpPr>
          <p:cNvPr id="13" name="Arc 12">
            <a:extLst>
              <a:ext uri="{FF2B5EF4-FFF2-40B4-BE49-F238E27FC236}">
                <a16:creationId xmlns:a16="http://schemas.microsoft.com/office/drawing/2014/main" id="{7949692C-1AF3-64AC-2811-8C6943CC7A73}"/>
              </a:ext>
            </a:extLst>
          </p:cNvPr>
          <p:cNvSpPr/>
          <p:nvPr/>
        </p:nvSpPr>
        <p:spPr>
          <a:xfrm>
            <a:off x="3560753" y="3256223"/>
            <a:ext cx="3448115" cy="1626861"/>
          </a:xfrm>
          <a:prstGeom prst="arc">
            <a:avLst>
              <a:gd name="adj1" fmla="val 15867885"/>
              <a:gd name="adj2" fmla="val 21264591"/>
            </a:avLst>
          </a:prstGeom>
          <a:ln w="19050">
            <a:solidFill>
              <a:srgbClr val="ACC8BA"/>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13">
            <a:extLst>
              <a:ext uri="{FF2B5EF4-FFF2-40B4-BE49-F238E27FC236}">
                <a16:creationId xmlns:a16="http://schemas.microsoft.com/office/drawing/2014/main" id="{10B60194-6FF8-F8E7-89A9-390C5C46B4B2}"/>
              </a:ext>
            </a:extLst>
          </p:cNvPr>
          <p:cNvSpPr/>
          <p:nvPr/>
        </p:nvSpPr>
        <p:spPr>
          <a:xfrm>
            <a:off x="3626065" y="3354193"/>
            <a:ext cx="3263443" cy="1626861"/>
          </a:xfrm>
          <a:prstGeom prst="arc">
            <a:avLst>
              <a:gd name="adj1" fmla="val 15867885"/>
              <a:gd name="adj2" fmla="val 21264591"/>
            </a:avLst>
          </a:prstGeom>
          <a:ln w="19050">
            <a:solidFill>
              <a:srgbClr val="ACC8BA"/>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Arc 16">
            <a:extLst>
              <a:ext uri="{FF2B5EF4-FFF2-40B4-BE49-F238E27FC236}">
                <a16:creationId xmlns:a16="http://schemas.microsoft.com/office/drawing/2014/main" id="{F6612B3F-5347-B1BC-C9C7-4BF1341B0FE4}"/>
              </a:ext>
            </a:extLst>
          </p:cNvPr>
          <p:cNvSpPr/>
          <p:nvPr/>
        </p:nvSpPr>
        <p:spPr>
          <a:xfrm>
            <a:off x="2967596" y="3940514"/>
            <a:ext cx="4843023" cy="1626861"/>
          </a:xfrm>
          <a:prstGeom prst="arc">
            <a:avLst>
              <a:gd name="adj1" fmla="val 15867885"/>
              <a:gd name="adj2" fmla="val 20667305"/>
            </a:avLst>
          </a:prstGeom>
          <a:ln w="19050">
            <a:solidFill>
              <a:srgbClr val="ACC8BA"/>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Arc 17">
            <a:extLst>
              <a:ext uri="{FF2B5EF4-FFF2-40B4-BE49-F238E27FC236}">
                <a16:creationId xmlns:a16="http://schemas.microsoft.com/office/drawing/2014/main" id="{61C3208B-1477-2A79-4338-C800484C2ECF}"/>
              </a:ext>
            </a:extLst>
          </p:cNvPr>
          <p:cNvSpPr/>
          <p:nvPr/>
        </p:nvSpPr>
        <p:spPr>
          <a:xfrm>
            <a:off x="3685745" y="3441546"/>
            <a:ext cx="3263443" cy="1626861"/>
          </a:xfrm>
          <a:prstGeom prst="arc">
            <a:avLst>
              <a:gd name="adj1" fmla="val 15867885"/>
              <a:gd name="adj2" fmla="val 21264591"/>
            </a:avLst>
          </a:prstGeom>
          <a:ln w="19050">
            <a:solidFill>
              <a:srgbClr val="ACC8BA"/>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Arc 18">
            <a:extLst>
              <a:ext uri="{FF2B5EF4-FFF2-40B4-BE49-F238E27FC236}">
                <a16:creationId xmlns:a16="http://schemas.microsoft.com/office/drawing/2014/main" id="{CFE85E63-73AB-5AD7-715A-0637973F1D94}"/>
              </a:ext>
            </a:extLst>
          </p:cNvPr>
          <p:cNvSpPr/>
          <p:nvPr/>
        </p:nvSpPr>
        <p:spPr>
          <a:xfrm>
            <a:off x="3653089" y="3519170"/>
            <a:ext cx="3236420" cy="1626861"/>
          </a:xfrm>
          <a:prstGeom prst="arc">
            <a:avLst>
              <a:gd name="adj1" fmla="val 15867885"/>
              <a:gd name="adj2" fmla="val 21264591"/>
            </a:avLst>
          </a:prstGeom>
          <a:ln w="19050">
            <a:solidFill>
              <a:srgbClr val="ACC8BA"/>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D02BD908-92A4-FEF8-EA68-2DD6C0B3C3DF}"/>
              </a:ext>
            </a:extLst>
          </p:cNvPr>
          <p:cNvSpPr txBox="1"/>
          <p:nvPr/>
        </p:nvSpPr>
        <p:spPr>
          <a:xfrm>
            <a:off x="680036" y="4268257"/>
            <a:ext cx="988616" cy="338554"/>
          </a:xfrm>
          <a:prstGeom prst="rect">
            <a:avLst/>
          </a:prstGeom>
          <a:noFill/>
        </p:spPr>
        <p:txBody>
          <a:bodyPr wrap="square">
            <a:spAutoFit/>
          </a:bodyPr>
          <a:lstStyle/>
          <a:p>
            <a:r>
              <a:rPr lang="en-US" sz="1600" b="1" dirty="0">
                <a:solidFill>
                  <a:srgbClr val="FF0000"/>
                </a:solidFill>
                <a:latin typeface="Calibri" panose="020F0502020204030204" pitchFamily="34" charset="0"/>
                <a:cs typeface="Calibri" panose="020F0502020204030204" pitchFamily="34" charset="0"/>
              </a:rPr>
              <a:t>Cratering</a:t>
            </a:r>
            <a:endParaRPr lang="en-US" sz="1600" dirty="0">
              <a:solidFill>
                <a:srgbClr val="FF0000"/>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48FCBD13-CBF8-9C62-DFE9-F1D518824653}"/>
              </a:ext>
            </a:extLst>
          </p:cNvPr>
          <p:cNvSpPr txBox="1"/>
          <p:nvPr/>
        </p:nvSpPr>
        <p:spPr>
          <a:xfrm>
            <a:off x="680036" y="2906463"/>
            <a:ext cx="988616" cy="338554"/>
          </a:xfrm>
          <a:prstGeom prst="rect">
            <a:avLst/>
          </a:prstGeom>
          <a:noFill/>
        </p:spPr>
        <p:txBody>
          <a:bodyPr wrap="square">
            <a:spAutoFit/>
          </a:bodyPr>
          <a:lstStyle/>
          <a:p>
            <a:r>
              <a:rPr lang="en-US" sz="1600" b="1" dirty="0">
                <a:solidFill>
                  <a:srgbClr val="9FB8AA"/>
                </a:solidFill>
                <a:latin typeface="Calibri" panose="020F0502020204030204" pitchFamily="34" charset="0"/>
                <a:cs typeface="Calibri" panose="020F0502020204030204" pitchFamily="34" charset="0"/>
              </a:rPr>
              <a:t>Ejecta</a:t>
            </a:r>
            <a:endParaRPr lang="en-US" sz="1600" dirty="0">
              <a:solidFill>
                <a:srgbClr val="9FB8A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6765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01855F5-B84F-50C8-AC23-28F5E7A35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8064" y="2554467"/>
            <a:ext cx="4533900" cy="2679700"/>
          </a:xfrm>
          <a:prstGeom prst="rect">
            <a:avLst/>
          </a:prstGeom>
        </p:spPr>
      </p:pic>
      <p:sp>
        <p:nvSpPr>
          <p:cNvPr id="2" name="Slide Number Placeholder 1">
            <a:extLst>
              <a:ext uri="{FF2B5EF4-FFF2-40B4-BE49-F238E27FC236}">
                <a16:creationId xmlns:a16="http://schemas.microsoft.com/office/drawing/2014/main" id="{FF33FF36-C066-4C9C-98E6-F0CC5095383A}"/>
              </a:ext>
            </a:extLst>
          </p:cNvPr>
          <p:cNvSpPr>
            <a:spLocks noGrp="1"/>
          </p:cNvSpPr>
          <p:nvPr>
            <p:ph type="sldNum" sz="quarter" idx="12"/>
          </p:nvPr>
        </p:nvSpPr>
        <p:spPr/>
        <p:txBody>
          <a:bodyPr/>
          <a:lstStyle/>
          <a:p>
            <a:fld id="{65BAF2F1-034F-4B86-AD9E-8D8D16CB00EA}" type="slidenum">
              <a:rPr lang="en-US" smtClean="0"/>
              <a:t>4</a:t>
            </a:fld>
            <a:endParaRPr lang="en-US" dirty="0"/>
          </a:p>
        </p:txBody>
      </p:sp>
      <p:sp>
        <p:nvSpPr>
          <p:cNvPr id="3" name="Title 2">
            <a:extLst>
              <a:ext uri="{FF2B5EF4-FFF2-40B4-BE49-F238E27FC236}">
                <a16:creationId xmlns:a16="http://schemas.microsoft.com/office/drawing/2014/main" id="{9FC606C1-CBA0-4010-B8DF-06885C9CBA59}"/>
              </a:ext>
            </a:extLst>
          </p:cNvPr>
          <p:cNvSpPr txBox="1">
            <a:spLocks/>
          </p:cNvSpPr>
          <p:nvPr/>
        </p:nvSpPr>
        <p:spPr>
          <a:xfrm>
            <a:off x="1602913" y="439092"/>
            <a:ext cx="8631767" cy="457200"/>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Rationale for Use of Landing Pad / Prepared Surface</a:t>
            </a:r>
          </a:p>
        </p:txBody>
      </p:sp>
      <p:sp>
        <p:nvSpPr>
          <p:cNvPr id="6" name="TextBox 5">
            <a:extLst>
              <a:ext uri="{FF2B5EF4-FFF2-40B4-BE49-F238E27FC236}">
                <a16:creationId xmlns:a16="http://schemas.microsoft.com/office/drawing/2014/main" id="{61418539-3F79-8A7B-3099-3A5F0C106528}"/>
              </a:ext>
            </a:extLst>
          </p:cNvPr>
          <p:cNvSpPr txBox="1"/>
          <p:nvPr/>
        </p:nvSpPr>
        <p:spPr>
          <a:xfrm>
            <a:off x="381000" y="1023260"/>
            <a:ext cx="10439400" cy="1077218"/>
          </a:xfrm>
          <a:prstGeom prst="rect">
            <a:avLst/>
          </a:prstGeom>
          <a:noFill/>
        </p:spPr>
        <p:txBody>
          <a:bodyPr wrap="square" rtlCol="0">
            <a:spAutoFit/>
          </a:bodyPr>
          <a:lstStyle/>
          <a:p>
            <a:pPr marL="466725" indent="-347663">
              <a:buFont typeface="Arial" panose="020B0604020202020204" pitchFamily="34" charset="0"/>
              <a:buChar char="•"/>
            </a:pPr>
            <a:r>
              <a:rPr lang="en-US" sz="1600" dirty="0">
                <a:latin typeface="+mj-lt"/>
                <a:sym typeface="Wingdings" pitchFamily="2" charset="2"/>
              </a:rPr>
              <a:t>A landing pad could eliminate/significantly reduce the PSI risks mentioned on previous chart:</a:t>
            </a:r>
          </a:p>
          <a:p>
            <a:pPr marL="923925" lvl="1" indent="-347663">
              <a:buFont typeface="Arial" panose="020B0604020202020204" pitchFamily="34" charset="0"/>
              <a:buChar char="•"/>
            </a:pPr>
            <a:r>
              <a:rPr lang="en-US" sz="1600" dirty="0">
                <a:latin typeface="+mj-lt"/>
                <a:sym typeface="Wingdings" pitchFamily="2" charset="2"/>
              </a:rPr>
              <a:t>Cratering ( flat, solid surface instead of erodible, regolith surface )</a:t>
            </a:r>
          </a:p>
          <a:p>
            <a:pPr marL="923925" lvl="1" indent="-347663">
              <a:buFont typeface="Arial" panose="020B0604020202020204" pitchFamily="34" charset="0"/>
              <a:buChar char="•"/>
            </a:pPr>
            <a:r>
              <a:rPr lang="en-US" sz="1600" dirty="0">
                <a:latin typeface="+mj-lt"/>
                <a:sym typeface="Wingdings" pitchFamily="2" charset="2"/>
              </a:rPr>
              <a:t>View obscuration ( no erodible regolith below lander to obstruct view )</a:t>
            </a:r>
          </a:p>
          <a:p>
            <a:pPr marL="923925" lvl="1" indent="-347663">
              <a:buFont typeface="Arial" panose="020B0604020202020204" pitchFamily="34" charset="0"/>
              <a:buChar char="•"/>
            </a:pPr>
            <a:r>
              <a:rPr lang="en-US" sz="1600" dirty="0">
                <a:latin typeface="+mj-lt"/>
                <a:sym typeface="Wingdings" pitchFamily="2" charset="2"/>
              </a:rPr>
              <a:t>Regolith particle impacts/accumulation ( no erodible regolith below lander to transport to nearby assets )</a:t>
            </a:r>
          </a:p>
        </p:txBody>
      </p:sp>
      <p:sp>
        <p:nvSpPr>
          <p:cNvPr id="8" name="TextBox 7">
            <a:extLst>
              <a:ext uri="{FF2B5EF4-FFF2-40B4-BE49-F238E27FC236}">
                <a16:creationId xmlns:a16="http://schemas.microsoft.com/office/drawing/2014/main" id="{502FFAAE-1C97-C1CF-AF25-B9D5E2EA5AAD}"/>
              </a:ext>
            </a:extLst>
          </p:cNvPr>
          <p:cNvSpPr txBox="1"/>
          <p:nvPr/>
        </p:nvSpPr>
        <p:spPr>
          <a:xfrm>
            <a:off x="381000" y="2218004"/>
            <a:ext cx="6096000" cy="307777"/>
          </a:xfrm>
          <a:prstGeom prst="rect">
            <a:avLst/>
          </a:prstGeom>
          <a:noFill/>
        </p:spPr>
        <p:txBody>
          <a:bodyPr wrap="square">
            <a:spAutoFit/>
          </a:bodyPr>
          <a:lstStyle/>
          <a:p>
            <a:r>
              <a:rPr lang="en-US" sz="1400" b="1" dirty="0">
                <a:effectLst/>
                <a:latin typeface="Calibri" panose="020F0502020204030204" pitchFamily="34" charset="0"/>
                <a:ea typeface="Times New Roman" panose="02020603050405020304" pitchFamily="18" charset="0"/>
                <a:cs typeface="Calibri" panose="020F0502020204030204" pitchFamily="34" charset="0"/>
              </a:rPr>
              <a:t>Illustration of PSI Induced Environment (Credit: West </a:t>
            </a:r>
            <a:r>
              <a:rPr lang="en-US" sz="1400" b="1" i="1" dirty="0">
                <a:effectLst/>
                <a:latin typeface="Calibri" panose="020F0502020204030204" pitchFamily="34" charset="0"/>
                <a:ea typeface="Times New Roman" panose="02020603050405020304" pitchFamily="18" charset="0"/>
                <a:cs typeface="Calibri" panose="020F0502020204030204" pitchFamily="34" charset="0"/>
              </a:rPr>
              <a:t>et al.</a:t>
            </a:r>
            <a:r>
              <a:rPr lang="en-US" sz="1400" b="1" dirty="0">
                <a:effectLst/>
                <a:latin typeface="Calibri" panose="020F0502020204030204" pitchFamily="34" charset="0"/>
                <a:ea typeface="Times New Roman" panose="02020603050405020304" pitchFamily="18" charset="0"/>
                <a:cs typeface="Calibri" panose="020F0502020204030204" pitchFamily="34" charset="0"/>
              </a:rPr>
              <a:t> 2022)</a:t>
            </a:r>
            <a:r>
              <a:rPr lang="en-US" sz="1400" dirty="0">
                <a:effectLst/>
                <a:latin typeface="Calibri" panose="020F0502020204030204" pitchFamily="34" charset="0"/>
                <a:cs typeface="Calibri" panose="020F0502020204030204" pitchFamily="34" charset="0"/>
              </a:rPr>
              <a:t> </a:t>
            </a:r>
            <a:endParaRPr lang="en-US" sz="14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7D843942-8596-1545-EADD-7B7DF7C5CF44}"/>
              </a:ext>
            </a:extLst>
          </p:cNvPr>
          <p:cNvPicPr>
            <a:picLocks noChangeAspect="1"/>
          </p:cNvPicPr>
          <p:nvPr/>
        </p:nvPicPr>
        <p:blipFill>
          <a:blip r:embed="rId3"/>
          <a:stretch>
            <a:fillRect/>
          </a:stretch>
        </p:blipFill>
        <p:spPr>
          <a:xfrm>
            <a:off x="467038" y="2560331"/>
            <a:ext cx="4537742" cy="2683909"/>
          </a:xfrm>
          <a:prstGeom prst="rect">
            <a:avLst/>
          </a:prstGeom>
        </p:spPr>
      </p:pic>
      <p:sp>
        <p:nvSpPr>
          <p:cNvPr id="4" name="TextBox 3">
            <a:extLst>
              <a:ext uri="{FF2B5EF4-FFF2-40B4-BE49-F238E27FC236}">
                <a16:creationId xmlns:a16="http://schemas.microsoft.com/office/drawing/2014/main" id="{C11051E6-64C4-6FB2-1B4A-4726111DB029}"/>
              </a:ext>
            </a:extLst>
          </p:cNvPr>
          <p:cNvSpPr txBox="1"/>
          <p:nvPr/>
        </p:nvSpPr>
        <p:spPr>
          <a:xfrm>
            <a:off x="7510393" y="2218003"/>
            <a:ext cx="3788229" cy="307777"/>
          </a:xfrm>
          <a:prstGeom prst="rect">
            <a:avLst/>
          </a:prstGeom>
          <a:noFill/>
        </p:spPr>
        <p:txBody>
          <a:bodyPr wrap="square">
            <a:spAutoFit/>
          </a:bodyPr>
          <a:lstStyle/>
          <a:p>
            <a:r>
              <a:rPr lang="en-US" sz="1400" b="1" dirty="0">
                <a:latin typeface="Calibri" panose="020F0502020204030204" pitchFamily="34" charset="0"/>
                <a:cs typeface="Calibri" panose="020F0502020204030204" pitchFamily="34" charset="0"/>
              </a:rPr>
              <a:t>Idealized Landing Pad / Prepared Surface</a:t>
            </a:r>
            <a:endParaRPr lang="en-US" sz="1400" dirty="0">
              <a:latin typeface="Calibri" panose="020F0502020204030204" pitchFamily="34" charset="0"/>
              <a:cs typeface="Calibri" panose="020F0502020204030204" pitchFamily="34" charset="0"/>
            </a:endParaRPr>
          </a:p>
        </p:txBody>
      </p:sp>
      <p:pic>
        <p:nvPicPr>
          <p:cNvPr id="22" name="Picture 21">
            <a:extLst>
              <a:ext uri="{FF2B5EF4-FFF2-40B4-BE49-F238E27FC236}">
                <a16:creationId xmlns:a16="http://schemas.microsoft.com/office/drawing/2014/main" id="{AEA80151-66E9-3241-3A52-67C26CEAB10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5512" y="4437534"/>
            <a:ext cx="3026575" cy="2347986"/>
          </a:xfrm>
          <a:prstGeom prst="rect">
            <a:avLst/>
          </a:prstGeom>
        </p:spPr>
      </p:pic>
      <p:sp>
        <p:nvSpPr>
          <p:cNvPr id="13" name="Right Arrow 12">
            <a:extLst>
              <a:ext uri="{FF2B5EF4-FFF2-40B4-BE49-F238E27FC236}">
                <a16:creationId xmlns:a16="http://schemas.microsoft.com/office/drawing/2014/main" id="{02A9831B-0DBF-3DCD-AB32-1AC2AE27C81A}"/>
              </a:ext>
            </a:extLst>
          </p:cNvPr>
          <p:cNvSpPr/>
          <p:nvPr/>
        </p:nvSpPr>
        <p:spPr>
          <a:xfrm>
            <a:off x="5139070" y="3802792"/>
            <a:ext cx="1913860" cy="38150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334EED7-8ECA-C929-B2E3-E9132EFBACCC}"/>
              </a:ext>
            </a:extLst>
          </p:cNvPr>
          <p:cNvSpPr txBox="1"/>
          <p:nvPr/>
        </p:nvSpPr>
        <p:spPr>
          <a:xfrm>
            <a:off x="5004780" y="3300385"/>
            <a:ext cx="2320792" cy="523220"/>
          </a:xfrm>
          <a:prstGeom prst="rect">
            <a:avLst/>
          </a:prstGeom>
          <a:noFill/>
        </p:spPr>
        <p:txBody>
          <a:bodyPr wrap="square">
            <a:spAutoFit/>
          </a:bodyPr>
          <a:lstStyle/>
          <a:p>
            <a:r>
              <a:rPr lang="en-US" sz="1400" b="1" dirty="0">
                <a:solidFill>
                  <a:srgbClr val="5B9BD5"/>
                </a:solidFill>
                <a:latin typeface="Calibri" panose="020F0502020204030204" pitchFamily="34" charset="0"/>
                <a:cs typeface="Calibri" panose="020F0502020204030204" pitchFamily="34" charset="0"/>
              </a:rPr>
              <a:t>Landing Pad </a:t>
            </a:r>
          </a:p>
          <a:p>
            <a:r>
              <a:rPr lang="en-US" sz="1400" b="1" dirty="0">
                <a:solidFill>
                  <a:srgbClr val="5B9BD5"/>
                </a:solidFill>
                <a:latin typeface="Calibri" panose="020F0502020204030204" pitchFamily="34" charset="0"/>
                <a:cs typeface="Calibri" panose="020F0502020204030204" pitchFamily="34" charset="0"/>
              </a:rPr>
              <a:t>Eliminating Cratering/Ejecta</a:t>
            </a:r>
            <a:endParaRPr lang="en-US" sz="1400" dirty="0">
              <a:solidFill>
                <a:srgbClr val="5B9BD5"/>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1C5C7DE-CAF0-F7A6-62E5-15EC5711D90C}"/>
              </a:ext>
            </a:extLst>
          </p:cNvPr>
          <p:cNvSpPr txBox="1"/>
          <p:nvPr/>
        </p:nvSpPr>
        <p:spPr>
          <a:xfrm>
            <a:off x="680036" y="4268257"/>
            <a:ext cx="988616" cy="338554"/>
          </a:xfrm>
          <a:prstGeom prst="rect">
            <a:avLst/>
          </a:prstGeom>
          <a:noFill/>
        </p:spPr>
        <p:txBody>
          <a:bodyPr wrap="square">
            <a:spAutoFit/>
          </a:bodyPr>
          <a:lstStyle/>
          <a:p>
            <a:r>
              <a:rPr lang="en-US" sz="1600" b="1" dirty="0">
                <a:solidFill>
                  <a:srgbClr val="FF0000"/>
                </a:solidFill>
                <a:latin typeface="Calibri" panose="020F0502020204030204" pitchFamily="34" charset="0"/>
                <a:cs typeface="Calibri" panose="020F0502020204030204" pitchFamily="34" charset="0"/>
              </a:rPr>
              <a:t>Cratering</a:t>
            </a:r>
            <a:endParaRPr lang="en-US" sz="1600" dirty="0">
              <a:solidFill>
                <a:srgbClr val="FF0000"/>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543873CA-020D-D8C5-2191-75A9AF16F12F}"/>
              </a:ext>
            </a:extLst>
          </p:cNvPr>
          <p:cNvSpPr txBox="1"/>
          <p:nvPr/>
        </p:nvSpPr>
        <p:spPr>
          <a:xfrm>
            <a:off x="680036" y="2906463"/>
            <a:ext cx="988616" cy="338554"/>
          </a:xfrm>
          <a:prstGeom prst="rect">
            <a:avLst/>
          </a:prstGeom>
          <a:noFill/>
        </p:spPr>
        <p:txBody>
          <a:bodyPr wrap="square">
            <a:spAutoFit/>
          </a:bodyPr>
          <a:lstStyle/>
          <a:p>
            <a:r>
              <a:rPr lang="en-US" sz="1600" b="1" dirty="0">
                <a:solidFill>
                  <a:srgbClr val="9FB8AA"/>
                </a:solidFill>
                <a:latin typeface="Calibri" panose="020F0502020204030204" pitchFamily="34" charset="0"/>
                <a:cs typeface="Calibri" panose="020F0502020204030204" pitchFamily="34" charset="0"/>
              </a:rPr>
              <a:t>Ejecta</a:t>
            </a:r>
            <a:endParaRPr lang="en-US" sz="1600" dirty="0">
              <a:solidFill>
                <a:srgbClr val="9FB8AA"/>
              </a:solidFill>
              <a:latin typeface="Calibri" panose="020F0502020204030204" pitchFamily="34" charset="0"/>
              <a:cs typeface="Calibri" panose="020F0502020204030204" pitchFamily="34" charset="0"/>
            </a:endParaRPr>
          </a:p>
        </p:txBody>
      </p:sp>
      <p:sp>
        <p:nvSpPr>
          <p:cNvPr id="17" name="Rectangle 16">
            <a:extLst>
              <a:ext uri="{FF2B5EF4-FFF2-40B4-BE49-F238E27FC236}">
                <a16:creationId xmlns:a16="http://schemas.microsoft.com/office/drawing/2014/main" id="{18F5793C-1D97-88DB-8AB0-F8891766B927}"/>
              </a:ext>
            </a:extLst>
          </p:cNvPr>
          <p:cNvSpPr/>
          <p:nvPr/>
        </p:nvSpPr>
        <p:spPr>
          <a:xfrm>
            <a:off x="72643" y="5746647"/>
            <a:ext cx="7788437" cy="615553"/>
          </a:xfrm>
          <a:prstGeom prst="rect">
            <a:avLst/>
          </a:prstGeom>
          <a:solidFill>
            <a:schemeClr val="accent2">
              <a:lumMod val="40000"/>
              <a:lumOff val="60000"/>
            </a:schemeClr>
          </a:solidFill>
          <a:ln w="28575">
            <a:solidFill>
              <a:schemeClr val="tx1"/>
            </a:solidFill>
          </a:ln>
        </p:spPr>
        <p:txBody>
          <a:bodyPr wrap="square">
            <a:spAutoFit/>
          </a:bodyPr>
          <a:lstStyle/>
          <a:p>
            <a:pPr algn="ctr"/>
            <a:r>
              <a:rPr lang="en-US" sz="1700" b="1" dirty="0"/>
              <a:t>A well-designed/maintained landing pad ( large enough, does not fracture, etc. ) could eliminate ejecta-based PSI risks and only need to consider plume impingement</a:t>
            </a:r>
            <a:endParaRPr lang="fr-FR" sz="1700" b="1" dirty="0">
              <a:latin typeface="+mn-lt"/>
            </a:endParaRPr>
          </a:p>
        </p:txBody>
      </p:sp>
      <p:grpSp>
        <p:nvGrpSpPr>
          <p:cNvPr id="24" name="Group 23">
            <a:extLst>
              <a:ext uri="{FF2B5EF4-FFF2-40B4-BE49-F238E27FC236}">
                <a16:creationId xmlns:a16="http://schemas.microsoft.com/office/drawing/2014/main" id="{FE0853E4-7BDB-3598-4BD8-CD3FC90CC1C7}"/>
              </a:ext>
            </a:extLst>
          </p:cNvPr>
          <p:cNvGrpSpPr/>
          <p:nvPr/>
        </p:nvGrpSpPr>
        <p:grpSpPr>
          <a:xfrm rot="16200000">
            <a:off x="10283719" y="3690282"/>
            <a:ext cx="148754" cy="337165"/>
            <a:chOff x="10323094" y="3155064"/>
            <a:chExt cx="148754" cy="337165"/>
          </a:xfrm>
        </p:grpSpPr>
        <p:sp>
          <p:nvSpPr>
            <p:cNvPr id="19" name="Rectangle 18">
              <a:extLst>
                <a:ext uri="{FF2B5EF4-FFF2-40B4-BE49-F238E27FC236}">
                  <a16:creationId xmlns:a16="http://schemas.microsoft.com/office/drawing/2014/main" id="{E5E03131-90DD-B031-6737-24908E2215EF}"/>
                </a:ext>
              </a:extLst>
            </p:cNvPr>
            <p:cNvSpPr/>
            <p:nvPr/>
          </p:nvSpPr>
          <p:spPr>
            <a:xfrm>
              <a:off x="10369033" y="3155064"/>
              <a:ext cx="56877" cy="236256"/>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8313187C-EEA6-8830-1904-1E68860A015A}"/>
                </a:ext>
              </a:extLst>
            </p:cNvPr>
            <p:cNvSpPr/>
            <p:nvPr/>
          </p:nvSpPr>
          <p:spPr>
            <a:xfrm rot="10800000">
              <a:off x="10323094" y="3391601"/>
              <a:ext cx="148754" cy="100628"/>
            </a:xfrm>
            <a:prstGeom prst="triangl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a:extLst>
              <a:ext uri="{FF2B5EF4-FFF2-40B4-BE49-F238E27FC236}">
                <a16:creationId xmlns:a16="http://schemas.microsoft.com/office/drawing/2014/main" id="{48E88D5B-3563-EF10-4D80-8C466B885998}"/>
              </a:ext>
            </a:extLst>
          </p:cNvPr>
          <p:cNvSpPr txBox="1"/>
          <p:nvPr/>
        </p:nvSpPr>
        <p:spPr>
          <a:xfrm>
            <a:off x="10189512" y="3202659"/>
            <a:ext cx="1322451" cy="584775"/>
          </a:xfrm>
          <a:prstGeom prst="rect">
            <a:avLst/>
          </a:prstGeom>
          <a:noFill/>
        </p:spPr>
        <p:txBody>
          <a:bodyPr wrap="square">
            <a:spAutoFit/>
          </a:bodyPr>
          <a:lstStyle/>
          <a:p>
            <a:r>
              <a:rPr lang="en-US" sz="1600" b="1" dirty="0">
                <a:solidFill>
                  <a:srgbClr val="7030A0"/>
                </a:solidFill>
                <a:latin typeface="Calibri" panose="020F0502020204030204" pitchFamily="34" charset="0"/>
                <a:cs typeface="Calibri" panose="020F0502020204030204" pitchFamily="34" charset="0"/>
              </a:rPr>
              <a:t>Plume Impingement</a:t>
            </a:r>
            <a:endParaRPr lang="en-US" sz="1600" dirty="0">
              <a:solidFill>
                <a:srgbClr val="7030A0"/>
              </a:solidFill>
              <a:latin typeface="Calibri" panose="020F0502020204030204" pitchFamily="34" charset="0"/>
              <a:cs typeface="Calibri" panose="020F0502020204030204" pitchFamily="34" charset="0"/>
            </a:endParaRPr>
          </a:p>
        </p:txBody>
      </p:sp>
      <p:grpSp>
        <p:nvGrpSpPr>
          <p:cNvPr id="26" name="Group 25">
            <a:extLst>
              <a:ext uri="{FF2B5EF4-FFF2-40B4-BE49-F238E27FC236}">
                <a16:creationId xmlns:a16="http://schemas.microsoft.com/office/drawing/2014/main" id="{5B859607-D93B-3620-06A7-6CA3F171FA59}"/>
              </a:ext>
            </a:extLst>
          </p:cNvPr>
          <p:cNvGrpSpPr/>
          <p:nvPr/>
        </p:nvGrpSpPr>
        <p:grpSpPr>
          <a:xfrm rot="5400000">
            <a:off x="8029717" y="3690283"/>
            <a:ext cx="148754" cy="337165"/>
            <a:chOff x="10323094" y="3155064"/>
            <a:chExt cx="148754" cy="337165"/>
          </a:xfrm>
        </p:grpSpPr>
        <p:sp>
          <p:nvSpPr>
            <p:cNvPr id="27" name="Rectangle 26">
              <a:extLst>
                <a:ext uri="{FF2B5EF4-FFF2-40B4-BE49-F238E27FC236}">
                  <a16:creationId xmlns:a16="http://schemas.microsoft.com/office/drawing/2014/main" id="{0E37042D-3D4F-81E9-1E49-6BF3B91E94E8}"/>
                </a:ext>
              </a:extLst>
            </p:cNvPr>
            <p:cNvSpPr/>
            <p:nvPr/>
          </p:nvSpPr>
          <p:spPr>
            <a:xfrm>
              <a:off x="10369033" y="3155064"/>
              <a:ext cx="56877" cy="236256"/>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riangle 27">
              <a:extLst>
                <a:ext uri="{FF2B5EF4-FFF2-40B4-BE49-F238E27FC236}">
                  <a16:creationId xmlns:a16="http://schemas.microsoft.com/office/drawing/2014/main" id="{9657F4F8-4963-6083-6BCD-EB154524F497}"/>
                </a:ext>
              </a:extLst>
            </p:cNvPr>
            <p:cNvSpPr/>
            <p:nvPr/>
          </p:nvSpPr>
          <p:spPr>
            <a:xfrm rot="10800000">
              <a:off x="10323094" y="3391601"/>
              <a:ext cx="148754" cy="100628"/>
            </a:xfrm>
            <a:prstGeom prst="triangl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77992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trimmedGGFS.mp4">
            <a:hlinkClick r:id="" action="ppaction://media"/>
            <a:extLst>
              <a:ext uri="{FF2B5EF4-FFF2-40B4-BE49-F238E27FC236}">
                <a16:creationId xmlns:a16="http://schemas.microsoft.com/office/drawing/2014/main" id="{6CEBA474-5810-2ED7-1D02-599BE6A14AD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794608" y="2763132"/>
            <a:ext cx="4572000" cy="2571750"/>
          </a:xfrm>
          <a:prstGeom prst="rect">
            <a:avLst/>
          </a:prstGeom>
        </p:spPr>
      </p:pic>
      <p:sp>
        <p:nvSpPr>
          <p:cNvPr id="2" name="Slide Number Placeholder 1">
            <a:extLst>
              <a:ext uri="{FF2B5EF4-FFF2-40B4-BE49-F238E27FC236}">
                <a16:creationId xmlns:a16="http://schemas.microsoft.com/office/drawing/2014/main" id="{FF33FF36-C066-4C9C-98E6-F0CC5095383A}"/>
              </a:ext>
            </a:extLst>
          </p:cNvPr>
          <p:cNvSpPr>
            <a:spLocks noGrp="1"/>
          </p:cNvSpPr>
          <p:nvPr>
            <p:ph type="sldNum" sz="quarter" idx="12"/>
          </p:nvPr>
        </p:nvSpPr>
        <p:spPr/>
        <p:txBody>
          <a:bodyPr/>
          <a:lstStyle/>
          <a:p>
            <a:fld id="{65BAF2F1-034F-4B86-AD9E-8D8D16CB00EA}" type="slidenum">
              <a:rPr lang="en-US" smtClean="0"/>
              <a:t>5</a:t>
            </a:fld>
            <a:endParaRPr lang="en-US" dirty="0"/>
          </a:p>
        </p:txBody>
      </p:sp>
      <p:sp>
        <p:nvSpPr>
          <p:cNvPr id="3" name="Title 2">
            <a:extLst>
              <a:ext uri="{FF2B5EF4-FFF2-40B4-BE49-F238E27FC236}">
                <a16:creationId xmlns:a16="http://schemas.microsoft.com/office/drawing/2014/main" id="{9FC606C1-CBA0-4010-B8DF-06885C9CBA59}"/>
              </a:ext>
            </a:extLst>
          </p:cNvPr>
          <p:cNvSpPr txBox="1">
            <a:spLocks/>
          </p:cNvSpPr>
          <p:nvPr/>
        </p:nvSpPr>
        <p:spPr>
          <a:xfrm>
            <a:off x="1132765" y="439092"/>
            <a:ext cx="9101916" cy="457200"/>
          </a:xfrm>
          <a:prstGeom prst="rect">
            <a:avLst/>
          </a:prstGeom>
        </p:spPr>
        <p:txBody>
          <a:bodyPr vert="horz" lIns="91440" tIns="45720" rIns="91440" bIns="45720" rtlCol="0" anchor="ctr">
            <a:normAutofit fontScale="6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State-of-the-Art PSI Modeling Capabilities for Lunar Site Planning</a:t>
            </a:r>
          </a:p>
        </p:txBody>
      </p:sp>
      <p:sp>
        <p:nvSpPr>
          <p:cNvPr id="6" name="TextBox 5">
            <a:extLst>
              <a:ext uri="{FF2B5EF4-FFF2-40B4-BE49-F238E27FC236}">
                <a16:creationId xmlns:a16="http://schemas.microsoft.com/office/drawing/2014/main" id="{61418539-3F79-8A7B-3099-3A5F0C106528}"/>
              </a:ext>
            </a:extLst>
          </p:cNvPr>
          <p:cNvSpPr txBox="1"/>
          <p:nvPr/>
        </p:nvSpPr>
        <p:spPr>
          <a:xfrm>
            <a:off x="381000" y="951342"/>
            <a:ext cx="11155326" cy="1323439"/>
          </a:xfrm>
          <a:prstGeom prst="rect">
            <a:avLst/>
          </a:prstGeom>
          <a:noFill/>
        </p:spPr>
        <p:txBody>
          <a:bodyPr wrap="square" rtlCol="0">
            <a:spAutoFit/>
          </a:bodyPr>
          <a:lstStyle/>
          <a:p>
            <a:pPr marL="466725" indent="-347663">
              <a:buFont typeface="Arial" panose="020B0604020202020204" pitchFamily="34" charset="0"/>
              <a:buChar char="•"/>
            </a:pPr>
            <a:r>
              <a:rPr lang="en-US" sz="1600" dirty="0">
                <a:latin typeface="+mj-lt"/>
                <a:sym typeface="Wingdings" pitchFamily="2" charset="2"/>
              </a:rPr>
              <a:t>ER42 Fluid Dynamics Branch at NASA MSFC pushes the current state of the art for PSI modeling through continual development of a cascade of predictive simulation tools, including:</a:t>
            </a:r>
          </a:p>
          <a:p>
            <a:pPr marL="923925" lvl="1" indent="-347663">
              <a:buFont typeface="Arial" panose="020B0604020202020204" pitchFamily="34" charset="0"/>
              <a:buChar char="•"/>
            </a:pPr>
            <a:r>
              <a:rPr lang="en-US" sz="1600" dirty="0">
                <a:latin typeface="+mj-lt"/>
                <a:sym typeface="Wingdings" pitchFamily="2" charset="2"/>
              </a:rPr>
              <a:t>Loci/Chem-DIGGEM ( hybrid CFD/engineering model, See bottom left animation )</a:t>
            </a:r>
          </a:p>
          <a:p>
            <a:pPr marL="923925" lvl="1" indent="-347663">
              <a:buFont typeface="Arial" panose="020B0604020202020204" pitchFamily="34" charset="0"/>
              <a:buChar char="•"/>
            </a:pPr>
            <a:r>
              <a:rPr lang="en-US" sz="1600" dirty="0">
                <a:latin typeface="+mj-lt"/>
                <a:sym typeface="Wingdings" pitchFamily="2" charset="2"/>
              </a:rPr>
              <a:t>Loci/GGFS ( multi-phase, multi-physics Gas Granular Flow Solver, See bottom center animation )</a:t>
            </a:r>
          </a:p>
          <a:p>
            <a:pPr marL="923925" lvl="1" indent="-347663">
              <a:buFont typeface="Arial" panose="020B0604020202020204" pitchFamily="34" charset="0"/>
              <a:buChar char="•"/>
            </a:pPr>
            <a:r>
              <a:rPr lang="en-US" sz="1600" dirty="0">
                <a:latin typeface="+mj-lt"/>
                <a:sym typeface="Wingdings" pitchFamily="2" charset="2"/>
              </a:rPr>
              <a:t>DTA ( Debris Transport Analysis tool based on CFD </a:t>
            </a:r>
            <a:r>
              <a:rPr lang="en-US" sz="1600" dirty="0" err="1">
                <a:latin typeface="+mj-lt"/>
                <a:sym typeface="Wingdings" pitchFamily="2" charset="2"/>
              </a:rPr>
              <a:t>flowfield</a:t>
            </a:r>
            <a:r>
              <a:rPr lang="en-US" sz="1600" dirty="0">
                <a:latin typeface="+mj-lt"/>
                <a:sym typeface="Wingdings" pitchFamily="2" charset="2"/>
              </a:rPr>
              <a:t>, See bottom right image )</a:t>
            </a:r>
          </a:p>
        </p:txBody>
      </p:sp>
      <p:pic>
        <p:nvPicPr>
          <p:cNvPr id="7" name="apollo-lem-motion-8">
            <a:hlinkClick r:id="" action="ppaction://media"/>
            <a:extLst>
              <a:ext uri="{FF2B5EF4-FFF2-40B4-BE49-F238E27FC236}">
                <a16:creationId xmlns:a16="http://schemas.microsoft.com/office/drawing/2014/main" id="{23F76181-EC36-61B6-F5DE-5BBF5A11A41E}"/>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38131" y="2763133"/>
            <a:ext cx="4572000" cy="2571749"/>
          </a:xfrm>
          <a:prstGeom prst="rect">
            <a:avLst/>
          </a:prstGeom>
        </p:spPr>
      </p:pic>
      <p:sp>
        <p:nvSpPr>
          <p:cNvPr id="9" name="TextBox 8">
            <a:extLst>
              <a:ext uri="{FF2B5EF4-FFF2-40B4-BE49-F238E27FC236}">
                <a16:creationId xmlns:a16="http://schemas.microsoft.com/office/drawing/2014/main" id="{2AD16020-B989-008D-24DA-C794A1CC5528}"/>
              </a:ext>
            </a:extLst>
          </p:cNvPr>
          <p:cNvSpPr txBox="1"/>
          <p:nvPr/>
        </p:nvSpPr>
        <p:spPr>
          <a:xfrm>
            <a:off x="5621" y="2250633"/>
            <a:ext cx="4943856" cy="523220"/>
          </a:xfrm>
          <a:prstGeom prst="rect">
            <a:avLst/>
          </a:prstGeom>
          <a:noFill/>
        </p:spPr>
        <p:txBody>
          <a:bodyPr wrap="square">
            <a:spAutoFit/>
          </a:bodyPr>
          <a:lstStyle/>
          <a:p>
            <a:r>
              <a:rPr lang="en-US" sz="1400" b="1" dirty="0">
                <a:effectLst/>
                <a:latin typeface="Calibri" panose="020F0502020204030204" pitchFamily="34" charset="0"/>
                <a:ea typeface="Times New Roman" panose="02020603050405020304" pitchFamily="18" charset="0"/>
                <a:cs typeface="Calibri" panose="020F0502020204030204" pitchFamily="34" charset="0"/>
              </a:rPr>
              <a:t>Loci/Chem-DIGGEM Simulation of Apollo Descent and Cratering</a:t>
            </a:r>
          </a:p>
          <a:p>
            <a:r>
              <a:rPr lang="en-US" sz="1400" b="1" dirty="0">
                <a:latin typeface="Calibri" panose="020F0502020204030204" pitchFamily="34" charset="0"/>
                <a:cs typeface="Calibri" panose="020F0502020204030204" pitchFamily="34" charset="0"/>
              </a:rPr>
              <a:t>(Video Credit: Andrew Weaver and Patrick Moran [NASA-Ames])</a:t>
            </a:r>
            <a:endParaRPr lang="en-US" sz="1400"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520A4A82-E670-6B3E-AA62-950324290600}"/>
              </a:ext>
            </a:extLst>
          </p:cNvPr>
          <p:cNvSpPr txBox="1"/>
          <p:nvPr/>
        </p:nvSpPr>
        <p:spPr>
          <a:xfrm>
            <a:off x="4949477" y="2256827"/>
            <a:ext cx="5158704" cy="523220"/>
          </a:xfrm>
          <a:prstGeom prst="rect">
            <a:avLst/>
          </a:prstGeom>
          <a:noFill/>
        </p:spPr>
        <p:txBody>
          <a:bodyPr wrap="square">
            <a:spAutoFit/>
          </a:bodyPr>
          <a:lstStyle/>
          <a:p>
            <a:r>
              <a:rPr lang="en-US" sz="1400" b="1" dirty="0">
                <a:effectLst/>
                <a:latin typeface="Calibri" panose="020F0502020204030204" pitchFamily="34" charset="0"/>
                <a:ea typeface="Times New Roman" panose="02020603050405020304" pitchFamily="18" charset="0"/>
                <a:cs typeface="Calibri" panose="020F0502020204030204" pitchFamily="34" charset="0"/>
              </a:rPr>
              <a:t>Loci/GGFS Simulation of Physics Focused Ground Test</a:t>
            </a:r>
          </a:p>
          <a:p>
            <a:r>
              <a:rPr lang="en-US" sz="1400" b="1" dirty="0">
                <a:latin typeface="Calibri" panose="020F0502020204030204" pitchFamily="34" charset="0"/>
                <a:cs typeface="Calibri" panose="020F0502020204030204" pitchFamily="34" charset="0"/>
              </a:rPr>
              <a:t>(Video Credit: Jason </a:t>
            </a:r>
            <a:r>
              <a:rPr lang="en-US" sz="1400" b="1" dirty="0" err="1">
                <a:latin typeface="Calibri" panose="020F0502020204030204" pitchFamily="34" charset="0"/>
                <a:cs typeface="Calibri" panose="020F0502020204030204" pitchFamily="34" charset="0"/>
              </a:rPr>
              <a:t>Howison</a:t>
            </a:r>
            <a:r>
              <a:rPr lang="en-US" sz="1400" b="1" dirty="0">
                <a:latin typeface="Calibri" panose="020F0502020204030204" pitchFamily="34" charset="0"/>
                <a:cs typeface="Calibri" panose="020F0502020204030204" pitchFamily="34" charset="0"/>
              </a:rPr>
              <a:t> and Patrick Moran [NASA-Ames])</a:t>
            </a:r>
            <a:endParaRPr lang="en-US" sz="1400" dirty="0">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320651B4-86EB-1448-88C6-E724B301555D}"/>
              </a:ext>
            </a:extLst>
          </p:cNvPr>
          <p:cNvPicPr>
            <a:picLocks noChangeAspect="1"/>
          </p:cNvPicPr>
          <p:nvPr/>
        </p:nvPicPr>
        <p:blipFill>
          <a:blip r:embed="rId8"/>
          <a:stretch>
            <a:fillRect/>
          </a:stretch>
        </p:blipFill>
        <p:spPr>
          <a:xfrm>
            <a:off x="8613435" y="3799296"/>
            <a:ext cx="3578565" cy="2746744"/>
          </a:xfrm>
          <a:prstGeom prst="rect">
            <a:avLst/>
          </a:prstGeom>
        </p:spPr>
      </p:pic>
      <p:sp>
        <p:nvSpPr>
          <p:cNvPr id="5" name="TextBox 4">
            <a:extLst>
              <a:ext uri="{FF2B5EF4-FFF2-40B4-BE49-F238E27FC236}">
                <a16:creationId xmlns:a16="http://schemas.microsoft.com/office/drawing/2014/main" id="{911AAE33-520C-FF7B-4311-A8EA7B6604A0}"/>
              </a:ext>
            </a:extLst>
          </p:cNvPr>
          <p:cNvSpPr txBox="1"/>
          <p:nvPr/>
        </p:nvSpPr>
        <p:spPr>
          <a:xfrm>
            <a:off x="8915462" y="3536563"/>
            <a:ext cx="3276538" cy="369332"/>
          </a:xfrm>
          <a:prstGeom prst="rect">
            <a:avLst/>
          </a:prstGeom>
          <a:solidFill>
            <a:schemeClr val="bg1"/>
          </a:solidFill>
        </p:spPr>
        <p:txBody>
          <a:bodyPr wrap="square" lIns="0" tIns="0" rIns="0" bIns="0">
            <a:spAutoFit/>
          </a:bodyPr>
          <a:lstStyle/>
          <a:p>
            <a:r>
              <a:rPr lang="en-US" sz="1200" b="1" dirty="0">
                <a:latin typeface="Calibri" panose="020F0502020204030204" pitchFamily="34" charset="0"/>
                <a:cs typeface="Calibri" panose="020F0502020204030204" pitchFamily="34" charset="0"/>
              </a:rPr>
              <a:t>DTA Example: Human Mars Lander Concept (Image from </a:t>
            </a:r>
            <a:r>
              <a:rPr lang="en-US" sz="1200" b="1" dirty="0" err="1">
                <a:latin typeface="Calibri" panose="020F0502020204030204" pitchFamily="34" charset="0"/>
                <a:cs typeface="Calibri" panose="020F0502020204030204" pitchFamily="34" charset="0"/>
              </a:rPr>
              <a:t>Liever</a:t>
            </a:r>
            <a:r>
              <a:rPr lang="en-US" sz="1200" b="1" dirty="0">
                <a:latin typeface="Calibri" panose="020F0502020204030204" pitchFamily="34" charset="0"/>
                <a:cs typeface="Calibri" panose="020F0502020204030204" pitchFamily="34" charset="0"/>
              </a:rPr>
              <a:t> </a:t>
            </a:r>
            <a:r>
              <a:rPr lang="en-US" sz="1200" b="1" i="1" dirty="0">
                <a:latin typeface="Calibri" panose="020F0502020204030204" pitchFamily="34" charset="0"/>
                <a:cs typeface="Calibri" panose="020F0502020204030204" pitchFamily="34" charset="0"/>
              </a:rPr>
              <a:t>et al</a:t>
            </a:r>
            <a:r>
              <a:rPr lang="en-US" sz="1200" b="1" dirty="0">
                <a:latin typeface="Calibri" panose="020F0502020204030204" pitchFamily="34" charset="0"/>
                <a:cs typeface="Calibri" panose="020F0502020204030204" pitchFamily="34" charset="0"/>
              </a:rPr>
              <a:t>., Earth and Space 2018)</a:t>
            </a:r>
          </a:p>
        </p:txBody>
      </p:sp>
      <p:sp>
        <p:nvSpPr>
          <p:cNvPr id="8" name="Rectangle 7">
            <a:extLst>
              <a:ext uri="{FF2B5EF4-FFF2-40B4-BE49-F238E27FC236}">
                <a16:creationId xmlns:a16="http://schemas.microsoft.com/office/drawing/2014/main" id="{FA79529A-FFEB-F2EA-4E59-6A3BA458CB28}"/>
              </a:ext>
            </a:extLst>
          </p:cNvPr>
          <p:cNvSpPr/>
          <p:nvPr/>
        </p:nvSpPr>
        <p:spPr>
          <a:xfrm>
            <a:off x="147074" y="5551441"/>
            <a:ext cx="7681833" cy="877163"/>
          </a:xfrm>
          <a:prstGeom prst="rect">
            <a:avLst/>
          </a:prstGeom>
          <a:solidFill>
            <a:schemeClr val="accent2">
              <a:lumMod val="40000"/>
              <a:lumOff val="60000"/>
            </a:schemeClr>
          </a:solidFill>
          <a:ln w="28575">
            <a:solidFill>
              <a:schemeClr val="tx1"/>
            </a:solidFill>
          </a:ln>
        </p:spPr>
        <p:txBody>
          <a:bodyPr wrap="square">
            <a:spAutoFit/>
          </a:bodyPr>
          <a:lstStyle/>
          <a:p>
            <a:pPr algn="ctr"/>
            <a:r>
              <a:rPr lang="en-US" sz="1700" b="1" dirty="0"/>
              <a:t>We have capabilities to model multi-phase gas/solid interaction with regolith, plume </a:t>
            </a:r>
            <a:r>
              <a:rPr lang="en-US" sz="1700" b="1" dirty="0" err="1"/>
              <a:t>flowfield</a:t>
            </a:r>
            <a:r>
              <a:rPr lang="en-US" sz="1700" b="1" dirty="0"/>
              <a:t> and impingement, and particle transport to near and </a:t>
            </a:r>
            <a:r>
              <a:rPr lang="en-US" sz="1700" b="1" dirty="0" err="1"/>
              <a:t>farfields</a:t>
            </a:r>
            <a:endParaRPr lang="en-US" sz="1700" b="1" dirty="0"/>
          </a:p>
          <a:p>
            <a:pPr algn="ctr"/>
            <a:r>
              <a:rPr lang="en-US" sz="1700" b="1" dirty="0"/>
              <a:t>( we have and continue to apply developed tools in support of multiple customers ) </a:t>
            </a:r>
            <a:endParaRPr lang="fr-FR" sz="1700" b="1" dirty="0">
              <a:latin typeface="+mn-lt"/>
            </a:endParaRPr>
          </a:p>
        </p:txBody>
      </p:sp>
    </p:spTree>
    <p:extLst>
      <p:ext uri="{BB962C8B-B14F-4D97-AF65-F5344CB8AC3E}">
        <p14:creationId xmlns:p14="http://schemas.microsoft.com/office/powerpoint/2010/main" val="104840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7700" fill="hold"/>
                                        <p:tgtEl>
                                          <p:spTgt spid="7"/>
                                        </p:tgtEl>
                                      </p:cBhvr>
                                    </p:cmd>
                                  </p:childTnLst>
                                </p:cTn>
                              </p:par>
                            </p:childTnLst>
                          </p:cTn>
                        </p:par>
                        <p:par>
                          <p:cTn id="7" fill="hold">
                            <p:stCondLst>
                              <p:cond delay="27700"/>
                            </p:stCondLst>
                            <p:childTnLst>
                              <p:par>
                                <p:cTn id="8" presetID="1" presetClass="mediacall" presetSubtype="0" fill="hold" nodeType="afterEffect">
                                  <p:stCondLst>
                                    <p:cond delay="0"/>
                                  </p:stCondLst>
                                  <p:childTnLst>
                                    <p:cmd type="call" cmd="playFrom(0.0)">
                                      <p:cBhvr>
                                        <p:cTn id="9" dur="11427"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repeatCount="indefinite" fill="hold" display="0">
                  <p:stCondLst>
                    <p:cond delay="indefinite"/>
                  </p:stCondLst>
                </p:cTn>
                <p:tgtEl>
                  <p:spTgt spid="7"/>
                </p:tgtEl>
              </p:cMediaNode>
            </p:video>
            <p:video>
              <p:cMediaNode vol="80000">
                <p:cTn id="11" repeatCount="indefinite" fill="hold" display="0">
                  <p:stCondLst>
                    <p:cond delay="indefinite"/>
                  </p:stCondLst>
                </p:cTn>
                <p:tgtEl>
                  <p:spTgt spid="11"/>
                </p:tgtEl>
              </p:cMediaNode>
            </p:video>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3FF36-C066-4C9C-98E6-F0CC5095383A}"/>
              </a:ext>
            </a:extLst>
          </p:cNvPr>
          <p:cNvSpPr>
            <a:spLocks noGrp="1"/>
          </p:cNvSpPr>
          <p:nvPr>
            <p:ph type="sldNum" sz="quarter" idx="12"/>
          </p:nvPr>
        </p:nvSpPr>
        <p:spPr/>
        <p:txBody>
          <a:bodyPr/>
          <a:lstStyle/>
          <a:p>
            <a:fld id="{65BAF2F1-034F-4B86-AD9E-8D8D16CB00EA}" type="slidenum">
              <a:rPr lang="en-US" smtClean="0"/>
              <a:t>6</a:t>
            </a:fld>
            <a:endParaRPr lang="en-US" dirty="0"/>
          </a:p>
        </p:txBody>
      </p:sp>
      <p:sp>
        <p:nvSpPr>
          <p:cNvPr id="3" name="Title 2">
            <a:extLst>
              <a:ext uri="{FF2B5EF4-FFF2-40B4-BE49-F238E27FC236}">
                <a16:creationId xmlns:a16="http://schemas.microsoft.com/office/drawing/2014/main" id="{9FC606C1-CBA0-4010-B8DF-06885C9CBA59}"/>
              </a:ext>
            </a:extLst>
          </p:cNvPr>
          <p:cNvSpPr txBox="1">
            <a:spLocks/>
          </p:cNvSpPr>
          <p:nvPr/>
        </p:nvSpPr>
        <p:spPr>
          <a:xfrm>
            <a:off x="1132765" y="439092"/>
            <a:ext cx="9101916" cy="457200"/>
          </a:xfrm>
          <a:prstGeom prst="rect">
            <a:avLst/>
          </a:prstGeom>
        </p:spPr>
        <p:txBody>
          <a:bodyPr vert="horz" lIns="91440" tIns="45720" rIns="91440" bIns="45720" rtlCol="0" anchor="ctr">
            <a:normAutofit fontScale="5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How PSI Modeling Can be Used for Landing Pad / Prepared Surface Analyses</a:t>
            </a:r>
          </a:p>
        </p:txBody>
      </p:sp>
      <p:sp>
        <p:nvSpPr>
          <p:cNvPr id="6" name="TextBox 5">
            <a:extLst>
              <a:ext uri="{FF2B5EF4-FFF2-40B4-BE49-F238E27FC236}">
                <a16:creationId xmlns:a16="http://schemas.microsoft.com/office/drawing/2014/main" id="{61418539-3F79-8A7B-3099-3A5F0C106528}"/>
              </a:ext>
            </a:extLst>
          </p:cNvPr>
          <p:cNvSpPr txBox="1"/>
          <p:nvPr/>
        </p:nvSpPr>
        <p:spPr>
          <a:xfrm>
            <a:off x="381000" y="1023260"/>
            <a:ext cx="10439400" cy="2800767"/>
          </a:xfrm>
          <a:prstGeom prst="rect">
            <a:avLst/>
          </a:prstGeom>
          <a:noFill/>
        </p:spPr>
        <p:txBody>
          <a:bodyPr wrap="square" rtlCol="0">
            <a:spAutoFit/>
          </a:bodyPr>
          <a:lstStyle/>
          <a:p>
            <a:pPr marL="466725" indent="-347663">
              <a:buFont typeface="Arial" panose="020B0604020202020204" pitchFamily="34" charset="0"/>
              <a:buChar char="•"/>
            </a:pPr>
            <a:r>
              <a:rPr lang="en-US" sz="1600" dirty="0">
                <a:latin typeface="+mj-lt"/>
                <a:sym typeface="Wingdings" pitchFamily="2" charset="2"/>
              </a:rPr>
              <a:t>ER42 developed tools can be used to predict PSI metrics such as:</a:t>
            </a:r>
          </a:p>
          <a:p>
            <a:pPr marL="923925" lvl="1" indent="-347663">
              <a:buFont typeface="Arial" panose="020B0604020202020204" pitchFamily="34" charset="0"/>
              <a:buChar char="•"/>
            </a:pPr>
            <a:r>
              <a:rPr lang="en-US" sz="1600" dirty="0">
                <a:latin typeface="+mj-lt"/>
                <a:sym typeface="Wingdings" pitchFamily="2" charset="2"/>
              </a:rPr>
              <a:t>Impingement pressures	</a:t>
            </a:r>
          </a:p>
          <a:p>
            <a:pPr marL="923925" lvl="1" indent="-347663">
              <a:buFont typeface="Arial" panose="020B0604020202020204" pitchFamily="34" charset="0"/>
              <a:buChar char="•"/>
            </a:pPr>
            <a:r>
              <a:rPr lang="en-US" sz="1600" dirty="0">
                <a:latin typeface="+mj-lt"/>
                <a:sym typeface="Wingdings" pitchFamily="2" charset="2"/>
              </a:rPr>
              <a:t>Impingement shear stresses</a:t>
            </a:r>
          </a:p>
          <a:p>
            <a:pPr marL="923925" lvl="1" indent="-347663">
              <a:buFont typeface="Arial" panose="020B0604020202020204" pitchFamily="34" charset="0"/>
              <a:buChar char="•"/>
            </a:pPr>
            <a:r>
              <a:rPr lang="en-US" sz="1600" dirty="0">
                <a:latin typeface="+mj-lt"/>
                <a:sym typeface="Wingdings" pitchFamily="2" charset="2"/>
              </a:rPr>
              <a:t>Impingement heat fluxes</a:t>
            </a:r>
          </a:p>
          <a:p>
            <a:pPr marL="923925" lvl="1" indent="-347663">
              <a:buFont typeface="Arial" panose="020B0604020202020204" pitchFamily="34" charset="0"/>
              <a:buChar char="•"/>
            </a:pPr>
            <a:r>
              <a:rPr lang="en-US" sz="1600" dirty="0">
                <a:latin typeface="+mj-lt"/>
                <a:sym typeface="Wingdings" pitchFamily="2" charset="2"/>
              </a:rPr>
              <a:t>Integrated forces</a:t>
            </a:r>
          </a:p>
          <a:p>
            <a:pPr marL="923925" lvl="1" indent="-347663">
              <a:buFont typeface="Arial" panose="020B0604020202020204" pitchFamily="34" charset="0"/>
              <a:buChar char="•"/>
            </a:pPr>
            <a:endParaRPr lang="en-US" sz="1600" dirty="0">
              <a:latin typeface="+mj-lt"/>
              <a:sym typeface="Wingdings" pitchFamily="2" charset="2"/>
            </a:endParaRPr>
          </a:p>
          <a:p>
            <a:pPr marL="466725" indent="-347663">
              <a:buFont typeface="Arial" panose="020B0604020202020204" pitchFamily="34" charset="0"/>
              <a:buChar char="•"/>
            </a:pPr>
            <a:r>
              <a:rPr lang="en-US" sz="1600" dirty="0">
                <a:latin typeface="+mj-lt"/>
                <a:sym typeface="Wingdings" pitchFamily="2" charset="2"/>
              </a:rPr>
              <a:t>These metrics can be used to assist in landing pad design, including considerations such as:</a:t>
            </a:r>
          </a:p>
          <a:p>
            <a:pPr marL="923925" lvl="1" indent="-347663">
              <a:buFont typeface="Arial" panose="020B0604020202020204" pitchFamily="34" charset="0"/>
              <a:buChar char="•"/>
            </a:pPr>
            <a:r>
              <a:rPr lang="en-US" sz="1600" dirty="0">
                <a:latin typeface="+mj-lt"/>
                <a:sym typeface="Wingdings" pitchFamily="2" charset="2"/>
              </a:rPr>
              <a:t>What does the PSI environment look with/without a landing pad ( is there sufficient need? )</a:t>
            </a:r>
          </a:p>
          <a:p>
            <a:pPr marL="923925" lvl="1" indent="-347663">
              <a:buFont typeface="Arial" panose="020B0604020202020204" pitchFamily="34" charset="0"/>
              <a:buChar char="•"/>
            </a:pPr>
            <a:r>
              <a:rPr lang="en-US" sz="1600" dirty="0">
                <a:latin typeface="+mj-lt"/>
                <a:sym typeface="Wingdings" pitchFamily="2" charset="2"/>
              </a:rPr>
              <a:t>What plume impingement loads are exerted on a landing pad?</a:t>
            </a:r>
          </a:p>
          <a:p>
            <a:pPr marL="923925" lvl="1" indent="-347663">
              <a:buFont typeface="Arial" panose="020B0604020202020204" pitchFamily="34" charset="0"/>
              <a:buChar char="•"/>
            </a:pPr>
            <a:r>
              <a:rPr lang="en-US" sz="1600" dirty="0">
                <a:latin typeface="+mj-lt"/>
                <a:sym typeface="Wingdings" pitchFamily="2" charset="2"/>
              </a:rPr>
              <a:t>What size is necessary to prevent erosion?</a:t>
            </a:r>
          </a:p>
          <a:p>
            <a:pPr marL="923925" lvl="1" indent="-347663">
              <a:buFont typeface="Arial" panose="020B0604020202020204" pitchFamily="34" charset="0"/>
              <a:buChar char="•"/>
            </a:pPr>
            <a:r>
              <a:rPr lang="en-US" sz="1600" dirty="0">
                <a:latin typeface="+mj-lt"/>
                <a:sym typeface="Wingdings" pitchFamily="2" charset="2"/>
              </a:rPr>
              <a:t>What configuration should be used (building on top of, or bulldozing/flattening in a “bottom” configuration)?</a:t>
            </a:r>
          </a:p>
        </p:txBody>
      </p:sp>
      <p:pic>
        <p:nvPicPr>
          <p:cNvPr id="4" name="Picture 3">
            <a:extLst>
              <a:ext uri="{FF2B5EF4-FFF2-40B4-BE49-F238E27FC236}">
                <a16:creationId xmlns:a16="http://schemas.microsoft.com/office/drawing/2014/main" id="{9F17D600-A67A-2B60-B2B9-79264630DBC9}"/>
              </a:ext>
            </a:extLst>
          </p:cNvPr>
          <p:cNvPicPr>
            <a:picLocks noChangeAspect="1"/>
          </p:cNvPicPr>
          <p:nvPr/>
        </p:nvPicPr>
        <p:blipFill>
          <a:blip r:embed="rId3"/>
          <a:stretch>
            <a:fillRect/>
          </a:stretch>
        </p:blipFill>
        <p:spPr>
          <a:xfrm>
            <a:off x="112040" y="4336381"/>
            <a:ext cx="4572000" cy="1631482"/>
          </a:xfrm>
          <a:prstGeom prst="rect">
            <a:avLst/>
          </a:prstGeom>
        </p:spPr>
      </p:pic>
      <p:pic>
        <p:nvPicPr>
          <p:cNvPr id="5" name="Picture 4">
            <a:extLst>
              <a:ext uri="{FF2B5EF4-FFF2-40B4-BE49-F238E27FC236}">
                <a16:creationId xmlns:a16="http://schemas.microsoft.com/office/drawing/2014/main" id="{B3B63262-2842-82D9-873B-3835F874B278}"/>
              </a:ext>
            </a:extLst>
          </p:cNvPr>
          <p:cNvPicPr>
            <a:picLocks noChangeAspect="1"/>
          </p:cNvPicPr>
          <p:nvPr/>
        </p:nvPicPr>
        <p:blipFill>
          <a:blip r:embed="rId4"/>
          <a:stretch>
            <a:fillRect/>
          </a:stretch>
        </p:blipFill>
        <p:spPr>
          <a:xfrm>
            <a:off x="4244771" y="4293696"/>
            <a:ext cx="4572000" cy="1621856"/>
          </a:xfrm>
          <a:prstGeom prst="rect">
            <a:avLst/>
          </a:prstGeom>
        </p:spPr>
      </p:pic>
      <p:sp>
        <p:nvSpPr>
          <p:cNvPr id="8" name="TextBox 7">
            <a:extLst>
              <a:ext uri="{FF2B5EF4-FFF2-40B4-BE49-F238E27FC236}">
                <a16:creationId xmlns:a16="http://schemas.microsoft.com/office/drawing/2014/main" id="{114C2516-9932-98D0-CC47-04D236DC5C76}"/>
              </a:ext>
            </a:extLst>
          </p:cNvPr>
          <p:cNvSpPr txBox="1"/>
          <p:nvPr/>
        </p:nvSpPr>
        <p:spPr>
          <a:xfrm>
            <a:off x="688983" y="3947775"/>
            <a:ext cx="2954814" cy="276999"/>
          </a:xfrm>
          <a:prstGeom prst="rect">
            <a:avLst/>
          </a:prstGeom>
          <a:noFill/>
        </p:spPr>
        <p:txBody>
          <a:bodyPr wrap="square" rtlCol="0">
            <a:spAutoFit/>
          </a:bodyPr>
          <a:lstStyle/>
          <a:p>
            <a:r>
              <a:rPr lang="en-US" sz="1200" b="1" dirty="0"/>
              <a:t>Prepared Surface: Top Configuration</a:t>
            </a:r>
          </a:p>
        </p:txBody>
      </p:sp>
      <p:sp>
        <p:nvSpPr>
          <p:cNvPr id="12" name="TextBox 11">
            <a:extLst>
              <a:ext uri="{FF2B5EF4-FFF2-40B4-BE49-F238E27FC236}">
                <a16:creationId xmlns:a16="http://schemas.microsoft.com/office/drawing/2014/main" id="{36395081-E9F3-CEC5-371A-185F213880F8}"/>
              </a:ext>
            </a:extLst>
          </p:cNvPr>
          <p:cNvSpPr txBox="1"/>
          <p:nvPr/>
        </p:nvSpPr>
        <p:spPr>
          <a:xfrm>
            <a:off x="5187587" y="3947775"/>
            <a:ext cx="3335814" cy="276999"/>
          </a:xfrm>
          <a:prstGeom prst="rect">
            <a:avLst/>
          </a:prstGeom>
          <a:noFill/>
        </p:spPr>
        <p:txBody>
          <a:bodyPr wrap="square" rtlCol="0">
            <a:spAutoFit/>
          </a:bodyPr>
          <a:lstStyle/>
          <a:p>
            <a:r>
              <a:rPr lang="en-US" sz="1200" b="1" dirty="0"/>
              <a:t>Prepared Surface: Bottom Configuration</a:t>
            </a:r>
          </a:p>
        </p:txBody>
      </p:sp>
      <p:sp>
        <p:nvSpPr>
          <p:cNvPr id="13" name="TextBox 12">
            <a:extLst>
              <a:ext uri="{FF2B5EF4-FFF2-40B4-BE49-F238E27FC236}">
                <a16:creationId xmlns:a16="http://schemas.microsoft.com/office/drawing/2014/main" id="{483A6955-633D-D999-C39C-1F3D5DC71BCF}"/>
              </a:ext>
            </a:extLst>
          </p:cNvPr>
          <p:cNvSpPr txBox="1"/>
          <p:nvPr/>
        </p:nvSpPr>
        <p:spPr>
          <a:xfrm>
            <a:off x="1383276" y="5938108"/>
            <a:ext cx="1659414" cy="338554"/>
          </a:xfrm>
          <a:prstGeom prst="rect">
            <a:avLst/>
          </a:prstGeom>
          <a:noFill/>
        </p:spPr>
        <p:txBody>
          <a:bodyPr wrap="square" rtlCol="0">
            <a:spAutoFit/>
          </a:bodyPr>
          <a:lstStyle/>
          <a:p>
            <a:r>
              <a:rPr lang="en-US" sz="1600" b="1" dirty="0"/>
              <a:t>Diameter of Pad</a:t>
            </a:r>
          </a:p>
        </p:txBody>
      </p:sp>
      <p:cxnSp>
        <p:nvCxnSpPr>
          <p:cNvPr id="14" name="Straight Connector 13">
            <a:extLst>
              <a:ext uri="{FF2B5EF4-FFF2-40B4-BE49-F238E27FC236}">
                <a16:creationId xmlns:a16="http://schemas.microsoft.com/office/drawing/2014/main" id="{8D23C744-1C1D-C58F-972B-9D6BCF7BDD55}"/>
              </a:ext>
            </a:extLst>
          </p:cNvPr>
          <p:cNvCxnSpPr>
            <a:cxnSpLocks/>
          </p:cNvCxnSpPr>
          <p:nvPr/>
        </p:nvCxnSpPr>
        <p:spPr>
          <a:xfrm>
            <a:off x="1069983" y="5104624"/>
            <a:ext cx="0" cy="12442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402D479-DF66-16EB-F7F4-2EE1F04FF497}"/>
              </a:ext>
            </a:extLst>
          </p:cNvPr>
          <p:cNvCxnSpPr>
            <a:cxnSpLocks/>
          </p:cNvCxnSpPr>
          <p:nvPr/>
        </p:nvCxnSpPr>
        <p:spPr>
          <a:xfrm>
            <a:off x="3355983" y="4940706"/>
            <a:ext cx="0" cy="1325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C12F0B1-7CA8-7111-F144-32A7966BDC76}"/>
              </a:ext>
            </a:extLst>
          </p:cNvPr>
          <p:cNvCxnSpPr>
            <a:cxnSpLocks/>
          </p:cNvCxnSpPr>
          <p:nvPr/>
        </p:nvCxnSpPr>
        <p:spPr>
          <a:xfrm>
            <a:off x="2898783" y="6079470"/>
            <a:ext cx="457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F8DCA22-5FDF-3B7A-7437-44C55CF9E1EB}"/>
              </a:ext>
            </a:extLst>
          </p:cNvPr>
          <p:cNvCxnSpPr>
            <a:cxnSpLocks/>
            <a:stCxn id="13" idx="1"/>
          </p:cNvCxnSpPr>
          <p:nvPr/>
        </p:nvCxnSpPr>
        <p:spPr>
          <a:xfrm flipH="1">
            <a:off x="1069983" y="6107385"/>
            <a:ext cx="3132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21691FDF-731F-A8C9-2BA5-E825818BBF66}"/>
              </a:ext>
            </a:extLst>
          </p:cNvPr>
          <p:cNvSpPr txBox="1"/>
          <p:nvPr/>
        </p:nvSpPr>
        <p:spPr>
          <a:xfrm>
            <a:off x="5516007" y="5878758"/>
            <a:ext cx="1659414" cy="338554"/>
          </a:xfrm>
          <a:prstGeom prst="rect">
            <a:avLst/>
          </a:prstGeom>
          <a:noFill/>
        </p:spPr>
        <p:txBody>
          <a:bodyPr wrap="square" rtlCol="0">
            <a:spAutoFit/>
          </a:bodyPr>
          <a:lstStyle/>
          <a:p>
            <a:r>
              <a:rPr lang="en-US" sz="1600" b="1" dirty="0"/>
              <a:t>Diameter of Pad</a:t>
            </a:r>
          </a:p>
        </p:txBody>
      </p:sp>
      <p:cxnSp>
        <p:nvCxnSpPr>
          <p:cNvPr id="19" name="Straight Connector 18">
            <a:extLst>
              <a:ext uri="{FF2B5EF4-FFF2-40B4-BE49-F238E27FC236}">
                <a16:creationId xmlns:a16="http://schemas.microsoft.com/office/drawing/2014/main" id="{79E5E7CF-14A0-89EE-C5F5-64818AA8F2B1}"/>
              </a:ext>
            </a:extLst>
          </p:cNvPr>
          <p:cNvCxnSpPr>
            <a:cxnSpLocks/>
          </p:cNvCxnSpPr>
          <p:nvPr/>
        </p:nvCxnSpPr>
        <p:spPr>
          <a:xfrm>
            <a:off x="5202714" y="5045274"/>
            <a:ext cx="0" cy="124423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219C661-F4E5-8735-E161-1832475EECE5}"/>
              </a:ext>
            </a:extLst>
          </p:cNvPr>
          <p:cNvCxnSpPr>
            <a:cxnSpLocks/>
          </p:cNvCxnSpPr>
          <p:nvPr/>
        </p:nvCxnSpPr>
        <p:spPr>
          <a:xfrm>
            <a:off x="7488714" y="4881356"/>
            <a:ext cx="0" cy="132507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D274848-953D-88FA-2B17-C41DDDA7841A}"/>
              </a:ext>
            </a:extLst>
          </p:cNvPr>
          <p:cNvCxnSpPr>
            <a:cxnSpLocks/>
          </p:cNvCxnSpPr>
          <p:nvPr/>
        </p:nvCxnSpPr>
        <p:spPr>
          <a:xfrm>
            <a:off x="7031514" y="6020120"/>
            <a:ext cx="457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882344F-9BC4-22B9-C720-6F2ADF925E4B}"/>
              </a:ext>
            </a:extLst>
          </p:cNvPr>
          <p:cNvCxnSpPr>
            <a:cxnSpLocks/>
            <a:stCxn id="18" idx="1"/>
          </p:cNvCxnSpPr>
          <p:nvPr/>
        </p:nvCxnSpPr>
        <p:spPr>
          <a:xfrm flipH="1">
            <a:off x="5202714" y="6048035"/>
            <a:ext cx="313293"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1C5B438-9CAE-E02D-05E2-C455A1575BFA}"/>
              </a:ext>
            </a:extLst>
          </p:cNvPr>
          <p:cNvCxnSpPr/>
          <p:nvPr/>
        </p:nvCxnSpPr>
        <p:spPr>
          <a:xfrm flipH="1" flipV="1">
            <a:off x="4365058" y="3824027"/>
            <a:ext cx="837656" cy="105732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EC626A8-3DDC-DB3C-D9FE-96931778C270}"/>
              </a:ext>
            </a:extLst>
          </p:cNvPr>
          <p:cNvCxnSpPr>
            <a:cxnSpLocks/>
          </p:cNvCxnSpPr>
          <p:nvPr/>
        </p:nvCxnSpPr>
        <p:spPr>
          <a:xfrm flipH="1" flipV="1">
            <a:off x="688983" y="4860953"/>
            <a:ext cx="1223555" cy="622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Content Placeholder 1">
            <a:extLst>
              <a:ext uri="{FF2B5EF4-FFF2-40B4-BE49-F238E27FC236}">
                <a16:creationId xmlns:a16="http://schemas.microsoft.com/office/drawing/2014/main" id="{FB45E226-0FBE-3637-D744-5E3B48C38D8D}"/>
              </a:ext>
            </a:extLst>
          </p:cNvPr>
          <p:cNvSpPr txBox="1">
            <a:spLocks/>
          </p:cNvSpPr>
          <p:nvPr/>
        </p:nvSpPr>
        <p:spPr>
          <a:xfrm>
            <a:off x="3935128" y="1304561"/>
            <a:ext cx="4436093" cy="729119"/>
          </a:xfrm>
          <a:prstGeom prst="rect">
            <a:avLst/>
          </a:prstGeom>
        </p:spPr>
        <p:txBody>
          <a:bodyPr vert="horz" lIns="91440" tIns="45720" rIns="91440" bIns="45720" rtlCol="0">
            <a:normAutofit/>
          </a:bodyPr>
          <a:lstStyle>
            <a:lvl1pPr marL="171450" indent="-171450" algn="l" defTabSz="914400" rtl="0" eaLnBrk="1" latinLnBrk="0" hangingPunct="1">
              <a:lnSpc>
                <a:spcPct val="90000"/>
              </a:lnSpc>
              <a:spcBef>
                <a:spcPts val="1000"/>
              </a:spcBef>
              <a:buFont typeface="Arial" panose="020B0604020202020204" pitchFamily="34" charset="0"/>
              <a:buChar char="•"/>
              <a:defRPr sz="2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35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3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mj-lt"/>
              </a:rPr>
              <a:t>Particle sizes, positions, velocity, kinetic energy</a:t>
            </a:r>
          </a:p>
          <a:p>
            <a:pPr>
              <a:spcBef>
                <a:spcPts val="300"/>
              </a:spcBef>
            </a:pPr>
            <a:r>
              <a:rPr lang="en-US" sz="1600" dirty="0">
                <a:latin typeface="+mj-lt"/>
              </a:rPr>
              <a:t>Fluxes and impacts to assets</a:t>
            </a:r>
            <a:endParaRPr lang="en-US" sz="1400" dirty="0">
              <a:latin typeface="+mj-lt"/>
            </a:endParaRPr>
          </a:p>
        </p:txBody>
      </p:sp>
      <p:sp>
        <p:nvSpPr>
          <p:cNvPr id="10" name="Content Placeholder 1">
            <a:extLst>
              <a:ext uri="{FF2B5EF4-FFF2-40B4-BE49-F238E27FC236}">
                <a16:creationId xmlns:a16="http://schemas.microsoft.com/office/drawing/2014/main" id="{88DFB3AC-A3A5-59EB-C1CD-467E946569F8}"/>
              </a:ext>
            </a:extLst>
          </p:cNvPr>
          <p:cNvSpPr txBox="1">
            <a:spLocks/>
          </p:cNvSpPr>
          <p:nvPr/>
        </p:nvSpPr>
        <p:spPr>
          <a:xfrm>
            <a:off x="8273224" y="1304327"/>
            <a:ext cx="2250135" cy="729119"/>
          </a:xfrm>
          <a:prstGeom prst="rect">
            <a:avLst/>
          </a:prstGeom>
        </p:spPr>
        <p:txBody>
          <a:bodyPr vert="horz" lIns="91440" tIns="45720" rIns="91440" bIns="45720" rtlCol="0">
            <a:normAutofit/>
          </a:bodyPr>
          <a:lstStyle>
            <a:lvl1pPr marL="171450" indent="-171450" algn="l" defTabSz="914400" rtl="0" eaLnBrk="1" latinLnBrk="0" hangingPunct="1">
              <a:lnSpc>
                <a:spcPct val="90000"/>
              </a:lnSpc>
              <a:spcBef>
                <a:spcPts val="1000"/>
              </a:spcBef>
              <a:buFont typeface="Arial" panose="020B0604020202020204" pitchFamily="34" charset="0"/>
              <a:buChar char="•"/>
              <a:defRPr sz="21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35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3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mj-lt"/>
              </a:rPr>
              <a:t>Crater evolution</a:t>
            </a:r>
          </a:p>
          <a:p>
            <a:pPr>
              <a:spcBef>
                <a:spcPts val="300"/>
              </a:spcBef>
            </a:pPr>
            <a:r>
              <a:rPr lang="en-US" sz="1600" dirty="0">
                <a:latin typeface="+mj-lt"/>
              </a:rPr>
              <a:t>Soil accumulation</a:t>
            </a:r>
            <a:endParaRPr lang="en-US" sz="1400" dirty="0">
              <a:latin typeface="+mj-lt"/>
            </a:endParaRPr>
          </a:p>
        </p:txBody>
      </p:sp>
      <p:sp>
        <p:nvSpPr>
          <p:cNvPr id="11" name="TextBox 10">
            <a:extLst>
              <a:ext uri="{FF2B5EF4-FFF2-40B4-BE49-F238E27FC236}">
                <a16:creationId xmlns:a16="http://schemas.microsoft.com/office/drawing/2014/main" id="{9208B737-7E69-D6D3-225D-2B8F7FF889FF}"/>
              </a:ext>
            </a:extLst>
          </p:cNvPr>
          <p:cNvSpPr txBox="1"/>
          <p:nvPr/>
        </p:nvSpPr>
        <p:spPr>
          <a:xfrm>
            <a:off x="703500" y="4440758"/>
            <a:ext cx="766053" cy="338554"/>
          </a:xfrm>
          <a:prstGeom prst="rect">
            <a:avLst/>
          </a:prstGeom>
          <a:solidFill>
            <a:schemeClr val="bg1">
              <a:alpha val="67060"/>
            </a:schemeClr>
          </a:solidFill>
        </p:spPr>
        <p:txBody>
          <a:bodyPr wrap="square">
            <a:spAutoFit/>
          </a:bodyPr>
          <a:lstStyle/>
          <a:p>
            <a:r>
              <a:rPr lang="en-US" sz="1600" b="1" dirty="0">
                <a:solidFill>
                  <a:srgbClr val="FF0000"/>
                </a:solidFill>
                <a:latin typeface="Calibri" panose="020F0502020204030204" pitchFamily="34" charset="0"/>
                <a:cs typeface="Calibri" panose="020F0502020204030204" pitchFamily="34" charset="0"/>
              </a:rPr>
              <a:t>Ejecta</a:t>
            </a:r>
            <a:endParaRPr lang="en-US" sz="1600" dirty="0">
              <a:solidFill>
                <a:srgbClr val="FF0000"/>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86C9984D-70C4-E157-A1E3-ED6F60FE1823}"/>
              </a:ext>
            </a:extLst>
          </p:cNvPr>
          <p:cNvSpPr txBox="1"/>
          <p:nvPr/>
        </p:nvSpPr>
        <p:spPr>
          <a:xfrm>
            <a:off x="3719292" y="4038468"/>
            <a:ext cx="766053" cy="338554"/>
          </a:xfrm>
          <a:prstGeom prst="rect">
            <a:avLst/>
          </a:prstGeom>
          <a:solidFill>
            <a:schemeClr val="bg1">
              <a:alpha val="67060"/>
            </a:schemeClr>
          </a:solidFill>
        </p:spPr>
        <p:txBody>
          <a:bodyPr wrap="square">
            <a:spAutoFit/>
          </a:bodyPr>
          <a:lstStyle/>
          <a:p>
            <a:r>
              <a:rPr lang="en-US" sz="1600" b="1" dirty="0">
                <a:solidFill>
                  <a:srgbClr val="FF0000"/>
                </a:solidFill>
                <a:latin typeface="Calibri" panose="020F0502020204030204" pitchFamily="34" charset="0"/>
                <a:cs typeface="Calibri" panose="020F0502020204030204" pitchFamily="34" charset="0"/>
              </a:rPr>
              <a:t>Ejecta</a:t>
            </a:r>
            <a:endParaRPr lang="en-US" sz="1600" dirty="0">
              <a:solidFill>
                <a:srgbClr val="FF0000"/>
              </a:solidFill>
              <a:latin typeface="Calibri" panose="020F0502020204030204" pitchFamily="34" charset="0"/>
              <a:cs typeface="Calibri" panose="020F0502020204030204" pitchFamily="34" charset="0"/>
            </a:endParaRPr>
          </a:p>
        </p:txBody>
      </p:sp>
      <p:sp>
        <p:nvSpPr>
          <p:cNvPr id="27" name="Rectangle 26">
            <a:extLst>
              <a:ext uri="{FF2B5EF4-FFF2-40B4-BE49-F238E27FC236}">
                <a16:creationId xmlns:a16="http://schemas.microsoft.com/office/drawing/2014/main" id="{F477F4BC-B3F5-7703-BF41-424C9E7F6A51}"/>
              </a:ext>
            </a:extLst>
          </p:cNvPr>
          <p:cNvSpPr/>
          <p:nvPr/>
        </p:nvSpPr>
        <p:spPr>
          <a:xfrm>
            <a:off x="7545341" y="5947855"/>
            <a:ext cx="4604127" cy="830997"/>
          </a:xfrm>
          <a:prstGeom prst="rect">
            <a:avLst/>
          </a:prstGeom>
          <a:solidFill>
            <a:schemeClr val="accent2">
              <a:lumMod val="40000"/>
              <a:lumOff val="60000"/>
            </a:schemeClr>
          </a:solidFill>
          <a:ln w="28575">
            <a:solidFill>
              <a:schemeClr val="tx1"/>
            </a:solidFill>
          </a:ln>
        </p:spPr>
        <p:txBody>
          <a:bodyPr wrap="square">
            <a:spAutoFit/>
          </a:bodyPr>
          <a:lstStyle/>
          <a:p>
            <a:pPr algn="ctr"/>
            <a:r>
              <a:rPr lang="en-US" sz="1600" b="1" dirty="0"/>
              <a:t>Multiple landing pad design considerations can be explored from a PSI perspective with current tools (ER42 already modeling landing pads for customers) </a:t>
            </a:r>
            <a:endParaRPr lang="fr-FR" sz="1600" b="1" dirty="0">
              <a:latin typeface="+mn-lt"/>
            </a:endParaRPr>
          </a:p>
        </p:txBody>
      </p:sp>
    </p:spTree>
    <p:extLst>
      <p:ext uri="{BB962C8B-B14F-4D97-AF65-F5344CB8AC3E}">
        <p14:creationId xmlns:p14="http://schemas.microsoft.com/office/powerpoint/2010/main" val="2511063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33FF36-C066-4C9C-98E6-F0CC5095383A}"/>
              </a:ext>
            </a:extLst>
          </p:cNvPr>
          <p:cNvSpPr>
            <a:spLocks noGrp="1"/>
          </p:cNvSpPr>
          <p:nvPr>
            <p:ph type="sldNum" sz="quarter" idx="12"/>
          </p:nvPr>
        </p:nvSpPr>
        <p:spPr/>
        <p:txBody>
          <a:bodyPr/>
          <a:lstStyle/>
          <a:p>
            <a:fld id="{65BAF2F1-034F-4B86-AD9E-8D8D16CB00EA}" type="slidenum">
              <a:rPr lang="en-US" smtClean="0"/>
              <a:t>7</a:t>
            </a:fld>
            <a:endParaRPr lang="en-US" dirty="0"/>
          </a:p>
        </p:txBody>
      </p:sp>
      <p:sp>
        <p:nvSpPr>
          <p:cNvPr id="3" name="Title 2">
            <a:extLst>
              <a:ext uri="{FF2B5EF4-FFF2-40B4-BE49-F238E27FC236}">
                <a16:creationId xmlns:a16="http://schemas.microsoft.com/office/drawing/2014/main" id="{9FC606C1-CBA0-4010-B8DF-06885C9CBA59}"/>
              </a:ext>
            </a:extLst>
          </p:cNvPr>
          <p:cNvSpPr txBox="1">
            <a:spLocks/>
          </p:cNvSpPr>
          <p:nvPr/>
        </p:nvSpPr>
        <p:spPr>
          <a:xfrm>
            <a:off x="1132765" y="439092"/>
            <a:ext cx="9101916" cy="457200"/>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Summary</a:t>
            </a:r>
          </a:p>
        </p:txBody>
      </p:sp>
      <p:sp>
        <p:nvSpPr>
          <p:cNvPr id="6" name="TextBox 5">
            <a:extLst>
              <a:ext uri="{FF2B5EF4-FFF2-40B4-BE49-F238E27FC236}">
                <a16:creationId xmlns:a16="http://schemas.microsoft.com/office/drawing/2014/main" id="{61418539-3F79-8A7B-3099-3A5F0C106528}"/>
              </a:ext>
            </a:extLst>
          </p:cNvPr>
          <p:cNvSpPr txBox="1"/>
          <p:nvPr/>
        </p:nvSpPr>
        <p:spPr>
          <a:xfrm>
            <a:off x="381000" y="1023260"/>
            <a:ext cx="10439400" cy="5355312"/>
          </a:xfrm>
          <a:prstGeom prst="rect">
            <a:avLst/>
          </a:prstGeom>
          <a:noFill/>
        </p:spPr>
        <p:txBody>
          <a:bodyPr wrap="square" rtlCol="0">
            <a:spAutoFit/>
          </a:bodyPr>
          <a:lstStyle/>
          <a:p>
            <a:pPr marL="466725" indent="-347663">
              <a:buFont typeface="Arial" panose="020B0604020202020204" pitchFamily="34" charset="0"/>
              <a:buChar char="•"/>
            </a:pPr>
            <a:r>
              <a:rPr lang="en-US" dirty="0">
                <a:latin typeface="+mj-lt"/>
                <a:sym typeface="Wingdings" pitchFamily="2" charset="2"/>
              </a:rPr>
              <a:t>PSI poses risks to the landing vehicle, crew, and nearby assets</a:t>
            </a:r>
          </a:p>
          <a:p>
            <a:pPr marL="923925" lvl="1" indent="-347663">
              <a:buFont typeface="Arial" panose="020B0604020202020204" pitchFamily="34" charset="0"/>
              <a:buChar char="•"/>
            </a:pPr>
            <a:r>
              <a:rPr lang="en-US" dirty="0">
                <a:latin typeface="+mj-lt"/>
                <a:sym typeface="Wingdings" pitchFamily="2" charset="2"/>
              </a:rPr>
              <a:t>Cratering</a:t>
            </a:r>
          </a:p>
          <a:p>
            <a:pPr marL="923925" lvl="1" indent="-347663">
              <a:buFont typeface="Arial" panose="020B0604020202020204" pitchFamily="34" charset="0"/>
              <a:buChar char="•"/>
            </a:pPr>
            <a:r>
              <a:rPr lang="en-US" dirty="0">
                <a:latin typeface="+mj-lt"/>
                <a:sym typeface="Wingdings" pitchFamily="2" charset="2"/>
              </a:rPr>
              <a:t>View obscuration due to ejecta</a:t>
            </a:r>
          </a:p>
          <a:p>
            <a:pPr marL="923925" lvl="1" indent="-347663">
              <a:buFont typeface="Arial" panose="020B0604020202020204" pitchFamily="34" charset="0"/>
              <a:buChar char="•"/>
            </a:pPr>
            <a:r>
              <a:rPr lang="en-US" dirty="0">
                <a:latin typeface="+mj-lt"/>
                <a:sym typeface="Wingdings" pitchFamily="2" charset="2"/>
              </a:rPr>
              <a:t>High-speed ejecta impacts and accumulation to vehicle, sensitive equipment, and nearby assets</a:t>
            </a:r>
          </a:p>
          <a:p>
            <a:pPr marL="466725" indent="-347663">
              <a:buFont typeface="Arial" panose="020B0604020202020204" pitchFamily="34" charset="0"/>
              <a:buChar char="•"/>
            </a:pPr>
            <a:endParaRPr lang="en-US" dirty="0">
              <a:latin typeface="+mj-lt"/>
              <a:sym typeface="Wingdings" pitchFamily="2" charset="2"/>
            </a:endParaRPr>
          </a:p>
          <a:p>
            <a:pPr marL="466725" indent="-347663">
              <a:buFont typeface="Arial" panose="020B0604020202020204" pitchFamily="34" charset="0"/>
              <a:buChar char="•"/>
            </a:pPr>
            <a:r>
              <a:rPr lang="en-US" dirty="0">
                <a:latin typeface="+mj-lt"/>
                <a:sym typeface="Wingdings" pitchFamily="2" charset="2"/>
              </a:rPr>
              <a:t>Well designed landing pads aim to mitigate these PSI risks by preventing cratering and transport of regolith ejecta</a:t>
            </a:r>
          </a:p>
          <a:p>
            <a:pPr marL="466725" indent="-347663">
              <a:buFont typeface="Arial" panose="020B0604020202020204" pitchFamily="34" charset="0"/>
              <a:buChar char="•"/>
            </a:pPr>
            <a:endParaRPr lang="en-US" dirty="0">
              <a:latin typeface="+mj-lt"/>
              <a:sym typeface="Wingdings" pitchFamily="2" charset="2"/>
            </a:endParaRPr>
          </a:p>
          <a:p>
            <a:pPr marL="466725" indent="-347663">
              <a:buFont typeface="Arial" panose="020B0604020202020204" pitchFamily="34" charset="0"/>
              <a:buChar char="•"/>
            </a:pPr>
            <a:r>
              <a:rPr lang="en-US" dirty="0">
                <a:latin typeface="+mj-lt"/>
                <a:sym typeface="Wingdings" pitchFamily="2" charset="2"/>
              </a:rPr>
              <a:t>PSI modeling capabilities exist within ER42 Fluid Dynamics Branch at </a:t>
            </a:r>
            <a:r>
              <a:rPr lang="en-US">
                <a:latin typeface="+mj-lt"/>
                <a:sym typeface="Wingdings" pitchFamily="2" charset="2"/>
              </a:rPr>
              <a:t>NASA MSFC and </a:t>
            </a:r>
            <a:r>
              <a:rPr lang="en-US" dirty="0">
                <a:latin typeface="+mj-lt"/>
                <a:sym typeface="Wingdings" pitchFamily="2" charset="2"/>
              </a:rPr>
              <a:t>have been applied for multiple customers to predict:</a:t>
            </a:r>
          </a:p>
          <a:p>
            <a:pPr marL="923925" lvl="1" indent="-347663">
              <a:buFont typeface="Arial" panose="020B0604020202020204" pitchFamily="34" charset="0"/>
              <a:buChar char="•"/>
            </a:pPr>
            <a:r>
              <a:rPr lang="en-US" dirty="0">
                <a:latin typeface="+mj-lt"/>
                <a:sym typeface="Wingdings" pitchFamily="2" charset="2"/>
              </a:rPr>
              <a:t>Plume impingement environment</a:t>
            </a:r>
          </a:p>
          <a:p>
            <a:pPr marL="923925" lvl="1" indent="-347663">
              <a:buFont typeface="Arial" panose="020B0604020202020204" pitchFamily="34" charset="0"/>
              <a:buChar char="•"/>
            </a:pPr>
            <a:r>
              <a:rPr lang="en-US" dirty="0">
                <a:latin typeface="+mj-lt"/>
                <a:sym typeface="Wingdings" pitchFamily="2" charset="2"/>
              </a:rPr>
              <a:t>Particle ejecta transport and impact environment</a:t>
            </a:r>
          </a:p>
          <a:p>
            <a:pPr marL="923925" lvl="1" indent="-347663">
              <a:buFont typeface="Arial" panose="020B0604020202020204" pitchFamily="34" charset="0"/>
              <a:buChar char="•"/>
            </a:pPr>
            <a:r>
              <a:rPr lang="en-US" dirty="0">
                <a:latin typeface="+mj-lt"/>
                <a:sym typeface="Wingdings" pitchFamily="2" charset="2"/>
              </a:rPr>
              <a:t>Lunar terrain evolution and deposition environment</a:t>
            </a:r>
          </a:p>
          <a:p>
            <a:pPr marL="923925" lvl="1" indent="-347663">
              <a:buFont typeface="Arial" panose="020B0604020202020204" pitchFamily="34" charset="0"/>
              <a:buChar char="•"/>
            </a:pPr>
            <a:endParaRPr lang="en-US" dirty="0">
              <a:latin typeface="+mj-lt"/>
              <a:sym typeface="Wingdings" pitchFamily="2" charset="2"/>
            </a:endParaRPr>
          </a:p>
          <a:p>
            <a:pPr marL="466725" indent="-347663">
              <a:buFont typeface="Arial" panose="020B0604020202020204" pitchFamily="34" charset="0"/>
              <a:buChar char="•"/>
            </a:pPr>
            <a:r>
              <a:rPr lang="en-US" dirty="0">
                <a:latin typeface="+mj-lt"/>
                <a:sym typeface="Wingdings" pitchFamily="2" charset="2"/>
              </a:rPr>
              <a:t>PSI modeling capabilities can be applied for landing pad / prepared surface considerations</a:t>
            </a:r>
          </a:p>
          <a:p>
            <a:pPr marL="923925" lvl="1" indent="-347663">
              <a:buFont typeface="Arial" panose="020B0604020202020204" pitchFamily="34" charset="0"/>
              <a:buChar char="•"/>
            </a:pPr>
            <a:r>
              <a:rPr lang="en-US" dirty="0">
                <a:latin typeface="+mj-lt"/>
                <a:sym typeface="Wingdings" pitchFamily="2" charset="2"/>
              </a:rPr>
              <a:t>What happens without a landing pad?</a:t>
            </a:r>
          </a:p>
          <a:p>
            <a:pPr marL="923925" lvl="1" indent="-347663">
              <a:buFont typeface="Arial" panose="020B0604020202020204" pitchFamily="34" charset="0"/>
              <a:buChar char="•"/>
            </a:pPr>
            <a:r>
              <a:rPr lang="en-US" dirty="0">
                <a:latin typeface="+mj-lt"/>
                <a:sym typeface="Wingdings" pitchFamily="2" charset="2"/>
              </a:rPr>
              <a:t>What plume impingement loads are exerted on a landing pad?</a:t>
            </a:r>
          </a:p>
          <a:p>
            <a:pPr marL="923925" lvl="1" indent="-347663">
              <a:buFont typeface="Arial" panose="020B0604020202020204" pitchFamily="34" charset="0"/>
              <a:buChar char="•"/>
            </a:pPr>
            <a:r>
              <a:rPr lang="en-US" dirty="0">
                <a:latin typeface="+mj-lt"/>
                <a:sym typeface="Wingdings" pitchFamily="2" charset="2"/>
              </a:rPr>
              <a:t>What if the landing pad is flat but still has dust on it (blown from other lander or otherwise)</a:t>
            </a:r>
          </a:p>
          <a:p>
            <a:pPr marL="923925" lvl="1" indent="-347663">
              <a:buFont typeface="Arial" panose="020B0604020202020204" pitchFamily="34" charset="0"/>
              <a:buChar char="•"/>
            </a:pPr>
            <a:r>
              <a:rPr lang="en-US" dirty="0">
                <a:latin typeface="+mj-lt"/>
                <a:sym typeface="Wingdings" pitchFamily="2" charset="2"/>
              </a:rPr>
              <a:t>What configuration should be used for landing pad and how large?</a:t>
            </a:r>
          </a:p>
        </p:txBody>
      </p:sp>
    </p:spTree>
    <p:extLst>
      <p:ext uri="{BB962C8B-B14F-4D97-AF65-F5344CB8AC3E}">
        <p14:creationId xmlns:p14="http://schemas.microsoft.com/office/powerpoint/2010/main" val="7769443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37799</TotalTime>
  <Words>872</Words>
  <Application>Microsoft Macintosh PowerPoint</Application>
  <PresentationFormat>Widescreen</PresentationFormat>
  <Paragraphs>111</Paragraphs>
  <Slides>7</Slides>
  <Notes>1</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 Plume Surface Interaction Modeling   Andrew Weaver Jacobs Space Exploration Group NASA Marshall Space Flight Center, Huntsville, Alabama  Jeffrey West  NASA Marshall Space Flight Center, Huntsville, Alabama   Johns Hopkins University Applied Physics Lab LSIC Lunar Launch and Landing Facility Workshop July 23, 2024</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HLS Plume Modeling Bi-weekly</dc:title>
  <dc:creator>Shurtz, Thomas (MSFC-ER42)[ESSCA]</dc:creator>
  <cp:lastModifiedBy>Weaver, Andrew B. (MSFC-ER42)[ESSCA]</cp:lastModifiedBy>
  <cp:revision>1182</cp:revision>
  <dcterms:created xsi:type="dcterms:W3CDTF">2021-05-19T14:17:27Z</dcterms:created>
  <dcterms:modified xsi:type="dcterms:W3CDTF">2024-07-15T17:37:07Z</dcterms:modified>
</cp:coreProperties>
</file>