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5" r:id="rId1"/>
    <p:sldMasterId id="2147483774" r:id="rId2"/>
  </p:sldMasterIdLst>
  <p:notesMasterIdLst>
    <p:notesMasterId r:id="rId26"/>
  </p:notesMasterIdLst>
  <p:handoutMasterIdLst>
    <p:handoutMasterId r:id="rId27"/>
  </p:handoutMasterIdLst>
  <p:sldIdLst>
    <p:sldId id="1203" r:id="rId3"/>
    <p:sldId id="1337" r:id="rId4"/>
    <p:sldId id="257" r:id="rId5"/>
    <p:sldId id="286" r:id="rId6"/>
    <p:sldId id="1338" r:id="rId7"/>
    <p:sldId id="1339" r:id="rId8"/>
    <p:sldId id="1341" r:id="rId9"/>
    <p:sldId id="1342" r:id="rId10"/>
    <p:sldId id="1345" r:id="rId11"/>
    <p:sldId id="1340" r:id="rId12"/>
    <p:sldId id="1343" r:id="rId13"/>
    <p:sldId id="1344" r:id="rId14"/>
    <p:sldId id="1346" r:id="rId15"/>
    <p:sldId id="1347" r:id="rId16"/>
    <p:sldId id="1354" r:id="rId17"/>
    <p:sldId id="1348" r:id="rId18"/>
    <p:sldId id="304" r:id="rId19"/>
    <p:sldId id="1349" r:id="rId20"/>
    <p:sldId id="1238" r:id="rId21"/>
    <p:sldId id="1351" r:id="rId22"/>
    <p:sldId id="1352" r:id="rId23"/>
    <p:sldId id="1353" r:id="rId24"/>
    <p:sldId id="123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861F"/>
    <a:srgbClr val="FBD9A2"/>
    <a:srgbClr val="FFB539"/>
    <a:srgbClr val="FFB63A"/>
    <a:srgbClr val="2F3235"/>
    <a:srgbClr val="A92B40"/>
    <a:srgbClr val="000000"/>
    <a:srgbClr val="47372A"/>
    <a:srgbClr val="554133"/>
    <a:srgbClr val="7F4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4"/>
    <p:restoredTop sz="92925" autoAdjust="0"/>
  </p:normalViewPr>
  <p:slideViewPr>
    <p:cSldViewPr snapToGrid="0" snapToObjects="1">
      <p:cViewPr varScale="1">
        <p:scale>
          <a:sx n="106" d="100"/>
          <a:sy n="106" d="100"/>
        </p:scale>
        <p:origin x="126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 Regular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82169-967B-5F44-B3C1-8435946D6413}" type="datetimeFigureOut">
              <a:rPr lang="en-US">
                <a:latin typeface="Arial Regular"/>
              </a:rPr>
              <a:t>7/15/2024</a:t>
            </a:fld>
            <a:endParaRPr lang="en-US" dirty="0">
              <a:latin typeface="Arial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897BE-DFA9-AE4B-A5BD-F0BDBFFBCA84}" type="slidenum">
              <a:rPr>
                <a:latin typeface="Arial Regular"/>
              </a:rPr>
              <a:t>‹#›</a:t>
            </a:fld>
            <a:endParaRPr 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99549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B42874F4-29F4-C64D-97CD-55487E475ADC}" type="datetimeFigureOut">
              <a:rPr lang="en-US" smtClean="0"/>
              <a:pPr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666D9F43-5C19-D34D-BD2C-C156CCDF2A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554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4572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47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</a:t>
            </a:r>
            <a:r>
              <a:rPr lang="en-US" dirty="0" err="1"/>
              <a:t>Qtotal</a:t>
            </a:r>
            <a:r>
              <a:rPr lang="en-US" dirty="0"/>
              <a:t> can be adjusted (for biasing or correlation purposes)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D9F43-5C19-D34D-BD2C-C156CCDF2AC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32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F_Titlle-Only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064794" y="6576553"/>
            <a:ext cx="3338625" cy="162692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72BB4006-2F03-424C-919A-FFB3421259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093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Content_1-Column_Sub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4724400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064794" y="6576553"/>
            <a:ext cx="3338625" cy="162692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72BB4006-2F03-424C-919A-FFB3421259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28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F_Content_1-Column_Sub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4724400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50947B28-9FB7-9142-B292-D27776C34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0CB6AE4-1BB8-8A44-8A6E-6C52ABD14D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899" y="719307"/>
            <a:ext cx="9972439" cy="26746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effectLst>
                  <a:outerShdw blurRad="63500" dir="5400000" algn="ctr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52745C-5253-1A48-B1DE-8B36EE4E8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288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F_Content_1-Column_Sub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3889729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47FEFC5-6D8E-504A-9903-7A6DE7DBC74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85013"/>
            <a:ext cx="11506200" cy="625288"/>
          </a:xfrm>
          <a:solidFill>
            <a:srgbClr val="DB861F"/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4C641B-CAFB-F743-8C38-B67CD9DD0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9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F_Content_1-Column_Sub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4724400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F506C9D-1A55-A845-A020-96C5FEE7906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10300" y="1485900"/>
            <a:ext cx="5638800" cy="4724400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E8C24C-9DF2-944B-BAF3-53DBBACB9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83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F_Content_1-Column_Dark_Left_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4724400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E8C24C-9DF2-944B-BAF3-53DBBACB9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064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F_Content_1-Column_Sub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3889729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47FEFC5-6D8E-504A-9903-7A6DE7DBC74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692457"/>
            <a:ext cx="11506200" cy="517843"/>
          </a:xfrm>
          <a:solidFill>
            <a:srgbClr val="DB861F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129A712-8912-1742-9555-69F3A08E8CD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10300" y="1485548"/>
            <a:ext cx="5638800" cy="3889729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77799E74-7227-7845-A61D-AFC4DE4171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036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F_Content_1-Column_Side_Dark-ba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3677771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47FEFC5-6D8E-504A-9903-7A6DE7DBC74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450541"/>
            <a:ext cx="5638800" cy="759759"/>
          </a:xfrm>
          <a:solidFill>
            <a:srgbClr val="DB861F"/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77799E74-7227-7845-A61D-AFC4DE4171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543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F_Content_1-Column_Side_Dark-band-w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899" y="1485900"/>
            <a:ext cx="8308041" cy="3677771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47FEFC5-6D8E-504A-9903-7A6DE7DBC74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899" y="5307107"/>
            <a:ext cx="8308042" cy="903194"/>
          </a:xfrm>
          <a:solidFill>
            <a:srgbClr val="DB861F"/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77799E74-7227-7845-A61D-AFC4DE4171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548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F_Content_1-Column_Sub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4724400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8D222AA0-DC90-5044-933D-1CA1F1F5E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3E27036-59DE-4441-AC44-F9E20B1350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899" y="719307"/>
            <a:ext cx="9972439" cy="26746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effectLst>
                  <a:outerShdw blurRad="63500" dir="5400000" algn="ctr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EA8F6D-D494-534A-9A0B-9B26F5690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851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F_Content_1-Column_Sub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4724400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8D222AA0-DC90-5044-933D-1CA1F1F5E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3E27036-59DE-4441-AC44-F9E20B1350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899" y="719307"/>
            <a:ext cx="9944101" cy="26746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effectLst>
                  <a:outerShdw blurRad="63500" dir="5400000" algn="ctr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DF9D45F-5488-6345-858E-14BF1ED6BC4E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210300" y="1494092"/>
            <a:ext cx="5638800" cy="4724400"/>
          </a:xfrm>
        </p:spPr>
        <p:txBody>
          <a:bodyPr/>
          <a:lstStyle>
            <a:lvl1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1pPr>
            <a:lvl2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2pPr>
            <a:lvl3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3pPr>
            <a:lvl4pPr>
              <a:buClr>
                <a:srgbClr val="FFB63A"/>
              </a:buClr>
              <a:buSzPct val="110000"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6E5322A7-E15D-AF43-9C5A-E238D093F2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326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Footer_Only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EEAF27-AB7D-664D-B72B-A0474FEF2348}"/>
              </a:ext>
            </a:extLst>
          </p:cNvPr>
          <p:cNvSpPr/>
          <p:nvPr userDrawn="1"/>
        </p:nvSpPr>
        <p:spPr>
          <a:xfrm>
            <a:off x="0" y="0"/>
            <a:ext cx="12192000" cy="1264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 err="1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F6EAC8-2258-7A4D-A0DE-A1CFB347F1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72E51-E816-C24C-AA01-4967BF123B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539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9B750159-D29C-9245-B735-1180AD6150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1897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F_Content_1-Column_Dark_Sec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78541" y="2034986"/>
            <a:ext cx="10470777" cy="3137649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2400"/>
              </a:spcAft>
              <a:buClr>
                <a:srgbClr val="FFB63A"/>
              </a:buClr>
              <a:buSzPct val="110000"/>
              <a:buNone/>
              <a:defRPr sz="3200">
                <a:solidFill>
                  <a:srgbClr val="FFB539"/>
                </a:solidFill>
              </a:defRPr>
            </a:lvl1pPr>
            <a:lvl2pPr marL="231775" indent="0" algn="ctr">
              <a:buClr>
                <a:srgbClr val="FFB63A"/>
              </a:buClr>
              <a:buSzPct val="110000"/>
              <a:buNone/>
              <a:defRPr>
                <a:solidFill>
                  <a:schemeClr val="bg1"/>
                </a:solidFill>
              </a:defRPr>
            </a:lvl2pPr>
            <a:lvl3pPr marL="457200" indent="0" algn="ctr">
              <a:buClr>
                <a:srgbClr val="FFB63A"/>
              </a:buClr>
              <a:buSzPct val="110000"/>
              <a:buNone/>
              <a:defRPr>
                <a:solidFill>
                  <a:schemeClr val="bg1"/>
                </a:solidFill>
              </a:defRPr>
            </a:lvl3pPr>
            <a:lvl4pPr marL="690563" indent="0" algn="ctr">
              <a:buClr>
                <a:srgbClr val="FFB63A"/>
              </a:buClr>
              <a:buSzPct val="110000"/>
              <a:buNone/>
              <a:defRPr>
                <a:solidFill>
                  <a:schemeClr val="bg1"/>
                </a:solidFill>
              </a:defRPr>
            </a:lvl4pPr>
            <a:lvl5pPr>
              <a:buClr>
                <a:srgbClr val="C00000"/>
              </a:buClr>
              <a:buSzPct val="110000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1BE70F-F7D6-8449-A412-1539EDC6D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064794" y="6576553"/>
            <a:ext cx="3338625" cy="162692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F9B28-8B20-B44F-AAE9-0BECC81C0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B63A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E9D6F4-8128-7B45-8291-3059557E1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72BB4006-2F03-424C-919A-FFB3421259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24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Intro-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1B387D55-FB63-E642-9EC6-424DC7D325CE}"/>
              </a:ext>
            </a:extLst>
          </p:cNvPr>
          <p:cNvGrpSpPr/>
          <p:nvPr userDrawn="1"/>
        </p:nvGrpSpPr>
        <p:grpSpPr>
          <a:xfrm>
            <a:off x="-1970" y="0"/>
            <a:ext cx="12206874" cy="6858000"/>
            <a:chOff x="-1970" y="0"/>
            <a:chExt cx="12206874" cy="6858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28A5C42-564C-C545-B48B-B127571DA16C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18A7B83-1AA5-E34C-81DB-C567482C03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5982" y="0"/>
              <a:ext cx="7218922" cy="6858000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BFA9777-040F-A940-9325-007948BA36B0}"/>
                </a:ext>
              </a:extLst>
            </p:cNvPr>
            <p:cNvSpPr/>
            <p:nvPr userDrawn="1"/>
          </p:nvSpPr>
          <p:spPr>
            <a:xfrm>
              <a:off x="4666268" y="0"/>
              <a:ext cx="2919865" cy="6858000"/>
            </a:xfrm>
            <a:prstGeom prst="rect">
              <a:avLst/>
            </a:prstGeom>
            <a:gradFill flip="none" rotWithShape="1">
              <a:gsLst>
                <a:gs pos="10000">
                  <a:srgbClr val="000000"/>
                </a:gs>
                <a:gs pos="100000">
                  <a:srgbClr val="000000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endParaRPr lang="en-US" sz="2000" dirty="0" err="1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DADC3B0-5126-CD45-8F39-D9CFB8B5F9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970" y="0"/>
              <a:ext cx="12192000" cy="68580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67097FC-4FA3-B94E-97C4-A2AF6D2C50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97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id="{7450BC01-C94D-6940-A1C3-1ADCF6C8EB2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888510" y="3323830"/>
            <a:ext cx="5895340" cy="1339123"/>
          </a:xfrm>
          <a:prstGeom prst="rect">
            <a:avLst/>
          </a:prstGeom>
          <a:effectLst/>
        </p:spPr>
        <p:txBody>
          <a:bodyPr lIns="0" rIns="0" anchor="ctr" anchorCtr="0">
            <a:normAutofit/>
          </a:bodyPr>
          <a:lstStyle>
            <a:lvl1pPr algn="l">
              <a:lnSpc>
                <a:spcPct val="100000"/>
              </a:lnSpc>
              <a:defRPr sz="36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B2E2980B-A8C5-0245-9EDF-7E0F133478BE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888509" y="4720319"/>
            <a:ext cx="5895340" cy="338328"/>
          </a:xfrm>
        </p:spPr>
        <p:txBody>
          <a:bodyPr rIns="0">
            <a:noAutofit/>
          </a:bodyPr>
          <a:lstStyle>
            <a:lvl1pPr marL="0" indent="0" algn="l">
              <a:buNone/>
              <a:defRPr sz="2200" b="0">
                <a:solidFill>
                  <a:srgbClr val="FFB63A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7A404919-9B34-444B-930A-020C7FA50325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888509" y="5426593"/>
            <a:ext cx="5895340" cy="246221"/>
          </a:xfrm>
        </p:spPr>
        <p:txBody>
          <a:bodyPr r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presenter names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E960BAE-28C4-CD46-922A-EC5C5430073A}"/>
              </a:ext>
            </a:extLst>
          </p:cNvPr>
          <p:cNvCxnSpPr>
            <a:cxnSpLocks/>
          </p:cNvCxnSpPr>
          <p:nvPr userDrawn="1"/>
        </p:nvCxnSpPr>
        <p:spPr>
          <a:xfrm>
            <a:off x="858692" y="5276224"/>
            <a:ext cx="5895340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AA3D52-0BA9-5D4E-A179-052BACA591D6}"/>
              </a:ext>
            </a:extLst>
          </p:cNvPr>
          <p:cNvGrpSpPr/>
          <p:nvPr userDrawn="1"/>
        </p:nvGrpSpPr>
        <p:grpSpPr>
          <a:xfrm>
            <a:off x="705494" y="636539"/>
            <a:ext cx="3086556" cy="1704109"/>
            <a:chOff x="1016545" y="753739"/>
            <a:chExt cx="3775492" cy="208447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BC84FE7-02F8-B34D-AF65-FD8181E585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545" y="2286474"/>
              <a:ext cx="3775492" cy="551740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E19233B-B3EF-7445-9868-6EED5C98BBE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53068" y="2042160"/>
              <a:ext cx="3288452" cy="0"/>
            </a:xfrm>
            <a:prstGeom prst="line">
              <a:avLst/>
            </a:prstGeom>
            <a:ln w="12700">
              <a:solidFill>
                <a:schemeClr val="bg1">
                  <a:alpha val="5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C33D46A-7068-0C47-B3B9-47089779D913}"/>
                </a:ext>
              </a:extLst>
            </p:cNvPr>
            <p:cNvSpPr/>
            <p:nvPr userDrawn="1"/>
          </p:nvSpPr>
          <p:spPr>
            <a:xfrm>
              <a:off x="2540000" y="1757680"/>
              <a:ext cx="690880" cy="46550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endParaRPr lang="en-US" sz="2000" dirty="0" err="1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B06CBF1-87CA-E74C-A62D-BFD0AA97E0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3068" y="753739"/>
              <a:ext cx="3288452" cy="1444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184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F_Intro-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450BC01-C94D-6940-A1C3-1ADCF6C8EB2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888510" y="3323830"/>
            <a:ext cx="5895340" cy="1339123"/>
          </a:xfrm>
          <a:prstGeom prst="rect">
            <a:avLst/>
          </a:prstGeom>
          <a:effectLst/>
        </p:spPr>
        <p:txBody>
          <a:bodyPr lIns="0" rIns="0" anchor="ctr" anchorCtr="0">
            <a:normAutofit/>
          </a:bodyPr>
          <a:lstStyle>
            <a:lvl1pPr algn="l">
              <a:lnSpc>
                <a:spcPct val="100000"/>
              </a:lnSpc>
              <a:defRPr sz="36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B2E2980B-A8C5-0245-9EDF-7E0F133478BE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888509" y="4720319"/>
            <a:ext cx="5895340" cy="338328"/>
          </a:xfrm>
        </p:spPr>
        <p:txBody>
          <a:bodyPr rIns="0">
            <a:noAutofit/>
          </a:bodyPr>
          <a:lstStyle>
            <a:lvl1pPr marL="0" indent="0" algn="l">
              <a:buNone/>
              <a:defRPr sz="2200" b="0">
                <a:solidFill>
                  <a:srgbClr val="DB861F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7A404919-9B34-444B-930A-020C7FA50325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888509" y="5426593"/>
            <a:ext cx="5895340" cy="246221"/>
          </a:xfrm>
        </p:spPr>
        <p:txBody>
          <a:bodyPr r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presenter names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E960BAE-28C4-CD46-922A-EC5C5430073A}"/>
              </a:ext>
            </a:extLst>
          </p:cNvPr>
          <p:cNvCxnSpPr>
            <a:cxnSpLocks/>
          </p:cNvCxnSpPr>
          <p:nvPr userDrawn="1"/>
        </p:nvCxnSpPr>
        <p:spPr>
          <a:xfrm>
            <a:off x="858692" y="5276224"/>
            <a:ext cx="5895340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4530871-31C1-7042-A327-55207A7D2640}"/>
              </a:ext>
            </a:extLst>
          </p:cNvPr>
          <p:cNvSpPr/>
          <p:nvPr userDrawn="1"/>
        </p:nvSpPr>
        <p:spPr>
          <a:xfrm>
            <a:off x="0" y="0"/>
            <a:ext cx="12192000" cy="1604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 err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B8D694-3CBD-324D-B136-C861A29CB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83233" y="509091"/>
            <a:ext cx="5483003" cy="240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96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A32630AD-7A12-A549-A25E-07665177F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F570AD-E573-F447-8249-8C07B0724D70}"/>
              </a:ext>
            </a:extLst>
          </p:cNvPr>
          <p:cNvSpPr txBox="1"/>
          <p:nvPr userDrawn="1"/>
        </p:nvSpPr>
        <p:spPr>
          <a:xfrm>
            <a:off x="1443391" y="6535318"/>
            <a:ext cx="1821244" cy="2308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endParaRPr lang="en-US" sz="900" dirty="0" err="1">
              <a:solidFill>
                <a:schemeClr val="tx1"/>
              </a:solidFill>
            </a:endParaRP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255DF97E-3CC8-434D-A07D-F8B4363C0B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849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033220-7CDF-BC4F-8693-A3EABD5485C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602941"/>
            <a:ext cx="11506200" cy="607359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CA4475CB-EE6F-284B-9041-8BC296457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1EBFA6B4-77DA-2D48-B7CF-9C39DC195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18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F0EDE62-CA61-464A-91BF-A09FB87CF97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210300" y="1485900"/>
            <a:ext cx="56388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56472CA7-F7B3-974C-A7B2-7A9E9C8D8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69B83792-D0D2-324B-B216-0C8A5E221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778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822609-56C8-C641-A643-8F493C07649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D17566-9DBC-764E-8F5B-3F05A9B7455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10300" y="1485900"/>
            <a:ext cx="56388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1pPr>
            <a:lvl2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2pPr>
            <a:lvl3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3pPr>
            <a:lvl4pPr>
              <a:buClr>
                <a:srgbClr val="A92B40"/>
              </a:buClr>
              <a:buSzPct val="110000"/>
              <a:defRPr>
                <a:solidFill>
                  <a:schemeClr val="tx1"/>
                </a:solidFill>
              </a:defRPr>
            </a:lvl4pPr>
            <a:lvl5pPr>
              <a:buClr>
                <a:srgbClr val="A92B40"/>
              </a:buClr>
              <a:buSzPct val="110000"/>
              <a:defRPr>
                <a:solidFill>
                  <a:srgbClr val="745C3A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AC0B56BF-0B2D-504A-9F7A-019C604BF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71445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2F95C5DB-C59E-D345-89F8-017CDF6357D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602941"/>
            <a:ext cx="11506200" cy="607359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3210555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Content_1-Column_Subtitl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0C3E-DA7C-4348-A9B9-B81BE835E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899" y="719307"/>
            <a:ext cx="9972439" cy="267461"/>
          </a:xfrm>
        </p:spPr>
        <p:txBody>
          <a:bodyPr>
            <a:noAutofit/>
          </a:bodyPr>
          <a:lstStyle>
            <a:lvl1pPr marL="0" indent="0">
              <a:buNone/>
              <a:defRPr sz="1800"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FEE110-2AD1-2846-A397-BEC8978DCBF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68ADED-9A6F-2448-B2DD-7B9D340B7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8319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F_Content_1-Column_Subtitl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0C3E-DA7C-4348-A9B9-B81BE835E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899" y="719307"/>
            <a:ext cx="9972439" cy="267461"/>
          </a:xfrm>
        </p:spPr>
        <p:txBody>
          <a:bodyPr>
            <a:noAutofit/>
          </a:bodyPr>
          <a:lstStyle>
            <a:lvl1pPr marL="0" indent="0">
              <a:buNone/>
              <a:defRPr sz="1800"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FEE110-2AD1-2846-A397-BEC8978DCBF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D0C850B-65B8-714C-A8B2-A315BE5CE11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10300" y="1485900"/>
            <a:ext cx="5638800" cy="4724400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6E23699D-CE31-B349-B734-6A00E4E03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433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F_Content_1-Column_Subtitl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115062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0C3E-DA7C-4348-A9B9-B81BE835E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899" y="719307"/>
            <a:ext cx="9972439" cy="267461"/>
          </a:xfrm>
        </p:spPr>
        <p:txBody>
          <a:bodyPr>
            <a:noAutofit/>
          </a:bodyPr>
          <a:lstStyle>
            <a:lvl1pPr marL="0" indent="0">
              <a:buNone/>
              <a:defRPr sz="1800"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FEE110-2AD1-2846-A397-BEC8978DCBF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DFD97547-A65C-C94E-BDDA-2C36B1117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4455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FF94C5F9-2CF6-5C46-AB28-474E46CEFBDF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42900" y="5602941"/>
            <a:ext cx="11506200" cy="607359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253748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F_Content_1-Column_Subtitl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2900" y="1485900"/>
            <a:ext cx="56388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96573"/>
            <a:ext cx="9949767" cy="52273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0C3E-DA7C-4348-A9B9-B81BE835E6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2899" y="719307"/>
            <a:ext cx="9972439" cy="267461"/>
          </a:xfrm>
        </p:spPr>
        <p:txBody>
          <a:bodyPr>
            <a:noAutofit/>
          </a:bodyPr>
          <a:lstStyle>
            <a:lvl1pPr marL="0" indent="0">
              <a:buNone/>
              <a:defRPr sz="1800"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FEE110-2AD1-2846-A397-BEC8978DCBF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D0C850B-65B8-714C-A8B2-A315BE5CE11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210300" y="1485900"/>
            <a:ext cx="5638800" cy="3840304"/>
          </a:xfrm>
        </p:spPr>
        <p:txBody>
          <a:bodyPr/>
          <a:lstStyle>
            <a:lvl1pPr>
              <a:buClr>
                <a:srgbClr val="A92B40"/>
              </a:buClr>
              <a:buSzPct val="110000"/>
              <a:defRPr/>
            </a:lvl1pPr>
            <a:lvl2pPr>
              <a:buClr>
                <a:srgbClr val="A92B40"/>
              </a:buClr>
              <a:buSzPct val="110000"/>
              <a:defRPr/>
            </a:lvl2pPr>
            <a:lvl3pPr>
              <a:buClr>
                <a:srgbClr val="A92B40"/>
              </a:buClr>
              <a:buSzPct val="110000"/>
              <a:defRPr/>
            </a:lvl3pPr>
            <a:lvl4pPr>
              <a:buClr>
                <a:srgbClr val="A92B40"/>
              </a:buClr>
              <a:buSzPct val="110000"/>
              <a:defRPr/>
            </a:lvl4pPr>
            <a:lvl5pPr>
              <a:buClr>
                <a:srgbClr val="A92B40"/>
              </a:buClr>
              <a:buSzPct val="110000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03103E1B-593A-9C43-BF5B-295BC63E1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4455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5FDF5DC-C8DB-7240-97B7-200B377EA33B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42900" y="5602941"/>
            <a:ext cx="11506200" cy="607359"/>
          </a:xfrm>
          <a:solidFill>
            <a:srgbClr val="A92B40"/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59076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F_Footer_Only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D16827-0E65-9B48-8717-97F88D8D9DE3}"/>
              </a:ext>
            </a:extLst>
          </p:cNvPr>
          <p:cNvSpPr/>
          <p:nvPr userDrawn="1"/>
        </p:nvSpPr>
        <p:spPr>
          <a:xfrm>
            <a:off x="0" y="2511"/>
            <a:ext cx="12192000" cy="148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endParaRPr lang="en-US" sz="2000" dirty="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33DCF9-6BF5-0B40-A8CA-EB760BD5C6E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646CC96A-B929-EB4F-BDEF-798CE58EC5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2757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F_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228B4B-CFBE-5347-8B31-AE5075EBA0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07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ABED77-D26A-C740-B37C-2C439E268C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7815" y="1788090"/>
            <a:ext cx="5936370" cy="2607564"/>
          </a:xfrm>
          <a:prstGeom prst="rect">
            <a:avLst/>
          </a:prstGeom>
          <a:effectLst>
            <a:outerShdw blurRad="127000" dir="5400000" algn="ctr" rotWithShape="0">
              <a:srgbClr val="554133">
                <a:alpha val="60000"/>
              </a:srgbClr>
            </a:outerShdw>
          </a:effectLst>
        </p:spPr>
      </p:pic>
      <p:pic>
        <p:nvPicPr>
          <p:cNvPr id="5" name="Picture 4" hidden="1">
            <a:extLst>
              <a:ext uri="{FF2B5EF4-FFF2-40B4-BE49-F238E27FC236}">
                <a16:creationId xmlns:a16="http://schemas.microsoft.com/office/drawing/2014/main" id="{5567D0AB-C81D-6D4B-8B7B-43797505B3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hidden="1">
            <a:extLst>
              <a:ext uri="{FF2B5EF4-FFF2-40B4-BE49-F238E27FC236}">
                <a16:creationId xmlns:a16="http://schemas.microsoft.com/office/drawing/2014/main" id="{D5A0D358-32A6-F140-8A00-3B7FA5BA9B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A5AF08-5F77-0148-96BA-F0015B4528F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7760" y="-857885"/>
            <a:ext cx="14447520" cy="812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724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F_Content_1-Colum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74EDA7-5786-674F-8B57-F3B490C62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A32630AD-7A12-A549-A25E-07665177F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DraMS Thermal</a:t>
            </a:r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49B4F416-0BCA-4F1E-88D0-92460E16E4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6827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A7D8-3549-44E8-AFE4-B6B47963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649" y="261759"/>
            <a:ext cx="9678063" cy="51747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26020-EBD0-4A83-9C32-F213002AF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3F472-B505-4727-A7C7-C2C516CF7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631D8-6BD6-4D1B-A857-324E3333DBFC}" type="datetime1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70BC1-50DA-4045-AEB6-3C45C5BD4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EAR RESTRICTED DATA - 9E515.a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E4DF0-41D4-490E-8D7F-9124A838F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EA98-1FF6-44D0-AA14-7FAE5140F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90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7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DFF89B1-465D-EE48-968F-1CCC9FDDAFB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alphaModFix amt="8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059" y="0"/>
            <a:ext cx="12192000" cy="11811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06D3166-A3B6-FC44-9D38-298C875CE1F9}"/>
              </a:ext>
            </a:extLst>
          </p:cNvPr>
          <p:cNvSpPr/>
          <p:nvPr userDrawn="1"/>
        </p:nvSpPr>
        <p:spPr>
          <a:xfrm>
            <a:off x="0" y="6448560"/>
            <a:ext cx="12192000" cy="4094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000" b="1" dirty="0">
              <a:solidFill>
                <a:srgbClr val="FFB539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485900"/>
            <a:ext cx="11506200" cy="4724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1">
                <a:solidFill>
                  <a:srgbClr val="FFB539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504240" y="6580768"/>
            <a:ext cx="0" cy="155141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35FDE96B-53ED-514C-AF51-BCC132AC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456" y="320040"/>
            <a:ext cx="9263543" cy="541022"/>
          </a:xfrm>
          <a:prstGeom prst="rect">
            <a:avLst/>
          </a:prstGeom>
        </p:spPr>
        <p:txBody>
          <a:bodyPr vert="horz" lIns="0" tIns="0" rIns="91440" bIns="0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35285F8-064C-2F42-B67B-090963BD1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6F14C3-4BD8-224D-B5C1-E29102F8A27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1" y="6389942"/>
            <a:ext cx="853944" cy="37579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8E57244-87A0-8B4B-88E2-F05364CEA8FB}"/>
              </a:ext>
            </a:extLst>
          </p:cNvPr>
          <p:cNvCxnSpPr>
            <a:cxnSpLocks/>
          </p:cNvCxnSpPr>
          <p:nvPr userDrawn="1"/>
        </p:nvCxnSpPr>
        <p:spPr>
          <a:xfrm>
            <a:off x="457200" y="6448560"/>
            <a:ext cx="1139190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58BCAB01-1A7C-C945-B76E-4F5CAC3E54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1" y="6390293"/>
            <a:ext cx="853944" cy="375096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3E42EA-0B02-D140-B92D-A592F2D59689}"/>
              </a:ext>
            </a:extLst>
          </p:cNvPr>
          <p:cNvCxnSpPr>
            <a:cxnSpLocks/>
          </p:cNvCxnSpPr>
          <p:nvPr userDrawn="1"/>
        </p:nvCxnSpPr>
        <p:spPr>
          <a:xfrm>
            <a:off x="0" y="1181100"/>
            <a:ext cx="1219200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DB4E2C5F-E629-A748-A6E2-592FAAA320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4455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B86F3D8-F56B-5A4C-A429-69A6D2EB67FF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6766" y="43691"/>
            <a:ext cx="1160438" cy="509725"/>
          </a:xfrm>
          <a:prstGeom prst="rect">
            <a:avLst/>
          </a:prstGeom>
        </p:spPr>
      </p:pic>
      <p:pic>
        <p:nvPicPr>
          <p:cNvPr id="21" name="Picture 20" descr="05-04668 NASA-logo">
            <a:extLst>
              <a:ext uri="{FF2B5EF4-FFF2-40B4-BE49-F238E27FC236}">
                <a16:creationId xmlns:a16="http://schemas.microsoft.com/office/drawing/2014/main" id="{547A6C02-2D1E-D245-A7FB-3C91AC385A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751" y="257535"/>
            <a:ext cx="668461" cy="57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6F9F21-D808-0BDD-4F94-DE15525AA947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574211" y="535938"/>
            <a:ext cx="1242450" cy="66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58" r:id="rId2"/>
    <p:sldLayoutId id="2147483865" r:id="rId3"/>
    <p:sldLayoutId id="2147483859" r:id="rId4"/>
    <p:sldLayoutId id="2147483860" r:id="rId5"/>
    <p:sldLayoutId id="2147483872" r:id="rId6"/>
    <p:sldLayoutId id="2147483861" r:id="rId7"/>
    <p:sldLayoutId id="2147483870" r:id="rId8"/>
    <p:sldLayoutId id="2147483871" r:id="rId9"/>
    <p:sldLayoutId id="2147483862" r:id="rId10"/>
    <p:sldLayoutId id="2147483863" r:id="rId11"/>
    <p:sldLayoutId id="2147483864" r:id="rId12"/>
    <p:sldLayoutId id="2147483873" r:id="rId13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 baseline="0">
          <a:solidFill>
            <a:schemeClr val="bg1"/>
          </a:solidFill>
          <a:effectLst>
            <a:outerShdw blurRad="63500" dir="5400000" algn="ctr" rotWithShape="0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Clr>
          <a:srgbClr val="FFB539"/>
        </a:buClr>
        <a:buSzPct val="110000"/>
        <a:buFont typeface="Arial"/>
        <a:buChar char="•"/>
        <a:tabLst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100000"/>
        </a:lnSpc>
        <a:spcBef>
          <a:spcPts val="400"/>
        </a:spcBef>
        <a:spcAft>
          <a:spcPts val="1200"/>
        </a:spcAft>
        <a:buClr>
          <a:srgbClr val="FFB539"/>
        </a:buClr>
        <a:buSzPct val="110000"/>
        <a:buFont typeface=".AppleSystemUIFont" charset="-120"/>
        <a:buChar char="-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90563" indent="-233363" algn="l" defTabSz="914400" rtl="0" eaLnBrk="1" latinLnBrk="0" hangingPunct="1">
        <a:lnSpc>
          <a:spcPct val="100000"/>
        </a:lnSpc>
        <a:spcBef>
          <a:spcPts val="400"/>
        </a:spcBef>
        <a:spcAft>
          <a:spcPts val="1200"/>
        </a:spcAft>
        <a:buClr>
          <a:srgbClr val="FFB539"/>
        </a:buClr>
        <a:buSzPct val="110000"/>
        <a:buFont typeface="Wingdings" charset="2"/>
        <a:buChar char="§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915988" indent="-225425" algn="l" defTabSz="914400" rtl="0" eaLnBrk="1" latinLnBrk="0" hangingPunct="1">
        <a:lnSpc>
          <a:spcPct val="100000"/>
        </a:lnSpc>
        <a:spcBef>
          <a:spcPts val="400"/>
        </a:spcBef>
        <a:spcAft>
          <a:spcPts val="1200"/>
        </a:spcAft>
        <a:buClr>
          <a:srgbClr val="FFB539"/>
        </a:buClr>
        <a:buSzPct val="110000"/>
        <a:buFont typeface="Courier New" charset="0"/>
        <a:buChar char="o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63750" indent="-228600" algn="l" defTabSz="914400" rtl="0" eaLnBrk="1" latinLnBrk="0" hangingPunct="1">
        <a:lnSpc>
          <a:spcPct val="100000"/>
        </a:lnSpc>
        <a:spcBef>
          <a:spcPts val="400"/>
        </a:spcBef>
        <a:buClr>
          <a:srgbClr val="A92B40"/>
        </a:buClr>
        <a:buSzPct val="110000"/>
        <a:buFont typeface="Arial"/>
        <a:buChar char="•"/>
        <a:tabLst/>
        <a:defRPr sz="1600" kern="1200" baseline="0">
          <a:solidFill>
            <a:srgbClr val="745C3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" orient="horz">
          <p15:clr>
            <a:srgbClr val="F26B43"/>
          </p15:clr>
        </p15:guide>
        <p15:guide id="11">
          <p15:clr>
            <a:srgbClr val="F26B43"/>
          </p15:clr>
        </p15:guide>
        <p15:guide id="12" pos="7680">
          <p15:clr>
            <a:srgbClr val="F26B43"/>
          </p15:clr>
        </p15:guide>
        <p15:guide id="13" orient="horz" pos="3912">
          <p15:clr>
            <a:srgbClr val="F26B43"/>
          </p15:clr>
        </p15:guide>
        <p15:guide id="16" orient="horz" pos="936">
          <p15:clr>
            <a:srgbClr val="F26B43"/>
          </p15:clr>
        </p15:guide>
        <p15:guide id="17" pos="216">
          <p15:clr>
            <a:srgbClr val="F26B43"/>
          </p15:clr>
        </p15:guide>
        <p15:guide id="18" pos="7464">
          <p15:clr>
            <a:srgbClr val="F26B43"/>
          </p15:clr>
        </p15:guide>
        <p15:guide id="19" pos="6480">
          <p15:clr>
            <a:srgbClr val="F26B43"/>
          </p15:clr>
        </p15:guide>
        <p15:guide id="22" orient="horz" pos="744">
          <p15:clr>
            <a:srgbClr val="F26B43"/>
          </p15:clr>
        </p15:guide>
        <p15:guide id="23" orient="horz" pos="4200">
          <p15:clr>
            <a:srgbClr val="F26B43"/>
          </p15:clr>
        </p15:guide>
        <p15:guide id="25" pos="3840">
          <p15:clr>
            <a:srgbClr val="F26B43"/>
          </p15:clr>
        </p15:guide>
        <p15:guide id="26" pos="3768">
          <p15:clr>
            <a:srgbClr val="F26B43"/>
          </p15:clr>
        </p15:guide>
        <p15:guide id="27" pos="391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63CBB8F1-E85B-B745-B36D-9DAFE9562404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49"/>
            <a:ext cx="12192000" cy="11938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4368800" y="6448560"/>
            <a:ext cx="3454400" cy="409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 sz="1000" b="1" dirty="0">
              <a:solidFill>
                <a:srgbClr val="A92B40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49451" y="6448560"/>
            <a:ext cx="11399649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485900"/>
            <a:ext cx="11506200" cy="4724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65397" y="6576427"/>
            <a:ext cx="283703" cy="1516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 b="1">
                <a:solidFill>
                  <a:srgbClr val="A92B40"/>
                </a:solidFill>
              </a:defRPr>
            </a:lvl1pPr>
          </a:lstStyle>
          <a:p>
            <a:fld id="{4EBCDCBD-78E1-0D41-A999-31B5EBF8E02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504240" y="6580768"/>
            <a:ext cx="0" cy="155141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35FDE96B-53ED-514C-AF51-BCC132AC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680" y="320040"/>
            <a:ext cx="9291320" cy="54102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35285F8-064C-2F42-B67B-090963BD1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5CB341-02A9-5148-BAE8-DAA82A093A8C}"/>
              </a:ext>
            </a:extLst>
          </p:cNvPr>
          <p:cNvSpPr/>
          <p:nvPr userDrawn="1"/>
        </p:nvSpPr>
        <p:spPr>
          <a:xfrm>
            <a:off x="346389" y="6326372"/>
            <a:ext cx="812560" cy="22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47500" lnSpcReduction="20000"/>
          </a:bodyPr>
          <a:lstStyle/>
          <a:p>
            <a:pPr algn="ctr"/>
            <a:endParaRPr lang="en-US" sz="2000" dirty="0" err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6F14C3-4BD8-224D-B5C1-E29102F8A27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1" y="6389942"/>
            <a:ext cx="853944" cy="37579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BD028C-D5F1-C643-99AC-4DB0B4C35FB7}"/>
              </a:ext>
            </a:extLst>
          </p:cNvPr>
          <p:cNvCxnSpPr>
            <a:cxnSpLocks/>
          </p:cNvCxnSpPr>
          <p:nvPr userDrawn="1"/>
        </p:nvCxnSpPr>
        <p:spPr>
          <a:xfrm>
            <a:off x="0" y="1181100"/>
            <a:ext cx="121920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6">
            <a:extLst>
              <a:ext uri="{FF2B5EF4-FFF2-40B4-BE49-F238E27FC236}">
                <a16:creationId xmlns:a16="http://schemas.microsoft.com/office/drawing/2014/main" id="{796D9284-22BE-8141-B830-F176397346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  <a:prstGeom prst="rect">
            <a:avLst/>
          </a:prstGeom>
        </p:spPr>
        <p:txBody>
          <a:bodyPr wrap="none" anchor="ctr" anchorCtr="0"/>
          <a:lstStyle>
            <a:lvl1pPr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6" name="Picture 15" descr="05-04668 NASA-logo">
            <a:extLst>
              <a:ext uri="{FF2B5EF4-FFF2-40B4-BE49-F238E27FC236}">
                <a16:creationId xmlns:a16="http://schemas.microsoft.com/office/drawing/2014/main" id="{52784258-4DC2-9E4A-8C4B-D251829EC9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751" y="257535"/>
            <a:ext cx="668461" cy="57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E58ED8-3DA7-5C45-88C0-25FE74F6D89A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0333" y="24764"/>
            <a:ext cx="1231691" cy="5410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4CC105-F73E-E42B-415F-3E72C062AA94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574211" y="535938"/>
            <a:ext cx="1242450" cy="66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9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874" r:id="rId2"/>
    <p:sldLayoutId id="2147483786" r:id="rId3"/>
    <p:sldLayoutId id="2147483835" r:id="rId4"/>
    <p:sldLayoutId id="2147483837" r:id="rId5"/>
    <p:sldLayoutId id="2147483838" r:id="rId6"/>
    <p:sldLayoutId id="2147483823" r:id="rId7"/>
    <p:sldLayoutId id="2147483839" r:id="rId8"/>
    <p:sldLayoutId id="2147483840" r:id="rId9"/>
    <p:sldLayoutId id="2147483841" r:id="rId10"/>
    <p:sldLayoutId id="2147483815" r:id="rId11"/>
    <p:sldLayoutId id="2147483808" r:id="rId12"/>
    <p:sldLayoutId id="2147483875" r:id="rId13"/>
    <p:sldLayoutId id="2147483876" r:id="rId14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 cap="none" spc="0" baseline="0">
          <a:ln>
            <a:noFill/>
          </a:ln>
          <a:solidFill>
            <a:srgbClr val="A92B40"/>
          </a:solidFill>
          <a:effectLst/>
          <a:latin typeface="+mj-lt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Clr>
          <a:srgbClr val="A92B40"/>
        </a:buClr>
        <a:buSzPct val="110000"/>
        <a:buFont typeface="Arial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100000"/>
        </a:lnSpc>
        <a:spcBef>
          <a:spcPts val="400"/>
        </a:spcBef>
        <a:spcAft>
          <a:spcPts val="1200"/>
        </a:spcAft>
        <a:buClr>
          <a:srgbClr val="A92B40"/>
        </a:buClr>
        <a:buSzPct val="110000"/>
        <a:buFont typeface=".AppleSystemUIFont" charset="-120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90563" indent="-233363" algn="l" defTabSz="914400" rtl="0" eaLnBrk="1" latinLnBrk="0" hangingPunct="1">
        <a:lnSpc>
          <a:spcPct val="100000"/>
        </a:lnSpc>
        <a:spcBef>
          <a:spcPts val="400"/>
        </a:spcBef>
        <a:spcAft>
          <a:spcPts val="1200"/>
        </a:spcAft>
        <a:buClr>
          <a:srgbClr val="A92B40"/>
        </a:buClr>
        <a:buSzPct val="110000"/>
        <a:buFont typeface="Wingdings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5988" indent="-225425" algn="l" defTabSz="914400" rtl="0" eaLnBrk="1" latinLnBrk="0" hangingPunct="1">
        <a:lnSpc>
          <a:spcPct val="100000"/>
        </a:lnSpc>
        <a:spcBef>
          <a:spcPts val="400"/>
        </a:spcBef>
        <a:spcAft>
          <a:spcPts val="1200"/>
        </a:spcAft>
        <a:buClr>
          <a:srgbClr val="A92B40"/>
        </a:buClr>
        <a:buSzPct val="110000"/>
        <a:buFont typeface="Courier New" charset="0"/>
        <a:buChar char="o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63750" indent="-228600" algn="l" defTabSz="914400" rtl="0" eaLnBrk="1" latinLnBrk="0" hangingPunct="1">
        <a:lnSpc>
          <a:spcPct val="100000"/>
        </a:lnSpc>
        <a:spcBef>
          <a:spcPts val="400"/>
        </a:spcBef>
        <a:buClr>
          <a:srgbClr val="A92B40"/>
        </a:buClr>
        <a:buSzPct val="110000"/>
        <a:buFont typeface="Arial"/>
        <a:buChar char="•"/>
        <a:tabLst/>
        <a:defRPr sz="1600" kern="1200" baseline="0">
          <a:solidFill>
            <a:srgbClr val="745C3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" orient="horz" userDrawn="1">
          <p15:clr>
            <a:srgbClr val="F26B43"/>
          </p15:clr>
        </p15:guide>
        <p15:guide id="11" userDrawn="1">
          <p15:clr>
            <a:srgbClr val="F26B43"/>
          </p15:clr>
        </p15:guide>
        <p15:guide id="12" pos="7680" userDrawn="1">
          <p15:clr>
            <a:srgbClr val="F26B43"/>
          </p15:clr>
        </p15:guide>
        <p15:guide id="13" orient="horz" pos="3912" userDrawn="1">
          <p15:clr>
            <a:srgbClr val="F26B43"/>
          </p15:clr>
        </p15:guide>
        <p15:guide id="16" orient="horz" pos="936">
          <p15:clr>
            <a:srgbClr val="F26B43"/>
          </p15:clr>
        </p15:guide>
        <p15:guide id="17" pos="216" userDrawn="1">
          <p15:clr>
            <a:srgbClr val="F26B43"/>
          </p15:clr>
        </p15:guide>
        <p15:guide id="18" pos="7464" userDrawn="1">
          <p15:clr>
            <a:srgbClr val="F26B43"/>
          </p15:clr>
        </p15:guide>
        <p15:guide id="19" pos="6480" userDrawn="1">
          <p15:clr>
            <a:srgbClr val="F26B43"/>
          </p15:clr>
        </p15:guide>
        <p15:guide id="22" orient="horz" pos="744" userDrawn="1">
          <p15:clr>
            <a:srgbClr val="F26B43"/>
          </p15:clr>
        </p15:guide>
        <p15:guide id="23" orient="horz" pos="4200" userDrawn="1">
          <p15:clr>
            <a:srgbClr val="F26B43"/>
          </p15:clr>
        </p15:guide>
        <p15:guide id="25" pos="3840" userDrawn="1">
          <p15:clr>
            <a:srgbClr val="F26B43"/>
          </p15:clr>
        </p15:guide>
        <p15:guide id="26" pos="3768" userDrawn="1">
          <p15:clr>
            <a:srgbClr val="F26B43"/>
          </p15:clr>
        </p15:guide>
        <p15:guide id="27" pos="39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xoplanets.nasa.gov/news/1764/life-in-the-lab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png"/><Relationship Id="rId5" Type="http://schemas.openxmlformats.org/officeDocument/2006/relationships/hyperlink" Target="https://dragonfly.jhuapl.edu/" TargetMode="External"/><Relationship Id="rId4" Type="http://schemas.openxmlformats.org/officeDocument/2006/relationships/hyperlink" Target="https://www.nasa.gov/press-release/nasas-dragonfly-will-fly-around-titan-looking-for-origins-signs-of-lif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4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4F7FA-F644-A442-90F7-FAE2AB02B4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Coupling a CFD Model to a Spacecraft Thermal System Model for the DraMS Instrument Thermal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C5C93-7CA8-7F4A-99CD-33230EB80A7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ICES-2024-103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796C2-BABF-FB47-90DC-4DDE44B0EA6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88509" y="5426593"/>
            <a:ext cx="5895340" cy="1292662"/>
          </a:xfrm>
        </p:spPr>
        <p:txBody>
          <a:bodyPr/>
          <a:lstStyle/>
          <a:p>
            <a:r>
              <a:rPr lang="en-US" sz="1600" dirty="0"/>
              <a:t>Daniel Bae, NASA GSFC 545, DraMS Lead Thermal Analyst</a:t>
            </a:r>
          </a:p>
          <a:p>
            <a:r>
              <a:rPr lang="en-US" sz="1600" dirty="0"/>
              <a:t>David Steinfeld, NASA GSFC 545, DraMS Thermal Product Development Lead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43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Artist Rendition of Dragonfly">
            <a:extLst>
              <a:ext uri="{FF2B5EF4-FFF2-40B4-BE49-F238E27FC236}">
                <a16:creationId xmlns:a16="http://schemas.microsoft.com/office/drawing/2014/main" id="{D8B6A3B0-BEF5-FB83-511E-C9A577D54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613" y="3870424"/>
            <a:ext cx="3886200" cy="218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132257-32A8-DD2C-56B0-212E70597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899" y="1485900"/>
            <a:ext cx="7334439" cy="4724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Science mission to the largest Saturn’s moon, Titan</a:t>
            </a:r>
          </a:p>
          <a:p>
            <a:endParaRPr lang="en-US" dirty="0"/>
          </a:p>
          <a:p>
            <a:r>
              <a:rPr lang="en-US" dirty="0"/>
              <a:t>A relocatable lander to explore Titan’s prebiotic chemistry and habitability</a:t>
            </a:r>
          </a:p>
          <a:p>
            <a:pPr lvl="1"/>
            <a:r>
              <a:rPr lang="en-US" dirty="0"/>
              <a:t>Range: 10s of kilometers traverse over 3+ years of exploration</a:t>
            </a:r>
          </a:p>
          <a:p>
            <a:pPr lvl="1"/>
            <a:endParaRPr lang="en-US" dirty="0"/>
          </a:p>
          <a:p>
            <a:r>
              <a:rPr lang="en-US" dirty="0"/>
              <a:t>Launch date: 2028</a:t>
            </a:r>
          </a:p>
          <a:p>
            <a:pPr lvl="1"/>
            <a:endParaRPr lang="en-US" dirty="0"/>
          </a:p>
          <a:p>
            <a:r>
              <a:rPr lang="en-US" dirty="0"/>
              <a:t>For more information:</a:t>
            </a:r>
            <a:endParaRPr lang="en-US" dirty="0">
              <a:hlinkClick r:id="rId3"/>
            </a:endParaRPr>
          </a:p>
          <a:p>
            <a:pPr lvl="1"/>
            <a:r>
              <a:rPr lang="en-US" dirty="0">
                <a:hlinkClick r:id="rId3"/>
              </a:rPr>
              <a:t>https://exoplanets.nasa.gov/news/1764/life-in-the-lab/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https://www.nasa.gov/press-release/nasas-dragonfly-will-fly-around-titan-looking-for-origins-signs-of-life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https://dragonfly.jhuapl.edu/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C89F81-098E-3A63-6D22-C19AD6A6C6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9F54019-55E4-8797-7B86-FD4DB39E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Dragonfly Mission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AA9B1-CAFC-C60B-7C2C-A08C3DC0DA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C07A20E-8921-AD6F-7BE5-D44295C1E9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3076" name="Picture 4" descr="Dragonfly Mission Overview">
            <a:extLst>
              <a:ext uri="{FF2B5EF4-FFF2-40B4-BE49-F238E27FC236}">
                <a16:creationId xmlns:a16="http://schemas.microsoft.com/office/drawing/2014/main" id="{F238FC7B-B531-B197-AA2D-75408C03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612" y="1280224"/>
            <a:ext cx="3886200" cy="249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67A17A-A0E3-3566-E274-074BA2AA3C91}"/>
              </a:ext>
            </a:extLst>
          </p:cNvPr>
          <p:cNvSpPr txBox="1"/>
          <p:nvPr/>
        </p:nvSpPr>
        <p:spPr>
          <a:xfrm>
            <a:off x="7850613" y="6056411"/>
            <a:ext cx="3886200" cy="2616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solidFill>
                  <a:schemeClr val="tx1"/>
                </a:solidFill>
              </a:rPr>
              <a:t>Image credit: NASA/Johns Hopkins APL/Steve Gribben</a:t>
            </a:r>
          </a:p>
        </p:txBody>
      </p:sp>
    </p:spTree>
    <p:extLst>
      <p:ext uri="{BB962C8B-B14F-4D97-AF65-F5344CB8AC3E}">
        <p14:creationId xmlns:p14="http://schemas.microsoft.com/office/powerpoint/2010/main" val="8951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lnSpc>
                <a:spcPct val="100000"/>
              </a:lnSpc>
              <a:buNone/>
              <a:defRPr lang="en-US" sz="1000" b="1" strike="noStrike" kern="1200" spc="-1">
                <a:solidFill>
                  <a:srgbClr val="A92B40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80B29B4-6FED-4102-8B9D-B470C0358CE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32" name="PlaceHolder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DraMS (Dragonfly Mass Spectrometer)</a:t>
            </a:r>
          </a:p>
        </p:txBody>
      </p:sp>
      <p:pic>
        <p:nvPicPr>
          <p:cNvPr id="434" name="Picture 2" descr="Dragonfly Launch Moved to 2027 | NAS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18160" y="1233000"/>
            <a:ext cx="9045720" cy="5087880"/>
          </a:xfrm>
          <a:prstGeom prst="rect">
            <a:avLst/>
          </a:prstGeom>
          <a:ln w="0">
            <a:noFill/>
          </a:ln>
        </p:spPr>
      </p:pic>
      <p:sp>
        <p:nvSpPr>
          <p:cNvPr id="435" name="TextBox 6"/>
          <p:cNvSpPr/>
          <p:nvPr/>
        </p:nvSpPr>
        <p:spPr>
          <a:xfrm>
            <a:off x="8893800" y="1600200"/>
            <a:ext cx="2361960" cy="456120"/>
          </a:xfrm>
          <a:prstGeom prst="rect">
            <a:avLst/>
          </a:prstGeom>
          <a:noFill/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1" strike="noStrike" spc="-1">
                <a:solidFill>
                  <a:srgbClr val="000000"/>
                </a:solidFill>
                <a:latin typeface="Arial"/>
              </a:rPr>
              <a:t>We are in here!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436" name="Straight Arrow Connector 8"/>
          <p:cNvSpPr/>
          <p:nvPr/>
        </p:nvSpPr>
        <p:spPr>
          <a:xfrm flipH="1">
            <a:off x="7880400" y="1872360"/>
            <a:ext cx="1001160" cy="348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50">
            <a:solidFill>
              <a:srgbClr val="002C73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7" name="TextBox 9"/>
          <p:cNvSpPr/>
          <p:nvPr/>
        </p:nvSpPr>
        <p:spPr>
          <a:xfrm>
            <a:off x="2297880" y="5394240"/>
            <a:ext cx="3899442" cy="829543"/>
          </a:xfrm>
          <a:prstGeom prst="rect">
            <a:avLst/>
          </a:prstGeom>
          <a:noFill/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400" b="0" strike="noStrike" spc="-1" dirty="0">
                <a:solidFill>
                  <a:srgbClr val="000000"/>
                </a:solidFill>
                <a:latin typeface="Arial"/>
              </a:rPr>
              <a:t>Lander Body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Arial"/>
              </a:rPr>
              <a:t>Approx</a:t>
            </a:r>
            <a:r>
              <a:rPr lang="en-US" sz="2400" b="0" strike="noStrike" spc="-1" dirty="0">
                <a:solidFill>
                  <a:srgbClr val="000000"/>
                </a:solidFill>
                <a:latin typeface="Arial"/>
              </a:rPr>
              <a:t> 3’ X 8’</a:t>
            </a:r>
          </a:p>
          <a:p>
            <a:pPr>
              <a:lnSpc>
                <a:spcPct val="100000"/>
              </a:lnSpc>
              <a:buNone/>
            </a:pPr>
            <a:r>
              <a:rPr lang="en-US" sz="2400" spc="-1" dirty="0">
                <a:solidFill>
                  <a:srgbClr val="000000"/>
                </a:solidFill>
                <a:latin typeface="Arial"/>
              </a:rPr>
              <a:t>~Refrigerator Size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8D9936-5C9B-830A-544B-9C7F3C98736D}"/>
              </a:ext>
            </a:extLst>
          </p:cNvPr>
          <p:cNvSpPr txBox="1"/>
          <p:nvPr/>
        </p:nvSpPr>
        <p:spPr>
          <a:xfrm>
            <a:off x="10237328" y="3500703"/>
            <a:ext cx="1926520" cy="163121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Dragonfly is more like a helicopter than an orbiting satellite!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98594359-47CF-FF1A-60AE-CC8E5B945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6507" y="6562480"/>
            <a:ext cx="2743200" cy="170334"/>
          </a:xfrm>
        </p:spPr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0114CC1-B076-A7E2-7754-71683A00AE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64794" y="6576553"/>
            <a:ext cx="3338625" cy="162692"/>
          </a:xfrm>
        </p:spPr>
        <p:txBody>
          <a:bodyPr/>
          <a:lstStyle/>
          <a:p>
            <a:r>
              <a:rPr lang="en-US" dirty="0" err="1"/>
              <a:t>DraMS</a:t>
            </a:r>
            <a:r>
              <a:rPr lang="en-US" dirty="0"/>
              <a:t> Thermal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C907F6-4CEA-E019-93D2-AAF2FFD844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2730FE9-B750-9379-04D2-5C4C6F0D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DraMS Thermal Control System: Conduction/Convection/Radiation Analysis is Important!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240AB-D9DD-8163-AAD6-C2DE145D44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1792A4E-577F-2CC0-495B-B100D15A6F4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789A08-3F30-EF1F-FE05-585C3423F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716" y="1215045"/>
            <a:ext cx="10730567" cy="51112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BCD9D5-EA39-DACF-3637-BA645DB5B50D}"/>
              </a:ext>
            </a:extLst>
          </p:cNvPr>
          <p:cNvSpPr txBox="1"/>
          <p:nvPr/>
        </p:nvSpPr>
        <p:spPr>
          <a:xfrm>
            <a:off x="2282757" y="6098796"/>
            <a:ext cx="7626485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A simplified DraMS instrument thermal schematic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27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DDC48D-3C10-1331-BA5E-07B70081D43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4C4675-43E6-DADF-B518-F3FFC89E6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Initial Modeling Methodology: 1-D Convective Boundary Conditions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61D82-AD19-88A4-A2E1-88523CFAC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FBA6D-F900-FEDD-F46B-D1DF2F6486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4A0FE5-C0A0-B5BA-BCD0-21FDD4B91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36" y="1107601"/>
            <a:ext cx="10188528" cy="2968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BC234D-E4AA-13B1-8BB2-168254C9B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16" b="5360"/>
          <a:stretch/>
        </p:blipFill>
        <p:spPr>
          <a:xfrm>
            <a:off x="5014529" y="4333824"/>
            <a:ext cx="3425400" cy="25241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1A1AFD-5FF9-A801-A1C4-8B10B89D6656}"/>
              </a:ext>
            </a:extLst>
          </p:cNvPr>
          <p:cNvSpPr txBox="1"/>
          <p:nvPr/>
        </p:nvSpPr>
        <p:spPr>
          <a:xfrm>
            <a:off x="2051039" y="5252962"/>
            <a:ext cx="3071339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Thermal Desktop model with the 1-D convection method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85FFD0-D7AD-15D5-16FD-65934F320B0B}"/>
              </a:ext>
            </a:extLst>
          </p:cNvPr>
          <p:cNvSpPr txBox="1"/>
          <p:nvPr/>
        </p:nvSpPr>
        <p:spPr>
          <a:xfrm>
            <a:off x="512805" y="4059082"/>
            <a:ext cx="4004313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A top-down view of the DraMS Instrument</a:t>
            </a:r>
          </a:p>
          <a:p>
            <a:pPr algn="ctr"/>
            <a:r>
              <a:rPr lang="en-US" sz="1600" i="1" dirty="0">
                <a:solidFill>
                  <a:schemeClr val="tx1"/>
                </a:solidFill>
              </a:rPr>
              <a:t>MEB: Main Electronics Box, GC = Gas Chromatograph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EAA5FB-E1AF-A46E-A75D-D86D4E683B38}"/>
              </a:ext>
            </a:extLst>
          </p:cNvPr>
          <p:cNvSpPr txBox="1"/>
          <p:nvPr/>
        </p:nvSpPr>
        <p:spPr>
          <a:xfrm>
            <a:off x="5220822" y="3966091"/>
            <a:ext cx="4630016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1-D convection method simplified schematic 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76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F5AB2C-7519-496A-8B4E-72E5D9FA2E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523893-1558-144C-F1D1-8FD98609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However, Flow within DraMS is Complex!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7DF71E-8EF5-CE4A-898D-680985032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19470-21EC-C978-FD6E-39CC66455D2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6" name="20240603_DAC1_GCMS_Hot">
            <a:hlinkClick r:id="" action="ppaction://media"/>
            <a:extLst>
              <a:ext uri="{FF2B5EF4-FFF2-40B4-BE49-F238E27FC236}">
                <a16:creationId xmlns:a16="http://schemas.microsoft.com/office/drawing/2014/main" id="{6EC478F2-7856-7134-B6C4-4D01704A50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6706" r="22105"/>
          <a:stretch/>
        </p:blipFill>
        <p:spPr>
          <a:xfrm>
            <a:off x="2396369" y="1273611"/>
            <a:ext cx="7257243" cy="47342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A3F64D-62FF-A870-F6AE-8E67699A1982}"/>
              </a:ext>
            </a:extLst>
          </p:cNvPr>
          <p:cNvSpPr txBox="1"/>
          <p:nvPr/>
        </p:nvSpPr>
        <p:spPr>
          <a:xfrm>
            <a:off x="2282757" y="6007865"/>
            <a:ext cx="7626485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A video showing the complex flow path lines inside DraMS with temperature plot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9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A3E3C0-2D92-B0DB-9476-031F2968D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CFD (Computational Fluid Dynamics) is great for capturing complex flows</a:t>
            </a:r>
          </a:p>
          <a:p>
            <a:endParaRPr lang="en-US" dirty="0"/>
          </a:p>
          <a:p>
            <a:r>
              <a:rPr lang="en-US" dirty="0"/>
              <a:t>Computationally expensive</a:t>
            </a:r>
          </a:p>
          <a:p>
            <a:pPr lvl="1"/>
            <a:r>
              <a:rPr lang="en-US" dirty="0"/>
              <a:t>Transient simulations can be very slow</a:t>
            </a:r>
          </a:p>
          <a:p>
            <a:pPr lvl="1"/>
            <a:endParaRPr lang="en-US" dirty="0"/>
          </a:p>
          <a:p>
            <a:r>
              <a:rPr lang="en-US" dirty="0"/>
              <a:t>Difficult to model system level behaviors</a:t>
            </a:r>
          </a:p>
          <a:p>
            <a:pPr lvl="1"/>
            <a:r>
              <a:rPr lang="en-US" dirty="0"/>
              <a:t>CFD software are rarely suited for easy system level modeling like spacecraft thermal analysis software (SCTAS), such as Thermal Desktop, ESATAN, etc.</a:t>
            </a:r>
          </a:p>
          <a:p>
            <a:pPr lvl="2"/>
            <a:r>
              <a:rPr lang="en-US" dirty="0"/>
              <a:t>Meshing workflow is typically more restrictive in CFD software compared to SCTAS</a:t>
            </a:r>
          </a:p>
          <a:p>
            <a:pPr lvl="2"/>
            <a:r>
              <a:rPr lang="en-US" dirty="0"/>
              <a:t>Orchestrating system level logic and system level post processing is significantly simpler in SCTAS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A8864C-3491-180A-AD9F-5CC8D9C4438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7D09BB-B62C-1FE4-789F-F68C986A2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CFD is needed, but….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AEA886-9ED8-97DE-D3DB-3F5D43F38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BF2FAB-8CD7-9BBF-881B-B9F15C4A9D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04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F1A8AD-3A26-565E-8486-AEC26E1B62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23976E-B93E-15B7-2921-8E64095D3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Solution: Co-solving SCTAS and CFD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D0C-654C-A042-631C-1D3B06D3C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A416945-6A71-8AD1-D3A1-C9F149C72FB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D8EE90-CB95-3E7F-634C-E675DFBCC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88" y="2220380"/>
            <a:ext cx="11462023" cy="20976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DE6D10-BC99-C4F2-CBA6-41758C730EA1}"/>
              </a:ext>
            </a:extLst>
          </p:cNvPr>
          <p:cNvSpPr txBox="1"/>
          <p:nvPr/>
        </p:nvSpPr>
        <p:spPr>
          <a:xfrm>
            <a:off x="2041468" y="4318077"/>
            <a:ext cx="7626485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Simplified TD-Fluent co-solver data transfer process diagram </a:t>
            </a:r>
          </a:p>
        </p:txBody>
      </p:sp>
    </p:spTree>
    <p:extLst>
      <p:ext uri="{BB962C8B-B14F-4D97-AF65-F5344CB8AC3E}">
        <p14:creationId xmlns:p14="http://schemas.microsoft.com/office/powerpoint/2010/main" val="996361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7166A4-6A5D-52A5-6EC7-3053E2E45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Numerical Accuracy</a:t>
            </a:r>
          </a:p>
          <a:p>
            <a:endParaRPr lang="en-US" dirty="0"/>
          </a:p>
          <a:p>
            <a:r>
              <a:rPr lang="en-US" dirty="0"/>
              <a:t>Numerical Stability</a:t>
            </a:r>
          </a:p>
          <a:p>
            <a:endParaRPr lang="en-US" dirty="0"/>
          </a:p>
          <a:p>
            <a:r>
              <a:rPr lang="en-US" dirty="0"/>
              <a:t>Workflow process</a:t>
            </a:r>
          </a:p>
          <a:p>
            <a:endParaRPr lang="en-US" dirty="0"/>
          </a:p>
          <a:p>
            <a:r>
              <a:rPr lang="en-US" dirty="0"/>
              <a:t>Transient simulation capability</a:t>
            </a:r>
          </a:p>
          <a:p>
            <a:endParaRPr lang="en-US" dirty="0"/>
          </a:p>
          <a:p>
            <a:r>
              <a:rPr lang="en-US" dirty="0"/>
              <a:t>Model correlation/biasing capability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3BDE82-C785-28B2-8042-EF6414B85C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95950E-C3BB-CB8A-EEAB-FCF8036D7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Co-Solver Investigation Areas of Focus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6B0D3-443C-D6E9-56CC-81BB980AE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8AC78-A1A3-1CE1-F14E-96C95312D2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298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EF4207-719C-5023-49C5-7AF78752B7B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90B649-86FD-6322-751D-5A9366EF8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Co-Solver Numerical Accuracy Sanity Check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E5278-3D7E-7368-7064-EB486ABE89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DFE38-66EC-4E0E-7F6C-B03E079B17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68682AB-B153-6CE5-5918-7FA6758B0A7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62648" y="1369715"/>
              <a:ext cx="11586454" cy="206397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257714">
                      <a:extLst>
                        <a:ext uri="{9D8B030D-6E8A-4147-A177-3AD203B41FA5}">
                          <a16:colId xmlns:a16="http://schemas.microsoft.com/office/drawing/2014/main" val="4254769164"/>
                        </a:ext>
                      </a:extLst>
                    </a:gridCol>
                    <a:gridCol w="2937569">
                      <a:extLst>
                        <a:ext uri="{9D8B030D-6E8A-4147-A177-3AD203B41FA5}">
                          <a16:colId xmlns:a16="http://schemas.microsoft.com/office/drawing/2014/main" val="1570889064"/>
                        </a:ext>
                      </a:extLst>
                    </a:gridCol>
                    <a:gridCol w="2239756">
                      <a:extLst>
                        <a:ext uri="{9D8B030D-6E8A-4147-A177-3AD203B41FA5}">
                          <a16:colId xmlns:a16="http://schemas.microsoft.com/office/drawing/2014/main" val="1710863309"/>
                        </a:ext>
                      </a:extLst>
                    </a:gridCol>
                    <a:gridCol w="3151415">
                      <a:extLst>
                        <a:ext uri="{9D8B030D-6E8A-4147-A177-3AD203B41FA5}">
                          <a16:colId xmlns:a16="http://schemas.microsoft.com/office/drawing/2014/main" val="3361682952"/>
                        </a:ext>
                      </a:extLst>
                    </a:gridCol>
                  </a:tblGrid>
                  <a:tr h="587460"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Simulation Case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Empirical</a:t>
                          </a: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Eq. from Bergman et al.</a:t>
                          </a:r>
                          <a:r>
                            <a:rPr lang="en-US" sz="1200" baseline="30000">
                              <a:effectLst/>
                            </a:rPr>
                            <a:t>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Fluent Only</a:t>
                          </a: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Simulation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Co-Solved Simulation TD provides temperature, Fluent provides convective heat flows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011570440"/>
                      </a:ext>
                    </a:extLst>
                  </a:tr>
                  <a:tr h="873403"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Isothermal</a:t>
                          </a: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𝑠𝑢𝑟𝑓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=303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𝑁𝑢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=0.664⋅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sSubSup>
                                  <m:sSubSup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f>
                                      <m:f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p>
                                </m:sSubSup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𝑃𝑟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=15.7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"/>
                                        <m:endChr m:val="|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n-US" sz="12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2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𝑄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=0.1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</m:d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=0.38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𝐹𝑙𝑢𝑒𝑛𝑡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=0.391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𝑇𝐷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=0.391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oMath>
                            </m:oMathPara>
                          </a14:m>
                          <a:endParaRPr lang="en-US" sz="1200">
                            <a:effectLst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𝐹𝑙𝑢𝑒𝑛𝑡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=0.391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178684024"/>
                      </a:ext>
                    </a:extLst>
                  </a:tr>
                  <a:tr h="603112"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Linear Temperature Profile</a:t>
                          </a: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𝑠𝑢𝑟𝑓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=303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→293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oMath>
                            </m:oMathPara>
                          </a14:m>
                          <a:endParaRPr lang="en-US" sz="1200">
                            <a:effectLst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from leading to trailing edge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--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𝐹𝑙𝑢𝑒𝑛𝑡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=0.176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oMath>
                            </m:oMathPara>
                          </a14:m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𝑇𝐷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=0.171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𝐹𝑙𝑢𝑒𝑛𝑡</m:t>
                                    </m:r>
                                  </m:sub>
                                </m:sSub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=0.171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05951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68682AB-B153-6CE5-5918-7FA6758B0A7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043473"/>
                  </p:ext>
                </p:extLst>
              </p:nvPr>
            </p:nvGraphicFramePr>
            <p:xfrm>
              <a:off x="262648" y="1369715"/>
              <a:ext cx="11586454" cy="206397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257714">
                      <a:extLst>
                        <a:ext uri="{9D8B030D-6E8A-4147-A177-3AD203B41FA5}">
                          <a16:colId xmlns:a16="http://schemas.microsoft.com/office/drawing/2014/main" val="4254769164"/>
                        </a:ext>
                      </a:extLst>
                    </a:gridCol>
                    <a:gridCol w="2937569">
                      <a:extLst>
                        <a:ext uri="{9D8B030D-6E8A-4147-A177-3AD203B41FA5}">
                          <a16:colId xmlns:a16="http://schemas.microsoft.com/office/drawing/2014/main" val="1570889064"/>
                        </a:ext>
                      </a:extLst>
                    </a:gridCol>
                    <a:gridCol w="2239756">
                      <a:extLst>
                        <a:ext uri="{9D8B030D-6E8A-4147-A177-3AD203B41FA5}">
                          <a16:colId xmlns:a16="http://schemas.microsoft.com/office/drawing/2014/main" val="1710863309"/>
                        </a:ext>
                      </a:extLst>
                    </a:gridCol>
                    <a:gridCol w="3151415">
                      <a:extLst>
                        <a:ext uri="{9D8B030D-6E8A-4147-A177-3AD203B41FA5}">
                          <a16:colId xmlns:a16="http://schemas.microsoft.com/office/drawing/2014/main" val="3361682952"/>
                        </a:ext>
                      </a:extLst>
                    </a:gridCol>
                  </a:tblGrid>
                  <a:tr h="587460"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Simulation Case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Empirical</a:t>
                          </a: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Eq. from Bergman et al.</a:t>
                          </a:r>
                          <a:r>
                            <a:rPr lang="en-US" sz="1200" baseline="30000">
                              <a:effectLst/>
                            </a:rPr>
                            <a:t>5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Fluent Only</a:t>
                          </a: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Simulation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Co-Solved Simulation TD provides temperature, Fluent provides convective heat flows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011570440"/>
                      </a:ext>
                    </a:extLst>
                  </a:tr>
                  <a:tr h="8734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87" t="-70833" r="-256742" b="-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10996" t="-70833" r="-184440" b="-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76359" t="-70833" r="-141576" b="-81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67892" t="-70833" r="-774" b="-8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8684024"/>
                      </a:ext>
                    </a:extLst>
                  </a:tr>
                  <a:tr h="6031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187" t="-248485" r="-256742" b="-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200">
                              <a:effectLst/>
                            </a:rPr>
                            <a:t>--</a:t>
                          </a:r>
                          <a:endParaRPr lang="en-US" sz="12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76359" t="-248485" r="-141576" b="-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267892" t="-248485" r="-774" b="-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59510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27AACBA-B042-886E-4EC9-740050E1E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7" y="4084237"/>
            <a:ext cx="4981175" cy="1189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9180FF-2D8D-3735-B63A-A31077D8B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333" y="3682960"/>
            <a:ext cx="2645865" cy="23287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D0F6D6-8EE1-2D13-2255-AC5AC30037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36" b="8729"/>
          <a:stretch/>
        </p:blipFill>
        <p:spPr bwMode="auto">
          <a:xfrm>
            <a:off x="8245026" y="3682960"/>
            <a:ext cx="3782268" cy="20639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F510D0-3DEE-3193-2A98-D3F00E702870}"/>
              </a:ext>
            </a:extLst>
          </p:cNvPr>
          <p:cNvSpPr txBox="1"/>
          <p:nvPr/>
        </p:nvSpPr>
        <p:spPr>
          <a:xfrm>
            <a:off x="1205951" y="5326059"/>
            <a:ext cx="2645865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CFD (Fluent) mesh 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5D6010-38FC-99E3-2EE8-0EF9593DCB25}"/>
              </a:ext>
            </a:extLst>
          </p:cNvPr>
          <p:cNvSpPr txBox="1"/>
          <p:nvPr/>
        </p:nvSpPr>
        <p:spPr>
          <a:xfrm>
            <a:off x="5268870" y="6031022"/>
            <a:ext cx="2645865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Air temperature profile for a plate flow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181598-11A9-4390-AF90-E8E321629D0D}"/>
              </a:ext>
            </a:extLst>
          </p:cNvPr>
          <p:cNvSpPr txBox="1"/>
          <p:nvPr/>
        </p:nvSpPr>
        <p:spPr>
          <a:xfrm>
            <a:off x="8376138" y="5697469"/>
            <a:ext cx="3782268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 showing the TD model(just the plate) overlaid on top of the CFD model</a:t>
            </a:r>
          </a:p>
        </p:txBody>
      </p:sp>
    </p:spTree>
    <p:extLst>
      <p:ext uri="{BB962C8B-B14F-4D97-AF65-F5344CB8AC3E}">
        <p14:creationId xmlns:p14="http://schemas.microsoft.com/office/powerpoint/2010/main" val="1502656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0CA1AD-CBC9-6922-61E9-6072603549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7A787E-B73C-7BD9-1784-3E25F5948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Co-Solver Control Volume Handling Differences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3AC0F2-BF4A-4244-1B4A-E05A2A56B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DraMS Thermal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2B703-4BCD-4C30-2A49-DDB9523AEB7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C9D3AC-3B55-7647-8382-912931438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916" y="1150916"/>
            <a:ext cx="5895581" cy="4556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55652B-3FF7-8E8B-C0FF-4DE4A5FF4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453" y="1308748"/>
            <a:ext cx="4380567" cy="22151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A612C1-D053-5C73-F4E5-CD01B4AD6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4453" y="3890990"/>
            <a:ext cx="2728915" cy="22430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E5CE1E-14E9-378C-2732-31626D05CDB7}"/>
              </a:ext>
            </a:extLst>
          </p:cNvPr>
          <p:cNvSpPr txBox="1"/>
          <p:nvPr/>
        </p:nvSpPr>
        <p:spPr>
          <a:xfrm>
            <a:off x="990371" y="5794838"/>
            <a:ext cx="589558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Diagram showing how control volume handling during the data processing can result in significantly different heat flux profile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350F26-CBE5-C6B8-D883-4D05A1F5BDAB}"/>
              </a:ext>
            </a:extLst>
          </p:cNvPr>
          <p:cNvSpPr txBox="1"/>
          <p:nvPr/>
        </p:nvSpPr>
        <p:spPr>
          <a:xfrm>
            <a:off x="7176237" y="3428999"/>
            <a:ext cx="4913948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Improper summing of the heat flux data with coarse mesh generating unrealistic results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D44D54-FB1F-2C7A-9672-3415DE659581}"/>
              </a:ext>
            </a:extLst>
          </p:cNvPr>
          <p:cNvSpPr txBox="1"/>
          <p:nvPr/>
        </p:nvSpPr>
        <p:spPr>
          <a:xfrm>
            <a:off x="8395112" y="5549252"/>
            <a:ext cx="3453988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Finer dis</a:t>
            </a:r>
            <a:r>
              <a:rPr lang="en-US" sz="1600" i="1" dirty="0"/>
              <a:t>cretization mitigates the issue 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610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1469A7-03B2-16E2-B21C-4DC439E69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Q-T method</a:t>
            </a:r>
          </a:p>
          <a:p>
            <a:pPr lvl="1"/>
            <a:r>
              <a:rPr lang="en-US" dirty="0"/>
              <a:t>Convective heat flux values from CFD are mapped to the TD model and are used as boundary conditions (BC)</a:t>
            </a:r>
          </a:p>
          <a:p>
            <a:pPr lvl="1"/>
            <a:r>
              <a:rPr lang="en-US" dirty="0"/>
              <a:t>Temperatures from TD are mapped to the CFD model and are used as wall BC</a:t>
            </a:r>
          </a:p>
          <a:p>
            <a:pPr lvl="1"/>
            <a:r>
              <a:rPr lang="en-US" dirty="0"/>
              <a:t>Quite unstable because convective influence is unbounded</a:t>
            </a:r>
          </a:p>
          <a:p>
            <a:pPr lvl="2"/>
            <a:r>
              <a:rPr lang="en-US" dirty="0"/>
              <a:t>i.e. think of a thermally floating plate with air flowing over it</a:t>
            </a:r>
          </a:p>
          <a:p>
            <a:pPr lvl="1"/>
            <a:endParaRPr lang="en-US" dirty="0"/>
          </a:p>
          <a:p>
            <a:r>
              <a:rPr lang="en-US" b="1" dirty="0"/>
              <a:t>HT-T method</a:t>
            </a:r>
          </a:p>
          <a:p>
            <a:pPr lvl="1"/>
            <a:r>
              <a:rPr lang="en-US" dirty="0"/>
              <a:t>Convection coefficient and local fluid temperature are mapped to the TD model and are used as BCs</a:t>
            </a:r>
          </a:p>
          <a:p>
            <a:pPr lvl="1"/>
            <a:r>
              <a:rPr lang="en-US" dirty="0"/>
              <a:t>Temperatures from TD are mapped to the CFD model and are used as wall BC</a:t>
            </a:r>
          </a:p>
          <a:p>
            <a:pPr lvl="1"/>
            <a:r>
              <a:rPr lang="en-US" dirty="0"/>
              <a:t>Stable because local fluid temperature bounds how far the </a:t>
            </a:r>
            <a:r>
              <a:rPr lang="en-US" dirty="0" err="1"/>
              <a:t>convecting</a:t>
            </a:r>
            <a:r>
              <a:rPr lang="en-US" dirty="0"/>
              <a:t> surface’s temperature can move per iteration</a:t>
            </a:r>
          </a:p>
          <a:p>
            <a:pPr lvl="1"/>
            <a:r>
              <a:rPr lang="en-US" dirty="0"/>
              <a:t>Unfortunately, due to control volume handling issues, cannot be used currently (2023 R2)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778A5C-7927-BE8B-132F-57DDB6632D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AA5916-5C23-7867-D478-917022BC1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Co-Solver Numerical Stability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62BCB2-3A1B-1367-463C-914D5EDD37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15A59-C408-E541-11FF-8D70549A150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063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D03E27-F4C5-D077-1D3F-5FD09144A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254868"/>
            <a:ext cx="11506200" cy="184539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Significantly different geometry clean up process between SCTAS and CFD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Geometry clean up process can be very different for the two models… would be good to have some degree of separation between the geometry between the two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Can be problematic when performing data mapping because the geometry must match well between the two for the data transfer to occur properly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/>
              <a:t>Finite Difference TD objects are currently not supported for co-solver data transfer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DraMS model has many finite difference TD objects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E0A39A-2460-0DF8-5C3D-4287C268F7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5623CA-6636-87C0-8BC9-8CD116EE2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process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77D1D-6129-CBF1-B5BB-EE0AD302B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18915AE-BD1E-EF44-3828-1857A4CB9F4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BC0FB6-43C9-117D-9897-B8DB21DE8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371" y="3046294"/>
            <a:ext cx="4352668" cy="2664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0A9B93-177A-DA49-ACD0-441A9B9DC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220" y="3100260"/>
            <a:ext cx="4944575" cy="2664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22BFC3-DBE8-8AF4-6EB6-8EA5D1377F82}"/>
              </a:ext>
            </a:extLst>
          </p:cNvPr>
          <p:cNvSpPr txBox="1"/>
          <p:nvPr/>
        </p:nvSpPr>
        <p:spPr>
          <a:xfrm>
            <a:off x="945150" y="5606141"/>
            <a:ext cx="4443109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SCTAS model has no significant limitations with simulating conduction/radiation exchange between two objects with infinitesimal gap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470185-2A6A-A3A2-591C-BCA1AADF200A}"/>
              </a:ext>
            </a:extLst>
          </p:cNvPr>
          <p:cNvSpPr txBox="1"/>
          <p:nvPr/>
        </p:nvSpPr>
        <p:spPr>
          <a:xfrm>
            <a:off x="6141220" y="5729253"/>
            <a:ext cx="4443109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CFD models require geometry modification to handle small air gaps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022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709D53-BCFB-E778-CECF-03A92342B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485900"/>
            <a:ext cx="5354892" cy="424577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TD-Fluent co-solver allows pseudo-transient co-simulation:</a:t>
            </a:r>
          </a:p>
          <a:p>
            <a:endParaRPr lang="en-US" dirty="0"/>
          </a:p>
          <a:p>
            <a:r>
              <a:rPr lang="en-US" dirty="0"/>
              <a:t>TD marches in time and calls steady state CFD simulation at set intervals to update convective boundary condition</a:t>
            </a:r>
          </a:p>
          <a:p>
            <a:pPr lvl="1"/>
            <a:r>
              <a:rPr lang="en-US" dirty="0"/>
              <a:t>Fluid temperatures and profiles will resolve and reach steady state conditions much quicker than the convection participating solids</a:t>
            </a:r>
          </a:p>
          <a:p>
            <a:pPr lvl="1"/>
            <a:r>
              <a:rPr lang="en-US" dirty="0"/>
              <a:t>Timestep will not be limited by CFL condition</a:t>
            </a:r>
          </a:p>
          <a:p>
            <a:pPr lvl="1"/>
            <a:endParaRPr lang="en-US" dirty="0"/>
          </a:p>
          <a:p>
            <a:r>
              <a:rPr lang="en-US" dirty="0"/>
              <a:t>Longer coupling interval will result in less accurate transient response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DDB19A-0841-FDAD-1D2D-454DFC5CDB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7AB956-017D-17A4-3257-71C65C580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Transient Simulation Capability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3E0C6-6739-1CF2-DEF3-9D7AE13DD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E7D5E-90DB-6D79-22CA-75C18316E6A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D37FAF-AA83-0EDE-08FA-59314EA34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028" y="1485900"/>
            <a:ext cx="4194737" cy="35878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F6B33E-9B73-8A26-B28C-DFC5BA032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7001" y="1408023"/>
            <a:ext cx="1860788" cy="33835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F333E0-60DF-F916-E0E8-58126C46E545}"/>
              </a:ext>
            </a:extLst>
          </p:cNvPr>
          <p:cNvSpPr txBox="1"/>
          <p:nvPr/>
        </p:nvSpPr>
        <p:spPr>
          <a:xfrm>
            <a:off x="6568625" y="5001044"/>
            <a:ext cx="4996772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Transient temperature and heat flow behavior for a co-solved solution with HT-T and Q-T methods 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777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F7A60E-2A36-3144-8E56-4AE41BB19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Capabilities</a:t>
            </a:r>
          </a:p>
          <a:p>
            <a:pPr lvl="1"/>
            <a:r>
              <a:rPr lang="en-US" dirty="0"/>
              <a:t>Can use complex fluid model to inform system level model iteratively</a:t>
            </a:r>
          </a:p>
          <a:p>
            <a:pPr lvl="1"/>
            <a:r>
              <a:rPr lang="en-US" dirty="0"/>
              <a:t>Allows pseudo-transient co-solving which lowers computational expenses</a:t>
            </a:r>
          </a:p>
          <a:p>
            <a:pPr lvl="1"/>
            <a:r>
              <a:rPr lang="en-US" dirty="0"/>
              <a:t>Fairly easy to setup</a:t>
            </a:r>
          </a:p>
          <a:p>
            <a:endParaRPr lang="en-US" dirty="0"/>
          </a:p>
          <a:p>
            <a:r>
              <a:rPr lang="en-US" dirty="0"/>
              <a:t>Limitations</a:t>
            </a:r>
          </a:p>
          <a:p>
            <a:pPr lvl="1"/>
            <a:r>
              <a:rPr lang="en-US" dirty="0"/>
              <a:t>Geometry must match well between CFD and TD to perform data mapping properly</a:t>
            </a:r>
          </a:p>
          <a:p>
            <a:pPr lvl="1"/>
            <a:r>
              <a:rPr lang="en-US" dirty="0"/>
              <a:t>Control volume handling issue, which can lead to unrealistic results with coarse meshes</a:t>
            </a:r>
          </a:p>
          <a:p>
            <a:pPr lvl="1"/>
            <a:r>
              <a:rPr lang="en-US" dirty="0"/>
              <a:t>Not all TD objects are not supported yet for data transport with CFD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9C2493-263D-5259-D167-81C79F644D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58B00F-E41E-356E-DC35-DFD133467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TD-Fluent Co-Solver Investigation Summary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08BF6-6DEB-5F89-EF53-A4E691F8AA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CE1305A-A02C-684D-A9A9-2F098C6DCED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125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3A4F55-F31D-1908-E8F3-BEBDBA7001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5A0C0F-7BAF-7B95-1426-6A8EAA910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Thermal Iso-value Exchange (TIE) Method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5ADF4C-865C-9121-DE7F-9D20AA3BD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0DBE7-4124-40A7-FBCD-EE796B5A77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84643D-4BFE-8BB4-4512-D4EF083DF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859" y="1215200"/>
            <a:ext cx="9364206" cy="4738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C01B1D-E1DB-D17D-4C26-ED4DF92ADE66}"/>
              </a:ext>
            </a:extLst>
          </p:cNvPr>
          <p:cNvSpPr txBox="1"/>
          <p:nvPr/>
        </p:nvSpPr>
        <p:spPr>
          <a:xfrm>
            <a:off x="2324911" y="6027003"/>
            <a:ext cx="8093411" cy="83099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Diagram depicting data flow for the TIE method. Use of the surrogate model for data transfer mitigates the current downsides of the TD-Fluent Co-solver, at the cost of losing local convection information</a:t>
            </a:r>
            <a:endParaRPr lang="en-US" sz="1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538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lowchart: Punched Tape 46">
            <a:extLst>
              <a:ext uri="{FF2B5EF4-FFF2-40B4-BE49-F238E27FC236}">
                <a16:creationId xmlns:a16="http://schemas.microsoft.com/office/drawing/2014/main" id="{A7BAAE0F-757F-422E-BBF6-232EBDE6AA41}"/>
              </a:ext>
            </a:extLst>
          </p:cNvPr>
          <p:cNvSpPr/>
          <p:nvPr/>
        </p:nvSpPr>
        <p:spPr>
          <a:xfrm>
            <a:off x="6844682" y="3270710"/>
            <a:ext cx="2342867" cy="1328228"/>
          </a:xfrm>
          <a:prstGeom prst="flowChartPunchedTape">
            <a:avLst/>
          </a:prstGeom>
          <a:pattFill prst="lgGrid">
            <a:fgClr>
              <a:schemeClr val="tx1"/>
            </a:fgClr>
            <a:bgClr>
              <a:schemeClr val="bg1"/>
            </a:bgClr>
          </a:pattFill>
          <a:ln w="1905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794E28-3A1D-439F-9FEE-3D6E014D8C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F05108D-555C-4953-9C74-CEA79762FE16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70E966-3F54-4000-B0FA-75086C177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1-D vs TIE Method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0512B-2EFD-4872-82CF-D1FA1045496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01437B-0680-4909-A797-52EE921EBBC2}" type="datetime1">
              <a:rPr lang="en-US" smtClean="0"/>
              <a:t>7/15/2024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8580E7-6DC9-4A91-A09C-66ED016C8490}"/>
              </a:ext>
            </a:extLst>
          </p:cNvPr>
          <p:cNvSpPr/>
          <p:nvPr/>
        </p:nvSpPr>
        <p:spPr>
          <a:xfrm>
            <a:off x="2048869" y="5174990"/>
            <a:ext cx="1129004" cy="1035698"/>
          </a:xfrm>
          <a:prstGeom prst="rect">
            <a:avLst/>
          </a:prstGeom>
          <a:noFill/>
          <a:ln w="1905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Box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548A1E-40F8-4887-8ADE-AD7084D256FA}"/>
              </a:ext>
            </a:extLst>
          </p:cNvPr>
          <p:cNvSpPr/>
          <p:nvPr/>
        </p:nvSpPr>
        <p:spPr>
          <a:xfrm>
            <a:off x="4109967" y="5168318"/>
            <a:ext cx="1129004" cy="1035698"/>
          </a:xfrm>
          <a:prstGeom prst="rect">
            <a:avLst/>
          </a:prstGeom>
          <a:noFill/>
          <a:ln w="1905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Box 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C090DC4-ED52-4D96-AC8F-F7E9A8F9C9A8}"/>
              </a:ext>
            </a:extLst>
          </p:cNvPr>
          <p:cNvSpPr/>
          <p:nvPr/>
        </p:nvSpPr>
        <p:spPr>
          <a:xfrm>
            <a:off x="3355759" y="2654707"/>
            <a:ext cx="231312" cy="230819"/>
          </a:xfrm>
          <a:prstGeom prst="ellipse">
            <a:avLst/>
          </a:prstGeom>
          <a:noFill/>
          <a:ln w="1905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74BBD4-BAC6-40BA-A9D7-E98D8F6402DC}"/>
              </a:ext>
            </a:extLst>
          </p:cNvPr>
          <p:cNvCxnSpPr>
            <a:stCxn id="8" idx="3"/>
            <a:endCxn id="6" idx="0"/>
          </p:cNvCxnSpPr>
          <p:nvPr/>
        </p:nvCxnSpPr>
        <p:spPr>
          <a:xfrm flipH="1">
            <a:off x="2613371" y="2851723"/>
            <a:ext cx="776263" cy="23232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04B5B72-D784-461B-8BB1-F29BA4E82A72}"/>
              </a:ext>
            </a:extLst>
          </p:cNvPr>
          <p:cNvCxnSpPr>
            <a:cxnSpLocks/>
            <a:stCxn id="8" idx="5"/>
            <a:endCxn id="7" idx="0"/>
          </p:cNvCxnSpPr>
          <p:nvPr/>
        </p:nvCxnSpPr>
        <p:spPr>
          <a:xfrm>
            <a:off x="3553196" y="2851723"/>
            <a:ext cx="1121273" cy="231659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996B3FF-0063-430C-921E-239201942D34}"/>
              </a:ext>
            </a:extLst>
          </p:cNvPr>
          <p:cNvSpPr txBox="1"/>
          <p:nvPr/>
        </p:nvSpPr>
        <p:spPr>
          <a:xfrm>
            <a:off x="1383605" y="1527052"/>
            <a:ext cx="34445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1-D Method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D468D5-9124-4F16-8ADF-591268B5878F}"/>
              </a:ext>
            </a:extLst>
          </p:cNvPr>
          <p:cNvSpPr txBox="1"/>
          <p:nvPr/>
        </p:nvSpPr>
        <p:spPr>
          <a:xfrm>
            <a:off x="3744180" y="2587712"/>
            <a:ext cx="1797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Air node</a:t>
            </a:r>
          </a:p>
          <a:p>
            <a:pPr algn="ctr"/>
            <a:r>
              <a:rPr lang="en-US" sz="1100" dirty="0"/>
              <a:t>Temperature calculated from enthalpy exchange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3AF67C-4027-4293-A23E-552657DEBC2A}"/>
              </a:ext>
            </a:extLst>
          </p:cNvPr>
          <p:cNvSpPr txBox="1"/>
          <p:nvPr/>
        </p:nvSpPr>
        <p:spPr>
          <a:xfrm>
            <a:off x="98513" y="2497334"/>
            <a:ext cx="30608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Conductors with h values approximated from empirical correlations</a:t>
            </a:r>
          </a:p>
          <a:p>
            <a:pPr marL="171450" indent="-171450">
              <a:buFontTx/>
              <a:buChar char="-"/>
            </a:pPr>
            <a:r>
              <a:rPr lang="en-US" sz="1400" dirty="0">
                <a:solidFill>
                  <a:srgbClr val="FF0000"/>
                </a:solidFill>
              </a:rPr>
              <a:t>Uses averaged box surface temperatures</a:t>
            </a:r>
          </a:p>
          <a:p>
            <a:pPr marL="171450" indent="-171450">
              <a:buFontTx/>
              <a:buChar char="-"/>
            </a:pPr>
            <a:endParaRPr lang="en-US" sz="1400" dirty="0">
              <a:solidFill>
                <a:srgbClr val="FF0000"/>
              </a:solidFill>
            </a:endParaRPr>
          </a:p>
          <a:p>
            <a:pPr marL="171450" indent="-171450">
              <a:buFontTx/>
              <a:buChar char="-"/>
            </a:pPr>
            <a:r>
              <a:rPr lang="en-US" sz="1400" dirty="0">
                <a:solidFill>
                  <a:srgbClr val="FF0000"/>
                </a:solidFill>
              </a:rPr>
              <a:t>Box to box interaction is weakly coupled via “far-away” air node</a:t>
            </a:r>
          </a:p>
          <a:p>
            <a:pPr marL="171450" indent="-171450">
              <a:buFontTx/>
              <a:buChar char="-"/>
            </a:pPr>
            <a:endParaRPr lang="en-US" sz="1400" dirty="0">
              <a:solidFill>
                <a:srgbClr val="FF0000"/>
              </a:solidFill>
            </a:endParaRPr>
          </a:p>
          <a:p>
            <a:pPr marL="171450" indent="-171450">
              <a:buFontTx/>
              <a:buChar char="-"/>
            </a:pPr>
            <a:r>
              <a:rPr lang="en-US" sz="1400" dirty="0">
                <a:solidFill>
                  <a:srgbClr val="FF0000"/>
                </a:solidFill>
              </a:rPr>
              <a:t>Empirical correlations are for ideal/well controlled flow conditions only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FA5487-E310-4AF6-99B3-EB00C5E2D953}"/>
              </a:ext>
            </a:extLst>
          </p:cNvPr>
          <p:cNvSpPr/>
          <p:nvPr/>
        </p:nvSpPr>
        <p:spPr>
          <a:xfrm>
            <a:off x="6464846" y="5174990"/>
            <a:ext cx="1129004" cy="1035698"/>
          </a:xfrm>
          <a:prstGeom prst="rect">
            <a:avLst/>
          </a:prstGeom>
          <a:noFill/>
          <a:ln w="1905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Box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DABEEF-4E5C-4F32-B4EC-4B7BCFD527BA}"/>
              </a:ext>
            </a:extLst>
          </p:cNvPr>
          <p:cNvSpPr/>
          <p:nvPr/>
        </p:nvSpPr>
        <p:spPr>
          <a:xfrm>
            <a:off x="8587706" y="5174990"/>
            <a:ext cx="1129004" cy="1035698"/>
          </a:xfrm>
          <a:prstGeom prst="rect">
            <a:avLst/>
          </a:prstGeom>
          <a:noFill/>
          <a:ln w="1905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Box 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ED61C55-5191-4771-BBC8-35F7EDF3406F}"/>
              </a:ext>
            </a:extLst>
          </p:cNvPr>
          <p:cNvCxnSpPr>
            <a:cxnSpLocks/>
            <a:endCxn id="21" idx="0"/>
          </p:cNvCxnSpPr>
          <p:nvPr/>
        </p:nvCxnSpPr>
        <p:spPr>
          <a:xfrm flipH="1">
            <a:off x="7029348" y="4652367"/>
            <a:ext cx="411869" cy="5226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120C502-1469-4ECE-A372-9C44A5555596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8541630" y="4514363"/>
            <a:ext cx="610578" cy="6606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3593653-FE08-403B-9BA6-9056EBF3F98E}"/>
              </a:ext>
            </a:extLst>
          </p:cNvPr>
          <p:cNvSpPr txBox="1"/>
          <p:nvPr/>
        </p:nvSpPr>
        <p:spPr>
          <a:xfrm>
            <a:off x="6431695" y="1493554"/>
            <a:ext cx="492256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TIE Method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3EEF1D-CE09-42FF-B5EE-F4421228F5DB}"/>
              </a:ext>
            </a:extLst>
          </p:cNvPr>
          <p:cNvSpPr txBox="1"/>
          <p:nvPr/>
        </p:nvSpPr>
        <p:spPr>
          <a:xfrm>
            <a:off x="9416248" y="2383882"/>
            <a:ext cx="27749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Conductors to local air temperatures with h values from CFD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FF0000"/>
                </a:solidFill>
              </a:rPr>
              <a:t>Uses averaged box surface temperatures </a:t>
            </a: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/>
              <a:t>CFD captures box to box interactions via simulating local air nodes</a:t>
            </a:r>
          </a:p>
          <a:p>
            <a:pPr marL="285750" indent="-285750">
              <a:buFontTx/>
              <a:buChar char="-"/>
            </a:pPr>
            <a:endParaRPr lang="en-US" sz="1400" dirty="0"/>
          </a:p>
          <a:p>
            <a:pPr marL="285750" indent="-285750">
              <a:buFontTx/>
              <a:buChar char="-"/>
            </a:pPr>
            <a:r>
              <a:rPr lang="en-US" sz="1400" dirty="0"/>
              <a:t>Uses NS-EQ to resolve flow conditions accurately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8F7E5E9-9406-4BAB-B084-8F45F10B6866}"/>
              </a:ext>
            </a:extLst>
          </p:cNvPr>
          <p:cNvCxnSpPr/>
          <p:nvPr/>
        </p:nvCxnSpPr>
        <p:spPr>
          <a:xfrm>
            <a:off x="5823751" y="1889731"/>
            <a:ext cx="0" cy="47418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88BCAB7-3B3B-4297-9D07-4C59E89CE277}"/>
              </a:ext>
            </a:extLst>
          </p:cNvPr>
          <p:cNvSpPr txBox="1"/>
          <p:nvPr/>
        </p:nvSpPr>
        <p:spPr>
          <a:xfrm>
            <a:off x="9771061" y="5416594"/>
            <a:ext cx="2342866" cy="707886"/>
          </a:xfrm>
          <a:prstGeom prst="rect">
            <a:avLst/>
          </a:prstGeom>
          <a:solidFill>
            <a:srgbClr val="00B050"/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Requires less approximations!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3F93A01-BB67-4240-9A56-F70488CF854F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3177873" y="5686167"/>
            <a:ext cx="932094" cy="66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F6C6E58-DE02-4784-96D7-1CCB4CDB97AE}"/>
              </a:ext>
            </a:extLst>
          </p:cNvPr>
          <p:cNvSpPr txBox="1"/>
          <p:nvPr/>
        </p:nvSpPr>
        <p:spPr>
          <a:xfrm>
            <a:off x="3414484" y="5308118"/>
            <a:ext cx="5424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1219C71-1825-4D59-8173-E2245A0748E0}"/>
              </a:ext>
            </a:extLst>
          </p:cNvPr>
          <p:cNvSpPr txBox="1"/>
          <p:nvPr/>
        </p:nvSpPr>
        <p:spPr>
          <a:xfrm>
            <a:off x="7095905" y="2484484"/>
            <a:ext cx="17970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Air mesh</a:t>
            </a:r>
          </a:p>
          <a:p>
            <a:pPr algn="ctr"/>
            <a:r>
              <a:rPr lang="en-US" sz="1200" dirty="0"/>
              <a:t>Captures all the local air temperature variations</a:t>
            </a:r>
            <a:endParaRPr lang="en-US" dirty="0"/>
          </a:p>
        </p:txBody>
      </p:sp>
      <p:sp>
        <p:nvSpPr>
          <p:cNvPr id="53" name="Flowchart: Punched Tape 52">
            <a:extLst>
              <a:ext uri="{FF2B5EF4-FFF2-40B4-BE49-F238E27FC236}">
                <a16:creationId xmlns:a16="http://schemas.microsoft.com/office/drawing/2014/main" id="{516CEAD2-2AC6-4E51-AEA9-65C1CDC343DB}"/>
              </a:ext>
            </a:extLst>
          </p:cNvPr>
          <p:cNvSpPr/>
          <p:nvPr/>
        </p:nvSpPr>
        <p:spPr>
          <a:xfrm>
            <a:off x="7884849" y="5442984"/>
            <a:ext cx="465918" cy="545613"/>
          </a:xfrm>
          <a:prstGeom prst="flowChartPunchedTape">
            <a:avLst/>
          </a:prstGeom>
          <a:pattFill prst="lgGrid">
            <a:fgClr>
              <a:schemeClr val="tx1"/>
            </a:fgClr>
            <a:bgClr>
              <a:schemeClr val="bg1"/>
            </a:bgClr>
          </a:pattFill>
          <a:ln w="19050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EC6C1CC-E73E-45CA-B90A-96E92B63D7FC}"/>
              </a:ext>
            </a:extLst>
          </p:cNvPr>
          <p:cNvCxnSpPr>
            <a:cxnSpLocks/>
            <a:stCxn id="53" idx="3"/>
            <a:endCxn id="22" idx="1"/>
          </p:cNvCxnSpPr>
          <p:nvPr/>
        </p:nvCxnSpPr>
        <p:spPr>
          <a:xfrm flipV="1">
            <a:off x="8350767" y="5692839"/>
            <a:ext cx="236939" cy="229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82827FE-A780-4B63-B7F0-4B7F609D4969}"/>
              </a:ext>
            </a:extLst>
          </p:cNvPr>
          <p:cNvCxnSpPr>
            <a:cxnSpLocks/>
            <a:stCxn id="21" idx="3"/>
            <a:endCxn id="53" idx="1"/>
          </p:cNvCxnSpPr>
          <p:nvPr/>
        </p:nvCxnSpPr>
        <p:spPr>
          <a:xfrm>
            <a:off x="7593850" y="5692839"/>
            <a:ext cx="290999" cy="229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72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21" grpId="0" animBg="1"/>
      <p:bldP spid="22" grpId="0" animBg="1"/>
      <p:bldP spid="26" grpId="0" animBg="1"/>
      <p:bldP spid="37" grpId="0" animBg="1"/>
      <p:bldP spid="44" grpId="0"/>
      <p:bldP spid="48" grpId="0"/>
      <p:bldP spid="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8FF63-402F-3FEB-3A08-9A587408D6C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E111E1-AD15-B0B5-0B7F-B685992E5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 more unphysical result at the cost of numerical accuracy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9D024-6096-D7AB-E31A-364AA42DD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836A8-7132-E5B2-E747-CD41EE3F4C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175A33-CCB9-7891-0C8E-B48D09E1F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446" y="1229233"/>
            <a:ext cx="4786792" cy="24200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BFA13E-A423-2B20-9026-8F8A1027B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446" y="3649321"/>
            <a:ext cx="4035725" cy="2847982"/>
          </a:xfrm>
          <a:prstGeom prst="rect">
            <a:avLst/>
          </a:prstGeom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AACB10-8C11-C85F-4A89-B04B743C6B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785" b="4416"/>
          <a:stretch/>
        </p:blipFill>
        <p:spPr bwMode="auto">
          <a:xfrm>
            <a:off x="8487110" y="3635246"/>
            <a:ext cx="2787493" cy="2697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E97BA6-06A0-1DA8-4BC8-6D7E397032A4}"/>
              </a:ext>
            </a:extLst>
          </p:cNvPr>
          <p:cNvSpPr txBox="1"/>
          <p:nvPr/>
        </p:nvSpPr>
        <p:spPr>
          <a:xfrm>
            <a:off x="75880" y="4445353"/>
            <a:ext cx="3415566" cy="132343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TIE method (right) vs </a:t>
            </a:r>
            <a:r>
              <a:rPr lang="en-US" sz="1600" i="1" dirty="0"/>
              <a:t>regular co-solved result (left) for a more finely discretized problem. TIE method, as expected, results in the smearing of convection data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CC617B-A669-883F-711F-88FF8CBE9302}"/>
              </a:ext>
            </a:extLst>
          </p:cNvPr>
          <p:cNvSpPr txBox="1"/>
          <p:nvPr/>
        </p:nvSpPr>
        <p:spPr>
          <a:xfrm>
            <a:off x="241136" y="1828642"/>
            <a:ext cx="3085054" cy="132343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TIE method (right) vs regular co-solved (left) result for a very coarse mesh problem. Control volume problem is no longer an issue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A82A28-8DCE-7131-2E58-9791FB0DE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5206" y="1214828"/>
            <a:ext cx="2459741" cy="243449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CFACBAE-4F5A-8C1D-7012-3A3C28EFD38D}"/>
              </a:ext>
            </a:extLst>
          </p:cNvPr>
          <p:cNvCxnSpPr/>
          <p:nvPr/>
        </p:nvCxnSpPr>
        <p:spPr>
          <a:xfrm>
            <a:off x="8365787" y="1229233"/>
            <a:ext cx="0" cy="511785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59A699-45D9-E522-7EA5-D9A4E69F0C9B}"/>
              </a:ext>
            </a:extLst>
          </p:cNvPr>
          <p:cNvCxnSpPr>
            <a:cxnSpLocks/>
          </p:cNvCxnSpPr>
          <p:nvPr/>
        </p:nvCxnSpPr>
        <p:spPr>
          <a:xfrm>
            <a:off x="393705" y="3675606"/>
            <a:ext cx="1165967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FC7E293-32CD-212A-8CE6-DBC0399AEBFF}"/>
              </a:ext>
            </a:extLst>
          </p:cNvPr>
          <p:cNvSpPr txBox="1"/>
          <p:nvPr/>
        </p:nvSpPr>
        <p:spPr>
          <a:xfrm>
            <a:off x="10779697" y="1194662"/>
            <a:ext cx="141163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chemeClr val="tx1"/>
                </a:solidFill>
              </a:rPr>
              <a:t>TIE Method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84A4F5-E9CB-1B75-3358-E28417532CA2}"/>
              </a:ext>
            </a:extLst>
          </p:cNvPr>
          <p:cNvSpPr txBox="1"/>
          <p:nvPr/>
        </p:nvSpPr>
        <p:spPr>
          <a:xfrm>
            <a:off x="10794388" y="3690287"/>
            <a:ext cx="1411637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chemeClr val="tx1"/>
                </a:solidFill>
              </a:rPr>
              <a:t>TIE Method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2DA2B2-4CCC-4C87-0798-2267C28972E7}"/>
              </a:ext>
            </a:extLst>
          </p:cNvPr>
          <p:cNvSpPr txBox="1"/>
          <p:nvPr/>
        </p:nvSpPr>
        <p:spPr>
          <a:xfrm>
            <a:off x="5817102" y="1119663"/>
            <a:ext cx="2590554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chemeClr val="tx1"/>
                </a:solidFill>
              </a:rPr>
              <a:t>Default Co-Solver Method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49BEEE-41A7-074E-0EED-E227042FC41A}"/>
              </a:ext>
            </a:extLst>
          </p:cNvPr>
          <p:cNvSpPr txBox="1"/>
          <p:nvPr/>
        </p:nvSpPr>
        <p:spPr>
          <a:xfrm>
            <a:off x="5714572" y="3709513"/>
            <a:ext cx="2590554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chemeClr val="tx1"/>
                </a:solidFill>
              </a:rPr>
              <a:t>Default Co-Solver Method</a:t>
            </a:r>
          </a:p>
        </p:txBody>
      </p:sp>
    </p:spTree>
    <p:extLst>
      <p:ext uri="{BB962C8B-B14F-4D97-AF65-F5344CB8AC3E}">
        <p14:creationId xmlns:p14="http://schemas.microsoft.com/office/powerpoint/2010/main" val="1544014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1C054A-7496-6137-8641-DBF93E68DA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BF4571-9961-EE75-35EA-E40FF0BBC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DraMS Model Simulation using the TIE method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B0344B-C910-C549-B234-F2F19384F4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05704E-2E4F-AA4D-4D0D-A20CCE163FB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36B035-D396-16A4-19BF-B50B552CC5DE}"/>
              </a:ext>
            </a:extLst>
          </p:cNvPr>
          <p:cNvSpPr txBox="1"/>
          <p:nvPr/>
        </p:nvSpPr>
        <p:spPr>
          <a:xfrm>
            <a:off x="1276507" y="1762215"/>
            <a:ext cx="2823845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Original Model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5038FD-ADC2-889E-1977-417CA57D0748}"/>
              </a:ext>
            </a:extLst>
          </p:cNvPr>
          <p:cNvSpPr txBox="1"/>
          <p:nvPr/>
        </p:nvSpPr>
        <p:spPr>
          <a:xfrm>
            <a:off x="5002668" y="1762215"/>
            <a:ext cx="2823845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Co-Solving Surrogate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4B552D-AB29-13F5-11E4-52D0B68A7334}"/>
              </a:ext>
            </a:extLst>
          </p:cNvPr>
          <p:cNvSpPr txBox="1"/>
          <p:nvPr/>
        </p:nvSpPr>
        <p:spPr>
          <a:xfrm>
            <a:off x="101294" y="5994313"/>
            <a:ext cx="2381093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Temperatures [K]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D45868-C426-42E2-8E4A-69DF9ACD954E}"/>
              </a:ext>
            </a:extLst>
          </p:cNvPr>
          <p:cNvSpPr txBox="1"/>
          <p:nvPr/>
        </p:nvSpPr>
        <p:spPr>
          <a:xfrm>
            <a:off x="8741552" y="1762215"/>
            <a:ext cx="2823845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CFD Model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0" name="2023-09-25_17-00-48">
            <a:hlinkClick r:id="" action="ppaction://media"/>
            <a:extLst>
              <a:ext uri="{FF2B5EF4-FFF2-40B4-BE49-F238E27FC236}">
                <a16:creationId xmlns:a16="http://schemas.microsoft.com/office/drawing/2014/main" id="{17827537-5E69-7189-EA1B-0B1A47CFF7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38854" y="2486026"/>
            <a:ext cx="4153146" cy="303552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CF414F8-835E-7E5C-943E-DA5D667FCD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709" b="8211"/>
          <a:stretch/>
        </p:blipFill>
        <p:spPr>
          <a:xfrm>
            <a:off x="4971795" y="2628899"/>
            <a:ext cx="3083474" cy="27497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53615C8-78BA-F166-80B6-8EC38E738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7365" y="2486026"/>
            <a:ext cx="3311973" cy="295850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6AB2DB9-1E1B-D611-2630-7716AE1447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231" y="1304924"/>
            <a:ext cx="1114610" cy="47370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446544E-DB26-049B-303D-702F70FE993C}"/>
              </a:ext>
            </a:extLst>
          </p:cNvPr>
          <p:cNvSpPr txBox="1"/>
          <p:nvPr/>
        </p:nvSpPr>
        <p:spPr>
          <a:xfrm>
            <a:off x="3290390" y="5688070"/>
            <a:ext cx="624840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57 iso-value exchange groups between CFD and TD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TIE Co-solver process is scalable</a:t>
            </a:r>
          </a:p>
        </p:txBody>
      </p:sp>
    </p:spTree>
    <p:extLst>
      <p:ext uri="{BB962C8B-B14F-4D97-AF65-F5344CB8AC3E}">
        <p14:creationId xmlns:p14="http://schemas.microsoft.com/office/powerpoint/2010/main" val="126937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991A24-686A-D119-BF1B-91E1945F46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F4A1B2-53E2-B1B5-1A82-CC2F2149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 Comparison: Co-solved with TIE vs 1-D Method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E8D7FA-DA19-309A-3935-FB6B984A9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8371F-5E2B-05F9-C323-D637B104F5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070D12E-CB46-0925-B335-C6C17D839F7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276507" y="1303506"/>
              <a:ext cx="9626823" cy="5038927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3681394">
                      <a:extLst>
                        <a:ext uri="{9D8B030D-6E8A-4147-A177-3AD203B41FA5}">
                          <a16:colId xmlns:a16="http://schemas.microsoft.com/office/drawing/2014/main" val="129756210"/>
                        </a:ext>
                      </a:extLst>
                    </a:gridCol>
                    <a:gridCol w="1807493">
                      <a:extLst>
                        <a:ext uri="{9D8B030D-6E8A-4147-A177-3AD203B41FA5}">
                          <a16:colId xmlns:a16="http://schemas.microsoft.com/office/drawing/2014/main" val="69902241"/>
                        </a:ext>
                      </a:extLst>
                    </a:gridCol>
                    <a:gridCol w="2109435">
                      <a:extLst>
                        <a:ext uri="{9D8B030D-6E8A-4147-A177-3AD203B41FA5}">
                          <a16:colId xmlns:a16="http://schemas.microsoft.com/office/drawing/2014/main" val="2772341268"/>
                        </a:ext>
                      </a:extLst>
                    </a:gridCol>
                    <a:gridCol w="2028501">
                      <a:extLst>
                        <a:ext uri="{9D8B030D-6E8A-4147-A177-3AD203B41FA5}">
                          <a16:colId xmlns:a16="http://schemas.microsoft.com/office/drawing/2014/main" val="2453159375"/>
                        </a:ext>
                      </a:extLst>
                    </a:gridCol>
                  </a:tblGrid>
                  <a:tr h="372563">
                    <a:tc gridSpan="4"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dirty="0">
                              <a:solidFill>
                                <a:srgbClr val="FFFFFF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Convective Heat Flows,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Batang" panose="02030600000101010101" pitchFamily="18" charset="-127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Batang" panose="02030600000101010101" pitchFamily="18" charset="-127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600" b="1" i="1">
                                          <a:solidFill>
                                            <a:srgbClr val="FFFFFF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Batang" panose="02030600000101010101" pitchFamily="18" charset="-127"/>
                                        </a:rPr>
                                        <m:t>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600" b="1" i="1">
                                      <a:solidFill>
                                        <a:srgbClr val="FFFF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Batang" panose="02030600000101010101" pitchFamily="18" charset="-127"/>
                                    </a:rPr>
                                    <m:t>𝒄𝒐𝒏𝒗</m:t>
                                  </m:r>
                                </m:sub>
                              </m:sSub>
                              <m:r>
                                <a:rPr lang="en-US" sz="1600" b="1" i="1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Batang" panose="02030600000101010101" pitchFamily="18" charset="-127"/>
                                </a:rPr>
                                <m:t>. </m:t>
                              </m:r>
                            </m:oMath>
                          </a14:m>
                          <a:r>
                            <a:rPr lang="en-US" sz="1600" b="1" dirty="0">
                              <a:solidFill>
                                <a:srgbClr val="FFFFFF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Positive is heat into the air</a:t>
                          </a:r>
                          <a:endParaRPr lang="en-US" sz="16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7247036"/>
                      </a:ext>
                    </a:extLst>
                  </a:tr>
                  <a:tr h="717903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DraMS Component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TIE method</a:t>
                          </a:r>
                          <a:endParaRPr lang="en-US" sz="16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Co-solve</a:t>
                          </a:r>
                          <a:endParaRPr lang="en-US" sz="16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1-D method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h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 = 5 W/m</a:t>
                          </a:r>
                          <a:r>
                            <a:rPr lang="en-US" sz="1600" b="1" baseline="300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2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Batang" panose="02030600000101010101" pitchFamily="18" charset="-127"/>
                              <a:cs typeface="Cambria Math" panose="02040503050406030204" pitchFamily="18" charset="0"/>
                            </a:rPr>
                            <a:t>⋅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K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1-D method,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h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 = 15 W/m</a:t>
                          </a:r>
                          <a:r>
                            <a:rPr lang="en-US" sz="1600" b="1" baseline="300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2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Batang" panose="02030600000101010101" pitchFamily="18" charset="-127"/>
                              <a:cs typeface="Cambria Math" panose="02040503050406030204" pitchFamily="18" charset="0"/>
                            </a:rPr>
                            <a:t>⋅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K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5794883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Attic Baseplate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6.8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3.82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5.26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3139983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Attic Roof Structure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-37.5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-32.7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-46.5</a:t>
                          </a:r>
                          <a:endParaRPr lang="en-US" sz="16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02057413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Detector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1.49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1.29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1.43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6113625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Ion Trap Mass Spectrometer (ITMS)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4.69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3.63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4.83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75542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Laser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0.55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0.51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0.68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1820222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Manifold Valve Assemblies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0.036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0.55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0.38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3254329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Manifold Support Wall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3.27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0.64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1.17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13590382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Miniature Scroll Pumps (MSPs)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4.84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3.22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6.82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8829320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RF Electronic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1.74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0.64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1.57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88216792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Wide Range Pump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4.19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1.85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3.72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16315088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Wonderwall (structural)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-3.72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-4.92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-8.78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121542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8070D12E-CB46-0925-B335-C6C17D839F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9073502"/>
                  </p:ext>
                </p:extLst>
              </p:nvPr>
            </p:nvGraphicFramePr>
            <p:xfrm>
              <a:off x="1276507" y="1303506"/>
              <a:ext cx="9626823" cy="5038927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3681394">
                      <a:extLst>
                        <a:ext uri="{9D8B030D-6E8A-4147-A177-3AD203B41FA5}">
                          <a16:colId xmlns:a16="http://schemas.microsoft.com/office/drawing/2014/main" val="129756210"/>
                        </a:ext>
                      </a:extLst>
                    </a:gridCol>
                    <a:gridCol w="1807493">
                      <a:extLst>
                        <a:ext uri="{9D8B030D-6E8A-4147-A177-3AD203B41FA5}">
                          <a16:colId xmlns:a16="http://schemas.microsoft.com/office/drawing/2014/main" val="69902241"/>
                        </a:ext>
                      </a:extLst>
                    </a:gridCol>
                    <a:gridCol w="2109435">
                      <a:extLst>
                        <a:ext uri="{9D8B030D-6E8A-4147-A177-3AD203B41FA5}">
                          <a16:colId xmlns:a16="http://schemas.microsoft.com/office/drawing/2014/main" val="2772341268"/>
                        </a:ext>
                      </a:extLst>
                    </a:gridCol>
                    <a:gridCol w="2028501">
                      <a:extLst>
                        <a:ext uri="{9D8B030D-6E8A-4147-A177-3AD203B41FA5}">
                          <a16:colId xmlns:a16="http://schemas.microsoft.com/office/drawing/2014/main" val="2453159375"/>
                        </a:ext>
                      </a:extLst>
                    </a:gridCol>
                  </a:tblGrid>
                  <a:tr h="372563">
                    <a:tc gridSpan="4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3" t="-13115" r="-127" b="-126065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7247036"/>
                      </a:ext>
                    </a:extLst>
                  </a:tr>
                  <a:tr h="717903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DraMS Component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TIE method</a:t>
                          </a:r>
                          <a:endParaRPr lang="en-US" sz="16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Co-solve</a:t>
                          </a:r>
                          <a:endParaRPr lang="en-US" sz="16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1-D method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h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 = 5 W/m</a:t>
                          </a:r>
                          <a:r>
                            <a:rPr lang="en-US" sz="1600" b="1" baseline="300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2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Batang" panose="02030600000101010101" pitchFamily="18" charset="-127"/>
                              <a:cs typeface="Cambria Math" panose="02040503050406030204" pitchFamily="18" charset="0"/>
                            </a:rPr>
                            <a:t>⋅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K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1-D method,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  <a:p>
                          <a:pPr marL="0" marR="0" indent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b="1" i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h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 = 15 W/m</a:t>
                          </a:r>
                          <a:r>
                            <a:rPr lang="en-US" sz="1600" b="1" baseline="300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2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Batang" panose="02030600000101010101" pitchFamily="18" charset="-127"/>
                              <a:cs typeface="Cambria Math" panose="02040503050406030204" pitchFamily="18" charset="0"/>
                            </a:rPr>
                            <a:t>⋅</a:t>
                          </a:r>
                          <a:r>
                            <a:rPr lang="en-US" sz="1600" b="1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K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5794883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Attic Baseplate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6.8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3.82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5.26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3139983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Attic Roof Structure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-37.5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-32.7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-46.5</a:t>
                          </a:r>
                          <a:endParaRPr lang="en-US" sz="1600" dirty="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02057413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Detector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1.49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1.29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1.43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6113625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Ion Trap Mass Spectrometer (ITMS)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4.69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3.63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4.83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75542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Laser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0.55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0.51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0.68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1820222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Manifold Valve Assemblies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0.036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0.55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0.38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3254329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Manifold Support Wall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3.27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0.64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1.17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13590382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Miniature Scroll Pumps (MSPs)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4.84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3.22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6.82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8829320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RF Electronic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1.74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0.64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1.57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88216792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Wide Range Pump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4.19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1.85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3.72</a:t>
                          </a:r>
                          <a:endParaRPr lang="en-US" sz="1600">
                            <a:effectLst/>
                            <a:latin typeface="Times New Roman" panose="02020603050405020304" pitchFamily="18" charset="0"/>
                            <a:ea typeface="Batang" panose="02030600000101010101" pitchFamily="18" charset="-127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CC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16315088"/>
                      </a:ext>
                    </a:extLst>
                  </a:tr>
                  <a:tr h="358951"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Wonderwall (structural)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-3.72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-4.92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18288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182880" algn="l"/>
                            </a:tabLs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Batang" panose="02030600000101010101" pitchFamily="18" charset="-127"/>
                            </a:rPr>
                            <a:t>-8.78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6666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1215422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68106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5C42C2-5213-39F0-A821-40B149B6B2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0946A5-A0E2-7833-F447-71855898A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TIE Method Co-Solved DraMS Transient Simulation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03737-1BB7-5771-6701-278ED28ED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A558B-2486-DD6E-A037-12F5B5FD6B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28E91E-4A3D-49E6-15A5-C4BCF288E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382" y="1202770"/>
            <a:ext cx="6806429" cy="48584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E39C76-83C2-2808-72B9-F1DBB8C790AA}"/>
              </a:ext>
            </a:extLst>
          </p:cNvPr>
          <p:cNvSpPr txBox="1"/>
          <p:nvPr/>
        </p:nvSpPr>
        <p:spPr>
          <a:xfrm>
            <a:off x="333737" y="2767280"/>
            <a:ext cx="3685970" cy="132343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Transient simulation using the TIE method. Some instability is detected for low thermal mass component (Detector), but otherwise, the temperature is well behaved.  </a:t>
            </a:r>
          </a:p>
        </p:txBody>
      </p:sp>
    </p:spTree>
    <p:extLst>
      <p:ext uri="{BB962C8B-B14F-4D97-AF65-F5344CB8AC3E}">
        <p14:creationId xmlns:p14="http://schemas.microsoft.com/office/powerpoint/2010/main" val="2013814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3B8377-5948-F175-9232-A15883079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Complex DraMS instrument has been analyzed successfully using the co-solver TIE method</a:t>
            </a:r>
          </a:p>
          <a:p>
            <a:endParaRPr lang="en-US" dirty="0"/>
          </a:p>
          <a:p>
            <a:r>
              <a:rPr lang="en-US" dirty="0"/>
              <a:t>Co-solver is a fantastic tool to get the best out of both CFD and SCTAS, but there are some limitations currently</a:t>
            </a:r>
          </a:p>
          <a:p>
            <a:endParaRPr lang="en-US" dirty="0"/>
          </a:p>
          <a:p>
            <a:r>
              <a:rPr lang="en-US" dirty="0"/>
              <a:t>TIE method works around the limitations by providing a degree of math model separation and data controllability between the CFD and SCTAS model, at the cost of some numerical accuracy (loss of local heat transfer coefficient information)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BF289B-05F8-9A43-8E5A-687022D90B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BCDCBD-78E1-0D41-A999-31B5EBF8E02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DD7BFC-236C-0500-9457-875EAE494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0AAA8-BA23-29AE-F5F3-6EB682E94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DraMS Thermal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8652A-6F5A-5B9D-64C4-725480F3F4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6DB5E9-AAB3-4415-A7BA-1EAC1A3583D8}" type="datetime1">
              <a:rPr lang="en-US" smtClean="0"/>
              <a:t>7/15/2024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428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27CB8-4C99-F747-7AF7-EBCB898D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FE690-020E-A0F9-6032-12D3CD787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DraMS </a:t>
            </a:r>
          </a:p>
          <a:p>
            <a:endParaRPr lang="en-US" dirty="0"/>
          </a:p>
          <a:p>
            <a:r>
              <a:rPr lang="en-US" dirty="0"/>
              <a:t>540 MRAD (</a:t>
            </a:r>
            <a:r>
              <a:rPr lang="en-US" u="sng" dirty="0"/>
              <a:t>M</a:t>
            </a:r>
            <a:r>
              <a:rPr lang="en-US" dirty="0"/>
              <a:t>SD Internal </a:t>
            </a:r>
            <a:r>
              <a:rPr lang="en-US" u="sng" dirty="0"/>
              <a:t>R</a:t>
            </a:r>
            <a:r>
              <a:rPr lang="en-US" dirty="0"/>
              <a:t>esearch </a:t>
            </a:r>
            <a:r>
              <a:rPr lang="en-US" u="sng" dirty="0"/>
              <a:t>A</a:t>
            </a:r>
            <a:r>
              <a:rPr lang="en-US" dirty="0"/>
              <a:t>nd </a:t>
            </a:r>
            <a:r>
              <a:rPr lang="en-US" u="sng" dirty="0"/>
              <a:t>D</a:t>
            </a:r>
            <a:r>
              <a:rPr lang="en-US" dirty="0"/>
              <a:t>evelopment)</a:t>
            </a:r>
          </a:p>
          <a:p>
            <a:endParaRPr lang="en-US" dirty="0"/>
          </a:p>
          <a:p>
            <a:r>
              <a:rPr lang="en-US" dirty="0"/>
              <a:t>Code 540 IT – Troy Dunn and Michelle Longo</a:t>
            </a:r>
          </a:p>
          <a:p>
            <a:endParaRPr lang="en-US" dirty="0"/>
          </a:p>
          <a:p>
            <a:r>
              <a:rPr lang="en-US" dirty="0"/>
              <a:t>ANSYS – Tim Panczak and </a:t>
            </a:r>
            <a:r>
              <a:rPr lang="en-US" dirty="0" err="1"/>
              <a:t>Purav</a:t>
            </a:r>
            <a:r>
              <a:rPr lang="en-US" dirty="0"/>
              <a:t> Patel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Thermal Branch – David Steinfeld, Hume Peabody, and many others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0B4D3-8730-5B5D-3854-DFFAF1AB8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631D8-6BD6-4D1B-A857-324E3333DBFC}" type="datetime1">
              <a:rPr lang="en-US" smtClean="0"/>
              <a:t>7/15/2024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61116-F3E0-7AF4-1E96-E033213B5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3EA98-1FF6-44D0-AA14-7FAE5140F41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54714"/>
      </p:ext>
    </p:extLst>
  </p:cSld>
  <p:clrMapOvr>
    <a:masterClrMapping/>
  </p:clrMapOvr>
</p:sld>
</file>

<file path=ppt/theme/theme1.xml><?xml version="1.0" encoding="utf-8"?>
<a:theme xmlns:a="http://schemas.openxmlformats.org/drawingml/2006/main" name="1_Dragonfly Widescreen">
  <a:themeElements>
    <a:clrScheme name="Custom 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C73"/>
      </a:accent1>
      <a:accent2>
        <a:srgbClr val="3E8EDE"/>
      </a:accent2>
      <a:accent3>
        <a:srgbClr val="74AA50"/>
      </a:accent3>
      <a:accent4>
        <a:srgbClr val="D2D755"/>
      </a:accent4>
      <a:accent5>
        <a:srgbClr val="FF9E16"/>
      </a:accent5>
      <a:accent6>
        <a:srgbClr val="E03C30"/>
      </a:accent6>
      <a:hlink>
        <a:srgbClr val="0537FF"/>
      </a:hlink>
      <a:folHlink>
        <a:srgbClr val="953A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rmAutofit/>
      </a:bodyPr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9050">
          <a:noFill/>
        </a:ln>
      </a:spPr>
      <a:bodyPr wrap="square" rtlCol="0">
        <a:spAutoFit/>
      </a:bodyPr>
      <a:lstStyle>
        <a:defPPr algn="l">
          <a:defRPr sz="2000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315DFE08-84FE-FA4A-ABCB-E337641C4736}" vid="{93EA3F8C-A712-8E48-8ED4-FFFE1239D3EF}"/>
    </a:ext>
  </a:extLst>
</a:theme>
</file>

<file path=ppt/theme/theme2.xml><?xml version="1.0" encoding="utf-8"?>
<a:theme xmlns:a="http://schemas.openxmlformats.org/drawingml/2006/main" name="Dragonfly Widescreen">
  <a:themeElements>
    <a:clrScheme name="Custom 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C73"/>
      </a:accent1>
      <a:accent2>
        <a:srgbClr val="3E8EDE"/>
      </a:accent2>
      <a:accent3>
        <a:srgbClr val="74AA50"/>
      </a:accent3>
      <a:accent4>
        <a:srgbClr val="D2D755"/>
      </a:accent4>
      <a:accent5>
        <a:srgbClr val="FF9E16"/>
      </a:accent5>
      <a:accent6>
        <a:srgbClr val="E03C30"/>
      </a:accent6>
      <a:hlink>
        <a:srgbClr val="0537FF"/>
      </a:hlink>
      <a:folHlink>
        <a:srgbClr val="953A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rmAutofit/>
      </a:bodyPr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19050">
          <a:noFill/>
        </a:ln>
      </a:spPr>
      <a:bodyPr wrap="square" rtlCol="0">
        <a:spAutoFit/>
      </a:bodyPr>
      <a:lstStyle>
        <a:defPPr algn="l">
          <a:defRPr sz="20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315DFE08-84FE-FA4A-ABCB-E337641C4736}" vid="{93EA3F8C-A712-8E48-8ED4-FFFE1239D3E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16685</TotalTime>
  <Words>1526</Words>
  <Application>Microsoft Office PowerPoint</Application>
  <PresentationFormat>Widescreen</PresentationFormat>
  <Paragraphs>300</Paragraphs>
  <Slides>23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.AppleSystemUIFont</vt:lpstr>
      <vt:lpstr>Arial Regular</vt:lpstr>
      <vt:lpstr>Arial</vt:lpstr>
      <vt:lpstr>Cambria Math</vt:lpstr>
      <vt:lpstr>Courier New</vt:lpstr>
      <vt:lpstr>Times New Roman</vt:lpstr>
      <vt:lpstr>Wingdings</vt:lpstr>
      <vt:lpstr>1_Dragonfly Widescreen</vt:lpstr>
      <vt:lpstr>Dragonfly Widescreen</vt:lpstr>
      <vt:lpstr>Coupling a CFD Model to a Spacecraft Thermal System Model for the DraMS Instrument Thermal Analysis</vt:lpstr>
      <vt:lpstr>Dragonfly Mission</vt:lpstr>
      <vt:lpstr>DraMS (Dragonfly Mass Spectrometer)</vt:lpstr>
      <vt:lpstr>DraMS Thermal Control System: Conduction/Convection/Radiation Analysis is Important!</vt:lpstr>
      <vt:lpstr>Initial Modeling Methodology: 1-D Convective Boundary Conditions</vt:lpstr>
      <vt:lpstr>However, Flow within DraMS is Complex!</vt:lpstr>
      <vt:lpstr>CFD is needed, but….</vt:lpstr>
      <vt:lpstr>Solution: Co-solving SCTAS and CFD</vt:lpstr>
      <vt:lpstr>Co-Solver Investigation Areas of Focus</vt:lpstr>
      <vt:lpstr>Co-Solver Numerical Accuracy Sanity Check</vt:lpstr>
      <vt:lpstr>Co-Solver Control Volume Handling Differences</vt:lpstr>
      <vt:lpstr>Co-Solver Numerical Stability</vt:lpstr>
      <vt:lpstr>Workflow process</vt:lpstr>
      <vt:lpstr>Transient Simulation Capability</vt:lpstr>
      <vt:lpstr>TD-Fluent Co-Solver Investigation Summary</vt:lpstr>
      <vt:lpstr>Thermal Iso-value Exchange (TIE) Method</vt:lpstr>
      <vt:lpstr>1-D vs TIE Method</vt:lpstr>
      <vt:lpstr>No more unphysical result at the cost of numerical accuracy</vt:lpstr>
      <vt:lpstr>DraMS Model Simulation using the TIE method</vt:lpstr>
      <vt:lpstr>Result Comparison: Co-solved with TIE vs 1-D Method</vt:lpstr>
      <vt:lpstr>TIE Method Co-Solved DraMS Transient Simulation</vt:lpstr>
      <vt:lpstr>Conclusion</vt:lpstr>
      <vt:lpstr>Acknowledgements</vt:lpstr>
    </vt:vector>
  </TitlesOfParts>
  <Company>JHU/APL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Turtle</dc:creator>
  <cp:lastModifiedBy>Bae, Daniel G. (GSFC-5450)</cp:lastModifiedBy>
  <cp:revision>1336</cp:revision>
  <cp:lastPrinted>2018-02-21T14:56:29Z</cp:lastPrinted>
  <dcterms:created xsi:type="dcterms:W3CDTF">2015-04-12T19:30:02Z</dcterms:created>
  <dcterms:modified xsi:type="dcterms:W3CDTF">2024-07-15T18:37:19Z</dcterms:modified>
</cp:coreProperties>
</file>