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6858000" cx="12192000"/>
  <p:notesSz cx="6858000" cy="9144000"/>
  <p:embeddedFontLst>
    <p:embeddedFont>
      <p:font typeface="Helvetica Neue"/>
      <p:regular r:id="rId44"/>
      <p:bold r:id="rId45"/>
      <p:italic r:id="rId46"/>
      <p:boldItalic r:id="rId47"/>
    </p:embeddedFont>
    <p:embeddedFont>
      <p:font typeface="Helvetica Neue Light"/>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Ashley Zelinski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HelveticaNeue-regular.fntdata"/><Relationship Id="rId43" Type="http://schemas.openxmlformats.org/officeDocument/2006/relationships/slide" Target="slides/slide38.xml"/><Relationship Id="rId46" Type="http://schemas.openxmlformats.org/officeDocument/2006/relationships/font" Target="fonts/HelveticaNeue-italic.fntdata"/><Relationship Id="rId45" Type="http://schemas.openxmlformats.org/officeDocument/2006/relationships/font" Target="fonts/HelveticaNeue-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HelveticaNeueLight-regular.fntdata"/><Relationship Id="rId47" Type="http://schemas.openxmlformats.org/officeDocument/2006/relationships/font" Target="fonts/HelveticaNeue-boldItalic.fntdata"/><Relationship Id="rId49" Type="http://schemas.openxmlformats.org/officeDocument/2006/relationships/font" Target="fonts/HelveticaNeueLight-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HelveticaNeueLight-boldItalic.fntdata"/><Relationship Id="rId50" Type="http://schemas.openxmlformats.org/officeDocument/2006/relationships/font" Target="fonts/HelveticaNeueLight-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6-22T19:06:32.067">
    <p:pos x="6000" y="0"/>
    <p:text>https://www.dropbox.com/sh/ixzwqvn5yhz5gr4/AAAsvBgbfpPJ1OBLe2-fLiqpa?dl=0
high res image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06-22T19:17:02.944">
    <p:pos x="6000" y="0"/>
    <p:text>https://unfoldtheuniverse.myhubs.net/
try it yourself</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baim.org/techniques/powerpoint/" TargetMode="External"/><Relationship Id="rId3" Type="http://schemas.openxmlformats.org/officeDocument/2006/relationships/hyperlink" Target="https://webbtelescope.org/contents/media/images/2017/28/4051-Image"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bbtelescope.org/news/news-releases" TargetMode="External"/><Relationship Id="rId3" Type="http://schemas.openxmlformats.org/officeDocument/2006/relationships/hyperlink" Target="https://webbtelescope.org/news" TargetMode="External"/><Relationship Id="rId4" Type="http://schemas.openxmlformats.org/officeDocument/2006/relationships/hyperlink" Target="https://webbtelescope.org/contents/media/images/2021/004/01EX2AXKF1EKA0J7K1965PCNBC" TargetMode="External"/><Relationship Id="rId5" Type="http://schemas.openxmlformats.org/officeDocument/2006/relationships/hyperlink" Target="https://hubblesite.org/contents/media/images/2009/25/2606-Image.html" TargetMode="External"/><Relationship Id="rId6" Type="http://schemas.openxmlformats.org/officeDocument/2006/relationships/hyperlink" Target="https://hubblesite.org/contents/media/images/2007/16/2099-Image.html" TargetMode="External"/><Relationship Id="rId7" Type="http://schemas.openxmlformats.org/officeDocument/2006/relationships/hyperlink" Target="https://webbtelescope.org/contents/media/images/4193-Imag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olarsystem.nasa.gov/resources/754/what-is-a-lagrange-point/" TargetMode="External"/><Relationship Id="rId3" Type="http://schemas.openxmlformats.org/officeDocument/2006/relationships/hyperlink" Target="https://www.flickr.com/photos/nasawebbtelescope/51886649707" TargetMode="External"/><Relationship Id="rId4" Type="http://schemas.openxmlformats.org/officeDocument/2006/relationships/hyperlink" Target="https://webbtelescope.org/news/news-releases" TargetMode="External"/><Relationship Id="rId5" Type="http://schemas.openxmlformats.org/officeDocument/2006/relationships/hyperlink" Target="https://webbtelescope.org/news" TargetMode="External"/><Relationship Id="rId6" Type="http://schemas.openxmlformats.org/officeDocument/2006/relationships/hyperlink" Target="https://webbtelescope.org/webb-science/the-observatory"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lanetary.org/articles/jwst-first-images" TargetMode="External"/><Relationship Id="rId3" Type="http://schemas.openxmlformats.org/officeDocument/2006/relationships/hyperlink" Target="https://webbtelescope.org/contents/media/images/01FJHQXZNXV0GWWJMCX69J57FD" TargetMode="External"/><Relationship Id="rId4" Type="http://schemas.openxmlformats.org/officeDocument/2006/relationships/hyperlink" Target="https://webbtelescope.org/contents/media/images/4180-Image" TargetMode="External"/><Relationship Id="rId5" Type="http://schemas.openxmlformats.org/officeDocument/2006/relationships/hyperlink" Target="https://www.nasa.gov/feature/goddard/2017/aligning-the-primary-mirror-segments-of-nasa-s-james-webb-space-telescope-with-light" TargetMode="External"/><Relationship Id="rId6" Type="http://schemas.openxmlformats.org/officeDocument/2006/relationships/hyperlink" Target="https://webbtelescope.org/news/webb-science-writers-guide/telescope-overview" TargetMode="External"/><Relationship Id="rId7" Type="http://schemas.openxmlformats.org/officeDocument/2006/relationships/hyperlink" Target="https://www.youtube.com/watch?v=RzGLKQ7_KZQ" TargetMode="External"/><Relationship Id="rId8" Type="http://schemas.openxmlformats.org/officeDocument/2006/relationships/hyperlink" Target="https://webbtelescope.org/contents/media/images/01FJHQXZNXV0GWWJMCX69J57FD"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Please display this slide on screen before your presentation begins and during your introduction.</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In this notes pane area, you will find supporting information for each slide and links to additional resources.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You may customize this presentation—removing slides, changing the order, and more. If you would like to add slides, there are templates at the end. We recommend adding slides to this document (not importing slides from this template into your file). Using this as your primary file will preserve the fonts and styling.</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You do not have to use all of the slides in this template. Delete any slides that you do not plan to use in your presentation.</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If you need to share your presentation, it is best to save your presentation as a PDF file.</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templates are accessible with existing content, but make sure that your final presentation still meets accessibility standards once you add your own content and images. For general PowerPoint Accessibility Guidelines: </a:t>
            </a:r>
            <a:r>
              <a:rPr lang="en-US" sz="1200" u="sng">
                <a:solidFill>
                  <a:schemeClr val="dk1"/>
                </a:solidFill>
                <a:latin typeface="Calibri"/>
                <a:ea typeface="Calibri"/>
                <a:cs typeface="Calibri"/>
                <a:sym typeface="Calibri"/>
                <a:hlinkClick r:id="rId2">
                  <a:extLst>
                    <a:ext uri="{A12FA001-AC4F-418D-AE19-62706E023703}">
                      <ahyp:hlinkClr val="tx"/>
                    </a:ext>
                  </a:extLst>
                </a:hlinkClick>
              </a:rPr>
              <a:t>https://webaim.org/techniques/powerpoint/</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__________________________</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Image Credit: NASA, ESA, Northrop Grumman</a:t>
            </a:r>
            <a:endParaRPr/>
          </a:p>
          <a:p>
            <a:pPr indent="0" lvl="0" marL="0" rtl="0" algn="l">
              <a:spcBef>
                <a:spcPts val="0"/>
              </a:spcBef>
              <a:spcAft>
                <a:spcPts val="0"/>
              </a:spcAft>
              <a:buNone/>
            </a:pPr>
            <a:r>
              <a:rPr lang="en-US" sz="1200" u="sng">
                <a:solidFill>
                  <a:schemeClr val="dk1"/>
                </a:solidFill>
                <a:latin typeface="Calibri"/>
                <a:ea typeface="Calibri"/>
                <a:cs typeface="Calibri"/>
                <a:sym typeface="Calibri"/>
                <a:hlinkClick r:id="rId3">
                  <a:extLst>
                    <a:ext uri="{A12FA001-AC4F-418D-AE19-62706E023703}">
                      <ahyp:hlinkClr val="tx"/>
                    </a:ext>
                  </a:extLst>
                </a:hlinkClick>
              </a:rPr>
              <a:t>https://webbtelescope.org/contents/media/images/2017/28/4051-Image</a:t>
            </a:r>
            <a:endParaRPr sz="1200" u="sng">
              <a:solidFill>
                <a:schemeClr val="dk1"/>
              </a:solidFill>
              <a:latin typeface="Calibri"/>
              <a:ea typeface="Calibri"/>
              <a:cs typeface="Calibri"/>
              <a:sym typeface="Calibri"/>
            </a:endParaRPr>
          </a:p>
          <a:p>
            <a:pPr indent="0" lvl="0" marL="0" rtl="0" algn="l">
              <a:spcBef>
                <a:spcPts val="0"/>
              </a:spcBef>
              <a:spcAft>
                <a:spcPts val="0"/>
              </a:spcAft>
              <a:buNone/>
            </a:pPr>
            <a:r>
              <a:t/>
            </a:r>
            <a:endParaRPr sz="1200" u="sng">
              <a:solidFill>
                <a:schemeClr val="dk1"/>
              </a:solidFill>
              <a:latin typeface="Calibri"/>
              <a:ea typeface="Calibri"/>
              <a:cs typeface="Calibri"/>
              <a:sym typeface="Calibri"/>
            </a:endParaRPr>
          </a:p>
          <a:p>
            <a:pPr indent="0" lvl="0" marL="0" rtl="0" algn="l">
              <a:spcBef>
                <a:spcPts val="0"/>
              </a:spcBef>
              <a:spcAft>
                <a:spcPts val="0"/>
              </a:spcAft>
              <a:buNone/>
            </a:pPr>
            <a:r>
              <a:rPr lang="en-US" sz="1200" u="none">
                <a:solidFill>
                  <a:schemeClr val="dk1"/>
                </a:solidFill>
                <a:latin typeface="Calibri"/>
                <a:ea typeface="Calibri"/>
                <a:cs typeface="Calibri"/>
                <a:sym typeface="Calibri"/>
              </a:rPr>
              <a:t>Updated: July 19, 2022</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e67ac98795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g2e67ac98795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217" name="Google Shape;217;g2e67ac98795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75157e783e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275157e783e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239" name="Google Shape;239;g275157e783e_0_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73b2080e68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273b2080e68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253" name="Google Shape;253;g273b2080e68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73b2080e68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73b2080e68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[Note to presenter: This slide is optional.] </a:t>
            </a:r>
            <a:endParaRPr sz="1800">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US" sz="1800">
                <a:latin typeface="Helvetica Neue"/>
                <a:ea typeface="Helvetica Neue"/>
                <a:cs typeface="Helvetica Neue"/>
                <a:sym typeface="Helvetica Neue"/>
              </a:rPr>
              <a:t>After launching on December 25, 2021, the Webb telescope underwent months of commissioning including mirror alignment and instrument calibration before the first images were released on July 12, 2022. These five images,</a:t>
            </a:r>
            <a:r>
              <a:rPr baseline="30000" lang="en-US" sz="1800">
                <a:latin typeface="Helvetica Neue"/>
                <a:ea typeface="Helvetica Neue"/>
                <a:cs typeface="Helvetica Neue"/>
                <a:sym typeface="Helvetica Neue"/>
              </a:rPr>
              <a:t>21</a:t>
            </a:r>
            <a:r>
              <a:rPr lang="en-US" sz="1800">
                <a:latin typeface="Helvetica Neue"/>
                <a:ea typeface="Helvetica Neue"/>
                <a:cs typeface="Helvetica Neue"/>
                <a:sym typeface="Helvetica Neue"/>
              </a:rPr>
              <a:t> which demonstrate the capabilities of all four instruments on board, were chosen by an international committee of representatives from NASA, ESA, CSA, and the Space Telescope Science Institute (STSci). Processed by Joseph DePasquale and Alyssa Pagan of STScI, the images included the sharpest infrared image of the distant universe to date, a spectrum showing detection of water on exoplanet WASP-96b, the Southern ring nebula around a dying star, Stephen’s Quintet of interacting galaxies, and newly forming stars in the Carina Nebula. Zelinskie used these first images as inspiration for her exhibition.</a:t>
            </a:r>
            <a:r>
              <a:rPr lang="en-US" sz="1800">
                <a:solidFill>
                  <a:schemeClr val="lt1"/>
                </a:solidFill>
                <a:latin typeface="Helvetica Neue"/>
                <a:ea typeface="Helvetica Neue"/>
                <a:cs typeface="Helvetica Neue"/>
                <a:sym typeface="Helvetica Neue"/>
              </a:rPr>
              <a:t> </a:t>
            </a:r>
            <a:endParaRPr/>
          </a:p>
          <a:p>
            <a:pPr indent="0" lvl="0" marL="0" rtl="0" algn="l">
              <a:spcBef>
                <a:spcPts val="0"/>
              </a:spcBef>
              <a:spcAft>
                <a:spcPts val="0"/>
              </a:spcAft>
              <a:buNone/>
            </a:pPr>
            <a:r>
              <a:t/>
            </a:r>
            <a:endParaRPr/>
          </a:p>
        </p:txBody>
      </p:sp>
      <p:sp>
        <p:nvSpPr>
          <p:cNvPr id="264" name="Google Shape;264;g273b2080e68_0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547326e998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2547326e998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279" name="Google Shape;279;g2547326e998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73b2080e68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273b2080e68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294" name="Google Shape;294;g273b2080e68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73b2080e68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273b2080e68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[Note to presenter: This slide is optional.] </a:t>
            </a:r>
            <a:endParaRPr sz="1800">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US" sz="1800">
                <a:latin typeface="Helvetica Neue"/>
                <a:ea typeface="Helvetica Neue"/>
                <a:cs typeface="Helvetica Neue"/>
                <a:sym typeface="Helvetica Neue"/>
              </a:rPr>
              <a:t>After launching on December 25, 2021, the Webb telescope underwent months of commissioning including mirror alignment and instrument calibration before the first images were released on July 12, 2022. These five images,</a:t>
            </a:r>
            <a:r>
              <a:rPr baseline="30000" lang="en-US" sz="1800">
                <a:latin typeface="Helvetica Neue"/>
                <a:ea typeface="Helvetica Neue"/>
                <a:cs typeface="Helvetica Neue"/>
                <a:sym typeface="Helvetica Neue"/>
              </a:rPr>
              <a:t>21</a:t>
            </a:r>
            <a:r>
              <a:rPr lang="en-US" sz="1800">
                <a:latin typeface="Helvetica Neue"/>
                <a:ea typeface="Helvetica Neue"/>
                <a:cs typeface="Helvetica Neue"/>
                <a:sym typeface="Helvetica Neue"/>
              </a:rPr>
              <a:t> which demonstrate the capabilities of all four instruments on board, were chosen by an international committee of representatives from NASA, ESA, CSA, and the Space Telescope Science Institute (STSci). Processed by Joseph DePasquale and Alyssa Pagan of STScI, the images included the sharpest infrared image of the distant universe to date, a spectrum showing detection of water on exoplanet WASP-96b, the Southern ring nebula around a dying star, Stephen’s Quintet of interacting galaxies, and newly forming stars in the Carina Nebula. Zelinskie used these first images as inspiration for her exhibition.</a:t>
            </a:r>
            <a:r>
              <a:rPr lang="en-US" sz="1800">
                <a:solidFill>
                  <a:schemeClr val="lt1"/>
                </a:solidFill>
                <a:latin typeface="Helvetica Neue"/>
                <a:ea typeface="Helvetica Neue"/>
                <a:cs typeface="Helvetica Neue"/>
                <a:sym typeface="Helvetica Neue"/>
              </a:rPr>
              <a:t> </a:t>
            </a:r>
            <a:endParaRPr/>
          </a:p>
          <a:p>
            <a:pPr indent="0" lvl="0" marL="0" rtl="0" algn="l">
              <a:spcBef>
                <a:spcPts val="0"/>
              </a:spcBef>
              <a:spcAft>
                <a:spcPts val="0"/>
              </a:spcAft>
              <a:buNone/>
            </a:pPr>
            <a:r>
              <a:t/>
            </a:r>
            <a:endParaRPr/>
          </a:p>
        </p:txBody>
      </p:sp>
      <p:sp>
        <p:nvSpPr>
          <p:cNvPr id="309" name="Google Shape;309;g273b2080e68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73b2080e68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273b2080e68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324" name="Google Shape;324;g273b2080e68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73b2080e68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273b2080e68_0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338" name="Google Shape;338;g273b2080e68_0_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Webb is actively taking new images and spectra! There is so much in the universe it will examine.</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Webb will capture light from the first generation of galaxies in the early universe, and help us map how galaxies change over time.</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It will help researchers study how stars form, live, and die.</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Webb will find and explore the atmospheres of distant worlds.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It will also observe planets in our own solar system, including Mars, Jupiter, Saturn, Uranus, Neptune—along with their moons. Webb will also study small bodies across the Solar System, including asteroids, comets, and Kuiper Belt objects.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Plus, the telescope will observe black holes near and far, including our Milky Way’s supermassive black hole Sagittarius A* (A-star).</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Be sure to follow Webb’s discoveries in the news!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__________________________</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Ongoing/upcoming news releases: </a:t>
            </a:r>
            <a:r>
              <a:rPr lang="en-US" sz="1200" u="sng">
                <a:solidFill>
                  <a:schemeClr val="dk1"/>
                </a:solidFill>
                <a:latin typeface="Calibri"/>
                <a:ea typeface="Calibri"/>
                <a:cs typeface="Calibri"/>
                <a:sym typeface="Calibri"/>
                <a:hlinkClick r:id="rId2">
                  <a:extLst>
                    <a:ext uri="{A12FA001-AC4F-418D-AE19-62706E023703}">
                      <ahyp:hlinkClr val="tx"/>
                    </a:ext>
                  </a:extLst>
                </a:hlinkClick>
              </a:rPr>
              <a:t>https://webbtelescope.org/news/news-releases</a:t>
            </a: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Suggest to viewers that they can sign up to receive our new releases by email by entering their email address at the bottom of this page under “STScI Inbox Astronomy Newsletter”: </a:t>
            </a:r>
            <a:r>
              <a:rPr lang="en-US" sz="1200" u="sng">
                <a:solidFill>
                  <a:schemeClr val="dk1"/>
                </a:solidFill>
                <a:latin typeface="Calibri"/>
                <a:ea typeface="Calibri"/>
                <a:cs typeface="Calibri"/>
                <a:sym typeface="Calibri"/>
                <a:hlinkClick r:id="rId3">
                  <a:extLst>
                    <a:ext uri="{A12FA001-AC4F-418D-AE19-62706E023703}">
                      <ahyp:hlinkClr val="tx"/>
                    </a:ext>
                  </a:extLst>
                </a:hlinkClick>
              </a:rPr>
              <a:t>https://webbtelescope.org/news</a:t>
            </a: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Image Credits: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Early Universe: GOODS-S/ERS2 Field</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Credit: NASA, ESA, Rogier Windhorst (ASU), S. Cohen (ASU), M. Mechtley (ASU), M. Rutkowski (ASU), Robert O'Connell (UVA), P. McCarthy (OCIW), N. Hathi (UC Riverside), R. Ryan (UC Davis), Haojing Yan (OSU), Anton M. Koekemoer (STScI) </a:t>
            </a:r>
            <a:endParaRPr/>
          </a:p>
          <a:p>
            <a:pPr indent="0" lvl="0" marL="0" rtl="0" algn="l">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val="tx"/>
                    </a:ext>
                  </a:extLst>
                </a:hlinkClick>
              </a:rPr>
              <a:t>https://webbtelescope.org/contents/media/images/2021/004/01EX2AXKF1EKA0J7K1965PCNBC</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Galaxies over Time: Stephan’s Quintet</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Credit: NASA, ESA, and the Hubble SM4 ERO Team</a:t>
            </a:r>
            <a:endParaRPr/>
          </a:p>
          <a:p>
            <a:pPr indent="0" lvl="0" marL="0" rtl="0" algn="l">
              <a:spcBef>
                <a:spcPts val="0"/>
              </a:spcBef>
              <a:spcAft>
                <a:spcPts val="0"/>
              </a:spcAft>
              <a:buNone/>
            </a:pPr>
            <a:r>
              <a:rPr lang="en-US" sz="1200" u="sng">
                <a:solidFill>
                  <a:schemeClr val="dk1"/>
                </a:solidFill>
                <a:latin typeface="Calibri"/>
                <a:ea typeface="Calibri"/>
                <a:cs typeface="Calibri"/>
                <a:sym typeface="Calibri"/>
                <a:hlinkClick r:id="rId5">
                  <a:extLst>
                    <a:ext uri="{A12FA001-AC4F-418D-AE19-62706E023703}">
                      <ahyp:hlinkClr val="tx"/>
                    </a:ext>
                  </a:extLst>
                </a:hlinkClick>
              </a:rPr>
              <a:t>https://hubblesite.org/contents/media/images/2009/25/2606-Image.html</a:t>
            </a: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Star Lifecycle: Carina Nebula</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Credit: Hubble Image: NASA, ESA, N. Smith (University of California, Berkeley), and The Hubble Heritage Team (STScI/AURA); CTIO Image: N. Smith (University of California, Berkeley) and NOAO/AURA/NSF</a:t>
            </a:r>
            <a:endParaRPr/>
          </a:p>
          <a:p>
            <a:pPr indent="0" lvl="0" marL="0" rtl="0" algn="l">
              <a:spcBef>
                <a:spcPts val="0"/>
              </a:spcBef>
              <a:spcAft>
                <a:spcPts val="0"/>
              </a:spcAft>
              <a:buNone/>
            </a:pPr>
            <a:r>
              <a:rPr lang="en-US" sz="1200" u="sng">
                <a:solidFill>
                  <a:schemeClr val="dk1"/>
                </a:solidFill>
                <a:latin typeface="Calibri"/>
                <a:ea typeface="Calibri"/>
                <a:cs typeface="Calibri"/>
                <a:sym typeface="Calibri"/>
                <a:hlinkClick r:id="rId6">
                  <a:extLst>
                    <a:ext uri="{A12FA001-AC4F-418D-AE19-62706E023703}">
                      <ahyp:hlinkClr val="tx"/>
                    </a:ext>
                  </a:extLst>
                </a:hlinkClick>
              </a:rPr>
              <a:t>https://hubblesite.org/contents/media/images/2007/16/2099-Image.html</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Other Worlds: Illustration of a planet in a dusty debris disk</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Credit: NASA, ESA, and L. Calcada (ESO for STScI)</a:t>
            </a:r>
            <a:endParaRPr/>
          </a:p>
          <a:p>
            <a:pPr indent="0" lvl="0" marL="0" rtl="0" algn="l">
              <a:spcBef>
                <a:spcPts val="0"/>
              </a:spcBef>
              <a:spcAft>
                <a:spcPts val="0"/>
              </a:spcAft>
              <a:buNone/>
            </a:pPr>
            <a:r>
              <a:rPr lang="en-US" sz="1200" u="sng">
                <a:solidFill>
                  <a:schemeClr val="dk1"/>
                </a:solidFill>
                <a:latin typeface="Calibri"/>
                <a:ea typeface="Calibri"/>
                <a:cs typeface="Calibri"/>
                <a:sym typeface="Calibri"/>
                <a:hlinkClick r:id="rId7">
                  <a:extLst>
                    <a:ext uri="{A12FA001-AC4F-418D-AE19-62706E023703}">
                      <ahyp:hlinkClr val="tx"/>
                    </a:ext>
                  </a:extLst>
                </a:hlinkClick>
              </a:rPr>
              <a:t>https://webbtelescope.org/contents/media/images/4193-Image</a:t>
            </a:r>
            <a:endParaRPr sz="1200">
              <a:solidFill>
                <a:schemeClr val="dk1"/>
              </a:solidFill>
              <a:latin typeface="Calibri"/>
              <a:ea typeface="Calibri"/>
              <a:cs typeface="Calibri"/>
              <a:sym typeface="Calibri"/>
            </a:endParaRPr>
          </a:p>
        </p:txBody>
      </p:sp>
      <p:sp>
        <p:nvSpPr>
          <p:cNvPr id="352" name="Google Shape;35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73b2080e68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g273b2080e68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98" name="Google Shape;98;g273b2080e68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57bc94b321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257bc94b321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[Note to presenter: This slide is optional.] </a:t>
            </a:r>
            <a:endParaRPr sz="1800">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US" sz="1800">
                <a:latin typeface="Helvetica Neue"/>
                <a:ea typeface="Helvetica Neue"/>
                <a:cs typeface="Helvetica Neue"/>
                <a:sym typeface="Helvetica Neue"/>
              </a:rPr>
              <a:t>After launching on December 25, 2021, the Webb telescope underwent months of commissioning including mirror alignment and instrument calibration before the first images were released on July 12, 2022. These five images,</a:t>
            </a:r>
            <a:r>
              <a:rPr baseline="30000" lang="en-US" sz="1800">
                <a:latin typeface="Helvetica Neue"/>
                <a:ea typeface="Helvetica Neue"/>
                <a:cs typeface="Helvetica Neue"/>
                <a:sym typeface="Helvetica Neue"/>
              </a:rPr>
              <a:t>21</a:t>
            </a:r>
            <a:r>
              <a:rPr lang="en-US" sz="1800">
                <a:latin typeface="Helvetica Neue"/>
                <a:ea typeface="Helvetica Neue"/>
                <a:cs typeface="Helvetica Neue"/>
                <a:sym typeface="Helvetica Neue"/>
              </a:rPr>
              <a:t> which demonstrate the capabilities of all four instruments on board, were chosen by an international committee of representatives from NASA, ESA, CSA, and the Space Telescope Science Institute (STSci). Processed by Joseph DePasquale and Alyssa Pagan of STScI, the images included the sharpest infrared image of the distant universe to date, a spectrum showing detection of water on exoplanet WASP-96b, the Southern ring nebula around a dying star, Stephen’s Quintet of interacting galaxies, and newly forming stars in the Carina Nebula. Zelinskie used these first images as inspiration for her exhibition.</a:t>
            </a:r>
            <a:r>
              <a:rPr lang="en-US" sz="1800">
                <a:solidFill>
                  <a:schemeClr val="lt1"/>
                </a:solidFill>
                <a:latin typeface="Helvetica Neue"/>
                <a:ea typeface="Helvetica Neue"/>
                <a:cs typeface="Helvetica Neue"/>
                <a:sym typeface="Helvetica Neue"/>
              </a:rPr>
              <a:t> </a:t>
            </a:r>
            <a:endParaRPr/>
          </a:p>
          <a:p>
            <a:pPr indent="0" lvl="0" marL="0" rtl="0" algn="l">
              <a:spcBef>
                <a:spcPts val="0"/>
              </a:spcBef>
              <a:spcAft>
                <a:spcPts val="0"/>
              </a:spcAft>
              <a:buNone/>
            </a:pPr>
            <a:r>
              <a:t/>
            </a:r>
            <a:endParaRPr/>
          </a:p>
        </p:txBody>
      </p:sp>
      <p:sp>
        <p:nvSpPr>
          <p:cNvPr id="365" name="Google Shape;365;g257bc94b321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Complete FAQs: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Why do we have to wait so long between Webb’s launch and its first images?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In the six months after launch, Webb underwent a complex commissioning process. This included:</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Deployments: This began when the telescope launched, on December 25, 2021, and continued for about 30 days. In a series of steps, Webb unfolded from its compact launch configuration. This included deploying, tensioning, and separating Webb’s sunshield, extending its secondary mirror support structure, and unfolding the wings of the primary mirror.</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Telescope mirror alignments: This began just a month after launch and continued for about three months. Teams aligned Webb’s 18 hexagonal mirror segments so that they work together as one and are in focus for all of Webb’s four science instruments.</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Science instrument calibrations: This began about four months after launch and continued for approximately two months. Webb’s instruments underwent a series of calibrations and tests. Engineers and scientists tested each mode to verify they are working as expected, understand their performance, and learn how to optimally extract science information.</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During the deployment and alignment phases of commissioning, Webb cooled to its operating temperature. This slow, controlled cooling was necessary to prevent water that was outgassing from Webb to form ice on Webb’s optics and detectors and cold radiator surfaces, which would degrade the telescope’s performance.</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How much data will Webb transmit each day?</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Webb can downlink at least 57.2 gigabytes of recorded science data each day, with a maximum data rate of 28 megabits per second.</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How long does data take to travel from Webb to Earth?</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Traveling at the speed of light, it takes about 5 seconds for data to travel from Webb in its orbit around L2 to the Earth. All communications are routed through NASA’s Deep Space Network, with three ground stations located in Canberra, Australia, Madrid, Spain, and Goldstone, California.</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Which frequencies do we use to communicate with the telescope?</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S-band frequencies are used for command uplink, low-rate telemetry downlink, and ranging. Ka-band frequencies are used for high rate downlink of science data and telemetry. </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What is a Lagrange point?</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Lagrange points, discovered by mathematician Joseph Louis Lagrange, are special equilibrium points for small objects (like a spacecraft or an asteroid) orbiting two much larger objects (like the Earth and the Sun). At these points in space, the gravity of the two large objects balance the orbital motion of the third object. Lagrange points can be used by spacecraft to reduce propellant consumption needed to remain in position.</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There are five Lagrange points for any system, labeled L1 to L5. Of the five points, three are unstable and two are stable. The unstable Lagrange points—L1, L2, and L3—lie along the line connecting the two large masses. Spacecraft orbiting at these points need to perform station keeping to remain in their orbits, by periodically expending small amounts of propellant. The stable Lagrange points—L4 and L5—occur at the apex of two equilateral triangles that have the large masses at their vertices. L4 leads the orbit of Earth and L5 follows.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See the diagram here: </a:t>
            </a:r>
            <a:r>
              <a:rPr lang="en-US" sz="1200" u="sng">
                <a:solidFill>
                  <a:schemeClr val="dk1"/>
                </a:solidFill>
                <a:latin typeface="Calibri"/>
                <a:ea typeface="Calibri"/>
                <a:cs typeface="Calibri"/>
                <a:sym typeface="Calibri"/>
                <a:hlinkClick r:id="rId2">
                  <a:extLst>
                    <a:ext uri="{A12FA001-AC4F-418D-AE19-62706E023703}">
                      <ahyp:hlinkClr val="tx"/>
                    </a:ext>
                  </a:extLst>
                </a:hlinkClick>
              </a:rPr>
              <a:t>https://solarsystem.nasa.gov/resources/754/what-is-a-lagrange-point/</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Webb orbits around the second Sun-Earth Lagrange point (L2). This point is approximately 1.5 million kilometers (930,000 miles) from Earth, “behind” the Earth as viewed from the Sun. All Lagrange points move in lockstep with the Earth as it rotates around the Sun, completing an orbit in one year.</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Are there other spacecraft that orbit at L2?</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Yes. There are several spacecraft that orbit or have orbited at L2. They include the Herschel Space Observatory, the Gaia space observatory, the Planck space observatory, and the Wilkinson Microwave Anisotropy Probe (WMAP).</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Does Webb orbit exactly at L2?</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No. Webb will orbit around L2, not sit stationary precisely at L2. If Webb were located exactly at L2, it would see the Sun eclipsed by the Earth, blocking the power it receives on its solar arrays. Webb loops around L2 in a six-month, tilted, elliptical orbit, which is slightly larger than the size of the Moon’s orbit around the Earth. This ensures that spacecraft never falls into the shadow of the Earth or the Moon—and remains charged.  Here is a diagram of the obit to scale: </a:t>
            </a:r>
            <a:r>
              <a:rPr lang="en-US" sz="1200" u="sng">
                <a:solidFill>
                  <a:schemeClr val="dk1"/>
                </a:solidFill>
                <a:latin typeface="Calibri"/>
                <a:ea typeface="Calibri"/>
                <a:cs typeface="Calibri"/>
                <a:sym typeface="Calibri"/>
                <a:hlinkClick r:id="rId3">
                  <a:extLst>
                    <a:ext uri="{A12FA001-AC4F-418D-AE19-62706E023703}">
                      <ahyp:hlinkClr val="tx"/>
                    </a:ext>
                  </a:extLst>
                </a:hlinkClick>
              </a:rPr>
              <a:t>https://www.flickr.com/photos/nasawebbtelescope/51886649707</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What is Webb’s anticipated lifetime?</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Webb will contain enough propellant for about 20 years of maneuvers at L2, and the Webb Science and Mission Operations Center at the Space Telescope Science Institute (STScI) will have the ability to adjust the science operations of the observatory to maximize potential as it ages. NASA engineered Webb so that all critical subsystems are dual or will degrade gracefully with age. For instance, the Near Infrared Camera (NIRCam) has two identical camera systems so that the optical quality can be maintained even if one fails.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How much of the sky can Webb see?</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Over the course of six months, as Webb orbits the Sun with Earth, it has the ability to observe almost any point in the sky. Webb’s field of regard is limited to a 50-degree swath of the celestial sphere: About 39% of the sky is potentially visible to Webb at any given time. Because Webb must face away from objects that are warm and close enough to interfere with its ability to observe faint infrared light, it cannot observe the Sun, Mercury, Venus, Earth, the Moon, or other objects as they pass through the inner Solar System.</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Can we can service Webb?</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 quick answer is no. To meet Webb’s science goals, the telescope has to be far away from the heat of the Earth. This is why the telescope had to be so thoroughly tested before launch. This isn’t the first mission that is unserviceable. Other space telescopes, such as Spitzer and Herschel, successfully completed their missions in unserviceable orbits.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What are galaxies?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 galaxy is collection of stars, gas, dust, and dark matter bound together by gravity. The smallest galaxies may contain only a few hundred thousand stars, while the largest galaxies have thousands of billions of stars. Our Milky Way galaxy 100,000 light-years across and contains about 100 billion stars, including the Sun and our solar system.</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Galaxies are classified or grouped by their shape. Round or oval galaxies are elliptical galaxies and those showing a pinwheel structure are spiral galaxies. All others are called irregular because they do not resemble elliptical or spiral galaxies.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__________________________</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Resources: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News releases: </a:t>
            </a:r>
            <a:r>
              <a:rPr lang="en-US" sz="1200" u="sng">
                <a:solidFill>
                  <a:schemeClr val="dk1"/>
                </a:solidFill>
                <a:latin typeface="Calibri"/>
                <a:ea typeface="Calibri"/>
                <a:cs typeface="Calibri"/>
                <a:sym typeface="Calibri"/>
                <a:hlinkClick r:id="rId4">
                  <a:extLst>
                    <a:ext uri="{A12FA001-AC4F-418D-AE19-62706E023703}">
                      <ahyp:hlinkClr val="tx"/>
                    </a:ext>
                  </a:extLst>
                </a:hlinkClick>
              </a:rPr>
              <a:t>https://webbtelescope.org/news/news-releases</a:t>
            </a: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How to receive our releases via email (enter your email address at the bottom of this page under “STScI Inbox Astronomy Newsletter”): </a:t>
            </a:r>
            <a:r>
              <a:rPr lang="en-US" sz="1200" u="sng">
                <a:solidFill>
                  <a:schemeClr val="dk1"/>
                </a:solidFill>
                <a:latin typeface="Calibri"/>
                <a:ea typeface="Calibri"/>
                <a:cs typeface="Calibri"/>
                <a:sym typeface="Calibri"/>
                <a:hlinkClick r:id="rId5">
                  <a:extLst>
                    <a:ext uri="{A12FA001-AC4F-418D-AE19-62706E023703}">
                      <ahyp:hlinkClr val="tx"/>
                    </a:ext>
                  </a:extLst>
                </a:hlinkClick>
              </a:rPr>
              <a:t>https://webbtelescope.org/news</a:t>
            </a: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Overview of the telescope: </a:t>
            </a:r>
            <a:r>
              <a:rPr lang="en-US" sz="1200" u="sng">
                <a:solidFill>
                  <a:schemeClr val="dk1"/>
                </a:solidFill>
                <a:latin typeface="Calibri"/>
                <a:ea typeface="Calibri"/>
                <a:cs typeface="Calibri"/>
                <a:sym typeface="Calibri"/>
                <a:hlinkClick r:id="rId6">
                  <a:extLst>
                    <a:ext uri="{A12FA001-AC4F-418D-AE19-62706E023703}">
                      <ahyp:hlinkClr val="tx"/>
                    </a:ext>
                  </a:extLst>
                </a:hlinkClick>
              </a:rPr>
              <a:t>https://webbtelescope.org/webb-science/the-observatory</a:t>
            </a: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Image Credit: NASA </a:t>
            </a:r>
            <a:endParaRPr/>
          </a:p>
        </p:txBody>
      </p:sp>
      <p:sp>
        <p:nvSpPr>
          <p:cNvPr id="378" name="Google Shape;37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e67ac98795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2e67ac98795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387" name="Google Shape;387;g2e67ac98795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e67ac98795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2e67ac98795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457200" marR="457200" rtl="0" algn="just">
              <a:spcBef>
                <a:spcPts val="2400"/>
              </a:spcBef>
              <a:spcAft>
                <a:spcPts val="0"/>
              </a:spcAft>
              <a:buClr>
                <a:schemeClr val="dk1"/>
              </a:buClr>
              <a:buSzPts val="1100"/>
              <a:buFont typeface="Arial"/>
              <a:buNone/>
            </a:pPr>
            <a:r>
              <a:rPr b="1" lang="en-US" sz="1000">
                <a:latin typeface="Times New Roman"/>
                <a:ea typeface="Times New Roman"/>
                <a:cs typeface="Times New Roman"/>
                <a:sym typeface="Times New Roman"/>
              </a:rPr>
              <a:t>NASA's James Webb Space Telescope falls neatly into the nexus of art and science. Webb is the largest, most complex space telescope built to date, with 18 mirror segments, optimized for reflecting infrared light with a gold coating. The mirrors help the telescope peer back in time to see the universe a few hundred million years after the big bang - but are also visually stunning.  Since Webb’s reveal of its first images/data on July 12, 2022, it continues to give us unprecedented and inspirational views of the universe. To create interest in science and technology we must convey the wonder of exploration, which makes Webb+art the perfect combination. Who better to convey that sense of wonder to the public than artists? Art can build bridges between science and those who are tentative, drawing them in, and showing them that science is accessible; one way it does this is by representing complex concepts in abstract ways that can feel more approachable than traditional science outreach.  The </a:t>
            </a:r>
            <a:r>
              <a:rPr b="1" i="1" lang="en-US" sz="1000">
                <a:latin typeface="Times New Roman"/>
                <a:ea typeface="Times New Roman"/>
                <a:cs typeface="Times New Roman"/>
                <a:sym typeface="Times New Roman"/>
              </a:rPr>
              <a:t>“Unfolding the Universe: Webb Outreach Through Art”</a:t>
            </a:r>
            <a:r>
              <a:rPr b="1" lang="en-US" sz="1000">
                <a:latin typeface="Times New Roman"/>
                <a:ea typeface="Times New Roman"/>
                <a:cs typeface="Times New Roman"/>
                <a:sym typeface="Times New Roman"/>
              </a:rPr>
              <a:t> goals were two-fold - to reach out to artists, inspiring and engaging them, and then to have the artists share what excited them with the public and their followers. Though NASA is not new to the use of art, Masetti originated the use of artists and social media to promote the Webb mission. She created a 2016 artist event in front of the actual telescope, while it was at NASA Goddard, that spawned multiple Webb-inspired in-person art exhibits, two social media campaigns that have generated nearly 1000 pieces of art world-wide -  and inspired similar art outreach efforts from other missions like Psyche and Artemis. Zelinskie, one of the artists from the 2016 artist event, has gone on to create virtual and physical art based on Webb, most recently in the “Unfolding the Universe” exhibit in NYC at ONX Studio in 2022. The art Zelinskie created both interprets technical concepts (while retaining scientific accuracy) and incorporates elements of the science into the art itself.  </a:t>
            </a:r>
            <a:r>
              <a:rPr b="1" i="1" lang="en-US" sz="1000">
                <a:latin typeface="Times New Roman"/>
                <a:ea typeface="Times New Roman"/>
                <a:cs typeface="Times New Roman"/>
                <a:sym typeface="Times New Roman"/>
              </a:rPr>
              <a:t>“Unfolding the Universe: Webb Outreach Through Art,</a:t>
            </a:r>
            <a:r>
              <a:rPr b="1" lang="en-US" sz="1000">
                <a:latin typeface="Times New Roman"/>
                <a:ea typeface="Times New Roman"/>
                <a:cs typeface="Times New Roman"/>
                <a:sym typeface="Times New Roman"/>
              </a:rPr>
              <a:t>” seeks to break stereotypes of scientists and engineers (of whom Stewart is one) - but also of artists and art. To solve the mysteries of the universe, international collaborations utilizing the universal language of math are essential. Art transcends language; science-based art is very culturally inclusive, and has room for all ages, genders, and races, and allows us to introduce Webb to new, diverse audiences.</a:t>
            </a:r>
            <a:endParaRPr/>
          </a:p>
          <a:p>
            <a:pPr indent="0" lvl="0" marL="0" rtl="0" algn="l">
              <a:spcBef>
                <a:spcPts val="2400"/>
              </a:spcBef>
              <a:spcAft>
                <a:spcPts val="0"/>
              </a:spcAft>
              <a:buNone/>
            </a:pPr>
            <a:r>
              <a:t/>
            </a:r>
            <a:endParaRPr/>
          </a:p>
        </p:txBody>
      </p:sp>
      <p:sp>
        <p:nvSpPr>
          <p:cNvPr id="400" name="Google Shape;400;g2e67ac98795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e67ac98795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g2e67ac98795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Engineers in Webb’s Mission Operations Center initiated and oversaw a carefully orchestrated series of major deployments.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After launch, Webb slowly unfolded while traveling to a location approximately 1.5 million kilometers (1 million miles) from Earth known as the second Sun-Earth Lagrange point (L2), a journey that took about a month.</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Steps included: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Deploying, tensioning, and separating Webb’s sunshield, a five-layer, diamond-shaped structure the size of a tennis court,</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Extending its secondary mirror support structure, and</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Unfolding its primary mirror, which has a honeycomb-like pattern of 18 hexagonal, gold-coated mirror segments.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Throughout the next five months, engineers and scientists carefully activated and confirmed each and every instrument worked properly.</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What made these innovations possible?</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__________________________</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1" lang="en-US" sz="1200" u="none">
                <a:solidFill>
                  <a:schemeClr val="dk1"/>
                </a:solidFill>
                <a:latin typeface="Calibri"/>
                <a:ea typeface="Calibri"/>
                <a:cs typeface="Calibri"/>
                <a:sym typeface="Calibri"/>
              </a:rPr>
              <a:t>FAQ:</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Why do we have to wait so long between Webb’s launch and its first images?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In the six months after launch, Webb underwent a complex commissioning process. This included:</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Deployments: This began when the telescope launched, on December 25, 2021, and continued for about 30 days. In a series of steps, Webb unfolded from its compact launch configuration. This included deploying, tensioning, and separating Webb’s sunshield, extending its secondary mirror support structure, and unfolding the wings of the primary mirror.</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Telescope mirror alignments: This began just a month after launch and continued for about three months. Teams aligned Webb’s 18 hexagonal mirror segments so that they work together as one and are in focus for all of Webb’s four science instruments.</a:t>
            </a:r>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Science instrument calibrations: This began about four months after launch and continued for approximately two months. Webb’s instruments underwent a series of calibrations and tests. Engineers and scientists tested each mode to verify they are working as expected, understand their performance, and learn how to optimally extract science information.</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During the deployment and alignment phases of commissioning, Webb cooled to its operating temperature. This slow, controlled cooling was necessary to prevent water that was outgassing from Webb to form ice on Webb’s optics and detectors and cold radiator surfaces, which would degrade the telescope’s performance.</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More information: </a:t>
            </a:r>
            <a:r>
              <a:rPr lang="en-US" sz="1200" u="sng">
                <a:solidFill>
                  <a:schemeClr val="dk1"/>
                </a:solidFill>
                <a:latin typeface="Calibri"/>
                <a:ea typeface="Calibri"/>
                <a:cs typeface="Calibri"/>
                <a:sym typeface="Calibri"/>
                <a:hlinkClick r:id="rId2">
                  <a:extLst>
                    <a:ext uri="{A12FA001-AC4F-418D-AE19-62706E023703}">
                      <ahyp:hlinkClr val="tx"/>
                    </a:ext>
                  </a:extLst>
                </a:hlinkClick>
              </a:rPr>
              <a:t>https://www.planetary.org/articles/jwst-first-images</a:t>
            </a: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Resources: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Webb’s unfolding sequence: </a:t>
            </a:r>
            <a:r>
              <a:rPr lang="en-US" sz="1200" u="sng">
                <a:solidFill>
                  <a:schemeClr val="dk1"/>
                </a:solidFill>
                <a:latin typeface="Calibri"/>
                <a:ea typeface="Calibri"/>
                <a:cs typeface="Calibri"/>
                <a:sym typeface="Calibri"/>
                <a:hlinkClick r:id="rId3">
                  <a:extLst>
                    <a:ext uri="{A12FA001-AC4F-418D-AE19-62706E023703}">
                      <ahyp:hlinkClr val="tx"/>
                    </a:ext>
                  </a:extLst>
                </a:hlinkClick>
              </a:rPr>
              <a:t>https://webbtelescope.org/contents/media/images/01FJHQXZNXV0GWWJMCX69J57FD</a:t>
            </a: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Detailed post-launch deployment timeline: </a:t>
            </a:r>
            <a:r>
              <a:rPr lang="en-US" sz="1200" u="sng">
                <a:solidFill>
                  <a:schemeClr val="dk1"/>
                </a:solidFill>
                <a:latin typeface="Calibri"/>
                <a:ea typeface="Calibri"/>
                <a:cs typeface="Calibri"/>
                <a:sym typeface="Calibri"/>
                <a:hlinkClick r:id="rId4">
                  <a:extLst>
                    <a:ext uri="{A12FA001-AC4F-418D-AE19-62706E023703}">
                      <ahyp:hlinkClr val="tx"/>
                    </a:ext>
                  </a:extLst>
                </a:hlinkClick>
              </a:rPr>
              <a:t>https://webbtelescope.org/contents/media/images/4180-Image</a:t>
            </a: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Article about aligning Webb’s mirrors: </a:t>
            </a:r>
            <a:r>
              <a:rPr lang="en-US" sz="1200" u="sng">
                <a:solidFill>
                  <a:schemeClr val="dk1"/>
                </a:solidFill>
                <a:latin typeface="Calibri"/>
                <a:ea typeface="Calibri"/>
                <a:cs typeface="Calibri"/>
                <a:sym typeface="Calibri"/>
                <a:hlinkClick r:id="rId5">
                  <a:extLst>
                    <a:ext uri="{A12FA001-AC4F-418D-AE19-62706E023703}">
                      <ahyp:hlinkClr val="tx"/>
                    </a:ext>
                  </a:extLst>
                </a:hlinkClick>
              </a:rPr>
              <a:t>https://www.nasa.gov/feature/goddard/2017/aligning-the-primary-mirror-segments-of-nasa-s-james-webb-space-telescope-with-light</a:t>
            </a: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Webb’s orbit and view of the sky: </a:t>
            </a:r>
            <a:r>
              <a:rPr lang="en-US" sz="1200" u="sng">
                <a:solidFill>
                  <a:schemeClr val="dk1"/>
                </a:solidFill>
                <a:latin typeface="Calibri"/>
                <a:ea typeface="Calibri"/>
                <a:cs typeface="Calibri"/>
                <a:sym typeface="Calibri"/>
                <a:hlinkClick r:id="rId6">
                  <a:extLst>
                    <a:ext uri="{A12FA001-AC4F-418D-AE19-62706E023703}">
                      <ahyp:hlinkClr val="tx"/>
                    </a:ext>
                  </a:extLst>
                </a:hlinkClick>
              </a:rPr>
              <a:t>https://webbtelescope.org/news/webb-science-writers-guide/telescope-overview</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Video of Webb’s deployment sequence: </a:t>
            </a:r>
            <a:r>
              <a:rPr lang="en-US" sz="1200" u="sng">
                <a:solidFill>
                  <a:schemeClr val="dk1"/>
                </a:solidFill>
                <a:latin typeface="Calibri"/>
                <a:ea typeface="Calibri"/>
                <a:cs typeface="Calibri"/>
                <a:sym typeface="Calibri"/>
                <a:hlinkClick r:id="rId7">
                  <a:extLst>
                    <a:ext uri="{A12FA001-AC4F-418D-AE19-62706E023703}">
                      <ahyp:hlinkClr val="tx"/>
                    </a:ext>
                  </a:extLst>
                </a:hlinkClick>
              </a:rPr>
              <a:t>https://www.youtube.com/watch?v=RzGLKQ7_KZQ</a:t>
            </a: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Illustration Credit: NASA, ESA, and J. Kang (STScI)</a:t>
            </a:r>
            <a:endParaRPr/>
          </a:p>
          <a:p>
            <a:pPr indent="0" lvl="0" marL="0" rtl="0" algn="l">
              <a:spcBef>
                <a:spcPts val="0"/>
              </a:spcBef>
              <a:spcAft>
                <a:spcPts val="0"/>
              </a:spcAft>
              <a:buNone/>
            </a:pPr>
            <a:r>
              <a:rPr lang="en-US" sz="1200" u="sng">
                <a:solidFill>
                  <a:schemeClr val="dk1"/>
                </a:solidFill>
                <a:latin typeface="Calibri"/>
                <a:ea typeface="Calibri"/>
                <a:cs typeface="Calibri"/>
                <a:sym typeface="Calibri"/>
                <a:hlinkClick r:id="rId8">
                  <a:extLst>
                    <a:ext uri="{A12FA001-AC4F-418D-AE19-62706E023703}">
                      <ahyp:hlinkClr val="tx"/>
                    </a:ext>
                  </a:extLst>
                </a:hlinkClick>
              </a:rPr>
              <a:t>https://webbtelescope.org/contents/media/images/01FJHQXZNXV0GWWJMCX69J57FD</a:t>
            </a:r>
            <a:r>
              <a:rPr lang="en-US" sz="1200">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
        <p:nvSpPr>
          <p:cNvPr id="412" name="Google Shape;412;g2e67ac98795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e67ac98795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2e67ac98795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422" name="Google Shape;422;g2e67ac98795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e67ac98795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2e67ac98795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[Note to presenter: This slide is optional.] </a:t>
            </a:r>
            <a:endParaRPr sz="1800">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US" sz="1800">
                <a:latin typeface="Helvetica Neue"/>
                <a:ea typeface="Helvetica Neue"/>
                <a:cs typeface="Helvetica Neue"/>
                <a:sym typeface="Helvetica Neue"/>
              </a:rPr>
              <a:t>After launching on December 25, 2021, the Webb telescope underwent months of commissioning including mirror alignment and instrument calibration before the first images were released on July 12, 2022. These five images,</a:t>
            </a:r>
            <a:r>
              <a:rPr baseline="30000" lang="en-US" sz="1800">
                <a:latin typeface="Helvetica Neue"/>
                <a:ea typeface="Helvetica Neue"/>
                <a:cs typeface="Helvetica Neue"/>
                <a:sym typeface="Helvetica Neue"/>
              </a:rPr>
              <a:t>21</a:t>
            </a:r>
            <a:r>
              <a:rPr lang="en-US" sz="1800">
                <a:latin typeface="Helvetica Neue"/>
                <a:ea typeface="Helvetica Neue"/>
                <a:cs typeface="Helvetica Neue"/>
                <a:sym typeface="Helvetica Neue"/>
              </a:rPr>
              <a:t> which demonstrate the capabilities of all four instruments on board, were chosen by an international committee of representatives from NASA, ESA, CSA, and the Space Telescope Science Institute (STSci). Processed by Joseph DePasquale and Alyssa Pagan of STScI, the images included the sharpest infrared image of the distant universe to date, a spectrum showing detection of water on exoplanet WASP-96b, the Southern ring nebula around a dying star, Stephen’s Quintet of interacting galaxies, and newly forming stars in the Carina Nebula. Zelinskie used these first images as inspiration for her exhibition.</a:t>
            </a:r>
            <a:r>
              <a:rPr lang="en-US" sz="1800">
                <a:solidFill>
                  <a:schemeClr val="lt1"/>
                </a:solidFill>
                <a:latin typeface="Helvetica Neue"/>
                <a:ea typeface="Helvetica Neue"/>
                <a:cs typeface="Helvetica Neue"/>
                <a:sym typeface="Helvetica Neue"/>
              </a:rPr>
              <a:t> </a:t>
            </a:r>
            <a:endParaRPr/>
          </a:p>
          <a:p>
            <a:pPr indent="0" lvl="0" marL="0" rtl="0" algn="l">
              <a:spcBef>
                <a:spcPts val="0"/>
              </a:spcBef>
              <a:spcAft>
                <a:spcPts val="0"/>
              </a:spcAft>
              <a:buNone/>
            </a:pPr>
            <a:r>
              <a:t/>
            </a:r>
            <a:endParaRPr/>
          </a:p>
        </p:txBody>
      </p:sp>
      <p:sp>
        <p:nvSpPr>
          <p:cNvPr id="435" name="Google Shape;435;g2e67ac98795_0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e67ac98795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e67ac98795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452" name="Google Shape;452;g2e67ac98795_0_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e67ac98795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2e67ac98795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466" name="Google Shape;466;g2e67ac98795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e67ac98795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2e67ac98795_0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[Note to presenter: This slide is optional.] </a:t>
            </a:r>
            <a:endParaRPr sz="1800">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US" sz="1800">
                <a:latin typeface="Helvetica Neue"/>
                <a:ea typeface="Helvetica Neue"/>
                <a:cs typeface="Helvetica Neue"/>
                <a:sym typeface="Helvetica Neue"/>
              </a:rPr>
              <a:t>After launching on December 25, 2021, the Webb telescope underwent months of commissioning including mirror alignment and instrument calibration before the first images were released on July 12, 2022. These five images,</a:t>
            </a:r>
            <a:r>
              <a:rPr baseline="30000" lang="en-US" sz="1800">
                <a:latin typeface="Helvetica Neue"/>
                <a:ea typeface="Helvetica Neue"/>
                <a:cs typeface="Helvetica Neue"/>
                <a:sym typeface="Helvetica Neue"/>
              </a:rPr>
              <a:t>21</a:t>
            </a:r>
            <a:r>
              <a:rPr lang="en-US" sz="1800">
                <a:latin typeface="Helvetica Neue"/>
                <a:ea typeface="Helvetica Neue"/>
                <a:cs typeface="Helvetica Neue"/>
                <a:sym typeface="Helvetica Neue"/>
              </a:rPr>
              <a:t> which demonstrate the capabilities of all four instruments on board, were chosen by an international committee of representatives from NASA, ESA, CSA, and the Space Telescope Science Institute (STSci). Processed by Joseph DePasquale and Alyssa Pagan of STScI, the images included the sharpest infrared image of the distant universe to date, a spectrum showing detection of water on exoplanet WASP-96b, the Southern ring nebula around a dying star, Stephen’s Quintet of interacting galaxies, and newly forming stars in the Carina Nebula. Zelinskie used these first images as inspiration for her exhibition.</a:t>
            </a:r>
            <a:r>
              <a:rPr lang="en-US" sz="1800">
                <a:solidFill>
                  <a:schemeClr val="lt1"/>
                </a:solidFill>
                <a:latin typeface="Helvetica Neue"/>
                <a:ea typeface="Helvetica Neue"/>
                <a:cs typeface="Helvetica Neue"/>
                <a:sym typeface="Helvetica Neue"/>
              </a:rPr>
              <a:t> </a:t>
            </a:r>
            <a:endParaRPr/>
          </a:p>
          <a:p>
            <a:pPr indent="0" lvl="0" marL="0" rtl="0" algn="l">
              <a:spcBef>
                <a:spcPts val="0"/>
              </a:spcBef>
              <a:spcAft>
                <a:spcPts val="0"/>
              </a:spcAft>
              <a:buNone/>
            </a:pPr>
            <a:r>
              <a:t/>
            </a:r>
            <a:endParaRPr/>
          </a:p>
        </p:txBody>
      </p:sp>
      <p:sp>
        <p:nvSpPr>
          <p:cNvPr id="482" name="Google Shape;482;g2e67ac98795_0_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e67ac98795_0_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g2e67ac98795_0_3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110" name="Google Shape;110;g2e67ac98795_0_3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e67ac98795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2e67ac98795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[Note to presenter: This slide is optional.] </a:t>
            </a:r>
            <a:endParaRPr sz="1800">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US" sz="1800">
                <a:latin typeface="Helvetica Neue"/>
                <a:ea typeface="Helvetica Neue"/>
                <a:cs typeface="Helvetica Neue"/>
                <a:sym typeface="Helvetica Neue"/>
              </a:rPr>
              <a:t>After launching on December 25, 2021, the Webb telescope underwent months of commissioning including mirror alignment and instrument calibration before the first images were released on July 12, 2022. These five images,</a:t>
            </a:r>
            <a:r>
              <a:rPr baseline="30000" lang="en-US" sz="1800">
                <a:latin typeface="Helvetica Neue"/>
                <a:ea typeface="Helvetica Neue"/>
                <a:cs typeface="Helvetica Neue"/>
                <a:sym typeface="Helvetica Neue"/>
              </a:rPr>
              <a:t>21</a:t>
            </a:r>
            <a:r>
              <a:rPr lang="en-US" sz="1800">
                <a:latin typeface="Helvetica Neue"/>
                <a:ea typeface="Helvetica Neue"/>
                <a:cs typeface="Helvetica Neue"/>
                <a:sym typeface="Helvetica Neue"/>
              </a:rPr>
              <a:t> which demonstrate the capabilities of all four instruments on board, were chosen by an international committee of representatives from NASA, ESA, CSA, and the Space Telescope Science Institute (STSci). Processed by Joseph DePasquale and Alyssa Pagan of STScI, the images included the sharpest infrared image of the distant universe to date, a spectrum showing detection of water on exoplanet WASP-96b, the Southern ring nebula around a dying star, Stephen’s Quintet of interacting galaxies, and newly forming stars in the Carina Nebula. Zelinskie used these first images as inspiration for her exhibition.</a:t>
            </a:r>
            <a:r>
              <a:rPr lang="en-US" sz="1800">
                <a:solidFill>
                  <a:schemeClr val="lt1"/>
                </a:solidFill>
                <a:latin typeface="Helvetica Neue"/>
                <a:ea typeface="Helvetica Neue"/>
                <a:cs typeface="Helvetica Neue"/>
                <a:sym typeface="Helvetica Neue"/>
              </a:rPr>
              <a:t> </a:t>
            </a:r>
            <a:endParaRPr/>
          </a:p>
          <a:p>
            <a:pPr indent="0" lvl="0" marL="0" rtl="0" algn="l">
              <a:spcBef>
                <a:spcPts val="0"/>
              </a:spcBef>
              <a:spcAft>
                <a:spcPts val="0"/>
              </a:spcAft>
              <a:buNone/>
            </a:pPr>
            <a:r>
              <a:t/>
            </a:r>
            <a:endParaRPr/>
          </a:p>
        </p:txBody>
      </p:sp>
      <p:sp>
        <p:nvSpPr>
          <p:cNvPr id="496" name="Google Shape;496;g2e67ac98795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e67ac98795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2e67ac98795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[Note to presenter: This slide is optional.] </a:t>
            </a:r>
            <a:endParaRPr sz="1800">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US" sz="1800">
                <a:latin typeface="Helvetica Neue"/>
                <a:ea typeface="Helvetica Neue"/>
                <a:cs typeface="Helvetica Neue"/>
                <a:sym typeface="Helvetica Neue"/>
              </a:rPr>
              <a:t>After launching on December 25, 2021, the Webb telescope underwent months of commissioning including mirror alignment and instrument calibration before the first images were released on July 12, 2022. These five images,</a:t>
            </a:r>
            <a:r>
              <a:rPr baseline="30000" lang="en-US" sz="1800">
                <a:latin typeface="Helvetica Neue"/>
                <a:ea typeface="Helvetica Neue"/>
                <a:cs typeface="Helvetica Neue"/>
                <a:sym typeface="Helvetica Neue"/>
              </a:rPr>
              <a:t>21</a:t>
            </a:r>
            <a:r>
              <a:rPr lang="en-US" sz="1800">
                <a:latin typeface="Helvetica Neue"/>
                <a:ea typeface="Helvetica Neue"/>
                <a:cs typeface="Helvetica Neue"/>
                <a:sym typeface="Helvetica Neue"/>
              </a:rPr>
              <a:t> which demonstrate the capabilities of all four instruments on board, were chosen by an international committee of representatives from NASA, ESA, CSA, and the Space Telescope Science Institute (STSci). Processed by Joseph DePasquale and Alyssa Pagan of STScI, the images included the sharpest infrared image of the distant universe to date, a spectrum showing detection of water on exoplanet WASP-96b, the Southern ring nebula around a dying star, Stephen’s Quintet of interacting galaxies, and newly forming stars in the Carina Nebula. Zelinskie used these first images as inspiration for her exhibition.</a:t>
            </a:r>
            <a:r>
              <a:rPr lang="en-US" sz="1800">
                <a:solidFill>
                  <a:schemeClr val="lt1"/>
                </a:solidFill>
                <a:latin typeface="Helvetica Neue"/>
                <a:ea typeface="Helvetica Neue"/>
                <a:cs typeface="Helvetica Neue"/>
                <a:sym typeface="Helvetica Neue"/>
              </a:rPr>
              <a:t> </a:t>
            </a:r>
            <a:endParaRPr/>
          </a:p>
          <a:p>
            <a:pPr indent="0" lvl="0" marL="0" rtl="0" algn="l">
              <a:spcBef>
                <a:spcPts val="0"/>
              </a:spcBef>
              <a:spcAft>
                <a:spcPts val="0"/>
              </a:spcAft>
              <a:buNone/>
            </a:pPr>
            <a:r>
              <a:t/>
            </a:r>
            <a:endParaRPr/>
          </a:p>
        </p:txBody>
      </p:sp>
      <p:sp>
        <p:nvSpPr>
          <p:cNvPr id="513" name="Google Shape;513;g2e67ac98795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e67ac98795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2e67ac98795_0_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[Note to presenter: This slide is optional.] </a:t>
            </a:r>
            <a:endParaRPr sz="1800">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US" sz="1800">
                <a:latin typeface="Helvetica Neue"/>
                <a:ea typeface="Helvetica Neue"/>
                <a:cs typeface="Helvetica Neue"/>
                <a:sym typeface="Helvetica Neue"/>
              </a:rPr>
              <a:t>After launching on December 25, 2021, the Webb telescope underwent months of commissioning including mirror alignment and instrument calibration before the first images were released on July 12, 2022. These five images,</a:t>
            </a:r>
            <a:r>
              <a:rPr baseline="30000" lang="en-US" sz="1800">
                <a:latin typeface="Helvetica Neue"/>
                <a:ea typeface="Helvetica Neue"/>
                <a:cs typeface="Helvetica Neue"/>
                <a:sym typeface="Helvetica Neue"/>
              </a:rPr>
              <a:t>21</a:t>
            </a:r>
            <a:r>
              <a:rPr lang="en-US" sz="1800">
                <a:latin typeface="Helvetica Neue"/>
                <a:ea typeface="Helvetica Neue"/>
                <a:cs typeface="Helvetica Neue"/>
                <a:sym typeface="Helvetica Neue"/>
              </a:rPr>
              <a:t> which demonstrate the capabilities of all four instruments on board, were chosen by an international committee of representatives from NASA, ESA, CSA, and the Space Telescope Science Institute (STSci). Processed by Joseph DePasquale and Alyssa Pagan of STScI, the images included the sharpest infrared image of the distant universe to date, a spectrum showing detection of water on exoplanet WASP-96b, the Southern ring nebula around a dying star, Stephen’s Quintet of interacting galaxies, and newly forming stars in the Carina Nebula. Zelinskie used these first images as inspiration for her exhibition.</a:t>
            </a:r>
            <a:r>
              <a:rPr lang="en-US" sz="1800">
                <a:solidFill>
                  <a:schemeClr val="lt1"/>
                </a:solidFill>
                <a:latin typeface="Helvetica Neue"/>
                <a:ea typeface="Helvetica Neue"/>
                <a:cs typeface="Helvetica Neue"/>
                <a:sym typeface="Helvetica Neue"/>
              </a:rPr>
              <a:t> </a:t>
            </a:r>
            <a:endParaRPr/>
          </a:p>
          <a:p>
            <a:pPr indent="0" lvl="0" marL="0" rtl="0" algn="l">
              <a:spcBef>
                <a:spcPts val="0"/>
              </a:spcBef>
              <a:spcAft>
                <a:spcPts val="0"/>
              </a:spcAft>
              <a:buNone/>
            </a:pPr>
            <a:r>
              <a:t/>
            </a:r>
            <a:endParaRPr/>
          </a:p>
        </p:txBody>
      </p:sp>
      <p:sp>
        <p:nvSpPr>
          <p:cNvPr id="531" name="Google Shape;531;g2e67ac98795_0_1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e67ac98795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2e67ac98795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[Note to presenter: This slide is optional.] </a:t>
            </a:r>
            <a:endParaRPr sz="1800">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US" sz="1800">
                <a:latin typeface="Helvetica Neue"/>
                <a:ea typeface="Helvetica Neue"/>
                <a:cs typeface="Helvetica Neue"/>
                <a:sym typeface="Helvetica Neue"/>
              </a:rPr>
              <a:t>After launching on December 25, 2021, the Webb telescope underwent months of commissioning including mirror alignment and instrument calibration before the first images were released on July 12, 2022. These five images,</a:t>
            </a:r>
            <a:r>
              <a:rPr baseline="30000" lang="en-US" sz="1800">
                <a:latin typeface="Helvetica Neue"/>
                <a:ea typeface="Helvetica Neue"/>
                <a:cs typeface="Helvetica Neue"/>
                <a:sym typeface="Helvetica Neue"/>
              </a:rPr>
              <a:t>21</a:t>
            </a:r>
            <a:r>
              <a:rPr lang="en-US" sz="1800">
                <a:latin typeface="Helvetica Neue"/>
                <a:ea typeface="Helvetica Neue"/>
                <a:cs typeface="Helvetica Neue"/>
                <a:sym typeface="Helvetica Neue"/>
              </a:rPr>
              <a:t> which demonstrate the capabilities of all four instruments on board, were chosen by an international committee of representatives from NASA, ESA, CSA, and the Space Telescope Science Institute (STSci). Processed by Joseph DePasquale and Alyssa Pagan of STScI, the images included the sharpest infrared image of the distant universe to date, a spectrum showing detection of water on exoplanet WASP-96b, the Southern ring nebula around a dying star, Stephen’s Quintet of interacting galaxies, and newly forming stars in the Carina Nebula. Zelinskie used these first images as inspiration for her exhibition.</a:t>
            </a:r>
            <a:r>
              <a:rPr lang="en-US" sz="1800">
                <a:solidFill>
                  <a:schemeClr val="lt1"/>
                </a:solidFill>
                <a:latin typeface="Helvetica Neue"/>
                <a:ea typeface="Helvetica Neue"/>
                <a:cs typeface="Helvetica Neue"/>
                <a:sym typeface="Helvetica Neue"/>
              </a:rPr>
              <a:t> </a:t>
            </a:r>
            <a:endParaRPr/>
          </a:p>
          <a:p>
            <a:pPr indent="0" lvl="0" marL="0" rtl="0" algn="l">
              <a:spcBef>
                <a:spcPts val="0"/>
              </a:spcBef>
              <a:spcAft>
                <a:spcPts val="0"/>
              </a:spcAft>
              <a:buNone/>
            </a:pPr>
            <a:r>
              <a:t/>
            </a:r>
            <a:endParaRPr/>
          </a:p>
        </p:txBody>
      </p:sp>
      <p:sp>
        <p:nvSpPr>
          <p:cNvPr id="548" name="Google Shape;548;g2e67ac98795_0_1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e67ac98795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g2e67ac98795_0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[Note to presenter: This slide is optional.] </a:t>
            </a:r>
            <a:endParaRPr sz="1800">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US" sz="1800">
                <a:latin typeface="Helvetica Neue"/>
                <a:ea typeface="Helvetica Neue"/>
                <a:cs typeface="Helvetica Neue"/>
                <a:sym typeface="Helvetica Neue"/>
              </a:rPr>
              <a:t>After launching on December 25, 2021, the Webb telescope underwent months of commissioning including mirror alignment and instrument calibration before the first images were released on July 12, 2022. These five images,</a:t>
            </a:r>
            <a:r>
              <a:rPr baseline="30000" lang="en-US" sz="1800">
                <a:latin typeface="Helvetica Neue"/>
                <a:ea typeface="Helvetica Neue"/>
                <a:cs typeface="Helvetica Neue"/>
                <a:sym typeface="Helvetica Neue"/>
              </a:rPr>
              <a:t>21</a:t>
            </a:r>
            <a:r>
              <a:rPr lang="en-US" sz="1800">
                <a:latin typeface="Helvetica Neue"/>
                <a:ea typeface="Helvetica Neue"/>
                <a:cs typeface="Helvetica Neue"/>
                <a:sym typeface="Helvetica Neue"/>
              </a:rPr>
              <a:t> which demonstrate the capabilities of all four instruments on board, were chosen by an international committee of representatives from NASA, ESA, CSA, and the Space Telescope Science Institute (STSci). Processed by Joseph DePasquale and Alyssa Pagan of STScI, the images included the sharpest infrared image of the distant universe to date, a spectrum showing detection of water on exoplanet WASP-96b, the Southern ring nebula around a dying star, Stephen’s Quintet of interacting galaxies, and newly forming stars in the Carina Nebula. Zelinskie used these first images as inspiration for her exhibition.</a:t>
            </a:r>
            <a:r>
              <a:rPr lang="en-US" sz="1800">
                <a:solidFill>
                  <a:schemeClr val="lt1"/>
                </a:solidFill>
                <a:latin typeface="Helvetica Neue"/>
                <a:ea typeface="Helvetica Neue"/>
                <a:cs typeface="Helvetica Neue"/>
                <a:sym typeface="Helvetica Neue"/>
              </a:rPr>
              <a:t> </a:t>
            </a:r>
            <a:endParaRPr/>
          </a:p>
          <a:p>
            <a:pPr indent="0" lvl="0" marL="0" rtl="0" algn="l">
              <a:spcBef>
                <a:spcPts val="0"/>
              </a:spcBef>
              <a:spcAft>
                <a:spcPts val="0"/>
              </a:spcAft>
              <a:buNone/>
            </a:pPr>
            <a:r>
              <a:t/>
            </a:r>
            <a:endParaRPr/>
          </a:p>
        </p:txBody>
      </p:sp>
      <p:sp>
        <p:nvSpPr>
          <p:cNvPr id="562" name="Google Shape;562;g2e67ac98795_0_1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e67ac98795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2e67ac98795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[Note to presenter: This slide is optional.] </a:t>
            </a:r>
            <a:endParaRPr sz="1800">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US" sz="1800">
                <a:latin typeface="Helvetica Neue"/>
                <a:ea typeface="Helvetica Neue"/>
                <a:cs typeface="Helvetica Neue"/>
                <a:sym typeface="Helvetica Neue"/>
              </a:rPr>
              <a:t>After launching on December 25, 2021, the Webb telescope underwent months of commissioning including mirror alignment and instrument calibration before the first images were released on July 12, 2022. These five images,</a:t>
            </a:r>
            <a:r>
              <a:rPr baseline="30000" lang="en-US" sz="1800">
                <a:latin typeface="Helvetica Neue"/>
                <a:ea typeface="Helvetica Neue"/>
                <a:cs typeface="Helvetica Neue"/>
                <a:sym typeface="Helvetica Neue"/>
              </a:rPr>
              <a:t>21</a:t>
            </a:r>
            <a:r>
              <a:rPr lang="en-US" sz="1800">
                <a:latin typeface="Helvetica Neue"/>
                <a:ea typeface="Helvetica Neue"/>
                <a:cs typeface="Helvetica Neue"/>
                <a:sym typeface="Helvetica Neue"/>
              </a:rPr>
              <a:t> which demonstrate the capabilities of all four instruments on board, were chosen by an international committee of representatives from NASA, ESA, CSA, and the Space Telescope Science Institute (STSci). Processed by Joseph DePasquale and Alyssa Pagan of STScI, the images included the sharpest infrared image of the distant universe to date, a spectrum showing detection of water on exoplanet WASP-96b, the Southern ring nebula around a dying star, Stephen’s Quintet of interacting galaxies, and newly forming stars in the Carina Nebula. Zelinskie used these first images as inspiration for her exhibition.</a:t>
            </a:r>
            <a:r>
              <a:rPr lang="en-US" sz="1800">
                <a:solidFill>
                  <a:schemeClr val="lt1"/>
                </a:solidFill>
                <a:latin typeface="Helvetica Neue"/>
                <a:ea typeface="Helvetica Neue"/>
                <a:cs typeface="Helvetica Neue"/>
                <a:sym typeface="Helvetica Neue"/>
              </a:rPr>
              <a:t> </a:t>
            </a:r>
            <a:endParaRPr/>
          </a:p>
          <a:p>
            <a:pPr indent="0" lvl="0" marL="0" rtl="0" algn="l">
              <a:spcBef>
                <a:spcPts val="0"/>
              </a:spcBef>
              <a:spcAft>
                <a:spcPts val="0"/>
              </a:spcAft>
              <a:buNone/>
            </a:pPr>
            <a:r>
              <a:t/>
            </a:r>
            <a:endParaRPr/>
          </a:p>
        </p:txBody>
      </p:sp>
      <p:sp>
        <p:nvSpPr>
          <p:cNvPr id="579" name="Google Shape;579;g2e67ac98795_0_1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e67ac98795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2e67ac98795_0_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[Note to presenter: This slide is optional.] </a:t>
            </a:r>
            <a:endParaRPr sz="1800">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US" sz="1800">
                <a:latin typeface="Helvetica Neue"/>
                <a:ea typeface="Helvetica Neue"/>
                <a:cs typeface="Helvetica Neue"/>
                <a:sym typeface="Helvetica Neue"/>
              </a:rPr>
              <a:t>After launching on December 25, 2021, the Webb telescope underwent months of commissioning including mirror alignment and instrument calibration before the first images were released on July 12, 2022. These five images,</a:t>
            </a:r>
            <a:r>
              <a:rPr baseline="30000" lang="en-US" sz="1800">
                <a:latin typeface="Helvetica Neue"/>
                <a:ea typeface="Helvetica Neue"/>
                <a:cs typeface="Helvetica Neue"/>
                <a:sym typeface="Helvetica Neue"/>
              </a:rPr>
              <a:t>21</a:t>
            </a:r>
            <a:r>
              <a:rPr lang="en-US" sz="1800">
                <a:latin typeface="Helvetica Neue"/>
                <a:ea typeface="Helvetica Neue"/>
                <a:cs typeface="Helvetica Neue"/>
                <a:sym typeface="Helvetica Neue"/>
              </a:rPr>
              <a:t> which demonstrate the capabilities of all four instruments on board, were chosen by an international committee of representatives from NASA, ESA, CSA, and the Space Telescope Science Institute (STSci). Processed by Joseph DePasquale and Alyssa Pagan of STScI, the images included the sharpest infrared image of the distant universe to date, a spectrum showing detection of water on exoplanet WASP-96b, the Southern ring nebula around a dying star, Stephen’s Quintet of interacting galaxies, and newly forming stars in the Carina Nebula. Zelinskie used these first images as inspiration for her exhibition.</a:t>
            </a:r>
            <a:r>
              <a:rPr lang="en-US" sz="1800">
                <a:solidFill>
                  <a:schemeClr val="lt1"/>
                </a:solidFill>
                <a:latin typeface="Helvetica Neue"/>
                <a:ea typeface="Helvetica Neue"/>
                <a:cs typeface="Helvetica Neue"/>
                <a:sym typeface="Helvetica Neue"/>
              </a:rPr>
              <a:t> </a:t>
            </a:r>
            <a:endParaRPr/>
          </a:p>
          <a:p>
            <a:pPr indent="0" lvl="0" marL="0" rtl="0" algn="l">
              <a:spcBef>
                <a:spcPts val="0"/>
              </a:spcBef>
              <a:spcAft>
                <a:spcPts val="0"/>
              </a:spcAft>
              <a:buNone/>
            </a:pPr>
            <a:r>
              <a:t/>
            </a:r>
            <a:endParaRPr/>
          </a:p>
        </p:txBody>
      </p:sp>
      <p:sp>
        <p:nvSpPr>
          <p:cNvPr id="596" name="Google Shape;596;g2e67ac98795_0_2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e67ac98795_0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2e67ac98795_0_2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[Note to presenter: This slide is optional.] </a:t>
            </a:r>
            <a:endParaRPr sz="1800">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US" sz="1800">
                <a:latin typeface="Helvetica Neue"/>
                <a:ea typeface="Helvetica Neue"/>
                <a:cs typeface="Helvetica Neue"/>
                <a:sym typeface="Helvetica Neue"/>
              </a:rPr>
              <a:t>After launching on December 25, 2021, the Webb telescope underwent months of commissioning including mirror alignment and instrument calibration before the first images were released on July 12, 2022. These five images,</a:t>
            </a:r>
            <a:r>
              <a:rPr baseline="30000" lang="en-US" sz="1800">
                <a:latin typeface="Helvetica Neue"/>
                <a:ea typeface="Helvetica Neue"/>
                <a:cs typeface="Helvetica Neue"/>
                <a:sym typeface="Helvetica Neue"/>
              </a:rPr>
              <a:t>21</a:t>
            </a:r>
            <a:r>
              <a:rPr lang="en-US" sz="1800">
                <a:latin typeface="Helvetica Neue"/>
                <a:ea typeface="Helvetica Neue"/>
                <a:cs typeface="Helvetica Neue"/>
                <a:sym typeface="Helvetica Neue"/>
              </a:rPr>
              <a:t> which demonstrate the capabilities of all four instruments on board, were chosen by an international committee of representatives from NASA, ESA, CSA, and the Space Telescope Science Institute (STSci). Processed by Joseph DePasquale and Alyssa Pagan of STScI, the images included the sharpest infrared image of the distant universe to date, a spectrum showing detection of water on exoplanet WASP-96b, the Southern ring nebula around a dying star, Stephen’s Quintet of interacting galaxies, and newly forming stars in the Carina Nebula. Zelinskie used these first images as inspiration for her exhibition.</a:t>
            </a:r>
            <a:r>
              <a:rPr lang="en-US" sz="1800">
                <a:solidFill>
                  <a:schemeClr val="lt1"/>
                </a:solidFill>
                <a:latin typeface="Helvetica Neue"/>
                <a:ea typeface="Helvetica Neue"/>
                <a:cs typeface="Helvetica Neue"/>
                <a:sym typeface="Helvetica Neue"/>
              </a:rPr>
              <a:t> </a:t>
            </a:r>
            <a:endParaRPr/>
          </a:p>
          <a:p>
            <a:pPr indent="0" lvl="0" marL="0" rtl="0" algn="l">
              <a:spcBef>
                <a:spcPts val="0"/>
              </a:spcBef>
              <a:spcAft>
                <a:spcPts val="0"/>
              </a:spcAft>
              <a:buNone/>
            </a:pPr>
            <a:r>
              <a:t/>
            </a:r>
            <a:endParaRPr/>
          </a:p>
        </p:txBody>
      </p:sp>
      <p:sp>
        <p:nvSpPr>
          <p:cNvPr id="613" name="Google Shape;613;g2e67ac98795_0_2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e67ac98795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2e67ac98795_0_2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[Note to presenter: This slide is optional.] </a:t>
            </a:r>
            <a:endParaRPr sz="1800">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US" sz="1800">
                <a:latin typeface="Helvetica Neue"/>
                <a:ea typeface="Helvetica Neue"/>
                <a:cs typeface="Helvetica Neue"/>
                <a:sym typeface="Helvetica Neue"/>
              </a:rPr>
              <a:t>After launching on December 25, 2021, the Webb telescope underwent months of commissioning including mirror alignment and instrument calibration before the first images were released on July 12, 2022. These five images,</a:t>
            </a:r>
            <a:r>
              <a:rPr baseline="30000" lang="en-US" sz="1800">
                <a:latin typeface="Helvetica Neue"/>
                <a:ea typeface="Helvetica Neue"/>
                <a:cs typeface="Helvetica Neue"/>
                <a:sym typeface="Helvetica Neue"/>
              </a:rPr>
              <a:t>21</a:t>
            </a:r>
            <a:r>
              <a:rPr lang="en-US" sz="1800">
                <a:latin typeface="Helvetica Neue"/>
                <a:ea typeface="Helvetica Neue"/>
                <a:cs typeface="Helvetica Neue"/>
                <a:sym typeface="Helvetica Neue"/>
              </a:rPr>
              <a:t> which demonstrate the capabilities of all four instruments on board, were chosen by an international committee of representatives from NASA, ESA, CSA, and the Space Telescope Science Institute (STSci). Processed by Joseph DePasquale and Alyssa Pagan of STScI, the images included the sharpest infrared image of the distant universe to date, a spectrum showing detection of water on exoplanet WASP-96b, the Southern ring nebula around a dying star, Stephen’s Quintet of interacting galaxies, and newly forming stars in the Carina Nebula. Zelinskie used these first images as inspiration for her exhibition.</a:t>
            </a:r>
            <a:r>
              <a:rPr lang="en-US" sz="1800">
                <a:solidFill>
                  <a:schemeClr val="lt1"/>
                </a:solidFill>
                <a:latin typeface="Helvetica Neue"/>
                <a:ea typeface="Helvetica Neue"/>
                <a:cs typeface="Helvetica Neue"/>
                <a:sym typeface="Helvetica Neue"/>
              </a:rPr>
              <a:t> </a:t>
            </a:r>
            <a:endParaRPr/>
          </a:p>
          <a:p>
            <a:pPr indent="0" lvl="0" marL="0" rtl="0" algn="l">
              <a:spcBef>
                <a:spcPts val="0"/>
              </a:spcBef>
              <a:spcAft>
                <a:spcPts val="0"/>
              </a:spcAft>
              <a:buNone/>
            </a:pPr>
            <a:r>
              <a:t/>
            </a:r>
            <a:endParaRPr/>
          </a:p>
        </p:txBody>
      </p:sp>
      <p:sp>
        <p:nvSpPr>
          <p:cNvPr id="630" name="Google Shape;630;g2e67ac98795_0_2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e67ac98795_0_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g2e67ac98795_0_2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126" name="Google Shape;126;g2e67ac98795_0_2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e67ac98795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2e67ac98795_0_2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137" name="Google Shape;137;g2e67ac98795_0_2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e67ac98795_0_2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2e67ac98795_0_2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153" name="Google Shape;153;g2e67ac98795_0_2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e67ac98795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e67ac98795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169" name="Google Shape;169;g2e67ac98795_0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e67ac98795_0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e67ac98795_0_3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to presenter: This slide is optional.]</a:t>
            </a:r>
            <a:endParaRPr/>
          </a:p>
          <a:p>
            <a:pPr indent="0" lvl="0" marL="0" rtl="0" algn="l">
              <a:spcBef>
                <a:spcPts val="0"/>
              </a:spcBef>
              <a:spcAft>
                <a:spcPts val="0"/>
              </a:spcAft>
              <a:buNone/>
            </a:pPr>
            <a:r>
              <a:t/>
            </a:r>
            <a:endParaRPr/>
          </a:p>
        </p:txBody>
      </p:sp>
      <p:sp>
        <p:nvSpPr>
          <p:cNvPr id="180" name="Google Shape;180;g2e67ac98795_0_3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75157e783e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75157e783e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275157e783e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61.png"/><Relationship Id="rId5" Type="http://schemas.openxmlformats.org/officeDocument/2006/relationships/image" Target="../media/image1.png"/><Relationship Id="rId6"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image" Target="../media/image22.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17.png"/><Relationship Id="rId8"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hyperlink" Target="http://www.youtube.com/watch?v=j9shIxS-W-8" TargetMode="External"/><Relationship Id="rId6"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hyperlink" Target="http://www.youtube.com/watch?v=S60vF-hmqnA" TargetMode="External"/><Relationship Id="rId6"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hyperlink" Target="http://drive.google.com/file/d/11bRT8LCjPgOoAdHAsXcICDUY1ryvJR0-/view" TargetMode="External"/><Relationship Id="rId6"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4.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4.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0" Type="http://schemas.openxmlformats.org/officeDocument/2006/relationships/hyperlink" Target="https://unfoldtheuniverse.myhubs.net/" TargetMode="External"/><Relationship Id="rId22" Type="http://schemas.openxmlformats.org/officeDocument/2006/relationships/hyperlink" Target="https://www.youtube.com/watch?v=S60vF-hmqnA&amp;list=PLcy1hEnsejK2gveoInh4ZZW-dD0JEXO7V" TargetMode="External"/><Relationship Id="rId21" Type="http://schemas.openxmlformats.org/officeDocument/2006/relationships/hyperlink" Target="https://www.nasa.gov/content/goddard/2021/nasa-james-webb-space-telescope-unfold-the-universe-art-challenge/" TargetMode="External"/><Relationship Id="rId24" Type="http://schemas.openxmlformats.org/officeDocument/2006/relationships/hyperlink" Target="https://www.flickr.com/photos/nasawebbtelescope/52249684045" TargetMode="External"/><Relationship Id="rId23" Type="http://schemas.openxmlformats.org/officeDocument/2006/relationships/hyperlink" Target="https://jwst.nasa.gov/content/features/jwstArt/unfoldTheUniverse.html" TargetMode="External"/><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hyperlink" Target="https://jwst.nasa.gov/content/features/jwstArt/index.html" TargetMode="External"/><Relationship Id="rId26" Type="http://schemas.openxmlformats.org/officeDocument/2006/relationships/hyperlink" Target="https://webbtelescope.org/contents/media/images/01G529MX46J7AFK61GAMSHKSSN" TargetMode="External"/><Relationship Id="rId25" Type="http://schemas.openxmlformats.org/officeDocument/2006/relationships/hyperlink" Target="https://webbtelescope.org/news/first-images/gallery" TargetMode="External"/><Relationship Id="rId28" Type="http://schemas.openxmlformats.org/officeDocument/2006/relationships/hyperlink" Target="https://www.yelp.com/biz/onx-studio-new-york" TargetMode="External"/><Relationship Id="rId27" Type="http://schemas.openxmlformats.org/officeDocument/2006/relationships/hyperlink" Target="https://www.nytimes.com/2022/10/13/arts/design/nasa-art-onx-ashley-zelinskie.html" TargetMode="External"/><Relationship Id="rId5" Type="http://schemas.openxmlformats.org/officeDocument/2006/relationships/hyperlink" Target="http://jwst.nasa.gov" TargetMode="External"/><Relationship Id="rId6" Type="http://schemas.openxmlformats.org/officeDocument/2006/relationships/hyperlink" Target="https://jwst.nasa.gov/science.html" TargetMode="External"/><Relationship Id="rId7" Type="http://schemas.openxmlformats.org/officeDocument/2006/relationships/hyperlink" Target="https://jwst.nasa.gov/science.html" TargetMode="External"/><Relationship Id="rId8" Type="http://schemas.openxmlformats.org/officeDocument/2006/relationships/hyperlink" Target="http://www.lateralmag.com/articles/issue-19/painting-the-stars" TargetMode="External"/><Relationship Id="rId11" Type="http://schemas.openxmlformats.org/officeDocument/2006/relationships/hyperlink" Target="https://www.tattoodo.com/a/2017/01/nasa-s-new-telescope-is-a-muse-for-stellar-art/" TargetMode="External"/><Relationship Id="rId10" Type="http://schemas.openxmlformats.org/officeDocument/2006/relationships/hyperlink" Target="https://www.tattoodo.com/a/2017/01/nasa-s-new-telescope-is-a-muse-for-stellar-art/" TargetMode="External"/><Relationship Id="rId13" Type="http://schemas.openxmlformats.org/officeDocument/2006/relationships/hyperlink" Target="https://3dprint.com/166880/shapeways-3d-printed-artwork/" TargetMode="External"/><Relationship Id="rId12" Type="http://schemas.openxmlformats.org/officeDocument/2006/relationships/hyperlink" Target="https://www.outdoorpainter.com/painting-a-nasa-telescope/" TargetMode="External"/><Relationship Id="rId15" Type="http://schemas.openxmlformats.org/officeDocument/2006/relationships/hyperlink" Target="https://web.archive.org/web/20170310013145/https://www.fox5dc.com/news/239232901-video" TargetMode="External"/><Relationship Id="rId14" Type="http://schemas.openxmlformats.org/officeDocument/2006/relationships/hyperlink" Target="https://www.cbsnews.com/baltimore/news/science-art-unite-for-exhibit-inspired-by-nasa-telescope/" TargetMode="External"/><Relationship Id="rId17" Type="http://schemas.openxmlformats.org/officeDocument/2006/relationships/hyperlink" Target="https://www.austinchronicle.com/arts/2017-07-21/far-out/" TargetMode="External"/><Relationship Id="rId16" Type="http://schemas.openxmlformats.org/officeDocument/2006/relationships/hyperlink" Target="https://jwst.nasa.gov/content/features/jwstArt/publicArt.html" TargetMode="External"/><Relationship Id="rId19" Type="http://schemas.openxmlformats.org/officeDocument/2006/relationships/hyperlink" Target="http://www.cpnas.org/exhibitions/tim_makepeace_catalog.pdf" TargetMode="External"/><Relationship Id="rId18" Type="http://schemas.openxmlformats.org/officeDocument/2006/relationships/hyperlink" Target="https://www.flickr.com/photos/nasawebbtelescope/albums/72157692363250894/"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comments" Target="../comments/comment2.xml"/><Relationship Id="rId4" Type="http://schemas.openxmlformats.org/officeDocument/2006/relationships/image" Target="../media/image32.jpg"/><Relationship Id="rId5"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4.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4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2.png"/><Relationship Id="rId6" Type="http://schemas.openxmlformats.org/officeDocument/2006/relationships/image" Target="../media/image3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35.png"/><Relationship Id="rId6"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59.jpg"/><Relationship Id="rId6" Type="http://schemas.openxmlformats.org/officeDocument/2006/relationships/image" Target="../media/image5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hyperlink" Target="http://www.youtube.com/watch?v=nuVluUpyhJU" TargetMode="External"/><Relationship Id="rId6" Type="http://schemas.openxmlformats.org/officeDocument/2006/relationships/image" Target="../media/image4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hyperlink" Target="http://www.youtube.com/watch?v=1C_zuHf6lP4" TargetMode="External"/><Relationship Id="rId6" Type="http://schemas.openxmlformats.org/officeDocument/2006/relationships/image" Target="../media/image3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5.png"/><Relationship Id="rId8"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60.jpg"/><Relationship Id="rId6" Type="http://schemas.openxmlformats.org/officeDocument/2006/relationships/image" Target="../media/image4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60.jpg"/><Relationship Id="rId6"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46.png"/><Relationship Id="rId6"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hyperlink" Target="http://www.youtube.com/watch?v=1C_zuHf6lP4" TargetMode="External"/><Relationship Id="rId6"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57.jpg"/><Relationship Id="rId6" Type="http://schemas.openxmlformats.org/officeDocument/2006/relationships/image" Target="../media/image4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55.png"/><Relationship Id="rId6"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50.jpg"/><Relationship Id="rId6" Type="http://schemas.openxmlformats.org/officeDocument/2006/relationships/image" Target="../media/image5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5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5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29.png"/><Relationship Id="rId6" Type="http://schemas.openxmlformats.org/officeDocument/2006/relationships/hyperlink" Target="http://www.youtube.com/watch?v=F23Pv_G2f6I" TargetMode="External"/><Relationship Id="rId7"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hyperlink" Target="http://drive.google.com/file/d/17qAYsnXJvl0lvJIet0fT4RusKYGgdEpY/view" TargetMode="External"/><Relationship Id="rId6" Type="http://schemas.openxmlformats.org/officeDocument/2006/relationships/image" Target="../media/image15.jpg"/><Relationship Id="rId7" Type="http://schemas.openxmlformats.org/officeDocument/2006/relationships/hyperlink" Target="http://www.youtube.com/watch?v=ABd40pGA3iY" TargetMode="External"/><Relationship Id="rId8"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4.png"/><Relationship Id="rId4" Type="http://schemas.openxmlformats.org/officeDocument/2006/relationships/image" Target="../media/image8.png"/><Relationship Id="rId5" Type="http://schemas.openxmlformats.org/officeDocument/2006/relationships/image" Target="../media/image16.png"/><Relationship Id="rId6" Type="http://schemas.openxmlformats.org/officeDocument/2006/relationships/image" Target="../media/image25.png"/><Relationship Id="rId7" Type="http://schemas.openxmlformats.org/officeDocument/2006/relationships/image" Target="../media/image23.png"/><Relationship Id="rId8"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pic>
        <p:nvPicPr>
          <p:cNvPr descr="Artist’s conception of the Webb Space Telescope." id="89" name="Google Shape;89;p13"/>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90" name="Google Shape;90;p13"/>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Diagram&#10;&#10;Description automatically generated with medium confidence" id="91" name="Google Shape;91;p13"/>
          <p:cNvPicPr preferRelativeResize="0"/>
          <p:nvPr/>
        </p:nvPicPr>
        <p:blipFill rotWithShape="1">
          <a:blip r:embed="rId5">
            <a:alphaModFix/>
          </a:blip>
          <a:srcRect b="0" l="0" r="0" t="0"/>
          <a:stretch/>
        </p:blipFill>
        <p:spPr>
          <a:xfrm>
            <a:off x="8674230" y="331212"/>
            <a:ext cx="3035300" cy="1092200"/>
          </a:xfrm>
          <a:prstGeom prst="rect">
            <a:avLst/>
          </a:prstGeom>
          <a:noFill/>
          <a:ln>
            <a:noFill/>
          </a:ln>
        </p:spPr>
      </p:pic>
      <p:pic>
        <p:nvPicPr>
          <p:cNvPr id="92" name="Google Shape;92;p13"/>
          <p:cNvPicPr preferRelativeResize="0"/>
          <p:nvPr/>
        </p:nvPicPr>
        <p:blipFill rotWithShape="1">
          <a:blip r:embed="rId6">
            <a:alphaModFix/>
          </a:blip>
          <a:srcRect b="0" l="0" r="0" t="0"/>
          <a:stretch/>
        </p:blipFill>
        <p:spPr>
          <a:xfrm>
            <a:off x="10371220" y="3175007"/>
            <a:ext cx="96253" cy="3682416"/>
          </a:xfrm>
          <a:prstGeom prst="rect">
            <a:avLst/>
          </a:prstGeom>
          <a:noFill/>
          <a:ln>
            <a:noFill/>
          </a:ln>
        </p:spPr>
      </p:pic>
      <p:sp>
        <p:nvSpPr>
          <p:cNvPr id="93" name="Google Shape;93;p13"/>
          <p:cNvSpPr txBox="1"/>
          <p:nvPr/>
        </p:nvSpPr>
        <p:spPr>
          <a:xfrm>
            <a:off x="5890260" y="3692457"/>
            <a:ext cx="4682400" cy="2647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0" lang="en-US" sz="1800" u="none" cap="none" strike="noStrike">
                <a:solidFill>
                  <a:schemeClr val="lt1"/>
                </a:solidFill>
                <a:latin typeface="Helvetica Neue"/>
                <a:ea typeface="Helvetica Neue"/>
                <a:cs typeface="Helvetica Neue"/>
                <a:sym typeface="Helvetica Neue"/>
              </a:rPr>
              <a:t>Ashley Zelinskie</a:t>
            </a:r>
            <a:endParaRPr i="0" sz="2800" u="none" cap="none" strike="noStrike">
              <a:solidFill>
                <a:schemeClr val="lt1"/>
              </a:solidFill>
              <a:latin typeface="Helvetica Neue"/>
              <a:ea typeface="Helvetica Neue"/>
              <a:cs typeface="Helvetica Neue"/>
              <a:sym typeface="Helvetica Neue"/>
            </a:endParaRPr>
          </a:p>
          <a:p>
            <a:pPr indent="0" lvl="0" marL="0" marR="0" rtl="0" algn="ctr">
              <a:spcBef>
                <a:spcPts val="0"/>
              </a:spcBef>
              <a:spcAft>
                <a:spcPts val="0"/>
              </a:spcAft>
              <a:buNone/>
            </a:pPr>
            <a:r>
              <a:rPr i="1" lang="en-US" sz="1800" u="none" cap="none" strike="noStrike">
                <a:solidFill>
                  <a:schemeClr val="lt1"/>
                </a:solidFill>
                <a:latin typeface="Helvetica Neue"/>
                <a:ea typeface="Helvetica Neue"/>
                <a:cs typeface="Helvetica Neue"/>
                <a:sym typeface="Helvetica Neue"/>
              </a:rPr>
              <a:t>Ashley Zelinskie Studio LLC</a:t>
            </a:r>
            <a:endParaRPr>
              <a:latin typeface="Helvetica Neue"/>
              <a:ea typeface="Helvetica Neue"/>
              <a:cs typeface="Helvetica Neue"/>
              <a:sym typeface="Helvetica Neue"/>
            </a:endParaRPr>
          </a:p>
          <a:p>
            <a:pPr indent="0" lvl="0" marL="0" marR="0" rtl="0" algn="ctr">
              <a:spcBef>
                <a:spcPts val="1200"/>
              </a:spcBef>
              <a:spcAft>
                <a:spcPts val="0"/>
              </a:spcAft>
              <a:buNone/>
            </a:pPr>
            <a:r>
              <a:t/>
            </a:r>
            <a:endParaRPr i="1" sz="1800" u="none" cap="none" strike="noStrike">
              <a:solidFill>
                <a:schemeClr val="lt1"/>
              </a:solidFill>
              <a:latin typeface="Helvetica Neue"/>
              <a:ea typeface="Helvetica Neue"/>
              <a:cs typeface="Helvetica Neue"/>
              <a:sym typeface="Helvetica Neue"/>
            </a:endParaRPr>
          </a:p>
          <a:p>
            <a:pPr indent="0" lvl="0" marL="0" marR="0" rtl="0" algn="ctr">
              <a:spcBef>
                <a:spcPts val="1200"/>
              </a:spcBef>
              <a:spcAft>
                <a:spcPts val="0"/>
              </a:spcAft>
              <a:buNone/>
            </a:pPr>
            <a:r>
              <a:rPr i="0" lang="en-US" sz="1800" u="none" cap="none" strike="noStrike">
                <a:solidFill>
                  <a:schemeClr val="lt1"/>
                </a:solidFill>
                <a:latin typeface="Helvetica Neue"/>
                <a:ea typeface="Helvetica Neue"/>
                <a:cs typeface="Helvetica Neue"/>
                <a:sym typeface="Helvetica Neue"/>
              </a:rPr>
              <a:t>Elaine Stewart</a:t>
            </a:r>
            <a:r>
              <a:rPr lang="en-US" sz="1800">
                <a:solidFill>
                  <a:schemeClr val="lt1"/>
                </a:solidFill>
                <a:latin typeface="Helvetica Neue"/>
                <a:ea typeface="Helvetica Neue"/>
                <a:cs typeface="Helvetica Neue"/>
                <a:sym typeface="Helvetica Neue"/>
              </a:rPr>
              <a:t>, </a:t>
            </a:r>
            <a:r>
              <a:rPr i="0" lang="en-US" sz="1800" u="none" cap="none" strike="noStrike">
                <a:solidFill>
                  <a:schemeClr val="lt1"/>
                </a:solidFill>
                <a:latin typeface="Helvetica Neue"/>
                <a:ea typeface="Helvetica Neue"/>
                <a:cs typeface="Helvetica Neue"/>
                <a:sym typeface="Helvetica Neue"/>
              </a:rPr>
              <a:t>Maggie Masetti, </a:t>
            </a:r>
            <a:br>
              <a:rPr i="0" lang="en-US" sz="1800" u="none" cap="none" strike="noStrike">
                <a:solidFill>
                  <a:schemeClr val="lt1"/>
                </a:solidFill>
                <a:latin typeface="Helvetica Neue"/>
                <a:ea typeface="Helvetica Neue"/>
                <a:cs typeface="Helvetica Neue"/>
                <a:sym typeface="Helvetica Neue"/>
              </a:rPr>
            </a:br>
            <a:r>
              <a:rPr i="0" lang="en-US" sz="1800" u="none" cap="none" strike="noStrike">
                <a:solidFill>
                  <a:schemeClr val="lt1"/>
                </a:solidFill>
                <a:latin typeface="Helvetica Neue"/>
                <a:ea typeface="Helvetica Neue"/>
                <a:cs typeface="Helvetica Neue"/>
                <a:sym typeface="Helvetica Neue"/>
              </a:rPr>
              <a:t>a</a:t>
            </a:r>
            <a:r>
              <a:rPr lang="en-US" sz="1800">
                <a:solidFill>
                  <a:schemeClr val="lt1"/>
                </a:solidFill>
                <a:latin typeface="Helvetica Neue"/>
                <a:ea typeface="Helvetica Neue"/>
                <a:cs typeface="Helvetica Neue"/>
                <a:sym typeface="Helvetica Neue"/>
              </a:rPr>
              <a:t>nd Kan Yang</a:t>
            </a:r>
            <a:r>
              <a:rPr i="0" lang="en-US" sz="1800" u="none" cap="none" strike="noStrike">
                <a:solidFill>
                  <a:schemeClr val="lt1"/>
                </a:solidFill>
                <a:latin typeface="Helvetica Neue"/>
                <a:ea typeface="Helvetica Neue"/>
                <a:cs typeface="Helvetica Neue"/>
                <a:sym typeface="Helvetica Neue"/>
              </a:rPr>
              <a:t> </a:t>
            </a:r>
            <a:endParaRPr i="0" sz="2800" u="none" cap="none" strike="noStrike">
              <a:solidFill>
                <a:schemeClr val="lt1"/>
              </a:solidFill>
              <a:latin typeface="Helvetica Neue"/>
              <a:ea typeface="Helvetica Neue"/>
              <a:cs typeface="Helvetica Neue"/>
              <a:sym typeface="Helvetica Neue"/>
            </a:endParaRPr>
          </a:p>
          <a:p>
            <a:pPr indent="0" lvl="0" marL="0" marR="0" rtl="0" algn="ctr">
              <a:spcBef>
                <a:spcPts val="1200"/>
              </a:spcBef>
              <a:spcAft>
                <a:spcPts val="0"/>
              </a:spcAft>
              <a:buNone/>
            </a:pPr>
            <a:r>
              <a:rPr i="1" lang="en-US" sz="1800" u="none" cap="none" strike="noStrike">
                <a:solidFill>
                  <a:schemeClr val="lt1"/>
                </a:solidFill>
                <a:latin typeface="Helvetica Neue"/>
                <a:ea typeface="Helvetica Neue"/>
                <a:cs typeface="Helvetica Neue"/>
                <a:sym typeface="Helvetica Neue"/>
              </a:rPr>
              <a:t>NASA Goddard Space Flight Center</a:t>
            </a:r>
            <a:br>
              <a:rPr i="0" lang="en-US" sz="2800" u="none" cap="none" strike="noStrike">
                <a:solidFill>
                  <a:schemeClr val="dk1"/>
                </a:solidFill>
                <a:latin typeface="Helvetica Neue"/>
                <a:ea typeface="Helvetica Neue"/>
                <a:cs typeface="Helvetica Neue"/>
                <a:sym typeface="Helvetica Neue"/>
              </a:rPr>
            </a:br>
            <a:endParaRPr b="1" i="0" sz="2800" u="none" cap="none" strike="noStrike">
              <a:solidFill>
                <a:schemeClr val="lt1"/>
              </a:solidFill>
              <a:latin typeface="Helvetica Neue"/>
              <a:ea typeface="Helvetica Neue"/>
              <a:cs typeface="Helvetica Neue"/>
              <a:sym typeface="Helvetica Neue"/>
            </a:endParaRPr>
          </a:p>
        </p:txBody>
      </p:sp>
      <p:sp>
        <p:nvSpPr>
          <p:cNvPr id="94" name="Google Shape;94;p13"/>
          <p:cNvSpPr txBox="1"/>
          <p:nvPr>
            <p:ph type="title"/>
          </p:nvPr>
        </p:nvSpPr>
        <p:spPr>
          <a:xfrm>
            <a:off x="175252" y="214450"/>
            <a:ext cx="8165700" cy="13257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50000"/>
              <a:buFont typeface="Arial"/>
              <a:buNone/>
            </a:pPr>
            <a:r>
              <a:rPr b="1" lang="en-US" sz="2200">
                <a:solidFill>
                  <a:schemeClr val="lt1"/>
                </a:solidFill>
                <a:latin typeface="Helvetica Neue"/>
                <a:ea typeface="Helvetica Neue"/>
                <a:cs typeface="Helvetica Neue"/>
                <a:sym typeface="Helvetica Neue"/>
              </a:rPr>
              <a:t>Equitable and Inclusive Public Outreach with the James Webb Space Telescope: Combining Art, Science, and Technology</a:t>
            </a:r>
            <a:br>
              <a:rPr lang="en-US" sz="3200">
                <a:solidFill>
                  <a:schemeClr val="lt1"/>
                </a:solidFill>
              </a:rPr>
            </a:b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22"/>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220" name="Google Shape;220;p22"/>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221" name="Google Shape;221;p22"/>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22" name="Google Shape;222;p22"/>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23" name="Google Shape;223;p22"/>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224" name="Google Shape;224;p22"/>
          <p:cNvSpPr txBox="1"/>
          <p:nvPr/>
        </p:nvSpPr>
        <p:spPr>
          <a:xfrm>
            <a:off x="1423720" y="320040"/>
            <a:ext cx="93600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Helvetica Neue"/>
                <a:ea typeface="Helvetica Neue"/>
                <a:cs typeface="Helvetica Neue"/>
                <a:sym typeface="Helvetica Neue"/>
              </a:rPr>
              <a:t>Soundscape for “Unfolding the Universe: A NASA Webb VR Experience”</a:t>
            </a:r>
            <a:endParaRPr b="0" i="0" sz="1800" u="none" cap="none" strike="noStrike">
              <a:solidFill>
                <a:schemeClr val="lt1"/>
              </a:solidFill>
              <a:latin typeface="Helvetica Neue"/>
              <a:ea typeface="Helvetica Neue"/>
              <a:cs typeface="Helvetica Neue"/>
              <a:sym typeface="Helvetica Neue"/>
            </a:endParaRPr>
          </a:p>
        </p:txBody>
      </p:sp>
      <p:sp>
        <p:nvSpPr>
          <p:cNvPr id="225" name="Google Shape;225;p22"/>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226" name="Google Shape;226;p22"/>
          <p:cNvPicPr preferRelativeResize="0"/>
          <p:nvPr/>
        </p:nvPicPr>
        <p:blipFill>
          <a:blip r:embed="rId5">
            <a:alphaModFix/>
          </a:blip>
          <a:stretch>
            <a:fillRect/>
          </a:stretch>
        </p:blipFill>
        <p:spPr>
          <a:xfrm>
            <a:off x="1529363" y="2101563"/>
            <a:ext cx="962025" cy="962025"/>
          </a:xfrm>
          <a:prstGeom prst="rect">
            <a:avLst/>
          </a:prstGeom>
          <a:noFill/>
          <a:ln>
            <a:noFill/>
          </a:ln>
        </p:spPr>
      </p:pic>
      <p:pic>
        <p:nvPicPr>
          <p:cNvPr id="227" name="Google Shape;227;p22"/>
          <p:cNvPicPr preferRelativeResize="0"/>
          <p:nvPr/>
        </p:nvPicPr>
        <p:blipFill>
          <a:blip r:embed="rId6">
            <a:alphaModFix/>
          </a:blip>
          <a:stretch>
            <a:fillRect/>
          </a:stretch>
        </p:blipFill>
        <p:spPr>
          <a:xfrm>
            <a:off x="5281013" y="2101563"/>
            <a:ext cx="962025" cy="962025"/>
          </a:xfrm>
          <a:prstGeom prst="rect">
            <a:avLst/>
          </a:prstGeom>
          <a:noFill/>
          <a:ln>
            <a:noFill/>
          </a:ln>
        </p:spPr>
      </p:pic>
      <p:pic>
        <p:nvPicPr>
          <p:cNvPr id="228" name="Google Shape;228;p22"/>
          <p:cNvPicPr preferRelativeResize="0"/>
          <p:nvPr/>
        </p:nvPicPr>
        <p:blipFill>
          <a:blip r:embed="rId7">
            <a:alphaModFix/>
          </a:blip>
          <a:stretch>
            <a:fillRect/>
          </a:stretch>
        </p:blipFill>
        <p:spPr>
          <a:xfrm>
            <a:off x="9032663" y="2101563"/>
            <a:ext cx="962025" cy="962025"/>
          </a:xfrm>
          <a:prstGeom prst="rect">
            <a:avLst/>
          </a:prstGeom>
          <a:noFill/>
          <a:ln>
            <a:noFill/>
          </a:ln>
        </p:spPr>
      </p:pic>
      <p:sp>
        <p:nvSpPr>
          <p:cNvPr id="229" name="Google Shape;229;p22"/>
          <p:cNvSpPr txBox="1"/>
          <p:nvPr/>
        </p:nvSpPr>
        <p:spPr>
          <a:xfrm>
            <a:off x="510388" y="30636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sz="2000">
                <a:solidFill>
                  <a:schemeClr val="lt1"/>
                </a:solidFill>
                <a:latin typeface="Helvetica Neue"/>
                <a:ea typeface="Helvetica Neue"/>
                <a:cs typeface="Helvetica Neue"/>
                <a:sym typeface="Helvetica Neue"/>
              </a:rPr>
              <a:t>Able to See</a:t>
            </a:r>
            <a:endParaRPr/>
          </a:p>
        </p:txBody>
      </p:sp>
      <p:sp>
        <p:nvSpPr>
          <p:cNvPr id="230" name="Google Shape;230;p22"/>
          <p:cNvSpPr txBox="1"/>
          <p:nvPr/>
        </p:nvSpPr>
        <p:spPr>
          <a:xfrm>
            <a:off x="4353625" y="30636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sz="2000">
                <a:solidFill>
                  <a:schemeClr val="lt1"/>
                </a:solidFill>
                <a:latin typeface="Helvetica Neue"/>
                <a:ea typeface="Helvetica Neue"/>
                <a:cs typeface="Helvetica Neue"/>
                <a:sym typeface="Helvetica Neue"/>
              </a:rPr>
              <a:t>Approaching L2</a:t>
            </a:r>
            <a:endParaRPr/>
          </a:p>
        </p:txBody>
      </p:sp>
      <p:sp>
        <p:nvSpPr>
          <p:cNvPr id="231" name="Google Shape;231;p22"/>
          <p:cNvSpPr txBox="1"/>
          <p:nvPr/>
        </p:nvSpPr>
        <p:spPr>
          <a:xfrm>
            <a:off x="8013675" y="30636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sz="2000">
                <a:solidFill>
                  <a:schemeClr val="lt1"/>
                </a:solidFill>
                <a:latin typeface="Helvetica Neue"/>
                <a:ea typeface="Helvetica Neue"/>
                <a:cs typeface="Helvetica Neue"/>
                <a:sym typeface="Helvetica Neue"/>
              </a:rPr>
              <a:t>Sunshield</a:t>
            </a:r>
            <a:endParaRPr/>
          </a:p>
        </p:txBody>
      </p:sp>
      <p:pic>
        <p:nvPicPr>
          <p:cNvPr id="232" name="Google Shape;232;p22"/>
          <p:cNvPicPr preferRelativeResize="0"/>
          <p:nvPr/>
        </p:nvPicPr>
        <p:blipFill>
          <a:blip r:embed="rId8">
            <a:alphaModFix/>
          </a:blip>
          <a:stretch>
            <a:fillRect/>
          </a:stretch>
        </p:blipFill>
        <p:spPr>
          <a:xfrm>
            <a:off x="3353488" y="4533850"/>
            <a:ext cx="1000125" cy="1009650"/>
          </a:xfrm>
          <a:prstGeom prst="rect">
            <a:avLst/>
          </a:prstGeom>
          <a:noFill/>
          <a:ln>
            <a:noFill/>
          </a:ln>
        </p:spPr>
      </p:pic>
      <p:pic>
        <p:nvPicPr>
          <p:cNvPr id="233" name="Google Shape;233;p22"/>
          <p:cNvPicPr preferRelativeResize="0"/>
          <p:nvPr/>
        </p:nvPicPr>
        <p:blipFill>
          <a:blip r:embed="rId9">
            <a:alphaModFix/>
          </a:blip>
          <a:stretch>
            <a:fillRect/>
          </a:stretch>
        </p:blipFill>
        <p:spPr>
          <a:xfrm>
            <a:off x="7374525" y="4533838"/>
            <a:ext cx="1000125" cy="1000125"/>
          </a:xfrm>
          <a:prstGeom prst="rect">
            <a:avLst/>
          </a:prstGeom>
          <a:noFill/>
          <a:ln>
            <a:noFill/>
          </a:ln>
        </p:spPr>
      </p:pic>
      <p:sp>
        <p:nvSpPr>
          <p:cNvPr id="234" name="Google Shape;234;p22"/>
          <p:cNvSpPr txBox="1"/>
          <p:nvPr/>
        </p:nvSpPr>
        <p:spPr>
          <a:xfrm>
            <a:off x="2660460" y="5543500"/>
            <a:ext cx="23862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sz="2000">
                <a:solidFill>
                  <a:schemeClr val="lt1"/>
                </a:solidFill>
                <a:latin typeface="Helvetica Neue"/>
                <a:ea typeface="Helvetica Neue"/>
                <a:cs typeface="Helvetica Neue"/>
                <a:sym typeface="Helvetica Neue"/>
              </a:rPr>
              <a:t>344 Single Points of Failure</a:t>
            </a:r>
            <a:endParaRPr/>
          </a:p>
        </p:txBody>
      </p:sp>
      <p:sp>
        <p:nvSpPr>
          <p:cNvPr id="235" name="Google Shape;235;p22"/>
          <p:cNvSpPr txBox="1"/>
          <p:nvPr/>
        </p:nvSpPr>
        <p:spPr>
          <a:xfrm>
            <a:off x="6681497" y="5543500"/>
            <a:ext cx="2386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sz="2000">
                <a:solidFill>
                  <a:schemeClr val="lt1"/>
                </a:solidFill>
                <a:latin typeface="Helvetica Neue"/>
                <a:ea typeface="Helvetica Neue"/>
                <a:cs typeface="Helvetica Neue"/>
                <a:sym typeface="Helvetica Neue"/>
              </a:rPr>
              <a:t>Light Shifts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23"/>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242" name="Google Shape;242;p23"/>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243" name="Google Shape;243;p23"/>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44" name="Google Shape;244;p23"/>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45" name="Google Shape;245;p23"/>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246" name="Google Shape;246;p23"/>
          <p:cNvSpPr txBox="1"/>
          <p:nvPr/>
        </p:nvSpPr>
        <p:spPr>
          <a:xfrm>
            <a:off x="1423720" y="320040"/>
            <a:ext cx="93600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Helvetica Neue"/>
                <a:ea typeface="Helvetica Neue"/>
                <a:cs typeface="Helvetica Neue"/>
                <a:sym typeface="Helvetica Neue"/>
              </a:rPr>
              <a:t>Sonifications</a:t>
            </a:r>
            <a:endParaRPr b="0" i="0" sz="1800" u="none" cap="none" strike="noStrike">
              <a:solidFill>
                <a:schemeClr val="lt1"/>
              </a:solidFill>
              <a:latin typeface="Helvetica Neue"/>
              <a:ea typeface="Helvetica Neue"/>
              <a:cs typeface="Helvetica Neue"/>
              <a:sym typeface="Helvetica Neue"/>
            </a:endParaRPr>
          </a:p>
        </p:txBody>
      </p:sp>
      <p:sp>
        <p:nvSpPr>
          <p:cNvPr id="247" name="Google Shape;247;p23"/>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48" name="Google Shape;248;p23"/>
          <p:cNvSpPr txBox="1"/>
          <p:nvPr/>
        </p:nvSpPr>
        <p:spPr>
          <a:xfrm>
            <a:off x="2660432" y="5543500"/>
            <a:ext cx="68745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a:solidFill>
                  <a:schemeClr val="lt1"/>
                </a:solidFill>
                <a:latin typeface="Helvetica Neue"/>
                <a:ea typeface="Helvetica Neue"/>
                <a:cs typeface="Helvetica Neue"/>
                <a:sym typeface="Helvetica Neue"/>
              </a:rPr>
              <a:t>Video credit: </a:t>
            </a:r>
            <a:r>
              <a:rPr lang="en-US">
                <a:solidFill>
                  <a:schemeClr val="lt1"/>
                </a:solidFill>
                <a:latin typeface="Helvetica Neue"/>
                <a:ea typeface="Helvetica Neue"/>
                <a:cs typeface="Helvetica Neue"/>
                <a:sym typeface="Helvetica Neue"/>
              </a:rPr>
              <a:t> ASA, ESA, CSA, STScI, and Kimberly Arcand (CXC/SAO), Matt Russo and Andrew Santaguida (SYSTEM Sounds), Quyen Hart (STScI), Claire Blome (STScI), and Christine Malec (consultant).</a:t>
            </a:r>
            <a:endParaRPr>
              <a:solidFill>
                <a:schemeClr val="lt1"/>
              </a:solidFill>
              <a:latin typeface="Helvetica Neue"/>
              <a:ea typeface="Helvetica Neue"/>
              <a:cs typeface="Helvetica Neue"/>
              <a:sym typeface="Helvetica Neue"/>
            </a:endParaRPr>
          </a:p>
        </p:txBody>
      </p:sp>
      <p:pic>
        <p:nvPicPr>
          <p:cNvPr descr="Experience the first full-color images and data from NASA’s James Webb Space Telescope in a brand new way. This data sonification maps a near-infrared image of the Cosmic Cliffs in the Carina Nebula, captured by NASA’s Webb Telescope, to a symphony of sounds. Musicians assigned unique notes to the semi-transparent, gauzy regions and very dense areas of gas and dust in the nebula, culminating in a buzzing soundscape. &#10;&#10;Sonifications support blind and low-vision listeners first, but are designed to be captivating to anyone who tunes in. This sonification, which scans the image from left to right, was adapted to a video to allow sighted viewers to watch as a vertical line moves across the frame.&#10;&#10;The soundtrack is vibrant and full, representing the detail in this gigantic, gaseous cavity that has the appearance of a mountain range. The Carina Nebula is a large cloud of gas and dust where stars are forming or have already formed.&#10;&#10;The gas and dust in the top half of the image are represented in blue hues and windy, drone-like sounds. The bottom half of the image, represented in ruddy shades of orange and red, has a clearer, more melodic composition.&#10;&#10;Brighter light in the image is louder. The vertical position of light also dictates the frequency of sound. For example, bright light near the top of the image sounds loud and high, but bright light near the middle is loud and lower pitched. Dimmer, dust-obscured areas that appear lower in the image are represented by lower frequencies and clearer, undistorted notes.&#10;&#10;This sonification does not represent sounds recorded in space. Two musicians mapped the telescope’s data to sound, carefully composing music to accurately represent details the team would like listeners to focus on. In a way, this sonification is like modern dance or an impressionist painting – it converts Webb’s image to a new medium to engage and inspire listeners. Learn more: https://www.nasa.gov/feature/goddard/2022/nasa-webb-s-first-full-color-images-data-are-set-to-sound&#10;&#10;Also listen to:&#10;1. The top of the image: https://youtu.be/ZjJpJwVEe2A&#10;2. The lower half of the image: &#10;https://youtu.be/W-MUP2TbsWo&#10;3. Just the stars: https://youtu.be/L-STysURL1U&#10;&#10;Want more Webb sonifications? Check out the Southern Ring Nebula sonification (https://youtu.be/La9DB-bcy5Y) and the WASP-96 b sonification (https://youtu.be/vqa94WD6smc).&#10;&#10;Credits: Image: NASA, ESA, CSA, and STScI; Accessibility Production: NASA, ESA, CSA, STScI, and Kimberly Arcand (CXC/SAO), Matt Russo and Andrew Santaguida (SYSTEM Sounds), Quyen Hart (STScI), Claire Blome (STScI), and Christine Malec (consultant)." id="249" name="Google Shape;249;p23" title="Webb Telescope Data, Translated to Sound — Cosmic Cliffs in the Carina Nebula">
            <a:hlinkClick r:id="rId5"/>
          </p:cNvPr>
          <p:cNvPicPr preferRelativeResize="0"/>
          <p:nvPr/>
        </p:nvPicPr>
        <p:blipFill>
          <a:blip r:embed="rId6">
            <a:alphaModFix/>
          </a:blip>
          <a:stretch>
            <a:fillRect/>
          </a:stretch>
        </p:blipFill>
        <p:spPr>
          <a:xfrm>
            <a:off x="1961875" y="1143101"/>
            <a:ext cx="7822922" cy="44003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24"/>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256" name="Google Shape;256;p24"/>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257" name="Google Shape;257;p24"/>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58" name="Google Shape;258;p24"/>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59" name="Google Shape;259;p24"/>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260" name="Google Shape;260;p24"/>
          <p:cNvSpPr txBox="1"/>
          <p:nvPr/>
        </p:nvSpPr>
        <p:spPr>
          <a:xfrm>
            <a:off x="1416006" y="1554400"/>
            <a:ext cx="9360000" cy="3324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chemeClr val="lt1"/>
                </a:solidFill>
                <a:latin typeface="Helvetica Neue"/>
                <a:ea typeface="Helvetica Neue"/>
                <a:cs typeface="Helvetica Neue"/>
                <a:sym typeface="Helvetica Neue"/>
              </a:rPr>
              <a:t>Exploration of Future Outreach and Communications Avenues</a:t>
            </a:r>
            <a:endParaRPr b="1" sz="3000">
              <a:solidFill>
                <a:schemeClr val="lt1"/>
              </a:solidFill>
              <a:latin typeface="Helvetica Neue"/>
              <a:ea typeface="Helvetica Neue"/>
              <a:cs typeface="Helvetica Neue"/>
              <a:sym typeface="Helvetica Neue"/>
            </a:endParaRPr>
          </a:p>
          <a:p>
            <a:pPr indent="0" lvl="0" marL="0" marR="0" rtl="0" algn="ctr">
              <a:spcBef>
                <a:spcPts val="0"/>
              </a:spcBef>
              <a:spcAft>
                <a:spcPts val="0"/>
              </a:spcAft>
              <a:buNone/>
            </a:pPr>
            <a:r>
              <a:t/>
            </a:r>
            <a:endParaRPr b="1" sz="3000">
              <a:solidFill>
                <a:schemeClr val="lt1"/>
              </a:solidFill>
              <a:latin typeface="Helvetica Neue"/>
              <a:ea typeface="Helvetica Neue"/>
              <a:cs typeface="Helvetica Neue"/>
              <a:sym typeface="Helvetica Neue"/>
            </a:endParaRPr>
          </a:p>
          <a:p>
            <a:pPr indent="0" lvl="0" marL="0" rtl="0" algn="ctr">
              <a:spcBef>
                <a:spcPts val="0"/>
              </a:spcBef>
              <a:spcAft>
                <a:spcPts val="0"/>
              </a:spcAft>
              <a:buSzPts val="1100"/>
              <a:buNone/>
            </a:pPr>
            <a:r>
              <a:rPr b="1" i="1" lang="en-US" sz="2000">
                <a:solidFill>
                  <a:schemeClr val="lt1"/>
                </a:solidFill>
                <a:latin typeface="Helvetica Neue"/>
                <a:ea typeface="Helvetica Neue"/>
                <a:cs typeface="Helvetica Neue"/>
                <a:sym typeface="Helvetica Neue"/>
              </a:rPr>
              <a:t>How can we continue to interpret Webb’s discoveries into artwork and text that ensure wide accessibility for different audiences? </a:t>
            </a:r>
            <a:endParaRPr b="1" i="1" sz="2000">
              <a:solidFill>
                <a:schemeClr val="lt1"/>
              </a:solidFill>
              <a:latin typeface="Helvetica Neue"/>
              <a:ea typeface="Helvetica Neue"/>
              <a:cs typeface="Helvetica Neue"/>
              <a:sym typeface="Helvetica Neue"/>
            </a:endParaRPr>
          </a:p>
          <a:p>
            <a:pPr indent="0" lvl="0" marL="0" rtl="0" algn="ctr">
              <a:spcBef>
                <a:spcPts val="0"/>
              </a:spcBef>
              <a:spcAft>
                <a:spcPts val="0"/>
              </a:spcAft>
              <a:buSzPts val="1100"/>
              <a:buNone/>
            </a:pPr>
            <a:r>
              <a:t/>
            </a:r>
            <a:endParaRPr b="1" i="1" sz="2000">
              <a:solidFill>
                <a:schemeClr val="lt1"/>
              </a:solidFill>
              <a:latin typeface="Helvetica Neue"/>
              <a:ea typeface="Helvetica Neue"/>
              <a:cs typeface="Helvetica Neue"/>
              <a:sym typeface="Helvetica Neue"/>
            </a:endParaRPr>
          </a:p>
          <a:p>
            <a:pPr indent="0" lvl="0" marL="0" rtl="0" algn="ctr">
              <a:spcBef>
                <a:spcPts val="0"/>
              </a:spcBef>
              <a:spcAft>
                <a:spcPts val="0"/>
              </a:spcAft>
              <a:buSzPts val="1100"/>
              <a:buNone/>
            </a:pPr>
            <a:r>
              <a:rPr b="1" i="1" lang="en-US" sz="2000">
                <a:solidFill>
                  <a:schemeClr val="lt1"/>
                </a:solidFill>
                <a:latin typeface="Helvetica Neue"/>
                <a:ea typeface="Helvetica Neue"/>
                <a:cs typeface="Helvetica Neue"/>
                <a:sym typeface="Helvetica Neue"/>
              </a:rPr>
              <a:t>How can complex topics in engineering and astronomy be best explained to those not from a technical or scientific background, and how can this information be equitably shared across socioeconomic and other barriers?</a:t>
            </a:r>
            <a:endParaRPr b="1" i="1" sz="2000">
              <a:solidFill>
                <a:schemeClr val="lt1"/>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25"/>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267" name="Google Shape;267;p25"/>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268" name="Google Shape;268;p25"/>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69" name="Google Shape;269;p25"/>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70" name="Google Shape;270;p25"/>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271" name="Google Shape;271;p25"/>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72" name="Google Shape;272;p25"/>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73" name="Google Shape;273;p25"/>
          <p:cNvSpPr txBox="1"/>
          <p:nvPr/>
        </p:nvSpPr>
        <p:spPr>
          <a:xfrm>
            <a:off x="6615800" y="5482800"/>
            <a:ext cx="52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b="1">
              <a:solidFill>
                <a:srgbClr val="FF0000"/>
              </a:solidFill>
              <a:latin typeface="Helvetica Neue"/>
              <a:ea typeface="Helvetica Neue"/>
              <a:cs typeface="Helvetica Neue"/>
              <a:sym typeface="Helvetica Neue"/>
            </a:endParaRPr>
          </a:p>
        </p:txBody>
      </p:sp>
      <p:sp>
        <p:nvSpPr>
          <p:cNvPr id="274" name="Google Shape;274;p25"/>
          <p:cNvSpPr txBox="1"/>
          <p:nvPr/>
        </p:nvSpPr>
        <p:spPr>
          <a:xfrm>
            <a:off x="1416000" y="349496"/>
            <a:ext cx="9360000" cy="461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SzPts val="1100"/>
              <a:buNone/>
            </a:pPr>
            <a:r>
              <a:rPr b="1" lang="en-US" sz="2400">
                <a:solidFill>
                  <a:schemeClr val="lt1"/>
                </a:solidFill>
                <a:latin typeface="Helvetica Neue"/>
                <a:ea typeface="Helvetica Neue"/>
                <a:cs typeface="Helvetica Neue"/>
                <a:sym typeface="Helvetica Neue"/>
              </a:rPr>
              <a:t>Communications Methods for Equitable Access</a:t>
            </a:r>
            <a:endParaRPr i="0" sz="1800" u="none" cap="none" strike="noStrike">
              <a:solidFill>
                <a:schemeClr val="lt1"/>
              </a:solidFill>
              <a:latin typeface="Helvetica Neue"/>
              <a:ea typeface="Helvetica Neue"/>
              <a:cs typeface="Helvetica Neue"/>
              <a:sym typeface="Helvetica Neue"/>
            </a:endParaRPr>
          </a:p>
        </p:txBody>
      </p:sp>
      <p:sp>
        <p:nvSpPr>
          <p:cNvPr id="275" name="Google Shape;275;p25"/>
          <p:cNvSpPr txBox="1"/>
          <p:nvPr/>
        </p:nvSpPr>
        <p:spPr>
          <a:xfrm>
            <a:off x="628150" y="1232800"/>
            <a:ext cx="10395300" cy="5110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Helvetica Neue"/>
                <a:ea typeface="Helvetica Neue"/>
                <a:cs typeface="Helvetica Neue"/>
                <a:sym typeface="Helvetica Neue"/>
              </a:rPr>
              <a:t>A few methods to </a:t>
            </a:r>
            <a:r>
              <a:rPr b="1" lang="en-US" sz="2200">
                <a:solidFill>
                  <a:schemeClr val="lt1"/>
                </a:solidFill>
                <a:latin typeface="Helvetica Neue"/>
                <a:ea typeface="Helvetica Neue"/>
                <a:cs typeface="Helvetica Neue"/>
                <a:sym typeface="Helvetica Neue"/>
              </a:rPr>
              <a:t>access</a:t>
            </a:r>
            <a:r>
              <a:rPr b="1" lang="en-US" sz="2200">
                <a:solidFill>
                  <a:schemeClr val="lt1"/>
                </a:solidFill>
                <a:latin typeface="Helvetica Neue"/>
                <a:ea typeface="Helvetica Neue"/>
                <a:cs typeface="Helvetica Neue"/>
                <a:sym typeface="Helvetica Neue"/>
              </a:rPr>
              <a:t> communities that have historically had low STEM participation include:</a:t>
            </a:r>
            <a:endParaRPr b="1" sz="2200">
              <a:solidFill>
                <a:schemeClr val="lt1"/>
              </a:solidFill>
              <a:latin typeface="Helvetica Neue"/>
              <a:ea typeface="Helvetica Neue"/>
              <a:cs typeface="Helvetica Neue"/>
              <a:sym typeface="Helvetica Neue"/>
            </a:endParaRPr>
          </a:p>
          <a:p>
            <a:pPr indent="-368300" lvl="0" marL="457200" rtl="0" algn="l">
              <a:spcBef>
                <a:spcPts val="0"/>
              </a:spcBef>
              <a:spcAft>
                <a:spcPts val="0"/>
              </a:spcAft>
              <a:buClr>
                <a:schemeClr val="lt1"/>
              </a:buClr>
              <a:buSzPts val="2200"/>
              <a:buFont typeface="Helvetica Neue"/>
              <a:buChar char="●"/>
            </a:pPr>
            <a:r>
              <a:rPr b="1" lang="en-US" sz="2200">
                <a:solidFill>
                  <a:schemeClr val="lt1"/>
                </a:solidFill>
                <a:latin typeface="Helvetica Neue"/>
                <a:ea typeface="Helvetica Neue"/>
                <a:cs typeface="Helvetica Neue"/>
                <a:sym typeface="Helvetica Neue"/>
              </a:rPr>
              <a:t>Re-centering of historical context for who performs science and engineering</a:t>
            </a:r>
            <a:endParaRPr b="1" sz="2200">
              <a:solidFill>
                <a:schemeClr val="lt1"/>
              </a:solidFill>
              <a:latin typeface="Helvetica Neue"/>
              <a:ea typeface="Helvetica Neue"/>
              <a:cs typeface="Helvetica Neue"/>
              <a:sym typeface="Helvetica Neue"/>
            </a:endParaRPr>
          </a:p>
          <a:p>
            <a:pPr indent="-368300" lvl="0" marL="457200" rtl="0" algn="l">
              <a:spcBef>
                <a:spcPts val="0"/>
              </a:spcBef>
              <a:spcAft>
                <a:spcPts val="0"/>
              </a:spcAft>
              <a:buClr>
                <a:schemeClr val="lt1"/>
              </a:buClr>
              <a:buSzPts val="2200"/>
              <a:buFont typeface="Helvetica Neue"/>
              <a:buChar char="●"/>
            </a:pPr>
            <a:r>
              <a:rPr b="1" lang="en-US" sz="2200">
                <a:solidFill>
                  <a:schemeClr val="lt1"/>
                </a:solidFill>
                <a:latin typeface="Helvetica Neue"/>
                <a:ea typeface="Helvetica Neue"/>
                <a:cs typeface="Helvetica Neue"/>
                <a:sym typeface="Helvetica Neue"/>
              </a:rPr>
              <a:t>Matching speakers of the same gender similar ethnic or cultural background to the speaking requests received</a:t>
            </a:r>
            <a:endParaRPr b="1" sz="2200">
              <a:solidFill>
                <a:schemeClr val="lt1"/>
              </a:solidFill>
              <a:latin typeface="Helvetica Neue"/>
              <a:ea typeface="Helvetica Neue"/>
              <a:cs typeface="Helvetica Neue"/>
              <a:sym typeface="Helvetica Neue"/>
            </a:endParaRPr>
          </a:p>
          <a:p>
            <a:pPr indent="-368300" lvl="0" marL="457200" rtl="0" algn="l">
              <a:spcBef>
                <a:spcPts val="0"/>
              </a:spcBef>
              <a:spcAft>
                <a:spcPts val="0"/>
              </a:spcAft>
              <a:buClr>
                <a:schemeClr val="lt1"/>
              </a:buClr>
              <a:buSzPts val="2200"/>
              <a:buFont typeface="Helvetica Neue"/>
              <a:buChar char="●"/>
            </a:pPr>
            <a:r>
              <a:rPr b="1" lang="en-US" sz="2200">
                <a:solidFill>
                  <a:schemeClr val="lt1"/>
                </a:solidFill>
                <a:latin typeface="Helvetica Neue"/>
                <a:ea typeface="Helvetica Neue"/>
                <a:cs typeface="Helvetica Neue"/>
                <a:sym typeface="Helvetica Neue"/>
              </a:rPr>
              <a:t>Implementing a dual-anonymous proposal review process, where the identities of proposal teams are hidden so that reviewers can only focus on the scientific merit of the proposal</a:t>
            </a:r>
            <a:endParaRPr b="1" sz="2200">
              <a:solidFill>
                <a:schemeClr val="lt1"/>
              </a:solidFill>
              <a:latin typeface="Helvetica Neue"/>
              <a:ea typeface="Helvetica Neue"/>
              <a:cs typeface="Helvetica Neue"/>
              <a:sym typeface="Helvetica Neue"/>
            </a:endParaRPr>
          </a:p>
          <a:p>
            <a:pPr indent="-368300" lvl="0" marL="457200" rtl="0" algn="l">
              <a:spcBef>
                <a:spcPts val="0"/>
              </a:spcBef>
              <a:spcAft>
                <a:spcPts val="0"/>
              </a:spcAft>
              <a:buClr>
                <a:schemeClr val="lt1"/>
              </a:buClr>
              <a:buSzPts val="2200"/>
              <a:buFont typeface="Helvetica Neue"/>
              <a:buChar char="●"/>
            </a:pPr>
            <a:r>
              <a:rPr b="1" lang="en-US" sz="2200">
                <a:solidFill>
                  <a:schemeClr val="lt1"/>
                </a:solidFill>
                <a:latin typeface="Helvetica Neue"/>
                <a:ea typeface="Helvetica Neue"/>
                <a:cs typeface="Helvetica Neue"/>
                <a:sym typeface="Helvetica Neue"/>
              </a:rPr>
              <a:t>Blending art and </a:t>
            </a:r>
            <a:r>
              <a:rPr b="1" lang="en-US" sz="2200">
                <a:solidFill>
                  <a:schemeClr val="lt1"/>
                </a:solidFill>
                <a:latin typeface="Helvetica Neue"/>
                <a:ea typeface="Helvetica Neue"/>
                <a:cs typeface="Helvetica Neue"/>
                <a:sym typeface="Helvetica Neue"/>
              </a:rPr>
              <a:t>technology: creating virtual spaces mixing immersive visual and audio experiences with scientific themes, accessible to anyone with an internet connection</a:t>
            </a:r>
            <a:r>
              <a:rPr b="1" lang="en-US" sz="2200">
                <a:solidFill>
                  <a:schemeClr val="lt1"/>
                </a:solidFill>
                <a:latin typeface="Helvetica Neue"/>
                <a:ea typeface="Helvetica Neue"/>
                <a:cs typeface="Helvetica Neue"/>
                <a:sym typeface="Helvetica Neue"/>
              </a:rPr>
              <a:t> </a:t>
            </a:r>
            <a:endParaRPr b="1" sz="2200">
              <a:solidFill>
                <a:schemeClr val="lt1"/>
              </a:solidFill>
              <a:latin typeface="Helvetica Neue"/>
              <a:ea typeface="Helvetica Neue"/>
              <a:cs typeface="Helvetica Neue"/>
              <a:sym typeface="Helvetica Neue"/>
            </a:endParaRPr>
          </a:p>
          <a:p>
            <a:pPr indent="-368300" lvl="0" marL="457200" rtl="0" algn="l">
              <a:spcBef>
                <a:spcPts val="0"/>
              </a:spcBef>
              <a:spcAft>
                <a:spcPts val="0"/>
              </a:spcAft>
              <a:buClr>
                <a:schemeClr val="lt1"/>
              </a:buClr>
              <a:buSzPts val="2200"/>
              <a:buFont typeface="Helvetica Neue"/>
              <a:buChar char="●"/>
            </a:pPr>
            <a:r>
              <a:rPr b="1" lang="en-US" sz="2200">
                <a:solidFill>
                  <a:schemeClr val="lt1"/>
                </a:solidFill>
                <a:latin typeface="Helvetica Neue"/>
                <a:ea typeface="Helvetica Neue"/>
                <a:cs typeface="Helvetica Neue"/>
                <a:sym typeface="Helvetica Neue"/>
              </a:rPr>
              <a:t>Creating engaging art campaigns</a:t>
            </a:r>
            <a:endParaRPr b="1" sz="2200">
              <a:solidFill>
                <a:schemeClr val="lt1"/>
              </a:solidFill>
              <a:latin typeface="Helvetica Neue"/>
              <a:ea typeface="Helvetica Neue"/>
              <a:cs typeface="Helvetica Neue"/>
              <a:sym typeface="Helvetica Neue"/>
            </a:endParaRPr>
          </a:p>
          <a:p>
            <a:pPr indent="-368300" lvl="0" marL="457200" rtl="0" algn="l">
              <a:spcBef>
                <a:spcPts val="0"/>
              </a:spcBef>
              <a:spcAft>
                <a:spcPts val="0"/>
              </a:spcAft>
              <a:buClr>
                <a:schemeClr val="lt1"/>
              </a:buClr>
              <a:buSzPts val="2200"/>
              <a:buFont typeface="Helvetica Neue"/>
              <a:buChar char="●"/>
            </a:pPr>
            <a:r>
              <a:rPr b="1" lang="en-US" sz="2200">
                <a:solidFill>
                  <a:schemeClr val="lt1"/>
                </a:solidFill>
                <a:latin typeface="Helvetica Neue"/>
                <a:ea typeface="Helvetica Neue"/>
                <a:cs typeface="Helvetica Neue"/>
                <a:sym typeface="Helvetica Neue"/>
              </a:rPr>
              <a:t>Performing outreach to underserved communities</a:t>
            </a:r>
            <a:endParaRPr b="1" sz="2200">
              <a:solidFill>
                <a:schemeClr val="lt1"/>
              </a:solidFill>
              <a:latin typeface="Helvetica Neue"/>
              <a:ea typeface="Helvetica Neue"/>
              <a:cs typeface="Helvetica Neue"/>
              <a:sym typeface="Helvetica Neue"/>
            </a:endParaRPr>
          </a:p>
          <a:p>
            <a:pPr indent="0" lvl="0" marL="0" rtl="0" algn="l">
              <a:spcBef>
                <a:spcPts val="0"/>
              </a:spcBef>
              <a:spcAft>
                <a:spcPts val="0"/>
              </a:spcAft>
              <a:buSzPts val="1100"/>
              <a:buNone/>
            </a:pPr>
            <a:r>
              <a:t/>
            </a:r>
            <a:endParaRPr i="0" sz="18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26"/>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282" name="Google Shape;282;p26"/>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283" name="Google Shape;283;p26"/>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84" name="Google Shape;284;p26"/>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85" name="Google Shape;285;p26"/>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286" name="Google Shape;286;p26"/>
          <p:cNvSpPr txBox="1"/>
          <p:nvPr/>
        </p:nvSpPr>
        <p:spPr>
          <a:xfrm>
            <a:off x="1423720" y="320040"/>
            <a:ext cx="9360000" cy="520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Helvetica Neue"/>
              <a:buNone/>
            </a:pPr>
            <a:r>
              <a:rPr b="1" lang="en-US" sz="2400">
                <a:solidFill>
                  <a:schemeClr val="lt1"/>
                </a:solidFill>
                <a:latin typeface="Helvetica Neue"/>
                <a:ea typeface="Helvetica Neue"/>
                <a:cs typeface="Helvetica Neue"/>
                <a:sym typeface="Helvetica Neue"/>
              </a:rPr>
              <a:t>Webb-inspired Art Campaigns: #UnfoldTheUniverse and #JWSTArt web galleries</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287" name="Google Shape;287;p26"/>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88" name="Google Shape;288;p26"/>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descr="NASA’s biggest and most powerful space telescope ever is launching soon! The James Webb Space Telescope, or Webb, will travel a million miles away to reveal the universe as never seen before. It will look at the first stars and galaxies, study distant planets around other stars, solve mysteries in our solar system and discover what we can’t even imagine. Its revolutionary technology will be able to look back in time at 13.5 billion years of our cosmic history.&#10;&#10;What do you think we’ll discover when we #UnfoldTheUniverse? Show us what you believe the Webb telescope will reveal by creating art. You can draw, paint, sing, write, dance — the universe is the limit! Share a picture or video of you and your creation with the hashtag #UnfoldTheUniverse for a chance to be featured on NASA’s website, social media channels, and the Webb telescope's historic launch broadcast.&#10;&#10;How to Participate&#10;&#10;1. Use any art supplies you'd like to create art. The art could be a drawing, song, poem, dance or something else! Check out the resources linked below for inspiration.&#10;&#10;2. Take a picture of you holding your art, or film a less than one-minute video of you describing or performing your art.&#10;&#10;3. Share your photo or video on Facebook, Twitter, or Instagram using #UnfoldTheUniverse for a chance to be featured on NASA's website and social media accounts!&#10;&#10;4. If your submission catches our eye, we’ll be in touch to obtain permission for it to be considered for our web gallery and other NASA digital products.&#10;&#10;Deadline for Submissions: Extended indefinitely!&#10;&#10;Important information about entering the challenge here: https://go.nasa.gov/unfoldtheuniverse&#10;&#10;Special thanks to Kellie and Delta!&#10;&#10;Credits:&#10;Video credit: Kellie Gerardi and NASA&#10;Host: Kellie Gerardi&#10;Co-host/Featured artist: Delta V. Baumruk&#10;Video editing: Kellie Gerardi and Madison Dean&#10;Music: &quot;Adventures Ahead,&quot; James Frank Hillier [PRS], Sketch Music Limited [PRS], Universal Production Music&#10;&#10;Artist participants shown the video (in order): Ella Zhou, Mansi Ashtamkar, John Garvey, Jedidiah Dore, Jaden Berkley, Gabriel Enache" id="289" name="Google Shape;289;p26" title="NASA's James Webb Space Telescope #UnfoldTheUniverse Art Challenge">
            <a:hlinkClick r:id="rId5"/>
          </p:cNvPr>
          <p:cNvPicPr preferRelativeResize="0"/>
          <p:nvPr/>
        </p:nvPicPr>
        <p:blipFill>
          <a:blip r:embed="rId6">
            <a:alphaModFix/>
          </a:blip>
          <a:stretch>
            <a:fillRect/>
          </a:stretch>
        </p:blipFill>
        <p:spPr>
          <a:xfrm>
            <a:off x="2091888" y="1172338"/>
            <a:ext cx="8023675" cy="4513325"/>
          </a:xfrm>
          <a:prstGeom prst="rect">
            <a:avLst/>
          </a:prstGeom>
          <a:noFill/>
          <a:ln>
            <a:noFill/>
          </a:ln>
        </p:spPr>
      </p:pic>
      <p:sp>
        <p:nvSpPr>
          <p:cNvPr id="290" name="Google Shape;290;p26"/>
          <p:cNvSpPr txBox="1"/>
          <p:nvPr/>
        </p:nvSpPr>
        <p:spPr>
          <a:xfrm>
            <a:off x="1662000" y="5597675"/>
            <a:ext cx="9360000" cy="1015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1800">
                <a:solidFill>
                  <a:schemeClr val="lt1"/>
                </a:solidFill>
                <a:latin typeface="Helvetica Neue"/>
                <a:ea typeface="Helvetica Neue"/>
                <a:cs typeface="Helvetica Neue"/>
                <a:sym typeface="Helvetica Neue"/>
              </a:rPr>
              <a:t>Campaign</a:t>
            </a:r>
            <a:r>
              <a:rPr lang="en-US" sz="1800">
                <a:solidFill>
                  <a:schemeClr val="lt1"/>
                </a:solidFill>
                <a:latin typeface="Helvetica Neue"/>
                <a:ea typeface="Helvetica Neue"/>
                <a:cs typeface="Helvetica Neue"/>
                <a:sym typeface="Helvetica Neue"/>
              </a:rPr>
              <a:t> invitation: almost 40,000 views with 18,000 during first month </a:t>
            </a:r>
            <a:endParaRPr sz="1800">
              <a:solidFill>
                <a:schemeClr val="lt1"/>
              </a:solidFill>
              <a:latin typeface="Helvetica Neue"/>
              <a:ea typeface="Helvetica Neue"/>
              <a:cs typeface="Helvetica Neue"/>
              <a:sym typeface="Helvetica Neue"/>
            </a:endParaRPr>
          </a:p>
          <a:p>
            <a:pPr indent="0" lvl="0" marL="0" rtl="0" algn="just">
              <a:spcBef>
                <a:spcPts val="0"/>
              </a:spcBef>
              <a:spcAft>
                <a:spcPts val="0"/>
              </a:spcAft>
              <a:buNone/>
            </a:pPr>
            <a:r>
              <a:rPr lang="en-US" sz="1800">
                <a:solidFill>
                  <a:schemeClr val="lt1"/>
                </a:solidFill>
                <a:latin typeface="Helvetica Neue"/>
                <a:ea typeface="Helvetica Neue"/>
                <a:cs typeface="Helvetica Neue"/>
                <a:sym typeface="Helvetica Neue"/>
              </a:rPr>
              <a:t>~300 artworks submitted and multiple video compilations </a:t>
            </a:r>
            <a:endParaRPr sz="1800">
              <a:solidFill>
                <a:schemeClr val="lt1"/>
              </a:solidFill>
              <a:latin typeface="Helvetica Neue"/>
              <a:ea typeface="Helvetica Neue"/>
              <a:cs typeface="Helvetica Neue"/>
              <a:sym typeface="Helvetica Neue"/>
            </a:endParaRPr>
          </a:p>
          <a:p>
            <a:pPr indent="0" lvl="0" marL="0" rtl="0" algn="just">
              <a:spcBef>
                <a:spcPts val="0"/>
              </a:spcBef>
              <a:spcAft>
                <a:spcPts val="0"/>
              </a:spcAft>
              <a:buNone/>
            </a:pPr>
            <a:r>
              <a:rPr lang="en-US" sz="1800">
                <a:solidFill>
                  <a:schemeClr val="lt1"/>
                </a:solidFill>
                <a:latin typeface="Helvetica Neue"/>
                <a:ea typeface="Helvetica Neue"/>
                <a:cs typeface="Helvetica Neue"/>
                <a:sym typeface="Helvetica Neue"/>
              </a:rPr>
              <a:t>Still engaging </a:t>
            </a:r>
            <a:r>
              <a:rPr lang="en-US" sz="1800">
                <a:solidFill>
                  <a:schemeClr val="lt1"/>
                </a:solidFill>
                <a:latin typeface="Helvetica Neue"/>
                <a:ea typeface="Helvetica Neue"/>
                <a:cs typeface="Helvetica Neue"/>
                <a:sym typeface="Helvetica Neue"/>
              </a:rPr>
              <a:t>thousands</a:t>
            </a:r>
            <a:r>
              <a:rPr lang="en-US" sz="1800">
                <a:solidFill>
                  <a:schemeClr val="lt1"/>
                </a:solidFill>
                <a:latin typeface="Helvetica Neue"/>
                <a:ea typeface="Helvetica Neue"/>
                <a:cs typeface="Helvetica Neue"/>
                <a:sym typeface="Helvetica Neue"/>
              </a:rPr>
              <a:t> of views each month! </a:t>
            </a:r>
            <a:endParaRPr sz="1800">
              <a:solidFill>
                <a:schemeClr val="lt1"/>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27"/>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297" name="Google Shape;297;p27"/>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298" name="Google Shape;298;p27"/>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99" name="Google Shape;299;p27"/>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00" name="Google Shape;300;p27"/>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301" name="Google Shape;301;p27"/>
          <p:cNvSpPr txBox="1"/>
          <p:nvPr/>
        </p:nvSpPr>
        <p:spPr>
          <a:xfrm>
            <a:off x="1423720" y="320040"/>
            <a:ext cx="9360000" cy="501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Helvetica Neue"/>
              <a:buNone/>
            </a:pPr>
            <a:r>
              <a:rPr b="1" lang="en-US" sz="2400">
                <a:solidFill>
                  <a:schemeClr val="lt1"/>
                </a:solidFill>
                <a:latin typeface="Helvetica Neue"/>
                <a:ea typeface="Helvetica Neue"/>
                <a:cs typeface="Helvetica Neue"/>
                <a:sym typeface="Helvetica Neue"/>
              </a:rPr>
              <a:t>Lady Tech Guild: Meetings in New York and Trip to India</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rPr i="1" lang="en-US" sz="2000">
                <a:solidFill>
                  <a:schemeClr val="lt1"/>
                </a:solidFill>
                <a:latin typeface="Helvetica Neue"/>
                <a:ea typeface="Helvetica Neue"/>
                <a:cs typeface="Helvetica Neue"/>
                <a:sym typeface="Helvetica Neue"/>
              </a:rPr>
              <a:t>The Lady Tech Guild empowers women by connecting them to technology, and to each other.</a:t>
            </a:r>
            <a:endParaRPr b="0" i="1" sz="20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302" name="Google Shape;302;p27"/>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03" name="Google Shape;303;p27"/>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304" name="Google Shape;304;p27" title="LTGvideo.mp4">
            <a:hlinkClick r:id="rId5"/>
          </p:cNvPr>
          <p:cNvPicPr preferRelativeResize="0"/>
          <p:nvPr/>
        </p:nvPicPr>
        <p:blipFill>
          <a:blip r:embed="rId6">
            <a:alphaModFix/>
          </a:blip>
          <a:stretch>
            <a:fillRect/>
          </a:stretch>
        </p:blipFill>
        <p:spPr>
          <a:xfrm>
            <a:off x="4142738" y="2101575"/>
            <a:ext cx="7658227" cy="4307750"/>
          </a:xfrm>
          <a:prstGeom prst="rect">
            <a:avLst/>
          </a:prstGeom>
          <a:noFill/>
          <a:ln>
            <a:noFill/>
          </a:ln>
        </p:spPr>
      </p:pic>
      <p:sp>
        <p:nvSpPr>
          <p:cNvPr id="305" name="Google Shape;305;p27"/>
          <p:cNvSpPr txBox="1"/>
          <p:nvPr/>
        </p:nvSpPr>
        <p:spPr>
          <a:xfrm>
            <a:off x="633625" y="2042925"/>
            <a:ext cx="3091800" cy="45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lt1"/>
                </a:solidFill>
              </a:rPr>
              <a:t>The Lady Tech Guild was founded in 2015 by eight women who were equally frustrated with the presence and treatment of female-identifying humans in STEAM fields. Today the LTG hosts monthly meetups for their network of over 500 women where they swap ideas, jobs, tips and tricks of the trades, and generally support one another in their journey to break the glass ceiling.</a:t>
            </a:r>
            <a:endParaRPr sz="1200">
              <a:solidFill>
                <a:schemeClr val="lt1"/>
              </a:solidFill>
            </a:endParaRPr>
          </a:p>
          <a:p>
            <a:pPr indent="0" lvl="0" marL="0" rtl="0" algn="l">
              <a:spcBef>
                <a:spcPts val="0"/>
              </a:spcBef>
              <a:spcAft>
                <a:spcPts val="0"/>
              </a:spcAft>
              <a:buClr>
                <a:schemeClr val="dk1"/>
              </a:buClr>
              <a:buSzPts val="1100"/>
              <a:buFont typeface="Arial"/>
              <a:buNone/>
            </a:pPr>
            <a:r>
              <a:t/>
            </a:r>
            <a:endParaRPr sz="1200">
              <a:solidFill>
                <a:schemeClr val="lt1"/>
              </a:solidFill>
            </a:endParaRPr>
          </a:p>
          <a:p>
            <a:pPr indent="0" lvl="0" marL="0" rtl="0" algn="l">
              <a:spcBef>
                <a:spcPts val="0"/>
              </a:spcBef>
              <a:spcAft>
                <a:spcPts val="0"/>
              </a:spcAft>
              <a:buNone/>
            </a:pPr>
            <a:r>
              <a:rPr lang="en-US" sz="1200">
                <a:solidFill>
                  <a:schemeClr val="lt1"/>
                </a:solidFill>
              </a:rPr>
              <a:t>The LTG strives to help like minded girls, women, and female-identifying/non-binary individuals to become resourceful, inspired creative professionals. The LTG also participates in community outreach to help those who haven’t even been invited to the table to have a voice and travels worldwide to teach, lecture, workshop, raise money, donate electronics and equipment, and introduce opportunities and inspiration to women in communities that would otherwise not think it possible to could participate in STEAM.</a:t>
            </a:r>
            <a:endParaRPr sz="12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28"/>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312" name="Google Shape;312;p28"/>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313" name="Google Shape;313;p28"/>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14" name="Google Shape;314;p28"/>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15" name="Google Shape;315;p28"/>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316" name="Google Shape;316;p28"/>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17" name="Google Shape;317;p28"/>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18" name="Google Shape;318;p28"/>
          <p:cNvSpPr txBox="1"/>
          <p:nvPr/>
        </p:nvSpPr>
        <p:spPr>
          <a:xfrm>
            <a:off x="6615800" y="5482800"/>
            <a:ext cx="52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b="1">
              <a:solidFill>
                <a:srgbClr val="FF0000"/>
              </a:solidFill>
              <a:latin typeface="Helvetica Neue"/>
              <a:ea typeface="Helvetica Neue"/>
              <a:cs typeface="Helvetica Neue"/>
              <a:sym typeface="Helvetica Neue"/>
            </a:endParaRPr>
          </a:p>
        </p:txBody>
      </p:sp>
      <p:sp>
        <p:nvSpPr>
          <p:cNvPr id="319" name="Google Shape;319;p28"/>
          <p:cNvSpPr txBox="1"/>
          <p:nvPr/>
        </p:nvSpPr>
        <p:spPr>
          <a:xfrm>
            <a:off x="1416000" y="349496"/>
            <a:ext cx="9360000" cy="461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SzPts val="1100"/>
              <a:buNone/>
            </a:pPr>
            <a:r>
              <a:rPr b="1" lang="en-US" sz="2400">
                <a:solidFill>
                  <a:schemeClr val="lt1"/>
                </a:solidFill>
                <a:latin typeface="Helvetica Neue"/>
                <a:ea typeface="Helvetica Neue"/>
                <a:cs typeface="Helvetica Neue"/>
                <a:sym typeface="Helvetica Neue"/>
              </a:rPr>
              <a:t>Communications Methods for Inclusivity</a:t>
            </a:r>
            <a:endParaRPr i="0" sz="1800" u="none" cap="none" strike="noStrike">
              <a:solidFill>
                <a:schemeClr val="lt1"/>
              </a:solidFill>
              <a:latin typeface="Helvetica Neue"/>
              <a:ea typeface="Helvetica Neue"/>
              <a:cs typeface="Helvetica Neue"/>
              <a:sym typeface="Helvetica Neue"/>
            </a:endParaRPr>
          </a:p>
        </p:txBody>
      </p:sp>
      <p:sp>
        <p:nvSpPr>
          <p:cNvPr id="320" name="Google Shape;320;p28"/>
          <p:cNvSpPr txBox="1"/>
          <p:nvPr/>
        </p:nvSpPr>
        <p:spPr>
          <a:xfrm>
            <a:off x="628150" y="1232800"/>
            <a:ext cx="10395300" cy="45252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US" sz="2400">
                <a:solidFill>
                  <a:schemeClr val="lt1"/>
                </a:solidFill>
                <a:latin typeface="Helvetica Neue"/>
                <a:ea typeface="Helvetica Neue"/>
                <a:cs typeface="Helvetica Neue"/>
                <a:sym typeface="Helvetica Neue"/>
              </a:rPr>
              <a:t>Inclusivity in communications recognizes the different needs, abilities, and perspectives of all individuals, and aims to make knowledge accessible to the largest possible audience.</a:t>
            </a:r>
            <a:endParaRPr b="1" sz="24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b="1" sz="24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b="1" lang="en-US" sz="2400">
                <a:solidFill>
                  <a:schemeClr val="lt1"/>
                </a:solidFill>
                <a:latin typeface="Helvetica Neue"/>
                <a:ea typeface="Helvetica Neue"/>
                <a:cs typeface="Helvetica Neue"/>
                <a:sym typeface="Helvetica Neue"/>
              </a:rPr>
              <a:t>In Universal Design, two principles most apply to JWST’s communications: </a:t>
            </a:r>
            <a:endParaRPr b="1" sz="2400">
              <a:solidFill>
                <a:schemeClr val="lt1"/>
              </a:solidFill>
              <a:latin typeface="Helvetica Neue"/>
              <a:ea typeface="Helvetica Neue"/>
              <a:cs typeface="Helvetica Neue"/>
              <a:sym typeface="Helvetica Neue"/>
            </a:endParaRPr>
          </a:p>
          <a:p>
            <a:pPr indent="-381000" lvl="0" marL="457200" rtl="0" algn="l">
              <a:spcBef>
                <a:spcPts val="0"/>
              </a:spcBef>
              <a:spcAft>
                <a:spcPts val="0"/>
              </a:spcAft>
              <a:buClr>
                <a:schemeClr val="lt1"/>
              </a:buClr>
              <a:buSzPts val="2400"/>
              <a:buFont typeface="Helvetica Neue"/>
              <a:buChar char="●"/>
            </a:pPr>
            <a:r>
              <a:rPr b="1" lang="en-US" sz="2400">
                <a:solidFill>
                  <a:schemeClr val="lt1"/>
                </a:solidFill>
                <a:latin typeface="Helvetica Neue"/>
                <a:ea typeface="Helvetica Neue"/>
                <a:cs typeface="Helvetica Neue"/>
                <a:sym typeface="Helvetica Neue"/>
              </a:rPr>
              <a:t>Simple and intuitive use: design is easy to understand, regardless of the user's experience, knowledge, language skills, or current concentration level.</a:t>
            </a:r>
            <a:endParaRPr b="1" sz="2400">
              <a:solidFill>
                <a:schemeClr val="lt1"/>
              </a:solidFill>
              <a:latin typeface="Helvetica Neue"/>
              <a:ea typeface="Helvetica Neue"/>
              <a:cs typeface="Helvetica Neue"/>
              <a:sym typeface="Helvetica Neue"/>
            </a:endParaRPr>
          </a:p>
          <a:p>
            <a:pPr indent="-381000" lvl="0" marL="457200" rtl="0" algn="l">
              <a:spcBef>
                <a:spcPts val="0"/>
              </a:spcBef>
              <a:spcAft>
                <a:spcPts val="0"/>
              </a:spcAft>
              <a:buClr>
                <a:schemeClr val="lt1"/>
              </a:buClr>
              <a:buSzPts val="2400"/>
              <a:buFont typeface="Helvetica Neue"/>
              <a:buChar char="●"/>
            </a:pPr>
            <a:r>
              <a:rPr b="1" lang="en-US" sz="2400">
                <a:solidFill>
                  <a:schemeClr val="lt1"/>
                </a:solidFill>
                <a:latin typeface="Helvetica Neue"/>
                <a:ea typeface="Helvetica Neue"/>
                <a:cs typeface="Helvetica Neue"/>
                <a:sym typeface="Helvetica Neue"/>
              </a:rPr>
              <a:t>Perceptible information: design communicates necessary information effectively to the user, regardless of ambient conditions or the user's sensory abilities.</a:t>
            </a:r>
            <a:endParaRPr b="1" sz="2400">
              <a:solidFill>
                <a:schemeClr val="lt1"/>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29"/>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327" name="Google Shape;327;p29"/>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328" name="Google Shape;328;p29"/>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29" name="Google Shape;329;p29"/>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30" name="Google Shape;330;p29"/>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331" name="Google Shape;331;p29"/>
          <p:cNvSpPr txBox="1"/>
          <p:nvPr/>
        </p:nvSpPr>
        <p:spPr>
          <a:xfrm>
            <a:off x="1423720" y="320040"/>
            <a:ext cx="9360000" cy="48333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2400">
                <a:solidFill>
                  <a:schemeClr val="lt1"/>
                </a:solidFill>
                <a:latin typeface="Helvetica Neue"/>
                <a:ea typeface="Helvetica Neue"/>
                <a:cs typeface="Helvetica Neue"/>
                <a:sym typeface="Helvetica Neue"/>
              </a:rPr>
              <a:t>“US Hexahedron” for the US Consulate in Saudi Arabia</a:t>
            </a:r>
            <a:endParaRPr b="1" sz="2400">
              <a:solidFill>
                <a:schemeClr val="lt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332" name="Google Shape;332;p29"/>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33" name="Google Shape;333;p29"/>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334" name="Google Shape;334;p29"/>
          <p:cNvPicPr preferRelativeResize="0"/>
          <p:nvPr/>
        </p:nvPicPr>
        <p:blipFill>
          <a:blip r:embed="rId5">
            <a:alphaModFix/>
          </a:blip>
          <a:stretch>
            <a:fillRect/>
          </a:stretch>
        </p:blipFill>
        <p:spPr>
          <a:xfrm>
            <a:off x="2456463" y="1204200"/>
            <a:ext cx="7279066" cy="4833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30"/>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341" name="Google Shape;341;p30"/>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342" name="Google Shape;342;p30"/>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43" name="Google Shape;343;p30"/>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44" name="Google Shape;344;p30"/>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345" name="Google Shape;345;p30"/>
          <p:cNvSpPr txBox="1"/>
          <p:nvPr/>
        </p:nvSpPr>
        <p:spPr>
          <a:xfrm>
            <a:off x="1423720" y="320040"/>
            <a:ext cx="93600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Helvetica Neue"/>
                <a:ea typeface="Helvetica Neue"/>
                <a:cs typeface="Helvetica Neue"/>
                <a:sym typeface="Helvetica Neue"/>
              </a:rPr>
              <a:t>Colorization of Webb’s images</a:t>
            </a:r>
            <a:endParaRPr b="0" i="0" sz="1800" u="none" cap="none" strike="noStrike">
              <a:solidFill>
                <a:schemeClr val="lt1"/>
              </a:solidFill>
              <a:latin typeface="Helvetica Neue"/>
              <a:ea typeface="Helvetica Neue"/>
              <a:cs typeface="Helvetica Neue"/>
              <a:sym typeface="Helvetica Neue"/>
            </a:endParaRPr>
          </a:p>
        </p:txBody>
      </p:sp>
      <p:sp>
        <p:nvSpPr>
          <p:cNvPr id="346" name="Google Shape;346;p30"/>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47" name="Google Shape;347;p30"/>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348" name="Google Shape;348;p30"/>
          <p:cNvPicPr preferRelativeResize="0"/>
          <p:nvPr/>
        </p:nvPicPr>
        <p:blipFill>
          <a:blip r:embed="rId5">
            <a:alphaModFix/>
          </a:blip>
          <a:stretch>
            <a:fillRect/>
          </a:stretch>
        </p:blipFill>
        <p:spPr>
          <a:xfrm>
            <a:off x="1416000" y="1082300"/>
            <a:ext cx="9360000" cy="526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31"/>
          <p:cNvPicPr preferRelativeResize="0"/>
          <p:nvPr/>
        </p:nvPicPr>
        <p:blipFill rotWithShape="1">
          <a:blip r:embed="rId3">
            <a:alphaModFix/>
          </a:blip>
          <a:srcRect b="0" l="0" r="0" t="0"/>
          <a:stretch/>
        </p:blipFill>
        <p:spPr>
          <a:xfrm>
            <a:off x="0" y="0"/>
            <a:ext cx="12208450" cy="6929120"/>
          </a:xfrm>
          <a:prstGeom prst="rect">
            <a:avLst/>
          </a:prstGeom>
          <a:noFill/>
          <a:ln>
            <a:noFill/>
          </a:ln>
        </p:spPr>
      </p:pic>
      <p:sp>
        <p:nvSpPr>
          <p:cNvPr id="355" name="Google Shape;355;p31"/>
          <p:cNvSpPr txBox="1"/>
          <p:nvPr/>
        </p:nvSpPr>
        <p:spPr>
          <a:xfrm>
            <a:off x="5424659" y="3090446"/>
            <a:ext cx="2050185" cy="323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chemeClr val="lt1"/>
                </a:solidFill>
                <a:latin typeface="Helvetica Neue"/>
                <a:ea typeface="Helvetica Neue"/>
                <a:cs typeface="Helvetica Neue"/>
                <a:sym typeface="Helvetica Neue"/>
              </a:rPr>
              <a:t>Early Universe</a:t>
            </a:r>
            <a:endParaRPr/>
          </a:p>
        </p:txBody>
      </p:sp>
      <p:sp>
        <p:nvSpPr>
          <p:cNvPr id="356" name="Google Shape;356;p31"/>
          <p:cNvSpPr txBox="1"/>
          <p:nvPr/>
        </p:nvSpPr>
        <p:spPr>
          <a:xfrm>
            <a:off x="8565775" y="3090446"/>
            <a:ext cx="2381857" cy="323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chemeClr val="lt1"/>
                </a:solidFill>
                <a:latin typeface="Helvetica Neue"/>
                <a:ea typeface="Helvetica Neue"/>
                <a:cs typeface="Helvetica Neue"/>
                <a:sym typeface="Helvetica Neue"/>
              </a:rPr>
              <a:t>Galaxies over Time</a:t>
            </a:r>
            <a:endParaRPr/>
          </a:p>
        </p:txBody>
      </p:sp>
      <p:sp>
        <p:nvSpPr>
          <p:cNvPr id="357" name="Google Shape;357;p31"/>
          <p:cNvSpPr txBox="1"/>
          <p:nvPr/>
        </p:nvSpPr>
        <p:spPr>
          <a:xfrm>
            <a:off x="5424659" y="6195611"/>
            <a:ext cx="1890541" cy="323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chemeClr val="lt1"/>
                </a:solidFill>
                <a:latin typeface="Helvetica Neue"/>
                <a:ea typeface="Helvetica Neue"/>
                <a:cs typeface="Helvetica Neue"/>
                <a:sym typeface="Helvetica Neue"/>
              </a:rPr>
              <a:t>Star Life Cycle</a:t>
            </a:r>
            <a:endParaRPr/>
          </a:p>
        </p:txBody>
      </p:sp>
      <p:sp>
        <p:nvSpPr>
          <p:cNvPr id="358" name="Google Shape;358;p31"/>
          <p:cNvSpPr txBox="1"/>
          <p:nvPr/>
        </p:nvSpPr>
        <p:spPr>
          <a:xfrm>
            <a:off x="8565775" y="6195611"/>
            <a:ext cx="1979186" cy="323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chemeClr val="lt1"/>
                </a:solidFill>
                <a:latin typeface="Helvetica Neue"/>
                <a:ea typeface="Helvetica Neue"/>
                <a:cs typeface="Helvetica Neue"/>
                <a:sym typeface="Helvetica Neue"/>
              </a:rPr>
              <a:t>Other Worlds</a:t>
            </a:r>
            <a:endParaRPr/>
          </a:p>
        </p:txBody>
      </p:sp>
      <p:sp>
        <p:nvSpPr>
          <p:cNvPr id="359" name="Google Shape;359;p31"/>
          <p:cNvSpPr txBox="1"/>
          <p:nvPr/>
        </p:nvSpPr>
        <p:spPr>
          <a:xfrm>
            <a:off x="-8514" y="721310"/>
            <a:ext cx="53547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Helvetica Neue"/>
                <a:ea typeface="Helvetica Neue"/>
                <a:cs typeface="Helvetica Neue"/>
                <a:sym typeface="Helvetica Neue"/>
              </a:rPr>
              <a:t>Acknowledgements </a:t>
            </a:r>
            <a:endParaRPr/>
          </a:p>
        </p:txBody>
      </p:sp>
      <p:sp>
        <p:nvSpPr>
          <p:cNvPr id="360" name="Google Shape;360;p31"/>
          <p:cNvSpPr txBox="1"/>
          <p:nvPr/>
        </p:nvSpPr>
        <p:spPr>
          <a:xfrm>
            <a:off x="351195" y="1439005"/>
            <a:ext cx="4438800" cy="1262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000">
              <a:solidFill>
                <a:schemeClr val="lt1"/>
              </a:solidFill>
              <a:latin typeface="Helvetica Neue"/>
              <a:ea typeface="Helvetica Neue"/>
              <a:cs typeface="Helvetica Neue"/>
              <a:sym typeface="Helvetica Neue"/>
            </a:endParaRPr>
          </a:p>
          <a:p>
            <a:pPr indent="0" lvl="0" marL="0" marR="0" rtl="0" algn="l">
              <a:spcBef>
                <a:spcPts val="0"/>
              </a:spcBef>
              <a:spcAft>
                <a:spcPts val="0"/>
              </a:spcAft>
              <a:buNone/>
            </a:pPr>
            <a:r>
              <a:t/>
            </a:r>
            <a:endParaRPr sz="1000">
              <a:solidFill>
                <a:schemeClr val="lt1"/>
              </a:solidFill>
              <a:latin typeface="Helvetica Neue"/>
              <a:ea typeface="Helvetica Neue"/>
              <a:cs typeface="Helvetica Neue"/>
              <a:sym typeface="Helvetica Neue"/>
            </a:endParaRPr>
          </a:p>
          <a:p>
            <a:pPr indent="0" lvl="0" marL="0" marR="0" rtl="0" algn="l">
              <a:spcBef>
                <a:spcPts val="0"/>
              </a:spcBef>
              <a:spcAft>
                <a:spcPts val="0"/>
              </a:spcAft>
              <a:buNone/>
            </a:pPr>
            <a:r>
              <a:t/>
            </a:r>
            <a:endParaRPr sz="1000">
              <a:solidFill>
                <a:schemeClr val="lt1"/>
              </a:solidFill>
              <a:latin typeface="Helvetica Neue"/>
              <a:ea typeface="Helvetica Neue"/>
              <a:cs typeface="Helvetica Neue"/>
              <a:sym typeface="Helvetica Neue"/>
            </a:endParaRPr>
          </a:p>
          <a:p>
            <a:pPr indent="0" lvl="0" marL="0" marR="0" rtl="0" algn="l">
              <a:spcBef>
                <a:spcPts val="0"/>
              </a:spcBef>
              <a:spcAft>
                <a:spcPts val="0"/>
              </a:spcAft>
              <a:buNone/>
            </a:pPr>
            <a:r>
              <a:t/>
            </a:r>
            <a:endParaRPr sz="1000">
              <a:solidFill>
                <a:schemeClr val="lt1"/>
              </a:solidFill>
              <a:latin typeface="Helvetica Neue"/>
              <a:ea typeface="Helvetica Neue"/>
              <a:cs typeface="Helvetica Neue"/>
              <a:sym typeface="Helvetica Neue"/>
            </a:endParaRPr>
          </a:p>
          <a:p>
            <a:pPr indent="0" lvl="0" marL="0" marR="0" rtl="0" algn="l">
              <a:spcBef>
                <a:spcPts val="0"/>
              </a:spcBef>
              <a:spcAft>
                <a:spcPts val="0"/>
              </a:spcAft>
              <a:buNone/>
            </a:pPr>
            <a:r>
              <a:rPr lang="en-US" sz="1800">
                <a:solidFill>
                  <a:schemeClr val="dk1"/>
                </a:solidFill>
                <a:latin typeface="Helvetica Neue"/>
                <a:ea typeface="Helvetica Neue"/>
                <a:cs typeface="Helvetica Neue"/>
                <a:sym typeface="Helvetica Neue"/>
              </a:rPr>
              <a:t>this </a:t>
            </a:r>
            <a:r>
              <a:rPr lang="en-US" sz="1800">
                <a:solidFill>
                  <a:schemeClr val="dk1"/>
                </a:solidFill>
                <a:latin typeface="Times New Roman"/>
                <a:ea typeface="Times New Roman"/>
                <a:cs typeface="Times New Roman"/>
                <a:sym typeface="Times New Roman"/>
              </a:rPr>
              <a:t>test. </a:t>
            </a:r>
            <a:endParaRPr/>
          </a:p>
          <a:p>
            <a:pPr indent="0" lvl="0" marL="0" marR="0" rtl="0" algn="l">
              <a:spcBef>
                <a:spcPts val="0"/>
              </a:spcBef>
              <a:spcAft>
                <a:spcPts val="0"/>
              </a:spcAft>
              <a:buNone/>
            </a:pPr>
            <a:r>
              <a:t/>
            </a:r>
            <a:endParaRPr sz="1800">
              <a:solidFill>
                <a:schemeClr val="lt1"/>
              </a:solidFill>
              <a:latin typeface="Helvetica Neue"/>
              <a:ea typeface="Helvetica Neue"/>
              <a:cs typeface="Helvetica Neue"/>
              <a:sym typeface="Helvetica Neue"/>
            </a:endParaRPr>
          </a:p>
        </p:txBody>
      </p:sp>
      <p:sp>
        <p:nvSpPr>
          <p:cNvPr id="361" name="Google Shape;361;p31"/>
          <p:cNvSpPr txBox="1"/>
          <p:nvPr/>
        </p:nvSpPr>
        <p:spPr>
          <a:xfrm>
            <a:off x="351200" y="2175925"/>
            <a:ext cx="4279200" cy="3324600"/>
          </a:xfrm>
          <a:prstGeom prst="rect">
            <a:avLst/>
          </a:prstGeom>
          <a:noFill/>
          <a:ln>
            <a:noFill/>
          </a:ln>
        </p:spPr>
        <p:txBody>
          <a:bodyPr anchorCtr="0" anchor="t" bIns="91425" lIns="91425" spcFirstLastPara="1" rIns="91425" wrap="square" tIns="91425">
            <a:spAutoFit/>
          </a:bodyPr>
          <a:lstStyle/>
          <a:p>
            <a:pPr indent="182880" lvl="0" marL="0" rtl="0" algn="just">
              <a:spcBef>
                <a:spcPts val="0"/>
              </a:spcBef>
              <a:spcAft>
                <a:spcPts val="0"/>
              </a:spcAft>
              <a:buNone/>
            </a:pPr>
            <a:r>
              <a:rPr b="1" lang="en-US" sz="1200">
                <a:solidFill>
                  <a:schemeClr val="lt1"/>
                </a:solidFill>
                <a:latin typeface="Helvetica Neue"/>
                <a:ea typeface="Helvetica Neue"/>
                <a:cs typeface="Helvetica Neue"/>
                <a:sym typeface="Helvetica Neue"/>
              </a:rPr>
              <a:t>NASA, NASA Webb, European Space Agency, Northrop Grumman, Ball Aerospace, Space Telescope Science Institute, Alyssa Pagan (Space Telescope Institute), Dr. Amber Straughn (NASA Goddard), Dr. Conor Nixon (NASA Goddard), Elaine Stewart (NASA Goddard), Dr. Intae Jung (NASA Goddard), Dr. John C Mather (NASA Goddard), Joseph DePasquale (Space Telescope Institute), Kan Yang (NASA Goddard), Dr. Knicole Colón (NASA Goddard), Krystal Puga (Northrop Grumman), Larkin Carey (Ball Aerospace), Dr. Naomi Rowe-Gurney (NASA Goddard), Paul Geithner (NASA Goddard), Dr. Sarah Kendrew (European Space Agency), Mark McCaughrean (ESA), Pierre Ferruit (ESA), Mike Massimino, Onassis Foundation, ONX Studio, NewInc, New Museum, Mozilla, Mozilla Hubs, Looking Glass Factory, HTC Vive Arts, Metaxu Studios, Gazelli Art House, GAZELL.iO, In</a:t>
            </a:r>
            <a:r>
              <a:rPr b="1" lang="en-US" sz="1000">
                <a:solidFill>
                  <a:schemeClr val="dk1"/>
                </a:solidFill>
                <a:latin typeface="Helvetica Neue"/>
                <a:ea typeface="Helvetica Neue"/>
                <a:cs typeface="Helvetica Neue"/>
                <a:sym typeface="Helvetica Neue"/>
              </a:rPr>
              <a:t>dia P</a:t>
            </a:r>
            <a:r>
              <a:rPr lang="en-US" sz="1000">
                <a:solidFill>
                  <a:schemeClr val="dk1"/>
                </a:solidFill>
                <a:latin typeface="Times New Roman"/>
                <a:ea typeface="Times New Roman"/>
                <a:cs typeface="Times New Roman"/>
                <a:sym typeface="Times New Roman"/>
              </a:rPr>
              <a:t>rice, Vallejo Gantner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4"/>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101" name="Google Shape;101;p14"/>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102" name="Google Shape;102;p14"/>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3" name="Google Shape;103;p14"/>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4" name="Google Shape;104;p14"/>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105" name="Google Shape;105;p14"/>
          <p:cNvSpPr txBox="1"/>
          <p:nvPr/>
        </p:nvSpPr>
        <p:spPr>
          <a:xfrm>
            <a:off x="1421656" y="228600"/>
            <a:ext cx="9360000" cy="5541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000">
                <a:solidFill>
                  <a:schemeClr val="lt1"/>
                </a:solidFill>
                <a:latin typeface="Helvetica Neue"/>
                <a:ea typeface="Helvetica Neue"/>
                <a:cs typeface="Helvetica Neue"/>
                <a:sym typeface="Helvetica Neue"/>
              </a:rPr>
              <a:t>Outline</a:t>
            </a:r>
            <a:endParaRPr b="0" i="0" sz="3000" u="none" cap="none" strike="noStrike">
              <a:solidFill>
                <a:srgbClr val="FFFFFF"/>
              </a:solidFill>
              <a:latin typeface="Helvetica Neue"/>
              <a:ea typeface="Helvetica Neue"/>
              <a:cs typeface="Helvetica Neue"/>
              <a:sym typeface="Helvetica Neue"/>
            </a:endParaRPr>
          </a:p>
        </p:txBody>
      </p:sp>
      <p:sp>
        <p:nvSpPr>
          <p:cNvPr id="106" name="Google Shape;106;p14"/>
          <p:cNvSpPr txBox="1"/>
          <p:nvPr/>
        </p:nvSpPr>
        <p:spPr>
          <a:xfrm>
            <a:off x="1421656" y="1801625"/>
            <a:ext cx="9360000" cy="3047700"/>
          </a:xfrm>
          <a:prstGeom prst="rect">
            <a:avLst/>
          </a:prstGeom>
          <a:noFill/>
          <a:ln>
            <a:noFill/>
          </a:ln>
        </p:spPr>
        <p:txBody>
          <a:bodyPr anchorCtr="0" anchor="t" bIns="45700" lIns="91425" spcFirstLastPara="1" rIns="91425" wrap="square" tIns="45700">
            <a:spAutoFit/>
          </a:bodyPr>
          <a:lstStyle/>
          <a:p>
            <a:pPr indent="-381000" lvl="0" marL="457200" marR="0" rtl="0" algn="just">
              <a:spcBef>
                <a:spcPts val="0"/>
              </a:spcBef>
              <a:spcAft>
                <a:spcPts val="0"/>
              </a:spcAft>
              <a:buClr>
                <a:schemeClr val="lt1"/>
              </a:buClr>
              <a:buSzPts val="2400"/>
              <a:buFont typeface="Helvetica Neue"/>
              <a:buChar char="●"/>
            </a:pPr>
            <a:r>
              <a:rPr b="1" lang="en-US" sz="2400">
                <a:solidFill>
                  <a:schemeClr val="lt1"/>
                </a:solidFill>
                <a:latin typeface="Helvetica Neue"/>
                <a:ea typeface="Helvetica Neue"/>
                <a:cs typeface="Helvetica Neue"/>
                <a:sym typeface="Helvetica Neue"/>
              </a:rPr>
              <a:t>JWST and Scientific Highlights</a:t>
            </a:r>
            <a:endParaRPr b="1" sz="2400">
              <a:solidFill>
                <a:schemeClr val="lt1"/>
              </a:solidFill>
              <a:latin typeface="Helvetica Neue"/>
              <a:ea typeface="Helvetica Neue"/>
              <a:cs typeface="Helvetica Neue"/>
              <a:sym typeface="Helvetica Neue"/>
            </a:endParaRPr>
          </a:p>
          <a:p>
            <a:pPr indent="-381000" lvl="0" marL="457200" marR="0" rtl="0" algn="just">
              <a:spcBef>
                <a:spcPts val="0"/>
              </a:spcBef>
              <a:spcAft>
                <a:spcPts val="0"/>
              </a:spcAft>
              <a:buClr>
                <a:schemeClr val="lt1"/>
              </a:buClr>
              <a:buSzPts val="2400"/>
              <a:buFont typeface="Helvetica Neue"/>
              <a:buChar char="●"/>
            </a:pPr>
            <a:r>
              <a:rPr b="1" lang="en-US" sz="2400">
                <a:solidFill>
                  <a:schemeClr val="lt1"/>
                </a:solidFill>
                <a:latin typeface="Helvetica Neue"/>
                <a:ea typeface="Helvetica Neue"/>
                <a:cs typeface="Helvetica Neue"/>
                <a:sym typeface="Helvetica Neue"/>
              </a:rPr>
              <a:t>Communications Methods for International Collaboration</a:t>
            </a:r>
            <a:endParaRPr b="1" sz="2400">
              <a:solidFill>
                <a:schemeClr val="lt1"/>
              </a:solidFill>
              <a:latin typeface="Helvetica Neue"/>
              <a:ea typeface="Helvetica Neue"/>
              <a:cs typeface="Helvetica Neue"/>
              <a:sym typeface="Helvetica Neue"/>
            </a:endParaRPr>
          </a:p>
          <a:p>
            <a:pPr indent="-381000" lvl="0" marL="457200" marR="0" rtl="0" algn="just">
              <a:spcBef>
                <a:spcPts val="0"/>
              </a:spcBef>
              <a:spcAft>
                <a:spcPts val="0"/>
              </a:spcAft>
              <a:buClr>
                <a:schemeClr val="lt1"/>
              </a:buClr>
              <a:buSzPts val="2400"/>
              <a:buFont typeface="Helvetica Neue"/>
              <a:buChar char="●"/>
            </a:pPr>
            <a:r>
              <a:rPr b="1" lang="en-US" sz="2400">
                <a:solidFill>
                  <a:schemeClr val="lt1"/>
                </a:solidFill>
                <a:latin typeface="Helvetica Neue"/>
                <a:ea typeface="Helvetica Neue"/>
                <a:cs typeface="Helvetica Neue"/>
                <a:sym typeface="Helvetica Neue"/>
              </a:rPr>
              <a:t>Communications Methods for Accessibility</a:t>
            </a:r>
            <a:endParaRPr b="1" sz="2400">
              <a:solidFill>
                <a:schemeClr val="lt1"/>
              </a:solidFill>
              <a:latin typeface="Helvetica Neue"/>
              <a:ea typeface="Helvetica Neue"/>
              <a:cs typeface="Helvetica Neue"/>
              <a:sym typeface="Helvetica Neue"/>
            </a:endParaRPr>
          </a:p>
          <a:p>
            <a:pPr indent="-381000" lvl="0" marL="457200" marR="0" rtl="0" algn="l">
              <a:spcBef>
                <a:spcPts val="0"/>
              </a:spcBef>
              <a:spcAft>
                <a:spcPts val="0"/>
              </a:spcAft>
              <a:buClr>
                <a:schemeClr val="lt1"/>
              </a:buClr>
              <a:buSzPts val="2400"/>
              <a:buFont typeface="Helvetica Neue"/>
              <a:buChar char="●"/>
            </a:pPr>
            <a:r>
              <a:rPr b="1" lang="en-US" sz="2400">
                <a:solidFill>
                  <a:schemeClr val="lt1"/>
                </a:solidFill>
                <a:latin typeface="Helvetica Neue"/>
                <a:ea typeface="Helvetica Neue"/>
                <a:cs typeface="Helvetica Neue"/>
                <a:sym typeface="Helvetica Neue"/>
              </a:rPr>
              <a:t>Exploration of Future Outreach and Communications Avenues</a:t>
            </a:r>
            <a:endParaRPr b="1" sz="2400">
              <a:solidFill>
                <a:schemeClr val="lt1"/>
              </a:solidFill>
              <a:latin typeface="Helvetica Neue"/>
              <a:ea typeface="Helvetica Neue"/>
              <a:cs typeface="Helvetica Neue"/>
              <a:sym typeface="Helvetica Neue"/>
            </a:endParaRPr>
          </a:p>
          <a:p>
            <a:pPr indent="-381000" lvl="1" marL="914400" marR="0" rtl="0" algn="l">
              <a:spcBef>
                <a:spcPts val="0"/>
              </a:spcBef>
              <a:spcAft>
                <a:spcPts val="0"/>
              </a:spcAft>
              <a:buClr>
                <a:schemeClr val="lt1"/>
              </a:buClr>
              <a:buSzPts val="2400"/>
              <a:buFont typeface="Helvetica Neue"/>
              <a:buChar char="○"/>
            </a:pPr>
            <a:r>
              <a:rPr b="1" lang="en-US" sz="2400">
                <a:solidFill>
                  <a:schemeClr val="lt1"/>
                </a:solidFill>
                <a:latin typeface="Helvetica Neue"/>
                <a:ea typeface="Helvetica Neue"/>
                <a:cs typeface="Helvetica Neue"/>
                <a:sym typeface="Helvetica Neue"/>
              </a:rPr>
              <a:t>Communications Methods for Equitable Access</a:t>
            </a:r>
            <a:endParaRPr b="1" sz="2400">
              <a:solidFill>
                <a:schemeClr val="lt1"/>
              </a:solidFill>
              <a:latin typeface="Helvetica Neue"/>
              <a:ea typeface="Helvetica Neue"/>
              <a:cs typeface="Helvetica Neue"/>
              <a:sym typeface="Helvetica Neue"/>
            </a:endParaRPr>
          </a:p>
          <a:p>
            <a:pPr indent="-381000" lvl="1" marL="914400" marR="0" rtl="0" algn="l">
              <a:spcBef>
                <a:spcPts val="0"/>
              </a:spcBef>
              <a:spcAft>
                <a:spcPts val="0"/>
              </a:spcAft>
              <a:buClr>
                <a:schemeClr val="lt1"/>
              </a:buClr>
              <a:buSzPts val="2400"/>
              <a:buFont typeface="Helvetica Neue"/>
              <a:buChar char="○"/>
            </a:pPr>
            <a:r>
              <a:rPr b="1" lang="en-US" sz="2400">
                <a:solidFill>
                  <a:schemeClr val="lt1"/>
                </a:solidFill>
                <a:latin typeface="Helvetica Neue"/>
                <a:ea typeface="Helvetica Neue"/>
                <a:cs typeface="Helvetica Neue"/>
                <a:sym typeface="Helvetica Neue"/>
              </a:rPr>
              <a:t>Communications Methods for Inclusivity</a:t>
            </a:r>
            <a:endParaRPr b="1" sz="2400">
              <a:solidFill>
                <a:schemeClr val="lt1"/>
              </a:solidFill>
              <a:latin typeface="Helvetica Neue"/>
              <a:ea typeface="Helvetica Neue"/>
              <a:cs typeface="Helvetica Neue"/>
              <a:sym typeface="Helvetica Neue"/>
            </a:endParaRPr>
          </a:p>
          <a:p>
            <a:pPr indent="-381000" lvl="0" marL="457200" marR="0" rtl="0" algn="l">
              <a:spcBef>
                <a:spcPts val="0"/>
              </a:spcBef>
              <a:spcAft>
                <a:spcPts val="0"/>
              </a:spcAft>
              <a:buClr>
                <a:schemeClr val="lt1"/>
              </a:buClr>
              <a:buSzPts val="2400"/>
              <a:buFont typeface="Helvetica Neue"/>
              <a:buChar char="●"/>
            </a:pPr>
            <a:r>
              <a:rPr b="1" lang="en-US" sz="2400">
                <a:solidFill>
                  <a:schemeClr val="lt1"/>
                </a:solidFill>
                <a:latin typeface="Helvetica Neue"/>
                <a:ea typeface="Helvetica Neue"/>
                <a:cs typeface="Helvetica Neue"/>
                <a:sym typeface="Helvetica Neue"/>
              </a:rPr>
              <a:t>Conclusions</a:t>
            </a:r>
            <a:endParaRPr b="1" sz="2400">
              <a:solidFill>
                <a:schemeClr val="lt1"/>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32"/>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368" name="Google Shape;368;p32"/>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369" name="Google Shape;369;p32"/>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70" name="Google Shape;370;p32"/>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71" name="Google Shape;371;p32"/>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372" name="Google Shape;372;p32"/>
          <p:cNvSpPr txBox="1"/>
          <p:nvPr/>
        </p:nvSpPr>
        <p:spPr>
          <a:xfrm>
            <a:off x="161900" y="86925"/>
            <a:ext cx="11617800" cy="7619100"/>
          </a:xfrm>
          <a:prstGeom prst="rect">
            <a:avLst/>
          </a:prstGeom>
          <a:noFill/>
          <a:ln>
            <a:noFill/>
          </a:ln>
        </p:spPr>
        <p:txBody>
          <a:bodyPr anchorCtr="0" anchor="t" bIns="45700" lIns="91425" spcFirstLastPara="1" rIns="91425" wrap="square" tIns="45700">
            <a:spAutoFit/>
          </a:bodyPr>
          <a:lstStyle/>
          <a:p>
            <a:pPr indent="0" lvl="0" marL="114300" rtl="0" algn="ctr">
              <a:spcBef>
                <a:spcPts val="1200"/>
              </a:spcBef>
              <a:spcAft>
                <a:spcPts val="0"/>
              </a:spcAft>
              <a:buNone/>
            </a:pPr>
            <a:r>
              <a:t/>
            </a:r>
            <a:endParaRPr b="1" sz="1200">
              <a:solidFill>
                <a:schemeClr val="lt1"/>
              </a:solidFill>
              <a:latin typeface="Helvetica Neue"/>
              <a:ea typeface="Helvetica Neue"/>
              <a:cs typeface="Helvetica Neue"/>
              <a:sym typeface="Helvetica Neue"/>
            </a:endParaRPr>
          </a:p>
          <a:p>
            <a:pPr indent="0" lvl="0" marL="114300" rtl="0" algn="ctr">
              <a:spcBef>
                <a:spcPts val="1200"/>
              </a:spcBef>
              <a:spcAft>
                <a:spcPts val="0"/>
              </a:spcAft>
              <a:buNone/>
            </a:pPr>
            <a:r>
              <a:rPr b="1" lang="en-US" sz="1200">
                <a:solidFill>
                  <a:schemeClr val="lt1"/>
                </a:solidFill>
                <a:latin typeface="Helvetica Neue"/>
                <a:ea typeface="Helvetica Neue"/>
                <a:cs typeface="Helvetica Neue"/>
                <a:sym typeface="Helvetica Neue"/>
              </a:rPr>
              <a:t>References</a:t>
            </a:r>
            <a:endParaRPr b="1" sz="800">
              <a:solidFill>
                <a:schemeClr val="lt1"/>
              </a:solidFill>
              <a:latin typeface="Helvetica Neue"/>
              <a:ea typeface="Helvetica Neue"/>
              <a:cs typeface="Helvetica Neue"/>
              <a:sym typeface="Helvetica Neue"/>
            </a:endParaRPr>
          </a:p>
          <a:p>
            <a:pPr indent="457200" lvl="0" marL="0" rtl="0" algn="just">
              <a:spcBef>
                <a:spcPts val="1200"/>
              </a:spcBef>
              <a:spcAft>
                <a:spcPts val="0"/>
              </a:spcAft>
              <a:buClr>
                <a:schemeClr val="dk1"/>
              </a:buClr>
              <a:buSzPts val="1100"/>
              <a:buFont typeface="Arial"/>
              <a:buNone/>
            </a:pPr>
            <a:r>
              <a:rPr baseline="30000" lang="en-US" sz="900">
                <a:solidFill>
                  <a:schemeClr val="lt1"/>
                </a:solidFill>
                <a:latin typeface="Times New Roman"/>
                <a:ea typeface="Times New Roman"/>
                <a:cs typeface="Times New Roman"/>
                <a:sym typeface="Times New Roman"/>
              </a:rPr>
              <a:t>1</a:t>
            </a:r>
            <a:r>
              <a:rPr lang="en-US" sz="900">
                <a:solidFill>
                  <a:schemeClr val="lt1"/>
                </a:solidFill>
                <a:latin typeface="Times New Roman"/>
                <a:ea typeface="Times New Roman"/>
                <a:cs typeface="Times New Roman"/>
                <a:sym typeface="Times New Roman"/>
              </a:rPr>
              <a:t>NASA., </a:t>
            </a:r>
            <a:r>
              <a:rPr i="1" lang="en-US" sz="900">
                <a:solidFill>
                  <a:schemeClr val="lt1"/>
                </a:solidFill>
                <a:latin typeface="Times New Roman"/>
                <a:ea typeface="Times New Roman"/>
                <a:cs typeface="Times New Roman"/>
                <a:sym typeface="Times New Roman"/>
              </a:rPr>
              <a:t>NASA’s James Webb Space Telescope </a:t>
            </a:r>
            <a:r>
              <a:rPr lang="en-US" sz="900">
                <a:solidFill>
                  <a:schemeClr val="lt1"/>
                </a:solidFill>
                <a:latin typeface="Times New Roman"/>
                <a:ea typeface="Times New Roman"/>
                <a:cs typeface="Times New Roman"/>
                <a:sym typeface="Times New Roman"/>
              </a:rPr>
              <a:t>[website], URL:  </a:t>
            </a:r>
            <a:r>
              <a:rPr lang="en-US" sz="900" u="sng">
                <a:solidFill>
                  <a:schemeClr val="lt1"/>
                </a:solidFill>
                <a:latin typeface="Times New Roman"/>
                <a:ea typeface="Times New Roman"/>
                <a:cs typeface="Times New Roman"/>
                <a:sym typeface="Times New Roman"/>
                <a:hlinkClick r:id="rId5">
                  <a:extLst>
                    <a:ext uri="{A12FA001-AC4F-418D-AE19-62706E023703}">
                      <ahyp:hlinkClr val="tx"/>
                    </a:ext>
                  </a:extLst>
                </a:hlinkClick>
              </a:rPr>
              <a:t>jwst.nasa.gov</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2</a:t>
            </a:r>
            <a:r>
              <a:rPr lang="en-US" sz="900">
                <a:solidFill>
                  <a:schemeClr val="lt1"/>
                </a:solidFill>
                <a:latin typeface="Times New Roman"/>
                <a:ea typeface="Times New Roman"/>
                <a:cs typeface="Times New Roman"/>
                <a:sym typeface="Times New Roman"/>
              </a:rPr>
              <a:t>NASA., “Webb’s Science Themes,</a:t>
            </a:r>
            <a:r>
              <a:rPr i="1" lang="en-US" sz="900">
                <a:solidFill>
                  <a:schemeClr val="lt1"/>
                </a:solidFill>
                <a:latin typeface="Times New Roman"/>
                <a:ea typeface="Times New Roman"/>
                <a:cs typeface="Times New Roman"/>
                <a:sym typeface="Times New Roman"/>
              </a:rPr>
              <a:t>”James Webb Space Telescope </a:t>
            </a:r>
            <a:r>
              <a:rPr lang="en-US" sz="900">
                <a:solidFill>
                  <a:schemeClr val="lt1"/>
                </a:solidFill>
                <a:latin typeface="Times New Roman"/>
                <a:ea typeface="Times New Roman"/>
                <a:cs typeface="Times New Roman"/>
                <a:sym typeface="Times New Roman"/>
              </a:rPr>
              <a:t>[website], URL:</a:t>
            </a:r>
            <a:r>
              <a:rPr lang="en-US" sz="900">
                <a:solidFill>
                  <a:schemeClr val="lt1"/>
                </a:solidFill>
                <a:uFill>
                  <a:noFill/>
                </a:uFill>
                <a:latin typeface="Times New Roman"/>
                <a:ea typeface="Times New Roman"/>
                <a:cs typeface="Times New Roman"/>
                <a:sym typeface="Times New Roman"/>
                <a:hlinkClick r:id="rId6">
                  <a:extLst>
                    <a:ext uri="{A12FA001-AC4F-418D-AE19-62706E023703}">
                      <ahyp:hlinkClr val="tx"/>
                    </a:ext>
                  </a:extLst>
                </a:hlinkClick>
              </a:rPr>
              <a:t> </a:t>
            </a:r>
            <a:r>
              <a:rPr lang="en-US" sz="900" u="sng">
                <a:solidFill>
                  <a:schemeClr val="lt1"/>
                </a:solidFill>
                <a:latin typeface="Times New Roman"/>
                <a:ea typeface="Times New Roman"/>
                <a:cs typeface="Times New Roman"/>
                <a:sym typeface="Times New Roman"/>
                <a:hlinkClick r:id="rId7">
                  <a:extLst>
                    <a:ext uri="{A12FA001-AC4F-418D-AE19-62706E023703}">
                      <ahyp:hlinkClr val="tx"/>
                    </a:ext>
                  </a:extLst>
                </a:hlinkClick>
              </a:rPr>
              <a:t>https://jwst.nasa.gov/science.html</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3</a:t>
            </a:r>
            <a:r>
              <a:rPr lang="en-US" sz="900">
                <a:solidFill>
                  <a:schemeClr val="lt1"/>
                </a:solidFill>
                <a:latin typeface="Times New Roman"/>
                <a:ea typeface="Times New Roman"/>
                <a:cs typeface="Times New Roman"/>
                <a:sym typeface="Times New Roman"/>
              </a:rPr>
              <a:t>Winick, Erin., “Painting the Stars,” </a:t>
            </a:r>
            <a:r>
              <a:rPr i="1" lang="en-US" sz="900">
                <a:solidFill>
                  <a:schemeClr val="lt1"/>
                </a:solidFill>
                <a:latin typeface="Times New Roman"/>
                <a:ea typeface="Times New Roman"/>
                <a:cs typeface="Times New Roman"/>
                <a:sym typeface="Times New Roman"/>
              </a:rPr>
              <a:t>Lateral Magazine</a:t>
            </a:r>
            <a:r>
              <a:rPr lang="en-US" sz="900">
                <a:solidFill>
                  <a:schemeClr val="lt1"/>
                </a:solidFill>
                <a:latin typeface="Times New Roman"/>
                <a:ea typeface="Times New Roman"/>
                <a:cs typeface="Times New Roman"/>
                <a:sym typeface="Times New Roman"/>
              </a:rPr>
              <a:t> [website], URL:</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lang="en-US" sz="900" u="sng">
                <a:solidFill>
                  <a:schemeClr val="lt1"/>
                </a:solidFill>
                <a:latin typeface="Times New Roman"/>
                <a:ea typeface="Times New Roman"/>
                <a:cs typeface="Times New Roman"/>
                <a:sym typeface="Times New Roman"/>
                <a:hlinkClick r:id="rId8">
                  <a:extLst>
                    <a:ext uri="{A12FA001-AC4F-418D-AE19-62706E023703}">
                      <ahyp:hlinkClr val="tx"/>
                    </a:ext>
                  </a:extLst>
                </a:hlinkClick>
              </a:rPr>
              <a:t>http://www.lateralmag.com/articles/issue-19/painting-the-stars</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4</a:t>
            </a:r>
            <a:r>
              <a:rPr lang="en-US" sz="900">
                <a:solidFill>
                  <a:schemeClr val="lt1"/>
                </a:solidFill>
                <a:latin typeface="Times New Roman"/>
                <a:ea typeface="Times New Roman"/>
                <a:cs typeface="Times New Roman"/>
                <a:sym typeface="Times New Roman"/>
              </a:rPr>
              <a:t>NASA., “#JWSTArt: Juried Show,” </a:t>
            </a:r>
            <a:r>
              <a:rPr i="1" lang="en-US" sz="900">
                <a:solidFill>
                  <a:schemeClr val="lt1"/>
                </a:solidFill>
                <a:latin typeface="Times New Roman"/>
                <a:ea typeface="Times New Roman"/>
                <a:cs typeface="Times New Roman"/>
                <a:sym typeface="Times New Roman"/>
              </a:rPr>
              <a:t>NASA’s James Webb Space Telescope </a:t>
            </a:r>
            <a:r>
              <a:rPr lang="en-US" sz="900">
                <a:solidFill>
                  <a:schemeClr val="lt1"/>
                </a:solidFill>
                <a:latin typeface="Times New Roman"/>
                <a:ea typeface="Times New Roman"/>
                <a:cs typeface="Times New Roman"/>
                <a:sym typeface="Times New Roman"/>
              </a:rPr>
              <a:t>[website], URL:</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lang="en-US" sz="900" u="sng">
                <a:solidFill>
                  <a:schemeClr val="lt1"/>
                </a:solidFill>
                <a:latin typeface="Times New Roman"/>
                <a:ea typeface="Times New Roman"/>
                <a:cs typeface="Times New Roman"/>
                <a:sym typeface="Times New Roman"/>
                <a:hlinkClick r:id="rId9">
                  <a:extLst>
                    <a:ext uri="{A12FA001-AC4F-418D-AE19-62706E023703}">
                      <ahyp:hlinkClr val="tx"/>
                    </a:ext>
                  </a:extLst>
                </a:hlinkClick>
              </a:rPr>
              <a:t>https://jwst.nasa.gov/content/features/jwstArt/index.html</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5</a:t>
            </a:r>
            <a:r>
              <a:rPr lang="en-US" sz="900">
                <a:solidFill>
                  <a:schemeClr val="lt1"/>
                </a:solidFill>
                <a:latin typeface="Times New Roman"/>
                <a:ea typeface="Times New Roman"/>
                <a:cs typeface="Times New Roman"/>
                <a:sym typeface="Times New Roman"/>
              </a:rPr>
              <a:t>Howerton, Ross., “NASA's New Telescope Is a Muse for Stellar Art,” </a:t>
            </a:r>
            <a:r>
              <a:rPr i="1" lang="en-US" sz="900">
                <a:solidFill>
                  <a:schemeClr val="lt1"/>
                </a:solidFill>
                <a:latin typeface="Times New Roman"/>
                <a:ea typeface="Times New Roman"/>
                <a:cs typeface="Times New Roman"/>
                <a:sym typeface="Times New Roman"/>
              </a:rPr>
              <a:t>Tattoodo Magazine </a:t>
            </a:r>
            <a:r>
              <a:rPr lang="en-US" sz="900">
                <a:solidFill>
                  <a:schemeClr val="lt1"/>
                </a:solidFill>
                <a:latin typeface="Times New Roman"/>
                <a:ea typeface="Times New Roman"/>
                <a:cs typeface="Times New Roman"/>
                <a:sym typeface="Times New Roman"/>
              </a:rPr>
              <a:t>[website] (link no longer works), URL: </a:t>
            </a:r>
            <a:r>
              <a:rPr lang="en-US" sz="900">
                <a:solidFill>
                  <a:schemeClr val="lt1"/>
                </a:solidFill>
                <a:uFill>
                  <a:noFill/>
                </a:uFill>
                <a:latin typeface="Times New Roman"/>
                <a:ea typeface="Times New Roman"/>
                <a:cs typeface="Times New Roman"/>
                <a:sym typeface="Times New Roman"/>
                <a:hlinkClick r:id="rId10">
                  <a:extLst>
                    <a:ext uri="{A12FA001-AC4F-418D-AE19-62706E023703}">
                      <ahyp:hlinkClr val="tx"/>
                    </a:ext>
                  </a:extLst>
                </a:hlinkClick>
              </a:rPr>
              <a:t> </a:t>
            </a:r>
            <a:r>
              <a:rPr lang="en-US" sz="900" u="sng">
                <a:solidFill>
                  <a:schemeClr val="lt1"/>
                </a:solidFill>
                <a:latin typeface="Times New Roman"/>
                <a:ea typeface="Times New Roman"/>
                <a:cs typeface="Times New Roman"/>
                <a:sym typeface="Times New Roman"/>
                <a:hlinkClick r:id="rId11">
                  <a:extLst>
                    <a:ext uri="{A12FA001-AC4F-418D-AE19-62706E023703}">
                      <ahyp:hlinkClr val="tx"/>
                    </a:ext>
                  </a:extLst>
                </a:hlinkClick>
              </a:rPr>
              <a:t>https://www.tattoodo.com/a/2017/01/nasa-s-new-telescope-is-a-muse-for-stellar-art/</a:t>
            </a:r>
            <a:r>
              <a:rPr lang="en-US" sz="900">
                <a:solidFill>
                  <a:schemeClr val="lt1"/>
                </a:solidFill>
                <a:latin typeface="Times New Roman"/>
                <a:ea typeface="Times New Roman"/>
                <a:cs typeface="Times New Roman"/>
                <a:sym typeface="Times New Roman"/>
              </a:rPr>
              <a:t> [cited March, 2019].</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6</a:t>
            </a:r>
            <a:r>
              <a:rPr lang="en-US" sz="900">
                <a:solidFill>
                  <a:schemeClr val="lt1"/>
                </a:solidFill>
                <a:latin typeface="Times New Roman"/>
                <a:ea typeface="Times New Roman"/>
                <a:cs typeface="Times New Roman"/>
                <a:sym typeface="Times New Roman"/>
              </a:rPr>
              <a:t>Webster, Andrew., “Painting a NASA Telescope,” </a:t>
            </a:r>
            <a:r>
              <a:rPr i="1" lang="en-US" sz="900">
                <a:solidFill>
                  <a:schemeClr val="lt1"/>
                </a:solidFill>
                <a:latin typeface="Times New Roman"/>
                <a:ea typeface="Times New Roman"/>
                <a:cs typeface="Times New Roman"/>
                <a:sym typeface="Times New Roman"/>
              </a:rPr>
              <a:t>Outdoor Painter Magazine</a:t>
            </a:r>
            <a:r>
              <a:rPr lang="en-US" sz="900">
                <a:solidFill>
                  <a:schemeClr val="lt1"/>
                </a:solidFill>
                <a:latin typeface="Times New Roman"/>
                <a:ea typeface="Times New Roman"/>
                <a:cs typeface="Times New Roman"/>
                <a:sym typeface="Times New Roman"/>
              </a:rPr>
              <a:t> [website], URL: </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lang="en-US" sz="900" u="sng">
                <a:solidFill>
                  <a:schemeClr val="lt1"/>
                </a:solidFill>
                <a:latin typeface="Times New Roman"/>
                <a:ea typeface="Times New Roman"/>
                <a:cs typeface="Times New Roman"/>
                <a:sym typeface="Times New Roman"/>
                <a:hlinkClick r:id="rId12">
                  <a:extLst>
                    <a:ext uri="{A12FA001-AC4F-418D-AE19-62706E023703}">
                      <ahyp:hlinkClr val="tx"/>
                    </a:ext>
                  </a:extLst>
                </a:hlinkClick>
              </a:rPr>
              <a:t>https://www.outdoorpainter.com/painting-a-nasa-telescope/</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7</a:t>
            </a:r>
            <a:r>
              <a:rPr lang="en-US" sz="900">
                <a:solidFill>
                  <a:schemeClr val="lt1"/>
                </a:solidFill>
                <a:latin typeface="Times New Roman"/>
                <a:ea typeface="Times New Roman"/>
                <a:cs typeface="Times New Roman"/>
                <a:sym typeface="Times New Roman"/>
              </a:rPr>
              <a:t>Saunders, Sarah., “NASA’s Massive James Webb Space Telescope Inspires Out-of-This-World 3D Printed Art,” </a:t>
            </a:r>
            <a:r>
              <a:rPr i="1" lang="en-US" sz="900">
                <a:solidFill>
                  <a:schemeClr val="lt1"/>
                </a:solidFill>
                <a:latin typeface="Times New Roman"/>
                <a:ea typeface="Times New Roman"/>
                <a:cs typeface="Times New Roman"/>
                <a:sym typeface="Times New Roman"/>
              </a:rPr>
              <a:t>3DPrint.com</a:t>
            </a:r>
            <a:r>
              <a:rPr lang="en-US" sz="900">
                <a:solidFill>
                  <a:schemeClr val="lt1"/>
                </a:solidFill>
                <a:latin typeface="Times New Roman"/>
                <a:ea typeface="Times New Roman"/>
                <a:cs typeface="Times New Roman"/>
                <a:sym typeface="Times New Roman"/>
              </a:rPr>
              <a:t> [website], URL:  </a:t>
            </a:r>
            <a:r>
              <a:rPr lang="en-US" sz="900" u="sng">
                <a:solidFill>
                  <a:schemeClr val="lt1"/>
                </a:solidFill>
                <a:latin typeface="Times New Roman"/>
                <a:ea typeface="Times New Roman"/>
                <a:cs typeface="Times New Roman"/>
                <a:sym typeface="Times New Roman"/>
                <a:hlinkClick r:id="rId13">
                  <a:extLst>
                    <a:ext uri="{A12FA001-AC4F-418D-AE19-62706E023703}">
                      <ahyp:hlinkClr val="tx"/>
                    </a:ext>
                  </a:extLst>
                </a:hlinkClick>
              </a:rPr>
              <a:t>https://3dprint.com/166880/shapeways-3d-printed-artwork/</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8</a:t>
            </a:r>
            <a:r>
              <a:rPr lang="en-US" sz="900">
                <a:solidFill>
                  <a:schemeClr val="lt1"/>
                </a:solidFill>
                <a:latin typeface="Times New Roman"/>
                <a:ea typeface="Times New Roman"/>
                <a:cs typeface="Times New Roman"/>
                <a:sym typeface="Times New Roman"/>
              </a:rPr>
              <a:t>CBS Baltimore., “Science, Art Unite For Exhibit Inspired By NASA Telescope,” </a:t>
            </a:r>
            <a:r>
              <a:rPr i="1" lang="en-US" sz="900">
                <a:solidFill>
                  <a:schemeClr val="lt1"/>
                </a:solidFill>
                <a:latin typeface="Times New Roman"/>
                <a:ea typeface="Times New Roman"/>
                <a:cs typeface="Times New Roman"/>
                <a:sym typeface="Times New Roman"/>
              </a:rPr>
              <a:t>CBS News</a:t>
            </a:r>
            <a:r>
              <a:rPr lang="en-US" sz="900">
                <a:solidFill>
                  <a:schemeClr val="lt1"/>
                </a:solidFill>
                <a:latin typeface="Times New Roman"/>
                <a:ea typeface="Times New Roman"/>
                <a:cs typeface="Times New Roman"/>
                <a:sym typeface="Times New Roman"/>
              </a:rPr>
              <a:t> [website], URL:</a:t>
            </a:r>
            <a:br>
              <a:rPr lang="en-US" sz="900">
                <a:solidFill>
                  <a:schemeClr val="lt1"/>
                </a:solidFill>
                <a:latin typeface="Times New Roman"/>
                <a:ea typeface="Times New Roman"/>
                <a:cs typeface="Times New Roman"/>
                <a:sym typeface="Times New Roman"/>
              </a:rPr>
            </a:br>
            <a:r>
              <a:rPr lang="en-US" sz="900" u="sng">
                <a:solidFill>
                  <a:schemeClr val="lt1"/>
                </a:solidFill>
                <a:latin typeface="Times New Roman"/>
                <a:ea typeface="Times New Roman"/>
                <a:cs typeface="Times New Roman"/>
                <a:sym typeface="Times New Roman"/>
                <a:hlinkClick r:id="rId14">
                  <a:extLst>
                    <a:ext uri="{A12FA001-AC4F-418D-AE19-62706E023703}">
                      <ahyp:hlinkClr val="tx"/>
                    </a:ext>
                  </a:extLst>
                </a:hlinkClick>
              </a:rPr>
              <a:t>https://www.cbsnews.com/baltimore/news/science-art-unite-for-exhibit-inspired-by-nasa-telescope/</a:t>
            </a:r>
            <a:r>
              <a:rPr lang="en-US" sz="900">
                <a:solidFill>
                  <a:schemeClr val="lt1"/>
                </a:solidFill>
                <a:latin typeface="Times New Roman"/>
                <a:ea typeface="Times New Roman"/>
                <a:cs typeface="Times New Roman"/>
                <a:sym typeface="Times New Roman"/>
              </a:rPr>
              <a:t> [cited March 4, 2017].</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9</a:t>
            </a:r>
            <a:r>
              <a:rPr lang="en-US" sz="900">
                <a:solidFill>
                  <a:schemeClr val="lt1"/>
                </a:solidFill>
                <a:latin typeface="Times New Roman"/>
                <a:ea typeface="Times New Roman"/>
                <a:cs typeface="Times New Roman"/>
                <a:sym typeface="Times New Roman"/>
              </a:rPr>
              <a:t>Fox 5 DC., “New NASA telescope art exhibit opens,” </a:t>
            </a:r>
            <a:r>
              <a:rPr i="1" lang="en-US" sz="900">
                <a:solidFill>
                  <a:schemeClr val="lt1"/>
                </a:solidFill>
                <a:latin typeface="Times New Roman"/>
                <a:ea typeface="Times New Roman"/>
                <a:cs typeface="Times New Roman"/>
                <a:sym typeface="Times New Roman"/>
              </a:rPr>
              <a:t>Fox 5 DC via web.archive</a:t>
            </a:r>
            <a:r>
              <a:rPr lang="en-US" sz="900">
                <a:solidFill>
                  <a:schemeClr val="lt1"/>
                </a:solidFill>
                <a:latin typeface="Times New Roman"/>
                <a:ea typeface="Times New Roman"/>
                <a:cs typeface="Times New Roman"/>
                <a:sym typeface="Times New Roman"/>
              </a:rPr>
              <a:t> [website],</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lang="en-US" sz="900" u="sng">
                <a:solidFill>
                  <a:schemeClr val="lt1"/>
                </a:solidFill>
                <a:latin typeface="Times New Roman"/>
                <a:ea typeface="Times New Roman"/>
                <a:cs typeface="Times New Roman"/>
                <a:sym typeface="Times New Roman"/>
                <a:hlinkClick r:id="rId15">
                  <a:extLst>
                    <a:ext uri="{A12FA001-AC4F-418D-AE19-62706E023703}">
                      <ahyp:hlinkClr val="tx"/>
                    </a:ext>
                  </a:extLst>
                </a:hlinkClick>
              </a:rPr>
              <a:t>https://web.archive.org/web/20170310013145/https://www.fox5dc.com/news/239232901-video</a:t>
            </a:r>
            <a:r>
              <a:rPr lang="en-US" sz="900">
                <a:solidFill>
                  <a:schemeClr val="lt1"/>
                </a:solidFill>
                <a:latin typeface="Times New Roman"/>
                <a:ea typeface="Times New Roman"/>
                <a:cs typeface="Times New Roman"/>
                <a:sym typeface="Times New Roman"/>
              </a:rPr>
              <a:t> [cited March 4, 2017]</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10</a:t>
            </a:r>
            <a:r>
              <a:rPr lang="en-US" sz="900">
                <a:solidFill>
                  <a:schemeClr val="lt1"/>
                </a:solidFill>
                <a:latin typeface="Times New Roman"/>
                <a:ea typeface="Times New Roman"/>
                <a:cs typeface="Times New Roman"/>
                <a:sym typeface="Times New Roman"/>
              </a:rPr>
              <a:t>NASA., “JWSTArt: Public Submitted Art”, </a:t>
            </a:r>
            <a:r>
              <a:rPr i="1" lang="en-US" sz="900">
                <a:solidFill>
                  <a:schemeClr val="lt1"/>
                </a:solidFill>
                <a:latin typeface="Times New Roman"/>
                <a:ea typeface="Times New Roman"/>
                <a:cs typeface="Times New Roman"/>
                <a:sym typeface="Times New Roman"/>
              </a:rPr>
              <a:t>James Webb Space Telescope </a:t>
            </a:r>
            <a:r>
              <a:rPr lang="en-US" sz="900">
                <a:solidFill>
                  <a:schemeClr val="lt1"/>
                </a:solidFill>
                <a:latin typeface="Times New Roman"/>
                <a:ea typeface="Times New Roman"/>
                <a:cs typeface="Times New Roman"/>
                <a:sym typeface="Times New Roman"/>
              </a:rPr>
              <a:t>[website], URL:</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lang="en-US" sz="900" u="sng">
                <a:solidFill>
                  <a:schemeClr val="lt1"/>
                </a:solidFill>
                <a:latin typeface="Times New Roman"/>
                <a:ea typeface="Times New Roman"/>
                <a:cs typeface="Times New Roman"/>
                <a:sym typeface="Times New Roman"/>
                <a:hlinkClick r:id="rId16">
                  <a:extLst>
                    <a:ext uri="{A12FA001-AC4F-418D-AE19-62706E023703}">
                      <ahyp:hlinkClr val="tx"/>
                    </a:ext>
                  </a:extLst>
                </a:hlinkClick>
              </a:rPr>
              <a:t>https://jwst.nasa.gov/content/features/jwstArt/publicArt.html</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11</a:t>
            </a:r>
            <a:r>
              <a:rPr lang="en-US" sz="900">
                <a:solidFill>
                  <a:schemeClr val="lt1"/>
                </a:solidFill>
                <a:latin typeface="Times New Roman"/>
                <a:ea typeface="Times New Roman"/>
                <a:cs typeface="Times New Roman"/>
                <a:sym typeface="Times New Roman"/>
              </a:rPr>
              <a:t>Andeson-Ramos, Sam., “‘Far Out’ at Art.Science.Gallery,” </a:t>
            </a:r>
            <a:r>
              <a:rPr i="1" lang="en-US" sz="900">
                <a:solidFill>
                  <a:schemeClr val="lt1"/>
                </a:solidFill>
                <a:latin typeface="Times New Roman"/>
                <a:ea typeface="Times New Roman"/>
                <a:cs typeface="Times New Roman"/>
                <a:sym typeface="Times New Roman"/>
              </a:rPr>
              <a:t>The Austin Chronicle</a:t>
            </a:r>
            <a:r>
              <a:rPr lang="en-US" sz="900">
                <a:solidFill>
                  <a:schemeClr val="lt1"/>
                </a:solidFill>
                <a:latin typeface="Times New Roman"/>
                <a:ea typeface="Times New Roman"/>
                <a:cs typeface="Times New Roman"/>
                <a:sym typeface="Times New Roman"/>
              </a:rPr>
              <a:t> [website], URL:</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lang="en-US" sz="900" u="sng">
                <a:solidFill>
                  <a:schemeClr val="lt1"/>
                </a:solidFill>
                <a:latin typeface="Times New Roman"/>
                <a:ea typeface="Times New Roman"/>
                <a:cs typeface="Times New Roman"/>
                <a:sym typeface="Times New Roman"/>
                <a:hlinkClick r:id="rId17">
                  <a:extLst>
                    <a:ext uri="{A12FA001-AC4F-418D-AE19-62706E023703}">
                      <ahyp:hlinkClr val="tx"/>
                    </a:ext>
                  </a:extLst>
                </a:hlinkClick>
              </a:rPr>
              <a:t>https://www.austinchronicle.com/arts/2017-07-21/far-out/</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12</a:t>
            </a:r>
            <a:r>
              <a:rPr lang="en-US" sz="900">
                <a:solidFill>
                  <a:schemeClr val="lt1"/>
                </a:solidFill>
                <a:latin typeface="Times New Roman"/>
                <a:ea typeface="Times New Roman"/>
                <a:cs typeface="Times New Roman"/>
                <a:sym typeface="Times New Roman"/>
              </a:rPr>
              <a:t>NASA. “NASA Webb Telescope,” </a:t>
            </a:r>
            <a:r>
              <a:rPr i="1" lang="en-US" sz="900">
                <a:solidFill>
                  <a:schemeClr val="lt1"/>
                </a:solidFill>
                <a:latin typeface="Times New Roman"/>
                <a:ea typeface="Times New Roman"/>
                <a:cs typeface="Times New Roman"/>
                <a:sym typeface="Times New Roman"/>
              </a:rPr>
              <a:t>Flickr </a:t>
            </a:r>
            <a:r>
              <a:rPr lang="en-US" sz="900">
                <a:solidFill>
                  <a:schemeClr val="lt1"/>
                </a:solidFill>
                <a:latin typeface="Times New Roman"/>
                <a:ea typeface="Times New Roman"/>
                <a:cs typeface="Times New Roman"/>
                <a:sym typeface="Times New Roman"/>
              </a:rPr>
              <a:t>[website], URL: </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lang="en-US" sz="900" u="sng">
                <a:solidFill>
                  <a:schemeClr val="lt1"/>
                </a:solidFill>
                <a:latin typeface="Times New Roman"/>
                <a:ea typeface="Times New Roman"/>
                <a:cs typeface="Times New Roman"/>
                <a:sym typeface="Times New Roman"/>
                <a:hlinkClick r:id="rId18">
                  <a:extLst>
                    <a:ext uri="{A12FA001-AC4F-418D-AE19-62706E023703}">
                      <ahyp:hlinkClr val="tx"/>
                    </a:ext>
                  </a:extLst>
                </a:hlinkClick>
              </a:rPr>
              <a:t>https://www.flickr.com/photos/nasawebbtelescope/albums/72157692363250894/</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13</a:t>
            </a:r>
            <a:r>
              <a:rPr lang="en-US" sz="900">
                <a:solidFill>
                  <a:schemeClr val="lt1"/>
                </a:solidFill>
                <a:latin typeface="Times New Roman"/>
                <a:ea typeface="Times New Roman"/>
                <a:cs typeface="Times New Roman"/>
                <a:sym typeface="Times New Roman"/>
              </a:rPr>
              <a:t>Ault, Dane and Hammond, H., </a:t>
            </a:r>
            <a:r>
              <a:rPr i="1" lang="en-US" sz="900">
                <a:solidFill>
                  <a:schemeClr val="lt1"/>
                </a:solidFill>
                <a:latin typeface="Times New Roman"/>
                <a:ea typeface="Times New Roman"/>
                <a:cs typeface="Times New Roman"/>
                <a:sym typeface="Times New Roman"/>
              </a:rPr>
              <a:t>Beyond: The Art of Space Exploration Artbook</a:t>
            </a:r>
            <a:r>
              <a:rPr lang="en-US" sz="900">
                <a:solidFill>
                  <a:schemeClr val="lt1"/>
                </a:solidFill>
                <a:latin typeface="Times New Roman"/>
                <a:ea typeface="Times New Roman"/>
                <a:cs typeface="Times New Roman"/>
                <a:sym typeface="Times New Roman"/>
              </a:rPr>
              <a:t>, Monkey Minion Press, 2018</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14</a:t>
            </a:r>
            <a:r>
              <a:rPr lang="en-US" sz="900">
                <a:solidFill>
                  <a:schemeClr val="lt1"/>
                </a:solidFill>
                <a:latin typeface="Times New Roman"/>
                <a:ea typeface="Times New Roman"/>
                <a:cs typeface="Times New Roman"/>
                <a:sym typeface="Times New Roman"/>
              </a:rPr>
              <a:t>Bizony, Piers. The Art of NASA: The Illustrations that Sold the Missions, Motorbooks, 2020</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15</a:t>
            </a:r>
            <a:r>
              <a:rPr lang="en-US" sz="900">
                <a:solidFill>
                  <a:schemeClr val="lt1"/>
                </a:solidFill>
                <a:latin typeface="Times New Roman"/>
                <a:ea typeface="Times New Roman"/>
                <a:cs typeface="Times New Roman"/>
                <a:sym typeface="Times New Roman"/>
              </a:rPr>
              <a:t>Masetti, Maggie., “Tim Makepeace: Reflections on a Tool of Observation, Artwork Inspired by the James Webb Space Telescope.” </a:t>
            </a:r>
            <a:r>
              <a:rPr i="1" lang="en-US" sz="900">
                <a:solidFill>
                  <a:schemeClr val="lt1"/>
                </a:solidFill>
                <a:latin typeface="Times New Roman"/>
                <a:ea typeface="Times New Roman"/>
                <a:cs typeface="Times New Roman"/>
                <a:sym typeface="Times New Roman"/>
              </a:rPr>
              <a:t>The National Academy of of the Sciences Exhibit catalog foreword </a:t>
            </a:r>
            <a:r>
              <a:rPr lang="en-US" sz="900">
                <a:solidFill>
                  <a:schemeClr val="lt1"/>
                </a:solidFill>
                <a:latin typeface="Times New Roman"/>
                <a:ea typeface="Times New Roman"/>
                <a:cs typeface="Times New Roman"/>
                <a:sym typeface="Times New Roman"/>
              </a:rPr>
              <a:t>[website], URL: </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lang="en-US" sz="900" u="sng">
                <a:solidFill>
                  <a:schemeClr val="lt1"/>
                </a:solidFill>
                <a:latin typeface="Times New Roman"/>
                <a:ea typeface="Times New Roman"/>
                <a:cs typeface="Times New Roman"/>
                <a:sym typeface="Times New Roman"/>
                <a:hlinkClick r:id="rId19">
                  <a:extLst>
                    <a:ext uri="{A12FA001-AC4F-418D-AE19-62706E023703}">
                      <ahyp:hlinkClr val="tx"/>
                    </a:ext>
                  </a:extLst>
                </a:hlinkClick>
              </a:rPr>
              <a:t>http://www.cpnas.org/exhibitions/tim_makepeace_catalog.pdf</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16</a:t>
            </a:r>
            <a:r>
              <a:rPr lang="en-US" sz="900">
                <a:solidFill>
                  <a:schemeClr val="lt1"/>
                </a:solidFill>
                <a:latin typeface="Times New Roman"/>
                <a:ea typeface="Times New Roman"/>
                <a:cs typeface="Times New Roman"/>
                <a:sym typeface="Times New Roman"/>
              </a:rPr>
              <a:t>Zelinskie, Ashley and Metaxu Studio., Unfolding the Universe: A James Webb Space Telescope VR Experience [website], URL: </a:t>
            </a:r>
            <a:r>
              <a:rPr lang="en-US" sz="900" u="sng">
                <a:solidFill>
                  <a:schemeClr val="lt1"/>
                </a:solidFill>
                <a:latin typeface="Times New Roman"/>
                <a:ea typeface="Times New Roman"/>
                <a:cs typeface="Times New Roman"/>
                <a:sym typeface="Times New Roman"/>
                <a:hlinkClick r:id="rId20">
                  <a:extLst>
                    <a:ext uri="{A12FA001-AC4F-418D-AE19-62706E023703}">
                      <ahyp:hlinkClr val="tx"/>
                    </a:ext>
                  </a:extLst>
                </a:hlinkClick>
              </a:rPr>
              <a:t>https://unfoldtheuniverse.myhubs.net/</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17</a:t>
            </a:r>
            <a:r>
              <a:rPr lang="en-US" sz="900">
                <a:solidFill>
                  <a:schemeClr val="lt1"/>
                </a:solidFill>
                <a:latin typeface="Times New Roman"/>
                <a:ea typeface="Times New Roman"/>
                <a:cs typeface="Times New Roman"/>
                <a:sym typeface="Times New Roman"/>
              </a:rPr>
              <a:t>“NASA.,“NASA’s James Webb Space Telescope #UnfoldTheUniverse Art Challenge”, </a:t>
            </a:r>
            <a:r>
              <a:rPr i="1" lang="en-US" sz="900">
                <a:solidFill>
                  <a:schemeClr val="lt1"/>
                </a:solidFill>
                <a:latin typeface="Times New Roman"/>
                <a:ea typeface="Times New Roman"/>
                <a:cs typeface="Times New Roman"/>
                <a:sym typeface="Times New Roman"/>
              </a:rPr>
              <a:t>NASA.gov</a:t>
            </a:r>
            <a:r>
              <a:rPr lang="en-US" sz="900">
                <a:solidFill>
                  <a:schemeClr val="lt1"/>
                </a:solidFill>
                <a:latin typeface="Times New Roman"/>
                <a:ea typeface="Times New Roman"/>
                <a:cs typeface="Times New Roman"/>
                <a:sym typeface="Times New Roman"/>
              </a:rPr>
              <a:t> [website], URL:</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lang="en-US" sz="900" u="sng">
                <a:solidFill>
                  <a:schemeClr val="lt1"/>
                </a:solidFill>
                <a:latin typeface="Times New Roman"/>
                <a:ea typeface="Times New Roman"/>
                <a:cs typeface="Times New Roman"/>
                <a:sym typeface="Times New Roman"/>
                <a:hlinkClick r:id="rId21">
                  <a:extLst>
                    <a:ext uri="{A12FA001-AC4F-418D-AE19-62706E023703}">
                      <ahyp:hlinkClr val="tx"/>
                    </a:ext>
                  </a:extLst>
                </a:hlinkClick>
              </a:rPr>
              <a:t>https://www.nasa.gov/content/goddard/2021/nasa-james-webb-space-telescope-unfold-the-universe-art-challenge/</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18</a:t>
            </a:r>
            <a:r>
              <a:rPr lang="en-US" sz="900">
                <a:solidFill>
                  <a:schemeClr val="lt1"/>
                </a:solidFill>
                <a:latin typeface="Times New Roman"/>
                <a:ea typeface="Times New Roman"/>
                <a:cs typeface="Times New Roman"/>
                <a:sym typeface="Times New Roman"/>
              </a:rPr>
              <a:t>NASA., “NASA’s James Webb Space Telescope #UnfoldTheUniverse Art Challenge”, YouTube.com [website], URL: </a:t>
            </a:r>
            <a:r>
              <a:rPr lang="en-US" sz="900" u="sng">
                <a:solidFill>
                  <a:schemeClr val="lt1"/>
                </a:solidFill>
                <a:latin typeface="Times New Roman"/>
                <a:ea typeface="Times New Roman"/>
                <a:cs typeface="Times New Roman"/>
                <a:sym typeface="Times New Roman"/>
                <a:hlinkClick r:id="rId22">
                  <a:extLst>
                    <a:ext uri="{A12FA001-AC4F-418D-AE19-62706E023703}">
                      <ahyp:hlinkClr val="tx"/>
                    </a:ext>
                  </a:extLst>
                </a:hlinkClick>
              </a:rPr>
              <a:t>https://www.youtube.com/watch?v=S60vF-hmqnA&amp;list=PLcy1hEnsejK2gveoInh4ZZW-dD0JEXO7V</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19</a:t>
            </a:r>
            <a:r>
              <a:rPr lang="en-US" sz="900">
                <a:solidFill>
                  <a:schemeClr val="lt1"/>
                </a:solidFill>
                <a:latin typeface="Times New Roman"/>
                <a:ea typeface="Times New Roman"/>
                <a:cs typeface="Times New Roman"/>
                <a:sym typeface="Times New Roman"/>
              </a:rPr>
              <a:t>NASA., “#UnfoldTheUniverse: Public Submitted Art,” </a:t>
            </a:r>
            <a:r>
              <a:rPr i="1" lang="en-US" sz="900">
                <a:solidFill>
                  <a:schemeClr val="lt1"/>
                </a:solidFill>
                <a:latin typeface="Times New Roman"/>
                <a:ea typeface="Times New Roman"/>
                <a:cs typeface="Times New Roman"/>
                <a:sym typeface="Times New Roman"/>
              </a:rPr>
              <a:t>jwst.nasa.gov</a:t>
            </a:r>
            <a:r>
              <a:rPr lang="en-US" sz="900">
                <a:solidFill>
                  <a:schemeClr val="lt1"/>
                </a:solidFill>
                <a:latin typeface="Times New Roman"/>
                <a:ea typeface="Times New Roman"/>
                <a:cs typeface="Times New Roman"/>
                <a:sym typeface="Times New Roman"/>
              </a:rPr>
              <a:t> [website], URL:</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lang="en-US" sz="900" u="sng">
                <a:solidFill>
                  <a:schemeClr val="lt1"/>
                </a:solidFill>
                <a:latin typeface="Times New Roman"/>
                <a:ea typeface="Times New Roman"/>
                <a:cs typeface="Times New Roman"/>
                <a:sym typeface="Times New Roman"/>
                <a:hlinkClick r:id="rId23">
                  <a:extLst>
                    <a:ext uri="{A12FA001-AC4F-418D-AE19-62706E023703}">
                      <ahyp:hlinkClr val="tx"/>
                    </a:ext>
                  </a:extLst>
                </a:hlinkClick>
              </a:rPr>
              <a:t>https://jwst.nasa.gov/content/features/jwstArt/unfoldTheUniverse.html</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20</a:t>
            </a:r>
            <a:r>
              <a:rPr lang="en-US" sz="900">
                <a:solidFill>
                  <a:schemeClr val="lt1"/>
                </a:solidFill>
                <a:latin typeface="Times New Roman"/>
                <a:ea typeface="Times New Roman"/>
                <a:cs typeface="Times New Roman"/>
                <a:sym typeface="Times New Roman"/>
              </a:rPr>
              <a:t>Gong, Zu., “UnfoldTheUniverse art by Zu Gong,” </a:t>
            </a:r>
            <a:r>
              <a:rPr i="1" lang="en-US" sz="900">
                <a:solidFill>
                  <a:schemeClr val="lt1"/>
                </a:solidFill>
                <a:latin typeface="Times New Roman"/>
                <a:ea typeface="Times New Roman"/>
                <a:cs typeface="Times New Roman"/>
                <a:sym typeface="Times New Roman"/>
              </a:rPr>
              <a:t>NASA Webb Telescope’s Flickr</a:t>
            </a:r>
            <a:r>
              <a:rPr lang="en-US" sz="900">
                <a:solidFill>
                  <a:schemeClr val="lt1"/>
                </a:solidFill>
                <a:latin typeface="Times New Roman"/>
                <a:ea typeface="Times New Roman"/>
                <a:cs typeface="Times New Roman"/>
                <a:sym typeface="Times New Roman"/>
              </a:rPr>
              <a:t> [website], URL:</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lang="en-US" sz="900" u="sng">
                <a:solidFill>
                  <a:schemeClr val="lt1"/>
                </a:solidFill>
                <a:latin typeface="Times New Roman"/>
                <a:ea typeface="Times New Roman"/>
                <a:cs typeface="Times New Roman"/>
                <a:sym typeface="Times New Roman"/>
                <a:hlinkClick r:id="rId24">
                  <a:extLst>
                    <a:ext uri="{A12FA001-AC4F-418D-AE19-62706E023703}">
                      <ahyp:hlinkClr val="tx"/>
                    </a:ext>
                  </a:extLst>
                </a:hlinkClick>
              </a:rPr>
              <a:t>https://www.flickr.com/photos/nasawebbtelescope/52249684045</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21</a:t>
            </a:r>
            <a:r>
              <a:rPr lang="en-US" sz="900">
                <a:solidFill>
                  <a:schemeClr val="lt1"/>
                </a:solidFill>
                <a:latin typeface="Times New Roman"/>
                <a:ea typeface="Times New Roman"/>
                <a:cs typeface="Times New Roman"/>
                <a:sym typeface="Times New Roman"/>
              </a:rPr>
              <a:t>Space Telescope Science Institute., </a:t>
            </a:r>
            <a:r>
              <a:rPr i="1" lang="en-US" sz="900">
                <a:solidFill>
                  <a:schemeClr val="lt1"/>
                </a:solidFill>
                <a:latin typeface="Times New Roman"/>
                <a:ea typeface="Times New Roman"/>
                <a:cs typeface="Times New Roman"/>
                <a:sym typeface="Times New Roman"/>
              </a:rPr>
              <a:t>“Webb’s First Images gallery,”</a:t>
            </a:r>
            <a:r>
              <a:rPr lang="en-US" sz="900">
                <a:solidFill>
                  <a:schemeClr val="lt1"/>
                </a:solidFill>
                <a:latin typeface="Times New Roman"/>
                <a:ea typeface="Times New Roman"/>
                <a:cs typeface="Times New Roman"/>
                <a:sym typeface="Times New Roman"/>
              </a:rPr>
              <a:t> </a:t>
            </a:r>
            <a:r>
              <a:rPr i="1" lang="en-US" sz="900">
                <a:solidFill>
                  <a:schemeClr val="lt1"/>
                </a:solidFill>
                <a:latin typeface="Times New Roman"/>
                <a:ea typeface="Times New Roman"/>
                <a:cs typeface="Times New Roman"/>
                <a:sym typeface="Times New Roman"/>
              </a:rPr>
              <a:t>WebbTelescope.org</a:t>
            </a:r>
            <a:r>
              <a:rPr lang="en-US" sz="900">
                <a:solidFill>
                  <a:schemeClr val="lt1"/>
                </a:solidFill>
                <a:latin typeface="Times New Roman"/>
                <a:ea typeface="Times New Roman"/>
                <a:cs typeface="Times New Roman"/>
                <a:sym typeface="Times New Roman"/>
              </a:rPr>
              <a:t> [website], URL:</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lang="en-US" sz="900" u="sng">
                <a:solidFill>
                  <a:schemeClr val="lt1"/>
                </a:solidFill>
                <a:latin typeface="Times New Roman"/>
                <a:ea typeface="Times New Roman"/>
                <a:cs typeface="Times New Roman"/>
                <a:sym typeface="Times New Roman"/>
                <a:hlinkClick r:id="rId25">
                  <a:extLst>
                    <a:ext uri="{A12FA001-AC4F-418D-AE19-62706E023703}">
                      <ahyp:hlinkClr val="tx"/>
                    </a:ext>
                  </a:extLst>
                </a:hlinkClick>
              </a:rPr>
              <a:t>https://webbtelescope.org/news/first-images/gallery</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22</a:t>
            </a:r>
            <a:r>
              <a:rPr lang="en-US" sz="900">
                <a:solidFill>
                  <a:schemeClr val="lt1"/>
                </a:solidFill>
                <a:latin typeface="Times New Roman"/>
                <a:ea typeface="Times New Roman"/>
                <a:cs typeface="Times New Roman"/>
                <a:sym typeface="Times New Roman"/>
              </a:rPr>
              <a:t>Space Telescope Science Institute., “Webb’s Diffraction Spikes infographic,”  </a:t>
            </a:r>
            <a:r>
              <a:rPr i="1" lang="en-US" sz="900">
                <a:solidFill>
                  <a:schemeClr val="lt1"/>
                </a:solidFill>
                <a:latin typeface="Times New Roman"/>
                <a:ea typeface="Times New Roman"/>
                <a:cs typeface="Times New Roman"/>
                <a:sym typeface="Times New Roman"/>
              </a:rPr>
              <a:t>WebbTelescope.org</a:t>
            </a:r>
            <a:r>
              <a:rPr lang="en-US" sz="900">
                <a:solidFill>
                  <a:schemeClr val="lt1"/>
                </a:solidFill>
                <a:latin typeface="Times New Roman"/>
                <a:ea typeface="Times New Roman"/>
                <a:cs typeface="Times New Roman"/>
                <a:sym typeface="Times New Roman"/>
              </a:rPr>
              <a:t> [website], URL:</a:t>
            </a:r>
            <a:br>
              <a:rPr lang="en-US" sz="900">
                <a:solidFill>
                  <a:schemeClr val="lt1"/>
                </a:solidFill>
                <a:latin typeface="Times New Roman"/>
                <a:ea typeface="Times New Roman"/>
                <a:cs typeface="Times New Roman"/>
                <a:sym typeface="Times New Roman"/>
              </a:rPr>
            </a:br>
            <a:r>
              <a:rPr lang="en-US" sz="900" u="sng">
                <a:solidFill>
                  <a:schemeClr val="lt1"/>
                </a:solidFill>
                <a:latin typeface="Times New Roman"/>
                <a:ea typeface="Times New Roman"/>
                <a:cs typeface="Times New Roman"/>
                <a:sym typeface="Times New Roman"/>
                <a:hlinkClick r:id="rId26">
                  <a:extLst>
                    <a:ext uri="{A12FA001-AC4F-418D-AE19-62706E023703}">
                      <ahyp:hlinkClr val="tx"/>
                    </a:ext>
                  </a:extLst>
                </a:hlinkClick>
              </a:rPr>
              <a:t>https://webbtelescope.org/contents/media/images/01G529MX46J7AFK61GAMSHKSSN</a:t>
            </a:r>
            <a:r>
              <a:rPr lang="en-US" sz="900">
                <a:solidFill>
                  <a:schemeClr val="lt1"/>
                </a:solidFill>
                <a:latin typeface="Times New Roman"/>
                <a:ea typeface="Times New Roman"/>
                <a:cs typeface="Times New Roman"/>
                <a:sym typeface="Times New Roman"/>
              </a:rPr>
              <a:t> [cited April 10, 2023].</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baseline="30000" lang="en-US" sz="900">
                <a:solidFill>
                  <a:schemeClr val="lt1"/>
                </a:solidFill>
                <a:latin typeface="Times New Roman"/>
                <a:ea typeface="Times New Roman"/>
                <a:cs typeface="Times New Roman"/>
                <a:sym typeface="Times New Roman"/>
              </a:rPr>
              <a:t>23</a:t>
            </a:r>
            <a:r>
              <a:rPr lang="en-US" sz="900">
                <a:solidFill>
                  <a:schemeClr val="lt1"/>
                </a:solidFill>
                <a:latin typeface="Times New Roman"/>
                <a:ea typeface="Times New Roman"/>
                <a:cs typeface="Times New Roman"/>
                <a:sym typeface="Times New Roman"/>
              </a:rPr>
              <a:t>Shaw, Matt., From the Depths of Space to the Walls of a Gallery,” </a:t>
            </a:r>
            <a:r>
              <a:rPr i="1" lang="en-US" sz="900">
                <a:solidFill>
                  <a:schemeClr val="lt1"/>
                </a:solidFill>
                <a:latin typeface="Times New Roman"/>
                <a:ea typeface="Times New Roman"/>
                <a:cs typeface="Times New Roman"/>
                <a:sym typeface="Times New Roman"/>
              </a:rPr>
              <a:t>The New York Times </a:t>
            </a:r>
            <a:r>
              <a:rPr lang="en-US" sz="900">
                <a:solidFill>
                  <a:schemeClr val="lt1"/>
                </a:solidFill>
                <a:latin typeface="Times New Roman"/>
                <a:ea typeface="Times New Roman"/>
                <a:cs typeface="Times New Roman"/>
                <a:sym typeface="Times New Roman"/>
              </a:rPr>
              <a:t>[website], URL:</a:t>
            </a:r>
            <a:br>
              <a:rPr lang="en-US" sz="900">
                <a:solidFill>
                  <a:schemeClr val="lt1"/>
                </a:solidFill>
                <a:latin typeface="Times New Roman"/>
                <a:ea typeface="Times New Roman"/>
                <a:cs typeface="Times New Roman"/>
                <a:sym typeface="Times New Roman"/>
              </a:rPr>
            </a:br>
            <a:r>
              <a:rPr lang="en-US" sz="900">
                <a:solidFill>
                  <a:schemeClr val="lt1"/>
                </a:solidFill>
                <a:latin typeface="Times New Roman"/>
                <a:ea typeface="Times New Roman"/>
                <a:cs typeface="Times New Roman"/>
                <a:sym typeface="Times New Roman"/>
              </a:rPr>
              <a:t> </a:t>
            </a:r>
            <a:r>
              <a:rPr lang="en-US" sz="900" u="sng">
                <a:solidFill>
                  <a:schemeClr val="lt1"/>
                </a:solidFill>
                <a:latin typeface="Times New Roman"/>
                <a:ea typeface="Times New Roman"/>
                <a:cs typeface="Times New Roman"/>
                <a:sym typeface="Times New Roman"/>
                <a:hlinkClick r:id="rId27">
                  <a:extLst>
                    <a:ext uri="{A12FA001-AC4F-418D-AE19-62706E023703}">
                      <ahyp:hlinkClr val="tx"/>
                    </a:ext>
                  </a:extLst>
                </a:hlinkClick>
              </a:rPr>
              <a:t>https://www.nytimes.com/2022/10/13/arts/design/nasa-art-onx-ashley-zelinskie.html</a:t>
            </a:r>
            <a:br>
              <a:rPr baseline="30000" lang="en-US" sz="900">
                <a:solidFill>
                  <a:schemeClr val="lt1"/>
                </a:solidFill>
                <a:latin typeface="Times New Roman"/>
                <a:ea typeface="Times New Roman"/>
                <a:cs typeface="Times New Roman"/>
                <a:sym typeface="Times New Roman"/>
              </a:rPr>
            </a:br>
            <a:r>
              <a:rPr baseline="30000" lang="en-US" sz="900">
                <a:solidFill>
                  <a:schemeClr val="lt1"/>
                </a:solidFill>
                <a:latin typeface="Times New Roman"/>
                <a:ea typeface="Times New Roman"/>
                <a:cs typeface="Times New Roman"/>
                <a:sym typeface="Times New Roman"/>
              </a:rPr>
              <a:t>	24</a:t>
            </a:r>
            <a:r>
              <a:rPr lang="en-US" sz="900">
                <a:solidFill>
                  <a:schemeClr val="lt1"/>
                </a:solidFill>
                <a:latin typeface="Times New Roman"/>
                <a:ea typeface="Times New Roman"/>
                <a:cs typeface="Times New Roman"/>
                <a:sym typeface="Times New Roman"/>
              </a:rPr>
              <a:t>B. Terry., “Yelp review of ONX Gallery,” </a:t>
            </a:r>
            <a:r>
              <a:rPr i="1" lang="en-US" sz="900">
                <a:solidFill>
                  <a:schemeClr val="lt1"/>
                </a:solidFill>
                <a:latin typeface="Times New Roman"/>
                <a:ea typeface="Times New Roman"/>
                <a:cs typeface="Times New Roman"/>
                <a:sym typeface="Times New Roman"/>
              </a:rPr>
              <a:t>Yelp</a:t>
            </a:r>
            <a:r>
              <a:rPr lang="en-US" sz="900">
                <a:solidFill>
                  <a:schemeClr val="lt1"/>
                </a:solidFill>
                <a:latin typeface="Times New Roman"/>
                <a:ea typeface="Times New Roman"/>
                <a:cs typeface="Times New Roman"/>
                <a:sym typeface="Times New Roman"/>
              </a:rPr>
              <a:t> [website], URL: </a:t>
            </a:r>
            <a:r>
              <a:rPr lang="en-US" sz="900" u="sng">
                <a:solidFill>
                  <a:schemeClr val="lt1"/>
                </a:solidFill>
                <a:latin typeface="Times New Roman"/>
                <a:ea typeface="Times New Roman"/>
                <a:cs typeface="Times New Roman"/>
                <a:sym typeface="Times New Roman"/>
                <a:hlinkClick r:id="rId28">
                  <a:extLst>
                    <a:ext uri="{A12FA001-AC4F-418D-AE19-62706E023703}">
                      <ahyp:hlinkClr val="tx"/>
                    </a:ext>
                  </a:extLst>
                </a:hlinkClick>
              </a:rPr>
              <a:t>https://www.yelp.com/biz/onx-studio-new-york</a:t>
            </a:r>
            <a:endParaRPr sz="900">
              <a:solidFill>
                <a:schemeClr val="lt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b="1" sz="900">
              <a:solidFill>
                <a:schemeClr val="lt1"/>
              </a:solidFill>
              <a:latin typeface="Helvetica Neue"/>
              <a:ea typeface="Helvetica Neue"/>
              <a:cs typeface="Helvetica Neue"/>
              <a:sym typeface="Helvetica Neue"/>
            </a:endParaRPr>
          </a:p>
          <a:p>
            <a:pPr indent="0" lvl="0" marL="0" marR="0" rtl="0" algn="l">
              <a:lnSpc>
                <a:spcPct val="100000"/>
              </a:lnSpc>
              <a:spcBef>
                <a:spcPts val="2400"/>
              </a:spcBef>
              <a:spcAft>
                <a:spcPts val="0"/>
              </a:spcAft>
              <a:buClr>
                <a:schemeClr val="dk1"/>
              </a:buClr>
              <a:buSzPts val="2800"/>
              <a:buFont typeface="Calibri"/>
              <a:buNone/>
            </a:pPr>
            <a:r>
              <a:t/>
            </a:r>
            <a:endParaRPr i="1" sz="900">
              <a:solidFill>
                <a:schemeClr val="lt1"/>
              </a:solidFill>
              <a:latin typeface="Helvetica Neue Light"/>
              <a:ea typeface="Helvetica Neue Light"/>
              <a:cs typeface="Helvetica Neue Light"/>
              <a:sym typeface="Helvetica Neue Light"/>
            </a:endParaRPr>
          </a:p>
          <a:p>
            <a:pPr indent="0" lvl="0" marL="0" marR="0" rtl="0" algn="l">
              <a:lnSpc>
                <a:spcPct val="100000"/>
              </a:lnSpc>
              <a:spcBef>
                <a:spcPts val="2400"/>
              </a:spcBef>
              <a:spcAft>
                <a:spcPts val="0"/>
              </a:spcAft>
              <a:buClr>
                <a:schemeClr val="dk1"/>
              </a:buClr>
              <a:buSzPts val="2800"/>
              <a:buFont typeface="Calibri"/>
              <a:buNone/>
            </a:pPr>
            <a:r>
              <a:t/>
            </a:r>
            <a:endParaRPr b="0" i="1" sz="900" u="none" cap="none" strike="noStrike">
              <a:solidFill>
                <a:srgbClr val="F4B081"/>
              </a:solidFill>
              <a:latin typeface="Helvetica Neue"/>
              <a:ea typeface="Helvetica Neue"/>
              <a:cs typeface="Helvetica Neue"/>
              <a:sym typeface="Helvetica Neue"/>
            </a:endParaRPr>
          </a:p>
          <a:p>
            <a:pPr indent="0" lvl="0" marL="0" marR="0" rtl="0" algn="l">
              <a:spcBef>
                <a:spcPts val="0"/>
              </a:spcBef>
              <a:spcAft>
                <a:spcPts val="0"/>
              </a:spcAft>
              <a:buNone/>
            </a:pPr>
            <a:r>
              <a:rPr b="0" i="0" lang="en-US" sz="900" u="none" cap="none" strike="noStrike">
                <a:solidFill>
                  <a:schemeClr val="dk1"/>
                </a:solidFill>
                <a:latin typeface="Calibri"/>
                <a:ea typeface="Calibri"/>
                <a:cs typeface="Calibri"/>
                <a:sym typeface="Calibri"/>
              </a:rPr>
              <a:t> </a:t>
            </a:r>
            <a:endParaRPr b="0" i="1" sz="900" u="none" cap="none" strike="noStrike">
              <a:solidFill>
                <a:srgbClr val="F4B081"/>
              </a:solidFill>
              <a:latin typeface="Helvetica Neue"/>
              <a:ea typeface="Helvetica Neue"/>
              <a:cs typeface="Helvetica Neue"/>
              <a:sym typeface="Helvetica Neue"/>
            </a:endParaRPr>
          </a:p>
          <a:p>
            <a:pPr indent="0" lvl="0" marL="0" rtl="0" algn="l">
              <a:spcBef>
                <a:spcPts val="0"/>
              </a:spcBef>
              <a:spcAft>
                <a:spcPts val="0"/>
              </a:spcAft>
              <a:buSzPts val="1100"/>
              <a:buNone/>
            </a:pPr>
            <a:r>
              <a:t/>
            </a:r>
            <a:endParaRPr i="0" sz="900" u="none" cap="none" strike="noStrike">
              <a:solidFill>
                <a:schemeClr val="lt1"/>
              </a:solidFill>
              <a:latin typeface="Helvetica Neue"/>
              <a:ea typeface="Helvetica Neue"/>
              <a:cs typeface="Helvetica Neue"/>
              <a:sym typeface="Helvetica Neue"/>
            </a:endParaRPr>
          </a:p>
        </p:txBody>
      </p:sp>
      <p:sp>
        <p:nvSpPr>
          <p:cNvPr id="373" name="Google Shape;373;p32"/>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74" name="Google Shape;374;p32"/>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Illustration of the Webb Space Telescope." id="380" name="Google Shape;380;p33"/>
          <p:cNvPicPr preferRelativeResize="0"/>
          <p:nvPr/>
        </p:nvPicPr>
        <p:blipFill rotWithShape="1">
          <a:blip r:embed="rId4">
            <a:alphaModFix/>
          </a:blip>
          <a:srcRect b="0" l="0" r="0" t="0"/>
          <a:stretch/>
        </p:blipFill>
        <p:spPr>
          <a:xfrm>
            <a:off x="1756" y="0"/>
            <a:ext cx="12188488" cy="6858000"/>
          </a:xfrm>
          <a:prstGeom prst="rect">
            <a:avLst/>
          </a:prstGeom>
          <a:noFill/>
          <a:ln>
            <a:noFill/>
          </a:ln>
        </p:spPr>
      </p:pic>
      <p:pic>
        <p:nvPicPr>
          <p:cNvPr id="381" name="Google Shape;381;p33"/>
          <p:cNvPicPr preferRelativeResize="0"/>
          <p:nvPr/>
        </p:nvPicPr>
        <p:blipFill rotWithShape="1">
          <a:blip r:embed="rId5">
            <a:alphaModFix/>
          </a:blip>
          <a:srcRect b="0" l="0" r="0" t="0"/>
          <a:stretch/>
        </p:blipFill>
        <p:spPr>
          <a:xfrm>
            <a:off x="0" y="-1"/>
            <a:ext cx="12192000" cy="118625"/>
          </a:xfrm>
          <a:prstGeom prst="rect">
            <a:avLst/>
          </a:prstGeom>
          <a:noFill/>
          <a:ln>
            <a:noFill/>
          </a:ln>
        </p:spPr>
      </p:pic>
      <p:sp>
        <p:nvSpPr>
          <p:cNvPr id="382" name="Google Shape;382;p33"/>
          <p:cNvSpPr txBox="1"/>
          <p:nvPr/>
        </p:nvSpPr>
        <p:spPr>
          <a:xfrm>
            <a:off x="8422317" y="5170610"/>
            <a:ext cx="3374266"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C000"/>
              </a:buClr>
              <a:buSzPts val="4400"/>
              <a:buFont typeface="Helvetica Neue"/>
              <a:buNone/>
            </a:pPr>
            <a:r>
              <a:rPr b="1" i="0" lang="en-US" sz="4400" u="none" cap="none" strike="noStrike">
                <a:solidFill>
                  <a:srgbClr val="FFC000"/>
                </a:solidFill>
                <a:latin typeface="Helvetica Neue"/>
                <a:ea typeface="Helvetica Neue"/>
                <a:cs typeface="Helvetica Neue"/>
                <a:sym typeface="Helvetica Neue"/>
              </a:rPr>
              <a:t>Questions?</a:t>
            </a:r>
            <a:endParaRPr/>
          </a:p>
        </p:txBody>
      </p:sp>
      <p:cxnSp>
        <p:nvCxnSpPr>
          <p:cNvPr id="383" name="Google Shape;383;p33"/>
          <p:cNvCxnSpPr/>
          <p:nvPr/>
        </p:nvCxnSpPr>
        <p:spPr>
          <a:xfrm>
            <a:off x="8590082" y="6057901"/>
            <a:ext cx="3582575" cy="0"/>
          </a:xfrm>
          <a:prstGeom prst="straightConnector1">
            <a:avLst/>
          </a:prstGeom>
          <a:noFill/>
          <a:ln cap="flat" cmpd="sng" w="19050">
            <a:solidFill>
              <a:schemeClr val="accent4"/>
            </a:solidFill>
            <a:prstDash val="solid"/>
            <a:miter lim="800000"/>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34"/>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390" name="Google Shape;390;p34"/>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391" name="Google Shape;391;p34"/>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92" name="Google Shape;392;p34"/>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93" name="Google Shape;393;p34"/>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394" name="Google Shape;394;p34"/>
          <p:cNvSpPr txBox="1"/>
          <p:nvPr/>
        </p:nvSpPr>
        <p:spPr>
          <a:xfrm>
            <a:off x="1423720" y="3175178"/>
            <a:ext cx="9360000" cy="569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100">
                <a:solidFill>
                  <a:schemeClr val="lt1"/>
                </a:solidFill>
                <a:latin typeface="Helvetica Neue"/>
                <a:ea typeface="Helvetica Neue"/>
                <a:cs typeface="Helvetica Neue"/>
                <a:sym typeface="Helvetica Neue"/>
              </a:rPr>
              <a:t>Backup</a:t>
            </a:r>
            <a:endParaRPr b="0" i="0" sz="2500" u="none" cap="none" strike="noStrike">
              <a:solidFill>
                <a:schemeClr val="lt1"/>
              </a:solidFill>
              <a:latin typeface="Helvetica Neue"/>
              <a:ea typeface="Helvetica Neue"/>
              <a:cs typeface="Helvetica Neue"/>
              <a:sym typeface="Helvetica Neue"/>
            </a:endParaRPr>
          </a:p>
        </p:txBody>
      </p:sp>
      <p:sp>
        <p:nvSpPr>
          <p:cNvPr id="395" name="Google Shape;395;p34"/>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96" name="Google Shape;396;p34"/>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35"/>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403" name="Google Shape;403;p35"/>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404" name="Google Shape;404;p35"/>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05" name="Google Shape;405;p35"/>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06" name="Google Shape;406;p35"/>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407" name="Google Shape;407;p35"/>
          <p:cNvSpPr txBox="1"/>
          <p:nvPr/>
        </p:nvSpPr>
        <p:spPr>
          <a:xfrm>
            <a:off x="1316750" y="239400"/>
            <a:ext cx="4595700" cy="237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Helvetica Neue"/>
              <a:buNone/>
            </a:pPr>
            <a:r>
              <a:rPr b="1" lang="en-US" sz="2400">
                <a:solidFill>
                  <a:schemeClr val="lt1"/>
                </a:solidFill>
                <a:latin typeface="Helvetica Neue"/>
                <a:ea typeface="Helvetica Neue"/>
                <a:cs typeface="Helvetica Neue"/>
                <a:sym typeface="Helvetica Neue"/>
              </a:rPr>
              <a:t>Webb Outreach through Art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br>
              <a:rPr b="0" i="0" lang="en-US" sz="2800" u="none" cap="none" strike="noStrike">
                <a:solidFill>
                  <a:schemeClr val="lt1"/>
                </a:solidFill>
                <a:latin typeface="Helvetica Neue"/>
                <a:ea typeface="Helvetica Neue"/>
                <a:cs typeface="Helvetica Neue"/>
                <a:sym typeface="Helvetica Neue"/>
              </a:rPr>
            </a:br>
            <a:r>
              <a:rPr lang="en-US" sz="2000">
                <a:solidFill>
                  <a:schemeClr val="lt1"/>
                </a:solidFill>
                <a:latin typeface="Helvetica Neue"/>
                <a:ea typeface="Helvetica Neue"/>
                <a:cs typeface="Helvetica Neue"/>
                <a:sym typeface="Helvetica Neue"/>
              </a:rPr>
              <a:t>NASA’s James Webb Space telescope falls neatly into the nexus of art and science </a:t>
            </a:r>
            <a:r>
              <a:rPr b="0" i="0" lang="en-US" sz="1800" u="none" cap="none" strike="noStrike">
                <a:solidFill>
                  <a:srgbClr val="000000"/>
                </a:solidFill>
                <a:latin typeface="Helvetica Neue"/>
                <a:ea typeface="Helvetica Neue"/>
                <a:cs typeface="Helvetica Neue"/>
                <a:sym typeface="Helvetica Neue"/>
              </a:rPr>
              <a:t>O</a:t>
            </a:r>
            <a:endParaRPr b="0" i="0" sz="18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sz="1800">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pic>
        <p:nvPicPr>
          <p:cNvPr id="408" name="Google Shape;408;p35"/>
          <p:cNvPicPr preferRelativeResize="0"/>
          <p:nvPr/>
        </p:nvPicPr>
        <p:blipFill>
          <a:blip r:embed="rId5">
            <a:alphaModFix/>
          </a:blip>
          <a:stretch>
            <a:fillRect/>
          </a:stretch>
        </p:blipFill>
        <p:spPr>
          <a:xfrm>
            <a:off x="6115875" y="945475"/>
            <a:ext cx="5901275" cy="4669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descr="Artist’s concepts of the Webb telescope at various stages as it unfolds after launch." id="414" name="Google Shape;414;p36"/>
          <p:cNvPicPr preferRelativeResize="0"/>
          <p:nvPr/>
        </p:nvPicPr>
        <p:blipFill rotWithShape="1">
          <a:blip r:embed="rId3">
            <a:alphaModFix/>
          </a:blip>
          <a:srcRect b="0" l="0" r="0" t="0"/>
          <a:stretch/>
        </p:blipFill>
        <p:spPr>
          <a:xfrm>
            <a:off x="0" y="59423"/>
            <a:ext cx="12192000" cy="6857999"/>
          </a:xfrm>
          <a:prstGeom prst="rect">
            <a:avLst/>
          </a:prstGeom>
          <a:noFill/>
          <a:ln>
            <a:noFill/>
          </a:ln>
        </p:spPr>
      </p:pic>
      <p:pic>
        <p:nvPicPr>
          <p:cNvPr id="415" name="Google Shape;415;p36"/>
          <p:cNvPicPr preferRelativeResize="0"/>
          <p:nvPr/>
        </p:nvPicPr>
        <p:blipFill rotWithShape="1">
          <a:blip r:embed="rId4">
            <a:alphaModFix/>
          </a:blip>
          <a:srcRect b="0" l="0" r="0" t="0"/>
          <a:stretch/>
        </p:blipFill>
        <p:spPr>
          <a:xfrm>
            <a:off x="0" y="0"/>
            <a:ext cx="12214877" cy="118847"/>
          </a:xfrm>
          <a:prstGeom prst="rect">
            <a:avLst/>
          </a:prstGeom>
          <a:noFill/>
          <a:ln>
            <a:noFill/>
          </a:ln>
        </p:spPr>
      </p:pic>
      <p:pic>
        <p:nvPicPr>
          <p:cNvPr id="416" name="Google Shape;416;p36"/>
          <p:cNvPicPr preferRelativeResize="0"/>
          <p:nvPr/>
        </p:nvPicPr>
        <p:blipFill rotWithShape="1">
          <a:blip r:embed="rId5">
            <a:alphaModFix/>
          </a:blip>
          <a:srcRect b="0" l="0" r="0" t="0"/>
          <a:stretch/>
        </p:blipFill>
        <p:spPr>
          <a:xfrm>
            <a:off x="663074" y="3770950"/>
            <a:ext cx="1465385" cy="339209"/>
          </a:xfrm>
          <a:prstGeom prst="rect">
            <a:avLst/>
          </a:prstGeom>
          <a:noFill/>
          <a:ln>
            <a:noFill/>
          </a:ln>
        </p:spPr>
      </p:pic>
      <p:sp>
        <p:nvSpPr>
          <p:cNvPr id="417" name="Google Shape;417;p36"/>
          <p:cNvSpPr txBox="1"/>
          <p:nvPr/>
        </p:nvSpPr>
        <p:spPr>
          <a:xfrm>
            <a:off x="548773" y="1868418"/>
            <a:ext cx="46914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Helvetica Neue"/>
              <a:buNone/>
            </a:pPr>
            <a:r>
              <a:rPr b="1" i="0" lang="en-US" sz="3600" u="none" cap="none" strike="noStrike">
                <a:solidFill>
                  <a:srgbClr val="FFFFFF"/>
                </a:solidFill>
                <a:latin typeface="Helvetica Neue"/>
                <a:ea typeface="Helvetica Neue"/>
                <a:cs typeface="Helvetica Neue"/>
                <a:sym typeface="Helvetica Neue"/>
              </a:rPr>
              <a:t>Webb’s Unfolding Sequence-</a:t>
            </a:r>
            <a:r>
              <a:rPr b="1" lang="en-US" sz="3600">
                <a:solidFill>
                  <a:srgbClr val="FFFFFF"/>
                </a:solidFill>
                <a:latin typeface="Helvetica Neue"/>
                <a:ea typeface="Helvetica Neue"/>
                <a:cs typeface="Helvetica Neue"/>
                <a:sym typeface="Helvetica Neue"/>
              </a:rPr>
              <a:t>Origami Telescope</a:t>
            </a:r>
            <a:endParaRPr/>
          </a:p>
        </p:txBody>
      </p:sp>
      <p:pic>
        <p:nvPicPr>
          <p:cNvPr descr="NASA logo and symbol, meaning, history, PNG" id="418" name="Google Shape;418;p36"/>
          <p:cNvPicPr preferRelativeResize="0"/>
          <p:nvPr/>
        </p:nvPicPr>
        <p:blipFill rotWithShape="1">
          <a:blip r:embed="rId6">
            <a:alphaModFix/>
          </a:blip>
          <a:srcRect b="0" l="0" r="0" t="0"/>
          <a:stretch/>
        </p:blipFill>
        <p:spPr>
          <a:xfrm>
            <a:off x="10992011" y="149618"/>
            <a:ext cx="1199989" cy="95999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37"/>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425" name="Google Shape;425;p37"/>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pic>
        <p:nvPicPr>
          <p:cNvPr descr="Shape, rectangle&#10;&#10;Description automatically generated" id="426" name="Google Shape;426;p37"/>
          <p:cNvPicPr preferRelativeResize="0"/>
          <p:nvPr/>
        </p:nvPicPr>
        <p:blipFill rotWithShape="1">
          <a:blip r:embed="rId5">
            <a:alphaModFix/>
          </a:blip>
          <a:srcRect b="0" l="0" r="0" t="0"/>
          <a:stretch/>
        </p:blipFill>
        <p:spPr>
          <a:xfrm>
            <a:off x="1724137" y="3891141"/>
            <a:ext cx="228600" cy="228600"/>
          </a:xfrm>
          <a:prstGeom prst="rect">
            <a:avLst/>
          </a:prstGeom>
          <a:noFill/>
          <a:ln>
            <a:noFill/>
          </a:ln>
        </p:spPr>
      </p:pic>
      <p:sp>
        <p:nvSpPr>
          <p:cNvPr id="427" name="Google Shape;427;p37"/>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8" name="Google Shape;428;p37"/>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9" name="Google Shape;429;p37"/>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430" name="Google Shape;430;p37"/>
          <p:cNvSpPr txBox="1"/>
          <p:nvPr/>
        </p:nvSpPr>
        <p:spPr>
          <a:xfrm>
            <a:off x="1421656" y="228600"/>
            <a:ext cx="9360000" cy="6618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Helvetica Neue"/>
              <a:buNone/>
            </a:pPr>
            <a:r>
              <a:rPr b="1" i="0" lang="en-US" sz="2400" u="none" cap="none" strike="noStrike">
                <a:solidFill>
                  <a:schemeClr val="lt1"/>
                </a:solidFill>
                <a:latin typeface="Helvetica Neue"/>
                <a:ea typeface="Helvetica Neue"/>
                <a:cs typeface="Helvetica Neue"/>
                <a:sym typeface="Helvetica Neue"/>
              </a:rPr>
              <a:t>Webb + Art 2016/2017 - and Beyond</a:t>
            </a:r>
            <a:endParaRPr/>
          </a:p>
          <a:p>
            <a:pPr indent="0" lvl="0" marL="0" marR="0" rtl="0" algn="ctr">
              <a:lnSpc>
                <a:spcPct val="100000"/>
              </a:lnSpc>
              <a:spcBef>
                <a:spcPts val="36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br>
              <a:rPr b="0" i="0" lang="en-US" sz="2800" u="none" cap="none" strike="noStrike">
                <a:solidFill>
                  <a:schemeClr val="lt1"/>
                </a:solidFill>
                <a:latin typeface="Helvetica Neue"/>
                <a:ea typeface="Helvetica Neue"/>
                <a:cs typeface="Helvetica Neue"/>
                <a:sym typeface="Helvetica Neue"/>
              </a:rPr>
            </a:br>
            <a:r>
              <a:rPr b="0" i="0" lang="en-US" sz="2000" u="none" cap="none" strike="noStrike">
                <a:solidFill>
                  <a:schemeClr val="lt1"/>
                </a:solidFill>
                <a:latin typeface="Helvetica Neue"/>
                <a:ea typeface="Helvetica Neue"/>
                <a:cs typeface="Helvetica Neue"/>
                <a:sym typeface="Helvetica Neue"/>
              </a:rPr>
              <a:t>18 artists, representing a broad range of artistic media and styles, chosen to view the Webb telescope at Goddard Space Flight Center. </a:t>
            </a:r>
            <a:endParaRPr/>
          </a:p>
          <a:p>
            <a:pPr indent="0" lvl="0" marL="0" marR="0" rtl="0" algn="just">
              <a:spcBef>
                <a:spcPts val="0"/>
              </a:spcBef>
              <a:spcAft>
                <a:spcPts val="0"/>
              </a:spcAft>
              <a:buNone/>
            </a:pPr>
            <a:r>
              <a:t/>
            </a:r>
            <a:endParaRPr b="0" i="0" sz="20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rPr b="0" i="1" lang="en-US" sz="1800" u="none" cap="none" strike="noStrike">
                <a:solidFill>
                  <a:schemeClr val="lt1"/>
                </a:solidFill>
                <a:latin typeface="Helvetica Neue"/>
                <a:ea typeface="Helvetica Neue"/>
                <a:cs typeface="Helvetica Neue"/>
                <a:sym typeface="Helvetica Neue"/>
              </a:rPr>
              <a:t>JWST Art + Science</a:t>
            </a:r>
            <a:r>
              <a:rPr b="0" i="0" lang="en-US" sz="1800" u="none" cap="none" strike="noStrike">
                <a:solidFill>
                  <a:schemeClr val="lt1"/>
                </a:solidFill>
                <a:latin typeface="Helvetica Neue"/>
                <a:ea typeface="Helvetica Neue"/>
                <a:cs typeface="Helvetica Neue"/>
                <a:sym typeface="Helvetica Neue"/>
              </a:rPr>
              <a:t> exhibit ran from March 3, 2017 until an extended close date of July 5, 2017. Over fiscal year 2017, the Goddard Visitor Center had 45,602 visitors, an average of 3800 visitors a month. </a:t>
            </a:r>
            <a:r>
              <a:rPr b="0" i="0" lang="en-US" sz="1800" u="none" cap="none" strike="noStrike">
                <a:solidFill>
                  <a:srgbClr val="000000"/>
                </a:solidFill>
                <a:latin typeface="Helvetica Neue"/>
                <a:ea typeface="Helvetica Neue"/>
                <a:cs typeface="Helvetica Neue"/>
                <a:sym typeface="Helvetica Neue"/>
              </a:rPr>
              <a:t>Over the</a:t>
            </a:r>
            <a:endParaRPr b="0" i="0" sz="1800" u="none" cap="none" strike="noStrike">
              <a:solidFill>
                <a:srgbClr val="FFFFFF"/>
              </a:solidFill>
              <a:latin typeface="Helvetica Neue"/>
              <a:ea typeface="Helvetica Neue"/>
              <a:cs typeface="Helvetica Neue"/>
              <a:sym typeface="Helvetica Neue"/>
            </a:endParaRPr>
          </a:p>
        </p:txBody>
      </p:sp>
      <p:pic>
        <p:nvPicPr>
          <p:cNvPr id="431" name="Google Shape;431;p37"/>
          <p:cNvPicPr preferRelativeResize="0"/>
          <p:nvPr/>
        </p:nvPicPr>
        <p:blipFill rotWithShape="1">
          <a:blip r:embed="rId6">
            <a:alphaModFix/>
          </a:blip>
          <a:srcRect b="0" l="0" r="0" t="0"/>
          <a:stretch/>
        </p:blipFill>
        <p:spPr>
          <a:xfrm>
            <a:off x="1887590" y="1157287"/>
            <a:ext cx="8416820" cy="348328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38"/>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438" name="Google Shape;438;p38"/>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439" name="Google Shape;439;p38"/>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40" name="Google Shape;440;p38"/>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41" name="Google Shape;441;p38"/>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442" name="Google Shape;442;p38"/>
          <p:cNvSpPr txBox="1"/>
          <p:nvPr/>
        </p:nvSpPr>
        <p:spPr>
          <a:xfrm>
            <a:off x="1423720" y="320040"/>
            <a:ext cx="9360000" cy="3540300"/>
          </a:xfrm>
          <a:prstGeom prst="rect">
            <a:avLst/>
          </a:prstGeom>
          <a:noFill/>
          <a:ln>
            <a:noFill/>
          </a:ln>
        </p:spPr>
        <p:txBody>
          <a:bodyPr anchorCtr="0" anchor="t" bIns="45700" lIns="91425" spcFirstLastPara="1" rIns="91425" wrap="square" tIns="45700">
            <a:spAutoFit/>
          </a:bodyPr>
          <a:lstStyle/>
          <a:p>
            <a:pPr indent="0" lvl="0" marL="114300" rtl="0" algn="ctr">
              <a:spcBef>
                <a:spcPts val="1200"/>
              </a:spcBef>
              <a:spcAft>
                <a:spcPts val="0"/>
              </a:spcAft>
              <a:buNone/>
            </a:pPr>
            <a:r>
              <a:rPr b="1" lang="en-US" sz="2400">
                <a:solidFill>
                  <a:schemeClr val="lt1"/>
                </a:solidFill>
                <a:latin typeface="Helvetica Neue"/>
                <a:ea typeface="Helvetica Neue"/>
                <a:cs typeface="Helvetica Neue"/>
                <a:sym typeface="Helvetica Neue"/>
              </a:rPr>
              <a:t>Exploration</a:t>
            </a:r>
            <a:endParaRPr b="1" i="1" sz="24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8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rtl="0" algn="just">
              <a:spcBef>
                <a:spcPts val="0"/>
              </a:spcBef>
              <a:spcAft>
                <a:spcPts val="0"/>
              </a:spcAft>
              <a:buSzPts val="1100"/>
              <a:buNone/>
            </a:pPr>
            <a:r>
              <a:t/>
            </a:r>
            <a:endParaRPr i="0" sz="1800" u="none" cap="none" strike="noStrike">
              <a:solidFill>
                <a:schemeClr val="lt1"/>
              </a:solidFill>
              <a:latin typeface="Helvetica Neue"/>
              <a:ea typeface="Helvetica Neue"/>
              <a:cs typeface="Helvetica Neue"/>
              <a:sym typeface="Helvetica Neue"/>
            </a:endParaRPr>
          </a:p>
        </p:txBody>
      </p:sp>
      <p:sp>
        <p:nvSpPr>
          <p:cNvPr id="443" name="Google Shape;443;p38"/>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44" name="Google Shape;444;p38"/>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45" name="Google Shape;445;p38"/>
          <p:cNvSpPr txBox="1"/>
          <p:nvPr/>
        </p:nvSpPr>
        <p:spPr>
          <a:xfrm>
            <a:off x="6495350" y="6084250"/>
            <a:ext cx="5323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latin typeface="Helvetica Neue"/>
                <a:ea typeface="Helvetica Neue"/>
                <a:cs typeface="Helvetica Neue"/>
                <a:sym typeface="Helvetica Neue"/>
              </a:rPr>
              <a:t>Scanning the arm of Dr. Amber Straughn for “Exploration” using an Artec Eva structured-light 3D scanner.</a:t>
            </a:r>
            <a:r>
              <a:rPr b="1" lang="en-US" sz="1600">
                <a:solidFill>
                  <a:schemeClr val="dk1"/>
                </a:solidFill>
                <a:latin typeface="Helvetica Neue"/>
                <a:ea typeface="Helvetica Neue"/>
                <a:cs typeface="Helvetica Neue"/>
                <a:sym typeface="Helvetica Neue"/>
              </a:rPr>
              <a:t> </a:t>
            </a:r>
            <a:r>
              <a:rPr b="1" i="1" lang="en-US" sz="1600">
                <a:solidFill>
                  <a:schemeClr val="lt1"/>
                </a:solidFill>
                <a:latin typeface="Helvetica Neue"/>
                <a:ea typeface="Helvetica Neue"/>
                <a:cs typeface="Helvetica Neue"/>
                <a:sym typeface="Helvetica Neue"/>
              </a:rPr>
              <a:t>(Image by Ashley Zelinskie)</a:t>
            </a:r>
            <a:endParaRPr b="1" sz="1600">
              <a:solidFill>
                <a:schemeClr val="lt1"/>
              </a:solidFill>
              <a:latin typeface="Helvetica Neue"/>
              <a:ea typeface="Helvetica Neue"/>
              <a:cs typeface="Helvetica Neue"/>
              <a:sym typeface="Helvetica Neue"/>
            </a:endParaRPr>
          </a:p>
        </p:txBody>
      </p:sp>
      <p:sp>
        <p:nvSpPr>
          <p:cNvPr id="446" name="Google Shape;446;p38"/>
          <p:cNvSpPr txBox="1"/>
          <p:nvPr/>
        </p:nvSpPr>
        <p:spPr>
          <a:xfrm>
            <a:off x="845750" y="6065650"/>
            <a:ext cx="5219100" cy="960600"/>
          </a:xfrm>
          <a:prstGeom prst="rect">
            <a:avLst/>
          </a:prstGeom>
          <a:noFill/>
          <a:ln>
            <a:noFill/>
          </a:ln>
        </p:spPr>
        <p:txBody>
          <a:bodyPr anchorCtr="0" anchor="t" bIns="91425" lIns="91425" spcFirstLastPara="1" rIns="91425" wrap="square" tIns="91425">
            <a:spAutoFit/>
          </a:bodyPr>
          <a:lstStyle/>
          <a:p>
            <a:pPr indent="182880" lvl="0" marL="0" rtl="0" algn="just">
              <a:spcBef>
                <a:spcPts val="0"/>
              </a:spcBef>
              <a:spcAft>
                <a:spcPts val="0"/>
              </a:spcAft>
              <a:buNone/>
            </a:pPr>
            <a:r>
              <a:t/>
            </a:r>
            <a:endParaRPr b="1" sz="1600">
              <a:solidFill>
                <a:schemeClr val="lt1"/>
              </a:solidFill>
              <a:latin typeface="Helvetica Neue"/>
              <a:ea typeface="Helvetica Neue"/>
              <a:cs typeface="Helvetica Neue"/>
              <a:sym typeface="Helvetica Neue"/>
            </a:endParaRPr>
          </a:p>
          <a:p>
            <a:pPr indent="0" lvl="0" marL="0" rtl="0" algn="just">
              <a:lnSpc>
                <a:spcPct val="115000"/>
              </a:lnSpc>
              <a:spcBef>
                <a:spcPts val="0"/>
              </a:spcBef>
              <a:spcAft>
                <a:spcPts val="0"/>
              </a:spcAft>
              <a:buNone/>
            </a:pPr>
            <a:r>
              <a:rPr b="1" lang="en-US" sz="1600">
                <a:solidFill>
                  <a:schemeClr val="lt1"/>
                </a:solidFill>
                <a:latin typeface="Helvetica Neue"/>
                <a:ea typeface="Helvetica Neue"/>
                <a:cs typeface="Helvetica Neue"/>
                <a:sym typeface="Helvetica Neue"/>
              </a:rPr>
              <a:t>Exploration by Ashley Zelinskie (Image by Ashley Zelinskie)</a:t>
            </a:r>
            <a:endParaRPr b="1" sz="1600">
              <a:solidFill>
                <a:schemeClr val="lt1"/>
              </a:solidFill>
              <a:latin typeface="Helvetica Neue"/>
              <a:ea typeface="Helvetica Neue"/>
              <a:cs typeface="Helvetica Neue"/>
              <a:sym typeface="Helvetica Neue"/>
            </a:endParaRPr>
          </a:p>
        </p:txBody>
      </p:sp>
      <p:pic>
        <p:nvPicPr>
          <p:cNvPr descr="Exploration.JPG" id="447" name="Google Shape;447;p38"/>
          <p:cNvPicPr preferRelativeResize="0"/>
          <p:nvPr/>
        </p:nvPicPr>
        <p:blipFill>
          <a:blip r:embed="rId5">
            <a:alphaModFix/>
          </a:blip>
          <a:stretch>
            <a:fillRect/>
          </a:stretch>
        </p:blipFill>
        <p:spPr>
          <a:xfrm>
            <a:off x="88075" y="1019900"/>
            <a:ext cx="6908452" cy="4818203"/>
          </a:xfrm>
          <a:prstGeom prst="rect">
            <a:avLst/>
          </a:prstGeom>
          <a:noFill/>
          <a:ln>
            <a:noFill/>
          </a:ln>
        </p:spPr>
      </p:pic>
      <p:pic>
        <p:nvPicPr>
          <p:cNvPr id="448" name="Google Shape;448;p38"/>
          <p:cNvPicPr preferRelativeResize="0"/>
          <p:nvPr/>
        </p:nvPicPr>
        <p:blipFill>
          <a:blip r:embed="rId6">
            <a:alphaModFix/>
          </a:blip>
          <a:stretch>
            <a:fillRect/>
          </a:stretch>
        </p:blipFill>
        <p:spPr>
          <a:xfrm>
            <a:off x="6734150" y="819462"/>
            <a:ext cx="5219098" cy="521909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39"/>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455" name="Google Shape;455;p39"/>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456" name="Google Shape;456;p39"/>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7" name="Google Shape;457;p39"/>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8" name="Google Shape;458;p39"/>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459" name="Google Shape;459;p39"/>
          <p:cNvSpPr txBox="1"/>
          <p:nvPr/>
        </p:nvSpPr>
        <p:spPr>
          <a:xfrm>
            <a:off x="1423720" y="320040"/>
            <a:ext cx="9360000" cy="646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Helvetica Neue"/>
              <a:buNone/>
            </a:pPr>
            <a:r>
              <a:rPr b="1" i="0" lang="en-US" sz="2400" u="none" cap="none" strike="noStrike">
                <a:solidFill>
                  <a:schemeClr val="lt1"/>
                </a:solidFill>
                <a:latin typeface="Helvetica Neue"/>
                <a:ea typeface="Helvetica Neue"/>
                <a:cs typeface="Helvetica Neue"/>
                <a:sym typeface="Helvetica Neue"/>
              </a:rPr>
              <a:t>Unfolding the Virtual Universe-Outreach during the COVID Pandemic 2021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1800" u="none" cap="none" strike="noStrike">
                <a:solidFill>
                  <a:schemeClr val="lt1"/>
                </a:solidFill>
                <a:latin typeface="Helvetica Neue"/>
                <a:ea typeface="Helvetica Neue"/>
                <a:cs typeface="Helvetica Neue"/>
                <a:sym typeface="Helvetica Neue"/>
              </a:rPr>
              <a:t>Zelinskie worked with the award-winning team at Metaxu Studio to create her first virtual reality artwork, which includes interactive interviews with members of the Webb team, and a 3D animated sculpture, essentially a virtual version of the piece created for the 2017 event at NASA Goddard</a:t>
            </a:r>
            <a:endParaRPr b="0" i="0" sz="1800" u="none" cap="none" strike="noStrike">
              <a:solidFill>
                <a:schemeClr val="lt1"/>
              </a:solidFill>
              <a:latin typeface="Helvetica Neue"/>
              <a:ea typeface="Helvetica Neue"/>
              <a:cs typeface="Helvetica Neue"/>
              <a:sym typeface="Helvetica Neue"/>
            </a:endParaRPr>
          </a:p>
        </p:txBody>
      </p:sp>
      <p:sp>
        <p:nvSpPr>
          <p:cNvPr id="460" name="Google Shape;460;p39"/>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61" name="Google Shape;461;p39"/>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descr="Highlights from Unfolding the Universe a NASA Webb VR Experience by Ashley Zelinskie ft music by Ju-Eh https://ju-eh.com/" id="462" name="Google Shape;462;p39" title="Unfolding the Universe Trailer">
            <a:hlinkClick r:id="rId5"/>
          </p:cNvPr>
          <p:cNvPicPr preferRelativeResize="0"/>
          <p:nvPr/>
        </p:nvPicPr>
        <p:blipFill>
          <a:blip r:embed="rId6">
            <a:alphaModFix/>
          </a:blip>
          <a:stretch>
            <a:fillRect/>
          </a:stretch>
        </p:blipFill>
        <p:spPr>
          <a:xfrm>
            <a:off x="2373650" y="1184702"/>
            <a:ext cx="7460250" cy="419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1000"/>
                                        <p:tgtEl>
                                          <p:spTgt spid="4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40"/>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469" name="Google Shape;469;p40"/>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470" name="Google Shape;470;p40"/>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71" name="Google Shape;471;p40"/>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72" name="Google Shape;472;p40"/>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473" name="Google Shape;473;p40"/>
          <p:cNvSpPr txBox="1"/>
          <p:nvPr/>
        </p:nvSpPr>
        <p:spPr>
          <a:xfrm>
            <a:off x="1423720" y="320040"/>
            <a:ext cx="9360000" cy="5233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Helvetica Neue"/>
              <a:buNone/>
            </a:pPr>
            <a:r>
              <a:rPr b="1" i="0" lang="en-US" sz="2400" u="none" cap="none" strike="noStrike">
                <a:solidFill>
                  <a:schemeClr val="lt1"/>
                </a:solidFill>
                <a:latin typeface="Helvetica Neue"/>
                <a:ea typeface="Helvetica Neue"/>
                <a:cs typeface="Helvetica Neue"/>
                <a:sym typeface="Helvetica Neue"/>
              </a:rPr>
              <a:t>Unfolding the Virtual Universe-</a:t>
            </a:r>
            <a:r>
              <a:rPr b="1" lang="en-US" sz="2400">
                <a:solidFill>
                  <a:schemeClr val="lt1"/>
                </a:solidFill>
                <a:latin typeface="Helvetica Neue"/>
                <a:ea typeface="Helvetica Neue"/>
                <a:cs typeface="Helvetica Neue"/>
                <a:sym typeface="Helvetica Neue"/>
              </a:rPr>
              <a:t>Added benefit over alternative outreach </a:t>
            </a:r>
            <a:r>
              <a:rPr b="1" i="0" lang="en-US" sz="2400" u="none" cap="none" strike="noStrike">
                <a:solidFill>
                  <a:schemeClr val="lt1"/>
                </a:solidFill>
                <a:latin typeface="Helvetica Neue"/>
                <a:ea typeface="Helvetica Neue"/>
                <a:cs typeface="Helvetica Neue"/>
                <a:sym typeface="Helvetica Neue"/>
              </a:rPr>
              <a:t>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800" u="none" cap="none" strike="noStrike">
              <a:solidFill>
                <a:schemeClr val="lt1"/>
              </a:solidFill>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rPr lang="en-US" sz="1000">
                <a:solidFill>
                  <a:srgbClr val="221E1F"/>
                </a:solidFill>
                <a:latin typeface="Times New Roman"/>
                <a:ea typeface="Times New Roman"/>
                <a:cs typeface="Times New Roman"/>
                <a:sym typeface="Times New Roman"/>
              </a:rPr>
              <a:t>The VR format allowed for improved connection and participation versus alternative COVID-19 pandemic outreach, </a:t>
            </a:r>
            <a:endParaRPr sz="1000">
              <a:solidFill>
                <a:srgbClr val="221E1F"/>
              </a:solidFill>
              <a:latin typeface="Times New Roman"/>
              <a:ea typeface="Times New Roman"/>
              <a:cs typeface="Times New Roman"/>
              <a:sym typeface="Times New Roman"/>
            </a:endParaRPr>
          </a:p>
          <a:p>
            <a:pPr indent="0" lvl="0" marL="0" rtl="0" algn="just">
              <a:spcBef>
                <a:spcPts val="0"/>
              </a:spcBef>
              <a:spcAft>
                <a:spcPts val="0"/>
              </a:spcAft>
              <a:buClr>
                <a:schemeClr val="dk1"/>
              </a:buClr>
              <a:buSzPts val="1100"/>
              <a:buFont typeface="Arial"/>
              <a:buNone/>
            </a:pPr>
            <a:r>
              <a:rPr lang="en-US" sz="1000">
                <a:solidFill>
                  <a:srgbClr val="221E1F"/>
                </a:solidFill>
                <a:latin typeface="Times New Roman"/>
                <a:ea typeface="Times New Roman"/>
                <a:cs typeface="Times New Roman"/>
                <a:sym typeface="Times New Roman"/>
              </a:rPr>
              <a:t>typically involving only speaker video and questions limited to chat only. Video chat also does not allow for user movement or exploration in the way that VR does.</a:t>
            </a:r>
            <a:endParaRPr sz="2800">
              <a:solidFill>
                <a:schemeClr val="lt1"/>
              </a:solidFill>
              <a:latin typeface="Helvetica Neue"/>
              <a:ea typeface="Helvetica Neue"/>
              <a:cs typeface="Helvetica Neue"/>
              <a:sym typeface="Helvetica Neue"/>
            </a:endParaRPr>
          </a:p>
        </p:txBody>
      </p:sp>
      <p:sp>
        <p:nvSpPr>
          <p:cNvPr id="474" name="Google Shape;474;p40"/>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75" name="Google Shape;475;p40"/>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descr="Unfolding the Universe- NASA Webb VR.jpeg" id="476" name="Google Shape;476;p40"/>
          <p:cNvPicPr preferRelativeResize="0"/>
          <p:nvPr/>
        </p:nvPicPr>
        <p:blipFill>
          <a:blip r:embed="rId5">
            <a:alphaModFix/>
          </a:blip>
          <a:stretch>
            <a:fillRect/>
          </a:stretch>
        </p:blipFill>
        <p:spPr>
          <a:xfrm>
            <a:off x="1751475" y="1104251"/>
            <a:ext cx="7988299" cy="4493424"/>
          </a:xfrm>
          <a:prstGeom prst="rect">
            <a:avLst/>
          </a:prstGeom>
          <a:noFill/>
          <a:ln>
            <a:noFill/>
          </a:ln>
        </p:spPr>
      </p:pic>
      <p:sp>
        <p:nvSpPr>
          <p:cNvPr id="477" name="Google Shape;477;p40"/>
          <p:cNvSpPr txBox="1"/>
          <p:nvPr/>
        </p:nvSpPr>
        <p:spPr>
          <a:xfrm>
            <a:off x="1662000" y="5597675"/>
            <a:ext cx="9360000" cy="1539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1800">
                <a:solidFill>
                  <a:schemeClr val="lt1"/>
                </a:solidFill>
                <a:latin typeface="Helvetica Neue"/>
                <a:ea typeface="Helvetica Neue"/>
                <a:cs typeface="Helvetica Neue"/>
                <a:sym typeface="Helvetica Neue"/>
              </a:rPr>
              <a:t>VR format allowed for improved connection and participation versus alternative COVID-19 pandemic outreach. </a:t>
            </a:r>
            <a:endParaRPr sz="1800">
              <a:solidFill>
                <a:schemeClr val="lt1"/>
              </a:solidFill>
              <a:latin typeface="Helvetica Neue"/>
              <a:ea typeface="Helvetica Neue"/>
              <a:cs typeface="Helvetica Neue"/>
              <a:sym typeface="Helvetica Neue"/>
            </a:endParaRPr>
          </a:p>
          <a:p>
            <a:pPr indent="0" lvl="0" marL="0" rtl="0" algn="just">
              <a:spcBef>
                <a:spcPts val="0"/>
              </a:spcBef>
              <a:spcAft>
                <a:spcPts val="0"/>
              </a:spcAft>
              <a:buNone/>
            </a:pPr>
            <a:r>
              <a:rPr lang="en-US" sz="1800">
                <a:solidFill>
                  <a:schemeClr val="lt1"/>
                </a:solidFill>
                <a:latin typeface="Helvetica Neue"/>
                <a:ea typeface="Helvetica Neue"/>
                <a:cs typeface="Helvetica Neue"/>
                <a:sym typeface="Helvetica Neue"/>
              </a:rPr>
              <a:t>Exploration of VR space </a:t>
            </a:r>
            <a:endParaRPr sz="1800">
              <a:solidFill>
                <a:schemeClr val="lt1"/>
              </a:solidFill>
              <a:latin typeface="Helvetica Neue"/>
              <a:ea typeface="Helvetica Neue"/>
              <a:cs typeface="Helvetica Neue"/>
              <a:sym typeface="Helvetica Neue"/>
            </a:endParaRPr>
          </a:p>
          <a:p>
            <a:pPr indent="0" lvl="0" marL="0" rtl="0" algn="just">
              <a:spcBef>
                <a:spcPts val="0"/>
              </a:spcBef>
              <a:spcAft>
                <a:spcPts val="0"/>
              </a:spcAft>
              <a:buNone/>
            </a:pPr>
            <a:r>
              <a:rPr lang="en-US" sz="1800">
                <a:solidFill>
                  <a:schemeClr val="lt1"/>
                </a:solidFill>
                <a:latin typeface="Helvetica Neue"/>
                <a:ea typeface="Helvetica Neue"/>
                <a:cs typeface="Helvetica Neue"/>
                <a:sym typeface="Helvetica Neue"/>
              </a:rPr>
              <a:t>Interaction through voice, chat, and inclusive for participants that do not want video on </a:t>
            </a:r>
            <a:endParaRPr sz="1800">
              <a:solidFill>
                <a:schemeClr val="lt1"/>
              </a:solidFill>
              <a:latin typeface="Helvetica Neue"/>
              <a:ea typeface="Helvetica Neue"/>
              <a:cs typeface="Helvetica Neue"/>
              <a:sym typeface="Helvetica Neue"/>
            </a:endParaRPr>
          </a:p>
          <a:p>
            <a:pPr indent="0" lvl="0" marL="0" rtl="0" algn="just">
              <a:spcBef>
                <a:spcPts val="0"/>
              </a:spcBef>
              <a:spcAft>
                <a:spcPts val="0"/>
              </a:spcAft>
              <a:buNone/>
            </a:pPr>
            <a:r>
              <a:t/>
            </a:r>
            <a:endParaRPr sz="1600">
              <a:solidFill>
                <a:schemeClr val="lt1"/>
              </a:solidFill>
              <a:latin typeface="Helvetica Neue"/>
              <a:ea typeface="Helvetica Neue"/>
              <a:cs typeface="Helvetica Neue"/>
              <a:sym typeface="Helvetica Neue"/>
            </a:endParaRPr>
          </a:p>
        </p:txBody>
      </p:sp>
      <p:sp>
        <p:nvSpPr>
          <p:cNvPr id="478" name="Google Shape;478;p40"/>
          <p:cNvSpPr txBox="1"/>
          <p:nvPr/>
        </p:nvSpPr>
        <p:spPr>
          <a:xfrm>
            <a:off x="1662000" y="4772775"/>
            <a:ext cx="99234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latin typeface="Helvetica Neue"/>
                <a:ea typeface="Helvetica Neue"/>
                <a:cs typeface="Helvetica Neue"/>
                <a:sym typeface="Helvetica Neue"/>
              </a:rPr>
              <a:t>Awarded Interior Design MAD Award 2023-Immersive Digital Art! </a:t>
            </a:r>
            <a:endParaRPr b="1" sz="1600">
              <a:solidFill>
                <a:schemeClr val="lt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b="1" lang="en-US" sz="1600">
                <a:solidFill>
                  <a:schemeClr val="lt1"/>
                </a:solidFill>
                <a:latin typeface="Helvetica Neue"/>
                <a:ea typeface="Helvetica Neue"/>
                <a:cs typeface="Helvetica Neue"/>
                <a:sym typeface="Helvetica Neue"/>
              </a:rPr>
              <a:t>MONA Creator Award 2022 Renaissance Buildathon - The Largest Metaverse Event in History</a:t>
            </a:r>
            <a:endParaRPr b="1" sz="16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b="1" lang="en-US" sz="1600">
                <a:solidFill>
                  <a:schemeClr val="lt1"/>
                </a:solidFill>
                <a:latin typeface="Helvetica Neue"/>
                <a:ea typeface="Helvetica Neue"/>
                <a:cs typeface="Helvetica Neue"/>
                <a:sym typeface="Helvetica Neue"/>
              </a:rPr>
              <a:t>MONA Interactivity Award 2022 Renaissance Buildathon - The Largest Metaverse Event in History</a:t>
            </a:r>
            <a:endParaRPr b="1" sz="16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b="1" sz="1800">
              <a:solidFill>
                <a:schemeClr val="lt1"/>
              </a:solidFill>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41"/>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485" name="Google Shape;485;p41"/>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486" name="Google Shape;486;p41"/>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87" name="Google Shape;487;p41"/>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88" name="Google Shape;488;p41"/>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489" name="Google Shape;489;p41"/>
          <p:cNvSpPr txBox="1"/>
          <p:nvPr/>
        </p:nvSpPr>
        <p:spPr>
          <a:xfrm>
            <a:off x="1423720" y="320040"/>
            <a:ext cx="9360000" cy="3909600"/>
          </a:xfrm>
          <a:prstGeom prst="rect">
            <a:avLst/>
          </a:prstGeom>
          <a:noFill/>
          <a:ln>
            <a:noFill/>
          </a:ln>
        </p:spPr>
        <p:txBody>
          <a:bodyPr anchorCtr="0" anchor="t" bIns="45700" lIns="91425" spcFirstLastPara="1" rIns="91425" wrap="square" tIns="45700">
            <a:spAutoFit/>
          </a:bodyPr>
          <a:lstStyle/>
          <a:p>
            <a:pPr indent="0" lvl="0" marL="114300" rtl="0" algn="ctr">
              <a:spcBef>
                <a:spcPts val="1200"/>
              </a:spcBef>
              <a:spcAft>
                <a:spcPts val="0"/>
              </a:spcAft>
              <a:buNone/>
            </a:pPr>
            <a:r>
              <a:rPr b="1" lang="en-US" sz="2400">
                <a:solidFill>
                  <a:schemeClr val="lt1"/>
                </a:solidFill>
                <a:latin typeface="Helvetica Neue"/>
                <a:ea typeface="Helvetica Neue"/>
                <a:cs typeface="Helvetica Neue"/>
                <a:sym typeface="Helvetica Neue"/>
              </a:rPr>
              <a:t>Webb Telescope First Images of the Unseen Universe 2022-Deep Field SMACS 0723</a:t>
            </a:r>
            <a:endParaRPr b="1" i="1" sz="24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8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rtl="0" algn="just">
              <a:spcBef>
                <a:spcPts val="0"/>
              </a:spcBef>
              <a:spcAft>
                <a:spcPts val="0"/>
              </a:spcAft>
              <a:buClr>
                <a:schemeClr val="dk1"/>
              </a:buClr>
              <a:buSzPts val="1100"/>
              <a:buFont typeface="Arial"/>
              <a:buNone/>
            </a:pPr>
            <a:r>
              <a:t/>
            </a:r>
            <a:endParaRPr i="0" sz="1800" u="none" cap="none" strike="noStrike">
              <a:solidFill>
                <a:schemeClr val="lt1"/>
              </a:solidFill>
              <a:latin typeface="Helvetica Neue"/>
              <a:ea typeface="Helvetica Neue"/>
              <a:cs typeface="Helvetica Neue"/>
              <a:sym typeface="Helvetica Neue"/>
            </a:endParaRPr>
          </a:p>
        </p:txBody>
      </p:sp>
      <p:sp>
        <p:nvSpPr>
          <p:cNvPr id="490" name="Google Shape;490;p41"/>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91" name="Google Shape;491;p41"/>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descr="NASA revealed the first five full-color images and spectrographic data from the world's most powerful space telescope, the James Webb Space Telescope, a partnership with ESA (European Space Agency), and CSA (Canadian Space Agency). The world got its first look at the full capabilities of the mission at a live event streamed from the agency's Goddard Space Flight Center in Greenbelt, Maryland, on July 12, 2022.&#10;&#10;The event showcased these targets:&#10;- Carina Nebula: A landscape speckled with glittering stars and cosmic cliffs&#10;- Stephan’s Quintet: An enormous mosaic with a visual grouping of five galaxies&#10;- Southern Ring Nebula: A nebula with rings of gas and dust for thousands of years in all directions&#10;- WASP 96-b: A distinct signature of water in the atmosphere of an exoplanet orbiting a distant Sun-like star&#10;- SMACS 0723: The deepest and sharpest infrared image of the distant universe to date&#10;&#10;The full set of the telescope’s first full-color images and spectroscopic data are available at: https://nasa.gov/webbfirstimages&#10;&#10;Full-resolution images can be downloaded at: https://webbtelescope.org&#10;&#10;Credit: NASA&#10;&#10;Download Avail Link:&#10;https://images.nasa.gov/details-First%20Images%20from%20the%20James%20Webb%20Space%20Telescope%20(Official%20NASA%20Highlights)&#10;&#10;Production Credit:&#10;Producer/Editor: Amy Leniarthtt" id="492" name="Google Shape;492;p41" title="Highlights: First Images from the James Webb Space Telescope (Official NASA Video)">
            <a:hlinkClick r:id="rId5"/>
          </p:cNvPr>
          <p:cNvPicPr preferRelativeResize="0"/>
          <p:nvPr/>
        </p:nvPicPr>
        <p:blipFill>
          <a:blip r:embed="rId6">
            <a:alphaModFix/>
          </a:blip>
          <a:stretch>
            <a:fillRect/>
          </a:stretch>
        </p:blipFill>
        <p:spPr>
          <a:xfrm>
            <a:off x="1571475" y="1372875"/>
            <a:ext cx="9049050" cy="5090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1000"/>
                                        <p:tgtEl>
                                          <p:spTgt spid="4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5"/>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113" name="Google Shape;113;p15"/>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114" name="Google Shape;114;p15"/>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5" name="Google Shape;115;p15"/>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16" name="Google Shape;116;p15"/>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117" name="Google Shape;117;p15"/>
          <p:cNvSpPr txBox="1"/>
          <p:nvPr/>
        </p:nvSpPr>
        <p:spPr>
          <a:xfrm>
            <a:off x="1415995" y="320040"/>
            <a:ext cx="9360000" cy="544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Helvetica Neue"/>
              <a:buNone/>
            </a:pPr>
            <a:r>
              <a:rPr b="1" lang="en-US" sz="2400">
                <a:solidFill>
                  <a:schemeClr val="lt1"/>
                </a:solidFill>
                <a:latin typeface="Helvetica Neue"/>
                <a:ea typeface="Helvetica Neue"/>
                <a:cs typeface="Helvetica Neue"/>
                <a:sym typeface="Helvetica Neue"/>
              </a:rPr>
              <a:t>JWST and Scientific Highlights</a:t>
            </a:r>
            <a:endParaRPr b="1" sz="24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2400"/>
              <a:buFont typeface="Helvetica Neue"/>
              <a:buNone/>
            </a:pPr>
            <a:r>
              <a:rPr b="1" i="1" lang="en-US" sz="2000">
                <a:solidFill>
                  <a:schemeClr val="lt1"/>
                </a:solidFill>
                <a:latin typeface="Helvetica Neue"/>
                <a:ea typeface="Helvetica Neue"/>
                <a:cs typeface="Helvetica Neue"/>
                <a:sym typeface="Helvetica Neue"/>
              </a:rPr>
              <a:t>How do we use art as a medium for science communication to </a:t>
            </a:r>
            <a:r>
              <a:rPr b="1" i="1" lang="en-US" sz="2000">
                <a:solidFill>
                  <a:schemeClr val="lt1"/>
                </a:solidFill>
                <a:latin typeface="Helvetica Neue"/>
                <a:ea typeface="Helvetica Neue"/>
                <a:cs typeface="Helvetica Neue"/>
                <a:sym typeface="Helvetica Neue"/>
              </a:rPr>
              <a:t>transcend</a:t>
            </a:r>
            <a:r>
              <a:rPr b="1" i="1" lang="en-US" sz="2000">
                <a:solidFill>
                  <a:schemeClr val="lt1"/>
                </a:solidFill>
                <a:latin typeface="Helvetica Neue"/>
                <a:ea typeface="Helvetica Neue"/>
                <a:cs typeface="Helvetica Neue"/>
                <a:sym typeface="Helvetica Neue"/>
              </a:rPr>
              <a:t> boundaries and </a:t>
            </a:r>
            <a:r>
              <a:rPr b="1" i="1" lang="en-US" sz="2000">
                <a:solidFill>
                  <a:schemeClr val="lt1"/>
                </a:solidFill>
                <a:latin typeface="Helvetica Neue"/>
                <a:ea typeface="Helvetica Neue"/>
                <a:cs typeface="Helvetica Neue"/>
                <a:sym typeface="Helvetica Neue"/>
              </a:rPr>
              <a:t>improve</a:t>
            </a:r>
            <a:r>
              <a:rPr b="1" i="1" lang="en-US" sz="2000">
                <a:solidFill>
                  <a:schemeClr val="lt1"/>
                </a:solidFill>
                <a:latin typeface="Helvetica Neue"/>
                <a:ea typeface="Helvetica Neue"/>
                <a:cs typeface="Helvetica Neue"/>
                <a:sym typeface="Helvetica Neue"/>
              </a:rPr>
              <a:t> inclusion and equity? </a:t>
            </a:r>
            <a:endParaRPr b="1" i="1" sz="2000">
              <a:solidFill>
                <a:schemeClr val="lt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8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pic>
        <p:nvPicPr>
          <p:cNvPr id="118" name="Google Shape;118;p15"/>
          <p:cNvPicPr preferRelativeResize="0"/>
          <p:nvPr/>
        </p:nvPicPr>
        <p:blipFill>
          <a:blip r:embed="rId5">
            <a:alphaModFix/>
          </a:blip>
          <a:stretch>
            <a:fillRect/>
          </a:stretch>
        </p:blipFill>
        <p:spPr>
          <a:xfrm>
            <a:off x="2057988" y="1901050"/>
            <a:ext cx="2276475" cy="2133600"/>
          </a:xfrm>
          <a:prstGeom prst="rect">
            <a:avLst/>
          </a:prstGeom>
          <a:noFill/>
          <a:ln>
            <a:noFill/>
          </a:ln>
        </p:spPr>
      </p:pic>
      <p:pic>
        <p:nvPicPr>
          <p:cNvPr id="119" name="Google Shape;119;p15"/>
          <p:cNvPicPr preferRelativeResize="0"/>
          <p:nvPr/>
        </p:nvPicPr>
        <p:blipFill>
          <a:blip r:embed="rId6">
            <a:alphaModFix/>
          </a:blip>
          <a:stretch>
            <a:fillRect/>
          </a:stretch>
        </p:blipFill>
        <p:spPr>
          <a:xfrm>
            <a:off x="4507275" y="1901050"/>
            <a:ext cx="2190750" cy="2133600"/>
          </a:xfrm>
          <a:prstGeom prst="rect">
            <a:avLst/>
          </a:prstGeom>
          <a:noFill/>
          <a:ln>
            <a:noFill/>
          </a:ln>
        </p:spPr>
      </p:pic>
      <p:pic>
        <p:nvPicPr>
          <p:cNvPr id="120" name="Google Shape;120;p15"/>
          <p:cNvPicPr preferRelativeResize="0"/>
          <p:nvPr/>
        </p:nvPicPr>
        <p:blipFill>
          <a:blip r:embed="rId7">
            <a:alphaModFix/>
          </a:blip>
          <a:stretch>
            <a:fillRect/>
          </a:stretch>
        </p:blipFill>
        <p:spPr>
          <a:xfrm>
            <a:off x="1981800" y="4104775"/>
            <a:ext cx="5863894" cy="2420675"/>
          </a:xfrm>
          <a:prstGeom prst="rect">
            <a:avLst/>
          </a:prstGeom>
          <a:noFill/>
          <a:ln>
            <a:noFill/>
          </a:ln>
        </p:spPr>
      </p:pic>
      <p:pic>
        <p:nvPicPr>
          <p:cNvPr id="121" name="Google Shape;121;p15"/>
          <p:cNvPicPr preferRelativeResize="0"/>
          <p:nvPr/>
        </p:nvPicPr>
        <p:blipFill>
          <a:blip r:embed="rId8">
            <a:alphaModFix/>
          </a:blip>
          <a:stretch>
            <a:fillRect/>
          </a:stretch>
        </p:blipFill>
        <p:spPr>
          <a:xfrm>
            <a:off x="6870834" y="1901050"/>
            <a:ext cx="2952091" cy="2133600"/>
          </a:xfrm>
          <a:prstGeom prst="rect">
            <a:avLst/>
          </a:prstGeom>
          <a:noFill/>
          <a:ln>
            <a:noFill/>
          </a:ln>
        </p:spPr>
      </p:pic>
      <p:pic>
        <p:nvPicPr>
          <p:cNvPr id="122" name="Google Shape;122;p15"/>
          <p:cNvPicPr preferRelativeResize="0"/>
          <p:nvPr/>
        </p:nvPicPr>
        <p:blipFill>
          <a:blip r:embed="rId9">
            <a:alphaModFix/>
          </a:blip>
          <a:stretch>
            <a:fillRect/>
          </a:stretch>
        </p:blipFill>
        <p:spPr>
          <a:xfrm>
            <a:off x="7921650" y="4183200"/>
            <a:ext cx="1901275" cy="22522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42"/>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499" name="Google Shape;499;p42"/>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500" name="Google Shape;500;p42"/>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01" name="Google Shape;501;p42"/>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02" name="Google Shape;502;p42"/>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503" name="Google Shape;503;p42"/>
          <p:cNvSpPr txBox="1"/>
          <p:nvPr/>
        </p:nvSpPr>
        <p:spPr>
          <a:xfrm>
            <a:off x="1423720" y="320040"/>
            <a:ext cx="9360000" cy="3540300"/>
          </a:xfrm>
          <a:prstGeom prst="rect">
            <a:avLst/>
          </a:prstGeom>
          <a:noFill/>
          <a:ln>
            <a:noFill/>
          </a:ln>
        </p:spPr>
        <p:txBody>
          <a:bodyPr anchorCtr="0" anchor="t" bIns="45700" lIns="91425" spcFirstLastPara="1" rIns="91425" wrap="square" tIns="45700">
            <a:spAutoFit/>
          </a:bodyPr>
          <a:lstStyle/>
          <a:p>
            <a:pPr indent="0" lvl="0" marL="114300" rtl="0" algn="ctr">
              <a:spcBef>
                <a:spcPts val="1200"/>
              </a:spcBef>
              <a:spcAft>
                <a:spcPts val="0"/>
              </a:spcAft>
              <a:buNone/>
            </a:pPr>
            <a:r>
              <a:rPr b="1" lang="en-US" sz="2400">
                <a:solidFill>
                  <a:schemeClr val="lt1"/>
                </a:solidFill>
                <a:latin typeface="Helvetica Neue"/>
                <a:ea typeface="Helvetica Neue"/>
                <a:cs typeface="Helvetica Neue"/>
                <a:sym typeface="Helvetica Neue"/>
              </a:rPr>
              <a:t>Deep Field-Zelinskie (Silk Screen)</a:t>
            </a:r>
            <a:endParaRPr b="1" i="1" sz="24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8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rtl="0" algn="just">
              <a:spcBef>
                <a:spcPts val="0"/>
              </a:spcBef>
              <a:spcAft>
                <a:spcPts val="0"/>
              </a:spcAft>
              <a:buSzPts val="1100"/>
              <a:buNone/>
            </a:pPr>
            <a:r>
              <a:t/>
            </a:r>
            <a:endParaRPr i="0" sz="1800" u="none" cap="none" strike="noStrike">
              <a:solidFill>
                <a:schemeClr val="lt1"/>
              </a:solidFill>
              <a:latin typeface="Helvetica Neue"/>
              <a:ea typeface="Helvetica Neue"/>
              <a:cs typeface="Helvetica Neue"/>
              <a:sym typeface="Helvetica Neue"/>
            </a:endParaRPr>
          </a:p>
        </p:txBody>
      </p:sp>
      <p:sp>
        <p:nvSpPr>
          <p:cNvPr id="504" name="Google Shape;504;p42"/>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505" name="Google Shape;505;p42"/>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descr="DeepField.jpg" id="506" name="Google Shape;506;p42"/>
          <p:cNvPicPr preferRelativeResize="0"/>
          <p:nvPr/>
        </p:nvPicPr>
        <p:blipFill>
          <a:blip r:embed="rId5">
            <a:alphaModFix/>
          </a:blip>
          <a:stretch>
            <a:fillRect/>
          </a:stretch>
        </p:blipFill>
        <p:spPr>
          <a:xfrm>
            <a:off x="6495350" y="819350"/>
            <a:ext cx="5219224" cy="5333597"/>
          </a:xfrm>
          <a:prstGeom prst="rect">
            <a:avLst/>
          </a:prstGeom>
          <a:noFill/>
          <a:ln>
            <a:noFill/>
          </a:ln>
        </p:spPr>
      </p:pic>
      <p:sp>
        <p:nvSpPr>
          <p:cNvPr id="507" name="Google Shape;507;p42"/>
          <p:cNvSpPr txBox="1"/>
          <p:nvPr/>
        </p:nvSpPr>
        <p:spPr>
          <a:xfrm>
            <a:off x="6495351" y="6152950"/>
            <a:ext cx="5696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latin typeface="Helvetica Neue"/>
                <a:ea typeface="Helvetica Neue"/>
                <a:cs typeface="Helvetica Neue"/>
                <a:sym typeface="Helvetica Neue"/>
              </a:rPr>
              <a:t> “Deep Field” by Ashley Zelinskie. </a:t>
            </a:r>
            <a:r>
              <a:rPr b="1" i="1" lang="en-US" sz="1600">
                <a:solidFill>
                  <a:schemeClr val="lt1"/>
                </a:solidFill>
                <a:latin typeface="Helvetica Neue"/>
                <a:ea typeface="Helvetica Neue"/>
                <a:cs typeface="Helvetica Neue"/>
                <a:sym typeface="Helvetica Neue"/>
              </a:rPr>
              <a:t>(Image by Ashley Zelinskie</a:t>
            </a:r>
            <a:r>
              <a:rPr b="1" i="1" lang="en-US">
                <a:solidFill>
                  <a:schemeClr val="lt1"/>
                </a:solidFill>
                <a:latin typeface="Helvetica Neue"/>
                <a:ea typeface="Helvetica Neue"/>
                <a:cs typeface="Helvetica Neue"/>
                <a:sym typeface="Helvetica Neue"/>
              </a:rPr>
              <a:t>)</a:t>
            </a:r>
            <a:endParaRPr b="1">
              <a:solidFill>
                <a:schemeClr val="lt1"/>
              </a:solidFill>
              <a:latin typeface="Helvetica Neue"/>
              <a:ea typeface="Helvetica Neue"/>
              <a:cs typeface="Helvetica Neue"/>
              <a:sym typeface="Helvetica Neue"/>
            </a:endParaRPr>
          </a:p>
        </p:txBody>
      </p:sp>
      <p:pic>
        <p:nvPicPr>
          <p:cNvPr id="508" name="Google Shape;508;p42"/>
          <p:cNvPicPr preferRelativeResize="0"/>
          <p:nvPr/>
        </p:nvPicPr>
        <p:blipFill rotWithShape="1">
          <a:blip r:embed="rId6">
            <a:alphaModFix/>
          </a:blip>
          <a:srcRect b="0" l="189" r="189" t="0"/>
          <a:stretch/>
        </p:blipFill>
        <p:spPr>
          <a:xfrm>
            <a:off x="845750" y="906650"/>
            <a:ext cx="5030025" cy="5159000"/>
          </a:xfrm>
          <a:prstGeom prst="rect">
            <a:avLst/>
          </a:prstGeom>
          <a:noFill/>
          <a:ln>
            <a:noFill/>
          </a:ln>
        </p:spPr>
      </p:pic>
      <p:sp>
        <p:nvSpPr>
          <p:cNvPr id="509" name="Google Shape;509;p42"/>
          <p:cNvSpPr txBox="1"/>
          <p:nvPr/>
        </p:nvSpPr>
        <p:spPr>
          <a:xfrm>
            <a:off x="845750" y="6065650"/>
            <a:ext cx="5219100" cy="677100"/>
          </a:xfrm>
          <a:prstGeom prst="rect">
            <a:avLst/>
          </a:prstGeom>
          <a:noFill/>
          <a:ln>
            <a:noFill/>
          </a:ln>
        </p:spPr>
        <p:txBody>
          <a:bodyPr anchorCtr="0" anchor="t" bIns="91425" lIns="91425" spcFirstLastPara="1" rIns="91425" wrap="square" tIns="91425">
            <a:spAutoFit/>
          </a:bodyPr>
          <a:lstStyle/>
          <a:p>
            <a:pPr indent="182880" lvl="0" marL="0" rtl="0" algn="just">
              <a:spcBef>
                <a:spcPts val="0"/>
              </a:spcBef>
              <a:spcAft>
                <a:spcPts val="0"/>
              </a:spcAft>
              <a:buNone/>
            </a:pPr>
            <a:r>
              <a:t/>
            </a:r>
            <a:endParaRPr b="1" sz="1600">
              <a:solidFill>
                <a:schemeClr val="lt1"/>
              </a:solidFill>
              <a:latin typeface="Helvetica Neue"/>
              <a:ea typeface="Helvetica Neue"/>
              <a:cs typeface="Helvetica Neue"/>
              <a:sym typeface="Helvetica Neue"/>
            </a:endParaRPr>
          </a:p>
          <a:p>
            <a:pPr indent="0" lvl="0" marL="0" rtl="0" algn="just">
              <a:lnSpc>
                <a:spcPct val="115000"/>
              </a:lnSpc>
              <a:spcBef>
                <a:spcPts val="0"/>
              </a:spcBef>
              <a:spcAft>
                <a:spcPts val="0"/>
              </a:spcAft>
              <a:buNone/>
            </a:pPr>
            <a:r>
              <a:rPr b="1" lang="en-US" sz="1600">
                <a:solidFill>
                  <a:schemeClr val="lt1"/>
                </a:solidFill>
                <a:latin typeface="Helvetica Neue"/>
                <a:ea typeface="Helvetica Neue"/>
                <a:cs typeface="Helvetica Neue"/>
                <a:sym typeface="Helvetica Neue"/>
              </a:rPr>
              <a:t>SMACS 0723 </a:t>
            </a:r>
            <a:r>
              <a:rPr b="1" i="1" lang="en-US" sz="1600">
                <a:solidFill>
                  <a:schemeClr val="lt1"/>
                </a:solidFill>
                <a:latin typeface="Helvetica Neue"/>
                <a:ea typeface="Helvetica Neue"/>
                <a:cs typeface="Helvetica Neue"/>
                <a:sym typeface="Helvetica Neue"/>
              </a:rPr>
              <a:t>(Image by NASA) </a:t>
            </a:r>
            <a:endParaRPr b="1" sz="1600">
              <a:solidFill>
                <a:schemeClr val="lt1"/>
              </a:solidFill>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43"/>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516" name="Google Shape;516;p43"/>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517" name="Google Shape;517;p43"/>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8" name="Google Shape;518;p43"/>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9" name="Google Shape;519;p43"/>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520" name="Google Shape;520;p43"/>
          <p:cNvSpPr txBox="1"/>
          <p:nvPr/>
        </p:nvSpPr>
        <p:spPr>
          <a:xfrm>
            <a:off x="1423720" y="320040"/>
            <a:ext cx="9360000" cy="3540300"/>
          </a:xfrm>
          <a:prstGeom prst="rect">
            <a:avLst/>
          </a:prstGeom>
          <a:noFill/>
          <a:ln>
            <a:noFill/>
          </a:ln>
        </p:spPr>
        <p:txBody>
          <a:bodyPr anchorCtr="0" anchor="t" bIns="45700" lIns="91425" spcFirstLastPara="1" rIns="91425" wrap="square" tIns="45700">
            <a:spAutoFit/>
          </a:bodyPr>
          <a:lstStyle/>
          <a:p>
            <a:pPr indent="0" lvl="0" marL="114300" rtl="0" algn="ctr">
              <a:spcBef>
                <a:spcPts val="1200"/>
              </a:spcBef>
              <a:spcAft>
                <a:spcPts val="0"/>
              </a:spcAft>
              <a:buNone/>
            </a:pPr>
            <a:r>
              <a:rPr b="1" lang="en-US" sz="2400">
                <a:solidFill>
                  <a:schemeClr val="lt1"/>
                </a:solidFill>
                <a:latin typeface="Helvetica Neue"/>
                <a:ea typeface="Helvetica Neue"/>
                <a:cs typeface="Helvetica Neue"/>
                <a:sym typeface="Helvetica Neue"/>
              </a:rPr>
              <a:t>Deep Field-Zelinskie (Silk Screen)</a:t>
            </a:r>
            <a:endParaRPr b="1" i="1" sz="24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8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rtl="0" algn="just">
              <a:spcBef>
                <a:spcPts val="0"/>
              </a:spcBef>
              <a:spcAft>
                <a:spcPts val="0"/>
              </a:spcAft>
              <a:buSzPts val="1100"/>
              <a:buNone/>
            </a:pPr>
            <a:r>
              <a:t/>
            </a:r>
            <a:endParaRPr i="0" sz="1800" u="none" cap="none" strike="noStrike">
              <a:solidFill>
                <a:schemeClr val="lt1"/>
              </a:solidFill>
              <a:latin typeface="Helvetica Neue"/>
              <a:ea typeface="Helvetica Neue"/>
              <a:cs typeface="Helvetica Neue"/>
              <a:sym typeface="Helvetica Neue"/>
            </a:endParaRPr>
          </a:p>
        </p:txBody>
      </p:sp>
      <p:sp>
        <p:nvSpPr>
          <p:cNvPr id="521" name="Google Shape;521;p43"/>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522" name="Google Shape;522;p43"/>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descr="DeepField.jpg" id="523" name="Google Shape;523;p43"/>
          <p:cNvPicPr preferRelativeResize="0"/>
          <p:nvPr/>
        </p:nvPicPr>
        <p:blipFill>
          <a:blip r:embed="rId5">
            <a:alphaModFix/>
          </a:blip>
          <a:stretch>
            <a:fillRect/>
          </a:stretch>
        </p:blipFill>
        <p:spPr>
          <a:xfrm>
            <a:off x="6495350" y="819350"/>
            <a:ext cx="5219224" cy="5333597"/>
          </a:xfrm>
          <a:prstGeom prst="rect">
            <a:avLst/>
          </a:prstGeom>
          <a:noFill/>
          <a:ln>
            <a:noFill/>
          </a:ln>
        </p:spPr>
      </p:pic>
      <p:sp>
        <p:nvSpPr>
          <p:cNvPr id="524" name="Google Shape;524;p43"/>
          <p:cNvSpPr txBox="1"/>
          <p:nvPr/>
        </p:nvSpPr>
        <p:spPr>
          <a:xfrm>
            <a:off x="6495351" y="6152950"/>
            <a:ext cx="5696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latin typeface="Helvetica Neue"/>
                <a:ea typeface="Helvetica Neue"/>
                <a:cs typeface="Helvetica Neue"/>
                <a:sym typeface="Helvetica Neue"/>
              </a:rPr>
              <a:t> “Deep Field” by Ashley Zelinskie. </a:t>
            </a:r>
            <a:r>
              <a:rPr b="1" i="1" lang="en-US" sz="1600">
                <a:solidFill>
                  <a:schemeClr val="lt1"/>
                </a:solidFill>
                <a:latin typeface="Helvetica Neue"/>
                <a:ea typeface="Helvetica Neue"/>
                <a:cs typeface="Helvetica Neue"/>
                <a:sym typeface="Helvetica Neue"/>
              </a:rPr>
              <a:t>(Image by Ashley Zelinskie</a:t>
            </a:r>
            <a:r>
              <a:rPr b="1" i="1" lang="en-US">
                <a:solidFill>
                  <a:schemeClr val="lt1"/>
                </a:solidFill>
                <a:latin typeface="Helvetica Neue"/>
                <a:ea typeface="Helvetica Neue"/>
                <a:cs typeface="Helvetica Neue"/>
                <a:sym typeface="Helvetica Neue"/>
              </a:rPr>
              <a:t>)</a:t>
            </a:r>
            <a:endParaRPr b="1">
              <a:solidFill>
                <a:schemeClr val="lt1"/>
              </a:solidFill>
              <a:latin typeface="Helvetica Neue"/>
              <a:ea typeface="Helvetica Neue"/>
              <a:cs typeface="Helvetica Neue"/>
              <a:sym typeface="Helvetica Neue"/>
            </a:endParaRPr>
          </a:p>
        </p:txBody>
      </p:sp>
      <p:sp>
        <p:nvSpPr>
          <p:cNvPr id="525" name="Google Shape;525;p43"/>
          <p:cNvSpPr txBox="1"/>
          <p:nvPr/>
        </p:nvSpPr>
        <p:spPr>
          <a:xfrm>
            <a:off x="958450" y="1397250"/>
            <a:ext cx="4251600" cy="48024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lt1"/>
                </a:solidFill>
                <a:latin typeface="Helvetica Neue"/>
                <a:ea typeface="Helvetica Neue"/>
                <a:cs typeface="Helvetica Neue"/>
                <a:sym typeface="Helvetica Neue"/>
              </a:rPr>
              <a:t>“Deep Field” mimics the digital process of color channel layering using traditional silk-screening techniques. This serigraph comprises four layers—white, yellow, red and blue—built into a light box enclosure. By asking viewers to add their own colored peg to a dark spot within the composition, this interactive installation then invites participants to find their own beacon of light in the darkness, and imagine the possibilities of an endless universe.</a:t>
            </a:r>
            <a:endParaRPr b="1" sz="2000">
              <a:solidFill>
                <a:schemeClr val="lt1"/>
              </a:solidFill>
              <a:latin typeface="Helvetica Neue"/>
              <a:ea typeface="Helvetica Neue"/>
              <a:cs typeface="Helvetica Neue"/>
              <a:sym typeface="Helvetica Neue"/>
            </a:endParaRPr>
          </a:p>
        </p:txBody>
      </p:sp>
      <p:sp>
        <p:nvSpPr>
          <p:cNvPr id="526" name="Google Shape;526;p43"/>
          <p:cNvSpPr txBox="1"/>
          <p:nvPr/>
        </p:nvSpPr>
        <p:spPr>
          <a:xfrm>
            <a:off x="845750" y="6065650"/>
            <a:ext cx="5219100" cy="677100"/>
          </a:xfrm>
          <a:prstGeom prst="rect">
            <a:avLst/>
          </a:prstGeom>
          <a:noFill/>
          <a:ln>
            <a:noFill/>
          </a:ln>
        </p:spPr>
        <p:txBody>
          <a:bodyPr anchorCtr="0" anchor="t" bIns="91425" lIns="91425" spcFirstLastPara="1" rIns="91425" wrap="square" tIns="91425">
            <a:spAutoFit/>
          </a:bodyPr>
          <a:lstStyle/>
          <a:p>
            <a:pPr indent="182880" lvl="0" marL="0" rtl="0" algn="just">
              <a:spcBef>
                <a:spcPts val="0"/>
              </a:spcBef>
              <a:spcAft>
                <a:spcPts val="0"/>
              </a:spcAft>
              <a:buNone/>
            </a:pPr>
            <a:r>
              <a:t/>
            </a:r>
            <a:endParaRPr b="1" sz="1600">
              <a:solidFill>
                <a:schemeClr val="lt1"/>
              </a:solidFill>
              <a:latin typeface="Helvetica Neue"/>
              <a:ea typeface="Helvetica Neue"/>
              <a:cs typeface="Helvetica Neue"/>
              <a:sym typeface="Helvetica Neue"/>
            </a:endParaRPr>
          </a:p>
          <a:p>
            <a:pPr indent="0" lvl="0" marL="0" rtl="0" algn="just">
              <a:lnSpc>
                <a:spcPct val="115000"/>
              </a:lnSpc>
              <a:spcBef>
                <a:spcPts val="0"/>
              </a:spcBef>
              <a:spcAft>
                <a:spcPts val="0"/>
              </a:spcAft>
              <a:buNone/>
            </a:pPr>
            <a:r>
              <a:t/>
            </a:r>
            <a:endParaRPr b="1" sz="1600">
              <a:solidFill>
                <a:schemeClr val="lt1"/>
              </a:solidFill>
              <a:latin typeface="Helvetica Neue"/>
              <a:ea typeface="Helvetica Neue"/>
              <a:cs typeface="Helvetica Neue"/>
              <a:sym typeface="Helvetica Neue"/>
            </a:endParaRPr>
          </a:p>
        </p:txBody>
      </p:sp>
      <p:pic>
        <p:nvPicPr>
          <p:cNvPr id="527" name="Google Shape;527;p43"/>
          <p:cNvPicPr preferRelativeResize="0"/>
          <p:nvPr/>
        </p:nvPicPr>
        <p:blipFill>
          <a:blip r:embed="rId6">
            <a:alphaModFix/>
          </a:blip>
          <a:stretch>
            <a:fillRect/>
          </a:stretch>
        </p:blipFill>
        <p:spPr>
          <a:xfrm>
            <a:off x="5610349" y="1397250"/>
            <a:ext cx="6724449" cy="44851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44"/>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534" name="Google Shape;534;p44"/>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535" name="Google Shape;535;p44"/>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36" name="Google Shape;536;p44"/>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37" name="Google Shape;537;p44"/>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538" name="Google Shape;538;p44"/>
          <p:cNvSpPr txBox="1"/>
          <p:nvPr/>
        </p:nvSpPr>
        <p:spPr>
          <a:xfrm>
            <a:off x="1423720" y="320040"/>
            <a:ext cx="9360000" cy="3540300"/>
          </a:xfrm>
          <a:prstGeom prst="rect">
            <a:avLst/>
          </a:prstGeom>
          <a:noFill/>
          <a:ln>
            <a:noFill/>
          </a:ln>
        </p:spPr>
        <p:txBody>
          <a:bodyPr anchorCtr="0" anchor="t" bIns="45700" lIns="91425" spcFirstLastPara="1" rIns="91425" wrap="square" tIns="45700">
            <a:spAutoFit/>
          </a:bodyPr>
          <a:lstStyle/>
          <a:p>
            <a:pPr indent="0" lvl="0" marL="114300" rtl="0" algn="ctr">
              <a:spcBef>
                <a:spcPts val="1200"/>
              </a:spcBef>
              <a:spcAft>
                <a:spcPts val="0"/>
              </a:spcAft>
              <a:buNone/>
            </a:pPr>
            <a:r>
              <a:rPr b="1" lang="en-US" sz="2400">
                <a:solidFill>
                  <a:schemeClr val="lt1"/>
                </a:solidFill>
                <a:latin typeface="Helvetica Neue"/>
                <a:ea typeface="Helvetica Neue"/>
                <a:cs typeface="Helvetica Neue"/>
                <a:sym typeface="Helvetica Neue"/>
              </a:rPr>
              <a:t>Southern Ring Nebula Sculpture</a:t>
            </a:r>
            <a:endParaRPr b="1" i="1" sz="24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8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rtl="0" algn="just">
              <a:spcBef>
                <a:spcPts val="0"/>
              </a:spcBef>
              <a:spcAft>
                <a:spcPts val="0"/>
              </a:spcAft>
              <a:buSzPts val="1100"/>
              <a:buNone/>
            </a:pPr>
            <a:r>
              <a:t/>
            </a:r>
            <a:endParaRPr i="0" sz="1800" u="none" cap="none" strike="noStrike">
              <a:solidFill>
                <a:schemeClr val="lt1"/>
              </a:solidFill>
              <a:latin typeface="Helvetica Neue"/>
              <a:ea typeface="Helvetica Neue"/>
              <a:cs typeface="Helvetica Neue"/>
              <a:sym typeface="Helvetica Neue"/>
            </a:endParaRPr>
          </a:p>
        </p:txBody>
      </p:sp>
      <p:sp>
        <p:nvSpPr>
          <p:cNvPr id="539" name="Google Shape;539;p44"/>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540" name="Google Shape;540;p44"/>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541" name="Google Shape;541;p44"/>
          <p:cNvSpPr txBox="1"/>
          <p:nvPr/>
        </p:nvSpPr>
        <p:spPr>
          <a:xfrm>
            <a:off x="6495351" y="6152950"/>
            <a:ext cx="5696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latin typeface="Helvetica Neue"/>
                <a:ea typeface="Helvetica Neue"/>
                <a:cs typeface="Helvetica Neue"/>
                <a:sym typeface="Helvetica Neue"/>
              </a:rPr>
              <a:t> “Southern Ring Nebula” by Ashley Zelinskie. </a:t>
            </a:r>
            <a:r>
              <a:rPr b="1" i="1" lang="en-US" sz="1600">
                <a:solidFill>
                  <a:schemeClr val="lt1"/>
                </a:solidFill>
                <a:latin typeface="Helvetica Neue"/>
                <a:ea typeface="Helvetica Neue"/>
                <a:cs typeface="Helvetica Neue"/>
                <a:sym typeface="Helvetica Neue"/>
              </a:rPr>
              <a:t>(Image by Patrick Delaney</a:t>
            </a:r>
            <a:r>
              <a:rPr b="1" i="1" lang="en-US">
                <a:solidFill>
                  <a:schemeClr val="lt1"/>
                </a:solidFill>
                <a:latin typeface="Helvetica Neue"/>
                <a:ea typeface="Helvetica Neue"/>
                <a:cs typeface="Helvetica Neue"/>
                <a:sym typeface="Helvetica Neue"/>
              </a:rPr>
              <a:t>)</a:t>
            </a:r>
            <a:endParaRPr b="1">
              <a:solidFill>
                <a:schemeClr val="lt1"/>
              </a:solidFill>
              <a:latin typeface="Helvetica Neue"/>
              <a:ea typeface="Helvetica Neue"/>
              <a:cs typeface="Helvetica Neue"/>
              <a:sym typeface="Helvetica Neue"/>
            </a:endParaRPr>
          </a:p>
        </p:txBody>
      </p:sp>
      <p:sp>
        <p:nvSpPr>
          <p:cNvPr id="542" name="Google Shape;542;p44"/>
          <p:cNvSpPr txBox="1"/>
          <p:nvPr/>
        </p:nvSpPr>
        <p:spPr>
          <a:xfrm>
            <a:off x="845750" y="6065650"/>
            <a:ext cx="5219100" cy="677100"/>
          </a:xfrm>
          <a:prstGeom prst="rect">
            <a:avLst/>
          </a:prstGeom>
          <a:noFill/>
          <a:ln>
            <a:noFill/>
          </a:ln>
        </p:spPr>
        <p:txBody>
          <a:bodyPr anchorCtr="0" anchor="t" bIns="91425" lIns="91425" spcFirstLastPara="1" rIns="91425" wrap="square" tIns="91425">
            <a:spAutoFit/>
          </a:bodyPr>
          <a:lstStyle/>
          <a:p>
            <a:pPr indent="182880" lvl="0" marL="0" rtl="0" algn="just">
              <a:spcBef>
                <a:spcPts val="0"/>
              </a:spcBef>
              <a:spcAft>
                <a:spcPts val="0"/>
              </a:spcAft>
              <a:buNone/>
            </a:pPr>
            <a:r>
              <a:t/>
            </a:r>
            <a:endParaRPr b="1" sz="1600">
              <a:solidFill>
                <a:schemeClr val="lt1"/>
              </a:solidFill>
              <a:latin typeface="Helvetica Neue"/>
              <a:ea typeface="Helvetica Neue"/>
              <a:cs typeface="Helvetica Neue"/>
              <a:sym typeface="Helvetica Neue"/>
            </a:endParaRPr>
          </a:p>
          <a:p>
            <a:pPr indent="0" lvl="0" marL="0" rtl="0" algn="just">
              <a:lnSpc>
                <a:spcPct val="115000"/>
              </a:lnSpc>
              <a:spcBef>
                <a:spcPts val="0"/>
              </a:spcBef>
              <a:spcAft>
                <a:spcPts val="0"/>
              </a:spcAft>
              <a:buNone/>
            </a:pPr>
            <a:r>
              <a:rPr b="1" lang="en-US" sz="1600">
                <a:solidFill>
                  <a:schemeClr val="lt1"/>
                </a:solidFill>
                <a:latin typeface="Helvetica Neue"/>
                <a:ea typeface="Helvetica Neue"/>
                <a:cs typeface="Helvetica Neue"/>
                <a:sym typeface="Helvetica Neue"/>
              </a:rPr>
              <a:t>Southern Ring Nebula  </a:t>
            </a:r>
            <a:r>
              <a:rPr b="1" i="1" lang="en-US" sz="1600">
                <a:solidFill>
                  <a:schemeClr val="lt1"/>
                </a:solidFill>
                <a:latin typeface="Helvetica Neue"/>
                <a:ea typeface="Helvetica Neue"/>
                <a:cs typeface="Helvetica Neue"/>
                <a:sym typeface="Helvetica Neue"/>
              </a:rPr>
              <a:t>(Image by NASA) </a:t>
            </a:r>
            <a:endParaRPr b="1" sz="1600">
              <a:solidFill>
                <a:schemeClr val="lt1"/>
              </a:solidFill>
              <a:latin typeface="Helvetica Neue"/>
              <a:ea typeface="Helvetica Neue"/>
              <a:cs typeface="Helvetica Neue"/>
              <a:sym typeface="Helvetica Neue"/>
            </a:endParaRPr>
          </a:p>
        </p:txBody>
      </p:sp>
      <p:pic>
        <p:nvPicPr>
          <p:cNvPr id="543" name="Google Shape;543;p44"/>
          <p:cNvPicPr preferRelativeResize="0"/>
          <p:nvPr/>
        </p:nvPicPr>
        <p:blipFill>
          <a:blip r:embed="rId5">
            <a:alphaModFix/>
          </a:blip>
          <a:stretch>
            <a:fillRect/>
          </a:stretch>
        </p:blipFill>
        <p:spPr>
          <a:xfrm>
            <a:off x="6227250" y="1417757"/>
            <a:ext cx="5030025" cy="4079584"/>
          </a:xfrm>
          <a:prstGeom prst="rect">
            <a:avLst/>
          </a:prstGeom>
          <a:noFill/>
          <a:ln>
            <a:noFill/>
          </a:ln>
        </p:spPr>
      </p:pic>
      <p:pic>
        <p:nvPicPr>
          <p:cNvPr id="544" name="Google Shape;544;p44"/>
          <p:cNvPicPr preferRelativeResize="0"/>
          <p:nvPr/>
        </p:nvPicPr>
        <p:blipFill rotWithShape="1">
          <a:blip r:embed="rId6">
            <a:alphaModFix/>
          </a:blip>
          <a:srcRect b="0" l="4767" r="4758" t="0"/>
          <a:stretch/>
        </p:blipFill>
        <p:spPr>
          <a:xfrm>
            <a:off x="845750" y="1233250"/>
            <a:ext cx="4367350" cy="4448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45"/>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551" name="Google Shape;551;p45"/>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552" name="Google Shape;552;p45"/>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3" name="Google Shape;553;p45"/>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4" name="Google Shape;554;p45"/>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555" name="Google Shape;555;p45"/>
          <p:cNvSpPr txBox="1"/>
          <p:nvPr/>
        </p:nvSpPr>
        <p:spPr>
          <a:xfrm>
            <a:off x="1423720" y="320040"/>
            <a:ext cx="9360000" cy="3909600"/>
          </a:xfrm>
          <a:prstGeom prst="rect">
            <a:avLst/>
          </a:prstGeom>
          <a:noFill/>
          <a:ln>
            <a:noFill/>
          </a:ln>
        </p:spPr>
        <p:txBody>
          <a:bodyPr anchorCtr="0" anchor="t" bIns="45700" lIns="91425" spcFirstLastPara="1" rIns="91425" wrap="square" tIns="45700">
            <a:spAutoFit/>
          </a:bodyPr>
          <a:lstStyle/>
          <a:p>
            <a:pPr indent="0" lvl="0" marL="114300" rtl="0" algn="ctr">
              <a:spcBef>
                <a:spcPts val="1200"/>
              </a:spcBef>
              <a:spcAft>
                <a:spcPts val="0"/>
              </a:spcAft>
              <a:buNone/>
            </a:pPr>
            <a:r>
              <a:rPr b="1" lang="en-US" sz="2400">
                <a:solidFill>
                  <a:schemeClr val="lt1"/>
                </a:solidFill>
                <a:latin typeface="Helvetica Neue"/>
                <a:ea typeface="Helvetica Neue"/>
                <a:cs typeface="Helvetica Neue"/>
                <a:sym typeface="Helvetica Neue"/>
              </a:rPr>
              <a:t>Webb Telescope’s First Images of the Unseen Universe 2022-Stephen’s Quintet</a:t>
            </a:r>
            <a:endParaRPr b="1" i="1" sz="24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8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rtl="0" algn="just">
              <a:spcBef>
                <a:spcPts val="0"/>
              </a:spcBef>
              <a:spcAft>
                <a:spcPts val="0"/>
              </a:spcAft>
              <a:buSzPts val="1100"/>
              <a:buNone/>
            </a:pPr>
            <a:r>
              <a:t/>
            </a:r>
            <a:endParaRPr i="0" sz="1800" u="none" cap="none" strike="noStrike">
              <a:solidFill>
                <a:schemeClr val="lt1"/>
              </a:solidFill>
              <a:latin typeface="Helvetica Neue"/>
              <a:ea typeface="Helvetica Neue"/>
              <a:cs typeface="Helvetica Neue"/>
              <a:sym typeface="Helvetica Neue"/>
            </a:endParaRPr>
          </a:p>
        </p:txBody>
      </p:sp>
      <p:sp>
        <p:nvSpPr>
          <p:cNvPr id="556" name="Google Shape;556;p45"/>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557" name="Google Shape;557;p45"/>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descr="NASA revealed the first five full-color images and spectrographic data from the world's most powerful space telescope, the James Webb Space Telescope, a partnership with ESA (European Space Agency), and CSA (Canadian Space Agency). The world got its first look at the full capabilities of the mission at a live event streamed from the agency's Goddard Space Flight Center in Greenbelt, Maryland, on July 12, 2022.&#10;&#10;The event showcased these targets:&#10;- Carina Nebula: A landscape speckled with glittering stars and cosmic cliffs&#10;- Stephan’s Quintet: An enormous mosaic with a visual grouping of five galaxies&#10;- Southern Ring Nebula: A nebula with rings of gas and dust for thousands of years in all directions&#10;- WASP 96-b: A distinct signature of water in the atmosphere of an exoplanet orbiting a distant Sun-like star&#10;- SMACS 0723: The deepest and sharpest infrared image of the distant universe to date&#10;&#10;The full set of the telescope’s first full-color images and spectroscopic data are available at: https://nasa.gov/webbfirstimages&#10;&#10;Full-resolution images can be downloaded at: https://webbtelescope.org&#10;&#10;Credit: NASA&#10;&#10;Download Avail Link:&#10;https://images.nasa.gov/details-First%20Images%20from%20the%20James%20Webb%20Space%20Telescope%20(Official%20NASA%20Highlights)&#10;&#10;Production Credit:&#10;Producer/Editor: Amy Leniarthtt" id="558" name="Google Shape;558;p45" title="Highlights: First Images from the James Webb Space Telescope (Official NASA Video)">
            <a:hlinkClick r:id="rId5"/>
          </p:cNvPr>
          <p:cNvPicPr preferRelativeResize="0"/>
          <p:nvPr/>
        </p:nvPicPr>
        <p:blipFill>
          <a:blip r:embed="rId6">
            <a:alphaModFix/>
          </a:blip>
          <a:stretch>
            <a:fillRect/>
          </a:stretch>
        </p:blipFill>
        <p:spPr>
          <a:xfrm>
            <a:off x="1571475" y="1372875"/>
            <a:ext cx="9049050" cy="5090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1000"/>
                                        <p:tgtEl>
                                          <p:spTgt spid="5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id="564" name="Google Shape;564;p46"/>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565" name="Google Shape;565;p46"/>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566" name="Google Shape;566;p46"/>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67" name="Google Shape;567;p46"/>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68" name="Google Shape;568;p46"/>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569" name="Google Shape;569;p46"/>
          <p:cNvSpPr txBox="1"/>
          <p:nvPr/>
        </p:nvSpPr>
        <p:spPr>
          <a:xfrm>
            <a:off x="1423720" y="320040"/>
            <a:ext cx="9360000" cy="3540300"/>
          </a:xfrm>
          <a:prstGeom prst="rect">
            <a:avLst/>
          </a:prstGeom>
          <a:noFill/>
          <a:ln>
            <a:noFill/>
          </a:ln>
        </p:spPr>
        <p:txBody>
          <a:bodyPr anchorCtr="0" anchor="t" bIns="45700" lIns="91425" spcFirstLastPara="1" rIns="91425" wrap="square" tIns="45700">
            <a:spAutoFit/>
          </a:bodyPr>
          <a:lstStyle/>
          <a:p>
            <a:pPr indent="0" lvl="0" marL="114300" rtl="0" algn="ctr">
              <a:spcBef>
                <a:spcPts val="1200"/>
              </a:spcBef>
              <a:spcAft>
                <a:spcPts val="0"/>
              </a:spcAft>
              <a:buNone/>
            </a:pPr>
            <a:r>
              <a:rPr b="1" lang="en-US" sz="2400">
                <a:solidFill>
                  <a:schemeClr val="lt1"/>
                </a:solidFill>
                <a:latin typeface="Helvetica Neue"/>
                <a:ea typeface="Helvetica Neue"/>
                <a:cs typeface="Helvetica Neue"/>
                <a:sym typeface="Helvetica Neue"/>
              </a:rPr>
              <a:t>“La Danse” by Ashley Zelinskie </a:t>
            </a:r>
            <a:endParaRPr b="1" i="1" sz="24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8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rtl="0" algn="just">
              <a:spcBef>
                <a:spcPts val="0"/>
              </a:spcBef>
              <a:spcAft>
                <a:spcPts val="0"/>
              </a:spcAft>
              <a:buSzPts val="1100"/>
              <a:buNone/>
            </a:pPr>
            <a:r>
              <a:t/>
            </a:r>
            <a:endParaRPr i="0" sz="1800" u="none" cap="none" strike="noStrike">
              <a:solidFill>
                <a:schemeClr val="lt1"/>
              </a:solidFill>
              <a:latin typeface="Helvetica Neue"/>
              <a:ea typeface="Helvetica Neue"/>
              <a:cs typeface="Helvetica Neue"/>
              <a:sym typeface="Helvetica Neue"/>
            </a:endParaRPr>
          </a:p>
        </p:txBody>
      </p:sp>
      <p:sp>
        <p:nvSpPr>
          <p:cNvPr id="570" name="Google Shape;570;p46"/>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571" name="Google Shape;571;p46"/>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572" name="Google Shape;572;p46"/>
          <p:cNvSpPr txBox="1"/>
          <p:nvPr/>
        </p:nvSpPr>
        <p:spPr>
          <a:xfrm>
            <a:off x="6495351" y="6152950"/>
            <a:ext cx="5696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latin typeface="Helvetica Neue"/>
                <a:ea typeface="Helvetica Neue"/>
                <a:cs typeface="Helvetica Neue"/>
                <a:sym typeface="Helvetica Neue"/>
              </a:rPr>
              <a:t> “La Danse” by Ashley Zelinskie. </a:t>
            </a:r>
            <a:r>
              <a:rPr b="1" i="1" lang="en-US" sz="1600">
                <a:solidFill>
                  <a:schemeClr val="lt1"/>
                </a:solidFill>
                <a:latin typeface="Helvetica Neue"/>
                <a:ea typeface="Helvetica Neue"/>
                <a:cs typeface="Helvetica Neue"/>
                <a:sym typeface="Helvetica Neue"/>
              </a:rPr>
              <a:t>(Image by Patrick Delaney</a:t>
            </a:r>
            <a:r>
              <a:rPr b="1" i="1" lang="en-US">
                <a:solidFill>
                  <a:schemeClr val="lt1"/>
                </a:solidFill>
                <a:latin typeface="Helvetica Neue"/>
                <a:ea typeface="Helvetica Neue"/>
                <a:cs typeface="Helvetica Neue"/>
                <a:sym typeface="Helvetica Neue"/>
              </a:rPr>
              <a:t>)</a:t>
            </a:r>
            <a:endParaRPr b="1">
              <a:solidFill>
                <a:schemeClr val="lt1"/>
              </a:solidFill>
              <a:latin typeface="Helvetica Neue"/>
              <a:ea typeface="Helvetica Neue"/>
              <a:cs typeface="Helvetica Neue"/>
              <a:sym typeface="Helvetica Neue"/>
            </a:endParaRPr>
          </a:p>
        </p:txBody>
      </p:sp>
      <p:sp>
        <p:nvSpPr>
          <p:cNvPr id="573" name="Google Shape;573;p46"/>
          <p:cNvSpPr txBox="1"/>
          <p:nvPr/>
        </p:nvSpPr>
        <p:spPr>
          <a:xfrm>
            <a:off x="845750" y="6065650"/>
            <a:ext cx="5219100" cy="677100"/>
          </a:xfrm>
          <a:prstGeom prst="rect">
            <a:avLst/>
          </a:prstGeom>
          <a:noFill/>
          <a:ln>
            <a:noFill/>
          </a:ln>
        </p:spPr>
        <p:txBody>
          <a:bodyPr anchorCtr="0" anchor="t" bIns="91425" lIns="91425" spcFirstLastPara="1" rIns="91425" wrap="square" tIns="91425">
            <a:spAutoFit/>
          </a:bodyPr>
          <a:lstStyle/>
          <a:p>
            <a:pPr indent="182880" lvl="0" marL="0" rtl="0" algn="just">
              <a:spcBef>
                <a:spcPts val="0"/>
              </a:spcBef>
              <a:spcAft>
                <a:spcPts val="0"/>
              </a:spcAft>
              <a:buNone/>
            </a:pPr>
            <a:r>
              <a:t/>
            </a:r>
            <a:endParaRPr b="1" sz="1600">
              <a:solidFill>
                <a:schemeClr val="lt1"/>
              </a:solidFill>
              <a:latin typeface="Helvetica Neue"/>
              <a:ea typeface="Helvetica Neue"/>
              <a:cs typeface="Helvetica Neue"/>
              <a:sym typeface="Helvetica Neue"/>
            </a:endParaRPr>
          </a:p>
          <a:p>
            <a:pPr indent="0" lvl="0" marL="0" rtl="0" algn="just">
              <a:lnSpc>
                <a:spcPct val="115000"/>
              </a:lnSpc>
              <a:spcBef>
                <a:spcPts val="0"/>
              </a:spcBef>
              <a:spcAft>
                <a:spcPts val="0"/>
              </a:spcAft>
              <a:buNone/>
            </a:pPr>
            <a:r>
              <a:rPr b="1" lang="en-US" sz="1600">
                <a:solidFill>
                  <a:schemeClr val="lt1"/>
                </a:solidFill>
                <a:latin typeface="Helvetica Neue"/>
                <a:ea typeface="Helvetica Neue"/>
                <a:cs typeface="Helvetica Neue"/>
                <a:sym typeface="Helvetica Neue"/>
              </a:rPr>
              <a:t>Stephen’s Quintet  </a:t>
            </a:r>
            <a:r>
              <a:rPr b="1" i="1" lang="en-US" sz="1600">
                <a:solidFill>
                  <a:schemeClr val="lt1"/>
                </a:solidFill>
                <a:latin typeface="Helvetica Neue"/>
                <a:ea typeface="Helvetica Neue"/>
                <a:cs typeface="Helvetica Neue"/>
                <a:sym typeface="Helvetica Neue"/>
              </a:rPr>
              <a:t>(Image by NASA) </a:t>
            </a:r>
            <a:endParaRPr b="1" sz="1600">
              <a:solidFill>
                <a:schemeClr val="lt1"/>
              </a:solidFill>
              <a:latin typeface="Helvetica Neue"/>
              <a:ea typeface="Helvetica Neue"/>
              <a:cs typeface="Helvetica Neue"/>
              <a:sym typeface="Helvetica Neue"/>
            </a:endParaRPr>
          </a:p>
        </p:txBody>
      </p:sp>
      <p:pic>
        <p:nvPicPr>
          <p:cNvPr descr="LaDanse[interavtive].jpg" id="574" name="Google Shape;574;p46"/>
          <p:cNvPicPr preferRelativeResize="0"/>
          <p:nvPr/>
        </p:nvPicPr>
        <p:blipFill>
          <a:blip r:embed="rId5">
            <a:alphaModFix/>
          </a:blip>
          <a:stretch>
            <a:fillRect/>
          </a:stretch>
        </p:blipFill>
        <p:spPr>
          <a:xfrm>
            <a:off x="6328200" y="1223421"/>
            <a:ext cx="5696701" cy="3805366"/>
          </a:xfrm>
          <a:prstGeom prst="rect">
            <a:avLst/>
          </a:prstGeom>
          <a:noFill/>
          <a:ln>
            <a:noFill/>
          </a:ln>
        </p:spPr>
      </p:pic>
      <p:pic>
        <p:nvPicPr>
          <p:cNvPr id="575" name="Google Shape;575;p46"/>
          <p:cNvPicPr preferRelativeResize="0"/>
          <p:nvPr/>
        </p:nvPicPr>
        <p:blipFill rotWithShape="1">
          <a:blip r:embed="rId6">
            <a:alphaModFix/>
          </a:blip>
          <a:srcRect b="0" l="3192" r="3183" t="0"/>
          <a:stretch/>
        </p:blipFill>
        <p:spPr>
          <a:xfrm>
            <a:off x="304800" y="1324538"/>
            <a:ext cx="4101000" cy="42089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47"/>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582" name="Google Shape;582;p47"/>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583" name="Google Shape;583;p47"/>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84" name="Google Shape;584;p47"/>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85" name="Google Shape;585;p47"/>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586" name="Google Shape;586;p47"/>
          <p:cNvSpPr txBox="1"/>
          <p:nvPr/>
        </p:nvSpPr>
        <p:spPr>
          <a:xfrm>
            <a:off x="1423720" y="320040"/>
            <a:ext cx="9360000" cy="4063500"/>
          </a:xfrm>
          <a:prstGeom prst="rect">
            <a:avLst/>
          </a:prstGeom>
          <a:noFill/>
          <a:ln>
            <a:noFill/>
          </a:ln>
        </p:spPr>
        <p:txBody>
          <a:bodyPr anchorCtr="0" anchor="t" bIns="45700" lIns="91425" spcFirstLastPara="1" rIns="91425" wrap="square" tIns="45700">
            <a:spAutoFit/>
          </a:bodyPr>
          <a:lstStyle/>
          <a:p>
            <a:pPr indent="0" lvl="0" marL="114300" rtl="0" algn="ctr">
              <a:spcBef>
                <a:spcPts val="1200"/>
              </a:spcBef>
              <a:spcAft>
                <a:spcPts val="0"/>
              </a:spcAft>
              <a:buNone/>
            </a:pPr>
            <a:r>
              <a:rPr b="1" lang="en-US" sz="2400">
                <a:solidFill>
                  <a:schemeClr val="lt1"/>
                </a:solidFill>
                <a:latin typeface="Helvetica Neue"/>
                <a:ea typeface="Helvetica Neue"/>
                <a:cs typeface="Helvetica Neue"/>
                <a:sym typeface="Helvetica Neue"/>
              </a:rPr>
              <a:t>ONYX Art Exhibit-Manhattan, NY </a:t>
            </a:r>
            <a:endParaRPr b="1" sz="2400">
              <a:solidFill>
                <a:schemeClr val="lt1"/>
              </a:solidFill>
              <a:latin typeface="Helvetica Neue"/>
              <a:ea typeface="Helvetica Neue"/>
              <a:cs typeface="Helvetica Neue"/>
              <a:sym typeface="Helvetica Neue"/>
            </a:endParaRPr>
          </a:p>
          <a:p>
            <a:pPr indent="0" lvl="0" marL="114300" rtl="0" algn="ctr">
              <a:spcBef>
                <a:spcPts val="1200"/>
              </a:spcBef>
              <a:spcAft>
                <a:spcPts val="0"/>
              </a:spcAft>
              <a:buNone/>
            </a:pPr>
            <a:r>
              <a:rPr b="1" lang="en-US" sz="2400">
                <a:solidFill>
                  <a:schemeClr val="lt1"/>
                </a:solidFill>
                <a:latin typeface="Helvetica Neue"/>
                <a:ea typeface="Helvetica Neue"/>
                <a:cs typeface="Helvetica Neue"/>
                <a:sym typeface="Helvetica Neue"/>
              </a:rPr>
              <a:t>October 2022  </a:t>
            </a:r>
            <a:endParaRPr b="1" i="1" sz="24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8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rtl="0" algn="just">
              <a:spcBef>
                <a:spcPts val="0"/>
              </a:spcBef>
              <a:spcAft>
                <a:spcPts val="0"/>
              </a:spcAft>
              <a:buSzPts val="1100"/>
              <a:buNone/>
            </a:pPr>
            <a:r>
              <a:t/>
            </a:r>
            <a:endParaRPr i="0" sz="1800" u="none" cap="none" strike="noStrike">
              <a:solidFill>
                <a:schemeClr val="lt1"/>
              </a:solidFill>
              <a:latin typeface="Helvetica Neue"/>
              <a:ea typeface="Helvetica Neue"/>
              <a:cs typeface="Helvetica Neue"/>
              <a:sym typeface="Helvetica Neue"/>
            </a:endParaRPr>
          </a:p>
        </p:txBody>
      </p:sp>
      <p:sp>
        <p:nvSpPr>
          <p:cNvPr id="587" name="Google Shape;587;p47"/>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588" name="Google Shape;588;p47"/>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589" name="Google Shape;589;p47"/>
          <p:cNvSpPr txBox="1"/>
          <p:nvPr/>
        </p:nvSpPr>
        <p:spPr>
          <a:xfrm>
            <a:off x="6495351" y="6152950"/>
            <a:ext cx="5696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latin typeface="Helvetica Neue"/>
                <a:ea typeface="Helvetica Neue"/>
                <a:cs typeface="Helvetica Neue"/>
                <a:sym typeface="Helvetica Neue"/>
              </a:rPr>
              <a:t>(Image by Ashley Zelinskie)</a:t>
            </a:r>
            <a:endParaRPr b="1">
              <a:solidFill>
                <a:schemeClr val="lt1"/>
              </a:solidFill>
              <a:latin typeface="Helvetica Neue"/>
              <a:ea typeface="Helvetica Neue"/>
              <a:cs typeface="Helvetica Neue"/>
              <a:sym typeface="Helvetica Neue"/>
            </a:endParaRPr>
          </a:p>
        </p:txBody>
      </p:sp>
      <p:sp>
        <p:nvSpPr>
          <p:cNvPr id="590" name="Google Shape;590;p47"/>
          <p:cNvSpPr txBox="1"/>
          <p:nvPr/>
        </p:nvSpPr>
        <p:spPr>
          <a:xfrm>
            <a:off x="845750" y="6065650"/>
            <a:ext cx="5219100" cy="677100"/>
          </a:xfrm>
          <a:prstGeom prst="rect">
            <a:avLst/>
          </a:prstGeom>
          <a:noFill/>
          <a:ln>
            <a:noFill/>
          </a:ln>
        </p:spPr>
        <p:txBody>
          <a:bodyPr anchorCtr="0" anchor="t" bIns="91425" lIns="91425" spcFirstLastPara="1" rIns="91425" wrap="square" tIns="91425">
            <a:spAutoFit/>
          </a:bodyPr>
          <a:lstStyle/>
          <a:p>
            <a:pPr indent="182880" lvl="0" marL="0" rtl="0" algn="just">
              <a:spcBef>
                <a:spcPts val="0"/>
              </a:spcBef>
              <a:spcAft>
                <a:spcPts val="0"/>
              </a:spcAft>
              <a:buNone/>
            </a:pPr>
            <a:r>
              <a:t/>
            </a:r>
            <a:endParaRPr b="1" sz="1600">
              <a:solidFill>
                <a:srgbClr val="FF0000"/>
              </a:solidFill>
              <a:latin typeface="Helvetica Neue"/>
              <a:ea typeface="Helvetica Neue"/>
              <a:cs typeface="Helvetica Neue"/>
              <a:sym typeface="Helvetica Neue"/>
            </a:endParaRPr>
          </a:p>
          <a:p>
            <a:pPr indent="0" lvl="0" marL="0" rtl="0" algn="just">
              <a:lnSpc>
                <a:spcPct val="115000"/>
              </a:lnSpc>
              <a:spcBef>
                <a:spcPts val="0"/>
              </a:spcBef>
              <a:spcAft>
                <a:spcPts val="0"/>
              </a:spcAft>
              <a:buNone/>
            </a:pPr>
            <a:r>
              <a:rPr b="1" lang="en-US" sz="1600">
                <a:solidFill>
                  <a:schemeClr val="lt1"/>
                </a:solidFill>
                <a:latin typeface="Helvetica Neue"/>
                <a:ea typeface="Helvetica Neue"/>
                <a:cs typeface="Helvetica Neue"/>
                <a:sym typeface="Helvetica Neue"/>
              </a:rPr>
              <a:t>(Image by Ashley Zelinskie)</a:t>
            </a:r>
            <a:endParaRPr b="1" sz="1600">
              <a:solidFill>
                <a:schemeClr val="lt1"/>
              </a:solidFill>
              <a:latin typeface="Helvetica Neue"/>
              <a:ea typeface="Helvetica Neue"/>
              <a:cs typeface="Helvetica Neue"/>
              <a:sym typeface="Helvetica Neue"/>
            </a:endParaRPr>
          </a:p>
        </p:txBody>
      </p:sp>
      <p:pic>
        <p:nvPicPr>
          <p:cNvPr id="591" name="Google Shape;591;p47"/>
          <p:cNvPicPr preferRelativeResize="0"/>
          <p:nvPr/>
        </p:nvPicPr>
        <p:blipFill rotWithShape="1">
          <a:blip r:embed="rId5">
            <a:alphaModFix/>
          </a:blip>
          <a:srcRect b="0" l="24374" r="0" t="0"/>
          <a:stretch/>
        </p:blipFill>
        <p:spPr>
          <a:xfrm>
            <a:off x="1034549" y="1559625"/>
            <a:ext cx="4144701" cy="4067176"/>
          </a:xfrm>
          <a:prstGeom prst="rect">
            <a:avLst/>
          </a:prstGeom>
          <a:noFill/>
          <a:ln>
            <a:noFill/>
          </a:ln>
        </p:spPr>
      </p:pic>
      <p:pic>
        <p:nvPicPr>
          <p:cNvPr id="592" name="Google Shape;592;p47"/>
          <p:cNvPicPr preferRelativeResize="0"/>
          <p:nvPr/>
        </p:nvPicPr>
        <p:blipFill>
          <a:blip r:embed="rId6">
            <a:alphaModFix/>
          </a:blip>
          <a:stretch>
            <a:fillRect/>
          </a:stretch>
        </p:blipFill>
        <p:spPr>
          <a:xfrm>
            <a:off x="6253100" y="1629198"/>
            <a:ext cx="5889152" cy="39280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p48"/>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599" name="Google Shape;599;p48"/>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600" name="Google Shape;600;p48"/>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01" name="Google Shape;601;p48"/>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02" name="Google Shape;602;p48"/>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603" name="Google Shape;603;p48"/>
          <p:cNvSpPr txBox="1"/>
          <p:nvPr/>
        </p:nvSpPr>
        <p:spPr>
          <a:xfrm>
            <a:off x="1423720" y="320040"/>
            <a:ext cx="9360000" cy="3909600"/>
          </a:xfrm>
          <a:prstGeom prst="rect">
            <a:avLst/>
          </a:prstGeom>
          <a:noFill/>
          <a:ln>
            <a:noFill/>
          </a:ln>
        </p:spPr>
        <p:txBody>
          <a:bodyPr anchorCtr="0" anchor="t" bIns="45700" lIns="91425" spcFirstLastPara="1" rIns="91425" wrap="square" tIns="45700">
            <a:spAutoFit/>
          </a:bodyPr>
          <a:lstStyle/>
          <a:p>
            <a:pPr indent="0" lvl="0" marL="114300" rtl="0" algn="ctr">
              <a:spcBef>
                <a:spcPts val="1200"/>
              </a:spcBef>
              <a:spcAft>
                <a:spcPts val="0"/>
              </a:spcAft>
              <a:buNone/>
            </a:pPr>
            <a:r>
              <a:rPr b="1" lang="en-US" sz="2400">
                <a:solidFill>
                  <a:schemeClr val="lt1"/>
                </a:solidFill>
                <a:latin typeface="Helvetica Neue"/>
                <a:ea typeface="Helvetica Neue"/>
                <a:cs typeface="Helvetica Neue"/>
                <a:sym typeface="Helvetica Neue"/>
              </a:rPr>
              <a:t>ONYX Art Exhibit-Technical presentations by Webb Scientists and Engineers   </a:t>
            </a:r>
            <a:endParaRPr b="1" i="1" sz="24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8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rtl="0" algn="just">
              <a:spcBef>
                <a:spcPts val="0"/>
              </a:spcBef>
              <a:spcAft>
                <a:spcPts val="0"/>
              </a:spcAft>
              <a:buSzPts val="1100"/>
              <a:buNone/>
            </a:pPr>
            <a:r>
              <a:t/>
            </a:r>
            <a:endParaRPr i="0" sz="1800" u="none" cap="none" strike="noStrike">
              <a:solidFill>
                <a:schemeClr val="lt1"/>
              </a:solidFill>
              <a:latin typeface="Helvetica Neue"/>
              <a:ea typeface="Helvetica Neue"/>
              <a:cs typeface="Helvetica Neue"/>
              <a:sym typeface="Helvetica Neue"/>
            </a:endParaRPr>
          </a:p>
        </p:txBody>
      </p:sp>
      <p:sp>
        <p:nvSpPr>
          <p:cNvPr id="604" name="Google Shape;604;p48"/>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605" name="Google Shape;605;p48"/>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606" name="Google Shape;606;p48"/>
          <p:cNvSpPr txBox="1"/>
          <p:nvPr/>
        </p:nvSpPr>
        <p:spPr>
          <a:xfrm>
            <a:off x="6495351" y="6152950"/>
            <a:ext cx="5696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latin typeface="Helvetica Neue"/>
                <a:ea typeface="Helvetica Neue"/>
                <a:cs typeface="Helvetica Neue"/>
                <a:sym typeface="Helvetica Neue"/>
              </a:rPr>
              <a:t>(Image by Ashley Zelinskie)</a:t>
            </a:r>
            <a:endParaRPr b="1">
              <a:solidFill>
                <a:schemeClr val="lt1"/>
              </a:solidFill>
              <a:latin typeface="Helvetica Neue"/>
              <a:ea typeface="Helvetica Neue"/>
              <a:cs typeface="Helvetica Neue"/>
              <a:sym typeface="Helvetica Neue"/>
            </a:endParaRPr>
          </a:p>
        </p:txBody>
      </p:sp>
      <p:sp>
        <p:nvSpPr>
          <p:cNvPr id="607" name="Google Shape;607;p48"/>
          <p:cNvSpPr txBox="1"/>
          <p:nvPr/>
        </p:nvSpPr>
        <p:spPr>
          <a:xfrm>
            <a:off x="845750" y="6065650"/>
            <a:ext cx="5219100" cy="677100"/>
          </a:xfrm>
          <a:prstGeom prst="rect">
            <a:avLst/>
          </a:prstGeom>
          <a:noFill/>
          <a:ln>
            <a:noFill/>
          </a:ln>
        </p:spPr>
        <p:txBody>
          <a:bodyPr anchorCtr="0" anchor="t" bIns="91425" lIns="91425" spcFirstLastPara="1" rIns="91425" wrap="square" tIns="91425">
            <a:spAutoFit/>
          </a:bodyPr>
          <a:lstStyle/>
          <a:p>
            <a:pPr indent="182880" lvl="0" marL="0" rtl="0" algn="just">
              <a:spcBef>
                <a:spcPts val="0"/>
              </a:spcBef>
              <a:spcAft>
                <a:spcPts val="0"/>
              </a:spcAft>
              <a:buNone/>
            </a:pPr>
            <a:r>
              <a:t/>
            </a:r>
            <a:endParaRPr b="1" sz="1600">
              <a:solidFill>
                <a:srgbClr val="FF0000"/>
              </a:solidFill>
              <a:latin typeface="Helvetica Neue"/>
              <a:ea typeface="Helvetica Neue"/>
              <a:cs typeface="Helvetica Neue"/>
              <a:sym typeface="Helvetica Neue"/>
            </a:endParaRPr>
          </a:p>
          <a:p>
            <a:pPr indent="0" lvl="0" marL="0" rtl="0" algn="just">
              <a:lnSpc>
                <a:spcPct val="115000"/>
              </a:lnSpc>
              <a:spcBef>
                <a:spcPts val="0"/>
              </a:spcBef>
              <a:spcAft>
                <a:spcPts val="0"/>
              </a:spcAft>
              <a:buNone/>
            </a:pPr>
            <a:r>
              <a:rPr b="1" lang="en-US" sz="1600">
                <a:solidFill>
                  <a:schemeClr val="lt1"/>
                </a:solidFill>
                <a:latin typeface="Helvetica Neue"/>
                <a:ea typeface="Helvetica Neue"/>
                <a:cs typeface="Helvetica Neue"/>
                <a:sym typeface="Helvetica Neue"/>
              </a:rPr>
              <a:t>(image by Ashley Zelinskie)</a:t>
            </a:r>
            <a:endParaRPr b="1" sz="1600">
              <a:solidFill>
                <a:schemeClr val="lt1"/>
              </a:solidFill>
              <a:latin typeface="Helvetica Neue"/>
              <a:ea typeface="Helvetica Neue"/>
              <a:cs typeface="Helvetica Neue"/>
              <a:sym typeface="Helvetica Neue"/>
            </a:endParaRPr>
          </a:p>
        </p:txBody>
      </p:sp>
      <p:pic>
        <p:nvPicPr>
          <p:cNvPr id="608" name="Google Shape;608;p48"/>
          <p:cNvPicPr preferRelativeResize="0"/>
          <p:nvPr/>
        </p:nvPicPr>
        <p:blipFill rotWithShape="1">
          <a:blip r:embed="rId5">
            <a:alphaModFix/>
          </a:blip>
          <a:srcRect b="16654" l="0" r="0" t="16647"/>
          <a:stretch/>
        </p:blipFill>
        <p:spPr>
          <a:xfrm>
            <a:off x="155300" y="1559614"/>
            <a:ext cx="6097802" cy="4067186"/>
          </a:xfrm>
          <a:prstGeom prst="rect">
            <a:avLst/>
          </a:prstGeom>
          <a:noFill/>
          <a:ln>
            <a:noFill/>
          </a:ln>
        </p:spPr>
      </p:pic>
      <p:pic>
        <p:nvPicPr>
          <p:cNvPr id="609" name="Google Shape;609;p48"/>
          <p:cNvPicPr preferRelativeResize="0"/>
          <p:nvPr/>
        </p:nvPicPr>
        <p:blipFill rotWithShape="1">
          <a:blip r:embed="rId6">
            <a:alphaModFix/>
          </a:blip>
          <a:srcRect b="0" l="39" r="29" t="0"/>
          <a:stretch/>
        </p:blipFill>
        <p:spPr>
          <a:xfrm>
            <a:off x="6253100" y="1629198"/>
            <a:ext cx="5889152" cy="39280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id="615" name="Google Shape;615;p49"/>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616" name="Google Shape;616;p49"/>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617" name="Google Shape;617;p49"/>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18" name="Google Shape;618;p49"/>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19" name="Google Shape;619;p49"/>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620" name="Google Shape;620;p49"/>
          <p:cNvSpPr txBox="1"/>
          <p:nvPr/>
        </p:nvSpPr>
        <p:spPr>
          <a:xfrm>
            <a:off x="628150" y="1232800"/>
            <a:ext cx="4313100" cy="4410000"/>
          </a:xfrm>
          <a:prstGeom prst="rect">
            <a:avLst/>
          </a:prstGeom>
          <a:noFill/>
          <a:ln>
            <a:noFill/>
          </a:ln>
        </p:spPr>
        <p:txBody>
          <a:bodyPr anchorCtr="0" anchor="t" bIns="45700" lIns="91425" spcFirstLastPara="1" rIns="91425" wrap="square" tIns="45700">
            <a:spAutoFit/>
          </a:bodyPr>
          <a:lstStyle/>
          <a:p>
            <a:pPr indent="0" lvl="0" marL="0" rtl="0" algn="l">
              <a:spcBef>
                <a:spcPts val="1200"/>
              </a:spcBef>
              <a:spcAft>
                <a:spcPts val="0"/>
              </a:spcAft>
              <a:buNone/>
            </a:pPr>
            <a:r>
              <a:t/>
            </a:r>
            <a:endParaRPr b="1" sz="2400">
              <a:solidFill>
                <a:schemeClr val="lt1"/>
              </a:solidFill>
              <a:latin typeface="Helvetica Neue"/>
              <a:ea typeface="Helvetica Neue"/>
              <a:cs typeface="Helvetica Neue"/>
              <a:sym typeface="Helvetica Neue"/>
            </a:endParaRPr>
          </a:p>
          <a:p>
            <a:pPr indent="0" lvl="0" marL="0" rtl="0" algn="l">
              <a:spcBef>
                <a:spcPts val="300"/>
              </a:spcBef>
              <a:spcAft>
                <a:spcPts val="0"/>
              </a:spcAft>
              <a:buClr>
                <a:schemeClr val="dk1"/>
              </a:buClr>
              <a:buSzPts val="1100"/>
              <a:buFont typeface="Arial"/>
              <a:buNone/>
            </a:pPr>
            <a:r>
              <a:rPr b="1" lang="en-US" sz="2000">
                <a:solidFill>
                  <a:schemeClr val="lt1"/>
                </a:solidFill>
                <a:latin typeface="Helvetica Neue"/>
                <a:ea typeface="Helvetica Neue"/>
                <a:cs typeface="Helvetica Neue"/>
                <a:sym typeface="Helvetica Neue"/>
              </a:rPr>
              <a:t>Continued collaboration with a new VR world featuring ESA representatives highlighting international partnerships on Webb </a:t>
            </a:r>
            <a:endParaRPr b="1" sz="2000">
              <a:solidFill>
                <a:schemeClr val="lt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b="1" lang="en-US" sz="2000">
                <a:solidFill>
                  <a:schemeClr val="lt1"/>
                </a:solidFill>
                <a:latin typeface="Helvetica Neue"/>
                <a:ea typeface="Helvetica Neue"/>
                <a:cs typeface="Helvetica Neue"/>
                <a:sym typeface="Helvetica Neue"/>
              </a:rPr>
              <a:t> </a:t>
            </a:r>
            <a:endParaRPr b="1" sz="2000">
              <a:solidFill>
                <a:schemeClr val="lt1"/>
              </a:solidFill>
              <a:latin typeface="Helvetica Neue"/>
              <a:ea typeface="Helvetica Neue"/>
              <a:cs typeface="Helvetica Neue"/>
              <a:sym typeface="Helvetica Neue"/>
            </a:endParaRPr>
          </a:p>
          <a:p>
            <a:pPr indent="0" lvl="0" marL="0" marR="0" rtl="0" algn="l">
              <a:lnSpc>
                <a:spcPct val="100000"/>
              </a:lnSpc>
              <a:spcBef>
                <a:spcPts val="2400"/>
              </a:spcBef>
              <a:spcAft>
                <a:spcPts val="0"/>
              </a:spcAft>
              <a:buClr>
                <a:schemeClr val="dk1"/>
              </a:buClr>
              <a:buSzPts val="2800"/>
              <a:buFont typeface="Calibri"/>
              <a:buNone/>
            </a:pPr>
            <a:r>
              <a:t/>
            </a:r>
            <a:endParaRPr i="1" sz="2000">
              <a:solidFill>
                <a:schemeClr val="lt1"/>
              </a:solidFill>
              <a:latin typeface="Helvetica Neue Light"/>
              <a:ea typeface="Helvetica Neue Light"/>
              <a:cs typeface="Helvetica Neue Light"/>
              <a:sym typeface="Helvetica Neue Light"/>
            </a:endParaRPr>
          </a:p>
          <a:p>
            <a:pPr indent="0" lvl="0" marL="0" marR="0" rtl="0" algn="l">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l">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rtl="0" algn="l">
              <a:spcBef>
                <a:spcPts val="0"/>
              </a:spcBef>
              <a:spcAft>
                <a:spcPts val="0"/>
              </a:spcAft>
              <a:buSzPts val="1100"/>
              <a:buNone/>
            </a:pPr>
            <a:r>
              <a:t/>
            </a:r>
            <a:endParaRPr i="0" sz="1800" u="none" cap="none" strike="noStrike">
              <a:solidFill>
                <a:schemeClr val="lt1"/>
              </a:solidFill>
              <a:latin typeface="Helvetica Neue"/>
              <a:ea typeface="Helvetica Neue"/>
              <a:cs typeface="Helvetica Neue"/>
              <a:sym typeface="Helvetica Neue"/>
            </a:endParaRPr>
          </a:p>
        </p:txBody>
      </p:sp>
      <p:sp>
        <p:nvSpPr>
          <p:cNvPr id="621" name="Google Shape;621;p49"/>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622" name="Google Shape;622;p49"/>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623" name="Google Shape;623;p49"/>
          <p:cNvSpPr txBox="1"/>
          <p:nvPr/>
        </p:nvSpPr>
        <p:spPr>
          <a:xfrm>
            <a:off x="6615800" y="5482800"/>
            <a:ext cx="52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b="1">
              <a:solidFill>
                <a:srgbClr val="FF0000"/>
              </a:solidFill>
              <a:latin typeface="Helvetica Neue"/>
              <a:ea typeface="Helvetica Neue"/>
              <a:cs typeface="Helvetica Neue"/>
              <a:sym typeface="Helvetica Neue"/>
            </a:endParaRPr>
          </a:p>
        </p:txBody>
      </p:sp>
      <p:sp>
        <p:nvSpPr>
          <p:cNvPr id="624" name="Google Shape;624;p49"/>
          <p:cNvSpPr txBox="1"/>
          <p:nvPr/>
        </p:nvSpPr>
        <p:spPr>
          <a:xfrm>
            <a:off x="1416000" y="349496"/>
            <a:ext cx="9360000" cy="4063500"/>
          </a:xfrm>
          <a:prstGeom prst="rect">
            <a:avLst/>
          </a:prstGeom>
          <a:noFill/>
          <a:ln>
            <a:noFill/>
          </a:ln>
        </p:spPr>
        <p:txBody>
          <a:bodyPr anchorCtr="0" anchor="t" bIns="45700" lIns="91425" spcFirstLastPara="1" rIns="91425" wrap="square" tIns="45700">
            <a:spAutoFit/>
          </a:bodyPr>
          <a:lstStyle/>
          <a:p>
            <a:pPr indent="0" lvl="0" marL="114300" rtl="0" algn="ctr">
              <a:spcBef>
                <a:spcPts val="1200"/>
              </a:spcBef>
              <a:spcAft>
                <a:spcPts val="0"/>
              </a:spcAft>
              <a:buNone/>
            </a:pPr>
            <a:r>
              <a:rPr b="1" lang="en-US" sz="2400">
                <a:solidFill>
                  <a:schemeClr val="lt1"/>
                </a:solidFill>
                <a:latin typeface="Helvetica Neue"/>
                <a:ea typeface="Helvetica Neue"/>
                <a:cs typeface="Helvetica Neue"/>
                <a:sym typeface="Helvetica Neue"/>
              </a:rPr>
              <a:t>European Space Agency (ESA) Unfolding the Universe  </a:t>
            </a:r>
            <a:endParaRPr b="1" sz="2400">
              <a:solidFill>
                <a:schemeClr val="lt1"/>
              </a:solidFill>
              <a:latin typeface="Helvetica Neue"/>
              <a:ea typeface="Helvetica Neue"/>
              <a:cs typeface="Helvetica Neue"/>
              <a:sym typeface="Helvetica Neue"/>
            </a:endParaRPr>
          </a:p>
          <a:p>
            <a:pPr indent="0" lvl="0" marL="114300" rtl="0" algn="ctr">
              <a:spcBef>
                <a:spcPts val="1200"/>
              </a:spcBef>
              <a:spcAft>
                <a:spcPts val="0"/>
              </a:spcAft>
              <a:buNone/>
            </a:pPr>
            <a:r>
              <a:rPr b="1" lang="en-US" sz="2400">
                <a:solidFill>
                  <a:schemeClr val="lt1"/>
                </a:solidFill>
                <a:latin typeface="Helvetica Neue"/>
                <a:ea typeface="Helvetica Neue"/>
                <a:cs typeface="Helvetica Neue"/>
                <a:sym typeface="Helvetica Neue"/>
              </a:rPr>
              <a:t>  </a:t>
            </a:r>
            <a:endParaRPr b="1" i="1" sz="24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8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rtl="0" algn="just">
              <a:spcBef>
                <a:spcPts val="0"/>
              </a:spcBef>
              <a:spcAft>
                <a:spcPts val="0"/>
              </a:spcAft>
              <a:buSzPts val="1100"/>
              <a:buNone/>
            </a:pPr>
            <a:r>
              <a:t/>
            </a:r>
            <a:endParaRPr i="0" sz="1800" u="none" cap="none" strike="noStrike">
              <a:solidFill>
                <a:schemeClr val="lt1"/>
              </a:solidFill>
              <a:latin typeface="Helvetica Neue"/>
              <a:ea typeface="Helvetica Neue"/>
              <a:cs typeface="Helvetica Neue"/>
              <a:sym typeface="Helvetica Neue"/>
            </a:endParaRPr>
          </a:p>
        </p:txBody>
      </p:sp>
      <p:sp>
        <p:nvSpPr>
          <p:cNvPr id="625" name="Google Shape;625;p49"/>
          <p:cNvSpPr txBox="1"/>
          <p:nvPr/>
        </p:nvSpPr>
        <p:spPr>
          <a:xfrm>
            <a:off x="5310275" y="6430575"/>
            <a:ext cx="6993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latin typeface="Helvetica Neue"/>
                <a:ea typeface="Helvetica Neue"/>
                <a:cs typeface="Helvetica Neue"/>
                <a:sym typeface="Helvetica Neue"/>
              </a:rPr>
              <a:t> “Ariane 5” by Ashley Zelinskie. </a:t>
            </a:r>
            <a:r>
              <a:rPr b="1" i="1" lang="en-US" sz="1600">
                <a:solidFill>
                  <a:schemeClr val="lt1"/>
                </a:solidFill>
                <a:latin typeface="Helvetica Neue"/>
                <a:ea typeface="Helvetica Neue"/>
                <a:cs typeface="Helvetica Neue"/>
                <a:sym typeface="Helvetica Neue"/>
              </a:rPr>
              <a:t>(Image by Ashley Zelinskie)</a:t>
            </a:r>
            <a:endParaRPr b="1">
              <a:solidFill>
                <a:schemeClr val="lt1"/>
              </a:solidFill>
              <a:latin typeface="Helvetica Neue"/>
              <a:ea typeface="Helvetica Neue"/>
              <a:cs typeface="Helvetica Neue"/>
              <a:sym typeface="Helvetica Neue"/>
            </a:endParaRPr>
          </a:p>
        </p:txBody>
      </p:sp>
      <p:pic>
        <p:nvPicPr>
          <p:cNvPr id="626" name="Google Shape;626;p49"/>
          <p:cNvPicPr preferRelativeResize="0"/>
          <p:nvPr/>
        </p:nvPicPr>
        <p:blipFill>
          <a:blip r:embed="rId5">
            <a:alphaModFix/>
          </a:blip>
          <a:stretch>
            <a:fillRect/>
          </a:stretch>
        </p:blipFill>
        <p:spPr>
          <a:xfrm>
            <a:off x="4607274" y="1320031"/>
            <a:ext cx="7343698" cy="497707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id="632" name="Google Shape;632;p50"/>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633" name="Google Shape;633;p50"/>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634" name="Google Shape;634;p50"/>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5" name="Google Shape;635;p50"/>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6" name="Google Shape;636;p50"/>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637" name="Google Shape;637;p50"/>
          <p:cNvSpPr txBox="1"/>
          <p:nvPr/>
        </p:nvSpPr>
        <p:spPr>
          <a:xfrm>
            <a:off x="861300" y="320050"/>
            <a:ext cx="5595300" cy="7734600"/>
          </a:xfrm>
          <a:prstGeom prst="rect">
            <a:avLst/>
          </a:prstGeom>
          <a:noFill/>
          <a:ln>
            <a:noFill/>
          </a:ln>
        </p:spPr>
        <p:txBody>
          <a:bodyPr anchorCtr="0" anchor="t" bIns="45700" lIns="91425" spcFirstLastPara="1" rIns="91425" wrap="square" tIns="45700">
            <a:spAutoFit/>
          </a:bodyPr>
          <a:lstStyle/>
          <a:p>
            <a:pPr indent="0" lvl="0" marL="114300" rtl="0" algn="ctr">
              <a:spcBef>
                <a:spcPts val="1200"/>
              </a:spcBef>
              <a:spcAft>
                <a:spcPts val="0"/>
              </a:spcAft>
              <a:buNone/>
            </a:pPr>
            <a:r>
              <a:rPr b="1" lang="en-US" sz="2400">
                <a:solidFill>
                  <a:schemeClr val="lt1"/>
                </a:solidFill>
                <a:latin typeface="Helvetica Neue"/>
                <a:ea typeface="Helvetica Neue"/>
                <a:cs typeface="Helvetica Neue"/>
                <a:sym typeface="Helvetica Neue"/>
              </a:rPr>
              <a:t>Discussion</a:t>
            </a:r>
            <a:endParaRPr b="1" sz="2400">
              <a:solidFill>
                <a:schemeClr val="lt1"/>
              </a:solidFill>
              <a:latin typeface="Helvetica Neue"/>
              <a:ea typeface="Helvetica Neue"/>
              <a:cs typeface="Helvetica Neue"/>
              <a:sym typeface="Helvetica Neue"/>
            </a:endParaRPr>
          </a:p>
          <a:p>
            <a:pPr indent="0" lvl="0" marL="0" rtl="0" algn="l">
              <a:spcBef>
                <a:spcPts val="1200"/>
              </a:spcBef>
              <a:spcAft>
                <a:spcPts val="0"/>
              </a:spcAft>
              <a:buNone/>
            </a:pPr>
            <a:r>
              <a:t/>
            </a:r>
            <a:endParaRPr b="1" sz="2400">
              <a:solidFill>
                <a:schemeClr val="lt1"/>
              </a:solidFill>
              <a:latin typeface="Helvetica Neue"/>
              <a:ea typeface="Helvetica Neue"/>
              <a:cs typeface="Helvetica Neue"/>
              <a:sym typeface="Helvetica Neue"/>
            </a:endParaRPr>
          </a:p>
          <a:p>
            <a:pPr indent="182880" lvl="0" marL="0" rtl="0" algn="l">
              <a:spcBef>
                <a:spcPts val="300"/>
              </a:spcBef>
              <a:spcAft>
                <a:spcPts val="0"/>
              </a:spcAft>
              <a:buClr>
                <a:schemeClr val="dk1"/>
              </a:buClr>
              <a:buSzPts val="1100"/>
              <a:buFont typeface="Arial"/>
              <a:buNone/>
            </a:pPr>
            <a:r>
              <a:rPr b="1" lang="en-US">
                <a:solidFill>
                  <a:schemeClr val="lt1"/>
                </a:solidFill>
                <a:latin typeface="Helvetica Neue"/>
                <a:ea typeface="Helvetica Neue"/>
                <a:cs typeface="Helvetica Neue"/>
                <a:sym typeface="Helvetica Neue"/>
              </a:rPr>
              <a:t>For far too long art and science have existed on opposite ends of the spectrum. Stereotypes can allow cross-collaboration to be difficult. </a:t>
            </a:r>
            <a:endParaRPr b="1">
              <a:solidFill>
                <a:schemeClr val="lt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b="1" lang="en-US">
                <a:solidFill>
                  <a:schemeClr val="lt1"/>
                </a:solidFill>
                <a:latin typeface="Helvetica Neue"/>
                <a:ea typeface="Helvetica Neue"/>
                <a:cs typeface="Helvetica Neue"/>
                <a:sym typeface="Helvetica Neue"/>
              </a:rPr>
              <a:t>Much can be achieved by adding a dose of diverse artistic and creative thinking to the pursuit of science. Furthermore those achievements can benefit from being shared in artistic arenas because they reach wider audiences when artists have access to new ideas and discoveries. </a:t>
            </a:r>
            <a:endParaRPr b="1">
              <a:solidFill>
                <a:schemeClr val="lt1"/>
              </a:solidFill>
              <a:latin typeface="Helvetica Neue"/>
              <a:ea typeface="Helvetica Neue"/>
              <a:cs typeface="Helvetica Neue"/>
              <a:sym typeface="Helvetica Neue"/>
            </a:endParaRPr>
          </a:p>
          <a:p>
            <a:pPr indent="182880" lvl="0" marL="0" rtl="0" algn="l">
              <a:spcBef>
                <a:spcPts val="0"/>
              </a:spcBef>
              <a:spcAft>
                <a:spcPts val="0"/>
              </a:spcAft>
              <a:buClr>
                <a:schemeClr val="dk1"/>
              </a:buClr>
              <a:buSzPts val="1100"/>
              <a:buFont typeface="Arial"/>
              <a:buNone/>
            </a:pPr>
            <a:r>
              <a:rPr b="1" lang="en-US">
                <a:solidFill>
                  <a:schemeClr val="lt1"/>
                </a:solidFill>
                <a:latin typeface="Helvetica Neue"/>
                <a:ea typeface="Helvetica Neue"/>
                <a:cs typeface="Helvetica Neue"/>
                <a:sym typeface="Helvetica Neue"/>
              </a:rPr>
              <a:t>  Each member of the public who participated in an art campaign or viewed an art exhibit may have told friends and family, or posted their own work for their followers to see, and trying to add that up would be an impossible task. But as detailed in this paper, we can see proof of the impact of Webb on the artists who have documented it. We can look at the numbers of art pieces, exhibitions, and website and online gallery views, like artist Gong’s 9.2 million Flickr views. And we can look at the press coverage of Zelinskie’s exhibit.</a:t>
            </a:r>
            <a:br>
              <a:rPr b="1" lang="en-US">
                <a:solidFill>
                  <a:schemeClr val="lt1"/>
                </a:solidFill>
                <a:latin typeface="Helvetica Neue"/>
                <a:ea typeface="Helvetica Neue"/>
                <a:cs typeface="Helvetica Neue"/>
                <a:sym typeface="Helvetica Neue"/>
              </a:rPr>
            </a:br>
            <a:r>
              <a:rPr b="1" lang="en-US">
                <a:solidFill>
                  <a:schemeClr val="lt1"/>
                </a:solidFill>
                <a:latin typeface="Helvetica Neue"/>
                <a:ea typeface="Helvetica Neue"/>
                <a:cs typeface="Helvetica Neue"/>
                <a:sym typeface="Helvetica Neue"/>
              </a:rPr>
              <a:t>		Artists are able to capture and communicate complex ideas simply and beautifully. Scientists are great thinkers and genius minds that can solve the mysteries of the universe. Imagine what they can do together. </a:t>
            </a:r>
            <a:endParaRPr b="1">
              <a:solidFill>
                <a:schemeClr val="lt1"/>
              </a:solidFill>
              <a:latin typeface="Helvetica Neue"/>
              <a:ea typeface="Helvetica Neue"/>
              <a:cs typeface="Helvetica Neue"/>
              <a:sym typeface="Helvetica Neue"/>
            </a:endParaRPr>
          </a:p>
          <a:p>
            <a:pPr indent="0" lvl="0" marL="0" marR="0" rtl="0" algn="l">
              <a:lnSpc>
                <a:spcPct val="100000"/>
              </a:lnSpc>
              <a:spcBef>
                <a:spcPts val="2400"/>
              </a:spcBef>
              <a:spcAft>
                <a:spcPts val="0"/>
              </a:spcAft>
              <a:buClr>
                <a:schemeClr val="dk1"/>
              </a:buClr>
              <a:buSzPts val="2800"/>
              <a:buFont typeface="Calibri"/>
              <a:buNone/>
            </a:pPr>
            <a:r>
              <a:t/>
            </a:r>
            <a:endParaRPr i="1" sz="2800">
              <a:solidFill>
                <a:schemeClr val="lt1"/>
              </a:solidFill>
              <a:latin typeface="Helvetica Neue Light"/>
              <a:ea typeface="Helvetica Neue Light"/>
              <a:cs typeface="Helvetica Neue Light"/>
              <a:sym typeface="Helvetica Neue Light"/>
            </a:endParaRPr>
          </a:p>
          <a:p>
            <a:pPr indent="0" lvl="0" marL="0" marR="0" rtl="0" algn="l">
              <a:lnSpc>
                <a:spcPct val="100000"/>
              </a:lnSpc>
              <a:spcBef>
                <a:spcPts val="2400"/>
              </a:spcBef>
              <a:spcAft>
                <a:spcPts val="0"/>
              </a:spcAft>
              <a:buClr>
                <a:schemeClr val="dk1"/>
              </a:buClr>
              <a:buSzPts val="2800"/>
              <a:buFont typeface="Calibri"/>
              <a:buNone/>
            </a:pPr>
            <a:r>
              <a:t/>
            </a:r>
            <a:endParaRPr b="0" i="1" sz="2800" u="none" cap="none" strike="noStrike">
              <a:solidFill>
                <a:srgbClr val="F4B081"/>
              </a:solidFill>
              <a:latin typeface="Helvetica Neue"/>
              <a:ea typeface="Helvetica Neue"/>
              <a:cs typeface="Helvetica Neue"/>
              <a:sym typeface="Helvetica Neue"/>
            </a:endParaRPr>
          </a:p>
          <a:p>
            <a:pPr indent="0" lvl="0" marL="0" marR="0" rtl="0" algn="l">
              <a:spcBef>
                <a:spcPts val="0"/>
              </a:spcBef>
              <a:spcAft>
                <a:spcPts val="0"/>
              </a:spcAft>
              <a:buNone/>
            </a:pPr>
            <a:r>
              <a:rPr b="0" i="0" lang="en-US" sz="2800" u="none" cap="none" strike="noStrike">
                <a:solidFill>
                  <a:schemeClr val="dk1"/>
                </a:solidFill>
                <a:latin typeface="Calibri"/>
                <a:ea typeface="Calibri"/>
                <a:cs typeface="Calibri"/>
                <a:sym typeface="Calibri"/>
              </a:rPr>
              <a:t> </a:t>
            </a:r>
            <a:endParaRPr b="0" i="1" sz="2800" u="none" cap="none" strike="noStrike">
              <a:solidFill>
                <a:srgbClr val="F4B081"/>
              </a:solidFill>
              <a:latin typeface="Helvetica Neue"/>
              <a:ea typeface="Helvetica Neue"/>
              <a:cs typeface="Helvetica Neue"/>
              <a:sym typeface="Helvetica Neue"/>
            </a:endParaRPr>
          </a:p>
          <a:p>
            <a:pPr indent="0" lvl="0" marL="0" rtl="0" algn="l">
              <a:spcBef>
                <a:spcPts val="0"/>
              </a:spcBef>
              <a:spcAft>
                <a:spcPts val="0"/>
              </a:spcAft>
              <a:buSzPts val="1100"/>
              <a:buNone/>
            </a:pPr>
            <a:r>
              <a:t/>
            </a:r>
            <a:endParaRPr i="0" sz="1800" u="none" cap="none" strike="noStrike">
              <a:solidFill>
                <a:schemeClr val="lt1"/>
              </a:solidFill>
              <a:latin typeface="Helvetica Neue"/>
              <a:ea typeface="Helvetica Neue"/>
              <a:cs typeface="Helvetica Neue"/>
              <a:sym typeface="Helvetica Neue"/>
            </a:endParaRPr>
          </a:p>
        </p:txBody>
      </p:sp>
      <p:sp>
        <p:nvSpPr>
          <p:cNvPr id="638" name="Google Shape;638;p50"/>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639" name="Google Shape;639;p50"/>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640" name="Google Shape;640;p50"/>
          <p:cNvSpPr txBox="1"/>
          <p:nvPr/>
        </p:nvSpPr>
        <p:spPr>
          <a:xfrm>
            <a:off x="6615800" y="5482800"/>
            <a:ext cx="521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b="1">
              <a:solidFill>
                <a:srgbClr val="FF0000"/>
              </a:solidFill>
              <a:latin typeface="Helvetica Neue"/>
              <a:ea typeface="Helvetica Neue"/>
              <a:cs typeface="Helvetica Neue"/>
              <a:sym typeface="Helvetica Neue"/>
            </a:endParaRPr>
          </a:p>
        </p:txBody>
      </p:sp>
      <p:sp>
        <p:nvSpPr>
          <p:cNvPr id="641" name="Google Shape;641;p50"/>
          <p:cNvSpPr txBox="1"/>
          <p:nvPr/>
        </p:nvSpPr>
        <p:spPr>
          <a:xfrm>
            <a:off x="6281650" y="5672875"/>
            <a:ext cx="6993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lt1"/>
                </a:solidFill>
                <a:latin typeface="Helvetica Neue"/>
                <a:ea typeface="Helvetica Neue"/>
                <a:cs typeface="Helvetica Neue"/>
                <a:sym typeface="Helvetica Neue"/>
              </a:rPr>
              <a:t> “Stephen’s Quintet ” by Ashley Zelinskie.</a:t>
            </a:r>
            <a:endParaRPr b="1" sz="16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b="1" lang="en-US" sz="1600">
                <a:solidFill>
                  <a:schemeClr val="lt1"/>
                </a:solidFill>
                <a:latin typeface="Helvetica Neue"/>
                <a:ea typeface="Helvetica Neue"/>
                <a:cs typeface="Helvetica Neue"/>
                <a:sym typeface="Helvetica Neue"/>
              </a:rPr>
              <a:t> </a:t>
            </a:r>
            <a:r>
              <a:rPr b="1" i="1" lang="en-US" sz="1600">
                <a:solidFill>
                  <a:schemeClr val="lt1"/>
                </a:solidFill>
                <a:latin typeface="Helvetica Neue"/>
                <a:ea typeface="Helvetica Neue"/>
                <a:cs typeface="Helvetica Neue"/>
                <a:sym typeface="Helvetica Neue"/>
              </a:rPr>
              <a:t>(Image by Ashley Zelinskie)</a:t>
            </a:r>
            <a:endParaRPr b="1">
              <a:solidFill>
                <a:schemeClr val="lt1"/>
              </a:solidFill>
              <a:latin typeface="Helvetica Neue"/>
              <a:ea typeface="Helvetica Neue"/>
              <a:cs typeface="Helvetica Neue"/>
              <a:sym typeface="Helvetica Neue"/>
            </a:endParaRPr>
          </a:p>
        </p:txBody>
      </p:sp>
      <p:pic>
        <p:nvPicPr>
          <p:cNvPr id="642" name="Google Shape;642;p50"/>
          <p:cNvPicPr preferRelativeResize="0"/>
          <p:nvPr/>
        </p:nvPicPr>
        <p:blipFill>
          <a:blip r:embed="rId5">
            <a:alphaModFix/>
          </a:blip>
          <a:stretch>
            <a:fillRect/>
          </a:stretch>
        </p:blipFill>
        <p:spPr>
          <a:xfrm>
            <a:off x="6456600" y="1956875"/>
            <a:ext cx="5595300" cy="348613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16"/>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129" name="Google Shape;129;p16"/>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130" name="Google Shape;130;p16"/>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1" name="Google Shape;131;p16"/>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2" name="Google Shape;132;p16"/>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133" name="Google Shape;133;p16"/>
          <p:cNvSpPr txBox="1"/>
          <p:nvPr/>
        </p:nvSpPr>
        <p:spPr>
          <a:xfrm>
            <a:off x="1416006" y="1554400"/>
            <a:ext cx="9360000" cy="3940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chemeClr val="lt1"/>
                </a:solidFill>
                <a:latin typeface="Helvetica Neue"/>
                <a:ea typeface="Helvetica Neue"/>
                <a:cs typeface="Helvetica Neue"/>
                <a:sym typeface="Helvetica Neue"/>
              </a:rPr>
              <a:t>Communications Methods for International </a:t>
            </a:r>
            <a:r>
              <a:rPr b="1" lang="en-US" sz="3000">
                <a:solidFill>
                  <a:schemeClr val="lt1"/>
                </a:solidFill>
                <a:latin typeface="Helvetica Neue"/>
                <a:ea typeface="Helvetica Neue"/>
                <a:cs typeface="Helvetica Neue"/>
                <a:sym typeface="Helvetica Neue"/>
              </a:rPr>
              <a:t>Collaboration</a:t>
            </a:r>
            <a:endParaRPr b="1" sz="3000">
              <a:solidFill>
                <a:schemeClr val="lt1"/>
              </a:solidFill>
              <a:latin typeface="Helvetica Neue"/>
              <a:ea typeface="Helvetica Neue"/>
              <a:cs typeface="Helvetica Neue"/>
              <a:sym typeface="Helvetica Neue"/>
            </a:endParaRPr>
          </a:p>
          <a:p>
            <a:pPr indent="0" lvl="0" marL="0" marR="0" rtl="0" algn="ctr">
              <a:spcBef>
                <a:spcPts val="0"/>
              </a:spcBef>
              <a:spcAft>
                <a:spcPts val="0"/>
              </a:spcAft>
              <a:buNone/>
            </a:pPr>
            <a:r>
              <a:t/>
            </a:r>
            <a:endParaRPr b="1" sz="3000">
              <a:solidFill>
                <a:schemeClr val="lt1"/>
              </a:solidFill>
              <a:latin typeface="Helvetica Neue"/>
              <a:ea typeface="Helvetica Neue"/>
              <a:cs typeface="Helvetica Neue"/>
              <a:sym typeface="Helvetica Neue"/>
            </a:endParaRPr>
          </a:p>
          <a:p>
            <a:pPr indent="0" lvl="0" marL="0" rtl="0" algn="ctr">
              <a:spcBef>
                <a:spcPts val="0"/>
              </a:spcBef>
              <a:spcAft>
                <a:spcPts val="0"/>
              </a:spcAft>
              <a:buSzPts val="1100"/>
              <a:buNone/>
            </a:pPr>
            <a:r>
              <a:rPr b="1" i="1" lang="en-US" sz="2000">
                <a:solidFill>
                  <a:schemeClr val="lt1"/>
                </a:solidFill>
                <a:latin typeface="Helvetica Neue"/>
                <a:ea typeface="Helvetica Neue"/>
                <a:cs typeface="Helvetica Neue"/>
                <a:sym typeface="Helvetica Neue"/>
              </a:rPr>
              <a:t>Webb is an international project with 24 countries, a partnership between NASA, the European Space Agency, and the Canadian Space Agency.</a:t>
            </a:r>
            <a:endParaRPr b="1" i="1" sz="2000">
              <a:solidFill>
                <a:schemeClr val="lt1"/>
              </a:solidFill>
              <a:latin typeface="Helvetica Neue"/>
              <a:ea typeface="Helvetica Neue"/>
              <a:cs typeface="Helvetica Neue"/>
              <a:sym typeface="Helvetica Neue"/>
            </a:endParaRPr>
          </a:p>
          <a:p>
            <a:pPr indent="0" lvl="0" marL="0" rtl="0" algn="ctr">
              <a:spcBef>
                <a:spcPts val="0"/>
              </a:spcBef>
              <a:spcAft>
                <a:spcPts val="0"/>
              </a:spcAft>
              <a:buSzPts val="1100"/>
              <a:buNone/>
            </a:pPr>
            <a:r>
              <a:t/>
            </a:r>
            <a:endParaRPr b="1" i="1" sz="2000">
              <a:solidFill>
                <a:schemeClr val="lt1"/>
              </a:solidFill>
              <a:latin typeface="Helvetica Neue"/>
              <a:ea typeface="Helvetica Neue"/>
              <a:cs typeface="Helvetica Neue"/>
              <a:sym typeface="Helvetica Neue"/>
            </a:endParaRPr>
          </a:p>
          <a:p>
            <a:pPr indent="0" lvl="0" marL="0" rtl="0" algn="ctr">
              <a:spcBef>
                <a:spcPts val="0"/>
              </a:spcBef>
              <a:spcAft>
                <a:spcPts val="0"/>
              </a:spcAft>
              <a:buSzPts val="1100"/>
              <a:buNone/>
            </a:pPr>
            <a:r>
              <a:rPr b="1" i="1" lang="en-US" sz="2000">
                <a:solidFill>
                  <a:schemeClr val="lt1"/>
                </a:solidFill>
                <a:latin typeface="Helvetica Neue"/>
                <a:ea typeface="Helvetica Neue"/>
                <a:cs typeface="Helvetica Neue"/>
                <a:sym typeface="Helvetica Neue"/>
              </a:rPr>
              <a:t>Webb team members need to communicate with each other across culture and language</a:t>
            </a:r>
            <a:endParaRPr b="1" i="1" sz="2000">
              <a:solidFill>
                <a:schemeClr val="lt1"/>
              </a:solidFill>
              <a:latin typeface="Helvetica Neue"/>
              <a:ea typeface="Helvetica Neue"/>
              <a:cs typeface="Helvetica Neue"/>
              <a:sym typeface="Helvetica Neue"/>
            </a:endParaRPr>
          </a:p>
          <a:p>
            <a:pPr indent="0" lvl="0" marL="0" rtl="0" algn="ctr">
              <a:spcBef>
                <a:spcPts val="0"/>
              </a:spcBef>
              <a:spcAft>
                <a:spcPts val="0"/>
              </a:spcAft>
              <a:buSzPts val="1100"/>
              <a:buNone/>
            </a:pPr>
            <a:r>
              <a:t/>
            </a:r>
            <a:endParaRPr b="1" i="1" sz="2000">
              <a:solidFill>
                <a:schemeClr val="lt1"/>
              </a:solidFill>
              <a:latin typeface="Helvetica Neue"/>
              <a:ea typeface="Helvetica Neue"/>
              <a:cs typeface="Helvetica Neue"/>
              <a:sym typeface="Helvetica Neue"/>
            </a:endParaRPr>
          </a:p>
          <a:p>
            <a:pPr indent="0" lvl="0" marL="0" rtl="0" algn="ctr">
              <a:spcBef>
                <a:spcPts val="0"/>
              </a:spcBef>
              <a:spcAft>
                <a:spcPts val="0"/>
              </a:spcAft>
              <a:buSzPts val="1100"/>
              <a:buNone/>
            </a:pPr>
            <a:r>
              <a:rPr b="1" i="1" lang="en-US" sz="2000">
                <a:solidFill>
                  <a:schemeClr val="lt1"/>
                </a:solidFill>
                <a:latin typeface="Helvetica Neue"/>
                <a:ea typeface="Helvetica Neue"/>
                <a:cs typeface="Helvetica Neue"/>
                <a:sym typeface="Helvetica Neue"/>
              </a:rPr>
              <a:t>Outreach and social media teams additionally must consider the languages and cultures of the members of the public who consume their content.</a:t>
            </a:r>
            <a:endParaRPr b="1" i="1" sz="2000">
              <a:solidFill>
                <a:schemeClr val="lt1"/>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17"/>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140" name="Google Shape;140;p17"/>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141" name="Google Shape;141;p17"/>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42" name="Google Shape;142;p17"/>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43" name="Google Shape;143;p17"/>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144" name="Google Shape;144;p17"/>
          <p:cNvSpPr txBox="1"/>
          <p:nvPr/>
        </p:nvSpPr>
        <p:spPr>
          <a:xfrm>
            <a:off x="1423720" y="320040"/>
            <a:ext cx="9360000" cy="394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Helvetica Neue"/>
              <a:buNone/>
            </a:pPr>
            <a:r>
              <a:rPr b="1" lang="en-US" sz="2000">
                <a:solidFill>
                  <a:schemeClr val="lt1"/>
                </a:solidFill>
                <a:latin typeface="Helvetica Neue"/>
                <a:ea typeface="Helvetica Neue"/>
                <a:cs typeface="Helvetica Neue"/>
                <a:sym typeface="Helvetica Neue"/>
              </a:rPr>
              <a:t>Crowdsourced Translations of Eight Facts About Webb/Good Luck Webb!</a:t>
            </a:r>
            <a:endParaRPr b="0" i="1" sz="20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0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0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0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000" u="none" cap="none" strike="noStrike">
                <a:solidFill>
                  <a:schemeClr val="dk1"/>
                </a:solidFill>
                <a:latin typeface="Calibri"/>
                <a:ea typeface="Calibri"/>
                <a:cs typeface="Calibri"/>
                <a:sym typeface="Calibri"/>
              </a:rPr>
              <a:t> </a:t>
            </a:r>
            <a:endParaRPr b="0" i="1" sz="20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1" sz="20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0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0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000" u="none" cap="none" strike="noStrike">
              <a:solidFill>
                <a:schemeClr val="lt1"/>
              </a:solidFill>
              <a:latin typeface="Helvetica Neue"/>
              <a:ea typeface="Helvetica Neue"/>
              <a:cs typeface="Helvetica Neue"/>
              <a:sym typeface="Helvetica Neue"/>
            </a:endParaRPr>
          </a:p>
        </p:txBody>
      </p:sp>
      <p:sp>
        <p:nvSpPr>
          <p:cNvPr id="145" name="Google Shape;145;p17"/>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46" name="Google Shape;146;p17"/>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147" name="Google Shape;147;p17"/>
          <p:cNvPicPr preferRelativeResize="0"/>
          <p:nvPr/>
        </p:nvPicPr>
        <p:blipFill>
          <a:blip r:embed="rId5">
            <a:alphaModFix/>
          </a:blip>
          <a:stretch>
            <a:fillRect/>
          </a:stretch>
        </p:blipFill>
        <p:spPr>
          <a:xfrm>
            <a:off x="447500" y="1153725"/>
            <a:ext cx="5377000" cy="5176101"/>
          </a:xfrm>
          <a:prstGeom prst="rect">
            <a:avLst/>
          </a:prstGeom>
          <a:noFill/>
          <a:ln>
            <a:noFill/>
          </a:ln>
        </p:spPr>
      </p:pic>
      <p:sp>
        <p:nvSpPr>
          <p:cNvPr id="148" name="Google Shape;148;p17"/>
          <p:cNvSpPr txBox="1"/>
          <p:nvPr/>
        </p:nvSpPr>
        <p:spPr>
          <a:xfrm>
            <a:off x="3481025" y="538125"/>
            <a:ext cx="8744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pic>
        <p:nvPicPr>
          <p:cNvPr descr="People from around the world are wishing the James Webb Space Telescope good luck! How do you say &quot;good luck&quot; in your language?&#10;&#10;In this video:&#10;&#10;Korean/한국어: Moon Kim&#10;James Webb Space Telescope, good luck!&#10; 제임스웹 우주망원경, 행운을 빕니다&#10;&#10;Portuguese/Português: Janine Garner&#10;Good luck&#10;Boa sorte &#10;&#10;Bengali/বাংলা: Lamiya Mowla&#10;Webb, many many good wishes&#10;Webb, অনেক অনেক শুভেচ্ছা &#10;&#10;Dutch/Nederlands: Hans Sligter&#10;Good luck, Webb&#10;Veel succes, Webb &#10;&#10;Arabic: Maryam Esmat&#10; Good luck, Webb&#10;بالتوفيق, Webb&#10;&#10;Japanese/日 本 語: Eiichi Egami&#10;Good luck, Webb!&#10;幸運を祈ります、ウェブ&#10;&#10;American Sign Language: Apurva Varia&#10;Good luck, Webb&#10;&#10;Hindi/हिंदी: Hashima Hasan&#10;Heartiest congratulations&#10;हार्दिक शुभकामनाएं&#10;&#10;Credits: NASA's Goddard Space Flight Center&#10;Madison Dean, Lead Producer and Editor" id="149" name="Google Shape;149;p17" title="Good Luck, Webb! (#1)">
            <a:hlinkClick r:id="rId6"/>
          </p:cNvPr>
          <p:cNvPicPr preferRelativeResize="0"/>
          <p:nvPr/>
        </p:nvPicPr>
        <p:blipFill>
          <a:blip r:embed="rId7">
            <a:alphaModFix/>
          </a:blip>
          <a:stretch>
            <a:fillRect/>
          </a:stretch>
        </p:blipFill>
        <p:spPr>
          <a:xfrm>
            <a:off x="6018575" y="2229488"/>
            <a:ext cx="5377000" cy="30245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18"/>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156" name="Google Shape;156;p18"/>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157" name="Google Shape;157;p18"/>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58" name="Google Shape;158;p18"/>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59" name="Google Shape;159;p18"/>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160" name="Google Shape;160;p18"/>
          <p:cNvSpPr txBox="1"/>
          <p:nvPr/>
        </p:nvSpPr>
        <p:spPr>
          <a:xfrm>
            <a:off x="1423720" y="320040"/>
            <a:ext cx="93600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Helvetica Neue"/>
                <a:ea typeface="Helvetica Neue"/>
                <a:cs typeface="Helvetica Neue"/>
                <a:sym typeface="Helvetica Neue"/>
              </a:rPr>
              <a:t>Unfolding the Universe: A NASA Webb VR Experience</a:t>
            </a:r>
            <a:endParaRPr b="0" i="0" sz="1800" u="none" cap="none" strike="noStrike">
              <a:solidFill>
                <a:schemeClr val="lt1"/>
              </a:solidFill>
              <a:latin typeface="Helvetica Neue"/>
              <a:ea typeface="Helvetica Neue"/>
              <a:cs typeface="Helvetica Neue"/>
              <a:sym typeface="Helvetica Neue"/>
            </a:endParaRPr>
          </a:p>
        </p:txBody>
      </p:sp>
      <p:sp>
        <p:nvSpPr>
          <p:cNvPr id="161" name="Google Shape;161;p18"/>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62" name="Google Shape;162;p18"/>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163" name="Google Shape;163;p18"/>
          <p:cNvPicPr preferRelativeResize="0"/>
          <p:nvPr/>
        </p:nvPicPr>
        <p:blipFill>
          <a:blip r:embed="rId5">
            <a:alphaModFix/>
          </a:blip>
          <a:stretch>
            <a:fillRect/>
          </a:stretch>
        </p:blipFill>
        <p:spPr>
          <a:xfrm>
            <a:off x="1928532" y="4253217"/>
            <a:ext cx="4304043" cy="2193308"/>
          </a:xfrm>
          <a:prstGeom prst="rect">
            <a:avLst/>
          </a:prstGeom>
          <a:noFill/>
          <a:ln>
            <a:noFill/>
          </a:ln>
        </p:spPr>
      </p:pic>
      <p:pic>
        <p:nvPicPr>
          <p:cNvPr id="164" name="Google Shape;164;p18"/>
          <p:cNvPicPr preferRelativeResize="0"/>
          <p:nvPr/>
        </p:nvPicPr>
        <p:blipFill>
          <a:blip r:embed="rId6">
            <a:alphaModFix/>
          </a:blip>
          <a:stretch>
            <a:fillRect/>
          </a:stretch>
        </p:blipFill>
        <p:spPr>
          <a:xfrm>
            <a:off x="1928527" y="1628325"/>
            <a:ext cx="4304042" cy="2430098"/>
          </a:xfrm>
          <a:prstGeom prst="rect">
            <a:avLst/>
          </a:prstGeom>
          <a:noFill/>
          <a:ln>
            <a:noFill/>
          </a:ln>
        </p:spPr>
      </p:pic>
      <p:pic>
        <p:nvPicPr>
          <p:cNvPr id="165" name="Google Shape;165;p18"/>
          <p:cNvPicPr preferRelativeResize="0"/>
          <p:nvPr/>
        </p:nvPicPr>
        <p:blipFill>
          <a:blip r:embed="rId7">
            <a:alphaModFix/>
          </a:blip>
          <a:stretch>
            <a:fillRect/>
          </a:stretch>
        </p:blipFill>
        <p:spPr>
          <a:xfrm>
            <a:off x="6445000" y="1628325"/>
            <a:ext cx="3620600" cy="4818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19"/>
          <p:cNvPicPr preferRelativeResize="0"/>
          <p:nvPr/>
        </p:nvPicPr>
        <p:blipFill rotWithShape="1">
          <a:blip r:embed="rId3">
            <a:alphaModFix/>
          </a:blip>
          <a:srcRect b="0" l="0" r="0" t="0"/>
          <a:stretch/>
        </p:blipFill>
        <p:spPr>
          <a:xfrm>
            <a:off x="0" y="0"/>
            <a:ext cx="12192000" cy="6919783"/>
          </a:xfrm>
          <a:prstGeom prst="rect">
            <a:avLst/>
          </a:prstGeom>
          <a:noFill/>
          <a:ln>
            <a:noFill/>
          </a:ln>
        </p:spPr>
      </p:pic>
      <p:pic>
        <p:nvPicPr>
          <p:cNvPr id="172" name="Google Shape;172;p19"/>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173" name="Google Shape;173;p19"/>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74" name="Google Shape;174;p19"/>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75" name="Google Shape;175;p19"/>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176" name="Google Shape;176;p19"/>
          <p:cNvSpPr txBox="1"/>
          <p:nvPr/>
        </p:nvSpPr>
        <p:spPr>
          <a:xfrm>
            <a:off x="1416006" y="3151950"/>
            <a:ext cx="93600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chemeClr val="lt1"/>
                </a:solidFill>
                <a:latin typeface="Helvetica Neue"/>
                <a:ea typeface="Helvetica Neue"/>
                <a:cs typeface="Helvetica Neue"/>
                <a:sym typeface="Helvetica Neue"/>
              </a:rPr>
              <a:t>Communications Methods for Accessibility</a:t>
            </a:r>
            <a:endParaRPr b="1" i="1" sz="2000">
              <a:solidFill>
                <a:schemeClr val="lt1"/>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0"/>
          <p:cNvPicPr preferRelativeResize="0"/>
          <p:nvPr/>
        </p:nvPicPr>
        <p:blipFill rotWithShape="1">
          <a:blip r:embed="rId3">
            <a:alphaModFix/>
          </a:blip>
          <a:srcRect b="0" l="0" r="0" t="0"/>
          <a:stretch/>
        </p:blipFill>
        <p:spPr>
          <a:xfrm>
            <a:off x="1850" y="-68312"/>
            <a:ext cx="12192000" cy="6919783"/>
          </a:xfrm>
          <a:prstGeom prst="rect">
            <a:avLst/>
          </a:prstGeom>
          <a:noFill/>
          <a:ln>
            <a:noFill/>
          </a:ln>
        </p:spPr>
      </p:pic>
      <p:pic>
        <p:nvPicPr>
          <p:cNvPr id="183" name="Google Shape;183;p20"/>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184" name="Google Shape;184;p20"/>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85" name="Google Shape;185;p20"/>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86" name="Google Shape;186;p20"/>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187" name="Google Shape;187;p20"/>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88" name="Google Shape;188;p20"/>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89" name="Google Shape;189;p20"/>
          <p:cNvSpPr txBox="1"/>
          <p:nvPr/>
        </p:nvSpPr>
        <p:spPr>
          <a:xfrm>
            <a:off x="7391500" y="3083775"/>
            <a:ext cx="483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190" name="Google Shape;190;p20"/>
          <p:cNvSpPr txBox="1"/>
          <p:nvPr/>
        </p:nvSpPr>
        <p:spPr>
          <a:xfrm>
            <a:off x="248438" y="5597550"/>
            <a:ext cx="59769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chemeClr val="lt1"/>
                </a:solidFill>
                <a:latin typeface="Verdana"/>
                <a:ea typeface="Verdana"/>
                <a:cs typeface="Verdana"/>
                <a:sym typeface="Verdana"/>
              </a:rPr>
              <a:t>The James Webb Space Telescope will be the premier space observatory for astronomers worldwide, extending the tantalizing discoveries of the Hubble Space Telescope</a:t>
            </a:r>
            <a:r>
              <a:rPr lang="en-US" sz="1100">
                <a:solidFill>
                  <a:schemeClr val="lt1"/>
                </a:solidFill>
              </a:rPr>
              <a:t> </a:t>
            </a:r>
            <a:endParaRPr sz="2800">
              <a:solidFill>
                <a:schemeClr val="lt1"/>
              </a:solidFill>
              <a:latin typeface="Calibri"/>
              <a:ea typeface="Calibri"/>
              <a:cs typeface="Calibri"/>
              <a:sym typeface="Calibri"/>
            </a:endParaRPr>
          </a:p>
        </p:txBody>
      </p:sp>
      <p:pic>
        <p:nvPicPr>
          <p:cNvPr id="191" name="Google Shape;191;p20" title="Story 1 - IMG_4171.mp4">
            <a:hlinkClick r:id="rId5"/>
          </p:cNvPr>
          <p:cNvPicPr preferRelativeResize="0"/>
          <p:nvPr/>
        </p:nvPicPr>
        <p:blipFill>
          <a:blip r:embed="rId6">
            <a:alphaModFix/>
          </a:blip>
          <a:stretch>
            <a:fillRect/>
          </a:stretch>
        </p:blipFill>
        <p:spPr>
          <a:xfrm>
            <a:off x="6728288" y="305138"/>
            <a:ext cx="3477650" cy="6172874"/>
          </a:xfrm>
          <a:prstGeom prst="rect">
            <a:avLst/>
          </a:prstGeom>
          <a:noFill/>
          <a:ln>
            <a:noFill/>
          </a:ln>
        </p:spPr>
      </p:pic>
      <p:sp>
        <p:nvSpPr>
          <p:cNvPr id="192" name="Google Shape;192;p20"/>
          <p:cNvSpPr txBox="1"/>
          <p:nvPr/>
        </p:nvSpPr>
        <p:spPr>
          <a:xfrm>
            <a:off x="487700" y="411000"/>
            <a:ext cx="5347800" cy="394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Helvetica Neue"/>
              <a:buNone/>
            </a:pPr>
            <a:r>
              <a:rPr b="1" lang="en-US" sz="2000">
                <a:solidFill>
                  <a:schemeClr val="lt1"/>
                </a:solidFill>
                <a:latin typeface="Helvetica Neue"/>
                <a:ea typeface="Helvetica Neue"/>
                <a:cs typeface="Helvetica Neue"/>
                <a:sym typeface="Helvetica Neue"/>
              </a:rPr>
              <a:t>ASL Translated Facts About Webb</a:t>
            </a:r>
            <a:endParaRPr b="0" i="1" sz="20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0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0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0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000" u="none" cap="none" strike="noStrike">
                <a:solidFill>
                  <a:schemeClr val="dk1"/>
                </a:solidFill>
                <a:latin typeface="Calibri"/>
                <a:ea typeface="Calibri"/>
                <a:cs typeface="Calibri"/>
                <a:sym typeface="Calibri"/>
              </a:rPr>
              <a:t> </a:t>
            </a:r>
            <a:endParaRPr b="0" i="1" sz="20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1" sz="20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0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0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000" u="none" cap="none" strike="noStrike">
              <a:solidFill>
                <a:schemeClr val="lt1"/>
              </a:solidFill>
              <a:latin typeface="Helvetica Neue"/>
              <a:ea typeface="Helvetica Neue"/>
              <a:cs typeface="Helvetica Neue"/>
              <a:sym typeface="Helvetica Neue"/>
            </a:endParaRPr>
          </a:p>
        </p:txBody>
      </p:sp>
      <p:pic>
        <p:nvPicPr>
          <p:cNvPr descr="The James Webb Space Telescope is an international collaboration between NASA, the European Space Agency, and the Canadian Space Agency.&#10;&#10;We have translated 7 facts about the telescope into 40+ languages: https://jwst.nasa.gov/content/features/keyFactsInternational/&#10;&#10;In this video, people from around the world read one of these facts in their language.&#10;&#10;Credits: American Sign Language/English voice over: Apurva Varia/Justin Baldi&#10;Español/Spanish: Begoña Vila&#10;中文/Chinese: Jianwei Lyu&#10;Swahili: Mkawasi Mcharo&#10;Nederlands/Dutch: Hans Sligter&#10;French/Français (Canadien): Nathalie Ouellette&#10;हिंदी/Hindi: Hashima Hasan&#10;فارسی/ Farsi: Neda Behrooz  &#10;&#10;Intro: The entire world is looking forward to the launch of the James Webb Space Telescope. Let’s hear more from people around the globe about what makes Webb a scientific and technological marvel.&#10;&#10;Facts: &#10;The James Webb Space Telescope:&#10;&#10;-Will be the premier space observatory for astronomers worldwide, extending the tantalizing discoveries of the Hubble Space Telescope.&#10;&#10;- An international collaboration among NASA, the European Space Agency, and the Canadian Space Agency.&#10;&#10;- The largest telescope ever placed in space; 100 times more powerful than Hubble.&#10;&#10;- So big it has to fold origami-style to fit in the rocket and will unfold like a “Transformer” in space.&#10;&#10;- Has a 5-layer sunshield that protects the telescope from the infrared radiation of the Sun, Earth, and Moon; like having sun protection of SPF 1 million.&#10;&#10;- With unprecedented infrared sensitivity, it will peer back in time over 13.5 billion years to see the first galaxies born after the Big Bang.&#10;&#10;- Will orbit the Sun 1.5 million kilometers from the Earth. (Hubble orbits 560 kilometers above the Earth.)&#10;&#10;Credits: NASA's Goddard Space Flight Center&#10;Madison Dean, Lead Producer/Editor" id="193" name="Google Shape;193;p20" title="The James Webb Space Telescope: 7 Facts from Around the World">
            <a:hlinkClick r:id="rId7"/>
          </p:cNvPr>
          <p:cNvPicPr preferRelativeResize="0"/>
          <p:nvPr/>
        </p:nvPicPr>
        <p:blipFill>
          <a:blip r:embed="rId8">
            <a:alphaModFix/>
          </a:blip>
          <a:stretch>
            <a:fillRect/>
          </a:stretch>
        </p:blipFill>
        <p:spPr>
          <a:xfrm>
            <a:off x="487700" y="1369275"/>
            <a:ext cx="5458300" cy="3070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200" name="Google Shape;200;p21"/>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01" name="Google Shape;201;p21"/>
          <p:cNvPicPr preferRelativeResize="0"/>
          <p:nvPr/>
        </p:nvPicPr>
        <p:blipFill rotWithShape="1">
          <a:blip r:embed="rId3">
            <a:alphaModFix/>
          </a:blip>
          <a:srcRect b="0" l="0" r="0" t="0"/>
          <a:stretch/>
        </p:blipFill>
        <p:spPr>
          <a:xfrm>
            <a:off x="1850" y="-68312"/>
            <a:ext cx="12192000" cy="6919783"/>
          </a:xfrm>
          <a:prstGeom prst="rect">
            <a:avLst/>
          </a:prstGeom>
          <a:noFill/>
          <a:ln>
            <a:noFill/>
          </a:ln>
        </p:spPr>
      </p:pic>
      <p:pic>
        <p:nvPicPr>
          <p:cNvPr id="202" name="Google Shape;202;p21"/>
          <p:cNvPicPr preferRelativeResize="0"/>
          <p:nvPr/>
        </p:nvPicPr>
        <p:blipFill rotWithShape="1">
          <a:blip r:embed="rId4">
            <a:alphaModFix/>
          </a:blip>
          <a:srcRect b="0" l="0" r="0" t="0"/>
          <a:stretch/>
        </p:blipFill>
        <p:spPr>
          <a:xfrm>
            <a:off x="11395587" y="2101578"/>
            <a:ext cx="796413" cy="4818206"/>
          </a:xfrm>
          <a:prstGeom prst="rect">
            <a:avLst/>
          </a:prstGeom>
          <a:noFill/>
          <a:ln>
            <a:noFill/>
          </a:ln>
        </p:spPr>
      </p:pic>
      <p:sp>
        <p:nvSpPr>
          <p:cNvPr id="203" name="Google Shape;203;p21"/>
          <p:cNvSpPr/>
          <p:nvPr/>
        </p:nvSpPr>
        <p:spPr>
          <a:xfrm>
            <a:off x="0" y="0"/>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04" name="Google Shape;204;p21"/>
          <p:cNvSpPr/>
          <p:nvPr/>
        </p:nvSpPr>
        <p:spPr>
          <a:xfrm>
            <a:off x="0" y="45720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05" name="Google Shape;205;p21"/>
          <p:cNvSpPr/>
          <p:nvPr/>
        </p:nvSpPr>
        <p:spPr>
          <a:xfrm>
            <a:off x="0" y="238125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a:p>
        </p:txBody>
      </p:sp>
      <p:sp>
        <p:nvSpPr>
          <p:cNvPr id="206" name="Google Shape;206;p21"/>
          <p:cNvSpPr txBox="1"/>
          <p:nvPr/>
        </p:nvSpPr>
        <p:spPr>
          <a:xfrm>
            <a:off x="2991803" y="2941439"/>
            <a:ext cx="621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07" name="Google Shape;207;p21"/>
          <p:cNvSpPr txBox="1"/>
          <p:nvPr/>
        </p:nvSpPr>
        <p:spPr>
          <a:xfrm>
            <a:off x="3048953" y="3272909"/>
            <a:ext cx="609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08" name="Google Shape;208;p21"/>
          <p:cNvSpPr txBox="1"/>
          <p:nvPr/>
        </p:nvSpPr>
        <p:spPr>
          <a:xfrm>
            <a:off x="7391500" y="3083775"/>
            <a:ext cx="483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209" name="Google Shape;209;p21"/>
          <p:cNvSpPr txBox="1"/>
          <p:nvPr/>
        </p:nvSpPr>
        <p:spPr>
          <a:xfrm>
            <a:off x="487700" y="411000"/>
            <a:ext cx="5347800" cy="394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Helvetica Neue"/>
              <a:buNone/>
            </a:pPr>
            <a:r>
              <a:rPr b="1" lang="en-US" sz="2000">
                <a:solidFill>
                  <a:schemeClr val="lt1"/>
                </a:solidFill>
                <a:latin typeface="Helvetica Neue"/>
                <a:ea typeface="Helvetica Neue"/>
                <a:cs typeface="Helvetica Neue"/>
                <a:sym typeface="Helvetica Neue"/>
              </a:rPr>
              <a:t>ASL Translated Facts About Webb</a:t>
            </a:r>
            <a:endParaRPr b="0" i="1" sz="20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3600"/>
              </a:spcBef>
              <a:spcAft>
                <a:spcPts val="0"/>
              </a:spcAft>
              <a:buClr>
                <a:schemeClr val="dk1"/>
              </a:buClr>
              <a:buSzPts val="2800"/>
              <a:buFont typeface="Calibri"/>
              <a:buNone/>
            </a:pPr>
            <a:r>
              <a:t/>
            </a:r>
            <a:endParaRPr b="0" i="1" sz="20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000" u="none" cap="none" strike="noStrike">
              <a:solidFill>
                <a:srgbClr val="F4B081"/>
              </a:solidFill>
              <a:latin typeface="Helvetica Neue"/>
              <a:ea typeface="Helvetica Neue"/>
              <a:cs typeface="Helvetica Neue"/>
              <a:sym typeface="Helvetica Neue"/>
            </a:endParaRPr>
          </a:p>
          <a:p>
            <a:pPr indent="0" lvl="0" marL="0" marR="0" rtl="0" algn="ctr">
              <a:lnSpc>
                <a:spcPct val="100000"/>
              </a:lnSpc>
              <a:spcBef>
                <a:spcPts val="2400"/>
              </a:spcBef>
              <a:spcAft>
                <a:spcPts val="0"/>
              </a:spcAft>
              <a:buClr>
                <a:schemeClr val="dk1"/>
              </a:buClr>
              <a:buSzPts val="2800"/>
              <a:buFont typeface="Calibri"/>
              <a:buNone/>
            </a:pPr>
            <a:r>
              <a:t/>
            </a:r>
            <a:endParaRPr b="0" i="1" sz="20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rPr b="0" i="0" lang="en-US" sz="2000" u="none" cap="none" strike="noStrike">
                <a:solidFill>
                  <a:schemeClr val="dk1"/>
                </a:solidFill>
                <a:latin typeface="Calibri"/>
                <a:ea typeface="Calibri"/>
                <a:cs typeface="Calibri"/>
                <a:sym typeface="Calibri"/>
              </a:rPr>
              <a:t> </a:t>
            </a:r>
            <a:endParaRPr b="0" i="1" sz="20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1" sz="2000" u="none" cap="none" strike="noStrike">
              <a:solidFill>
                <a:srgbClr val="F4B08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0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000" u="none" cap="none" strike="noStrike">
              <a:solidFill>
                <a:schemeClr val="lt1"/>
              </a:solidFill>
              <a:latin typeface="Helvetica Neue"/>
              <a:ea typeface="Helvetica Neue"/>
              <a:cs typeface="Helvetica Neue"/>
              <a:sym typeface="Helvetica Neue"/>
            </a:endParaRPr>
          </a:p>
          <a:p>
            <a:pPr indent="0" lvl="0" marL="0" marR="0" rtl="0" algn="just">
              <a:spcBef>
                <a:spcPts val="0"/>
              </a:spcBef>
              <a:spcAft>
                <a:spcPts val="0"/>
              </a:spcAft>
              <a:buNone/>
            </a:pPr>
            <a:r>
              <a:t/>
            </a:r>
            <a:endParaRPr b="0" i="0" sz="2000" u="none" cap="none" strike="noStrike">
              <a:solidFill>
                <a:schemeClr val="lt1"/>
              </a:solidFill>
              <a:latin typeface="Helvetica Neue"/>
              <a:ea typeface="Helvetica Neue"/>
              <a:cs typeface="Helvetica Neue"/>
              <a:sym typeface="Helvetica Neue"/>
            </a:endParaRPr>
          </a:p>
        </p:txBody>
      </p:sp>
      <p:pic>
        <p:nvPicPr>
          <p:cNvPr id="210" name="Google Shape;210;p21"/>
          <p:cNvPicPr preferRelativeResize="0"/>
          <p:nvPr/>
        </p:nvPicPr>
        <p:blipFill rotWithShape="1">
          <a:blip r:embed="rId5">
            <a:alphaModFix/>
          </a:blip>
          <a:srcRect b="73656" l="0" r="0" t="0"/>
          <a:stretch/>
        </p:blipFill>
        <p:spPr>
          <a:xfrm>
            <a:off x="838200" y="1136775"/>
            <a:ext cx="4832399" cy="1125100"/>
          </a:xfrm>
          <a:prstGeom prst="rect">
            <a:avLst/>
          </a:prstGeom>
          <a:noFill/>
          <a:ln>
            <a:noFill/>
          </a:ln>
        </p:spPr>
      </p:pic>
      <p:pic>
        <p:nvPicPr>
          <p:cNvPr id="211" name="Google Shape;211;p21"/>
          <p:cNvPicPr preferRelativeResize="0"/>
          <p:nvPr/>
        </p:nvPicPr>
        <p:blipFill rotWithShape="1">
          <a:blip r:embed="rId6">
            <a:alphaModFix/>
          </a:blip>
          <a:srcRect b="71841" l="0" r="0" t="0"/>
          <a:stretch/>
        </p:blipFill>
        <p:spPr>
          <a:xfrm>
            <a:off x="1311725" y="2450125"/>
            <a:ext cx="3535600" cy="1663226"/>
          </a:xfrm>
          <a:prstGeom prst="rect">
            <a:avLst/>
          </a:prstGeom>
          <a:noFill/>
          <a:ln>
            <a:noFill/>
          </a:ln>
        </p:spPr>
      </p:pic>
      <p:pic>
        <p:nvPicPr>
          <p:cNvPr id="212" name="Google Shape;212;p21"/>
          <p:cNvPicPr preferRelativeResize="0"/>
          <p:nvPr/>
        </p:nvPicPr>
        <p:blipFill>
          <a:blip r:embed="rId7">
            <a:alphaModFix/>
          </a:blip>
          <a:stretch>
            <a:fillRect/>
          </a:stretch>
        </p:blipFill>
        <p:spPr>
          <a:xfrm>
            <a:off x="6249561" y="541550"/>
            <a:ext cx="4216549" cy="5832000"/>
          </a:xfrm>
          <a:prstGeom prst="rect">
            <a:avLst/>
          </a:prstGeom>
          <a:noFill/>
          <a:ln>
            <a:noFill/>
          </a:ln>
        </p:spPr>
      </p:pic>
      <p:pic>
        <p:nvPicPr>
          <p:cNvPr id="213" name="Google Shape;213;p21"/>
          <p:cNvPicPr preferRelativeResize="0"/>
          <p:nvPr/>
        </p:nvPicPr>
        <p:blipFill>
          <a:blip r:embed="rId8">
            <a:alphaModFix/>
          </a:blip>
          <a:stretch>
            <a:fillRect/>
          </a:stretch>
        </p:blipFill>
        <p:spPr>
          <a:xfrm>
            <a:off x="971250" y="4533860"/>
            <a:ext cx="4216550" cy="175586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