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27" autoAdjust="0"/>
    <p:restoredTop sz="94660"/>
  </p:normalViewPr>
  <p:slideViewPr>
    <p:cSldViewPr snapToGrid="0">
      <p:cViewPr>
        <p:scale>
          <a:sx n="40" d="100"/>
          <a:sy n="40" d="100"/>
        </p:scale>
        <p:origin x="-2744" y="-4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019C39-5390-44A8-9B21-4AF32C4A972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062AD-181C-4FD7-9D3D-B66763942EA0}" type="slidenum">
              <a:rPr lang="en-US" smtClean="0"/>
              <a:t>‹#›</a:t>
            </a:fld>
            <a:endParaRPr lang="en-US"/>
          </a:p>
        </p:txBody>
      </p:sp>
    </p:spTree>
    <p:extLst>
      <p:ext uri="{BB962C8B-B14F-4D97-AF65-F5344CB8AC3E}">
        <p14:creationId xmlns:p14="http://schemas.microsoft.com/office/powerpoint/2010/main" val="363170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19C39-5390-44A8-9B21-4AF32C4A972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062AD-181C-4FD7-9D3D-B66763942EA0}" type="slidenum">
              <a:rPr lang="en-US" smtClean="0"/>
              <a:t>‹#›</a:t>
            </a:fld>
            <a:endParaRPr lang="en-US"/>
          </a:p>
        </p:txBody>
      </p:sp>
    </p:spTree>
    <p:extLst>
      <p:ext uri="{BB962C8B-B14F-4D97-AF65-F5344CB8AC3E}">
        <p14:creationId xmlns:p14="http://schemas.microsoft.com/office/powerpoint/2010/main" val="289634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19C39-5390-44A8-9B21-4AF32C4A972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062AD-181C-4FD7-9D3D-B66763942EA0}" type="slidenum">
              <a:rPr lang="en-US" smtClean="0"/>
              <a:t>‹#›</a:t>
            </a:fld>
            <a:endParaRPr lang="en-US"/>
          </a:p>
        </p:txBody>
      </p:sp>
    </p:spTree>
    <p:extLst>
      <p:ext uri="{BB962C8B-B14F-4D97-AF65-F5344CB8AC3E}">
        <p14:creationId xmlns:p14="http://schemas.microsoft.com/office/powerpoint/2010/main" val="25415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19C39-5390-44A8-9B21-4AF32C4A972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062AD-181C-4FD7-9D3D-B66763942EA0}" type="slidenum">
              <a:rPr lang="en-US" smtClean="0"/>
              <a:t>‹#›</a:t>
            </a:fld>
            <a:endParaRPr lang="en-US"/>
          </a:p>
        </p:txBody>
      </p:sp>
    </p:spTree>
    <p:extLst>
      <p:ext uri="{BB962C8B-B14F-4D97-AF65-F5344CB8AC3E}">
        <p14:creationId xmlns:p14="http://schemas.microsoft.com/office/powerpoint/2010/main" val="10406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19C39-5390-44A8-9B21-4AF32C4A972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062AD-181C-4FD7-9D3D-B66763942EA0}" type="slidenum">
              <a:rPr lang="en-US" smtClean="0"/>
              <a:t>‹#›</a:t>
            </a:fld>
            <a:endParaRPr lang="en-US"/>
          </a:p>
        </p:txBody>
      </p:sp>
    </p:spTree>
    <p:extLst>
      <p:ext uri="{BB962C8B-B14F-4D97-AF65-F5344CB8AC3E}">
        <p14:creationId xmlns:p14="http://schemas.microsoft.com/office/powerpoint/2010/main" val="89297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019C39-5390-44A8-9B21-4AF32C4A9726}"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062AD-181C-4FD7-9D3D-B66763942EA0}" type="slidenum">
              <a:rPr lang="en-US" smtClean="0"/>
              <a:t>‹#›</a:t>
            </a:fld>
            <a:endParaRPr lang="en-US"/>
          </a:p>
        </p:txBody>
      </p:sp>
    </p:spTree>
    <p:extLst>
      <p:ext uri="{BB962C8B-B14F-4D97-AF65-F5344CB8AC3E}">
        <p14:creationId xmlns:p14="http://schemas.microsoft.com/office/powerpoint/2010/main" val="306355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019C39-5390-44A8-9B21-4AF32C4A9726}" type="datetimeFigureOut">
              <a:rPr lang="en-US" smtClean="0"/>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062AD-181C-4FD7-9D3D-B66763942EA0}" type="slidenum">
              <a:rPr lang="en-US" smtClean="0"/>
              <a:t>‹#›</a:t>
            </a:fld>
            <a:endParaRPr lang="en-US"/>
          </a:p>
        </p:txBody>
      </p:sp>
    </p:spTree>
    <p:extLst>
      <p:ext uri="{BB962C8B-B14F-4D97-AF65-F5344CB8AC3E}">
        <p14:creationId xmlns:p14="http://schemas.microsoft.com/office/powerpoint/2010/main" val="426664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019C39-5390-44A8-9B21-4AF32C4A9726}" type="datetimeFigureOut">
              <a:rPr lang="en-US" smtClean="0"/>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062AD-181C-4FD7-9D3D-B66763942EA0}" type="slidenum">
              <a:rPr lang="en-US" smtClean="0"/>
              <a:t>‹#›</a:t>
            </a:fld>
            <a:endParaRPr lang="en-US"/>
          </a:p>
        </p:txBody>
      </p:sp>
    </p:spTree>
    <p:extLst>
      <p:ext uri="{BB962C8B-B14F-4D97-AF65-F5344CB8AC3E}">
        <p14:creationId xmlns:p14="http://schemas.microsoft.com/office/powerpoint/2010/main" val="211753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19C39-5390-44A8-9B21-4AF32C4A9726}" type="datetimeFigureOut">
              <a:rPr lang="en-US" smtClean="0"/>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062AD-181C-4FD7-9D3D-B66763942EA0}" type="slidenum">
              <a:rPr lang="en-US" smtClean="0"/>
              <a:t>‹#›</a:t>
            </a:fld>
            <a:endParaRPr lang="en-US"/>
          </a:p>
        </p:txBody>
      </p:sp>
    </p:spTree>
    <p:extLst>
      <p:ext uri="{BB962C8B-B14F-4D97-AF65-F5344CB8AC3E}">
        <p14:creationId xmlns:p14="http://schemas.microsoft.com/office/powerpoint/2010/main" val="244925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5019C39-5390-44A8-9B21-4AF32C4A9726}"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062AD-181C-4FD7-9D3D-B66763942EA0}" type="slidenum">
              <a:rPr lang="en-US" smtClean="0"/>
              <a:t>‹#›</a:t>
            </a:fld>
            <a:endParaRPr lang="en-US"/>
          </a:p>
        </p:txBody>
      </p:sp>
    </p:spTree>
    <p:extLst>
      <p:ext uri="{BB962C8B-B14F-4D97-AF65-F5344CB8AC3E}">
        <p14:creationId xmlns:p14="http://schemas.microsoft.com/office/powerpoint/2010/main" val="359921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5019C39-5390-44A8-9B21-4AF32C4A9726}"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062AD-181C-4FD7-9D3D-B66763942EA0}" type="slidenum">
              <a:rPr lang="en-US" smtClean="0"/>
              <a:t>‹#›</a:t>
            </a:fld>
            <a:endParaRPr lang="en-US"/>
          </a:p>
        </p:txBody>
      </p:sp>
    </p:spTree>
    <p:extLst>
      <p:ext uri="{BB962C8B-B14F-4D97-AF65-F5344CB8AC3E}">
        <p14:creationId xmlns:p14="http://schemas.microsoft.com/office/powerpoint/2010/main" val="233739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5019C39-5390-44A8-9B21-4AF32C4A9726}" type="datetimeFigureOut">
              <a:rPr lang="en-US" smtClean="0"/>
              <a:t>7/19/2024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943062AD-181C-4FD7-9D3D-B66763942EA0}" type="slidenum">
              <a:rPr lang="en-US" smtClean="0"/>
              <a:t>‹#›</a:t>
            </a:fld>
            <a:endParaRPr lang="en-US"/>
          </a:p>
        </p:txBody>
      </p:sp>
    </p:spTree>
    <p:extLst>
      <p:ext uri="{BB962C8B-B14F-4D97-AF65-F5344CB8AC3E}">
        <p14:creationId xmlns:p14="http://schemas.microsoft.com/office/powerpoint/2010/main" val="1049532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emf"/><Relationship Id="rId1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emf"/><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2.emf"/><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28" name="Picture 4" descr="Nasa Logo transparent PNG - StickPNG">
            <a:extLst>
              <a:ext uri="{FF2B5EF4-FFF2-40B4-BE49-F238E27FC236}">
                <a16:creationId xmlns:a16="http://schemas.microsoft.com/office/drawing/2014/main" id="{99EC74F0-09BB-510F-FA18-A7512CDFB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0626" y="160127"/>
            <a:ext cx="4624816" cy="39310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A66253-F3B0-3343-FA0D-6F08EEFAA196}"/>
              </a:ext>
            </a:extLst>
          </p:cNvPr>
          <p:cNvSpPr txBox="1"/>
          <p:nvPr/>
        </p:nvSpPr>
        <p:spPr>
          <a:xfrm>
            <a:off x="690593" y="656470"/>
            <a:ext cx="35630052" cy="1272823"/>
          </a:xfrm>
          <a:prstGeom prst="roundRect">
            <a:avLst/>
          </a:prstGeom>
          <a:solidFill>
            <a:schemeClr val="bg1">
              <a:lumMod val="95000"/>
            </a:schemeClr>
          </a:solidFill>
          <a:effectLst>
            <a:glow rad="228600">
              <a:schemeClr val="accent3">
                <a:satMod val="175000"/>
                <a:alpha val="40000"/>
              </a:schemeClr>
            </a:glow>
            <a:softEdge rad="63500"/>
          </a:effectLst>
        </p:spPr>
        <p:txBody>
          <a:bodyPr wrap="square" rtlCol="0">
            <a:spAutoFit/>
          </a:bodyPr>
          <a:lstStyle/>
          <a:p>
            <a:pPr algn="ctr"/>
            <a:r>
              <a:rPr lang="en-US" sz="6600" b="1" dirty="0">
                <a:solidFill>
                  <a:schemeClr val="accent1">
                    <a:lumMod val="75000"/>
                  </a:schemeClr>
                </a:solidFill>
              </a:rPr>
              <a:t>A Multimodal Monitoring Approach to Detect Drought Stress in Space Crop Production </a:t>
            </a:r>
          </a:p>
        </p:txBody>
      </p:sp>
      <p:sp>
        <p:nvSpPr>
          <p:cNvPr id="7" name="TextBox 6">
            <a:extLst>
              <a:ext uri="{FF2B5EF4-FFF2-40B4-BE49-F238E27FC236}">
                <a16:creationId xmlns:a16="http://schemas.microsoft.com/office/drawing/2014/main" id="{B1D32A99-7187-1DE6-A8B4-AF0E15831F7D}"/>
              </a:ext>
            </a:extLst>
          </p:cNvPr>
          <p:cNvSpPr txBox="1"/>
          <p:nvPr/>
        </p:nvSpPr>
        <p:spPr>
          <a:xfrm>
            <a:off x="5550028" y="2210316"/>
            <a:ext cx="28977771" cy="2043113"/>
          </a:xfrm>
          <a:prstGeom prst="roundRect">
            <a:avLst>
              <a:gd name="adj" fmla="val 9506"/>
            </a:avLst>
          </a:prstGeom>
          <a:solidFill>
            <a:schemeClr val="accent1">
              <a:lumMod val="40000"/>
              <a:lumOff val="60000"/>
            </a:schemeClr>
          </a:solidFill>
          <a:effectLst>
            <a:softEdge rad="63500"/>
          </a:effectLst>
        </p:spPr>
        <p:txBody>
          <a:bodyPr wrap="square" rtlCol="0">
            <a:spAutoFit/>
          </a:bodyPr>
          <a:lstStyle/>
          <a:p>
            <a:pPr algn="l" rtl="0" fontAlgn="base"/>
            <a:r>
              <a:rPr lang="en-US" sz="2800" b="0" i="0" dirty="0">
                <a:solidFill>
                  <a:srgbClr val="333333"/>
                </a:solidFill>
                <a:effectLst/>
                <a:latin typeface="Open Sans" panose="020B0606030504020204" pitchFamily="34" charset="0"/>
              </a:rPr>
              <a:t>Rachel Tucker</a:t>
            </a:r>
            <a:r>
              <a:rPr lang="en-US" sz="2800" b="0" i="0" baseline="-25000" dirty="0">
                <a:solidFill>
                  <a:srgbClr val="333333"/>
                </a:solidFill>
                <a:effectLst/>
                <a:latin typeface="Open Sans" panose="020B0606030504020204" pitchFamily="34" charset="0"/>
              </a:rPr>
              <a:t>1 </a:t>
            </a:r>
            <a:r>
              <a:rPr lang="en-US" sz="2800" b="0" i="0" dirty="0">
                <a:solidFill>
                  <a:srgbClr val="333333"/>
                </a:solidFill>
                <a:effectLst/>
                <a:latin typeface="Open Sans" panose="020B0606030504020204" pitchFamily="34" charset="0"/>
              </a:rPr>
              <a:t>Blake Costine</a:t>
            </a:r>
            <a:r>
              <a:rPr lang="en-US" sz="2800" b="0" i="0" baseline="-25000" dirty="0">
                <a:solidFill>
                  <a:srgbClr val="333333"/>
                </a:solidFill>
                <a:effectLst/>
                <a:latin typeface="Open Sans" panose="020B0606030504020204" pitchFamily="34" charset="0"/>
              </a:rPr>
              <a:t>2</a:t>
            </a:r>
            <a:r>
              <a:rPr lang="en-US" sz="2800" b="0" i="0" dirty="0">
                <a:solidFill>
                  <a:srgbClr val="333333"/>
                </a:solidFill>
                <a:effectLst/>
                <a:latin typeface="Open Sans" panose="020B0606030504020204" pitchFamily="34" charset="0"/>
              </a:rPr>
              <a:t>, Lillian Wang</a:t>
            </a:r>
            <a:r>
              <a:rPr lang="en-US" sz="2800" b="0" i="0" baseline="-25000" dirty="0">
                <a:solidFill>
                  <a:srgbClr val="333333"/>
                </a:solidFill>
                <a:effectLst/>
                <a:latin typeface="Open Sans" panose="020B0606030504020204" pitchFamily="34" charset="0"/>
              </a:rPr>
              <a:t>1</a:t>
            </a:r>
            <a:r>
              <a:rPr lang="en-US" sz="2800" b="0" i="0" dirty="0">
                <a:solidFill>
                  <a:srgbClr val="333333"/>
                </a:solidFill>
                <a:effectLst/>
                <a:latin typeface="Open Sans" panose="020B0606030504020204" pitchFamily="34" charset="0"/>
              </a:rPr>
              <a:t>, </a:t>
            </a:r>
            <a:r>
              <a:rPr lang="en-US" sz="2800" b="0" i="0" dirty="0" err="1">
                <a:solidFill>
                  <a:srgbClr val="333333"/>
                </a:solidFill>
                <a:effectLst/>
                <a:latin typeface="Open Sans" panose="020B0606030504020204" pitchFamily="34" charset="0"/>
              </a:rPr>
              <a:t>LaShelle</a:t>
            </a:r>
            <a:r>
              <a:rPr lang="en-US" sz="2800" b="0" i="0" dirty="0">
                <a:solidFill>
                  <a:srgbClr val="333333"/>
                </a:solidFill>
                <a:effectLst/>
                <a:latin typeface="Open Sans" panose="020B0606030504020204" pitchFamily="34" charset="0"/>
              </a:rPr>
              <a:t> E. Spencer</a:t>
            </a:r>
            <a:r>
              <a:rPr lang="en-US" sz="2800" b="0" i="0" baseline="-25000" dirty="0">
                <a:solidFill>
                  <a:srgbClr val="333333"/>
                </a:solidFill>
                <a:effectLst/>
                <a:latin typeface="Open Sans" panose="020B0606030504020204" pitchFamily="34" charset="0"/>
              </a:rPr>
              <a:t>3</a:t>
            </a:r>
            <a:r>
              <a:rPr lang="en-US" sz="2800" b="0" i="0" dirty="0">
                <a:solidFill>
                  <a:srgbClr val="333333"/>
                </a:solidFill>
                <a:effectLst/>
                <a:latin typeface="Open Sans" panose="020B0606030504020204" pitchFamily="34" charset="0"/>
              </a:rPr>
              <a:t>, Mary E. Hummerick</a:t>
            </a:r>
            <a:r>
              <a:rPr lang="en-US" sz="2800" b="0" i="0" baseline="-25000" dirty="0">
                <a:solidFill>
                  <a:srgbClr val="333333"/>
                </a:solidFill>
                <a:effectLst/>
                <a:latin typeface="Open Sans" panose="020B0606030504020204" pitchFamily="34" charset="0"/>
              </a:rPr>
              <a:t>3</a:t>
            </a:r>
            <a:r>
              <a:rPr lang="en-US" sz="2800" b="0" i="0" dirty="0">
                <a:solidFill>
                  <a:srgbClr val="333333"/>
                </a:solidFill>
                <a:effectLst/>
                <a:latin typeface="Open Sans" panose="020B0606030504020204" pitchFamily="34" charset="0"/>
              </a:rPr>
              <a:t>, Lawrence Koss</a:t>
            </a:r>
            <a:r>
              <a:rPr lang="en-US" sz="2800" b="0" i="0" baseline="-25000" dirty="0">
                <a:solidFill>
                  <a:srgbClr val="333333"/>
                </a:solidFill>
                <a:effectLst/>
                <a:latin typeface="Open Sans" panose="020B0606030504020204" pitchFamily="34" charset="0"/>
              </a:rPr>
              <a:t>2</a:t>
            </a:r>
            <a:r>
              <a:rPr lang="en-US" sz="2800" b="0" i="0" dirty="0">
                <a:solidFill>
                  <a:srgbClr val="333333"/>
                </a:solidFill>
                <a:effectLst/>
                <a:latin typeface="Open Sans" panose="020B0606030504020204" pitchFamily="34" charset="0"/>
              </a:rPr>
              <a:t>, Aaron Curry</a:t>
            </a:r>
            <a:r>
              <a:rPr lang="en-US" sz="2800" b="0" i="0" baseline="-25000" dirty="0">
                <a:solidFill>
                  <a:srgbClr val="333333"/>
                </a:solidFill>
                <a:effectLst/>
                <a:latin typeface="Open Sans" panose="020B0606030504020204" pitchFamily="34" charset="0"/>
              </a:rPr>
              <a:t>4</a:t>
            </a:r>
            <a:r>
              <a:rPr lang="en-US" sz="2800" b="0" i="0" dirty="0">
                <a:solidFill>
                  <a:srgbClr val="333333"/>
                </a:solidFill>
                <a:effectLst/>
                <a:latin typeface="Open Sans" panose="020B0606030504020204" pitchFamily="34" charset="0"/>
              </a:rPr>
              <a:t>, Jason Fischer</a:t>
            </a:r>
            <a:r>
              <a:rPr lang="en-US" sz="2800" b="0" i="0" baseline="-25000" dirty="0">
                <a:solidFill>
                  <a:srgbClr val="333333"/>
                </a:solidFill>
                <a:effectLst/>
                <a:latin typeface="Open Sans" panose="020B0606030504020204" pitchFamily="34" charset="0"/>
              </a:rPr>
              <a:t>2</a:t>
            </a:r>
            <a:r>
              <a:rPr lang="en-US" sz="2800" b="0" i="0" dirty="0">
                <a:solidFill>
                  <a:srgbClr val="333333"/>
                </a:solidFill>
                <a:effectLst/>
                <a:latin typeface="Open Sans" panose="020B0606030504020204" pitchFamily="34" charset="0"/>
              </a:rPr>
              <a:t>, Jennifer Gooden</a:t>
            </a:r>
            <a:r>
              <a:rPr lang="en-US" sz="2800" b="0" i="0" baseline="-25000" dirty="0">
                <a:solidFill>
                  <a:srgbClr val="333333"/>
                </a:solidFill>
                <a:effectLst/>
                <a:latin typeface="Open Sans" panose="020B0606030504020204" pitchFamily="34" charset="0"/>
              </a:rPr>
              <a:t>2</a:t>
            </a:r>
            <a:r>
              <a:rPr lang="en-US" sz="2800" b="0" i="0" dirty="0">
                <a:solidFill>
                  <a:srgbClr val="333333"/>
                </a:solidFill>
                <a:effectLst/>
                <a:latin typeface="Open Sans" panose="020B0606030504020204" pitchFamily="34" charset="0"/>
              </a:rPr>
              <a:t>, Moon S. Kim</a:t>
            </a:r>
            <a:r>
              <a:rPr lang="en-US" sz="2800" b="0" i="0" baseline="-25000" dirty="0">
                <a:solidFill>
                  <a:srgbClr val="333333"/>
                </a:solidFill>
                <a:effectLst/>
                <a:latin typeface="Open Sans" panose="020B0606030504020204" pitchFamily="34" charset="0"/>
              </a:rPr>
              <a:t>5</a:t>
            </a:r>
            <a:r>
              <a:rPr lang="en-US" sz="2800" b="0" i="0" dirty="0">
                <a:solidFill>
                  <a:srgbClr val="333333"/>
                </a:solidFill>
                <a:effectLst/>
                <a:latin typeface="Open Sans" panose="020B0606030504020204" pitchFamily="34" charset="0"/>
              </a:rPr>
              <a:t>, Insuck Baek</a:t>
            </a:r>
            <a:r>
              <a:rPr lang="en-US" sz="2800" b="0" i="0" baseline="-25000" dirty="0">
                <a:solidFill>
                  <a:srgbClr val="333333"/>
                </a:solidFill>
                <a:effectLst/>
                <a:latin typeface="Open Sans" panose="020B0606030504020204" pitchFamily="34" charset="0"/>
              </a:rPr>
              <a:t>5</a:t>
            </a:r>
            <a:r>
              <a:rPr lang="en-US" sz="2800" b="0" i="0" dirty="0">
                <a:solidFill>
                  <a:srgbClr val="333333"/>
                </a:solidFill>
                <a:effectLst/>
                <a:latin typeface="Open Sans" panose="020B0606030504020204" pitchFamily="34" charset="0"/>
              </a:rPr>
              <a:t>, </a:t>
            </a:r>
            <a:r>
              <a:rPr lang="en-US" sz="2800" b="0" i="0" dirty="0" err="1">
                <a:solidFill>
                  <a:srgbClr val="333333"/>
                </a:solidFill>
                <a:effectLst/>
                <a:latin typeface="Open Sans" panose="020B0606030504020204" pitchFamily="34" charset="0"/>
              </a:rPr>
              <a:t>Jianwei</a:t>
            </a:r>
            <a:r>
              <a:rPr lang="en-US" sz="2800" b="0" i="0" dirty="0">
                <a:solidFill>
                  <a:srgbClr val="333333"/>
                </a:solidFill>
                <a:effectLst/>
                <a:latin typeface="Open Sans" panose="020B0606030504020204" pitchFamily="34" charset="0"/>
              </a:rPr>
              <a:t> Qin</a:t>
            </a:r>
            <a:r>
              <a:rPr lang="en-US" sz="2800" b="0" i="0" baseline="-25000" dirty="0">
                <a:solidFill>
                  <a:srgbClr val="333333"/>
                </a:solidFill>
                <a:effectLst/>
                <a:latin typeface="Open Sans" panose="020B0606030504020204" pitchFamily="34" charset="0"/>
              </a:rPr>
              <a:t>5</a:t>
            </a:r>
            <a:r>
              <a:rPr lang="en-US" sz="2800" b="0" i="0" dirty="0">
                <a:solidFill>
                  <a:srgbClr val="333333"/>
                </a:solidFill>
                <a:effectLst/>
                <a:latin typeface="Open Sans" panose="020B0606030504020204" pitchFamily="34" charset="0"/>
              </a:rPr>
              <a:t>, Isabella Pardo</a:t>
            </a:r>
            <a:r>
              <a:rPr lang="en-US" sz="2800" b="0" i="0" baseline="-25000" dirty="0">
                <a:solidFill>
                  <a:srgbClr val="333333"/>
                </a:solidFill>
                <a:effectLst/>
                <a:latin typeface="Open Sans" panose="020B0606030504020204" pitchFamily="34" charset="0"/>
              </a:rPr>
              <a:t>6</a:t>
            </a:r>
            <a:r>
              <a:rPr lang="en-US" sz="2800" b="0" i="0" dirty="0">
                <a:solidFill>
                  <a:srgbClr val="333333"/>
                </a:solidFill>
                <a:effectLst/>
                <a:latin typeface="Open Sans" panose="020B0606030504020204" pitchFamily="34" charset="0"/>
              </a:rPr>
              <a:t>, Kristine D. Wilson</a:t>
            </a:r>
            <a:r>
              <a:rPr lang="en-US" sz="2800" b="0" i="0" baseline="-25000" dirty="0">
                <a:solidFill>
                  <a:srgbClr val="333333"/>
                </a:solidFill>
                <a:effectLst/>
                <a:latin typeface="Open Sans" panose="020B0606030504020204" pitchFamily="34" charset="0"/>
              </a:rPr>
              <a:t>7</a:t>
            </a:r>
            <a:r>
              <a:rPr lang="en-US" sz="2800" b="0" i="0" dirty="0">
                <a:solidFill>
                  <a:srgbClr val="333333"/>
                </a:solidFill>
                <a:effectLst/>
                <a:latin typeface="Open Sans" panose="020B0606030504020204" pitchFamily="34" charset="0"/>
              </a:rPr>
              <a:t>, Matthew Mickens</a:t>
            </a:r>
            <a:r>
              <a:rPr lang="en-US" sz="2800" b="0" i="0" baseline="-25000" dirty="0">
                <a:solidFill>
                  <a:srgbClr val="333333"/>
                </a:solidFill>
                <a:effectLst/>
                <a:latin typeface="Open Sans" panose="020B0606030504020204" pitchFamily="34" charset="0"/>
              </a:rPr>
              <a:t>7</a:t>
            </a:r>
            <a:r>
              <a:rPr lang="en-US" sz="2800" b="0" i="0" dirty="0">
                <a:solidFill>
                  <a:srgbClr val="333333"/>
                </a:solidFill>
                <a:effectLst/>
                <a:latin typeface="Open Sans" panose="020B0606030504020204" pitchFamily="34" charset="0"/>
              </a:rPr>
              <a:t>, and Aubrie E. O’Rourke</a:t>
            </a:r>
            <a:r>
              <a:rPr lang="en-US" sz="2800" b="0" i="0" baseline="-25000" dirty="0">
                <a:solidFill>
                  <a:srgbClr val="333333"/>
                </a:solidFill>
                <a:effectLst/>
                <a:latin typeface="Open Sans" panose="020B0606030504020204" pitchFamily="34" charset="0"/>
              </a:rPr>
              <a:t>7</a:t>
            </a:r>
            <a:r>
              <a:rPr lang="en-US" sz="2800" b="0" i="0" dirty="0">
                <a:solidFill>
                  <a:srgbClr val="333333"/>
                </a:solidFill>
                <a:effectLst/>
                <a:latin typeface="Open Sans" panose="020B0606030504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333333"/>
                </a:solidFill>
                <a:effectLst/>
                <a:latin typeface="Open Sans" panose="020B0606030504020204" pitchFamily="34" charset="0"/>
              </a:rPr>
              <a:t> </a:t>
            </a:r>
            <a:endParaRPr lang="en-US" sz="3200" b="0" i="0" dirty="0">
              <a:solidFill>
                <a:srgbClr val="000000"/>
              </a:solidFill>
              <a:effectLst/>
              <a:latin typeface="Segoe UI" panose="020B0502040204020203" pitchFamily="34" charset="0"/>
            </a:endParaRPr>
          </a:p>
          <a:p>
            <a:pPr algn="l" rtl="0" fontAlgn="base"/>
            <a:r>
              <a:rPr lang="en-US" sz="2000" baseline="30000" dirty="0">
                <a:solidFill>
                  <a:srgbClr val="333333"/>
                </a:solidFill>
                <a:latin typeface="Open Sans" panose="020B0606030504020204" pitchFamily="34" charset="0"/>
              </a:rPr>
              <a:t>1</a:t>
            </a:r>
            <a:r>
              <a:rPr lang="en-US" sz="2000" b="0" i="0" baseline="30000" dirty="0">
                <a:solidFill>
                  <a:srgbClr val="333333"/>
                </a:solidFill>
                <a:effectLst/>
                <a:latin typeface="Open Sans" panose="020B0606030504020204" pitchFamily="34" charset="0"/>
              </a:rPr>
              <a:t> </a:t>
            </a:r>
            <a:r>
              <a:rPr lang="en-US" sz="2000" b="0" i="0" dirty="0">
                <a:solidFill>
                  <a:srgbClr val="333333"/>
                </a:solidFill>
                <a:effectLst/>
                <a:latin typeface="Open Sans" panose="020B0606030504020204" pitchFamily="34" charset="0"/>
              </a:rPr>
              <a:t>Bennett Aerospace/LASSO II, KSC, FL , </a:t>
            </a:r>
            <a:r>
              <a:rPr lang="en-US" sz="2000" baseline="30000" dirty="0">
                <a:solidFill>
                  <a:srgbClr val="333333"/>
                </a:solidFill>
                <a:latin typeface="Open Sans" panose="020B0606030504020204" pitchFamily="34" charset="0"/>
              </a:rPr>
              <a:t>2</a:t>
            </a:r>
            <a:r>
              <a:rPr lang="en-US" sz="2000" b="0" i="0" dirty="0">
                <a:solidFill>
                  <a:srgbClr val="333333"/>
                </a:solidFill>
                <a:effectLst/>
                <a:latin typeface="Open Sans" panose="020B0606030504020204" pitchFamily="34" charset="0"/>
              </a:rPr>
              <a:t> Aetos Systems/LASSO II, KSC, FL, </a:t>
            </a:r>
            <a:r>
              <a:rPr lang="en-US" sz="2000" b="0" i="0" baseline="30000" dirty="0">
                <a:solidFill>
                  <a:srgbClr val="333333"/>
                </a:solidFill>
                <a:effectLst/>
                <a:latin typeface="Open Sans" panose="020B0606030504020204" pitchFamily="34" charset="0"/>
              </a:rPr>
              <a:t>3</a:t>
            </a:r>
            <a:r>
              <a:rPr lang="en-US" sz="2000" b="0" i="0" dirty="0">
                <a:solidFill>
                  <a:srgbClr val="333333"/>
                </a:solidFill>
                <a:effectLst/>
                <a:latin typeface="Open Sans" panose="020B0606030504020204" pitchFamily="34" charset="0"/>
              </a:rPr>
              <a:t> Noetic Strategies/LASSO II, KSC, FL, </a:t>
            </a:r>
            <a:r>
              <a:rPr lang="en-US" sz="2000" b="0" i="0" baseline="30000" dirty="0">
                <a:solidFill>
                  <a:srgbClr val="333333"/>
                </a:solidFill>
                <a:effectLst/>
                <a:latin typeface="Open Sans" panose="020B0606030504020204" pitchFamily="34" charset="0"/>
              </a:rPr>
              <a:t>4</a:t>
            </a:r>
            <a:r>
              <a:rPr lang="en-US" sz="2000" b="0" i="0" dirty="0">
                <a:solidFill>
                  <a:srgbClr val="333333"/>
                </a:solidFill>
                <a:effectLst/>
                <a:latin typeface="Open Sans" panose="020B0606030504020204" pitchFamily="34" charset="0"/>
              </a:rPr>
              <a:t> ERC/LASSO II, KSC, FL,</a:t>
            </a:r>
            <a:r>
              <a:rPr lang="en-US" sz="2000" b="0" i="0" baseline="30000" dirty="0">
                <a:solidFill>
                  <a:srgbClr val="333333"/>
                </a:solidFill>
                <a:effectLst/>
                <a:latin typeface="Open Sans" panose="020B0606030504020204" pitchFamily="34" charset="0"/>
              </a:rPr>
              <a:t> 5</a:t>
            </a:r>
            <a:r>
              <a:rPr lang="en-US" sz="2000" b="0" i="0" dirty="0">
                <a:solidFill>
                  <a:srgbClr val="333333"/>
                </a:solidFill>
                <a:effectLst/>
                <a:latin typeface="Open Sans" panose="020B0606030504020204" pitchFamily="34" charset="0"/>
              </a:rPr>
              <a:t> Environmental Microbial and Food Safety Laboratory, Agricultural Research Service, U.S. Department of Agriculture, Beltsville, MD, </a:t>
            </a:r>
            <a:r>
              <a:rPr lang="en-US" sz="2000" b="0" i="0" baseline="30000" dirty="0">
                <a:solidFill>
                  <a:srgbClr val="333333"/>
                </a:solidFill>
                <a:effectLst/>
                <a:latin typeface="Open Sans" panose="020B0606030504020204" pitchFamily="34" charset="0"/>
              </a:rPr>
              <a:t>6 </a:t>
            </a:r>
            <a:r>
              <a:rPr lang="en-US" sz="2000" b="0" i="0" dirty="0">
                <a:solidFill>
                  <a:srgbClr val="333333"/>
                </a:solidFill>
                <a:effectLst/>
                <a:latin typeface="Open Sans" panose="020B0606030504020204" pitchFamily="34" charset="0"/>
              </a:rPr>
              <a:t>OSTEM Internship Program, KSC, FL </a:t>
            </a:r>
            <a:r>
              <a:rPr lang="en-US" sz="2000" b="0" i="0" baseline="30000" dirty="0">
                <a:solidFill>
                  <a:srgbClr val="333333"/>
                </a:solidFill>
                <a:effectLst/>
                <a:latin typeface="Open Sans" panose="020B0606030504020204" pitchFamily="34" charset="0"/>
              </a:rPr>
              <a:t>7 </a:t>
            </a:r>
            <a:r>
              <a:rPr lang="en-US" sz="2000" b="0" i="0" dirty="0">
                <a:solidFill>
                  <a:srgbClr val="333333"/>
                </a:solidFill>
                <a:effectLst/>
                <a:latin typeface="Open Sans" panose="020B0606030504020204" pitchFamily="34" charset="0"/>
              </a:rPr>
              <a:t>NASA Exploration Research and Technology, KSC, FL </a:t>
            </a:r>
            <a:endParaRPr lang="en-US" sz="2000" b="0" i="0" dirty="0">
              <a:solidFill>
                <a:srgbClr val="000000"/>
              </a:solidFill>
              <a:effectLst/>
              <a:latin typeface="Segoe UI" panose="020B0502040204020203" pitchFamily="34" charset="0"/>
            </a:endParaRPr>
          </a:p>
        </p:txBody>
      </p:sp>
      <p:sp>
        <p:nvSpPr>
          <p:cNvPr id="8" name="TextBox 7">
            <a:extLst>
              <a:ext uri="{FF2B5EF4-FFF2-40B4-BE49-F238E27FC236}">
                <a16:creationId xmlns:a16="http://schemas.microsoft.com/office/drawing/2014/main" id="{A4A67FA7-CF41-FCEA-C830-85249EDE8A44}"/>
              </a:ext>
            </a:extLst>
          </p:cNvPr>
          <p:cNvSpPr txBox="1"/>
          <p:nvPr/>
        </p:nvSpPr>
        <p:spPr>
          <a:xfrm>
            <a:off x="652041" y="4639127"/>
            <a:ext cx="28822457" cy="923330"/>
          </a:xfrm>
          <a:prstGeom prst="rect">
            <a:avLst/>
          </a:prstGeom>
          <a:solidFill>
            <a:schemeClr val="bg2">
              <a:lumMod val="50000"/>
            </a:schemeClr>
          </a:solidFill>
        </p:spPr>
        <p:txBody>
          <a:bodyPr wrap="square" rtlCol="0">
            <a:spAutoFit/>
          </a:bodyPr>
          <a:lstStyle/>
          <a:p>
            <a:pPr algn="ctr"/>
            <a:r>
              <a:rPr lang="en-US" sz="5400" b="1" dirty="0">
                <a:solidFill>
                  <a:schemeClr val="accent1">
                    <a:lumMod val="20000"/>
                    <a:lumOff val="80000"/>
                  </a:schemeClr>
                </a:solidFill>
              </a:rPr>
              <a:t>Background</a:t>
            </a:r>
          </a:p>
        </p:txBody>
      </p:sp>
      <p:sp>
        <p:nvSpPr>
          <p:cNvPr id="10" name="Rectangle 9">
            <a:extLst>
              <a:ext uri="{FF2B5EF4-FFF2-40B4-BE49-F238E27FC236}">
                <a16:creationId xmlns:a16="http://schemas.microsoft.com/office/drawing/2014/main" id="{BA0869DB-940E-9D91-923E-6913E181E720}"/>
              </a:ext>
            </a:extLst>
          </p:cNvPr>
          <p:cNvSpPr/>
          <p:nvPr/>
        </p:nvSpPr>
        <p:spPr>
          <a:xfrm>
            <a:off x="652044" y="5562457"/>
            <a:ext cx="28822455" cy="111365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11" name="TextBox 10">
            <a:extLst>
              <a:ext uri="{FF2B5EF4-FFF2-40B4-BE49-F238E27FC236}">
                <a16:creationId xmlns:a16="http://schemas.microsoft.com/office/drawing/2014/main" id="{3024DCB3-5B72-4DBF-7F05-F9B692BBC2D6}"/>
              </a:ext>
            </a:extLst>
          </p:cNvPr>
          <p:cNvSpPr txBox="1"/>
          <p:nvPr/>
        </p:nvSpPr>
        <p:spPr>
          <a:xfrm>
            <a:off x="652040" y="17248923"/>
            <a:ext cx="28822458" cy="923330"/>
          </a:xfrm>
          <a:prstGeom prst="rect">
            <a:avLst/>
          </a:prstGeom>
          <a:solidFill>
            <a:schemeClr val="bg2">
              <a:lumMod val="50000"/>
            </a:schemeClr>
          </a:solidFill>
        </p:spPr>
        <p:txBody>
          <a:bodyPr wrap="square" rtlCol="0">
            <a:spAutoFit/>
          </a:bodyPr>
          <a:lstStyle/>
          <a:p>
            <a:pPr algn="ctr"/>
            <a:r>
              <a:rPr lang="en-US" sz="5400" b="1" dirty="0">
                <a:solidFill>
                  <a:schemeClr val="accent1">
                    <a:lumMod val="20000"/>
                    <a:lumOff val="80000"/>
                  </a:schemeClr>
                </a:solidFill>
              </a:rPr>
              <a:t>Results and Discussion</a:t>
            </a:r>
          </a:p>
        </p:txBody>
      </p:sp>
      <p:sp>
        <p:nvSpPr>
          <p:cNvPr id="12" name="Rectangle 11">
            <a:extLst>
              <a:ext uri="{FF2B5EF4-FFF2-40B4-BE49-F238E27FC236}">
                <a16:creationId xmlns:a16="http://schemas.microsoft.com/office/drawing/2014/main" id="{D256A279-E132-49C4-7BA3-53D9B7EF298B}"/>
              </a:ext>
            </a:extLst>
          </p:cNvPr>
          <p:cNvSpPr/>
          <p:nvPr/>
        </p:nvSpPr>
        <p:spPr>
          <a:xfrm>
            <a:off x="652039" y="18182305"/>
            <a:ext cx="28822459" cy="116764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3" name="TextBox 12">
            <a:extLst>
              <a:ext uri="{FF2B5EF4-FFF2-40B4-BE49-F238E27FC236}">
                <a16:creationId xmlns:a16="http://schemas.microsoft.com/office/drawing/2014/main" id="{17D8DC2A-6EA5-DF97-27AB-BF1C78A34884}"/>
              </a:ext>
            </a:extLst>
          </p:cNvPr>
          <p:cNvSpPr txBox="1"/>
          <p:nvPr/>
        </p:nvSpPr>
        <p:spPr>
          <a:xfrm>
            <a:off x="30081083" y="5784546"/>
            <a:ext cx="13119524" cy="923330"/>
          </a:xfrm>
          <a:prstGeom prst="rect">
            <a:avLst/>
          </a:prstGeom>
          <a:solidFill>
            <a:schemeClr val="bg2">
              <a:lumMod val="50000"/>
            </a:schemeClr>
          </a:solidFill>
        </p:spPr>
        <p:txBody>
          <a:bodyPr wrap="square" rtlCol="0">
            <a:spAutoFit/>
          </a:bodyPr>
          <a:lstStyle/>
          <a:p>
            <a:pPr algn="ctr"/>
            <a:r>
              <a:rPr lang="en-US" sz="5400" b="1" dirty="0">
                <a:solidFill>
                  <a:schemeClr val="accent1">
                    <a:lumMod val="20000"/>
                    <a:lumOff val="80000"/>
                  </a:schemeClr>
                </a:solidFill>
              </a:rPr>
              <a:t>Methods</a:t>
            </a:r>
          </a:p>
        </p:txBody>
      </p:sp>
      <p:sp>
        <p:nvSpPr>
          <p:cNvPr id="14" name="Rectangle 13">
            <a:extLst>
              <a:ext uri="{FF2B5EF4-FFF2-40B4-BE49-F238E27FC236}">
                <a16:creationId xmlns:a16="http://schemas.microsoft.com/office/drawing/2014/main" id="{CD37CDD8-D7AC-2B85-16D7-E60CCD77CF19}"/>
              </a:ext>
            </a:extLst>
          </p:cNvPr>
          <p:cNvSpPr/>
          <p:nvPr/>
        </p:nvSpPr>
        <p:spPr>
          <a:xfrm>
            <a:off x="30119633" y="6707874"/>
            <a:ext cx="13080974" cy="231508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15" name="TextBox 14">
            <a:extLst>
              <a:ext uri="{FF2B5EF4-FFF2-40B4-BE49-F238E27FC236}">
                <a16:creationId xmlns:a16="http://schemas.microsoft.com/office/drawing/2014/main" id="{372CD55C-18AD-6761-1B12-706EF6F88E45}"/>
              </a:ext>
            </a:extLst>
          </p:cNvPr>
          <p:cNvSpPr txBox="1"/>
          <p:nvPr/>
        </p:nvSpPr>
        <p:spPr>
          <a:xfrm>
            <a:off x="652038" y="30243478"/>
            <a:ext cx="34356413" cy="707886"/>
          </a:xfrm>
          <a:prstGeom prst="rect">
            <a:avLst/>
          </a:prstGeom>
          <a:solidFill>
            <a:schemeClr val="bg2">
              <a:lumMod val="50000"/>
            </a:schemeClr>
          </a:solidFill>
        </p:spPr>
        <p:txBody>
          <a:bodyPr wrap="square" rtlCol="0">
            <a:spAutoFit/>
          </a:bodyPr>
          <a:lstStyle/>
          <a:p>
            <a:pPr algn="ctr"/>
            <a:r>
              <a:rPr lang="en-US" sz="4000" b="1" dirty="0">
                <a:solidFill>
                  <a:schemeClr val="accent1">
                    <a:lumMod val="20000"/>
                    <a:lumOff val="80000"/>
                  </a:schemeClr>
                </a:solidFill>
              </a:rPr>
              <a:t>References</a:t>
            </a:r>
          </a:p>
        </p:txBody>
      </p:sp>
      <p:sp>
        <p:nvSpPr>
          <p:cNvPr id="16" name="Rectangle 15">
            <a:extLst>
              <a:ext uri="{FF2B5EF4-FFF2-40B4-BE49-F238E27FC236}">
                <a16:creationId xmlns:a16="http://schemas.microsoft.com/office/drawing/2014/main" id="{89BF4BD3-FE64-9E3A-513C-B13097FB0F75}"/>
              </a:ext>
            </a:extLst>
          </p:cNvPr>
          <p:cNvSpPr/>
          <p:nvPr/>
        </p:nvSpPr>
        <p:spPr>
          <a:xfrm>
            <a:off x="652040" y="31163351"/>
            <a:ext cx="34356418" cy="121649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17" name="TextBox 16">
            <a:extLst>
              <a:ext uri="{FF2B5EF4-FFF2-40B4-BE49-F238E27FC236}">
                <a16:creationId xmlns:a16="http://schemas.microsoft.com/office/drawing/2014/main" id="{930CBD63-9E2D-B51B-C673-7028FFB06A7E}"/>
              </a:ext>
            </a:extLst>
          </p:cNvPr>
          <p:cNvSpPr txBox="1"/>
          <p:nvPr/>
        </p:nvSpPr>
        <p:spPr>
          <a:xfrm>
            <a:off x="35737831" y="30251594"/>
            <a:ext cx="7462776" cy="707886"/>
          </a:xfrm>
          <a:prstGeom prst="rect">
            <a:avLst/>
          </a:prstGeom>
          <a:solidFill>
            <a:schemeClr val="bg2">
              <a:lumMod val="50000"/>
            </a:schemeClr>
          </a:solidFill>
        </p:spPr>
        <p:txBody>
          <a:bodyPr wrap="square" rtlCol="0">
            <a:spAutoFit/>
          </a:bodyPr>
          <a:lstStyle/>
          <a:p>
            <a:pPr algn="ctr"/>
            <a:r>
              <a:rPr lang="en-US" sz="4000" b="1" dirty="0">
                <a:solidFill>
                  <a:schemeClr val="accent1">
                    <a:lumMod val="20000"/>
                    <a:lumOff val="80000"/>
                  </a:schemeClr>
                </a:solidFill>
              </a:rPr>
              <a:t>Funding and Acknowledgements</a:t>
            </a:r>
          </a:p>
        </p:txBody>
      </p:sp>
      <p:sp>
        <p:nvSpPr>
          <p:cNvPr id="18" name="Rectangle 17">
            <a:extLst>
              <a:ext uri="{FF2B5EF4-FFF2-40B4-BE49-F238E27FC236}">
                <a16:creationId xmlns:a16="http://schemas.microsoft.com/office/drawing/2014/main" id="{CB36705B-EB2A-181D-D41F-E33EAB5593D9}"/>
              </a:ext>
            </a:extLst>
          </p:cNvPr>
          <p:cNvSpPr/>
          <p:nvPr/>
        </p:nvSpPr>
        <p:spPr>
          <a:xfrm>
            <a:off x="35737832" y="31174924"/>
            <a:ext cx="7462775" cy="120492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pic>
        <p:nvPicPr>
          <p:cNvPr id="1182" name="Picture 9" descr="A picture containing indoor, plant&#10;&#10;Description automatically generated">
            <a:extLst>
              <a:ext uri="{FF2B5EF4-FFF2-40B4-BE49-F238E27FC236}">
                <a16:creationId xmlns:a16="http://schemas.microsoft.com/office/drawing/2014/main" id="{BA9254E4-E96B-3852-4969-08C9BD595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3643" y="6748868"/>
            <a:ext cx="5250248" cy="7056186"/>
          </a:xfrm>
          <a:prstGeom prst="rect">
            <a:avLst/>
          </a:prstGeom>
          <a:extLst>
            <a:ext uri="{909E8E84-426E-40DD-AFC4-6F175D3DCCD1}">
              <a14:hiddenFill xmlns:a14="http://schemas.microsoft.com/office/drawing/2010/main">
                <a:solidFill>
                  <a:srgbClr val="FFFFFF"/>
                </a:solidFill>
              </a14:hiddenFill>
            </a:ext>
          </a:extLst>
        </p:spPr>
      </p:pic>
      <p:pic>
        <p:nvPicPr>
          <p:cNvPr id="1192" name="Picture 1191">
            <a:extLst>
              <a:ext uri="{FF2B5EF4-FFF2-40B4-BE49-F238E27FC236}">
                <a16:creationId xmlns:a16="http://schemas.microsoft.com/office/drawing/2014/main" id="{E875C7F8-A075-0794-BD01-0B492A319BFA}"/>
              </a:ext>
            </a:extLst>
          </p:cNvPr>
          <p:cNvPicPr>
            <a:picLocks noChangeAspect="1"/>
          </p:cNvPicPr>
          <p:nvPr/>
        </p:nvPicPr>
        <p:blipFill>
          <a:blip r:embed="rId4"/>
          <a:stretch>
            <a:fillRect/>
          </a:stretch>
        </p:blipFill>
        <p:spPr>
          <a:xfrm>
            <a:off x="30415275" y="15451651"/>
            <a:ext cx="5748292" cy="1610980"/>
          </a:xfrm>
          <a:prstGeom prst="rect">
            <a:avLst/>
          </a:prstGeom>
        </p:spPr>
      </p:pic>
      <p:pic>
        <p:nvPicPr>
          <p:cNvPr id="1202" name="Picture 1201">
            <a:extLst>
              <a:ext uri="{FF2B5EF4-FFF2-40B4-BE49-F238E27FC236}">
                <a16:creationId xmlns:a16="http://schemas.microsoft.com/office/drawing/2014/main" id="{C1E7BF10-CFA8-90A0-4FD8-B9144BB1C4A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46" b="99119" l="5991" r="89862">
                        <a14:foregroundMark x1="5991" y1="33480" x2="5991" y2="33480"/>
                        <a14:foregroundMark x1="38710" y1="7048" x2="38710" y2="7048"/>
                        <a14:foregroundMark x1="76959" y1="5286" x2="76959" y2="5286"/>
                        <a14:foregroundMark x1="49309" y1="88106" x2="49309" y2="88106"/>
                        <a14:foregroundMark x1="42857" y1="99119" x2="42857" y2="99119"/>
                        <a14:foregroundMark x1="41014" y1="47137" x2="41014" y2="47137"/>
                        <a14:foregroundMark x1="46544" y1="59471" x2="46544" y2="59471"/>
                        <a14:backgroundMark x1="39631" y1="91630" x2="39631" y2="91630"/>
                        <a14:backgroundMark x1="43318" y1="91189" x2="43318" y2="91189"/>
                        <a14:backgroundMark x1="43318" y1="91189" x2="43318" y2="91189"/>
                        <a14:backgroundMark x1="43318" y1="91189" x2="43318" y2="91189"/>
                        <a14:backgroundMark x1="31797" y1="87665" x2="48387" y2="87225"/>
                        <a14:backgroundMark x1="40092" y1="79295" x2="40092" y2="79295"/>
                      </a14:backgroundRemoval>
                    </a14:imgEffect>
                  </a14:imgLayer>
                </a14:imgProps>
              </a:ext>
            </a:extLst>
          </a:blip>
          <a:srcRect b="11623"/>
          <a:stretch/>
        </p:blipFill>
        <p:spPr>
          <a:xfrm rot="7166869" flipH="1" flipV="1">
            <a:off x="-40670" y="1069887"/>
            <a:ext cx="5011966" cy="4633543"/>
          </a:xfrm>
          <a:prstGeom prst="rect">
            <a:avLst/>
          </a:prstGeom>
        </p:spPr>
      </p:pic>
      <p:pic>
        <p:nvPicPr>
          <p:cNvPr id="1206" name="Picture 1205">
            <a:extLst>
              <a:ext uri="{FF2B5EF4-FFF2-40B4-BE49-F238E27FC236}">
                <a16:creationId xmlns:a16="http://schemas.microsoft.com/office/drawing/2014/main" id="{813CBE24-EAE3-7D54-45D9-D974CE397600}"/>
              </a:ext>
            </a:extLst>
          </p:cNvPr>
          <p:cNvPicPr>
            <a:picLocks noChangeAspect="1"/>
          </p:cNvPicPr>
          <p:nvPr/>
        </p:nvPicPr>
        <p:blipFill>
          <a:blip r:embed="rId7"/>
          <a:stretch>
            <a:fillRect/>
          </a:stretch>
        </p:blipFill>
        <p:spPr>
          <a:xfrm>
            <a:off x="30415275" y="22687223"/>
            <a:ext cx="8459803" cy="5247144"/>
          </a:xfrm>
          <a:prstGeom prst="rect">
            <a:avLst/>
          </a:prstGeom>
          <a:solidFill>
            <a:schemeClr val="bg1"/>
          </a:solidFill>
          <a:ln>
            <a:solidFill>
              <a:schemeClr val="tx1">
                <a:lumMod val="50000"/>
                <a:lumOff val="50000"/>
              </a:schemeClr>
            </a:solidFill>
          </a:ln>
        </p:spPr>
      </p:pic>
      <p:pic>
        <p:nvPicPr>
          <p:cNvPr id="6" name="Picture 5">
            <a:extLst>
              <a:ext uri="{FF2B5EF4-FFF2-40B4-BE49-F238E27FC236}">
                <a16:creationId xmlns:a16="http://schemas.microsoft.com/office/drawing/2014/main" id="{1EC57244-87FA-04E9-6ED1-65733DB622B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184" b="89796" l="8906" r="96947">
                        <a14:foregroundMark x1="8906" y1="53061" x2="8906" y2="53061"/>
                        <a14:foregroundMark x1="88041" y1="61224" x2="88041" y2="61224"/>
                        <a14:foregroundMark x1="93893" y1="50000" x2="93893" y2="50000"/>
                        <a14:foregroundMark x1="89313" y1="26531" x2="89313" y2="26531"/>
                        <a14:foregroundMark x1="39949" y1="33673" x2="39949" y2="33673"/>
                        <a14:foregroundMark x1="27735" y1="34694" x2="27735" y2="34694"/>
                        <a14:foregroundMark x1="31552" y1="63265" x2="31552" y2="63265"/>
                        <a14:foregroundMark x1="40204" y1="52041" x2="40204" y2="52041"/>
                        <a14:foregroundMark x1="23410" y1="65306" x2="23410" y2="65306"/>
                        <a14:foregroundMark x1="78117" y1="31633" x2="78117" y2="31633"/>
                        <a14:foregroundMark x1="73791" y1="30612" x2="73791" y2="30612"/>
                        <a14:foregroundMark x1="96947" y1="29592" x2="96947" y2="29592"/>
                        <a14:backgroundMark x1="35623" y1="61224" x2="35623" y2="61224"/>
                        <a14:backgroundMark x1="37150" y1="63265" x2="37150" y2="63265"/>
                        <a14:backgroundMark x1="41730" y1="65306" x2="41730" y2="65306"/>
                        <a14:backgroundMark x1="27226" y1="58163" x2="27226" y2="58163"/>
                        <a14:backgroundMark x1="25445" y1="68367" x2="25445" y2="68367"/>
                        <a14:backgroundMark x1="21374" y1="65306" x2="21374" y2="65306"/>
                        <a14:backgroundMark x1="20102" y1="65306" x2="20102" y2="65306"/>
                        <a14:backgroundMark x1="28244" y1="50000" x2="28244" y2="50000"/>
                        <a14:backgroundMark x1="49873" y1="52041" x2="49873" y2="52041"/>
                        <a14:backgroundMark x1="54962" y1="64286" x2="54962" y2="64286"/>
                        <a14:backgroundMark x1="46819" y1="46939" x2="46819" y2="46939"/>
                        <a14:backgroundMark x1="40458" y1="41837" x2="40458" y2="41837"/>
                        <a14:backgroundMark x1="20356" y1="72449" x2="20356" y2="72449"/>
                        <a14:backgroundMark x1="62087" y1="42857" x2="62087" y2="42857"/>
                        <a14:backgroundMark x1="64631" y1="63265" x2="64631" y2="63265"/>
                        <a14:backgroundMark x1="72774" y1="61224" x2="72774" y2="61224"/>
                        <a14:backgroundMark x1="78117" y1="33673" x2="78117" y2="33673"/>
                        <a14:backgroundMark x1="90331" y1="54082" x2="90331" y2="54082"/>
                        <a14:backgroundMark x1="90331" y1="65306" x2="90331" y2="65306"/>
                      </a14:backgroundRemoval>
                    </a14:imgEffect>
                    <a14:imgEffect>
                      <a14:brightnessContrast bright="20000"/>
                    </a14:imgEffect>
                  </a14:imgLayer>
                </a14:imgProps>
              </a:ext>
            </a:extLst>
          </a:blip>
          <a:stretch>
            <a:fillRect/>
          </a:stretch>
        </p:blipFill>
        <p:spPr>
          <a:xfrm>
            <a:off x="33341416" y="4073600"/>
            <a:ext cx="6901021" cy="1720865"/>
          </a:xfrm>
          <a:prstGeom prst="rect">
            <a:avLst/>
          </a:prstGeom>
        </p:spPr>
      </p:pic>
      <p:sp>
        <p:nvSpPr>
          <p:cNvPr id="1211" name="TextBox 1037">
            <a:extLst>
              <a:ext uri="{FF2B5EF4-FFF2-40B4-BE49-F238E27FC236}">
                <a16:creationId xmlns:a16="http://schemas.microsoft.com/office/drawing/2014/main" id="{9E1415F9-59CF-0B33-4AF6-D11F38792310}"/>
              </a:ext>
            </a:extLst>
          </p:cNvPr>
          <p:cNvSpPr txBox="1"/>
          <p:nvPr/>
        </p:nvSpPr>
        <p:spPr>
          <a:xfrm>
            <a:off x="8643413" y="29086137"/>
            <a:ext cx="913036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dirty="0"/>
              <a:t>Figure 11</a:t>
            </a:r>
            <a:r>
              <a:rPr lang="en-US" dirty="0"/>
              <a:t>: Imaging system reflectance image collection. Images support proof-of-concept work revealing that the  690/702 band ratio highlights the drought stress signature.</a:t>
            </a:r>
          </a:p>
        </p:txBody>
      </p:sp>
      <p:sp>
        <p:nvSpPr>
          <p:cNvPr id="1212" name="TextBox 1035">
            <a:extLst>
              <a:ext uri="{FF2B5EF4-FFF2-40B4-BE49-F238E27FC236}">
                <a16:creationId xmlns:a16="http://schemas.microsoft.com/office/drawing/2014/main" id="{0500405D-951F-55D5-CE7D-BE4D80E25C91}"/>
              </a:ext>
            </a:extLst>
          </p:cNvPr>
          <p:cNvSpPr txBox="1"/>
          <p:nvPr/>
        </p:nvSpPr>
        <p:spPr>
          <a:xfrm>
            <a:off x="991419" y="25521566"/>
            <a:ext cx="7062927"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dirty="0"/>
              <a:t>Figure 9:</a:t>
            </a:r>
            <a:r>
              <a:rPr lang="en-US" dirty="0"/>
              <a:t> Control and drought lettuce correlation analysis for band-ratio selection at the start of stress application </a:t>
            </a:r>
            <a:r>
              <a:rPr lang="en-US" b="1" dirty="0"/>
              <a:t>(A)</a:t>
            </a:r>
            <a:r>
              <a:rPr lang="en-US" dirty="0"/>
              <a:t> and at the end of the stress period </a:t>
            </a:r>
            <a:r>
              <a:rPr lang="en-US" b="1" dirty="0"/>
              <a:t>(B)</a:t>
            </a:r>
            <a:r>
              <a:rPr lang="en-US" dirty="0"/>
              <a:t>. Normalized mean spectra, single band, and selected ratio, prior to stress treatment </a:t>
            </a:r>
            <a:r>
              <a:rPr lang="en-US" b="1" dirty="0"/>
              <a:t>(C)</a:t>
            </a:r>
            <a:r>
              <a:rPr lang="en-US" dirty="0"/>
              <a:t> and after stress treatment </a:t>
            </a:r>
            <a:r>
              <a:rPr lang="en-US" b="1" dirty="0"/>
              <a:t>(D)</a:t>
            </a:r>
            <a:r>
              <a:rPr lang="en-US" dirty="0"/>
              <a:t>.</a:t>
            </a:r>
            <a:endParaRPr lang="en-US" b="1" dirty="0"/>
          </a:p>
        </p:txBody>
      </p:sp>
      <p:sp>
        <p:nvSpPr>
          <p:cNvPr id="1213" name="TextBox 1041">
            <a:extLst>
              <a:ext uri="{FF2B5EF4-FFF2-40B4-BE49-F238E27FC236}">
                <a16:creationId xmlns:a16="http://schemas.microsoft.com/office/drawing/2014/main" id="{A0FCE48A-4772-D4A4-2ED6-7A291DBDD658}"/>
              </a:ext>
            </a:extLst>
          </p:cNvPr>
          <p:cNvSpPr txBox="1"/>
          <p:nvPr/>
        </p:nvSpPr>
        <p:spPr>
          <a:xfrm>
            <a:off x="30415275" y="17128699"/>
            <a:ext cx="5647687"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dirty="0"/>
              <a:t>Figure 5:</a:t>
            </a:r>
            <a:r>
              <a:rPr lang="en-US" dirty="0"/>
              <a:t> Volumetric moisture content (VMC) trends of treatment trays.</a:t>
            </a:r>
            <a:endParaRPr lang="en-US" b="1" dirty="0"/>
          </a:p>
        </p:txBody>
      </p:sp>
      <p:sp>
        <p:nvSpPr>
          <p:cNvPr id="1214" name="TextBox 1032">
            <a:extLst>
              <a:ext uri="{FF2B5EF4-FFF2-40B4-BE49-F238E27FC236}">
                <a16:creationId xmlns:a16="http://schemas.microsoft.com/office/drawing/2014/main" id="{ABFDC07D-5E69-554F-5FD3-3270922EC01D}"/>
              </a:ext>
            </a:extLst>
          </p:cNvPr>
          <p:cNvSpPr txBox="1"/>
          <p:nvPr/>
        </p:nvSpPr>
        <p:spPr>
          <a:xfrm>
            <a:off x="23267190" y="10519335"/>
            <a:ext cx="582511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dirty="0"/>
              <a:t>Figure 3: </a:t>
            </a:r>
            <a:r>
              <a:rPr lang="en-US" dirty="0"/>
              <a:t>First prototype of the reflectance and fluorescence imaging system in a controlled environment chamber. </a:t>
            </a:r>
          </a:p>
        </p:txBody>
      </p:sp>
      <p:sp>
        <p:nvSpPr>
          <p:cNvPr id="1215" name="TextBox 85">
            <a:extLst>
              <a:ext uri="{FF2B5EF4-FFF2-40B4-BE49-F238E27FC236}">
                <a16:creationId xmlns:a16="http://schemas.microsoft.com/office/drawing/2014/main" id="{BA39E77E-79CA-8A62-1966-914E81742010}"/>
              </a:ext>
            </a:extLst>
          </p:cNvPr>
          <p:cNvSpPr txBox="1"/>
          <p:nvPr/>
        </p:nvSpPr>
        <p:spPr>
          <a:xfrm>
            <a:off x="38191133" y="13572143"/>
            <a:ext cx="468578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dirty="0"/>
              <a:t>Figure 4:</a:t>
            </a:r>
            <a:r>
              <a:rPr lang="en-US" dirty="0"/>
              <a:t> Experimental layout in the 2</a:t>
            </a:r>
            <a:r>
              <a:rPr lang="en-US" baseline="30000" dirty="0"/>
              <a:t>nd</a:t>
            </a:r>
            <a:r>
              <a:rPr lang="en-US" dirty="0"/>
              <a:t> larger prototype imaging system gantry.</a:t>
            </a:r>
            <a:endParaRPr lang="en-US" b="1" dirty="0"/>
          </a:p>
        </p:txBody>
      </p:sp>
      <p:sp>
        <p:nvSpPr>
          <p:cNvPr id="1216" name="TextBox 1037">
            <a:extLst>
              <a:ext uri="{FF2B5EF4-FFF2-40B4-BE49-F238E27FC236}">
                <a16:creationId xmlns:a16="http://schemas.microsoft.com/office/drawing/2014/main" id="{00FE98CF-A56C-931C-36EE-E9DCD5F3AAAA}"/>
              </a:ext>
            </a:extLst>
          </p:cNvPr>
          <p:cNvSpPr txBox="1"/>
          <p:nvPr/>
        </p:nvSpPr>
        <p:spPr>
          <a:xfrm>
            <a:off x="30415276" y="28040870"/>
            <a:ext cx="8459802"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dirty="0"/>
              <a:t>Figure 6</a:t>
            </a:r>
            <a:r>
              <a:rPr lang="en-US" dirty="0"/>
              <a:t>: Regions and divisions of the electromagnetic spectrum as captured by the human eye, multispectral imagers, hyperspectral imagers, and thermal imagers.</a:t>
            </a:r>
          </a:p>
        </p:txBody>
      </p:sp>
      <p:grpSp>
        <p:nvGrpSpPr>
          <p:cNvPr id="1218" name="Group 1217">
            <a:extLst>
              <a:ext uri="{FF2B5EF4-FFF2-40B4-BE49-F238E27FC236}">
                <a16:creationId xmlns:a16="http://schemas.microsoft.com/office/drawing/2014/main" id="{E758503A-70D3-45CA-D55C-570D88D74E25}"/>
              </a:ext>
            </a:extLst>
          </p:cNvPr>
          <p:cNvGrpSpPr/>
          <p:nvPr/>
        </p:nvGrpSpPr>
        <p:grpSpPr>
          <a:xfrm>
            <a:off x="8643413" y="20968024"/>
            <a:ext cx="9130362" cy="8092132"/>
            <a:chOff x="20568128" y="18416041"/>
            <a:chExt cx="8781250" cy="7794483"/>
          </a:xfrm>
        </p:grpSpPr>
        <p:grpSp>
          <p:nvGrpSpPr>
            <p:cNvPr id="1209" name="Group 1208">
              <a:extLst>
                <a:ext uri="{FF2B5EF4-FFF2-40B4-BE49-F238E27FC236}">
                  <a16:creationId xmlns:a16="http://schemas.microsoft.com/office/drawing/2014/main" id="{88C2C577-A9ED-CE4B-C231-7789B8DFAECB}"/>
                </a:ext>
              </a:extLst>
            </p:cNvPr>
            <p:cNvGrpSpPr/>
            <p:nvPr/>
          </p:nvGrpSpPr>
          <p:grpSpPr>
            <a:xfrm>
              <a:off x="20568128" y="19043707"/>
              <a:ext cx="8781250" cy="7166817"/>
              <a:chOff x="-4292065" y="12845446"/>
              <a:chExt cx="8781250" cy="7166817"/>
            </a:xfrm>
          </p:grpSpPr>
          <p:grpSp>
            <p:nvGrpSpPr>
              <p:cNvPr id="1149" name="Group 1148">
                <a:extLst>
                  <a:ext uri="{FF2B5EF4-FFF2-40B4-BE49-F238E27FC236}">
                    <a16:creationId xmlns:a16="http://schemas.microsoft.com/office/drawing/2014/main" id="{2831047D-F794-CDAA-6F9D-619C01EB1545}"/>
                  </a:ext>
                </a:extLst>
              </p:cNvPr>
              <p:cNvGrpSpPr>
                <a:grpSpLocks noChangeAspect="1"/>
              </p:cNvGrpSpPr>
              <p:nvPr/>
            </p:nvGrpSpPr>
            <p:grpSpPr>
              <a:xfrm>
                <a:off x="-4292065" y="12845446"/>
                <a:ext cx="8781250" cy="7166817"/>
                <a:chOff x="21990317" y="16529499"/>
                <a:chExt cx="10316057" cy="8419443"/>
              </a:xfrm>
            </p:grpSpPr>
            <p:sp>
              <p:nvSpPr>
                <p:cNvPr id="1150" name="TextBox 1038">
                  <a:extLst>
                    <a:ext uri="{FF2B5EF4-FFF2-40B4-BE49-F238E27FC236}">
                      <a16:creationId xmlns:a16="http://schemas.microsoft.com/office/drawing/2014/main" id="{17A915B3-6B6F-D4BD-19E1-5A231CAADA30}"/>
                    </a:ext>
                  </a:extLst>
                </p:cNvPr>
                <p:cNvSpPr txBox="1"/>
                <p:nvPr/>
              </p:nvSpPr>
              <p:spPr>
                <a:xfrm>
                  <a:off x="26445231" y="24033633"/>
                  <a:ext cx="3006397" cy="43388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a:t>Figure 9:</a:t>
                  </a:r>
                </a:p>
              </p:txBody>
            </p:sp>
            <p:grpSp>
              <p:nvGrpSpPr>
                <p:cNvPr id="1152" name="Group 1151">
                  <a:extLst>
                    <a:ext uri="{FF2B5EF4-FFF2-40B4-BE49-F238E27FC236}">
                      <a16:creationId xmlns:a16="http://schemas.microsoft.com/office/drawing/2014/main" id="{18A64AB0-D823-AB9B-BCD4-5B165D249D41}"/>
                    </a:ext>
                  </a:extLst>
                </p:cNvPr>
                <p:cNvGrpSpPr>
                  <a:grpSpLocks noChangeAspect="1"/>
                </p:cNvGrpSpPr>
                <p:nvPr/>
              </p:nvGrpSpPr>
              <p:grpSpPr>
                <a:xfrm>
                  <a:off x="22486101" y="16529499"/>
                  <a:ext cx="9820273" cy="8419443"/>
                  <a:chOff x="22975909" y="15487882"/>
                  <a:chExt cx="9411856" cy="8069286"/>
                </a:xfrm>
              </p:grpSpPr>
              <p:grpSp>
                <p:nvGrpSpPr>
                  <p:cNvPr id="1155" name="Group 1154">
                    <a:extLst>
                      <a:ext uri="{FF2B5EF4-FFF2-40B4-BE49-F238E27FC236}">
                        <a16:creationId xmlns:a16="http://schemas.microsoft.com/office/drawing/2014/main" id="{D38197ED-3AE4-819E-15CF-BC7310CE2C92}"/>
                      </a:ext>
                    </a:extLst>
                  </p:cNvPr>
                  <p:cNvGrpSpPr/>
                  <p:nvPr/>
                </p:nvGrpSpPr>
                <p:grpSpPr>
                  <a:xfrm>
                    <a:off x="23862890" y="15487882"/>
                    <a:ext cx="8524875" cy="8069286"/>
                    <a:chOff x="22278975" y="15428889"/>
                    <a:chExt cx="8524875" cy="8069286"/>
                  </a:xfrm>
                </p:grpSpPr>
                <p:pic>
                  <p:nvPicPr>
                    <p:cNvPr id="1179" name="Picture 1178">
                      <a:extLst>
                        <a:ext uri="{FF2B5EF4-FFF2-40B4-BE49-F238E27FC236}">
                          <a16:creationId xmlns:a16="http://schemas.microsoft.com/office/drawing/2014/main" id="{10D3EEDD-12FC-D910-7A38-5A0A145C4B89}"/>
                        </a:ext>
                      </a:extLst>
                    </p:cNvPr>
                    <p:cNvPicPr>
                      <a:picLocks noChangeAspect="1"/>
                    </p:cNvPicPr>
                    <p:nvPr/>
                  </p:nvPicPr>
                  <p:blipFill rotWithShape="1">
                    <a:blip r:embed="rId10"/>
                    <a:srcRect l="3170" t="12540" r="15761" b="19798"/>
                    <a:stretch/>
                  </p:blipFill>
                  <p:spPr>
                    <a:xfrm>
                      <a:off x="22278975" y="15846166"/>
                      <a:ext cx="8524875" cy="7652009"/>
                    </a:xfrm>
                    <a:prstGeom prst="rect">
                      <a:avLst/>
                    </a:prstGeom>
                  </p:spPr>
                </p:pic>
                <p:sp>
                  <p:nvSpPr>
                    <p:cNvPr id="1180" name="Rectangle: Top Corners Rounded 1179">
                      <a:extLst>
                        <a:ext uri="{FF2B5EF4-FFF2-40B4-BE49-F238E27FC236}">
                          <a16:creationId xmlns:a16="http://schemas.microsoft.com/office/drawing/2014/main" id="{AD05C5B2-E449-0CAE-3061-E61D9DF4D026}"/>
                        </a:ext>
                      </a:extLst>
                    </p:cNvPr>
                    <p:cNvSpPr/>
                    <p:nvPr/>
                  </p:nvSpPr>
                  <p:spPr>
                    <a:xfrm>
                      <a:off x="22295643" y="15428889"/>
                      <a:ext cx="4365625" cy="433643"/>
                    </a:xfrm>
                    <a:prstGeom prst="round2Same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b="1" dirty="0">
                          <a:solidFill>
                            <a:schemeClr val="tx1">
                              <a:lumMod val="85000"/>
                              <a:lumOff val="15000"/>
                            </a:schemeClr>
                          </a:solidFill>
                        </a:rPr>
                        <a:t>Control, 45% VMC</a:t>
                      </a:r>
                    </a:p>
                  </p:txBody>
                </p:sp>
                <p:sp>
                  <p:nvSpPr>
                    <p:cNvPr id="1181" name="Rectangle: Top Corners Rounded 1180">
                      <a:extLst>
                        <a:ext uri="{FF2B5EF4-FFF2-40B4-BE49-F238E27FC236}">
                          <a16:creationId xmlns:a16="http://schemas.microsoft.com/office/drawing/2014/main" id="{5D62744A-2C23-D844-7C2F-DE3B7B7AA0EE}"/>
                        </a:ext>
                      </a:extLst>
                    </p:cNvPr>
                    <p:cNvSpPr/>
                    <p:nvPr/>
                  </p:nvSpPr>
                  <p:spPr>
                    <a:xfrm>
                      <a:off x="26661269" y="15428890"/>
                      <a:ext cx="4142580" cy="388024"/>
                    </a:xfrm>
                    <a:prstGeom prst="round2Same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b="1">
                          <a:solidFill>
                            <a:schemeClr val="tx1">
                              <a:lumMod val="85000"/>
                              <a:lumOff val="15000"/>
                            </a:schemeClr>
                          </a:solidFill>
                        </a:rPr>
                        <a:t>Drought, 20% VMC</a:t>
                      </a:r>
                    </a:p>
                  </p:txBody>
                </p:sp>
              </p:grpSp>
              <p:cxnSp>
                <p:nvCxnSpPr>
                  <p:cNvPr id="1156" name="Straight Connector 1155">
                    <a:extLst>
                      <a:ext uri="{FF2B5EF4-FFF2-40B4-BE49-F238E27FC236}">
                        <a16:creationId xmlns:a16="http://schemas.microsoft.com/office/drawing/2014/main" id="{76DF8225-9C3D-95C5-66E8-9D4DB47EFA7C}"/>
                      </a:ext>
                    </a:extLst>
                  </p:cNvPr>
                  <p:cNvCxnSpPr>
                    <a:cxnSpLocks/>
                  </p:cNvCxnSpPr>
                  <p:nvPr/>
                </p:nvCxnSpPr>
                <p:spPr>
                  <a:xfrm flipH="1">
                    <a:off x="22977834" y="16610012"/>
                    <a:ext cx="886570" cy="0"/>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157" name="Straight Connector 1156">
                    <a:extLst>
                      <a:ext uri="{FF2B5EF4-FFF2-40B4-BE49-F238E27FC236}">
                        <a16:creationId xmlns:a16="http://schemas.microsoft.com/office/drawing/2014/main" id="{011AF6C4-152F-3655-652D-02ACA734C423}"/>
                      </a:ext>
                    </a:extLst>
                  </p:cNvPr>
                  <p:cNvCxnSpPr>
                    <a:cxnSpLocks/>
                  </p:cNvCxnSpPr>
                  <p:nvPr/>
                </p:nvCxnSpPr>
                <p:spPr>
                  <a:xfrm flipH="1">
                    <a:off x="22977834" y="17307718"/>
                    <a:ext cx="886570" cy="0"/>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a:extLst>
                      <a:ext uri="{FF2B5EF4-FFF2-40B4-BE49-F238E27FC236}">
                        <a16:creationId xmlns:a16="http://schemas.microsoft.com/office/drawing/2014/main" id="{8CBD8D75-1C14-1887-CE09-62179359819B}"/>
                      </a:ext>
                    </a:extLst>
                  </p:cNvPr>
                  <p:cNvCxnSpPr>
                    <a:cxnSpLocks/>
                  </p:cNvCxnSpPr>
                  <p:nvPr/>
                </p:nvCxnSpPr>
                <p:spPr>
                  <a:xfrm flipH="1">
                    <a:off x="22977834" y="17993519"/>
                    <a:ext cx="886570" cy="0"/>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a:extLst>
                      <a:ext uri="{FF2B5EF4-FFF2-40B4-BE49-F238E27FC236}">
                        <a16:creationId xmlns:a16="http://schemas.microsoft.com/office/drawing/2014/main" id="{7693674A-DFB2-AAB5-5754-2D9B7AFC198B}"/>
                      </a:ext>
                    </a:extLst>
                  </p:cNvPr>
                  <p:cNvCxnSpPr>
                    <a:cxnSpLocks/>
                  </p:cNvCxnSpPr>
                  <p:nvPr/>
                </p:nvCxnSpPr>
                <p:spPr>
                  <a:xfrm flipH="1">
                    <a:off x="22977834" y="18691224"/>
                    <a:ext cx="886570" cy="0"/>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a:extLst>
                      <a:ext uri="{FF2B5EF4-FFF2-40B4-BE49-F238E27FC236}">
                        <a16:creationId xmlns:a16="http://schemas.microsoft.com/office/drawing/2014/main" id="{35AD15A3-89CA-B24A-AD00-78CB92E6DA36}"/>
                      </a:ext>
                    </a:extLst>
                  </p:cNvPr>
                  <p:cNvCxnSpPr>
                    <a:cxnSpLocks/>
                  </p:cNvCxnSpPr>
                  <p:nvPr/>
                </p:nvCxnSpPr>
                <p:spPr>
                  <a:xfrm flipH="1">
                    <a:off x="22977834" y="19381787"/>
                    <a:ext cx="886570" cy="0"/>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a:extLst>
                      <a:ext uri="{FF2B5EF4-FFF2-40B4-BE49-F238E27FC236}">
                        <a16:creationId xmlns:a16="http://schemas.microsoft.com/office/drawing/2014/main" id="{FF0EC56B-4161-9B70-2DD2-D1D215D3C3CE}"/>
                      </a:ext>
                    </a:extLst>
                  </p:cNvPr>
                  <p:cNvCxnSpPr>
                    <a:cxnSpLocks/>
                  </p:cNvCxnSpPr>
                  <p:nvPr/>
                </p:nvCxnSpPr>
                <p:spPr>
                  <a:xfrm flipH="1">
                    <a:off x="22977834" y="20074730"/>
                    <a:ext cx="886570" cy="0"/>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162" name="Straight Connector 1161">
                    <a:extLst>
                      <a:ext uri="{FF2B5EF4-FFF2-40B4-BE49-F238E27FC236}">
                        <a16:creationId xmlns:a16="http://schemas.microsoft.com/office/drawing/2014/main" id="{358D5B35-1709-C6BE-1217-5EEBA055ABCC}"/>
                      </a:ext>
                    </a:extLst>
                  </p:cNvPr>
                  <p:cNvCxnSpPr>
                    <a:cxnSpLocks/>
                  </p:cNvCxnSpPr>
                  <p:nvPr/>
                </p:nvCxnSpPr>
                <p:spPr>
                  <a:xfrm flipH="1">
                    <a:off x="22977834" y="20760530"/>
                    <a:ext cx="886570" cy="0"/>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163" name="Straight Connector 1162">
                    <a:extLst>
                      <a:ext uri="{FF2B5EF4-FFF2-40B4-BE49-F238E27FC236}">
                        <a16:creationId xmlns:a16="http://schemas.microsoft.com/office/drawing/2014/main" id="{92247A66-D836-3B35-3ED8-9371110FA23D}"/>
                      </a:ext>
                    </a:extLst>
                  </p:cNvPr>
                  <p:cNvCxnSpPr>
                    <a:cxnSpLocks/>
                  </p:cNvCxnSpPr>
                  <p:nvPr/>
                </p:nvCxnSpPr>
                <p:spPr>
                  <a:xfrm flipH="1">
                    <a:off x="22977834" y="21448711"/>
                    <a:ext cx="886570" cy="0"/>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164" name="Straight Connector 1163">
                    <a:extLst>
                      <a:ext uri="{FF2B5EF4-FFF2-40B4-BE49-F238E27FC236}">
                        <a16:creationId xmlns:a16="http://schemas.microsoft.com/office/drawing/2014/main" id="{5B5BDB64-4AEC-CC40-123B-5E8887B36232}"/>
                      </a:ext>
                    </a:extLst>
                  </p:cNvPr>
                  <p:cNvCxnSpPr>
                    <a:cxnSpLocks/>
                  </p:cNvCxnSpPr>
                  <p:nvPr/>
                </p:nvCxnSpPr>
                <p:spPr>
                  <a:xfrm flipH="1">
                    <a:off x="22977834" y="22141655"/>
                    <a:ext cx="886570" cy="0"/>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165" name="Straight Connector 1164">
                    <a:extLst>
                      <a:ext uri="{FF2B5EF4-FFF2-40B4-BE49-F238E27FC236}">
                        <a16:creationId xmlns:a16="http://schemas.microsoft.com/office/drawing/2014/main" id="{9D331F1A-11C5-2F22-C1C3-777891AD2A91}"/>
                      </a:ext>
                    </a:extLst>
                  </p:cNvPr>
                  <p:cNvCxnSpPr>
                    <a:cxnSpLocks/>
                  </p:cNvCxnSpPr>
                  <p:nvPr/>
                </p:nvCxnSpPr>
                <p:spPr>
                  <a:xfrm flipH="1">
                    <a:off x="22977835" y="22861585"/>
                    <a:ext cx="886570" cy="0"/>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166" name="Straight Connector 1165">
                    <a:extLst>
                      <a:ext uri="{FF2B5EF4-FFF2-40B4-BE49-F238E27FC236}">
                        <a16:creationId xmlns:a16="http://schemas.microsoft.com/office/drawing/2014/main" id="{FD920BE0-3600-1485-607C-3C1852A0B42C}"/>
                      </a:ext>
                    </a:extLst>
                  </p:cNvPr>
                  <p:cNvCxnSpPr>
                    <a:cxnSpLocks/>
                  </p:cNvCxnSpPr>
                  <p:nvPr/>
                </p:nvCxnSpPr>
                <p:spPr>
                  <a:xfrm flipH="1">
                    <a:off x="22977835" y="23537858"/>
                    <a:ext cx="886570" cy="0"/>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cxnSp>
                <p:nvCxnSpPr>
                  <p:cNvPr id="1167" name="Straight Connector 1166">
                    <a:extLst>
                      <a:ext uri="{FF2B5EF4-FFF2-40B4-BE49-F238E27FC236}">
                        <a16:creationId xmlns:a16="http://schemas.microsoft.com/office/drawing/2014/main" id="{A1BF6F1A-5D83-963E-0229-6DBD08D3800A}"/>
                      </a:ext>
                    </a:extLst>
                  </p:cNvPr>
                  <p:cNvCxnSpPr>
                    <a:cxnSpLocks/>
                  </p:cNvCxnSpPr>
                  <p:nvPr/>
                </p:nvCxnSpPr>
                <p:spPr>
                  <a:xfrm flipH="1">
                    <a:off x="22977834" y="15909924"/>
                    <a:ext cx="886570" cy="0"/>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sp>
                <p:nvSpPr>
                  <p:cNvPr id="1168" name="TextBox 61">
                    <a:extLst>
                      <a:ext uri="{FF2B5EF4-FFF2-40B4-BE49-F238E27FC236}">
                        <a16:creationId xmlns:a16="http://schemas.microsoft.com/office/drawing/2014/main" id="{4B14BD55-7519-962C-DA96-4E789BE083C0}"/>
                      </a:ext>
                    </a:extLst>
                  </p:cNvPr>
                  <p:cNvSpPr txBox="1"/>
                  <p:nvPr/>
                </p:nvSpPr>
                <p:spPr>
                  <a:xfrm>
                    <a:off x="22975909" y="16076536"/>
                    <a:ext cx="886569" cy="5197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tx1">
                            <a:lumMod val="85000"/>
                            <a:lumOff val="15000"/>
                          </a:schemeClr>
                        </a:solidFill>
                      </a:rPr>
                      <a:t>14</a:t>
                    </a:r>
                  </a:p>
                </p:txBody>
              </p:sp>
              <p:sp>
                <p:nvSpPr>
                  <p:cNvPr id="1169" name="TextBox 62">
                    <a:extLst>
                      <a:ext uri="{FF2B5EF4-FFF2-40B4-BE49-F238E27FC236}">
                        <a16:creationId xmlns:a16="http://schemas.microsoft.com/office/drawing/2014/main" id="{2A9CBB98-ECF4-1156-988D-70B948A7B2EF}"/>
                      </a:ext>
                    </a:extLst>
                  </p:cNvPr>
                  <p:cNvSpPr txBox="1"/>
                  <p:nvPr/>
                </p:nvSpPr>
                <p:spPr>
                  <a:xfrm>
                    <a:off x="22992988" y="16776130"/>
                    <a:ext cx="886569" cy="5197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tx1">
                            <a:lumMod val="85000"/>
                            <a:lumOff val="15000"/>
                          </a:schemeClr>
                        </a:solidFill>
                      </a:rPr>
                      <a:t>15</a:t>
                    </a:r>
                  </a:p>
                </p:txBody>
              </p:sp>
              <p:sp>
                <p:nvSpPr>
                  <p:cNvPr id="1170" name="TextBox 63">
                    <a:extLst>
                      <a:ext uri="{FF2B5EF4-FFF2-40B4-BE49-F238E27FC236}">
                        <a16:creationId xmlns:a16="http://schemas.microsoft.com/office/drawing/2014/main" id="{E803DC33-6145-A7F6-B69A-D2AF7F943781}"/>
                      </a:ext>
                    </a:extLst>
                  </p:cNvPr>
                  <p:cNvSpPr txBox="1"/>
                  <p:nvPr/>
                </p:nvSpPr>
                <p:spPr>
                  <a:xfrm>
                    <a:off x="22992988" y="17456372"/>
                    <a:ext cx="886569" cy="5197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tx1">
                            <a:lumMod val="85000"/>
                            <a:lumOff val="15000"/>
                          </a:schemeClr>
                        </a:solidFill>
                      </a:rPr>
                      <a:t>16</a:t>
                    </a:r>
                  </a:p>
                </p:txBody>
              </p:sp>
              <p:sp>
                <p:nvSpPr>
                  <p:cNvPr id="1171" name="TextBox 64">
                    <a:extLst>
                      <a:ext uri="{FF2B5EF4-FFF2-40B4-BE49-F238E27FC236}">
                        <a16:creationId xmlns:a16="http://schemas.microsoft.com/office/drawing/2014/main" id="{5148D7A4-2F48-E668-56B3-0E52D886CADD}"/>
                      </a:ext>
                    </a:extLst>
                  </p:cNvPr>
                  <p:cNvSpPr txBox="1"/>
                  <p:nvPr/>
                </p:nvSpPr>
                <p:spPr>
                  <a:xfrm>
                    <a:off x="22992988" y="18142172"/>
                    <a:ext cx="886569" cy="5197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tx1">
                            <a:lumMod val="85000"/>
                            <a:lumOff val="15000"/>
                          </a:schemeClr>
                        </a:solidFill>
                      </a:rPr>
                      <a:t>17</a:t>
                    </a:r>
                  </a:p>
                </p:txBody>
              </p:sp>
              <p:sp>
                <p:nvSpPr>
                  <p:cNvPr id="1172" name="TextBox 66">
                    <a:extLst>
                      <a:ext uri="{FF2B5EF4-FFF2-40B4-BE49-F238E27FC236}">
                        <a16:creationId xmlns:a16="http://schemas.microsoft.com/office/drawing/2014/main" id="{06C7D4B5-0CD7-417B-95FF-51AE0F3EEF17}"/>
                      </a:ext>
                    </a:extLst>
                  </p:cNvPr>
                  <p:cNvSpPr txBox="1"/>
                  <p:nvPr/>
                </p:nvSpPr>
                <p:spPr>
                  <a:xfrm>
                    <a:off x="22975909" y="18835115"/>
                    <a:ext cx="886569" cy="5197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tx1">
                            <a:lumMod val="85000"/>
                            <a:lumOff val="15000"/>
                          </a:schemeClr>
                        </a:solidFill>
                      </a:rPr>
                      <a:t>18</a:t>
                    </a:r>
                  </a:p>
                </p:txBody>
              </p:sp>
              <p:sp>
                <p:nvSpPr>
                  <p:cNvPr id="1173" name="TextBox 67">
                    <a:extLst>
                      <a:ext uri="{FF2B5EF4-FFF2-40B4-BE49-F238E27FC236}">
                        <a16:creationId xmlns:a16="http://schemas.microsoft.com/office/drawing/2014/main" id="{CC3BBF44-FD18-F9AA-3051-0B2D5F00A427}"/>
                      </a:ext>
                    </a:extLst>
                  </p:cNvPr>
                  <p:cNvSpPr txBox="1"/>
                  <p:nvPr/>
                </p:nvSpPr>
                <p:spPr>
                  <a:xfrm>
                    <a:off x="22975909" y="19555042"/>
                    <a:ext cx="886569" cy="5197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tx1">
                            <a:lumMod val="85000"/>
                            <a:lumOff val="15000"/>
                          </a:schemeClr>
                        </a:solidFill>
                      </a:rPr>
                      <a:t>19</a:t>
                    </a:r>
                  </a:p>
                </p:txBody>
              </p:sp>
              <p:sp>
                <p:nvSpPr>
                  <p:cNvPr id="1174" name="TextBox 68">
                    <a:extLst>
                      <a:ext uri="{FF2B5EF4-FFF2-40B4-BE49-F238E27FC236}">
                        <a16:creationId xmlns:a16="http://schemas.microsoft.com/office/drawing/2014/main" id="{BFCA6734-7AF7-BE40-126E-5C1C42A11E8F}"/>
                      </a:ext>
                    </a:extLst>
                  </p:cNvPr>
                  <p:cNvSpPr txBox="1"/>
                  <p:nvPr/>
                </p:nvSpPr>
                <p:spPr>
                  <a:xfrm>
                    <a:off x="22975909" y="20219518"/>
                    <a:ext cx="886569" cy="5197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tx1">
                            <a:lumMod val="85000"/>
                            <a:lumOff val="15000"/>
                          </a:schemeClr>
                        </a:solidFill>
                      </a:rPr>
                      <a:t>20</a:t>
                    </a:r>
                  </a:p>
                </p:txBody>
              </p:sp>
              <p:sp>
                <p:nvSpPr>
                  <p:cNvPr id="1175" name="TextBox 70">
                    <a:extLst>
                      <a:ext uri="{FF2B5EF4-FFF2-40B4-BE49-F238E27FC236}">
                        <a16:creationId xmlns:a16="http://schemas.microsoft.com/office/drawing/2014/main" id="{0C74A1EB-225A-0C45-781C-2D5F4BB7C021}"/>
                      </a:ext>
                    </a:extLst>
                  </p:cNvPr>
                  <p:cNvSpPr txBox="1"/>
                  <p:nvPr/>
                </p:nvSpPr>
                <p:spPr>
                  <a:xfrm>
                    <a:off x="22975909" y="20902440"/>
                    <a:ext cx="886569" cy="5197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tx1">
                            <a:lumMod val="85000"/>
                            <a:lumOff val="15000"/>
                          </a:schemeClr>
                        </a:solidFill>
                      </a:rPr>
                      <a:t>21</a:t>
                    </a:r>
                  </a:p>
                </p:txBody>
              </p:sp>
              <p:sp>
                <p:nvSpPr>
                  <p:cNvPr id="1176" name="TextBox 72">
                    <a:extLst>
                      <a:ext uri="{FF2B5EF4-FFF2-40B4-BE49-F238E27FC236}">
                        <a16:creationId xmlns:a16="http://schemas.microsoft.com/office/drawing/2014/main" id="{F2F7C478-7BA4-DE62-E7EE-487EEE6BAC87}"/>
                      </a:ext>
                    </a:extLst>
                  </p:cNvPr>
                  <p:cNvSpPr txBox="1"/>
                  <p:nvPr/>
                </p:nvSpPr>
                <p:spPr>
                  <a:xfrm>
                    <a:off x="22975909" y="21622369"/>
                    <a:ext cx="886569" cy="5197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tx1">
                            <a:lumMod val="85000"/>
                            <a:lumOff val="15000"/>
                          </a:schemeClr>
                        </a:solidFill>
                      </a:rPr>
                      <a:t>22</a:t>
                    </a:r>
                  </a:p>
                </p:txBody>
              </p:sp>
              <p:sp>
                <p:nvSpPr>
                  <p:cNvPr id="1177" name="TextBox 74">
                    <a:extLst>
                      <a:ext uri="{FF2B5EF4-FFF2-40B4-BE49-F238E27FC236}">
                        <a16:creationId xmlns:a16="http://schemas.microsoft.com/office/drawing/2014/main" id="{0ACCFF6E-2D3D-FDCE-0D58-A2BD17AFD8A2}"/>
                      </a:ext>
                    </a:extLst>
                  </p:cNvPr>
                  <p:cNvSpPr txBox="1"/>
                  <p:nvPr/>
                </p:nvSpPr>
                <p:spPr>
                  <a:xfrm>
                    <a:off x="22992988" y="22315313"/>
                    <a:ext cx="886569" cy="5197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tx1">
                            <a:lumMod val="85000"/>
                            <a:lumOff val="15000"/>
                          </a:schemeClr>
                        </a:solidFill>
                      </a:rPr>
                      <a:t>23</a:t>
                    </a:r>
                  </a:p>
                </p:txBody>
              </p:sp>
              <p:sp>
                <p:nvSpPr>
                  <p:cNvPr id="1178" name="TextBox 75">
                    <a:extLst>
                      <a:ext uri="{FF2B5EF4-FFF2-40B4-BE49-F238E27FC236}">
                        <a16:creationId xmlns:a16="http://schemas.microsoft.com/office/drawing/2014/main" id="{83D2AC6D-6EED-4CFB-F7E9-97DF7BBE2297}"/>
                      </a:ext>
                    </a:extLst>
                  </p:cNvPr>
                  <p:cNvSpPr txBox="1"/>
                  <p:nvPr/>
                </p:nvSpPr>
                <p:spPr>
                  <a:xfrm>
                    <a:off x="22975909" y="23005877"/>
                    <a:ext cx="886569" cy="5197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tx1">
                            <a:lumMod val="85000"/>
                            <a:lumOff val="15000"/>
                          </a:schemeClr>
                        </a:solidFill>
                      </a:rPr>
                      <a:t>24</a:t>
                    </a:r>
                  </a:p>
                </p:txBody>
              </p:sp>
            </p:grpSp>
            <p:sp>
              <p:nvSpPr>
                <p:cNvPr id="1153" name="TextBox 90">
                  <a:extLst>
                    <a:ext uri="{FF2B5EF4-FFF2-40B4-BE49-F238E27FC236}">
                      <a16:creationId xmlns:a16="http://schemas.microsoft.com/office/drawing/2014/main" id="{5CC037B9-D987-1B6B-79D5-5BE6715E191B}"/>
                    </a:ext>
                  </a:extLst>
                </p:cNvPr>
                <p:cNvSpPr txBox="1"/>
                <p:nvPr/>
              </p:nvSpPr>
              <p:spPr>
                <a:xfrm rot="16200000">
                  <a:off x="18279539" y="20675661"/>
                  <a:ext cx="7963912" cy="542356"/>
                </a:xfrm>
                <a:prstGeom prst="rect">
                  <a:avLst/>
                </a:prstGeom>
                <a:solidFill>
                  <a:schemeClr val="accent1">
                    <a:lumMod val="40000"/>
                    <a:lumOff val="60000"/>
                  </a:schemeClr>
                </a:solidFill>
                <a:ln w="19050"/>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b="1" dirty="0"/>
                    <a:t>Days After Planting</a:t>
                  </a:r>
                </a:p>
              </p:txBody>
            </p:sp>
          </p:grpSp>
          <p:cxnSp>
            <p:nvCxnSpPr>
              <p:cNvPr id="1208" name="Straight Connector 1207">
                <a:extLst>
                  <a:ext uri="{FF2B5EF4-FFF2-40B4-BE49-F238E27FC236}">
                    <a16:creationId xmlns:a16="http://schemas.microsoft.com/office/drawing/2014/main" id="{0EA86C84-D0EF-45CD-F93E-652E393B4443}"/>
                  </a:ext>
                </a:extLst>
              </p:cNvPr>
              <p:cNvCxnSpPr/>
              <p:nvPr/>
            </p:nvCxnSpPr>
            <p:spPr>
              <a:xfrm>
                <a:off x="786897" y="12845446"/>
                <a:ext cx="0" cy="7099904"/>
              </a:xfrm>
              <a:prstGeom prst="line">
                <a:avLst/>
              </a:prstGeom>
              <a:ln w="57150"/>
            </p:spPr>
            <p:style>
              <a:lnRef idx="1">
                <a:schemeClr val="accent4"/>
              </a:lnRef>
              <a:fillRef idx="0">
                <a:schemeClr val="accent4"/>
              </a:fillRef>
              <a:effectRef idx="0">
                <a:schemeClr val="accent4"/>
              </a:effectRef>
              <a:fontRef idx="minor">
                <a:schemeClr val="tx1"/>
              </a:fontRef>
            </p:style>
          </p:cxnSp>
        </p:grpSp>
        <p:sp>
          <p:nvSpPr>
            <p:cNvPr id="1217" name="TextBox 1216">
              <a:extLst>
                <a:ext uri="{FF2B5EF4-FFF2-40B4-BE49-F238E27FC236}">
                  <a16:creationId xmlns:a16="http://schemas.microsoft.com/office/drawing/2014/main" id="{B1C0E039-5249-5B66-C8D0-486AECE9EE5A}"/>
                </a:ext>
              </a:extLst>
            </p:cNvPr>
            <p:cNvSpPr txBox="1"/>
            <p:nvPr/>
          </p:nvSpPr>
          <p:spPr>
            <a:xfrm>
              <a:off x="21208985" y="18416041"/>
              <a:ext cx="7944246" cy="444684"/>
            </a:xfrm>
            <a:prstGeom prst="rect">
              <a:avLst/>
            </a:prstGeom>
            <a:noFill/>
          </p:spPr>
          <p:txBody>
            <a:bodyPr wrap="none" rtlCol="0">
              <a:spAutoFit/>
            </a:bodyPr>
            <a:lstStyle/>
            <a:p>
              <a:pPr algn="ctr"/>
              <a:r>
                <a:rPr lang="en-US" sz="2400" b="1" dirty="0"/>
                <a:t>Validation of the R690/R702 Index for Drought Stress Detection</a:t>
              </a:r>
            </a:p>
          </p:txBody>
        </p:sp>
      </p:grpSp>
      <p:sp>
        <p:nvSpPr>
          <p:cNvPr id="1219" name="TextBox 114">
            <a:extLst>
              <a:ext uri="{FF2B5EF4-FFF2-40B4-BE49-F238E27FC236}">
                <a16:creationId xmlns:a16="http://schemas.microsoft.com/office/drawing/2014/main" id="{C16FF0C0-FC73-0F7E-DFFC-8304DA758EEA}"/>
              </a:ext>
            </a:extLst>
          </p:cNvPr>
          <p:cNvSpPr txBox="1"/>
          <p:nvPr/>
        </p:nvSpPr>
        <p:spPr>
          <a:xfrm>
            <a:off x="30415275" y="11130752"/>
            <a:ext cx="7452168" cy="40934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2600" b="1" dirty="0"/>
              <a:t>Drought Treatment Application:</a:t>
            </a:r>
            <a:r>
              <a:rPr lang="en-US" sz="2600" dirty="0"/>
              <a:t> Irrigation treatments were applied by a custom-made irrigation system with EC-5 soil moisture sensors (METER Group, Inc., Pullman, WA) and controlled by </a:t>
            </a:r>
            <a:r>
              <a:rPr lang="en-US" sz="2600" dirty="0" err="1"/>
              <a:t>Opto</a:t>
            </a:r>
            <a:r>
              <a:rPr lang="en-US" sz="2600" dirty="0"/>
              <a:t> 22 (</a:t>
            </a:r>
            <a:r>
              <a:rPr lang="en-US" sz="2600" dirty="0" err="1"/>
              <a:t>Opto</a:t>
            </a:r>
            <a:r>
              <a:rPr lang="en-US" sz="2600" dirty="0"/>
              <a:t> 22, Temecula, CA). A volumetric moisture content (VMC) curve was generated and used for water treatments. Pots with soil were maintained at 45% VMC until 14 days after planting (DAP), at which, stress treatment setpoints were reduced to 20% VMC and maintained for the remainder of the test (Fig. 5).</a:t>
            </a:r>
          </a:p>
        </p:txBody>
      </p:sp>
      <p:sp>
        <p:nvSpPr>
          <p:cNvPr id="1220" name="TextBox 114">
            <a:extLst>
              <a:ext uri="{FF2B5EF4-FFF2-40B4-BE49-F238E27FC236}">
                <a16:creationId xmlns:a16="http://schemas.microsoft.com/office/drawing/2014/main" id="{556262BE-9FCE-40CC-FD83-D31F14BC11F4}"/>
              </a:ext>
            </a:extLst>
          </p:cNvPr>
          <p:cNvSpPr txBox="1"/>
          <p:nvPr/>
        </p:nvSpPr>
        <p:spPr>
          <a:xfrm>
            <a:off x="30415275" y="6914129"/>
            <a:ext cx="7452168" cy="40934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2600" b="1" dirty="0"/>
              <a:t>Plant Growth Conditions: </a:t>
            </a:r>
            <a:r>
              <a:rPr lang="en-US" sz="2600" dirty="0"/>
              <a:t>Lettuce seeds (</a:t>
            </a:r>
            <a:r>
              <a:rPr lang="en-US" sz="2600" i="1" dirty="0" err="1"/>
              <a:t>Lactuca</a:t>
            </a:r>
            <a:r>
              <a:rPr lang="en-US" sz="2600" i="1" dirty="0"/>
              <a:t> sativa</a:t>
            </a:r>
            <a:r>
              <a:rPr lang="en-US" sz="2600" dirty="0"/>
              <a:t> cv. ‘Dragoon’) were grown in a controlled environment chamber (Fig. 4) and irrigated with 13-2-13 Peters (ICL-group; </a:t>
            </a:r>
            <a:r>
              <a:rPr lang="en-US" sz="2600" dirty="0" err="1"/>
              <a:t>Telaviv</a:t>
            </a:r>
            <a:r>
              <a:rPr lang="en-US" sz="2600" dirty="0"/>
              <a:t>, Israel), with an EC of 1200 µS · m-1 and pH range corrected to 5.7-5.8. Lighting was provided by Icarus Vi LED (Bios Lighting; Carlsbad, CA) set to a 16 h light and 8 h dark photoperiod, at 300 µmol · m−2 · s−1 PPFD. Environmental conditions were maintained at 23°C, 50% relative humidity, and 3000ppm CO2.</a:t>
            </a:r>
          </a:p>
        </p:txBody>
      </p:sp>
      <p:sp>
        <p:nvSpPr>
          <p:cNvPr id="1221" name="TextBox 1039">
            <a:extLst>
              <a:ext uri="{FF2B5EF4-FFF2-40B4-BE49-F238E27FC236}">
                <a16:creationId xmlns:a16="http://schemas.microsoft.com/office/drawing/2014/main" id="{130BF130-A1F5-5286-FCDD-385E3FB65B77}"/>
              </a:ext>
            </a:extLst>
          </p:cNvPr>
          <p:cNvSpPr txBox="1"/>
          <p:nvPr/>
        </p:nvSpPr>
        <p:spPr>
          <a:xfrm>
            <a:off x="30384538" y="28865387"/>
            <a:ext cx="12551164" cy="89255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2600" b="1" dirty="0"/>
              <a:t>Harvest Procedures: </a:t>
            </a:r>
            <a:r>
              <a:rPr lang="en-US" sz="2600" dirty="0"/>
              <a:t>At DAP 28, all plants were harvested and plant height, shoot fresh mass, leaf area, and chlorophyll measurements were recorded from all plants (Fig. 10).</a:t>
            </a:r>
            <a:endParaRPr lang="en-US" sz="2600" b="1" dirty="0"/>
          </a:p>
        </p:txBody>
      </p:sp>
      <p:pic>
        <p:nvPicPr>
          <p:cNvPr id="1225" name="Picture 1224">
            <a:extLst>
              <a:ext uri="{FF2B5EF4-FFF2-40B4-BE49-F238E27FC236}">
                <a16:creationId xmlns:a16="http://schemas.microsoft.com/office/drawing/2014/main" id="{518CB40A-7539-A363-E295-A9A305C30F36}"/>
              </a:ext>
            </a:extLst>
          </p:cNvPr>
          <p:cNvPicPr>
            <a:picLocks noChangeAspect="1"/>
          </p:cNvPicPr>
          <p:nvPr/>
        </p:nvPicPr>
        <p:blipFill>
          <a:blip r:embed="rId11"/>
          <a:stretch>
            <a:fillRect/>
          </a:stretch>
        </p:blipFill>
        <p:spPr>
          <a:xfrm>
            <a:off x="24361950" y="11378873"/>
            <a:ext cx="4663828" cy="4272744"/>
          </a:xfrm>
          <a:prstGeom prst="rect">
            <a:avLst/>
          </a:prstGeom>
          <a:solidFill>
            <a:schemeClr val="bg1">
              <a:lumMod val="95000"/>
            </a:schemeClr>
          </a:solidFill>
          <a:ln>
            <a:solidFill>
              <a:schemeClr val="tx1">
                <a:lumMod val="50000"/>
                <a:lumOff val="50000"/>
              </a:schemeClr>
            </a:solidFill>
          </a:ln>
        </p:spPr>
      </p:pic>
      <p:grpSp>
        <p:nvGrpSpPr>
          <p:cNvPr id="1226" name="Group 1225">
            <a:extLst>
              <a:ext uri="{FF2B5EF4-FFF2-40B4-BE49-F238E27FC236}">
                <a16:creationId xmlns:a16="http://schemas.microsoft.com/office/drawing/2014/main" id="{FFC31B57-3124-B5F0-D9B3-A16CE91AB282}"/>
              </a:ext>
            </a:extLst>
          </p:cNvPr>
          <p:cNvGrpSpPr>
            <a:grpSpLocks noChangeAspect="1"/>
          </p:cNvGrpSpPr>
          <p:nvPr/>
        </p:nvGrpSpPr>
        <p:grpSpPr>
          <a:xfrm>
            <a:off x="17968776" y="23528516"/>
            <a:ext cx="11393413" cy="4718726"/>
            <a:chOff x="22279288" y="9040407"/>
            <a:chExt cx="8224005" cy="3613297"/>
          </a:xfrm>
        </p:grpSpPr>
        <p:pic>
          <p:nvPicPr>
            <p:cNvPr id="1227" name="Picture 1226">
              <a:extLst>
                <a:ext uri="{FF2B5EF4-FFF2-40B4-BE49-F238E27FC236}">
                  <a16:creationId xmlns:a16="http://schemas.microsoft.com/office/drawing/2014/main" id="{7A41A045-250B-CCBC-FF35-23FB72D415C1}"/>
                </a:ext>
              </a:extLst>
            </p:cNvPr>
            <p:cNvPicPr/>
            <p:nvPr/>
          </p:nvPicPr>
          <p:blipFill>
            <a:blip r:embed="rId12"/>
            <a:stretch>
              <a:fillRect/>
            </a:stretch>
          </p:blipFill>
          <p:spPr>
            <a:xfrm>
              <a:off x="22279288" y="9257960"/>
              <a:ext cx="2070085" cy="3389216"/>
            </a:xfrm>
            <a:prstGeom prst="rect">
              <a:avLst/>
            </a:prstGeom>
          </p:spPr>
        </p:pic>
        <p:pic>
          <p:nvPicPr>
            <p:cNvPr id="1228" name="Picture 1227">
              <a:extLst>
                <a:ext uri="{FF2B5EF4-FFF2-40B4-BE49-F238E27FC236}">
                  <a16:creationId xmlns:a16="http://schemas.microsoft.com/office/drawing/2014/main" id="{5230618C-C26A-8BFA-EF84-EF93944477C6}"/>
                </a:ext>
              </a:extLst>
            </p:cNvPr>
            <p:cNvPicPr/>
            <p:nvPr/>
          </p:nvPicPr>
          <p:blipFill>
            <a:blip r:embed="rId13"/>
            <a:stretch>
              <a:fillRect/>
            </a:stretch>
          </p:blipFill>
          <p:spPr>
            <a:xfrm>
              <a:off x="24201608" y="9306349"/>
              <a:ext cx="2160877" cy="3344088"/>
            </a:xfrm>
            <a:prstGeom prst="rect">
              <a:avLst/>
            </a:prstGeom>
          </p:spPr>
        </p:pic>
        <p:pic>
          <p:nvPicPr>
            <p:cNvPr id="1229" name="Picture 1228">
              <a:extLst>
                <a:ext uri="{FF2B5EF4-FFF2-40B4-BE49-F238E27FC236}">
                  <a16:creationId xmlns:a16="http://schemas.microsoft.com/office/drawing/2014/main" id="{FE8E107D-7B3B-75AD-5872-9B6A70ED51E6}"/>
                </a:ext>
              </a:extLst>
            </p:cNvPr>
            <p:cNvPicPr/>
            <p:nvPr/>
          </p:nvPicPr>
          <p:blipFill>
            <a:blip r:embed="rId14"/>
            <a:stretch>
              <a:fillRect/>
            </a:stretch>
          </p:blipFill>
          <p:spPr>
            <a:xfrm>
              <a:off x="26151472" y="9133089"/>
              <a:ext cx="2192243" cy="3509037"/>
            </a:xfrm>
            <a:prstGeom prst="rect">
              <a:avLst/>
            </a:prstGeom>
          </p:spPr>
        </p:pic>
        <p:pic>
          <p:nvPicPr>
            <p:cNvPr id="1231" name="Picture 1230">
              <a:extLst>
                <a:ext uri="{FF2B5EF4-FFF2-40B4-BE49-F238E27FC236}">
                  <a16:creationId xmlns:a16="http://schemas.microsoft.com/office/drawing/2014/main" id="{8A8C8EBC-E62E-429D-7B68-C4651F7B6C9C}"/>
                </a:ext>
              </a:extLst>
            </p:cNvPr>
            <p:cNvPicPr/>
            <p:nvPr/>
          </p:nvPicPr>
          <p:blipFill>
            <a:blip r:embed="rId15"/>
            <a:stretch>
              <a:fillRect/>
            </a:stretch>
          </p:blipFill>
          <p:spPr>
            <a:xfrm>
              <a:off x="28337463" y="9040407"/>
              <a:ext cx="2165830" cy="3613297"/>
            </a:xfrm>
            <a:prstGeom prst="rect">
              <a:avLst/>
            </a:prstGeom>
          </p:spPr>
        </p:pic>
      </p:grpSp>
      <p:sp>
        <p:nvSpPr>
          <p:cNvPr id="1233" name="TextBox 107">
            <a:extLst>
              <a:ext uri="{FF2B5EF4-FFF2-40B4-BE49-F238E27FC236}">
                <a16:creationId xmlns:a16="http://schemas.microsoft.com/office/drawing/2014/main" id="{514F9737-1C11-F917-1BCA-9FC54F7CEF05}"/>
              </a:ext>
            </a:extLst>
          </p:cNvPr>
          <p:cNvSpPr txBox="1"/>
          <p:nvPr/>
        </p:nvSpPr>
        <p:spPr>
          <a:xfrm>
            <a:off x="12182173" y="5997429"/>
            <a:ext cx="10736206" cy="249299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2600" dirty="0"/>
              <a:t>Reflectance and fluorescence imaging are captured with a line-scan hyperspectral camera and illuminated by two LED line lights (Fig. 3). The camera and LED assembly is attached to a linear motorized stage, overhead of the sample area. The reflectance line light illuminates the imaging area with visible and near-infrared (VNIR) LEDs with peaks at 428, 650, 810, 850, and 915 nm, and UV-A (365 nm) LEDs for fluorescence. </a:t>
            </a:r>
          </a:p>
        </p:txBody>
      </p:sp>
      <p:sp>
        <p:nvSpPr>
          <p:cNvPr id="1237" name="TextBox 85">
            <a:extLst>
              <a:ext uri="{FF2B5EF4-FFF2-40B4-BE49-F238E27FC236}">
                <a16:creationId xmlns:a16="http://schemas.microsoft.com/office/drawing/2014/main" id="{87C7E757-FEAA-2F2D-00DA-CF275A215182}"/>
              </a:ext>
            </a:extLst>
          </p:cNvPr>
          <p:cNvSpPr txBox="1"/>
          <p:nvPr/>
        </p:nvSpPr>
        <p:spPr>
          <a:xfrm>
            <a:off x="39109744" y="28054345"/>
            <a:ext cx="3826637"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dirty="0"/>
              <a:t>Figure 7:</a:t>
            </a:r>
            <a:r>
              <a:rPr lang="en-US" dirty="0"/>
              <a:t> Reflectance and fluorescence spectra of lettuce plants.</a:t>
            </a:r>
            <a:endParaRPr lang="en-US" b="1" dirty="0"/>
          </a:p>
        </p:txBody>
      </p:sp>
      <p:grpSp>
        <p:nvGrpSpPr>
          <p:cNvPr id="1240" name="Group 1239">
            <a:extLst>
              <a:ext uri="{FF2B5EF4-FFF2-40B4-BE49-F238E27FC236}">
                <a16:creationId xmlns:a16="http://schemas.microsoft.com/office/drawing/2014/main" id="{40924BE6-4C7B-432D-EB72-91EFC80F9543}"/>
              </a:ext>
            </a:extLst>
          </p:cNvPr>
          <p:cNvGrpSpPr>
            <a:grpSpLocks noChangeAspect="1"/>
          </p:cNvGrpSpPr>
          <p:nvPr/>
        </p:nvGrpSpPr>
        <p:grpSpPr>
          <a:xfrm>
            <a:off x="39256390" y="22700697"/>
            <a:ext cx="3664506" cy="5247143"/>
            <a:chOff x="39075659" y="15293130"/>
            <a:chExt cx="3796787" cy="5668335"/>
          </a:xfrm>
        </p:grpSpPr>
        <p:pic>
          <p:nvPicPr>
            <p:cNvPr id="1236" name="Picture 1235">
              <a:extLst>
                <a:ext uri="{FF2B5EF4-FFF2-40B4-BE49-F238E27FC236}">
                  <a16:creationId xmlns:a16="http://schemas.microsoft.com/office/drawing/2014/main" id="{EA57BF78-F403-6E7E-BBA9-4072B2BCB261}"/>
                </a:ext>
              </a:extLst>
            </p:cNvPr>
            <p:cNvPicPr>
              <a:picLocks noChangeAspect="1"/>
            </p:cNvPicPr>
            <p:nvPr/>
          </p:nvPicPr>
          <p:blipFill>
            <a:blip r:embed="rId16"/>
            <a:stretch>
              <a:fillRect/>
            </a:stretch>
          </p:blipFill>
          <p:spPr>
            <a:xfrm>
              <a:off x="39075659" y="15293130"/>
              <a:ext cx="3796787" cy="5668335"/>
            </a:xfrm>
            <a:prstGeom prst="rect">
              <a:avLst/>
            </a:prstGeom>
            <a:ln>
              <a:solidFill>
                <a:schemeClr val="tx1">
                  <a:lumMod val="50000"/>
                  <a:lumOff val="50000"/>
                </a:schemeClr>
              </a:solidFill>
            </a:ln>
          </p:spPr>
        </p:pic>
        <p:sp>
          <p:nvSpPr>
            <p:cNvPr id="1238" name="Rectangle 1237">
              <a:extLst>
                <a:ext uri="{FF2B5EF4-FFF2-40B4-BE49-F238E27FC236}">
                  <a16:creationId xmlns:a16="http://schemas.microsoft.com/office/drawing/2014/main" id="{86048EA4-F5B4-BF3E-69D5-5E60847888AE}"/>
                </a:ext>
              </a:extLst>
            </p:cNvPr>
            <p:cNvSpPr/>
            <p:nvPr/>
          </p:nvSpPr>
          <p:spPr>
            <a:xfrm>
              <a:off x="40043100" y="15468883"/>
              <a:ext cx="199337" cy="15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Rectangle 1238">
              <a:extLst>
                <a:ext uri="{FF2B5EF4-FFF2-40B4-BE49-F238E27FC236}">
                  <a16:creationId xmlns:a16="http://schemas.microsoft.com/office/drawing/2014/main" id="{1DA8AE5F-60A7-9137-7BC5-8708C656D76F}"/>
                </a:ext>
              </a:extLst>
            </p:cNvPr>
            <p:cNvSpPr/>
            <p:nvPr/>
          </p:nvSpPr>
          <p:spPr>
            <a:xfrm>
              <a:off x="39943431" y="18225275"/>
              <a:ext cx="199337" cy="155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1" name="TextBox 107">
            <a:extLst>
              <a:ext uri="{FF2B5EF4-FFF2-40B4-BE49-F238E27FC236}">
                <a16:creationId xmlns:a16="http://schemas.microsoft.com/office/drawing/2014/main" id="{C304E9CF-3079-D5E6-B26A-FC9E2E05E0DD}"/>
              </a:ext>
            </a:extLst>
          </p:cNvPr>
          <p:cNvSpPr txBox="1"/>
          <p:nvPr/>
        </p:nvSpPr>
        <p:spPr>
          <a:xfrm>
            <a:off x="814833" y="5942841"/>
            <a:ext cx="10722206" cy="1049518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1440" algn="ctr"/>
            <a:r>
              <a:rPr lang="en-US" sz="2800" b="1" dirty="0"/>
              <a:t>Imaging as a Tool to Improve Crop Production: </a:t>
            </a:r>
          </a:p>
          <a:p>
            <a:pPr marL="91440" algn="ctr"/>
            <a:r>
              <a:rPr lang="en-US" sz="2800" b="1" dirty="0"/>
              <a:t>NASA’s Past, Present and Future</a:t>
            </a:r>
          </a:p>
          <a:p>
            <a:pPr algn="just"/>
            <a:endParaRPr lang="en-US" sz="2600" b="1" dirty="0"/>
          </a:p>
          <a:p>
            <a:pPr marL="457200" indent="-457200" algn="just">
              <a:buFont typeface="Wingdings" panose="05000000000000000000" pitchFamily="2" charset="2"/>
              <a:buChar char="Ø"/>
            </a:pPr>
            <a:r>
              <a:rPr lang="en-US" sz="2600" b="1" dirty="0"/>
              <a:t>Past: </a:t>
            </a:r>
            <a:r>
              <a:rPr lang="en-US" sz="2600" dirty="0"/>
              <a:t>Beginning with Landsat I in 1972, NASA has employed satellites to LEO to collect images of Earth’s surface (Fig. 1). These images have provided necessary data to identify oncoming drought, conserve water, and predict crop yield.</a:t>
            </a:r>
            <a:endParaRPr lang="en-US" sz="2600" b="1" dirty="0"/>
          </a:p>
          <a:p>
            <a:pPr algn="just"/>
            <a:endParaRPr lang="en-US" sz="2600" b="1" dirty="0"/>
          </a:p>
          <a:p>
            <a:pPr marL="457200" indent="-457200" algn="just">
              <a:buFont typeface="Wingdings" panose="05000000000000000000" pitchFamily="2" charset="2"/>
              <a:buChar char="Ø"/>
            </a:pPr>
            <a:r>
              <a:rPr lang="en-US" sz="2600" b="1" dirty="0"/>
              <a:t>Present: </a:t>
            </a:r>
            <a:r>
              <a:rPr lang="en-US" sz="2600" dirty="0"/>
              <a:t>Currently, operations to detect and address plant stress in spaceflight involve astronaut observation and manual, human intervention (Fig.2). NASA hopes to use information gained by hyperspectral imaging in CEA to generate data that can drive a quicker, automated response to alleviate plant stress in space. NASA KSC and USDA ARS have an ongoing collaboration to develop and implement a multimodal sensing system for monitoring plant health. This system will serve both as a model for monitoring terrestrial crops in controlled environment agriculture (CEA) and as an enabling technology to identify relevant wavelengths along the electromagnetic spectrum for predicting plant stress in space crop production. </a:t>
            </a:r>
            <a:endParaRPr lang="en-US" sz="2600" b="1" dirty="0"/>
          </a:p>
          <a:p>
            <a:pPr algn="just"/>
            <a:endParaRPr lang="en-US" sz="2600" b="1" dirty="0"/>
          </a:p>
          <a:p>
            <a:pPr marL="457200" indent="-457200" algn="just">
              <a:buFont typeface="Wingdings" panose="05000000000000000000" pitchFamily="2" charset="2"/>
              <a:buChar char="Ø"/>
            </a:pPr>
            <a:r>
              <a:rPr lang="en-US" sz="2600" b="1" dirty="0"/>
              <a:t>Future: </a:t>
            </a:r>
            <a:r>
              <a:rPr lang="en-US" sz="2600" dirty="0"/>
              <a:t>The knowledge gained from hyperspectral imaging research and technology will be applied to multispectral imaging systems that can be deployed in spaceflight to monitor crops in space. These imaging systems will relieve astronauts of the responsibility and labor of closely monitoring and tending to food crops in space, as well as reduce the response time needed to address plant stresses that could decrease crop yield.</a:t>
            </a:r>
            <a:endParaRPr lang="en-US" sz="2600" b="1" dirty="0"/>
          </a:p>
        </p:txBody>
      </p:sp>
      <p:sp>
        <p:nvSpPr>
          <p:cNvPr id="1242" name="TextBox 1032">
            <a:extLst>
              <a:ext uri="{FF2B5EF4-FFF2-40B4-BE49-F238E27FC236}">
                <a16:creationId xmlns:a16="http://schemas.microsoft.com/office/drawing/2014/main" id="{596B9F73-7B75-B33C-4073-B941E97AC20C}"/>
              </a:ext>
            </a:extLst>
          </p:cNvPr>
          <p:cNvSpPr txBox="1"/>
          <p:nvPr/>
        </p:nvSpPr>
        <p:spPr>
          <a:xfrm>
            <a:off x="12146385" y="15712326"/>
            <a:ext cx="10771994"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dirty="0"/>
              <a:t>Figure 1: </a:t>
            </a:r>
            <a:r>
              <a:rPr lang="en-US" dirty="0"/>
              <a:t>NASA’s use of multispectral and hyperspectral imaging to improve crop production From left, images 1-3 (NASA Landsat Image Gallery), images 4-5 and 7 (KSC PPA lab), image 6 (NLSP NASA Data Repository, image 8 (modified by KSC PPA lab).</a:t>
            </a:r>
          </a:p>
        </p:txBody>
      </p:sp>
      <p:sp>
        <p:nvSpPr>
          <p:cNvPr id="1243" name="Rectangle 1242">
            <a:extLst>
              <a:ext uri="{FF2B5EF4-FFF2-40B4-BE49-F238E27FC236}">
                <a16:creationId xmlns:a16="http://schemas.microsoft.com/office/drawing/2014/main" id="{14D7B5CE-2FF6-71A3-4B80-841EDA138031}"/>
              </a:ext>
            </a:extLst>
          </p:cNvPr>
          <p:cNvSpPr/>
          <p:nvPr/>
        </p:nvSpPr>
        <p:spPr>
          <a:xfrm>
            <a:off x="12146386" y="8593944"/>
            <a:ext cx="10793725" cy="701758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TextBox 1032">
            <a:extLst>
              <a:ext uri="{FF2B5EF4-FFF2-40B4-BE49-F238E27FC236}">
                <a16:creationId xmlns:a16="http://schemas.microsoft.com/office/drawing/2014/main" id="{74DC5C19-A1CE-3A35-EEAB-03229B43E2F4}"/>
              </a:ext>
            </a:extLst>
          </p:cNvPr>
          <p:cNvSpPr txBox="1"/>
          <p:nvPr/>
        </p:nvSpPr>
        <p:spPr>
          <a:xfrm>
            <a:off x="24361950" y="15693565"/>
            <a:ext cx="4663828"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dirty="0"/>
              <a:t>Figure 2: </a:t>
            </a:r>
            <a:r>
              <a:rPr lang="en-US" dirty="0"/>
              <a:t>Flowchart depicting the shift from a manual astronaut response to an automated response to address plant stress in spaceflight.</a:t>
            </a:r>
          </a:p>
        </p:txBody>
      </p:sp>
      <p:cxnSp>
        <p:nvCxnSpPr>
          <p:cNvPr id="1247" name="Straight Connector 1246">
            <a:extLst>
              <a:ext uri="{FF2B5EF4-FFF2-40B4-BE49-F238E27FC236}">
                <a16:creationId xmlns:a16="http://schemas.microsoft.com/office/drawing/2014/main" id="{4F07F442-2D80-0780-5005-55C5C1D4AA0B}"/>
              </a:ext>
            </a:extLst>
          </p:cNvPr>
          <p:cNvCxnSpPr/>
          <p:nvPr/>
        </p:nvCxnSpPr>
        <p:spPr>
          <a:xfrm>
            <a:off x="11832007" y="6084638"/>
            <a:ext cx="0" cy="1014984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48" name="TextBox 88">
            <a:extLst>
              <a:ext uri="{FF2B5EF4-FFF2-40B4-BE49-F238E27FC236}">
                <a16:creationId xmlns:a16="http://schemas.microsoft.com/office/drawing/2014/main" id="{4D7763AC-7947-7B3B-A47F-5FB8FD20714C}"/>
              </a:ext>
            </a:extLst>
          </p:cNvPr>
          <p:cNvSpPr txBox="1"/>
          <p:nvPr/>
        </p:nvSpPr>
        <p:spPr>
          <a:xfrm>
            <a:off x="20932504" y="18606032"/>
            <a:ext cx="8093274" cy="40934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just">
              <a:buFont typeface="Wingdings" panose="05000000000000000000" pitchFamily="2" charset="2"/>
              <a:buChar char="Ø"/>
            </a:pPr>
            <a:r>
              <a:rPr lang="en-US" sz="2600" dirty="0"/>
              <a:t>On Day 28, plants under drought conditions were smaller with reduced shoot mass and leaf area compared to control plants. Relative chlorophyll content did not show significant differences (Fig. 10). Initial expectations that the 690/702 nm band ratio could indicate changes in chlorophyll content were not supported by our Day 28 SPAD results. Further investigation into the metabolomic mechanisms underlying the drought phenotype and its spectral profile correlation is ongoing..</a:t>
            </a:r>
          </a:p>
        </p:txBody>
      </p:sp>
      <p:sp>
        <p:nvSpPr>
          <p:cNvPr id="1249" name="TextBox 1026">
            <a:extLst>
              <a:ext uri="{FF2B5EF4-FFF2-40B4-BE49-F238E27FC236}">
                <a16:creationId xmlns:a16="http://schemas.microsoft.com/office/drawing/2014/main" id="{A755D539-2EC5-E7FC-EC0F-AE9486F7D66D}"/>
              </a:ext>
            </a:extLst>
          </p:cNvPr>
          <p:cNvSpPr txBox="1"/>
          <p:nvPr/>
        </p:nvSpPr>
        <p:spPr>
          <a:xfrm>
            <a:off x="892421" y="27276427"/>
            <a:ext cx="7013471" cy="169277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just">
              <a:buFont typeface="Wingdings" panose="05000000000000000000" pitchFamily="2" charset="2"/>
              <a:buChar char="Ø"/>
            </a:pPr>
            <a:r>
              <a:rPr lang="en-US" sz="2600" dirty="0"/>
              <a:t>After applying a correlation analysis to the VNIR measurements, the wavelength ratio of </a:t>
            </a:r>
            <a:r>
              <a:rPr lang="en-US" sz="2600" b="1" dirty="0"/>
              <a:t>690/702</a:t>
            </a:r>
            <a:r>
              <a:rPr lang="en-US" sz="2600" dirty="0"/>
              <a:t> was found to indicate high treatment classification accuracies (Fig. 9A-D)(Qin, 2023).</a:t>
            </a:r>
          </a:p>
        </p:txBody>
      </p:sp>
      <p:sp>
        <p:nvSpPr>
          <p:cNvPr id="1250" name="TextBox 89">
            <a:extLst>
              <a:ext uri="{FF2B5EF4-FFF2-40B4-BE49-F238E27FC236}">
                <a16:creationId xmlns:a16="http://schemas.microsoft.com/office/drawing/2014/main" id="{E8E13475-C246-AFD8-171F-5372720AF813}"/>
              </a:ext>
            </a:extLst>
          </p:cNvPr>
          <p:cNvSpPr txBox="1"/>
          <p:nvPr/>
        </p:nvSpPr>
        <p:spPr>
          <a:xfrm>
            <a:off x="8643413" y="18606905"/>
            <a:ext cx="11807099" cy="20928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just">
              <a:buFont typeface="Wingdings" panose="05000000000000000000" pitchFamily="2" charset="2"/>
              <a:buChar char="Ø"/>
            </a:pPr>
            <a:r>
              <a:rPr lang="en-US" sz="2600" dirty="0"/>
              <a:t>To access the fidelity of the 690/702 band ratio, a second multimodal setup was used in conjunction with the same experimental design to induce plant stress. As seen in the proof-of-concept dataset in Figure 11, drought stress is detectable within the first four days of stress implementation (by DAP17). This signal increases with time as size also decreases in droughted plants.</a:t>
            </a:r>
          </a:p>
        </p:txBody>
      </p:sp>
      <p:pic>
        <p:nvPicPr>
          <p:cNvPr id="1252" name="Picture 1251">
            <a:extLst>
              <a:ext uri="{FF2B5EF4-FFF2-40B4-BE49-F238E27FC236}">
                <a16:creationId xmlns:a16="http://schemas.microsoft.com/office/drawing/2014/main" id="{C1D19236-D9F9-09AC-00F3-E041933AF743}"/>
              </a:ext>
            </a:extLst>
          </p:cNvPr>
          <p:cNvPicPr>
            <a:picLocks noChangeAspect="1"/>
          </p:cNvPicPr>
          <p:nvPr/>
        </p:nvPicPr>
        <p:blipFill rotWithShape="1">
          <a:blip r:embed="rId17"/>
          <a:srcRect l="1569"/>
          <a:stretch/>
        </p:blipFill>
        <p:spPr>
          <a:xfrm>
            <a:off x="991419" y="19295072"/>
            <a:ext cx="7157132" cy="6074819"/>
          </a:xfrm>
          <a:prstGeom prst="rect">
            <a:avLst/>
          </a:prstGeom>
        </p:spPr>
      </p:pic>
      <p:pic>
        <p:nvPicPr>
          <p:cNvPr id="1254" name="Picture 1253">
            <a:extLst>
              <a:ext uri="{FF2B5EF4-FFF2-40B4-BE49-F238E27FC236}">
                <a16:creationId xmlns:a16="http://schemas.microsoft.com/office/drawing/2014/main" id="{EFA40220-76ED-5749-9879-876F8E189CD7}"/>
              </a:ext>
            </a:extLst>
          </p:cNvPr>
          <p:cNvPicPr>
            <a:picLocks noChangeAspect="1"/>
          </p:cNvPicPr>
          <p:nvPr/>
        </p:nvPicPr>
        <p:blipFill>
          <a:blip r:embed="rId18"/>
          <a:stretch>
            <a:fillRect/>
          </a:stretch>
        </p:blipFill>
        <p:spPr>
          <a:xfrm>
            <a:off x="23330058" y="5810794"/>
            <a:ext cx="5699382" cy="4669912"/>
          </a:xfrm>
          <a:prstGeom prst="rect">
            <a:avLst/>
          </a:prstGeom>
        </p:spPr>
      </p:pic>
      <p:sp>
        <p:nvSpPr>
          <p:cNvPr id="1255" name="TextBox 1039">
            <a:extLst>
              <a:ext uri="{FF2B5EF4-FFF2-40B4-BE49-F238E27FC236}">
                <a16:creationId xmlns:a16="http://schemas.microsoft.com/office/drawing/2014/main" id="{D832E00B-5464-EE0D-952F-A44F2A1AE5BA}"/>
              </a:ext>
            </a:extLst>
          </p:cNvPr>
          <p:cNvSpPr txBox="1"/>
          <p:nvPr/>
        </p:nvSpPr>
        <p:spPr>
          <a:xfrm>
            <a:off x="30385001" y="17997510"/>
            <a:ext cx="5808839" cy="47089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2600" b="1" dirty="0"/>
              <a:t>Imaging Operations and Processing: </a:t>
            </a:r>
            <a:r>
              <a:rPr lang="en-US" sz="2600" dirty="0"/>
              <a:t>Hyperspectral reflectance and fluorescence images (Fig. 6 and 7) were captured every 24h, starting on DAP 14. Images were processed by removing the background (Fig. 7), conducting a correlation analysis to determine an effective index for detecting drought stress (Fig. 9), applying the index to the dataset, and then assigning false color to index values.</a:t>
            </a:r>
          </a:p>
          <a:p>
            <a:pPr algn="just"/>
            <a:endParaRPr lang="en-US" sz="1400" dirty="0"/>
          </a:p>
        </p:txBody>
      </p:sp>
      <p:pic>
        <p:nvPicPr>
          <p:cNvPr id="1257" name="Picture 1256">
            <a:extLst>
              <a:ext uri="{FF2B5EF4-FFF2-40B4-BE49-F238E27FC236}">
                <a16:creationId xmlns:a16="http://schemas.microsoft.com/office/drawing/2014/main" id="{6BDE62D9-024C-B858-B509-2EB8400B3367}"/>
              </a:ext>
            </a:extLst>
          </p:cNvPr>
          <p:cNvPicPr>
            <a:picLocks noChangeAspect="1"/>
          </p:cNvPicPr>
          <p:nvPr/>
        </p:nvPicPr>
        <p:blipFill>
          <a:blip r:embed="rId19"/>
          <a:stretch>
            <a:fillRect/>
          </a:stretch>
        </p:blipFill>
        <p:spPr>
          <a:xfrm>
            <a:off x="36664508" y="16066401"/>
            <a:ext cx="6297339" cy="4496089"/>
          </a:xfrm>
          <a:prstGeom prst="rect">
            <a:avLst/>
          </a:prstGeom>
        </p:spPr>
      </p:pic>
      <p:sp>
        <p:nvSpPr>
          <p:cNvPr id="1258" name="TextBox 1041">
            <a:extLst>
              <a:ext uri="{FF2B5EF4-FFF2-40B4-BE49-F238E27FC236}">
                <a16:creationId xmlns:a16="http://schemas.microsoft.com/office/drawing/2014/main" id="{C41087E2-E553-B67D-193C-B7EF32B92841}"/>
              </a:ext>
            </a:extLst>
          </p:cNvPr>
          <p:cNvSpPr txBox="1"/>
          <p:nvPr/>
        </p:nvSpPr>
        <p:spPr>
          <a:xfrm>
            <a:off x="36664508" y="20649865"/>
            <a:ext cx="6238554" cy="1754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dirty="0"/>
              <a:t>Figure 8:</a:t>
            </a:r>
            <a:r>
              <a:rPr lang="en-US" dirty="0"/>
              <a:t> Background removal of a lettuce sample: (A) correlation analysis for band-ratio selection to segregate lettuce from soil, (B) mean reflectance spectra of lettuce and soil, reflectance images at (C) 559nm and (D) 678nm, (E) ratio image (R559/R678), and (F) mask image generated using R559/R678. (</a:t>
            </a:r>
            <a:r>
              <a:rPr lang="en-US" sz="1800" dirty="0"/>
              <a:t>Qin, 2023).</a:t>
            </a:r>
            <a:endParaRPr lang="en-US" b="1" dirty="0"/>
          </a:p>
        </p:txBody>
      </p:sp>
      <p:sp>
        <p:nvSpPr>
          <p:cNvPr id="1260" name="TextBox 1036">
            <a:extLst>
              <a:ext uri="{FF2B5EF4-FFF2-40B4-BE49-F238E27FC236}">
                <a16:creationId xmlns:a16="http://schemas.microsoft.com/office/drawing/2014/main" id="{077B379F-1AEA-46AF-4845-EE70D0BE223C}"/>
              </a:ext>
            </a:extLst>
          </p:cNvPr>
          <p:cNvSpPr txBox="1"/>
          <p:nvPr/>
        </p:nvSpPr>
        <p:spPr>
          <a:xfrm>
            <a:off x="18674141" y="28466549"/>
            <a:ext cx="10351637"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b="1" dirty="0"/>
              <a:t>Figure 10: </a:t>
            </a:r>
            <a:r>
              <a:rPr lang="en-US" dirty="0"/>
              <a:t>‘Dragoon’ lettuce harvest metrics at 28 DAP. Student’s t-test conducted in Prism (GraphPad software; Boston, MA). **** indicates significance of p &lt; 0.0001. ns indicates no significance.</a:t>
            </a:r>
          </a:p>
        </p:txBody>
      </p:sp>
      <p:sp>
        <p:nvSpPr>
          <p:cNvPr id="1262" name="TextBox 1036">
            <a:extLst>
              <a:ext uri="{FF2B5EF4-FFF2-40B4-BE49-F238E27FC236}">
                <a16:creationId xmlns:a16="http://schemas.microsoft.com/office/drawing/2014/main" id="{9DFC7053-1E96-0857-134F-F331062D7DB8}"/>
              </a:ext>
            </a:extLst>
          </p:cNvPr>
          <p:cNvSpPr txBox="1"/>
          <p:nvPr/>
        </p:nvSpPr>
        <p:spPr>
          <a:xfrm>
            <a:off x="1069179" y="31315559"/>
            <a:ext cx="34668653"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just">
              <a:buFont typeface="+mj-lt"/>
              <a:buAutoNum type="arabicPeriod"/>
            </a:pPr>
            <a:r>
              <a:rPr lang="en-US" b="0" i="0" dirty="0">
                <a:solidFill>
                  <a:srgbClr val="222222"/>
                </a:solidFill>
                <a:effectLst/>
                <a:latin typeface="Arial" panose="020B0604020202020204" pitchFamily="34" charset="0"/>
              </a:rPr>
              <a:t>NASA Landsat Image Gallery. Retrieved 07-02-2024.</a:t>
            </a:r>
          </a:p>
          <a:p>
            <a:pPr marL="342900" indent="-342900" algn="just">
              <a:buFont typeface="+mj-lt"/>
              <a:buAutoNum type="arabicPeriod"/>
            </a:pPr>
            <a:r>
              <a:rPr lang="en-US" dirty="0">
                <a:solidFill>
                  <a:srgbClr val="222222"/>
                </a:solidFill>
                <a:latin typeface="Arial" panose="020B0604020202020204" pitchFamily="34" charset="0"/>
              </a:rPr>
              <a:t>NASA NLSP Data repository. Retrieved 07-12-2024</a:t>
            </a:r>
            <a:endParaRPr lang="en-US" b="0" i="0" dirty="0">
              <a:solidFill>
                <a:srgbClr val="222222"/>
              </a:solidFill>
              <a:effectLst/>
              <a:latin typeface="Arial" panose="020B0604020202020204" pitchFamily="34" charset="0"/>
            </a:endParaRPr>
          </a:p>
        </p:txBody>
      </p:sp>
      <p:sp>
        <p:nvSpPr>
          <p:cNvPr id="1263" name="TextBox 102">
            <a:extLst>
              <a:ext uri="{FF2B5EF4-FFF2-40B4-BE49-F238E27FC236}">
                <a16:creationId xmlns:a16="http://schemas.microsoft.com/office/drawing/2014/main" id="{DD91F6CA-5C98-C109-5ECA-9137E4FB5C1D}"/>
              </a:ext>
            </a:extLst>
          </p:cNvPr>
          <p:cNvSpPr txBox="1"/>
          <p:nvPr/>
        </p:nvSpPr>
        <p:spPr>
          <a:xfrm>
            <a:off x="35934464" y="31275399"/>
            <a:ext cx="7350454"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t>This work was made possible through funding provided by NASA’s Biological and Physical Sciences (BPS) division and support by the NASA Kennedy Space Center team, facilities and management.</a:t>
            </a:r>
          </a:p>
        </p:txBody>
      </p:sp>
      <p:pic>
        <p:nvPicPr>
          <p:cNvPr id="1029" name="Picture 1028">
            <a:extLst>
              <a:ext uri="{FF2B5EF4-FFF2-40B4-BE49-F238E27FC236}">
                <a16:creationId xmlns:a16="http://schemas.microsoft.com/office/drawing/2014/main" id="{48C1F0AF-58AB-BA12-AB4F-0E0122DD4995}"/>
              </a:ext>
            </a:extLst>
          </p:cNvPr>
          <p:cNvPicPr>
            <a:picLocks noChangeAspect="1"/>
          </p:cNvPicPr>
          <p:nvPr/>
        </p:nvPicPr>
        <p:blipFill>
          <a:blip r:embed="rId20"/>
          <a:stretch>
            <a:fillRect/>
          </a:stretch>
        </p:blipFill>
        <p:spPr>
          <a:xfrm>
            <a:off x="12418610" y="8729990"/>
            <a:ext cx="10284762" cy="6820509"/>
          </a:xfrm>
          <a:prstGeom prst="rect">
            <a:avLst/>
          </a:prstGeom>
        </p:spPr>
      </p:pic>
      <p:sp>
        <p:nvSpPr>
          <p:cNvPr id="2" name="TextBox 1036">
            <a:extLst>
              <a:ext uri="{FF2B5EF4-FFF2-40B4-BE49-F238E27FC236}">
                <a16:creationId xmlns:a16="http://schemas.microsoft.com/office/drawing/2014/main" id="{D0BB53A8-B1ED-6E0B-47E0-050D459CFA93}"/>
              </a:ext>
            </a:extLst>
          </p:cNvPr>
          <p:cNvSpPr txBox="1"/>
          <p:nvPr/>
        </p:nvSpPr>
        <p:spPr>
          <a:xfrm>
            <a:off x="7292718" y="31316259"/>
            <a:ext cx="26315587"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just">
              <a:buFont typeface="+mj-lt"/>
              <a:buAutoNum type="arabicPeriod" startAt="3"/>
            </a:pPr>
            <a:r>
              <a:rPr lang="en-US" b="0" i="0" dirty="0">
                <a:solidFill>
                  <a:srgbClr val="222222"/>
                </a:solidFill>
                <a:effectLst/>
                <a:latin typeface="Arial" panose="020B0604020202020204" pitchFamily="34" charset="0"/>
              </a:rPr>
              <a:t>Qin, J., </a:t>
            </a:r>
            <a:r>
              <a:rPr lang="en-US" b="0" i="0" dirty="0" err="1">
                <a:solidFill>
                  <a:srgbClr val="222222"/>
                </a:solidFill>
                <a:effectLst/>
                <a:latin typeface="Arial" panose="020B0604020202020204" pitchFamily="34" charset="0"/>
              </a:rPr>
              <a:t>Monje</a:t>
            </a:r>
            <a:r>
              <a:rPr lang="en-US" b="0" i="0" dirty="0">
                <a:solidFill>
                  <a:srgbClr val="222222"/>
                </a:solidFill>
                <a:effectLst/>
                <a:latin typeface="Arial" panose="020B0604020202020204" pitchFamily="34" charset="0"/>
              </a:rPr>
              <a:t>, O., Nugent, M. R., Finn, J. R., O’Rourke, A. E., Fritsche, R. F., ... &amp; Kim, M. S. (2022, June). Development of a hyperspectral imaging system for plant health monitoring in space crop production. In </a:t>
            </a:r>
            <a:r>
              <a:rPr lang="en-US" b="0" i="1" dirty="0">
                <a:solidFill>
                  <a:srgbClr val="222222"/>
                </a:solidFill>
                <a:effectLst/>
                <a:latin typeface="Arial" panose="020B0604020202020204" pitchFamily="34" charset="0"/>
              </a:rPr>
              <a:t>Sensing for Agriculture and Food Quality and Safety XIV</a:t>
            </a:r>
            <a:r>
              <a:rPr lang="en-US" b="0" i="0" dirty="0">
                <a:solidFill>
                  <a:srgbClr val="222222"/>
                </a:solidFill>
                <a:effectLst/>
                <a:latin typeface="Arial" panose="020B0604020202020204" pitchFamily="34" charset="0"/>
              </a:rPr>
              <a:t> (Vol. 12120, pp. 16-21). SPIE.</a:t>
            </a:r>
          </a:p>
          <a:p>
            <a:pPr marL="342900" indent="-342900" algn="just">
              <a:buFont typeface="+mj-lt"/>
              <a:buAutoNum type="arabicPeriod" startAt="3"/>
            </a:pPr>
            <a:r>
              <a:rPr lang="en-US" b="0" i="0" dirty="0">
                <a:solidFill>
                  <a:srgbClr val="222222"/>
                </a:solidFill>
                <a:effectLst/>
                <a:latin typeface="Arial" panose="020B0604020202020204" pitchFamily="34" charset="0"/>
              </a:rPr>
              <a:t>Qin, J., </a:t>
            </a:r>
            <a:r>
              <a:rPr lang="en-US" b="0" i="0" dirty="0" err="1">
                <a:solidFill>
                  <a:srgbClr val="222222"/>
                </a:solidFill>
                <a:effectLst/>
                <a:latin typeface="Arial" panose="020B0604020202020204" pitchFamily="34" charset="0"/>
              </a:rPr>
              <a:t>Monje</a:t>
            </a:r>
            <a:r>
              <a:rPr lang="en-US" b="0" i="0" dirty="0">
                <a:solidFill>
                  <a:srgbClr val="222222"/>
                </a:solidFill>
                <a:effectLst/>
                <a:latin typeface="Arial" panose="020B0604020202020204" pitchFamily="34" charset="0"/>
              </a:rPr>
              <a:t>, O., Nugent, M. R., Finn, J. R., O’Rourke, A. E., Wilson, K. D., ... &amp; Kim, M. S. (2023). A hyperspectral plant health monitoring system for space crop production. </a:t>
            </a:r>
            <a:r>
              <a:rPr lang="en-US" b="0" i="1" dirty="0">
                <a:solidFill>
                  <a:srgbClr val="222222"/>
                </a:solidFill>
                <a:effectLst/>
                <a:latin typeface="Arial" panose="020B0604020202020204" pitchFamily="34" charset="0"/>
              </a:rPr>
              <a:t>Frontiers in Plant Science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14</a:t>
            </a:r>
            <a:r>
              <a:rPr lang="en-US" b="0" i="0" dirty="0">
                <a:solidFill>
                  <a:srgbClr val="222222"/>
                </a:solidFill>
                <a:effectLst/>
                <a:latin typeface="Arial" panose="020B0604020202020204" pitchFamily="34" charset="0"/>
              </a:rPr>
              <a:t>, 1133505</a:t>
            </a:r>
            <a:r>
              <a:rPr lang="en-US" dirty="0"/>
              <a:t>.</a:t>
            </a:r>
          </a:p>
        </p:txBody>
      </p:sp>
    </p:spTree>
    <p:extLst>
      <p:ext uri="{BB962C8B-B14F-4D97-AF65-F5344CB8AC3E}">
        <p14:creationId xmlns:p14="http://schemas.microsoft.com/office/powerpoint/2010/main" val="38931765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Theme 2013 - 2022</Template>
  <TotalTime>10082</TotalTime>
  <Words>1572</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Segoe UI</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Tucker</dc:creator>
  <cp:lastModifiedBy>TUCKER, RACHEL H. (KSC-LASSOII-4111)[Bennett Aerospace]</cp:lastModifiedBy>
  <cp:revision>41</cp:revision>
  <dcterms:created xsi:type="dcterms:W3CDTF">2024-07-08T15:10:46Z</dcterms:created>
  <dcterms:modified xsi:type="dcterms:W3CDTF">2024-07-19T14:57:07Z</dcterms:modified>
</cp:coreProperties>
</file>