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4"/>
  </p:sldMasterIdLst>
  <p:notesMasterIdLst>
    <p:notesMasterId r:id="rId24"/>
  </p:notesMasterIdLst>
  <p:sldIdLst>
    <p:sldId id="284" r:id="rId5"/>
    <p:sldId id="2146848196" r:id="rId6"/>
    <p:sldId id="2146848201" r:id="rId7"/>
    <p:sldId id="2146848224" r:id="rId8"/>
    <p:sldId id="2146848243" r:id="rId9"/>
    <p:sldId id="2146848231" r:id="rId10"/>
    <p:sldId id="18670" r:id="rId11"/>
    <p:sldId id="2147378369" r:id="rId12"/>
    <p:sldId id="2147378393" r:id="rId13"/>
    <p:sldId id="2147378391" r:id="rId14"/>
    <p:sldId id="2147378433" r:id="rId15"/>
    <p:sldId id="2146848216" r:id="rId16"/>
    <p:sldId id="4908" r:id="rId17"/>
    <p:sldId id="2147378424" r:id="rId18"/>
    <p:sldId id="2147378435" r:id="rId19"/>
    <p:sldId id="2147378432" r:id="rId20"/>
    <p:sldId id="2147378434" r:id="rId21"/>
    <p:sldId id="2147378431" r:id="rId22"/>
    <p:sldId id="214684822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98CD"/>
    <a:srgbClr val="EE8A46"/>
    <a:srgbClr val="E5B00E"/>
    <a:srgbClr val="00B9D8"/>
    <a:srgbClr val="8DCE48"/>
    <a:srgbClr val="F4B183"/>
    <a:srgbClr val="FF9900"/>
    <a:srgbClr val="FF89B9"/>
    <a:srgbClr val="FF0066"/>
    <a:srgbClr val="DD75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31C18-0719-49C7-B560-F650D8BCC64F}" vWet="4" dt="2024-07-18T12:32:59.092"/>
    <p1510:client id="{DA94ABEA-7E60-E647-8D1D-27208A29A80B}" v="1065" dt="2024-07-18T15:33:36.146"/>
    <p1510:client id="{E8E8FC1E-FCFE-E249-B4E8-0A56CC5C2450}" v="29" dt="2024-07-18T12:34:16.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A3D6E9-FAF8-4432-891A-A47619271F2F}" type="datetimeFigureOut">
              <a:rPr lang="en-US" smtClean="0"/>
              <a:t>7/18/2024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E1CBE2-3C6F-4899-B963-742868A7B0C5}" type="slidenum">
              <a:rPr lang="en-US" smtClean="0"/>
              <a:t>‹#›</a:t>
            </a:fld>
            <a:endParaRPr lang="en-US"/>
          </a:p>
        </p:txBody>
      </p:sp>
    </p:spTree>
    <p:extLst>
      <p:ext uri="{BB962C8B-B14F-4D97-AF65-F5344CB8AC3E}">
        <p14:creationId xmlns:p14="http://schemas.microsoft.com/office/powerpoint/2010/main" val="3930916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lobaldata.com/store/report/sustainable-aviation-fuel-market-analysis/?_gl=1*1wcxkdp*_ga*MTI0NzU3NDc4Ny4xNzE2MjE4ODEx*_ga_7HLYXE4HYE*MTcxNzUzMDYyOC4yLjAuMTcxNzUzMDYyOC42MC4wLjA."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259881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C9C934-F0FA-CE4D-840C-AFB70322772F}" type="slidenum">
              <a:rPr lang="en-US" smtClean="0"/>
              <a:t>3</a:t>
            </a:fld>
            <a:endParaRPr lang="en-US"/>
          </a:p>
        </p:txBody>
      </p:sp>
    </p:spTree>
    <p:extLst>
      <p:ext uri="{BB962C8B-B14F-4D97-AF65-F5344CB8AC3E}">
        <p14:creationId xmlns:p14="http://schemas.microsoft.com/office/powerpoint/2010/main" val="2707381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E1CBE2-3C6F-4899-B963-742868A7B0C5}" type="slidenum">
              <a:rPr lang="en-US" smtClean="0"/>
              <a:t>5</a:t>
            </a:fld>
            <a:endParaRPr lang="en-US"/>
          </a:p>
        </p:txBody>
      </p:sp>
    </p:spTree>
    <p:extLst>
      <p:ext uri="{BB962C8B-B14F-4D97-AF65-F5344CB8AC3E}">
        <p14:creationId xmlns:p14="http://schemas.microsoft.com/office/powerpoint/2010/main" val="3539464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496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98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JAXA Sky Green+:</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En-Core (Environmentally compatible core engine technology research) project</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Design and Analysis of Next generation Technologies for jet Engines (DANTE)</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Airframe noise reduction technology</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Innovative Green Aircraft Technology (</a:t>
            </a:r>
            <a:r>
              <a:rPr lang="en-US" sz="1200" b="1" err="1">
                <a:latin typeface="Arial" panose="020B0604020202020204" pitchFamily="34" charset="0"/>
                <a:cs typeface="Arial" panose="020B0604020202020204" pitchFamily="34" charset="0"/>
              </a:rPr>
              <a:t>iGreen</a:t>
            </a:r>
            <a:r>
              <a:rPr lang="en-US" sz="1200" b="1">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MEGAWATT project (Demonstration of Massive Electric</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Generation for Aircraft and Wake Adaptive Thruster Technologies</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Silent supersonic transport technology</a:t>
            </a:r>
          </a:p>
          <a:p>
            <a:pPr marL="285750" indent="-285750">
              <a:buFont typeface="Arial" panose="020B0604020202020204" pitchFamily="34" charset="0"/>
              <a:buChar char="•"/>
            </a:pPr>
            <a:r>
              <a:rPr lang="en-US" sz="1200" b="1">
                <a:latin typeface="Arial" panose="020B0604020202020204" pitchFamily="34" charset="0"/>
                <a:cs typeface="Arial" panose="020B0604020202020204" pitchFamily="34" charset="0"/>
              </a:rPr>
              <a:t>High-speed rotary aircraft technology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221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l">
              <a:buAutoNum type="arabicPeriod"/>
            </a:pPr>
            <a:r>
              <a:rPr lang="en-US" b="0">
                <a:solidFill>
                  <a:srgbClr val="151529"/>
                </a:solidFill>
                <a:effectLst/>
                <a:latin typeface="Lora" panose="020F0502020204030204" pitchFamily="34" charset="0"/>
              </a:rPr>
              <a:t>The </a:t>
            </a:r>
            <a:r>
              <a:rPr lang="en-US" b="0" u="sng">
                <a:solidFill>
                  <a:srgbClr val="373997"/>
                </a:solidFill>
                <a:effectLst/>
                <a:latin typeface="Lora" panose="020F0502020204030204" pitchFamily="34" charset="0"/>
                <a:hlinkClick r:id="rId3"/>
              </a:rPr>
              <a:t>Global SAF Production Capacity Outlook report</a:t>
            </a:r>
            <a:r>
              <a:rPr lang="en-US" b="0">
                <a:solidFill>
                  <a:srgbClr val="151529"/>
                </a:solidFill>
                <a:effectLst/>
                <a:latin typeface="Lora" panose="020F0502020204030204" pitchFamily="34" charset="0"/>
              </a:rPr>
              <a:t> by </a:t>
            </a:r>
            <a:r>
              <a:rPr lang="en-US" b="0" i="1" err="1">
                <a:solidFill>
                  <a:srgbClr val="151529"/>
                </a:solidFill>
                <a:effectLst/>
                <a:latin typeface="Lora" panose="020F0502020204030204" pitchFamily="34" charset="0"/>
              </a:rPr>
              <a:t>GlobalData’s</a:t>
            </a:r>
            <a:r>
              <a:rPr lang="en-US" b="0">
                <a:solidFill>
                  <a:srgbClr val="151529"/>
                </a:solidFill>
                <a:effectLst/>
                <a:latin typeface="Lora" panose="020F0502020204030204" pitchFamily="34" charset="0"/>
              </a:rPr>
              <a:t> oil and gas intelligence team put North America far in front of the projected SAF production capacity levels compared to the rest of the world, with the US forecast to have an upcoming capacity of more than 1,200 million gallons per year by 2030. https://</a:t>
            </a:r>
            <a:r>
              <a:rPr lang="en-US" b="0" err="1">
                <a:solidFill>
                  <a:srgbClr val="151529"/>
                </a:solidFill>
                <a:effectLst/>
                <a:latin typeface="Lora" panose="020F0502020204030204" pitchFamily="34" charset="0"/>
              </a:rPr>
              <a:t>www.airport-technology.com</a:t>
            </a:r>
            <a:r>
              <a:rPr lang="en-US" b="0">
                <a:solidFill>
                  <a:srgbClr val="151529"/>
                </a:solidFill>
                <a:effectLst/>
                <a:latin typeface="Lora" panose="020F0502020204030204" pitchFamily="34" charset="0"/>
              </a:rPr>
              <a:t>/news/us-saf-production-2030-new-report/?</a:t>
            </a:r>
            <a:r>
              <a:rPr lang="en-US" b="0" err="1">
                <a:solidFill>
                  <a:srgbClr val="151529"/>
                </a:solidFill>
                <a:effectLst/>
                <a:latin typeface="Lora" panose="020F0502020204030204" pitchFamily="34" charset="0"/>
              </a:rPr>
              <a:t>cf</a:t>
            </a:r>
            <a:r>
              <a:rPr lang="en-US" b="0">
                <a:solidFill>
                  <a:srgbClr val="151529"/>
                </a:solidFill>
                <a:effectLst/>
                <a:latin typeface="Lora" panose="020F0502020204030204" pitchFamily="34" charset="0"/>
              </a:rPr>
              <a:t>-view</a:t>
            </a:r>
          </a:p>
          <a:p>
            <a:pPr marL="228600" indent="-228600" algn="l">
              <a:buAutoNum type="arabicPeriod"/>
            </a:pPr>
            <a:r>
              <a:rPr lang="en-US" b="0" i="0">
                <a:solidFill>
                  <a:srgbClr val="404040"/>
                </a:solidFill>
                <a:effectLst/>
                <a:latin typeface="knowledge-regular"/>
              </a:rPr>
              <a:t>U.S. production of SAF will be 2.1 billion gallons by 2030, S&amp;P Global Commodity Insights has estimated, based on upcoming projects. https://</a:t>
            </a:r>
            <a:r>
              <a:rPr lang="en-US" b="0" i="0" err="1">
                <a:solidFill>
                  <a:srgbClr val="404040"/>
                </a:solidFill>
                <a:effectLst/>
                <a:latin typeface="knowledge-regular"/>
              </a:rPr>
              <a:t>www.reuters.com</a:t>
            </a:r>
            <a:r>
              <a:rPr lang="en-US" b="0" i="0">
                <a:solidFill>
                  <a:srgbClr val="404040"/>
                </a:solidFill>
                <a:effectLst/>
                <a:latin typeface="knowledge-regular"/>
              </a:rPr>
              <a:t>/sustainability/us-sustainable-aviation-fuel-production-target-faces-cost-margin-challenges-2023-11-01/</a:t>
            </a:r>
          </a:p>
          <a:p>
            <a:pPr marL="228600" indent="-228600" algn="l">
              <a:buAutoNum type="arabicPeriod"/>
            </a:pPr>
            <a:r>
              <a:rPr lang="en-US" b="0" i="0">
                <a:solidFill>
                  <a:srgbClr val="404040"/>
                </a:solidFill>
                <a:effectLst/>
                <a:latin typeface="knowledge-regular"/>
              </a:rPr>
              <a:t>ICAO SAF Projects – several scenarios. Most likely based on back of envelope calculations is 2.1 billion gallons by 2030. https://</a:t>
            </a:r>
            <a:r>
              <a:rPr lang="en-US" b="0" i="0" err="1">
                <a:solidFill>
                  <a:srgbClr val="404040"/>
                </a:solidFill>
                <a:effectLst/>
                <a:latin typeface="knowledge-regular"/>
              </a:rPr>
              <a:t>www.icao.int</a:t>
            </a:r>
            <a:r>
              <a:rPr lang="en-US" b="0" i="0">
                <a:solidFill>
                  <a:srgbClr val="404040"/>
                </a:solidFill>
                <a:effectLst/>
                <a:latin typeface="knowledge-regular"/>
              </a:rPr>
              <a:t>/environmental-protection/Pages/SAF-</a:t>
            </a:r>
            <a:r>
              <a:rPr lang="en-US" b="0" i="0" err="1">
                <a:solidFill>
                  <a:srgbClr val="404040"/>
                </a:solidFill>
                <a:effectLst/>
                <a:latin typeface="knowledge-regular"/>
              </a:rPr>
              <a:t>Projections.aspx</a:t>
            </a:r>
            <a:endParaRPr lang="en-US" b="0" i="0">
              <a:solidFill>
                <a:srgbClr val="404040"/>
              </a:solidFill>
              <a:effectLst/>
              <a:latin typeface="knowledge-regular"/>
            </a:endParaRPr>
          </a:p>
          <a:p>
            <a:pPr marL="228600" indent="-228600" algn="l">
              <a:buAutoNum type="arabicPeriod"/>
            </a:pPr>
            <a:endParaRPr lang="en-US" b="0">
              <a:solidFill>
                <a:srgbClr val="151529"/>
              </a:solidFill>
              <a:effectLst/>
              <a:latin typeface="Lora" panose="020F0502020204030204" pitchFamily="34" charset="0"/>
            </a:endParaRPr>
          </a:p>
          <a:p>
            <a:br>
              <a:rPr lang="en-US"/>
            </a:br>
            <a:endParaRPr lang="en-US"/>
          </a:p>
          <a:p>
            <a:endParaRPr lang="en-US"/>
          </a:p>
        </p:txBody>
      </p:sp>
      <p:sp>
        <p:nvSpPr>
          <p:cNvPr id="4" name="Slide Number Placeholder 3"/>
          <p:cNvSpPr>
            <a:spLocks noGrp="1"/>
          </p:cNvSpPr>
          <p:nvPr>
            <p:ph type="sldNum" sz="quarter" idx="5"/>
          </p:nvPr>
        </p:nvSpPr>
        <p:spPr/>
        <p:txBody>
          <a:bodyPr/>
          <a:lstStyle/>
          <a:p>
            <a:fld id="{E0E1CBE2-3C6F-4899-B963-742868A7B0C5}" type="slidenum">
              <a:rPr lang="en-US" smtClean="0"/>
              <a:t>10</a:t>
            </a:fld>
            <a:endParaRPr lang="en-US"/>
          </a:p>
        </p:txBody>
      </p:sp>
    </p:spTree>
    <p:extLst>
      <p:ext uri="{BB962C8B-B14F-4D97-AF65-F5344CB8AC3E}">
        <p14:creationId xmlns:p14="http://schemas.microsoft.com/office/powerpoint/2010/main" val="3783087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11</a:t>
            </a:fld>
            <a:endParaRPr lang="en-US"/>
          </a:p>
        </p:txBody>
      </p:sp>
    </p:spTree>
    <p:extLst>
      <p:ext uri="{BB962C8B-B14F-4D97-AF65-F5344CB8AC3E}">
        <p14:creationId xmlns:p14="http://schemas.microsoft.com/office/powerpoint/2010/main" val="1585045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0E1CBE2-3C6F-4899-B963-742868A7B0C5}" type="slidenum">
              <a:rPr lang="en-US" smtClean="0"/>
              <a:t>12</a:t>
            </a:fld>
            <a:endParaRPr lang="en-US"/>
          </a:p>
        </p:txBody>
      </p:sp>
    </p:spTree>
    <p:extLst>
      <p:ext uri="{BB962C8B-B14F-4D97-AF65-F5344CB8AC3E}">
        <p14:creationId xmlns:p14="http://schemas.microsoft.com/office/powerpoint/2010/main" val="3249641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496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14</a:t>
            </a:fld>
            <a:endParaRPr lang="en-US"/>
          </a:p>
        </p:txBody>
      </p:sp>
    </p:spTree>
    <p:extLst>
      <p:ext uri="{BB962C8B-B14F-4D97-AF65-F5344CB8AC3E}">
        <p14:creationId xmlns:p14="http://schemas.microsoft.com/office/powerpoint/2010/main" val="3774550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15</a:t>
            </a:fld>
            <a:endParaRPr lang="en-US"/>
          </a:p>
        </p:txBody>
      </p:sp>
    </p:spTree>
    <p:extLst>
      <p:ext uri="{BB962C8B-B14F-4D97-AF65-F5344CB8AC3E}">
        <p14:creationId xmlns:p14="http://schemas.microsoft.com/office/powerpoint/2010/main" val="402852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Arpa</a:t>
            </a:r>
            <a:r>
              <a:rPr lang="en-US"/>
              <a:t>-e logos: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Propel-1K – advanced batteries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ASCEND – electrify aircraft engine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GreenWells</a:t>
            </a:r>
            <a:r>
              <a:rPr lang="en-US"/>
              <a:t> – liquid fuel for energy storage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Circular – EV battery supply chain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REEACH – electrify aircraft powertrain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ECOSynBio</a:t>
            </a:r>
            <a:r>
              <a:rPr lang="en-US"/>
              <a:t> – biofuel 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16</a:t>
            </a:fld>
            <a:endParaRPr lang="en-US"/>
          </a:p>
        </p:txBody>
      </p:sp>
    </p:spTree>
    <p:extLst>
      <p:ext uri="{BB962C8B-B14F-4D97-AF65-F5344CB8AC3E}">
        <p14:creationId xmlns:p14="http://schemas.microsoft.com/office/powerpoint/2010/main" val="439063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35028F-6C2B-1F46-9570-F1AC6099187A}" type="slidenum">
              <a:rPr lang="en-US" smtClean="0"/>
              <a:t>17</a:t>
            </a:fld>
            <a:endParaRPr lang="en-US"/>
          </a:p>
        </p:txBody>
      </p:sp>
    </p:spTree>
    <p:extLst>
      <p:ext uri="{BB962C8B-B14F-4D97-AF65-F5344CB8AC3E}">
        <p14:creationId xmlns:p14="http://schemas.microsoft.com/office/powerpoint/2010/main" val="239856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98218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30734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048886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40354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275234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941279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ver Slide with Titl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38916299-747D-CD33-3EB8-4ABD3D34365B}"/>
              </a:ext>
            </a:extLst>
          </p:cNvPr>
          <p:cNvSpPr>
            <a:spLocks noGrp="1"/>
          </p:cNvSpPr>
          <p:nvPr>
            <p:ph type="title"/>
          </p:nvPr>
        </p:nvSpPr>
        <p:spPr>
          <a:xfrm>
            <a:off x="218755" y="5298877"/>
            <a:ext cx="10701291"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110994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96746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02883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02440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561094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8384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B89F1796-F8AC-2B1D-A9A7-AE6DE61E206E}"/>
              </a:ext>
            </a:extLst>
          </p:cNvPr>
          <p:cNvSpPr>
            <a:spLocks noGrp="1"/>
          </p:cNvSpPr>
          <p:nvPr>
            <p:ph type="title"/>
          </p:nvPr>
        </p:nvSpPr>
        <p:spPr>
          <a:xfrm>
            <a:off x="218755" y="5227267"/>
            <a:ext cx="5708320"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3590928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347200" y="6492875"/>
            <a:ext cx="2844800" cy="365125"/>
          </a:xfrm>
        </p:spPr>
        <p:txBody>
          <a:bodyPr/>
          <a:lstStyle>
            <a:lvl1pPr algn="r">
              <a:defRPr/>
            </a:lvl1pPr>
          </a:lstStyle>
          <a:p>
            <a:fld id="{34B26A8C-698E-3D4C-8FF2-8D9A53AC89ED}" type="slidenum">
              <a:rPr lang="en-US" smtClean="0"/>
              <a:pPr/>
              <a:t>‹#›</a:t>
            </a:fld>
            <a:endParaRPr lang="en-US"/>
          </a:p>
        </p:txBody>
      </p:sp>
      <p:sp>
        <p:nvSpPr>
          <p:cNvPr id="3" name="Title 1">
            <a:extLst>
              <a:ext uri="{FF2B5EF4-FFF2-40B4-BE49-F238E27FC236}">
                <a16:creationId xmlns:a16="http://schemas.microsoft.com/office/drawing/2014/main" id="{D1C6A84F-3D96-4A8B-95E9-1FDBDE5A26BD}"/>
              </a:ext>
            </a:extLst>
          </p:cNvPr>
          <p:cNvSpPr>
            <a:spLocks noGrp="1"/>
          </p:cNvSpPr>
          <p:nvPr>
            <p:ph type="title"/>
          </p:nvPr>
        </p:nvSpPr>
        <p:spPr>
          <a:xfrm>
            <a:off x="219456" y="274639"/>
            <a:ext cx="10698480" cy="521208"/>
          </a:xfrm>
        </p:spPr>
        <p:txBody>
          <a:bodyPr>
            <a:normAutofit/>
          </a:bodyPr>
          <a:lstStyle>
            <a:lvl1pPr algn="l" defTabSz="457200" rtl="0" eaLnBrk="1" latinLnBrk="0" hangingPunct="1">
              <a:spcBef>
                <a:spcPct val="0"/>
              </a:spcBef>
              <a:buNone/>
              <a:defRPr lang="en-US" sz="3200" b="1" kern="1200" dirty="0">
                <a:solidFill>
                  <a:srgbClr val="002060"/>
                </a:solidFill>
                <a:latin typeface="Arial"/>
                <a:ea typeface="+mj-ea"/>
                <a:cs typeface="Arial"/>
              </a:defRPr>
            </a:lvl1pPr>
          </a:lstStyle>
          <a:p>
            <a:r>
              <a:rPr lang="en-US"/>
              <a:t>Click to edit Master title style</a:t>
            </a:r>
          </a:p>
        </p:txBody>
      </p:sp>
    </p:spTree>
    <p:extLst>
      <p:ext uri="{BB962C8B-B14F-4D97-AF65-F5344CB8AC3E}">
        <p14:creationId xmlns:p14="http://schemas.microsoft.com/office/powerpoint/2010/main" val="4215785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138280018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6.xml"/><Relationship Id="rId16" Type="http://schemas.openxmlformats.org/officeDocument/2006/relationships/image" Target="../media/image35.jpeg"/><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jpe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png"/><Relationship Id="rId18" Type="http://schemas.openxmlformats.org/officeDocument/2006/relationships/image" Target="../media/image59.png"/><Relationship Id="rId26" Type="http://schemas.openxmlformats.org/officeDocument/2006/relationships/image" Target="../media/image67.png"/><Relationship Id="rId3" Type="http://schemas.openxmlformats.org/officeDocument/2006/relationships/image" Target="../media/image18.png"/><Relationship Id="rId21" Type="http://schemas.openxmlformats.org/officeDocument/2006/relationships/image" Target="../media/image62.png"/><Relationship Id="rId7" Type="http://schemas.openxmlformats.org/officeDocument/2006/relationships/image" Target="../media/image50.png"/><Relationship Id="rId12" Type="http://schemas.openxmlformats.org/officeDocument/2006/relationships/image" Target="../media/image53.png"/><Relationship Id="rId17" Type="http://schemas.openxmlformats.org/officeDocument/2006/relationships/image" Target="../media/image58.png"/><Relationship Id="rId25" Type="http://schemas.openxmlformats.org/officeDocument/2006/relationships/image" Target="../media/image66.png"/><Relationship Id="rId2" Type="http://schemas.openxmlformats.org/officeDocument/2006/relationships/notesSlide" Target="../notesSlides/notesSlide13.xml"/><Relationship Id="rId16" Type="http://schemas.openxmlformats.org/officeDocument/2006/relationships/image" Target="../media/image57.png"/><Relationship Id="rId20" Type="http://schemas.openxmlformats.org/officeDocument/2006/relationships/image" Target="../media/image61.png"/><Relationship Id="rId29" Type="http://schemas.openxmlformats.org/officeDocument/2006/relationships/image" Target="../media/image70.jpeg"/><Relationship Id="rId1" Type="http://schemas.openxmlformats.org/officeDocument/2006/relationships/slideLayout" Target="../slideLayouts/slideLayout8.xml"/><Relationship Id="rId6" Type="http://schemas.openxmlformats.org/officeDocument/2006/relationships/image" Target="../media/image49.png"/><Relationship Id="rId11" Type="http://schemas.openxmlformats.org/officeDocument/2006/relationships/image" Target="../media/image52.png"/><Relationship Id="rId24" Type="http://schemas.openxmlformats.org/officeDocument/2006/relationships/image" Target="../media/image65.png"/><Relationship Id="rId32" Type="http://schemas.openxmlformats.org/officeDocument/2006/relationships/image" Target="../media/image73.png"/><Relationship Id="rId5" Type="http://schemas.openxmlformats.org/officeDocument/2006/relationships/image" Target="../media/image48.png"/><Relationship Id="rId15" Type="http://schemas.openxmlformats.org/officeDocument/2006/relationships/image" Target="../media/image56.png"/><Relationship Id="rId23" Type="http://schemas.openxmlformats.org/officeDocument/2006/relationships/image" Target="../media/image64.png"/><Relationship Id="rId28" Type="http://schemas.openxmlformats.org/officeDocument/2006/relationships/image" Target="../media/image69.png"/><Relationship Id="rId10" Type="http://schemas.openxmlformats.org/officeDocument/2006/relationships/image" Target="../media/image21.png"/><Relationship Id="rId19" Type="http://schemas.openxmlformats.org/officeDocument/2006/relationships/image" Target="../media/image60.png"/><Relationship Id="rId31" Type="http://schemas.openxmlformats.org/officeDocument/2006/relationships/image" Target="../media/image72.png"/><Relationship Id="rId4" Type="http://schemas.openxmlformats.org/officeDocument/2006/relationships/image" Target="../media/image19.png"/><Relationship Id="rId9" Type="http://schemas.openxmlformats.org/officeDocument/2006/relationships/image" Target="../media/image20.png"/><Relationship Id="rId14" Type="http://schemas.openxmlformats.org/officeDocument/2006/relationships/image" Target="../media/image55.png"/><Relationship Id="rId22" Type="http://schemas.openxmlformats.org/officeDocument/2006/relationships/image" Target="../media/image63.png"/><Relationship Id="rId27" Type="http://schemas.openxmlformats.org/officeDocument/2006/relationships/image" Target="../media/image68.png"/><Relationship Id="rId30" Type="http://schemas.openxmlformats.org/officeDocument/2006/relationships/image" Target="../media/image7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Cover image of a silhouetted family walking through an airport. At the window are NASA aircraft. Toward the lower left is the X-59, Upper middle is the Transonic Truss-Braced Wing aircraft and at the lower right is an unmanned passenger aircraft preparing for landing. There is also a grid of images off to the right of the cover. 1. A researcher works with a noise monitor in the community. 2. Artist illustration of an unmanned hospital vehicle preparing to land on the hospital's vertiport in the middle of a city.  3. Engineering technician Sam James next to the Langley Aerodome number 8 model. 4. Four passengers participate in a simulation of an air taxi ride at NASA's Vertical Motion Simulator (VMS). 5. NASA drone pilot, Jonas Johnson flying an uncrewed aircraft during a flight demonstration. 6. Aerial view of an artist illustration of the TTBW in flight above a forest of trees. 7. Electric motors for the X-57 Mod II vehicles and their propellers being powered up for the first time as part of an integrated spin test. 8. Examples of aircraft large and small provide air travel services in this notional glimpse of a possible future in which the sky is accessible for all in a rural setting. 9. The X-59 airplane undergoes structural stress tests in Fort Worth, Texas.">
            <a:extLst>
              <a:ext uri="{FF2B5EF4-FFF2-40B4-BE49-F238E27FC236}">
                <a16:creationId xmlns:a16="http://schemas.microsoft.com/office/drawing/2014/main" id="{FF4EDAA0-BF82-6948-956A-D321B244A67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584"/>
            <a:ext cx="12191999" cy="6857416"/>
          </a:xfrm>
          <a:prstGeom prst="rect">
            <a:avLst/>
          </a:prstGeom>
        </p:spPr>
      </p:pic>
      <p:sp>
        <p:nvSpPr>
          <p:cNvPr id="2" name="Title 1">
            <a:extLst>
              <a:ext uri="{FF2B5EF4-FFF2-40B4-BE49-F238E27FC236}">
                <a16:creationId xmlns:a16="http://schemas.microsoft.com/office/drawing/2014/main" id="{2ECEEDF9-624C-34EC-C96D-17D77CDFDBB2}"/>
              </a:ext>
            </a:extLst>
          </p:cNvPr>
          <p:cNvSpPr>
            <a:spLocks noGrp="1"/>
          </p:cNvSpPr>
          <p:nvPr>
            <p:ph type="title"/>
          </p:nvPr>
        </p:nvSpPr>
        <p:spPr>
          <a:xfrm>
            <a:off x="227704" y="4053676"/>
            <a:ext cx="7401245" cy="522898"/>
          </a:xfrm>
        </p:spPr>
        <p:txBody>
          <a:bodyPr>
            <a:noAutofit/>
          </a:bodyPr>
          <a:lstStyle/>
          <a:p>
            <a:r>
              <a:rPr lang="en-US" sz="3200">
                <a:ea typeface="Helvetica" charset="0"/>
                <a:cs typeface="Helvetica" charset="0"/>
              </a:rPr>
              <a:t>Beyond SFNP</a:t>
            </a:r>
            <a:endParaRPr lang="en-US" sz="3200"/>
          </a:p>
        </p:txBody>
      </p:sp>
      <p:sp>
        <p:nvSpPr>
          <p:cNvPr id="4" name="TextBox 5">
            <a:extLst>
              <a:ext uri="{FF2B5EF4-FFF2-40B4-BE49-F238E27FC236}">
                <a16:creationId xmlns:a16="http://schemas.microsoft.com/office/drawing/2014/main" id="{DB00F424-9721-144E-959A-2CBFBA554B27}"/>
              </a:ext>
            </a:extLst>
          </p:cNvPr>
          <p:cNvSpPr txBox="1">
            <a:spLocks noChangeArrowheads="1"/>
          </p:cNvSpPr>
          <p:nvPr/>
        </p:nvSpPr>
        <p:spPr bwMode="auto">
          <a:xfrm>
            <a:off x="227704" y="4695367"/>
            <a:ext cx="9602096" cy="1200329"/>
          </a:xfrm>
          <a:prstGeom prst="rect">
            <a:avLst/>
          </a:prstGeom>
          <a:noFill/>
          <a:ln w="9525">
            <a:noFill/>
            <a:miter lim="800000"/>
            <a:headEnd/>
            <a:tailEnd/>
          </a:ln>
        </p:spPr>
        <p:txBody>
          <a:bodyPr wrap="square" lIns="91440" tIns="45720" rIns="91440" bIns="45720" anchor="t">
            <a:prstTxWarp prst="textNoShape">
              <a:avLst/>
            </a:prstTxWarp>
            <a:spAutoFit/>
          </a:bodyPr>
          <a:lstStyle/>
          <a:p>
            <a:r>
              <a:rPr lang="en-US" sz="2400" err="1">
                <a:solidFill>
                  <a:schemeClr val="bg1"/>
                </a:solidFill>
                <a:latin typeface="+mj-lt"/>
                <a:ea typeface="Helvetica" charset="0"/>
                <a:cs typeface="Helvetica"/>
              </a:rPr>
              <a:t>Nateri</a:t>
            </a:r>
            <a:r>
              <a:rPr lang="en-US" sz="2400">
                <a:solidFill>
                  <a:schemeClr val="bg1"/>
                </a:solidFill>
                <a:latin typeface="+mj-lt"/>
                <a:ea typeface="Helvetica" charset="0"/>
                <a:cs typeface="Helvetica"/>
              </a:rPr>
              <a:t> Madavan and John </a:t>
            </a:r>
            <a:r>
              <a:rPr lang="en-US" sz="2400" err="1">
                <a:solidFill>
                  <a:schemeClr val="bg1"/>
                </a:solidFill>
                <a:latin typeface="+mj-lt"/>
                <a:ea typeface="Helvetica" charset="0"/>
                <a:cs typeface="Helvetica"/>
              </a:rPr>
              <a:t>Cavolowsky</a:t>
            </a:r>
          </a:p>
          <a:p>
            <a:r>
              <a:rPr lang="en-US" sz="2400">
                <a:solidFill>
                  <a:schemeClr val="bg1"/>
                </a:solidFill>
                <a:latin typeface="+mj-lt"/>
                <a:ea typeface="Helvetica" charset="0"/>
                <a:cs typeface="Helvetica"/>
              </a:rPr>
              <a:t>NASA Aeronautics Mission Directorate</a:t>
            </a:r>
          </a:p>
          <a:p>
            <a:r>
              <a:rPr lang="en-US" sz="2400">
                <a:solidFill>
                  <a:schemeClr val="bg1"/>
                </a:solidFill>
                <a:latin typeface="+mj-lt"/>
                <a:ea typeface="Helvetica" charset="0"/>
                <a:cs typeface="Helvetica" charset="0"/>
              </a:rPr>
              <a:t>ARTR Meeting, Washington, D.C., July 19, 2024</a:t>
            </a:r>
          </a:p>
        </p:txBody>
      </p:sp>
      <p:sp>
        <p:nvSpPr>
          <p:cNvPr id="9" name="TextBox 8">
            <a:extLst>
              <a:ext uri="{FF2B5EF4-FFF2-40B4-BE49-F238E27FC236}">
                <a16:creationId xmlns:a16="http://schemas.microsoft.com/office/drawing/2014/main" id="{0A9C79E9-ABF0-504F-848A-B8BD2117AD75}"/>
              </a:ext>
            </a:extLst>
          </p:cNvPr>
          <p:cNvSpPr txBox="1"/>
          <p:nvPr/>
        </p:nvSpPr>
        <p:spPr>
          <a:xfrm>
            <a:off x="227704" y="467191"/>
            <a:ext cx="2599717" cy="230832"/>
          </a:xfrm>
          <a:prstGeom prst="rect">
            <a:avLst/>
          </a:prstGeom>
          <a:noFill/>
        </p:spPr>
        <p:txBody>
          <a:bodyPr wrap="square" lIns="91440" tIns="45720" rIns="91440" bIns="45720" rtlCol="0" anchor="t">
            <a:spAutoFit/>
          </a:bodyPr>
          <a:lstStyle/>
          <a:p>
            <a:r>
              <a:rPr lang="en-US" sz="900">
                <a:solidFill>
                  <a:schemeClr val="bg1"/>
                </a:solidFill>
              </a:rPr>
              <a:t>National Aeronautics and Space Administration</a:t>
            </a:r>
            <a:endParaRPr lang="en-US" sz="900">
              <a:solidFill>
                <a:schemeClr val="bg1"/>
              </a:solidFill>
              <a:cs typeface="Arial"/>
            </a:endParaRPr>
          </a:p>
        </p:txBody>
      </p:sp>
      <p:pic>
        <p:nvPicPr>
          <p:cNvPr id="5" name="Picture 4" descr="NASA Logo">
            <a:extLst>
              <a:ext uri="{FF2B5EF4-FFF2-40B4-BE49-F238E27FC236}">
                <a16:creationId xmlns:a16="http://schemas.microsoft.com/office/drawing/2014/main" id="{02B4DDA3-B341-8D4D-9ABD-7032CFEF9D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11" name="TextBox 10">
            <a:extLst>
              <a:ext uri="{FF2B5EF4-FFF2-40B4-BE49-F238E27FC236}">
                <a16:creationId xmlns:a16="http://schemas.microsoft.com/office/drawing/2014/main" id="{C8667F33-3CE9-A843-844B-F1D18F245F0B}"/>
              </a:ext>
            </a:extLst>
          </p:cNvPr>
          <p:cNvSpPr txBox="1"/>
          <p:nvPr/>
        </p:nvSpPr>
        <p:spPr>
          <a:xfrm>
            <a:off x="227704" y="6539127"/>
            <a:ext cx="1071707" cy="230832"/>
          </a:xfrm>
          <a:prstGeom prst="rect">
            <a:avLst/>
          </a:prstGeom>
          <a:noFill/>
        </p:spPr>
        <p:txBody>
          <a:bodyPr wrap="square" rtlCol="0">
            <a:spAutoFit/>
          </a:bodyPr>
          <a:lstStyle/>
          <a:p>
            <a:r>
              <a:rPr lang="en-US" sz="900" b="1">
                <a:solidFill>
                  <a:schemeClr val="bg1"/>
                </a:solidFill>
              </a:rPr>
              <a:t>www.nasa.gov</a:t>
            </a:r>
          </a:p>
        </p:txBody>
      </p:sp>
    </p:spTree>
    <p:extLst>
      <p:ext uri="{BB962C8B-B14F-4D97-AF65-F5344CB8AC3E}">
        <p14:creationId xmlns:p14="http://schemas.microsoft.com/office/powerpoint/2010/main" val="367079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C1285F-3DCC-4778-88A0-0D872E045BC6}"/>
              </a:ext>
            </a:extLst>
          </p:cNvPr>
          <p:cNvSpPr>
            <a:spLocks noGrp="1"/>
          </p:cNvSpPr>
          <p:nvPr>
            <p:ph type="title"/>
          </p:nvPr>
        </p:nvSpPr>
        <p:spPr/>
        <p:txBody>
          <a:bodyPr/>
          <a:lstStyle/>
          <a:p>
            <a:r>
              <a:rPr lang="en-US"/>
              <a:t>Agenda</a:t>
            </a:r>
          </a:p>
        </p:txBody>
      </p:sp>
      <p:sp>
        <p:nvSpPr>
          <p:cNvPr id="6" name="Content Placeholder 5">
            <a:extLst>
              <a:ext uri="{FF2B5EF4-FFF2-40B4-BE49-F238E27FC236}">
                <a16:creationId xmlns:a16="http://schemas.microsoft.com/office/drawing/2014/main" id="{48834446-6728-436A-8FED-A902BC3EDFEB}"/>
              </a:ext>
            </a:extLst>
          </p:cNvPr>
          <p:cNvSpPr>
            <a:spLocks noGrp="1"/>
          </p:cNvSpPr>
          <p:nvPr>
            <p:ph idx="1"/>
          </p:nvPr>
        </p:nvSpPr>
        <p:spPr>
          <a:xfrm>
            <a:off x="218755" y="1783080"/>
            <a:ext cx="5688269" cy="3951454"/>
          </a:xfrm>
        </p:spPr>
        <p:txBody>
          <a:bodyPr>
            <a:normAutofit/>
          </a:bodyPr>
          <a:lstStyle/>
          <a:p>
            <a:pPr>
              <a:spcBef>
                <a:spcPts val="1200"/>
              </a:spcBef>
              <a:spcAft>
                <a:spcPts val="1200"/>
              </a:spcAft>
            </a:pPr>
            <a:r>
              <a:rPr lang="en-US" sz="2000"/>
              <a:t>Background and Context</a:t>
            </a:r>
          </a:p>
          <a:p>
            <a:pPr>
              <a:spcBef>
                <a:spcPts val="1200"/>
              </a:spcBef>
              <a:spcAft>
                <a:spcPts val="1200"/>
              </a:spcAft>
            </a:pPr>
            <a:r>
              <a:rPr lang="en-US" sz="2000"/>
              <a:t>Beyond SFNP Strategy Development</a:t>
            </a:r>
          </a:p>
          <a:p>
            <a:pPr>
              <a:spcBef>
                <a:spcPts val="1200"/>
              </a:spcBef>
              <a:spcAft>
                <a:spcPts val="1200"/>
              </a:spcAft>
            </a:pPr>
            <a:r>
              <a:rPr lang="en-US" sz="2000"/>
              <a:t>Ongoing Discovery and Innovation Activities</a:t>
            </a:r>
          </a:p>
          <a:p>
            <a:pPr>
              <a:spcBef>
                <a:spcPts val="1200"/>
              </a:spcBef>
              <a:spcAft>
                <a:spcPts val="1200"/>
              </a:spcAft>
            </a:pPr>
            <a:r>
              <a:rPr lang="en-US" sz="2000"/>
              <a:t>Thoughts on a National Partnership</a:t>
            </a:r>
          </a:p>
          <a:p>
            <a:pPr>
              <a:spcBef>
                <a:spcPts val="1200"/>
              </a:spcBef>
              <a:spcAft>
                <a:spcPts val="1200"/>
              </a:spcAft>
            </a:pPr>
            <a:r>
              <a:rPr lang="en-US" sz="2000"/>
              <a:t>Questions and Reflections</a:t>
            </a:r>
          </a:p>
        </p:txBody>
      </p:sp>
      <p:pic>
        <p:nvPicPr>
          <p:cNvPr id="7" name="Picture 6" descr="vision-plain.png">
            <a:extLst>
              <a:ext uri="{FF2B5EF4-FFF2-40B4-BE49-F238E27FC236}">
                <a16:creationId xmlns:a16="http://schemas.microsoft.com/office/drawing/2014/main" id="{B940AD41-6072-45DE-A374-26445C740BC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498821" y="894002"/>
            <a:ext cx="6501856" cy="4840532"/>
          </a:xfrm>
          <a:prstGeom prst="rect">
            <a:avLst/>
          </a:prstGeom>
        </p:spPr>
      </p:pic>
      <p:sp>
        <p:nvSpPr>
          <p:cNvPr id="2" name="Slide Number Placeholder 8">
            <a:extLst>
              <a:ext uri="{FF2B5EF4-FFF2-40B4-BE49-F238E27FC236}">
                <a16:creationId xmlns:a16="http://schemas.microsoft.com/office/drawing/2014/main" id="{20E89959-7C04-C50D-15B4-3185D68D23B4}"/>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pPr/>
              <a:t>2</a:t>
            </a:fld>
            <a:endParaRPr lang="en-US" sz="1200"/>
          </a:p>
        </p:txBody>
      </p:sp>
    </p:spTree>
    <p:extLst>
      <p:ext uri="{BB962C8B-B14F-4D97-AF65-F5344CB8AC3E}">
        <p14:creationId xmlns:p14="http://schemas.microsoft.com/office/powerpoint/2010/main" val="950267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D6BB49E-6E39-B6D9-595E-147E7AFB412A}"/>
              </a:ext>
            </a:extLst>
          </p:cNvPr>
          <p:cNvSpPr/>
          <p:nvPr/>
        </p:nvSpPr>
        <p:spPr>
          <a:xfrm>
            <a:off x="0" y="6163056"/>
            <a:ext cx="12192000" cy="69494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0" algn="ctr" defTabSz="914400" rtl="0" eaLnBrk="1" fontAlgn="auto" latinLnBrk="0" hangingPunct="1">
              <a:lnSpc>
                <a:spcPct val="100000"/>
              </a:lnSpc>
              <a:spcBef>
                <a:spcPts val="0"/>
              </a:spcBef>
              <a:spcAft>
                <a:spcPts val="0"/>
              </a:spcAft>
              <a:buClrTx/>
              <a:buSzTx/>
              <a:buFontTx/>
              <a:buNone/>
              <a:tabLst>
                <a:tab pos="1143000" algn="l"/>
                <a:tab pos="1828800" algn="l"/>
              </a:tabLst>
              <a:defRPr/>
            </a:pPr>
            <a:r>
              <a:rPr kumimoji="0" lang="en-US" sz="1800" b="0" i="0" u="none" strike="noStrike" kern="1200" cap="none" spc="0" normalizeH="0" baseline="0" noProof="0">
                <a:ln>
                  <a:noFill/>
                </a:ln>
                <a:solidFill>
                  <a:srgbClr val="FFFFFF"/>
                </a:solidFill>
                <a:effectLst/>
                <a:uLnTx/>
                <a:uFillTx/>
                <a:latin typeface="Arial"/>
                <a:ea typeface="+mn-ea"/>
                <a:cs typeface="+mn-cs"/>
              </a:rPr>
              <a:t>Success requires meeting demand for mobility, connectivity, and improved quality of life </a:t>
            </a:r>
            <a:r>
              <a:rPr kumimoji="0" lang="en-US" sz="1800" i="0" u="none" strike="noStrike" kern="1200" cap="none" spc="0" normalizeH="0" noProof="0">
                <a:ln>
                  <a:noFill/>
                </a:ln>
                <a:solidFill>
                  <a:schemeClr val="bg1"/>
                </a:solidFill>
                <a:effectLst/>
                <a:uLnTx/>
                <a:uFillTx/>
                <a:latin typeface="Arial"/>
                <a:ea typeface="ＭＳ Ｐゴシック"/>
                <a:cs typeface="Arial"/>
                <a:sym typeface="Webdings" panose="05030102010509060703" pitchFamily="18" charset="2"/>
              </a:rPr>
              <a:t>with </a:t>
            </a:r>
            <a:r>
              <a:rPr kumimoji="0" lang="en-US" sz="1800" b="0" i="0" u="none" strike="noStrike" kern="1200" cap="none" spc="0" normalizeH="0" baseline="0" noProof="0">
                <a:ln>
                  <a:noFill/>
                </a:ln>
                <a:solidFill>
                  <a:srgbClr val="FFFFFF"/>
                </a:solidFill>
                <a:effectLst/>
                <a:uLnTx/>
                <a:uFillTx/>
                <a:latin typeface="Arial"/>
                <a:ea typeface="+mn-ea"/>
                <a:cs typeface="+mn-cs"/>
              </a:rPr>
              <a:t>reduced energy/fossil fuel use, while r</a:t>
            </a:r>
            <a:r>
              <a:rPr lang="en-US" err="1">
                <a:solidFill>
                  <a:srgbClr val="FFFFFF"/>
                </a:solidFill>
                <a:latin typeface="Arial"/>
                <a:sym typeface="Webdings" panose="05030102010509060703" pitchFamily="18" charset="2"/>
              </a:rPr>
              <a:t>emaining</a:t>
            </a:r>
            <a:r>
              <a:rPr lang="en-US">
                <a:solidFill>
                  <a:srgbClr val="FFFFFF"/>
                </a:solidFill>
                <a:latin typeface="Arial"/>
                <a:sym typeface="Webdings" panose="05030102010509060703" pitchFamily="18" charset="2"/>
              </a:rPr>
              <a:t> </a:t>
            </a:r>
            <a:r>
              <a:rPr kumimoji="0" lang="en-US" sz="1800" i="0" u="none" strike="noStrike" kern="1200" cap="none" spc="0" normalizeH="0" noProof="0">
                <a:ln>
                  <a:noFill/>
                </a:ln>
                <a:solidFill>
                  <a:schemeClr val="bg1"/>
                </a:solidFill>
                <a:effectLst/>
                <a:uLnTx/>
                <a:uFillTx/>
                <a:latin typeface="Arial"/>
                <a:ea typeface="ＭＳ Ｐゴシック"/>
                <a:cs typeface="Arial"/>
                <a:sym typeface="Webdings" panose="05030102010509060703" pitchFamily="18" charset="2"/>
              </a:rPr>
              <a:t>safe, quiet, economical and equitable.</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73A9F84F-3545-B94C-9957-ABABBD26790A}"/>
              </a:ext>
            </a:extLst>
          </p:cNvPr>
          <p:cNvSpPr>
            <a:spLocks noGrp="1"/>
          </p:cNvSpPr>
          <p:nvPr>
            <p:ph type="title"/>
          </p:nvPr>
        </p:nvSpPr>
        <p:spPr/>
        <p:txBody>
          <a:bodyPr/>
          <a:lstStyle/>
          <a:p>
            <a:r>
              <a:rPr lang="en-US"/>
              <a:t>Sustainability is Complex</a:t>
            </a:r>
          </a:p>
        </p:txBody>
      </p:sp>
      <p:grpSp>
        <p:nvGrpSpPr>
          <p:cNvPr id="3" name="Group 2">
            <a:extLst>
              <a:ext uri="{FF2B5EF4-FFF2-40B4-BE49-F238E27FC236}">
                <a16:creationId xmlns:a16="http://schemas.microsoft.com/office/drawing/2014/main" id="{0C307036-8DC6-A0F9-9EAA-922BF5574FA7}"/>
              </a:ext>
            </a:extLst>
          </p:cNvPr>
          <p:cNvGrpSpPr/>
          <p:nvPr/>
        </p:nvGrpSpPr>
        <p:grpSpPr>
          <a:xfrm>
            <a:off x="2715103" y="1142333"/>
            <a:ext cx="7053229" cy="4478101"/>
            <a:chOff x="2182211" y="990011"/>
            <a:chExt cx="8822442" cy="5701553"/>
          </a:xfrm>
        </p:grpSpPr>
        <p:sp>
          <p:nvSpPr>
            <p:cNvPr id="5" name="Freeform 4">
              <a:extLst>
                <a:ext uri="{FF2B5EF4-FFF2-40B4-BE49-F238E27FC236}">
                  <a16:creationId xmlns:a16="http://schemas.microsoft.com/office/drawing/2014/main" id="{3C09D9A6-D79C-2F40-9720-38E317EAB009}"/>
                </a:ext>
              </a:extLst>
            </p:cNvPr>
            <p:cNvSpPr/>
            <p:nvPr/>
          </p:nvSpPr>
          <p:spPr bwMode="auto">
            <a:xfrm>
              <a:off x="5583916" y="2898175"/>
              <a:ext cx="713742" cy="962631"/>
            </a:xfrm>
            <a:custGeom>
              <a:avLst/>
              <a:gdLst>
                <a:gd name="connsiteX0" fmla="*/ 35204 w 606840"/>
                <a:gd name="connsiteY0" fmla="*/ 22860 h 765810"/>
                <a:gd name="connsiteX1" fmla="*/ 195224 w 606840"/>
                <a:gd name="connsiteY1" fmla="*/ 0 h 765810"/>
                <a:gd name="connsiteX2" fmla="*/ 549554 w 606840"/>
                <a:gd name="connsiteY2" fmla="*/ 11430 h 765810"/>
                <a:gd name="connsiteX3" fmla="*/ 583844 w 606840"/>
                <a:gd name="connsiteY3" fmla="*/ 22860 h 765810"/>
                <a:gd name="connsiteX4" fmla="*/ 583844 w 606840"/>
                <a:gd name="connsiteY4" fmla="*/ 125730 h 765810"/>
                <a:gd name="connsiteX5" fmla="*/ 560984 w 606840"/>
                <a:gd name="connsiteY5" fmla="*/ 194310 h 765810"/>
                <a:gd name="connsiteX6" fmla="*/ 526694 w 606840"/>
                <a:gd name="connsiteY6" fmla="*/ 297180 h 765810"/>
                <a:gd name="connsiteX7" fmla="*/ 515264 w 606840"/>
                <a:gd name="connsiteY7" fmla="*/ 331470 h 765810"/>
                <a:gd name="connsiteX8" fmla="*/ 503834 w 606840"/>
                <a:gd name="connsiteY8" fmla="*/ 365760 h 765810"/>
                <a:gd name="connsiteX9" fmla="*/ 492404 w 606840"/>
                <a:gd name="connsiteY9" fmla="*/ 411480 h 765810"/>
                <a:gd name="connsiteX10" fmla="*/ 480974 w 606840"/>
                <a:gd name="connsiteY10" fmla="*/ 468630 h 765810"/>
                <a:gd name="connsiteX11" fmla="*/ 469544 w 606840"/>
                <a:gd name="connsiteY11" fmla="*/ 502920 h 765810"/>
                <a:gd name="connsiteX12" fmla="*/ 458114 w 606840"/>
                <a:gd name="connsiteY12" fmla="*/ 560070 h 765810"/>
                <a:gd name="connsiteX13" fmla="*/ 423824 w 606840"/>
                <a:gd name="connsiteY13" fmla="*/ 662940 h 765810"/>
                <a:gd name="connsiteX14" fmla="*/ 412394 w 606840"/>
                <a:gd name="connsiteY14" fmla="*/ 697230 h 765810"/>
                <a:gd name="connsiteX15" fmla="*/ 378104 w 606840"/>
                <a:gd name="connsiteY15" fmla="*/ 765810 h 765810"/>
                <a:gd name="connsiteX16" fmla="*/ 343814 w 606840"/>
                <a:gd name="connsiteY16" fmla="*/ 754380 h 765810"/>
                <a:gd name="connsiteX17" fmla="*/ 298094 w 606840"/>
                <a:gd name="connsiteY17" fmla="*/ 685800 h 765810"/>
                <a:gd name="connsiteX18" fmla="*/ 252374 w 606840"/>
                <a:gd name="connsiteY18" fmla="*/ 617220 h 765810"/>
                <a:gd name="connsiteX19" fmla="*/ 138074 w 606840"/>
                <a:gd name="connsiteY19" fmla="*/ 445770 h 765810"/>
                <a:gd name="connsiteX20" fmla="*/ 115214 w 606840"/>
                <a:gd name="connsiteY20" fmla="*/ 411480 h 765810"/>
                <a:gd name="connsiteX21" fmla="*/ 92354 w 606840"/>
                <a:gd name="connsiteY21" fmla="*/ 377190 h 765810"/>
                <a:gd name="connsiteX22" fmla="*/ 58064 w 606840"/>
                <a:gd name="connsiteY22" fmla="*/ 308610 h 765810"/>
                <a:gd name="connsiteX23" fmla="*/ 23774 w 606840"/>
                <a:gd name="connsiteY23" fmla="*/ 240030 h 765810"/>
                <a:gd name="connsiteX24" fmla="*/ 914 w 606840"/>
                <a:gd name="connsiteY24" fmla="*/ 125730 h 765810"/>
                <a:gd name="connsiteX25" fmla="*/ 35204 w 606840"/>
                <a:gd name="connsiteY25" fmla="*/ 22860 h 765810"/>
                <a:gd name="connsiteX0" fmla="*/ 12232 w 583868"/>
                <a:gd name="connsiteY0" fmla="*/ 22860 h 765810"/>
                <a:gd name="connsiteX1" fmla="*/ 172252 w 583868"/>
                <a:gd name="connsiteY1" fmla="*/ 0 h 765810"/>
                <a:gd name="connsiteX2" fmla="*/ 526582 w 583868"/>
                <a:gd name="connsiteY2" fmla="*/ 11430 h 765810"/>
                <a:gd name="connsiteX3" fmla="*/ 560872 w 583868"/>
                <a:gd name="connsiteY3" fmla="*/ 22860 h 765810"/>
                <a:gd name="connsiteX4" fmla="*/ 560872 w 583868"/>
                <a:gd name="connsiteY4" fmla="*/ 125730 h 765810"/>
                <a:gd name="connsiteX5" fmla="*/ 538012 w 583868"/>
                <a:gd name="connsiteY5" fmla="*/ 194310 h 765810"/>
                <a:gd name="connsiteX6" fmla="*/ 503722 w 583868"/>
                <a:gd name="connsiteY6" fmla="*/ 297180 h 765810"/>
                <a:gd name="connsiteX7" fmla="*/ 492292 w 583868"/>
                <a:gd name="connsiteY7" fmla="*/ 331470 h 765810"/>
                <a:gd name="connsiteX8" fmla="*/ 480862 w 583868"/>
                <a:gd name="connsiteY8" fmla="*/ 365760 h 765810"/>
                <a:gd name="connsiteX9" fmla="*/ 469432 w 583868"/>
                <a:gd name="connsiteY9" fmla="*/ 411480 h 765810"/>
                <a:gd name="connsiteX10" fmla="*/ 458002 w 583868"/>
                <a:gd name="connsiteY10" fmla="*/ 468630 h 765810"/>
                <a:gd name="connsiteX11" fmla="*/ 446572 w 583868"/>
                <a:gd name="connsiteY11" fmla="*/ 502920 h 765810"/>
                <a:gd name="connsiteX12" fmla="*/ 435142 w 583868"/>
                <a:gd name="connsiteY12" fmla="*/ 560070 h 765810"/>
                <a:gd name="connsiteX13" fmla="*/ 400852 w 583868"/>
                <a:gd name="connsiteY13" fmla="*/ 662940 h 765810"/>
                <a:gd name="connsiteX14" fmla="*/ 389422 w 583868"/>
                <a:gd name="connsiteY14" fmla="*/ 697230 h 765810"/>
                <a:gd name="connsiteX15" fmla="*/ 355132 w 583868"/>
                <a:gd name="connsiteY15" fmla="*/ 765810 h 765810"/>
                <a:gd name="connsiteX16" fmla="*/ 320842 w 583868"/>
                <a:gd name="connsiteY16" fmla="*/ 754380 h 765810"/>
                <a:gd name="connsiteX17" fmla="*/ 275122 w 583868"/>
                <a:gd name="connsiteY17" fmla="*/ 685800 h 765810"/>
                <a:gd name="connsiteX18" fmla="*/ 229402 w 583868"/>
                <a:gd name="connsiteY18" fmla="*/ 617220 h 765810"/>
                <a:gd name="connsiteX19" fmla="*/ 115102 w 583868"/>
                <a:gd name="connsiteY19" fmla="*/ 445770 h 765810"/>
                <a:gd name="connsiteX20" fmla="*/ 92242 w 583868"/>
                <a:gd name="connsiteY20" fmla="*/ 411480 h 765810"/>
                <a:gd name="connsiteX21" fmla="*/ 69382 w 583868"/>
                <a:gd name="connsiteY21" fmla="*/ 377190 h 765810"/>
                <a:gd name="connsiteX22" fmla="*/ 35092 w 583868"/>
                <a:gd name="connsiteY22" fmla="*/ 308610 h 765810"/>
                <a:gd name="connsiteX23" fmla="*/ 802 w 583868"/>
                <a:gd name="connsiteY23" fmla="*/ 240030 h 765810"/>
                <a:gd name="connsiteX24" fmla="*/ 47792 w 583868"/>
                <a:gd name="connsiteY24" fmla="*/ 132080 h 765810"/>
                <a:gd name="connsiteX25" fmla="*/ 12232 w 583868"/>
                <a:gd name="connsiteY25" fmla="*/ 22860 h 765810"/>
                <a:gd name="connsiteX0" fmla="*/ 13332 w 584968"/>
                <a:gd name="connsiteY0" fmla="*/ 22860 h 765810"/>
                <a:gd name="connsiteX1" fmla="*/ 173352 w 584968"/>
                <a:gd name="connsiteY1" fmla="*/ 0 h 765810"/>
                <a:gd name="connsiteX2" fmla="*/ 527682 w 584968"/>
                <a:gd name="connsiteY2" fmla="*/ 11430 h 765810"/>
                <a:gd name="connsiteX3" fmla="*/ 561972 w 584968"/>
                <a:gd name="connsiteY3" fmla="*/ 22860 h 765810"/>
                <a:gd name="connsiteX4" fmla="*/ 561972 w 584968"/>
                <a:gd name="connsiteY4" fmla="*/ 125730 h 765810"/>
                <a:gd name="connsiteX5" fmla="*/ 539112 w 584968"/>
                <a:gd name="connsiteY5" fmla="*/ 194310 h 765810"/>
                <a:gd name="connsiteX6" fmla="*/ 504822 w 584968"/>
                <a:gd name="connsiteY6" fmla="*/ 297180 h 765810"/>
                <a:gd name="connsiteX7" fmla="*/ 493392 w 584968"/>
                <a:gd name="connsiteY7" fmla="*/ 331470 h 765810"/>
                <a:gd name="connsiteX8" fmla="*/ 481962 w 584968"/>
                <a:gd name="connsiteY8" fmla="*/ 365760 h 765810"/>
                <a:gd name="connsiteX9" fmla="*/ 470532 w 584968"/>
                <a:gd name="connsiteY9" fmla="*/ 411480 h 765810"/>
                <a:gd name="connsiteX10" fmla="*/ 459102 w 584968"/>
                <a:gd name="connsiteY10" fmla="*/ 468630 h 765810"/>
                <a:gd name="connsiteX11" fmla="*/ 447672 w 584968"/>
                <a:gd name="connsiteY11" fmla="*/ 502920 h 765810"/>
                <a:gd name="connsiteX12" fmla="*/ 436242 w 584968"/>
                <a:gd name="connsiteY12" fmla="*/ 560070 h 765810"/>
                <a:gd name="connsiteX13" fmla="*/ 401952 w 584968"/>
                <a:gd name="connsiteY13" fmla="*/ 662940 h 765810"/>
                <a:gd name="connsiteX14" fmla="*/ 390522 w 584968"/>
                <a:gd name="connsiteY14" fmla="*/ 697230 h 765810"/>
                <a:gd name="connsiteX15" fmla="*/ 356232 w 584968"/>
                <a:gd name="connsiteY15" fmla="*/ 765810 h 765810"/>
                <a:gd name="connsiteX16" fmla="*/ 321942 w 584968"/>
                <a:gd name="connsiteY16" fmla="*/ 754380 h 765810"/>
                <a:gd name="connsiteX17" fmla="*/ 276222 w 584968"/>
                <a:gd name="connsiteY17" fmla="*/ 685800 h 765810"/>
                <a:gd name="connsiteX18" fmla="*/ 230502 w 584968"/>
                <a:gd name="connsiteY18" fmla="*/ 617220 h 765810"/>
                <a:gd name="connsiteX19" fmla="*/ 116202 w 584968"/>
                <a:gd name="connsiteY19" fmla="*/ 445770 h 765810"/>
                <a:gd name="connsiteX20" fmla="*/ 93342 w 584968"/>
                <a:gd name="connsiteY20" fmla="*/ 411480 h 765810"/>
                <a:gd name="connsiteX21" fmla="*/ 70482 w 584968"/>
                <a:gd name="connsiteY21" fmla="*/ 377190 h 765810"/>
                <a:gd name="connsiteX22" fmla="*/ 36192 w 584968"/>
                <a:gd name="connsiteY22" fmla="*/ 308610 h 765810"/>
                <a:gd name="connsiteX23" fmla="*/ 1902 w 584968"/>
                <a:gd name="connsiteY23" fmla="*/ 240030 h 765810"/>
                <a:gd name="connsiteX24" fmla="*/ 17142 w 584968"/>
                <a:gd name="connsiteY24" fmla="*/ 135255 h 765810"/>
                <a:gd name="connsiteX25" fmla="*/ 13332 w 584968"/>
                <a:gd name="connsiteY25" fmla="*/ 22860 h 765810"/>
                <a:gd name="connsiteX0" fmla="*/ 3807 w 584968"/>
                <a:gd name="connsiteY0" fmla="*/ 19826 h 765951"/>
                <a:gd name="connsiteX1" fmla="*/ 173352 w 584968"/>
                <a:gd name="connsiteY1" fmla="*/ 141 h 765951"/>
                <a:gd name="connsiteX2" fmla="*/ 527682 w 584968"/>
                <a:gd name="connsiteY2" fmla="*/ 11571 h 765951"/>
                <a:gd name="connsiteX3" fmla="*/ 561972 w 584968"/>
                <a:gd name="connsiteY3" fmla="*/ 23001 h 765951"/>
                <a:gd name="connsiteX4" fmla="*/ 561972 w 584968"/>
                <a:gd name="connsiteY4" fmla="*/ 125871 h 765951"/>
                <a:gd name="connsiteX5" fmla="*/ 539112 w 584968"/>
                <a:gd name="connsiteY5" fmla="*/ 194451 h 765951"/>
                <a:gd name="connsiteX6" fmla="*/ 504822 w 584968"/>
                <a:gd name="connsiteY6" fmla="*/ 297321 h 765951"/>
                <a:gd name="connsiteX7" fmla="*/ 493392 w 584968"/>
                <a:gd name="connsiteY7" fmla="*/ 331611 h 765951"/>
                <a:gd name="connsiteX8" fmla="*/ 481962 w 584968"/>
                <a:gd name="connsiteY8" fmla="*/ 365901 h 765951"/>
                <a:gd name="connsiteX9" fmla="*/ 470532 w 584968"/>
                <a:gd name="connsiteY9" fmla="*/ 411621 h 765951"/>
                <a:gd name="connsiteX10" fmla="*/ 459102 w 584968"/>
                <a:gd name="connsiteY10" fmla="*/ 468771 h 765951"/>
                <a:gd name="connsiteX11" fmla="*/ 447672 w 584968"/>
                <a:gd name="connsiteY11" fmla="*/ 503061 h 765951"/>
                <a:gd name="connsiteX12" fmla="*/ 436242 w 584968"/>
                <a:gd name="connsiteY12" fmla="*/ 560211 h 765951"/>
                <a:gd name="connsiteX13" fmla="*/ 401952 w 584968"/>
                <a:gd name="connsiteY13" fmla="*/ 663081 h 765951"/>
                <a:gd name="connsiteX14" fmla="*/ 390522 w 584968"/>
                <a:gd name="connsiteY14" fmla="*/ 697371 h 765951"/>
                <a:gd name="connsiteX15" fmla="*/ 356232 w 584968"/>
                <a:gd name="connsiteY15" fmla="*/ 765951 h 765951"/>
                <a:gd name="connsiteX16" fmla="*/ 321942 w 584968"/>
                <a:gd name="connsiteY16" fmla="*/ 754521 h 765951"/>
                <a:gd name="connsiteX17" fmla="*/ 276222 w 584968"/>
                <a:gd name="connsiteY17" fmla="*/ 685941 h 765951"/>
                <a:gd name="connsiteX18" fmla="*/ 230502 w 584968"/>
                <a:gd name="connsiteY18" fmla="*/ 617361 h 765951"/>
                <a:gd name="connsiteX19" fmla="*/ 116202 w 584968"/>
                <a:gd name="connsiteY19" fmla="*/ 445911 h 765951"/>
                <a:gd name="connsiteX20" fmla="*/ 93342 w 584968"/>
                <a:gd name="connsiteY20" fmla="*/ 411621 h 765951"/>
                <a:gd name="connsiteX21" fmla="*/ 70482 w 584968"/>
                <a:gd name="connsiteY21" fmla="*/ 377331 h 765951"/>
                <a:gd name="connsiteX22" fmla="*/ 36192 w 584968"/>
                <a:gd name="connsiteY22" fmla="*/ 308751 h 765951"/>
                <a:gd name="connsiteX23" fmla="*/ 1902 w 584968"/>
                <a:gd name="connsiteY23" fmla="*/ 240171 h 765951"/>
                <a:gd name="connsiteX24" fmla="*/ 17142 w 584968"/>
                <a:gd name="connsiteY24" fmla="*/ 135396 h 765951"/>
                <a:gd name="connsiteX25" fmla="*/ 3807 w 584968"/>
                <a:gd name="connsiteY25" fmla="*/ 19826 h 765951"/>
                <a:gd name="connsiteX0" fmla="*/ 3807 w 584968"/>
                <a:gd name="connsiteY0" fmla="*/ 29282 h 775407"/>
                <a:gd name="connsiteX1" fmla="*/ 297177 w 584968"/>
                <a:gd name="connsiteY1" fmla="*/ 72 h 775407"/>
                <a:gd name="connsiteX2" fmla="*/ 527682 w 584968"/>
                <a:gd name="connsiteY2" fmla="*/ 21027 h 775407"/>
                <a:gd name="connsiteX3" fmla="*/ 561972 w 584968"/>
                <a:gd name="connsiteY3" fmla="*/ 32457 h 775407"/>
                <a:gd name="connsiteX4" fmla="*/ 561972 w 584968"/>
                <a:gd name="connsiteY4" fmla="*/ 135327 h 775407"/>
                <a:gd name="connsiteX5" fmla="*/ 539112 w 584968"/>
                <a:gd name="connsiteY5" fmla="*/ 203907 h 775407"/>
                <a:gd name="connsiteX6" fmla="*/ 504822 w 584968"/>
                <a:gd name="connsiteY6" fmla="*/ 306777 h 775407"/>
                <a:gd name="connsiteX7" fmla="*/ 493392 w 584968"/>
                <a:gd name="connsiteY7" fmla="*/ 341067 h 775407"/>
                <a:gd name="connsiteX8" fmla="*/ 481962 w 584968"/>
                <a:gd name="connsiteY8" fmla="*/ 375357 h 775407"/>
                <a:gd name="connsiteX9" fmla="*/ 470532 w 584968"/>
                <a:gd name="connsiteY9" fmla="*/ 421077 h 775407"/>
                <a:gd name="connsiteX10" fmla="*/ 459102 w 584968"/>
                <a:gd name="connsiteY10" fmla="*/ 478227 h 775407"/>
                <a:gd name="connsiteX11" fmla="*/ 447672 w 584968"/>
                <a:gd name="connsiteY11" fmla="*/ 512517 h 775407"/>
                <a:gd name="connsiteX12" fmla="*/ 436242 w 584968"/>
                <a:gd name="connsiteY12" fmla="*/ 569667 h 775407"/>
                <a:gd name="connsiteX13" fmla="*/ 401952 w 584968"/>
                <a:gd name="connsiteY13" fmla="*/ 672537 h 775407"/>
                <a:gd name="connsiteX14" fmla="*/ 390522 w 584968"/>
                <a:gd name="connsiteY14" fmla="*/ 706827 h 775407"/>
                <a:gd name="connsiteX15" fmla="*/ 356232 w 584968"/>
                <a:gd name="connsiteY15" fmla="*/ 775407 h 775407"/>
                <a:gd name="connsiteX16" fmla="*/ 321942 w 584968"/>
                <a:gd name="connsiteY16" fmla="*/ 763977 h 775407"/>
                <a:gd name="connsiteX17" fmla="*/ 276222 w 584968"/>
                <a:gd name="connsiteY17" fmla="*/ 695397 h 775407"/>
                <a:gd name="connsiteX18" fmla="*/ 230502 w 584968"/>
                <a:gd name="connsiteY18" fmla="*/ 626817 h 775407"/>
                <a:gd name="connsiteX19" fmla="*/ 116202 w 584968"/>
                <a:gd name="connsiteY19" fmla="*/ 455367 h 775407"/>
                <a:gd name="connsiteX20" fmla="*/ 93342 w 584968"/>
                <a:gd name="connsiteY20" fmla="*/ 421077 h 775407"/>
                <a:gd name="connsiteX21" fmla="*/ 70482 w 584968"/>
                <a:gd name="connsiteY21" fmla="*/ 386787 h 775407"/>
                <a:gd name="connsiteX22" fmla="*/ 36192 w 584968"/>
                <a:gd name="connsiteY22" fmla="*/ 318207 h 775407"/>
                <a:gd name="connsiteX23" fmla="*/ 1902 w 584968"/>
                <a:gd name="connsiteY23" fmla="*/ 249627 h 775407"/>
                <a:gd name="connsiteX24" fmla="*/ 17142 w 584968"/>
                <a:gd name="connsiteY24" fmla="*/ 144852 h 775407"/>
                <a:gd name="connsiteX25" fmla="*/ 3807 w 584968"/>
                <a:gd name="connsiteY25" fmla="*/ 29282 h 775407"/>
                <a:gd name="connsiteX0" fmla="*/ 3807 w 573697"/>
                <a:gd name="connsiteY0" fmla="*/ 32662 h 778787"/>
                <a:gd name="connsiteX1" fmla="*/ 297177 w 573697"/>
                <a:gd name="connsiteY1" fmla="*/ 3452 h 778787"/>
                <a:gd name="connsiteX2" fmla="*/ 467357 w 573697"/>
                <a:gd name="connsiteY2" fmla="*/ 122832 h 778787"/>
                <a:gd name="connsiteX3" fmla="*/ 561972 w 573697"/>
                <a:gd name="connsiteY3" fmla="*/ 35837 h 778787"/>
                <a:gd name="connsiteX4" fmla="*/ 561972 w 573697"/>
                <a:gd name="connsiteY4" fmla="*/ 138707 h 778787"/>
                <a:gd name="connsiteX5" fmla="*/ 539112 w 573697"/>
                <a:gd name="connsiteY5" fmla="*/ 207287 h 778787"/>
                <a:gd name="connsiteX6" fmla="*/ 504822 w 573697"/>
                <a:gd name="connsiteY6" fmla="*/ 310157 h 778787"/>
                <a:gd name="connsiteX7" fmla="*/ 493392 w 573697"/>
                <a:gd name="connsiteY7" fmla="*/ 344447 h 778787"/>
                <a:gd name="connsiteX8" fmla="*/ 481962 w 573697"/>
                <a:gd name="connsiteY8" fmla="*/ 378737 h 778787"/>
                <a:gd name="connsiteX9" fmla="*/ 470532 w 573697"/>
                <a:gd name="connsiteY9" fmla="*/ 424457 h 778787"/>
                <a:gd name="connsiteX10" fmla="*/ 459102 w 573697"/>
                <a:gd name="connsiteY10" fmla="*/ 481607 h 778787"/>
                <a:gd name="connsiteX11" fmla="*/ 447672 w 573697"/>
                <a:gd name="connsiteY11" fmla="*/ 515897 h 778787"/>
                <a:gd name="connsiteX12" fmla="*/ 436242 w 573697"/>
                <a:gd name="connsiteY12" fmla="*/ 573047 h 778787"/>
                <a:gd name="connsiteX13" fmla="*/ 401952 w 573697"/>
                <a:gd name="connsiteY13" fmla="*/ 675917 h 778787"/>
                <a:gd name="connsiteX14" fmla="*/ 390522 w 573697"/>
                <a:gd name="connsiteY14" fmla="*/ 710207 h 778787"/>
                <a:gd name="connsiteX15" fmla="*/ 356232 w 573697"/>
                <a:gd name="connsiteY15" fmla="*/ 778787 h 778787"/>
                <a:gd name="connsiteX16" fmla="*/ 321942 w 573697"/>
                <a:gd name="connsiteY16" fmla="*/ 767357 h 778787"/>
                <a:gd name="connsiteX17" fmla="*/ 276222 w 573697"/>
                <a:gd name="connsiteY17" fmla="*/ 698777 h 778787"/>
                <a:gd name="connsiteX18" fmla="*/ 230502 w 573697"/>
                <a:gd name="connsiteY18" fmla="*/ 630197 h 778787"/>
                <a:gd name="connsiteX19" fmla="*/ 116202 w 573697"/>
                <a:gd name="connsiteY19" fmla="*/ 458747 h 778787"/>
                <a:gd name="connsiteX20" fmla="*/ 93342 w 573697"/>
                <a:gd name="connsiteY20" fmla="*/ 424457 h 778787"/>
                <a:gd name="connsiteX21" fmla="*/ 70482 w 573697"/>
                <a:gd name="connsiteY21" fmla="*/ 390167 h 778787"/>
                <a:gd name="connsiteX22" fmla="*/ 36192 w 573697"/>
                <a:gd name="connsiteY22" fmla="*/ 321587 h 778787"/>
                <a:gd name="connsiteX23" fmla="*/ 1902 w 573697"/>
                <a:gd name="connsiteY23" fmla="*/ 253007 h 778787"/>
                <a:gd name="connsiteX24" fmla="*/ 17142 w 573697"/>
                <a:gd name="connsiteY24" fmla="*/ 148232 h 778787"/>
                <a:gd name="connsiteX25" fmla="*/ 3807 w 573697"/>
                <a:gd name="connsiteY25" fmla="*/ 32662 h 778787"/>
                <a:gd name="connsiteX0" fmla="*/ 3807 w 572723"/>
                <a:gd name="connsiteY0" fmla="*/ 29727 h 775852"/>
                <a:gd name="connsiteX1" fmla="*/ 297177 w 572723"/>
                <a:gd name="connsiteY1" fmla="*/ 517 h 775852"/>
                <a:gd name="connsiteX2" fmla="*/ 483232 w 572723"/>
                <a:gd name="connsiteY2" fmla="*/ 11947 h 775852"/>
                <a:gd name="connsiteX3" fmla="*/ 561972 w 572723"/>
                <a:gd name="connsiteY3" fmla="*/ 32902 h 775852"/>
                <a:gd name="connsiteX4" fmla="*/ 561972 w 572723"/>
                <a:gd name="connsiteY4" fmla="*/ 135772 h 775852"/>
                <a:gd name="connsiteX5" fmla="*/ 539112 w 572723"/>
                <a:gd name="connsiteY5" fmla="*/ 204352 h 775852"/>
                <a:gd name="connsiteX6" fmla="*/ 504822 w 572723"/>
                <a:gd name="connsiteY6" fmla="*/ 307222 h 775852"/>
                <a:gd name="connsiteX7" fmla="*/ 493392 w 572723"/>
                <a:gd name="connsiteY7" fmla="*/ 341512 h 775852"/>
                <a:gd name="connsiteX8" fmla="*/ 481962 w 572723"/>
                <a:gd name="connsiteY8" fmla="*/ 375802 h 775852"/>
                <a:gd name="connsiteX9" fmla="*/ 470532 w 572723"/>
                <a:gd name="connsiteY9" fmla="*/ 421522 h 775852"/>
                <a:gd name="connsiteX10" fmla="*/ 459102 w 572723"/>
                <a:gd name="connsiteY10" fmla="*/ 478672 h 775852"/>
                <a:gd name="connsiteX11" fmla="*/ 447672 w 572723"/>
                <a:gd name="connsiteY11" fmla="*/ 512962 h 775852"/>
                <a:gd name="connsiteX12" fmla="*/ 436242 w 572723"/>
                <a:gd name="connsiteY12" fmla="*/ 570112 h 775852"/>
                <a:gd name="connsiteX13" fmla="*/ 401952 w 572723"/>
                <a:gd name="connsiteY13" fmla="*/ 672982 h 775852"/>
                <a:gd name="connsiteX14" fmla="*/ 390522 w 572723"/>
                <a:gd name="connsiteY14" fmla="*/ 707272 h 775852"/>
                <a:gd name="connsiteX15" fmla="*/ 356232 w 572723"/>
                <a:gd name="connsiteY15" fmla="*/ 775852 h 775852"/>
                <a:gd name="connsiteX16" fmla="*/ 321942 w 572723"/>
                <a:gd name="connsiteY16" fmla="*/ 764422 h 775852"/>
                <a:gd name="connsiteX17" fmla="*/ 276222 w 572723"/>
                <a:gd name="connsiteY17" fmla="*/ 695842 h 775852"/>
                <a:gd name="connsiteX18" fmla="*/ 230502 w 572723"/>
                <a:gd name="connsiteY18" fmla="*/ 627262 h 775852"/>
                <a:gd name="connsiteX19" fmla="*/ 116202 w 572723"/>
                <a:gd name="connsiteY19" fmla="*/ 455812 h 775852"/>
                <a:gd name="connsiteX20" fmla="*/ 93342 w 572723"/>
                <a:gd name="connsiteY20" fmla="*/ 421522 h 775852"/>
                <a:gd name="connsiteX21" fmla="*/ 70482 w 572723"/>
                <a:gd name="connsiteY21" fmla="*/ 387232 h 775852"/>
                <a:gd name="connsiteX22" fmla="*/ 36192 w 572723"/>
                <a:gd name="connsiteY22" fmla="*/ 318652 h 775852"/>
                <a:gd name="connsiteX23" fmla="*/ 1902 w 572723"/>
                <a:gd name="connsiteY23" fmla="*/ 250072 h 775852"/>
                <a:gd name="connsiteX24" fmla="*/ 17142 w 572723"/>
                <a:gd name="connsiteY24" fmla="*/ 145297 h 775852"/>
                <a:gd name="connsiteX25" fmla="*/ 3807 w 572723"/>
                <a:gd name="connsiteY25" fmla="*/ 29727 h 775852"/>
                <a:gd name="connsiteX0" fmla="*/ 3807 w 583149"/>
                <a:gd name="connsiteY0" fmla="*/ 29727 h 775852"/>
                <a:gd name="connsiteX1" fmla="*/ 297177 w 583149"/>
                <a:gd name="connsiteY1" fmla="*/ 517 h 775852"/>
                <a:gd name="connsiteX2" fmla="*/ 483232 w 583149"/>
                <a:gd name="connsiteY2" fmla="*/ 11947 h 775852"/>
                <a:gd name="connsiteX3" fmla="*/ 577847 w 583149"/>
                <a:gd name="connsiteY3" fmla="*/ 36077 h 775852"/>
                <a:gd name="connsiteX4" fmla="*/ 561972 w 583149"/>
                <a:gd name="connsiteY4" fmla="*/ 135772 h 775852"/>
                <a:gd name="connsiteX5" fmla="*/ 539112 w 583149"/>
                <a:gd name="connsiteY5" fmla="*/ 204352 h 775852"/>
                <a:gd name="connsiteX6" fmla="*/ 504822 w 583149"/>
                <a:gd name="connsiteY6" fmla="*/ 307222 h 775852"/>
                <a:gd name="connsiteX7" fmla="*/ 493392 w 583149"/>
                <a:gd name="connsiteY7" fmla="*/ 341512 h 775852"/>
                <a:gd name="connsiteX8" fmla="*/ 481962 w 583149"/>
                <a:gd name="connsiteY8" fmla="*/ 375802 h 775852"/>
                <a:gd name="connsiteX9" fmla="*/ 470532 w 583149"/>
                <a:gd name="connsiteY9" fmla="*/ 421522 h 775852"/>
                <a:gd name="connsiteX10" fmla="*/ 459102 w 583149"/>
                <a:gd name="connsiteY10" fmla="*/ 478672 h 775852"/>
                <a:gd name="connsiteX11" fmla="*/ 447672 w 583149"/>
                <a:gd name="connsiteY11" fmla="*/ 512962 h 775852"/>
                <a:gd name="connsiteX12" fmla="*/ 436242 w 583149"/>
                <a:gd name="connsiteY12" fmla="*/ 570112 h 775852"/>
                <a:gd name="connsiteX13" fmla="*/ 401952 w 583149"/>
                <a:gd name="connsiteY13" fmla="*/ 672982 h 775852"/>
                <a:gd name="connsiteX14" fmla="*/ 390522 w 583149"/>
                <a:gd name="connsiteY14" fmla="*/ 707272 h 775852"/>
                <a:gd name="connsiteX15" fmla="*/ 356232 w 583149"/>
                <a:gd name="connsiteY15" fmla="*/ 775852 h 775852"/>
                <a:gd name="connsiteX16" fmla="*/ 321942 w 583149"/>
                <a:gd name="connsiteY16" fmla="*/ 764422 h 775852"/>
                <a:gd name="connsiteX17" fmla="*/ 276222 w 583149"/>
                <a:gd name="connsiteY17" fmla="*/ 695842 h 775852"/>
                <a:gd name="connsiteX18" fmla="*/ 230502 w 583149"/>
                <a:gd name="connsiteY18" fmla="*/ 627262 h 775852"/>
                <a:gd name="connsiteX19" fmla="*/ 116202 w 583149"/>
                <a:gd name="connsiteY19" fmla="*/ 455812 h 775852"/>
                <a:gd name="connsiteX20" fmla="*/ 93342 w 583149"/>
                <a:gd name="connsiteY20" fmla="*/ 421522 h 775852"/>
                <a:gd name="connsiteX21" fmla="*/ 70482 w 583149"/>
                <a:gd name="connsiteY21" fmla="*/ 387232 h 775852"/>
                <a:gd name="connsiteX22" fmla="*/ 36192 w 583149"/>
                <a:gd name="connsiteY22" fmla="*/ 318652 h 775852"/>
                <a:gd name="connsiteX23" fmla="*/ 1902 w 583149"/>
                <a:gd name="connsiteY23" fmla="*/ 250072 h 775852"/>
                <a:gd name="connsiteX24" fmla="*/ 17142 w 583149"/>
                <a:gd name="connsiteY24" fmla="*/ 145297 h 775852"/>
                <a:gd name="connsiteX25" fmla="*/ 3807 w 583149"/>
                <a:gd name="connsiteY25" fmla="*/ 29727 h 775852"/>
                <a:gd name="connsiteX0" fmla="*/ 3807 w 583149"/>
                <a:gd name="connsiteY0" fmla="*/ 19835 h 765960"/>
                <a:gd name="connsiteX1" fmla="*/ 265427 w 583149"/>
                <a:gd name="connsiteY1" fmla="*/ 3325 h 765960"/>
                <a:gd name="connsiteX2" fmla="*/ 483232 w 583149"/>
                <a:gd name="connsiteY2" fmla="*/ 2055 h 765960"/>
                <a:gd name="connsiteX3" fmla="*/ 577847 w 583149"/>
                <a:gd name="connsiteY3" fmla="*/ 26185 h 765960"/>
                <a:gd name="connsiteX4" fmla="*/ 561972 w 583149"/>
                <a:gd name="connsiteY4" fmla="*/ 125880 h 765960"/>
                <a:gd name="connsiteX5" fmla="*/ 539112 w 583149"/>
                <a:gd name="connsiteY5" fmla="*/ 194460 h 765960"/>
                <a:gd name="connsiteX6" fmla="*/ 504822 w 583149"/>
                <a:gd name="connsiteY6" fmla="*/ 297330 h 765960"/>
                <a:gd name="connsiteX7" fmla="*/ 493392 w 583149"/>
                <a:gd name="connsiteY7" fmla="*/ 331620 h 765960"/>
                <a:gd name="connsiteX8" fmla="*/ 481962 w 583149"/>
                <a:gd name="connsiteY8" fmla="*/ 365910 h 765960"/>
                <a:gd name="connsiteX9" fmla="*/ 470532 w 583149"/>
                <a:gd name="connsiteY9" fmla="*/ 411630 h 765960"/>
                <a:gd name="connsiteX10" fmla="*/ 459102 w 583149"/>
                <a:gd name="connsiteY10" fmla="*/ 468780 h 765960"/>
                <a:gd name="connsiteX11" fmla="*/ 447672 w 583149"/>
                <a:gd name="connsiteY11" fmla="*/ 503070 h 765960"/>
                <a:gd name="connsiteX12" fmla="*/ 436242 w 583149"/>
                <a:gd name="connsiteY12" fmla="*/ 560220 h 765960"/>
                <a:gd name="connsiteX13" fmla="*/ 401952 w 583149"/>
                <a:gd name="connsiteY13" fmla="*/ 663090 h 765960"/>
                <a:gd name="connsiteX14" fmla="*/ 390522 w 583149"/>
                <a:gd name="connsiteY14" fmla="*/ 697380 h 765960"/>
                <a:gd name="connsiteX15" fmla="*/ 356232 w 583149"/>
                <a:gd name="connsiteY15" fmla="*/ 765960 h 765960"/>
                <a:gd name="connsiteX16" fmla="*/ 321942 w 583149"/>
                <a:gd name="connsiteY16" fmla="*/ 754530 h 765960"/>
                <a:gd name="connsiteX17" fmla="*/ 276222 w 583149"/>
                <a:gd name="connsiteY17" fmla="*/ 685950 h 765960"/>
                <a:gd name="connsiteX18" fmla="*/ 230502 w 583149"/>
                <a:gd name="connsiteY18" fmla="*/ 617370 h 765960"/>
                <a:gd name="connsiteX19" fmla="*/ 116202 w 583149"/>
                <a:gd name="connsiteY19" fmla="*/ 445920 h 765960"/>
                <a:gd name="connsiteX20" fmla="*/ 93342 w 583149"/>
                <a:gd name="connsiteY20" fmla="*/ 411630 h 765960"/>
                <a:gd name="connsiteX21" fmla="*/ 70482 w 583149"/>
                <a:gd name="connsiteY21" fmla="*/ 377340 h 765960"/>
                <a:gd name="connsiteX22" fmla="*/ 36192 w 583149"/>
                <a:gd name="connsiteY22" fmla="*/ 308760 h 765960"/>
                <a:gd name="connsiteX23" fmla="*/ 1902 w 583149"/>
                <a:gd name="connsiteY23" fmla="*/ 240180 h 765960"/>
                <a:gd name="connsiteX24" fmla="*/ 17142 w 583149"/>
                <a:gd name="connsiteY24" fmla="*/ 135405 h 765960"/>
                <a:gd name="connsiteX25" fmla="*/ 3807 w 583149"/>
                <a:gd name="connsiteY25" fmla="*/ 19835 h 765960"/>
                <a:gd name="connsiteX0" fmla="*/ 3807 w 583149"/>
                <a:gd name="connsiteY0" fmla="*/ 23855 h 769980"/>
                <a:gd name="connsiteX1" fmla="*/ 255902 w 583149"/>
                <a:gd name="connsiteY1" fmla="*/ 995 h 769980"/>
                <a:gd name="connsiteX2" fmla="*/ 483232 w 583149"/>
                <a:gd name="connsiteY2" fmla="*/ 6075 h 769980"/>
                <a:gd name="connsiteX3" fmla="*/ 577847 w 583149"/>
                <a:gd name="connsiteY3" fmla="*/ 30205 h 769980"/>
                <a:gd name="connsiteX4" fmla="*/ 561972 w 583149"/>
                <a:gd name="connsiteY4" fmla="*/ 129900 h 769980"/>
                <a:gd name="connsiteX5" fmla="*/ 539112 w 583149"/>
                <a:gd name="connsiteY5" fmla="*/ 198480 h 769980"/>
                <a:gd name="connsiteX6" fmla="*/ 504822 w 583149"/>
                <a:gd name="connsiteY6" fmla="*/ 301350 h 769980"/>
                <a:gd name="connsiteX7" fmla="*/ 493392 w 583149"/>
                <a:gd name="connsiteY7" fmla="*/ 335640 h 769980"/>
                <a:gd name="connsiteX8" fmla="*/ 481962 w 583149"/>
                <a:gd name="connsiteY8" fmla="*/ 369930 h 769980"/>
                <a:gd name="connsiteX9" fmla="*/ 470532 w 583149"/>
                <a:gd name="connsiteY9" fmla="*/ 415650 h 769980"/>
                <a:gd name="connsiteX10" fmla="*/ 459102 w 583149"/>
                <a:gd name="connsiteY10" fmla="*/ 472800 h 769980"/>
                <a:gd name="connsiteX11" fmla="*/ 447672 w 583149"/>
                <a:gd name="connsiteY11" fmla="*/ 507090 h 769980"/>
                <a:gd name="connsiteX12" fmla="*/ 436242 w 583149"/>
                <a:gd name="connsiteY12" fmla="*/ 564240 h 769980"/>
                <a:gd name="connsiteX13" fmla="*/ 401952 w 583149"/>
                <a:gd name="connsiteY13" fmla="*/ 667110 h 769980"/>
                <a:gd name="connsiteX14" fmla="*/ 390522 w 583149"/>
                <a:gd name="connsiteY14" fmla="*/ 701400 h 769980"/>
                <a:gd name="connsiteX15" fmla="*/ 356232 w 583149"/>
                <a:gd name="connsiteY15" fmla="*/ 769980 h 769980"/>
                <a:gd name="connsiteX16" fmla="*/ 321942 w 583149"/>
                <a:gd name="connsiteY16" fmla="*/ 758550 h 769980"/>
                <a:gd name="connsiteX17" fmla="*/ 276222 w 583149"/>
                <a:gd name="connsiteY17" fmla="*/ 689970 h 769980"/>
                <a:gd name="connsiteX18" fmla="*/ 230502 w 583149"/>
                <a:gd name="connsiteY18" fmla="*/ 621390 h 769980"/>
                <a:gd name="connsiteX19" fmla="*/ 116202 w 583149"/>
                <a:gd name="connsiteY19" fmla="*/ 449940 h 769980"/>
                <a:gd name="connsiteX20" fmla="*/ 93342 w 583149"/>
                <a:gd name="connsiteY20" fmla="*/ 415650 h 769980"/>
                <a:gd name="connsiteX21" fmla="*/ 70482 w 583149"/>
                <a:gd name="connsiteY21" fmla="*/ 381360 h 769980"/>
                <a:gd name="connsiteX22" fmla="*/ 36192 w 583149"/>
                <a:gd name="connsiteY22" fmla="*/ 312780 h 769980"/>
                <a:gd name="connsiteX23" fmla="*/ 1902 w 583149"/>
                <a:gd name="connsiteY23" fmla="*/ 244200 h 769980"/>
                <a:gd name="connsiteX24" fmla="*/ 17142 w 583149"/>
                <a:gd name="connsiteY24" fmla="*/ 139425 h 769980"/>
                <a:gd name="connsiteX25" fmla="*/ 3807 w 583149"/>
                <a:gd name="connsiteY25" fmla="*/ 23855 h 769980"/>
                <a:gd name="connsiteX0" fmla="*/ 3807 w 583149"/>
                <a:gd name="connsiteY0" fmla="*/ 23306 h 769431"/>
                <a:gd name="connsiteX1" fmla="*/ 255902 w 583149"/>
                <a:gd name="connsiteY1" fmla="*/ 446 h 769431"/>
                <a:gd name="connsiteX2" fmla="*/ 483232 w 583149"/>
                <a:gd name="connsiteY2" fmla="*/ 5526 h 769431"/>
                <a:gd name="connsiteX3" fmla="*/ 577847 w 583149"/>
                <a:gd name="connsiteY3" fmla="*/ 29656 h 769431"/>
                <a:gd name="connsiteX4" fmla="*/ 561972 w 583149"/>
                <a:gd name="connsiteY4" fmla="*/ 129351 h 769431"/>
                <a:gd name="connsiteX5" fmla="*/ 539112 w 583149"/>
                <a:gd name="connsiteY5" fmla="*/ 197931 h 769431"/>
                <a:gd name="connsiteX6" fmla="*/ 504822 w 583149"/>
                <a:gd name="connsiteY6" fmla="*/ 300801 h 769431"/>
                <a:gd name="connsiteX7" fmla="*/ 493392 w 583149"/>
                <a:gd name="connsiteY7" fmla="*/ 335091 h 769431"/>
                <a:gd name="connsiteX8" fmla="*/ 481962 w 583149"/>
                <a:gd name="connsiteY8" fmla="*/ 369381 h 769431"/>
                <a:gd name="connsiteX9" fmla="*/ 470532 w 583149"/>
                <a:gd name="connsiteY9" fmla="*/ 415101 h 769431"/>
                <a:gd name="connsiteX10" fmla="*/ 459102 w 583149"/>
                <a:gd name="connsiteY10" fmla="*/ 472251 h 769431"/>
                <a:gd name="connsiteX11" fmla="*/ 447672 w 583149"/>
                <a:gd name="connsiteY11" fmla="*/ 506541 h 769431"/>
                <a:gd name="connsiteX12" fmla="*/ 436242 w 583149"/>
                <a:gd name="connsiteY12" fmla="*/ 563691 h 769431"/>
                <a:gd name="connsiteX13" fmla="*/ 401952 w 583149"/>
                <a:gd name="connsiteY13" fmla="*/ 666561 h 769431"/>
                <a:gd name="connsiteX14" fmla="*/ 390522 w 583149"/>
                <a:gd name="connsiteY14" fmla="*/ 700851 h 769431"/>
                <a:gd name="connsiteX15" fmla="*/ 356232 w 583149"/>
                <a:gd name="connsiteY15" fmla="*/ 769431 h 769431"/>
                <a:gd name="connsiteX16" fmla="*/ 321942 w 583149"/>
                <a:gd name="connsiteY16" fmla="*/ 758001 h 769431"/>
                <a:gd name="connsiteX17" fmla="*/ 276222 w 583149"/>
                <a:gd name="connsiteY17" fmla="*/ 689421 h 769431"/>
                <a:gd name="connsiteX18" fmla="*/ 230502 w 583149"/>
                <a:gd name="connsiteY18" fmla="*/ 620841 h 769431"/>
                <a:gd name="connsiteX19" fmla="*/ 116202 w 583149"/>
                <a:gd name="connsiteY19" fmla="*/ 449391 h 769431"/>
                <a:gd name="connsiteX20" fmla="*/ 93342 w 583149"/>
                <a:gd name="connsiteY20" fmla="*/ 415101 h 769431"/>
                <a:gd name="connsiteX21" fmla="*/ 70482 w 583149"/>
                <a:gd name="connsiteY21" fmla="*/ 380811 h 769431"/>
                <a:gd name="connsiteX22" fmla="*/ 36192 w 583149"/>
                <a:gd name="connsiteY22" fmla="*/ 312231 h 769431"/>
                <a:gd name="connsiteX23" fmla="*/ 1902 w 583149"/>
                <a:gd name="connsiteY23" fmla="*/ 243651 h 769431"/>
                <a:gd name="connsiteX24" fmla="*/ 17142 w 583149"/>
                <a:gd name="connsiteY24" fmla="*/ 138876 h 769431"/>
                <a:gd name="connsiteX25" fmla="*/ 3807 w 583149"/>
                <a:gd name="connsiteY25" fmla="*/ 23306 h 769431"/>
                <a:gd name="connsiteX0" fmla="*/ 2262 w 581604"/>
                <a:gd name="connsiteY0" fmla="*/ 23306 h 769431"/>
                <a:gd name="connsiteX1" fmla="*/ 254357 w 581604"/>
                <a:gd name="connsiteY1" fmla="*/ 446 h 769431"/>
                <a:gd name="connsiteX2" fmla="*/ 481687 w 581604"/>
                <a:gd name="connsiteY2" fmla="*/ 5526 h 769431"/>
                <a:gd name="connsiteX3" fmla="*/ 576302 w 581604"/>
                <a:gd name="connsiteY3" fmla="*/ 29656 h 769431"/>
                <a:gd name="connsiteX4" fmla="*/ 560427 w 581604"/>
                <a:gd name="connsiteY4" fmla="*/ 129351 h 769431"/>
                <a:gd name="connsiteX5" fmla="*/ 537567 w 581604"/>
                <a:gd name="connsiteY5" fmla="*/ 197931 h 769431"/>
                <a:gd name="connsiteX6" fmla="*/ 503277 w 581604"/>
                <a:gd name="connsiteY6" fmla="*/ 300801 h 769431"/>
                <a:gd name="connsiteX7" fmla="*/ 491847 w 581604"/>
                <a:gd name="connsiteY7" fmla="*/ 335091 h 769431"/>
                <a:gd name="connsiteX8" fmla="*/ 480417 w 581604"/>
                <a:gd name="connsiteY8" fmla="*/ 369381 h 769431"/>
                <a:gd name="connsiteX9" fmla="*/ 468987 w 581604"/>
                <a:gd name="connsiteY9" fmla="*/ 415101 h 769431"/>
                <a:gd name="connsiteX10" fmla="*/ 457557 w 581604"/>
                <a:gd name="connsiteY10" fmla="*/ 472251 h 769431"/>
                <a:gd name="connsiteX11" fmla="*/ 446127 w 581604"/>
                <a:gd name="connsiteY11" fmla="*/ 506541 h 769431"/>
                <a:gd name="connsiteX12" fmla="*/ 434697 w 581604"/>
                <a:gd name="connsiteY12" fmla="*/ 563691 h 769431"/>
                <a:gd name="connsiteX13" fmla="*/ 400407 w 581604"/>
                <a:gd name="connsiteY13" fmla="*/ 666561 h 769431"/>
                <a:gd name="connsiteX14" fmla="*/ 388977 w 581604"/>
                <a:gd name="connsiteY14" fmla="*/ 700851 h 769431"/>
                <a:gd name="connsiteX15" fmla="*/ 354687 w 581604"/>
                <a:gd name="connsiteY15" fmla="*/ 769431 h 769431"/>
                <a:gd name="connsiteX16" fmla="*/ 320397 w 581604"/>
                <a:gd name="connsiteY16" fmla="*/ 758001 h 769431"/>
                <a:gd name="connsiteX17" fmla="*/ 274677 w 581604"/>
                <a:gd name="connsiteY17" fmla="*/ 689421 h 769431"/>
                <a:gd name="connsiteX18" fmla="*/ 228957 w 581604"/>
                <a:gd name="connsiteY18" fmla="*/ 620841 h 769431"/>
                <a:gd name="connsiteX19" fmla="*/ 114657 w 581604"/>
                <a:gd name="connsiteY19" fmla="*/ 449391 h 769431"/>
                <a:gd name="connsiteX20" fmla="*/ 91797 w 581604"/>
                <a:gd name="connsiteY20" fmla="*/ 415101 h 769431"/>
                <a:gd name="connsiteX21" fmla="*/ 68937 w 581604"/>
                <a:gd name="connsiteY21" fmla="*/ 380811 h 769431"/>
                <a:gd name="connsiteX22" fmla="*/ 34647 w 581604"/>
                <a:gd name="connsiteY22" fmla="*/ 312231 h 769431"/>
                <a:gd name="connsiteX23" fmla="*/ 51157 w 581604"/>
                <a:gd name="connsiteY23" fmla="*/ 278576 h 769431"/>
                <a:gd name="connsiteX24" fmla="*/ 15597 w 581604"/>
                <a:gd name="connsiteY24" fmla="*/ 138876 h 769431"/>
                <a:gd name="connsiteX25" fmla="*/ 2262 w 581604"/>
                <a:gd name="connsiteY25" fmla="*/ 23306 h 769431"/>
                <a:gd name="connsiteX0" fmla="*/ 1851 w 581193"/>
                <a:gd name="connsiteY0" fmla="*/ 23306 h 769431"/>
                <a:gd name="connsiteX1" fmla="*/ 253946 w 581193"/>
                <a:gd name="connsiteY1" fmla="*/ 446 h 769431"/>
                <a:gd name="connsiteX2" fmla="*/ 481276 w 581193"/>
                <a:gd name="connsiteY2" fmla="*/ 5526 h 769431"/>
                <a:gd name="connsiteX3" fmla="*/ 575891 w 581193"/>
                <a:gd name="connsiteY3" fmla="*/ 29656 h 769431"/>
                <a:gd name="connsiteX4" fmla="*/ 560016 w 581193"/>
                <a:gd name="connsiteY4" fmla="*/ 129351 h 769431"/>
                <a:gd name="connsiteX5" fmla="*/ 537156 w 581193"/>
                <a:gd name="connsiteY5" fmla="*/ 197931 h 769431"/>
                <a:gd name="connsiteX6" fmla="*/ 502866 w 581193"/>
                <a:gd name="connsiteY6" fmla="*/ 300801 h 769431"/>
                <a:gd name="connsiteX7" fmla="*/ 491436 w 581193"/>
                <a:gd name="connsiteY7" fmla="*/ 335091 h 769431"/>
                <a:gd name="connsiteX8" fmla="*/ 480006 w 581193"/>
                <a:gd name="connsiteY8" fmla="*/ 369381 h 769431"/>
                <a:gd name="connsiteX9" fmla="*/ 468576 w 581193"/>
                <a:gd name="connsiteY9" fmla="*/ 415101 h 769431"/>
                <a:gd name="connsiteX10" fmla="*/ 457146 w 581193"/>
                <a:gd name="connsiteY10" fmla="*/ 472251 h 769431"/>
                <a:gd name="connsiteX11" fmla="*/ 445716 w 581193"/>
                <a:gd name="connsiteY11" fmla="*/ 506541 h 769431"/>
                <a:gd name="connsiteX12" fmla="*/ 434286 w 581193"/>
                <a:gd name="connsiteY12" fmla="*/ 563691 h 769431"/>
                <a:gd name="connsiteX13" fmla="*/ 399996 w 581193"/>
                <a:gd name="connsiteY13" fmla="*/ 666561 h 769431"/>
                <a:gd name="connsiteX14" fmla="*/ 388566 w 581193"/>
                <a:gd name="connsiteY14" fmla="*/ 700851 h 769431"/>
                <a:gd name="connsiteX15" fmla="*/ 354276 w 581193"/>
                <a:gd name="connsiteY15" fmla="*/ 769431 h 769431"/>
                <a:gd name="connsiteX16" fmla="*/ 319986 w 581193"/>
                <a:gd name="connsiteY16" fmla="*/ 758001 h 769431"/>
                <a:gd name="connsiteX17" fmla="*/ 274266 w 581193"/>
                <a:gd name="connsiteY17" fmla="*/ 689421 h 769431"/>
                <a:gd name="connsiteX18" fmla="*/ 228546 w 581193"/>
                <a:gd name="connsiteY18" fmla="*/ 620841 h 769431"/>
                <a:gd name="connsiteX19" fmla="*/ 114246 w 581193"/>
                <a:gd name="connsiteY19" fmla="*/ 449391 h 769431"/>
                <a:gd name="connsiteX20" fmla="*/ 91386 w 581193"/>
                <a:gd name="connsiteY20" fmla="*/ 415101 h 769431"/>
                <a:gd name="connsiteX21" fmla="*/ 68526 w 581193"/>
                <a:gd name="connsiteY21" fmla="*/ 380811 h 769431"/>
                <a:gd name="connsiteX22" fmla="*/ 34236 w 581193"/>
                <a:gd name="connsiteY22" fmla="*/ 312231 h 769431"/>
                <a:gd name="connsiteX23" fmla="*/ 50746 w 581193"/>
                <a:gd name="connsiteY23" fmla="*/ 278576 h 769431"/>
                <a:gd name="connsiteX24" fmla="*/ 24711 w 581193"/>
                <a:gd name="connsiteY24" fmla="*/ 151576 h 769431"/>
                <a:gd name="connsiteX25" fmla="*/ 1851 w 581193"/>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16980 w 583927"/>
                <a:gd name="connsiteY19" fmla="*/ 449391 h 769431"/>
                <a:gd name="connsiteX20" fmla="*/ 94120 w 583927"/>
                <a:gd name="connsiteY20" fmla="*/ 415101 h 769431"/>
                <a:gd name="connsiteX21" fmla="*/ 71260 w 583927"/>
                <a:gd name="connsiteY21" fmla="*/ 380811 h 769431"/>
                <a:gd name="connsiteX22" fmla="*/ 36970 w 583927"/>
                <a:gd name="connsiteY22" fmla="*/ 312231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16980 w 583927"/>
                <a:gd name="connsiteY19" fmla="*/ 449391 h 769431"/>
                <a:gd name="connsiteX20" fmla="*/ 94120 w 583927"/>
                <a:gd name="connsiteY20" fmla="*/ 415101 h 769431"/>
                <a:gd name="connsiteX21" fmla="*/ 71260 w 583927"/>
                <a:gd name="connsiteY21" fmla="*/ 380811 h 769431"/>
                <a:gd name="connsiteX22" fmla="*/ 84595 w 583927"/>
                <a:gd name="connsiteY22" fmla="*/ 34715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94120 w 583927"/>
                <a:gd name="connsiteY20" fmla="*/ 415101 h 769431"/>
                <a:gd name="connsiteX21" fmla="*/ 71260 w 583927"/>
                <a:gd name="connsiteY21" fmla="*/ 380811 h 769431"/>
                <a:gd name="connsiteX22" fmla="*/ 84595 w 583927"/>
                <a:gd name="connsiteY22" fmla="*/ 34715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71260 w 583927"/>
                <a:gd name="connsiteY21" fmla="*/ 380811 h 769431"/>
                <a:gd name="connsiteX22" fmla="*/ 84595 w 583927"/>
                <a:gd name="connsiteY22" fmla="*/ 34715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71260 w 583927"/>
                <a:gd name="connsiteY21" fmla="*/ 380811 h 769431"/>
                <a:gd name="connsiteX22" fmla="*/ 59195 w 583927"/>
                <a:gd name="connsiteY22" fmla="*/ 33445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59195 w 583927"/>
                <a:gd name="connsiteY22" fmla="*/ 33445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186195 w 583927"/>
                <a:gd name="connsiteY22" fmla="*/ 366206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75070 w 583927"/>
                <a:gd name="connsiteY22" fmla="*/ 369381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75070 w 583927"/>
                <a:gd name="connsiteY22" fmla="*/ 369381 h 769431"/>
                <a:gd name="connsiteX23" fmla="*/ 53480 w 583927"/>
                <a:gd name="connsiteY23" fmla="*/ 278576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75070 w 583927"/>
                <a:gd name="connsiteY22" fmla="*/ 369381 h 769431"/>
                <a:gd name="connsiteX23" fmla="*/ 199530 w 583927"/>
                <a:gd name="connsiteY23" fmla="*/ 262701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75070 w 583927"/>
                <a:gd name="connsiteY22" fmla="*/ 369381 h 769431"/>
                <a:gd name="connsiteX23" fmla="*/ 47130 w 583927"/>
                <a:gd name="connsiteY23" fmla="*/ 250001 h 769431"/>
                <a:gd name="connsiteX24" fmla="*/ 27445 w 583927"/>
                <a:gd name="connsiteY24" fmla="*/ 151576 h 769431"/>
                <a:gd name="connsiteX25" fmla="*/ 4585 w 583927"/>
                <a:gd name="connsiteY25" fmla="*/ 23306 h 769431"/>
                <a:gd name="connsiteX0" fmla="*/ 4585 w 583927"/>
                <a:gd name="connsiteY0" fmla="*/ 23306 h 769431"/>
                <a:gd name="connsiteX1" fmla="*/ 256680 w 583927"/>
                <a:gd name="connsiteY1" fmla="*/ 446 h 769431"/>
                <a:gd name="connsiteX2" fmla="*/ 484010 w 583927"/>
                <a:gd name="connsiteY2" fmla="*/ 5526 h 769431"/>
                <a:gd name="connsiteX3" fmla="*/ 578625 w 583927"/>
                <a:gd name="connsiteY3" fmla="*/ 29656 h 769431"/>
                <a:gd name="connsiteX4" fmla="*/ 562750 w 583927"/>
                <a:gd name="connsiteY4" fmla="*/ 129351 h 769431"/>
                <a:gd name="connsiteX5" fmla="*/ 539890 w 583927"/>
                <a:gd name="connsiteY5" fmla="*/ 197931 h 769431"/>
                <a:gd name="connsiteX6" fmla="*/ 505600 w 583927"/>
                <a:gd name="connsiteY6" fmla="*/ 300801 h 769431"/>
                <a:gd name="connsiteX7" fmla="*/ 494170 w 583927"/>
                <a:gd name="connsiteY7" fmla="*/ 335091 h 769431"/>
                <a:gd name="connsiteX8" fmla="*/ 482740 w 583927"/>
                <a:gd name="connsiteY8" fmla="*/ 369381 h 769431"/>
                <a:gd name="connsiteX9" fmla="*/ 471310 w 583927"/>
                <a:gd name="connsiteY9" fmla="*/ 415101 h 769431"/>
                <a:gd name="connsiteX10" fmla="*/ 459880 w 583927"/>
                <a:gd name="connsiteY10" fmla="*/ 472251 h 769431"/>
                <a:gd name="connsiteX11" fmla="*/ 448450 w 583927"/>
                <a:gd name="connsiteY11" fmla="*/ 506541 h 769431"/>
                <a:gd name="connsiteX12" fmla="*/ 437020 w 583927"/>
                <a:gd name="connsiteY12" fmla="*/ 563691 h 769431"/>
                <a:gd name="connsiteX13" fmla="*/ 402730 w 583927"/>
                <a:gd name="connsiteY13" fmla="*/ 666561 h 769431"/>
                <a:gd name="connsiteX14" fmla="*/ 391300 w 583927"/>
                <a:gd name="connsiteY14" fmla="*/ 700851 h 769431"/>
                <a:gd name="connsiteX15" fmla="*/ 357010 w 583927"/>
                <a:gd name="connsiteY15" fmla="*/ 769431 h 769431"/>
                <a:gd name="connsiteX16" fmla="*/ 322720 w 583927"/>
                <a:gd name="connsiteY16" fmla="*/ 758001 h 769431"/>
                <a:gd name="connsiteX17" fmla="*/ 277000 w 583927"/>
                <a:gd name="connsiteY17" fmla="*/ 689421 h 769431"/>
                <a:gd name="connsiteX18" fmla="*/ 231280 w 583927"/>
                <a:gd name="connsiteY18" fmla="*/ 620841 h 769431"/>
                <a:gd name="connsiteX19" fmla="*/ 170955 w 583927"/>
                <a:gd name="connsiteY19" fmla="*/ 522416 h 769431"/>
                <a:gd name="connsiteX20" fmla="*/ 132220 w 583927"/>
                <a:gd name="connsiteY20" fmla="*/ 469076 h 769431"/>
                <a:gd name="connsiteX21" fmla="*/ 122060 w 583927"/>
                <a:gd name="connsiteY21" fmla="*/ 444311 h 769431"/>
                <a:gd name="connsiteX22" fmla="*/ 75070 w 583927"/>
                <a:gd name="connsiteY22" fmla="*/ 369381 h 769431"/>
                <a:gd name="connsiteX23" fmla="*/ 47130 w 583927"/>
                <a:gd name="connsiteY23" fmla="*/ 250001 h 769431"/>
                <a:gd name="connsiteX24" fmla="*/ 27445 w 583927"/>
                <a:gd name="connsiteY24" fmla="*/ 151576 h 769431"/>
                <a:gd name="connsiteX25" fmla="*/ 4585 w 583927"/>
                <a:gd name="connsiteY25" fmla="*/ 23306 h 769431"/>
                <a:gd name="connsiteX0" fmla="*/ 7013 w 586355"/>
                <a:gd name="connsiteY0" fmla="*/ 23306 h 769431"/>
                <a:gd name="connsiteX1" fmla="*/ 259108 w 586355"/>
                <a:gd name="connsiteY1" fmla="*/ 446 h 769431"/>
                <a:gd name="connsiteX2" fmla="*/ 486438 w 586355"/>
                <a:gd name="connsiteY2" fmla="*/ 5526 h 769431"/>
                <a:gd name="connsiteX3" fmla="*/ 581053 w 586355"/>
                <a:gd name="connsiteY3" fmla="*/ 29656 h 769431"/>
                <a:gd name="connsiteX4" fmla="*/ 565178 w 586355"/>
                <a:gd name="connsiteY4" fmla="*/ 129351 h 769431"/>
                <a:gd name="connsiteX5" fmla="*/ 542318 w 586355"/>
                <a:gd name="connsiteY5" fmla="*/ 197931 h 769431"/>
                <a:gd name="connsiteX6" fmla="*/ 508028 w 586355"/>
                <a:gd name="connsiteY6" fmla="*/ 300801 h 769431"/>
                <a:gd name="connsiteX7" fmla="*/ 496598 w 586355"/>
                <a:gd name="connsiteY7" fmla="*/ 335091 h 769431"/>
                <a:gd name="connsiteX8" fmla="*/ 485168 w 586355"/>
                <a:gd name="connsiteY8" fmla="*/ 369381 h 769431"/>
                <a:gd name="connsiteX9" fmla="*/ 473738 w 586355"/>
                <a:gd name="connsiteY9" fmla="*/ 415101 h 769431"/>
                <a:gd name="connsiteX10" fmla="*/ 462308 w 586355"/>
                <a:gd name="connsiteY10" fmla="*/ 472251 h 769431"/>
                <a:gd name="connsiteX11" fmla="*/ 450878 w 586355"/>
                <a:gd name="connsiteY11" fmla="*/ 506541 h 769431"/>
                <a:gd name="connsiteX12" fmla="*/ 439448 w 586355"/>
                <a:gd name="connsiteY12" fmla="*/ 563691 h 769431"/>
                <a:gd name="connsiteX13" fmla="*/ 405158 w 586355"/>
                <a:gd name="connsiteY13" fmla="*/ 666561 h 769431"/>
                <a:gd name="connsiteX14" fmla="*/ 393728 w 586355"/>
                <a:gd name="connsiteY14" fmla="*/ 700851 h 769431"/>
                <a:gd name="connsiteX15" fmla="*/ 359438 w 586355"/>
                <a:gd name="connsiteY15" fmla="*/ 769431 h 769431"/>
                <a:gd name="connsiteX16" fmla="*/ 325148 w 586355"/>
                <a:gd name="connsiteY16" fmla="*/ 758001 h 769431"/>
                <a:gd name="connsiteX17" fmla="*/ 279428 w 586355"/>
                <a:gd name="connsiteY17" fmla="*/ 689421 h 769431"/>
                <a:gd name="connsiteX18" fmla="*/ 233708 w 586355"/>
                <a:gd name="connsiteY18" fmla="*/ 620841 h 769431"/>
                <a:gd name="connsiteX19" fmla="*/ 173383 w 586355"/>
                <a:gd name="connsiteY19" fmla="*/ 522416 h 769431"/>
                <a:gd name="connsiteX20" fmla="*/ 134648 w 586355"/>
                <a:gd name="connsiteY20" fmla="*/ 469076 h 769431"/>
                <a:gd name="connsiteX21" fmla="*/ 124488 w 586355"/>
                <a:gd name="connsiteY21" fmla="*/ 444311 h 769431"/>
                <a:gd name="connsiteX22" fmla="*/ 77498 w 586355"/>
                <a:gd name="connsiteY22" fmla="*/ 369381 h 769431"/>
                <a:gd name="connsiteX23" fmla="*/ 49558 w 586355"/>
                <a:gd name="connsiteY23" fmla="*/ 250001 h 769431"/>
                <a:gd name="connsiteX24" fmla="*/ 20348 w 586355"/>
                <a:gd name="connsiteY24" fmla="*/ 142051 h 769431"/>
                <a:gd name="connsiteX25" fmla="*/ 7013 w 586355"/>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38432 w 582469"/>
                <a:gd name="connsiteY5" fmla="*/ 197931 h 769431"/>
                <a:gd name="connsiteX6" fmla="*/ 504142 w 582469"/>
                <a:gd name="connsiteY6" fmla="*/ 300801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50001 h 769431"/>
                <a:gd name="connsiteX24" fmla="*/ 16462 w 582469"/>
                <a:gd name="connsiteY24" fmla="*/ 142051 h 769431"/>
                <a:gd name="connsiteX25" fmla="*/ 3127 w 582469"/>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38432 w 582469"/>
                <a:gd name="connsiteY5" fmla="*/ 197931 h 769431"/>
                <a:gd name="connsiteX6" fmla="*/ 504142 w 582469"/>
                <a:gd name="connsiteY6" fmla="*/ 300801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50001 h 769431"/>
                <a:gd name="connsiteX24" fmla="*/ 16462 w 582469"/>
                <a:gd name="connsiteY24" fmla="*/ 142051 h 769431"/>
                <a:gd name="connsiteX25" fmla="*/ 3127 w 582469"/>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38432 w 582469"/>
                <a:gd name="connsiteY5" fmla="*/ 197931 h 769431"/>
                <a:gd name="connsiteX6" fmla="*/ 504142 w 582469"/>
                <a:gd name="connsiteY6" fmla="*/ 300801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78576 h 769431"/>
                <a:gd name="connsiteX24" fmla="*/ 16462 w 582469"/>
                <a:gd name="connsiteY24" fmla="*/ 142051 h 769431"/>
                <a:gd name="connsiteX25" fmla="*/ 3127 w 582469"/>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38432 w 582469"/>
                <a:gd name="connsiteY5" fmla="*/ 197931 h 769431"/>
                <a:gd name="connsiteX6" fmla="*/ 504142 w 582469"/>
                <a:gd name="connsiteY6" fmla="*/ 300801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78576 h 769431"/>
                <a:gd name="connsiteX24" fmla="*/ 16462 w 582469"/>
                <a:gd name="connsiteY24" fmla="*/ 142051 h 769431"/>
                <a:gd name="connsiteX25" fmla="*/ 3127 w 582469"/>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38432 w 582469"/>
                <a:gd name="connsiteY5" fmla="*/ 197931 h 769431"/>
                <a:gd name="connsiteX6" fmla="*/ 526367 w 582469"/>
                <a:gd name="connsiteY6" fmla="*/ 303976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78576 h 769431"/>
                <a:gd name="connsiteX24" fmla="*/ 16462 w 582469"/>
                <a:gd name="connsiteY24" fmla="*/ 142051 h 769431"/>
                <a:gd name="connsiteX25" fmla="*/ 3127 w 582469"/>
                <a:gd name="connsiteY25" fmla="*/ 23306 h 769431"/>
                <a:gd name="connsiteX0" fmla="*/ 3127 w 582469"/>
                <a:gd name="connsiteY0" fmla="*/ 23306 h 769431"/>
                <a:gd name="connsiteX1" fmla="*/ 255222 w 582469"/>
                <a:gd name="connsiteY1" fmla="*/ 446 h 769431"/>
                <a:gd name="connsiteX2" fmla="*/ 482552 w 582469"/>
                <a:gd name="connsiteY2" fmla="*/ 5526 h 769431"/>
                <a:gd name="connsiteX3" fmla="*/ 577167 w 582469"/>
                <a:gd name="connsiteY3" fmla="*/ 29656 h 769431"/>
                <a:gd name="connsiteX4" fmla="*/ 561292 w 582469"/>
                <a:gd name="connsiteY4" fmla="*/ 129351 h 769431"/>
                <a:gd name="connsiteX5" fmla="*/ 551132 w 582469"/>
                <a:gd name="connsiteY5" fmla="*/ 201106 h 769431"/>
                <a:gd name="connsiteX6" fmla="*/ 526367 w 582469"/>
                <a:gd name="connsiteY6" fmla="*/ 303976 h 769431"/>
                <a:gd name="connsiteX7" fmla="*/ 492712 w 582469"/>
                <a:gd name="connsiteY7" fmla="*/ 335091 h 769431"/>
                <a:gd name="connsiteX8" fmla="*/ 481282 w 582469"/>
                <a:gd name="connsiteY8" fmla="*/ 369381 h 769431"/>
                <a:gd name="connsiteX9" fmla="*/ 469852 w 582469"/>
                <a:gd name="connsiteY9" fmla="*/ 415101 h 769431"/>
                <a:gd name="connsiteX10" fmla="*/ 458422 w 582469"/>
                <a:gd name="connsiteY10" fmla="*/ 472251 h 769431"/>
                <a:gd name="connsiteX11" fmla="*/ 446992 w 582469"/>
                <a:gd name="connsiteY11" fmla="*/ 506541 h 769431"/>
                <a:gd name="connsiteX12" fmla="*/ 435562 w 582469"/>
                <a:gd name="connsiteY12" fmla="*/ 563691 h 769431"/>
                <a:gd name="connsiteX13" fmla="*/ 401272 w 582469"/>
                <a:gd name="connsiteY13" fmla="*/ 666561 h 769431"/>
                <a:gd name="connsiteX14" fmla="*/ 389842 w 582469"/>
                <a:gd name="connsiteY14" fmla="*/ 700851 h 769431"/>
                <a:gd name="connsiteX15" fmla="*/ 355552 w 582469"/>
                <a:gd name="connsiteY15" fmla="*/ 769431 h 769431"/>
                <a:gd name="connsiteX16" fmla="*/ 321262 w 582469"/>
                <a:gd name="connsiteY16" fmla="*/ 758001 h 769431"/>
                <a:gd name="connsiteX17" fmla="*/ 275542 w 582469"/>
                <a:gd name="connsiteY17" fmla="*/ 689421 h 769431"/>
                <a:gd name="connsiteX18" fmla="*/ 229822 w 582469"/>
                <a:gd name="connsiteY18" fmla="*/ 620841 h 769431"/>
                <a:gd name="connsiteX19" fmla="*/ 169497 w 582469"/>
                <a:gd name="connsiteY19" fmla="*/ 522416 h 769431"/>
                <a:gd name="connsiteX20" fmla="*/ 130762 w 582469"/>
                <a:gd name="connsiteY20" fmla="*/ 469076 h 769431"/>
                <a:gd name="connsiteX21" fmla="*/ 120602 w 582469"/>
                <a:gd name="connsiteY21" fmla="*/ 444311 h 769431"/>
                <a:gd name="connsiteX22" fmla="*/ 73612 w 582469"/>
                <a:gd name="connsiteY22" fmla="*/ 369381 h 769431"/>
                <a:gd name="connsiteX23" fmla="*/ 45672 w 582469"/>
                <a:gd name="connsiteY23" fmla="*/ 278576 h 769431"/>
                <a:gd name="connsiteX24" fmla="*/ 16462 w 582469"/>
                <a:gd name="connsiteY24" fmla="*/ 142051 h 769431"/>
                <a:gd name="connsiteX25" fmla="*/ 3127 w 582469"/>
                <a:gd name="connsiteY25" fmla="*/ 23306 h 769431"/>
                <a:gd name="connsiteX0" fmla="*/ 3127 w 588892"/>
                <a:gd name="connsiteY0" fmla="*/ 23306 h 769431"/>
                <a:gd name="connsiteX1" fmla="*/ 255222 w 588892"/>
                <a:gd name="connsiteY1" fmla="*/ 446 h 769431"/>
                <a:gd name="connsiteX2" fmla="*/ 482552 w 588892"/>
                <a:gd name="connsiteY2" fmla="*/ 5526 h 769431"/>
                <a:gd name="connsiteX3" fmla="*/ 577167 w 588892"/>
                <a:gd name="connsiteY3" fmla="*/ 29656 h 769431"/>
                <a:gd name="connsiteX4" fmla="*/ 577167 w 588892"/>
                <a:gd name="connsiteY4" fmla="*/ 110301 h 769431"/>
                <a:gd name="connsiteX5" fmla="*/ 551132 w 588892"/>
                <a:gd name="connsiteY5" fmla="*/ 201106 h 769431"/>
                <a:gd name="connsiteX6" fmla="*/ 526367 w 588892"/>
                <a:gd name="connsiteY6" fmla="*/ 303976 h 769431"/>
                <a:gd name="connsiteX7" fmla="*/ 492712 w 588892"/>
                <a:gd name="connsiteY7" fmla="*/ 335091 h 769431"/>
                <a:gd name="connsiteX8" fmla="*/ 481282 w 588892"/>
                <a:gd name="connsiteY8" fmla="*/ 369381 h 769431"/>
                <a:gd name="connsiteX9" fmla="*/ 469852 w 588892"/>
                <a:gd name="connsiteY9" fmla="*/ 415101 h 769431"/>
                <a:gd name="connsiteX10" fmla="*/ 458422 w 588892"/>
                <a:gd name="connsiteY10" fmla="*/ 472251 h 769431"/>
                <a:gd name="connsiteX11" fmla="*/ 446992 w 588892"/>
                <a:gd name="connsiteY11" fmla="*/ 506541 h 769431"/>
                <a:gd name="connsiteX12" fmla="*/ 435562 w 588892"/>
                <a:gd name="connsiteY12" fmla="*/ 563691 h 769431"/>
                <a:gd name="connsiteX13" fmla="*/ 401272 w 588892"/>
                <a:gd name="connsiteY13" fmla="*/ 666561 h 769431"/>
                <a:gd name="connsiteX14" fmla="*/ 389842 w 588892"/>
                <a:gd name="connsiteY14" fmla="*/ 700851 h 769431"/>
                <a:gd name="connsiteX15" fmla="*/ 355552 w 588892"/>
                <a:gd name="connsiteY15" fmla="*/ 769431 h 769431"/>
                <a:gd name="connsiteX16" fmla="*/ 321262 w 588892"/>
                <a:gd name="connsiteY16" fmla="*/ 758001 h 769431"/>
                <a:gd name="connsiteX17" fmla="*/ 275542 w 588892"/>
                <a:gd name="connsiteY17" fmla="*/ 689421 h 769431"/>
                <a:gd name="connsiteX18" fmla="*/ 229822 w 588892"/>
                <a:gd name="connsiteY18" fmla="*/ 620841 h 769431"/>
                <a:gd name="connsiteX19" fmla="*/ 169497 w 588892"/>
                <a:gd name="connsiteY19" fmla="*/ 522416 h 769431"/>
                <a:gd name="connsiteX20" fmla="*/ 130762 w 588892"/>
                <a:gd name="connsiteY20" fmla="*/ 469076 h 769431"/>
                <a:gd name="connsiteX21" fmla="*/ 120602 w 588892"/>
                <a:gd name="connsiteY21" fmla="*/ 444311 h 769431"/>
                <a:gd name="connsiteX22" fmla="*/ 73612 w 588892"/>
                <a:gd name="connsiteY22" fmla="*/ 369381 h 769431"/>
                <a:gd name="connsiteX23" fmla="*/ 45672 w 588892"/>
                <a:gd name="connsiteY23" fmla="*/ 278576 h 769431"/>
                <a:gd name="connsiteX24" fmla="*/ 16462 w 588892"/>
                <a:gd name="connsiteY24" fmla="*/ 142051 h 769431"/>
                <a:gd name="connsiteX25" fmla="*/ 3127 w 588892"/>
                <a:gd name="connsiteY25" fmla="*/ 23306 h 769431"/>
                <a:gd name="connsiteX0" fmla="*/ 3127 w 590105"/>
                <a:gd name="connsiteY0" fmla="*/ 23306 h 769431"/>
                <a:gd name="connsiteX1" fmla="*/ 255222 w 590105"/>
                <a:gd name="connsiteY1" fmla="*/ 446 h 769431"/>
                <a:gd name="connsiteX2" fmla="*/ 482552 w 590105"/>
                <a:gd name="connsiteY2" fmla="*/ 5526 h 769431"/>
                <a:gd name="connsiteX3" fmla="*/ 577167 w 590105"/>
                <a:gd name="connsiteY3" fmla="*/ 29656 h 769431"/>
                <a:gd name="connsiteX4" fmla="*/ 577167 w 590105"/>
                <a:gd name="connsiteY4" fmla="*/ 110301 h 769431"/>
                <a:gd name="connsiteX5" fmla="*/ 551132 w 590105"/>
                <a:gd name="connsiteY5" fmla="*/ 201106 h 769431"/>
                <a:gd name="connsiteX6" fmla="*/ 526367 w 590105"/>
                <a:gd name="connsiteY6" fmla="*/ 303976 h 769431"/>
                <a:gd name="connsiteX7" fmla="*/ 492712 w 590105"/>
                <a:gd name="connsiteY7" fmla="*/ 335091 h 769431"/>
                <a:gd name="connsiteX8" fmla="*/ 481282 w 590105"/>
                <a:gd name="connsiteY8" fmla="*/ 369381 h 769431"/>
                <a:gd name="connsiteX9" fmla="*/ 469852 w 590105"/>
                <a:gd name="connsiteY9" fmla="*/ 415101 h 769431"/>
                <a:gd name="connsiteX10" fmla="*/ 458422 w 590105"/>
                <a:gd name="connsiteY10" fmla="*/ 472251 h 769431"/>
                <a:gd name="connsiteX11" fmla="*/ 446992 w 590105"/>
                <a:gd name="connsiteY11" fmla="*/ 506541 h 769431"/>
                <a:gd name="connsiteX12" fmla="*/ 435562 w 590105"/>
                <a:gd name="connsiteY12" fmla="*/ 563691 h 769431"/>
                <a:gd name="connsiteX13" fmla="*/ 401272 w 590105"/>
                <a:gd name="connsiteY13" fmla="*/ 666561 h 769431"/>
                <a:gd name="connsiteX14" fmla="*/ 389842 w 590105"/>
                <a:gd name="connsiteY14" fmla="*/ 700851 h 769431"/>
                <a:gd name="connsiteX15" fmla="*/ 355552 w 590105"/>
                <a:gd name="connsiteY15" fmla="*/ 769431 h 769431"/>
                <a:gd name="connsiteX16" fmla="*/ 321262 w 590105"/>
                <a:gd name="connsiteY16" fmla="*/ 758001 h 769431"/>
                <a:gd name="connsiteX17" fmla="*/ 275542 w 590105"/>
                <a:gd name="connsiteY17" fmla="*/ 689421 h 769431"/>
                <a:gd name="connsiteX18" fmla="*/ 229822 w 590105"/>
                <a:gd name="connsiteY18" fmla="*/ 620841 h 769431"/>
                <a:gd name="connsiteX19" fmla="*/ 169497 w 590105"/>
                <a:gd name="connsiteY19" fmla="*/ 522416 h 769431"/>
                <a:gd name="connsiteX20" fmla="*/ 130762 w 590105"/>
                <a:gd name="connsiteY20" fmla="*/ 469076 h 769431"/>
                <a:gd name="connsiteX21" fmla="*/ 120602 w 590105"/>
                <a:gd name="connsiteY21" fmla="*/ 444311 h 769431"/>
                <a:gd name="connsiteX22" fmla="*/ 73612 w 590105"/>
                <a:gd name="connsiteY22" fmla="*/ 369381 h 769431"/>
                <a:gd name="connsiteX23" fmla="*/ 45672 w 590105"/>
                <a:gd name="connsiteY23" fmla="*/ 278576 h 769431"/>
                <a:gd name="connsiteX24" fmla="*/ 16462 w 590105"/>
                <a:gd name="connsiteY24" fmla="*/ 142051 h 769431"/>
                <a:gd name="connsiteX25" fmla="*/ 3127 w 590105"/>
                <a:gd name="connsiteY25" fmla="*/ 23306 h 769431"/>
                <a:gd name="connsiteX0" fmla="*/ 3127 w 591702"/>
                <a:gd name="connsiteY0" fmla="*/ 23306 h 769431"/>
                <a:gd name="connsiteX1" fmla="*/ 255222 w 591702"/>
                <a:gd name="connsiteY1" fmla="*/ 446 h 769431"/>
                <a:gd name="connsiteX2" fmla="*/ 482552 w 591702"/>
                <a:gd name="connsiteY2" fmla="*/ 5526 h 769431"/>
                <a:gd name="connsiteX3" fmla="*/ 580342 w 591702"/>
                <a:gd name="connsiteY3" fmla="*/ 23306 h 769431"/>
                <a:gd name="connsiteX4" fmla="*/ 577167 w 591702"/>
                <a:gd name="connsiteY4" fmla="*/ 110301 h 769431"/>
                <a:gd name="connsiteX5" fmla="*/ 551132 w 591702"/>
                <a:gd name="connsiteY5" fmla="*/ 201106 h 769431"/>
                <a:gd name="connsiteX6" fmla="*/ 526367 w 591702"/>
                <a:gd name="connsiteY6" fmla="*/ 303976 h 769431"/>
                <a:gd name="connsiteX7" fmla="*/ 492712 w 591702"/>
                <a:gd name="connsiteY7" fmla="*/ 335091 h 769431"/>
                <a:gd name="connsiteX8" fmla="*/ 481282 w 591702"/>
                <a:gd name="connsiteY8" fmla="*/ 369381 h 769431"/>
                <a:gd name="connsiteX9" fmla="*/ 469852 w 591702"/>
                <a:gd name="connsiteY9" fmla="*/ 415101 h 769431"/>
                <a:gd name="connsiteX10" fmla="*/ 458422 w 591702"/>
                <a:gd name="connsiteY10" fmla="*/ 472251 h 769431"/>
                <a:gd name="connsiteX11" fmla="*/ 446992 w 591702"/>
                <a:gd name="connsiteY11" fmla="*/ 506541 h 769431"/>
                <a:gd name="connsiteX12" fmla="*/ 435562 w 591702"/>
                <a:gd name="connsiteY12" fmla="*/ 563691 h 769431"/>
                <a:gd name="connsiteX13" fmla="*/ 401272 w 591702"/>
                <a:gd name="connsiteY13" fmla="*/ 666561 h 769431"/>
                <a:gd name="connsiteX14" fmla="*/ 389842 w 591702"/>
                <a:gd name="connsiteY14" fmla="*/ 700851 h 769431"/>
                <a:gd name="connsiteX15" fmla="*/ 355552 w 591702"/>
                <a:gd name="connsiteY15" fmla="*/ 769431 h 769431"/>
                <a:gd name="connsiteX16" fmla="*/ 321262 w 591702"/>
                <a:gd name="connsiteY16" fmla="*/ 758001 h 769431"/>
                <a:gd name="connsiteX17" fmla="*/ 275542 w 591702"/>
                <a:gd name="connsiteY17" fmla="*/ 689421 h 769431"/>
                <a:gd name="connsiteX18" fmla="*/ 229822 w 591702"/>
                <a:gd name="connsiteY18" fmla="*/ 620841 h 769431"/>
                <a:gd name="connsiteX19" fmla="*/ 169497 w 591702"/>
                <a:gd name="connsiteY19" fmla="*/ 522416 h 769431"/>
                <a:gd name="connsiteX20" fmla="*/ 130762 w 591702"/>
                <a:gd name="connsiteY20" fmla="*/ 469076 h 769431"/>
                <a:gd name="connsiteX21" fmla="*/ 120602 w 591702"/>
                <a:gd name="connsiteY21" fmla="*/ 444311 h 769431"/>
                <a:gd name="connsiteX22" fmla="*/ 73612 w 591702"/>
                <a:gd name="connsiteY22" fmla="*/ 369381 h 769431"/>
                <a:gd name="connsiteX23" fmla="*/ 45672 w 591702"/>
                <a:gd name="connsiteY23" fmla="*/ 278576 h 769431"/>
                <a:gd name="connsiteX24" fmla="*/ 16462 w 591702"/>
                <a:gd name="connsiteY24" fmla="*/ 142051 h 769431"/>
                <a:gd name="connsiteX25" fmla="*/ 3127 w 591702"/>
                <a:gd name="connsiteY25"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492712 w 587238"/>
                <a:gd name="connsiteY7" fmla="*/ 335091 h 769431"/>
                <a:gd name="connsiteX8" fmla="*/ 481282 w 587238"/>
                <a:gd name="connsiteY8" fmla="*/ 369381 h 769431"/>
                <a:gd name="connsiteX9" fmla="*/ 469852 w 587238"/>
                <a:gd name="connsiteY9" fmla="*/ 415101 h 769431"/>
                <a:gd name="connsiteX10" fmla="*/ 458422 w 587238"/>
                <a:gd name="connsiteY10" fmla="*/ 472251 h 769431"/>
                <a:gd name="connsiteX11" fmla="*/ 446992 w 587238"/>
                <a:gd name="connsiteY11" fmla="*/ 506541 h 769431"/>
                <a:gd name="connsiteX12" fmla="*/ 435562 w 587238"/>
                <a:gd name="connsiteY12" fmla="*/ 563691 h 769431"/>
                <a:gd name="connsiteX13" fmla="*/ 401272 w 587238"/>
                <a:gd name="connsiteY13" fmla="*/ 666561 h 769431"/>
                <a:gd name="connsiteX14" fmla="*/ 389842 w 587238"/>
                <a:gd name="connsiteY14" fmla="*/ 700851 h 769431"/>
                <a:gd name="connsiteX15" fmla="*/ 355552 w 587238"/>
                <a:gd name="connsiteY15" fmla="*/ 769431 h 769431"/>
                <a:gd name="connsiteX16" fmla="*/ 321262 w 587238"/>
                <a:gd name="connsiteY16" fmla="*/ 758001 h 769431"/>
                <a:gd name="connsiteX17" fmla="*/ 275542 w 587238"/>
                <a:gd name="connsiteY17" fmla="*/ 689421 h 769431"/>
                <a:gd name="connsiteX18" fmla="*/ 229822 w 587238"/>
                <a:gd name="connsiteY18" fmla="*/ 620841 h 769431"/>
                <a:gd name="connsiteX19" fmla="*/ 169497 w 587238"/>
                <a:gd name="connsiteY19" fmla="*/ 522416 h 769431"/>
                <a:gd name="connsiteX20" fmla="*/ 130762 w 587238"/>
                <a:gd name="connsiteY20" fmla="*/ 469076 h 769431"/>
                <a:gd name="connsiteX21" fmla="*/ 120602 w 587238"/>
                <a:gd name="connsiteY21" fmla="*/ 444311 h 769431"/>
                <a:gd name="connsiteX22" fmla="*/ 73612 w 587238"/>
                <a:gd name="connsiteY22" fmla="*/ 369381 h 769431"/>
                <a:gd name="connsiteX23" fmla="*/ 45672 w 587238"/>
                <a:gd name="connsiteY23" fmla="*/ 278576 h 769431"/>
                <a:gd name="connsiteX24" fmla="*/ 16462 w 587238"/>
                <a:gd name="connsiteY24" fmla="*/ 142051 h 769431"/>
                <a:gd name="connsiteX25" fmla="*/ 3127 w 587238"/>
                <a:gd name="connsiteY25"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81282 w 587238"/>
                <a:gd name="connsiteY8" fmla="*/ 369381 h 769431"/>
                <a:gd name="connsiteX9" fmla="*/ 469852 w 587238"/>
                <a:gd name="connsiteY9" fmla="*/ 415101 h 769431"/>
                <a:gd name="connsiteX10" fmla="*/ 458422 w 587238"/>
                <a:gd name="connsiteY10" fmla="*/ 472251 h 769431"/>
                <a:gd name="connsiteX11" fmla="*/ 446992 w 587238"/>
                <a:gd name="connsiteY11" fmla="*/ 506541 h 769431"/>
                <a:gd name="connsiteX12" fmla="*/ 435562 w 587238"/>
                <a:gd name="connsiteY12" fmla="*/ 563691 h 769431"/>
                <a:gd name="connsiteX13" fmla="*/ 401272 w 587238"/>
                <a:gd name="connsiteY13" fmla="*/ 666561 h 769431"/>
                <a:gd name="connsiteX14" fmla="*/ 389842 w 587238"/>
                <a:gd name="connsiteY14" fmla="*/ 700851 h 769431"/>
                <a:gd name="connsiteX15" fmla="*/ 355552 w 587238"/>
                <a:gd name="connsiteY15" fmla="*/ 769431 h 769431"/>
                <a:gd name="connsiteX16" fmla="*/ 321262 w 587238"/>
                <a:gd name="connsiteY16" fmla="*/ 758001 h 769431"/>
                <a:gd name="connsiteX17" fmla="*/ 275542 w 587238"/>
                <a:gd name="connsiteY17" fmla="*/ 689421 h 769431"/>
                <a:gd name="connsiteX18" fmla="*/ 229822 w 587238"/>
                <a:gd name="connsiteY18" fmla="*/ 620841 h 769431"/>
                <a:gd name="connsiteX19" fmla="*/ 169497 w 587238"/>
                <a:gd name="connsiteY19" fmla="*/ 522416 h 769431"/>
                <a:gd name="connsiteX20" fmla="*/ 130762 w 587238"/>
                <a:gd name="connsiteY20" fmla="*/ 469076 h 769431"/>
                <a:gd name="connsiteX21" fmla="*/ 120602 w 587238"/>
                <a:gd name="connsiteY21" fmla="*/ 444311 h 769431"/>
                <a:gd name="connsiteX22" fmla="*/ 73612 w 587238"/>
                <a:gd name="connsiteY22" fmla="*/ 369381 h 769431"/>
                <a:gd name="connsiteX23" fmla="*/ 45672 w 587238"/>
                <a:gd name="connsiteY23" fmla="*/ 278576 h 769431"/>
                <a:gd name="connsiteX24" fmla="*/ 16462 w 587238"/>
                <a:gd name="connsiteY24" fmla="*/ 142051 h 769431"/>
                <a:gd name="connsiteX25" fmla="*/ 3127 w 587238"/>
                <a:gd name="connsiteY25"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69852 w 587238"/>
                <a:gd name="connsiteY9" fmla="*/ 415101 h 769431"/>
                <a:gd name="connsiteX10" fmla="*/ 458422 w 587238"/>
                <a:gd name="connsiteY10" fmla="*/ 472251 h 769431"/>
                <a:gd name="connsiteX11" fmla="*/ 446992 w 587238"/>
                <a:gd name="connsiteY11" fmla="*/ 506541 h 769431"/>
                <a:gd name="connsiteX12" fmla="*/ 435562 w 587238"/>
                <a:gd name="connsiteY12" fmla="*/ 563691 h 769431"/>
                <a:gd name="connsiteX13" fmla="*/ 401272 w 587238"/>
                <a:gd name="connsiteY13" fmla="*/ 666561 h 769431"/>
                <a:gd name="connsiteX14" fmla="*/ 389842 w 587238"/>
                <a:gd name="connsiteY14" fmla="*/ 700851 h 769431"/>
                <a:gd name="connsiteX15" fmla="*/ 355552 w 587238"/>
                <a:gd name="connsiteY15" fmla="*/ 769431 h 769431"/>
                <a:gd name="connsiteX16" fmla="*/ 321262 w 587238"/>
                <a:gd name="connsiteY16" fmla="*/ 758001 h 769431"/>
                <a:gd name="connsiteX17" fmla="*/ 275542 w 587238"/>
                <a:gd name="connsiteY17" fmla="*/ 689421 h 769431"/>
                <a:gd name="connsiteX18" fmla="*/ 229822 w 587238"/>
                <a:gd name="connsiteY18" fmla="*/ 620841 h 769431"/>
                <a:gd name="connsiteX19" fmla="*/ 169497 w 587238"/>
                <a:gd name="connsiteY19" fmla="*/ 522416 h 769431"/>
                <a:gd name="connsiteX20" fmla="*/ 130762 w 587238"/>
                <a:gd name="connsiteY20" fmla="*/ 469076 h 769431"/>
                <a:gd name="connsiteX21" fmla="*/ 120602 w 587238"/>
                <a:gd name="connsiteY21" fmla="*/ 444311 h 769431"/>
                <a:gd name="connsiteX22" fmla="*/ 73612 w 587238"/>
                <a:gd name="connsiteY22" fmla="*/ 369381 h 769431"/>
                <a:gd name="connsiteX23" fmla="*/ 45672 w 587238"/>
                <a:gd name="connsiteY23" fmla="*/ 278576 h 769431"/>
                <a:gd name="connsiteX24" fmla="*/ 16462 w 587238"/>
                <a:gd name="connsiteY24" fmla="*/ 142051 h 769431"/>
                <a:gd name="connsiteX25" fmla="*/ 3127 w 587238"/>
                <a:gd name="connsiteY25"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58422 w 587238"/>
                <a:gd name="connsiteY9" fmla="*/ 472251 h 769431"/>
                <a:gd name="connsiteX10" fmla="*/ 446992 w 587238"/>
                <a:gd name="connsiteY10" fmla="*/ 506541 h 769431"/>
                <a:gd name="connsiteX11" fmla="*/ 435562 w 587238"/>
                <a:gd name="connsiteY11" fmla="*/ 563691 h 769431"/>
                <a:gd name="connsiteX12" fmla="*/ 401272 w 587238"/>
                <a:gd name="connsiteY12" fmla="*/ 666561 h 769431"/>
                <a:gd name="connsiteX13" fmla="*/ 389842 w 587238"/>
                <a:gd name="connsiteY13" fmla="*/ 700851 h 769431"/>
                <a:gd name="connsiteX14" fmla="*/ 355552 w 587238"/>
                <a:gd name="connsiteY14" fmla="*/ 769431 h 769431"/>
                <a:gd name="connsiteX15" fmla="*/ 321262 w 587238"/>
                <a:gd name="connsiteY15" fmla="*/ 758001 h 769431"/>
                <a:gd name="connsiteX16" fmla="*/ 275542 w 587238"/>
                <a:gd name="connsiteY16" fmla="*/ 689421 h 769431"/>
                <a:gd name="connsiteX17" fmla="*/ 229822 w 587238"/>
                <a:gd name="connsiteY17" fmla="*/ 620841 h 769431"/>
                <a:gd name="connsiteX18" fmla="*/ 169497 w 587238"/>
                <a:gd name="connsiteY18" fmla="*/ 522416 h 769431"/>
                <a:gd name="connsiteX19" fmla="*/ 130762 w 587238"/>
                <a:gd name="connsiteY19" fmla="*/ 469076 h 769431"/>
                <a:gd name="connsiteX20" fmla="*/ 120602 w 587238"/>
                <a:gd name="connsiteY20" fmla="*/ 444311 h 769431"/>
                <a:gd name="connsiteX21" fmla="*/ 73612 w 587238"/>
                <a:gd name="connsiteY21" fmla="*/ 369381 h 769431"/>
                <a:gd name="connsiteX22" fmla="*/ 45672 w 587238"/>
                <a:gd name="connsiteY22" fmla="*/ 278576 h 769431"/>
                <a:gd name="connsiteX23" fmla="*/ 16462 w 587238"/>
                <a:gd name="connsiteY23" fmla="*/ 142051 h 769431"/>
                <a:gd name="connsiteX24" fmla="*/ 3127 w 587238"/>
                <a:gd name="connsiteY24"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46992 w 587238"/>
                <a:gd name="connsiteY9" fmla="*/ 506541 h 769431"/>
                <a:gd name="connsiteX10" fmla="*/ 435562 w 587238"/>
                <a:gd name="connsiteY10" fmla="*/ 563691 h 769431"/>
                <a:gd name="connsiteX11" fmla="*/ 401272 w 587238"/>
                <a:gd name="connsiteY11" fmla="*/ 666561 h 769431"/>
                <a:gd name="connsiteX12" fmla="*/ 389842 w 587238"/>
                <a:gd name="connsiteY12" fmla="*/ 700851 h 769431"/>
                <a:gd name="connsiteX13" fmla="*/ 355552 w 587238"/>
                <a:gd name="connsiteY13" fmla="*/ 769431 h 769431"/>
                <a:gd name="connsiteX14" fmla="*/ 321262 w 587238"/>
                <a:gd name="connsiteY14" fmla="*/ 758001 h 769431"/>
                <a:gd name="connsiteX15" fmla="*/ 275542 w 587238"/>
                <a:gd name="connsiteY15" fmla="*/ 689421 h 769431"/>
                <a:gd name="connsiteX16" fmla="*/ 229822 w 587238"/>
                <a:gd name="connsiteY16" fmla="*/ 620841 h 769431"/>
                <a:gd name="connsiteX17" fmla="*/ 169497 w 587238"/>
                <a:gd name="connsiteY17" fmla="*/ 522416 h 769431"/>
                <a:gd name="connsiteX18" fmla="*/ 130762 w 587238"/>
                <a:gd name="connsiteY18" fmla="*/ 469076 h 769431"/>
                <a:gd name="connsiteX19" fmla="*/ 120602 w 587238"/>
                <a:gd name="connsiteY19" fmla="*/ 444311 h 769431"/>
                <a:gd name="connsiteX20" fmla="*/ 73612 w 587238"/>
                <a:gd name="connsiteY20" fmla="*/ 369381 h 769431"/>
                <a:gd name="connsiteX21" fmla="*/ 45672 w 587238"/>
                <a:gd name="connsiteY21" fmla="*/ 278576 h 769431"/>
                <a:gd name="connsiteX22" fmla="*/ 16462 w 587238"/>
                <a:gd name="connsiteY22" fmla="*/ 142051 h 769431"/>
                <a:gd name="connsiteX23" fmla="*/ 3127 w 587238"/>
                <a:gd name="connsiteY23"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9822 w 587238"/>
                <a:gd name="connsiteY15" fmla="*/ 620841 h 769431"/>
                <a:gd name="connsiteX16" fmla="*/ 169497 w 587238"/>
                <a:gd name="connsiteY16" fmla="*/ 522416 h 769431"/>
                <a:gd name="connsiteX17" fmla="*/ 130762 w 587238"/>
                <a:gd name="connsiteY17" fmla="*/ 469076 h 769431"/>
                <a:gd name="connsiteX18" fmla="*/ 120602 w 587238"/>
                <a:gd name="connsiteY18" fmla="*/ 444311 h 769431"/>
                <a:gd name="connsiteX19" fmla="*/ 73612 w 587238"/>
                <a:gd name="connsiteY19" fmla="*/ 369381 h 769431"/>
                <a:gd name="connsiteX20" fmla="*/ 45672 w 587238"/>
                <a:gd name="connsiteY20" fmla="*/ 278576 h 769431"/>
                <a:gd name="connsiteX21" fmla="*/ 16462 w 587238"/>
                <a:gd name="connsiteY21" fmla="*/ 142051 h 769431"/>
                <a:gd name="connsiteX22" fmla="*/ 3127 w 587238"/>
                <a:gd name="connsiteY22"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9822 w 587238"/>
                <a:gd name="connsiteY15" fmla="*/ 620841 h 769431"/>
                <a:gd name="connsiteX16" fmla="*/ 169497 w 587238"/>
                <a:gd name="connsiteY16" fmla="*/ 522416 h 769431"/>
                <a:gd name="connsiteX17" fmla="*/ 120602 w 587238"/>
                <a:gd name="connsiteY17" fmla="*/ 444311 h 769431"/>
                <a:gd name="connsiteX18" fmla="*/ 73612 w 587238"/>
                <a:gd name="connsiteY18" fmla="*/ 369381 h 769431"/>
                <a:gd name="connsiteX19" fmla="*/ 45672 w 587238"/>
                <a:gd name="connsiteY19" fmla="*/ 278576 h 769431"/>
                <a:gd name="connsiteX20" fmla="*/ 16462 w 587238"/>
                <a:gd name="connsiteY20" fmla="*/ 142051 h 769431"/>
                <a:gd name="connsiteX21" fmla="*/ 3127 w 587238"/>
                <a:gd name="connsiteY21"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9822 w 587238"/>
                <a:gd name="connsiteY15" fmla="*/ 620841 h 769431"/>
                <a:gd name="connsiteX16" fmla="*/ 169497 w 587238"/>
                <a:gd name="connsiteY16" fmla="*/ 522416 h 769431"/>
                <a:gd name="connsiteX17" fmla="*/ 73612 w 587238"/>
                <a:gd name="connsiteY17" fmla="*/ 369381 h 769431"/>
                <a:gd name="connsiteX18" fmla="*/ 45672 w 587238"/>
                <a:gd name="connsiteY18" fmla="*/ 278576 h 769431"/>
                <a:gd name="connsiteX19" fmla="*/ 16462 w 587238"/>
                <a:gd name="connsiteY19" fmla="*/ 142051 h 769431"/>
                <a:gd name="connsiteX20" fmla="*/ 3127 w 587238"/>
                <a:gd name="connsiteY20"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9822 w 587238"/>
                <a:gd name="connsiteY15" fmla="*/ 620841 h 769431"/>
                <a:gd name="connsiteX16" fmla="*/ 169497 w 587238"/>
                <a:gd name="connsiteY16" fmla="*/ 522416 h 769431"/>
                <a:gd name="connsiteX17" fmla="*/ 102187 w 587238"/>
                <a:gd name="connsiteY17" fmla="*/ 432881 h 769431"/>
                <a:gd name="connsiteX18" fmla="*/ 45672 w 587238"/>
                <a:gd name="connsiteY18" fmla="*/ 278576 h 769431"/>
                <a:gd name="connsiteX19" fmla="*/ 16462 w 587238"/>
                <a:gd name="connsiteY19" fmla="*/ 142051 h 769431"/>
                <a:gd name="connsiteX20" fmla="*/ 3127 w 587238"/>
                <a:gd name="connsiteY20"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9822 w 587238"/>
                <a:gd name="connsiteY15" fmla="*/ 620841 h 769431"/>
                <a:gd name="connsiteX16" fmla="*/ 159972 w 587238"/>
                <a:gd name="connsiteY16" fmla="*/ 582741 h 769431"/>
                <a:gd name="connsiteX17" fmla="*/ 102187 w 587238"/>
                <a:gd name="connsiteY17" fmla="*/ 432881 h 769431"/>
                <a:gd name="connsiteX18" fmla="*/ 45672 w 587238"/>
                <a:gd name="connsiteY18" fmla="*/ 278576 h 769431"/>
                <a:gd name="connsiteX19" fmla="*/ 16462 w 587238"/>
                <a:gd name="connsiteY19" fmla="*/ 142051 h 769431"/>
                <a:gd name="connsiteX20" fmla="*/ 3127 w 587238"/>
                <a:gd name="connsiteY20" fmla="*/ 23306 h 769431"/>
                <a:gd name="connsiteX0" fmla="*/ 3127 w 587238"/>
                <a:gd name="connsiteY0" fmla="*/ 23306 h 769431"/>
                <a:gd name="connsiteX1" fmla="*/ 255222 w 587238"/>
                <a:gd name="connsiteY1" fmla="*/ 446 h 769431"/>
                <a:gd name="connsiteX2" fmla="*/ 482552 w 587238"/>
                <a:gd name="connsiteY2" fmla="*/ 5526 h 769431"/>
                <a:gd name="connsiteX3" fmla="*/ 580342 w 587238"/>
                <a:gd name="connsiteY3" fmla="*/ 23306 h 769431"/>
                <a:gd name="connsiteX4" fmla="*/ 577167 w 587238"/>
                <a:gd name="connsiteY4" fmla="*/ 110301 h 769431"/>
                <a:gd name="connsiteX5" fmla="*/ 551132 w 587238"/>
                <a:gd name="connsiteY5" fmla="*/ 201106 h 769431"/>
                <a:gd name="connsiteX6" fmla="*/ 526367 w 587238"/>
                <a:gd name="connsiteY6" fmla="*/ 303976 h 769431"/>
                <a:gd name="connsiteX7" fmla="*/ 508587 w 587238"/>
                <a:gd name="connsiteY7" fmla="*/ 363666 h 769431"/>
                <a:gd name="connsiteX8" fmla="*/ 490807 w 587238"/>
                <a:gd name="connsiteY8" fmla="*/ 410656 h 769431"/>
                <a:gd name="connsiteX9" fmla="*/ 435562 w 587238"/>
                <a:gd name="connsiteY9" fmla="*/ 563691 h 769431"/>
                <a:gd name="connsiteX10" fmla="*/ 401272 w 587238"/>
                <a:gd name="connsiteY10" fmla="*/ 666561 h 769431"/>
                <a:gd name="connsiteX11" fmla="*/ 389842 w 587238"/>
                <a:gd name="connsiteY11" fmla="*/ 700851 h 769431"/>
                <a:gd name="connsiteX12" fmla="*/ 355552 w 587238"/>
                <a:gd name="connsiteY12" fmla="*/ 769431 h 769431"/>
                <a:gd name="connsiteX13" fmla="*/ 321262 w 587238"/>
                <a:gd name="connsiteY13" fmla="*/ 758001 h 769431"/>
                <a:gd name="connsiteX14" fmla="*/ 275542 w 587238"/>
                <a:gd name="connsiteY14" fmla="*/ 689421 h 769431"/>
                <a:gd name="connsiteX15" fmla="*/ 226647 w 587238"/>
                <a:gd name="connsiteY15" fmla="*/ 687516 h 769431"/>
                <a:gd name="connsiteX16" fmla="*/ 159972 w 587238"/>
                <a:gd name="connsiteY16" fmla="*/ 582741 h 769431"/>
                <a:gd name="connsiteX17" fmla="*/ 102187 w 587238"/>
                <a:gd name="connsiteY17" fmla="*/ 432881 h 769431"/>
                <a:gd name="connsiteX18" fmla="*/ 45672 w 587238"/>
                <a:gd name="connsiteY18" fmla="*/ 278576 h 769431"/>
                <a:gd name="connsiteX19" fmla="*/ 16462 w 587238"/>
                <a:gd name="connsiteY19" fmla="*/ 142051 h 769431"/>
                <a:gd name="connsiteX20" fmla="*/ 3127 w 587238"/>
                <a:gd name="connsiteY20" fmla="*/ 23306 h 769431"/>
                <a:gd name="connsiteX0" fmla="*/ 3127 w 587238"/>
                <a:gd name="connsiteY0" fmla="*/ 23306 h 771358"/>
                <a:gd name="connsiteX1" fmla="*/ 255222 w 587238"/>
                <a:gd name="connsiteY1" fmla="*/ 446 h 771358"/>
                <a:gd name="connsiteX2" fmla="*/ 482552 w 587238"/>
                <a:gd name="connsiteY2" fmla="*/ 5526 h 771358"/>
                <a:gd name="connsiteX3" fmla="*/ 580342 w 587238"/>
                <a:gd name="connsiteY3" fmla="*/ 23306 h 771358"/>
                <a:gd name="connsiteX4" fmla="*/ 577167 w 587238"/>
                <a:gd name="connsiteY4" fmla="*/ 110301 h 771358"/>
                <a:gd name="connsiteX5" fmla="*/ 551132 w 587238"/>
                <a:gd name="connsiteY5" fmla="*/ 201106 h 771358"/>
                <a:gd name="connsiteX6" fmla="*/ 526367 w 587238"/>
                <a:gd name="connsiteY6" fmla="*/ 303976 h 771358"/>
                <a:gd name="connsiteX7" fmla="*/ 508587 w 587238"/>
                <a:gd name="connsiteY7" fmla="*/ 363666 h 771358"/>
                <a:gd name="connsiteX8" fmla="*/ 490807 w 587238"/>
                <a:gd name="connsiteY8" fmla="*/ 410656 h 771358"/>
                <a:gd name="connsiteX9" fmla="*/ 435562 w 587238"/>
                <a:gd name="connsiteY9" fmla="*/ 563691 h 771358"/>
                <a:gd name="connsiteX10" fmla="*/ 401272 w 587238"/>
                <a:gd name="connsiteY10" fmla="*/ 666561 h 771358"/>
                <a:gd name="connsiteX11" fmla="*/ 389842 w 587238"/>
                <a:gd name="connsiteY11" fmla="*/ 700851 h 771358"/>
                <a:gd name="connsiteX12" fmla="*/ 355552 w 587238"/>
                <a:gd name="connsiteY12" fmla="*/ 769431 h 771358"/>
                <a:gd name="connsiteX13" fmla="*/ 321262 w 587238"/>
                <a:gd name="connsiteY13" fmla="*/ 758001 h 771358"/>
                <a:gd name="connsiteX14" fmla="*/ 262842 w 587238"/>
                <a:gd name="connsiteY14" fmla="*/ 762446 h 771358"/>
                <a:gd name="connsiteX15" fmla="*/ 226647 w 587238"/>
                <a:gd name="connsiteY15" fmla="*/ 687516 h 771358"/>
                <a:gd name="connsiteX16" fmla="*/ 159972 w 587238"/>
                <a:gd name="connsiteY16" fmla="*/ 582741 h 771358"/>
                <a:gd name="connsiteX17" fmla="*/ 102187 w 587238"/>
                <a:gd name="connsiteY17" fmla="*/ 432881 h 771358"/>
                <a:gd name="connsiteX18" fmla="*/ 45672 w 587238"/>
                <a:gd name="connsiteY18" fmla="*/ 278576 h 771358"/>
                <a:gd name="connsiteX19" fmla="*/ 16462 w 587238"/>
                <a:gd name="connsiteY19" fmla="*/ 142051 h 771358"/>
                <a:gd name="connsiteX20" fmla="*/ 3127 w 587238"/>
                <a:gd name="connsiteY20" fmla="*/ 23306 h 771358"/>
                <a:gd name="connsiteX0" fmla="*/ 3127 w 587238"/>
                <a:gd name="connsiteY0" fmla="*/ 23306 h 831041"/>
                <a:gd name="connsiteX1" fmla="*/ 255222 w 587238"/>
                <a:gd name="connsiteY1" fmla="*/ 446 h 831041"/>
                <a:gd name="connsiteX2" fmla="*/ 482552 w 587238"/>
                <a:gd name="connsiteY2" fmla="*/ 5526 h 831041"/>
                <a:gd name="connsiteX3" fmla="*/ 580342 w 587238"/>
                <a:gd name="connsiteY3" fmla="*/ 23306 h 831041"/>
                <a:gd name="connsiteX4" fmla="*/ 577167 w 587238"/>
                <a:gd name="connsiteY4" fmla="*/ 110301 h 831041"/>
                <a:gd name="connsiteX5" fmla="*/ 551132 w 587238"/>
                <a:gd name="connsiteY5" fmla="*/ 201106 h 831041"/>
                <a:gd name="connsiteX6" fmla="*/ 526367 w 587238"/>
                <a:gd name="connsiteY6" fmla="*/ 303976 h 831041"/>
                <a:gd name="connsiteX7" fmla="*/ 508587 w 587238"/>
                <a:gd name="connsiteY7" fmla="*/ 363666 h 831041"/>
                <a:gd name="connsiteX8" fmla="*/ 490807 w 587238"/>
                <a:gd name="connsiteY8" fmla="*/ 410656 h 831041"/>
                <a:gd name="connsiteX9" fmla="*/ 435562 w 587238"/>
                <a:gd name="connsiteY9" fmla="*/ 563691 h 831041"/>
                <a:gd name="connsiteX10" fmla="*/ 401272 w 587238"/>
                <a:gd name="connsiteY10" fmla="*/ 666561 h 831041"/>
                <a:gd name="connsiteX11" fmla="*/ 389842 w 587238"/>
                <a:gd name="connsiteY11" fmla="*/ 700851 h 831041"/>
                <a:gd name="connsiteX12" fmla="*/ 355552 w 587238"/>
                <a:gd name="connsiteY12" fmla="*/ 769431 h 831041"/>
                <a:gd name="connsiteX13" fmla="*/ 318087 w 587238"/>
                <a:gd name="connsiteY13" fmla="*/ 831026 h 831041"/>
                <a:gd name="connsiteX14" fmla="*/ 262842 w 587238"/>
                <a:gd name="connsiteY14" fmla="*/ 762446 h 831041"/>
                <a:gd name="connsiteX15" fmla="*/ 226647 w 587238"/>
                <a:gd name="connsiteY15" fmla="*/ 687516 h 831041"/>
                <a:gd name="connsiteX16" fmla="*/ 159972 w 587238"/>
                <a:gd name="connsiteY16" fmla="*/ 582741 h 831041"/>
                <a:gd name="connsiteX17" fmla="*/ 102187 w 587238"/>
                <a:gd name="connsiteY17" fmla="*/ 432881 h 831041"/>
                <a:gd name="connsiteX18" fmla="*/ 45672 w 587238"/>
                <a:gd name="connsiteY18" fmla="*/ 278576 h 831041"/>
                <a:gd name="connsiteX19" fmla="*/ 16462 w 587238"/>
                <a:gd name="connsiteY19" fmla="*/ 142051 h 831041"/>
                <a:gd name="connsiteX20" fmla="*/ 3127 w 587238"/>
                <a:gd name="connsiteY20" fmla="*/ 23306 h 831041"/>
                <a:gd name="connsiteX0" fmla="*/ 3127 w 587238"/>
                <a:gd name="connsiteY0" fmla="*/ 23306 h 831054"/>
                <a:gd name="connsiteX1" fmla="*/ 255222 w 587238"/>
                <a:gd name="connsiteY1" fmla="*/ 446 h 831054"/>
                <a:gd name="connsiteX2" fmla="*/ 482552 w 587238"/>
                <a:gd name="connsiteY2" fmla="*/ 5526 h 831054"/>
                <a:gd name="connsiteX3" fmla="*/ 580342 w 587238"/>
                <a:gd name="connsiteY3" fmla="*/ 23306 h 831054"/>
                <a:gd name="connsiteX4" fmla="*/ 577167 w 587238"/>
                <a:gd name="connsiteY4" fmla="*/ 110301 h 831054"/>
                <a:gd name="connsiteX5" fmla="*/ 551132 w 587238"/>
                <a:gd name="connsiteY5" fmla="*/ 201106 h 831054"/>
                <a:gd name="connsiteX6" fmla="*/ 526367 w 587238"/>
                <a:gd name="connsiteY6" fmla="*/ 303976 h 831054"/>
                <a:gd name="connsiteX7" fmla="*/ 508587 w 587238"/>
                <a:gd name="connsiteY7" fmla="*/ 363666 h 831054"/>
                <a:gd name="connsiteX8" fmla="*/ 490807 w 587238"/>
                <a:gd name="connsiteY8" fmla="*/ 410656 h 831054"/>
                <a:gd name="connsiteX9" fmla="*/ 435562 w 587238"/>
                <a:gd name="connsiteY9" fmla="*/ 563691 h 831054"/>
                <a:gd name="connsiteX10" fmla="*/ 401272 w 587238"/>
                <a:gd name="connsiteY10" fmla="*/ 666561 h 831054"/>
                <a:gd name="connsiteX11" fmla="*/ 355552 w 587238"/>
                <a:gd name="connsiteY11" fmla="*/ 769431 h 831054"/>
                <a:gd name="connsiteX12" fmla="*/ 318087 w 587238"/>
                <a:gd name="connsiteY12" fmla="*/ 831026 h 831054"/>
                <a:gd name="connsiteX13" fmla="*/ 262842 w 587238"/>
                <a:gd name="connsiteY13" fmla="*/ 762446 h 831054"/>
                <a:gd name="connsiteX14" fmla="*/ 226647 w 587238"/>
                <a:gd name="connsiteY14" fmla="*/ 687516 h 831054"/>
                <a:gd name="connsiteX15" fmla="*/ 159972 w 587238"/>
                <a:gd name="connsiteY15" fmla="*/ 582741 h 831054"/>
                <a:gd name="connsiteX16" fmla="*/ 102187 w 587238"/>
                <a:gd name="connsiteY16" fmla="*/ 432881 h 831054"/>
                <a:gd name="connsiteX17" fmla="*/ 45672 w 587238"/>
                <a:gd name="connsiteY17" fmla="*/ 278576 h 831054"/>
                <a:gd name="connsiteX18" fmla="*/ 16462 w 587238"/>
                <a:gd name="connsiteY18" fmla="*/ 142051 h 831054"/>
                <a:gd name="connsiteX19" fmla="*/ 3127 w 587238"/>
                <a:gd name="connsiteY19" fmla="*/ 23306 h 831054"/>
                <a:gd name="connsiteX0" fmla="*/ 3127 w 587238"/>
                <a:gd name="connsiteY0" fmla="*/ 23306 h 831054"/>
                <a:gd name="connsiteX1" fmla="*/ 255222 w 587238"/>
                <a:gd name="connsiteY1" fmla="*/ 446 h 831054"/>
                <a:gd name="connsiteX2" fmla="*/ 482552 w 587238"/>
                <a:gd name="connsiteY2" fmla="*/ 5526 h 831054"/>
                <a:gd name="connsiteX3" fmla="*/ 580342 w 587238"/>
                <a:gd name="connsiteY3" fmla="*/ 23306 h 831054"/>
                <a:gd name="connsiteX4" fmla="*/ 577167 w 587238"/>
                <a:gd name="connsiteY4" fmla="*/ 110301 h 831054"/>
                <a:gd name="connsiteX5" fmla="*/ 551132 w 587238"/>
                <a:gd name="connsiteY5" fmla="*/ 201106 h 831054"/>
                <a:gd name="connsiteX6" fmla="*/ 526367 w 587238"/>
                <a:gd name="connsiteY6" fmla="*/ 303976 h 831054"/>
                <a:gd name="connsiteX7" fmla="*/ 508587 w 587238"/>
                <a:gd name="connsiteY7" fmla="*/ 363666 h 831054"/>
                <a:gd name="connsiteX8" fmla="*/ 484457 w 587238"/>
                <a:gd name="connsiteY8" fmla="*/ 445581 h 831054"/>
                <a:gd name="connsiteX9" fmla="*/ 435562 w 587238"/>
                <a:gd name="connsiteY9" fmla="*/ 563691 h 831054"/>
                <a:gd name="connsiteX10" fmla="*/ 401272 w 587238"/>
                <a:gd name="connsiteY10" fmla="*/ 666561 h 831054"/>
                <a:gd name="connsiteX11" fmla="*/ 355552 w 587238"/>
                <a:gd name="connsiteY11" fmla="*/ 769431 h 831054"/>
                <a:gd name="connsiteX12" fmla="*/ 318087 w 587238"/>
                <a:gd name="connsiteY12" fmla="*/ 831026 h 831054"/>
                <a:gd name="connsiteX13" fmla="*/ 262842 w 587238"/>
                <a:gd name="connsiteY13" fmla="*/ 762446 h 831054"/>
                <a:gd name="connsiteX14" fmla="*/ 226647 w 587238"/>
                <a:gd name="connsiteY14" fmla="*/ 687516 h 831054"/>
                <a:gd name="connsiteX15" fmla="*/ 159972 w 587238"/>
                <a:gd name="connsiteY15" fmla="*/ 582741 h 831054"/>
                <a:gd name="connsiteX16" fmla="*/ 102187 w 587238"/>
                <a:gd name="connsiteY16" fmla="*/ 432881 h 831054"/>
                <a:gd name="connsiteX17" fmla="*/ 45672 w 587238"/>
                <a:gd name="connsiteY17" fmla="*/ 278576 h 831054"/>
                <a:gd name="connsiteX18" fmla="*/ 16462 w 587238"/>
                <a:gd name="connsiteY18" fmla="*/ 142051 h 831054"/>
                <a:gd name="connsiteX19" fmla="*/ 3127 w 587238"/>
                <a:gd name="connsiteY19" fmla="*/ 23306 h 831054"/>
                <a:gd name="connsiteX0" fmla="*/ 3127 w 587238"/>
                <a:gd name="connsiteY0" fmla="*/ 23306 h 831054"/>
                <a:gd name="connsiteX1" fmla="*/ 255222 w 587238"/>
                <a:gd name="connsiteY1" fmla="*/ 446 h 831054"/>
                <a:gd name="connsiteX2" fmla="*/ 482552 w 587238"/>
                <a:gd name="connsiteY2" fmla="*/ 5526 h 831054"/>
                <a:gd name="connsiteX3" fmla="*/ 580342 w 587238"/>
                <a:gd name="connsiteY3" fmla="*/ 23306 h 831054"/>
                <a:gd name="connsiteX4" fmla="*/ 577167 w 587238"/>
                <a:gd name="connsiteY4" fmla="*/ 110301 h 831054"/>
                <a:gd name="connsiteX5" fmla="*/ 551132 w 587238"/>
                <a:gd name="connsiteY5" fmla="*/ 201106 h 831054"/>
                <a:gd name="connsiteX6" fmla="*/ 526367 w 587238"/>
                <a:gd name="connsiteY6" fmla="*/ 303976 h 831054"/>
                <a:gd name="connsiteX7" fmla="*/ 508587 w 587238"/>
                <a:gd name="connsiteY7" fmla="*/ 363666 h 831054"/>
                <a:gd name="connsiteX8" fmla="*/ 435562 w 587238"/>
                <a:gd name="connsiteY8" fmla="*/ 563691 h 831054"/>
                <a:gd name="connsiteX9" fmla="*/ 401272 w 587238"/>
                <a:gd name="connsiteY9" fmla="*/ 666561 h 831054"/>
                <a:gd name="connsiteX10" fmla="*/ 355552 w 587238"/>
                <a:gd name="connsiteY10" fmla="*/ 769431 h 831054"/>
                <a:gd name="connsiteX11" fmla="*/ 318087 w 587238"/>
                <a:gd name="connsiteY11" fmla="*/ 831026 h 831054"/>
                <a:gd name="connsiteX12" fmla="*/ 262842 w 587238"/>
                <a:gd name="connsiteY12" fmla="*/ 762446 h 831054"/>
                <a:gd name="connsiteX13" fmla="*/ 226647 w 587238"/>
                <a:gd name="connsiteY13" fmla="*/ 687516 h 831054"/>
                <a:gd name="connsiteX14" fmla="*/ 159972 w 587238"/>
                <a:gd name="connsiteY14" fmla="*/ 582741 h 831054"/>
                <a:gd name="connsiteX15" fmla="*/ 102187 w 587238"/>
                <a:gd name="connsiteY15" fmla="*/ 432881 h 831054"/>
                <a:gd name="connsiteX16" fmla="*/ 45672 w 587238"/>
                <a:gd name="connsiteY16" fmla="*/ 278576 h 831054"/>
                <a:gd name="connsiteX17" fmla="*/ 16462 w 587238"/>
                <a:gd name="connsiteY17" fmla="*/ 142051 h 831054"/>
                <a:gd name="connsiteX18" fmla="*/ 3127 w 587238"/>
                <a:gd name="connsiteY18" fmla="*/ 23306 h 831054"/>
                <a:gd name="connsiteX0" fmla="*/ 3127 w 587238"/>
                <a:gd name="connsiteY0" fmla="*/ 23306 h 831054"/>
                <a:gd name="connsiteX1" fmla="*/ 255222 w 587238"/>
                <a:gd name="connsiteY1" fmla="*/ 446 h 831054"/>
                <a:gd name="connsiteX2" fmla="*/ 482552 w 587238"/>
                <a:gd name="connsiteY2" fmla="*/ 5526 h 831054"/>
                <a:gd name="connsiteX3" fmla="*/ 580342 w 587238"/>
                <a:gd name="connsiteY3" fmla="*/ 23306 h 831054"/>
                <a:gd name="connsiteX4" fmla="*/ 577167 w 587238"/>
                <a:gd name="connsiteY4" fmla="*/ 110301 h 831054"/>
                <a:gd name="connsiteX5" fmla="*/ 551132 w 587238"/>
                <a:gd name="connsiteY5" fmla="*/ 201106 h 831054"/>
                <a:gd name="connsiteX6" fmla="*/ 526367 w 587238"/>
                <a:gd name="connsiteY6" fmla="*/ 303976 h 831054"/>
                <a:gd name="connsiteX7" fmla="*/ 492712 w 587238"/>
                <a:gd name="connsiteY7" fmla="*/ 408116 h 831054"/>
                <a:gd name="connsiteX8" fmla="*/ 435562 w 587238"/>
                <a:gd name="connsiteY8" fmla="*/ 563691 h 831054"/>
                <a:gd name="connsiteX9" fmla="*/ 401272 w 587238"/>
                <a:gd name="connsiteY9" fmla="*/ 666561 h 831054"/>
                <a:gd name="connsiteX10" fmla="*/ 355552 w 587238"/>
                <a:gd name="connsiteY10" fmla="*/ 769431 h 831054"/>
                <a:gd name="connsiteX11" fmla="*/ 318087 w 587238"/>
                <a:gd name="connsiteY11" fmla="*/ 831026 h 831054"/>
                <a:gd name="connsiteX12" fmla="*/ 262842 w 587238"/>
                <a:gd name="connsiteY12" fmla="*/ 762446 h 831054"/>
                <a:gd name="connsiteX13" fmla="*/ 226647 w 587238"/>
                <a:gd name="connsiteY13" fmla="*/ 687516 h 831054"/>
                <a:gd name="connsiteX14" fmla="*/ 159972 w 587238"/>
                <a:gd name="connsiteY14" fmla="*/ 582741 h 831054"/>
                <a:gd name="connsiteX15" fmla="*/ 102187 w 587238"/>
                <a:gd name="connsiteY15" fmla="*/ 432881 h 831054"/>
                <a:gd name="connsiteX16" fmla="*/ 45672 w 587238"/>
                <a:gd name="connsiteY16" fmla="*/ 278576 h 831054"/>
                <a:gd name="connsiteX17" fmla="*/ 16462 w 587238"/>
                <a:gd name="connsiteY17" fmla="*/ 142051 h 831054"/>
                <a:gd name="connsiteX18" fmla="*/ 3127 w 587238"/>
                <a:gd name="connsiteY18" fmla="*/ 23306 h 831054"/>
                <a:gd name="connsiteX0" fmla="*/ 3127 w 580016"/>
                <a:gd name="connsiteY0" fmla="*/ 23306 h 831054"/>
                <a:gd name="connsiteX1" fmla="*/ 255222 w 580016"/>
                <a:gd name="connsiteY1" fmla="*/ 446 h 831054"/>
                <a:gd name="connsiteX2" fmla="*/ 482552 w 580016"/>
                <a:gd name="connsiteY2" fmla="*/ 5526 h 831054"/>
                <a:gd name="connsiteX3" fmla="*/ 513667 w 580016"/>
                <a:gd name="connsiteY3" fmla="*/ 93156 h 831054"/>
                <a:gd name="connsiteX4" fmla="*/ 577167 w 580016"/>
                <a:gd name="connsiteY4" fmla="*/ 110301 h 831054"/>
                <a:gd name="connsiteX5" fmla="*/ 551132 w 580016"/>
                <a:gd name="connsiteY5" fmla="*/ 201106 h 831054"/>
                <a:gd name="connsiteX6" fmla="*/ 526367 w 580016"/>
                <a:gd name="connsiteY6" fmla="*/ 303976 h 831054"/>
                <a:gd name="connsiteX7" fmla="*/ 492712 w 580016"/>
                <a:gd name="connsiteY7" fmla="*/ 408116 h 831054"/>
                <a:gd name="connsiteX8" fmla="*/ 435562 w 580016"/>
                <a:gd name="connsiteY8" fmla="*/ 563691 h 831054"/>
                <a:gd name="connsiteX9" fmla="*/ 401272 w 580016"/>
                <a:gd name="connsiteY9" fmla="*/ 666561 h 831054"/>
                <a:gd name="connsiteX10" fmla="*/ 355552 w 580016"/>
                <a:gd name="connsiteY10" fmla="*/ 769431 h 831054"/>
                <a:gd name="connsiteX11" fmla="*/ 318087 w 580016"/>
                <a:gd name="connsiteY11" fmla="*/ 831026 h 831054"/>
                <a:gd name="connsiteX12" fmla="*/ 262842 w 580016"/>
                <a:gd name="connsiteY12" fmla="*/ 762446 h 831054"/>
                <a:gd name="connsiteX13" fmla="*/ 226647 w 580016"/>
                <a:gd name="connsiteY13" fmla="*/ 687516 h 831054"/>
                <a:gd name="connsiteX14" fmla="*/ 159972 w 580016"/>
                <a:gd name="connsiteY14" fmla="*/ 582741 h 831054"/>
                <a:gd name="connsiteX15" fmla="*/ 102187 w 580016"/>
                <a:gd name="connsiteY15" fmla="*/ 432881 h 831054"/>
                <a:gd name="connsiteX16" fmla="*/ 45672 w 580016"/>
                <a:gd name="connsiteY16" fmla="*/ 278576 h 831054"/>
                <a:gd name="connsiteX17" fmla="*/ 16462 w 580016"/>
                <a:gd name="connsiteY17" fmla="*/ 142051 h 831054"/>
                <a:gd name="connsiteX18" fmla="*/ 3127 w 580016"/>
                <a:gd name="connsiteY18" fmla="*/ 23306 h 831054"/>
                <a:gd name="connsiteX0" fmla="*/ 3127 w 587238"/>
                <a:gd name="connsiteY0" fmla="*/ 23306 h 831054"/>
                <a:gd name="connsiteX1" fmla="*/ 255222 w 587238"/>
                <a:gd name="connsiteY1" fmla="*/ 446 h 831054"/>
                <a:gd name="connsiteX2" fmla="*/ 482552 w 587238"/>
                <a:gd name="connsiteY2" fmla="*/ 5526 h 831054"/>
                <a:gd name="connsiteX3" fmla="*/ 580342 w 587238"/>
                <a:gd name="connsiteY3" fmla="*/ 16956 h 831054"/>
                <a:gd name="connsiteX4" fmla="*/ 577167 w 587238"/>
                <a:gd name="connsiteY4" fmla="*/ 110301 h 831054"/>
                <a:gd name="connsiteX5" fmla="*/ 551132 w 587238"/>
                <a:gd name="connsiteY5" fmla="*/ 201106 h 831054"/>
                <a:gd name="connsiteX6" fmla="*/ 526367 w 587238"/>
                <a:gd name="connsiteY6" fmla="*/ 303976 h 831054"/>
                <a:gd name="connsiteX7" fmla="*/ 492712 w 587238"/>
                <a:gd name="connsiteY7" fmla="*/ 408116 h 831054"/>
                <a:gd name="connsiteX8" fmla="*/ 435562 w 587238"/>
                <a:gd name="connsiteY8" fmla="*/ 563691 h 831054"/>
                <a:gd name="connsiteX9" fmla="*/ 401272 w 587238"/>
                <a:gd name="connsiteY9" fmla="*/ 666561 h 831054"/>
                <a:gd name="connsiteX10" fmla="*/ 355552 w 587238"/>
                <a:gd name="connsiteY10" fmla="*/ 769431 h 831054"/>
                <a:gd name="connsiteX11" fmla="*/ 318087 w 587238"/>
                <a:gd name="connsiteY11" fmla="*/ 831026 h 831054"/>
                <a:gd name="connsiteX12" fmla="*/ 262842 w 587238"/>
                <a:gd name="connsiteY12" fmla="*/ 762446 h 831054"/>
                <a:gd name="connsiteX13" fmla="*/ 226647 w 587238"/>
                <a:gd name="connsiteY13" fmla="*/ 687516 h 831054"/>
                <a:gd name="connsiteX14" fmla="*/ 159972 w 587238"/>
                <a:gd name="connsiteY14" fmla="*/ 582741 h 831054"/>
                <a:gd name="connsiteX15" fmla="*/ 102187 w 587238"/>
                <a:gd name="connsiteY15" fmla="*/ 432881 h 831054"/>
                <a:gd name="connsiteX16" fmla="*/ 45672 w 587238"/>
                <a:gd name="connsiteY16" fmla="*/ 278576 h 831054"/>
                <a:gd name="connsiteX17" fmla="*/ 16462 w 587238"/>
                <a:gd name="connsiteY17" fmla="*/ 142051 h 831054"/>
                <a:gd name="connsiteX18" fmla="*/ 3127 w 587238"/>
                <a:gd name="connsiteY18" fmla="*/ 23306 h 831054"/>
                <a:gd name="connsiteX0" fmla="*/ 3127 w 581156"/>
                <a:gd name="connsiteY0" fmla="*/ 23306 h 831054"/>
                <a:gd name="connsiteX1" fmla="*/ 255222 w 581156"/>
                <a:gd name="connsiteY1" fmla="*/ 446 h 831054"/>
                <a:gd name="connsiteX2" fmla="*/ 482552 w 581156"/>
                <a:gd name="connsiteY2" fmla="*/ 5526 h 831054"/>
                <a:gd name="connsiteX3" fmla="*/ 580342 w 581156"/>
                <a:gd name="connsiteY3" fmla="*/ 16956 h 831054"/>
                <a:gd name="connsiteX4" fmla="*/ 577167 w 581156"/>
                <a:gd name="connsiteY4" fmla="*/ 110301 h 831054"/>
                <a:gd name="connsiteX5" fmla="*/ 551132 w 581156"/>
                <a:gd name="connsiteY5" fmla="*/ 201106 h 831054"/>
                <a:gd name="connsiteX6" fmla="*/ 526367 w 581156"/>
                <a:gd name="connsiteY6" fmla="*/ 303976 h 831054"/>
                <a:gd name="connsiteX7" fmla="*/ 492712 w 581156"/>
                <a:gd name="connsiteY7" fmla="*/ 408116 h 831054"/>
                <a:gd name="connsiteX8" fmla="*/ 435562 w 581156"/>
                <a:gd name="connsiteY8" fmla="*/ 563691 h 831054"/>
                <a:gd name="connsiteX9" fmla="*/ 401272 w 581156"/>
                <a:gd name="connsiteY9" fmla="*/ 666561 h 831054"/>
                <a:gd name="connsiteX10" fmla="*/ 355552 w 581156"/>
                <a:gd name="connsiteY10" fmla="*/ 769431 h 831054"/>
                <a:gd name="connsiteX11" fmla="*/ 318087 w 581156"/>
                <a:gd name="connsiteY11" fmla="*/ 831026 h 831054"/>
                <a:gd name="connsiteX12" fmla="*/ 262842 w 581156"/>
                <a:gd name="connsiteY12" fmla="*/ 762446 h 831054"/>
                <a:gd name="connsiteX13" fmla="*/ 226647 w 581156"/>
                <a:gd name="connsiteY13" fmla="*/ 687516 h 831054"/>
                <a:gd name="connsiteX14" fmla="*/ 159972 w 581156"/>
                <a:gd name="connsiteY14" fmla="*/ 582741 h 831054"/>
                <a:gd name="connsiteX15" fmla="*/ 102187 w 581156"/>
                <a:gd name="connsiteY15" fmla="*/ 432881 h 831054"/>
                <a:gd name="connsiteX16" fmla="*/ 45672 w 581156"/>
                <a:gd name="connsiteY16" fmla="*/ 278576 h 831054"/>
                <a:gd name="connsiteX17" fmla="*/ 16462 w 581156"/>
                <a:gd name="connsiteY17" fmla="*/ 142051 h 831054"/>
                <a:gd name="connsiteX18" fmla="*/ 3127 w 581156"/>
                <a:gd name="connsiteY18" fmla="*/ 23306 h 831054"/>
                <a:gd name="connsiteX0" fmla="*/ 3127 w 581156"/>
                <a:gd name="connsiteY0" fmla="*/ 23306 h 831054"/>
                <a:gd name="connsiteX1" fmla="*/ 255222 w 581156"/>
                <a:gd name="connsiteY1" fmla="*/ 446 h 831054"/>
                <a:gd name="connsiteX2" fmla="*/ 482552 w 581156"/>
                <a:gd name="connsiteY2" fmla="*/ 5526 h 831054"/>
                <a:gd name="connsiteX3" fmla="*/ 580342 w 581156"/>
                <a:gd name="connsiteY3" fmla="*/ 16956 h 831054"/>
                <a:gd name="connsiteX4" fmla="*/ 577167 w 581156"/>
                <a:gd name="connsiteY4" fmla="*/ 110301 h 831054"/>
                <a:gd name="connsiteX5" fmla="*/ 551132 w 581156"/>
                <a:gd name="connsiteY5" fmla="*/ 201106 h 831054"/>
                <a:gd name="connsiteX6" fmla="*/ 526367 w 581156"/>
                <a:gd name="connsiteY6" fmla="*/ 303976 h 831054"/>
                <a:gd name="connsiteX7" fmla="*/ 492712 w 581156"/>
                <a:gd name="connsiteY7" fmla="*/ 408116 h 831054"/>
                <a:gd name="connsiteX8" fmla="*/ 435562 w 581156"/>
                <a:gd name="connsiteY8" fmla="*/ 563691 h 831054"/>
                <a:gd name="connsiteX9" fmla="*/ 401272 w 581156"/>
                <a:gd name="connsiteY9" fmla="*/ 666561 h 831054"/>
                <a:gd name="connsiteX10" fmla="*/ 355552 w 581156"/>
                <a:gd name="connsiteY10" fmla="*/ 769431 h 831054"/>
                <a:gd name="connsiteX11" fmla="*/ 318087 w 581156"/>
                <a:gd name="connsiteY11" fmla="*/ 831026 h 831054"/>
                <a:gd name="connsiteX12" fmla="*/ 262842 w 581156"/>
                <a:gd name="connsiteY12" fmla="*/ 762446 h 831054"/>
                <a:gd name="connsiteX13" fmla="*/ 226647 w 581156"/>
                <a:gd name="connsiteY13" fmla="*/ 687516 h 831054"/>
                <a:gd name="connsiteX14" fmla="*/ 159972 w 581156"/>
                <a:gd name="connsiteY14" fmla="*/ 582741 h 831054"/>
                <a:gd name="connsiteX15" fmla="*/ 102187 w 581156"/>
                <a:gd name="connsiteY15" fmla="*/ 432881 h 831054"/>
                <a:gd name="connsiteX16" fmla="*/ 45672 w 581156"/>
                <a:gd name="connsiteY16" fmla="*/ 278576 h 831054"/>
                <a:gd name="connsiteX17" fmla="*/ 16462 w 581156"/>
                <a:gd name="connsiteY17" fmla="*/ 142051 h 831054"/>
                <a:gd name="connsiteX18" fmla="*/ 3127 w 581156"/>
                <a:gd name="connsiteY18" fmla="*/ 23306 h 831054"/>
                <a:gd name="connsiteX0" fmla="*/ 3127 w 586544"/>
                <a:gd name="connsiteY0" fmla="*/ 23306 h 831054"/>
                <a:gd name="connsiteX1" fmla="*/ 255222 w 586544"/>
                <a:gd name="connsiteY1" fmla="*/ 446 h 831054"/>
                <a:gd name="connsiteX2" fmla="*/ 482552 w 586544"/>
                <a:gd name="connsiteY2" fmla="*/ 5526 h 831054"/>
                <a:gd name="connsiteX3" fmla="*/ 580342 w 586544"/>
                <a:gd name="connsiteY3" fmla="*/ 16956 h 831054"/>
                <a:gd name="connsiteX4" fmla="*/ 577167 w 586544"/>
                <a:gd name="connsiteY4" fmla="*/ 110301 h 831054"/>
                <a:gd name="connsiteX5" fmla="*/ 551132 w 586544"/>
                <a:gd name="connsiteY5" fmla="*/ 201106 h 831054"/>
                <a:gd name="connsiteX6" fmla="*/ 526367 w 586544"/>
                <a:gd name="connsiteY6" fmla="*/ 303976 h 831054"/>
                <a:gd name="connsiteX7" fmla="*/ 492712 w 586544"/>
                <a:gd name="connsiteY7" fmla="*/ 408116 h 831054"/>
                <a:gd name="connsiteX8" fmla="*/ 435562 w 586544"/>
                <a:gd name="connsiteY8" fmla="*/ 563691 h 831054"/>
                <a:gd name="connsiteX9" fmla="*/ 401272 w 586544"/>
                <a:gd name="connsiteY9" fmla="*/ 666561 h 831054"/>
                <a:gd name="connsiteX10" fmla="*/ 355552 w 586544"/>
                <a:gd name="connsiteY10" fmla="*/ 769431 h 831054"/>
                <a:gd name="connsiteX11" fmla="*/ 318087 w 586544"/>
                <a:gd name="connsiteY11" fmla="*/ 831026 h 831054"/>
                <a:gd name="connsiteX12" fmla="*/ 262842 w 586544"/>
                <a:gd name="connsiteY12" fmla="*/ 762446 h 831054"/>
                <a:gd name="connsiteX13" fmla="*/ 226647 w 586544"/>
                <a:gd name="connsiteY13" fmla="*/ 687516 h 831054"/>
                <a:gd name="connsiteX14" fmla="*/ 159972 w 586544"/>
                <a:gd name="connsiteY14" fmla="*/ 582741 h 831054"/>
                <a:gd name="connsiteX15" fmla="*/ 102187 w 586544"/>
                <a:gd name="connsiteY15" fmla="*/ 432881 h 831054"/>
                <a:gd name="connsiteX16" fmla="*/ 45672 w 586544"/>
                <a:gd name="connsiteY16" fmla="*/ 278576 h 831054"/>
                <a:gd name="connsiteX17" fmla="*/ 16462 w 586544"/>
                <a:gd name="connsiteY17" fmla="*/ 142051 h 831054"/>
                <a:gd name="connsiteX18" fmla="*/ 3127 w 586544"/>
                <a:gd name="connsiteY18" fmla="*/ 23306 h 831054"/>
                <a:gd name="connsiteX0" fmla="*/ 3127 w 588683"/>
                <a:gd name="connsiteY0" fmla="*/ 23306 h 831054"/>
                <a:gd name="connsiteX1" fmla="*/ 255222 w 588683"/>
                <a:gd name="connsiteY1" fmla="*/ 446 h 831054"/>
                <a:gd name="connsiteX2" fmla="*/ 482552 w 588683"/>
                <a:gd name="connsiteY2" fmla="*/ 5526 h 831054"/>
                <a:gd name="connsiteX3" fmla="*/ 580342 w 588683"/>
                <a:gd name="connsiteY3" fmla="*/ 16956 h 831054"/>
                <a:gd name="connsiteX4" fmla="*/ 577167 w 588683"/>
                <a:gd name="connsiteY4" fmla="*/ 110301 h 831054"/>
                <a:gd name="connsiteX5" fmla="*/ 551132 w 588683"/>
                <a:gd name="connsiteY5" fmla="*/ 201106 h 831054"/>
                <a:gd name="connsiteX6" fmla="*/ 526367 w 588683"/>
                <a:gd name="connsiteY6" fmla="*/ 303976 h 831054"/>
                <a:gd name="connsiteX7" fmla="*/ 492712 w 588683"/>
                <a:gd name="connsiteY7" fmla="*/ 408116 h 831054"/>
                <a:gd name="connsiteX8" fmla="*/ 435562 w 588683"/>
                <a:gd name="connsiteY8" fmla="*/ 563691 h 831054"/>
                <a:gd name="connsiteX9" fmla="*/ 401272 w 588683"/>
                <a:gd name="connsiteY9" fmla="*/ 666561 h 831054"/>
                <a:gd name="connsiteX10" fmla="*/ 355552 w 588683"/>
                <a:gd name="connsiteY10" fmla="*/ 769431 h 831054"/>
                <a:gd name="connsiteX11" fmla="*/ 318087 w 588683"/>
                <a:gd name="connsiteY11" fmla="*/ 831026 h 831054"/>
                <a:gd name="connsiteX12" fmla="*/ 262842 w 588683"/>
                <a:gd name="connsiteY12" fmla="*/ 762446 h 831054"/>
                <a:gd name="connsiteX13" fmla="*/ 226647 w 588683"/>
                <a:gd name="connsiteY13" fmla="*/ 687516 h 831054"/>
                <a:gd name="connsiteX14" fmla="*/ 159972 w 588683"/>
                <a:gd name="connsiteY14" fmla="*/ 582741 h 831054"/>
                <a:gd name="connsiteX15" fmla="*/ 102187 w 588683"/>
                <a:gd name="connsiteY15" fmla="*/ 432881 h 831054"/>
                <a:gd name="connsiteX16" fmla="*/ 45672 w 588683"/>
                <a:gd name="connsiteY16" fmla="*/ 278576 h 831054"/>
                <a:gd name="connsiteX17" fmla="*/ 16462 w 588683"/>
                <a:gd name="connsiteY17" fmla="*/ 142051 h 831054"/>
                <a:gd name="connsiteX18" fmla="*/ 3127 w 588683"/>
                <a:gd name="connsiteY18" fmla="*/ 23306 h 831054"/>
                <a:gd name="connsiteX0" fmla="*/ 6172 w 591728"/>
                <a:gd name="connsiteY0" fmla="*/ 23306 h 831054"/>
                <a:gd name="connsiteX1" fmla="*/ 258267 w 591728"/>
                <a:gd name="connsiteY1" fmla="*/ 446 h 831054"/>
                <a:gd name="connsiteX2" fmla="*/ 485597 w 591728"/>
                <a:gd name="connsiteY2" fmla="*/ 5526 h 831054"/>
                <a:gd name="connsiteX3" fmla="*/ 583387 w 591728"/>
                <a:gd name="connsiteY3" fmla="*/ 16956 h 831054"/>
                <a:gd name="connsiteX4" fmla="*/ 580212 w 591728"/>
                <a:gd name="connsiteY4" fmla="*/ 110301 h 831054"/>
                <a:gd name="connsiteX5" fmla="*/ 554177 w 591728"/>
                <a:gd name="connsiteY5" fmla="*/ 201106 h 831054"/>
                <a:gd name="connsiteX6" fmla="*/ 529412 w 591728"/>
                <a:gd name="connsiteY6" fmla="*/ 303976 h 831054"/>
                <a:gd name="connsiteX7" fmla="*/ 495757 w 591728"/>
                <a:gd name="connsiteY7" fmla="*/ 408116 h 831054"/>
                <a:gd name="connsiteX8" fmla="*/ 438607 w 591728"/>
                <a:gd name="connsiteY8" fmla="*/ 563691 h 831054"/>
                <a:gd name="connsiteX9" fmla="*/ 404317 w 591728"/>
                <a:gd name="connsiteY9" fmla="*/ 666561 h 831054"/>
                <a:gd name="connsiteX10" fmla="*/ 358597 w 591728"/>
                <a:gd name="connsiteY10" fmla="*/ 769431 h 831054"/>
                <a:gd name="connsiteX11" fmla="*/ 321132 w 591728"/>
                <a:gd name="connsiteY11" fmla="*/ 831026 h 831054"/>
                <a:gd name="connsiteX12" fmla="*/ 265887 w 591728"/>
                <a:gd name="connsiteY12" fmla="*/ 762446 h 831054"/>
                <a:gd name="connsiteX13" fmla="*/ 229692 w 591728"/>
                <a:gd name="connsiteY13" fmla="*/ 687516 h 831054"/>
                <a:gd name="connsiteX14" fmla="*/ 163017 w 591728"/>
                <a:gd name="connsiteY14" fmla="*/ 582741 h 831054"/>
                <a:gd name="connsiteX15" fmla="*/ 105232 w 591728"/>
                <a:gd name="connsiteY15" fmla="*/ 432881 h 831054"/>
                <a:gd name="connsiteX16" fmla="*/ 48717 w 591728"/>
                <a:gd name="connsiteY16" fmla="*/ 278576 h 831054"/>
                <a:gd name="connsiteX17" fmla="*/ 19507 w 591728"/>
                <a:gd name="connsiteY17" fmla="*/ 142051 h 831054"/>
                <a:gd name="connsiteX18" fmla="*/ 6172 w 591728"/>
                <a:gd name="connsiteY18" fmla="*/ 23306 h 831054"/>
                <a:gd name="connsiteX0" fmla="*/ 1236 w 586792"/>
                <a:gd name="connsiteY0" fmla="*/ 23306 h 831054"/>
                <a:gd name="connsiteX1" fmla="*/ 253331 w 586792"/>
                <a:gd name="connsiteY1" fmla="*/ 446 h 831054"/>
                <a:gd name="connsiteX2" fmla="*/ 480661 w 586792"/>
                <a:gd name="connsiteY2" fmla="*/ 5526 h 831054"/>
                <a:gd name="connsiteX3" fmla="*/ 578451 w 586792"/>
                <a:gd name="connsiteY3" fmla="*/ 16956 h 831054"/>
                <a:gd name="connsiteX4" fmla="*/ 575276 w 586792"/>
                <a:gd name="connsiteY4" fmla="*/ 110301 h 831054"/>
                <a:gd name="connsiteX5" fmla="*/ 549241 w 586792"/>
                <a:gd name="connsiteY5" fmla="*/ 201106 h 831054"/>
                <a:gd name="connsiteX6" fmla="*/ 524476 w 586792"/>
                <a:gd name="connsiteY6" fmla="*/ 303976 h 831054"/>
                <a:gd name="connsiteX7" fmla="*/ 490821 w 586792"/>
                <a:gd name="connsiteY7" fmla="*/ 408116 h 831054"/>
                <a:gd name="connsiteX8" fmla="*/ 433671 w 586792"/>
                <a:gd name="connsiteY8" fmla="*/ 563691 h 831054"/>
                <a:gd name="connsiteX9" fmla="*/ 399381 w 586792"/>
                <a:gd name="connsiteY9" fmla="*/ 666561 h 831054"/>
                <a:gd name="connsiteX10" fmla="*/ 353661 w 586792"/>
                <a:gd name="connsiteY10" fmla="*/ 769431 h 831054"/>
                <a:gd name="connsiteX11" fmla="*/ 316196 w 586792"/>
                <a:gd name="connsiteY11" fmla="*/ 831026 h 831054"/>
                <a:gd name="connsiteX12" fmla="*/ 260951 w 586792"/>
                <a:gd name="connsiteY12" fmla="*/ 762446 h 831054"/>
                <a:gd name="connsiteX13" fmla="*/ 224756 w 586792"/>
                <a:gd name="connsiteY13" fmla="*/ 687516 h 831054"/>
                <a:gd name="connsiteX14" fmla="*/ 158081 w 586792"/>
                <a:gd name="connsiteY14" fmla="*/ 582741 h 831054"/>
                <a:gd name="connsiteX15" fmla="*/ 100296 w 586792"/>
                <a:gd name="connsiteY15" fmla="*/ 432881 h 831054"/>
                <a:gd name="connsiteX16" fmla="*/ 43781 w 586792"/>
                <a:gd name="connsiteY16" fmla="*/ 278576 h 831054"/>
                <a:gd name="connsiteX17" fmla="*/ 81246 w 586792"/>
                <a:gd name="connsiteY17" fmla="*/ 135701 h 831054"/>
                <a:gd name="connsiteX18" fmla="*/ 1236 w 586792"/>
                <a:gd name="connsiteY18" fmla="*/ 23306 h 831054"/>
                <a:gd name="connsiteX0" fmla="*/ 8490 w 594046"/>
                <a:gd name="connsiteY0" fmla="*/ 23306 h 831054"/>
                <a:gd name="connsiteX1" fmla="*/ 260585 w 594046"/>
                <a:gd name="connsiteY1" fmla="*/ 446 h 831054"/>
                <a:gd name="connsiteX2" fmla="*/ 487915 w 594046"/>
                <a:gd name="connsiteY2" fmla="*/ 5526 h 831054"/>
                <a:gd name="connsiteX3" fmla="*/ 585705 w 594046"/>
                <a:gd name="connsiteY3" fmla="*/ 16956 h 831054"/>
                <a:gd name="connsiteX4" fmla="*/ 582530 w 594046"/>
                <a:gd name="connsiteY4" fmla="*/ 110301 h 831054"/>
                <a:gd name="connsiteX5" fmla="*/ 556495 w 594046"/>
                <a:gd name="connsiteY5" fmla="*/ 201106 h 831054"/>
                <a:gd name="connsiteX6" fmla="*/ 531730 w 594046"/>
                <a:gd name="connsiteY6" fmla="*/ 303976 h 831054"/>
                <a:gd name="connsiteX7" fmla="*/ 498075 w 594046"/>
                <a:gd name="connsiteY7" fmla="*/ 408116 h 831054"/>
                <a:gd name="connsiteX8" fmla="*/ 440925 w 594046"/>
                <a:gd name="connsiteY8" fmla="*/ 563691 h 831054"/>
                <a:gd name="connsiteX9" fmla="*/ 406635 w 594046"/>
                <a:gd name="connsiteY9" fmla="*/ 666561 h 831054"/>
                <a:gd name="connsiteX10" fmla="*/ 360915 w 594046"/>
                <a:gd name="connsiteY10" fmla="*/ 769431 h 831054"/>
                <a:gd name="connsiteX11" fmla="*/ 323450 w 594046"/>
                <a:gd name="connsiteY11" fmla="*/ 831026 h 831054"/>
                <a:gd name="connsiteX12" fmla="*/ 268205 w 594046"/>
                <a:gd name="connsiteY12" fmla="*/ 762446 h 831054"/>
                <a:gd name="connsiteX13" fmla="*/ 232010 w 594046"/>
                <a:gd name="connsiteY13" fmla="*/ 687516 h 831054"/>
                <a:gd name="connsiteX14" fmla="*/ 165335 w 594046"/>
                <a:gd name="connsiteY14" fmla="*/ 582741 h 831054"/>
                <a:gd name="connsiteX15" fmla="*/ 107550 w 594046"/>
                <a:gd name="connsiteY15" fmla="*/ 432881 h 831054"/>
                <a:gd name="connsiteX16" fmla="*/ 51035 w 594046"/>
                <a:gd name="connsiteY16" fmla="*/ 278576 h 831054"/>
                <a:gd name="connsiteX17" fmla="*/ 15475 w 594046"/>
                <a:gd name="connsiteY17" fmla="*/ 116651 h 831054"/>
                <a:gd name="connsiteX18" fmla="*/ 8490 w 594046"/>
                <a:gd name="connsiteY18" fmla="*/ 23306 h 831054"/>
                <a:gd name="connsiteX0" fmla="*/ 11756 w 590962"/>
                <a:gd name="connsiteY0" fmla="*/ 20464 h 831387"/>
                <a:gd name="connsiteX1" fmla="*/ 257501 w 590962"/>
                <a:gd name="connsiteY1" fmla="*/ 779 h 831387"/>
                <a:gd name="connsiteX2" fmla="*/ 484831 w 590962"/>
                <a:gd name="connsiteY2" fmla="*/ 5859 h 831387"/>
                <a:gd name="connsiteX3" fmla="*/ 582621 w 590962"/>
                <a:gd name="connsiteY3" fmla="*/ 17289 h 831387"/>
                <a:gd name="connsiteX4" fmla="*/ 579446 w 590962"/>
                <a:gd name="connsiteY4" fmla="*/ 110634 h 831387"/>
                <a:gd name="connsiteX5" fmla="*/ 553411 w 590962"/>
                <a:gd name="connsiteY5" fmla="*/ 201439 h 831387"/>
                <a:gd name="connsiteX6" fmla="*/ 528646 w 590962"/>
                <a:gd name="connsiteY6" fmla="*/ 304309 h 831387"/>
                <a:gd name="connsiteX7" fmla="*/ 494991 w 590962"/>
                <a:gd name="connsiteY7" fmla="*/ 408449 h 831387"/>
                <a:gd name="connsiteX8" fmla="*/ 437841 w 590962"/>
                <a:gd name="connsiteY8" fmla="*/ 564024 h 831387"/>
                <a:gd name="connsiteX9" fmla="*/ 403551 w 590962"/>
                <a:gd name="connsiteY9" fmla="*/ 666894 h 831387"/>
                <a:gd name="connsiteX10" fmla="*/ 357831 w 590962"/>
                <a:gd name="connsiteY10" fmla="*/ 769764 h 831387"/>
                <a:gd name="connsiteX11" fmla="*/ 320366 w 590962"/>
                <a:gd name="connsiteY11" fmla="*/ 831359 h 831387"/>
                <a:gd name="connsiteX12" fmla="*/ 265121 w 590962"/>
                <a:gd name="connsiteY12" fmla="*/ 762779 h 831387"/>
                <a:gd name="connsiteX13" fmla="*/ 228926 w 590962"/>
                <a:gd name="connsiteY13" fmla="*/ 687849 h 831387"/>
                <a:gd name="connsiteX14" fmla="*/ 162251 w 590962"/>
                <a:gd name="connsiteY14" fmla="*/ 583074 h 831387"/>
                <a:gd name="connsiteX15" fmla="*/ 104466 w 590962"/>
                <a:gd name="connsiteY15" fmla="*/ 433214 h 831387"/>
                <a:gd name="connsiteX16" fmla="*/ 47951 w 590962"/>
                <a:gd name="connsiteY16" fmla="*/ 278909 h 831387"/>
                <a:gd name="connsiteX17" fmla="*/ 12391 w 590962"/>
                <a:gd name="connsiteY17" fmla="*/ 116984 h 831387"/>
                <a:gd name="connsiteX18" fmla="*/ 11756 w 590962"/>
                <a:gd name="connsiteY18" fmla="*/ 20464 h 831387"/>
                <a:gd name="connsiteX0" fmla="*/ 9841 w 589047"/>
                <a:gd name="connsiteY0" fmla="*/ 20464 h 831387"/>
                <a:gd name="connsiteX1" fmla="*/ 255586 w 589047"/>
                <a:gd name="connsiteY1" fmla="*/ 779 h 831387"/>
                <a:gd name="connsiteX2" fmla="*/ 482916 w 589047"/>
                <a:gd name="connsiteY2" fmla="*/ 5859 h 831387"/>
                <a:gd name="connsiteX3" fmla="*/ 580706 w 589047"/>
                <a:gd name="connsiteY3" fmla="*/ 17289 h 831387"/>
                <a:gd name="connsiteX4" fmla="*/ 577531 w 589047"/>
                <a:gd name="connsiteY4" fmla="*/ 110634 h 831387"/>
                <a:gd name="connsiteX5" fmla="*/ 551496 w 589047"/>
                <a:gd name="connsiteY5" fmla="*/ 201439 h 831387"/>
                <a:gd name="connsiteX6" fmla="*/ 526731 w 589047"/>
                <a:gd name="connsiteY6" fmla="*/ 304309 h 831387"/>
                <a:gd name="connsiteX7" fmla="*/ 493076 w 589047"/>
                <a:gd name="connsiteY7" fmla="*/ 408449 h 831387"/>
                <a:gd name="connsiteX8" fmla="*/ 435926 w 589047"/>
                <a:gd name="connsiteY8" fmla="*/ 564024 h 831387"/>
                <a:gd name="connsiteX9" fmla="*/ 401636 w 589047"/>
                <a:gd name="connsiteY9" fmla="*/ 666894 h 831387"/>
                <a:gd name="connsiteX10" fmla="*/ 355916 w 589047"/>
                <a:gd name="connsiteY10" fmla="*/ 769764 h 831387"/>
                <a:gd name="connsiteX11" fmla="*/ 318451 w 589047"/>
                <a:gd name="connsiteY11" fmla="*/ 831359 h 831387"/>
                <a:gd name="connsiteX12" fmla="*/ 263206 w 589047"/>
                <a:gd name="connsiteY12" fmla="*/ 762779 h 831387"/>
                <a:gd name="connsiteX13" fmla="*/ 227011 w 589047"/>
                <a:gd name="connsiteY13" fmla="*/ 687849 h 831387"/>
                <a:gd name="connsiteX14" fmla="*/ 160336 w 589047"/>
                <a:gd name="connsiteY14" fmla="*/ 583074 h 831387"/>
                <a:gd name="connsiteX15" fmla="*/ 102551 w 589047"/>
                <a:gd name="connsiteY15" fmla="*/ 433214 h 831387"/>
                <a:gd name="connsiteX16" fmla="*/ 46036 w 589047"/>
                <a:gd name="connsiteY16" fmla="*/ 278909 h 831387"/>
                <a:gd name="connsiteX17" fmla="*/ 10476 w 589047"/>
                <a:gd name="connsiteY17" fmla="*/ 116984 h 831387"/>
                <a:gd name="connsiteX18" fmla="*/ 9841 w 589047"/>
                <a:gd name="connsiteY18" fmla="*/ 20464 h 831387"/>
                <a:gd name="connsiteX0" fmla="*/ 9841 w 589047"/>
                <a:gd name="connsiteY0" fmla="*/ 20464 h 831387"/>
                <a:gd name="connsiteX1" fmla="*/ 255586 w 589047"/>
                <a:gd name="connsiteY1" fmla="*/ 779 h 831387"/>
                <a:gd name="connsiteX2" fmla="*/ 482916 w 589047"/>
                <a:gd name="connsiteY2" fmla="*/ 5859 h 831387"/>
                <a:gd name="connsiteX3" fmla="*/ 580706 w 589047"/>
                <a:gd name="connsiteY3" fmla="*/ 17289 h 831387"/>
                <a:gd name="connsiteX4" fmla="*/ 577531 w 589047"/>
                <a:gd name="connsiteY4" fmla="*/ 110634 h 831387"/>
                <a:gd name="connsiteX5" fmla="*/ 551496 w 589047"/>
                <a:gd name="connsiteY5" fmla="*/ 201439 h 831387"/>
                <a:gd name="connsiteX6" fmla="*/ 526731 w 589047"/>
                <a:gd name="connsiteY6" fmla="*/ 304309 h 831387"/>
                <a:gd name="connsiteX7" fmla="*/ 493076 w 589047"/>
                <a:gd name="connsiteY7" fmla="*/ 408449 h 831387"/>
                <a:gd name="connsiteX8" fmla="*/ 435926 w 589047"/>
                <a:gd name="connsiteY8" fmla="*/ 564024 h 831387"/>
                <a:gd name="connsiteX9" fmla="*/ 401636 w 589047"/>
                <a:gd name="connsiteY9" fmla="*/ 666894 h 831387"/>
                <a:gd name="connsiteX10" fmla="*/ 355916 w 589047"/>
                <a:gd name="connsiteY10" fmla="*/ 769764 h 831387"/>
                <a:gd name="connsiteX11" fmla="*/ 318451 w 589047"/>
                <a:gd name="connsiteY11" fmla="*/ 831359 h 831387"/>
                <a:gd name="connsiteX12" fmla="*/ 263206 w 589047"/>
                <a:gd name="connsiteY12" fmla="*/ 762779 h 831387"/>
                <a:gd name="connsiteX13" fmla="*/ 227011 w 589047"/>
                <a:gd name="connsiteY13" fmla="*/ 687849 h 831387"/>
                <a:gd name="connsiteX14" fmla="*/ 160336 w 589047"/>
                <a:gd name="connsiteY14" fmla="*/ 583074 h 831387"/>
                <a:gd name="connsiteX15" fmla="*/ 102551 w 589047"/>
                <a:gd name="connsiteY15" fmla="*/ 433214 h 831387"/>
                <a:gd name="connsiteX16" fmla="*/ 46036 w 589047"/>
                <a:gd name="connsiteY16" fmla="*/ 278909 h 831387"/>
                <a:gd name="connsiteX17" fmla="*/ 10476 w 589047"/>
                <a:gd name="connsiteY17" fmla="*/ 116984 h 831387"/>
                <a:gd name="connsiteX18" fmla="*/ 9841 w 589047"/>
                <a:gd name="connsiteY18" fmla="*/ 20464 h 831387"/>
                <a:gd name="connsiteX0" fmla="*/ 2515 w 597596"/>
                <a:gd name="connsiteY0" fmla="*/ 20464 h 831387"/>
                <a:gd name="connsiteX1" fmla="*/ 264135 w 597596"/>
                <a:gd name="connsiteY1" fmla="*/ 779 h 831387"/>
                <a:gd name="connsiteX2" fmla="*/ 491465 w 597596"/>
                <a:gd name="connsiteY2" fmla="*/ 5859 h 831387"/>
                <a:gd name="connsiteX3" fmla="*/ 589255 w 597596"/>
                <a:gd name="connsiteY3" fmla="*/ 17289 h 831387"/>
                <a:gd name="connsiteX4" fmla="*/ 586080 w 597596"/>
                <a:gd name="connsiteY4" fmla="*/ 110634 h 831387"/>
                <a:gd name="connsiteX5" fmla="*/ 560045 w 597596"/>
                <a:gd name="connsiteY5" fmla="*/ 201439 h 831387"/>
                <a:gd name="connsiteX6" fmla="*/ 535280 w 597596"/>
                <a:gd name="connsiteY6" fmla="*/ 304309 h 831387"/>
                <a:gd name="connsiteX7" fmla="*/ 501625 w 597596"/>
                <a:gd name="connsiteY7" fmla="*/ 408449 h 831387"/>
                <a:gd name="connsiteX8" fmla="*/ 444475 w 597596"/>
                <a:gd name="connsiteY8" fmla="*/ 564024 h 831387"/>
                <a:gd name="connsiteX9" fmla="*/ 410185 w 597596"/>
                <a:gd name="connsiteY9" fmla="*/ 666894 h 831387"/>
                <a:gd name="connsiteX10" fmla="*/ 364465 w 597596"/>
                <a:gd name="connsiteY10" fmla="*/ 769764 h 831387"/>
                <a:gd name="connsiteX11" fmla="*/ 327000 w 597596"/>
                <a:gd name="connsiteY11" fmla="*/ 831359 h 831387"/>
                <a:gd name="connsiteX12" fmla="*/ 271755 w 597596"/>
                <a:gd name="connsiteY12" fmla="*/ 762779 h 831387"/>
                <a:gd name="connsiteX13" fmla="*/ 235560 w 597596"/>
                <a:gd name="connsiteY13" fmla="*/ 687849 h 831387"/>
                <a:gd name="connsiteX14" fmla="*/ 168885 w 597596"/>
                <a:gd name="connsiteY14" fmla="*/ 583074 h 831387"/>
                <a:gd name="connsiteX15" fmla="*/ 111100 w 597596"/>
                <a:gd name="connsiteY15" fmla="*/ 433214 h 831387"/>
                <a:gd name="connsiteX16" fmla="*/ 54585 w 597596"/>
                <a:gd name="connsiteY16" fmla="*/ 278909 h 831387"/>
                <a:gd name="connsiteX17" fmla="*/ 19025 w 597596"/>
                <a:gd name="connsiteY17" fmla="*/ 116984 h 831387"/>
                <a:gd name="connsiteX18" fmla="*/ 2515 w 597596"/>
                <a:gd name="connsiteY18" fmla="*/ 20464 h 831387"/>
                <a:gd name="connsiteX0" fmla="*/ 2515 w 597596"/>
                <a:gd name="connsiteY0" fmla="*/ 20464 h 831387"/>
                <a:gd name="connsiteX1" fmla="*/ 264135 w 597596"/>
                <a:gd name="connsiteY1" fmla="*/ 779 h 831387"/>
                <a:gd name="connsiteX2" fmla="*/ 491465 w 597596"/>
                <a:gd name="connsiteY2" fmla="*/ 5859 h 831387"/>
                <a:gd name="connsiteX3" fmla="*/ 589255 w 597596"/>
                <a:gd name="connsiteY3" fmla="*/ 17289 h 831387"/>
                <a:gd name="connsiteX4" fmla="*/ 586080 w 597596"/>
                <a:gd name="connsiteY4" fmla="*/ 110634 h 831387"/>
                <a:gd name="connsiteX5" fmla="*/ 560045 w 597596"/>
                <a:gd name="connsiteY5" fmla="*/ 201439 h 831387"/>
                <a:gd name="connsiteX6" fmla="*/ 535280 w 597596"/>
                <a:gd name="connsiteY6" fmla="*/ 304309 h 831387"/>
                <a:gd name="connsiteX7" fmla="*/ 501625 w 597596"/>
                <a:gd name="connsiteY7" fmla="*/ 408449 h 831387"/>
                <a:gd name="connsiteX8" fmla="*/ 444475 w 597596"/>
                <a:gd name="connsiteY8" fmla="*/ 564024 h 831387"/>
                <a:gd name="connsiteX9" fmla="*/ 410185 w 597596"/>
                <a:gd name="connsiteY9" fmla="*/ 666894 h 831387"/>
                <a:gd name="connsiteX10" fmla="*/ 364465 w 597596"/>
                <a:gd name="connsiteY10" fmla="*/ 769764 h 831387"/>
                <a:gd name="connsiteX11" fmla="*/ 327000 w 597596"/>
                <a:gd name="connsiteY11" fmla="*/ 831359 h 831387"/>
                <a:gd name="connsiteX12" fmla="*/ 271755 w 597596"/>
                <a:gd name="connsiteY12" fmla="*/ 762779 h 831387"/>
                <a:gd name="connsiteX13" fmla="*/ 235560 w 597596"/>
                <a:gd name="connsiteY13" fmla="*/ 687849 h 831387"/>
                <a:gd name="connsiteX14" fmla="*/ 168885 w 597596"/>
                <a:gd name="connsiteY14" fmla="*/ 583074 h 831387"/>
                <a:gd name="connsiteX15" fmla="*/ 111100 w 597596"/>
                <a:gd name="connsiteY15" fmla="*/ 433214 h 831387"/>
                <a:gd name="connsiteX16" fmla="*/ 54585 w 597596"/>
                <a:gd name="connsiteY16" fmla="*/ 278909 h 831387"/>
                <a:gd name="connsiteX17" fmla="*/ 19025 w 597596"/>
                <a:gd name="connsiteY17" fmla="*/ 116984 h 831387"/>
                <a:gd name="connsiteX18" fmla="*/ 2515 w 597596"/>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16510 w 595081"/>
                <a:gd name="connsiteY17" fmla="*/ 11698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19685 w 595081"/>
                <a:gd name="connsiteY17" fmla="*/ 12333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19685 w 595081"/>
                <a:gd name="connsiteY17" fmla="*/ 123334 h 831387"/>
                <a:gd name="connsiteX18" fmla="*/ 0 w 595081"/>
                <a:gd name="connsiteY18" fmla="*/ 20464 h 831387"/>
                <a:gd name="connsiteX0" fmla="*/ 5222 w 600303"/>
                <a:gd name="connsiteY0" fmla="*/ 20464 h 831387"/>
                <a:gd name="connsiteX1" fmla="*/ 266842 w 600303"/>
                <a:gd name="connsiteY1" fmla="*/ 779 h 831387"/>
                <a:gd name="connsiteX2" fmla="*/ 494172 w 600303"/>
                <a:gd name="connsiteY2" fmla="*/ 5859 h 831387"/>
                <a:gd name="connsiteX3" fmla="*/ 591962 w 600303"/>
                <a:gd name="connsiteY3" fmla="*/ 17289 h 831387"/>
                <a:gd name="connsiteX4" fmla="*/ 588787 w 600303"/>
                <a:gd name="connsiteY4" fmla="*/ 110634 h 831387"/>
                <a:gd name="connsiteX5" fmla="*/ 562752 w 600303"/>
                <a:gd name="connsiteY5" fmla="*/ 201439 h 831387"/>
                <a:gd name="connsiteX6" fmla="*/ 537987 w 600303"/>
                <a:gd name="connsiteY6" fmla="*/ 304309 h 831387"/>
                <a:gd name="connsiteX7" fmla="*/ 504332 w 600303"/>
                <a:gd name="connsiteY7" fmla="*/ 408449 h 831387"/>
                <a:gd name="connsiteX8" fmla="*/ 447182 w 600303"/>
                <a:gd name="connsiteY8" fmla="*/ 564024 h 831387"/>
                <a:gd name="connsiteX9" fmla="*/ 412892 w 600303"/>
                <a:gd name="connsiteY9" fmla="*/ 666894 h 831387"/>
                <a:gd name="connsiteX10" fmla="*/ 367172 w 600303"/>
                <a:gd name="connsiteY10" fmla="*/ 769764 h 831387"/>
                <a:gd name="connsiteX11" fmla="*/ 329707 w 600303"/>
                <a:gd name="connsiteY11" fmla="*/ 831359 h 831387"/>
                <a:gd name="connsiteX12" fmla="*/ 274462 w 600303"/>
                <a:gd name="connsiteY12" fmla="*/ 762779 h 831387"/>
                <a:gd name="connsiteX13" fmla="*/ 238267 w 600303"/>
                <a:gd name="connsiteY13" fmla="*/ 687849 h 831387"/>
                <a:gd name="connsiteX14" fmla="*/ 171592 w 600303"/>
                <a:gd name="connsiteY14" fmla="*/ 583074 h 831387"/>
                <a:gd name="connsiteX15" fmla="*/ 113807 w 600303"/>
                <a:gd name="connsiteY15" fmla="*/ 433214 h 831387"/>
                <a:gd name="connsiteX16" fmla="*/ 57292 w 600303"/>
                <a:gd name="connsiteY16" fmla="*/ 278909 h 831387"/>
                <a:gd name="connsiteX17" fmla="*/ 9032 w 600303"/>
                <a:gd name="connsiteY17" fmla="*/ 123334 h 831387"/>
                <a:gd name="connsiteX18" fmla="*/ 5222 w 600303"/>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3810 w 595081"/>
                <a:gd name="connsiteY17" fmla="*/ 12333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3810 w 595081"/>
                <a:gd name="connsiteY17" fmla="*/ 12333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22860 w 595081"/>
                <a:gd name="connsiteY17" fmla="*/ 13603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22860 w 595081"/>
                <a:gd name="connsiteY17" fmla="*/ 136034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29210 w 595081"/>
                <a:gd name="connsiteY17" fmla="*/ 177309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29210 w 595081"/>
                <a:gd name="connsiteY17" fmla="*/ 177309 h 831387"/>
                <a:gd name="connsiteX18" fmla="*/ 0 w 595081"/>
                <a:gd name="connsiteY18" fmla="*/ 20464 h 831387"/>
                <a:gd name="connsiteX0" fmla="*/ 0 w 595081"/>
                <a:gd name="connsiteY0" fmla="*/ 20464 h 831387"/>
                <a:gd name="connsiteX1" fmla="*/ 261620 w 595081"/>
                <a:gd name="connsiteY1" fmla="*/ 779 h 831387"/>
                <a:gd name="connsiteX2" fmla="*/ 488950 w 595081"/>
                <a:gd name="connsiteY2" fmla="*/ 5859 h 831387"/>
                <a:gd name="connsiteX3" fmla="*/ 586740 w 595081"/>
                <a:gd name="connsiteY3" fmla="*/ 17289 h 831387"/>
                <a:gd name="connsiteX4" fmla="*/ 583565 w 595081"/>
                <a:gd name="connsiteY4" fmla="*/ 110634 h 831387"/>
                <a:gd name="connsiteX5" fmla="*/ 557530 w 595081"/>
                <a:gd name="connsiteY5" fmla="*/ 201439 h 831387"/>
                <a:gd name="connsiteX6" fmla="*/ 532765 w 595081"/>
                <a:gd name="connsiteY6" fmla="*/ 304309 h 831387"/>
                <a:gd name="connsiteX7" fmla="*/ 499110 w 595081"/>
                <a:gd name="connsiteY7" fmla="*/ 408449 h 831387"/>
                <a:gd name="connsiteX8" fmla="*/ 441960 w 595081"/>
                <a:gd name="connsiteY8" fmla="*/ 564024 h 831387"/>
                <a:gd name="connsiteX9" fmla="*/ 407670 w 595081"/>
                <a:gd name="connsiteY9" fmla="*/ 666894 h 831387"/>
                <a:gd name="connsiteX10" fmla="*/ 361950 w 595081"/>
                <a:gd name="connsiteY10" fmla="*/ 769764 h 831387"/>
                <a:gd name="connsiteX11" fmla="*/ 324485 w 595081"/>
                <a:gd name="connsiteY11" fmla="*/ 831359 h 831387"/>
                <a:gd name="connsiteX12" fmla="*/ 269240 w 595081"/>
                <a:gd name="connsiteY12" fmla="*/ 762779 h 831387"/>
                <a:gd name="connsiteX13" fmla="*/ 233045 w 595081"/>
                <a:gd name="connsiteY13" fmla="*/ 687849 h 831387"/>
                <a:gd name="connsiteX14" fmla="*/ 166370 w 595081"/>
                <a:gd name="connsiteY14" fmla="*/ 583074 h 831387"/>
                <a:gd name="connsiteX15" fmla="*/ 108585 w 595081"/>
                <a:gd name="connsiteY15" fmla="*/ 433214 h 831387"/>
                <a:gd name="connsiteX16" fmla="*/ 52070 w 595081"/>
                <a:gd name="connsiteY16" fmla="*/ 278909 h 831387"/>
                <a:gd name="connsiteX17" fmla="*/ 19685 w 595081"/>
                <a:gd name="connsiteY17" fmla="*/ 123334 h 831387"/>
                <a:gd name="connsiteX18" fmla="*/ 0 w 595081"/>
                <a:gd name="connsiteY18" fmla="*/ 20464 h 831387"/>
                <a:gd name="connsiteX0" fmla="*/ 484 w 589215"/>
                <a:gd name="connsiteY0" fmla="*/ 17080 h 831178"/>
                <a:gd name="connsiteX1" fmla="*/ 255754 w 589215"/>
                <a:gd name="connsiteY1" fmla="*/ 570 h 831178"/>
                <a:gd name="connsiteX2" fmla="*/ 483084 w 589215"/>
                <a:gd name="connsiteY2" fmla="*/ 5650 h 831178"/>
                <a:gd name="connsiteX3" fmla="*/ 580874 w 589215"/>
                <a:gd name="connsiteY3" fmla="*/ 17080 h 831178"/>
                <a:gd name="connsiteX4" fmla="*/ 577699 w 589215"/>
                <a:gd name="connsiteY4" fmla="*/ 110425 h 831178"/>
                <a:gd name="connsiteX5" fmla="*/ 551664 w 589215"/>
                <a:gd name="connsiteY5" fmla="*/ 201230 h 831178"/>
                <a:gd name="connsiteX6" fmla="*/ 526899 w 589215"/>
                <a:gd name="connsiteY6" fmla="*/ 304100 h 831178"/>
                <a:gd name="connsiteX7" fmla="*/ 493244 w 589215"/>
                <a:gd name="connsiteY7" fmla="*/ 408240 h 831178"/>
                <a:gd name="connsiteX8" fmla="*/ 436094 w 589215"/>
                <a:gd name="connsiteY8" fmla="*/ 563815 h 831178"/>
                <a:gd name="connsiteX9" fmla="*/ 401804 w 589215"/>
                <a:gd name="connsiteY9" fmla="*/ 666685 h 831178"/>
                <a:gd name="connsiteX10" fmla="*/ 356084 w 589215"/>
                <a:gd name="connsiteY10" fmla="*/ 769555 h 831178"/>
                <a:gd name="connsiteX11" fmla="*/ 318619 w 589215"/>
                <a:gd name="connsiteY11" fmla="*/ 831150 h 831178"/>
                <a:gd name="connsiteX12" fmla="*/ 263374 w 589215"/>
                <a:gd name="connsiteY12" fmla="*/ 762570 h 831178"/>
                <a:gd name="connsiteX13" fmla="*/ 227179 w 589215"/>
                <a:gd name="connsiteY13" fmla="*/ 687640 h 831178"/>
                <a:gd name="connsiteX14" fmla="*/ 160504 w 589215"/>
                <a:gd name="connsiteY14" fmla="*/ 582865 h 831178"/>
                <a:gd name="connsiteX15" fmla="*/ 102719 w 589215"/>
                <a:gd name="connsiteY15" fmla="*/ 433005 h 831178"/>
                <a:gd name="connsiteX16" fmla="*/ 46204 w 589215"/>
                <a:gd name="connsiteY16" fmla="*/ 278700 h 831178"/>
                <a:gd name="connsiteX17" fmla="*/ 13819 w 589215"/>
                <a:gd name="connsiteY17" fmla="*/ 123125 h 831178"/>
                <a:gd name="connsiteX18" fmla="*/ 484 w 589215"/>
                <a:gd name="connsiteY18" fmla="*/ 17080 h 831178"/>
                <a:gd name="connsiteX0" fmla="*/ 484 w 589215"/>
                <a:gd name="connsiteY0" fmla="*/ 17080 h 831178"/>
                <a:gd name="connsiteX1" fmla="*/ 255754 w 589215"/>
                <a:gd name="connsiteY1" fmla="*/ 570 h 831178"/>
                <a:gd name="connsiteX2" fmla="*/ 483084 w 589215"/>
                <a:gd name="connsiteY2" fmla="*/ 5650 h 831178"/>
                <a:gd name="connsiteX3" fmla="*/ 580874 w 589215"/>
                <a:gd name="connsiteY3" fmla="*/ 17080 h 831178"/>
                <a:gd name="connsiteX4" fmla="*/ 577699 w 589215"/>
                <a:gd name="connsiteY4" fmla="*/ 110425 h 831178"/>
                <a:gd name="connsiteX5" fmla="*/ 551664 w 589215"/>
                <a:gd name="connsiteY5" fmla="*/ 201230 h 831178"/>
                <a:gd name="connsiteX6" fmla="*/ 526899 w 589215"/>
                <a:gd name="connsiteY6" fmla="*/ 304100 h 831178"/>
                <a:gd name="connsiteX7" fmla="*/ 493244 w 589215"/>
                <a:gd name="connsiteY7" fmla="*/ 408240 h 831178"/>
                <a:gd name="connsiteX8" fmla="*/ 436094 w 589215"/>
                <a:gd name="connsiteY8" fmla="*/ 563815 h 831178"/>
                <a:gd name="connsiteX9" fmla="*/ 401804 w 589215"/>
                <a:gd name="connsiteY9" fmla="*/ 666685 h 831178"/>
                <a:gd name="connsiteX10" fmla="*/ 356084 w 589215"/>
                <a:gd name="connsiteY10" fmla="*/ 769555 h 831178"/>
                <a:gd name="connsiteX11" fmla="*/ 318619 w 589215"/>
                <a:gd name="connsiteY11" fmla="*/ 831150 h 831178"/>
                <a:gd name="connsiteX12" fmla="*/ 263374 w 589215"/>
                <a:gd name="connsiteY12" fmla="*/ 762570 h 831178"/>
                <a:gd name="connsiteX13" fmla="*/ 227179 w 589215"/>
                <a:gd name="connsiteY13" fmla="*/ 687640 h 831178"/>
                <a:gd name="connsiteX14" fmla="*/ 160504 w 589215"/>
                <a:gd name="connsiteY14" fmla="*/ 582865 h 831178"/>
                <a:gd name="connsiteX15" fmla="*/ 102719 w 589215"/>
                <a:gd name="connsiteY15" fmla="*/ 433005 h 831178"/>
                <a:gd name="connsiteX16" fmla="*/ 46204 w 589215"/>
                <a:gd name="connsiteY16" fmla="*/ 278700 h 831178"/>
                <a:gd name="connsiteX17" fmla="*/ 13819 w 589215"/>
                <a:gd name="connsiteY17" fmla="*/ 123125 h 831178"/>
                <a:gd name="connsiteX18" fmla="*/ 484 w 589215"/>
                <a:gd name="connsiteY18" fmla="*/ 17080 h 831178"/>
                <a:gd name="connsiteX0" fmla="*/ 484 w 589215"/>
                <a:gd name="connsiteY0" fmla="*/ 17080 h 831178"/>
                <a:gd name="connsiteX1" fmla="*/ 255754 w 589215"/>
                <a:gd name="connsiteY1" fmla="*/ 570 h 831178"/>
                <a:gd name="connsiteX2" fmla="*/ 483084 w 589215"/>
                <a:gd name="connsiteY2" fmla="*/ 5650 h 831178"/>
                <a:gd name="connsiteX3" fmla="*/ 580874 w 589215"/>
                <a:gd name="connsiteY3" fmla="*/ 17080 h 831178"/>
                <a:gd name="connsiteX4" fmla="*/ 577699 w 589215"/>
                <a:gd name="connsiteY4" fmla="*/ 110425 h 831178"/>
                <a:gd name="connsiteX5" fmla="*/ 551664 w 589215"/>
                <a:gd name="connsiteY5" fmla="*/ 201230 h 831178"/>
                <a:gd name="connsiteX6" fmla="*/ 526899 w 589215"/>
                <a:gd name="connsiteY6" fmla="*/ 304100 h 831178"/>
                <a:gd name="connsiteX7" fmla="*/ 493244 w 589215"/>
                <a:gd name="connsiteY7" fmla="*/ 408240 h 831178"/>
                <a:gd name="connsiteX8" fmla="*/ 436094 w 589215"/>
                <a:gd name="connsiteY8" fmla="*/ 563815 h 831178"/>
                <a:gd name="connsiteX9" fmla="*/ 401804 w 589215"/>
                <a:gd name="connsiteY9" fmla="*/ 666685 h 831178"/>
                <a:gd name="connsiteX10" fmla="*/ 356084 w 589215"/>
                <a:gd name="connsiteY10" fmla="*/ 769555 h 831178"/>
                <a:gd name="connsiteX11" fmla="*/ 318619 w 589215"/>
                <a:gd name="connsiteY11" fmla="*/ 831150 h 831178"/>
                <a:gd name="connsiteX12" fmla="*/ 263374 w 589215"/>
                <a:gd name="connsiteY12" fmla="*/ 762570 h 831178"/>
                <a:gd name="connsiteX13" fmla="*/ 227179 w 589215"/>
                <a:gd name="connsiteY13" fmla="*/ 687640 h 831178"/>
                <a:gd name="connsiteX14" fmla="*/ 160504 w 589215"/>
                <a:gd name="connsiteY14" fmla="*/ 582865 h 831178"/>
                <a:gd name="connsiteX15" fmla="*/ 102719 w 589215"/>
                <a:gd name="connsiteY15" fmla="*/ 433005 h 831178"/>
                <a:gd name="connsiteX16" fmla="*/ 46204 w 589215"/>
                <a:gd name="connsiteY16" fmla="*/ 278700 h 831178"/>
                <a:gd name="connsiteX17" fmla="*/ 13819 w 589215"/>
                <a:gd name="connsiteY17" fmla="*/ 123125 h 831178"/>
                <a:gd name="connsiteX18" fmla="*/ 484 w 589215"/>
                <a:gd name="connsiteY18" fmla="*/ 17080 h 831178"/>
                <a:gd name="connsiteX0" fmla="*/ 484 w 589215"/>
                <a:gd name="connsiteY0" fmla="*/ 13219 h 827317"/>
                <a:gd name="connsiteX1" fmla="*/ 281154 w 589215"/>
                <a:gd name="connsiteY1" fmla="*/ 3059 h 827317"/>
                <a:gd name="connsiteX2" fmla="*/ 483084 w 589215"/>
                <a:gd name="connsiteY2" fmla="*/ 1789 h 827317"/>
                <a:gd name="connsiteX3" fmla="*/ 580874 w 589215"/>
                <a:gd name="connsiteY3" fmla="*/ 13219 h 827317"/>
                <a:gd name="connsiteX4" fmla="*/ 577699 w 589215"/>
                <a:gd name="connsiteY4" fmla="*/ 106564 h 827317"/>
                <a:gd name="connsiteX5" fmla="*/ 551664 w 589215"/>
                <a:gd name="connsiteY5" fmla="*/ 197369 h 827317"/>
                <a:gd name="connsiteX6" fmla="*/ 526899 w 589215"/>
                <a:gd name="connsiteY6" fmla="*/ 300239 h 827317"/>
                <a:gd name="connsiteX7" fmla="*/ 493244 w 589215"/>
                <a:gd name="connsiteY7" fmla="*/ 404379 h 827317"/>
                <a:gd name="connsiteX8" fmla="*/ 436094 w 589215"/>
                <a:gd name="connsiteY8" fmla="*/ 559954 h 827317"/>
                <a:gd name="connsiteX9" fmla="*/ 401804 w 589215"/>
                <a:gd name="connsiteY9" fmla="*/ 662824 h 827317"/>
                <a:gd name="connsiteX10" fmla="*/ 356084 w 589215"/>
                <a:gd name="connsiteY10" fmla="*/ 765694 h 827317"/>
                <a:gd name="connsiteX11" fmla="*/ 318619 w 589215"/>
                <a:gd name="connsiteY11" fmla="*/ 827289 h 827317"/>
                <a:gd name="connsiteX12" fmla="*/ 263374 w 589215"/>
                <a:gd name="connsiteY12" fmla="*/ 758709 h 827317"/>
                <a:gd name="connsiteX13" fmla="*/ 227179 w 589215"/>
                <a:gd name="connsiteY13" fmla="*/ 683779 h 827317"/>
                <a:gd name="connsiteX14" fmla="*/ 160504 w 589215"/>
                <a:gd name="connsiteY14" fmla="*/ 579004 h 827317"/>
                <a:gd name="connsiteX15" fmla="*/ 102719 w 589215"/>
                <a:gd name="connsiteY15" fmla="*/ 429144 h 827317"/>
                <a:gd name="connsiteX16" fmla="*/ 46204 w 589215"/>
                <a:gd name="connsiteY16" fmla="*/ 274839 h 827317"/>
                <a:gd name="connsiteX17" fmla="*/ 13819 w 589215"/>
                <a:gd name="connsiteY17" fmla="*/ 119264 h 827317"/>
                <a:gd name="connsiteX18" fmla="*/ 484 w 589215"/>
                <a:gd name="connsiteY18" fmla="*/ 13219 h 827317"/>
                <a:gd name="connsiteX0" fmla="*/ 484 w 589215"/>
                <a:gd name="connsiteY0" fmla="*/ 23109 h 837207"/>
                <a:gd name="connsiteX1" fmla="*/ 281154 w 589215"/>
                <a:gd name="connsiteY1" fmla="*/ 249 h 837207"/>
                <a:gd name="connsiteX2" fmla="*/ 483084 w 589215"/>
                <a:gd name="connsiteY2" fmla="*/ 11679 h 837207"/>
                <a:gd name="connsiteX3" fmla="*/ 580874 w 589215"/>
                <a:gd name="connsiteY3" fmla="*/ 23109 h 837207"/>
                <a:gd name="connsiteX4" fmla="*/ 577699 w 589215"/>
                <a:gd name="connsiteY4" fmla="*/ 116454 h 837207"/>
                <a:gd name="connsiteX5" fmla="*/ 551664 w 589215"/>
                <a:gd name="connsiteY5" fmla="*/ 207259 h 837207"/>
                <a:gd name="connsiteX6" fmla="*/ 526899 w 589215"/>
                <a:gd name="connsiteY6" fmla="*/ 310129 h 837207"/>
                <a:gd name="connsiteX7" fmla="*/ 493244 w 589215"/>
                <a:gd name="connsiteY7" fmla="*/ 414269 h 837207"/>
                <a:gd name="connsiteX8" fmla="*/ 436094 w 589215"/>
                <a:gd name="connsiteY8" fmla="*/ 569844 h 837207"/>
                <a:gd name="connsiteX9" fmla="*/ 401804 w 589215"/>
                <a:gd name="connsiteY9" fmla="*/ 672714 h 837207"/>
                <a:gd name="connsiteX10" fmla="*/ 356084 w 589215"/>
                <a:gd name="connsiteY10" fmla="*/ 775584 h 837207"/>
                <a:gd name="connsiteX11" fmla="*/ 318619 w 589215"/>
                <a:gd name="connsiteY11" fmla="*/ 837179 h 837207"/>
                <a:gd name="connsiteX12" fmla="*/ 263374 w 589215"/>
                <a:gd name="connsiteY12" fmla="*/ 768599 h 837207"/>
                <a:gd name="connsiteX13" fmla="*/ 227179 w 589215"/>
                <a:gd name="connsiteY13" fmla="*/ 693669 h 837207"/>
                <a:gd name="connsiteX14" fmla="*/ 160504 w 589215"/>
                <a:gd name="connsiteY14" fmla="*/ 588894 h 837207"/>
                <a:gd name="connsiteX15" fmla="*/ 102719 w 589215"/>
                <a:gd name="connsiteY15" fmla="*/ 439034 h 837207"/>
                <a:gd name="connsiteX16" fmla="*/ 46204 w 589215"/>
                <a:gd name="connsiteY16" fmla="*/ 284729 h 837207"/>
                <a:gd name="connsiteX17" fmla="*/ 13819 w 589215"/>
                <a:gd name="connsiteY17" fmla="*/ 129154 h 837207"/>
                <a:gd name="connsiteX18" fmla="*/ 484 w 589215"/>
                <a:gd name="connsiteY18" fmla="*/ 23109 h 837207"/>
                <a:gd name="connsiteX0" fmla="*/ 484 w 588292"/>
                <a:gd name="connsiteY0" fmla="*/ 23109 h 837207"/>
                <a:gd name="connsiteX1" fmla="*/ 281154 w 588292"/>
                <a:gd name="connsiteY1" fmla="*/ 249 h 837207"/>
                <a:gd name="connsiteX2" fmla="*/ 495784 w 588292"/>
                <a:gd name="connsiteY2" fmla="*/ 11679 h 837207"/>
                <a:gd name="connsiteX3" fmla="*/ 580874 w 588292"/>
                <a:gd name="connsiteY3" fmla="*/ 23109 h 837207"/>
                <a:gd name="connsiteX4" fmla="*/ 577699 w 588292"/>
                <a:gd name="connsiteY4" fmla="*/ 116454 h 837207"/>
                <a:gd name="connsiteX5" fmla="*/ 551664 w 588292"/>
                <a:gd name="connsiteY5" fmla="*/ 207259 h 837207"/>
                <a:gd name="connsiteX6" fmla="*/ 526899 w 588292"/>
                <a:gd name="connsiteY6" fmla="*/ 310129 h 837207"/>
                <a:gd name="connsiteX7" fmla="*/ 493244 w 588292"/>
                <a:gd name="connsiteY7" fmla="*/ 414269 h 837207"/>
                <a:gd name="connsiteX8" fmla="*/ 436094 w 588292"/>
                <a:gd name="connsiteY8" fmla="*/ 569844 h 837207"/>
                <a:gd name="connsiteX9" fmla="*/ 401804 w 588292"/>
                <a:gd name="connsiteY9" fmla="*/ 672714 h 837207"/>
                <a:gd name="connsiteX10" fmla="*/ 356084 w 588292"/>
                <a:gd name="connsiteY10" fmla="*/ 775584 h 837207"/>
                <a:gd name="connsiteX11" fmla="*/ 318619 w 588292"/>
                <a:gd name="connsiteY11" fmla="*/ 837179 h 837207"/>
                <a:gd name="connsiteX12" fmla="*/ 263374 w 588292"/>
                <a:gd name="connsiteY12" fmla="*/ 768599 h 837207"/>
                <a:gd name="connsiteX13" fmla="*/ 227179 w 588292"/>
                <a:gd name="connsiteY13" fmla="*/ 693669 h 837207"/>
                <a:gd name="connsiteX14" fmla="*/ 160504 w 588292"/>
                <a:gd name="connsiteY14" fmla="*/ 588894 h 837207"/>
                <a:gd name="connsiteX15" fmla="*/ 102719 w 588292"/>
                <a:gd name="connsiteY15" fmla="*/ 439034 h 837207"/>
                <a:gd name="connsiteX16" fmla="*/ 46204 w 588292"/>
                <a:gd name="connsiteY16" fmla="*/ 284729 h 837207"/>
                <a:gd name="connsiteX17" fmla="*/ 13819 w 588292"/>
                <a:gd name="connsiteY17" fmla="*/ 129154 h 837207"/>
                <a:gd name="connsiteX18" fmla="*/ 484 w 588292"/>
                <a:gd name="connsiteY18" fmla="*/ 23109 h 837207"/>
                <a:gd name="connsiteX0" fmla="*/ 484 w 588292"/>
                <a:gd name="connsiteY0" fmla="*/ 24434 h 838532"/>
                <a:gd name="connsiteX1" fmla="*/ 281154 w 588292"/>
                <a:gd name="connsiteY1" fmla="*/ 1574 h 838532"/>
                <a:gd name="connsiteX2" fmla="*/ 495784 w 588292"/>
                <a:gd name="connsiteY2" fmla="*/ 13004 h 838532"/>
                <a:gd name="connsiteX3" fmla="*/ 580874 w 588292"/>
                <a:gd name="connsiteY3" fmla="*/ 24434 h 838532"/>
                <a:gd name="connsiteX4" fmla="*/ 577699 w 588292"/>
                <a:gd name="connsiteY4" fmla="*/ 117779 h 838532"/>
                <a:gd name="connsiteX5" fmla="*/ 551664 w 588292"/>
                <a:gd name="connsiteY5" fmla="*/ 208584 h 838532"/>
                <a:gd name="connsiteX6" fmla="*/ 526899 w 588292"/>
                <a:gd name="connsiteY6" fmla="*/ 311454 h 838532"/>
                <a:gd name="connsiteX7" fmla="*/ 493244 w 588292"/>
                <a:gd name="connsiteY7" fmla="*/ 415594 h 838532"/>
                <a:gd name="connsiteX8" fmla="*/ 436094 w 588292"/>
                <a:gd name="connsiteY8" fmla="*/ 571169 h 838532"/>
                <a:gd name="connsiteX9" fmla="*/ 401804 w 588292"/>
                <a:gd name="connsiteY9" fmla="*/ 674039 h 838532"/>
                <a:gd name="connsiteX10" fmla="*/ 356084 w 588292"/>
                <a:gd name="connsiteY10" fmla="*/ 776909 h 838532"/>
                <a:gd name="connsiteX11" fmla="*/ 318619 w 588292"/>
                <a:gd name="connsiteY11" fmla="*/ 838504 h 838532"/>
                <a:gd name="connsiteX12" fmla="*/ 263374 w 588292"/>
                <a:gd name="connsiteY12" fmla="*/ 769924 h 838532"/>
                <a:gd name="connsiteX13" fmla="*/ 227179 w 588292"/>
                <a:gd name="connsiteY13" fmla="*/ 694994 h 838532"/>
                <a:gd name="connsiteX14" fmla="*/ 160504 w 588292"/>
                <a:gd name="connsiteY14" fmla="*/ 590219 h 838532"/>
                <a:gd name="connsiteX15" fmla="*/ 102719 w 588292"/>
                <a:gd name="connsiteY15" fmla="*/ 440359 h 838532"/>
                <a:gd name="connsiteX16" fmla="*/ 46204 w 588292"/>
                <a:gd name="connsiteY16" fmla="*/ 286054 h 838532"/>
                <a:gd name="connsiteX17" fmla="*/ 13819 w 588292"/>
                <a:gd name="connsiteY17" fmla="*/ 130479 h 838532"/>
                <a:gd name="connsiteX18" fmla="*/ 484 w 588292"/>
                <a:gd name="connsiteY18" fmla="*/ 24434 h 838532"/>
                <a:gd name="connsiteX0" fmla="*/ 484 w 590142"/>
                <a:gd name="connsiteY0" fmla="*/ 65801 h 879899"/>
                <a:gd name="connsiteX1" fmla="*/ 281154 w 590142"/>
                <a:gd name="connsiteY1" fmla="*/ 42941 h 879899"/>
                <a:gd name="connsiteX2" fmla="*/ 470384 w 590142"/>
                <a:gd name="connsiteY2" fmla="*/ 3571 h 879899"/>
                <a:gd name="connsiteX3" fmla="*/ 580874 w 590142"/>
                <a:gd name="connsiteY3" fmla="*/ 65801 h 879899"/>
                <a:gd name="connsiteX4" fmla="*/ 577699 w 590142"/>
                <a:gd name="connsiteY4" fmla="*/ 159146 h 879899"/>
                <a:gd name="connsiteX5" fmla="*/ 551664 w 590142"/>
                <a:gd name="connsiteY5" fmla="*/ 249951 h 879899"/>
                <a:gd name="connsiteX6" fmla="*/ 526899 w 590142"/>
                <a:gd name="connsiteY6" fmla="*/ 352821 h 879899"/>
                <a:gd name="connsiteX7" fmla="*/ 493244 w 590142"/>
                <a:gd name="connsiteY7" fmla="*/ 456961 h 879899"/>
                <a:gd name="connsiteX8" fmla="*/ 436094 w 590142"/>
                <a:gd name="connsiteY8" fmla="*/ 612536 h 879899"/>
                <a:gd name="connsiteX9" fmla="*/ 401804 w 590142"/>
                <a:gd name="connsiteY9" fmla="*/ 715406 h 879899"/>
                <a:gd name="connsiteX10" fmla="*/ 356084 w 590142"/>
                <a:gd name="connsiteY10" fmla="*/ 818276 h 879899"/>
                <a:gd name="connsiteX11" fmla="*/ 318619 w 590142"/>
                <a:gd name="connsiteY11" fmla="*/ 879871 h 879899"/>
                <a:gd name="connsiteX12" fmla="*/ 263374 w 590142"/>
                <a:gd name="connsiteY12" fmla="*/ 811291 h 879899"/>
                <a:gd name="connsiteX13" fmla="*/ 227179 w 590142"/>
                <a:gd name="connsiteY13" fmla="*/ 736361 h 879899"/>
                <a:gd name="connsiteX14" fmla="*/ 160504 w 590142"/>
                <a:gd name="connsiteY14" fmla="*/ 631586 h 879899"/>
                <a:gd name="connsiteX15" fmla="*/ 102719 w 590142"/>
                <a:gd name="connsiteY15" fmla="*/ 481726 h 879899"/>
                <a:gd name="connsiteX16" fmla="*/ 46204 w 590142"/>
                <a:gd name="connsiteY16" fmla="*/ 327421 h 879899"/>
                <a:gd name="connsiteX17" fmla="*/ 13819 w 590142"/>
                <a:gd name="connsiteY17" fmla="*/ 171846 h 879899"/>
                <a:gd name="connsiteX18" fmla="*/ 484 w 590142"/>
                <a:gd name="connsiteY18" fmla="*/ 65801 h 879899"/>
                <a:gd name="connsiteX0" fmla="*/ 484 w 589910"/>
                <a:gd name="connsiteY0" fmla="*/ 27676 h 841774"/>
                <a:gd name="connsiteX1" fmla="*/ 281154 w 589910"/>
                <a:gd name="connsiteY1" fmla="*/ 4816 h 841774"/>
                <a:gd name="connsiteX2" fmla="*/ 473559 w 589910"/>
                <a:gd name="connsiteY2" fmla="*/ 9896 h 841774"/>
                <a:gd name="connsiteX3" fmla="*/ 580874 w 589910"/>
                <a:gd name="connsiteY3" fmla="*/ 27676 h 841774"/>
                <a:gd name="connsiteX4" fmla="*/ 577699 w 589910"/>
                <a:gd name="connsiteY4" fmla="*/ 121021 h 841774"/>
                <a:gd name="connsiteX5" fmla="*/ 551664 w 589910"/>
                <a:gd name="connsiteY5" fmla="*/ 211826 h 841774"/>
                <a:gd name="connsiteX6" fmla="*/ 526899 w 589910"/>
                <a:gd name="connsiteY6" fmla="*/ 314696 h 841774"/>
                <a:gd name="connsiteX7" fmla="*/ 493244 w 589910"/>
                <a:gd name="connsiteY7" fmla="*/ 418836 h 841774"/>
                <a:gd name="connsiteX8" fmla="*/ 436094 w 589910"/>
                <a:gd name="connsiteY8" fmla="*/ 574411 h 841774"/>
                <a:gd name="connsiteX9" fmla="*/ 401804 w 589910"/>
                <a:gd name="connsiteY9" fmla="*/ 677281 h 841774"/>
                <a:gd name="connsiteX10" fmla="*/ 356084 w 589910"/>
                <a:gd name="connsiteY10" fmla="*/ 780151 h 841774"/>
                <a:gd name="connsiteX11" fmla="*/ 318619 w 589910"/>
                <a:gd name="connsiteY11" fmla="*/ 841746 h 841774"/>
                <a:gd name="connsiteX12" fmla="*/ 263374 w 589910"/>
                <a:gd name="connsiteY12" fmla="*/ 773166 h 841774"/>
                <a:gd name="connsiteX13" fmla="*/ 227179 w 589910"/>
                <a:gd name="connsiteY13" fmla="*/ 698236 h 841774"/>
                <a:gd name="connsiteX14" fmla="*/ 160504 w 589910"/>
                <a:gd name="connsiteY14" fmla="*/ 593461 h 841774"/>
                <a:gd name="connsiteX15" fmla="*/ 102719 w 589910"/>
                <a:gd name="connsiteY15" fmla="*/ 443601 h 841774"/>
                <a:gd name="connsiteX16" fmla="*/ 46204 w 589910"/>
                <a:gd name="connsiteY16" fmla="*/ 289296 h 841774"/>
                <a:gd name="connsiteX17" fmla="*/ 13819 w 589910"/>
                <a:gd name="connsiteY17" fmla="*/ 133721 h 841774"/>
                <a:gd name="connsiteX18" fmla="*/ 484 w 589910"/>
                <a:gd name="connsiteY18" fmla="*/ 27676 h 841774"/>
                <a:gd name="connsiteX0" fmla="*/ 484 w 589910"/>
                <a:gd name="connsiteY0" fmla="*/ 23284 h 837382"/>
                <a:gd name="connsiteX1" fmla="*/ 281154 w 589910"/>
                <a:gd name="connsiteY1" fmla="*/ 424 h 837382"/>
                <a:gd name="connsiteX2" fmla="*/ 473559 w 589910"/>
                <a:gd name="connsiteY2" fmla="*/ 5504 h 837382"/>
                <a:gd name="connsiteX3" fmla="*/ 580874 w 589910"/>
                <a:gd name="connsiteY3" fmla="*/ 23284 h 837382"/>
                <a:gd name="connsiteX4" fmla="*/ 577699 w 589910"/>
                <a:gd name="connsiteY4" fmla="*/ 116629 h 837382"/>
                <a:gd name="connsiteX5" fmla="*/ 551664 w 589910"/>
                <a:gd name="connsiteY5" fmla="*/ 207434 h 837382"/>
                <a:gd name="connsiteX6" fmla="*/ 526899 w 589910"/>
                <a:gd name="connsiteY6" fmla="*/ 310304 h 837382"/>
                <a:gd name="connsiteX7" fmla="*/ 493244 w 589910"/>
                <a:gd name="connsiteY7" fmla="*/ 414444 h 837382"/>
                <a:gd name="connsiteX8" fmla="*/ 436094 w 589910"/>
                <a:gd name="connsiteY8" fmla="*/ 570019 h 837382"/>
                <a:gd name="connsiteX9" fmla="*/ 401804 w 589910"/>
                <a:gd name="connsiteY9" fmla="*/ 672889 h 837382"/>
                <a:gd name="connsiteX10" fmla="*/ 356084 w 589910"/>
                <a:gd name="connsiteY10" fmla="*/ 775759 h 837382"/>
                <a:gd name="connsiteX11" fmla="*/ 318619 w 589910"/>
                <a:gd name="connsiteY11" fmla="*/ 837354 h 837382"/>
                <a:gd name="connsiteX12" fmla="*/ 263374 w 589910"/>
                <a:gd name="connsiteY12" fmla="*/ 768774 h 837382"/>
                <a:gd name="connsiteX13" fmla="*/ 227179 w 589910"/>
                <a:gd name="connsiteY13" fmla="*/ 693844 h 837382"/>
                <a:gd name="connsiteX14" fmla="*/ 160504 w 589910"/>
                <a:gd name="connsiteY14" fmla="*/ 589069 h 837382"/>
                <a:gd name="connsiteX15" fmla="*/ 102719 w 589910"/>
                <a:gd name="connsiteY15" fmla="*/ 439209 h 837382"/>
                <a:gd name="connsiteX16" fmla="*/ 46204 w 589910"/>
                <a:gd name="connsiteY16" fmla="*/ 284904 h 837382"/>
                <a:gd name="connsiteX17" fmla="*/ 13819 w 589910"/>
                <a:gd name="connsiteY17" fmla="*/ 129329 h 837382"/>
                <a:gd name="connsiteX18" fmla="*/ 484 w 589910"/>
                <a:gd name="connsiteY18" fmla="*/ 23284 h 837382"/>
                <a:gd name="connsiteX0" fmla="*/ 484 w 589910"/>
                <a:gd name="connsiteY0" fmla="*/ 23855 h 837953"/>
                <a:gd name="connsiteX1" fmla="*/ 281154 w 589910"/>
                <a:gd name="connsiteY1" fmla="*/ 995 h 837953"/>
                <a:gd name="connsiteX2" fmla="*/ 473559 w 589910"/>
                <a:gd name="connsiteY2" fmla="*/ 6075 h 837953"/>
                <a:gd name="connsiteX3" fmla="*/ 580874 w 589910"/>
                <a:gd name="connsiteY3" fmla="*/ 23855 h 837953"/>
                <a:gd name="connsiteX4" fmla="*/ 577699 w 589910"/>
                <a:gd name="connsiteY4" fmla="*/ 117200 h 837953"/>
                <a:gd name="connsiteX5" fmla="*/ 551664 w 589910"/>
                <a:gd name="connsiteY5" fmla="*/ 208005 h 837953"/>
                <a:gd name="connsiteX6" fmla="*/ 526899 w 589910"/>
                <a:gd name="connsiteY6" fmla="*/ 310875 h 837953"/>
                <a:gd name="connsiteX7" fmla="*/ 493244 w 589910"/>
                <a:gd name="connsiteY7" fmla="*/ 415015 h 837953"/>
                <a:gd name="connsiteX8" fmla="*/ 436094 w 589910"/>
                <a:gd name="connsiteY8" fmla="*/ 570590 h 837953"/>
                <a:gd name="connsiteX9" fmla="*/ 401804 w 589910"/>
                <a:gd name="connsiteY9" fmla="*/ 673460 h 837953"/>
                <a:gd name="connsiteX10" fmla="*/ 356084 w 589910"/>
                <a:gd name="connsiteY10" fmla="*/ 776330 h 837953"/>
                <a:gd name="connsiteX11" fmla="*/ 318619 w 589910"/>
                <a:gd name="connsiteY11" fmla="*/ 837925 h 837953"/>
                <a:gd name="connsiteX12" fmla="*/ 263374 w 589910"/>
                <a:gd name="connsiteY12" fmla="*/ 769345 h 837953"/>
                <a:gd name="connsiteX13" fmla="*/ 227179 w 589910"/>
                <a:gd name="connsiteY13" fmla="*/ 694415 h 837953"/>
                <a:gd name="connsiteX14" fmla="*/ 160504 w 589910"/>
                <a:gd name="connsiteY14" fmla="*/ 589640 h 837953"/>
                <a:gd name="connsiteX15" fmla="*/ 102719 w 589910"/>
                <a:gd name="connsiteY15" fmla="*/ 439780 h 837953"/>
                <a:gd name="connsiteX16" fmla="*/ 46204 w 589910"/>
                <a:gd name="connsiteY16" fmla="*/ 285475 h 837953"/>
                <a:gd name="connsiteX17" fmla="*/ 13819 w 589910"/>
                <a:gd name="connsiteY17" fmla="*/ 129900 h 837953"/>
                <a:gd name="connsiteX18" fmla="*/ 484 w 589910"/>
                <a:gd name="connsiteY18" fmla="*/ 23855 h 83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9910" h="837953">
                  <a:moveTo>
                    <a:pt x="484" y="23855"/>
                  </a:moveTo>
                  <a:cubicBezTo>
                    <a:pt x="107634" y="11818"/>
                    <a:pt x="202308" y="3958"/>
                    <a:pt x="281154" y="995"/>
                  </a:cubicBezTo>
                  <a:cubicBezTo>
                    <a:pt x="360000" y="-1968"/>
                    <a:pt x="406249" y="2265"/>
                    <a:pt x="473559" y="6075"/>
                  </a:cubicBezTo>
                  <a:cubicBezTo>
                    <a:pt x="484989" y="9885"/>
                    <a:pt x="563517" y="5334"/>
                    <a:pt x="580874" y="23855"/>
                  </a:cubicBezTo>
                  <a:cubicBezTo>
                    <a:pt x="598231" y="42376"/>
                    <a:pt x="586847" y="38955"/>
                    <a:pt x="577699" y="117200"/>
                  </a:cubicBezTo>
                  <a:cubicBezTo>
                    <a:pt x="572196" y="144293"/>
                    <a:pt x="560342" y="177737"/>
                    <a:pt x="551664" y="208005"/>
                  </a:cubicBezTo>
                  <a:lnTo>
                    <a:pt x="526899" y="310875"/>
                  </a:lnTo>
                  <a:lnTo>
                    <a:pt x="493244" y="415015"/>
                  </a:lnTo>
                  <a:cubicBezTo>
                    <a:pt x="478110" y="458301"/>
                    <a:pt x="453980" y="520108"/>
                    <a:pt x="436094" y="570590"/>
                  </a:cubicBezTo>
                  <a:lnTo>
                    <a:pt x="401804" y="673460"/>
                  </a:lnTo>
                  <a:cubicBezTo>
                    <a:pt x="388469" y="707750"/>
                    <a:pt x="369948" y="748919"/>
                    <a:pt x="356084" y="776330"/>
                  </a:cubicBezTo>
                  <a:cubicBezTo>
                    <a:pt x="342220" y="803741"/>
                    <a:pt x="334071" y="839089"/>
                    <a:pt x="318619" y="837925"/>
                  </a:cubicBezTo>
                  <a:cubicBezTo>
                    <a:pt x="303167" y="836761"/>
                    <a:pt x="278614" y="792205"/>
                    <a:pt x="263374" y="769345"/>
                  </a:cubicBezTo>
                  <a:lnTo>
                    <a:pt x="227179" y="694415"/>
                  </a:lnTo>
                  <a:lnTo>
                    <a:pt x="160504" y="589640"/>
                  </a:lnTo>
                  <a:cubicBezTo>
                    <a:pt x="141242" y="539687"/>
                    <a:pt x="121769" y="490474"/>
                    <a:pt x="102719" y="439780"/>
                  </a:cubicBezTo>
                  <a:cubicBezTo>
                    <a:pt x="83669" y="389086"/>
                    <a:pt x="54568" y="310720"/>
                    <a:pt x="46204" y="285475"/>
                  </a:cubicBezTo>
                  <a:cubicBezTo>
                    <a:pt x="22709" y="190225"/>
                    <a:pt x="14674" y="142964"/>
                    <a:pt x="13819" y="129900"/>
                  </a:cubicBezTo>
                  <a:cubicBezTo>
                    <a:pt x="-9676" y="38460"/>
                    <a:pt x="4929" y="42270"/>
                    <a:pt x="484" y="23855"/>
                  </a:cubicBezTo>
                  <a:close/>
                </a:path>
              </a:pathLst>
            </a:cu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7" name="TextBox 16">
              <a:extLst>
                <a:ext uri="{FF2B5EF4-FFF2-40B4-BE49-F238E27FC236}">
                  <a16:creationId xmlns:a16="http://schemas.microsoft.com/office/drawing/2014/main" id="{2801549E-03B1-0C43-A54C-9BB08C91C34C}"/>
                </a:ext>
              </a:extLst>
            </p:cNvPr>
            <p:cNvSpPr txBox="1"/>
            <p:nvPr/>
          </p:nvSpPr>
          <p:spPr>
            <a:xfrm>
              <a:off x="2182211" y="4394700"/>
              <a:ext cx="1624163" cy="116955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66B5D6"/>
                  </a:solidFill>
                  <a:effectLst/>
                  <a:uLnTx/>
                  <a:uFillTx/>
                  <a:latin typeface="Helvetica"/>
                  <a:ea typeface="ＭＳ Ｐゴシック"/>
                </a:rPr>
                <a:t>Meet the Mission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66B5D6"/>
                  </a:solidFill>
                  <a:effectLst/>
                  <a:uLnTx/>
                  <a:uFillTx/>
                  <a:latin typeface="Helvetica"/>
                  <a:ea typeface="ＭＳ Ｐゴシック"/>
                </a:rPr>
                <a:t>Value to People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66B5D6"/>
                  </a:solidFill>
                  <a:effectLst/>
                  <a:uLnTx/>
                  <a:uFillTx/>
                  <a:latin typeface="Helvetica"/>
                  <a:ea typeface="ＭＳ Ｐゴシック"/>
                </a:rPr>
                <a:t>Mobility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66B5D6"/>
                  </a:solidFill>
                  <a:effectLst/>
                  <a:uLnTx/>
                  <a:uFillTx/>
                  <a:latin typeface="Helvetica"/>
                  <a:ea typeface="ＭＳ Ｐゴシック"/>
                </a:rPr>
                <a:t>Freedom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66B5D6"/>
                  </a:solidFill>
                  <a:effectLst/>
                  <a:uLnTx/>
                  <a:uFillTx/>
                  <a:latin typeface="Helvetica"/>
                  <a:ea typeface="ＭＳ Ｐゴシック"/>
                </a:rPr>
                <a:t>Health</a:t>
              </a:r>
            </a:p>
          </p:txBody>
        </p:sp>
        <p:sp>
          <p:nvSpPr>
            <p:cNvPr id="18" name="TextBox 17">
              <a:extLst>
                <a:ext uri="{FF2B5EF4-FFF2-40B4-BE49-F238E27FC236}">
                  <a16:creationId xmlns:a16="http://schemas.microsoft.com/office/drawing/2014/main" id="{94CE2B08-133D-9149-9611-8719052A61B0}"/>
                </a:ext>
              </a:extLst>
            </p:cNvPr>
            <p:cNvSpPr txBox="1"/>
            <p:nvPr/>
          </p:nvSpPr>
          <p:spPr>
            <a:xfrm>
              <a:off x="8235759" y="4225902"/>
              <a:ext cx="2622641" cy="116955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B3238"/>
                  </a:solidFill>
                  <a:effectLst/>
                  <a:uLnTx/>
                  <a:uFillTx/>
                  <a:latin typeface="Helvetica"/>
                  <a:ea typeface="ＭＳ Ｐゴシック"/>
                </a:rPr>
                <a:t>Meet the 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B3238"/>
                  </a:solidFill>
                  <a:effectLst/>
                  <a:uLnTx/>
                  <a:uFillTx/>
                  <a:latin typeface="Helvetica"/>
                  <a:ea typeface="ＭＳ Ｐゴシック"/>
                </a:rPr>
                <a:t>Value to Business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B3238"/>
                  </a:solidFill>
                  <a:effectLst/>
                  <a:uLnTx/>
                  <a:uFillTx/>
                  <a:latin typeface="Helvetica"/>
                  <a:ea typeface="ＭＳ Ｐゴシック"/>
                </a:rPr>
                <a:t>Profit to Shareholders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B3238"/>
                  </a:solidFill>
                  <a:effectLst/>
                  <a:uLnTx/>
                  <a:uFillTx/>
                  <a:latin typeface="Helvetica"/>
                  <a:ea typeface="ＭＳ Ｐゴシック"/>
                </a:rPr>
                <a:t>Import/Export Trade Balance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B3238"/>
                  </a:solidFill>
                  <a:effectLst/>
                  <a:uLnTx/>
                  <a:uFillTx/>
                  <a:latin typeface="Helvetica"/>
                  <a:ea typeface="ＭＳ Ｐゴシック"/>
                </a:rPr>
                <a:t>Jobs</a:t>
              </a:r>
            </a:p>
          </p:txBody>
        </p:sp>
        <p:sp>
          <p:nvSpPr>
            <p:cNvPr id="28" name="Oval 27">
              <a:extLst>
                <a:ext uri="{FF2B5EF4-FFF2-40B4-BE49-F238E27FC236}">
                  <a16:creationId xmlns:a16="http://schemas.microsoft.com/office/drawing/2014/main" id="{51073B5A-5ACB-5E42-AC40-261E9BA055F9}"/>
                </a:ext>
              </a:extLst>
            </p:cNvPr>
            <p:cNvSpPr/>
            <p:nvPr/>
          </p:nvSpPr>
          <p:spPr bwMode="auto">
            <a:xfrm>
              <a:off x="2823672" y="990011"/>
              <a:ext cx="3473986" cy="3473986"/>
            </a:xfrm>
            <a:prstGeom prst="ellipse">
              <a:avLst/>
            </a:prstGeom>
            <a:noFill/>
            <a:ln w="1143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33" name="Picture 32">
              <a:extLst>
                <a:ext uri="{FF2B5EF4-FFF2-40B4-BE49-F238E27FC236}">
                  <a16:creationId xmlns:a16="http://schemas.microsoft.com/office/drawing/2014/main" id="{66341B2B-C9E0-044E-B1F3-0C1726B9C33D}"/>
                </a:ext>
              </a:extLst>
            </p:cNvPr>
            <p:cNvPicPr>
              <a:picLocks noChangeAspect="1"/>
            </p:cNvPicPr>
            <p:nvPr/>
          </p:nvPicPr>
          <p:blipFill>
            <a:blip r:embed="rId3"/>
            <a:stretch>
              <a:fillRect/>
            </a:stretch>
          </p:blipFill>
          <p:spPr>
            <a:xfrm>
              <a:off x="2967531" y="2187279"/>
              <a:ext cx="1903132" cy="1445547"/>
            </a:xfrm>
            <a:prstGeom prst="rect">
              <a:avLst/>
            </a:prstGeom>
          </p:spPr>
        </p:pic>
        <p:sp>
          <p:nvSpPr>
            <p:cNvPr id="27" name="Oval 26">
              <a:extLst>
                <a:ext uri="{FF2B5EF4-FFF2-40B4-BE49-F238E27FC236}">
                  <a16:creationId xmlns:a16="http://schemas.microsoft.com/office/drawing/2014/main" id="{205B88F7-FEB5-AA45-AD4C-66E8613F49DD}"/>
                </a:ext>
              </a:extLst>
            </p:cNvPr>
            <p:cNvSpPr/>
            <p:nvPr/>
          </p:nvSpPr>
          <p:spPr bwMode="auto">
            <a:xfrm>
              <a:off x="5583916" y="990011"/>
              <a:ext cx="3473986" cy="3473986"/>
            </a:xfrm>
            <a:prstGeom prst="ellipse">
              <a:avLst/>
            </a:prstGeom>
            <a:noFill/>
            <a:ln w="114300" cap="flat" cmpd="sng" algn="ctr">
              <a:solidFill>
                <a:srgbClr val="DB32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35" name="Picture 34">
              <a:extLst>
                <a:ext uri="{FF2B5EF4-FFF2-40B4-BE49-F238E27FC236}">
                  <a16:creationId xmlns:a16="http://schemas.microsoft.com/office/drawing/2014/main" id="{71BAA337-20F4-2043-A2BB-3C5A158DE913}"/>
                </a:ext>
              </a:extLst>
            </p:cNvPr>
            <p:cNvPicPr>
              <a:picLocks noChangeAspect="1"/>
            </p:cNvPicPr>
            <p:nvPr/>
          </p:nvPicPr>
          <p:blipFill>
            <a:blip r:embed="rId4"/>
            <a:stretch>
              <a:fillRect/>
            </a:stretch>
          </p:blipFill>
          <p:spPr>
            <a:xfrm>
              <a:off x="7557876" y="2136911"/>
              <a:ext cx="882695" cy="1736913"/>
            </a:xfrm>
            <a:prstGeom prst="rect">
              <a:avLst/>
            </a:prstGeom>
          </p:spPr>
        </p:pic>
        <p:pic>
          <p:nvPicPr>
            <p:cNvPr id="29" name="Picture 28">
              <a:extLst>
                <a:ext uri="{FF2B5EF4-FFF2-40B4-BE49-F238E27FC236}">
                  <a16:creationId xmlns:a16="http://schemas.microsoft.com/office/drawing/2014/main" id="{F4FA6314-2BFE-6F42-AB52-DCEE8C93D524}"/>
                </a:ext>
              </a:extLst>
            </p:cNvPr>
            <p:cNvPicPr>
              <a:picLocks noChangeAspect="1"/>
            </p:cNvPicPr>
            <p:nvPr/>
          </p:nvPicPr>
          <p:blipFill>
            <a:blip r:embed="rId5"/>
            <a:stretch>
              <a:fillRect/>
            </a:stretch>
          </p:blipFill>
          <p:spPr>
            <a:xfrm>
              <a:off x="4188760" y="3309629"/>
              <a:ext cx="3530347" cy="1747698"/>
            </a:xfrm>
            <a:prstGeom prst="rect">
              <a:avLst/>
            </a:prstGeom>
          </p:spPr>
        </p:pic>
        <p:sp>
          <p:nvSpPr>
            <p:cNvPr id="26" name="Oval 25">
              <a:extLst>
                <a:ext uri="{FF2B5EF4-FFF2-40B4-BE49-F238E27FC236}">
                  <a16:creationId xmlns:a16="http://schemas.microsoft.com/office/drawing/2014/main" id="{5CB873F5-CC48-D24E-83D8-693B390BBE8D}"/>
                </a:ext>
              </a:extLst>
            </p:cNvPr>
            <p:cNvSpPr/>
            <p:nvPr/>
          </p:nvSpPr>
          <p:spPr bwMode="auto">
            <a:xfrm>
              <a:off x="4030254" y="2844890"/>
              <a:ext cx="3846674" cy="3846674"/>
            </a:xfrm>
            <a:prstGeom prst="ellipse">
              <a:avLst/>
            </a:prstGeom>
            <a:noFill/>
            <a:ln w="114300" cap="flat" cmpd="sng" algn="ctr">
              <a:solidFill>
                <a:srgbClr val="90C7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49" name="Picture 48">
              <a:extLst>
                <a:ext uri="{FF2B5EF4-FFF2-40B4-BE49-F238E27FC236}">
                  <a16:creationId xmlns:a16="http://schemas.microsoft.com/office/drawing/2014/main" id="{70E4D66E-BB28-934F-97B9-3EFAC84E2B99}"/>
                </a:ext>
              </a:extLst>
            </p:cNvPr>
            <p:cNvPicPr>
              <a:picLocks noChangeAspect="1"/>
            </p:cNvPicPr>
            <p:nvPr/>
          </p:nvPicPr>
          <p:blipFill>
            <a:blip r:embed="rId6"/>
            <a:stretch>
              <a:fillRect/>
            </a:stretch>
          </p:blipFill>
          <p:spPr>
            <a:xfrm>
              <a:off x="6291432" y="1524817"/>
              <a:ext cx="2088454" cy="481110"/>
            </a:xfrm>
            <a:prstGeom prst="rect">
              <a:avLst/>
            </a:prstGeom>
          </p:spPr>
        </p:pic>
        <p:pic>
          <p:nvPicPr>
            <p:cNvPr id="50" name="Picture 49">
              <a:extLst>
                <a:ext uri="{FF2B5EF4-FFF2-40B4-BE49-F238E27FC236}">
                  <a16:creationId xmlns:a16="http://schemas.microsoft.com/office/drawing/2014/main" id="{BECC1AF1-5649-8D45-B76F-E773A5D2091E}"/>
                </a:ext>
              </a:extLst>
            </p:cNvPr>
            <p:cNvPicPr>
              <a:picLocks noChangeAspect="1"/>
            </p:cNvPicPr>
            <p:nvPr/>
          </p:nvPicPr>
          <p:blipFill>
            <a:blip r:embed="rId7"/>
            <a:stretch>
              <a:fillRect/>
            </a:stretch>
          </p:blipFill>
          <p:spPr>
            <a:xfrm>
              <a:off x="3662766" y="1515165"/>
              <a:ext cx="1765300" cy="546100"/>
            </a:xfrm>
            <a:prstGeom prst="rect">
              <a:avLst/>
            </a:prstGeom>
          </p:spPr>
        </p:pic>
        <p:pic>
          <p:nvPicPr>
            <p:cNvPr id="4" name="Picture 3">
              <a:extLst>
                <a:ext uri="{FF2B5EF4-FFF2-40B4-BE49-F238E27FC236}">
                  <a16:creationId xmlns:a16="http://schemas.microsoft.com/office/drawing/2014/main" id="{0B5FFFC1-ED0A-F141-BF46-A41EF5779676}"/>
                </a:ext>
              </a:extLst>
            </p:cNvPr>
            <p:cNvPicPr>
              <a:picLocks noChangeAspect="1"/>
            </p:cNvPicPr>
            <p:nvPr/>
          </p:nvPicPr>
          <p:blipFill>
            <a:blip r:embed="rId8"/>
            <a:stretch>
              <a:fillRect/>
            </a:stretch>
          </p:blipFill>
          <p:spPr>
            <a:xfrm>
              <a:off x="4435711" y="5067600"/>
              <a:ext cx="3196058" cy="568188"/>
            </a:xfrm>
            <a:prstGeom prst="rect">
              <a:avLst/>
            </a:prstGeom>
          </p:spPr>
        </p:pic>
        <p:sp>
          <p:nvSpPr>
            <p:cNvPr id="20" name="TextBox 19">
              <a:extLst>
                <a:ext uri="{FF2B5EF4-FFF2-40B4-BE49-F238E27FC236}">
                  <a16:creationId xmlns:a16="http://schemas.microsoft.com/office/drawing/2014/main" id="{EDCBF8D4-6FA9-274F-BD4E-5CCBAEFEB9C8}"/>
                </a:ext>
              </a:extLst>
            </p:cNvPr>
            <p:cNvSpPr txBox="1"/>
            <p:nvPr/>
          </p:nvSpPr>
          <p:spPr>
            <a:xfrm>
              <a:off x="7557876" y="5896290"/>
              <a:ext cx="3446777"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0C74B"/>
                  </a:solidFill>
                  <a:effectLst/>
                  <a:uLnTx/>
                  <a:uFillTx/>
                  <a:latin typeface="Helvetica"/>
                  <a:ea typeface="ＭＳ Ｐゴシック"/>
                </a:rPr>
                <a:t>Meet the Mission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0C74B"/>
                  </a:solidFill>
                  <a:effectLst/>
                  <a:uLnTx/>
                  <a:uFillTx/>
                  <a:latin typeface="Helvetica"/>
                  <a:ea typeface="ＭＳ Ｐゴシック"/>
                </a:rPr>
                <a:t>Protect the Planet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90C74B"/>
                  </a:solidFill>
                  <a:effectLst/>
                  <a:uLnTx/>
                  <a:uFillTx/>
                  <a:latin typeface="Helvetica"/>
                  <a:ea typeface="ＭＳ Ｐゴシック"/>
                </a:rPr>
                <a:t>Protect Regional  &amp; Local Ecosystems</a:t>
              </a:r>
            </a:p>
          </p:txBody>
        </p:sp>
      </p:grpSp>
      <p:sp>
        <p:nvSpPr>
          <p:cNvPr id="6" name="Slide Number Placeholder 8">
            <a:extLst>
              <a:ext uri="{FF2B5EF4-FFF2-40B4-BE49-F238E27FC236}">
                <a16:creationId xmlns:a16="http://schemas.microsoft.com/office/drawing/2014/main" id="{B5B82BCD-F127-4F80-8783-39599A1FDD44}"/>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3</a:t>
            </a:fld>
            <a:endParaRPr lang="en-US" sz="1200">
              <a:solidFill>
                <a:schemeClr val="bg1"/>
              </a:solidFill>
            </a:endParaRPr>
          </a:p>
        </p:txBody>
      </p:sp>
    </p:spTree>
    <p:extLst>
      <p:ext uri="{BB962C8B-B14F-4D97-AF65-F5344CB8AC3E}">
        <p14:creationId xmlns:p14="http://schemas.microsoft.com/office/powerpoint/2010/main" val="340003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3919F2-1F49-8401-F65B-1E12CEE573B6}"/>
              </a:ext>
            </a:extLst>
          </p:cNvPr>
          <p:cNvSpPr/>
          <p:nvPr/>
        </p:nvSpPr>
        <p:spPr>
          <a:xfrm>
            <a:off x="0" y="6163056"/>
            <a:ext cx="12192000" cy="69494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a:ea typeface="Montserrat" charset="0"/>
                <a:cs typeface="Arial"/>
              </a:rPr>
              <a:t>ARMD must prioritize technologies and solutions making biggest impact soonest. </a:t>
            </a:r>
            <a:br>
              <a:rPr lang="en-US">
                <a:solidFill>
                  <a:schemeClr val="bg1"/>
                </a:solidFill>
                <a:latin typeface="Arial"/>
                <a:ea typeface="Montserrat" charset="0"/>
                <a:cs typeface="Arial"/>
              </a:rPr>
            </a:br>
            <a:r>
              <a:rPr lang="en-US">
                <a:solidFill>
                  <a:schemeClr val="bg1"/>
                </a:solidFill>
                <a:latin typeface="Arial"/>
                <a:ea typeface="Montserrat" charset="0"/>
                <a:cs typeface="Arial"/>
              </a:rPr>
              <a:t>Single and twin aisle comprise more than 80% of commercial aviation fuel burn.</a:t>
            </a:r>
          </a:p>
        </p:txBody>
      </p:sp>
      <p:sp>
        <p:nvSpPr>
          <p:cNvPr id="2" name="Title 1">
            <a:extLst>
              <a:ext uri="{FF2B5EF4-FFF2-40B4-BE49-F238E27FC236}">
                <a16:creationId xmlns:a16="http://schemas.microsoft.com/office/drawing/2014/main" id="{496F304A-02A0-B669-7DBE-64B7DC3D896A}"/>
              </a:ext>
            </a:extLst>
          </p:cNvPr>
          <p:cNvSpPr>
            <a:spLocks noGrp="1"/>
          </p:cNvSpPr>
          <p:nvPr>
            <p:ph type="title"/>
          </p:nvPr>
        </p:nvSpPr>
        <p:spPr/>
        <p:txBody>
          <a:bodyPr/>
          <a:lstStyle/>
          <a:p>
            <a:r>
              <a:rPr lang="en-US"/>
              <a:t>Following the Fuel Burn</a:t>
            </a:r>
          </a:p>
        </p:txBody>
      </p:sp>
      <p:pic>
        <p:nvPicPr>
          <p:cNvPr id="13" name="Picture 12">
            <a:extLst>
              <a:ext uri="{FF2B5EF4-FFF2-40B4-BE49-F238E27FC236}">
                <a16:creationId xmlns:a16="http://schemas.microsoft.com/office/drawing/2014/main" id="{87C7E270-6202-3F26-DE20-C764EC1405BD}"/>
              </a:ext>
            </a:extLst>
          </p:cNvPr>
          <p:cNvPicPr>
            <a:picLocks noChangeAspect="1"/>
          </p:cNvPicPr>
          <p:nvPr/>
        </p:nvPicPr>
        <p:blipFill rotWithShape="1">
          <a:blip r:embed="rId2"/>
          <a:srcRect l="10330" t="4530" r="36660" b="3317"/>
          <a:stretch/>
        </p:blipFill>
        <p:spPr>
          <a:xfrm>
            <a:off x="7394027" y="982347"/>
            <a:ext cx="4414345" cy="4621378"/>
          </a:xfrm>
          <a:prstGeom prst="rect">
            <a:avLst/>
          </a:prstGeom>
        </p:spPr>
      </p:pic>
      <p:pic>
        <p:nvPicPr>
          <p:cNvPr id="14" name="Picture 13">
            <a:extLst>
              <a:ext uri="{FF2B5EF4-FFF2-40B4-BE49-F238E27FC236}">
                <a16:creationId xmlns:a16="http://schemas.microsoft.com/office/drawing/2014/main" id="{8408ECA6-D507-F79D-DBD5-F3810560F778}"/>
              </a:ext>
            </a:extLst>
          </p:cNvPr>
          <p:cNvPicPr>
            <a:picLocks noChangeAspect="1"/>
          </p:cNvPicPr>
          <p:nvPr/>
        </p:nvPicPr>
        <p:blipFill rotWithShape="1">
          <a:blip r:embed="rId3"/>
          <a:srcRect l="13358" t="4516" r="2106" b="3585"/>
          <a:stretch/>
        </p:blipFill>
        <p:spPr>
          <a:xfrm>
            <a:off x="152400" y="1016942"/>
            <a:ext cx="6893459" cy="4525350"/>
          </a:xfrm>
          <a:prstGeom prst="rect">
            <a:avLst/>
          </a:prstGeom>
        </p:spPr>
      </p:pic>
      <p:sp>
        <p:nvSpPr>
          <p:cNvPr id="9" name="TextBox 8">
            <a:extLst>
              <a:ext uri="{FF2B5EF4-FFF2-40B4-BE49-F238E27FC236}">
                <a16:creationId xmlns:a16="http://schemas.microsoft.com/office/drawing/2014/main" id="{408F5503-3143-10FA-4791-25B15D3CF948}"/>
              </a:ext>
            </a:extLst>
          </p:cNvPr>
          <p:cNvSpPr txBox="1"/>
          <p:nvPr/>
        </p:nvSpPr>
        <p:spPr>
          <a:xfrm>
            <a:off x="2995005" y="1545278"/>
            <a:ext cx="6201990" cy="461665"/>
          </a:xfrm>
          <a:prstGeom prst="rect">
            <a:avLst/>
          </a:prstGeom>
          <a:noFill/>
        </p:spPr>
        <p:txBody>
          <a:bodyPr wrap="square" rtlCol="0">
            <a:spAutoFit/>
          </a:bodyPr>
          <a:lstStyle/>
          <a:p>
            <a:pPr algn="ctr"/>
            <a:r>
              <a:rPr lang="en-US" sz="2400" b="1">
                <a:solidFill>
                  <a:schemeClr val="accent1"/>
                </a:solidFill>
              </a:rPr>
              <a:t>Fuel Burn Contributions by Class</a:t>
            </a:r>
          </a:p>
        </p:txBody>
      </p:sp>
      <p:sp>
        <p:nvSpPr>
          <p:cNvPr id="3" name="Slide Number Placeholder 8">
            <a:extLst>
              <a:ext uri="{FF2B5EF4-FFF2-40B4-BE49-F238E27FC236}">
                <a16:creationId xmlns:a16="http://schemas.microsoft.com/office/drawing/2014/main" id="{51AE2FD9-7712-742E-5A94-524A4F287BC8}"/>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4</a:t>
            </a:fld>
            <a:endParaRPr lang="en-US" sz="1200">
              <a:solidFill>
                <a:schemeClr val="bg1"/>
              </a:solidFill>
            </a:endParaRPr>
          </a:p>
        </p:txBody>
      </p:sp>
    </p:spTree>
    <p:extLst>
      <p:ext uri="{BB962C8B-B14F-4D97-AF65-F5344CB8AC3E}">
        <p14:creationId xmlns:p14="http://schemas.microsoft.com/office/powerpoint/2010/main" val="99233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1B6B900-FD92-5D80-9DD8-CC4C3AE11C44}"/>
              </a:ext>
            </a:extLst>
          </p:cNvPr>
          <p:cNvSpPr/>
          <p:nvPr/>
        </p:nvSpPr>
        <p:spPr>
          <a:xfrm>
            <a:off x="0" y="6195462"/>
            <a:ext cx="12192000" cy="662538"/>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a:ea typeface="Montserrat" charset="0"/>
                <a:cs typeface="Arial"/>
              </a:rPr>
              <a:t>Striking this balance must be our priority.</a:t>
            </a:r>
          </a:p>
        </p:txBody>
      </p:sp>
      <p:sp>
        <p:nvSpPr>
          <p:cNvPr id="14" name="Triangle 13">
            <a:extLst>
              <a:ext uri="{FF2B5EF4-FFF2-40B4-BE49-F238E27FC236}">
                <a16:creationId xmlns:a16="http://schemas.microsoft.com/office/drawing/2014/main" id="{75FC8ED6-0F63-5960-CA6F-5979BADBC9E3}"/>
              </a:ext>
            </a:extLst>
          </p:cNvPr>
          <p:cNvSpPr/>
          <p:nvPr/>
        </p:nvSpPr>
        <p:spPr>
          <a:xfrm>
            <a:off x="1970218" y="880066"/>
            <a:ext cx="2964873" cy="4772760"/>
          </a:xfrm>
          <a:prstGeom prst="triangle">
            <a:avLst>
              <a:gd name="adj" fmla="val 100000"/>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iangle 12">
            <a:extLst>
              <a:ext uri="{FF2B5EF4-FFF2-40B4-BE49-F238E27FC236}">
                <a16:creationId xmlns:a16="http://schemas.microsoft.com/office/drawing/2014/main" id="{7B88F239-7D43-447C-A8B2-BF1AE74A49D1}"/>
              </a:ext>
            </a:extLst>
          </p:cNvPr>
          <p:cNvSpPr/>
          <p:nvPr/>
        </p:nvSpPr>
        <p:spPr>
          <a:xfrm>
            <a:off x="1970219" y="2433650"/>
            <a:ext cx="2964873" cy="3219178"/>
          </a:xfrm>
          <a:prstGeom prst="triangle">
            <a:avLst>
              <a:gd name="adj" fmla="val 10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a:p>
            <a:pPr algn="ctr"/>
            <a:endParaRPr lang="en-US"/>
          </a:p>
          <a:p>
            <a:pPr algn="ctr"/>
            <a:endParaRPr lang="en-US"/>
          </a:p>
          <a:p>
            <a:pPr algn="ctr"/>
            <a:endParaRPr lang="en-US"/>
          </a:p>
        </p:txBody>
      </p:sp>
      <p:sp>
        <p:nvSpPr>
          <p:cNvPr id="9" name="Chevron 33">
            <a:extLst>
              <a:ext uri="{FF2B5EF4-FFF2-40B4-BE49-F238E27FC236}">
                <a16:creationId xmlns:a16="http://schemas.microsoft.com/office/drawing/2014/main" id="{1A39C4C9-84B9-C118-D914-8F439EEBE925}"/>
              </a:ext>
            </a:extLst>
          </p:cNvPr>
          <p:cNvSpPr/>
          <p:nvPr/>
        </p:nvSpPr>
        <p:spPr>
          <a:xfrm>
            <a:off x="-599089" y="5108027"/>
            <a:ext cx="2569308" cy="1061891"/>
          </a:xfrm>
          <a:prstGeom prst="chevron">
            <a:avLst/>
          </a:prstGeom>
          <a:solidFill>
            <a:schemeClr val="accent5">
              <a:lumMod val="50000"/>
            </a:schemeClr>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0">
                <a:solidFill>
                  <a:prstClr val="white"/>
                </a:solidFill>
                <a:latin typeface="Arial" panose="020B0604020202020204" pitchFamily="34" charset="0"/>
                <a:cs typeface="Arial" panose="020B0604020202020204" pitchFamily="34" charset="0"/>
              </a:rPr>
              <a:t>SFNP</a:t>
            </a:r>
          </a:p>
        </p:txBody>
      </p:sp>
      <p:sp>
        <p:nvSpPr>
          <p:cNvPr id="10" name="Triangle 9">
            <a:extLst>
              <a:ext uri="{FF2B5EF4-FFF2-40B4-BE49-F238E27FC236}">
                <a16:creationId xmlns:a16="http://schemas.microsoft.com/office/drawing/2014/main" id="{3D37C5D8-CEB5-415C-EFEA-DB381A0C49C0}"/>
              </a:ext>
            </a:extLst>
          </p:cNvPr>
          <p:cNvSpPr/>
          <p:nvPr/>
        </p:nvSpPr>
        <p:spPr>
          <a:xfrm>
            <a:off x="1970220" y="4387591"/>
            <a:ext cx="2964873" cy="1265236"/>
          </a:xfrm>
          <a:prstGeom prst="triangle">
            <a:avLst>
              <a:gd name="adj" fmla="val 100000"/>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a:extLst>
              <a:ext uri="{FF2B5EF4-FFF2-40B4-BE49-F238E27FC236}">
                <a16:creationId xmlns:a16="http://schemas.microsoft.com/office/drawing/2014/main" id="{BCE8632C-ABF7-18F7-B706-7CEF8F421DD5}"/>
              </a:ext>
            </a:extLst>
          </p:cNvPr>
          <p:cNvSpPr/>
          <p:nvPr/>
        </p:nvSpPr>
        <p:spPr>
          <a:xfrm flipH="1" flipV="1">
            <a:off x="1798688" y="2161413"/>
            <a:ext cx="343057" cy="2734393"/>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F744A04-24B6-7B19-6287-57A4F01049F5}"/>
              </a:ext>
            </a:extLst>
          </p:cNvPr>
          <p:cNvSpPr txBox="1"/>
          <p:nvPr/>
        </p:nvSpPr>
        <p:spPr>
          <a:xfrm rot="5400000" flipH="1" flipV="1">
            <a:off x="702233" y="3251525"/>
            <a:ext cx="2005082" cy="369332"/>
          </a:xfrm>
          <a:prstGeom prst="rect">
            <a:avLst/>
          </a:prstGeom>
          <a:noFill/>
        </p:spPr>
        <p:txBody>
          <a:bodyPr wrap="square" rtlCol="0">
            <a:spAutoFit/>
          </a:bodyPr>
          <a:lstStyle/>
          <a:p>
            <a:r>
              <a:rPr lang="en-US" b="1"/>
              <a:t>Growing Impact</a:t>
            </a:r>
          </a:p>
        </p:txBody>
      </p:sp>
      <p:sp>
        <p:nvSpPr>
          <p:cNvPr id="19" name="TextBox 18">
            <a:extLst>
              <a:ext uri="{FF2B5EF4-FFF2-40B4-BE49-F238E27FC236}">
                <a16:creationId xmlns:a16="http://schemas.microsoft.com/office/drawing/2014/main" id="{76BFDD36-DB98-464F-7E3A-CB7CCEAB0CA4}"/>
              </a:ext>
            </a:extLst>
          </p:cNvPr>
          <p:cNvSpPr txBox="1"/>
          <p:nvPr/>
        </p:nvSpPr>
        <p:spPr>
          <a:xfrm>
            <a:off x="3673618" y="5111138"/>
            <a:ext cx="1731817" cy="369332"/>
          </a:xfrm>
          <a:prstGeom prst="rect">
            <a:avLst/>
          </a:prstGeom>
          <a:noFill/>
          <a:ln>
            <a:noFill/>
          </a:ln>
        </p:spPr>
        <p:txBody>
          <a:bodyPr wrap="square" rtlCol="0">
            <a:spAutoFit/>
          </a:bodyPr>
          <a:lstStyle/>
          <a:p>
            <a:r>
              <a:rPr lang="en-US">
                <a:solidFill>
                  <a:schemeClr val="bg1"/>
                </a:solidFill>
              </a:rPr>
              <a:t>Spirals</a:t>
            </a:r>
          </a:p>
        </p:txBody>
      </p:sp>
      <p:sp>
        <p:nvSpPr>
          <p:cNvPr id="21" name="TextBox 20">
            <a:extLst>
              <a:ext uri="{FF2B5EF4-FFF2-40B4-BE49-F238E27FC236}">
                <a16:creationId xmlns:a16="http://schemas.microsoft.com/office/drawing/2014/main" id="{9820234A-AF33-089E-C4D1-A87AAFAE326D}"/>
              </a:ext>
            </a:extLst>
          </p:cNvPr>
          <p:cNvSpPr txBox="1"/>
          <p:nvPr/>
        </p:nvSpPr>
        <p:spPr>
          <a:xfrm rot="-3120000">
            <a:off x="2341418" y="2903269"/>
            <a:ext cx="3193325" cy="369332"/>
          </a:xfrm>
          <a:prstGeom prst="rect">
            <a:avLst/>
          </a:prstGeom>
          <a:noFill/>
          <a:ln>
            <a:noFill/>
          </a:ln>
        </p:spPr>
        <p:txBody>
          <a:bodyPr wrap="square" rtlCol="0">
            <a:spAutoFit/>
          </a:bodyPr>
          <a:lstStyle/>
          <a:p>
            <a:pPr algn="ctr"/>
            <a:r>
              <a:rPr lang="en-US">
                <a:solidFill>
                  <a:schemeClr val="bg1"/>
                </a:solidFill>
              </a:rPr>
              <a:t>Beyond Net-Zero</a:t>
            </a:r>
          </a:p>
        </p:txBody>
      </p:sp>
      <p:sp>
        <p:nvSpPr>
          <p:cNvPr id="6" name="Right Brace 5">
            <a:extLst>
              <a:ext uri="{FF2B5EF4-FFF2-40B4-BE49-F238E27FC236}">
                <a16:creationId xmlns:a16="http://schemas.microsoft.com/office/drawing/2014/main" id="{D5D58B14-D423-71E2-7049-C38E33787F59}"/>
              </a:ext>
            </a:extLst>
          </p:cNvPr>
          <p:cNvSpPr/>
          <p:nvPr/>
        </p:nvSpPr>
        <p:spPr>
          <a:xfrm>
            <a:off x="5066603" y="880066"/>
            <a:ext cx="1571886" cy="4772760"/>
          </a:xfrm>
          <a:prstGeom prst="rightBrace">
            <a:avLst>
              <a:gd name="adj1" fmla="val 8333"/>
              <a:gd name="adj2" fmla="val 50751"/>
            </a:avLst>
          </a:prstGeom>
          <a:ln w="476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175FCFA2-5931-9492-4DA4-7F5844A3376A}"/>
              </a:ext>
            </a:extLst>
          </p:cNvPr>
          <p:cNvSpPr txBox="1"/>
          <p:nvPr/>
        </p:nvSpPr>
        <p:spPr>
          <a:xfrm>
            <a:off x="6638489" y="1111226"/>
            <a:ext cx="4975442" cy="4524315"/>
          </a:xfrm>
          <a:prstGeom prst="rect">
            <a:avLst/>
          </a:prstGeom>
          <a:noFill/>
          <a:ln w="38100">
            <a:solidFill>
              <a:schemeClr val="tx1"/>
            </a:solidFill>
          </a:ln>
        </p:spPr>
        <p:txBody>
          <a:bodyPr wrap="square" rtlCol="0">
            <a:spAutoFit/>
          </a:bodyPr>
          <a:lstStyle/>
          <a:p>
            <a:r>
              <a:rPr lang="en-US" sz="2400"/>
              <a:t>The Beyond-SFNP strategy must:</a:t>
            </a:r>
          </a:p>
          <a:p>
            <a:r>
              <a:rPr lang="en-US" sz="2400"/>
              <a:t> </a:t>
            </a:r>
          </a:p>
          <a:p>
            <a:pPr marL="285750" indent="-285750">
              <a:buFont typeface="Arial" panose="020B0604020202020204" pitchFamily="34" charset="0"/>
              <a:buChar char="•"/>
            </a:pPr>
            <a:r>
              <a:rPr lang="en-US" sz="2000"/>
              <a:t>Support the transformation area and express needs of the US aviation industry and flying public</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Build from ARMD’s unique capabilities and national role in aviation</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Set aggressive, and realizable, vehicle technology and system concept goals</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000"/>
              <a:t>Be subject to the realities of continued budget and schedule pressures</a:t>
            </a:r>
          </a:p>
        </p:txBody>
      </p:sp>
      <p:sp>
        <p:nvSpPr>
          <p:cNvPr id="8" name="Title 2">
            <a:extLst>
              <a:ext uri="{FF2B5EF4-FFF2-40B4-BE49-F238E27FC236}">
                <a16:creationId xmlns:a16="http://schemas.microsoft.com/office/drawing/2014/main" id="{9F47D85C-BB46-5DF4-722E-2AF63B86A04C}"/>
              </a:ext>
            </a:extLst>
          </p:cNvPr>
          <p:cNvSpPr>
            <a:spLocks noGrp="1"/>
          </p:cNvSpPr>
          <p:nvPr>
            <p:ph type="title"/>
          </p:nvPr>
        </p:nvSpPr>
        <p:spPr>
          <a:xfrm>
            <a:off x="218755" y="269677"/>
            <a:ext cx="10701291" cy="522898"/>
          </a:xfrm>
        </p:spPr>
        <p:txBody>
          <a:bodyPr/>
          <a:lstStyle/>
          <a:p>
            <a:r>
              <a:rPr lang="en-US"/>
              <a:t>A Balanced Beyond-SFNP Strategy</a:t>
            </a:r>
          </a:p>
        </p:txBody>
      </p:sp>
      <p:sp>
        <p:nvSpPr>
          <p:cNvPr id="2" name="TextBox 1">
            <a:extLst>
              <a:ext uri="{FF2B5EF4-FFF2-40B4-BE49-F238E27FC236}">
                <a16:creationId xmlns:a16="http://schemas.microsoft.com/office/drawing/2014/main" id="{759EDCCD-D37C-5D6B-0754-DB403B7A855A}"/>
              </a:ext>
            </a:extLst>
          </p:cNvPr>
          <p:cNvSpPr txBox="1"/>
          <p:nvPr/>
        </p:nvSpPr>
        <p:spPr>
          <a:xfrm rot="-1920000">
            <a:off x="3275613" y="3736865"/>
            <a:ext cx="2555068" cy="369332"/>
          </a:xfrm>
          <a:prstGeom prst="rect">
            <a:avLst/>
          </a:prstGeom>
          <a:noFill/>
          <a:ln>
            <a:noFill/>
          </a:ln>
        </p:spPr>
        <p:txBody>
          <a:bodyPr wrap="square" rtlCol="0">
            <a:spAutoFit/>
          </a:bodyPr>
          <a:lstStyle/>
          <a:p>
            <a:r>
              <a:rPr lang="en-US">
                <a:solidFill>
                  <a:schemeClr val="bg1"/>
                </a:solidFill>
              </a:rPr>
              <a:t>Twin-Aisle</a:t>
            </a:r>
          </a:p>
        </p:txBody>
      </p:sp>
      <p:sp>
        <p:nvSpPr>
          <p:cNvPr id="3" name="Slide Number Placeholder 8">
            <a:extLst>
              <a:ext uri="{FF2B5EF4-FFF2-40B4-BE49-F238E27FC236}">
                <a16:creationId xmlns:a16="http://schemas.microsoft.com/office/drawing/2014/main" id="{652F8F09-29E0-BF39-40C8-8574926E506F}"/>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5</a:t>
            </a:fld>
            <a:endParaRPr lang="en-US" sz="1200">
              <a:solidFill>
                <a:schemeClr val="bg1"/>
              </a:solidFill>
            </a:endParaRPr>
          </a:p>
        </p:txBody>
      </p:sp>
    </p:spTree>
    <p:extLst>
      <p:ext uri="{BB962C8B-B14F-4D97-AF65-F5344CB8AC3E}">
        <p14:creationId xmlns:p14="http://schemas.microsoft.com/office/powerpoint/2010/main" val="39450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1EDA03-0124-9DDD-2EB9-097B6EE1827F}"/>
              </a:ext>
            </a:extLst>
          </p:cNvPr>
          <p:cNvSpPr/>
          <p:nvPr/>
        </p:nvSpPr>
        <p:spPr>
          <a:xfrm>
            <a:off x="0" y="6163056"/>
            <a:ext cx="12192000" cy="694944"/>
          </a:xfrm>
          <a:prstGeom prst="rect">
            <a:avLst/>
          </a:prstGeom>
          <a:solidFill>
            <a:srgbClr val="1698CD"/>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a:ea typeface="Montserrat" charset="0"/>
                <a:cs typeface="Arial"/>
              </a:rPr>
              <a:t>ARMD must make deliberate, long-term investment in broad-ranging technologies outside industry’s risk tolerance.</a:t>
            </a:r>
          </a:p>
        </p:txBody>
      </p:sp>
      <p:sp>
        <p:nvSpPr>
          <p:cNvPr id="2" name="Title 1">
            <a:extLst>
              <a:ext uri="{FF2B5EF4-FFF2-40B4-BE49-F238E27FC236}">
                <a16:creationId xmlns:a16="http://schemas.microsoft.com/office/drawing/2014/main" id="{93A7B789-77B6-038D-1D0B-EA284D3C92A3}"/>
              </a:ext>
            </a:extLst>
          </p:cNvPr>
          <p:cNvSpPr>
            <a:spLocks noGrp="1"/>
          </p:cNvSpPr>
          <p:nvPr>
            <p:ph type="title"/>
          </p:nvPr>
        </p:nvSpPr>
        <p:spPr/>
        <p:txBody>
          <a:bodyPr>
            <a:normAutofit/>
          </a:bodyPr>
          <a:lstStyle/>
          <a:p>
            <a:r>
              <a:rPr lang="en-US"/>
              <a:t>The Long Game: Aviation Eras on the Path Toward Sustainability</a:t>
            </a:r>
          </a:p>
        </p:txBody>
      </p:sp>
      <p:sp>
        <p:nvSpPr>
          <p:cNvPr id="14" name="Chevron 33">
            <a:extLst>
              <a:ext uri="{FF2B5EF4-FFF2-40B4-BE49-F238E27FC236}">
                <a16:creationId xmlns:a16="http://schemas.microsoft.com/office/drawing/2014/main" id="{2F587EE6-3C8A-BDA5-69E7-0754909F6AE3}"/>
              </a:ext>
            </a:extLst>
          </p:cNvPr>
          <p:cNvSpPr/>
          <p:nvPr/>
        </p:nvSpPr>
        <p:spPr>
          <a:xfrm>
            <a:off x="-603504" y="2151154"/>
            <a:ext cx="7926260" cy="985665"/>
          </a:xfrm>
          <a:prstGeom prst="chevron">
            <a:avLst/>
          </a:prstGeom>
          <a:solidFill>
            <a:schemeClr val="accent6">
              <a:lumMod val="60000"/>
              <a:lumOff val="40000"/>
            </a:schemeClr>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0">
                <a:solidFill>
                  <a:prstClr val="white"/>
                </a:solidFill>
                <a:latin typeface="Arial" panose="020B0604020202020204" pitchFamily="34" charset="0"/>
                <a:cs typeface="Arial" panose="020B0604020202020204" pitchFamily="34" charset="0"/>
              </a:rPr>
              <a:t>Era One: Evolution </a:t>
            </a:r>
            <a:r>
              <a:rPr lang="en-US" sz="2000" b="1" i="1" kern="0">
                <a:solidFill>
                  <a:prstClr val="white"/>
                </a:solidFill>
                <a:latin typeface="Arial" panose="020B0604020202020204" pitchFamily="34" charset="0"/>
                <a:cs typeface="Arial" panose="020B0604020202020204" pitchFamily="34" charset="0"/>
              </a:rPr>
              <a:t>(Change is Coming)</a:t>
            </a:r>
            <a:endParaRPr lang="en-US" sz="2400" b="1" kern="0">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Tube-and-Wing, Existing</a:t>
            </a:r>
            <a:r>
              <a:rPr lang="en-US" sz="1600" kern="0">
                <a:solidFill>
                  <a:prstClr val="white"/>
                </a:solidFill>
                <a:latin typeface="Arial" panose="020B0604020202020204" pitchFamily="34" charset="0"/>
                <a:cs typeface="Arial" panose="020B0604020202020204" pitchFamily="34" charset="0"/>
              </a:rPr>
              <a:t> Infrastructure, Transition to Drop-In SAF, Increasing Electrification </a:t>
            </a:r>
          </a:p>
        </p:txBody>
      </p:sp>
      <p:sp>
        <p:nvSpPr>
          <p:cNvPr id="16" name="Chevron 33">
            <a:extLst>
              <a:ext uri="{FF2B5EF4-FFF2-40B4-BE49-F238E27FC236}">
                <a16:creationId xmlns:a16="http://schemas.microsoft.com/office/drawing/2014/main" id="{4E2B92A9-E327-1DCC-61D2-13E48DCE525F}"/>
              </a:ext>
            </a:extLst>
          </p:cNvPr>
          <p:cNvSpPr/>
          <p:nvPr/>
        </p:nvSpPr>
        <p:spPr>
          <a:xfrm>
            <a:off x="2282672" y="3440149"/>
            <a:ext cx="7395457" cy="987552"/>
          </a:xfrm>
          <a:prstGeom prst="chevron">
            <a:avLst/>
          </a:prstGeom>
          <a:solidFill>
            <a:schemeClr val="accent6">
              <a:lumMod val="75000"/>
            </a:schemeClr>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Era Two: Revolution </a:t>
            </a:r>
            <a:r>
              <a:rPr kumimoji="0" lang="en-US" sz="2000" b="1" i="1"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(SFNP Realized)</a:t>
            </a:r>
            <a:endParaRPr kumimoji="0" lang="en-US" sz="2400" b="1" i="1"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0">
                <a:solidFill>
                  <a:prstClr val="white"/>
                </a:solidFill>
                <a:latin typeface="Arial" panose="020B0604020202020204" pitchFamily="34" charset="0"/>
                <a:cs typeface="Arial" panose="020B0604020202020204" pitchFamily="34" charset="0"/>
              </a:rPr>
              <a:t>Vehicle Architecture Change, Major SAF Adoption, Mild Hybrid EAP, Minor Infrastructure Change</a:t>
            </a:r>
            <a:r>
              <a:rPr kumimoji="0" lang="en-US" sz="16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7" name="Chevron 33">
            <a:extLst>
              <a:ext uri="{FF2B5EF4-FFF2-40B4-BE49-F238E27FC236}">
                <a16:creationId xmlns:a16="http://schemas.microsoft.com/office/drawing/2014/main" id="{B02F0256-7BEF-BE7F-7688-B4627C5FFA3B}"/>
              </a:ext>
            </a:extLst>
          </p:cNvPr>
          <p:cNvSpPr/>
          <p:nvPr/>
        </p:nvSpPr>
        <p:spPr>
          <a:xfrm>
            <a:off x="4825298" y="4724636"/>
            <a:ext cx="7995937" cy="987552"/>
          </a:xfrm>
          <a:prstGeom prst="chevron">
            <a:avLst/>
          </a:prstGeom>
          <a:solidFill>
            <a:schemeClr val="accent6">
              <a:lumMod val="50000"/>
            </a:schemeClr>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Era Three: Transformation</a:t>
            </a:r>
            <a:r>
              <a:rPr lang="en-US" sz="2000" b="1" kern="0">
                <a:solidFill>
                  <a:prstClr val="white"/>
                </a:solidFill>
                <a:latin typeface="Arial" panose="020B0604020202020204" pitchFamily="34" charset="0"/>
                <a:cs typeface="Arial" panose="020B0604020202020204" pitchFamily="34" charset="0"/>
              </a:rPr>
              <a:t> </a:t>
            </a:r>
            <a:r>
              <a:rPr kumimoji="0" lang="en-US" sz="2000" b="1" i="1"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(Paradigm Shift)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0">
                <a:solidFill>
                  <a:prstClr val="white"/>
                </a:solidFill>
                <a:latin typeface="Arial" panose="020B0604020202020204" pitchFamily="34" charset="0"/>
                <a:cs typeface="Arial" panose="020B0604020202020204" pitchFamily="34" charset="0"/>
              </a:rPr>
              <a:t>Major Vehicle Architecture Change, Non-Drop-In Fuel Adoption, </a:t>
            </a:r>
            <a:br>
              <a:rPr lang="en-US" sz="1600" kern="0">
                <a:solidFill>
                  <a:prstClr val="white"/>
                </a:solidFill>
                <a:latin typeface="Arial" panose="020B0604020202020204" pitchFamily="34" charset="0"/>
                <a:cs typeface="Arial" panose="020B0604020202020204" pitchFamily="34" charset="0"/>
              </a:rPr>
            </a:br>
            <a:r>
              <a:rPr lang="en-US" sz="1600" kern="0">
                <a:solidFill>
                  <a:prstClr val="white"/>
                </a:solidFill>
                <a:latin typeface="Arial" panose="020B0604020202020204" pitchFamily="34" charset="0"/>
                <a:cs typeface="Arial" panose="020B0604020202020204" pitchFamily="34" charset="0"/>
              </a:rPr>
              <a:t>Many-MW EAP, Major Infrastructure Change</a:t>
            </a:r>
            <a:endParaRPr kumimoji="0" lang="en-US" sz="160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086514C4-D889-EE5E-6E03-1D947AB506A7}"/>
              </a:ext>
            </a:extLst>
          </p:cNvPr>
          <p:cNvGrpSpPr/>
          <p:nvPr/>
        </p:nvGrpSpPr>
        <p:grpSpPr>
          <a:xfrm>
            <a:off x="114550" y="1264891"/>
            <a:ext cx="11918954" cy="416689"/>
            <a:chOff x="59686" y="2781156"/>
            <a:chExt cx="10053578" cy="416689"/>
          </a:xfrm>
          <a:solidFill>
            <a:srgbClr val="1698CD"/>
          </a:solidFill>
        </p:grpSpPr>
        <p:sp>
          <p:nvSpPr>
            <p:cNvPr id="19" name="Chevron 18" descr="Blue Timeline Arrow (2008-2013)">
              <a:extLst>
                <a:ext uri="{FF2B5EF4-FFF2-40B4-BE49-F238E27FC236}">
                  <a16:creationId xmlns:a16="http://schemas.microsoft.com/office/drawing/2014/main" id="{499F5491-9332-AF1B-4137-0A55AA8F294B}"/>
                </a:ext>
              </a:extLst>
            </p:cNvPr>
            <p:cNvSpPr/>
            <p:nvPr/>
          </p:nvSpPr>
          <p:spPr>
            <a:xfrm>
              <a:off x="59686" y="2781156"/>
              <a:ext cx="2106593" cy="41668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hevron 19" descr="Blue Timeline Arrow (2014-2019)">
              <a:extLst>
                <a:ext uri="{FF2B5EF4-FFF2-40B4-BE49-F238E27FC236}">
                  <a16:creationId xmlns:a16="http://schemas.microsoft.com/office/drawing/2014/main" id="{592A5560-94EC-5725-46F4-D3D7B377DCDF}"/>
                </a:ext>
              </a:extLst>
            </p:cNvPr>
            <p:cNvSpPr/>
            <p:nvPr/>
          </p:nvSpPr>
          <p:spPr>
            <a:xfrm>
              <a:off x="2046432" y="2781156"/>
              <a:ext cx="2106593" cy="41668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descr="Blue Timeline Arrow (2020-2025)">
              <a:extLst>
                <a:ext uri="{FF2B5EF4-FFF2-40B4-BE49-F238E27FC236}">
                  <a16:creationId xmlns:a16="http://schemas.microsoft.com/office/drawing/2014/main" id="{7F793BE1-5914-118D-F088-63F52AA1FE89}"/>
                </a:ext>
              </a:extLst>
            </p:cNvPr>
            <p:cNvSpPr/>
            <p:nvPr/>
          </p:nvSpPr>
          <p:spPr>
            <a:xfrm>
              <a:off x="4033178" y="2781156"/>
              <a:ext cx="2106593" cy="41668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hevron 21" descr="Blue Timeline Arrow (2025-2030)">
              <a:extLst>
                <a:ext uri="{FF2B5EF4-FFF2-40B4-BE49-F238E27FC236}">
                  <a16:creationId xmlns:a16="http://schemas.microsoft.com/office/drawing/2014/main" id="{5BC45DCE-B38A-8A76-09DD-1722EFA5A183}"/>
                </a:ext>
              </a:extLst>
            </p:cNvPr>
            <p:cNvSpPr/>
            <p:nvPr/>
          </p:nvSpPr>
          <p:spPr>
            <a:xfrm>
              <a:off x="6019924" y="2781156"/>
              <a:ext cx="2106593" cy="41668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hevron 22" descr="Blue Timeline Arrow (2030+)">
              <a:extLst>
                <a:ext uri="{FF2B5EF4-FFF2-40B4-BE49-F238E27FC236}">
                  <a16:creationId xmlns:a16="http://schemas.microsoft.com/office/drawing/2014/main" id="{43D18A20-2417-9772-DEF7-6E72D5927022}"/>
                </a:ext>
              </a:extLst>
            </p:cNvPr>
            <p:cNvSpPr/>
            <p:nvPr/>
          </p:nvSpPr>
          <p:spPr>
            <a:xfrm>
              <a:off x="8006671" y="2781156"/>
              <a:ext cx="2106593" cy="416689"/>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1F02B553-B6EC-ACE3-4653-8EC4A1FECFEA}"/>
                </a:ext>
              </a:extLst>
            </p:cNvPr>
            <p:cNvSpPr txBox="1"/>
            <p:nvPr/>
          </p:nvSpPr>
          <p:spPr>
            <a:xfrm>
              <a:off x="349053" y="2792730"/>
              <a:ext cx="1539433" cy="369332"/>
            </a:xfrm>
            <a:prstGeom prst="rect">
              <a:avLst/>
            </a:prstGeom>
            <a:grpFill/>
          </p:spPr>
          <p:txBody>
            <a:bodyPr wrap="square" rtlCol="0">
              <a:spAutoFit/>
            </a:bodyPr>
            <a:lstStyle/>
            <a:p>
              <a:pPr algn="ctr"/>
              <a:r>
                <a:rPr lang="en-US">
                  <a:solidFill>
                    <a:schemeClr val="bg1"/>
                  </a:solidFill>
                </a:rPr>
                <a:t>2020s</a:t>
              </a:r>
            </a:p>
          </p:txBody>
        </p:sp>
        <p:sp>
          <p:nvSpPr>
            <p:cNvPr id="25" name="TextBox 24">
              <a:extLst>
                <a:ext uri="{FF2B5EF4-FFF2-40B4-BE49-F238E27FC236}">
                  <a16:creationId xmlns:a16="http://schemas.microsoft.com/office/drawing/2014/main" id="{FA0B6664-D4D8-190A-2484-8FA4A30F3766}"/>
                </a:ext>
              </a:extLst>
            </p:cNvPr>
            <p:cNvSpPr txBox="1"/>
            <p:nvPr/>
          </p:nvSpPr>
          <p:spPr>
            <a:xfrm>
              <a:off x="2367871" y="2792730"/>
              <a:ext cx="1539433" cy="369332"/>
            </a:xfrm>
            <a:prstGeom prst="rect">
              <a:avLst/>
            </a:prstGeom>
            <a:grpFill/>
          </p:spPr>
          <p:txBody>
            <a:bodyPr wrap="square" rtlCol="0">
              <a:spAutoFit/>
            </a:bodyPr>
            <a:lstStyle/>
            <a:p>
              <a:pPr algn="ctr"/>
              <a:r>
                <a:rPr lang="en-US">
                  <a:solidFill>
                    <a:schemeClr val="bg1"/>
                  </a:solidFill>
                </a:rPr>
                <a:t>2030s</a:t>
              </a:r>
            </a:p>
          </p:txBody>
        </p:sp>
        <p:sp>
          <p:nvSpPr>
            <p:cNvPr id="26" name="TextBox 25">
              <a:extLst>
                <a:ext uri="{FF2B5EF4-FFF2-40B4-BE49-F238E27FC236}">
                  <a16:creationId xmlns:a16="http://schemas.microsoft.com/office/drawing/2014/main" id="{1D94AE3F-5D42-0A41-4BC1-5B7A17571D49}"/>
                </a:ext>
              </a:extLst>
            </p:cNvPr>
            <p:cNvSpPr txBox="1"/>
            <p:nvPr/>
          </p:nvSpPr>
          <p:spPr>
            <a:xfrm>
              <a:off x="4349071" y="2792730"/>
              <a:ext cx="1539433" cy="369332"/>
            </a:xfrm>
            <a:prstGeom prst="rect">
              <a:avLst/>
            </a:prstGeom>
            <a:grpFill/>
          </p:spPr>
          <p:txBody>
            <a:bodyPr wrap="square" rtlCol="0">
              <a:spAutoFit/>
            </a:bodyPr>
            <a:lstStyle/>
            <a:p>
              <a:pPr algn="ctr"/>
              <a:r>
                <a:rPr lang="en-US">
                  <a:solidFill>
                    <a:schemeClr val="bg1"/>
                  </a:solidFill>
                </a:rPr>
                <a:t>2040s</a:t>
              </a:r>
            </a:p>
          </p:txBody>
        </p:sp>
        <p:sp>
          <p:nvSpPr>
            <p:cNvPr id="27" name="TextBox 26">
              <a:extLst>
                <a:ext uri="{FF2B5EF4-FFF2-40B4-BE49-F238E27FC236}">
                  <a16:creationId xmlns:a16="http://schemas.microsoft.com/office/drawing/2014/main" id="{025D335C-29D2-029A-D2E1-D9C21FD38414}"/>
                </a:ext>
              </a:extLst>
            </p:cNvPr>
            <p:cNvSpPr txBox="1"/>
            <p:nvPr/>
          </p:nvSpPr>
          <p:spPr>
            <a:xfrm>
              <a:off x="6254071" y="2792730"/>
              <a:ext cx="1539433" cy="369332"/>
            </a:xfrm>
            <a:prstGeom prst="rect">
              <a:avLst/>
            </a:prstGeom>
            <a:grpFill/>
          </p:spPr>
          <p:txBody>
            <a:bodyPr wrap="square" rtlCol="0">
              <a:spAutoFit/>
            </a:bodyPr>
            <a:lstStyle/>
            <a:p>
              <a:pPr algn="ctr"/>
              <a:r>
                <a:rPr lang="en-US">
                  <a:solidFill>
                    <a:schemeClr val="bg1"/>
                  </a:solidFill>
                </a:rPr>
                <a:t>2050s</a:t>
              </a:r>
            </a:p>
          </p:txBody>
        </p:sp>
        <p:sp>
          <p:nvSpPr>
            <p:cNvPr id="28" name="TextBox 27">
              <a:extLst>
                <a:ext uri="{FF2B5EF4-FFF2-40B4-BE49-F238E27FC236}">
                  <a16:creationId xmlns:a16="http://schemas.microsoft.com/office/drawing/2014/main" id="{15F1886B-8CEB-4D2C-0D68-85ADE96CFBCE}"/>
                </a:ext>
              </a:extLst>
            </p:cNvPr>
            <p:cNvSpPr txBox="1"/>
            <p:nvPr/>
          </p:nvSpPr>
          <p:spPr>
            <a:xfrm>
              <a:off x="8311471" y="2792730"/>
              <a:ext cx="1539433" cy="369332"/>
            </a:xfrm>
            <a:prstGeom prst="rect">
              <a:avLst/>
            </a:prstGeom>
            <a:grpFill/>
          </p:spPr>
          <p:txBody>
            <a:bodyPr wrap="square" rtlCol="0">
              <a:spAutoFit/>
            </a:bodyPr>
            <a:lstStyle/>
            <a:p>
              <a:pPr algn="ctr"/>
              <a:r>
                <a:rPr lang="en-US">
                  <a:solidFill>
                    <a:schemeClr val="bg1"/>
                  </a:solidFill>
                </a:rPr>
                <a:t>2060s</a:t>
              </a:r>
            </a:p>
          </p:txBody>
        </p:sp>
      </p:grpSp>
      <p:sp>
        <p:nvSpPr>
          <p:cNvPr id="36" name="Down Arrow 35">
            <a:extLst>
              <a:ext uri="{FF2B5EF4-FFF2-40B4-BE49-F238E27FC236}">
                <a16:creationId xmlns:a16="http://schemas.microsoft.com/office/drawing/2014/main" id="{56FC3C36-17FC-060F-3910-4C806E39C490}"/>
              </a:ext>
            </a:extLst>
          </p:cNvPr>
          <p:cNvSpPr/>
          <p:nvPr/>
        </p:nvSpPr>
        <p:spPr>
          <a:xfrm>
            <a:off x="672736" y="3383031"/>
            <a:ext cx="343057" cy="2543074"/>
          </a:xfrm>
          <a:prstGeom prst="down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056654D-421A-8546-7B8A-19FCA334CB6E}"/>
              </a:ext>
            </a:extLst>
          </p:cNvPr>
          <p:cNvSpPr txBox="1"/>
          <p:nvPr/>
        </p:nvSpPr>
        <p:spPr>
          <a:xfrm rot="5400000">
            <a:off x="233611" y="4295402"/>
            <a:ext cx="1807336" cy="365760"/>
          </a:xfrm>
          <a:prstGeom prst="rect">
            <a:avLst/>
          </a:prstGeom>
          <a:noFill/>
        </p:spPr>
        <p:txBody>
          <a:bodyPr wrap="square" rtlCol="0">
            <a:spAutoFit/>
          </a:bodyPr>
          <a:lstStyle/>
          <a:p>
            <a:r>
              <a:rPr lang="en-US" b="1"/>
              <a:t>Growing Risk</a:t>
            </a:r>
          </a:p>
        </p:txBody>
      </p:sp>
      <p:sp>
        <p:nvSpPr>
          <p:cNvPr id="39" name="Right Arrow 38">
            <a:extLst>
              <a:ext uri="{FF2B5EF4-FFF2-40B4-BE49-F238E27FC236}">
                <a16:creationId xmlns:a16="http://schemas.microsoft.com/office/drawing/2014/main" id="{64AEF593-F150-D4E1-B677-26EEEF6EFB3D}"/>
              </a:ext>
            </a:extLst>
          </p:cNvPr>
          <p:cNvSpPr/>
          <p:nvPr/>
        </p:nvSpPr>
        <p:spPr>
          <a:xfrm>
            <a:off x="1086769" y="5821227"/>
            <a:ext cx="3075328" cy="318020"/>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EA94DA9-5607-5963-62CD-E24516C9BBF6}"/>
              </a:ext>
            </a:extLst>
          </p:cNvPr>
          <p:cNvSpPr txBox="1"/>
          <p:nvPr/>
        </p:nvSpPr>
        <p:spPr>
          <a:xfrm>
            <a:off x="1029276" y="5518086"/>
            <a:ext cx="3489140" cy="369332"/>
          </a:xfrm>
          <a:prstGeom prst="rect">
            <a:avLst/>
          </a:prstGeom>
          <a:noFill/>
        </p:spPr>
        <p:txBody>
          <a:bodyPr wrap="square" rtlCol="0">
            <a:spAutoFit/>
          </a:bodyPr>
          <a:lstStyle/>
          <a:p>
            <a:r>
              <a:rPr lang="en-US" b="1"/>
              <a:t>Growing Potential Impact</a:t>
            </a:r>
          </a:p>
        </p:txBody>
      </p:sp>
      <p:pic>
        <p:nvPicPr>
          <p:cNvPr id="41" name="Picture 40">
            <a:extLst>
              <a:ext uri="{FF2B5EF4-FFF2-40B4-BE49-F238E27FC236}">
                <a16:creationId xmlns:a16="http://schemas.microsoft.com/office/drawing/2014/main" id="{B654A6EB-95D2-39B4-3727-0053F540E68B}"/>
              </a:ext>
            </a:extLst>
          </p:cNvPr>
          <p:cNvPicPr>
            <a:picLocks noChangeAspect="1"/>
          </p:cNvPicPr>
          <p:nvPr/>
        </p:nvPicPr>
        <p:blipFill>
          <a:blip r:embed="rId2"/>
          <a:stretch>
            <a:fillRect/>
          </a:stretch>
        </p:blipFill>
        <p:spPr>
          <a:xfrm>
            <a:off x="9283328" y="1687546"/>
            <a:ext cx="2908672" cy="1908006"/>
          </a:xfrm>
          <a:prstGeom prst="rect">
            <a:avLst/>
          </a:prstGeom>
        </p:spPr>
      </p:pic>
      <p:sp>
        <p:nvSpPr>
          <p:cNvPr id="44" name="Chevron 43">
            <a:extLst>
              <a:ext uri="{FF2B5EF4-FFF2-40B4-BE49-F238E27FC236}">
                <a16:creationId xmlns:a16="http://schemas.microsoft.com/office/drawing/2014/main" id="{DAF64A31-D5D0-E4C3-01DD-1CBFD4B56CFC}"/>
              </a:ext>
            </a:extLst>
          </p:cNvPr>
          <p:cNvSpPr/>
          <p:nvPr/>
        </p:nvSpPr>
        <p:spPr>
          <a:xfrm>
            <a:off x="6999855" y="1155681"/>
            <a:ext cx="405389" cy="646248"/>
          </a:xfrm>
          <a:prstGeom prst="chevron">
            <a:avLst>
              <a:gd name="adj" fmla="val 72705"/>
            </a:avLst>
          </a:prstGeom>
          <a:solidFill>
            <a:srgbClr val="F4B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C9900"/>
              </a:solidFill>
            </a:endParaRPr>
          </a:p>
        </p:txBody>
      </p:sp>
      <p:sp>
        <p:nvSpPr>
          <p:cNvPr id="45" name="TextBox 44">
            <a:extLst>
              <a:ext uri="{FF2B5EF4-FFF2-40B4-BE49-F238E27FC236}">
                <a16:creationId xmlns:a16="http://schemas.microsoft.com/office/drawing/2014/main" id="{B946AA4E-C529-DB95-7FAE-9269245F4A5F}"/>
              </a:ext>
            </a:extLst>
          </p:cNvPr>
          <p:cNvSpPr txBox="1"/>
          <p:nvPr/>
        </p:nvSpPr>
        <p:spPr>
          <a:xfrm>
            <a:off x="5776138" y="856582"/>
            <a:ext cx="2497458" cy="369332"/>
          </a:xfrm>
          <a:prstGeom prst="rect">
            <a:avLst/>
          </a:prstGeom>
          <a:noFill/>
        </p:spPr>
        <p:txBody>
          <a:bodyPr wrap="square" rtlCol="0">
            <a:spAutoFit/>
          </a:bodyPr>
          <a:lstStyle/>
          <a:p>
            <a:r>
              <a:rPr lang="en-US" b="1">
                <a:solidFill>
                  <a:srgbClr val="F4B183"/>
                </a:solidFill>
              </a:rPr>
              <a:t>Net-Zero GHG, 2050</a:t>
            </a:r>
          </a:p>
        </p:txBody>
      </p:sp>
      <p:sp>
        <p:nvSpPr>
          <p:cNvPr id="8" name="Slide Number Placeholder 8">
            <a:extLst>
              <a:ext uri="{FF2B5EF4-FFF2-40B4-BE49-F238E27FC236}">
                <a16:creationId xmlns:a16="http://schemas.microsoft.com/office/drawing/2014/main" id="{9A507873-995E-AF03-FB07-2A853EB9862B}"/>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6</a:t>
            </a:fld>
            <a:endParaRPr lang="en-US" sz="1200">
              <a:solidFill>
                <a:schemeClr val="bg1"/>
              </a:solidFill>
            </a:endParaRPr>
          </a:p>
        </p:txBody>
      </p:sp>
    </p:spTree>
    <p:extLst>
      <p:ext uri="{BB962C8B-B14F-4D97-AF65-F5344CB8AC3E}">
        <p14:creationId xmlns:p14="http://schemas.microsoft.com/office/powerpoint/2010/main" val="3408342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DB47B-204B-0B4D-B511-A59E2B8C5058}"/>
              </a:ext>
            </a:extLst>
          </p:cNvPr>
          <p:cNvSpPr>
            <a:spLocks noGrp="1"/>
          </p:cNvSpPr>
          <p:nvPr>
            <p:ph type="title"/>
          </p:nvPr>
        </p:nvSpPr>
        <p:spPr/>
        <p:txBody>
          <a:bodyPr/>
          <a:lstStyle/>
          <a:p>
            <a:r>
              <a:rPr lang="en-US"/>
              <a:t>Beyond SFNP: Long-Term Transport Technology and Innovation</a:t>
            </a:r>
          </a:p>
        </p:txBody>
      </p:sp>
      <p:sp>
        <p:nvSpPr>
          <p:cNvPr id="81" name="Rectangle 80" descr="&quot;&quot;">
            <a:extLst>
              <a:ext uri="{FF2B5EF4-FFF2-40B4-BE49-F238E27FC236}">
                <a16:creationId xmlns:a16="http://schemas.microsoft.com/office/drawing/2014/main" id="{755E34B4-8979-724E-BD15-74E63EA53ABA}"/>
              </a:ext>
            </a:extLst>
          </p:cNvPr>
          <p:cNvSpPr/>
          <p:nvPr/>
        </p:nvSpPr>
        <p:spPr>
          <a:xfrm>
            <a:off x="0" y="6163056"/>
            <a:ext cx="12192000" cy="69494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2" name="TextBox 81">
            <a:extLst>
              <a:ext uri="{FF2B5EF4-FFF2-40B4-BE49-F238E27FC236}">
                <a16:creationId xmlns:a16="http://schemas.microsoft.com/office/drawing/2014/main" id="{8F9F35DE-3341-A24B-81B4-A35EBC185E16}"/>
              </a:ext>
            </a:extLst>
          </p:cNvPr>
          <p:cNvSpPr txBox="1"/>
          <p:nvPr/>
        </p:nvSpPr>
        <p:spPr>
          <a:xfrm>
            <a:off x="0" y="6339555"/>
            <a:ext cx="12191999" cy="369332"/>
          </a:xfrm>
          <a:prstGeom prst="rect">
            <a:avLst/>
          </a:prstGeom>
          <a:noFill/>
        </p:spPr>
        <p:txBody>
          <a:bodyPr wrap="square" lIns="91440" tIns="45720" rIns="91440" bIns="45720" rtlCol="0" anchor="t">
            <a:spAutoFit/>
          </a:bodyPr>
          <a:lstStyle/>
          <a:p>
            <a:pPr algn="ctr">
              <a:defRPr/>
            </a:pPr>
            <a:r>
              <a:rPr lang="en-US" kern="0">
                <a:solidFill>
                  <a:schemeClr val="bg1"/>
                </a:solidFill>
                <a:latin typeface="Arial"/>
                <a:cs typeface="Arial"/>
              </a:rPr>
              <a:t>Innovations for 2040s</a:t>
            </a:r>
            <a:r>
              <a:rPr kumimoji="0" lang="en-US" sz="1800" b="0" i="0" u="none" strike="noStrike" kern="0" cap="none" spc="0" normalizeH="0" baseline="0" noProof="0">
                <a:ln>
                  <a:noFill/>
                </a:ln>
                <a:solidFill>
                  <a:schemeClr val="bg1"/>
                </a:solidFill>
                <a:effectLst/>
                <a:uLnTx/>
                <a:uFillTx/>
                <a:latin typeface="Arial"/>
                <a:cs typeface="Arial"/>
              </a:rPr>
              <a:t> </a:t>
            </a:r>
            <a:r>
              <a:rPr lang="en-US" kern="0">
                <a:solidFill>
                  <a:schemeClr val="bg1"/>
                </a:solidFill>
                <a:latin typeface="Arial"/>
                <a:cs typeface="Arial"/>
              </a:rPr>
              <a:t>and Beyond</a:t>
            </a:r>
            <a:endParaRPr lang="en-US" sz="1800" b="0" i="0" u="none" strike="noStrike" kern="0" cap="none" spc="0" normalizeH="0" baseline="0" noProof="0">
              <a:ln>
                <a:noFill/>
              </a:ln>
              <a:solidFill>
                <a:schemeClr val="bg1"/>
              </a:solidFill>
              <a:effectLst/>
              <a:uLnTx/>
              <a:uFillTx/>
              <a:latin typeface="Calibri"/>
              <a:cs typeface="Calibri"/>
            </a:endParaRPr>
          </a:p>
        </p:txBody>
      </p:sp>
      <p:sp>
        <p:nvSpPr>
          <p:cNvPr id="89" name="Rectangle 88">
            <a:extLst>
              <a:ext uri="{FF2B5EF4-FFF2-40B4-BE49-F238E27FC236}">
                <a16:creationId xmlns:a16="http://schemas.microsoft.com/office/drawing/2014/main" id="{27300F64-4928-7F49-8A88-AEDE0FDE77F9}"/>
              </a:ext>
            </a:extLst>
          </p:cNvPr>
          <p:cNvSpPr/>
          <p:nvPr/>
        </p:nvSpPr>
        <p:spPr>
          <a:xfrm>
            <a:off x="334076" y="3730647"/>
            <a:ext cx="7052098" cy="2318583"/>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sz="1600" kern="0">
                <a:solidFill>
                  <a:srgbClr val="404040"/>
                </a:solidFill>
                <a:latin typeface="Arial"/>
                <a:cs typeface="Arial"/>
              </a:rPr>
              <a:t>ARMD-commissioned s</a:t>
            </a:r>
            <a:r>
              <a:rPr kumimoji="0" lang="en-US" sz="1600" b="0" i="0" u="none" strike="noStrike" kern="0" cap="none" spc="0" normalizeH="0" baseline="0" noProof="0" err="1">
                <a:ln>
                  <a:noFill/>
                </a:ln>
                <a:solidFill>
                  <a:srgbClr val="404040"/>
                </a:solidFill>
                <a:effectLst/>
                <a:uLnTx/>
                <a:uFillTx/>
                <a:latin typeface="Arial"/>
                <a:cs typeface="Arial"/>
              </a:rPr>
              <a:t>trategic</a:t>
            </a:r>
            <a:r>
              <a:rPr kumimoji="0" lang="en-US" sz="1600" b="0" i="0" u="none" strike="noStrike" kern="0" cap="none" spc="0" normalizeH="0" baseline="0" noProof="0">
                <a:ln>
                  <a:noFill/>
                </a:ln>
                <a:solidFill>
                  <a:srgbClr val="404040"/>
                </a:solidFill>
                <a:effectLst/>
                <a:uLnTx/>
                <a:uFillTx/>
                <a:latin typeface="Arial"/>
                <a:cs typeface="Arial"/>
              </a:rPr>
              <a:t> assessments across multiple areas: Propulsion; Electrified Aircraft Propulsion; Materials, Structures, and Manufacturing; Future Flight Demonstrations</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404040"/>
                </a:solidFill>
                <a:effectLst/>
                <a:uLnTx/>
                <a:uFillTx/>
                <a:latin typeface="Arial"/>
                <a:cs typeface="Arial"/>
              </a:rPr>
              <a:t>AACES Advanced Concept Studies for 2040+ EIS</a:t>
            </a:r>
            <a:endParaRPr lang="en-US" sz="1600" b="0" i="0" u="none" strike="noStrike" kern="0" cap="none" spc="0" normalizeH="0" baseline="0" noProof="0">
              <a:ln>
                <a:noFill/>
              </a:ln>
              <a:solidFill>
                <a:srgbClr val="404040"/>
              </a:solidFill>
              <a:effectLst/>
              <a:uLnTx/>
              <a:uFillTx/>
              <a:latin typeface="Arial"/>
              <a:cs typeface="Arial"/>
            </a:endParaRP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404040"/>
                </a:solidFill>
                <a:effectLst/>
                <a:uLnTx/>
                <a:uFillTx/>
                <a:latin typeface="Arial"/>
                <a:cs typeface="Arial"/>
              </a:rPr>
              <a:t>Net-Zero Emissions Concepts</a:t>
            </a:r>
            <a:endParaRPr lang="en-US" sz="1600" b="0" i="0" u="none" strike="noStrike" kern="0" cap="none" spc="0" normalizeH="0" baseline="0" noProof="0">
              <a:ln>
                <a:noFill/>
              </a:ln>
              <a:solidFill>
                <a:srgbClr val="404040"/>
              </a:solidFill>
              <a:effectLst/>
              <a:uLnTx/>
              <a:uFillTx/>
              <a:latin typeface="Arial"/>
              <a:cs typeface="Arial"/>
            </a:endParaRP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chemeClr val="tx1">
                    <a:lumMod val="75000"/>
                    <a:lumOff val="25000"/>
                  </a:schemeClr>
                </a:solidFill>
                <a:effectLst/>
                <a:uLnTx/>
                <a:uFillTx/>
                <a:latin typeface="Arial"/>
                <a:cs typeface="Arial"/>
              </a:rPr>
              <a:t>Promising </a:t>
            </a:r>
            <a:r>
              <a:rPr lang="en-US" sz="1600" kern="0">
                <a:solidFill>
                  <a:schemeClr val="tx1">
                    <a:lumMod val="75000"/>
                    <a:lumOff val="25000"/>
                  </a:schemeClr>
                </a:solidFill>
                <a:latin typeface="Arial"/>
                <a:cs typeface="Arial"/>
              </a:rPr>
              <a:t>Technologies</a:t>
            </a:r>
            <a:r>
              <a:rPr kumimoji="0" lang="en-US" sz="1600" b="0" i="0" u="none" strike="noStrike" kern="0" cap="none" spc="0" normalizeH="0" baseline="0" noProof="0">
                <a:ln>
                  <a:noFill/>
                </a:ln>
                <a:solidFill>
                  <a:schemeClr val="tx1">
                    <a:lumMod val="75000"/>
                    <a:lumOff val="25000"/>
                  </a:schemeClr>
                </a:solidFill>
                <a:effectLst/>
                <a:uLnTx/>
                <a:uFillTx/>
                <a:latin typeface="Arial"/>
                <a:cs typeface="Arial"/>
              </a:rPr>
              <a:t> </a:t>
            </a:r>
            <a:r>
              <a:rPr lang="en-US" sz="1600" kern="0">
                <a:solidFill>
                  <a:schemeClr val="tx1">
                    <a:lumMod val="75000"/>
                    <a:lumOff val="25000"/>
                  </a:schemeClr>
                </a:solidFill>
                <a:latin typeface="Arial"/>
                <a:cs typeface="Arial"/>
              </a:rPr>
              <a:t>and</a:t>
            </a:r>
            <a:r>
              <a:rPr kumimoji="0" lang="en-US" sz="1600" b="0" i="0" u="none" strike="noStrike" kern="0" cap="none" spc="0" normalizeH="0" baseline="0" noProof="0">
                <a:ln>
                  <a:noFill/>
                </a:ln>
                <a:solidFill>
                  <a:schemeClr val="tx1">
                    <a:lumMod val="75000"/>
                    <a:lumOff val="25000"/>
                  </a:schemeClr>
                </a:solidFill>
                <a:effectLst/>
                <a:uLnTx/>
                <a:uFillTx/>
                <a:latin typeface="Arial"/>
                <a:cs typeface="Arial"/>
              </a:rPr>
              <a:t> Architectures</a:t>
            </a:r>
            <a:endParaRPr lang="en-US" sz="1600" b="0" i="0" u="none" strike="noStrike" kern="0" cap="none" spc="0" normalizeH="0" baseline="0" noProof="0">
              <a:ln>
                <a:noFill/>
              </a:ln>
              <a:solidFill>
                <a:schemeClr val="tx1">
                  <a:lumMod val="75000"/>
                  <a:lumOff val="25000"/>
                </a:schemeClr>
              </a:solidFill>
              <a:effectLst/>
              <a:uLnTx/>
              <a:uFillTx/>
              <a:latin typeface="Arial"/>
              <a:cs typeface="Arial"/>
            </a:endParaRP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rgbClr val="404040"/>
                </a:solidFill>
                <a:effectLst/>
                <a:uLnTx/>
                <a:uFillTx/>
                <a:latin typeface="Arial"/>
                <a:cs typeface="Arial"/>
              </a:rPr>
              <a:t>Support Aviation Community with NASA-unique Contributions</a:t>
            </a:r>
          </a:p>
          <a:p>
            <a:pPr marR="0" lvl="0" algn="l" defTabSz="914400" rtl="0" eaLnBrk="1" fontAlgn="auto" latinLnBrk="0" hangingPunct="1">
              <a:lnSpc>
                <a:spcPct val="100000"/>
              </a:lnSpc>
              <a:spcBef>
                <a:spcPts val="400"/>
              </a:spcBef>
              <a:spcAft>
                <a:spcPts val="0"/>
              </a:spcAft>
              <a:buClrTx/>
              <a:buSzTx/>
              <a:tabLst/>
              <a:defRPr/>
            </a:pPr>
            <a:r>
              <a:rPr lang="en-US" sz="1600" b="1" kern="0">
                <a:solidFill>
                  <a:srgbClr val="404040"/>
                </a:solidFill>
                <a:latin typeface="Arial"/>
                <a:cs typeface="Arial"/>
              </a:rPr>
              <a:t>Note: Advanced Airspace Operations is also key (not discussed here)</a:t>
            </a:r>
            <a:endParaRPr lang="en-US" sz="1600" b="1" i="0" u="none" strike="noStrike" kern="0" cap="none" spc="0" normalizeH="0" baseline="0" noProof="0">
              <a:ln>
                <a:noFill/>
              </a:ln>
              <a:solidFill>
                <a:srgbClr val="404040"/>
              </a:solidFill>
              <a:effectLst/>
              <a:uLnTx/>
              <a:uFillTx/>
              <a:latin typeface="Arial"/>
              <a:cs typeface="Arial"/>
            </a:endParaRPr>
          </a:p>
        </p:txBody>
      </p:sp>
      <p:sp>
        <p:nvSpPr>
          <p:cNvPr id="90" name="Rectangle 89">
            <a:extLst>
              <a:ext uri="{FF2B5EF4-FFF2-40B4-BE49-F238E27FC236}">
                <a16:creationId xmlns:a16="http://schemas.microsoft.com/office/drawing/2014/main" id="{5B917637-890A-704D-B53A-450A5F250EB6}"/>
              </a:ext>
            </a:extLst>
          </p:cNvPr>
          <p:cNvSpPr/>
          <p:nvPr/>
        </p:nvSpPr>
        <p:spPr>
          <a:xfrm>
            <a:off x="281276" y="3207267"/>
            <a:ext cx="7911254" cy="400110"/>
          </a:xfrm>
          <a:prstGeom prst="rect">
            <a:avLst/>
          </a:prstGeom>
        </p:spPr>
        <p:txBody>
          <a:bodyPr wrap="square" lIns="91440" tIns="45720" rIns="91440" bIns="45720" anchor="t">
            <a:spAutoFit/>
          </a:bodyPr>
          <a:lstStyle/>
          <a:p>
            <a:pPr>
              <a:spcBef>
                <a:spcPts val="400"/>
              </a:spcBef>
              <a:defRPr/>
            </a:pPr>
            <a:r>
              <a:rPr kumimoji="0" lang="en-US" sz="2000" b="1" i="0" u="none" strike="noStrike" kern="0" cap="none" spc="0" normalizeH="0" baseline="0" noProof="0">
                <a:ln>
                  <a:noFill/>
                </a:ln>
                <a:solidFill>
                  <a:schemeClr val="tx1">
                    <a:lumMod val="75000"/>
                    <a:lumOff val="25000"/>
                  </a:schemeClr>
                </a:solidFill>
                <a:effectLst/>
                <a:uLnTx/>
                <a:uFillTx/>
                <a:latin typeface="Arial"/>
                <a:cs typeface="Arial"/>
              </a:rPr>
              <a:t>Opportunities to Define Future Aviation Systems and Concepts</a:t>
            </a:r>
            <a:endParaRPr lang="en-US">
              <a:solidFill>
                <a:schemeClr val="tx1">
                  <a:lumMod val="75000"/>
                  <a:lumOff val="25000"/>
                </a:schemeClr>
              </a:solidFill>
              <a:latin typeface="Arial"/>
              <a:cs typeface="Arial"/>
            </a:endParaRPr>
          </a:p>
        </p:txBody>
      </p:sp>
      <p:sp>
        <p:nvSpPr>
          <p:cNvPr id="60" name="Pentagon 17">
            <a:extLst>
              <a:ext uri="{FF2B5EF4-FFF2-40B4-BE49-F238E27FC236}">
                <a16:creationId xmlns:a16="http://schemas.microsoft.com/office/drawing/2014/main" id="{D24B41E2-C535-42A8-A261-BEBFCAC1C8A8}"/>
              </a:ext>
            </a:extLst>
          </p:cNvPr>
          <p:cNvSpPr/>
          <p:nvPr/>
        </p:nvSpPr>
        <p:spPr>
          <a:xfrm>
            <a:off x="281276" y="1279466"/>
            <a:ext cx="3291840" cy="327047"/>
          </a:xfrm>
          <a:prstGeom prst="homePlate">
            <a:avLst/>
          </a:prstGeom>
          <a:solidFill>
            <a:srgbClr val="EE8A46"/>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2008-2019</a:t>
            </a:r>
          </a:p>
        </p:txBody>
      </p:sp>
      <p:sp>
        <p:nvSpPr>
          <p:cNvPr id="65" name="Chevron 18">
            <a:extLst>
              <a:ext uri="{FF2B5EF4-FFF2-40B4-BE49-F238E27FC236}">
                <a16:creationId xmlns:a16="http://schemas.microsoft.com/office/drawing/2014/main" id="{2306F2EA-4A29-4E94-A0CF-1D593A234282}"/>
              </a:ext>
            </a:extLst>
          </p:cNvPr>
          <p:cNvSpPr/>
          <p:nvPr/>
        </p:nvSpPr>
        <p:spPr>
          <a:xfrm>
            <a:off x="3501197" y="1279466"/>
            <a:ext cx="2743200" cy="327047"/>
          </a:xfrm>
          <a:prstGeom prst="chevron">
            <a:avLst/>
          </a:prstGeom>
          <a:solidFill>
            <a:srgbClr val="E5B00E"/>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2020-2029</a:t>
            </a:r>
            <a:endParaRPr kumimoji="0" lang="en-US" sz="1600" b="0" i="0" u="none" strike="noStrike" kern="0" cap="none" spc="0" normalizeH="0" baseline="0" noProof="0">
              <a:ln>
                <a:noFill/>
              </a:ln>
              <a:solidFill>
                <a:prstClr val="white"/>
              </a:solidFill>
              <a:effectLst/>
              <a:uLnTx/>
              <a:uFillTx/>
              <a:latin typeface="Calibri"/>
              <a:ea typeface="+mn-ea"/>
              <a:cs typeface="+mn-cs"/>
            </a:endParaRPr>
          </a:p>
        </p:txBody>
      </p:sp>
      <p:sp>
        <p:nvSpPr>
          <p:cNvPr id="69" name="TextBox 68">
            <a:extLst>
              <a:ext uri="{FF2B5EF4-FFF2-40B4-BE49-F238E27FC236}">
                <a16:creationId xmlns:a16="http://schemas.microsoft.com/office/drawing/2014/main" id="{577D0591-B208-47B4-BA19-E921EBCF015D}"/>
              </a:ext>
            </a:extLst>
          </p:cNvPr>
          <p:cNvSpPr txBox="1"/>
          <p:nvPr/>
        </p:nvSpPr>
        <p:spPr>
          <a:xfrm>
            <a:off x="789355" y="2131605"/>
            <a:ext cx="5890734" cy="347213"/>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8DCE48"/>
                </a:solidFill>
                <a:effectLst/>
                <a:uLnTx/>
                <a:uFillTx/>
                <a:latin typeface="Arial"/>
                <a:cs typeface="Arial"/>
              </a:rPr>
              <a:t>N+3 </a:t>
            </a:r>
            <a:r>
              <a:rPr lang="en-US" sz="1600" b="1" kern="0">
                <a:solidFill>
                  <a:srgbClr val="8DCE48"/>
                </a:solidFill>
                <a:latin typeface="Arial"/>
                <a:cs typeface="Arial"/>
              </a:rPr>
              <a:t>Advanced</a:t>
            </a:r>
            <a:r>
              <a:rPr kumimoji="0" lang="en-US" sz="1600" b="1" i="0" u="none" strike="noStrike" kern="0" cap="none" spc="0" normalizeH="0" baseline="0" noProof="0">
                <a:ln>
                  <a:noFill/>
                </a:ln>
                <a:solidFill>
                  <a:srgbClr val="8DCE48"/>
                </a:solidFill>
                <a:effectLst/>
                <a:uLnTx/>
                <a:uFillTx/>
                <a:latin typeface="Arial"/>
                <a:cs typeface="Arial"/>
              </a:rPr>
              <a:t> Concept Studies for 2030s Impact</a:t>
            </a:r>
          </a:p>
        </p:txBody>
      </p:sp>
      <p:sp>
        <p:nvSpPr>
          <p:cNvPr id="72" name="TextBox 71">
            <a:extLst>
              <a:ext uri="{FF2B5EF4-FFF2-40B4-BE49-F238E27FC236}">
                <a16:creationId xmlns:a16="http://schemas.microsoft.com/office/drawing/2014/main" id="{E0261FC7-BB75-4D37-BF2A-9DE0DDDDE313}"/>
              </a:ext>
            </a:extLst>
          </p:cNvPr>
          <p:cNvSpPr txBox="1"/>
          <p:nvPr/>
        </p:nvSpPr>
        <p:spPr>
          <a:xfrm>
            <a:off x="481728" y="1873264"/>
            <a:ext cx="4333547" cy="338554"/>
          </a:xfrm>
          <a:prstGeom prst="rect">
            <a:avLst/>
          </a:prstGeom>
          <a:noFill/>
          <a:ln>
            <a:noFill/>
          </a:ln>
        </p:spPr>
        <p:txBody>
          <a:bodyPr wrap="square" rtlCol="0">
            <a:spAutoFit/>
          </a:bodyPr>
          <a:lstStyle/>
          <a:p>
            <a:pPr lvl="0">
              <a:defRPr/>
            </a:pPr>
            <a:r>
              <a:rPr lang="en-US" sz="1600" b="1" kern="0">
                <a:solidFill>
                  <a:srgbClr val="E5B00E"/>
                </a:solidFill>
                <a:latin typeface="Arial" panose="020B0604020202020204" pitchFamily="34" charset="0"/>
                <a:cs typeface="Arial" panose="020B0604020202020204" pitchFamily="34" charset="0"/>
              </a:rPr>
              <a:t>N+2 Studies, </a:t>
            </a:r>
            <a:r>
              <a:rPr kumimoji="0" lang="en-US" sz="1600" b="1" i="0" u="none" strike="noStrike" kern="0" cap="none" spc="0" normalizeH="0" baseline="0" noProof="0">
                <a:ln>
                  <a:noFill/>
                </a:ln>
                <a:solidFill>
                  <a:srgbClr val="E5B00E"/>
                </a:solidFill>
                <a:effectLst/>
                <a:uLnTx/>
                <a:uFillTx/>
                <a:latin typeface="Arial" panose="020B0604020202020204" pitchFamily="34" charset="0"/>
                <a:ea typeface="+mn-ea"/>
                <a:cs typeface="Arial" panose="020B0604020202020204" pitchFamily="34" charset="0"/>
              </a:rPr>
              <a:t>ERA for the 2020s Impact</a:t>
            </a:r>
          </a:p>
        </p:txBody>
      </p:sp>
      <p:sp>
        <p:nvSpPr>
          <p:cNvPr id="77" name="Chevron 33">
            <a:extLst>
              <a:ext uri="{FF2B5EF4-FFF2-40B4-BE49-F238E27FC236}">
                <a16:creationId xmlns:a16="http://schemas.microsoft.com/office/drawing/2014/main" id="{12ED27EB-4DF5-4431-86F8-A3373DC1BB40}"/>
              </a:ext>
            </a:extLst>
          </p:cNvPr>
          <p:cNvSpPr/>
          <p:nvPr/>
        </p:nvSpPr>
        <p:spPr>
          <a:xfrm>
            <a:off x="6189666" y="1279466"/>
            <a:ext cx="2743200" cy="338328"/>
          </a:xfrm>
          <a:prstGeom prst="chevron">
            <a:avLst/>
          </a:prstGeom>
          <a:solidFill>
            <a:srgbClr val="8DCE48"/>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2030 - 2039</a:t>
            </a:r>
          </a:p>
        </p:txBody>
      </p:sp>
      <p:sp>
        <p:nvSpPr>
          <p:cNvPr id="78" name="Chevron 35">
            <a:extLst>
              <a:ext uri="{FF2B5EF4-FFF2-40B4-BE49-F238E27FC236}">
                <a16:creationId xmlns:a16="http://schemas.microsoft.com/office/drawing/2014/main" id="{5963F8B4-D0BF-4B54-A13D-0866B431FA72}"/>
              </a:ext>
            </a:extLst>
          </p:cNvPr>
          <p:cNvSpPr/>
          <p:nvPr/>
        </p:nvSpPr>
        <p:spPr>
          <a:xfrm>
            <a:off x="8882791" y="1279466"/>
            <a:ext cx="3017520" cy="338328"/>
          </a:xfrm>
          <a:prstGeom prst="chevron">
            <a:avLst/>
          </a:prstGeom>
          <a:solidFill>
            <a:srgbClr val="00B9D8"/>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2040 - 2050</a:t>
            </a:r>
          </a:p>
        </p:txBody>
      </p:sp>
      <p:sp>
        <p:nvSpPr>
          <p:cNvPr id="79" name="TextBox 78">
            <a:extLst>
              <a:ext uri="{FF2B5EF4-FFF2-40B4-BE49-F238E27FC236}">
                <a16:creationId xmlns:a16="http://schemas.microsoft.com/office/drawing/2014/main" id="{AC1DFA8B-17A3-4E12-A505-C4877F09DF29}"/>
              </a:ext>
            </a:extLst>
          </p:cNvPr>
          <p:cNvSpPr txBox="1"/>
          <p:nvPr/>
        </p:nvSpPr>
        <p:spPr>
          <a:xfrm>
            <a:off x="230478" y="1572570"/>
            <a:ext cx="2311133" cy="338554"/>
          </a:xfrm>
          <a:prstGeom prst="rect">
            <a:avLst/>
          </a:prstGeom>
          <a:noFill/>
          <a:ln>
            <a:noFill/>
          </a:ln>
        </p:spPr>
        <p:txBody>
          <a:bodyPr wrap="square" lIns="91440" tIns="45720" rIns="91440" bIns="45720" rtlCol="0" anchor="t">
            <a:spAutoFit/>
          </a:bodyPr>
          <a:lstStyle/>
          <a:p>
            <a:pPr>
              <a:defRPr/>
            </a:pPr>
            <a:r>
              <a:rPr lang="en-US" sz="1600" b="1" kern="0">
                <a:solidFill>
                  <a:srgbClr val="EE8A46"/>
                </a:solidFill>
                <a:latin typeface="Arial"/>
                <a:cs typeface="Arial"/>
              </a:rPr>
              <a:t>Subsonic Fixed Wing </a:t>
            </a:r>
            <a:endParaRPr kumimoji="0" lang="en-US" sz="1600" b="1" i="0" u="none" strike="noStrike" kern="0" cap="none" spc="0" normalizeH="0" baseline="0" noProof="0">
              <a:ln>
                <a:noFill/>
              </a:ln>
              <a:solidFill>
                <a:srgbClr val="EE8A46"/>
              </a:solidFill>
              <a:effectLst/>
              <a:uLnTx/>
              <a:uFillTx/>
              <a:latin typeface="Arial" panose="020B060402020202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97273A08-491F-4597-B862-2FFEA3120012}"/>
              </a:ext>
            </a:extLst>
          </p:cNvPr>
          <p:cNvSpPr/>
          <p:nvPr/>
        </p:nvSpPr>
        <p:spPr bwMode="auto">
          <a:xfrm rot="21300000" flipH="1">
            <a:off x="10832594" y="2324251"/>
            <a:ext cx="159671" cy="6425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107" name="Connector: Curved 106">
            <a:extLst>
              <a:ext uri="{FF2B5EF4-FFF2-40B4-BE49-F238E27FC236}">
                <a16:creationId xmlns:a16="http://schemas.microsoft.com/office/drawing/2014/main" id="{8952E6BE-E8C6-4EFA-B766-115D62851FE6}"/>
              </a:ext>
            </a:extLst>
          </p:cNvPr>
          <p:cNvCxnSpPr>
            <a:cxnSpLocks/>
          </p:cNvCxnSpPr>
          <p:nvPr/>
        </p:nvCxnSpPr>
        <p:spPr>
          <a:xfrm flipV="1">
            <a:off x="2417378" y="1622664"/>
            <a:ext cx="301023" cy="135334"/>
          </a:xfrm>
          <a:prstGeom prst="curvedConnector3">
            <a:avLst>
              <a:gd name="adj1" fmla="val 89531"/>
            </a:avLst>
          </a:prstGeom>
          <a:ln w="38100">
            <a:solidFill>
              <a:srgbClr val="EE8A46"/>
            </a:solidFill>
            <a:tailEnd type="triangle"/>
          </a:ln>
        </p:spPr>
        <p:style>
          <a:lnRef idx="1">
            <a:schemeClr val="accent1"/>
          </a:lnRef>
          <a:fillRef idx="0">
            <a:schemeClr val="accent1"/>
          </a:fillRef>
          <a:effectRef idx="0">
            <a:schemeClr val="accent1"/>
          </a:effectRef>
          <a:fontRef idx="minor">
            <a:schemeClr val="tx1"/>
          </a:fontRef>
        </p:style>
      </p:cxnSp>
      <p:sp>
        <p:nvSpPr>
          <p:cNvPr id="108" name="Arc 107">
            <a:extLst>
              <a:ext uri="{FF2B5EF4-FFF2-40B4-BE49-F238E27FC236}">
                <a16:creationId xmlns:a16="http://schemas.microsoft.com/office/drawing/2014/main" id="{E4CB055E-A3F7-43FB-8190-7CEA0739F592}"/>
              </a:ext>
            </a:extLst>
          </p:cNvPr>
          <p:cNvSpPr/>
          <p:nvPr/>
        </p:nvSpPr>
        <p:spPr>
          <a:xfrm rot="5400000">
            <a:off x="5173760" y="105988"/>
            <a:ext cx="1299503" cy="3125324"/>
          </a:xfrm>
          <a:prstGeom prst="arc">
            <a:avLst>
              <a:gd name="adj1" fmla="val 16142722"/>
              <a:gd name="adj2" fmla="val 106167"/>
            </a:avLst>
          </a:prstGeom>
          <a:ln w="38100">
            <a:solidFill>
              <a:srgbClr val="8DCE48"/>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9" name="Arc 108">
            <a:extLst>
              <a:ext uri="{FF2B5EF4-FFF2-40B4-BE49-F238E27FC236}">
                <a16:creationId xmlns:a16="http://schemas.microsoft.com/office/drawing/2014/main" id="{4715068F-360F-4DB1-94C0-F841AB4192A1}"/>
              </a:ext>
            </a:extLst>
          </p:cNvPr>
          <p:cNvSpPr/>
          <p:nvPr/>
        </p:nvSpPr>
        <p:spPr>
          <a:xfrm rot="5400000">
            <a:off x="4057676" y="1287820"/>
            <a:ext cx="667331" cy="849685"/>
          </a:xfrm>
          <a:prstGeom prst="arc">
            <a:avLst>
              <a:gd name="adj1" fmla="val 16142722"/>
              <a:gd name="adj2" fmla="val 0"/>
            </a:avLst>
          </a:prstGeom>
          <a:ln w="38100">
            <a:solidFill>
              <a:srgbClr val="E5B00E"/>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1" name="TextBox 110">
            <a:extLst>
              <a:ext uri="{FF2B5EF4-FFF2-40B4-BE49-F238E27FC236}">
                <a16:creationId xmlns:a16="http://schemas.microsoft.com/office/drawing/2014/main" id="{133F4538-97B1-4621-BBF5-54782F7EE2D3}"/>
              </a:ext>
            </a:extLst>
          </p:cNvPr>
          <p:cNvSpPr txBox="1"/>
          <p:nvPr/>
        </p:nvSpPr>
        <p:spPr>
          <a:xfrm>
            <a:off x="226031" y="904126"/>
            <a:ext cx="770114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a:solidFill>
                  <a:srgbClr val="3F3F3F"/>
                </a:solidFill>
                <a:latin typeface="Arial"/>
              </a:rPr>
              <a:t>G</a:t>
            </a:r>
            <a:r>
              <a:rPr kumimoji="0" lang="en-US" sz="2000" b="1" u="none" strike="noStrike" kern="1200" cap="none" spc="0" normalizeH="0" baseline="0" noProof="0" err="1">
                <a:ln>
                  <a:noFill/>
                </a:ln>
                <a:solidFill>
                  <a:srgbClr val="3F3F3F"/>
                </a:solidFill>
                <a:effectLst/>
                <a:uLnTx/>
                <a:uFillTx/>
                <a:latin typeface="Arial"/>
                <a:ea typeface="+mn-ea"/>
                <a:cs typeface="+mn-cs"/>
              </a:rPr>
              <a:t>enerational</a:t>
            </a:r>
            <a:r>
              <a:rPr kumimoji="0" lang="en-US" sz="2000" b="1" u="none" strike="noStrike" kern="1200" cap="none" spc="0" normalizeH="0" baseline="0" noProof="0">
                <a:ln>
                  <a:noFill/>
                </a:ln>
                <a:solidFill>
                  <a:srgbClr val="3F3F3F"/>
                </a:solidFill>
                <a:effectLst/>
                <a:uLnTx/>
                <a:uFillTx/>
                <a:latin typeface="Arial"/>
                <a:ea typeface="+mn-ea"/>
                <a:cs typeface="+mn-cs"/>
              </a:rPr>
              <a:t> studies to inform future technology investments</a:t>
            </a:r>
          </a:p>
        </p:txBody>
      </p:sp>
      <p:pic>
        <p:nvPicPr>
          <p:cNvPr id="34" name="Picture 33">
            <a:extLst>
              <a:ext uri="{FF2B5EF4-FFF2-40B4-BE49-F238E27FC236}">
                <a16:creationId xmlns:a16="http://schemas.microsoft.com/office/drawing/2014/main" id="{A265938D-53BF-2445-9F2F-D621100A2ADB}"/>
              </a:ext>
            </a:extLst>
          </p:cNvPr>
          <p:cNvPicPr>
            <a:picLocks noChangeAspect="1"/>
          </p:cNvPicPr>
          <p:nvPr/>
        </p:nvPicPr>
        <p:blipFill>
          <a:blip r:embed="rId3"/>
          <a:stretch>
            <a:fillRect/>
          </a:stretch>
        </p:blipFill>
        <p:spPr>
          <a:xfrm rot="338052" flipH="1">
            <a:off x="6525690" y="3770098"/>
            <a:ext cx="2517780" cy="1435135"/>
          </a:xfrm>
          <a:prstGeom prst="rect">
            <a:avLst/>
          </a:prstGeom>
        </p:spPr>
      </p:pic>
      <p:pic>
        <p:nvPicPr>
          <p:cNvPr id="35" name="Picture 34">
            <a:extLst>
              <a:ext uri="{FF2B5EF4-FFF2-40B4-BE49-F238E27FC236}">
                <a16:creationId xmlns:a16="http://schemas.microsoft.com/office/drawing/2014/main" id="{DF182E79-2A8B-0F46-9BCA-A20D36BC943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2626" b="98906" l="2051" r="99805">
                        <a14:foregroundMark x1="7520" y1="95624" x2="4980" y2="96280"/>
                        <a14:foregroundMark x1="4004" y1="95624" x2="3516" y2="94967"/>
                        <a14:foregroundMark x1="56934" y1="38293" x2="56934" y2="38293"/>
                        <a14:backgroundMark x1="51270" y1="33260" x2="59570" y2="41357"/>
                      </a14:backgroundRemoval>
                    </a14:imgEffect>
                  </a14:imgLayer>
                </a14:imgProps>
              </a:ext>
              <a:ext uri="{28A0092B-C50C-407E-A947-70E740481C1C}">
                <a14:useLocalDpi xmlns:a14="http://schemas.microsoft.com/office/drawing/2010/main"/>
              </a:ext>
            </a:extLst>
          </a:blip>
          <a:stretch>
            <a:fillRect/>
          </a:stretch>
        </p:blipFill>
        <p:spPr>
          <a:xfrm rot="21272893" flipH="1">
            <a:off x="9219323" y="1785184"/>
            <a:ext cx="2999226" cy="1236517"/>
          </a:xfrm>
          <a:prstGeom prst="rect">
            <a:avLst/>
          </a:prstGeom>
        </p:spPr>
      </p:pic>
      <p:grpSp>
        <p:nvGrpSpPr>
          <p:cNvPr id="36" name="Group 35">
            <a:extLst>
              <a:ext uri="{FF2B5EF4-FFF2-40B4-BE49-F238E27FC236}">
                <a16:creationId xmlns:a16="http://schemas.microsoft.com/office/drawing/2014/main" id="{108ADE98-5C19-7A46-8AA8-F7EBCFFB3BFF}"/>
              </a:ext>
            </a:extLst>
          </p:cNvPr>
          <p:cNvGrpSpPr/>
          <p:nvPr/>
        </p:nvGrpSpPr>
        <p:grpSpPr>
          <a:xfrm>
            <a:off x="10754630" y="4953852"/>
            <a:ext cx="863980" cy="835687"/>
            <a:chOff x="7557169" y="5115575"/>
            <a:chExt cx="863980" cy="835687"/>
          </a:xfrm>
        </p:grpSpPr>
        <p:sp>
          <p:nvSpPr>
            <p:cNvPr id="37" name="Rectangle 36">
              <a:extLst>
                <a:ext uri="{FF2B5EF4-FFF2-40B4-BE49-F238E27FC236}">
                  <a16:creationId xmlns:a16="http://schemas.microsoft.com/office/drawing/2014/main" id="{AF72E7EE-8A38-E44B-9B64-7AB1E46561F7}"/>
                </a:ext>
              </a:extLst>
            </p:cNvPr>
            <p:cNvSpPr/>
            <p:nvPr/>
          </p:nvSpPr>
          <p:spPr>
            <a:xfrm>
              <a:off x="7557169" y="5125433"/>
              <a:ext cx="863980" cy="825829"/>
            </a:xfrm>
            <a:prstGeom prst="rect">
              <a:avLst/>
            </a:prstGeom>
            <a:gradFill flip="none" rotWithShape="1">
              <a:gsLst>
                <a:gs pos="49000">
                  <a:srgbClr val="00B0F0"/>
                </a:gs>
                <a:gs pos="24500">
                  <a:srgbClr val="1B88C1"/>
                </a:gs>
                <a:gs pos="0">
                  <a:srgbClr val="356092"/>
                </a:gs>
                <a:gs pos="74500">
                  <a:srgbClr val="1B88C1"/>
                </a:gs>
                <a:gs pos="100000">
                  <a:srgbClr val="35609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TextBox 37">
              <a:extLst>
                <a:ext uri="{FF2B5EF4-FFF2-40B4-BE49-F238E27FC236}">
                  <a16:creationId xmlns:a16="http://schemas.microsoft.com/office/drawing/2014/main" id="{35EE3752-289B-8340-BF8F-EB6338B1CA84}"/>
                </a:ext>
              </a:extLst>
            </p:cNvPr>
            <p:cNvSpPr txBox="1"/>
            <p:nvPr/>
          </p:nvSpPr>
          <p:spPr>
            <a:xfrm>
              <a:off x="7571453" y="5115575"/>
              <a:ext cx="83541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a:ea typeface="+mn-ea"/>
                  <a:cs typeface="+mn-cs"/>
                </a:rPr>
                <a:t>H</a:t>
              </a:r>
              <a:r>
                <a:rPr kumimoji="0" lang="en-US" sz="3200" b="1" i="0" u="none" strike="noStrike" kern="1200" cap="none" spc="0" normalizeH="0" baseline="-25000" noProof="0">
                  <a:ln>
                    <a:noFill/>
                  </a:ln>
                  <a:solidFill>
                    <a:srgbClr val="FFFFFF"/>
                  </a:solidFill>
                  <a:effectLst/>
                  <a:uLnTx/>
                  <a:uFillTx/>
                  <a:latin typeface="Arial"/>
                  <a:ea typeface="+mn-ea"/>
                  <a:cs typeface="+mn-cs"/>
                </a:rPr>
                <a:t>2</a:t>
              </a:r>
              <a:endParaRPr kumimoji="0" lang="en-US" sz="3600" b="1" i="0" u="none" strike="noStrike" kern="1200" cap="none" spc="0" normalizeH="0" baseline="-25000" noProof="0">
                <a:ln>
                  <a:noFill/>
                </a:ln>
                <a:solidFill>
                  <a:srgbClr val="FFFFFF"/>
                </a:solidFill>
                <a:effectLst/>
                <a:uLnTx/>
                <a:uFillTx/>
                <a:latin typeface="Arial"/>
                <a:ea typeface="+mn-ea"/>
                <a:cs typeface="+mn-cs"/>
              </a:endParaRPr>
            </a:p>
          </p:txBody>
        </p:sp>
        <p:sp>
          <p:nvSpPr>
            <p:cNvPr id="39" name="TextBox 38">
              <a:extLst>
                <a:ext uri="{FF2B5EF4-FFF2-40B4-BE49-F238E27FC236}">
                  <a16:creationId xmlns:a16="http://schemas.microsoft.com/office/drawing/2014/main" id="{BD59C627-25CF-8646-905B-BB4758463691}"/>
                </a:ext>
              </a:extLst>
            </p:cNvPr>
            <p:cNvSpPr txBox="1"/>
            <p:nvPr/>
          </p:nvSpPr>
          <p:spPr>
            <a:xfrm>
              <a:off x="7565226" y="5678958"/>
              <a:ext cx="83541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Hydrogen</a:t>
              </a:r>
            </a:p>
          </p:txBody>
        </p:sp>
      </p:grpSp>
      <p:pic>
        <p:nvPicPr>
          <p:cNvPr id="40" name="Picture 39" descr="A picture containing text, bottle, vessel&#10;&#10;Description automatically generated">
            <a:extLst>
              <a:ext uri="{FF2B5EF4-FFF2-40B4-BE49-F238E27FC236}">
                <a16:creationId xmlns:a16="http://schemas.microsoft.com/office/drawing/2014/main" id="{8AA21A55-F307-A445-BA9A-A80504AE815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663890" y="4552803"/>
            <a:ext cx="1026749" cy="1522004"/>
          </a:xfrm>
          <a:prstGeom prst="rect">
            <a:avLst/>
          </a:prstGeom>
        </p:spPr>
      </p:pic>
      <p:pic>
        <p:nvPicPr>
          <p:cNvPr id="41" name="Picture 40" descr="Icon&#10;&#10;Description automatically generated">
            <a:extLst>
              <a:ext uri="{FF2B5EF4-FFF2-40B4-BE49-F238E27FC236}">
                <a16:creationId xmlns:a16="http://schemas.microsoft.com/office/drawing/2014/main" id="{1DE4F393-C52F-4047-BBB7-0FED741D138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27925" y="5107758"/>
            <a:ext cx="1023683" cy="537732"/>
          </a:xfrm>
          <a:prstGeom prst="rect">
            <a:avLst/>
          </a:prstGeom>
        </p:spPr>
      </p:pic>
      <p:sp>
        <p:nvSpPr>
          <p:cNvPr id="42" name="TextBox 41">
            <a:extLst>
              <a:ext uri="{FF2B5EF4-FFF2-40B4-BE49-F238E27FC236}">
                <a16:creationId xmlns:a16="http://schemas.microsoft.com/office/drawing/2014/main" id="{2A2C3987-4E99-634F-A955-21350A25781E}"/>
              </a:ext>
            </a:extLst>
          </p:cNvPr>
          <p:cNvSpPr txBox="1"/>
          <p:nvPr/>
        </p:nvSpPr>
        <p:spPr>
          <a:xfrm>
            <a:off x="10013202" y="5574246"/>
            <a:ext cx="343364" cy="1692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rPr>
              <a:t>100%</a:t>
            </a:r>
          </a:p>
        </p:txBody>
      </p:sp>
      <p:sp>
        <p:nvSpPr>
          <p:cNvPr id="43" name="TextBox 42">
            <a:extLst>
              <a:ext uri="{FF2B5EF4-FFF2-40B4-BE49-F238E27FC236}">
                <a16:creationId xmlns:a16="http://schemas.microsoft.com/office/drawing/2014/main" id="{C5477048-D960-2547-A410-684AD5704460}"/>
              </a:ext>
            </a:extLst>
          </p:cNvPr>
          <p:cNvSpPr txBox="1"/>
          <p:nvPr/>
        </p:nvSpPr>
        <p:spPr>
          <a:xfrm>
            <a:off x="3797301" y="2394532"/>
            <a:ext cx="4932804" cy="58477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0" cap="none" spc="0" normalizeH="0" baseline="0" noProof="0">
                <a:ln>
                  <a:noFill/>
                </a:ln>
                <a:solidFill>
                  <a:srgbClr val="00B9D8"/>
                </a:solidFill>
                <a:effectLst/>
                <a:uLnTx/>
                <a:uFillTx/>
                <a:latin typeface="Arial" panose="020B0604020202020204" pitchFamily="34" charset="0"/>
                <a:ea typeface="+mn-ea"/>
                <a:cs typeface="Arial" panose="020B0604020202020204" pitchFamily="34" charset="0"/>
              </a:rPr>
              <a:t>Concept Studies and Technology Development Needed for 2040s Impact</a:t>
            </a:r>
          </a:p>
        </p:txBody>
      </p:sp>
      <p:sp>
        <p:nvSpPr>
          <p:cNvPr id="44" name="Arc 43">
            <a:extLst>
              <a:ext uri="{FF2B5EF4-FFF2-40B4-BE49-F238E27FC236}">
                <a16:creationId xmlns:a16="http://schemas.microsoft.com/office/drawing/2014/main" id="{E1274276-5B5E-8E4A-8E39-6E8C61E8F0C9}"/>
              </a:ext>
            </a:extLst>
          </p:cNvPr>
          <p:cNvSpPr/>
          <p:nvPr/>
        </p:nvSpPr>
        <p:spPr>
          <a:xfrm rot="5400000">
            <a:off x="7757498" y="925434"/>
            <a:ext cx="1681408" cy="1537305"/>
          </a:xfrm>
          <a:prstGeom prst="arc">
            <a:avLst>
              <a:gd name="adj1" fmla="val 16142722"/>
              <a:gd name="adj2" fmla="val 0"/>
            </a:avLst>
          </a:prstGeom>
          <a:ln w="38100">
            <a:solidFill>
              <a:srgbClr val="00B9D8"/>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5" name="Picture 4" descr="A jet flying in the sky&#10;&#10;Description automatically generated with medium confidence">
            <a:extLst>
              <a:ext uri="{FF2B5EF4-FFF2-40B4-BE49-F238E27FC236}">
                <a16:creationId xmlns:a16="http://schemas.microsoft.com/office/drawing/2014/main" id="{1AF883EB-317B-4F4D-AD16-5AAB92468319}"/>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rot="20997971" flipH="1">
            <a:off x="7093058" y="2100581"/>
            <a:ext cx="4366196" cy="2827794"/>
          </a:xfrm>
          <a:prstGeom prst="rect">
            <a:avLst/>
          </a:prstGeom>
        </p:spPr>
      </p:pic>
      <p:sp>
        <p:nvSpPr>
          <p:cNvPr id="3" name="Slide Number Placeholder 8">
            <a:extLst>
              <a:ext uri="{FF2B5EF4-FFF2-40B4-BE49-F238E27FC236}">
                <a16:creationId xmlns:a16="http://schemas.microsoft.com/office/drawing/2014/main" id="{257EF692-09E3-88B4-74DD-F3FB5FF77CB9}"/>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7</a:t>
            </a:fld>
            <a:endParaRPr lang="en-US" sz="1200">
              <a:solidFill>
                <a:schemeClr val="bg1"/>
              </a:solidFill>
            </a:endParaRPr>
          </a:p>
        </p:txBody>
      </p:sp>
    </p:spTree>
    <p:extLst>
      <p:ext uri="{BB962C8B-B14F-4D97-AF65-F5344CB8AC3E}">
        <p14:creationId xmlns:p14="http://schemas.microsoft.com/office/powerpoint/2010/main" val="106185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694C213-BBFC-824C-2E8D-565316945D71}"/>
              </a:ext>
            </a:extLst>
          </p:cNvPr>
          <p:cNvSpPr txBox="1"/>
          <p:nvPr/>
        </p:nvSpPr>
        <p:spPr>
          <a:xfrm>
            <a:off x="0" y="6166574"/>
            <a:ext cx="12191999" cy="707886"/>
          </a:xfrm>
          <a:prstGeom prst="rect">
            <a:avLst/>
          </a:prstGeom>
          <a:solidFill>
            <a:srgbClr val="1698CD"/>
          </a:solidFill>
        </p:spPr>
        <p:txBody>
          <a:bodyPr wrap="square" lIns="91440" tIns="45720" rIns="91440" bIns="4572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panose="020B0604020202020204" pitchFamily="34" charset="0"/>
                <a:ea typeface="ヒラギノ角ゴ Pro W3" charset="-128"/>
                <a:cs typeface="Arial" panose="020B0604020202020204" pitchFamily="34" charset="0"/>
              </a:rPr>
              <a:t>Metrics and goals are important. We can look to other government agencies for guidance but must keep in mind the unique role that ARMD plays in the aviation community when setting our own.</a:t>
            </a:r>
          </a:p>
        </p:txBody>
      </p:sp>
      <p:grpSp>
        <p:nvGrpSpPr>
          <p:cNvPr id="16" name="Group 15">
            <a:extLst>
              <a:ext uri="{FF2B5EF4-FFF2-40B4-BE49-F238E27FC236}">
                <a16:creationId xmlns:a16="http://schemas.microsoft.com/office/drawing/2014/main" id="{FEFB49BC-D639-F8F5-FCF9-7194C5C8E076}"/>
              </a:ext>
            </a:extLst>
          </p:cNvPr>
          <p:cNvGrpSpPr/>
          <p:nvPr/>
        </p:nvGrpSpPr>
        <p:grpSpPr>
          <a:xfrm>
            <a:off x="234258" y="801131"/>
            <a:ext cx="5576131" cy="2640569"/>
            <a:chOff x="234258" y="801131"/>
            <a:chExt cx="5576131" cy="2640569"/>
          </a:xfrm>
        </p:grpSpPr>
        <p:sp>
          <p:nvSpPr>
            <p:cNvPr id="12" name="Rectangle 11">
              <a:extLst>
                <a:ext uri="{FF2B5EF4-FFF2-40B4-BE49-F238E27FC236}">
                  <a16:creationId xmlns:a16="http://schemas.microsoft.com/office/drawing/2014/main" id="{3CF5EBCF-80B9-82D6-E958-AAC1A8E2B9D1}"/>
                </a:ext>
              </a:extLst>
            </p:cNvPr>
            <p:cNvSpPr/>
            <p:nvPr/>
          </p:nvSpPr>
          <p:spPr bwMode="auto">
            <a:xfrm>
              <a:off x="2199190" y="804672"/>
              <a:ext cx="3507129" cy="26243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4" name="Picture 3" descr="An airplane wing in the sky&#10;&#10;Description automatically generated">
              <a:extLst>
                <a:ext uri="{FF2B5EF4-FFF2-40B4-BE49-F238E27FC236}">
                  <a16:creationId xmlns:a16="http://schemas.microsoft.com/office/drawing/2014/main" id="{3EAFD4B6-5785-8F53-C978-BDB021D0A6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258" y="801131"/>
              <a:ext cx="2053493" cy="2640569"/>
            </a:xfrm>
            <a:prstGeom prst="rect">
              <a:avLst/>
            </a:prstGeom>
          </p:spPr>
        </p:pic>
        <p:sp>
          <p:nvSpPr>
            <p:cNvPr id="7" name="TextBox 6">
              <a:extLst>
                <a:ext uri="{FF2B5EF4-FFF2-40B4-BE49-F238E27FC236}">
                  <a16:creationId xmlns:a16="http://schemas.microsoft.com/office/drawing/2014/main" id="{9682AB41-4C77-0728-CE84-18F0F316C05C}"/>
                </a:ext>
              </a:extLst>
            </p:cNvPr>
            <p:cNvSpPr txBox="1"/>
            <p:nvPr/>
          </p:nvSpPr>
          <p:spPr>
            <a:xfrm>
              <a:off x="2351920" y="1090489"/>
              <a:ext cx="3458469" cy="178510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FAA</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Net-Zero GHG emissions from aviation by 2050</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altLang="en-US" sz="3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Assumption of SAF-dominated aviation fuels landscape</a:t>
              </a:r>
            </a:p>
          </p:txBody>
        </p:sp>
      </p:grpSp>
      <p:grpSp>
        <p:nvGrpSpPr>
          <p:cNvPr id="19" name="Group 18">
            <a:extLst>
              <a:ext uri="{FF2B5EF4-FFF2-40B4-BE49-F238E27FC236}">
                <a16:creationId xmlns:a16="http://schemas.microsoft.com/office/drawing/2014/main" id="{09C9D057-B8D1-2C93-166D-44D991AFCF89}"/>
              </a:ext>
            </a:extLst>
          </p:cNvPr>
          <p:cNvGrpSpPr/>
          <p:nvPr/>
        </p:nvGrpSpPr>
        <p:grpSpPr>
          <a:xfrm>
            <a:off x="246888" y="3538915"/>
            <a:ext cx="5563501" cy="2640569"/>
            <a:chOff x="246888" y="3538915"/>
            <a:chExt cx="5563501" cy="2640569"/>
          </a:xfrm>
        </p:grpSpPr>
        <p:sp>
          <p:nvSpPr>
            <p:cNvPr id="13" name="Rectangle 12">
              <a:extLst>
                <a:ext uri="{FF2B5EF4-FFF2-40B4-BE49-F238E27FC236}">
                  <a16:creationId xmlns:a16="http://schemas.microsoft.com/office/drawing/2014/main" id="{8C84E69A-EA6D-6585-04A2-05B001E2C354}"/>
                </a:ext>
              </a:extLst>
            </p:cNvPr>
            <p:cNvSpPr/>
            <p:nvPr/>
          </p:nvSpPr>
          <p:spPr bwMode="auto">
            <a:xfrm>
              <a:off x="2199190" y="3547035"/>
              <a:ext cx="3507129" cy="26243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2" name="Picture 1" descr="A poster of a plane flying over a runway&#10;&#10;Description automatically generated">
              <a:extLst>
                <a:ext uri="{FF2B5EF4-FFF2-40B4-BE49-F238E27FC236}">
                  <a16:creationId xmlns:a16="http://schemas.microsoft.com/office/drawing/2014/main" id="{8F00B5D7-8A36-3C8D-36CA-1179A56E52E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6888" y="3538915"/>
              <a:ext cx="2040863" cy="2640569"/>
            </a:xfrm>
            <a:prstGeom prst="rect">
              <a:avLst/>
            </a:prstGeom>
          </p:spPr>
        </p:pic>
        <p:sp>
          <p:nvSpPr>
            <p:cNvPr id="8" name="TextBox 7">
              <a:extLst>
                <a:ext uri="{FF2B5EF4-FFF2-40B4-BE49-F238E27FC236}">
                  <a16:creationId xmlns:a16="http://schemas.microsoft.com/office/drawing/2014/main" id="{9DF8EA99-49BF-08CC-B2E4-B0D29610DF21}"/>
                </a:ext>
              </a:extLst>
            </p:cNvPr>
            <p:cNvSpPr txBox="1"/>
            <p:nvPr/>
          </p:nvSpPr>
          <p:spPr>
            <a:xfrm>
              <a:off x="2351920" y="3643362"/>
              <a:ext cx="3458469" cy="249299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DOE/DOT/FAA/USDA/EPA</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References US Aviation Climate Action Plan goals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altLang="en-US" sz="3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Establishes national goals for SAF production of:</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- 3B gal/year by 2030</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- 35B gal/year by 2050</a:t>
              </a:r>
            </a:p>
          </p:txBody>
        </p:sp>
      </p:grpSp>
      <p:grpSp>
        <p:nvGrpSpPr>
          <p:cNvPr id="17" name="Group 16">
            <a:extLst>
              <a:ext uri="{FF2B5EF4-FFF2-40B4-BE49-F238E27FC236}">
                <a16:creationId xmlns:a16="http://schemas.microsoft.com/office/drawing/2014/main" id="{9BC25A4D-11AE-4E30-3234-9D1E2B0203B8}"/>
              </a:ext>
            </a:extLst>
          </p:cNvPr>
          <p:cNvGrpSpPr/>
          <p:nvPr/>
        </p:nvGrpSpPr>
        <p:grpSpPr>
          <a:xfrm>
            <a:off x="6251588" y="812859"/>
            <a:ext cx="5532983" cy="2662267"/>
            <a:chOff x="6251588" y="812859"/>
            <a:chExt cx="5532983" cy="2662267"/>
          </a:xfrm>
        </p:grpSpPr>
        <p:sp>
          <p:nvSpPr>
            <p:cNvPr id="14" name="Rectangle 13">
              <a:extLst>
                <a:ext uri="{FF2B5EF4-FFF2-40B4-BE49-F238E27FC236}">
                  <a16:creationId xmlns:a16="http://schemas.microsoft.com/office/drawing/2014/main" id="{C7067E1C-57F4-A36B-12C8-CF2C1C0D5818}"/>
                </a:ext>
              </a:extLst>
            </p:cNvPr>
            <p:cNvSpPr/>
            <p:nvPr/>
          </p:nvSpPr>
          <p:spPr bwMode="auto">
            <a:xfrm>
              <a:off x="8223763" y="818441"/>
              <a:ext cx="3507129" cy="26243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 name="Picture 4" descr="A cover of a book&#10;&#10;Description automatically generated">
              <a:extLst>
                <a:ext uri="{FF2B5EF4-FFF2-40B4-BE49-F238E27FC236}">
                  <a16:creationId xmlns:a16="http://schemas.microsoft.com/office/drawing/2014/main" id="{5504F577-D773-937A-47F6-D31F86E0AAC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51588" y="821578"/>
              <a:ext cx="2005934" cy="2607422"/>
            </a:xfrm>
            <a:prstGeom prst="rect">
              <a:avLst/>
            </a:prstGeom>
            <a:ln>
              <a:solidFill>
                <a:schemeClr val="tx1"/>
              </a:solidFill>
            </a:ln>
          </p:spPr>
        </p:pic>
        <p:sp>
          <p:nvSpPr>
            <p:cNvPr id="9" name="TextBox 8">
              <a:extLst>
                <a:ext uri="{FF2B5EF4-FFF2-40B4-BE49-F238E27FC236}">
                  <a16:creationId xmlns:a16="http://schemas.microsoft.com/office/drawing/2014/main" id="{AB8E7A90-8721-5BC5-30E7-A1055B0521DB}"/>
                </a:ext>
              </a:extLst>
            </p:cNvPr>
            <p:cNvSpPr txBox="1"/>
            <p:nvPr/>
          </p:nvSpPr>
          <p:spPr>
            <a:xfrm>
              <a:off x="8326102" y="812859"/>
              <a:ext cx="3458469" cy="266226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DOC/DOD/DOE/DOI/DOL/</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DOT/EPA/NASA/USDA+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National clean H2 production and infrastructure strategy</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altLang="en-US" sz="2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National H2 production goals: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- 10MMT/year by 2030</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- 20MMT/year by 2040</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- 50MMT/year by 2050</a:t>
              </a:r>
              <a:endParaRPr kumimoji="0" lang="en-US" altLang="en-US" sz="1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endParaRPr>
            </a:p>
          </p:txBody>
        </p:sp>
      </p:grpSp>
      <p:grpSp>
        <p:nvGrpSpPr>
          <p:cNvPr id="18" name="Group 17">
            <a:extLst>
              <a:ext uri="{FF2B5EF4-FFF2-40B4-BE49-F238E27FC236}">
                <a16:creationId xmlns:a16="http://schemas.microsoft.com/office/drawing/2014/main" id="{D21DB04D-ABC7-29D4-5C05-648641C99280}"/>
              </a:ext>
            </a:extLst>
          </p:cNvPr>
          <p:cNvGrpSpPr/>
          <p:nvPr/>
        </p:nvGrpSpPr>
        <p:grpSpPr>
          <a:xfrm>
            <a:off x="6251588" y="3529480"/>
            <a:ext cx="5532983" cy="2647862"/>
            <a:chOff x="6251588" y="3529480"/>
            <a:chExt cx="5532983" cy="2647862"/>
          </a:xfrm>
        </p:grpSpPr>
        <p:sp>
          <p:nvSpPr>
            <p:cNvPr id="15" name="Rectangle 14">
              <a:extLst>
                <a:ext uri="{FF2B5EF4-FFF2-40B4-BE49-F238E27FC236}">
                  <a16:creationId xmlns:a16="http://schemas.microsoft.com/office/drawing/2014/main" id="{7145C06E-29FC-624A-E2ED-2674DEBC2AB3}"/>
                </a:ext>
              </a:extLst>
            </p:cNvPr>
            <p:cNvSpPr/>
            <p:nvPr/>
          </p:nvSpPr>
          <p:spPr bwMode="auto">
            <a:xfrm>
              <a:off x="8223762" y="3529480"/>
              <a:ext cx="3507129" cy="2624328"/>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6" name="Picture 5" descr="A blue and green triangle design with white lines and white text&#10;&#10;Description automatically generated">
              <a:extLst>
                <a:ext uri="{FF2B5EF4-FFF2-40B4-BE49-F238E27FC236}">
                  <a16:creationId xmlns:a16="http://schemas.microsoft.com/office/drawing/2014/main" id="{1F740BE1-1754-90C0-6DEB-9737F12A3DD9}"/>
                </a:ext>
              </a:extLst>
            </p:cNvPr>
            <p:cNvPicPr>
              <a:picLocks noChangeAspect="1"/>
            </p:cNvPicPr>
            <p:nvPr/>
          </p:nvPicPr>
          <p:blipFill>
            <a:blip r:embed="rId6"/>
            <a:stretch>
              <a:fillRect/>
            </a:stretch>
          </p:blipFill>
          <p:spPr>
            <a:xfrm>
              <a:off x="6251588" y="3538915"/>
              <a:ext cx="2010345" cy="2607422"/>
            </a:xfrm>
            <a:prstGeom prst="rect">
              <a:avLst/>
            </a:prstGeom>
            <a:ln w="9525">
              <a:solidFill>
                <a:schemeClr val="tx1"/>
              </a:solidFill>
            </a:ln>
          </p:spPr>
        </p:pic>
        <p:sp>
          <p:nvSpPr>
            <p:cNvPr id="11" name="TextBox 10">
              <a:extLst>
                <a:ext uri="{FF2B5EF4-FFF2-40B4-BE49-F238E27FC236}">
                  <a16:creationId xmlns:a16="http://schemas.microsoft.com/office/drawing/2014/main" id="{3102A68A-833E-ECA3-54D7-4114B2E4610E}"/>
                </a:ext>
              </a:extLst>
            </p:cNvPr>
            <p:cNvSpPr txBox="1"/>
            <p:nvPr/>
          </p:nvSpPr>
          <p:spPr>
            <a:xfrm>
              <a:off x="8326102" y="3592019"/>
              <a:ext cx="345846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DOE/DOT/EPA/DOH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Transportation sector wide decarbonization strategy</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altLang="en-US" sz="4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Three strategic pillars:</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Community redesign</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Improved efficiency</a:t>
              </a:r>
            </a:p>
            <a:p>
              <a:pPr marL="457200" marR="0" lvl="0" indent="-457200" algn="l" defTabSz="914400" rtl="0" eaLnBrk="1" fontAlgn="auto" latinLnBrk="0" hangingPunct="1">
                <a:lnSpc>
                  <a:spcPct val="100000"/>
                </a:lnSpc>
                <a:spcBef>
                  <a:spcPts val="0"/>
                </a:spcBef>
                <a:spcAft>
                  <a:spcPts val="600"/>
                </a:spcAft>
                <a:buClrTx/>
                <a:buSzTx/>
                <a:buFontTx/>
                <a:buAutoNum type="arabicPeriod"/>
                <a:tabLst/>
                <a:defRPr/>
              </a:pPr>
              <a:r>
                <a:rPr kumimoji="0" lang="en-US" altLang="en-US" sz="1800" b="0" i="0" u="none" strike="noStrike" kern="1200" cap="none" spc="0" normalizeH="0" baseline="0" noProof="0">
                  <a:ln>
                    <a:noFill/>
                  </a:ln>
                  <a:solidFill>
                    <a:srgbClr val="000000"/>
                  </a:solidFill>
                  <a:effectLst/>
                  <a:uLnTx/>
                  <a:uFillTx/>
                  <a:latin typeface="Helvetica"/>
                  <a:ea typeface="ＭＳ Ｐゴシック"/>
                  <a:cs typeface="Arial" panose="020B0604020202020204" pitchFamily="34" charset="0"/>
                </a:rPr>
                <a:t>Transition to clean fuels</a:t>
              </a:r>
            </a:p>
          </p:txBody>
        </p:sp>
      </p:grpSp>
      <p:sp>
        <p:nvSpPr>
          <p:cNvPr id="20" name="Title 1">
            <a:extLst>
              <a:ext uri="{FF2B5EF4-FFF2-40B4-BE49-F238E27FC236}">
                <a16:creationId xmlns:a16="http://schemas.microsoft.com/office/drawing/2014/main" id="{9042C645-B0F6-1C6B-2759-8225EBA5F54F}"/>
              </a:ext>
            </a:extLst>
          </p:cNvPr>
          <p:cNvSpPr txBox="1">
            <a:spLocks/>
          </p:cNvSpPr>
          <p:nvPr/>
        </p:nvSpPr>
        <p:spPr>
          <a:xfrm>
            <a:off x="218755" y="269677"/>
            <a:ext cx="10701291" cy="522898"/>
          </a:xfrm>
          <a:prstGeom prst="rect">
            <a:avLst/>
          </a:prstGeom>
        </p:spPr>
        <p:txBody>
          <a:bodyPr>
            <a:normAutofit/>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t>Beyond SFNP as Part of a National Strategy</a:t>
            </a:r>
          </a:p>
        </p:txBody>
      </p:sp>
      <p:sp>
        <p:nvSpPr>
          <p:cNvPr id="3" name="Slide Number Placeholder 8">
            <a:extLst>
              <a:ext uri="{FF2B5EF4-FFF2-40B4-BE49-F238E27FC236}">
                <a16:creationId xmlns:a16="http://schemas.microsoft.com/office/drawing/2014/main" id="{AEE06038-BF03-DF68-7CAA-909658BB2343}"/>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8</a:t>
            </a:fld>
            <a:endParaRPr lang="en-US" sz="1200">
              <a:solidFill>
                <a:schemeClr val="bg1"/>
              </a:solidFill>
            </a:endParaRPr>
          </a:p>
        </p:txBody>
      </p:sp>
    </p:spTree>
    <p:extLst>
      <p:ext uri="{BB962C8B-B14F-4D97-AF65-F5344CB8AC3E}">
        <p14:creationId xmlns:p14="http://schemas.microsoft.com/office/powerpoint/2010/main" val="23048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a:extLst>
              <a:ext uri="{FF2B5EF4-FFF2-40B4-BE49-F238E27FC236}">
                <a16:creationId xmlns:a16="http://schemas.microsoft.com/office/drawing/2014/main" id="{AB2F119A-17BD-EA43-6E95-0759AD40AB49}"/>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ＭＳ Ｐゴシック"/>
              <a:cs typeface="Arial" panose="020B0604020202020204" pitchFamily="34" charset="0"/>
            </a:endParaRPr>
          </a:p>
        </p:txBody>
      </p:sp>
      <p:sp>
        <p:nvSpPr>
          <p:cNvPr id="20" name="Title 1">
            <a:extLst>
              <a:ext uri="{FF2B5EF4-FFF2-40B4-BE49-F238E27FC236}">
                <a16:creationId xmlns:a16="http://schemas.microsoft.com/office/drawing/2014/main" id="{9042C645-B0F6-1C6B-2759-8225EBA5F54F}"/>
              </a:ext>
            </a:extLst>
          </p:cNvPr>
          <p:cNvSpPr txBox="1">
            <a:spLocks/>
          </p:cNvSpPr>
          <p:nvPr/>
        </p:nvSpPr>
        <p:spPr>
          <a:xfrm>
            <a:off x="218755" y="269677"/>
            <a:ext cx="10701291" cy="522898"/>
          </a:xfrm>
          <a:prstGeom prst="rect">
            <a:avLst/>
          </a:prstGeom>
        </p:spPr>
        <p:txBody>
          <a:bodyPr>
            <a:normAutofit/>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t>Beyond SFNP as Part of an International Strategy</a:t>
            </a:r>
          </a:p>
        </p:txBody>
      </p:sp>
      <p:pic>
        <p:nvPicPr>
          <p:cNvPr id="6" name="Picture 5" descr="A group of airplanes at an airport&#10;&#10;Description automatically generated">
            <a:extLst>
              <a:ext uri="{FF2B5EF4-FFF2-40B4-BE49-F238E27FC236}">
                <a16:creationId xmlns:a16="http://schemas.microsoft.com/office/drawing/2014/main" id="{9E05E8CA-6A4F-A817-7773-8D135DC05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49" y="776896"/>
            <a:ext cx="2162512" cy="1202263"/>
          </a:xfrm>
          <a:prstGeom prst="rect">
            <a:avLst/>
          </a:prstGeom>
        </p:spPr>
      </p:pic>
      <p:pic>
        <p:nvPicPr>
          <p:cNvPr id="8" name="Picture 7" descr="A group of airplanes in the sky&#10;&#10;Description automatically generated">
            <a:extLst>
              <a:ext uri="{FF2B5EF4-FFF2-40B4-BE49-F238E27FC236}">
                <a16:creationId xmlns:a16="http://schemas.microsoft.com/office/drawing/2014/main" id="{AD23EDAC-E3F2-C7C5-3A55-F6A6094090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755" y="2159114"/>
            <a:ext cx="1710382" cy="1710382"/>
          </a:xfrm>
          <a:prstGeom prst="rect">
            <a:avLst/>
          </a:prstGeom>
        </p:spPr>
      </p:pic>
      <p:pic>
        <p:nvPicPr>
          <p:cNvPr id="11" name="Picture 10" descr="A poster of a roadmap&#10;&#10;Description automatically generated">
            <a:extLst>
              <a:ext uri="{FF2B5EF4-FFF2-40B4-BE49-F238E27FC236}">
                <a16:creationId xmlns:a16="http://schemas.microsoft.com/office/drawing/2014/main" id="{55B79D49-5122-2E35-1C8A-4CA63F936E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9546" y="2712376"/>
            <a:ext cx="2162512" cy="1433248"/>
          </a:xfrm>
          <a:prstGeom prst="rect">
            <a:avLst/>
          </a:prstGeom>
        </p:spPr>
      </p:pic>
      <p:pic>
        <p:nvPicPr>
          <p:cNvPr id="2" name="Picture 1">
            <a:extLst>
              <a:ext uri="{FF2B5EF4-FFF2-40B4-BE49-F238E27FC236}">
                <a16:creationId xmlns:a16="http://schemas.microsoft.com/office/drawing/2014/main" id="{53911EF7-65C6-68E8-BE3A-9CAFCDAE4D77}"/>
              </a:ext>
            </a:extLst>
          </p:cNvPr>
          <p:cNvPicPr>
            <a:picLocks noChangeAspect="1"/>
          </p:cNvPicPr>
          <p:nvPr/>
        </p:nvPicPr>
        <p:blipFill>
          <a:blip r:embed="rId6"/>
          <a:stretch>
            <a:fillRect/>
          </a:stretch>
        </p:blipFill>
        <p:spPr>
          <a:xfrm>
            <a:off x="92060" y="4698016"/>
            <a:ext cx="4844439" cy="1445821"/>
          </a:xfrm>
          <a:prstGeom prst="rect">
            <a:avLst/>
          </a:prstGeom>
        </p:spPr>
      </p:pic>
      <p:pic>
        <p:nvPicPr>
          <p:cNvPr id="5" name="Picture 4">
            <a:extLst>
              <a:ext uri="{FF2B5EF4-FFF2-40B4-BE49-F238E27FC236}">
                <a16:creationId xmlns:a16="http://schemas.microsoft.com/office/drawing/2014/main" id="{D5E3EAF1-376B-FE18-F941-9D5CBE0EA170}"/>
              </a:ext>
            </a:extLst>
          </p:cNvPr>
          <p:cNvPicPr>
            <a:picLocks noChangeAspect="1"/>
          </p:cNvPicPr>
          <p:nvPr/>
        </p:nvPicPr>
        <p:blipFill>
          <a:blip r:embed="rId7"/>
          <a:stretch>
            <a:fillRect/>
          </a:stretch>
        </p:blipFill>
        <p:spPr>
          <a:xfrm>
            <a:off x="74331" y="4034015"/>
            <a:ext cx="1970197" cy="819150"/>
          </a:xfrm>
          <a:prstGeom prst="rect">
            <a:avLst/>
          </a:prstGeom>
        </p:spPr>
      </p:pic>
      <p:sp>
        <p:nvSpPr>
          <p:cNvPr id="9" name="TextBox 8">
            <a:extLst>
              <a:ext uri="{FF2B5EF4-FFF2-40B4-BE49-F238E27FC236}">
                <a16:creationId xmlns:a16="http://schemas.microsoft.com/office/drawing/2014/main" id="{A4E80B64-5A86-8E0D-142B-3F1D4737BCB6}"/>
              </a:ext>
            </a:extLst>
          </p:cNvPr>
          <p:cNvSpPr txBox="1"/>
          <p:nvPr/>
        </p:nvSpPr>
        <p:spPr>
          <a:xfrm>
            <a:off x="8854632" y="4806693"/>
            <a:ext cx="3376612" cy="738664"/>
          </a:xfrm>
          <a:prstGeom prst="rect">
            <a:avLst/>
          </a:prstGeom>
          <a:noFill/>
        </p:spPr>
        <p:txBody>
          <a:bodyPr wrap="square">
            <a:spAutoFit/>
          </a:bodyPr>
          <a:lstStyle/>
          <a:p>
            <a:pPr algn="ctr"/>
            <a:r>
              <a:rPr lang="en-US" sz="1400" b="1" i="0">
                <a:solidFill>
                  <a:srgbClr val="000000"/>
                </a:solidFill>
                <a:effectLst/>
                <a:latin typeface="Arial" panose="020B0604020202020204" pitchFamily="34" charset="0"/>
                <a:cs typeface="Arial" panose="020B0604020202020204" pitchFamily="34" charset="0"/>
              </a:rPr>
              <a:t>“Green Aviation Manufacturing Development Outline (2023-2035).” Focus on SAF production.</a:t>
            </a:r>
            <a:endParaRPr lang="en-US" sz="1400" b="1">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D00E2033-945B-D9A6-9099-DFA2CE7B7C8B}"/>
              </a:ext>
            </a:extLst>
          </p:cNvPr>
          <p:cNvGrpSpPr/>
          <p:nvPr/>
        </p:nvGrpSpPr>
        <p:grpSpPr>
          <a:xfrm>
            <a:off x="5962661" y="4085576"/>
            <a:ext cx="3074724" cy="1918140"/>
            <a:chOff x="8167740" y="1654527"/>
            <a:chExt cx="3679396" cy="2076402"/>
          </a:xfrm>
        </p:grpSpPr>
        <p:pic>
          <p:nvPicPr>
            <p:cNvPr id="7" name="Picture 6">
              <a:extLst>
                <a:ext uri="{FF2B5EF4-FFF2-40B4-BE49-F238E27FC236}">
                  <a16:creationId xmlns:a16="http://schemas.microsoft.com/office/drawing/2014/main" id="{AA9C2726-37FF-B6B9-EAFE-568295704FF6}"/>
                </a:ext>
              </a:extLst>
            </p:cNvPr>
            <p:cNvPicPr>
              <a:picLocks noChangeAspect="1"/>
            </p:cNvPicPr>
            <p:nvPr/>
          </p:nvPicPr>
          <p:blipFill>
            <a:blip r:embed="rId8"/>
            <a:stretch>
              <a:fillRect/>
            </a:stretch>
          </p:blipFill>
          <p:spPr>
            <a:xfrm>
              <a:off x="8167740" y="1654527"/>
              <a:ext cx="3666477" cy="2076402"/>
            </a:xfrm>
            <a:prstGeom prst="rect">
              <a:avLst/>
            </a:prstGeom>
          </p:spPr>
        </p:pic>
        <p:pic>
          <p:nvPicPr>
            <p:cNvPr id="12" name="Picture 11">
              <a:extLst>
                <a:ext uri="{FF2B5EF4-FFF2-40B4-BE49-F238E27FC236}">
                  <a16:creationId xmlns:a16="http://schemas.microsoft.com/office/drawing/2014/main" id="{E877C101-886B-BDC6-6707-74C7DF353552}"/>
                </a:ext>
              </a:extLst>
            </p:cNvPr>
            <p:cNvPicPr>
              <a:picLocks noChangeAspect="1"/>
            </p:cNvPicPr>
            <p:nvPr/>
          </p:nvPicPr>
          <p:blipFill>
            <a:blip r:embed="rId9"/>
            <a:stretch>
              <a:fillRect/>
            </a:stretch>
          </p:blipFill>
          <p:spPr>
            <a:xfrm>
              <a:off x="10724462" y="1672928"/>
              <a:ext cx="1122674" cy="563463"/>
            </a:xfrm>
            <a:prstGeom prst="rect">
              <a:avLst/>
            </a:prstGeom>
          </p:spPr>
        </p:pic>
      </p:grpSp>
      <p:pic>
        <p:nvPicPr>
          <p:cNvPr id="14" name="Picture 13">
            <a:extLst>
              <a:ext uri="{FF2B5EF4-FFF2-40B4-BE49-F238E27FC236}">
                <a16:creationId xmlns:a16="http://schemas.microsoft.com/office/drawing/2014/main" id="{77E4CBA3-C675-86D5-CF54-4EE69C208340}"/>
              </a:ext>
            </a:extLst>
          </p:cNvPr>
          <p:cNvPicPr>
            <a:picLocks noChangeAspect="1"/>
          </p:cNvPicPr>
          <p:nvPr/>
        </p:nvPicPr>
        <p:blipFill>
          <a:blip r:embed="rId10"/>
          <a:stretch>
            <a:fillRect/>
          </a:stretch>
        </p:blipFill>
        <p:spPr>
          <a:xfrm>
            <a:off x="6949206" y="2370116"/>
            <a:ext cx="3629025" cy="828675"/>
          </a:xfrm>
          <a:prstGeom prst="rect">
            <a:avLst/>
          </a:prstGeom>
        </p:spPr>
      </p:pic>
      <p:pic>
        <p:nvPicPr>
          <p:cNvPr id="15" name="Picture 14">
            <a:extLst>
              <a:ext uri="{FF2B5EF4-FFF2-40B4-BE49-F238E27FC236}">
                <a16:creationId xmlns:a16="http://schemas.microsoft.com/office/drawing/2014/main" id="{2ED04517-93AE-D1C7-E850-E901D1D63E55}"/>
              </a:ext>
            </a:extLst>
          </p:cNvPr>
          <p:cNvPicPr>
            <a:picLocks noChangeAspect="1"/>
          </p:cNvPicPr>
          <p:nvPr/>
        </p:nvPicPr>
        <p:blipFill>
          <a:blip r:embed="rId11"/>
          <a:stretch>
            <a:fillRect/>
          </a:stretch>
        </p:blipFill>
        <p:spPr>
          <a:xfrm>
            <a:off x="5674146" y="3063922"/>
            <a:ext cx="6200775" cy="819150"/>
          </a:xfrm>
          <a:prstGeom prst="rect">
            <a:avLst/>
          </a:prstGeom>
        </p:spPr>
      </p:pic>
      <p:pic>
        <p:nvPicPr>
          <p:cNvPr id="21" name="Picture 20" descr="A poster of a roadmap&#10;&#10;Description automatically generated">
            <a:extLst>
              <a:ext uri="{FF2B5EF4-FFF2-40B4-BE49-F238E27FC236}">
                <a16:creationId xmlns:a16="http://schemas.microsoft.com/office/drawing/2014/main" id="{E2D8C7A7-7CF9-A7BB-3500-AE4DDFFF9B3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73605" y="3100521"/>
            <a:ext cx="2287774" cy="1531382"/>
          </a:xfrm>
          <a:prstGeom prst="rect">
            <a:avLst/>
          </a:prstGeom>
        </p:spPr>
      </p:pic>
      <p:pic>
        <p:nvPicPr>
          <p:cNvPr id="25" name="Picture 24" descr="A logo with green and white text&#10;&#10;Description automatically generated">
            <a:extLst>
              <a:ext uri="{FF2B5EF4-FFF2-40B4-BE49-F238E27FC236}">
                <a16:creationId xmlns:a16="http://schemas.microsoft.com/office/drawing/2014/main" id="{B63DFF68-9829-41C4-B8E7-616A566FF160}"/>
              </a:ext>
            </a:extLst>
          </p:cNvPr>
          <p:cNvPicPr>
            <a:picLocks noChangeAspect="1"/>
          </p:cNvPicPr>
          <p:nvPr/>
        </p:nvPicPr>
        <p:blipFill rotWithShape="1">
          <a:blip r:embed="rId13">
            <a:extLst>
              <a:ext uri="{28A0092B-C50C-407E-A947-70E740481C1C}">
                <a14:useLocalDpi xmlns:a14="http://schemas.microsoft.com/office/drawing/2010/main" val="0"/>
              </a:ext>
            </a:extLst>
          </a:blip>
          <a:srcRect t="10681"/>
          <a:stretch/>
        </p:blipFill>
        <p:spPr>
          <a:xfrm>
            <a:off x="7191991" y="735330"/>
            <a:ext cx="3543300" cy="1531383"/>
          </a:xfrm>
          <a:prstGeom prst="rect">
            <a:avLst/>
          </a:prstGeom>
        </p:spPr>
      </p:pic>
      <p:sp>
        <p:nvSpPr>
          <p:cNvPr id="26" name="TextBox 25">
            <a:extLst>
              <a:ext uri="{FF2B5EF4-FFF2-40B4-BE49-F238E27FC236}">
                <a16:creationId xmlns:a16="http://schemas.microsoft.com/office/drawing/2014/main" id="{BDD83FB8-24A7-4331-B161-873867C6410E}"/>
              </a:ext>
            </a:extLst>
          </p:cNvPr>
          <p:cNvSpPr txBox="1"/>
          <p:nvPr/>
        </p:nvSpPr>
        <p:spPr>
          <a:xfrm>
            <a:off x="1" y="6192707"/>
            <a:ext cx="12191999" cy="646331"/>
          </a:xfrm>
          <a:prstGeom prst="rect">
            <a:avLst/>
          </a:prstGeom>
          <a:solidFill>
            <a:srgbClr val="1698CD"/>
          </a:solidFill>
        </p:spPr>
        <p:txBody>
          <a:bodyPr wrap="square" lIns="91440" tIns="45720" rIns="91440" bIns="45720"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a:ln>
                  <a:noFill/>
                </a:ln>
                <a:solidFill>
                  <a:srgbClr val="FFFFFF"/>
                </a:solidFill>
                <a:effectLst/>
                <a:uLnTx/>
                <a:uFillTx/>
                <a:latin typeface="Arial" panose="020B0604020202020204" pitchFamily="34" charset="0"/>
                <a:ea typeface="ヒラギノ角ゴ Pro W3" charset="-128"/>
                <a:cs typeface="Arial" panose="020B0604020202020204" pitchFamily="34" charset="0"/>
              </a:rPr>
              <a:t>Carbon neutrality is a global objective.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a:ln>
                  <a:noFill/>
                </a:ln>
                <a:solidFill>
                  <a:srgbClr val="FFFFFF"/>
                </a:solidFill>
                <a:effectLst/>
                <a:uLnTx/>
                <a:uFillTx/>
                <a:latin typeface="Arial" panose="020B0604020202020204" pitchFamily="34" charset="0"/>
                <a:ea typeface="ヒラギノ角ゴ Pro W3" charset="-128"/>
                <a:cs typeface="Arial" panose="020B0604020202020204" pitchFamily="34" charset="0"/>
              </a:rPr>
              <a:t>Countries around the world are implementing </a:t>
            </a:r>
            <a:r>
              <a:rPr lang="en-US">
                <a:solidFill>
                  <a:srgbClr val="FFFFFF"/>
                </a:solidFill>
                <a:latin typeface="Arial" panose="020B0604020202020204" pitchFamily="34" charset="0"/>
                <a:ea typeface="ヒラギノ角ゴ Pro W3" charset="-128"/>
                <a:cs typeface="Arial" panose="020B0604020202020204" pitchFamily="34" charset="0"/>
              </a:rPr>
              <a:t>aviation sustainability strategies to achieve this goal.</a:t>
            </a:r>
            <a:endParaRPr kumimoji="0" lang="en-US" b="0" i="0" u="none" strike="noStrike" kern="1200" cap="none" spc="0" normalizeH="0" baseline="0" noProof="0">
              <a:ln>
                <a:noFill/>
              </a:ln>
              <a:solidFill>
                <a:srgbClr val="FFFFFF"/>
              </a:solidFill>
              <a:effectLst/>
              <a:uLnTx/>
              <a:uFillTx/>
              <a:latin typeface="Arial" panose="020B0604020202020204" pitchFamily="34" charset="0"/>
              <a:ea typeface="ヒラギノ角ゴ Pro W3" charset="-128"/>
              <a:cs typeface="Arial" panose="020B0604020202020204" pitchFamily="34" charset="0"/>
            </a:endParaRPr>
          </a:p>
        </p:txBody>
      </p:sp>
      <p:grpSp>
        <p:nvGrpSpPr>
          <p:cNvPr id="30" name="Group 29">
            <a:extLst>
              <a:ext uri="{FF2B5EF4-FFF2-40B4-BE49-F238E27FC236}">
                <a16:creationId xmlns:a16="http://schemas.microsoft.com/office/drawing/2014/main" id="{6F9967C8-B309-9DCB-7DAB-EB0732ACCA4D}"/>
              </a:ext>
            </a:extLst>
          </p:cNvPr>
          <p:cNvGrpSpPr/>
          <p:nvPr/>
        </p:nvGrpSpPr>
        <p:grpSpPr>
          <a:xfrm>
            <a:off x="2373605" y="792290"/>
            <a:ext cx="4381954" cy="1908213"/>
            <a:chOff x="5813749" y="4239234"/>
            <a:chExt cx="4381954" cy="1908213"/>
          </a:xfrm>
        </p:grpSpPr>
        <p:grpSp>
          <p:nvGrpSpPr>
            <p:cNvPr id="29" name="Group 28">
              <a:extLst>
                <a:ext uri="{FF2B5EF4-FFF2-40B4-BE49-F238E27FC236}">
                  <a16:creationId xmlns:a16="http://schemas.microsoft.com/office/drawing/2014/main" id="{B7EE856B-A0E6-8A49-5661-7021CE0822EB}"/>
                </a:ext>
              </a:extLst>
            </p:cNvPr>
            <p:cNvGrpSpPr/>
            <p:nvPr/>
          </p:nvGrpSpPr>
          <p:grpSpPr>
            <a:xfrm>
              <a:off x="5813749" y="4239234"/>
              <a:ext cx="3065164" cy="1646826"/>
              <a:chOff x="5813749" y="4239234"/>
              <a:chExt cx="3065164" cy="1646826"/>
            </a:xfrm>
          </p:grpSpPr>
          <p:pic>
            <p:nvPicPr>
              <p:cNvPr id="2050" name="Picture 2" descr=" Airbus ZEROe Turbofan Concept">
                <a:extLst>
                  <a:ext uri="{FF2B5EF4-FFF2-40B4-BE49-F238E27FC236}">
                    <a16:creationId xmlns:a16="http://schemas.microsoft.com/office/drawing/2014/main" id="{727ED1F3-3A71-0E2B-6143-AA5DD2CAAD60}"/>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3056" t="29169" r="5071" b="14843"/>
              <a:stretch/>
            </p:blipFill>
            <p:spPr bwMode="auto">
              <a:xfrm>
                <a:off x="7165151" y="4718472"/>
                <a:ext cx="1713762" cy="10443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ZEROe Blended Wing Body Concept">
                <a:extLst>
                  <a:ext uri="{FF2B5EF4-FFF2-40B4-BE49-F238E27FC236}">
                    <a16:creationId xmlns:a16="http://schemas.microsoft.com/office/drawing/2014/main" id="{B6756E8C-1FD2-749B-61D1-4707A446A6E4}"/>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0078" t="26216" r="19106" b="3385"/>
              <a:stretch/>
            </p:blipFill>
            <p:spPr bwMode="auto">
              <a:xfrm>
                <a:off x="5813749" y="4541441"/>
                <a:ext cx="1352575" cy="13446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irbus ZEROe 6 pods concept plane">
                <a:extLst>
                  <a:ext uri="{FF2B5EF4-FFF2-40B4-BE49-F238E27FC236}">
                    <a16:creationId xmlns:a16="http://schemas.microsoft.com/office/drawing/2014/main" id="{D426FA49-3758-A918-EDD8-DB356D2B54B1}"/>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24016" b="45639"/>
              <a:stretch/>
            </p:blipFill>
            <p:spPr bwMode="auto">
              <a:xfrm>
                <a:off x="6240056" y="4239234"/>
                <a:ext cx="2347195" cy="473351"/>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TextBox 27">
              <a:extLst>
                <a:ext uri="{FF2B5EF4-FFF2-40B4-BE49-F238E27FC236}">
                  <a16:creationId xmlns:a16="http://schemas.microsoft.com/office/drawing/2014/main" id="{8C7B1EAB-EC60-58F6-E27E-411DAA272F1A}"/>
                </a:ext>
              </a:extLst>
            </p:cNvPr>
            <p:cNvSpPr txBox="1"/>
            <p:nvPr/>
          </p:nvSpPr>
          <p:spPr>
            <a:xfrm>
              <a:off x="6186085" y="5839670"/>
              <a:ext cx="4009618" cy="307777"/>
            </a:xfrm>
            <a:prstGeom prst="rect">
              <a:avLst/>
            </a:prstGeom>
            <a:noFill/>
          </p:spPr>
          <p:txBody>
            <a:bodyPr wrap="square" rtlCol="0">
              <a:spAutoFit/>
            </a:bodyPr>
            <a:lstStyle/>
            <a:p>
              <a:r>
                <a:rPr lang="en-US" sz="1400" b="1">
                  <a:latin typeface="Arial" panose="020B0604020202020204" pitchFamily="34" charset="0"/>
                  <a:cs typeface="Arial" panose="020B0604020202020204" pitchFamily="34" charset="0"/>
                </a:rPr>
                <a:t>AIRBUS </a:t>
              </a:r>
              <a:r>
                <a:rPr lang="en-US" sz="1400" b="1" err="1">
                  <a:latin typeface="Arial" panose="020B0604020202020204" pitchFamily="34" charset="0"/>
                  <a:cs typeface="Arial" panose="020B0604020202020204" pitchFamily="34" charset="0"/>
                </a:rPr>
                <a:t>ZEROe</a:t>
              </a:r>
              <a:r>
                <a:rPr lang="en-US" sz="1400" b="1">
                  <a:latin typeface="Arial" panose="020B0604020202020204" pitchFamily="34" charset="0"/>
                  <a:cs typeface="Arial" panose="020B0604020202020204" pitchFamily="34" charset="0"/>
                </a:rPr>
                <a:t> Program</a:t>
              </a:r>
            </a:p>
          </p:txBody>
        </p:sp>
      </p:grpSp>
      <p:cxnSp>
        <p:nvCxnSpPr>
          <p:cNvPr id="32" name="Straight Connector 31">
            <a:extLst>
              <a:ext uri="{FF2B5EF4-FFF2-40B4-BE49-F238E27FC236}">
                <a16:creationId xmlns:a16="http://schemas.microsoft.com/office/drawing/2014/main" id="{D21002B5-F5A7-375A-EE38-4D622CE01CE1}"/>
              </a:ext>
            </a:extLst>
          </p:cNvPr>
          <p:cNvCxnSpPr>
            <a:endCxn id="20" idx="2"/>
          </p:cNvCxnSpPr>
          <p:nvPr/>
        </p:nvCxnSpPr>
        <p:spPr>
          <a:xfrm flipV="1">
            <a:off x="5569400" y="792575"/>
            <a:ext cx="1" cy="5351262"/>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4A94B3-D436-2E1B-DA05-CA0766BD5CB7}"/>
              </a:ext>
            </a:extLst>
          </p:cNvPr>
          <p:cNvCxnSpPr>
            <a:cxnSpLocks/>
          </p:cNvCxnSpPr>
          <p:nvPr/>
        </p:nvCxnSpPr>
        <p:spPr>
          <a:xfrm flipH="1">
            <a:off x="5569400" y="2370116"/>
            <a:ext cx="6246968" cy="2261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296471C-E86E-8454-7241-52266D7ED377}"/>
              </a:ext>
            </a:extLst>
          </p:cNvPr>
          <p:cNvCxnSpPr>
            <a:cxnSpLocks/>
          </p:cNvCxnSpPr>
          <p:nvPr/>
        </p:nvCxnSpPr>
        <p:spPr>
          <a:xfrm flipH="1">
            <a:off x="5569400" y="3995380"/>
            <a:ext cx="6246968" cy="2261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2056" name="Picture 8">
            <a:extLst>
              <a:ext uri="{FF2B5EF4-FFF2-40B4-BE49-F238E27FC236}">
                <a16:creationId xmlns:a16="http://schemas.microsoft.com/office/drawing/2014/main" id="{8DF57238-7848-36A7-8E2C-E999B88C1F2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02302" y="1641667"/>
            <a:ext cx="1378610" cy="689305"/>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8">
            <a:extLst>
              <a:ext uri="{FF2B5EF4-FFF2-40B4-BE49-F238E27FC236}">
                <a16:creationId xmlns:a16="http://schemas.microsoft.com/office/drawing/2014/main" id="{A4226286-56C0-B969-4517-72F7A4D7BE2F}"/>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9</a:t>
            </a:fld>
            <a:endParaRPr lang="en-US" sz="1200">
              <a:solidFill>
                <a:schemeClr val="bg1"/>
              </a:solidFill>
            </a:endParaRPr>
          </a:p>
        </p:txBody>
      </p:sp>
    </p:spTree>
    <p:extLst>
      <p:ext uri="{BB962C8B-B14F-4D97-AF65-F5344CB8AC3E}">
        <p14:creationId xmlns:p14="http://schemas.microsoft.com/office/powerpoint/2010/main" val="402343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E537FB-0327-1238-D052-7F3B4B372CF5}"/>
              </a:ext>
            </a:extLst>
          </p:cNvPr>
          <p:cNvSpPr/>
          <p:nvPr/>
        </p:nvSpPr>
        <p:spPr>
          <a:xfrm>
            <a:off x="6663994" y="919967"/>
            <a:ext cx="5418667" cy="274004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a:solidFill>
                  <a:schemeClr val="accent6">
                    <a:lumMod val="50000"/>
                  </a:schemeClr>
                </a:solidFill>
              </a:rPr>
              <a:t>SAF production capability is increasing</a:t>
            </a:r>
          </a:p>
          <a:p>
            <a:pPr marL="285750" indent="-285750">
              <a:buFont typeface="Arial" panose="020B0604020202020204" pitchFamily="34" charset="0"/>
              <a:buChar char="•"/>
            </a:pPr>
            <a:r>
              <a:rPr lang="en-US">
                <a:solidFill>
                  <a:schemeClr val="accent6">
                    <a:lumMod val="50000"/>
                  </a:schemeClr>
                </a:solidFill>
              </a:rPr>
              <a:t>Biomass pathway SAF production faces scalability challenges (water, land, feedstock)</a:t>
            </a:r>
          </a:p>
          <a:p>
            <a:pPr marL="285750" indent="-285750">
              <a:buFont typeface="Arial" panose="020B0604020202020204" pitchFamily="34" charset="0"/>
              <a:buChar char="•"/>
            </a:pPr>
            <a:r>
              <a:rPr lang="en-US" err="1">
                <a:solidFill>
                  <a:schemeClr val="accent6">
                    <a:lumMod val="50000"/>
                  </a:schemeClr>
                </a:solidFill>
              </a:rPr>
              <a:t>PtL</a:t>
            </a:r>
            <a:r>
              <a:rPr lang="en-US">
                <a:solidFill>
                  <a:schemeClr val="accent6">
                    <a:lumMod val="50000"/>
                  </a:schemeClr>
                </a:solidFill>
              </a:rPr>
              <a:t> SAF: The US is leading, and forecast to lead, in production through 2030</a:t>
            </a:r>
          </a:p>
          <a:p>
            <a:endParaRPr lang="en-US">
              <a:solidFill>
                <a:schemeClr val="accent6">
                  <a:lumMod val="50000"/>
                </a:schemeClr>
              </a:solidFill>
            </a:endParaRPr>
          </a:p>
          <a:p>
            <a:pPr algn="ctr"/>
            <a:r>
              <a:rPr lang="en-US" b="1">
                <a:solidFill>
                  <a:schemeClr val="accent6">
                    <a:lumMod val="50000"/>
                  </a:schemeClr>
                </a:solidFill>
              </a:rPr>
              <a:t>Latest forecasts show the US missing its 2030 SAF production goals by ~30% (0.9-1.4 bn gal)</a:t>
            </a:r>
          </a:p>
        </p:txBody>
      </p:sp>
      <p:sp>
        <p:nvSpPr>
          <p:cNvPr id="2" name="Title 1">
            <a:extLst>
              <a:ext uri="{FF2B5EF4-FFF2-40B4-BE49-F238E27FC236}">
                <a16:creationId xmlns:a16="http://schemas.microsoft.com/office/drawing/2014/main" id="{4157A245-6796-6BE6-EE82-29DBD4FDD2AF}"/>
              </a:ext>
            </a:extLst>
          </p:cNvPr>
          <p:cNvSpPr>
            <a:spLocks noGrp="1"/>
          </p:cNvSpPr>
          <p:nvPr>
            <p:ph type="title"/>
          </p:nvPr>
        </p:nvSpPr>
        <p:spPr/>
        <p:txBody>
          <a:bodyPr/>
          <a:lstStyle/>
          <a:p>
            <a:r>
              <a:rPr lang="en-US"/>
              <a:t>The Importance of a Balanced Portfolio</a:t>
            </a:r>
          </a:p>
        </p:txBody>
      </p:sp>
      <p:sp>
        <p:nvSpPr>
          <p:cNvPr id="3" name="Content Placeholder 2">
            <a:extLst>
              <a:ext uri="{FF2B5EF4-FFF2-40B4-BE49-F238E27FC236}">
                <a16:creationId xmlns:a16="http://schemas.microsoft.com/office/drawing/2014/main" id="{5CCAF27B-7F30-74CF-47BA-B9473DD47BE3}"/>
              </a:ext>
            </a:extLst>
          </p:cNvPr>
          <p:cNvSpPr>
            <a:spLocks noGrp="1"/>
          </p:cNvSpPr>
          <p:nvPr>
            <p:ph idx="1"/>
          </p:nvPr>
        </p:nvSpPr>
        <p:spPr>
          <a:xfrm>
            <a:off x="229328" y="1047360"/>
            <a:ext cx="5707912" cy="4840532"/>
          </a:xfrm>
        </p:spPr>
        <p:txBody>
          <a:bodyPr>
            <a:normAutofit/>
          </a:bodyPr>
          <a:lstStyle/>
          <a:p>
            <a:r>
              <a:rPr lang="en-US" sz="2400"/>
              <a:t>Far-term projections are fraught with uncertainty</a:t>
            </a:r>
          </a:p>
          <a:p>
            <a:endParaRPr lang="en-US" sz="2400"/>
          </a:p>
          <a:p>
            <a:r>
              <a:rPr lang="en-US" sz="2400"/>
              <a:t>In the face of uncertainty, diversification and hedging is a critical element of strategy</a:t>
            </a:r>
          </a:p>
          <a:p>
            <a:endParaRPr lang="en-US" sz="2400"/>
          </a:p>
          <a:p>
            <a:r>
              <a:rPr lang="en-US" sz="2400"/>
              <a:t>Value in broad applicability (future scenario, future vehicle product, stakeholder interest, transformation area, etc.) </a:t>
            </a:r>
          </a:p>
          <a:p>
            <a:pPr marL="0" indent="0">
              <a:buNone/>
            </a:pPr>
            <a:endParaRPr lang="en-US" sz="2400"/>
          </a:p>
          <a:p>
            <a:pPr marL="0" indent="0">
              <a:buNone/>
            </a:pPr>
            <a:endParaRPr lang="en-US" sz="2400" b="1"/>
          </a:p>
        </p:txBody>
      </p:sp>
      <p:sp>
        <p:nvSpPr>
          <p:cNvPr id="9" name="TextBox 8">
            <a:extLst>
              <a:ext uri="{FF2B5EF4-FFF2-40B4-BE49-F238E27FC236}">
                <a16:creationId xmlns:a16="http://schemas.microsoft.com/office/drawing/2014/main" id="{22243086-F881-F73B-CEB0-A61404013E28}"/>
              </a:ext>
            </a:extLst>
          </p:cNvPr>
          <p:cNvSpPr txBox="1"/>
          <p:nvPr/>
        </p:nvSpPr>
        <p:spPr>
          <a:xfrm>
            <a:off x="229328" y="5721330"/>
            <a:ext cx="6096000" cy="954107"/>
          </a:xfrm>
          <a:prstGeom prst="rect">
            <a:avLst/>
          </a:prstGeom>
          <a:noFill/>
        </p:spPr>
        <p:txBody>
          <a:bodyPr wrap="square">
            <a:spAutoFit/>
          </a:bodyPr>
          <a:lstStyle/>
          <a:p>
            <a:pPr algn="ctr"/>
            <a:r>
              <a:rPr lang="en-US" sz="2800" b="1"/>
              <a:t>What will the energy carrier of the future be?</a:t>
            </a:r>
            <a:endParaRPr lang="en-US" sz="2800"/>
          </a:p>
        </p:txBody>
      </p:sp>
      <p:sp>
        <p:nvSpPr>
          <p:cNvPr id="8" name="Slide Number Placeholder 8">
            <a:extLst>
              <a:ext uri="{FF2B5EF4-FFF2-40B4-BE49-F238E27FC236}">
                <a16:creationId xmlns:a16="http://schemas.microsoft.com/office/drawing/2014/main" id="{6E7E028C-5951-067C-B509-47D943BEC66D}"/>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pPr/>
              <a:t>10</a:t>
            </a:fld>
            <a:endParaRPr lang="en-US" sz="1200"/>
          </a:p>
        </p:txBody>
      </p:sp>
      <p:sp>
        <p:nvSpPr>
          <p:cNvPr id="4" name="Rectangle 3">
            <a:extLst>
              <a:ext uri="{FF2B5EF4-FFF2-40B4-BE49-F238E27FC236}">
                <a16:creationId xmlns:a16="http://schemas.microsoft.com/office/drawing/2014/main" id="{9EB9ADA7-ADE4-EFEB-2118-B1A1BB3A2598}"/>
              </a:ext>
            </a:extLst>
          </p:cNvPr>
          <p:cNvSpPr/>
          <p:nvPr/>
        </p:nvSpPr>
        <p:spPr>
          <a:xfrm>
            <a:off x="6663993" y="3787406"/>
            <a:ext cx="5418667" cy="274004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a:solidFill>
                  <a:schemeClr val="accent6">
                    <a:lumMod val="50000"/>
                  </a:schemeClr>
                </a:solidFill>
              </a:rPr>
              <a:t>A green hydrogen economy is developing around the world – US, EU, China, +</a:t>
            </a:r>
          </a:p>
          <a:p>
            <a:pPr marL="285750" indent="-285750">
              <a:buFont typeface="Arial" panose="020B0604020202020204" pitchFamily="34" charset="0"/>
              <a:buChar char="•"/>
            </a:pPr>
            <a:r>
              <a:rPr lang="en-US">
                <a:solidFill>
                  <a:schemeClr val="accent6">
                    <a:lumMod val="50000"/>
                  </a:schemeClr>
                </a:solidFill>
              </a:rPr>
              <a:t>The US is leading, and forecast to lead, in green hydrogen capacity through 2030</a:t>
            </a:r>
          </a:p>
          <a:p>
            <a:pPr marL="285750" indent="-285750">
              <a:buFont typeface="Arial" panose="020B0604020202020204" pitchFamily="34" charset="0"/>
              <a:buChar char="•"/>
            </a:pPr>
            <a:r>
              <a:rPr lang="en-US">
                <a:solidFill>
                  <a:schemeClr val="accent6">
                    <a:lumMod val="50000"/>
                  </a:schemeClr>
                </a:solidFill>
              </a:rPr>
              <a:t>H2 production does not necessarily equate to availability for aviation applications</a:t>
            </a:r>
          </a:p>
          <a:p>
            <a:endParaRPr lang="en-US">
              <a:solidFill>
                <a:schemeClr val="accent6">
                  <a:lumMod val="50000"/>
                </a:schemeClr>
              </a:solidFill>
            </a:endParaRPr>
          </a:p>
          <a:p>
            <a:pPr algn="ctr"/>
            <a:r>
              <a:rPr lang="en-US" b="1">
                <a:solidFill>
                  <a:schemeClr val="accent6">
                    <a:lumMod val="50000"/>
                  </a:schemeClr>
                </a:solidFill>
              </a:rPr>
              <a:t>Latest forecasts show the US will miss its 2030 clean H2 production goal by ~40% (3.9 MMT)</a:t>
            </a:r>
          </a:p>
        </p:txBody>
      </p:sp>
    </p:spTree>
    <p:extLst>
      <p:ext uri="{BB962C8B-B14F-4D97-AF65-F5344CB8AC3E}">
        <p14:creationId xmlns:p14="http://schemas.microsoft.com/office/powerpoint/2010/main" val="169029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descr="&quot;&quot;">
            <a:extLst>
              <a:ext uri="{FF2B5EF4-FFF2-40B4-BE49-F238E27FC236}">
                <a16:creationId xmlns:a16="http://schemas.microsoft.com/office/drawing/2014/main" id="{708DDCEE-488A-92D9-BD5F-EB85402E9604}"/>
              </a:ext>
            </a:extLst>
          </p:cNvPr>
          <p:cNvSpPr/>
          <p:nvPr/>
        </p:nvSpPr>
        <p:spPr>
          <a:xfrm>
            <a:off x="3952" y="6253655"/>
            <a:ext cx="12191999" cy="60969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i="0" u="none" strike="noStrike" kern="1200" cap="none" spc="0" normalizeH="0" baseline="0" noProof="0">
                <a:ln>
                  <a:noFill/>
                </a:ln>
                <a:solidFill>
                  <a:schemeClr val="bg1"/>
                </a:solidFill>
                <a:effectLst/>
                <a:uLnTx/>
                <a:uFillTx/>
                <a:latin typeface="Arial" panose="020B0604020202020204" pitchFamily="34" charset="0"/>
                <a:ea typeface="ヒラギノ角ゴ Pro W3" charset="-128"/>
                <a:cs typeface="Arial" panose="020B0604020202020204" pitchFamily="34" charset="0"/>
              </a:rPr>
              <a:t>The time is now for ensuring the future ARMD portfolio reflects complexity of achieving sustainability.</a:t>
            </a:r>
          </a:p>
          <a:p>
            <a:pPr algn="ctr" fontAlgn="base">
              <a:spcBef>
                <a:spcPct val="0"/>
              </a:spcBef>
              <a:spcAft>
                <a:spcPct val="0"/>
              </a:spcAft>
              <a:defRPr/>
            </a:pPr>
            <a:r>
              <a:rPr lang="en-US">
                <a:solidFill>
                  <a:schemeClr val="bg1"/>
                </a:solidFill>
                <a:latin typeface="Arial" panose="020B0604020202020204" pitchFamily="34" charset="0"/>
                <a:ea typeface="ヒラギノ角ゴ Pro W3" charset="-128"/>
                <a:cs typeface="Arial" panose="020B0604020202020204" pitchFamily="34" charset="0"/>
              </a:rPr>
              <a:t>Balanced investment in light of significant uncertainty beyond SFNP is critical to making impact.</a:t>
            </a:r>
            <a:endParaRPr kumimoji="0" lang="en-US" i="0" u="none" strike="noStrike" kern="1200" cap="none" spc="0" normalizeH="0" baseline="0" noProof="0">
              <a:ln>
                <a:noFill/>
              </a:ln>
              <a:solidFill>
                <a:schemeClr val="bg1"/>
              </a:solidFill>
              <a:effectLst/>
              <a:uLnTx/>
              <a:uFillTx/>
              <a:latin typeface="Arial" panose="020B0604020202020204" pitchFamily="34" charset="0"/>
              <a:ea typeface="ヒラギノ角ゴ Pro W3" charset="-128"/>
              <a:cs typeface="Arial" panose="020B0604020202020204" pitchFamily="34" charset="0"/>
            </a:endParaRPr>
          </a:p>
        </p:txBody>
      </p:sp>
      <p:sp>
        <p:nvSpPr>
          <p:cNvPr id="5" name="Title 1">
            <a:extLst>
              <a:ext uri="{FF2B5EF4-FFF2-40B4-BE49-F238E27FC236}">
                <a16:creationId xmlns:a16="http://schemas.microsoft.com/office/drawing/2014/main" id="{BD482A56-F825-290C-AEEA-2523C2777C77}"/>
              </a:ext>
            </a:extLst>
          </p:cNvPr>
          <p:cNvSpPr txBox="1">
            <a:spLocks/>
          </p:cNvSpPr>
          <p:nvPr/>
        </p:nvSpPr>
        <p:spPr>
          <a:xfrm>
            <a:off x="218755" y="269677"/>
            <a:ext cx="10701291" cy="522898"/>
          </a:xfrm>
          <a:prstGeom prst="rect">
            <a:avLst/>
          </a:prstGeom>
        </p:spPr>
        <p:txBody>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t>Key Findings from ARMD Strategy Assessment Studies</a:t>
            </a:r>
          </a:p>
          <a:p>
            <a:endParaRPr lang="en-US"/>
          </a:p>
        </p:txBody>
      </p:sp>
      <p:sp>
        <p:nvSpPr>
          <p:cNvPr id="3" name="Content Placeholder 5">
            <a:extLst>
              <a:ext uri="{FF2B5EF4-FFF2-40B4-BE49-F238E27FC236}">
                <a16:creationId xmlns:a16="http://schemas.microsoft.com/office/drawing/2014/main" id="{9B3029AF-B79A-E546-234B-4FCD1EDBAC88}"/>
              </a:ext>
            </a:extLst>
          </p:cNvPr>
          <p:cNvSpPr txBox="1">
            <a:spLocks/>
          </p:cNvSpPr>
          <p:nvPr/>
        </p:nvSpPr>
        <p:spPr>
          <a:xfrm>
            <a:off x="261651" y="828254"/>
            <a:ext cx="11699795" cy="529711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spcAft>
                <a:spcPts val="600"/>
              </a:spcAft>
              <a:buFont typeface="Arial" panose="020B0604020202020204" pitchFamily="34" charset="0"/>
              <a:buNone/>
            </a:pPr>
            <a:r>
              <a:rPr lang="en-US" sz="1700">
                <a:solidFill>
                  <a:schemeClr val="tx1"/>
                </a:solidFill>
                <a:cs typeface="Arial"/>
              </a:rPr>
              <a:t>Considered information from multiple sources… and still collecting more</a:t>
            </a:r>
          </a:p>
          <a:p>
            <a:pPr lvl="1">
              <a:spcBef>
                <a:spcPts val="300"/>
              </a:spcBef>
              <a:spcAft>
                <a:spcPts val="300"/>
              </a:spcAft>
            </a:pPr>
            <a:r>
              <a:rPr lang="en-US" sz="1700">
                <a:solidFill>
                  <a:schemeClr val="tx1"/>
                </a:solidFill>
              </a:rPr>
              <a:t>ARMD strategy studies; Gov/Industry Workshops; Internal Studies; AACES; OGA/Industry Engagement</a:t>
            </a:r>
          </a:p>
          <a:p>
            <a:pPr marL="0" indent="0">
              <a:spcBef>
                <a:spcPts val="600"/>
              </a:spcBef>
              <a:spcAft>
                <a:spcPts val="300"/>
              </a:spcAft>
              <a:buNone/>
            </a:pPr>
            <a:r>
              <a:rPr lang="en-US" sz="1700">
                <a:solidFill>
                  <a:schemeClr val="tx1"/>
                </a:solidFill>
                <a:cs typeface="Arial"/>
              </a:rPr>
              <a:t>Key themes emerging</a:t>
            </a:r>
          </a:p>
          <a:p>
            <a:pPr marL="742950" lvl="1" indent="-285750">
              <a:lnSpc>
                <a:spcPct val="120000"/>
              </a:lnSpc>
              <a:spcBef>
                <a:spcPts val="300"/>
              </a:spcBef>
              <a:spcAft>
                <a:spcPts val="300"/>
              </a:spcAft>
              <a:buFont typeface="Arial" panose="020B0604020202020204" pitchFamily="34" charset="0"/>
              <a:buChar char="•"/>
            </a:pPr>
            <a:r>
              <a:rPr lang="en-US" sz="1700">
                <a:solidFill>
                  <a:srgbClr val="000000"/>
                </a:solidFill>
              </a:rPr>
              <a:t>Likelihood of multiple fuels availability </a:t>
            </a:r>
          </a:p>
          <a:p>
            <a:pPr marL="742950" lvl="1" indent="-285750">
              <a:lnSpc>
                <a:spcPct val="120000"/>
              </a:lnSpc>
              <a:spcBef>
                <a:spcPts val="300"/>
              </a:spcBef>
              <a:spcAft>
                <a:spcPts val="300"/>
              </a:spcAft>
              <a:buFont typeface="Arial" panose="020B0604020202020204" pitchFamily="34" charset="0"/>
              <a:buChar char="•"/>
            </a:pPr>
            <a:r>
              <a:rPr lang="en-US" sz="1700">
                <a:solidFill>
                  <a:srgbClr val="000000"/>
                </a:solidFill>
              </a:rPr>
              <a:t>Heightened opportunities around vehicle integration</a:t>
            </a:r>
          </a:p>
          <a:p>
            <a:pPr marL="742950" lvl="1" indent="-285750">
              <a:lnSpc>
                <a:spcPct val="120000"/>
              </a:lnSpc>
              <a:spcBef>
                <a:spcPts val="300"/>
              </a:spcBef>
              <a:spcAft>
                <a:spcPts val="300"/>
              </a:spcAft>
            </a:pPr>
            <a:r>
              <a:rPr lang="en-US" sz="1700">
                <a:solidFill>
                  <a:srgbClr val="000000"/>
                </a:solidFill>
              </a:rPr>
              <a:t>Leveraging Computational Materials and Structures </a:t>
            </a:r>
            <a:endParaRPr lang="en-US" sz="1700">
              <a:solidFill>
                <a:schemeClr val="tx1"/>
              </a:solidFill>
              <a:cs typeface="Arial"/>
            </a:endParaRPr>
          </a:p>
          <a:p>
            <a:pPr marL="742950" lvl="1" indent="-285750">
              <a:lnSpc>
                <a:spcPct val="120000"/>
              </a:lnSpc>
              <a:spcBef>
                <a:spcPts val="300"/>
              </a:spcBef>
              <a:spcAft>
                <a:spcPts val="300"/>
              </a:spcAft>
              <a:buFont typeface="Arial" panose="020B0604020202020204" pitchFamily="34" charset="0"/>
              <a:buChar char="•"/>
            </a:pPr>
            <a:r>
              <a:rPr lang="en-US" sz="1700">
                <a:solidFill>
                  <a:srgbClr val="000000"/>
                </a:solidFill>
              </a:rPr>
              <a:t>Increased need to consider market dynamics and implications beyond the vehicle</a:t>
            </a:r>
          </a:p>
          <a:p>
            <a:pPr marL="0" indent="0">
              <a:spcBef>
                <a:spcPts val="600"/>
              </a:spcBef>
              <a:spcAft>
                <a:spcPts val="300"/>
              </a:spcAft>
              <a:buNone/>
            </a:pPr>
            <a:r>
              <a:rPr lang="en-US" sz="1700">
                <a:solidFill>
                  <a:schemeClr val="tx1"/>
                </a:solidFill>
                <a:cs typeface="Arial"/>
              </a:rPr>
              <a:t>Initial assessment identified multiple research and technology opportunities: </a:t>
            </a:r>
          </a:p>
          <a:p>
            <a:pPr lvl="1">
              <a:lnSpc>
                <a:spcPct val="120000"/>
              </a:lnSpc>
              <a:spcBef>
                <a:spcPts val="300"/>
              </a:spcBef>
              <a:spcAft>
                <a:spcPts val="300"/>
              </a:spcAft>
            </a:pPr>
            <a:r>
              <a:rPr lang="en-US" sz="1700">
                <a:solidFill>
                  <a:schemeClr val="tx1"/>
                </a:solidFill>
              </a:rPr>
              <a:t>Power and Energy: Superconducting EAP; </a:t>
            </a:r>
            <a:r>
              <a:rPr lang="en-US" sz="1700">
                <a:solidFill>
                  <a:schemeClr val="tx1"/>
                </a:solidFill>
                <a:cs typeface="Arial"/>
              </a:rPr>
              <a:t>High-Perf Heat Exchange and TMS;  Advanced Cycles</a:t>
            </a:r>
          </a:p>
          <a:p>
            <a:pPr lvl="1">
              <a:lnSpc>
                <a:spcPct val="120000"/>
              </a:lnSpc>
              <a:spcBef>
                <a:spcPts val="300"/>
              </a:spcBef>
              <a:spcAft>
                <a:spcPts val="300"/>
              </a:spcAft>
            </a:pPr>
            <a:r>
              <a:rPr lang="en-US" sz="1700">
                <a:solidFill>
                  <a:schemeClr val="tx1"/>
                </a:solidFill>
              </a:rPr>
              <a:t>Aircraft Integration Technologies: Distributed Propulsors; </a:t>
            </a:r>
            <a:r>
              <a:rPr lang="en-US" sz="1700" err="1">
                <a:solidFill>
                  <a:schemeClr val="tx1"/>
                </a:solidFill>
              </a:rPr>
              <a:t>Cryo</a:t>
            </a:r>
            <a:r>
              <a:rPr lang="en-US" sz="1700">
                <a:solidFill>
                  <a:schemeClr val="tx1"/>
                </a:solidFill>
              </a:rPr>
              <a:t> Fuels; Advanced CFD and MDAO for PAI</a:t>
            </a:r>
          </a:p>
          <a:p>
            <a:pPr lvl="1">
              <a:lnSpc>
                <a:spcPct val="120000"/>
              </a:lnSpc>
              <a:spcBef>
                <a:spcPts val="300"/>
              </a:spcBef>
              <a:spcAft>
                <a:spcPts val="300"/>
              </a:spcAft>
            </a:pPr>
            <a:r>
              <a:rPr lang="en-US" sz="1700">
                <a:solidFill>
                  <a:schemeClr val="tx1"/>
                </a:solidFill>
              </a:rPr>
              <a:t>Materials and Structures: Computational Materials; </a:t>
            </a:r>
            <a:r>
              <a:rPr lang="en-US" sz="1700" err="1">
                <a:solidFill>
                  <a:schemeClr val="tx1"/>
                </a:solidFill>
              </a:rPr>
              <a:t>Cryo</a:t>
            </a:r>
            <a:r>
              <a:rPr lang="en-US" sz="1700">
                <a:solidFill>
                  <a:schemeClr val="tx1"/>
                </a:solidFill>
              </a:rPr>
              <a:t> Tanks and Integrated Structures;  Next Gen Manufacturing – Qual/Cert for Additive Manufacturing, and Digital Engineering</a:t>
            </a:r>
            <a:endParaRPr lang="en-US" sz="1700">
              <a:solidFill>
                <a:schemeClr val="tx1"/>
              </a:solidFill>
              <a:cs typeface="Arial"/>
            </a:endParaRPr>
          </a:p>
          <a:p>
            <a:pPr>
              <a:lnSpc>
                <a:spcPct val="120000"/>
              </a:lnSpc>
              <a:spcBef>
                <a:spcPts val="300"/>
              </a:spcBef>
              <a:spcAft>
                <a:spcPts val="600"/>
              </a:spcAft>
            </a:pPr>
            <a:r>
              <a:rPr lang="en-US" sz="1700">
                <a:solidFill>
                  <a:schemeClr val="tx1"/>
                </a:solidFill>
              </a:rPr>
              <a:t>Critical gaps requiring further study (Integrated cryogenic fuels strategy and vision concepts, high-power EAP vision concepts, </a:t>
            </a:r>
            <a:r>
              <a:rPr lang="en-US" sz="1700">
                <a:solidFill>
                  <a:schemeClr val="tx1"/>
                </a:solidFill>
                <a:cs typeface="Arial"/>
              </a:rPr>
              <a:t>multi-domain, sector-level systems assessment capability, strategy development within computational materials and structures sub-domain)</a:t>
            </a:r>
          </a:p>
        </p:txBody>
      </p:sp>
      <p:sp>
        <p:nvSpPr>
          <p:cNvPr id="4" name="Slide Number Placeholder 8">
            <a:extLst>
              <a:ext uri="{FF2B5EF4-FFF2-40B4-BE49-F238E27FC236}">
                <a16:creationId xmlns:a16="http://schemas.microsoft.com/office/drawing/2014/main" id="{4146DCEF-50A8-3957-215E-7FCE2DDA6468}"/>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11</a:t>
            </a:fld>
            <a:endParaRPr lang="en-US" sz="1200">
              <a:solidFill>
                <a:schemeClr val="bg1"/>
              </a:solidFill>
            </a:endParaRPr>
          </a:p>
        </p:txBody>
      </p:sp>
    </p:spTree>
    <p:extLst>
      <p:ext uri="{BB962C8B-B14F-4D97-AF65-F5344CB8AC3E}">
        <p14:creationId xmlns:p14="http://schemas.microsoft.com/office/powerpoint/2010/main" val="4183271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FFBB092-EAC2-0104-B048-324098BD3D8C}"/>
              </a:ext>
            </a:extLst>
          </p:cNvPr>
          <p:cNvSpPr/>
          <p:nvPr/>
        </p:nvSpPr>
        <p:spPr>
          <a:xfrm>
            <a:off x="0" y="6163056"/>
            <a:ext cx="12192000" cy="69494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a:ea typeface="Montserrat" charset="0"/>
                <a:cs typeface="Arial"/>
              </a:rPr>
              <a:t>TACP’s Zero Emissions portfolio is a fertile breeding ground for low-TRL concepts and technologies.</a:t>
            </a:r>
          </a:p>
          <a:p>
            <a:pPr algn="ctr"/>
            <a:r>
              <a:rPr lang="en-US">
                <a:solidFill>
                  <a:schemeClr val="bg1"/>
                </a:solidFill>
                <a:latin typeface="Arial"/>
                <a:ea typeface="Montserrat" charset="0"/>
                <a:cs typeface="Arial"/>
              </a:rPr>
              <a:t>Strong ties between AAVP and TACP are foundational to this transformation area.</a:t>
            </a:r>
          </a:p>
        </p:txBody>
      </p:sp>
      <p:sp>
        <p:nvSpPr>
          <p:cNvPr id="2" name="Title 1">
            <a:extLst>
              <a:ext uri="{FF2B5EF4-FFF2-40B4-BE49-F238E27FC236}">
                <a16:creationId xmlns:a16="http://schemas.microsoft.com/office/drawing/2014/main" id="{7CB21F0B-9453-1C25-26F1-85E94F3EA9C0}"/>
              </a:ext>
            </a:extLst>
          </p:cNvPr>
          <p:cNvSpPr>
            <a:spLocks noGrp="1"/>
          </p:cNvSpPr>
          <p:nvPr>
            <p:ph type="title"/>
          </p:nvPr>
        </p:nvSpPr>
        <p:spPr>
          <a:xfrm>
            <a:off x="290649" y="193094"/>
            <a:ext cx="10701291" cy="522898"/>
          </a:xfrm>
        </p:spPr>
        <p:txBody>
          <a:bodyPr/>
          <a:lstStyle/>
          <a:p>
            <a:r>
              <a:rPr lang="en-US"/>
              <a:t>Ongoing Beyond-SFNP Zero Emissions Activities</a:t>
            </a:r>
          </a:p>
        </p:txBody>
      </p:sp>
      <p:pic>
        <p:nvPicPr>
          <p:cNvPr id="7" name="Content Placeholder 6" descr="A diagram of an airplane strategy&#10;&#10;Description automatically generated">
            <a:extLst>
              <a:ext uri="{FF2B5EF4-FFF2-40B4-BE49-F238E27FC236}">
                <a16:creationId xmlns:a16="http://schemas.microsoft.com/office/drawing/2014/main" id="{DA569B11-80CA-3D39-8416-F1169AB7E2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47262" y="927493"/>
            <a:ext cx="4089637" cy="2298555"/>
          </a:xfrm>
        </p:spPr>
      </p:pic>
      <p:pic>
        <p:nvPicPr>
          <p:cNvPr id="1026" name="Picture 2">
            <a:extLst>
              <a:ext uri="{FF2B5EF4-FFF2-40B4-BE49-F238E27FC236}">
                <a16:creationId xmlns:a16="http://schemas.microsoft.com/office/drawing/2014/main" id="{253E013B-AE00-3358-F3BC-36595307B8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4567" y="3762213"/>
            <a:ext cx="1755030" cy="18589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1DD7AE9-2428-C4CA-D43B-FE39E046EA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1177" y="3731186"/>
            <a:ext cx="2654106" cy="18051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lose up of a document&#10;&#10;Description automatically generated">
            <a:extLst>
              <a:ext uri="{FF2B5EF4-FFF2-40B4-BE49-F238E27FC236}">
                <a16:creationId xmlns:a16="http://schemas.microsoft.com/office/drawing/2014/main" id="{C7B8C755-297B-A994-32C8-645F3797F2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238" y="806150"/>
            <a:ext cx="4383154" cy="2369220"/>
          </a:xfrm>
          <a:prstGeom prst="rect">
            <a:avLst/>
          </a:prstGeom>
          <a:noFill/>
          <a:ln>
            <a:solidFill>
              <a:schemeClr val="tx1"/>
            </a:solidFill>
          </a:ln>
        </p:spPr>
      </p:pic>
      <p:pic>
        <p:nvPicPr>
          <p:cNvPr id="12" name="Picture 11">
            <a:extLst>
              <a:ext uri="{FF2B5EF4-FFF2-40B4-BE49-F238E27FC236}">
                <a16:creationId xmlns:a16="http://schemas.microsoft.com/office/drawing/2014/main" id="{4F61B933-1605-36CB-262E-097AB13FD506}"/>
              </a:ext>
            </a:extLst>
          </p:cNvPr>
          <p:cNvPicPr>
            <a:picLocks noChangeAspect="1"/>
          </p:cNvPicPr>
          <p:nvPr/>
        </p:nvPicPr>
        <p:blipFill rotWithShape="1">
          <a:blip r:embed="rId7"/>
          <a:srcRect l="12323" t="5368" r="9952" b="5952"/>
          <a:stretch/>
        </p:blipFill>
        <p:spPr>
          <a:xfrm>
            <a:off x="5482738" y="850239"/>
            <a:ext cx="1719835" cy="17060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7137C745-2E03-EADE-6994-4C50C0FD9AF2}"/>
              </a:ext>
            </a:extLst>
          </p:cNvPr>
          <p:cNvSpPr txBox="1"/>
          <p:nvPr/>
        </p:nvSpPr>
        <p:spPr>
          <a:xfrm>
            <a:off x="407560" y="2946257"/>
            <a:ext cx="4690937" cy="307777"/>
          </a:xfrm>
          <a:prstGeom prst="rect">
            <a:avLst/>
          </a:prstGeom>
          <a:solidFill>
            <a:srgbClr val="00B9D8"/>
          </a:solidFill>
          <a:ln>
            <a:solidFill>
              <a:schemeClr val="tx1"/>
            </a:solidFill>
          </a:ln>
        </p:spPr>
        <p:txBody>
          <a:bodyPr wrap="square" rtlCol="0">
            <a:spAutoFit/>
          </a:bodyPr>
          <a:lstStyle/>
          <a:p>
            <a:pPr algn="ctr"/>
            <a:r>
              <a:rPr lang="en-US" sz="1400" b="1"/>
              <a:t>Transformational Tools and Technologies Project</a:t>
            </a:r>
          </a:p>
        </p:txBody>
      </p:sp>
      <p:sp>
        <p:nvSpPr>
          <p:cNvPr id="10" name="TextBox 9">
            <a:extLst>
              <a:ext uri="{FF2B5EF4-FFF2-40B4-BE49-F238E27FC236}">
                <a16:creationId xmlns:a16="http://schemas.microsoft.com/office/drawing/2014/main" id="{275796B3-C62B-09B3-41C9-E99171F9D843}"/>
              </a:ext>
            </a:extLst>
          </p:cNvPr>
          <p:cNvSpPr txBox="1"/>
          <p:nvPr/>
        </p:nvSpPr>
        <p:spPr>
          <a:xfrm>
            <a:off x="5186388" y="2622953"/>
            <a:ext cx="2423626" cy="523220"/>
          </a:xfrm>
          <a:prstGeom prst="rect">
            <a:avLst/>
          </a:prstGeom>
          <a:solidFill>
            <a:srgbClr val="8DCE48"/>
          </a:solidFill>
          <a:ln>
            <a:solidFill>
              <a:schemeClr val="tx1"/>
            </a:solidFill>
          </a:ln>
        </p:spPr>
        <p:txBody>
          <a:bodyPr wrap="square" rtlCol="0">
            <a:spAutoFit/>
          </a:bodyPr>
          <a:lstStyle/>
          <a:p>
            <a:pPr algn="ctr"/>
            <a:r>
              <a:rPr lang="en-US" sz="1400" b="1"/>
              <a:t>Convergent Aeronautics Solutions Project</a:t>
            </a:r>
          </a:p>
        </p:txBody>
      </p:sp>
      <p:sp>
        <p:nvSpPr>
          <p:cNvPr id="11" name="TextBox 10">
            <a:extLst>
              <a:ext uri="{FF2B5EF4-FFF2-40B4-BE49-F238E27FC236}">
                <a16:creationId xmlns:a16="http://schemas.microsoft.com/office/drawing/2014/main" id="{FE16D4B2-E53C-D8E9-2548-3135F8CE6F16}"/>
              </a:ext>
            </a:extLst>
          </p:cNvPr>
          <p:cNvSpPr txBox="1"/>
          <p:nvPr/>
        </p:nvSpPr>
        <p:spPr>
          <a:xfrm>
            <a:off x="8417292" y="3126814"/>
            <a:ext cx="2975185" cy="338554"/>
          </a:xfrm>
          <a:prstGeom prst="rect">
            <a:avLst/>
          </a:prstGeom>
          <a:solidFill>
            <a:srgbClr val="00B9D8"/>
          </a:solidFill>
          <a:ln>
            <a:solidFill>
              <a:schemeClr val="tx1"/>
            </a:solidFill>
          </a:ln>
        </p:spPr>
        <p:txBody>
          <a:bodyPr wrap="square" lIns="91440" tIns="45720" rIns="91440" bIns="45720" rtlCol="0" anchor="t">
            <a:spAutoFit/>
          </a:bodyPr>
          <a:lstStyle/>
          <a:p>
            <a:pPr algn="ctr"/>
            <a:r>
              <a:rPr lang="en-US" sz="1600" b="1"/>
              <a:t>University </a:t>
            </a:r>
            <a:r>
              <a:rPr lang="en-US" sz="1400" b="1"/>
              <a:t>Innovations</a:t>
            </a:r>
            <a:r>
              <a:rPr lang="en-US" sz="1600" b="1"/>
              <a:t> Project</a:t>
            </a:r>
          </a:p>
        </p:txBody>
      </p:sp>
      <p:sp>
        <p:nvSpPr>
          <p:cNvPr id="13" name="TextBox 12">
            <a:extLst>
              <a:ext uri="{FF2B5EF4-FFF2-40B4-BE49-F238E27FC236}">
                <a16:creationId xmlns:a16="http://schemas.microsoft.com/office/drawing/2014/main" id="{954786E9-FCA6-B355-379A-F463ECDC8D51}"/>
              </a:ext>
            </a:extLst>
          </p:cNvPr>
          <p:cNvSpPr txBox="1"/>
          <p:nvPr/>
        </p:nvSpPr>
        <p:spPr>
          <a:xfrm>
            <a:off x="852409" y="5592219"/>
            <a:ext cx="3777092" cy="307777"/>
          </a:xfrm>
          <a:prstGeom prst="rect">
            <a:avLst/>
          </a:prstGeom>
          <a:solidFill>
            <a:srgbClr val="E5B00E"/>
          </a:solidFill>
          <a:ln>
            <a:solidFill>
              <a:schemeClr val="tx1"/>
            </a:solidFill>
          </a:ln>
        </p:spPr>
        <p:txBody>
          <a:bodyPr wrap="square" rtlCol="0">
            <a:spAutoFit/>
          </a:bodyPr>
          <a:lstStyle/>
          <a:p>
            <a:pPr algn="ctr"/>
            <a:r>
              <a:rPr lang="en-US" sz="1400" b="1"/>
              <a:t>Gateways to Blue Skies Competition</a:t>
            </a:r>
          </a:p>
        </p:txBody>
      </p:sp>
      <p:sp>
        <p:nvSpPr>
          <p:cNvPr id="14" name="TextBox 13">
            <a:extLst>
              <a:ext uri="{FF2B5EF4-FFF2-40B4-BE49-F238E27FC236}">
                <a16:creationId xmlns:a16="http://schemas.microsoft.com/office/drawing/2014/main" id="{43A419E2-4DEF-7D96-0308-B2B6A8318A5D}"/>
              </a:ext>
            </a:extLst>
          </p:cNvPr>
          <p:cNvSpPr txBox="1"/>
          <p:nvPr/>
        </p:nvSpPr>
        <p:spPr>
          <a:xfrm>
            <a:off x="8417292" y="5536211"/>
            <a:ext cx="3634742" cy="338554"/>
          </a:xfrm>
          <a:prstGeom prst="rect">
            <a:avLst/>
          </a:prstGeom>
          <a:solidFill>
            <a:srgbClr val="EE8A46"/>
          </a:solidFill>
          <a:ln>
            <a:solidFill>
              <a:schemeClr val="tx1"/>
            </a:solidFill>
          </a:ln>
        </p:spPr>
        <p:txBody>
          <a:bodyPr wrap="square" rtlCol="0">
            <a:spAutoFit/>
          </a:bodyPr>
          <a:lstStyle/>
          <a:p>
            <a:pPr algn="ctr"/>
            <a:r>
              <a:rPr lang="en-US" sz="1600" b="1"/>
              <a:t>Dream with Us </a:t>
            </a:r>
            <a:r>
              <a:rPr lang="en-US" sz="1200" b="1"/>
              <a:t>Design</a:t>
            </a:r>
            <a:r>
              <a:rPr lang="en-US" sz="1600" b="1"/>
              <a:t> Competition</a:t>
            </a:r>
          </a:p>
        </p:txBody>
      </p:sp>
      <p:sp>
        <p:nvSpPr>
          <p:cNvPr id="18" name="TextBox 17">
            <a:extLst>
              <a:ext uri="{FF2B5EF4-FFF2-40B4-BE49-F238E27FC236}">
                <a16:creationId xmlns:a16="http://schemas.microsoft.com/office/drawing/2014/main" id="{66466A45-788B-D7EA-BF42-E7DAE615295C}"/>
              </a:ext>
            </a:extLst>
          </p:cNvPr>
          <p:cNvSpPr txBox="1"/>
          <p:nvPr/>
        </p:nvSpPr>
        <p:spPr>
          <a:xfrm>
            <a:off x="2040107" y="5229185"/>
            <a:ext cx="1153288" cy="307777"/>
          </a:xfrm>
          <a:prstGeom prst="rect">
            <a:avLst/>
          </a:prstGeom>
          <a:noFill/>
        </p:spPr>
        <p:txBody>
          <a:bodyPr wrap="square">
            <a:spAutoFit/>
          </a:bodyPr>
          <a:lstStyle/>
          <a:p>
            <a:r>
              <a:rPr lang="en-US" sz="1400" b="1">
                <a:solidFill>
                  <a:schemeClr val="accent1">
                    <a:lumMod val="50000"/>
                  </a:schemeClr>
                </a:solidFill>
              </a:rPr>
              <a:t>w/ OSTEM</a:t>
            </a:r>
            <a:endParaRPr lang="en-US" sz="1400">
              <a:solidFill>
                <a:schemeClr val="accent1">
                  <a:lumMod val="50000"/>
                </a:schemeClr>
              </a:solidFill>
            </a:endParaRPr>
          </a:p>
        </p:txBody>
      </p:sp>
      <p:sp>
        <p:nvSpPr>
          <p:cNvPr id="19" name="TextBox 18">
            <a:extLst>
              <a:ext uri="{FF2B5EF4-FFF2-40B4-BE49-F238E27FC236}">
                <a16:creationId xmlns:a16="http://schemas.microsoft.com/office/drawing/2014/main" id="{9B00CA39-FC64-871C-E548-A2299D684103}"/>
              </a:ext>
            </a:extLst>
          </p:cNvPr>
          <p:cNvSpPr txBox="1"/>
          <p:nvPr/>
        </p:nvSpPr>
        <p:spPr>
          <a:xfrm>
            <a:off x="8314553" y="5226880"/>
            <a:ext cx="1084016" cy="307777"/>
          </a:xfrm>
          <a:prstGeom prst="rect">
            <a:avLst/>
          </a:prstGeom>
          <a:noFill/>
        </p:spPr>
        <p:txBody>
          <a:bodyPr wrap="square">
            <a:spAutoFit/>
          </a:bodyPr>
          <a:lstStyle/>
          <a:p>
            <a:r>
              <a:rPr lang="en-US" sz="1400" b="1">
                <a:solidFill>
                  <a:schemeClr val="accent1">
                    <a:lumMod val="50000"/>
                  </a:schemeClr>
                </a:solidFill>
              </a:rPr>
              <a:t>w/ OSTEM</a:t>
            </a:r>
            <a:endParaRPr lang="en-US" sz="1400">
              <a:solidFill>
                <a:schemeClr val="accent1">
                  <a:lumMod val="50000"/>
                </a:schemeClr>
              </a:solidFill>
            </a:endParaRPr>
          </a:p>
        </p:txBody>
      </p:sp>
      <p:sp>
        <p:nvSpPr>
          <p:cNvPr id="3" name="TextBox 2">
            <a:extLst>
              <a:ext uri="{FF2B5EF4-FFF2-40B4-BE49-F238E27FC236}">
                <a16:creationId xmlns:a16="http://schemas.microsoft.com/office/drawing/2014/main" id="{13B93C4E-3EC5-EC3D-C5E4-D77C64CF56A0}"/>
              </a:ext>
            </a:extLst>
          </p:cNvPr>
          <p:cNvSpPr txBox="1"/>
          <p:nvPr/>
        </p:nvSpPr>
        <p:spPr>
          <a:xfrm>
            <a:off x="424295" y="3325090"/>
            <a:ext cx="298565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indent="-114300">
              <a:buFont typeface="Arial"/>
              <a:buChar char="•"/>
            </a:pPr>
            <a:r>
              <a:rPr lang="en-US" sz="1200">
                <a:solidFill>
                  <a:srgbClr val="212121"/>
                </a:solidFill>
                <a:latin typeface="Arial"/>
                <a:cs typeface="Arial"/>
              </a:rPr>
              <a:t>Green aviation exploratory investments </a:t>
            </a:r>
          </a:p>
          <a:p>
            <a:pPr marL="114300" indent="-114300">
              <a:buFont typeface="Arial"/>
              <a:buChar char="•"/>
            </a:pPr>
            <a:r>
              <a:rPr lang="en-US" sz="1200">
                <a:solidFill>
                  <a:srgbClr val="212121"/>
                </a:solidFill>
                <a:latin typeface="Arial"/>
                <a:cs typeface="Arial"/>
              </a:rPr>
              <a:t>Battery systems and prognostic safety </a:t>
            </a:r>
            <a:endParaRPr lang="en-US" sz="2000">
              <a:latin typeface="Arial"/>
              <a:cs typeface="Arial"/>
            </a:endParaRPr>
          </a:p>
          <a:p>
            <a:pPr marL="114300" indent="-114300">
              <a:buFont typeface="Arial"/>
              <a:buChar char="•"/>
            </a:pPr>
            <a:r>
              <a:rPr lang="en-US" sz="1200">
                <a:solidFill>
                  <a:srgbClr val="212121"/>
                </a:solidFill>
                <a:latin typeface="Arial"/>
                <a:cs typeface="Arial"/>
              </a:rPr>
              <a:t>Advanced materials </a:t>
            </a:r>
            <a:endParaRPr lang="en-US" sz="2000">
              <a:latin typeface="Arial"/>
              <a:cs typeface="Arial"/>
            </a:endParaRPr>
          </a:p>
          <a:p>
            <a:pPr marL="114300" indent="-114300">
              <a:buFont typeface="Arial"/>
              <a:buChar char="•"/>
            </a:pPr>
            <a:r>
              <a:rPr lang="en-US" sz="1200">
                <a:solidFill>
                  <a:srgbClr val="212121"/>
                </a:solidFill>
                <a:latin typeface="Arial"/>
                <a:cs typeface="Arial"/>
              </a:rPr>
              <a:t>MDAO tools for advance vehicle configuration design</a:t>
            </a:r>
            <a:endParaRPr lang="en-US" sz="2000">
              <a:latin typeface="Arial"/>
              <a:cs typeface="Arial"/>
            </a:endParaRPr>
          </a:p>
        </p:txBody>
      </p:sp>
      <p:sp>
        <p:nvSpPr>
          <p:cNvPr id="15" name="TextBox 14">
            <a:extLst>
              <a:ext uri="{FF2B5EF4-FFF2-40B4-BE49-F238E27FC236}">
                <a16:creationId xmlns:a16="http://schemas.microsoft.com/office/drawing/2014/main" id="{8EAD1161-B1DC-F3E1-0608-A58926CF7EB6}"/>
              </a:ext>
            </a:extLst>
          </p:cNvPr>
          <p:cNvSpPr txBox="1"/>
          <p:nvPr/>
        </p:nvSpPr>
        <p:spPr>
          <a:xfrm>
            <a:off x="5325340" y="3299114"/>
            <a:ext cx="214572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indent="-114300">
              <a:buFont typeface="Arial"/>
              <a:buChar char="•"/>
            </a:pPr>
            <a:r>
              <a:rPr lang="en-US" sz="1200">
                <a:solidFill>
                  <a:srgbClr val="212121"/>
                </a:solidFill>
                <a:latin typeface="Arial"/>
                <a:cs typeface="Arial"/>
              </a:rPr>
              <a:t>Green aviation future system concepts </a:t>
            </a:r>
            <a:endParaRPr lang="en-US" sz="2000">
              <a:latin typeface="Arial"/>
              <a:cs typeface="Arial"/>
            </a:endParaRPr>
          </a:p>
          <a:p>
            <a:pPr marL="114300" indent="-114300">
              <a:buFont typeface="Arial"/>
              <a:buChar char="•"/>
            </a:pPr>
            <a:r>
              <a:rPr lang="en-US" sz="1200">
                <a:solidFill>
                  <a:srgbClr val="212121"/>
                </a:solidFill>
                <a:latin typeface="Arial"/>
                <a:cs typeface="Arial"/>
              </a:rPr>
              <a:t>Power beaming </a:t>
            </a:r>
            <a:endParaRPr lang="en-US" sz="2000">
              <a:latin typeface="Arial"/>
              <a:cs typeface="Arial"/>
            </a:endParaRPr>
          </a:p>
          <a:p>
            <a:pPr marL="114300" indent="-114300">
              <a:buFont typeface="Arial"/>
              <a:buChar char="•"/>
            </a:pPr>
            <a:r>
              <a:rPr lang="en-US" sz="1200">
                <a:solidFill>
                  <a:srgbClr val="212121"/>
                </a:solidFill>
                <a:latin typeface="Arial"/>
                <a:cs typeface="Arial"/>
              </a:rPr>
              <a:t>AI discovery tools for transformative future states</a:t>
            </a:r>
            <a:endParaRPr lang="en-US" sz="2000">
              <a:latin typeface="Arial"/>
              <a:cs typeface="Arial"/>
            </a:endParaRPr>
          </a:p>
        </p:txBody>
      </p:sp>
      <p:sp>
        <p:nvSpPr>
          <p:cNvPr id="16" name="TextBox 15">
            <a:extLst>
              <a:ext uri="{FF2B5EF4-FFF2-40B4-BE49-F238E27FC236}">
                <a16:creationId xmlns:a16="http://schemas.microsoft.com/office/drawing/2014/main" id="{1B16DD2D-FF00-AF63-9D98-AE12AF114AA8}"/>
              </a:ext>
            </a:extLst>
          </p:cNvPr>
          <p:cNvSpPr txBox="1"/>
          <p:nvPr/>
        </p:nvSpPr>
        <p:spPr>
          <a:xfrm>
            <a:off x="5247410" y="4779817"/>
            <a:ext cx="2570017" cy="1200329"/>
          </a:xfrm>
          <a:prstGeom prst="rect">
            <a:avLst/>
          </a:prstGeom>
          <a:ln>
            <a:solidFill>
              <a:srgbClr val="4472C4"/>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Arial"/>
              </a:rPr>
              <a:t>TACP serves as the ARMD Innovation Ecosystem evolving an opportunity roadmap</a:t>
            </a:r>
          </a:p>
        </p:txBody>
      </p:sp>
      <p:sp>
        <p:nvSpPr>
          <p:cNvPr id="20" name="Slide Number Placeholder 8">
            <a:extLst>
              <a:ext uri="{FF2B5EF4-FFF2-40B4-BE49-F238E27FC236}">
                <a16:creationId xmlns:a16="http://schemas.microsoft.com/office/drawing/2014/main" id="{A6E6CD2A-EBDA-6496-146E-C9660EC00354}"/>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12</a:t>
            </a:fld>
            <a:endParaRPr lang="en-US" sz="1200">
              <a:solidFill>
                <a:schemeClr val="bg1"/>
              </a:solidFill>
            </a:endParaRPr>
          </a:p>
        </p:txBody>
      </p:sp>
    </p:spTree>
    <p:extLst>
      <p:ext uri="{BB962C8B-B14F-4D97-AF65-F5344CB8AC3E}">
        <p14:creationId xmlns:p14="http://schemas.microsoft.com/office/powerpoint/2010/main" val="4086156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3D6CC7B6-106B-7C95-9CC4-93A960213774}"/>
              </a:ext>
            </a:extLst>
          </p:cNvPr>
          <p:cNvGraphicFramePr>
            <a:graphicFrameLocks noGrp="1"/>
          </p:cNvGraphicFramePr>
          <p:nvPr/>
        </p:nvGraphicFramePr>
        <p:xfrm>
          <a:off x="122583" y="974520"/>
          <a:ext cx="11887200" cy="5669280"/>
        </p:xfrm>
        <a:graphic>
          <a:graphicData uri="http://schemas.openxmlformats.org/drawingml/2006/table">
            <a:tbl>
              <a:tblPr firstRow="1" bandRow="1">
                <a:effectLst/>
                <a:tableStyleId>{5940675A-B579-460E-94D1-54222C63F5DA}</a:tableStyleId>
              </a:tblPr>
              <a:tblGrid>
                <a:gridCol w="1828800">
                  <a:extLst>
                    <a:ext uri="{9D8B030D-6E8A-4147-A177-3AD203B41FA5}">
                      <a16:colId xmlns:a16="http://schemas.microsoft.com/office/drawing/2014/main" val="255587036"/>
                    </a:ext>
                  </a:extLst>
                </a:gridCol>
                <a:gridCol w="5029200">
                  <a:extLst>
                    <a:ext uri="{9D8B030D-6E8A-4147-A177-3AD203B41FA5}">
                      <a16:colId xmlns:a16="http://schemas.microsoft.com/office/drawing/2014/main" val="42033646"/>
                    </a:ext>
                  </a:extLst>
                </a:gridCol>
                <a:gridCol w="5029200">
                  <a:extLst>
                    <a:ext uri="{9D8B030D-6E8A-4147-A177-3AD203B41FA5}">
                      <a16:colId xmlns:a16="http://schemas.microsoft.com/office/drawing/2014/main" val="331506790"/>
                    </a:ext>
                  </a:extLst>
                </a:gridCol>
              </a:tblGrid>
              <a:tr h="1371600">
                <a:tc>
                  <a:txBody>
                    <a:bodyPr/>
                    <a:lstStyle/>
                    <a:p>
                      <a:pPr algn="ctr"/>
                      <a:r>
                        <a:rPr lang="en-US" sz="1600" b="1" i="1">
                          <a:latin typeface="Arial" panose="020B0604020202020204" pitchFamily="34" charset="0"/>
                          <a:cs typeface="Arial" panose="020B0604020202020204" pitchFamily="34" charset="0"/>
                        </a:rPr>
                        <a:t>Electric</a:t>
                      </a:r>
                    </a:p>
                    <a:p>
                      <a:pPr algn="ctr"/>
                      <a:r>
                        <a:rPr lang="en-US" sz="1600" b="1" i="1">
                          <a:latin typeface="Arial" panose="020B0604020202020204" pitchFamily="34" charset="0"/>
                          <a:cs typeface="Arial" panose="020B0604020202020204" pitchFamily="34" charset="0"/>
                        </a:rPr>
                        <a:t>Propulsion</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sz="1400" b="1">
                          <a:solidFill>
                            <a:schemeClr val="accent2">
                              <a:lumMod val="50000"/>
                            </a:schemeClr>
                          </a:solidFill>
                          <a:latin typeface="Arial" panose="020B0604020202020204" pitchFamily="34" charset="0"/>
                          <a:cs typeface="Arial" panose="020B0604020202020204" pitchFamily="34" charset="0"/>
                        </a:rPr>
                        <a:t>Ohio State University</a:t>
                      </a:r>
                      <a:r>
                        <a:rPr lang="en-US" sz="1400" b="1">
                          <a:solidFill>
                            <a:schemeClr val="tx1">
                              <a:lumMod val="75000"/>
                              <a:lumOff val="25000"/>
                            </a:schemeClr>
                          </a:solidFill>
                          <a:latin typeface="Arial" panose="020B0604020202020204" pitchFamily="34" charset="0"/>
                          <a:cs typeface="Arial" panose="020B0604020202020204" pitchFamily="34" charset="0"/>
                        </a:rPr>
                        <a:t> (1 MW motor)</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Developed 9 kW/kg, 95.8% efficient integrated modular motor drive</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No partial discharge observed at </a:t>
                      </a:r>
                      <a:br>
                        <a:rPr lang="en-US" sz="1400">
                          <a:solidFill>
                            <a:schemeClr val="tx1">
                              <a:lumMod val="75000"/>
                              <a:lumOff val="25000"/>
                            </a:schemeClr>
                          </a:solidFill>
                          <a:latin typeface="Arial" panose="020B0604020202020204" pitchFamily="34" charset="0"/>
                          <a:cs typeface="Arial" panose="020B0604020202020204" pitchFamily="34" charset="0"/>
                        </a:rPr>
                      </a:br>
                      <a:r>
                        <a:rPr lang="en-US" sz="1400">
                          <a:solidFill>
                            <a:schemeClr val="tx1">
                              <a:lumMod val="75000"/>
                              <a:lumOff val="25000"/>
                            </a:schemeClr>
                          </a:solidFill>
                          <a:latin typeface="Arial" panose="020B0604020202020204" pitchFamily="34" charset="0"/>
                          <a:cs typeface="Arial" panose="020B0604020202020204" pitchFamily="34" charset="0"/>
                        </a:rPr>
                        <a:t>50,000 ft in NASA NEAT facility</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endParaRPr lang="en-US">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9783487"/>
                  </a:ext>
                </a:extLst>
              </a:tr>
              <a:tr h="1645920">
                <a:tc>
                  <a:txBody>
                    <a:bodyPr/>
                    <a:lstStyle/>
                    <a:p>
                      <a:pPr algn="ctr"/>
                      <a:r>
                        <a:rPr lang="en-US" sz="1600" b="1" i="1">
                          <a:latin typeface="Arial" panose="020B0604020202020204" pitchFamily="34" charset="0"/>
                          <a:cs typeface="Arial" panose="020B0604020202020204" pitchFamily="34" charset="0"/>
                        </a:rPr>
                        <a:t>Hydrogen</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r>
                        <a:rPr lang="en-US" sz="1400" b="1">
                          <a:solidFill>
                            <a:schemeClr val="accent2">
                              <a:lumMod val="50000"/>
                            </a:schemeClr>
                          </a:solidFill>
                          <a:latin typeface="Arial" panose="020B0604020202020204" pitchFamily="34" charset="0"/>
                          <a:cs typeface="Arial" panose="020B0604020202020204" pitchFamily="34" charset="0"/>
                        </a:rPr>
                        <a:t>University of Illinois, Urbana-Champaign</a:t>
                      </a:r>
                      <a:br>
                        <a:rPr lang="en-US" sz="1400" b="1">
                          <a:solidFill>
                            <a:schemeClr val="accent2">
                              <a:lumMod val="50000"/>
                            </a:schemeClr>
                          </a:solidFill>
                          <a:latin typeface="Arial" panose="020B0604020202020204" pitchFamily="34" charset="0"/>
                          <a:cs typeface="Arial" panose="020B0604020202020204" pitchFamily="34" charset="0"/>
                        </a:rPr>
                      </a:br>
                      <a:r>
                        <a:rPr lang="en-US" sz="1400" b="1">
                          <a:solidFill>
                            <a:schemeClr val="tx1">
                              <a:lumMod val="75000"/>
                              <a:lumOff val="25000"/>
                            </a:schemeClr>
                          </a:solidFill>
                          <a:latin typeface="Arial" panose="020B0604020202020204" pitchFamily="34" charset="0"/>
                          <a:cs typeface="Arial" panose="020B0604020202020204" pitchFamily="34" charset="0"/>
                        </a:rPr>
                        <a:t>(Cryogenic hydrogen electric aircraft)</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Superconducting motors and power transfer, Liquid hydrogen tanks</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Hydrogen fuel cell, Cryogenically-cooled power electronics</a:t>
                      </a:r>
                      <a:endParaRPr lang="en-US" sz="1800">
                        <a:solidFill>
                          <a:schemeClr val="tx1">
                            <a:lumMod val="75000"/>
                            <a:lumOff val="25000"/>
                          </a:schemeClr>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r>
                        <a:rPr lang="en-US" sz="1400" b="1">
                          <a:solidFill>
                            <a:schemeClr val="accent2">
                              <a:lumMod val="50000"/>
                            </a:schemeClr>
                          </a:solidFill>
                          <a:latin typeface="Arial" panose="020B0604020202020204" pitchFamily="34" charset="0"/>
                          <a:cs typeface="Arial" panose="020B0604020202020204" pitchFamily="34" charset="0"/>
                        </a:rPr>
                        <a:t>Florida State University</a:t>
                      </a:r>
                      <a:br>
                        <a:rPr lang="en-US" sz="1400" b="1">
                          <a:solidFill>
                            <a:schemeClr val="accent2">
                              <a:lumMod val="50000"/>
                            </a:schemeClr>
                          </a:solidFill>
                          <a:latin typeface="Arial" panose="020B0604020202020204" pitchFamily="34" charset="0"/>
                          <a:cs typeface="Arial" panose="020B0604020202020204" pitchFamily="34" charset="0"/>
                        </a:rPr>
                      </a:br>
                      <a:r>
                        <a:rPr lang="en-US" sz="1400" b="1">
                          <a:solidFill>
                            <a:schemeClr val="tx1">
                              <a:lumMod val="75000"/>
                              <a:lumOff val="25000"/>
                            </a:schemeClr>
                          </a:solidFill>
                          <a:latin typeface="Arial" panose="020B0604020202020204" pitchFamily="34" charset="0"/>
                          <a:cs typeface="Arial" panose="020B0604020202020204" pitchFamily="34" charset="0"/>
                        </a:rPr>
                        <a:t>(Hydrogen powered hybrid electric aircraft)</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Combination of turboelectric generators </a:t>
                      </a:r>
                      <a:br>
                        <a:rPr lang="en-US" sz="1400">
                          <a:solidFill>
                            <a:schemeClr val="tx1">
                              <a:lumMod val="75000"/>
                              <a:lumOff val="25000"/>
                            </a:schemeClr>
                          </a:solidFill>
                          <a:latin typeface="Arial" panose="020B0604020202020204" pitchFamily="34" charset="0"/>
                          <a:cs typeface="Arial" panose="020B0604020202020204" pitchFamily="34" charset="0"/>
                        </a:rPr>
                      </a:br>
                      <a:r>
                        <a:rPr lang="en-US" sz="1400">
                          <a:solidFill>
                            <a:schemeClr val="tx1">
                              <a:lumMod val="75000"/>
                              <a:lumOff val="25000"/>
                            </a:schemeClr>
                          </a:solidFill>
                          <a:latin typeface="Arial" panose="020B0604020202020204" pitchFamily="34" charset="0"/>
                          <a:cs typeface="Arial" panose="020B0604020202020204" pitchFamily="34" charset="0"/>
                        </a:rPr>
                        <a:t>and fuel cells</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Develop power electronics,</a:t>
                      </a:r>
                      <a:br>
                        <a:rPr lang="en-US" sz="1400">
                          <a:solidFill>
                            <a:schemeClr val="tx1">
                              <a:lumMod val="75000"/>
                              <a:lumOff val="25000"/>
                            </a:schemeClr>
                          </a:solidFill>
                          <a:latin typeface="Arial" panose="020B0604020202020204" pitchFamily="34" charset="0"/>
                          <a:cs typeface="Arial" panose="020B0604020202020204" pitchFamily="34" charset="0"/>
                        </a:rPr>
                      </a:br>
                      <a:r>
                        <a:rPr lang="en-US" sz="1400">
                          <a:solidFill>
                            <a:schemeClr val="tx1">
                              <a:lumMod val="75000"/>
                              <a:lumOff val="25000"/>
                            </a:schemeClr>
                          </a:solidFill>
                          <a:latin typeface="Arial" panose="020B0604020202020204" pitchFamily="34" charset="0"/>
                          <a:cs typeface="Arial" panose="020B0604020202020204" pitchFamily="34" charset="0"/>
                        </a:rPr>
                        <a:t>power distribution, and </a:t>
                      </a:r>
                      <a:br>
                        <a:rPr lang="en-US" sz="1400">
                          <a:solidFill>
                            <a:schemeClr val="tx1">
                              <a:lumMod val="75000"/>
                              <a:lumOff val="25000"/>
                            </a:schemeClr>
                          </a:solidFill>
                          <a:latin typeface="Arial" panose="020B0604020202020204" pitchFamily="34" charset="0"/>
                          <a:cs typeface="Arial" panose="020B0604020202020204" pitchFamily="34" charset="0"/>
                        </a:rPr>
                      </a:br>
                      <a:r>
                        <a:rPr lang="en-US" sz="1400">
                          <a:solidFill>
                            <a:schemeClr val="tx1">
                              <a:lumMod val="75000"/>
                              <a:lumOff val="25000"/>
                            </a:schemeClr>
                          </a:solidFill>
                          <a:latin typeface="Arial" panose="020B0604020202020204" pitchFamily="34" charset="0"/>
                          <a:cs typeface="Arial" panose="020B0604020202020204" pitchFamily="34" charset="0"/>
                        </a:rPr>
                        <a:t>manage thermal loads</a:t>
                      </a:r>
                      <a:endParaRPr lang="en-US" sz="1800">
                        <a:solidFill>
                          <a:schemeClr val="tx1">
                            <a:lumMod val="75000"/>
                            <a:lumOff val="25000"/>
                          </a:schemeClr>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512016995"/>
                  </a:ext>
                </a:extLst>
              </a:tr>
              <a:tr h="1554480">
                <a:tc>
                  <a:txBody>
                    <a:bodyPr/>
                    <a:lstStyle/>
                    <a:p>
                      <a:pPr algn="ctr"/>
                      <a:r>
                        <a:rPr lang="en-US" sz="1600" b="1" i="1">
                          <a:latin typeface="Arial" panose="020B0604020202020204" pitchFamily="34" charset="0"/>
                          <a:cs typeface="Arial" panose="020B0604020202020204" pitchFamily="34" charset="0"/>
                        </a:rPr>
                        <a:t>Ammonia</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1400" b="1">
                          <a:solidFill>
                            <a:schemeClr val="accent2">
                              <a:lumMod val="50000"/>
                            </a:schemeClr>
                          </a:solidFill>
                          <a:latin typeface="Arial" panose="020B0604020202020204" pitchFamily="34" charset="0"/>
                          <a:cs typeface="Arial" panose="020B0604020202020204" pitchFamily="34" charset="0"/>
                        </a:rPr>
                        <a:t>University of Central Florida</a:t>
                      </a:r>
                      <a:br>
                        <a:rPr lang="en-US" sz="1400" b="1">
                          <a:solidFill>
                            <a:schemeClr val="accent2">
                              <a:lumMod val="50000"/>
                            </a:schemeClr>
                          </a:solidFill>
                          <a:latin typeface="Arial" panose="020B0604020202020204" pitchFamily="34" charset="0"/>
                          <a:cs typeface="Arial" panose="020B0604020202020204" pitchFamily="34" charset="0"/>
                        </a:rPr>
                      </a:br>
                      <a:r>
                        <a:rPr lang="en-US" sz="1400" b="1">
                          <a:solidFill>
                            <a:schemeClr val="tx1">
                              <a:lumMod val="75000"/>
                              <a:lumOff val="25000"/>
                            </a:schemeClr>
                          </a:solidFill>
                          <a:latin typeface="Arial" panose="020B0604020202020204" pitchFamily="34" charset="0"/>
                          <a:cs typeface="Arial" panose="020B0604020202020204" pitchFamily="34" charset="0"/>
                        </a:rPr>
                        <a:t>(Cracking ammonia for hydrogen propulsion)</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Ammonia as a hydrogen carrier, NOx control, and thermal management</a:t>
                      </a:r>
                    </a:p>
                    <a:p>
                      <a:pPr marL="285750" indent="-285750">
                        <a:buFont typeface="Arial" panose="020B0604020202020204" pitchFamily="34" charset="0"/>
                        <a:buChar char="•"/>
                      </a:pPr>
                      <a:r>
                        <a:rPr lang="en-US" sz="1400">
                          <a:solidFill>
                            <a:schemeClr val="tx1">
                              <a:lumMod val="75000"/>
                              <a:lumOff val="25000"/>
                            </a:schemeClr>
                          </a:solidFill>
                          <a:latin typeface="Arial" panose="020B0604020202020204" pitchFamily="34" charset="0"/>
                          <a:cs typeface="Arial" panose="020B0604020202020204" pitchFamily="34" charset="0"/>
                        </a:rPr>
                        <a:t>Supercritical carbon dioxide waste </a:t>
                      </a:r>
                      <a:br>
                        <a:rPr lang="en-US" sz="1400">
                          <a:solidFill>
                            <a:schemeClr val="tx1">
                              <a:lumMod val="75000"/>
                              <a:lumOff val="25000"/>
                            </a:schemeClr>
                          </a:solidFill>
                          <a:latin typeface="Arial" panose="020B0604020202020204" pitchFamily="34" charset="0"/>
                          <a:cs typeface="Arial" panose="020B0604020202020204" pitchFamily="34" charset="0"/>
                        </a:rPr>
                      </a:br>
                      <a:r>
                        <a:rPr lang="en-US" sz="1400">
                          <a:solidFill>
                            <a:schemeClr val="tx1">
                              <a:lumMod val="75000"/>
                              <a:lumOff val="25000"/>
                            </a:schemeClr>
                          </a:solidFill>
                          <a:latin typeface="Arial" panose="020B0604020202020204" pitchFamily="34" charset="0"/>
                          <a:cs typeface="Arial" panose="020B0604020202020204" pitchFamily="34" charset="0"/>
                        </a:rPr>
                        <a:t>heat recovery system</a:t>
                      </a:r>
                      <a:endParaRPr lang="en-US" sz="1800">
                        <a:solidFill>
                          <a:schemeClr val="tx1">
                            <a:lumMod val="75000"/>
                            <a:lumOff val="25000"/>
                          </a:schemeClr>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r>
                        <a:rPr lang="en-US" sz="1400" b="1">
                          <a:solidFill>
                            <a:schemeClr val="accent2">
                              <a:lumMod val="50000"/>
                            </a:schemeClr>
                          </a:solidFill>
                          <a:latin typeface="Arial" panose="020B0604020202020204" pitchFamily="34" charset="0"/>
                          <a:cs typeface="Arial" panose="020B0604020202020204" pitchFamily="34" charset="0"/>
                        </a:rPr>
                        <a:t>Tennessee Technological University</a:t>
                      </a:r>
                      <a:br>
                        <a:rPr lang="en-US" sz="1400" b="1">
                          <a:solidFill>
                            <a:schemeClr val="accent2">
                              <a:lumMod val="50000"/>
                            </a:schemeClr>
                          </a:solidFill>
                          <a:latin typeface="Arial" panose="020B0604020202020204" pitchFamily="34" charset="0"/>
                          <a:cs typeface="Arial" panose="020B0604020202020204" pitchFamily="34" charset="0"/>
                        </a:rPr>
                      </a:br>
                      <a:r>
                        <a:rPr lang="en-US" sz="1400" b="1">
                          <a:solidFill>
                            <a:schemeClr val="tx1"/>
                          </a:solidFill>
                          <a:latin typeface="Arial" panose="020B0604020202020204" pitchFamily="34" charset="0"/>
                          <a:cs typeface="Arial" panose="020B0604020202020204" pitchFamily="34" charset="0"/>
                        </a:rPr>
                        <a:t>(Ammonia based power generation)</a:t>
                      </a:r>
                      <a:r>
                        <a:rPr lang="en-US" sz="1400" b="1">
                          <a:solidFill>
                            <a:schemeClr val="tx1">
                              <a:lumMod val="75000"/>
                              <a:lumOff val="25000"/>
                            </a:schemeClr>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Integrate an ammonia-based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Solid Oxide Fuel Cell-Combustor</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and a turbogenerator</a:t>
                      </a:r>
                    </a:p>
                    <a:p>
                      <a:pPr marL="285750" indent="-285750">
                        <a:buFont typeface="Arial" panose="020B0604020202020204" pitchFamily="34" charset="0"/>
                        <a:buChar char="•"/>
                      </a:pPr>
                      <a:r>
                        <a:rPr lang="en-US" sz="1400">
                          <a:latin typeface="Arial" panose="020B0604020202020204" pitchFamily="34" charset="0"/>
                          <a:cs typeface="Arial" panose="020B0604020202020204" pitchFamily="34" charset="0"/>
                        </a:rPr>
                        <a:t>Distributed electric propulsion</a:t>
                      </a:r>
                      <a:endParaRPr lang="en-US">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47711965"/>
                  </a:ext>
                </a:extLst>
              </a:tr>
              <a:tr h="1097280">
                <a:tc>
                  <a:txBody>
                    <a:bodyPr/>
                    <a:lstStyle/>
                    <a:p>
                      <a:pPr algn="ctr"/>
                      <a:r>
                        <a:rPr lang="en-US" sz="1200" b="1" i="1">
                          <a:solidFill>
                            <a:srgbClr val="0070C0"/>
                          </a:solidFill>
                          <a:latin typeface="Arial" panose="020B0604020202020204" pitchFamily="34" charset="0"/>
                          <a:cs typeface="Arial" panose="020B0604020202020204" pitchFamily="34" charset="0"/>
                        </a:rPr>
                        <a:t>From Student Competition:</a:t>
                      </a:r>
                      <a:br>
                        <a:rPr lang="en-US" sz="1200" b="1" i="1">
                          <a:solidFill>
                            <a:srgbClr val="0070C0"/>
                          </a:solidFill>
                          <a:latin typeface="Arial" panose="020B0604020202020204" pitchFamily="34" charset="0"/>
                          <a:cs typeface="Arial" panose="020B0604020202020204" pitchFamily="34" charset="0"/>
                        </a:rPr>
                      </a:br>
                      <a:r>
                        <a:rPr lang="en-US" sz="1400" b="1" i="1">
                          <a:latin typeface="Arial" panose="020B0604020202020204" pitchFamily="34" charset="0"/>
                          <a:cs typeface="Arial" panose="020B0604020202020204" pitchFamily="34" charset="0"/>
                        </a:rPr>
                        <a:t>Aluminum Powder,</a:t>
                      </a:r>
                    </a:p>
                    <a:p>
                      <a:pPr algn="ctr"/>
                      <a:r>
                        <a:rPr lang="en-US" sz="1400" b="1" i="1">
                          <a:latin typeface="Arial" panose="020B0604020202020204" pitchFamily="34" charset="0"/>
                          <a:cs typeface="Arial" panose="020B0604020202020204" pitchFamily="34" charset="0"/>
                        </a:rPr>
                        <a:t>Energy Beaming,</a:t>
                      </a:r>
                    </a:p>
                    <a:p>
                      <a:pPr algn="ctr"/>
                      <a:r>
                        <a:rPr lang="en-US" sz="1400" b="1" i="1">
                          <a:latin typeface="Arial" panose="020B0604020202020204" pitchFamily="34" charset="0"/>
                          <a:cs typeface="Arial" panose="020B0604020202020204" pitchFamily="34" charset="0"/>
                        </a:rPr>
                        <a:t>Nuclear</a:t>
                      </a:r>
                      <a:endParaRPr lang="en-US" sz="1600" b="1" i="1">
                        <a:latin typeface="Arial" panose="020B0604020202020204" pitchFamily="34" charset="0"/>
                        <a:cs typeface="Arial" panose="020B0604020202020204" pitchFamily="34" charset="0"/>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indent="0">
                        <a:buFont typeface="Arial" panose="020B0604020202020204" pitchFamily="34" charset="0"/>
                        <a:buNone/>
                      </a:pPr>
                      <a:endParaRPr lang="en-US" sz="1800">
                        <a:solidFill>
                          <a:schemeClr val="tx1">
                            <a:lumMod val="75000"/>
                            <a:lumOff val="25000"/>
                          </a:schemeClr>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5631889"/>
                  </a:ext>
                </a:extLst>
              </a:tr>
            </a:tbl>
          </a:graphicData>
        </a:graphic>
      </p:graphicFrame>
      <p:sp>
        <p:nvSpPr>
          <p:cNvPr id="9" name="Slide Number Placeholder 8">
            <a:extLst>
              <a:ext uri="{FF2B5EF4-FFF2-40B4-BE49-F238E27FC236}">
                <a16:creationId xmlns:a16="http://schemas.microsoft.com/office/drawing/2014/main" id="{A2879563-49E3-E360-2361-5931211CD8ED}"/>
              </a:ext>
            </a:extLst>
          </p:cNvPr>
          <p:cNvSpPr>
            <a:spLocks noGrp="1"/>
          </p:cNvSpPr>
          <p:nvPr>
            <p:ph type="sldNum" sz="quarter" idx="12"/>
          </p:nvPr>
        </p:nvSpPr>
        <p:spPr>
          <a:xfrm>
            <a:off x="11701848" y="6492875"/>
            <a:ext cx="490151" cy="365125"/>
          </a:xfrm>
        </p:spPr>
        <p:txBody>
          <a:bodyPr/>
          <a:lstStyle/>
          <a:p>
            <a:fld id="{34B26A8C-698E-3D4C-8FF2-8D9A53AC89ED}" type="slidenum">
              <a:rPr lang="en-US" sz="1200" smtClean="0"/>
              <a:pPr/>
              <a:t>13</a:t>
            </a:fld>
            <a:endParaRPr lang="en-US" sz="1200"/>
          </a:p>
        </p:txBody>
      </p:sp>
      <p:sp>
        <p:nvSpPr>
          <p:cNvPr id="2" name="Title 1">
            <a:extLst>
              <a:ext uri="{FF2B5EF4-FFF2-40B4-BE49-F238E27FC236}">
                <a16:creationId xmlns:a16="http://schemas.microsoft.com/office/drawing/2014/main" id="{B38DB47B-204B-0B4D-B511-A59E2B8C5058}"/>
              </a:ext>
            </a:extLst>
          </p:cNvPr>
          <p:cNvSpPr>
            <a:spLocks noGrp="1"/>
          </p:cNvSpPr>
          <p:nvPr>
            <p:ph type="title"/>
          </p:nvPr>
        </p:nvSpPr>
        <p:spPr>
          <a:xfrm>
            <a:off x="233495" y="218193"/>
            <a:ext cx="10824465" cy="521208"/>
          </a:xfrm>
        </p:spPr>
        <p:txBody>
          <a:bodyPr anchor="ctr">
            <a:noAutofit/>
          </a:bodyPr>
          <a:lstStyle/>
          <a:p>
            <a:r>
              <a:rPr lang="en-US" sz="2800" b="0">
                <a:solidFill>
                  <a:srgbClr val="1698CD"/>
                </a:solidFill>
              </a:rPr>
              <a:t>Ongoing Beyond-SFNP University Innovation Project Investments</a:t>
            </a:r>
          </a:p>
        </p:txBody>
      </p:sp>
      <p:pic>
        <p:nvPicPr>
          <p:cNvPr id="8" name="Picture 7">
            <a:extLst>
              <a:ext uri="{FF2B5EF4-FFF2-40B4-BE49-F238E27FC236}">
                <a16:creationId xmlns:a16="http://schemas.microsoft.com/office/drawing/2014/main" id="{08311FB3-18EA-033F-B3AD-0C849F26B34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834281" y="1109117"/>
            <a:ext cx="1272114" cy="1208400"/>
          </a:xfrm>
          <a:prstGeom prst="rect">
            <a:avLst/>
          </a:prstGeom>
        </p:spPr>
      </p:pic>
      <p:pic>
        <p:nvPicPr>
          <p:cNvPr id="18" name="Picture 4" descr="Artist illustration of the Cheeta Hydrogen Electric Power Blended Wing Body">
            <a:extLst>
              <a:ext uri="{FF2B5EF4-FFF2-40B4-BE49-F238E27FC236}">
                <a16:creationId xmlns:a16="http://schemas.microsoft.com/office/drawing/2014/main" id="{47632A8B-68C3-913F-58E9-E65F134DCE06}"/>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rot="20918403">
            <a:off x="5727197" y="3220391"/>
            <a:ext cx="1454396" cy="9718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747B926D-FBE8-94D1-08B8-9F3ADFF2DE5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6551" y="3085223"/>
            <a:ext cx="1647387" cy="860951"/>
          </a:xfrm>
          <a:prstGeom prst="rect">
            <a:avLst/>
          </a:prstGeom>
        </p:spPr>
      </p:pic>
      <p:pic>
        <p:nvPicPr>
          <p:cNvPr id="20" name="Picture 19" descr="Logo&#10;&#10;Description automatically generated">
            <a:extLst>
              <a:ext uri="{FF2B5EF4-FFF2-40B4-BE49-F238E27FC236}">
                <a16:creationId xmlns:a16="http://schemas.microsoft.com/office/drawing/2014/main" id="{024853D1-E89E-0362-D47B-A1C963EBB6B0}"/>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502537" y="4733235"/>
            <a:ext cx="1074030" cy="748599"/>
          </a:xfrm>
          <a:prstGeom prst="rect">
            <a:avLst/>
          </a:prstGeom>
        </p:spPr>
      </p:pic>
      <p:pic>
        <p:nvPicPr>
          <p:cNvPr id="24" name="Picture 23" descr="Diagram&#10;&#10;Description automatically generated">
            <a:extLst>
              <a:ext uri="{FF2B5EF4-FFF2-40B4-BE49-F238E27FC236}">
                <a16:creationId xmlns:a16="http://schemas.microsoft.com/office/drawing/2014/main" id="{E8E22227-B54D-DAA4-5B58-70192F3CA0A0}"/>
              </a:ext>
            </a:extLst>
          </p:cNvPr>
          <p:cNvPicPr>
            <a:picLocks noChangeAspect="1"/>
          </p:cNvPicPr>
          <p:nvPr/>
        </p:nvPicPr>
        <p:blipFill>
          <a:blip r:embed="rId7"/>
          <a:stretch>
            <a:fillRect/>
          </a:stretch>
        </p:blipFill>
        <p:spPr>
          <a:xfrm>
            <a:off x="10443976" y="4009318"/>
            <a:ext cx="1544906" cy="1518419"/>
          </a:xfrm>
          <a:prstGeom prst="rect">
            <a:avLst/>
          </a:prstGeom>
        </p:spPr>
      </p:pic>
    </p:spTree>
    <p:extLst>
      <p:ext uri="{BB962C8B-B14F-4D97-AF65-F5344CB8AC3E}">
        <p14:creationId xmlns:p14="http://schemas.microsoft.com/office/powerpoint/2010/main" val="106185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descr="&quot;&quot;">
            <a:extLst>
              <a:ext uri="{FF2B5EF4-FFF2-40B4-BE49-F238E27FC236}">
                <a16:creationId xmlns:a16="http://schemas.microsoft.com/office/drawing/2014/main" id="{9A63F5CF-D15A-9AD5-4DA3-A690AF37C1A2}"/>
              </a:ext>
            </a:extLst>
          </p:cNvPr>
          <p:cNvSpPr/>
          <p:nvPr/>
        </p:nvSpPr>
        <p:spPr>
          <a:xfrm>
            <a:off x="-2" y="6220047"/>
            <a:ext cx="12191999" cy="639959"/>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a:solidFill>
                  <a:prstClr val="white"/>
                </a:solidFill>
                <a:latin typeface="Arial" panose="020B0604020202020204" pitchFamily="34" charset="0"/>
                <a:cs typeface="Arial" panose="020B0604020202020204" pitchFamily="34" charset="0"/>
              </a:rPr>
              <a:t>The updated metrics table represents a move toward standards-based metrics and traceable goals,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a:solidFill>
                  <a:prstClr val="white"/>
                </a:solidFill>
                <a:latin typeface="Arial" panose="020B0604020202020204" pitchFamily="34" charset="0"/>
                <a:cs typeface="Arial" panose="020B0604020202020204" pitchFamily="34" charset="0"/>
              </a:rPr>
              <a:t>while acknowledging uncertainty of Far Term energy futures in the Beyond-SFNP timeframe.</a:t>
            </a:r>
            <a:endParaRPr kumimoji="0" lang="en-US" sz="180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4" name="Title 4">
            <a:extLst>
              <a:ext uri="{FF2B5EF4-FFF2-40B4-BE49-F238E27FC236}">
                <a16:creationId xmlns:a16="http://schemas.microsoft.com/office/drawing/2014/main" id="{19AD1C5F-87A6-5271-631B-1122A645FD76}"/>
              </a:ext>
            </a:extLst>
          </p:cNvPr>
          <p:cNvSpPr txBox="1">
            <a:spLocks/>
          </p:cNvSpPr>
          <p:nvPr/>
        </p:nvSpPr>
        <p:spPr>
          <a:xfrm>
            <a:off x="150351" y="188408"/>
            <a:ext cx="10701291" cy="522898"/>
          </a:xfrm>
          <a:prstGeom prst="rect">
            <a:avLst/>
          </a:prstGeom>
        </p:spPr>
        <p:txBody>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latin typeface="Arial" panose="020B0604020202020204" pitchFamily="34" charset="0"/>
                <a:cs typeface="Arial" panose="020B0604020202020204" pitchFamily="34" charset="0"/>
              </a:rPr>
              <a:t>Measuring Progress: Updated Subsonic Transport Metrics</a:t>
            </a:r>
            <a:endParaRPr lang="en-US"/>
          </a:p>
        </p:txBody>
      </p:sp>
      <p:sp>
        <p:nvSpPr>
          <p:cNvPr id="3" name="TextBox 2">
            <a:extLst>
              <a:ext uri="{FF2B5EF4-FFF2-40B4-BE49-F238E27FC236}">
                <a16:creationId xmlns:a16="http://schemas.microsoft.com/office/drawing/2014/main" id="{500BC19B-ED78-857C-BCFF-7821E683D426}"/>
              </a:ext>
            </a:extLst>
          </p:cNvPr>
          <p:cNvSpPr txBox="1"/>
          <p:nvPr/>
        </p:nvSpPr>
        <p:spPr>
          <a:xfrm>
            <a:off x="248644" y="1399886"/>
            <a:ext cx="4560358" cy="4562788"/>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Approach for updating table</a:t>
            </a:r>
            <a:r>
              <a:rPr lang="en-US">
                <a:latin typeface="Arial" panose="020B0604020202020204" pitchFamily="34" charset="0"/>
                <a:cs typeface="Arial" panose="020B0604020202020204" pitchFamily="34" charset="0"/>
              </a:rPr>
              <a:t>:</a:t>
            </a:r>
          </a:p>
          <a:p>
            <a:pPr marL="742950" lvl="1" indent="-285750">
              <a:buFont typeface="Wingdings" pitchFamily="2" charset="2"/>
              <a:buChar char="Ø"/>
            </a:pPr>
            <a:r>
              <a:rPr lang="en-US">
                <a:latin typeface="Arial" panose="020B0604020202020204" pitchFamily="34" charset="0"/>
                <a:cs typeface="Arial" panose="020B0604020202020204" pitchFamily="34" charset="0"/>
              </a:rPr>
              <a:t>Move toward current standards</a:t>
            </a:r>
          </a:p>
          <a:p>
            <a:pPr marL="742950" lvl="1" indent="-285750">
              <a:buFont typeface="Wingdings" pitchFamily="2" charset="2"/>
              <a:buChar char="Ø"/>
            </a:pPr>
            <a:r>
              <a:rPr lang="en-US">
                <a:latin typeface="Arial" panose="020B0604020202020204" pitchFamily="34" charset="0"/>
                <a:cs typeface="Arial" panose="020B0604020202020204" pitchFamily="34" charset="0"/>
              </a:rPr>
              <a:t>Timeframes reflect current strategy</a:t>
            </a:r>
          </a:p>
          <a:p>
            <a:pPr marL="742950" lvl="1" indent="-285750">
              <a:buFont typeface="Wingdings" pitchFamily="2" charset="2"/>
              <a:buChar char="Ø"/>
            </a:pPr>
            <a:r>
              <a:rPr lang="en-US">
                <a:latin typeface="Arial" panose="020B0604020202020204" pitchFamily="34" charset="0"/>
                <a:cs typeface="Arial" panose="020B0604020202020204" pitchFamily="34" charset="0"/>
              </a:rPr>
              <a:t>Goals traceable to studies</a:t>
            </a:r>
          </a:p>
          <a:p>
            <a:pPr marL="742950" lvl="1" indent="-285750">
              <a:buFont typeface="Wingdings" pitchFamily="2" charset="2"/>
              <a:buChar char="Ø"/>
            </a:pPr>
            <a:r>
              <a:rPr lang="en-US">
                <a:latin typeface="Arial" panose="020B0604020202020204" pitchFamily="34" charset="0"/>
                <a:cs typeface="Arial" panose="020B0604020202020204" pitchFamily="34" charset="0"/>
              </a:rPr>
              <a:t>Balanced goals - aspirational and technically feasible</a:t>
            </a:r>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Mid Term goals reflect latest SFNP strategy and sync with FAA CLEEN Phase IV goals for the same metrics (see next chart)</a:t>
            </a:r>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Far Term goals reflect the uncertainty in the fuel/energy landscape beyond 2040 (i.e., SAF-dominant vs. beyond-SAF)</a:t>
            </a:r>
          </a:p>
          <a:p>
            <a:pPr>
              <a:spcBef>
                <a:spcPts val="300"/>
              </a:spcBef>
            </a:pPr>
            <a:endParaRPr lang="en-US" b="1" i="1">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4ACA020-19E7-2FB1-7698-C9AB53FA1919}"/>
              </a:ext>
            </a:extLst>
          </p:cNvPr>
          <p:cNvPicPr>
            <a:picLocks noChangeAspect="1"/>
          </p:cNvPicPr>
          <p:nvPr/>
        </p:nvPicPr>
        <p:blipFill>
          <a:blip r:embed="rId3"/>
          <a:stretch>
            <a:fillRect/>
          </a:stretch>
        </p:blipFill>
        <p:spPr>
          <a:xfrm>
            <a:off x="5283081" y="1399886"/>
            <a:ext cx="6447811" cy="4423613"/>
          </a:xfrm>
          <a:prstGeom prst="rect">
            <a:avLst/>
          </a:prstGeom>
        </p:spPr>
      </p:pic>
      <p:sp>
        <p:nvSpPr>
          <p:cNvPr id="2" name="Slide Number Placeholder 8">
            <a:extLst>
              <a:ext uri="{FF2B5EF4-FFF2-40B4-BE49-F238E27FC236}">
                <a16:creationId xmlns:a16="http://schemas.microsoft.com/office/drawing/2014/main" id="{6F4A5CB4-C391-F05B-B5E6-2B0740DDA580}"/>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14</a:t>
            </a:fld>
            <a:endParaRPr lang="en-US" sz="1200">
              <a:solidFill>
                <a:schemeClr val="bg1"/>
              </a:solidFill>
            </a:endParaRPr>
          </a:p>
        </p:txBody>
      </p:sp>
      <p:sp>
        <p:nvSpPr>
          <p:cNvPr id="6" name="TextBox 5">
            <a:extLst>
              <a:ext uri="{FF2B5EF4-FFF2-40B4-BE49-F238E27FC236}">
                <a16:creationId xmlns:a16="http://schemas.microsoft.com/office/drawing/2014/main" id="{3405C4D1-51E1-097C-CEE9-E74EA16F69EC}"/>
              </a:ext>
            </a:extLst>
          </p:cNvPr>
          <p:cNvSpPr txBox="1"/>
          <p:nvPr/>
        </p:nvSpPr>
        <p:spPr>
          <a:xfrm>
            <a:off x="6979135" y="1061012"/>
            <a:ext cx="5087007" cy="369332"/>
          </a:xfrm>
          <a:prstGeom prst="rect">
            <a:avLst/>
          </a:prstGeom>
          <a:noFill/>
        </p:spPr>
        <p:txBody>
          <a:bodyPr wrap="square" rtlCol="0">
            <a:spAutoFit/>
          </a:bodyPr>
          <a:lstStyle/>
          <a:p>
            <a:r>
              <a:rPr lang="en-US">
                <a:solidFill>
                  <a:srgbClr val="FF0000"/>
                </a:solidFill>
              </a:rPr>
              <a:t>Draft currently undergoing final internal review</a:t>
            </a:r>
          </a:p>
        </p:txBody>
      </p:sp>
    </p:spTree>
    <p:extLst>
      <p:ext uri="{BB962C8B-B14F-4D97-AF65-F5344CB8AC3E}">
        <p14:creationId xmlns:p14="http://schemas.microsoft.com/office/powerpoint/2010/main" val="732500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descr="&quot;&quot;">
            <a:extLst>
              <a:ext uri="{FF2B5EF4-FFF2-40B4-BE49-F238E27FC236}">
                <a16:creationId xmlns:a16="http://schemas.microsoft.com/office/drawing/2014/main" id="{9A63F5CF-D15A-9AD5-4DA3-A690AF37C1A2}"/>
              </a:ext>
            </a:extLst>
          </p:cNvPr>
          <p:cNvSpPr/>
          <p:nvPr/>
        </p:nvSpPr>
        <p:spPr>
          <a:xfrm>
            <a:off x="-2" y="6220047"/>
            <a:ext cx="12191999" cy="639959"/>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a:solidFill>
                  <a:prstClr val="white"/>
                </a:solidFill>
                <a:latin typeface="Arial" panose="020B0604020202020204" pitchFamily="34" charset="0"/>
                <a:cs typeface="Arial" panose="020B0604020202020204" pitchFamily="34" charset="0"/>
              </a:rPr>
              <a:t>The updated metrics table represents a move toward standards-based metrics and traceable goals,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a:solidFill>
                  <a:prstClr val="white"/>
                </a:solidFill>
                <a:latin typeface="Arial" panose="020B0604020202020204" pitchFamily="34" charset="0"/>
                <a:cs typeface="Arial" panose="020B0604020202020204" pitchFamily="34" charset="0"/>
              </a:rPr>
              <a:t>while acknowledging uncertainty of Far Term energy futures in the Beyond-SFNP timeframe.</a:t>
            </a:r>
            <a:endParaRPr kumimoji="0" lang="en-US" sz="180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4" name="Title 4">
            <a:extLst>
              <a:ext uri="{FF2B5EF4-FFF2-40B4-BE49-F238E27FC236}">
                <a16:creationId xmlns:a16="http://schemas.microsoft.com/office/drawing/2014/main" id="{19AD1C5F-87A6-5271-631B-1122A645FD76}"/>
              </a:ext>
            </a:extLst>
          </p:cNvPr>
          <p:cNvSpPr txBox="1">
            <a:spLocks/>
          </p:cNvSpPr>
          <p:nvPr/>
        </p:nvSpPr>
        <p:spPr>
          <a:xfrm>
            <a:off x="150351" y="188408"/>
            <a:ext cx="10701291" cy="522898"/>
          </a:xfrm>
          <a:prstGeom prst="rect">
            <a:avLst/>
          </a:prstGeom>
        </p:spPr>
        <p:txBody>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latin typeface="Arial" panose="020B0604020202020204" pitchFamily="34" charset="0"/>
                <a:cs typeface="Arial" panose="020B0604020202020204" pitchFamily="34" charset="0"/>
              </a:rPr>
              <a:t>Measuring Progress: Updated Subsonic Transport Metrics</a:t>
            </a:r>
            <a:endParaRPr lang="en-US"/>
          </a:p>
        </p:txBody>
      </p:sp>
      <p:sp>
        <p:nvSpPr>
          <p:cNvPr id="3" name="TextBox 2">
            <a:extLst>
              <a:ext uri="{FF2B5EF4-FFF2-40B4-BE49-F238E27FC236}">
                <a16:creationId xmlns:a16="http://schemas.microsoft.com/office/drawing/2014/main" id="{500BC19B-ED78-857C-BCFF-7821E683D426}"/>
              </a:ext>
            </a:extLst>
          </p:cNvPr>
          <p:cNvSpPr txBox="1"/>
          <p:nvPr/>
        </p:nvSpPr>
        <p:spPr>
          <a:xfrm>
            <a:off x="298071" y="1399886"/>
            <a:ext cx="4560358" cy="4285789"/>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Approach for updating table</a:t>
            </a:r>
            <a:r>
              <a:rPr lang="en-US">
                <a:latin typeface="Arial" panose="020B0604020202020204" pitchFamily="34" charset="0"/>
                <a:cs typeface="Arial" panose="020B0604020202020204" pitchFamily="34" charset="0"/>
              </a:rPr>
              <a:t>:</a:t>
            </a:r>
          </a:p>
          <a:p>
            <a:pPr marL="742950" lvl="1" indent="-285750">
              <a:buFont typeface="Wingdings" pitchFamily="2" charset="2"/>
              <a:buChar char="Ø"/>
            </a:pPr>
            <a:r>
              <a:rPr lang="en-US">
                <a:latin typeface="Arial" panose="020B0604020202020204" pitchFamily="34" charset="0"/>
                <a:cs typeface="Arial" panose="020B0604020202020204" pitchFamily="34" charset="0"/>
              </a:rPr>
              <a:t>Move toward current standards</a:t>
            </a:r>
          </a:p>
          <a:p>
            <a:pPr marL="742950" lvl="1" indent="-285750">
              <a:buFont typeface="Wingdings" pitchFamily="2" charset="2"/>
              <a:buChar char="Ø"/>
            </a:pPr>
            <a:r>
              <a:rPr lang="en-US">
                <a:latin typeface="Arial" panose="020B0604020202020204" pitchFamily="34" charset="0"/>
                <a:cs typeface="Arial" panose="020B0604020202020204" pitchFamily="34" charset="0"/>
              </a:rPr>
              <a:t>Timeframes reflect current strategy</a:t>
            </a:r>
          </a:p>
          <a:p>
            <a:pPr marL="742950" lvl="1" indent="-285750">
              <a:buFont typeface="Wingdings" pitchFamily="2" charset="2"/>
              <a:buChar char="Ø"/>
            </a:pPr>
            <a:r>
              <a:rPr lang="en-US">
                <a:latin typeface="Arial" panose="020B0604020202020204" pitchFamily="34" charset="0"/>
                <a:cs typeface="Arial" panose="020B0604020202020204" pitchFamily="34" charset="0"/>
              </a:rPr>
              <a:t>Goals traceable to studies</a:t>
            </a:r>
          </a:p>
          <a:p>
            <a:pPr marL="742950" lvl="1" indent="-285750">
              <a:buFont typeface="Wingdings" pitchFamily="2" charset="2"/>
              <a:buChar char="Ø"/>
            </a:pPr>
            <a:r>
              <a:rPr lang="en-US">
                <a:latin typeface="Arial" panose="020B0604020202020204" pitchFamily="34" charset="0"/>
                <a:cs typeface="Arial" panose="020B0604020202020204" pitchFamily="34" charset="0"/>
              </a:rPr>
              <a:t>Balanced goals - aspirational and technically feasible</a:t>
            </a:r>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Mid Term goals reflect latest SFNP strategy and sync with FAA CLEEN Phase IV goals for the same metrics</a:t>
            </a:r>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a:latin typeface="Arial" panose="020B0604020202020204" pitchFamily="34" charset="0"/>
                <a:cs typeface="Arial" panose="020B0604020202020204" pitchFamily="34" charset="0"/>
              </a:rPr>
              <a:t>Far Term goals reflect the uncertainty in the fuel/energy landscape beyond 2040 (i.e., SAF-dominant vs. beyond-SAF)</a:t>
            </a:r>
          </a:p>
          <a:p>
            <a:pPr>
              <a:spcBef>
                <a:spcPts val="300"/>
              </a:spcBef>
            </a:pPr>
            <a:endParaRPr lang="en-US" b="1" i="1">
              <a:latin typeface="Arial" panose="020B0604020202020204" pitchFamily="34" charset="0"/>
              <a:cs typeface="Arial" panose="020B0604020202020204" pitchFamily="34" charset="0"/>
            </a:endParaRPr>
          </a:p>
        </p:txBody>
      </p:sp>
      <p:graphicFrame>
        <p:nvGraphicFramePr>
          <p:cNvPr id="9" name="Table 8">
            <a:extLst>
              <a:ext uri="{FF2B5EF4-FFF2-40B4-BE49-F238E27FC236}">
                <a16:creationId xmlns:a16="http://schemas.microsoft.com/office/drawing/2014/main" id="{2D102CD0-6718-AD2A-3AA1-31469E14443D}"/>
              </a:ext>
            </a:extLst>
          </p:cNvPr>
          <p:cNvGraphicFramePr>
            <a:graphicFrameLocks noGrp="1"/>
          </p:cNvGraphicFramePr>
          <p:nvPr>
            <p:extLst>
              <p:ext uri="{D42A27DB-BD31-4B8C-83A1-F6EECF244321}">
                <p14:modId xmlns:p14="http://schemas.microsoft.com/office/powerpoint/2010/main" val="3760037627"/>
              </p:ext>
            </p:extLst>
          </p:nvPr>
        </p:nvGraphicFramePr>
        <p:xfrm>
          <a:off x="5283081" y="1480993"/>
          <a:ext cx="6447811" cy="4503709"/>
        </p:xfrm>
        <a:graphic>
          <a:graphicData uri="http://schemas.openxmlformats.org/drawingml/2006/table">
            <a:tbl>
              <a:tblPr firstRow="1" bandRow="1">
                <a:tableStyleId>{F2DE63D5-997A-4646-A377-4702673A728D}</a:tableStyleId>
              </a:tblPr>
              <a:tblGrid>
                <a:gridCol w="1733190">
                  <a:extLst>
                    <a:ext uri="{9D8B030D-6E8A-4147-A177-3AD203B41FA5}">
                      <a16:colId xmlns:a16="http://schemas.microsoft.com/office/drawing/2014/main" val="20000"/>
                    </a:ext>
                  </a:extLst>
                </a:gridCol>
                <a:gridCol w="1564740">
                  <a:extLst>
                    <a:ext uri="{9D8B030D-6E8A-4147-A177-3AD203B41FA5}">
                      <a16:colId xmlns:a16="http://schemas.microsoft.com/office/drawing/2014/main" val="20001"/>
                    </a:ext>
                  </a:extLst>
                </a:gridCol>
                <a:gridCol w="1564740">
                  <a:extLst>
                    <a:ext uri="{9D8B030D-6E8A-4147-A177-3AD203B41FA5}">
                      <a16:colId xmlns:a16="http://schemas.microsoft.com/office/drawing/2014/main" val="4207347129"/>
                    </a:ext>
                  </a:extLst>
                </a:gridCol>
                <a:gridCol w="1585141">
                  <a:extLst>
                    <a:ext uri="{9D8B030D-6E8A-4147-A177-3AD203B41FA5}">
                      <a16:colId xmlns:a16="http://schemas.microsoft.com/office/drawing/2014/main" val="20003"/>
                    </a:ext>
                  </a:extLst>
                </a:gridCol>
              </a:tblGrid>
              <a:tr h="519598">
                <a:tc rowSpan="2">
                  <a:txBody>
                    <a:bodyPr/>
                    <a:lstStyle/>
                    <a:p>
                      <a:pPr algn="ctr"/>
                      <a:r>
                        <a:rPr lang="en-US" sz="1200" b="1" kern="1200">
                          <a:solidFill>
                            <a:schemeClr val="lt1"/>
                          </a:solidFill>
                          <a:latin typeface="Arial" panose="020B0604020202020204" pitchFamily="34" charset="0"/>
                          <a:ea typeface="+mn-ea"/>
                          <a:cs typeface="Arial" panose="020B0604020202020204" pitchFamily="34" charset="0"/>
                        </a:rPr>
                        <a:t>SUBSONIC AIRCRAFT</a:t>
                      </a:r>
                      <a:br>
                        <a:rPr lang="en-US" sz="1200" b="1" kern="1200">
                          <a:solidFill>
                            <a:schemeClr val="lt1"/>
                          </a:solidFill>
                          <a:latin typeface="Arial" panose="020B0604020202020204" pitchFamily="34" charset="0"/>
                          <a:ea typeface="+mn-ea"/>
                          <a:cs typeface="Arial" panose="020B0604020202020204" pitchFamily="34" charset="0"/>
                        </a:rPr>
                      </a:br>
                      <a:r>
                        <a:rPr lang="en-US" sz="1200" b="1" kern="1200">
                          <a:solidFill>
                            <a:schemeClr val="lt1"/>
                          </a:solidFill>
                          <a:latin typeface="Arial" panose="020B0604020202020204" pitchFamily="34" charset="0"/>
                          <a:ea typeface="+mn-ea"/>
                          <a:cs typeface="Arial" panose="020B0604020202020204" pitchFamily="34" charset="0"/>
                        </a:rPr>
                        <a:t>TECHNOLOGY</a:t>
                      </a:r>
                      <a:r>
                        <a:rPr lang="en-US" sz="1200" b="1" kern="1200" baseline="0">
                          <a:solidFill>
                            <a:schemeClr val="lt1"/>
                          </a:solidFill>
                          <a:latin typeface="Arial" panose="020B0604020202020204" pitchFamily="34" charset="0"/>
                          <a:ea typeface="+mn-ea"/>
                          <a:cs typeface="Arial" panose="020B0604020202020204" pitchFamily="34" charset="0"/>
                        </a:rPr>
                        <a:t> </a:t>
                      </a:r>
                      <a:br>
                        <a:rPr lang="en-US" sz="1200" b="1" kern="1200" baseline="0">
                          <a:solidFill>
                            <a:schemeClr val="lt1"/>
                          </a:solidFill>
                          <a:latin typeface="Arial" panose="020B0604020202020204" pitchFamily="34" charset="0"/>
                          <a:ea typeface="+mn-ea"/>
                          <a:cs typeface="Arial" panose="020B0604020202020204" pitchFamily="34" charset="0"/>
                        </a:rPr>
                      </a:br>
                      <a:r>
                        <a:rPr lang="en-US" sz="1200" b="1" kern="1200" baseline="0">
                          <a:solidFill>
                            <a:schemeClr val="lt1"/>
                          </a:solidFill>
                          <a:latin typeface="Arial" panose="020B0604020202020204" pitchFamily="34" charset="0"/>
                          <a:ea typeface="+mn-ea"/>
                          <a:cs typeface="Arial" panose="020B0604020202020204" pitchFamily="34" charset="0"/>
                        </a:rPr>
                        <a:t>BENEFITS</a:t>
                      </a:r>
                      <a:r>
                        <a:rPr lang="en-US" sz="1200" b="1" kern="1200" baseline="30000">
                          <a:solidFill>
                            <a:schemeClr val="lt1"/>
                          </a:solidFill>
                          <a:latin typeface="Arial" panose="020B0604020202020204" pitchFamily="34" charset="0"/>
                          <a:ea typeface="+mn-ea"/>
                          <a:cs typeface="Arial" panose="020B0604020202020204" pitchFamily="34" charset="0"/>
                        </a:rPr>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9943"/>
                    </a:solidFill>
                  </a:tcPr>
                </a:tc>
                <a:tc gridSpan="3">
                  <a:txBody>
                    <a:bodyPr/>
                    <a:lstStyle/>
                    <a:p>
                      <a:pPr algn="ctr"/>
                      <a:r>
                        <a:rPr lang="en-US" sz="1200">
                          <a:solidFill>
                            <a:schemeClr val="tx1"/>
                          </a:solidFill>
                          <a:latin typeface="Arial" panose="020B0604020202020204" pitchFamily="34" charset="0"/>
                          <a:cs typeface="Arial" panose="020B0604020202020204" pitchFamily="34" charset="0"/>
                        </a:rPr>
                        <a:t>TECHNOLOGY</a:t>
                      </a:r>
                      <a:r>
                        <a:rPr lang="en-US" sz="1200" baseline="0">
                          <a:solidFill>
                            <a:schemeClr val="tx1"/>
                          </a:solidFill>
                          <a:latin typeface="Arial" panose="020B0604020202020204" pitchFamily="34" charset="0"/>
                          <a:cs typeface="Arial" panose="020B0604020202020204" pitchFamily="34" charset="0"/>
                        </a:rPr>
                        <a:t> GENERATIONS</a:t>
                      </a:r>
                      <a:br>
                        <a:rPr lang="en-US" sz="1200" baseline="0">
                          <a:solidFill>
                            <a:schemeClr val="tx1"/>
                          </a:solidFill>
                          <a:latin typeface="Arial" panose="020B0604020202020204" pitchFamily="34" charset="0"/>
                          <a:cs typeface="Arial" panose="020B0604020202020204" pitchFamily="34" charset="0"/>
                        </a:rPr>
                      </a:br>
                      <a:r>
                        <a:rPr lang="en-US" sz="1200" b="0" baseline="0">
                          <a:solidFill>
                            <a:schemeClr val="tx1"/>
                          </a:solidFill>
                          <a:latin typeface="Arial" panose="020B0604020202020204" pitchFamily="34" charset="0"/>
                          <a:cs typeface="Arial" panose="020B0604020202020204" pitchFamily="34" charset="0"/>
                        </a:rPr>
                        <a:t>(Technology Readiness Level = 5-6)</a:t>
                      </a:r>
                      <a:endParaRPr lang="en-US" sz="1200" b="0">
                        <a:solidFill>
                          <a:schemeClr val="tx1"/>
                        </a:solidFill>
                        <a:latin typeface="Arial" panose="020B0604020202020204" pitchFamily="34" charset="0"/>
                        <a:cs typeface="Arial" panose="020B0604020202020204" pitchFamily="34" charset="0"/>
                      </a:endParaRPr>
                    </a:p>
                  </a:txBody>
                  <a:tcPr marL="68580" marR="68580" marT="9144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DF96"/>
                    </a:solidFill>
                  </a:tcPr>
                </a:tc>
                <a:tc hMerge="1">
                  <a:txBody>
                    <a:bodyPr/>
                    <a:lstStyle/>
                    <a:p>
                      <a:endParaRPr lang="en-US"/>
                    </a:p>
                  </a:txBody>
                  <a:tcPr/>
                </a:tc>
                <a:tc hMerge="1">
                  <a:txBody>
                    <a:bodyPr/>
                    <a:lstStyle/>
                    <a:p>
                      <a:pPr algn="ctr"/>
                      <a:endParaRPr lang="en-US" sz="1500" b="0">
                        <a:solidFill>
                          <a:schemeClr val="tx1"/>
                        </a:solidFill>
                        <a:latin typeface="Arial" panose="020B0604020202020204" pitchFamily="34" charset="0"/>
                        <a:cs typeface="Arial" panose="020B0604020202020204" pitchFamily="34" charset="0"/>
                      </a:endParaRPr>
                    </a:p>
                  </a:txBody>
                  <a:tcPr marL="68580" marR="68580" marT="91440" marB="34290">
                    <a:lnB w="12700" cap="flat" cmpd="sng" algn="ctr">
                      <a:solidFill>
                        <a:schemeClr val="tx1"/>
                      </a:solidFill>
                      <a:prstDash val="solid"/>
                      <a:round/>
                      <a:headEnd type="none" w="med" len="med"/>
                      <a:tailEnd type="none" w="med" len="med"/>
                    </a:lnB>
                    <a:solidFill>
                      <a:srgbClr val="90DF96"/>
                    </a:solidFill>
                  </a:tcPr>
                </a:tc>
                <a:extLst>
                  <a:ext uri="{0D108BD9-81ED-4DB2-BD59-A6C34878D82A}">
                    <a16:rowId xmlns:a16="http://schemas.microsoft.com/office/drawing/2014/main" val="10000"/>
                  </a:ext>
                </a:extLst>
              </a:tr>
              <a:tr h="519598">
                <a:tc vMerge="1">
                  <a:txBody>
                    <a:bodyPr/>
                    <a:lstStyle/>
                    <a:p>
                      <a:endParaRPr lang="en-US"/>
                    </a:p>
                  </a:txBody>
                  <a:tcPr/>
                </a:tc>
                <a:tc>
                  <a:txBody>
                    <a:bodyPr/>
                    <a:lstStyle/>
                    <a:p>
                      <a:pPr algn="ctr"/>
                      <a:r>
                        <a:rPr lang="en-US" sz="1200" b="1">
                          <a:solidFill>
                            <a:schemeClr val="tx1"/>
                          </a:solidFill>
                          <a:latin typeface="Arial" panose="020B0604020202020204" pitchFamily="34" charset="0"/>
                          <a:cs typeface="Arial" panose="020B0604020202020204" pitchFamily="34" charset="0"/>
                        </a:rPr>
                        <a:t>Mid Term</a:t>
                      </a:r>
                    </a:p>
                    <a:p>
                      <a:pPr algn="ctr"/>
                      <a:r>
                        <a:rPr lang="en-US" sz="1200">
                          <a:solidFill>
                            <a:schemeClr val="tx1"/>
                          </a:solidFill>
                          <a:latin typeface="Arial" panose="020B0604020202020204" pitchFamily="34" charset="0"/>
                          <a:cs typeface="Arial" panose="020B0604020202020204" pitchFamily="34" charset="0"/>
                        </a:rPr>
                        <a:t>By 2030</a:t>
                      </a:r>
                    </a:p>
                  </a:txBody>
                  <a:tcPr marL="68580" marR="68580" marT="9144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0DF96"/>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FAA CLEEN IV</a:t>
                      </a:r>
                    </a:p>
                    <a:p>
                      <a:pPr algn="ctr"/>
                      <a:r>
                        <a:rPr lang="en-US" sz="1200" i="0" u="none">
                          <a:solidFill>
                            <a:schemeClr val="tx1"/>
                          </a:solidFill>
                          <a:latin typeface="Arial" panose="020B0604020202020204" pitchFamily="34" charset="0"/>
                          <a:cs typeface="Arial" panose="020B0604020202020204" pitchFamily="34" charset="0"/>
                        </a:rPr>
                        <a:t>EIS 2035</a:t>
                      </a:r>
                    </a:p>
                  </a:txBody>
                  <a:tcPr marL="68580" marR="68580" marT="9144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200" b="1">
                          <a:solidFill>
                            <a:schemeClr val="tx1"/>
                          </a:solidFill>
                          <a:latin typeface="Arial" panose="020B0604020202020204" pitchFamily="34" charset="0"/>
                          <a:cs typeface="Arial" panose="020B0604020202020204" pitchFamily="34" charset="0"/>
                        </a:rPr>
                        <a:t>Far Term</a:t>
                      </a:r>
                    </a:p>
                    <a:p>
                      <a:pPr algn="ctr"/>
                      <a:r>
                        <a:rPr lang="en-US" sz="1200">
                          <a:solidFill>
                            <a:schemeClr val="tx1"/>
                          </a:solidFill>
                          <a:latin typeface="Arial" panose="020B0604020202020204" pitchFamily="34" charset="0"/>
                          <a:cs typeface="Arial" panose="020B0604020202020204" pitchFamily="34" charset="0"/>
                        </a:rPr>
                        <a:t>By 2040-2045</a:t>
                      </a:r>
                    </a:p>
                  </a:txBody>
                  <a:tcPr marL="68580" marR="68580" marT="9144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0DF96"/>
                    </a:solidFill>
                  </a:tcPr>
                </a:tc>
                <a:extLst>
                  <a:ext uri="{0D108BD9-81ED-4DB2-BD59-A6C34878D82A}">
                    <a16:rowId xmlns:a16="http://schemas.microsoft.com/office/drawing/2014/main" val="10001"/>
                  </a:ext>
                </a:extLst>
              </a:tr>
              <a:tr h="259799">
                <a:tc rowSpan="2">
                  <a:txBody>
                    <a:bodyPr/>
                    <a:lstStyle/>
                    <a:p>
                      <a:pPr algn="ctr"/>
                      <a:r>
                        <a:rPr lang="en-US" sz="1200">
                          <a:latin typeface="Arial" panose="020B0604020202020204" pitchFamily="34" charset="0"/>
                          <a:cs typeface="Arial" panose="020B0604020202020204" pitchFamily="34" charset="0"/>
                        </a:rPr>
                        <a:t>Energy Consumption</a:t>
                      </a:r>
                      <a:r>
                        <a:rPr lang="en-US" sz="1200" baseline="30000">
                          <a:latin typeface="Arial" panose="020B0604020202020204" pitchFamily="34" charset="0"/>
                          <a:cs typeface="Arial" panose="020B0604020202020204" pitchFamily="34" charset="0"/>
                        </a:rPr>
                        <a:t>2,3</a:t>
                      </a:r>
                      <a:r>
                        <a:rPr lang="en-US" sz="1200">
                          <a:latin typeface="Arial" panose="020B0604020202020204" pitchFamily="34" charset="0"/>
                          <a:cs typeface="Arial" panose="020B0604020202020204" pitchFamily="34" charset="0"/>
                        </a:rPr>
                        <a:t> </a:t>
                      </a:r>
                      <a:br>
                        <a:rPr lang="en-US" sz="1000">
                          <a:latin typeface="Arial" panose="020B0604020202020204" pitchFamily="34" charset="0"/>
                          <a:cs typeface="Arial" panose="020B0604020202020204" pitchFamily="34" charset="0"/>
                        </a:rPr>
                      </a:br>
                      <a:r>
                        <a:rPr lang="en-US" sz="1100">
                          <a:solidFill>
                            <a:schemeClr val="tx1"/>
                          </a:solidFill>
                          <a:latin typeface="Arial" panose="020B0604020202020204" pitchFamily="34" charset="0"/>
                          <a:cs typeface="Arial" panose="020B0604020202020204" pitchFamily="34" charset="0"/>
                        </a:rPr>
                        <a:t>(below CAEP 10)</a:t>
                      </a:r>
                      <a:endParaRPr lang="en-US" sz="10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strike="noStrike">
                          <a:solidFill>
                            <a:schemeClr val="tx1"/>
                          </a:solidFill>
                          <a:latin typeface="Arial" panose="020B0604020202020204" pitchFamily="34" charset="0"/>
                          <a:cs typeface="Arial" panose="020B0604020202020204" pitchFamily="34" charset="0"/>
                        </a:rPr>
                        <a:t>35%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strike="noStrike">
                          <a:solidFill>
                            <a:schemeClr val="tx1"/>
                          </a:solidFill>
                          <a:latin typeface="Arial" panose="020B0604020202020204" pitchFamily="34" charset="0"/>
                          <a:cs typeface="Arial" panose="020B0604020202020204" pitchFamily="34" charset="0"/>
                        </a:rPr>
                        <a:t>35%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strike="noStrike">
                          <a:solidFill>
                            <a:schemeClr val="tx1"/>
                          </a:solidFill>
                          <a:latin typeface="Arial" panose="020B0604020202020204" pitchFamily="34" charset="0"/>
                          <a:cs typeface="Arial" panose="020B0604020202020204" pitchFamily="34" charset="0"/>
                        </a:rPr>
                        <a:t>50%</a:t>
                      </a:r>
                      <a:endParaRPr lang="en-US" sz="1200" strike="noStrike" baseline="300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rgbClr val="D8FFD2"/>
                    </a:solidFill>
                  </a:tcPr>
                </a:tc>
                <a:extLst>
                  <a:ext uri="{0D108BD9-81ED-4DB2-BD59-A6C34878D82A}">
                    <a16:rowId xmlns:a16="http://schemas.microsoft.com/office/drawing/2014/main" val="10005"/>
                  </a:ext>
                </a:extLst>
              </a:tr>
              <a:tr h="516732">
                <a:tc vMerge="1">
                  <a:txBody>
                    <a:bodyPr/>
                    <a:lstStyle/>
                    <a:p>
                      <a:endParaRPr lang="en-US"/>
                    </a:p>
                  </a:txBody>
                  <a:tcPr>
                    <a:lnT w="12700" cap="flat" cmpd="sng" algn="ctr">
                      <a:solidFill>
                        <a:schemeClr val="tx1"/>
                      </a:solidFill>
                      <a:prstDash val="solid"/>
                      <a:round/>
                      <a:headEnd type="none" w="med" len="med"/>
                      <a:tailEnd type="none" w="med" len="med"/>
                    </a:lnT>
                  </a:tcPr>
                </a:tc>
                <a:tc vMerge="1">
                  <a:txBody>
                    <a:bodyPr/>
                    <a:lstStyle/>
                    <a:p>
                      <a:endParaRPr lang="en-US"/>
                    </a:p>
                  </a:txBody>
                  <a:tcPr>
                    <a:lnT w="12700" cap="flat" cmpd="sng" algn="ctr">
                      <a:solidFill>
                        <a:schemeClr val="tx1"/>
                      </a:solidFill>
                      <a:prstDash val="solid"/>
                      <a:round/>
                      <a:headEnd type="none" w="med" len="med"/>
                      <a:tailEnd type="none" w="med" len="med"/>
                    </a:lnT>
                  </a:tcPr>
                </a:tc>
                <a:tc v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600" strike="noStrike" baseline="0">
                        <a:solidFill>
                          <a:schemeClr val="tx1"/>
                        </a:solidFill>
                        <a:latin typeface="Arial" panose="020B0604020202020204" pitchFamily="34" charset="0"/>
                        <a:cs typeface="Arial" panose="020B0604020202020204" pitchFamily="34" charset="0"/>
                      </a:endParaRPr>
                    </a:p>
                  </a:txBody>
                  <a:tcPr marL="68580" marR="68580" marT="34290" marB="3429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strike="noStrike" baseline="0">
                          <a:solidFill>
                            <a:schemeClr val="tx1"/>
                          </a:solidFill>
                          <a:latin typeface="Arial" panose="020B0604020202020204" pitchFamily="34" charset="0"/>
                          <a:cs typeface="Arial" panose="020B0604020202020204" pitchFamily="34" charset="0"/>
                        </a:rPr>
                        <a:t>35%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strike="noStrike" baseline="0">
                          <a:solidFill>
                            <a:schemeClr val="tx1"/>
                          </a:solidFill>
                          <a:latin typeface="Arial" panose="020B0604020202020204" pitchFamily="34" charset="0"/>
                          <a:cs typeface="Arial" panose="020B0604020202020204" pitchFamily="34" charset="0"/>
                        </a:rPr>
                        <a:t>w/ zero operational GHG emissions</a:t>
                      </a:r>
                      <a:endParaRPr lang="en-US" sz="1200" strike="noStrike" baseline="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8FFD2"/>
                    </a:solidFill>
                  </a:tcPr>
                </a:tc>
                <a:extLst>
                  <a:ext uri="{0D108BD9-81ED-4DB2-BD59-A6C34878D82A}">
                    <a16:rowId xmlns:a16="http://schemas.microsoft.com/office/drawing/2014/main" val="1005151798"/>
                  </a:ext>
                </a:extLst>
              </a:tr>
              <a:tr h="519598">
                <a:tc>
                  <a:txBody>
                    <a:bodyPr/>
                    <a:lstStyle/>
                    <a:p>
                      <a:pPr algn="ctr"/>
                      <a:r>
                        <a:rPr lang="en-US" sz="1200">
                          <a:solidFill>
                            <a:schemeClr val="tx1"/>
                          </a:solidFill>
                          <a:latin typeface="Arial" panose="020B0604020202020204" pitchFamily="34" charset="0"/>
                          <a:cs typeface="Arial" panose="020B0604020202020204" pitchFamily="34" charset="0"/>
                        </a:rPr>
                        <a:t>LTO NO</a:t>
                      </a:r>
                      <a:r>
                        <a:rPr lang="en-US" sz="1200" baseline="-25000">
                          <a:solidFill>
                            <a:schemeClr val="tx1"/>
                          </a:solidFill>
                          <a:latin typeface="Arial" panose="020B0604020202020204" pitchFamily="34" charset="0"/>
                          <a:cs typeface="Arial" panose="020B0604020202020204" pitchFamily="34" charset="0"/>
                        </a:rPr>
                        <a:t>x</a:t>
                      </a:r>
                      <a:r>
                        <a:rPr lang="en-US" sz="1200">
                          <a:solidFill>
                            <a:schemeClr val="tx1"/>
                          </a:solidFill>
                          <a:latin typeface="Arial" panose="020B0604020202020204" pitchFamily="34" charset="0"/>
                          <a:cs typeface="Arial" panose="020B0604020202020204" pitchFamily="34" charset="0"/>
                        </a:rPr>
                        <a:t> Emissions</a:t>
                      </a:r>
                      <a:r>
                        <a:rPr lang="en-US" sz="1200" baseline="30000">
                          <a:solidFill>
                            <a:schemeClr val="tx1"/>
                          </a:solidFill>
                          <a:latin typeface="Arial" panose="020B0604020202020204" pitchFamily="34" charset="0"/>
                          <a:cs typeface="Arial" panose="020B0604020202020204" pitchFamily="34" charset="0"/>
                        </a:rPr>
                        <a:t>3,4</a:t>
                      </a:r>
                    </a:p>
                    <a:p>
                      <a:pPr algn="ctr"/>
                      <a:r>
                        <a:rPr lang="en-US" sz="1100">
                          <a:solidFill>
                            <a:schemeClr val="tx1"/>
                          </a:solidFill>
                          <a:latin typeface="Arial" panose="020B0604020202020204" pitchFamily="34" charset="0"/>
                          <a:cs typeface="Arial" panose="020B0604020202020204" pitchFamily="34" charset="0"/>
                        </a:rPr>
                        <a:t>(below CAEP</a:t>
                      </a:r>
                      <a:r>
                        <a:rPr lang="en-US" sz="1100" baseline="0">
                          <a:solidFill>
                            <a:schemeClr val="tx1"/>
                          </a:solidFill>
                          <a:latin typeface="Arial" panose="020B0604020202020204" pitchFamily="34" charset="0"/>
                          <a:cs typeface="Arial" panose="020B0604020202020204" pitchFamily="34" charset="0"/>
                        </a:rPr>
                        <a:t> 8)</a:t>
                      </a:r>
                      <a:endParaRPr lang="en-US" sz="11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baseline="0">
                          <a:solidFill>
                            <a:schemeClr val="tx1"/>
                          </a:solidFill>
                          <a:latin typeface="Arial" panose="020B0604020202020204" pitchFamily="34" charset="0"/>
                          <a:cs typeface="Arial" panose="020B0604020202020204" pitchFamily="34" charset="0"/>
                        </a:rPr>
                        <a:t>75%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a:solidFill>
                            <a:schemeClr val="tx1"/>
                          </a:solidFill>
                          <a:latin typeface="Arial" panose="020B0604020202020204" pitchFamily="34" charset="0"/>
                          <a:cs typeface="Arial" panose="020B0604020202020204" pitchFamily="34" charset="0"/>
                        </a:rPr>
                        <a:t>70%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200" baseline="0">
                          <a:solidFill>
                            <a:schemeClr val="tx1"/>
                          </a:solidFill>
                          <a:latin typeface="Arial" panose="020B0604020202020204" pitchFamily="34" charset="0"/>
                          <a:cs typeface="Arial" panose="020B0604020202020204" pitchFamily="34" charset="0"/>
                        </a:rPr>
                        <a:t>&gt;75%</a:t>
                      </a:r>
                      <a:endParaRPr lang="en-US" sz="12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extLst>
                  <a:ext uri="{0D108BD9-81ED-4DB2-BD59-A6C34878D82A}">
                    <a16:rowId xmlns:a16="http://schemas.microsoft.com/office/drawing/2014/main" val="837309752"/>
                  </a:ext>
                </a:extLst>
              </a:tr>
              <a:tr h="519598">
                <a:tc>
                  <a:txBody>
                    <a:bodyPr/>
                    <a:lstStyle/>
                    <a:p>
                      <a:pPr algn="ctr"/>
                      <a:r>
                        <a:rPr lang="en-US" sz="1200">
                          <a:solidFill>
                            <a:schemeClr val="tx1"/>
                          </a:solidFill>
                          <a:latin typeface="Arial" panose="020B0604020202020204" pitchFamily="34" charset="0"/>
                          <a:cs typeface="Arial" panose="020B0604020202020204" pitchFamily="34" charset="0"/>
                        </a:rPr>
                        <a:t>LTO nvPM Emissions</a:t>
                      </a:r>
                      <a:endParaRPr lang="en-US" sz="1200" baseline="30000">
                        <a:solidFill>
                          <a:schemeClr val="tx1"/>
                        </a:solidFill>
                        <a:latin typeface="Arial" panose="020B0604020202020204" pitchFamily="34" charset="0"/>
                        <a:cs typeface="Arial" panose="020B0604020202020204" pitchFamily="34" charset="0"/>
                      </a:endParaRPr>
                    </a:p>
                    <a:p>
                      <a:pPr algn="ctr"/>
                      <a:r>
                        <a:rPr lang="en-US" sz="1100">
                          <a:solidFill>
                            <a:schemeClr val="tx1"/>
                          </a:solidFill>
                          <a:latin typeface="Arial" panose="020B0604020202020204" pitchFamily="34" charset="0"/>
                          <a:cs typeface="Arial" panose="020B0604020202020204" pitchFamily="34" charset="0"/>
                        </a:rPr>
                        <a:t>(below CAEP 11</a:t>
                      </a:r>
                      <a:r>
                        <a:rPr lang="en-US" sz="1100" baseline="0">
                          <a:solidFill>
                            <a:schemeClr val="tx1"/>
                          </a:solidFill>
                          <a:latin typeface="Arial" panose="020B0604020202020204" pitchFamily="34" charset="0"/>
                          <a:cs typeface="Arial" panose="020B0604020202020204" pitchFamily="34" charset="0"/>
                        </a:rPr>
                        <a:t>)</a:t>
                      </a:r>
                      <a:endParaRPr lang="en-US" sz="11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baseline="0">
                          <a:solidFill>
                            <a:schemeClr val="tx1"/>
                          </a:solidFill>
                          <a:latin typeface="Arial" panose="020B0604020202020204" pitchFamily="34" charset="0"/>
                          <a:cs typeface="Arial" panose="020B0604020202020204" pitchFamily="34" charset="0"/>
                        </a:rPr>
                        <a:t>50%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a:solidFill>
                            <a:schemeClr val="tx1"/>
                          </a:solidFill>
                          <a:latin typeface="Arial" panose="020B0604020202020204" pitchFamily="34" charset="0"/>
                          <a:cs typeface="Arial" panose="020B0604020202020204" pitchFamily="34" charset="0"/>
                        </a:rPr>
                        <a:t>50%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75%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extLst>
                  <a:ext uri="{0D108BD9-81ED-4DB2-BD59-A6C34878D82A}">
                    <a16:rowId xmlns:a16="http://schemas.microsoft.com/office/drawing/2014/main" val="4134793503"/>
                  </a:ext>
                </a:extLst>
              </a:tr>
              <a:tr h="519598">
                <a:tc>
                  <a:txBody>
                    <a:bodyPr/>
                    <a:lstStyle/>
                    <a:p>
                      <a:pPr algn="ctr"/>
                      <a:r>
                        <a:rPr lang="en-US" sz="1200">
                          <a:solidFill>
                            <a:schemeClr val="tx1"/>
                          </a:solidFill>
                          <a:latin typeface="Arial" panose="020B0604020202020204" pitchFamily="34" charset="0"/>
                          <a:cs typeface="Arial" panose="020B0604020202020204" pitchFamily="34" charset="0"/>
                        </a:rPr>
                        <a:t>Noise</a:t>
                      </a:r>
                      <a:endParaRPr lang="en-US" sz="1200" baseline="30000">
                        <a:solidFill>
                          <a:schemeClr val="tx1"/>
                        </a:solidFill>
                        <a:latin typeface="Arial" panose="020B0604020202020204" pitchFamily="34" charset="0"/>
                        <a:cs typeface="Arial" panose="020B0604020202020204" pitchFamily="34" charset="0"/>
                      </a:endParaRPr>
                    </a:p>
                    <a:p>
                      <a:pPr algn="ctr"/>
                      <a:r>
                        <a:rPr lang="en-US" sz="1100">
                          <a:solidFill>
                            <a:schemeClr val="tx1"/>
                          </a:solidFill>
                          <a:latin typeface="Arial" panose="020B0604020202020204" pitchFamily="34" charset="0"/>
                          <a:cs typeface="Arial" panose="020B0604020202020204" pitchFamily="34" charset="0"/>
                        </a:rPr>
                        <a:t>(cum below</a:t>
                      </a:r>
                      <a:r>
                        <a:rPr lang="en-US" sz="1100" baseline="0">
                          <a:solidFill>
                            <a:schemeClr val="tx1"/>
                          </a:solidFill>
                          <a:latin typeface="Arial" panose="020B0604020202020204" pitchFamily="34" charset="0"/>
                          <a:cs typeface="Arial" panose="020B0604020202020204" pitchFamily="34" charset="0"/>
                        </a:rPr>
                        <a:t> Stage 5)</a:t>
                      </a:r>
                      <a:endParaRPr lang="en-US" sz="110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a:solidFill>
                            <a:schemeClr val="tx1"/>
                          </a:solidFill>
                          <a:latin typeface="Arial" panose="020B0604020202020204" pitchFamily="34" charset="0"/>
                          <a:cs typeface="Arial" panose="020B0604020202020204" pitchFamily="34" charset="0"/>
                        </a:rPr>
                        <a:t>25 dB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a:txBody>
                    <a:bodyPr/>
                    <a:lstStyle/>
                    <a:p>
                      <a:pPr algn="ctr"/>
                      <a:r>
                        <a:rPr lang="en-US" sz="1200">
                          <a:solidFill>
                            <a:schemeClr val="tx1"/>
                          </a:solidFill>
                          <a:latin typeface="Arial" panose="020B0604020202020204" pitchFamily="34" charset="0"/>
                          <a:cs typeface="Arial" panose="020B0604020202020204" pitchFamily="34" charset="0"/>
                        </a:rPr>
                        <a:t>25 dB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35 dB</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extLst>
                  <a:ext uri="{0D108BD9-81ED-4DB2-BD59-A6C34878D82A}">
                    <a16:rowId xmlns:a16="http://schemas.microsoft.com/office/drawing/2014/main" val="562203924"/>
                  </a:ext>
                </a:extLst>
              </a:tr>
              <a:tr h="1027658">
                <a:tc gridSpan="4">
                  <a:txBody>
                    <a:bodyPr/>
                    <a:lstStyle/>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en-US" sz="1100" i="0" strike="noStrike">
                          <a:solidFill>
                            <a:schemeClr val="tx1"/>
                          </a:solidFill>
                          <a:latin typeface="Arial" panose="020B0604020202020204" pitchFamily="34" charset="0"/>
                          <a:cs typeface="Arial" panose="020B0604020202020204" pitchFamily="34" charset="0"/>
                        </a:rPr>
                        <a:t>Aircraft operations improvements may yield significant system-level efficiencies and reduced atmospheric impacts in time at the fleet and vehicle levels</a:t>
                      </a:r>
                    </a:p>
                    <a:p>
                      <a:pPr marL="228600" indent="-228600" algn="l">
                        <a:buAutoNum type="arabicParenR"/>
                      </a:pPr>
                      <a:r>
                        <a:rPr lang="en-US" sz="1100" strike="noStrike">
                          <a:solidFill>
                            <a:schemeClr val="tx1"/>
                          </a:solidFill>
                          <a:latin typeface="Arial" panose="020B0604020202020204" pitchFamily="34" charset="0"/>
                          <a:cs typeface="Arial" panose="020B0604020202020204" pitchFamily="34" charset="0"/>
                        </a:rPr>
                        <a:t>CAEP 10 CO</a:t>
                      </a:r>
                      <a:r>
                        <a:rPr lang="en-US" sz="1100" strike="noStrike" baseline="-25000">
                          <a:solidFill>
                            <a:schemeClr val="tx1"/>
                          </a:solidFill>
                          <a:latin typeface="Arial" panose="020B0604020202020204" pitchFamily="34" charset="0"/>
                          <a:cs typeface="Arial" panose="020B0604020202020204" pitchFamily="34" charset="0"/>
                        </a:rPr>
                        <a:t>2</a:t>
                      </a:r>
                      <a:r>
                        <a:rPr lang="en-US" sz="1100" strike="noStrike">
                          <a:solidFill>
                            <a:schemeClr val="tx1"/>
                          </a:solidFill>
                          <a:latin typeface="Arial" panose="020B0604020202020204" pitchFamily="34" charset="0"/>
                          <a:cs typeface="Arial" panose="020B0604020202020204" pitchFamily="34" charset="0"/>
                        </a:rPr>
                        <a:t> metric is energy-use based; energy use per available seat-mile also tracked</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en-US" sz="1100" strike="noStrike">
                          <a:solidFill>
                            <a:schemeClr val="tx1"/>
                          </a:solidFill>
                          <a:latin typeface="Arial" panose="020B0604020202020204" pitchFamily="34" charset="0"/>
                          <a:cs typeface="Arial" panose="020B0604020202020204" pitchFamily="34" charset="0"/>
                        </a:rPr>
                        <a:t>Life-Cycle GHG emission benefit from sustainable aviation fuels (SAFs) is additional, with possible trades between energy efficiency and non-drop-in fuels recognized in the Far Term</a:t>
                      </a:r>
                    </a:p>
                    <a:p>
                      <a:pPr marL="228600" marR="0" lvl="0" indent="-228600" algn="l" defTabSz="457200" rtl="0" eaLnBrk="1" fontAlgn="auto" latinLnBrk="0" hangingPunct="1">
                        <a:lnSpc>
                          <a:spcPct val="100000"/>
                        </a:lnSpc>
                        <a:spcBef>
                          <a:spcPts val="0"/>
                        </a:spcBef>
                        <a:spcAft>
                          <a:spcPts val="0"/>
                        </a:spcAft>
                        <a:buClrTx/>
                        <a:buSzTx/>
                        <a:buFontTx/>
                        <a:buAutoNum type="arabicParenR"/>
                        <a:tabLst/>
                        <a:defRPr/>
                      </a:pPr>
                      <a:r>
                        <a:rPr lang="en-US" sz="1100" i="0" strike="noStrike">
                          <a:solidFill>
                            <a:schemeClr val="tx1"/>
                          </a:solidFill>
                          <a:latin typeface="Arial" panose="020B0604020202020204" pitchFamily="34" charset="0"/>
                          <a:cs typeface="Arial" panose="020B0604020202020204" pitchFamily="34" charset="0"/>
                        </a:rPr>
                        <a:t>CAEP standards for Cruise NO</a:t>
                      </a:r>
                      <a:r>
                        <a:rPr lang="en-US" sz="1100" i="0" strike="noStrike" baseline="-25000">
                          <a:solidFill>
                            <a:schemeClr val="tx1"/>
                          </a:solidFill>
                          <a:latin typeface="Arial" panose="020B0604020202020204" pitchFamily="34" charset="0"/>
                          <a:cs typeface="Arial" panose="020B0604020202020204" pitchFamily="34" charset="0"/>
                        </a:rPr>
                        <a:t>x</a:t>
                      </a:r>
                      <a:r>
                        <a:rPr lang="en-US" sz="1100" i="0" strike="noStrike">
                          <a:solidFill>
                            <a:schemeClr val="tx1"/>
                          </a:solidFill>
                          <a:latin typeface="Arial" panose="020B0604020202020204" pitchFamily="34" charset="0"/>
                          <a:cs typeface="Arial" panose="020B0604020202020204" pitchFamily="34" charset="0"/>
                        </a:rPr>
                        <a:t> are not yet established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8FFD2"/>
                    </a:solidFill>
                  </a:tcPr>
                </a:tc>
                <a:tc hMerge="1">
                  <a:txBody>
                    <a:bodyPr/>
                    <a:lstStyle/>
                    <a:p>
                      <a:pPr algn="ctr"/>
                      <a:endParaRPr lang="en-US" sz="1600" strike="noStrike">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8FFD2"/>
                    </a:solidFill>
                  </a:tcPr>
                </a:tc>
                <a:tc hMerge="1">
                  <a:txBody>
                    <a:bodyPr/>
                    <a:lstStyle/>
                    <a:p>
                      <a:endParaRPr lang="en-US"/>
                    </a:p>
                  </a:txBody>
                  <a:tcPr/>
                </a:tc>
                <a:tc hMerge="1">
                  <a:txBody>
                    <a:bodyPr/>
                    <a:lstStyle/>
                    <a:p>
                      <a:pPr marL="228600" indent="-228600" algn="l">
                        <a:buAutoNum type="arabicParenR"/>
                      </a:pPr>
                      <a:endParaRPr lang="en-US" sz="1400" strike="noStrike">
                        <a:solidFill>
                          <a:srgbClr val="FF0000"/>
                        </a:solidFill>
                        <a:latin typeface="Arial" panose="020B0604020202020204" pitchFamily="34" charset="0"/>
                        <a:cs typeface="Arial" panose="020B0604020202020204" pitchFamily="34" charset="0"/>
                      </a:endParaRPr>
                    </a:p>
                  </a:txBody>
                  <a:tcPr marL="68580" marR="68580" marT="34290" marB="34290" anchor="ctr">
                    <a:lnT w="12700" cap="flat" cmpd="sng" algn="ctr">
                      <a:solidFill>
                        <a:schemeClr val="tx1"/>
                      </a:solidFill>
                      <a:prstDash val="solid"/>
                      <a:round/>
                      <a:headEnd type="none" w="med" len="med"/>
                      <a:tailEnd type="none" w="med" len="med"/>
                    </a:lnT>
                    <a:solidFill>
                      <a:srgbClr val="D8FFD2"/>
                    </a:solidFill>
                  </a:tcPr>
                </a:tc>
                <a:extLst>
                  <a:ext uri="{0D108BD9-81ED-4DB2-BD59-A6C34878D82A}">
                    <a16:rowId xmlns:a16="http://schemas.microsoft.com/office/drawing/2014/main" val="1498312413"/>
                  </a:ext>
                </a:extLst>
              </a:tr>
            </a:tbl>
          </a:graphicData>
        </a:graphic>
      </p:graphicFrame>
      <p:sp>
        <p:nvSpPr>
          <p:cNvPr id="2" name="Slide Number Placeholder 8">
            <a:extLst>
              <a:ext uri="{FF2B5EF4-FFF2-40B4-BE49-F238E27FC236}">
                <a16:creationId xmlns:a16="http://schemas.microsoft.com/office/drawing/2014/main" id="{6F4A5CB4-C391-F05B-B5E6-2B0740DDA580}"/>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15</a:t>
            </a:fld>
            <a:endParaRPr lang="en-US" sz="1200">
              <a:solidFill>
                <a:schemeClr val="bg1"/>
              </a:solidFill>
            </a:endParaRPr>
          </a:p>
        </p:txBody>
      </p:sp>
      <p:sp>
        <p:nvSpPr>
          <p:cNvPr id="6" name="TextBox 5">
            <a:extLst>
              <a:ext uri="{FF2B5EF4-FFF2-40B4-BE49-F238E27FC236}">
                <a16:creationId xmlns:a16="http://schemas.microsoft.com/office/drawing/2014/main" id="{3405C4D1-51E1-097C-CEE9-E74EA16F69EC}"/>
              </a:ext>
            </a:extLst>
          </p:cNvPr>
          <p:cNvSpPr txBox="1"/>
          <p:nvPr/>
        </p:nvSpPr>
        <p:spPr>
          <a:xfrm>
            <a:off x="6979135" y="1061012"/>
            <a:ext cx="5087007" cy="369332"/>
          </a:xfrm>
          <a:prstGeom prst="rect">
            <a:avLst/>
          </a:prstGeom>
          <a:noFill/>
        </p:spPr>
        <p:txBody>
          <a:bodyPr wrap="square" rtlCol="0">
            <a:spAutoFit/>
          </a:bodyPr>
          <a:lstStyle/>
          <a:p>
            <a:r>
              <a:rPr lang="en-US">
                <a:solidFill>
                  <a:srgbClr val="FF0000"/>
                </a:solidFill>
              </a:rPr>
              <a:t>Draft currently undergoing final internal review</a:t>
            </a:r>
          </a:p>
        </p:txBody>
      </p:sp>
    </p:spTree>
    <p:extLst>
      <p:ext uri="{BB962C8B-B14F-4D97-AF65-F5344CB8AC3E}">
        <p14:creationId xmlns:p14="http://schemas.microsoft.com/office/powerpoint/2010/main" val="2772586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a:extLst>
              <a:ext uri="{FF2B5EF4-FFF2-40B4-BE49-F238E27FC236}">
                <a16:creationId xmlns:a16="http://schemas.microsoft.com/office/drawing/2014/main" id="{AB2F119A-17BD-EA43-6E95-0759AD40AB49}"/>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AA1CF0-2751-9942-BBAA-4C77DDDF2B1B}" type="slidenum">
              <a:rPr lang="en-US" sz="1200" smtClean="0">
                <a:solidFill>
                  <a:schemeClr val="bg1"/>
                </a:solidFill>
                <a:latin typeface="Arial" panose="020B0604020202020204" pitchFamily="34" charset="0"/>
                <a:ea typeface="ＭＳ Ｐゴシック"/>
                <a:cs typeface="Arial" panose="020B0604020202020204" pitchFamily="34" charset="0"/>
              </a:rPr>
              <a:pPr algn="ctr">
                <a:defRPr/>
              </a:pPr>
              <a:t>16</a:t>
            </a:fld>
            <a:endParaRPr lang="en-US" sz="1200">
              <a:solidFill>
                <a:schemeClr val="bg1"/>
              </a:solidFill>
              <a:latin typeface="Arial" panose="020B0604020202020204" pitchFamily="34" charset="0"/>
              <a:ea typeface="ＭＳ Ｐゴシック"/>
              <a:cs typeface="Arial" panose="020B0604020202020204" pitchFamily="34" charset="0"/>
            </a:endParaRPr>
          </a:p>
        </p:txBody>
      </p:sp>
      <p:sp>
        <p:nvSpPr>
          <p:cNvPr id="2" name="Title 1">
            <a:extLst>
              <a:ext uri="{FF2B5EF4-FFF2-40B4-BE49-F238E27FC236}">
                <a16:creationId xmlns:a16="http://schemas.microsoft.com/office/drawing/2014/main" id="{71C0685D-4E5D-0964-F58B-F020F70CF4A8}"/>
              </a:ext>
            </a:extLst>
          </p:cNvPr>
          <p:cNvSpPr txBox="1">
            <a:spLocks/>
          </p:cNvSpPr>
          <p:nvPr/>
        </p:nvSpPr>
        <p:spPr>
          <a:xfrm>
            <a:off x="218755" y="142081"/>
            <a:ext cx="10701291" cy="522898"/>
          </a:xfrm>
          <a:prstGeom prst="rect">
            <a:avLst/>
          </a:prstGeom>
        </p:spPr>
        <p:txBody>
          <a:bodyPr/>
          <a:lst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a:lstStyle>
          <a:p>
            <a:r>
              <a:rPr lang="en-US"/>
              <a:t>Thoughts on a Beyond SFNP National Partnership</a:t>
            </a:r>
          </a:p>
          <a:p>
            <a:endParaRPr lang="en-US"/>
          </a:p>
        </p:txBody>
      </p:sp>
      <p:grpSp>
        <p:nvGrpSpPr>
          <p:cNvPr id="8" name="Group 7">
            <a:extLst>
              <a:ext uri="{FF2B5EF4-FFF2-40B4-BE49-F238E27FC236}">
                <a16:creationId xmlns:a16="http://schemas.microsoft.com/office/drawing/2014/main" id="{8CC43149-B5E0-3E42-A526-C38568BEBD19}"/>
              </a:ext>
            </a:extLst>
          </p:cNvPr>
          <p:cNvGrpSpPr/>
          <p:nvPr/>
        </p:nvGrpSpPr>
        <p:grpSpPr>
          <a:xfrm>
            <a:off x="8201203" y="3405749"/>
            <a:ext cx="3456136" cy="2009113"/>
            <a:chOff x="7075827" y="3629792"/>
            <a:chExt cx="4338338" cy="2257247"/>
          </a:xfrm>
        </p:grpSpPr>
        <p:pic>
          <p:nvPicPr>
            <p:cNvPr id="7" name="Picture 6" descr="An airplane wing in the sky&#10;&#10;Description automatically generated">
              <a:extLst>
                <a:ext uri="{FF2B5EF4-FFF2-40B4-BE49-F238E27FC236}">
                  <a16:creationId xmlns:a16="http://schemas.microsoft.com/office/drawing/2014/main" id="{FDC946E2-68A7-B949-78E1-379D01FC9D3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7075827" y="4421905"/>
              <a:ext cx="1139392" cy="1465134"/>
            </a:xfrm>
            <a:prstGeom prst="rect">
              <a:avLst/>
            </a:prstGeom>
          </p:spPr>
        </p:pic>
        <p:pic>
          <p:nvPicPr>
            <p:cNvPr id="14" name="Picture 13" descr="A poster of a plane flying over a runway&#10;&#10;Description automatically generated">
              <a:extLst>
                <a:ext uri="{FF2B5EF4-FFF2-40B4-BE49-F238E27FC236}">
                  <a16:creationId xmlns:a16="http://schemas.microsoft.com/office/drawing/2014/main" id="{D44307DA-82D7-3CC6-BFA4-AAAEC095BD5B}"/>
                </a:ext>
              </a:extLst>
            </p:cNvPr>
            <p:cNvPicPr>
              <a:picLocks noChangeAspect="1"/>
            </p:cNvPicPr>
            <p:nvPr/>
          </p:nvPicPr>
          <p:blipFill>
            <a:blip r:embed="rId4" cstate="print">
              <a:alphaModFix amt="50000"/>
              <a:extLst>
                <a:ext uri="{28A0092B-C50C-407E-A947-70E740481C1C}">
                  <a14:useLocalDpi xmlns:a14="http://schemas.microsoft.com/office/drawing/2010/main"/>
                </a:ext>
              </a:extLst>
            </a:blip>
            <a:stretch>
              <a:fillRect/>
            </a:stretch>
          </p:blipFill>
          <p:spPr>
            <a:xfrm>
              <a:off x="8768375" y="4416007"/>
              <a:ext cx="1132384" cy="1465134"/>
            </a:xfrm>
            <a:prstGeom prst="rect">
              <a:avLst/>
            </a:prstGeom>
          </p:spPr>
        </p:pic>
        <p:pic>
          <p:nvPicPr>
            <p:cNvPr id="9" name="Picture 8" descr="A document with text on it&#10;&#10;Description automatically generated">
              <a:extLst>
                <a:ext uri="{FF2B5EF4-FFF2-40B4-BE49-F238E27FC236}">
                  <a16:creationId xmlns:a16="http://schemas.microsoft.com/office/drawing/2014/main" id="{123A66A2-D4B7-9A91-E9A9-A29282BA9219}"/>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10237830" y="3629792"/>
              <a:ext cx="1176335" cy="1661807"/>
            </a:xfrm>
            <a:prstGeom prst="rect">
              <a:avLst/>
            </a:prstGeom>
            <a:ln>
              <a:solidFill>
                <a:schemeClr val="tx1"/>
              </a:solidFill>
            </a:ln>
          </p:spPr>
        </p:pic>
      </p:grpSp>
      <p:pic>
        <p:nvPicPr>
          <p:cNvPr id="27" name="Picture 26" descr="A close-up of a sign&#10;&#10;Description automatically generated">
            <a:extLst>
              <a:ext uri="{FF2B5EF4-FFF2-40B4-BE49-F238E27FC236}">
                <a16:creationId xmlns:a16="http://schemas.microsoft.com/office/drawing/2014/main" id="{0CB7CBDC-C420-9539-CF66-79C1A1C80D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52488" y="3312828"/>
            <a:ext cx="3684393" cy="591442"/>
          </a:xfrm>
          <a:prstGeom prst="rect">
            <a:avLst/>
          </a:prstGeom>
          <a:effectLst/>
        </p:spPr>
      </p:pic>
      <p:pic>
        <p:nvPicPr>
          <p:cNvPr id="30" name="Picture 29" descr="A close up of a sign&#10;&#10;Description automatically generated">
            <a:extLst>
              <a:ext uri="{FF2B5EF4-FFF2-40B4-BE49-F238E27FC236}">
                <a16:creationId xmlns:a16="http://schemas.microsoft.com/office/drawing/2014/main" id="{89859A50-4B0B-7B3E-8DD1-75C054A2DA99}"/>
              </a:ext>
            </a:extLst>
          </p:cNvPr>
          <p:cNvPicPr>
            <a:picLocks noChangeAspect="1"/>
          </p:cNvPicPr>
          <p:nvPr/>
        </p:nvPicPr>
        <p:blipFill rotWithShape="1">
          <a:blip r:embed="rId7">
            <a:extLst>
              <a:ext uri="{28A0092B-C50C-407E-A947-70E740481C1C}">
                <a14:useLocalDpi xmlns:a14="http://schemas.microsoft.com/office/drawing/2010/main" val="0"/>
              </a:ext>
            </a:extLst>
          </a:blip>
          <a:srcRect l="4878" t="7121" r="2723" b="9387"/>
          <a:stretch/>
        </p:blipFill>
        <p:spPr>
          <a:xfrm>
            <a:off x="6800100" y="3278465"/>
            <a:ext cx="2474826" cy="761274"/>
          </a:xfrm>
          <a:prstGeom prst="rect">
            <a:avLst/>
          </a:prstGeom>
          <a:effectLst/>
        </p:spPr>
      </p:pic>
      <p:sp>
        <p:nvSpPr>
          <p:cNvPr id="31" name="Rectangle 30">
            <a:extLst>
              <a:ext uri="{FF2B5EF4-FFF2-40B4-BE49-F238E27FC236}">
                <a16:creationId xmlns:a16="http://schemas.microsoft.com/office/drawing/2014/main" id="{6C07EE1B-85A0-DEA6-9801-0646F6556257}"/>
              </a:ext>
            </a:extLst>
          </p:cNvPr>
          <p:cNvSpPr/>
          <p:nvPr/>
        </p:nvSpPr>
        <p:spPr>
          <a:xfrm>
            <a:off x="0" y="6163056"/>
            <a:ext cx="12192000" cy="694944"/>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a:ea typeface="Montserrat" charset="0"/>
                <a:cs typeface="Arial"/>
              </a:rPr>
              <a:t>The next National Partnership will require us to think broadly - </a:t>
            </a:r>
            <a:r>
              <a:rPr lang="en-US" i="1">
                <a:solidFill>
                  <a:schemeClr val="bg1"/>
                </a:solidFill>
                <a:latin typeface="Arial"/>
                <a:ea typeface="Montserrat" charset="0"/>
                <a:cs typeface="Arial"/>
              </a:rPr>
              <a:t>beyond the OML</a:t>
            </a:r>
            <a:r>
              <a:rPr lang="en-US">
                <a:solidFill>
                  <a:schemeClr val="bg1"/>
                </a:solidFill>
                <a:latin typeface="Arial"/>
                <a:ea typeface="Montserrat" charset="0"/>
                <a:cs typeface="Arial"/>
              </a:rPr>
              <a:t>.</a:t>
            </a:r>
          </a:p>
          <a:p>
            <a:pPr algn="ctr"/>
            <a:r>
              <a:rPr lang="en-US">
                <a:solidFill>
                  <a:schemeClr val="bg1"/>
                </a:solidFill>
                <a:latin typeface="Arial"/>
                <a:ea typeface="Montserrat" charset="0"/>
                <a:cs typeface="Arial"/>
              </a:rPr>
              <a:t>Strong cross-government and academic partnership will be critical to enabling an alternative fuels future for aviation.</a:t>
            </a:r>
          </a:p>
        </p:txBody>
      </p:sp>
      <p:pic>
        <p:nvPicPr>
          <p:cNvPr id="36" name="Picture 35" descr="A blue sign with white text&#10;&#10;Description automatically generated">
            <a:extLst>
              <a:ext uri="{FF2B5EF4-FFF2-40B4-BE49-F238E27FC236}">
                <a16:creationId xmlns:a16="http://schemas.microsoft.com/office/drawing/2014/main" id="{18D63A4B-588B-96F9-2A08-E5392C7F88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57602" y="2232762"/>
            <a:ext cx="3638398" cy="530098"/>
          </a:xfrm>
          <a:prstGeom prst="rect">
            <a:avLst/>
          </a:prstGeom>
          <a:effectLst/>
        </p:spPr>
      </p:pic>
      <p:grpSp>
        <p:nvGrpSpPr>
          <p:cNvPr id="4" name="Group 3">
            <a:extLst>
              <a:ext uri="{FF2B5EF4-FFF2-40B4-BE49-F238E27FC236}">
                <a16:creationId xmlns:a16="http://schemas.microsoft.com/office/drawing/2014/main" id="{3DBCB98B-86FE-8683-C625-6F788C529A4E}"/>
              </a:ext>
            </a:extLst>
          </p:cNvPr>
          <p:cNvGrpSpPr/>
          <p:nvPr/>
        </p:nvGrpSpPr>
        <p:grpSpPr>
          <a:xfrm>
            <a:off x="843880" y="1017722"/>
            <a:ext cx="4268120" cy="1020472"/>
            <a:chOff x="360900" y="873653"/>
            <a:chExt cx="5486360" cy="1493476"/>
          </a:xfrm>
        </p:grpSpPr>
        <p:pic>
          <p:nvPicPr>
            <p:cNvPr id="18" name="Picture 17" descr="A cover of a book&#10;&#10;Description automatically generated">
              <a:extLst>
                <a:ext uri="{FF2B5EF4-FFF2-40B4-BE49-F238E27FC236}">
                  <a16:creationId xmlns:a16="http://schemas.microsoft.com/office/drawing/2014/main" id="{CDDE2C58-FC47-F669-967C-86EBF45EBEB8}"/>
                </a:ext>
              </a:extLst>
            </p:cNvPr>
            <p:cNvPicPr>
              <a:picLocks noChangeAspect="1"/>
            </p:cNvPicPr>
            <p:nvPr/>
          </p:nvPicPr>
          <p:blipFill>
            <a:blip r:embed="rId9" cstate="print">
              <a:alphaModFix amt="50000"/>
              <a:extLst>
                <a:ext uri="{28A0092B-C50C-407E-A947-70E740481C1C}">
                  <a14:useLocalDpi xmlns:a14="http://schemas.microsoft.com/office/drawing/2010/main"/>
                </a:ext>
              </a:extLst>
            </a:blip>
            <a:stretch>
              <a:fillRect/>
            </a:stretch>
          </p:blipFill>
          <p:spPr>
            <a:xfrm>
              <a:off x="4734257" y="920387"/>
              <a:ext cx="1113003" cy="1446742"/>
            </a:xfrm>
            <a:prstGeom prst="rect">
              <a:avLst/>
            </a:prstGeom>
            <a:ln>
              <a:solidFill>
                <a:schemeClr val="tx1"/>
              </a:solidFill>
            </a:ln>
          </p:spPr>
        </p:pic>
        <p:pic>
          <p:nvPicPr>
            <p:cNvPr id="22" name="Picture 21" descr="A blue and green triangle design with white lines and white text&#10;&#10;Description automatically generated">
              <a:extLst>
                <a:ext uri="{FF2B5EF4-FFF2-40B4-BE49-F238E27FC236}">
                  <a16:creationId xmlns:a16="http://schemas.microsoft.com/office/drawing/2014/main" id="{DFEDBB53-7711-2DAD-CF20-9D1B4B8D93E9}"/>
                </a:ext>
              </a:extLst>
            </p:cNvPr>
            <p:cNvPicPr>
              <a:picLocks noChangeAspect="1"/>
            </p:cNvPicPr>
            <p:nvPr/>
          </p:nvPicPr>
          <p:blipFill>
            <a:blip r:embed="rId10">
              <a:alphaModFix amt="50000"/>
            </a:blip>
            <a:stretch>
              <a:fillRect/>
            </a:stretch>
          </p:blipFill>
          <p:spPr>
            <a:xfrm>
              <a:off x="360900" y="878809"/>
              <a:ext cx="1115451" cy="1446742"/>
            </a:xfrm>
            <a:prstGeom prst="rect">
              <a:avLst/>
            </a:prstGeom>
            <a:ln w="9525">
              <a:solidFill>
                <a:schemeClr val="tx1"/>
              </a:solidFill>
            </a:ln>
          </p:spPr>
        </p:pic>
        <p:pic>
          <p:nvPicPr>
            <p:cNvPr id="41" name="Picture 40" descr="A logo with blue and orange colors&#10;&#10;Description automatically generated">
              <a:extLst>
                <a:ext uri="{FF2B5EF4-FFF2-40B4-BE49-F238E27FC236}">
                  <a16:creationId xmlns:a16="http://schemas.microsoft.com/office/drawing/2014/main" id="{7853C6E2-ECFB-21BF-8EB3-02C0598743ED}"/>
                </a:ext>
              </a:extLst>
            </p:cNvPr>
            <p:cNvPicPr>
              <a:picLocks noChangeAspect="1"/>
            </p:cNvPicPr>
            <p:nvPr/>
          </p:nvPicPr>
          <p:blipFill>
            <a:blip r:embed="rId11">
              <a:alphaModFix amt="50000"/>
              <a:extLst>
                <a:ext uri="{28A0092B-C50C-407E-A947-70E740481C1C}">
                  <a14:useLocalDpi xmlns:a14="http://schemas.microsoft.com/office/drawing/2010/main" val="0"/>
                </a:ext>
              </a:extLst>
            </a:blip>
            <a:stretch>
              <a:fillRect/>
            </a:stretch>
          </p:blipFill>
          <p:spPr>
            <a:xfrm>
              <a:off x="3033854" y="1364380"/>
              <a:ext cx="1560949" cy="586346"/>
            </a:xfrm>
            <a:prstGeom prst="rect">
              <a:avLst/>
            </a:prstGeom>
          </p:spPr>
        </p:pic>
        <p:pic>
          <p:nvPicPr>
            <p:cNvPr id="43" name="Picture 42" descr="A blue cover with white text&#10;&#10;Description automatically generated">
              <a:extLst>
                <a:ext uri="{FF2B5EF4-FFF2-40B4-BE49-F238E27FC236}">
                  <a16:creationId xmlns:a16="http://schemas.microsoft.com/office/drawing/2014/main" id="{35EFB483-30DE-9C40-70FA-CAE9AA68806A}"/>
                </a:ext>
              </a:extLst>
            </p:cNvPr>
            <p:cNvPicPr>
              <a:picLocks noChangeAspect="1"/>
            </p:cNvPicPr>
            <p:nvPr/>
          </p:nvPicPr>
          <p:blipFill>
            <a:blip r:embed="rId12">
              <a:alphaModFix amt="50000"/>
              <a:extLst>
                <a:ext uri="{28A0092B-C50C-407E-A947-70E740481C1C}">
                  <a14:useLocalDpi xmlns:a14="http://schemas.microsoft.com/office/drawing/2010/main" val="0"/>
                </a:ext>
              </a:extLst>
            </a:blip>
            <a:stretch>
              <a:fillRect/>
            </a:stretch>
          </p:blipFill>
          <p:spPr>
            <a:xfrm>
              <a:off x="1779398" y="873653"/>
              <a:ext cx="1132385" cy="1457055"/>
            </a:xfrm>
            <a:prstGeom prst="rect">
              <a:avLst/>
            </a:prstGeom>
          </p:spPr>
        </p:pic>
      </p:grpSp>
      <p:cxnSp>
        <p:nvCxnSpPr>
          <p:cNvPr id="45" name="Straight Connector 44">
            <a:extLst>
              <a:ext uri="{FF2B5EF4-FFF2-40B4-BE49-F238E27FC236}">
                <a16:creationId xmlns:a16="http://schemas.microsoft.com/office/drawing/2014/main" id="{C45C1F6F-2587-B712-53BA-EA3E55B3E697}"/>
              </a:ext>
            </a:extLst>
          </p:cNvPr>
          <p:cNvCxnSpPr>
            <a:cxnSpLocks/>
          </p:cNvCxnSpPr>
          <p:nvPr/>
        </p:nvCxnSpPr>
        <p:spPr>
          <a:xfrm>
            <a:off x="6214832" y="1050857"/>
            <a:ext cx="0" cy="2269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E9DAD0-F62E-EAE3-C224-F33521C25D59}"/>
              </a:ext>
            </a:extLst>
          </p:cNvPr>
          <p:cNvCxnSpPr>
            <a:cxnSpLocks/>
          </p:cNvCxnSpPr>
          <p:nvPr/>
        </p:nvCxnSpPr>
        <p:spPr>
          <a:xfrm flipV="1">
            <a:off x="6214832" y="2616015"/>
            <a:ext cx="5516060" cy="7038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C802AF7-50FD-FD25-C7B6-B0862C87DCC2}"/>
              </a:ext>
            </a:extLst>
          </p:cNvPr>
          <p:cNvGrpSpPr/>
          <p:nvPr/>
        </p:nvGrpSpPr>
        <p:grpSpPr>
          <a:xfrm>
            <a:off x="427700" y="4008494"/>
            <a:ext cx="3887407" cy="1875756"/>
            <a:chOff x="343510" y="3977399"/>
            <a:chExt cx="4328128" cy="2058493"/>
          </a:xfrm>
        </p:grpSpPr>
        <p:pic>
          <p:nvPicPr>
            <p:cNvPr id="34" name="Picture 33" descr="A blue and white logo&#10;&#10;Description automatically generated">
              <a:extLst>
                <a:ext uri="{FF2B5EF4-FFF2-40B4-BE49-F238E27FC236}">
                  <a16:creationId xmlns:a16="http://schemas.microsoft.com/office/drawing/2014/main" id="{7E38E722-8466-8834-82AB-28C6A95FA472}"/>
                </a:ext>
              </a:extLst>
            </p:cNvPr>
            <p:cNvPicPr>
              <a:picLocks noChangeAspect="1"/>
            </p:cNvPicPr>
            <p:nvPr/>
          </p:nvPicPr>
          <p:blipFill>
            <a:blip r:embed="rId13">
              <a:alphaModFix amt="50000"/>
              <a:extLst>
                <a:ext uri="{28A0092B-C50C-407E-A947-70E740481C1C}">
                  <a14:useLocalDpi xmlns:a14="http://schemas.microsoft.com/office/drawing/2010/main" val="0"/>
                </a:ext>
              </a:extLst>
            </a:blip>
            <a:stretch>
              <a:fillRect/>
            </a:stretch>
          </p:blipFill>
          <p:spPr>
            <a:xfrm>
              <a:off x="443178" y="5083392"/>
              <a:ext cx="3733800" cy="952500"/>
            </a:xfrm>
            <a:prstGeom prst="rect">
              <a:avLst/>
            </a:prstGeom>
          </p:spPr>
        </p:pic>
        <p:pic>
          <p:nvPicPr>
            <p:cNvPr id="39" name="Picture 38" descr="A blue sign with white text&#10;&#10;Description automatically generated">
              <a:extLst>
                <a:ext uri="{FF2B5EF4-FFF2-40B4-BE49-F238E27FC236}">
                  <a16:creationId xmlns:a16="http://schemas.microsoft.com/office/drawing/2014/main" id="{8A9906E8-2D2B-02A5-297C-4A6CA5806C77}"/>
                </a:ext>
              </a:extLst>
            </p:cNvPr>
            <p:cNvPicPr>
              <a:picLocks noChangeAspect="1"/>
            </p:cNvPicPr>
            <p:nvPr/>
          </p:nvPicPr>
          <p:blipFill>
            <a:blip r:embed="rId14">
              <a:alphaModFix amt="50000"/>
              <a:extLst>
                <a:ext uri="{28A0092B-C50C-407E-A947-70E740481C1C}">
                  <a14:useLocalDpi xmlns:a14="http://schemas.microsoft.com/office/drawing/2010/main" val="0"/>
                </a:ext>
              </a:extLst>
            </a:blip>
            <a:stretch>
              <a:fillRect/>
            </a:stretch>
          </p:blipFill>
          <p:spPr>
            <a:xfrm>
              <a:off x="1547438" y="4025129"/>
              <a:ext cx="3124200" cy="787400"/>
            </a:xfrm>
            <a:prstGeom prst="rect">
              <a:avLst/>
            </a:prstGeom>
          </p:spPr>
        </p:pic>
        <p:pic>
          <p:nvPicPr>
            <p:cNvPr id="50" name="Picture 49" descr="A close-up of a logo&#10;&#10;Description automatically generated">
              <a:extLst>
                <a:ext uri="{FF2B5EF4-FFF2-40B4-BE49-F238E27FC236}">
                  <a16:creationId xmlns:a16="http://schemas.microsoft.com/office/drawing/2014/main" id="{11C3C0BB-C54F-0192-C7CF-C9860DC7A408}"/>
                </a:ext>
              </a:extLst>
            </p:cNvPr>
            <p:cNvPicPr>
              <a:picLocks noChangeAspect="1"/>
            </p:cNvPicPr>
            <p:nvPr/>
          </p:nvPicPr>
          <p:blipFill>
            <a:blip r:embed="rId15">
              <a:alphaModFix amt="50000"/>
              <a:extLst>
                <a:ext uri="{28A0092B-C50C-407E-A947-70E740481C1C}">
                  <a14:useLocalDpi xmlns:a14="http://schemas.microsoft.com/office/drawing/2010/main" val="0"/>
                </a:ext>
              </a:extLst>
            </a:blip>
            <a:stretch>
              <a:fillRect/>
            </a:stretch>
          </p:blipFill>
          <p:spPr>
            <a:xfrm>
              <a:off x="343510" y="3977399"/>
              <a:ext cx="958594" cy="1124120"/>
            </a:xfrm>
            <a:prstGeom prst="rect">
              <a:avLst/>
            </a:prstGeom>
          </p:spPr>
        </p:pic>
      </p:grpSp>
      <p:pic>
        <p:nvPicPr>
          <p:cNvPr id="1026" name="Picture 2" descr="Department of Energy Logo and Branding Guidelines | Department of Energy">
            <a:extLst>
              <a:ext uri="{FF2B5EF4-FFF2-40B4-BE49-F238E27FC236}">
                <a16:creationId xmlns:a16="http://schemas.microsoft.com/office/drawing/2014/main" id="{853895D9-C0BE-E15C-D3BA-24753588225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33665" y="2148632"/>
            <a:ext cx="2527419" cy="63493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5EA8D580-AE63-3AB2-E2AD-3D93826357A0}"/>
              </a:ext>
            </a:extLst>
          </p:cNvPr>
          <p:cNvGrpSpPr/>
          <p:nvPr/>
        </p:nvGrpSpPr>
        <p:grpSpPr>
          <a:xfrm>
            <a:off x="6529796" y="493808"/>
            <a:ext cx="4831548" cy="2212727"/>
            <a:chOff x="6107379" y="846375"/>
            <a:chExt cx="5220276" cy="2363962"/>
          </a:xfrm>
        </p:grpSpPr>
        <p:pic>
          <p:nvPicPr>
            <p:cNvPr id="1032" name="Picture 8" descr="ARPA-E CIRCULAR Program">
              <a:extLst>
                <a:ext uri="{FF2B5EF4-FFF2-40B4-BE49-F238E27FC236}">
                  <a16:creationId xmlns:a16="http://schemas.microsoft.com/office/drawing/2014/main" id="{BAB4416E-FEB5-9F49-3132-10804D0B0367}"/>
                </a:ext>
              </a:extLst>
            </p:cNvPr>
            <p:cNvPicPr>
              <a:picLocks noChangeAspect="1" noChangeArrowheads="1"/>
            </p:cNvPicPr>
            <p:nvPr/>
          </p:nvPicPr>
          <p:blipFill>
            <a:blip r:embed="rId17">
              <a:alphaModFix amt="50000"/>
              <a:extLst>
                <a:ext uri="{28A0092B-C50C-407E-A947-70E740481C1C}">
                  <a14:useLocalDpi xmlns:a14="http://schemas.microsoft.com/office/drawing/2010/main" val="0"/>
                </a:ext>
              </a:extLst>
            </a:blip>
            <a:srcRect/>
            <a:stretch>
              <a:fillRect/>
            </a:stretch>
          </p:blipFill>
          <p:spPr bwMode="auto">
            <a:xfrm>
              <a:off x="7941519" y="936013"/>
              <a:ext cx="1415371" cy="9443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RPA-E GREENWELLS Program Graphic">
              <a:extLst>
                <a:ext uri="{FF2B5EF4-FFF2-40B4-BE49-F238E27FC236}">
                  <a16:creationId xmlns:a16="http://schemas.microsoft.com/office/drawing/2014/main" id="{81E61466-E9AD-4283-1CFA-F2BA09399018}"/>
                </a:ext>
              </a:extLst>
            </p:cNvPr>
            <p:cNvPicPr>
              <a:picLocks noChangeAspect="1" noChangeArrowheads="1"/>
            </p:cNvPicPr>
            <p:nvPr/>
          </p:nvPicPr>
          <p:blipFill>
            <a:blip r:embed="rId18">
              <a:alphaModFix amt="50000"/>
              <a:extLst>
                <a:ext uri="{28A0092B-C50C-407E-A947-70E740481C1C}">
                  <a14:useLocalDpi xmlns:a14="http://schemas.microsoft.com/office/drawing/2010/main" val="0"/>
                </a:ext>
              </a:extLst>
            </a:blip>
            <a:srcRect/>
            <a:stretch>
              <a:fillRect/>
            </a:stretch>
          </p:blipFill>
          <p:spPr bwMode="auto">
            <a:xfrm>
              <a:off x="8943491" y="940051"/>
              <a:ext cx="1415371" cy="94430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RPA-E ECOSynBio Program">
              <a:extLst>
                <a:ext uri="{FF2B5EF4-FFF2-40B4-BE49-F238E27FC236}">
                  <a16:creationId xmlns:a16="http://schemas.microsoft.com/office/drawing/2014/main" id="{57C4C664-9F67-EAAB-882C-EB19280EA594}"/>
                </a:ext>
              </a:extLst>
            </p:cNvPr>
            <p:cNvPicPr>
              <a:picLocks noChangeAspect="1" noChangeArrowheads="1"/>
            </p:cNvPicPr>
            <p:nvPr/>
          </p:nvPicPr>
          <p:blipFill>
            <a:blip r:embed="rId19">
              <a:alphaModFix amt="50000"/>
              <a:extLst>
                <a:ext uri="{28A0092B-C50C-407E-A947-70E740481C1C}">
                  <a14:useLocalDpi xmlns:a14="http://schemas.microsoft.com/office/drawing/2010/main" val="0"/>
                </a:ext>
              </a:extLst>
            </a:blip>
            <a:srcRect/>
            <a:stretch>
              <a:fillRect/>
            </a:stretch>
          </p:blipFill>
          <p:spPr bwMode="auto">
            <a:xfrm>
              <a:off x="9555311" y="2225560"/>
              <a:ext cx="1607101" cy="98477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RPA-E REEACH Program">
              <a:extLst>
                <a:ext uri="{FF2B5EF4-FFF2-40B4-BE49-F238E27FC236}">
                  <a16:creationId xmlns:a16="http://schemas.microsoft.com/office/drawing/2014/main" id="{174C0ACA-D4B2-323C-4EC4-AF823E3546BD}"/>
                </a:ext>
              </a:extLst>
            </p:cNvPr>
            <p:cNvPicPr>
              <a:picLocks noChangeAspect="1" noChangeArrowheads="1"/>
            </p:cNvPicPr>
            <p:nvPr/>
          </p:nvPicPr>
          <p:blipFill>
            <a:blip r:embed="rId20">
              <a:alphaModFix amt="50000"/>
              <a:extLst>
                <a:ext uri="{28A0092B-C50C-407E-A947-70E740481C1C}">
                  <a14:useLocalDpi xmlns:a14="http://schemas.microsoft.com/office/drawing/2010/main" val="0"/>
                </a:ext>
              </a:extLst>
            </a:blip>
            <a:srcRect/>
            <a:stretch>
              <a:fillRect/>
            </a:stretch>
          </p:blipFill>
          <p:spPr bwMode="auto">
            <a:xfrm>
              <a:off x="10194137" y="1124933"/>
              <a:ext cx="1133518" cy="113614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RPA-E ASCEND Program">
              <a:extLst>
                <a:ext uri="{FF2B5EF4-FFF2-40B4-BE49-F238E27FC236}">
                  <a16:creationId xmlns:a16="http://schemas.microsoft.com/office/drawing/2014/main" id="{BC6C4846-7A93-862F-28F6-73D981F39A56}"/>
                </a:ext>
              </a:extLst>
            </p:cNvPr>
            <p:cNvPicPr>
              <a:picLocks noChangeAspect="1" noChangeArrowheads="1"/>
            </p:cNvPicPr>
            <p:nvPr/>
          </p:nvPicPr>
          <p:blipFill>
            <a:blip r:embed="rId21">
              <a:alphaModFix amt="50000"/>
              <a:extLst>
                <a:ext uri="{28A0092B-C50C-407E-A947-70E740481C1C}">
                  <a14:useLocalDpi xmlns:a14="http://schemas.microsoft.com/office/drawing/2010/main" val="0"/>
                </a:ext>
              </a:extLst>
            </a:blip>
            <a:srcRect/>
            <a:stretch>
              <a:fillRect/>
            </a:stretch>
          </p:blipFill>
          <p:spPr bwMode="auto">
            <a:xfrm>
              <a:off x="7062473" y="846375"/>
              <a:ext cx="1133518" cy="10971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RPA-E PROPEL-1K Program">
              <a:extLst>
                <a:ext uri="{FF2B5EF4-FFF2-40B4-BE49-F238E27FC236}">
                  <a16:creationId xmlns:a16="http://schemas.microsoft.com/office/drawing/2014/main" id="{5F3E7773-7208-86A4-5785-A38E0028DC60}"/>
                </a:ext>
              </a:extLst>
            </p:cNvPr>
            <p:cNvPicPr>
              <a:picLocks noChangeAspect="1" noChangeArrowheads="1"/>
            </p:cNvPicPr>
            <p:nvPr/>
          </p:nvPicPr>
          <p:blipFill>
            <a:blip r:embed="rId22">
              <a:alphaModFix amt="50000"/>
              <a:extLst>
                <a:ext uri="{28A0092B-C50C-407E-A947-70E740481C1C}">
                  <a14:useLocalDpi xmlns:a14="http://schemas.microsoft.com/office/drawing/2010/main" val="0"/>
                </a:ext>
              </a:extLst>
            </a:blip>
            <a:srcRect/>
            <a:stretch>
              <a:fillRect/>
            </a:stretch>
          </p:blipFill>
          <p:spPr bwMode="auto">
            <a:xfrm>
              <a:off x="6107379" y="1562294"/>
              <a:ext cx="1477167" cy="98477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white text on a black background&#10;&#10;Description automatically generated">
              <a:extLst>
                <a:ext uri="{FF2B5EF4-FFF2-40B4-BE49-F238E27FC236}">
                  <a16:creationId xmlns:a16="http://schemas.microsoft.com/office/drawing/2014/main" id="{897BF148-B2BF-4FCC-7241-409FE13DE97E}"/>
                </a:ext>
              </a:extLst>
            </p:cNvPr>
            <p:cNvPicPr>
              <a:picLocks noChangeAspect="1"/>
            </p:cNvPicPr>
            <p:nvPr/>
          </p:nvPicPr>
          <p:blipFill rotWithShape="1">
            <a:blip r:embed="rId23">
              <a:alphaModFix amt="50000"/>
              <a:extLst>
                <a:ext uri="{28A0092B-C50C-407E-A947-70E740481C1C}">
                  <a14:useLocalDpi xmlns:a14="http://schemas.microsoft.com/office/drawing/2010/main" val="0"/>
                </a:ext>
              </a:extLst>
            </a:blip>
            <a:srcRect t="19813" b="-1"/>
            <a:stretch/>
          </p:blipFill>
          <p:spPr>
            <a:xfrm>
              <a:off x="7413345" y="1952429"/>
              <a:ext cx="1952820" cy="578807"/>
            </a:xfrm>
            <a:prstGeom prst="rect">
              <a:avLst/>
            </a:prstGeom>
            <a:effectLst/>
          </p:spPr>
        </p:pic>
      </p:grpSp>
      <p:cxnSp>
        <p:nvCxnSpPr>
          <p:cNvPr id="17" name="Straight Connector 16">
            <a:extLst>
              <a:ext uri="{FF2B5EF4-FFF2-40B4-BE49-F238E27FC236}">
                <a16:creationId xmlns:a16="http://schemas.microsoft.com/office/drawing/2014/main" id="{F98F51A3-9191-9BE0-7105-97EFEDE8A77E}"/>
              </a:ext>
            </a:extLst>
          </p:cNvPr>
          <p:cNvCxnSpPr>
            <a:cxnSpLocks/>
          </p:cNvCxnSpPr>
          <p:nvPr/>
        </p:nvCxnSpPr>
        <p:spPr>
          <a:xfrm flipH="1" flipV="1">
            <a:off x="698774" y="2600683"/>
            <a:ext cx="5516057" cy="7192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CEC0C2E-32FB-B7E3-9BE0-EE3F7694573C}"/>
              </a:ext>
            </a:extLst>
          </p:cNvPr>
          <p:cNvCxnSpPr>
            <a:cxnSpLocks/>
          </p:cNvCxnSpPr>
          <p:nvPr/>
        </p:nvCxnSpPr>
        <p:spPr>
          <a:xfrm flipH="1">
            <a:off x="3817629" y="3319911"/>
            <a:ext cx="2397202" cy="27375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BE1C5F92-EA47-FAB5-28E0-F6B440B5F849}"/>
              </a:ext>
            </a:extLst>
          </p:cNvPr>
          <p:cNvGrpSpPr/>
          <p:nvPr/>
        </p:nvGrpSpPr>
        <p:grpSpPr>
          <a:xfrm>
            <a:off x="4679253" y="3977756"/>
            <a:ext cx="3090634" cy="2149468"/>
            <a:chOff x="4679253" y="3977756"/>
            <a:chExt cx="3090634" cy="2149468"/>
          </a:xfrm>
        </p:grpSpPr>
        <p:sp>
          <p:nvSpPr>
            <p:cNvPr id="32" name="Rectangle 31">
              <a:extLst>
                <a:ext uri="{FF2B5EF4-FFF2-40B4-BE49-F238E27FC236}">
                  <a16:creationId xmlns:a16="http://schemas.microsoft.com/office/drawing/2014/main" id="{4A209FAC-3F5E-2A9E-9CD0-E004EBDAC7DE}"/>
                </a:ext>
              </a:extLst>
            </p:cNvPr>
            <p:cNvSpPr/>
            <p:nvPr/>
          </p:nvSpPr>
          <p:spPr>
            <a:xfrm>
              <a:off x="4766151" y="5694562"/>
              <a:ext cx="3003736" cy="43266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latin typeface="Helvetica" pitchFamily="2" charset="0"/>
                </a:rPr>
                <a:t>Academic </a:t>
              </a:r>
              <a:r>
                <a:rPr lang="en-US" sz="2000" err="1">
                  <a:latin typeface="Helvetica" pitchFamily="2" charset="0"/>
                </a:rPr>
                <a:t>CoEs</a:t>
              </a:r>
              <a:r>
                <a:rPr lang="en-US" sz="2000">
                  <a:latin typeface="Helvetica" pitchFamily="2" charset="0"/>
                </a:rPr>
                <a:t> + UTCs</a:t>
              </a:r>
            </a:p>
          </p:txBody>
        </p:sp>
        <p:grpSp>
          <p:nvGrpSpPr>
            <p:cNvPr id="56" name="Group 55">
              <a:extLst>
                <a:ext uri="{FF2B5EF4-FFF2-40B4-BE49-F238E27FC236}">
                  <a16:creationId xmlns:a16="http://schemas.microsoft.com/office/drawing/2014/main" id="{9676A80B-C3E5-3851-5F99-A414B6D1D08E}"/>
                </a:ext>
              </a:extLst>
            </p:cNvPr>
            <p:cNvGrpSpPr/>
            <p:nvPr/>
          </p:nvGrpSpPr>
          <p:grpSpPr>
            <a:xfrm>
              <a:off x="4679253" y="3977756"/>
              <a:ext cx="3079418" cy="1717851"/>
              <a:chOff x="4679253" y="3977756"/>
              <a:chExt cx="3079418" cy="1717851"/>
            </a:xfrm>
          </p:grpSpPr>
          <p:pic>
            <p:nvPicPr>
              <p:cNvPr id="40" name="Picture 39" descr="A logo of a university&#10;&#10;Description automatically generated">
                <a:extLst>
                  <a:ext uri="{FF2B5EF4-FFF2-40B4-BE49-F238E27FC236}">
                    <a16:creationId xmlns:a16="http://schemas.microsoft.com/office/drawing/2014/main" id="{6E1B8946-81D4-17AB-81EC-8235B9050A90}"/>
                  </a:ext>
                </a:extLst>
              </p:cNvPr>
              <p:cNvPicPr>
                <a:picLocks noChangeAspect="1"/>
              </p:cNvPicPr>
              <p:nvPr/>
            </p:nvPicPr>
            <p:blipFill>
              <a:blip r:embed="rId24">
                <a:alphaModFix amt="50000"/>
                <a:extLst>
                  <a:ext uri="{28A0092B-C50C-407E-A947-70E740481C1C}">
                    <a14:useLocalDpi xmlns:a14="http://schemas.microsoft.com/office/drawing/2010/main" val="0"/>
                  </a:ext>
                </a:extLst>
              </a:blip>
              <a:stretch>
                <a:fillRect/>
              </a:stretch>
            </p:blipFill>
            <p:spPr>
              <a:xfrm>
                <a:off x="5277284" y="5195659"/>
                <a:ext cx="735821" cy="499948"/>
              </a:xfrm>
              <a:prstGeom prst="rect">
                <a:avLst/>
              </a:prstGeom>
            </p:spPr>
          </p:pic>
          <p:pic>
            <p:nvPicPr>
              <p:cNvPr id="37" name="Picture 36" descr="A blue and white logo&#10;&#10;Description automatically generated">
                <a:extLst>
                  <a:ext uri="{FF2B5EF4-FFF2-40B4-BE49-F238E27FC236}">
                    <a16:creationId xmlns:a16="http://schemas.microsoft.com/office/drawing/2014/main" id="{08D94865-A716-F197-9142-554670D7FBC6}"/>
                  </a:ext>
                </a:extLst>
              </p:cNvPr>
              <p:cNvPicPr>
                <a:picLocks noChangeAspect="1"/>
              </p:cNvPicPr>
              <p:nvPr/>
            </p:nvPicPr>
            <p:blipFill>
              <a:blip r:embed="rId25">
                <a:alphaModFix amt="50000"/>
                <a:extLst>
                  <a:ext uri="{28A0092B-C50C-407E-A947-70E740481C1C}">
                    <a14:useLocalDpi xmlns:a14="http://schemas.microsoft.com/office/drawing/2010/main" val="0"/>
                  </a:ext>
                </a:extLst>
              </a:blip>
              <a:stretch>
                <a:fillRect/>
              </a:stretch>
            </p:blipFill>
            <p:spPr>
              <a:xfrm>
                <a:off x="5572537" y="3977756"/>
                <a:ext cx="510256" cy="802904"/>
              </a:xfrm>
              <a:prstGeom prst="rect">
                <a:avLst/>
              </a:prstGeom>
            </p:spPr>
          </p:pic>
          <p:pic>
            <p:nvPicPr>
              <p:cNvPr id="1028" name="Picture 4">
                <a:extLst>
                  <a:ext uri="{FF2B5EF4-FFF2-40B4-BE49-F238E27FC236}">
                    <a16:creationId xmlns:a16="http://schemas.microsoft.com/office/drawing/2014/main" id="{A3BC687D-AA8A-5848-6914-5AEA6FA4D324}"/>
                  </a:ext>
                </a:extLst>
              </p:cNvPr>
              <p:cNvPicPr>
                <a:picLocks noChangeAspect="1" noChangeArrowheads="1"/>
              </p:cNvPicPr>
              <p:nvPr/>
            </p:nvPicPr>
            <p:blipFill>
              <a:blip r:embed="rId26">
                <a:alphaModFix amt="50000"/>
                <a:extLst>
                  <a:ext uri="{28A0092B-C50C-407E-A947-70E740481C1C}">
                    <a14:useLocalDpi xmlns:a14="http://schemas.microsoft.com/office/drawing/2010/main" val="0"/>
                  </a:ext>
                </a:extLst>
              </a:blip>
              <a:srcRect/>
              <a:stretch>
                <a:fillRect/>
              </a:stretch>
            </p:blipFill>
            <p:spPr bwMode="auto">
              <a:xfrm>
                <a:off x="4679253" y="5325739"/>
                <a:ext cx="488607" cy="23231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Iowa State Cyclones - Wikipedia">
                <a:extLst>
                  <a:ext uri="{FF2B5EF4-FFF2-40B4-BE49-F238E27FC236}">
                    <a16:creationId xmlns:a16="http://schemas.microsoft.com/office/drawing/2014/main" id="{8D7125C5-C611-6C75-D918-D746DF402747}"/>
                  </a:ext>
                </a:extLst>
              </p:cNvPr>
              <p:cNvPicPr>
                <a:picLocks noChangeAspect="1" noChangeArrowheads="1"/>
              </p:cNvPicPr>
              <p:nvPr/>
            </p:nvPicPr>
            <p:blipFill>
              <a:blip r:embed="rId27">
                <a:alphaModFix amt="50000"/>
                <a:extLst>
                  <a:ext uri="{28A0092B-C50C-407E-A947-70E740481C1C}">
                    <a14:useLocalDpi xmlns:a14="http://schemas.microsoft.com/office/drawing/2010/main" val="0"/>
                  </a:ext>
                </a:extLst>
              </a:blip>
              <a:srcRect/>
              <a:stretch>
                <a:fillRect/>
              </a:stretch>
            </p:blipFill>
            <p:spPr bwMode="auto">
              <a:xfrm>
                <a:off x="5888578" y="4797678"/>
                <a:ext cx="626233" cy="43160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
                <a:extLst>
                  <a:ext uri="{FF2B5EF4-FFF2-40B4-BE49-F238E27FC236}">
                    <a16:creationId xmlns:a16="http://schemas.microsoft.com/office/drawing/2014/main" id="{56CA2464-8B93-43B4-EA92-95F794E268D0}"/>
                  </a:ext>
                </a:extLst>
              </p:cNvPr>
              <p:cNvPicPr>
                <a:picLocks noChangeAspect="1" noChangeArrowheads="1"/>
              </p:cNvPicPr>
              <p:nvPr/>
            </p:nvPicPr>
            <p:blipFill>
              <a:blip r:embed="rId28">
                <a:alphaModFix amt="50000"/>
                <a:extLst>
                  <a:ext uri="{28A0092B-C50C-407E-A947-70E740481C1C}">
                    <a14:useLocalDpi xmlns:a14="http://schemas.microsoft.com/office/drawing/2010/main" val="0"/>
                  </a:ext>
                </a:extLst>
              </a:blip>
              <a:srcRect/>
              <a:stretch>
                <a:fillRect/>
              </a:stretch>
            </p:blipFill>
            <p:spPr bwMode="auto">
              <a:xfrm>
                <a:off x="5013675" y="4867435"/>
                <a:ext cx="456872" cy="287361"/>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0" descr="Pratt &amp; Whitney Canada - Wikipedia">
                <a:extLst>
                  <a:ext uri="{FF2B5EF4-FFF2-40B4-BE49-F238E27FC236}">
                    <a16:creationId xmlns:a16="http://schemas.microsoft.com/office/drawing/2014/main" id="{6F6F24C4-A7CE-F8F3-7E66-FC77D490CFE8}"/>
                  </a:ext>
                </a:extLst>
              </p:cNvPr>
              <p:cNvPicPr>
                <a:picLocks noChangeAspect="1" noChangeArrowheads="1"/>
              </p:cNvPicPr>
              <p:nvPr/>
            </p:nvPicPr>
            <p:blipFill>
              <a:blip r:embed="rId29">
                <a:alphaModFix amt="50000"/>
                <a:extLst>
                  <a:ext uri="{28A0092B-C50C-407E-A947-70E740481C1C}">
                    <a14:useLocalDpi xmlns:a14="http://schemas.microsoft.com/office/drawing/2010/main" val="0"/>
                  </a:ext>
                </a:extLst>
              </a:blip>
              <a:srcRect/>
              <a:stretch>
                <a:fillRect/>
              </a:stretch>
            </p:blipFill>
            <p:spPr bwMode="auto">
              <a:xfrm>
                <a:off x="6091114" y="4017634"/>
                <a:ext cx="864976" cy="67427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A logo of a lion&#10;&#10;Description automatically generated">
                <a:extLst>
                  <a:ext uri="{FF2B5EF4-FFF2-40B4-BE49-F238E27FC236}">
                    <a16:creationId xmlns:a16="http://schemas.microsoft.com/office/drawing/2014/main" id="{78DCD15C-1839-E9CF-42DB-2ED0555CEA6E}"/>
                  </a:ext>
                </a:extLst>
              </p:cNvPr>
              <p:cNvPicPr>
                <a:picLocks noChangeAspect="1"/>
              </p:cNvPicPr>
              <p:nvPr/>
            </p:nvPicPr>
            <p:blipFill>
              <a:blip r:embed="rId30">
                <a:alphaModFix amt="50000"/>
                <a:extLst>
                  <a:ext uri="{28A0092B-C50C-407E-A947-70E740481C1C}">
                    <a14:useLocalDpi xmlns:a14="http://schemas.microsoft.com/office/drawing/2010/main" val="0"/>
                  </a:ext>
                </a:extLst>
              </a:blip>
              <a:stretch>
                <a:fillRect/>
              </a:stretch>
            </p:blipFill>
            <p:spPr>
              <a:xfrm>
                <a:off x="6713949" y="4731396"/>
                <a:ext cx="442143" cy="483967"/>
              </a:xfrm>
              <a:prstGeom prst="rect">
                <a:avLst/>
              </a:prstGeom>
            </p:spPr>
          </p:pic>
          <p:pic>
            <p:nvPicPr>
              <p:cNvPr id="52" name="Picture 51" descr="A blue letters on a white background&#10;&#10;Description automatically generated">
                <a:extLst>
                  <a:ext uri="{FF2B5EF4-FFF2-40B4-BE49-F238E27FC236}">
                    <a16:creationId xmlns:a16="http://schemas.microsoft.com/office/drawing/2014/main" id="{D83D4FF0-49AB-EDF7-0F9B-420E0614E3CF}"/>
                  </a:ext>
                </a:extLst>
              </p:cNvPr>
              <p:cNvPicPr>
                <a:picLocks noChangeAspect="1"/>
              </p:cNvPicPr>
              <p:nvPr/>
            </p:nvPicPr>
            <p:blipFill>
              <a:blip r:embed="rId31">
                <a:alphaModFix amt="50000"/>
                <a:extLst>
                  <a:ext uri="{28A0092B-C50C-407E-A947-70E740481C1C}">
                    <a14:useLocalDpi xmlns:a14="http://schemas.microsoft.com/office/drawing/2010/main" val="0"/>
                  </a:ext>
                </a:extLst>
              </a:blip>
              <a:stretch>
                <a:fillRect/>
              </a:stretch>
            </p:blipFill>
            <p:spPr>
              <a:xfrm>
                <a:off x="5994714" y="5303395"/>
                <a:ext cx="1291274" cy="350984"/>
              </a:xfrm>
              <a:prstGeom prst="rect">
                <a:avLst/>
              </a:prstGeom>
            </p:spPr>
          </p:pic>
          <p:pic>
            <p:nvPicPr>
              <p:cNvPr id="54" name="Picture 53" descr="A white number on a red background&#10;&#10;Description automatically generated">
                <a:extLst>
                  <a:ext uri="{FF2B5EF4-FFF2-40B4-BE49-F238E27FC236}">
                    <a16:creationId xmlns:a16="http://schemas.microsoft.com/office/drawing/2014/main" id="{606C1029-3E4A-14A2-28FB-498C6DD8EA21}"/>
                  </a:ext>
                </a:extLst>
              </p:cNvPr>
              <p:cNvPicPr>
                <a:picLocks noChangeAspect="1"/>
              </p:cNvPicPr>
              <p:nvPr/>
            </p:nvPicPr>
            <p:blipFill>
              <a:blip r:embed="rId32">
                <a:alphaModFix amt="50000"/>
                <a:extLst>
                  <a:ext uri="{28A0092B-C50C-407E-A947-70E740481C1C}">
                    <a14:useLocalDpi xmlns:a14="http://schemas.microsoft.com/office/drawing/2010/main" val="0"/>
                  </a:ext>
                </a:extLst>
              </a:blip>
              <a:stretch>
                <a:fillRect/>
              </a:stretch>
            </p:blipFill>
            <p:spPr>
              <a:xfrm>
                <a:off x="7320521" y="5132396"/>
                <a:ext cx="438150" cy="508000"/>
              </a:xfrm>
              <a:prstGeom prst="rect">
                <a:avLst/>
              </a:prstGeom>
            </p:spPr>
          </p:pic>
        </p:grpSp>
      </p:grpSp>
      <p:cxnSp>
        <p:nvCxnSpPr>
          <p:cNvPr id="23" name="Straight Connector 22">
            <a:extLst>
              <a:ext uri="{FF2B5EF4-FFF2-40B4-BE49-F238E27FC236}">
                <a16:creationId xmlns:a16="http://schemas.microsoft.com/office/drawing/2014/main" id="{D149ACA6-7917-9577-F8C3-D539DD9F453C}"/>
              </a:ext>
            </a:extLst>
          </p:cNvPr>
          <p:cNvCxnSpPr>
            <a:cxnSpLocks/>
          </p:cNvCxnSpPr>
          <p:nvPr/>
        </p:nvCxnSpPr>
        <p:spPr>
          <a:xfrm>
            <a:off x="6214831" y="3319911"/>
            <a:ext cx="2381960" cy="271875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Slide Number Placeholder 8">
            <a:extLst>
              <a:ext uri="{FF2B5EF4-FFF2-40B4-BE49-F238E27FC236}">
                <a16:creationId xmlns:a16="http://schemas.microsoft.com/office/drawing/2014/main" id="{09E75F1C-CF59-3546-0BA6-B39B83C4AAE0}"/>
              </a:ext>
            </a:extLst>
          </p:cNvPr>
          <p:cNvSpPr txBox="1">
            <a:spLocks/>
          </p:cNvSpPr>
          <p:nvPr/>
        </p:nvSpPr>
        <p:spPr>
          <a:xfrm>
            <a:off x="11730892" y="632796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solidFill>
                  <a:schemeClr val="bg1"/>
                </a:solidFill>
              </a:rPr>
              <a:pPr/>
              <a:t>16</a:t>
            </a:fld>
            <a:endParaRPr lang="en-US" sz="1200">
              <a:solidFill>
                <a:schemeClr val="bg1"/>
              </a:solidFill>
            </a:endParaRPr>
          </a:p>
        </p:txBody>
      </p:sp>
    </p:spTree>
    <p:extLst>
      <p:ext uri="{BB962C8B-B14F-4D97-AF65-F5344CB8AC3E}">
        <p14:creationId xmlns:p14="http://schemas.microsoft.com/office/powerpoint/2010/main" val="240491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FB3B03-0F95-4AA3-B51C-DF8E2B1DC60F}"/>
              </a:ext>
            </a:extLst>
          </p:cNvPr>
          <p:cNvSpPr>
            <a:spLocks noGrp="1"/>
          </p:cNvSpPr>
          <p:nvPr>
            <p:ph idx="1"/>
          </p:nvPr>
        </p:nvSpPr>
        <p:spPr>
          <a:xfrm>
            <a:off x="3878666" y="1195754"/>
            <a:ext cx="7768581" cy="5392570"/>
          </a:xfrm>
        </p:spPr>
        <p:txBody>
          <a:bodyPr vert="horz" lIns="91440" tIns="45720" rIns="91440" bIns="45720" rtlCol="0" anchor="t">
            <a:normAutofit fontScale="77500" lnSpcReduction="20000"/>
          </a:bodyPr>
          <a:lstStyle/>
          <a:p>
            <a:pPr marL="0" indent="0">
              <a:buNone/>
            </a:pPr>
            <a:r>
              <a:rPr lang="en-US" sz="2900" b="1">
                <a:solidFill>
                  <a:srgbClr val="1698CD"/>
                </a:solidFill>
                <a:latin typeface="Arial" panose="020B0604020202020204"/>
              </a:rPr>
              <a:t>Define goals by understanding strategic needs</a:t>
            </a:r>
          </a:p>
          <a:p>
            <a:r>
              <a:rPr lang="en-US" sz="2600">
                <a:solidFill>
                  <a:schemeClr val="tx1"/>
                </a:solidFill>
              </a:rPr>
              <a:t>Engage industry, academia, and OGA</a:t>
            </a:r>
            <a:endParaRPr lang="en-US" sz="2600">
              <a:solidFill>
                <a:schemeClr val="tx1"/>
              </a:solidFill>
              <a:cs typeface="Arial"/>
            </a:endParaRPr>
          </a:p>
          <a:p>
            <a:pPr lvl="1"/>
            <a:r>
              <a:rPr lang="en-US" sz="2600">
                <a:solidFill>
                  <a:schemeClr val="tx1"/>
                </a:solidFill>
              </a:rPr>
              <a:t>Component, engine, airframe manufacturers</a:t>
            </a:r>
            <a:endParaRPr lang="en-US" sz="2600">
              <a:solidFill>
                <a:schemeClr val="tx1"/>
              </a:solidFill>
              <a:cs typeface="Arial"/>
            </a:endParaRPr>
          </a:p>
          <a:p>
            <a:pPr lvl="1"/>
            <a:r>
              <a:rPr lang="en-US" sz="2600">
                <a:solidFill>
                  <a:schemeClr val="tx1"/>
                </a:solidFill>
              </a:rPr>
              <a:t>Other government agencies (FAA, DoD, DoE, etc.)</a:t>
            </a:r>
            <a:endParaRPr lang="en-US" sz="2600">
              <a:solidFill>
                <a:schemeClr val="tx1"/>
              </a:solidFill>
              <a:cs typeface="Arial"/>
            </a:endParaRPr>
          </a:p>
          <a:p>
            <a:r>
              <a:rPr lang="en-US" sz="2600">
                <a:solidFill>
                  <a:schemeClr val="tx1"/>
                </a:solidFill>
                <a:cs typeface="Arial"/>
              </a:rPr>
              <a:t>Identify major technical challenges</a:t>
            </a:r>
          </a:p>
          <a:p>
            <a:pPr lvl="1"/>
            <a:endParaRPr lang="en-US">
              <a:latin typeface="Arial" panose="020B0604020202020204"/>
              <a:cs typeface="Arial"/>
            </a:endParaRPr>
          </a:p>
          <a:p>
            <a:pPr marL="342900" indent="-342900">
              <a:lnSpc>
                <a:spcPct val="110000"/>
              </a:lnSpc>
              <a:spcBef>
                <a:spcPts val="500"/>
              </a:spcBef>
              <a:spcAft>
                <a:spcPts val="500"/>
              </a:spcAft>
              <a:buNone/>
              <a:defRPr/>
            </a:pPr>
            <a:r>
              <a:rPr lang="en-US" sz="2900" b="1">
                <a:solidFill>
                  <a:srgbClr val="1698CD"/>
                </a:solidFill>
                <a:latin typeface="Arial" panose="020B0604020202020204"/>
              </a:rPr>
              <a:t>Identify how NASA can support</a:t>
            </a:r>
            <a:endParaRPr lang="en-US" sz="2900" b="1">
              <a:solidFill>
                <a:srgbClr val="1698CD"/>
              </a:solidFill>
              <a:latin typeface="Arial" panose="020B0604020202020204"/>
              <a:cs typeface="Arial"/>
            </a:endParaRPr>
          </a:p>
          <a:p>
            <a:r>
              <a:rPr lang="en-US" sz="2600">
                <a:solidFill>
                  <a:schemeClr val="tx1"/>
                </a:solidFill>
                <a:latin typeface="Arial"/>
                <a:ea typeface="ヒラギノ角ゴ Pro W3"/>
                <a:cs typeface="Arial"/>
              </a:rPr>
              <a:t>Assess the broad range of ongoing NASA activity</a:t>
            </a:r>
          </a:p>
          <a:p>
            <a:r>
              <a:rPr lang="en-US" sz="2600">
                <a:solidFill>
                  <a:schemeClr val="tx1"/>
                </a:solidFill>
                <a:ea typeface="ヒラギノ角ゴ Pro W3"/>
                <a:cs typeface="Arial"/>
              </a:rPr>
              <a:t>Leverage past studies</a:t>
            </a:r>
          </a:p>
          <a:p>
            <a:r>
              <a:rPr lang="en-US" sz="2600">
                <a:solidFill>
                  <a:schemeClr val="tx1"/>
                </a:solidFill>
                <a:ea typeface="ヒラギノ角ゴ Pro W3"/>
                <a:cs typeface="Arial"/>
              </a:rPr>
              <a:t>Coordinate between strategy teams to e</a:t>
            </a:r>
            <a:r>
              <a:rPr lang="en-US" sz="2600">
                <a:solidFill>
                  <a:schemeClr val="tx1"/>
                </a:solidFill>
              </a:rPr>
              <a:t>nsure complementary activities with minimal overlap/gaps</a:t>
            </a:r>
            <a:endParaRPr lang="en-US" sz="2600">
              <a:solidFill>
                <a:schemeClr val="tx1"/>
              </a:solidFill>
              <a:cs typeface="Arial"/>
            </a:endParaRPr>
          </a:p>
          <a:p>
            <a:pPr lvl="1"/>
            <a:endParaRPr lang="en-US"/>
          </a:p>
          <a:p>
            <a:pPr marL="342900" indent="-342900">
              <a:lnSpc>
                <a:spcPct val="110000"/>
              </a:lnSpc>
              <a:spcBef>
                <a:spcPts val="500"/>
              </a:spcBef>
              <a:spcAft>
                <a:spcPts val="500"/>
              </a:spcAft>
              <a:buNone/>
              <a:defRPr/>
            </a:pPr>
            <a:r>
              <a:rPr lang="en-US" sz="2900" b="1">
                <a:solidFill>
                  <a:srgbClr val="1698CD"/>
                </a:solidFill>
                <a:latin typeface="Arial" panose="020B0604020202020204"/>
                <a:ea typeface="ＭＳ Ｐゴシック"/>
              </a:rPr>
              <a:t>Develop paths to reach defined goals</a:t>
            </a:r>
            <a:endParaRPr lang="en-US" sz="2900" b="1">
              <a:solidFill>
                <a:srgbClr val="1698CD"/>
              </a:solidFill>
              <a:latin typeface="Arial" panose="020B0604020202020204"/>
              <a:ea typeface="ＭＳ Ｐゴシック"/>
              <a:cs typeface="Arial"/>
            </a:endParaRPr>
          </a:p>
          <a:p>
            <a:r>
              <a:rPr lang="en-US" sz="2600">
                <a:solidFill>
                  <a:schemeClr val="tx1"/>
                </a:solidFill>
              </a:rPr>
              <a:t>Select/evaluate system-level technology that is ready for maturation</a:t>
            </a:r>
            <a:endParaRPr lang="en-US" sz="2600">
              <a:solidFill>
                <a:schemeClr val="tx1"/>
              </a:solidFill>
              <a:cs typeface="Arial"/>
            </a:endParaRPr>
          </a:p>
          <a:p>
            <a:pPr>
              <a:defRPr/>
            </a:pPr>
            <a:r>
              <a:rPr lang="en-US" sz="2600">
                <a:solidFill>
                  <a:schemeClr val="tx1"/>
                </a:solidFill>
                <a:latin typeface="Arial" panose="020B0604020202020204"/>
                <a:ea typeface="ＭＳ Ｐゴシック"/>
              </a:rPr>
              <a:t>Develop technology timeline for future demonstration / technology maturation </a:t>
            </a:r>
            <a:endParaRPr lang="en-US" sz="2600" i="0" u="none" strike="noStrike" kern="1200" cap="none" spc="0" normalizeH="0" noProof="0">
              <a:ln>
                <a:noFill/>
              </a:ln>
              <a:solidFill>
                <a:schemeClr val="tx1"/>
              </a:solidFill>
              <a:effectLst/>
              <a:uLnTx/>
              <a:uFillTx/>
              <a:latin typeface="Arial" panose="020B0604020202020204"/>
              <a:ea typeface="ＭＳ Ｐゴシック"/>
              <a:cs typeface="Arial"/>
            </a:endParaRPr>
          </a:p>
          <a:p>
            <a:pPr lvl="1"/>
            <a:endParaRPr lang="en-US"/>
          </a:p>
        </p:txBody>
      </p:sp>
      <p:sp>
        <p:nvSpPr>
          <p:cNvPr id="6" name="Title 12">
            <a:extLst>
              <a:ext uri="{FF2B5EF4-FFF2-40B4-BE49-F238E27FC236}">
                <a16:creationId xmlns:a16="http://schemas.microsoft.com/office/drawing/2014/main" id="{D489FF1B-138C-4A82-8D4A-84F495B19B8A}"/>
              </a:ext>
            </a:extLst>
          </p:cNvPr>
          <p:cNvSpPr>
            <a:spLocks noGrp="1"/>
          </p:cNvSpPr>
          <p:nvPr>
            <p:ph type="title"/>
          </p:nvPr>
        </p:nvSpPr>
        <p:spPr>
          <a:xfrm>
            <a:off x="218755" y="269677"/>
            <a:ext cx="10701291" cy="522898"/>
          </a:xfrm>
        </p:spPr>
        <p:txBody>
          <a:bodyPr/>
          <a:lstStyle/>
          <a:p>
            <a:pPr>
              <a:defRPr/>
            </a:pPr>
            <a:r>
              <a:rPr lang="en-US" sz="2800">
                <a:solidFill>
                  <a:srgbClr val="00A1DA"/>
                </a:solidFill>
                <a:latin typeface="Arial"/>
              </a:rPr>
              <a:t>Path to Refining Beyond-SNFP </a:t>
            </a:r>
            <a:r>
              <a:rPr lang="en-US">
                <a:solidFill>
                  <a:srgbClr val="00A1DA"/>
                </a:solidFill>
                <a:latin typeface="Arial"/>
              </a:rPr>
              <a:t>S</a:t>
            </a:r>
            <a:r>
              <a:rPr lang="en-US" sz="2800">
                <a:solidFill>
                  <a:srgbClr val="00A1DA"/>
                </a:solidFill>
                <a:latin typeface="Arial"/>
              </a:rPr>
              <a:t>trategy</a:t>
            </a:r>
          </a:p>
        </p:txBody>
      </p:sp>
      <p:sp>
        <p:nvSpPr>
          <p:cNvPr id="2" name="Arrow: Chevron 1">
            <a:extLst>
              <a:ext uri="{FF2B5EF4-FFF2-40B4-BE49-F238E27FC236}">
                <a16:creationId xmlns:a16="http://schemas.microsoft.com/office/drawing/2014/main" id="{E5A79BA2-787C-4287-9A3E-36F37D53E96E}"/>
              </a:ext>
            </a:extLst>
          </p:cNvPr>
          <p:cNvSpPr/>
          <p:nvPr/>
        </p:nvSpPr>
        <p:spPr>
          <a:xfrm rot="5400000">
            <a:off x="-499907" y="2233245"/>
            <a:ext cx="3466681" cy="1391699"/>
          </a:xfrm>
          <a:prstGeom prst="chevron">
            <a:avLst>
              <a:gd name="adj" fmla="val 24719"/>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r>
              <a:rPr lang="en-US"/>
              <a:t>Phase 1</a:t>
            </a:r>
          </a:p>
        </p:txBody>
      </p:sp>
      <p:sp>
        <p:nvSpPr>
          <p:cNvPr id="7" name="Arrow: Chevron 6">
            <a:extLst>
              <a:ext uri="{FF2B5EF4-FFF2-40B4-BE49-F238E27FC236}">
                <a16:creationId xmlns:a16="http://schemas.microsoft.com/office/drawing/2014/main" id="{867BA67F-C105-4D18-ADE0-A3C6F56F6601}"/>
              </a:ext>
            </a:extLst>
          </p:cNvPr>
          <p:cNvSpPr/>
          <p:nvPr/>
        </p:nvSpPr>
        <p:spPr>
          <a:xfrm rot="5400000">
            <a:off x="464736" y="4872611"/>
            <a:ext cx="1537398" cy="1391695"/>
          </a:xfrm>
          <a:prstGeom prst="chevron">
            <a:avLst>
              <a:gd name="adj" fmla="val 28431"/>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r>
              <a:rPr lang="en-US"/>
              <a:t>Phase 2</a:t>
            </a:r>
          </a:p>
        </p:txBody>
      </p:sp>
      <p:sp>
        <p:nvSpPr>
          <p:cNvPr id="4" name="Arrow: Curved Right 3">
            <a:extLst>
              <a:ext uri="{FF2B5EF4-FFF2-40B4-BE49-F238E27FC236}">
                <a16:creationId xmlns:a16="http://schemas.microsoft.com/office/drawing/2014/main" id="{A42C4A3B-ED40-4034-8E61-13D4A05D4D4A}"/>
              </a:ext>
            </a:extLst>
          </p:cNvPr>
          <p:cNvSpPr/>
          <p:nvPr/>
        </p:nvSpPr>
        <p:spPr>
          <a:xfrm flipH="1">
            <a:off x="10372005" y="1205259"/>
            <a:ext cx="850392" cy="2350008"/>
          </a:xfrm>
          <a:prstGeom prst="curvedRightArrow">
            <a:avLst/>
          </a:prstGeom>
          <a:solidFill>
            <a:srgbClr val="ADD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Arrow: Curved Right 8">
            <a:extLst>
              <a:ext uri="{FF2B5EF4-FFF2-40B4-BE49-F238E27FC236}">
                <a16:creationId xmlns:a16="http://schemas.microsoft.com/office/drawing/2014/main" id="{948DB721-3956-4B53-AD7D-2C988CC63F2C}"/>
              </a:ext>
            </a:extLst>
          </p:cNvPr>
          <p:cNvSpPr/>
          <p:nvPr/>
        </p:nvSpPr>
        <p:spPr>
          <a:xfrm rot="10800000" flipH="1">
            <a:off x="2899054" y="1754266"/>
            <a:ext cx="846573" cy="2349655"/>
          </a:xfrm>
          <a:prstGeom prst="curvedRightArrow">
            <a:avLst/>
          </a:prstGeom>
          <a:solidFill>
            <a:srgbClr val="ADDB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8">
            <a:extLst>
              <a:ext uri="{FF2B5EF4-FFF2-40B4-BE49-F238E27FC236}">
                <a16:creationId xmlns:a16="http://schemas.microsoft.com/office/drawing/2014/main" id="{933184A0-F58C-8DB4-C5B8-1218DC390E2B}"/>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pPr/>
              <a:t>17</a:t>
            </a:fld>
            <a:endParaRPr lang="en-US" sz="1200"/>
          </a:p>
        </p:txBody>
      </p:sp>
    </p:spTree>
    <p:extLst>
      <p:ext uri="{BB962C8B-B14F-4D97-AF65-F5344CB8AC3E}">
        <p14:creationId xmlns:p14="http://schemas.microsoft.com/office/powerpoint/2010/main" val="102564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F4030-5187-EB5C-A8B4-BE23A50F751B}"/>
              </a:ext>
            </a:extLst>
          </p:cNvPr>
          <p:cNvSpPr>
            <a:spLocks noGrp="1"/>
          </p:cNvSpPr>
          <p:nvPr>
            <p:ph type="title"/>
          </p:nvPr>
        </p:nvSpPr>
        <p:spPr>
          <a:xfrm>
            <a:off x="565119" y="338950"/>
            <a:ext cx="8813610" cy="522898"/>
          </a:xfrm>
        </p:spPr>
        <p:txBody>
          <a:bodyPr/>
          <a:lstStyle/>
          <a:p>
            <a:r>
              <a:rPr lang="en-US">
                <a:cs typeface="Arial"/>
              </a:rPr>
              <a:t>Questions and Reflections </a:t>
            </a:r>
            <a:endParaRPr lang="en-US"/>
          </a:p>
        </p:txBody>
      </p:sp>
      <p:sp>
        <p:nvSpPr>
          <p:cNvPr id="3" name="Content Placeholder 2">
            <a:extLst>
              <a:ext uri="{FF2B5EF4-FFF2-40B4-BE49-F238E27FC236}">
                <a16:creationId xmlns:a16="http://schemas.microsoft.com/office/drawing/2014/main" id="{5A8AD649-D973-A454-2A12-3B27840F4004}"/>
              </a:ext>
            </a:extLst>
          </p:cNvPr>
          <p:cNvSpPr>
            <a:spLocks noGrp="1"/>
          </p:cNvSpPr>
          <p:nvPr>
            <p:ph idx="1"/>
          </p:nvPr>
        </p:nvSpPr>
        <p:spPr>
          <a:xfrm>
            <a:off x="565119" y="1178436"/>
            <a:ext cx="11067682" cy="4840532"/>
          </a:xfrm>
        </p:spPr>
        <p:txBody>
          <a:bodyPr vert="horz" lIns="91440" tIns="45720" rIns="91440" bIns="45720" rtlCol="0" anchor="t">
            <a:noAutofit/>
          </a:bodyPr>
          <a:lstStyle/>
          <a:p>
            <a:pPr marL="0" indent="0">
              <a:buNone/>
            </a:pPr>
            <a:r>
              <a:rPr lang="en-US" sz="2000">
                <a:solidFill>
                  <a:srgbClr val="212121"/>
                </a:solidFill>
                <a:latin typeface="Arial"/>
                <a:cs typeface="Arial"/>
              </a:rPr>
              <a:t>To maintain perspective on Beyond SFNP investment opportunities, we expect to remain engaged with a similar stakeholder community as today.  Not wrong, but perhaps insufficient. </a:t>
            </a:r>
            <a:endParaRPr lang="en-US" sz="2000">
              <a:solidFill>
                <a:srgbClr val="404040"/>
              </a:solidFill>
              <a:latin typeface="Arial"/>
              <a:cs typeface="Arial"/>
            </a:endParaRPr>
          </a:p>
          <a:p>
            <a:pPr marL="285750" indent="-285750"/>
            <a:r>
              <a:rPr lang="en-US" sz="2000">
                <a:solidFill>
                  <a:srgbClr val="212121"/>
                </a:solidFill>
                <a:latin typeface="Arial"/>
                <a:cs typeface="Arial"/>
              </a:rPr>
              <a:t>Who are the most important communities to engage?  Industry, Venture Capitalists, OGA, Academia, International Market Players? </a:t>
            </a:r>
            <a:endParaRPr lang="en-US" sz="2000">
              <a:latin typeface="Arial"/>
              <a:cs typeface="Arial"/>
            </a:endParaRPr>
          </a:p>
          <a:p>
            <a:pPr marL="0" indent="0">
              <a:buNone/>
            </a:pPr>
            <a:endParaRPr lang="en-US" sz="2000">
              <a:solidFill>
                <a:srgbClr val="212121"/>
              </a:solidFill>
              <a:latin typeface="Arial"/>
              <a:cs typeface="Arial"/>
            </a:endParaRPr>
          </a:p>
          <a:p>
            <a:pPr marL="0" indent="0">
              <a:buNone/>
            </a:pPr>
            <a:r>
              <a:rPr lang="en-US" sz="2000">
                <a:solidFill>
                  <a:srgbClr val="212121"/>
                </a:solidFill>
                <a:latin typeface="Arial"/>
                <a:cs typeface="Arial"/>
              </a:rPr>
              <a:t>We’ve just discussed numerous approaches and examples of potential opportunities </a:t>
            </a:r>
            <a:endParaRPr lang="en-US" sz="2000">
              <a:latin typeface="Arial"/>
              <a:cs typeface="Arial"/>
            </a:endParaRPr>
          </a:p>
          <a:p>
            <a:pPr marL="285750" indent="-285750"/>
            <a:r>
              <a:rPr lang="en-US" sz="2000">
                <a:solidFill>
                  <a:srgbClr val="212121"/>
                </a:solidFill>
                <a:latin typeface="Arial"/>
                <a:cs typeface="Arial"/>
              </a:rPr>
              <a:t>Do you see a roadmap evolving? </a:t>
            </a:r>
            <a:endParaRPr lang="en-US" sz="2000">
              <a:latin typeface="Arial"/>
              <a:cs typeface="Arial"/>
            </a:endParaRPr>
          </a:p>
          <a:p>
            <a:pPr marL="0" indent="0">
              <a:buNone/>
            </a:pPr>
            <a:endParaRPr lang="en-US" sz="2000">
              <a:solidFill>
                <a:srgbClr val="212121"/>
              </a:solidFill>
              <a:latin typeface="Arial"/>
              <a:cs typeface="Arial"/>
            </a:endParaRPr>
          </a:p>
          <a:p>
            <a:pPr marL="0" indent="0">
              <a:buNone/>
            </a:pPr>
            <a:r>
              <a:rPr lang="en-US" sz="2000">
                <a:solidFill>
                  <a:srgbClr val="212121"/>
                </a:solidFill>
                <a:latin typeface="Arial"/>
                <a:cs typeface="Arial"/>
              </a:rPr>
              <a:t>What do you see as future trend lines that we should explore? </a:t>
            </a:r>
            <a:endParaRPr lang="en-US" sz="2000">
              <a:latin typeface="Arial"/>
              <a:cs typeface="Arial"/>
            </a:endParaRPr>
          </a:p>
          <a:p>
            <a:pPr marL="285750" indent="-285750"/>
            <a:r>
              <a:rPr lang="en-US" sz="2000">
                <a:solidFill>
                  <a:srgbClr val="212121"/>
                </a:solidFill>
                <a:latin typeface="Arial"/>
                <a:cs typeface="Arial"/>
              </a:rPr>
              <a:t>Are we missing anything? </a:t>
            </a:r>
            <a:endParaRPr lang="en-US" sz="2000">
              <a:latin typeface="Arial"/>
              <a:cs typeface="Arial"/>
            </a:endParaRPr>
          </a:p>
          <a:p>
            <a:endParaRPr lang="en-US" sz="2400">
              <a:latin typeface="Arial"/>
              <a:cs typeface="Arial"/>
            </a:endParaRPr>
          </a:p>
        </p:txBody>
      </p:sp>
      <p:sp>
        <p:nvSpPr>
          <p:cNvPr id="6" name="Slide Number Placeholder 8">
            <a:extLst>
              <a:ext uri="{FF2B5EF4-FFF2-40B4-BE49-F238E27FC236}">
                <a16:creationId xmlns:a16="http://schemas.microsoft.com/office/drawing/2014/main" id="{248BEF05-0A95-A453-7197-83CB968E08A9}"/>
              </a:ext>
            </a:extLst>
          </p:cNvPr>
          <p:cNvSpPr txBox="1">
            <a:spLocks/>
          </p:cNvSpPr>
          <p:nvPr/>
        </p:nvSpPr>
        <p:spPr>
          <a:xfrm>
            <a:off x="11701848" y="6492875"/>
            <a:ext cx="490151"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B26A8C-698E-3D4C-8FF2-8D9A53AC89ED}" type="slidenum">
              <a:rPr lang="en-US" sz="1200" smtClean="0"/>
              <a:pPr/>
              <a:t>18</a:t>
            </a:fld>
            <a:endParaRPr lang="en-US" sz="1200"/>
          </a:p>
        </p:txBody>
      </p:sp>
    </p:spTree>
    <p:extLst>
      <p:ext uri="{BB962C8B-B14F-4D97-AF65-F5344CB8AC3E}">
        <p14:creationId xmlns:p14="http://schemas.microsoft.com/office/powerpoint/2010/main" val="2841024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BE0A5F5-C98E-EF3E-1E70-8E3D24AE270C}"/>
              </a:ext>
            </a:extLst>
          </p:cNvPr>
          <p:cNvSpPr>
            <a:spLocks noGrp="1"/>
          </p:cNvSpPr>
          <p:nvPr>
            <p:ph type="dt" sz="half" idx="10"/>
          </p:nvPr>
        </p:nvSpPr>
        <p:spPr/>
        <p:txBody>
          <a:bodyPr/>
          <a:lstStyle/>
          <a:p>
            <a:r>
              <a:rPr lang="en-US"/>
              <a:t>www.nasa.gov   |</a:t>
            </a:r>
          </a:p>
        </p:txBody>
      </p:sp>
      <p:sp>
        <p:nvSpPr>
          <p:cNvPr id="5" name="Slide Number Placeholder 4">
            <a:extLst>
              <a:ext uri="{FF2B5EF4-FFF2-40B4-BE49-F238E27FC236}">
                <a16:creationId xmlns:a16="http://schemas.microsoft.com/office/drawing/2014/main" id="{A87DF813-089F-09C6-F388-0FD782B31211}"/>
              </a:ext>
            </a:extLst>
          </p:cNvPr>
          <p:cNvSpPr>
            <a:spLocks noGrp="1"/>
          </p:cNvSpPr>
          <p:nvPr>
            <p:ph type="sldNum" sz="quarter" idx="12"/>
          </p:nvPr>
        </p:nvSpPr>
        <p:spPr/>
        <p:txBody>
          <a:bodyPr/>
          <a:lstStyle/>
          <a:p>
            <a:fld id="{B8AA1CF0-2751-9942-BBAA-4C77DDDF2B1B}" type="slidenum">
              <a:rPr lang="en-US" smtClean="0"/>
              <a:pPr/>
              <a:t>19</a:t>
            </a:fld>
            <a:endParaRPr lang="en-US"/>
          </a:p>
        </p:txBody>
      </p:sp>
      <p:pic>
        <p:nvPicPr>
          <p:cNvPr id="7" name="Picture 6">
            <a:extLst>
              <a:ext uri="{FF2B5EF4-FFF2-40B4-BE49-F238E27FC236}">
                <a16:creationId xmlns:a16="http://schemas.microsoft.com/office/drawing/2014/main" id="{921B4128-2FED-8621-59F4-031D9229183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474954" y="2915444"/>
            <a:ext cx="1242091" cy="1027113"/>
          </a:xfrm>
          <a:prstGeom prst="rect">
            <a:avLst/>
          </a:prstGeom>
        </p:spPr>
      </p:pic>
      <p:sp>
        <p:nvSpPr>
          <p:cNvPr id="8" name="Rectangle 7">
            <a:extLst>
              <a:ext uri="{FF2B5EF4-FFF2-40B4-BE49-F238E27FC236}">
                <a16:creationId xmlns:a16="http://schemas.microsoft.com/office/drawing/2014/main" id="{FD1A709F-4C17-0D9C-D35E-5B57034D4A8F}"/>
              </a:ext>
            </a:extLst>
          </p:cNvPr>
          <p:cNvSpPr/>
          <p:nvPr/>
        </p:nvSpPr>
        <p:spPr>
          <a:xfrm>
            <a:off x="10787270" y="0"/>
            <a:ext cx="1298713" cy="10601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EE7CC1-F09E-740D-C39F-A2DA2AC130D9}"/>
              </a:ext>
            </a:extLst>
          </p:cNvPr>
          <p:cNvSpPr/>
          <p:nvPr/>
        </p:nvSpPr>
        <p:spPr>
          <a:xfrm>
            <a:off x="0" y="6145003"/>
            <a:ext cx="1913753" cy="6957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0917341"/>
      </p:ext>
    </p:extLst>
  </p:cSld>
  <p:clrMapOvr>
    <a:masterClrMapping/>
  </p:clrMapOvr>
</p:sld>
</file>

<file path=ppt/theme/theme1.xml><?xml version="1.0" encoding="utf-8"?>
<a:theme xmlns:a="http://schemas.openxmlformats.org/drawingml/2006/main" name="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A2E12D04DBC043B7467346D327B466" ma:contentTypeVersion="26" ma:contentTypeDescription="Create a new document." ma:contentTypeScope="" ma:versionID="696c4810d4ef6c111c34383185274c00">
  <xsd:schema xmlns:xsd="http://www.w3.org/2001/XMLSchema" xmlns:xs="http://www.w3.org/2001/XMLSchema" xmlns:p="http://schemas.microsoft.com/office/2006/metadata/properties" xmlns:ns1="http://schemas.microsoft.com/sharepoint/v3" xmlns:ns2="7e34441d-e9d4-4191-8560-e45e060df2a5" xmlns:ns3="b9682ed6-fbf6-4127-815a-0e45edc291e6" xmlns:ns4="d900e117-17a0-4b24-9e47-511ef1d02c43" targetNamespace="http://schemas.microsoft.com/office/2006/metadata/properties" ma:root="true" ma:fieldsID="86eaff411d377843dc1c6fc72247dd2f" ns1:_="" ns2:_="" ns3:_="" ns4:_="">
    <xsd:import namespace="http://schemas.microsoft.com/sharepoint/v3"/>
    <xsd:import namespace="7e34441d-e9d4-4191-8560-e45e060df2a5"/>
    <xsd:import namespace="b9682ed6-fbf6-4127-815a-0e45edc291e6"/>
    <xsd:import namespace="d900e117-17a0-4b24-9e47-511ef1d02c43"/>
    <xsd:element name="properties">
      <xsd:complexType>
        <xsd:sequence>
          <xsd:element name="documentManagement">
            <xsd:complexType>
              <xsd:all>
                <xsd:element ref="ns2:SharedWithUsers" minOccurs="0"/>
                <xsd:element ref="ns3:MediaServiceMetadata" minOccurs="0"/>
                <xsd:element ref="ns3:MediaServiceFastMetadata" minOccurs="0"/>
                <xsd:element ref="ns1:PublishingStartDate" minOccurs="0"/>
                <xsd:element ref="ns1:PublishingExpirationDate" minOccurs="0"/>
                <xsd:element ref="ns2:SharedWithDetails" minOccurs="0"/>
                <xsd:element ref="ns4:Data_x0020_Categorization"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4:TaxCatchAll" minOccurs="0"/>
                <xsd:element ref="ns3:MediaServiceDateTaken" minOccurs="0"/>
                <xsd:element ref="ns3:MediaServiceObjectDetectorVersions" minOccurs="0"/>
                <xsd:element ref="ns3:MediaLengthInSecond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34441d-e9d4-4191-8560-e45e060df2a5" elementFormDefault="qualified">
    <xsd:import namespace="http://schemas.microsoft.com/office/2006/documentManagement/types"/>
    <xsd:import namespace="http://schemas.microsoft.com/office/infopath/2007/PartnerControls"/>
    <xsd:element name="SharedWithUsers" ma:index="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682ed6-fbf6-4127-815a-0e45edc291e6"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Data_x0020_Categorization" ma:index="14" nillable="true" ma:displayName="Data Categorization" ma:default="" ma:description="This column is for noting what type of file is being stored so items are clearly marked. Please note that for something to be considered  for &quot;Public Release&quot; it must go through for Center Export Control Representative. And if you have questions about data classifications or want to have your data reviewed, visit: https://nasa.sharepoint.com/sites/privacy" ma:format="Dropdown" ma:internalName="Data_x0020_Categorization">
      <xsd:simpleType>
        <xsd:union memberTypes="dms:Text">
          <xsd:simpleType>
            <xsd:restriction base="dms:Choice">
              <xsd:enumeration value="NASA Internal"/>
              <xsd:enumeration value="ITAR/EAR...CUI: Export Control"/>
              <xsd:enumeration value="CUI: General Proprietary Business Information"/>
              <xsd:enumeration value="CUI: Emergency Management"/>
              <xsd:enumeration value="CUI: General Financial Information"/>
              <xsd:enumeration value="CUI: General Critical Infrastructure Information"/>
              <xsd:enumeration value="CUI: Internal Personnel Rules/Practice"/>
              <xsd:enumeration value="CUI: Investigation"/>
              <xsd:enumeration value="CUI: Information Systems Vulnerability Information"/>
              <xsd:enumeration value="CUI: Patent Application"/>
              <xsd:enumeration value="Sensitive PII...CUI: General Privacy"/>
              <xsd:enumeration value="SBU: Company Proprietary Information"/>
              <xsd:enumeration value="SBU: Financial Institution Information"/>
            </xsd:restriction>
          </xsd:simpleType>
        </xsd:union>
      </xsd:simpleType>
    </xsd:element>
    <xsd:element name="TaxCatchAll" ma:index="21" nillable="true" ma:displayName="Taxonomy Catch All Column" ma:hidden="true" ma:list="{62572947-4493-476e-9efe-9b5a53041325}" ma:internalName="TaxCatchAll" ma:showField="CatchAllData" ma:web="7e34441d-e9d4-4191-8560-e45e060df2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b9682ed6-fbf6-4127-815a-0e45edc291e6">
      <Terms xmlns="http://schemas.microsoft.com/office/infopath/2007/PartnerControls"/>
    </lcf76f155ced4ddcb4097134ff3c332f>
    <PublishingExpirationDate xmlns="http://schemas.microsoft.com/sharepoint/v3" xsi:nil="true"/>
    <PublishingStartDate xmlns="http://schemas.microsoft.com/sharepoint/v3" xsi:nil="true"/>
    <Data_x0020_Categorization xmlns="d900e117-17a0-4b24-9e47-511ef1d02c43" xsi:nil="true"/>
  </documentManagement>
</p:properties>
</file>

<file path=customXml/itemProps1.xml><?xml version="1.0" encoding="utf-8"?>
<ds:datastoreItem xmlns:ds="http://schemas.openxmlformats.org/officeDocument/2006/customXml" ds:itemID="{5D262DF6-4F24-417F-81F8-A28F9241938C}">
  <ds:schemaRefs>
    <ds:schemaRef ds:uri="7e34441d-e9d4-4191-8560-e45e060df2a5"/>
    <ds:schemaRef ds:uri="b9682ed6-fbf6-4127-815a-0e45edc291e6"/>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A2AF296-8BA3-4FF8-95D9-E170950933D4}">
  <ds:schemaRefs>
    <ds:schemaRef ds:uri="http://schemas.microsoft.com/sharepoint/v3/contenttype/forms"/>
  </ds:schemaRefs>
</ds:datastoreItem>
</file>

<file path=customXml/itemProps3.xml><?xml version="1.0" encoding="utf-8"?>
<ds:datastoreItem xmlns:ds="http://schemas.openxmlformats.org/officeDocument/2006/customXml" ds:itemID="{292880AC-3486-4AF3-B4BB-D644FFFA23C9}">
  <ds:schemaRefs>
    <ds:schemaRef ds:uri="7e34441d-e9d4-4191-8560-e45e060df2a5"/>
    <ds:schemaRef ds:uri="b9682ed6-fbf6-4127-815a-0e45edc291e6"/>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0</TotalTime>
  <Words>2230</Words>
  <Application>Microsoft Office PowerPoint</Application>
  <PresentationFormat>Widescreen</PresentationFormat>
  <Paragraphs>336</Paragraphs>
  <Slides>19</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Black</vt:lpstr>
      <vt:lpstr>Calibri</vt:lpstr>
      <vt:lpstr>Comic Sans MS</vt:lpstr>
      <vt:lpstr>Helvetica</vt:lpstr>
      <vt:lpstr>knowledge-regular</vt:lpstr>
      <vt:lpstr>Lora</vt:lpstr>
      <vt:lpstr>Wingdings</vt:lpstr>
      <vt:lpstr>Office Theme</vt:lpstr>
      <vt:lpstr>Beyond SFNP</vt:lpstr>
      <vt:lpstr>Agenda</vt:lpstr>
      <vt:lpstr>Sustainability is Complex</vt:lpstr>
      <vt:lpstr>Following the Fuel Burn</vt:lpstr>
      <vt:lpstr>A Balanced Beyond-SFNP Strategy</vt:lpstr>
      <vt:lpstr>The Long Game: Aviation Eras on the Path Toward Sustainability</vt:lpstr>
      <vt:lpstr>Beyond SFNP: Long-Term Transport Technology and Innovation</vt:lpstr>
      <vt:lpstr>PowerPoint Presentation</vt:lpstr>
      <vt:lpstr>PowerPoint Presentation</vt:lpstr>
      <vt:lpstr>The Importance of a Balanced Portfolio</vt:lpstr>
      <vt:lpstr>PowerPoint Presentation</vt:lpstr>
      <vt:lpstr>Ongoing Beyond-SFNP Zero Emissions Activities</vt:lpstr>
      <vt:lpstr>Ongoing Beyond-SFNP University Innovation Project Investments</vt:lpstr>
      <vt:lpstr>PowerPoint Presentation</vt:lpstr>
      <vt:lpstr>PowerPoint Presentation</vt:lpstr>
      <vt:lpstr>PowerPoint Presentation</vt:lpstr>
      <vt:lpstr>Path to Refining Beyond-SNFP Strategy</vt:lpstr>
      <vt:lpstr>Questions and Reflections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Leadership Team Ultra-Efficient Airliners Transformation</dc:title>
  <dc:creator>Eichorn, Shannon {she, her} (GRC-KM00)</dc:creator>
  <cp:lastModifiedBy>Ramos, Andrew C. (HQ-EM000)[SAIC]</cp:lastModifiedBy>
  <cp:revision>2</cp:revision>
  <dcterms:created xsi:type="dcterms:W3CDTF">2023-10-05T15:59:37Z</dcterms:created>
  <dcterms:modified xsi:type="dcterms:W3CDTF">2024-07-18T15:51:50Z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0x010100D7A2E12D04DBC043B7467346D327B466</vt:lpwstr>
  </property>
  <property fmtid="{D5CDD505-2E9C-101B-9397-08002B2CF9AE}" pid="3" name="MediaServiceImageTags">
    <vt:lpwstr/>
  </property>
</Properties>
</file>