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  <p:sldMasterId id="2147483697" r:id="rId6"/>
    <p:sldMasterId id="2147483710" r:id="rId7"/>
    <p:sldMasterId id="2147483723" r:id="rId8"/>
    <p:sldMasterId id="2147483735" r:id="rId9"/>
    <p:sldMasterId id="2147483748" r:id="rId10"/>
  </p:sldMasterIdLst>
  <p:notesMasterIdLst>
    <p:notesMasterId r:id="rId29"/>
  </p:notesMasterIdLst>
  <p:handoutMasterIdLst>
    <p:handoutMasterId r:id="rId30"/>
  </p:handoutMasterIdLst>
  <p:sldIdLst>
    <p:sldId id="402" r:id="rId11"/>
    <p:sldId id="464" r:id="rId12"/>
    <p:sldId id="484" r:id="rId13"/>
    <p:sldId id="470" r:id="rId14"/>
    <p:sldId id="472" r:id="rId15"/>
    <p:sldId id="473" r:id="rId16"/>
    <p:sldId id="474" r:id="rId17"/>
    <p:sldId id="480" r:id="rId18"/>
    <p:sldId id="476" r:id="rId19"/>
    <p:sldId id="475" r:id="rId20"/>
    <p:sldId id="466" r:id="rId21"/>
    <p:sldId id="478" r:id="rId22"/>
    <p:sldId id="468" r:id="rId23"/>
    <p:sldId id="479" r:id="rId24"/>
    <p:sldId id="481" r:id="rId25"/>
    <p:sldId id="482" r:id="rId26"/>
    <p:sldId id="483" r:id="rId27"/>
    <p:sldId id="469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D91"/>
    <a:srgbClr val="326699"/>
    <a:srgbClr val="00FF00"/>
    <a:srgbClr val="006272"/>
    <a:srgbClr val="E9EDF4"/>
    <a:srgbClr val="D0D8E8"/>
    <a:srgbClr val="143D64"/>
    <a:srgbClr val="643385"/>
    <a:srgbClr val="9F1E54"/>
    <a:srgbClr val="009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5058" autoAdjust="0"/>
  </p:normalViewPr>
  <p:slideViewPr>
    <p:cSldViewPr snapToGrid="0">
      <p:cViewPr varScale="1">
        <p:scale>
          <a:sx n="128" d="100"/>
          <a:sy n="128" d="100"/>
        </p:scale>
        <p:origin x="32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419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0222"/>
    </p:cViewPr>
  </p:sorterViewPr>
  <p:notesViewPr>
    <p:cSldViewPr snapToGrid="0">
      <p:cViewPr varScale="1">
        <p:scale>
          <a:sx n="95" d="100"/>
          <a:sy n="95" d="100"/>
        </p:scale>
        <p:origin x="17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8" cy="466412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83" y="0"/>
            <a:ext cx="3037628" cy="466412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8444EAC4-0A15-44D9-968F-D920E73E8641}" type="datetimeFigureOut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89"/>
            <a:ext cx="3037628" cy="466411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83" y="8829989"/>
            <a:ext cx="3037628" cy="466411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5857A9C6-8243-4153-98D7-CBEDEF310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1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200"/>
            </a:lvl1pPr>
          </a:lstStyle>
          <a:p>
            <a:fld id="{7C57FEFE-1734-4956-B4F9-22712A8CCBC3}" type="datetimeFigureOut">
              <a:rPr lang="en-US" smtClean="0"/>
              <a:pPr/>
              <a:t>7/18/24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200"/>
            </a:lvl1pPr>
          </a:lstStyle>
          <a:p>
            <a:fld id="{17CA521E-C069-407D-A049-0E892AC251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1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2138" y="31361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D6FBDB-EF94-4B50-8BEF-070208B4AF6A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E051DF6-3578-4569-85EA-541083FFF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307705-1C4B-4D52-BAD2-66F83A73A1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BB27BF-5219-4F7A-9E94-008858534AB1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89711F-8600-41A6-A2A1-4250ECDF3F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855C3E-1959-45C9-8502-7E69AED53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06413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F6755F-1ED6-4D60-B695-2B71BFDD3C8D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8FDE50-E188-456F-B2B3-B3ED3AAB77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86B487-50AF-4C32-9D85-7044F1C8AE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27726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5754164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0278926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4190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2638" y="40886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49383-8B86-43F7-9ADB-4784135C0228}"/>
              </a:ext>
            </a:extLst>
          </p:cNvPr>
          <p:cNvSpPr/>
          <p:nvPr userDrawn="1"/>
        </p:nvSpPr>
        <p:spPr>
          <a:xfrm>
            <a:off x="1658907" y="6370343"/>
            <a:ext cx="89024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 i="0" kern="1200" dirty="0">
                <a:solidFill>
                  <a:srgbClr val="FF0000"/>
                </a:solidFill>
                <a:effectLst/>
                <a:latin typeface="Arial" charset="0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700" b="0" i="0" kern="1200" dirty="0">
                <a:solidFill>
                  <a:srgbClr val="FF0000"/>
                </a:solidFill>
                <a:effectLst/>
                <a:latin typeface="Arial" charset="0"/>
                <a:ea typeface="Arial" charset="0"/>
                <a:cs typeface="Arial" charset="0"/>
              </a:rPr>
              <a:t>The enclosed technology is being exported pursuant to License Exception GOV under the U.S. Export Administration Regulations (EAR), 15 C.F.R. § 740.11(b)(2)(iii)(B), as amended. The enclosed technology is subject to Export Control Classification Number 9E515.a. Diversion contrary to U.S. law is prohibited.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236CCBC-485C-4FAE-B2E2-5643B5B1F74C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1462EF-AF56-4E76-A256-86BB9DFCAC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36860F-E029-406D-985E-F8E6DC2F3B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999540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643271-0CE2-4ABA-8F9D-B21D2659F8D2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technology is being exported pursuant to License Exception GOV under the U.S. Export Administration Regulations (EAR), 15 C.F.R. § 740.11(b)(2)(iii)(B), as amended. The enclosed technology is subject to Export Control Classification Number 9E515.a. Diversion contrary to U.S. law is prohibited.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E80A1D-8B11-4F95-8646-62813A25E525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5A3C0A-EF35-454B-B475-DC55119E63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D6A04ED-FFF8-409D-A7AB-E06431C78E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7452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D49383-8B86-43F7-9ADB-4784135C0228}"/>
              </a:ext>
            </a:extLst>
          </p:cNvPr>
          <p:cNvSpPr/>
          <p:nvPr userDrawn="1"/>
        </p:nvSpPr>
        <p:spPr>
          <a:xfrm>
            <a:off x="1658907" y="6370343"/>
            <a:ext cx="89024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 i="0" kern="1200" dirty="0">
                <a:solidFill>
                  <a:srgbClr val="FF0000"/>
                </a:solidFill>
                <a:effectLst/>
                <a:latin typeface="Arial" charset="0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700" b="0" i="0" kern="1200" dirty="0">
                <a:solidFill>
                  <a:srgbClr val="FF0000"/>
                </a:solidFill>
                <a:effectLst/>
                <a:latin typeface="Arial" charset="0"/>
                <a:ea typeface="Arial" charset="0"/>
                <a:cs typeface="Arial" charset="0"/>
              </a:rPr>
              <a:t>The enclosed technology is being exported pursuant to License Exception GOV under the U.S. Export Administration Regulations (EAR), 15 C.F.R. § 740.11(b)(2)(iii)(B), as amended. The enclosed technology is subject to Export Control Classification Number 9E515.a. Diversion contrary to U.S. law is prohibited.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6BA8EF-B47D-4760-B0EC-1EF4899B5387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B3BFC81-239C-45C5-AB06-3D8ED7F16F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2ABB951-F335-4673-9AA8-198DAC6E55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395838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2717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21034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9476038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49057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8332264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214115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5561948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5641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2638" y="40886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AB6F44-E69B-4829-A912-FDC46FC1211A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information is being transmitted under No License Required "NLR" and is to be used solely by the individual/organization to whom it is addressed.  Diversion contrary to U.S. Export Administration Regulations is prohibited..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B755471-A546-4E7C-8E57-C57BD940EBAF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B8E263A-C4AA-4CC8-B064-0C172244D8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B21BD6-E161-4270-827D-6866FBA9B6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95059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333181-B025-41CB-905C-FECE97C44C40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information is being transmitted under No License Required "NLR" and is to be used solely by the individual/organization to whom it is addressed.  Diversion contrary to U.S. Export Administration Regulations is prohibited..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BF2B02-AA70-4A00-99B5-8AA577262BCD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2055D72-E67A-4EAE-BEBE-BAD66BFA80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0C8121-91B6-4390-BF39-3BD4717C5D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25500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2A1A0C-6F52-4C0B-8128-5EDCE2940BC2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information is being transmitted under No License Required "NLR" and is to be used solely by the individual/organization to whom it is addressed.  Diversion contrary to U.S. Export Administration Regulations is prohibited..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CF9002-CBFE-48DF-866B-8AA1AFF02A07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5937D71-50D5-47F2-8DEE-5E9F89ADCA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F10987-96EA-4B99-AFB9-122E9D480E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3745842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868135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309138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9237788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265550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95271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133757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07791012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22668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2638" y="40886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DA798-0688-45DF-97EC-8B76792565CD}"/>
              </a:ext>
            </a:extLst>
          </p:cNvPr>
          <p:cNvSpPr/>
          <p:nvPr userDrawn="1"/>
        </p:nvSpPr>
        <p:spPr>
          <a:xfrm>
            <a:off x="1863046" y="6421955"/>
            <a:ext cx="8684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. Export or re-export of information contained herein may be subject to restrictions and requirements of U.S. export laws and regulations, and may require advance authorization from the U.S. Government.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6B3C80-CE63-40D0-88F0-142BC9982FE3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C12DDB1-D85B-4F38-9D2E-44D704A94E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3B8F42C-6FB1-46D8-A2B5-FC0EDE0C2B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742941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A2F163-D87D-4C00-97DF-9EAB7B18B56E}"/>
              </a:ext>
            </a:extLst>
          </p:cNvPr>
          <p:cNvSpPr/>
          <p:nvPr userDrawn="1"/>
        </p:nvSpPr>
        <p:spPr>
          <a:xfrm>
            <a:off x="1863046" y="6421955"/>
            <a:ext cx="8684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. Export or re-export of information contained herein may be subject to restrictions and requirements of U.S. export laws and regulations, and may require advance authorization from the U.S. Government.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18C18C-B4CB-4D65-857B-A1F0E75E185F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EC782AD-AFCA-4A5E-932F-95ECE390B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B58177C-9C32-4DC7-AA37-2653F54B43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3389427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471E04-DEB5-4544-B82C-8B89A82F9A9F}"/>
              </a:ext>
            </a:extLst>
          </p:cNvPr>
          <p:cNvSpPr/>
          <p:nvPr userDrawn="1"/>
        </p:nvSpPr>
        <p:spPr>
          <a:xfrm>
            <a:off x="1863046" y="6421955"/>
            <a:ext cx="8684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. Export or re-export of information contained herein may be subject to restrictions and requirements of U.S. export laws and regulations, and may require advance authorization from the U.S. Government.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8575EE-7405-4621-A36A-47575E52458B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81E9D3-E6D1-46F8-BBFA-E63888361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BB05A00-35D0-4467-8F5E-1EBA6B6A64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534254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38669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66125790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4115792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244027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40201199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023530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942441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72875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2638" y="40886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45FF4D-67C9-4121-977B-AFAD58486752}"/>
              </a:ext>
            </a:extLst>
          </p:cNvPr>
          <p:cNvSpPr/>
          <p:nvPr userDrawn="1"/>
        </p:nvSpPr>
        <p:spPr>
          <a:xfrm>
            <a:off x="1863046" y="62695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unclassified technical data is being transmitted in accordance with License Exception Strategic Trade Authorization, section 740.20 of the Export Administration Regulation, as amended.  In support of the Imaging X-Ray Polarimetry Explorer Mission, these items are controlled in accordance with Export Control Classification Number (ECCN) 9E515.a.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F31F3E-DEE3-4181-9EE4-3CDFF8425A69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280F9D-F732-469F-9699-5DEB1EC65F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378462-5B99-4E92-A9C9-2C504EB92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440335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FD2083-680E-4FC1-B06B-DD73F72668A3}"/>
              </a:ext>
            </a:extLst>
          </p:cNvPr>
          <p:cNvSpPr/>
          <p:nvPr userDrawn="1"/>
        </p:nvSpPr>
        <p:spPr>
          <a:xfrm>
            <a:off x="1863046" y="62695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unclassified technical data is being transmitted in accordance with License Exception Strategic Trade Authorization, section 740.20 of the Export Administration Regulation, as amended.  In support of the Imaging X-Ray Polarimetry Explorer Mission, these items are controlled in accordance with Export Control Classification Number (ECCN) 9E515.a.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1734E8-D380-483E-A5C0-6BD2C01A671F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4DAE007-714B-436B-B561-96C09893B1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35BE5EF-0CAB-4BB1-9854-ABDA3A18BC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5788179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B5B0E0-2FAD-41D9-BC19-4FBC89D98116}"/>
              </a:ext>
            </a:extLst>
          </p:cNvPr>
          <p:cNvSpPr/>
          <p:nvPr userDrawn="1"/>
        </p:nvSpPr>
        <p:spPr>
          <a:xfrm>
            <a:off x="1863046" y="62695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unclassified technical data is being transmitted in accordance with License Exception Strategic Trade Authorization, section 740.20 of the Export Administration Regulation, as amended.  In support of the Imaging X-Ray Polarimetry Explorer Mission, these items are controlled in accordance with Export Control Classification Number (ECCN) 9E515.a.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AAE963-A994-431C-A240-BB195CB32A04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6B0881-6783-4E14-9412-6F6567F078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5C64BCF-4ED4-4FEB-886A-6D550CE49F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20437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5657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94566845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1152233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18772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51866503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9177613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61469155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59405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2138" y="31361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D6FBDB-EF94-4B50-8BEF-070208B4AF6A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E051DF6-3578-4569-85EA-541083FFF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307705-1C4B-4D52-BAD2-66F83A73A1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118708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BB27BF-5219-4F7A-9E94-008858534AB1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89711F-8600-41A6-A2A1-4250ECDF3F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855C3E-1959-45C9-8502-7E69AED53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3493139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F6755F-1ED6-4D60-B695-2B71BFDD3C8D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8FDE50-E188-456F-B2B3-B3ED3AAB77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86B487-50AF-4C32-9D85-7044F1C8AE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002700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5294357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62563379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28719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0009637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8900994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43565646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76849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page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4183" y="1008530"/>
            <a:ext cx="11083636" cy="1860176"/>
          </a:xfrm>
          <a:effectLst/>
        </p:spPr>
        <p:txBody>
          <a:bodyPr lIns="91407" tIns="45704" rIns="91407" bIns="45704"/>
          <a:lstStyle>
            <a:lvl1pPr algn="ctr">
              <a:defRPr sz="35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2138" y="3136140"/>
            <a:ext cx="9347969" cy="1369919"/>
          </a:xfrm>
          <a:prstGeom prst="rect">
            <a:avLst/>
          </a:prstGeom>
          <a:effectLst/>
        </p:spPr>
        <p:txBody>
          <a:bodyPr lIns="91407" tIns="45704" rIns="91407" bIns="45704"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D6FBDB-EF94-4B50-8BEF-070208B4AF6A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E051DF6-3578-4569-85EA-541083FFF4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307705-1C4B-4D52-BAD2-66F83A73A1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0167461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396" y="1807069"/>
            <a:ext cx="10363117" cy="1361016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336699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396" y="3174621"/>
            <a:ext cx="10363117" cy="1499930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E31D4-3CE6-4C41-ADC7-5237C1E2B293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40A86-9E21-4CA4-9A31-517868DFF6B3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BB27BF-5219-4F7A-9E94-008858534AB1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89711F-8600-41A6-A2A1-4250ECDF3F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855C3E-1959-45C9-8502-7E69AED53D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3028740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0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55A7F6A-1745-4E46-A980-15532801862F}"/>
              </a:ext>
            </a:extLst>
          </p:cNvPr>
          <p:cNvSpPr txBox="1">
            <a:spLocks/>
          </p:cNvSpPr>
          <p:nvPr userDrawn="1"/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6" name="Table Placeholder 10">
            <a:extLst>
              <a:ext uri="{FF2B5EF4-FFF2-40B4-BE49-F238E27FC236}">
                <a16:creationId xmlns:a16="http://schemas.microsoft.com/office/drawing/2014/main" id="{6308AA14-57C0-42F8-B352-B65AFCA9C5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600" y="1600200"/>
            <a:ext cx="10972800" cy="45720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84F90E-8E67-455C-BDF5-FE6CD62B1362}"/>
              </a:ext>
            </a:extLst>
          </p:cNvPr>
          <p:cNvSpPr txBox="1"/>
          <p:nvPr userDrawn="1"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smtClean="0">
                <a:latin typeface="Arial Narrow" pitchFamily="34" charset="0"/>
              </a:rPr>
              <a:pPr algn="r"/>
              <a:t>‹#›</a:t>
            </a:fld>
            <a:endParaRPr lang="en-US" sz="900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F6755F-1ED6-4D60-B695-2B71BFDD3C8D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8FDE50-E188-456F-B2B3-B3ED3AAB77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A86B487-50AF-4C32-9D85-7044F1C8AE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9623325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62638"/>
            <a:ext cx="5384800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62638"/>
            <a:ext cx="5384800" cy="5181600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8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itchFamily="34" charset="0"/>
              <a:buChar char="—"/>
              <a:defRPr lang="en-US" sz="16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94152874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3460-5A0E-46FE-B71D-2EADB17B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F8ED-1954-4090-86DB-AD241E3685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62639"/>
            <a:ext cx="11034445" cy="22689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48EE40-46BE-4A43-A39C-A42F3DCCC8B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7318" y="3616450"/>
            <a:ext cx="11034445" cy="239393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 marL="914400" indent="-287338">
              <a:defRPr sz="1600"/>
            </a:lvl3pPr>
            <a:lvl4pPr marL="1201738" indent="-287338">
              <a:defRPr sz="16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25137570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rot="5400000">
            <a:off x="3429000" y="3733800"/>
            <a:ext cx="533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1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04800" y="38100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6197600" y="1066800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6197600" y="3809999"/>
            <a:ext cx="5689600" cy="2590800"/>
          </a:xfrm>
        </p:spPr>
        <p:txBody>
          <a:bodyPr>
            <a:normAutofit/>
          </a:bodyPr>
          <a:lstStyle>
            <a:lvl1pPr>
              <a:defRPr sz="2000"/>
            </a:lvl1pPr>
            <a:lvl2pPr marL="460375" indent="-287338">
              <a:defRPr sz="1800"/>
            </a:lvl2pPr>
            <a:lvl3pPr marL="741363" indent="-280988">
              <a:defRPr sz="1600"/>
            </a:lvl3pPr>
            <a:lvl4pPr marL="974725" indent="-233363">
              <a:defRPr sz="1400"/>
            </a:lvl4pPr>
            <a:lvl5pPr marL="1489075" indent="-287338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04800" y="3733800"/>
            <a:ext cx="11582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34355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8608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88370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48608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88370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672343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066800"/>
            <a:ext cx="8331200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8839200" y="1066800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5051711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A683-670E-466E-9FB4-F209BA7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3298F-7F9D-479F-9563-63493DDDA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73483" y="953679"/>
            <a:ext cx="7918516" cy="5410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81AB8-2C07-4862-9D5B-F8B3AE4F6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04800" y="1010239"/>
            <a:ext cx="3050117" cy="5410200"/>
          </a:xfrm>
        </p:spPr>
        <p:txBody>
          <a:bodyPr>
            <a:normAutofit/>
          </a:bodyPr>
          <a:lstStyle>
            <a:lvl1pPr>
              <a:defRPr sz="2000"/>
            </a:lvl1pPr>
            <a:lvl2pPr marL="514350" indent="-287338">
              <a:defRPr sz="1800"/>
            </a:lvl2pPr>
            <a:lvl3pPr marL="741363" indent="-227013">
              <a:defRPr sz="1600"/>
            </a:lvl3pPr>
            <a:lvl4pPr marL="974725" indent="-233363"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9630626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D1F7-3DE9-4629-A8E9-AE82E9BD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1259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009E59-5D3C-4F71-9F0F-C5090669BFB0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EFFA55-D73C-47D5-B60D-285EA365D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33BF8F-23BD-45E3-99D2-B4D70F1F1A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81" r:id="rId2"/>
    <p:sldLayoutId id="2147483678" r:id="rId3"/>
    <p:sldLayoutId id="2147483652" r:id="rId4"/>
    <p:sldLayoutId id="2147483683" r:id="rId5"/>
    <p:sldLayoutId id="2147483660" r:id="rId6"/>
    <p:sldLayoutId id="2147483653" r:id="rId7"/>
    <p:sldLayoutId id="2147483657" r:id="rId8"/>
    <p:sldLayoutId id="2147483677" r:id="rId9"/>
    <p:sldLayoutId id="2147483680" r:id="rId10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73E4D5-6CBB-4351-9C15-0EA076316AD7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technology is being exported pursuant to License Exception GOV under the U.S. Export Administration Regulations (EAR), 15 C.F.R. § 740.11(b)(2)(iii)(B), as amended. The enclosed technology is subject to Export Control Classification Number 9E515.a. Diversion contrary to U.S. law is prohibited.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2BFD3-45CB-4348-BC6E-5AA7EEBFBDA0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94130E1-94A0-4427-8954-EA1BBCEC70AC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B9629AD-1C9E-47AF-805D-8D27AF1867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D25FE53-6503-4E37-B2F4-1472A1AAA0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394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73E4D5-6CBB-4351-9C15-0EA076316AD7}"/>
              </a:ext>
            </a:extLst>
          </p:cNvPr>
          <p:cNvSpPr/>
          <p:nvPr userDrawn="1"/>
        </p:nvSpPr>
        <p:spPr>
          <a:xfrm>
            <a:off x="1863046" y="64219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information is being transmitted under No License Required "NLR" and is to be used solely by the individual/organization to whom it is addressed.  Diversion contrary to U.S. Export Administration Regulations is prohibited..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2BFD3-45CB-4348-BC6E-5AA7EEBFBDA0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42A205-9262-4310-8AAB-487C71D5FF68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430E1AD-05E9-46F9-B1B8-A532DB2C36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97315E-A378-4131-9CAA-D332ED9090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901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73E4D5-6CBB-4351-9C15-0EA076316AD7}"/>
              </a:ext>
            </a:extLst>
          </p:cNvPr>
          <p:cNvSpPr/>
          <p:nvPr userDrawn="1"/>
        </p:nvSpPr>
        <p:spPr>
          <a:xfrm>
            <a:off x="1863046" y="6421955"/>
            <a:ext cx="86846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. Export or re-export of information contained herein may be subject to restrictions and requirements of U.S. export laws and regulations, and may require advance authorization from the U.S. Government.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2BFD3-45CB-4348-BC6E-5AA7EEBFBDA0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07AAE5-6139-4091-91A1-048596C6B143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54DC70C-B13C-4781-8F2D-CA35853FB2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66F7514-0858-4CFF-93E5-DAC233D7A1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622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73E4D5-6CBB-4351-9C15-0EA076316AD7}"/>
              </a:ext>
            </a:extLst>
          </p:cNvPr>
          <p:cNvSpPr/>
          <p:nvPr userDrawn="1"/>
        </p:nvSpPr>
        <p:spPr>
          <a:xfrm>
            <a:off x="1863046" y="6269555"/>
            <a:ext cx="8684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Export Control Notice</a:t>
            </a:r>
          </a:p>
          <a:p>
            <a:pPr algn="ctr"/>
            <a:r>
              <a:rPr lang="en-US" sz="800" b="0" i="0" kern="1200" dirty="0">
                <a:solidFill>
                  <a:srgbClr val="FF0000"/>
                </a:solidFill>
                <a:effectLst/>
                <a:latin typeface="+mn-lt"/>
                <a:ea typeface="Arial" charset="0"/>
                <a:cs typeface="Arial" charset="0"/>
              </a:rPr>
              <a:t>The enclosed unclassified technical data is being transmitted in accordance with License Exception Strategic Trade Authorization, section 740.20 of the Export Administration Regulation, as amended.  In support of the Imaging X-Ray Polarimetry Explorer Mission, these items are controlled in accordance with Export Control Classification Number (ECCN) 9E515.a.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2BFD3-45CB-4348-BC6E-5AA7EEBFBDA0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9C2184-FCF1-479B-9FEE-724483E1C6D2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E39136F-97EF-4D17-AC5A-BAA8F06378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EEEEE9C-FCB8-48FC-B8A3-DF2C33420F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44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009E59-5D3C-4F71-9F0F-C5090669BFB0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EFFA55-D73C-47D5-B60D-285EA365D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33BF8F-23BD-45E3-99D2-B4D70F1F1A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743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-1" y="194449"/>
            <a:ext cx="12169697" cy="739588"/>
          </a:xfrm>
          <a:prstGeom prst="rect">
            <a:avLst/>
          </a:prstGeom>
          <a:gradFill flip="none" rotWithShape="1">
            <a:gsLst>
              <a:gs pos="0">
                <a:srgbClr val="336699"/>
              </a:gs>
              <a:gs pos="0">
                <a:srgbClr val="336699">
                  <a:alpha val="24000"/>
                </a:srgbClr>
              </a:gs>
              <a:gs pos="100000">
                <a:srgbClr val="336699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058" tIns="41029" rIns="82058" bIns="4102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60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228600"/>
            <a:ext cx="1016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6400" y="6604217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latin typeface="Arial Narrow" pitchFamily="34" charset="0"/>
              </a:rPr>
              <a:t>Sec XX   Page </a:t>
            </a:r>
            <a:fld id="{D67FD47B-5263-4F60-B17C-6DBD6A524A58}" type="slidenum">
              <a:rPr lang="en-US" sz="900" i="1" smtClean="0">
                <a:latin typeface="Arial Narrow" pitchFamily="34" charset="0"/>
              </a:rPr>
              <a:pPr algn="r"/>
              <a:t>‹#›</a:t>
            </a:fld>
            <a:endParaRPr lang="en-US" sz="900" i="1" dirty="0">
              <a:latin typeface="Arial Narrow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52BFD3-45CB-4348-BC6E-5AA7EEBFBDA0}"/>
              </a:ext>
            </a:extLst>
          </p:cNvPr>
          <p:cNvSpPr txBox="1"/>
          <p:nvPr userDrawn="1"/>
        </p:nvSpPr>
        <p:spPr>
          <a:xfrm>
            <a:off x="24592" y="6610327"/>
            <a:ext cx="25371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tabLst>
                <a:tab pos="285750" algn="l"/>
                <a:tab pos="1711325" algn="l"/>
              </a:tabLst>
            </a:pPr>
            <a:r>
              <a:rPr lang="en-US" sz="900" i="1" dirty="0">
                <a:solidFill>
                  <a:srgbClr val="000000"/>
                </a:solidFill>
              </a:rPr>
              <a:t>Doc. No.    Rev. A</a:t>
            </a:r>
            <a:endParaRPr lang="en-US" sz="900" b="1" i="1" dirty="0">
              <a:solidFill>
                <a:srgbClr val="00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9009E59-5D3C-4F71-9F0F-C5090669BFB0}"/>
              </a:ext>
            </a:extLst>
          </p:cNvPr>
          <p:cNvGrpSpPr/>
          <p:nvPr userDrawn="1"/>
        </p:nvGrpSpPr>
        <p:grpSpPr>
          <a:xfrm>
            <a:off x="66732" y="274319"/>
            <a:ext cx="939858" cy="605289"/>
            <a:chOff x="386772" y="381000"/>
            <a:chExt cx="1419896" cy="91444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5EFFA55-D73C-47D5-B60D-285EA365D0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381000"/>
              <a:ext cx="739868" cy="9144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33BF8F-23BD-45E3-99D2-B4D70F1F1A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72" y="397626"/>
              <a:ext cx="648424" cy="881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534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</p:sldLayoutIdLst>
  <p:transition>
    <p:fade/>
  </p:transition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173038" indent="-173038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74675" indent="-347663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8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2pPr>
      <a:lvl3pPr marL="854075" indent="-279400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141413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489075" indent="-287338" algn="l" defTabSz="914400" rtl="0" eaLnBrk="1" latinLnBrk="0" hangingPunct="1">
        <a:spcBef>
          <a:spcPct val="20000"/>
        </a:spcBef>
        <a:buClr>
          <a:schemeClr val="tx2"/>
        </a:buClr>
        <a:buFont typeface="Arial Narrow" pitchFamily="34" charset="0"/>
        <a:buChar char="—"/>
        <a:defRPr sz="1600" b="1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xpe.msfc.nasa.gov/for_scientists/weekly.html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4611C2-9D1A-484D-840D-8D23D131BE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IXPE Science Operations</a:t>
            </a:r>
            <a:br>
              <a:rPr lang="en-US" dirty="0"/>
            </a:br>
            <a:r>
              <a:rPr lang="en-US" dirty="0"/>
              <a:t>NICER/IXPE Workshop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910EC31-0ECE-4C47-8755-EE6E9F878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838" y="3989294"/>
            <a:ext cx="9347969" cy="1069723"/>
          </a:xfrm>
        </p:spPr>
        <p:txBody>
          <a:bodyPr>
            <a:normAutofit/>
          </a:bodyPr>
          <a:lstStyle/>
          <a:p>
            <a:r>
              <a:rPr lang="en-US" altLang="en-US" sz="2600" dirty="0"/>
              <a:t>2024-Jul-30</a:t>
            </a:r>
          </a:p>
          <a:p>
            <a:r>
              <a:rPr lang="en-US" altLang="en-US" sz="2400" i="1" dirty="0"/>
              <a:t>Allyn Tennant</a:t>
            </a:r>
          </a:p>
        </p:txBody>
      </p:sp>
    </p:spTree>
    <p:extLst>
      <p:ext uri="{BB962C8B-B14F-4D97-AF65-F5344CB8AC3E}">
        <p14:creationId xmlns:p14="http://schemas.microsoft.com/office/powerpoint/2010/main" val="408726887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Preliminaries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IXPE was never intended to be fast response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Typical observations take about week, hence waiting a few days should make no difference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Neither SOC nor the MOC are 24/7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It is a low-cost mission with minimal direct interaction with the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Budgets are being squeezed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Forget everything you know about Swift and NICER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Our drivers are totally different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5068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Objectives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6" y="1043585"/>
            <a:ext cx="1049601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This is a look “behind the curtain” of IXPE 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Make some of operations less mysterious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Only indirectly will help you write better proposals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Will not focus on issues of 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We are spatially separated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Science Operations Center (SOC) is at Marshall Space Flight Center in the Central (US) time zone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SOC lead (me) remote works in the Eastern time zone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Mission Operations Center (MOC) is at Laboratory for Atmospheric and Space Physics (LASP) in the Mountain time zone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prime spacecraft contractor is at BAE (formally Ball) also in Mountain time zone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instrument team is in Italy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71279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Data Volume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IXPE generates more data per event than any previous X-ray 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Takes a picture of every electron track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Limited on-board storage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4 GB for event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Limited number of ground stations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Malindi is prime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Average use is every other pass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sz="2000" dirty="0"/>
              <a:t>I.e., 7.5 passes per day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Singapore is backup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Can be used a few times per week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(can not be used at certain times of the day)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Planning must allow for missed contacts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Telemetry load is very important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Totally drives planning for bright sources</a:t>
            </a:r>
          </a:p>
          <a:p>
            <a:pPr lvl="1"/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51816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 Ground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IXPE operates with minimal ground 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spacecraft holds the observing plan for an entire week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plan includes all contact times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When spacecraft flies over a ground station at a scheduled contact time it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Turns on transmitter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Transmits a block of data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Resets the pointers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Note, the spacecraft does this whether or not there is full two-way communications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If ground station is not ready, then there will be a large gap in the data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Since the spacecraft has reset pointers, it will not fill in gap, but continue 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needs to find this gap and manually request a re-transmission before the data are overwritten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42064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There are often short gaps in the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be RF interference (lightning)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Often due to the spacecraft transmitting on two antennae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Can result in classic interference pattern in the signal strength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Not a hard cutoff, but gradual degradation of the signal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Resulted in an unexpected number of small files (100-1000s) early in the mission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Greatly slowed SOC processing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now predicts the times of destructive interference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Weekly load will pause transmission of data during the worst intervals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still get short gaps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Since the predictions are a week in advance predictions can be slightly in error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Trade off between getting as much data as possible when you can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26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Re-transmissions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MOC needs to identify all gaps in the data and request re-transmission of the missing data.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Gap checker is now automated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Re-transmission does require someone in the control center to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Verify two-way communication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Need to pause the current download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Transmit commands to dump blocks of missing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Must occur during normal working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Even when the MOC has all the data, the SOC still sees gaps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then request that the MOC re-send the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adds another couple of days to the collecting all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8254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Data Download Timeline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Worse case is it can take a week to get data from a bright source off the spacecraft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Allow another couple of days for MOC to find and fill gaps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Allow another couple of days for the SOC to request resend of any missing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For long observations SOC processing can take several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Can take up to two weeks to process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Often done in less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3967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SOC Planning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Long-Term Planning begins when SOC gets the target list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 observing constraints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Normal phase constraints such as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Avoid X-ray eclipses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Observe at peak of super orbital period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Want to space out observations in time but not by too much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Avoid times around full Moon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Some checking of targets is performed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Up to observer to get the numbers right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Bright sources need to be broken up into “4 GB chunks”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We call this “segmenting”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Need to observe a faint source while on-board storage is read down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Want to get back to bright source quickly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Results in the faint target also being segmented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Want all segments to occur in the same 6-month season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Planning is a “packing problem”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Need to lay out the full year to make sure last targets are visible at the end of the year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Since </a:t>
            </a:r>
            <a:r>
              <a:rPr lang="en-US" sz="2000" dirty="0" err="1"/>
              <a:t>ToO’s</a:t>
            </a:r>
            <a:r>
              <a:rPr lang="en-US" sz="2000" dirty="0"/>
              <a:t> can change the plan, only 6 months are published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4956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Normal Planning Cycle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From the LTP, the SOC prepares a 3 week list of targets one week in advance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This list is called an Instrument Activity Plan (IAP)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IAP includes name, position, data rate and exposure times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Does not contain observation start/stop times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prepares a “slew report” for all 3 weeks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plans slews to occur during Earth occultation of the target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Provides feedback to SOC when observations begin and end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For time critical observations we will adjust the exposure times to be consistent with LTP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We only control to 6 hours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also looks at how bright the upcoming targets are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If a bright target is coming up, the MOC will request additional contacts for that week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Ground station requests go in 3 weeks in advance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The final list of contacts for the coming week comes back at about the same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MOC plans the upcoming week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 all spacecraft activities (contacts/slews/etc.)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Plan is checked and approved by MOC, SOC and BAE</a:t>
            </a:r>
          </a:p>
        </p:txBody>
      </p:sp>
    </p:spTree>
    <p:extLst>
      <p:ext uri="{BB962C8B-B14F-4D97-AF65-F5344CB8AC3E}">
        <p14:creationId xmlns:p14="http://schemas.microsoft.com/office/powerpoint/2010/main" val="62949309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The Planning Timeline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SOC produces an IAP on Wed afternoon and submit to MOC on Thurs morning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MOC produces the slew report by Friday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MOC plans the upcoming week (12 UT on Thurs to 12 UT following Thurs)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draft command load appears on Tues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command load is abstracted and posted at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Menlo" panose="020B0609030804020204" pitchFamily="49" charset="0"/>
                <a:hlinkClick r:id="rId2"/>
              </a:rPr>
              <a:t>https://ixpe.msfc.nasa.gov/for_scientists/weekly.html</a:t>
            </a:r>
            <a:endParaRPr lang="en-US" sz="2000" dirty="0">
              <a:effectLst/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On Wed the commands for the entire week are loaded to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Goal is to have two chances to upload during working hours at MOC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At 12 UT on Thurs the new command load takes over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69391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SOC stuff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For each contact, the MOC collects data from the ground station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Then forwards all data to the SOC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“Science” and Spacecraft data come in separate data streams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Will contain separate gaps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/>
              <a:t>Will need both to process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Raw instrument data is sent to the Italian Team for health and safety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When data set is as complete, processing begins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Apply detector corrections as provided by the instrument team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Charging impacts the detector gain and depends on how bright the target is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Bright targets charge faster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Discharge occurs at a low rate all the time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Need to integrate the charge history to get current charge state (hence the gain)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/>
              <a:t>Charging model is still not totally correct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Actual boom motion was much larger than predicted pre-launch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For bright sources, we apply an X-ray aspect solution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We created a model for the boom motion which is applied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Final level 1 and 2 products are produced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SOC lead does a quick inspection of data before it is released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5626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 err="1"/>
              <a:t>ToO</a:t>
            </a:r>
            <a:r>
              <a:rPr lang="en-US" sz="2800" dirty="0"/>
              <a:t> Considerations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60919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ToO’s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can impact the normal planning in 1 of 3 ways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3-4 weeks out, we just change the LTP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can start after 12 UT on the following Thurs we can tweak the IAP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impacts the planned or what's on the spacecraft, then the MOC must replan the load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 pre-approved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is considered must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other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ToOs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are considered to be Director Discretionary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Subject to a review process including external scientists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Review takes place in parallel with the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Friday afternoon is the worse time to submit a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Already planning the following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Monday/Tuesday is better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Very helpful if target can be observed the following Thurs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Depends on what is currently on the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bright and we just observed a bright target, may need to wait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3198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 err="1"/>
              <a:t>ToO</a:t>
            </a:r>
            <a:r>
              <a:rPr lang="en-US" sz="2800" dirty="0"/>
              <a:t> Planning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 all cases the following key steps are needed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MOC is alerted that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being considered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coordinates and estimated count rates are checked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update our data 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Figure out when the commands can be uploaded to the spacecraft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Depends on contacts, for faint sources may not have a lot of choices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require a request for an additional contact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LTP is reworked in two phases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First (before the IAP is submitted)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Minimize disruption to overall plan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Takes into account the amount of storage currently in use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 new target so that it does not violate the storage limits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Second (after IAP is submitted to MOC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Restore any cat A bumped targets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Try to complete any observation that had been started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IAP is created and provided to MOC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4088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Spacecraft Issues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Star tracker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have one star tracker with 2 heads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Sometimes one head is searching for stars, the other head is restricted to 5 stars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Has no noticeable impact on science quality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for both timing and position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Instrument has a very accurate oscillator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Occasionally drops out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Requires a GPS restart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Early in the mission, this was a manual process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Never occurred during a fast (&lt;1 sec) pulsar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fill in GPS data using Two Line Elements (and added a note in the README file)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spacecraft now detects this condition and automatically restart the GPS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GPS dropouts are now about a minute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these cases we do not back fill that data with TLE data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Bad GPS times are not included in the Good Time Intervals</a:t>
            </a:r>
          </a:p>
        </p:txBody>
      </p:sp>
    </p:spTree>
    <p:extLst>
      <p:ext uri="{BB962C8B-B14F-4D97-AF65-F5344CB8AC3E}">
        <p14:creationId xmlns:p14="http://schemas.microsoft.com/office/powerpoint/2010/main" val="233218956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Spacecraft issues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Battery issue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Battery is used every orbit which results in battery wear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Have reduced the heater power usage, increasing lifetime to 8 years post launch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entire team continues to look at ways to reduce wear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Fill Frame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 far has happened twice, the spacecraft starts transmitting “fill frames”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Telemetry contains no useful data, however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Spacecraft is still executing the command load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Spacecraft will accept ground commands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Effectively required a reboot of the spacecraft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Restoring spacecraft to normal operations requires almost a week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Root cause not understood but BAE can simulate on the ground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Has a potential “work around” to restore telemetry without the reboot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Will be tested at next occurrence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successful, will automate recovery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If data was not overwritten, it can be recovered off the recorder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52562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Early SAA entry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During geomagnetic storms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magnetic trough West of the the South Atlantic Anomaly (SAA) fills with particles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IXPE enters this trough about 10 minutes prior to main SAA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Totally different from the small rate increase seen just before SAA entry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detector count rate can reach very high levels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protect the detector the spacecraft detects this condition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Instrument is commanded into SAA mode at this time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Note, upon SAA exit the on-board load normally commands SAA mode off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than slightly shortening the observation, has no impact on science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5305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0" y="218440"/>
            <a:ext cx="10055497" cy="685800"/>
          </a:xfrm>
        </p:spPr>
        <p:txBody>
          <a:bodyPr>
            <a:normAutofit/>
          </a:bodyPr>
          <a:lstStyle/>
          <a:p>
            <a:r>
              <a:rPr lang="en-US" sz="2800" dirty="0"/>
              <a:t>Conclusions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CA973-663F-4A76-8B70-592EEE8B0A09}"/>
              </a:ext>
            </a:extLst>
          </p:cNvPr>
          <p:cNvSpPr/>
          <p:nvPr/>
        </p:nvSpPr>
        <p:spPr>
          <a:xfrm>
            <a:off x="168675" y="1043585"/>
            <a:ext cx="11221567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Menlo" panose="020B060903080402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IXPE operates with a very small team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Nominal 40-hour work week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team is very dedicated and typically can be reached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 maximum amount is done on the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Does reduce flexibility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We try to accommodate as many science related requests  as possible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in for all missions there are many trade offs that need to be considered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The primary task of the SOC is to help you get good science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70026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o Lege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C360E1B8-F0EE-4E38-A08A-8017F7EA0BDE}"/>
    </a:ext>
  </a:extLst>
</a:theme>
</file>

<file path=ppt/theme/theme2.xml><?xml version="1.0" encoding="utf-8"?>
<a:theme xmlns:a="http://schemas.openxmlformats.org/drawingml/2006/main" name="Legend 1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3CDEE4D4-3A6D-4D2E-872D-D822D20DC091}"/>
    </a:ext>
  </a:extLst>
</a:theme>
</file>

<file path=ppt/theme/theme3.xml><?xml version="1.0" encoding="utf-8"?>
<a:theme xmlns:a="http://schemas.openxmlformats.org/drawingml/2006/main" name="Legend 1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AD5DC0DC-AF59-45FC-B73F-7796F767D7D6}"/>
    </a:ext>
  </a:extLst>
</a:theme>
</file>

<file path=ppt/theme/theme4.xml><?xml version="1.0" encoding="utf-8"?>
<a:theme xmlns:a="http://schemas.openxmlformats.org/drawingml/2006/main" name="Legend 1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A8556480-F563-4C5B-B0F1-E5A7FBD97CA3}"/>
    </a:ext>
  </a:extLst>
</a:theme>
</file>

<file path=ppt/theme/theme5.xml><?xml version="1.0" encoding="utf-8"?>
<a:theme xmlns:a="http://schemas.openxmlformats.org/drawingml/2006/main" name="Legend 1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FB556E25-462A-4430-9689-CD87B35F56E2}"/>
    </a:ext>
  </a:extLst>
</a:theme>
</file>

<file path=ppt/theme/theme6.xml><?xml version="1.0" encoding="utf-8"?>
<a:theme xmlns:a="http://schemas.openxmlformats.org/drawingml/2006/main" name="1_No Lege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C360E1B8-F0EE-4E38-A08A-8017F7EA0BDE}"/>
    </a:ext>
  </a:extLst>
</a:theme>
</file>

<file path=ppt/theme/theme7.xml><?xml version="1.0" encoding="utf-8"?>
<a:theme xmlns:a="http://schemas.openxmlformats.org/drawingml/2006/main" name="2_No Lege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ll Presentatio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XPE M-CDR Template 16x9 10-2019.potx" id="{364EF165-5894-428D-AB79-E3BABF5B6213}" vid="{C360E1B8-F0EE-4E38-A08A-8017F7EA0BDE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EEDE65BFCA1244BA4D2CCA8EF2732E" ma:contentTypeVersion="0" ma:contentTypeDescription="Create a new document." ma:contentTypeScope="" ma:versionID="aea2f760262c239ae0be29fab185efe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4AE120-4968-4198-A1CA-B7FF64A7B7BE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5917AAB-92F0-4CA3-A24C-365ABF164A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965EDB-37C9-4408-866F-4B280B8D5C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IXPE MIssion Template 16x9 10-2019</Template>
  <TotalTime>42118</TotalTime>
  <Words>2034</Words>
  <Application>Microsoft Macintosh PowerPoint</Application>
  <PresentationFormat>Widescreen</PresentationFormat>
  <Paragraphs>246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Arial Narrow</vt:lpstr>
      <vt:lpstr>Calibri</vt:lpstr>
      <vt:lpstr>Menlo</vt:lpstr>
      <vt:lpstr>Wingdings</vt:lpstr>
      <vt:lpstr>No Legend</vt:lpstr>
      <vt:lpstr>Legend 1a</vt:lpstr>
      <vt:lpstr>Legend 1b</vt:lpstr>
      <vt:lpstr>Legend 1c</vt:lpstr>
      <vt:lpstr>Legend 1d</vt:lpstr>
      <vt:lpstr>1_No Legend</vt:lpstr>
      <vt:lpstr>2_No Legend</vt:lpstr>
      <vt:lpstr>IXPE Science Operations NICER/IXPE Workshop</vt:lpstr>
      <vt:lpstr>Preliminaries</vt:lpstr>
      <vt:lpstr>Objectives</vt:lpstr>
      <vt:lpstr>Data Volume</vt:lpstr>
      <vt:lpstr> Ground Operations</vt:lpstr>
      <vt:lpstr>Operations</vt:lpstr>
      <vt:lpstr>Re-transmissions</vt:lpstr>
      <vt:lpstr>Data Download Timeline</vt:lpstr>
      <vt:lpstr>SOC Planning</vt:lpstr>
      <vt:lpstr>Normal Planning Cycle</vt:lpstr>
      <vt:lpstr>The Planning Timeline</vt:lpstr>
      <vt:lpstr>SOC stuff</vt:lpstr>
      <vt:lpstr>ToO Considerations</vt:lpstr>
      <vt:lpstr>ToO Planning</vt:lpstr>
      <vt:lpstr>Spacecraft Issues</vt:lpstr>
      <vt:lpstr>Spacecraft issues</vt:lpstr>
      <vt:lpstr>Early SAA entry</vt:lpstr>
      <vt:lpstr>Conclusions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IXPE Mission CDR</dc:title>
  <dc:creator>Houston, Janice D. (MSFC-ES11)</dc:creator>
  <cp:lastModifiedBy>Tennant, Allyn F. (MSFC-ST12)</cp:lastModifiedBy>
  <cp:revision>298</cp:revision>
  <cp:lastPrinted>2019-03-14T17:56:00Z</cp:lastPrinted>
  <dcterms:created xsi:type="dcterms:W3CDTF">2019-10-15T16:38:05Z</dcterms:created>
  <dcterms:modified xsi:type="dcterms:W3CDTF">2024-07-18T17:00:12Z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0x01010049EEDE65BFCA1244BA4D2CCA8EF2732E</vt:lpwstr>
  </property>
  <property fmtid="{D5CDD505-2E9C-101B-9397-08002B2CF9AE}" pid="3" name="_dlc_DocIdItemGuid">
    <vt:lpwstr>53997f4f-9102-4b55-b858-0928a0def393</vt:lpwstr>
  </property>
</Properties>
</file>