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theme/theme9.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0.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2.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4"/>
    <p:sldMasterId id="2147483743" r:id="rId5"/>
    <p:sldMasterId id="2147483706" r:id="rId6"/>
    <p:sldMasterId id="2147483795" r:id="rId7"/>
    <p:sldMasterId id="2147483855" r:id="rId8"/>
    <p:sldMasterId id="2147483914" r:id="rId9"/>
    <p:sldMasterId id="2147483926" r:id="rId10"/>
    <p:sldMasterId id="2147483970" r:id="rId11"/>
    <p:sldMasterId id="2147483982" r:id="rId12"/>
    <p:sldMasterId id="2147483984" r:id="rId13"/>
    <p:sldMasterId id="2147483997" r:id="rId14"/>
    <p:sldMasterId id="2147484013" r:id="rId15"/>
    <p:sldMasterId id="2147484026" r:id="rId16"/>
  </p:sldMasterIdLst>
  <p:notesMasterIdLst>
    <p:notesMasterId r:id="rId67"/>
  </p:notesMasterIdLst>
  <p:handoutMasterIdLst>
    <p:handoutMasterId r:id="rId68"/>
  </p:handoutMasterIdLst>
  <p:sldIdLst>
    <p:sldId id="256" r:id="rId17"/>
    <p:sldId id="257" r:id="rId18"/>
    <p:sldId id="2098149090" r:id="rId19"/>
    <p:sldId id="2147376715" r:id="rId20"/>
    <p:sldId id="2098149511" r:id="rId21"/>
    <p:sldId id="19293" r:id="rId22"/>
    <p:sldId id="2098149091" r:id="rId23"/>
    <p:sldId id="19077" r:id="rId24"/>
    <p:sldId id="2098149107" r:id="rId25"/>
    <p:sldId id="2098149117" r:id="rId26"/>
    <p:sldId id="19290" r:id="rId27"/>
    <p:sldId id="2098149093" r:id="rId28"/>
    <p:sldId id="2098149094" r:id="rId29"/>
    <p:sldId id="2098149095" r:id="rId30"/>
    <p:sldId id="289" r:id="rId31"/>
    <p:sldId id="2098149097" r:id="rId32"/>
    <p:sldId id="19298" r:id="rId33"/>
    <p:sldId id="2098149092" r:id="rId34"/>
    <p:sldId id="2098149105" r:id="rId35"/>
    <p:sldId id="2098149134" r:id="rId36"/>
    <p:sldId id="2098149510" r:id="rId37"/>
    <p:sldId id="4835" r:id="rId38"/>
    <p:sldId id="5346" r:id="rId39"/>
    <p:sldId id="7426" r:id="rId40"/>
    <p:sldId id="2147376717" r:id="rId41"/>
    <p:sldId id="5340" r:id="rId42"/>
    <p:sldId id="7420" r:id="rId43"/>
    <p:sldId id="7422" r:id="rId44"/>
    <p:sldId id="7430" r:id="rId45"/>
    <p:sldId id="5343" r:id="rId46"/>
    <p:sldId id="2147376718" r:id="rId47"/>
    <p:sldId id="19154" r:id="rId48"/>
    <p:sldId id="19114" r:id="rId49"/>
    <p:sldId id="19038" r:id="rId50"/>
    <p:sldId id="19112" r:id="rId51"/>
    <p:sldId id="19165" r:id="rId52"/>
    <p:sldId id="19155" r:id="rId53"/>
    <p:sldId id="19166" r:id="rId54"/>
    <p:sldId id="19097" r:id="rId55"/>
    <p:sldId id="19167" r:id="rId56"/>
    <p:sldId id="19035" r:id="rId57"/>
    <p:sldId id="19036" r:id="rId58"/>
    <p:sldId id="2098149509" r:id="rId59"/>
    <p:sldId id="2147376716" r:id="rId60"/>
    <p:sldId id="2098149484" r:id="rId61"/>
    <p:sldId id="2098149135" r:id="rId62"/>
    <p:sldId id="2098149108" r:id="rId63"/>
    <p:sldId id="2098149109" r:id="rId64"/>
    <p:sldId id="2098149100" r:id="rId65"/>
    <p:sldId id="19292"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W Section" id="{85C8F00E-4C5B-44C9-B664-7B7D7BAA76C6}">
          <p14:sldIdLst>
            <p14:sldId id="256"/>
          </p14:sldIdLst>
        </p14:section>
        <p14:section name="Why" id="{2F8254EB-5B7A-4F7F-88EB-DD6D6A861F1F}">
          <p14:sldIdLst>
            <p14:sldId id="257"/>
            <p14:sldId id="2098149090"/>
            <p14:sldId id="2147376715"/>
          </p14:sldIdLst>
        </p14:section>
        <p14:section name="Who" id="{12D63F4A-0DF1-4EDE-BE2F-5E34FB83394D}">
          <p14:sldIdLst>
            <p14:sldId id="2098149511"/>
            <p14:sldId id="19293"/>
            <p14:sldId id="2098149091"/>
          </p14:sldIdLst>
        </p14:section>
        <p14:section name="How" id="{705A4EAF-2E9C-4E6C-9867-4EE78598AEB4}">
          <p14:sldIdLst>
            <p14:sldId id="19077"/>
            <p14:sldId id="2098149107"/>
            <p14:sldId id="2098149117"/>
            <p14:sldId id="19290"/>
            <p14:sldId id="2098149093"/>
            <p14:sldId id="2098149094"/>
            <p14:sldId id="2098149095"/>
            <p14:sldId id="289"/>
            <p14:sldId id="2098149097"/>
          </p14:sldIdLst>
        </p14:section>
        <p14:section name="Brownies" id="{70482501-06F1-4281-A7CE-1AD7774D5219}">
          <p14:sldIdLst>
            <p14:sldId id="19298"/>
            <p14:sldId id="2098149092"/>
            <p14:sldId id="2098149105"/>
            <p14:sldId id="2098149134"/>
          </p14:sldIdLst>
        </p14:section>
        <p14:section name="RAM AND DECO" id="{7569363D-E964-4CD1-A264-CFFF6A718118}">
          <p14:sldIdLst>
            <p14:sldId id="2098149510"/>
            <p14:sldId id="4835"/>
            <p14:sldId id="5346"/>
            <p14:sldId id="7426"/>
            <p14:sldId id="2147376717"/>
            <p14:sldId id="5340"/>
            <p14:sldId id="7420"/>
            <p14:sldId id="7422"/>
            <p14:sldId id="7430"/>
            <p14:sldId id="5343"/>
            <p14:sldId id="2147376718"/>
            <p14:sldId id="19154"/>
            <p14:sldId id="19114"/>
            <p14:sldId id="19038"/>
            <p14:sldId id="19112"/>
            <p14:sldId id="19165"/>
            <p14:sldId id="19155"/>
            <p14:sldId id="19166"/>
            <p14:sldId id="19097"/>
            <p14:sldId id="19167"/>
            <p14:sldId id="19035"/>
            <p14:sldId id="19036"/>
          </p14:sldIdLst>
        </p14:section>
        <p14:section name="Conclusion" id="{FCF2221D-68A1-4CDD-B10F-EE9037CB6A20}">
          <p14:sldIdLst>
            <p14:sldId id="2098149509"/>
            <p14:sldId id="2147376716"/>
            <p14:sldId id="2098149484"/>
          </p14:sldIdLst>
        </p14:section>
        <p14:section name="back up" id="{30B42FD6-48EF-41E8-BC92-BD5E1FF76BD5}">
          <p14:sldIdLst>
            <p14:sldId id="2098149135"/>
            <p14:sldId id="2098149108"/>
            <p14:sldId id="2098149109"/>
            <p14:sldId id="2098149100"/>
            <p14:sldId id="192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F44421-DF1E-6D1A-444F-BE0304AEE52E}" name="Fitzgerald, Diana R. (LARC-B603)[FAIMOS-II]" initials="FDR(BI" userId="S::drfitzge@ndc.nasa.gov::202825fb-e8e8-4e3a-ad1c-5b06b8421bd8" providerId="AD"/>
  <p188:author id="{0EB118E4-63B5-8510-AC05-675536DAAF95}" name="Skaggs, Kelci J. (LARC-E1A)[Consolidated Program Support Services]" initials="SKJ(EPSS" userId="S::kskaggs@ndc.nasa.gov::099ed1fb-dba7-4ae7-8524-0e6698b2406d" providerId="AD"/>
  <p188:author id="{C3D84DF4-301A-928C-3F06-B014D9D421D0}" name="Pereira, Jessica (HQ-EA000)[SAIC]" initials="P(" userId="S::jpereir3@ndc.nasa.gov::8908b5bb-8b8c-4560-b7c5-31e6ddefd2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ubuchon, Vanessa V. (LARC-D316)" initials="AVV(" lastIdx="12" clrIdx="0">
    <p:extLst>
      <p:ext uri="{19B8F6BF-5375-455C-9EA6-DF929625EA0E}">
        <p15:presenceInfo xmlns:p15="http://schemas.microsoft.com/office/powerpoint/2012/main" userId="S-1-5-21-330711430-3775241029-4075259233-702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359D"/>
    <a:srgbClr val="9EDDF5"/>
    <a:srgbClr val="4472C4"/>
    <a:srgbClr val="1A89EE"/>
    <a:srgbClr val="A4C3F0"/>
    <a:srgbClr val="92D050"/>
    <a:srgbClr val="041E42"/>
    <a:srgbClr val="7075AE"/>
    <a:srgbClr val="F8ABE9"/>
    <a:srgbClr val="FFF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905" autoAdjust="0"/>
  </p:normalViewPr>
  <p:slideViewPr>
    <p:cSldViewPr snapToGrid="0">
      <p:cViewPr varScale="1">
        <p:scale>
          <a:sx n="58" d="100"/>
          <a:sy n="58" d="100"/>
        </p:scale>
        <p:origin x="355" y="48"/>
      </p:cViewPr>
      <p:guideLst>
        <p:guide orient="horz" pos="2160"/>
        <p:guide pos="3840"/>
      </p:guideLst>
    </p:cSldViewPr>
  </p:slideViewPr>
  <p:notesTextViewPr>
    <p:cViewPr>
      <p:scale>
        <a:sx n="1" d="1"/>
        <a:sy n="1" d="1"/>
      </p:scale>
      <p:origin x="0" y="0"/>
    </p:cViewPr>
  </p:notesTextViewPr>
  <p:notesViewPr>
    <p:cSldViewPr snapToGrid="0">
      <p:cViewPr varScale="1">
        <p:scale>
          <a:sx n="87" d="100"/>
          <a:sy n="87" d="100"/>
        </p:scale>
        <p:origin x="2986"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45.xml"/><Relationship Id="rId19" Type="http://schemas.openxmlformats.org/officeDocument/2006/relationships/slide" Target="slides/slide3.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35.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notesMaster" Target="notesMasters/notesMaster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7.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 Type="http://schemas.openxmlformats.org/officeDocument/2006/relationships/slideMaster" Target="slideMasters/slideMaster4.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kaggs, Kelci J. (AFRC-830)" userId="099ed1fb-dba7-4ae7-8524-0e6698b2406d" providerId="ADAL" clId="{40761EC2-C85D-4FDA-9260-83A1A8E00972}"/>
    <pc:docChg chg="">
      <pc:chgData name="Skaggs, Kelci J. (AFRC-830)" userId="099ed1fb-dba7-4ae7-8524-0e6698b2406d" providerId="ADAL" clId="{40761EC2-C85D-4FDA-9260-83A1A8E00972}" dt="2024-08-15T18:12:48.730" v="3"/>
      <pc:docMkLst>
        <pc:docMk/>
      </pc:docMkLst>
      <pc:sldChg chg="delCm">
        <pc:chgData name="Skaggs, Kelci J. (AFRC-830)" userId="099ed1fb-dba7-4ae7-8524-0e6698b2406d" providerId="ADAL" clId="{40761EC2-C85D-4FDA-9260-83A1A8E00972}" dt="2024-08-15T18:12:36.639" v="2"/>
        <pc:sldMkLst>
          <pc:docMk/>
          <pc:sldMk cId="0" sldId="289"/>
        </pc:sldMkLst>
        <pc:extLst>
          <p:ext xmlns:p="http://schemas.openxmlformats.org/presentationml/2006/main" uri="{D6D511B9-2390-475A-947B-AFAB55BFBCF1}">
            <pc226:cmChg xmlns:pc226="http://schemas.microsoft.com/office/powerpoint/2022/06/main/command" chg="del">
              <pc226:chgData name="Skaggs, Kelci J. (AFRC-830)" userId="099ed1fb-dba7-4ae7-8524-0e6698b2406d" providerId="ADAL" clId="{40761EC2-C85D-4FDA-9260-83A1A8E00972}" dt="2024-08-15T18:12:36.639" v="2"/>
              <pc2:cmMkLst xmlns:pc2="http://schemas.microsoft.com/office/powerpoint/2019/9/main/command">
                <pc:docMk/>
                <pc:sldMk cId="0" sldId="289"/>
                <pc2:cmMk id="{B928618C-6214-4B57-9B20-B2D25DB2C38C}"/>
              </pc2:cmMkLst>
            </pc226:cmChg>
          </p:ext>
        </pc:extLst>
      </pc:sldChg>
      <pc:sldChg chg="delCm">
        <pc:chgData name="Skaggs, Kelci J. (AFRC-830)" userId="099ed1fb-dba7-4ae7-8524-0e6698b2406d" providerId="ADAL" clId="{40761EC2-C85D-4FDA-9260-83A1A8E00972}" dt="2024-08-15T18:12:27.947" v="1"/>
        <pc:sldMkLst>
          <pc:docMk/>
          <pc:sldMk cId="2398653131" sldId="7426"/>
        </pc:sldMkLst>
        <pc:extLst>
          <p:ext xmlns:p="http://schemas.openxmlformats.org/presentationml/2006/main" uri="{D6D511B9-2390-475A-947B-AFAB55BFBCF1}">
            <pc226:cmChg xmlns:pc226="http://schemas.microsoft.com/office/powerpoint/2022/06/main/command" chg="del">
              <pc226:chgData name="Skaggs, Kelci J. (AFRC-830)" userId="099ed1fb-dba7-4ae7-8524-0e6698b2406d" providerId="ADAL" clId="{40761EC2-C85D-4FDA-9260-83A1A8E00972}" dt="2024-08-15T18:12:27.947" v="1"/>
              <pc2:cmMkLst xmlns:pc2="http://schemas.microsoft.com/office/powerpoint/2019/9/main/command">
                <pc:docMk/>
                <pc:sldMk cId="2398653131" sldId="7426"/>
                <pc2:cmMk id="{37DCF882-92D8-4E42-8741-6C4A10075502}"/>
              </pc2:cmMkLst>
            </pc226:cmChg>
          </p:ext>
        </pc:extLst>
      </pc:sldChg>
      <pc:sldChg chg="delCm">
        <pc:chgData name="Skaggs, Kelci J. (AFRC-830)" userId="099ed1fb-dba7-4ae7-8524-0e6698b2406d" providerId="ADAL" clId="{40761EC2-C85D-4FDA-9260-83A1A8E00972}" dt="2024-08-15T18:12:48.730" v="3"/>
        <pc:sldMkLst>
          <pc:docMk/>
          <pc:sldMk cId="3017928693" sldId="19293"/>
        </pc:sldMkLst>
        <pc:extLst>
          <p:ext xmlns:p="http://schemas.openxmlformats.org/presentationml/2006/main" uri="{D6D511B9-2390-475A-947B-AFAB55BFBCF1}">
            <pc226:cmChg xmlns:pc226="http://schemas.microsoft.com/office/powerpoint/2022/06/main/command" chg="del">
              <pc226:chgData name="Skaggs, Kelci J. (AFRC-830)" userId="099ed1fb-dba7-4ae7-8524-0e6698b2406d" providerId="ADAL" clId="{40761EC2-C85D-4FDA-9260-83A1A8E00972}" dt="2024-08-15T18:12:48.730" v="3"/>
              <pc2:cmMkLst xmlns:pc2="http://schemas.microsoft.com/office/powerpoint/2019/9/main/command">
                <pc:docMk/>
                <pc:sldMk cId="3017928693" sldId="19293"/>
                <pc2:cmMk id="{71A4D1C3-C3A7-48FC-B5FD-CE89CFAFD717}"/>
              </pc2:cmMkLst>
            </pc226:cmChg>
          </p:ext>
        </pc:extLst>
      </pc:sldChg>
      <pc:sldChg chg="delCm">
        <pc:chgData name="Skaggs, Kelci J. (AFRC-830)" userId="099ed1fb-dba7-4ae7-8524-0e6698b2406d" providerId="ADAL" clId="{40761EC2-C85D-4FDA-9260-83A1A8E00972}" dt="2024-08-15T18:11:55.510" v="0"/>
        <pc:sldMkLst>
          <pc:docMk/>
          <pc:sldMk cId="2442786470" sldId="2147376715"/>
        </pc:sldMkLst>
        <pc:extLst>
          <p:ext xmlns:p="http://schemas.openxmlformats.org/presentationml/2006/main" uri="{D6D511B9-2390-475A-947B-AFAB55BFBCF1}">
            <pc226:cmChg xmlns:pc226="http://schemas.microsoft.com/office/powerpoint/2022/06/main/command" chg="del">
              <pc226:chgData name="Skaggs, Kelci J. (AFRC-830)" userId="099ed1fb-dba7-4ae7-8524-0e6698b2406d" providerId="ADAL" clId="{40761EC2-C85D-4FDA-9260-83A1A8E00972}" dt="2024-08-15T18:11:55.510" v="0"/>
              <pc2:cmMkLst xmlns:pc2="http://schemas.microsoft.com/office/powerpoint/2019/9/main/command">
                <pc:docMk/>
                <pc:sldMk cId="2442786470" sldId="2147376715"/>
                <pc2:cmMk id="{544969C9-C611-4068-B0AE-6A77A519D99A}"/>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https://nasa-my.sharepoint.com/personal/nblaesse_ndc_nasa_gov/Documents/CAS/AENode/Nick's%20Cost%20Chart.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https://nasa-my.sharepoint.com/personal/nblaesse_ndc_nasa_gov/Documents/CAS/AENode/Nick's%20Cost%20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Sheet1!$A$3</c:f>
              <c:strCache>
                <c:ptCount val="1"/>
                <c:pt idx="0">
                  <c:v>Utility Account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Fast Charge</c:v>
                </c:pt>
                <c:pt idx="1">
                  <c:v>Slow Charge</c:v>
                </c:pt>
              </c:strCache>
            </c:strRef>
          </c:cat>
          <c:val>
            <c:numRef>
              <c:f>Sheet1!$B$3:$C$3</c:f>
              <c:numCache>
                <c:formatCode>"$"#,##0.000</c:formatCode>
                <c:ptCount val="2"/>
                <c:pt idx="0">
                  <c:v>5.7000000000000002E-2</c:v>
                </c:pt>
                <c:pt idx="1">
                  <c:v>5.3999999999999999E-2</c:v>
                </c:pt>
              </c:numCache>
            </c:numRef>
          </c:val>
          <c:extLst>
            <c:ext xmlns:c16="http://schemas.microsoft.com/office/drawing/2014/chart" uri="{C3380CC4-5D6E-409C-BE32-E72D297353CC}">
              <c16:uniqueId val="{00000000-9A8F-4662-A1FF-8F6A678E80AB}"/>
            </c:ext>
          </c:extLst>
        </c:ser>
        <c:dLbls>
          <c:dLblPos val="ctr"/>
          <c:showLegendKey val="0"/>
          <c:showVal val="1"/>
          <c:showCatName val="0"/>
          <c:showSerName val="0"/>
          <c:showPercent val="0"/>
          <c:showBubbleSize val="0"/>
        </c:dLbls>
        <c:gapWidth val="150"/>
        <c:overlap val="100"/>
        <c:axId val="1250962768"/>
        <c:axId val="1123389792"/>
      </c:barChart>
      <c:catAx>
        <c:axId val="1250962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123389792"/>
        <c:crosses val="autoZero"/>
        <c:auto val="1"/>
        <c:lblAlgn val="ctr"/>
        <c:lblOffset val="100"/>
        <c:noMultiLvlLbl val="0"/>
      </c:catAx>
      <c:valAx>
        <c:axId val="1123389792"/>
        <c:scaling>
          <c:orientation val="minMax"/>
          <c:max val="0.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r>
                  <a:rPr lang="en-US" sz="1800">
                    <a:solidFill>
                      <a:sysClr val="windowText" lastClr="000000"/>
                    </a:solidFill>
                    <a:latin typeface="Aptos" panose="020B0004020202020204" pitchFamily="34" charset="0"/>
                  </a:rPr>
                  <a:t>Energy Costs, $/kWh  Delivered to RAM Aircraft</a:t>
                </a:r>
              </a:p>
            </c:rich>
          </c:tx>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quot;$&quot;#,##0.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250962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Sheet1!$A$3</c:f>
              <c:strCache>
                <c:ptCount val="1"/>
                <c:pt idx="0">
                  <c:v>Utility Account</c:v>
                </c:pt>
              </c:strCache>
            </c:strRef>
          </c:tx>
          <c:spPr>
            <a:solidFill>
              <a:schemeClr val="accent1">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Fast Charge</c:v>
                </c:pt>
                <c:pt idx="1">
                  <c:v>Slow Charge</c:v>
                </c:pt>
              </c:strCache>
            </c:strRef>
          </c:cat>
          <c:val>
            <c:numRef>
              <c:f>Sheet1!$B$3:$C$3</c:f>
              <c:numCache>
                <c:formatCode>"$"#,##0.000</c:formatCode>
                <c:ptCount val="2"/>
                <c:pt idx="0">
                  <c:v>5.7000000000000002E-2</c:v>
                </c:pt>
                <c:pt idx="1">
                  <c:v>5.3999999999999999E-2</c:v>
                </c:pt>
              </c:numCache>
            </c:numRef>
          </c:val>
          <c:extLst>
            <c:ext xmlns:c16="http://schemas.microsoft.com/office/drawing/2014/chart" uri="{C3380CC4-5D6E-409C-BE32-E72D297353CC}">
              <c16:uniqueId val="{00000000-ADDE-489E-A47F-EE0B405BC39C}"/>
            </c:ext>
          </c:extLst>
        </c:ser>
        <c:ser>
          <c:idx val="1"/>
          <c:order val="1"/>
          <c:tx>
            <c:strRef>
              <c:f>Sheet1!$A$4</c:f>
              <c:strCache>
                <c:ptCount val="1"/>
                <c:pt idx="0">
                  <c:v>Grid Supply</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Fast Charge</c:v>
                </c:pt>
                <c:pt idx="1">
                  <c:v>Slow Charge</c:v>
                </c:pt>
              </c:strCache>
            </c:strRef>
          </c:cat>
          <c:val>
            <c:numRef>
              <c:f>Sheet1!$B$4:$C$4</c:f>
              <c:numCache>
                <c:formatCode>"$"#,##0.000</c:formatCode>
                <c:ptCount val="2"/>
                <c:pt idx="0">
                  <c:v>4.7E-2</c:v>
                </c:pt>
                <c:pt idx="1">
                  <c:v>5.0999999999999997E-2</c:v>
                </c:pt>
              </c:numCache>
            </c:numRef>
          </c:val>
          <c:extLst>
            <c:ext xmlns:c16="http://schemas.microsoft.com/office/drawing/2014/chart" uri="{C3380CC4-5D6E-409C-BE32-E72D297353CC}">
              <c16:uniqueId val="{00000001-ADDE-489E-A47F-EE0B405BC39C}"/>
            </c:ext>
          </c:extLst>
        </c:ser>
        <c:ser>
          <c:idx val="2"/>
          <c:order val="2"/>
          <c:tx>
            <c:strRef>
              <c:f>Sheet1!$A$5</c:f>
              <c:strCache>
                <c:ptCount val="1"/>
                <c:pt idx="0">
                  <c:v>Onsite Battery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Fast Charge</c:v>
                </c:pt>
                <c:pt idx="1">
                  <c:v>Slow Charge</c:v>
                </c:pt>
              </c:strCache>
            </c:strRef>
          </c:cat>
          <c:val>
            <c:numRef>
              <c:f>Sheet1!$B$5:$C$5</c:f>
              <c:numCache>
                <c:formatCode>"$"#,##0.000</c:formatCode>
                <c:ptCount val="2"/>
                <c:pt idx="0">
                  <c:v>0.126</c:v>
                </c:pt>
                <c:pt idx="1">
                  <c:v>8.5999999999999993E-2</c:v>
                </c:pt>
              </c:numCache>
            </c:numRef>
          </c:val>
          <c:extLst>
            <c:ext xmlns:c16="http://schemas.microsoft.com/office/drawing/2014/chart" uri="{C3380CC4-5D6E-409C-BE32-E72D297353CC}">
              <c16:uniqueId val="{00000002-ADDE-489E-A47F-EE0B405BC39C}"/>
            </c:ext>
          </c:extLst>
        </c:ser>
        <c:ser>
          <c:idx val="3"/>
          <c:order val="3"/>
          <c:tx>
            <c:strRef>
              <c:f>Sheet1!$A$6</c:f>
              <c:strCache>
                <c:ptCount val="1"/>
                <c:pt idx="0">
                  <c:v>Onsite PV</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Fast Charge</c:v>
                </c:pt>
                <c:pt idx="1">
                  <c:v>Slow Charge</c:v>
                </c:pt>
              </c:strCache>
            </c:strRef>
          </c:cat>
          <c:val>
            <c:numRef>
              <c:f>Sheet1!$B$6:$C$6</c:f>
              <c:numCache>
                <c:formatCode>"$"#,##0.000</c:formatCode>
                <c:ptCount val="2"/>
                <c:pt idx="0">
                  <c:v>0.03</c:v>
                </c:pt>
                <c:pt idx="1">
                  <c:v>2.7E-2</c:v>
                </c:pt>
              </c:numCache>
            </c:numRef>
          </c:val>
          <c:extLst>
            <c:ext xmlns:c16="http://schemas.microsoft.com/office/drawing/2014/chart" uri="{C3380CC4-5D6E-409C-BE32-E72D297353CC}">
              <c16:uniqueId val="{00000003-ADDE-489E-A47F-EE0B405BC39C}"/>
            </c:ext>
          </c:extLst>
        </c:ser>
        <c:ser>
          <c:idx val="4"/>
          <c:order val="4"/>
          <c:tx>
            <c:strRef>
              <c:f>Sheet1!$A$7</c:f>
              <c:strCache>
                <c:ptCount val="1"/>
                <c:pt idx="0">
                  <c:v>Chargers</c:v>
                </c:pt>
              </c:strCache>
            </c:strRef>
          </c:tx>
          <c:spPr>
            <a:solidFill>
              <a:schemeClr val="accent1">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Fast Charge</c:v>
                </c:pt>
                <c:pt idx="1">
                  <c:v>Slow Charge</c:v>
                </c:pt>
              </c:strCache>
            </c:strRef>
          </c:cat>
          <c:val>
            <c:numRef>
              <c:f>Sheet1!$B$7:$C$7</c:f>
              <c:numCache>
                <c:formatCode>"$"#,##0.000</c:formatCode>
                <c:ptCount val="2"/>
                <c:pt idx="0">
                  <c:v>0.151</c:v>
                </c:pt>
                <c:pt idx="1">
                  <c:v>0.22600000000000001</c:v>
                </c:pt>
              </c:numCache>
            </c:numRef>
          </c:val>
          <c:extLst>
            <c:ext xmlns:c16="http://schemas.microsoft.com/office/drawing/2014/chart" uri="{C3380CC4-5D6E-409C-BE32-E72D297353CC}">
              <c16:uniqueId val="{00000004-ADDE-489E-A47F-EE0B405BC39C}"/>
            </c:ext>
          </c:extLst>
        </c:ser>
        <c:dLbls>
          <c:dLblPos val="ctr"/>
          <c:showLegendKey val="0"/>
          <c:showVal val="1"/>
          <c:showCatName val="0"/>
          <c:showSerName val="0"/>
          <c:showPercent val="0"/>
          <c:showBubbleSize val="0"/>
        </c:dLbls>
        <c:gapWidth val="150"/>
        <c:overlap val="100"/>
        <c:axId val="1250962768"/>
        <c:axId val="1123389792"/>
      </c:barChart>
      <c:catAx>
        <c:axId val="1250962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123389792"/>
        <c:crosses val="autoZero"/>
        <c:auto val="1"/>
        <c:lblAlgn val="ctr"/>
        <c:lblOffset val="100"/>
        <c:noMultiLvlLbl val="0"/>
      </c:catAx>
      <c:valAx>
        <c:axId val="11233897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r>
                  <a:rPr lang="en-US" sz="1800">
                    <a:solidFill>
                      <a:sysClr val="windowText" lastClr="000000"/>
                    </a:solidFill>
                    <a:latin typeface="Aptos" panose="020B0004020202020204" pitchFamily="34" charset="0"/>
                  </a:rPr>
                  <a:t>Energy Costs, $/kWh  Delivered to RAM Aircraft</a:t>
                </a:r>
              </a:p>
            </c:rich>
          </c:tx>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quot;$&quot;#,##0.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250962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0.13064</cdr:x>
      <cdr:y>0.30124</cdr:y>
    </cdr:from>
    <cdr:to>
      <cdr:x>0.13072</cdr:x>
      <cdr:y>0.53456</cdr:y>
    </cdr:to>
    <cdr:cxnSp macro="">
      <cdr:nvCxnSpPr>
        <cdr:cNvPr id="8" name="Straight Arrow Connector 7">
          <a:extLst xmlns:a="http://schemas.openxmlformats.org/drawingml/2006/main">
            <a:ext uri="{FF2B5EF4-FFF2-40B4-BE49-F238E27FC236}">
              <a16:creationId xmlns:a16="http://schemas.microsoft.com/office/drawing/2014/main" id="{027719A2-9680-6C01-91C0-22CCDAF19934}"/>
            </a:ext>
          </a:extLst>
        </cdr:cNvPr>
        <cdr:cNvCxnSpPr/>
      </cdr:nvCxnSpPr>
      <cdr:spPr>
        <a:xfrm xmlns:a="http://schemas.openxmlformats.org/drawingml/2006/main">
          <a:off x="895933" y="1377255"/>
          <a:ext cx="539" cy="1066748"/>
        </a:xfrm>
        <a:prstGeom xmlns:a="http://schemas.openxmlformats.org/drawingml/2006/main" prst="straightConnector1">
          <a:avLst/>
        </a:prstGeom>
        <a:ln xmlns:a="http://schemas.openxmlformats.org/drawingml/2006/main" w="19050">
          <a:solidFill>
            <a:schemeClr val="accent1">
              <a:lumMod val="50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0.0848</cdr:x>
      <cdr:y>0.34062</cdr:y>
    </cdr:from>
    <cdr:to>
      <cdr:x>0.21189</cdr:x>
      <cdr:y>0.49687</cdr:y>
    </cdr:to>
    <cdr:sp macro="" textlink="">
      <cdr:nvSpPr>
        <cdr:cNvPr id="2" name="TextBox 1">
          <a:extLst xmlns:a="http://schemas.openxmlformats.org/drawingml/2006/main">
            <a:ext uri="{FF2B5EF4-FFF2-40B4-BE49-F238E27FC236}">
              <a16:creationId xmlns:a16="http://schemas.microsoft.com/office/drawing/2014/main" id="{5D8D9D25-F250-FD21-51C6-066B99F27443}"/>
            </a:ext>
          </a:extLst>
        </cdr:cNvPr>
        <cdr:cNvSpPr txBox="1"/>
      </cdr:nvSpPr>
      <cdr:spPr>
        <a:xfrm xmlns:a="http://schemas.openxmlformats.org/drawingml/2006/main">
          <a:off x="581562" y="1557329"/>
          <a:ext cx="871583" cy="714375"/>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r>
            <a:rPr lang="en-US" sz="1800">
              <a:latin typeface="Aptos" panose="020B0004020202020204" pitchFamily="34" charset="0"/>
            </a:rPr>
            <a:t>Utility</a:t>
          </a:r>
          <a:endParaRPr lang="en-US" sz="1800" baseline="0">
            <a:latin typeface="Aptos" panose="020B0004020202020204" pitchFamily="34" charset="0"/>
          </a:endParaRPr>
        </a:p>
        <a:p xmlns:a="http://schemas.openxmlformats.org/drawingml/2006/main">
          <a:r>
            <a:rPr lang="en-US" sz="1800" baseline="0">
              <a:latin typeface="Aptos" panose="020B0004020202020204" pitchFamily="34" charset="0"/>
            </a:rPr>
            <a:t>Account</a:t>
          </a:r>
          <a:endParaRPr lang="en-US" sz="1800">
            <a:latin typeface="Aptos" panose="020B0004020202020204" pitchFamily="34" charset="0"/>
          </a:endParaRPr>
        </a:p>
      </cdr:txBody>
    </cdr:sp>
  </cdr:relSizeAnchor>
  <cdr:relSizeAnchor xmlns:cdr="http://schemas.openxmlformats.org/drawingml/2006/chartDrawing">
    <cdr:from>
      <cdr:x>0.05625</cdr:x>
      <cdr:y>0.44097</cdr:y>
    </cdr:from>
    <cdr:to>
      <cdr:x>0.25625</cdr:x>
      <cdr:y>0.77431</cdr:y>
    </cdr:to>
    <cdr:sp macro="" textlink="">
      <cdr:nvSpPr>
        <cdr:cNvPr id="15" name="TextBox 14">
          <a:extLst xmlns:a="http://schemas.openxmlformats.org/drawingml/2006/main">
            <a:ext uri="{FF2B5EF4-FFF2-40B4-BE49-F238E27FC236}">
              <a16:creationId xmlns:a16="http://schemas.microsoft.com/office/drawing/2014/main" id="{CCA00233-5E5A-7824-F337-FCFD512C6588}"/>
            </a:ext>
          </a:extLst>
        </cdr:cNvPr>
        <cdr:cNvSpPr txBox="1"/>
      </cdr:nvSpPr>
      <cdr:spPr>
        <a:xfrm xmlns:a="http://schemas.openxmlformats.org/drawingml/2006/main">
          <a:off x="257175" y="12096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0.43954</cdr:x>
      <cdr:y>0.30172</cdr:y>
    </cdr:from>
    <cdr:to>
      <cdr:x>0.50327</cdr:x>
      <cdr:y>0.53456</cdr:y>
    </cdr:to>
    <cdr:cxnSp macro="">
      <cdr:nvCxnSpPr>
        <cdr:cNvPr id="12" name="Straight Arrow Connector 11">
          <a:extLst xmlns:a="http://schemas.openxmlformats.org/drawingml/2006/main">
            <a:ext uri="{FF2B5EF4-FFF2-40B4-BE49-F238E27FC236}">
              <a16:creationId xmlns:a16="http://schemas.microsoft.com/office/drawing/2014/main" id="{950D394E-A724-9236-D1D9-C46DD808DB56}"/>
            </a:ext>
          </a:extLst>
        </cdr:cNvPr>
        <cdr:cNvCxnSpPr/>
      </cdr:nvCxnSpPr>
      <cdr:spPr>
        <a:xfrm xmlns:a="http://schemas.openxmlformats.org/drawingml/2006/main">
          <a:off x="3014384" y="1379444"/>
          <a:ext cx="437029" cy="1064559"/>
        </a:xfrm>
        <a:prstGeom xmlns:a="http://schemas.openxmlformats.org/drawingml/2006/main" prst="straightConnector1">
          <a:avLst/>
        </a:prstGeom>
        <a:ln xmlns:a="http://schemas.openxmlformats.org/drawingml/2006/main" w="19050">
          <a:solidFill>
            <a:schemeClr val="accent1">
              <a:lumMod val="60000"/>
              <a:lumOff val="40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0.36438</cdr:x>
      <cdr:y>0.30138</cdr:y>
    </cdr:from>
    <cdr:to>
      <cdr:x>0.36438</cdr:x>
      <cdr:y>0.53211</cdr:y>
    </cdr:to>
    <cdr:cxnSp macro="">
      <cdr:nvCxnSpPr>
        <cdr:cNvPr id="11" name="Straight Arrow Connector 10">
          <a:extLst xmlns:a="http://schemas.openxmlformats.org/drawingml/2006/main">
            <a:ext uri="{FF2B5EF4-FFF2-40B4-BE49-F238E27FC236}">
              <a16:creationId xmlns:a16="http://schemas.microsoft.com/office/drawing/2014/main" id="{2BFE76B7-DEA4-226C-3188-9D6EDA591906}"/>
            </a:ext>
          </a:extLst>
        </cdr:cNvPr>
        <cdr:cNvCxnSpPr/>
      </cdr:nvCxnSpPr>
      <cdr:spPr>
        <a:xfrm xmlns:a="http://schemas.openxmlformats.org/drawingml/2006/main" flipH="1">
          <a:off x="2498913" y="1377901"/>
          <a:ext cx="0" cy="1054896"/>
        </a:xfrm>
        <a:prstGeom xmlns:a="http://schemas.openxmlformats.org/drawingml/2006/main" prst="straightConnector1">
          <a:avLst/>
        </a:prstGeom>
        <a:ln xmlns:a="http://schemas.openxmlformats.org/drawingml/2006/main" w="19050">
          <a:solidFill>
            <a:srgbClr val="0070C0"/>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0.24142</cdr:x>
      <cdr:y>0.29995</cdr:y>
    </cdr:from>
    <cdr:to>
      <cdr:x>0.24142</cdr:x>
      <cdr:y>0.53953</cdr:y>
    </cdr:to>
    <cdr:cxnSp macro="">
      <cdr:nvCxnSpPr>
        <cdr:cNvPr id="10" name="Straight Arrow Connector 9">
          <a:extLst xmlns:a="http://schemas.openxmlformats.org/drawingml/2006/main">
            <a:ext uri="{FF2B5EF4-FFF2-40B4-BE49-F238E27FC236}">
              <a16:creationId xmlns:a16="http://schemas.microsoft.com/office/drawing/2014/main" id="{86D7AAD3-49B2-F829-620F-781023B8CC01}"/>
            </a:ext>
          </a:extLst>
        </cdr:cNvPr>
        <cdr:cNvCxnSpPr/>
      </cdr:nvCxnSpPr>
      <cdr:spPr>
        <a:xfrm xmlns:a="http://schemas.openxmlformats.org/drawingml/2006/main" flipH="1">
          <a:off x="1655661" y="1371354"/>
          <a:ext cx="0" cy="1095360"/>
        </a:xfrm>
        <a:prstGeom xmlns:a="http://schemas.openxmlformats.org/drawingml/2006/main" prst="straightConnector1">
          <a:avLst/>
        </a:prstGeom>
        <a:ln xmlns:a="http://schemas.openxmlformats.org/drawingml/2006/main" w="19050">
          <a:solidFill>
            <a:schemeClr val="accent1">
              <a:lumMod val="75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0.13064</cdr:x>
      <cdr:y>0.30124</cdr:y>
    </cdr:from>
    <cdr:to>
      <cdr:x>0.13072</cdr:x>
      <cdr:y>0.53456</cdr:y>
    </cdr:to>
    <cdr:cxnSp macro="">
      <cdr:nvCxnSpPr>
        <cdr:cNvPr id="8" name="Straight Arrow Connector 7">
          <a:extLst xmlns:a="http://schemas.openxmlformats.org/drawingml/2006/main">
            <a:ext uri="{FF2B5EF4-FFF2-40B4-BE49-F238E27FC236}">
              <a16:creationId xmlns:a16="http://schemas.microsoft.com/office/drawing/2014/main" id="{027719A2-9680-6C01-91C0-22CCDAF19934}"/>
            </a:ext>
          </a:extLst>
        </cdr:cNvPr>
        <cdr:cNvCxnSpPr/>
      </cdr:nvCxnSpPr>
      <cdr:spPr>
        <a:xfrm xmlns:a="http://schemas.openxmlformats.org/drawingml/2006/main">
          <a:off x="895933" y="1377255"/>
          <a:ext cx="539" cy="1066748"/>
        </a:xfrm>
        <a:prstGeom xmlns:a="http://schemas.openxmlformats.org/drawingml/2006/main" prst="straightConnector1">
          <a:avLst/>
        </a:prstGeom>
        <a:ln xmlns:a="http://schemas.openxmlformats.org/drawingml/2006/main" w="19050">
          <a:solidFill>
            <a:schemeClr val="accent1">
              <a:lumMod val="50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0.0848</cdr:x>
      <cdr:y>0.34062</cdr:y>
    </cdr:from>
    <cdr:to>
      <cdr:x>0.21189</cdr:x>
      <cdr:y>0.49687</cdr:y>
    </cdr:to>
    <cdr:sp macro="" textlink="">
      <cdr:nvSpPr>
        <cdr:cNvPr id="2" name="TextBox 1">
          <a:extLst xmlns:a="http://schemas.openxmlformats.org/drawingml/2006/main">
            <a:ext uri="{FF2B5EF4-FFF2-40B4-BE49-F238E27FC236}">
              <a16:creationId xmlns:a16="http://schemas.microsoft.com/office/drawing/2014/main" id="{5D8D9D25-F250-FD21-51C6-066B99F27443}"/>
            </a:ext>
          </a:extLst>
        </cdr:cNvPr>
        <cdr:cNvSpPr txBox="1"/>
      </cdr:nvSpPr>
      <cdr:spPr>
        <a:xfrm xmlns:a="http://schemas.openxmlformats.org/drawingml/2006/main">
          <a:off x="581562" y="1557329"/>
          <a:ext cx="871583" cy="714375"/>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rtlCol="0"/>
        <a:lstStyle xmlns:a="http://schemas.openxmlformats.org/drawingml/2006/main"/>
        <a:p xmlns:a="http://schemas.openxmlformats.org/drawingml/2006/main">
          <a:r>
            <a:rPr lang="en-US" sz="1800">
              <a:latin typeface="Aptos" panose="020B0004020202020204" pitchFamily="34" charset="0"/>
            </a:rPr>
            <a:t>Utility</a:t>
          </a:r>
          <a:endParaRPr lang="en-US" sz="1800" baseline="0">
            <a:latin typeface="Aptos" panose="020B0004020202020204" pitchFamily="34" charset="0"/>
          </a:endParaRPr>
        </a:p>
        <a:p xmlns:a="http://schemas.openxmlformats.org/drawingml/2006/main">
          <a:r>
            <a:rPr lang="en-US" sz="1800" baseline="0">
              <a:latin typeface="Aptos" panose="020B0004020202020204" pitchFamily="34" charset="0"/>
            </a:rPr>
            <a:t>Account</a:t>
          </a:r>
          <a:endParaRPr lang="en-US" sz="1800">
            <a:latin typeface="Aptos" panose="020B0004020202020204" pitchFamily="34" charset="0"/>
          </a:endParaRPr>
        </a:p>
      </cdr:txBody>
    </cdr:sp>
  </cdr:relSizeAnchor>
  <cdr:relSizeAnchor xmlns:cdr="http://schemas.openxmlformats.org/drawingml/2006/chartDrawing">
    <cdr:from>
      <cdr:x>0.22152</cdr:x>
      <cdr:y>0.35208</cdr:y>
    </cdr:from>
    <cdr:to>
      <cdr:x>0.32847</cdr:x>
      <cdr:y>0.48542</cdr:y>
    </cdr:to>
    <cdr:sp macro="" textlink="">
      <cdr:nvSpPr>
        <cdr:cNvPr id="3" name="TextBox 1">
          <a:extLst xmlns:a="http://schemas.openxmlformats.org/drawingml/2006/main">
            <a:ext uri="{FF2B5EF4-FFF2-40B4-BE49-F238E27FC236}">
              <a16:creationId xmlns:a16="http://schemas.microsoft.com/office/drawing/2014/main" id="{BFAAB584-C66C-3A17-69EA-132EDB5699E1}"/>
            </a:ext>
          </a:extLst>
        </cdr:cNvPr>
        <cdr:cNvSpPr txBox="1"/>
      </cdr:nvSpPr>
      <cdr:spPr>
        <a:xfrm xmlns:a="http://schemas.openxmlformats.org/drawingml/2006/main">
          <a:off x="1519215" y="1609701"/>
          <a:ext cx="733463" cy="609631"/>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a:latin typeface="Aptos" panose="020B0004020202020204" pitchFamily="34" charset="0"/>
            </a:rPr>
            <a:t>Grid</a:t>
          </a:r>
        </a:p>
        <a:p xmlns:a="http://schemas.openxmlformats.org/drawingml/2006/main">
          <a:r>
            <a:rPr lang="en-US" sz="1800">
              <a:latin typeface="Aptos" panose="020B0004020202020204" pitchFamily="34" charset="0"/>
            </a:rPr>
            <a:t>Supply</a:t>
          </a:r>
        </a:p>
      </cdr:txBody>
    </cdr:sp>
  </cdr:relSizeAnchor>
  <cdr:relSizeAnchor xmlns:cdr="http://schemas.openxmlformats.org/drawingml/2006/chartDrawing">
    <cdr:from>
      <cdr:x>0.33619</cdr:x>
      <cdr:y>0.35208</cdr:y>
    </cdr:from>
    <cdr:to>
      <cdr:x>0.46328</cdr:x>
      <cdr:y>0.48542</cdr:y>
    </cdr:to>
    <cdr:sp macro="" textlink="">
      <cdr:nvSpPr>
        <cdr:cNvPr id="4" name="TextBox 1">
          <a:extLst xmlns:a="http://schemas.openxmlformats.org/drawingml/2006/main">
            <a:ext uri="{FF2B5EF4-FFF2-40B4-BE49-F238E27FC236}">
              <a16:creationId xmlns:a16="http://schemas.microsoft.com/office/drawing/2014/main" id="{55AE0F5E-0803-C67D-DF8A-072494FB6E02}"/>
            </a:ext>
          </a:extLst>
        </cdr:cNvPr>
        <cdr:cNvSpPr txBox="1"/>
      </cdr:nvSpPr>
      <cdr:spPr>
        <a:xfrm xmlns:a="http://schemas.openxmlformats.org/drawingml/2006/main">
          <a:off x="2305580" y="1609701"/>
          <a:ext cx="871583" cy="609631"/>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a:latin typeface="Aptos" panose="020B0004020202020204" pitchFamily="34" charset="0"/>
            </a:rPr>
            <a:t>Onsite</a:t>
          </a:r>
          <a:endParaRPr lang="en-US" sz="1800" baseline="0">
            <a:latin typeface="Aptos" panose="020B0004020202020204" pitchFamily="34" charset="0"/>
          </a:endParaRPr>
        </a:p>
        <a:p xmlns:a="http://schemas.openxmlformats.org/drawingml/2006/main">
          <a:r>
            <a:rPr lang="en-US" sz="1800" baseline="0">
              <a:latin typeface="Aptos" panose="020B0004020202020204" pitchFamily="34" charset="0"/>
            </a:rPr>
            <a:t>Battery</a:t>
          </a:r>
          <a:endParaRPr lang="en-US" sz="1800">
            <a:latin typeface="Aptos" panose="020B0004020202020204" pitchFamily="34" charset="0"/>
          </a:endParaRPr>
        </a:p>
      </cdr:txBody>
    </cdr:sp>
  </cdr:relSizeAnchor>
  <cdr:relSizeAnchor xmlns:cdr="http://schemas.openxmlformats.org/drawingml/2006/chartDrawing">
    <cdr:from>
      <cdr:x>0.45968</cdr:x>
      <cdr:y>0.35208</cdr:y>
    </cdr:from>
    <cdr:to>
      <cdr:x>0.57565</cdr:x>
      <cdr:y>0.48542</cdr:y>
    </cdr:to>
    <cdr:sp macro="" textlink="">
      <cdr:nvSpPr>
        <cdr:cNvPr id="5" name="TextBox 1">
          <a:extLst xmlns:a="http://schemas.openxmlformats.org/drawingml/2006/main">
            <a:ext uri="{FF2B5EF4-FFF2-40B4-BE49-F238E27FC236}">
              <a16:creationId xmlns:a16="http://schemas.microsoft.com/office/drawing/2014/main" id="{BCDF8657-42BB-7866-2FBE-460D12D05622}"/>
            </a:ext>
          </a:extLst>
        </cdr:cNvPr>
        <cdr:cNvSpPr txBox="1"/>
      </cdr:nvSpPr>
      <cdr:spPr>
        <a:xfrm xmlns:a="http://schemas.openxmlformats.org/drawingml/2006/main">
          <a:off x="3152488" y="1609701"/>
          <a:ext cx="795322" cy="609631"/>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a:latin typeface="Aptos" panose="020B0004020202020204" pitchFamily="34" charset="0"/>
            </a:rPr>
            <a:t>Onsite</a:t>
          </a:r>
          <a:endParaRPr lang="en-US" sz="1800" baseline="0">
            <a:latin typeface="Aptos" panose="020B0004020202020204" pitchFamily="34" charset="0"/>
          </a:endParaRPr>
        </a:p>
        <a:p xmlns:a="http://schemas.openxmlformats.org/drawingml/2006/main">
          <a:r>
            <a:rPr lang="en-US" sz="1800" baseline="0">
              <a:latin typeface="Aptos" panose="020B0004020202020204" pitchFamily="34" charset="0"/>
            </a:rPr>
            <a:t>PV</a:t>
          </a:r>
          <a:endParaRPr lang="en-US" sz="1800">
            <a:latin typeface="Aptos" panose="020B0004020202020204" pitchFamily="34" charset="0"/>
          </a:endParaRPr>
        </a:p>
      </cdr:txBody>
    </cdr:sp>
  </cdr:relSizeAnchor>
  <cdr:relSizeAnchor xmlns:cdr="http://schemas.openxmlformats.org/drawingml/2006/chartDrawing">
    <cdr:from>
      <cdr:x>0.69028</cdr:x>
      <cdr:y>0.29995</cdr:y>
    </cdr:from>
    <cdr:to>
      <cdr:x>0.69028</cdr:x>
      <cdr:y>0.53953</cdr:y>
    </cdr:to>
    <cdr:cxnSp macro="">
      <cdr:nvCxnSpPr>
        <cdr:cNvPr id="14" name="Straight Arrow Connector 13">
          <a:extLst xmlns:a="http://schemas.openxmlformats.org/drawingml/2006/main">
            <a:ext uri="{FF2B5EF4-FFF2-40B4-BE49-F238E27FC236}">
              <a16:creationId xmlns:a16="http://schemas.microsoft.com/office/drawing/2014/main" id="{A58B4B5E-EF6F-4E5B-CE84-5AB7274A9436}"/>
            </a:ext>
          </a:extLst>
        </cdr:cNvPr>
        <cdr:cNvCxnSpPr/>
      </cdr:nvCxnSpPr>
      <cdr:spPr>
        <a:xfrm xmlns:a="http://schemas.openxmlformats.org/drawingml/2006/main" flipH="1">
          <a:off x="4733940" y="1371354"/>
          <a:ext cx="0" cy="1095360"/>
        </a:xfrm>
        <a:prstGeom xmlns:a="http://schemas.openxmlformats.org/drawingml/2006/main" prst="straightConnector1">
          <a:avLst/>
        </a:prstGeom>
        <a:ln xmlns:a="http://schemas.openxmlformats.org/drawingml/2006/main" w="19050">
          <a:solidFill>
            <a:schemeClr val="accent1">
              <a:lumMod val="40000"/>
              <a:lumOff val="60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0.59926</cdr:x>
      <cdr:y>0.37592</cdr:y>
    </cdr:from>
    <cdr:to>
      <cdr:x>0.73815</cdr:x>
      <cdr:y>0.46157</cdr:y>
    </cdr:to>
    <cdr:sp macro="" textlink="">
      <cdr:nvSpPr>
        <cdr:cNvPr id="6" name="TextBox 1">
          <a:extLst xmlns:a="http://schemas.openxmlformats.org/drawingml/2006/main">
            <a:ext uri="{FF2B5EF4-FFF2-40B4-BE49-F238E27FC236}">
              <a16:creationId xmlns:a16="http://schemas.microsoft.com/office/drawing/2014/main" id="{A23A648B-5AF9-2F2A-761F-014E66A002A4}"/>
            </a:ext>
          </a:extLst>
        </cdr:cNvPr>
        <cdr:cNvSpPr txBox="1"/>
      </cdr:nvSpPr>
      <cdr:spPr>
        <a:xfrm xmlns:a="http://schemas.openxmlformats.org/drawingml/2006/main">
          <a:off x="4109728" y="1718720"/>
          <a:ext cx="952507" cy="391592"/>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a:latin typeface="Aptos" panose="020B0004020202020204" pitchFamily="34" charset="0"/>
            </a:rPr>
            <a:t>Chargers</a:t>
          </a:r>
        </a:p>
      </cdr:txBody>
    </cdr:sp>
  </cdr:relSizeAnchor>
  <cdr:relSizeAnchor xmlns:cdr="http://schemas.openxmlformats.org/drawingml/2006/chartDrawing">
    <cdr:from>
      <cdr:x>0.05625</cdr:x>
      <cdr:y>0.44097</cdr:y>
    </cdr:from>
    <cdr:to>
      <cdr:x>0.25625</cdr:x>
      <cdr:y>0.77431</cdr:y>
    </cdr:to>
    <cdr:sp macro="" textlink="">
      <cdr:nvSpPr>
        <cdr:cNvPr id="15" name="TextBox 14">
          <a:extLst xmlns:a="http://schemas.openxmlformats.org/drawingml/2006/main">
            <a:ext uri="{FF2B5EF4-FFF2-40B4-BE49-F238E27FC236}">
              <a16:creationId xmlns:a16="http://schemas.microsoft.com/office/drawing/2014/main" id="{CCA00233-5E5A-7824-F337-FCFD512C6588}"/>
            </a:ext>
          </a:extLst>
        </cdr:cNvPr>
        <cdr:cNvSpPr txBox="1"/>
      </cdr:nvSpPr>
      <cdr:spPr>
        <a:xfrm xmlns:a="http://schemas.openxmlformats.org/drawingml/2006/main">
          <a:off x="257175" y="12096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D28AA5-A241-01AC-8E32-82923B4899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BA1C6C-A6F1-B2B9-C2BA-AA27F896B8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F14350-C66D-46B1-81C0-E8586D647683}" type="datetimeFigureOut">
              <a:rPr lang="en-US" smtClean="0"/>
              <a:t>8/15/2024</a:t>
            </a:fld>
            <a:endParaRPr lang="en-US"/>
          </a:p>
        </p:txBody>
      </p:sp>
      <p:sp>
        <p:nvSpPr>
          <p:cNvPr id="4" name="Footer Placeholder 3">
            <a:extLst>
              <a:ext uri="{FF2B5EF4-FFF2-40B4-BE49-F238E27FC236}">
                <a16:creationId xmlns:a16="http://schemas.microsoft.com/office/drawing/2014/main" id="{4F2505C8-99E4-D777-CD65-B87CD71D41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62987C-6355-5A4D-F2B1-BD283A546B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0C2D18-802B-442C-83EA-EC4AFF87CA4F}" type="slidenum">
              <a:rPr lang="en-US" smtClean="0"/>
              <a:t>‹#›</a:t>
            </a:fld>
            <a:endParaRPr lang="en-US"/>
          </a:p>
        </p:txBody>
      </p:sp>
    </p:spTree>
    <p:extLst>
      <p:ext uri="{BB962C8B-B14F-4D97-AF65-F5344CB8AC3E}">
        <p14:creationId xmlns:p14="http://schemas.microsoft.com/office/powerpoint/2010/main" val="2931357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DDE3E-1AD0-0B44-8737-4B5A614292E5}" type="datetimeFigureOut">
              <a:rPr lang="en-US" smtClean="0"/>
              <a:t>8/15/2024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4257CD-E6AA-F244-9166-2C30A5F8D6F3}" type="slidenum">
              <a:rPr lang="en-US" smtClean="0"/>
              <a:t>‹#›</a:t>
            </a:fld>
            <a:endParaRPr lang="en-US"/>
          </a:p>
        </p:txBody>
      </p:sp>
    </p:spTree>
    <p:extLst>
      <p:ext uri="{BB962C8B-B14F-4D97-AF65-F5344CB8AC3E}">
        <p14:creationId xmlns:p14="http://schemas.microsoft.com/office/powerpoint/2010/main" val="330360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buFont typeface="Arial" panose="020B0604020202020204" pitchFamily="34" charset="0"/>
              <a:buNone/>
              <a:defRPr/>
            </a:pPr>
            <a:r>
              <a:rPr lang="en-US" altLang="en-US" sz="1200" dirty="0"/>
              <a:t>Talking here about why our work is making a difference , highlighting </a:t>
            </a:r>
            <a:r>
              <a:rPr lang="en-US" altLang="en-US" sz="1200" dirty="0" err="1"/>
              <a:t>STEReO</a:t>
            </a:r>
            <a:r>
              <a:rPr lang="en-US" altLang="en-US" sz="1200" dirty="0"/>
              <a:t>  as something that has fully transitioned out of CAS and is now making waves in the NASA community and Aerospace industry </a:t>
            </a:r>
          </a:p>
          <a:p>
            <a:pPr marL="0" indent="0" eaLnBrk="1" hangingPunct="1">
              <a:buFont typeface="Arial" panose="020B0604020202020204" pitchFamily="34" charset="0"/>
              <a:buNone/>
              <a:defRPr/>
            </a:pPr>
            <a:r>
              <a:rPr lang="en-US" altLang="en-US" sz="1200" dirty="0"/>
              <a:t>What are the problems we are addressing for the betterment of </a:t>
            </a:r>
            <a:r>
              <a:rPr lang="en-US" altLang="en-US" sz="1200"/>
              <a:t>humanity</a:t>
            </a:r>
            <a:endParaRPr lang="en-US" altLang="en-US" sz="1200" dirty="0"/>
          </a:p>
          <a:p>
            <a:pPr marL="0" indent="0" eaLnBrk="1" hangingPunct="1">
              <a:buFont typeface="Arial" panose="020B0604020202020204" pitchFamily="34" charset="0"/>
              <a:buNone/>
              <a:defRPr/>
            </a:pPr>
            <a:r>
              <a:rPr lang="en-US" altLang="en-US" sz="1200" dirty="0"/>
              <a:t>Tying into a recent event like the smoke from CA that covered most of the eastern US and how we are working to be ahead of events like that  </a:t>
            </a:r>
          </a:p>
          <a:p>
            <a:pPr marL="0" indent="0" eaLnBrk="1" hangingPunct="1">
              <a:buFont typeface="Arial" panose="020B0604020202020204" pitchFamily="34" charset="0"/>
              <a:buNone/>
              <a:defRPr/>
            </a:pPr>
            <a:r>
              <a:rPr lang="en-US" altLang="en-US" sz="1200" dirty="0"/>
              <a:t>Airborne mobility is leveraging problems and building capabilities to have a better future through aviation  </a:t>
            </a:r>
          </a:p>
          <a:p>
            <a:pPr marL="0" indent="0" eaLnBrk="1" hangingPunct="1">
              <a:buFont typeface="Arial" panose="020B0604020202020204" pitchFamily="34" charset="0"/>
              <a:buNone/>
              <a:defRPr/>
            </a:pPr>
            <a:endParaRPr lang="en-US" altLang="en-US" sz="1200" dirty="0">
              <a:highlight>
                <a:srgbClr val="FFFF00"/>
              </a:highlight>
            </a:endParaRPr>
          </a:p>
          <a:p>
            <a:endParaRPr lang="en-US" dirty="0"/>
          </a:p>
        </p:txBody>
      </p:sp>
      <p:sp>
        <p:nvSpPr>
          <p:cNvPr id="4" name="Slide Number Placeholder 3"/>
          <p:cNvSpPr>
            <a:spLocks noGrp="1"/>
          </p:cNvSpPr>
          <p:nvPr>
            <p:ph type="sldNum" sz="quarter" idx="5"/>
          </p:nvPr>
        </p:nvSpPr>
        <p:spPr/>
        <p:txBody>
          <a:bodyPr/>
          <a:lstStyle/>
          <a:p>
            <a:fld id="{F54257CD-E6AA-F244-9166-2C30A5F8D6F3}" type="slidenum">
              <a:rPr lang="en-US" smtClean="0"/>
              <a:t>2</a:t>
            </a:fld>
            <a:endParaRPr lang="en-US"/>
          </a:p>
        </p:txBody>
      </p:sp>
    </p:spTree>
    <p:extLst>
      <p:ext uri="{BB962C8B-B14F-4D97-AF65-F5344CB8AC3E}">
        <p14:creationId xmlns:p14="http://schemas.microsoft.com/office/powerpoint/2010/main" val="509110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defRPr/>
            </a:pPr>
            <a:r>
              <a:rPr lang="en-US" i="1"/>
              <a:t>Updated 5/30/23</a:t>
            </a:r>
          </a:p>
          <a:p>
            <a:pPr defTabSz="457200">
              <a:defRPr/>
            </a:pPr>
            <a:endParaRPr lang="en-US"/>
          </a:p>
          <a:p>
            <a:pPr defTabSz="457200">
              <a:defRPr/>
            </a:pPr>
            <a:r>
              <a:rPr lang="en-US"/>
              <a:t>NASA is leading</a:t>
            </a:r>
            <a:r>
              <a:rPr lang="en-US" baseline="0"/>
              <a:t> transformation of aviation in </a:t>
            </a:r>
            <a:r>
              <a:rPr lang="en-US"/>
              <a:t>four technical areas. </a:t>
            </a:r>
            <a:endParaRPr lang="en-US">
              <a:cs typeface="Calibri"/>
            </a:endParaRPr>
          </a:p>
          <a:p>
            <a:pPr defTabSz="457200">
              <a:defRPr/>
            </a:pPr>
            <a:r>
              <a:rPr lang="en-US"/>
              <a:t>Each of these transformation areas is enhanced and advanced by a fifth transformational area, our </a:t>
            </a:r>
            <a:r>
              <a:rPr lang="en-US" u="sng"/>
              <a:t>Innovation Ecosystem, </a:t>
            </a:r>
            <a:r>
              <a:rPr lang="en-US"/>
              <a:t>which produces new knowledge/ideas to lead to new transformation areas.</a:t>
            </a:r>
            <a:endParaRPr lang="en-US">
              <a:cs typeface="Calibri"/>
            </a:endParaRPr>
          </a:p>
          <a:p>
            <a:pPr defTabSz="457200">
              <a:defRPr/>
            </a:pPr>
            <a:r>
              <a:rPr lang="en-US" u="sng">
                <a:cs typeface="Calibri"/>
              </a:rPr>
              <a:t> </a:t>
            </a:r>
          </a:p>
          <a:p>
            <a:pPr defTabSz="457200">
              <a:defRPr/>
            </a:pPr>
            <a:r>
              <a:rPr lang="en-US" u="sng"/>
              <a:t>Ultra-Efficient Airliners</a:t>
            </a:r>
            <a:r>
              <a:rPr lang="en-US"/>
              <a:t>: We are accelerating the ability of the next generation of large commercial aircraft to use less energy and use cleaner energy. Our work is a major contribution to the U.S. goal for net-zero greenhouse gas emissions by 2050. </a:t>
            </a:r>
            <a:endParaRPr lang="en-US">
              <a:cs typeface="Calibri"/>
            </a:endParaRPr>
          </a:p>
          <a:p>
            <a:pPr defTabSz="457200">
              <a:defRPr/>
            </a:pPr>
            <a:endParaRPr lang="en-US" u="sng">
              <a:cs typeface="Calibri"/>
            </a:endParaRPr>
          </a:p>
          <a:p>
            <a:pPr defTabSz="457200">
              <a:defRPr/>
            </a:pPr>
            <a:r>
              <a:rPr lang="en-US" u="sng"/>
              <a:t>Future Airspace and Safety:</a:t>
            </a:r>
            <a:r>
              <a:rPr lang="en-US"/>
              <a:t> We are working with partner FAA to continue evolution of our national airspace system to safely integrate all types of air vehicles in an increasingly complex environment, and to do so more sustainably – using digital technologies on the ground and on board vehicles to enable more efficient trajectories that use less energy.</a:t>
            </a:r>
            <a:endParaRPr lang="en-US">
              <a:cs typeface="Calibri"/>
            </a:endParaRPr>
          </a:p>
          <a:p>
            <a:pPr defTabSz="457200">
              <a:defRPr/>
            </a:pPr>
            <a:endParaRPr lang="en-US" u="sng">
              <a:cs typeface="Calibri"/>
            </a:endParaRPr>
          </a:p>
          <a:p>
            <a:pPr defTabSz="457200">
              <a:defRPr/>
            </a:pPr>
            <a:r>
              <a:rPr lang="en-US" u="sng" baseline="0"/>
              <a:t>Advanced Air </a:t>
            </a:r>
            <a:r>
              <a:rPr lang="en-US" u="sng"/>
              <a:t>Mobility:</a:t>
            </a:r>
            <a:r>
              <a:rPr lang="en-US"/>
              <a:t> With nearly 100 industry partners, we are working to enable an economically viable and safe system in which aircraft from drones to air taxis can fly new missions over the most rural countryside to the dense urban landscape – missions such as passenger transport, medical deliveries, utility inspections, disaster response. Our Advanced Air Mobility mission is working with the aviation community to solve challenges in vehicle development and operations, airspace design and operations, and community integration.</a:t>
            </a:r>
            <a:endParaRPr lang="en-US" baseline="0">
              <a:cs typeface="Calibri"/>
            </a:endParaRPr>
          </a:p>
          <a:p>
            <a:pPr defTabSz="457200">
              <a:defRPr/>
            </a:pPr>
            <a:endParaRPr lang="en-US" baseline="0"/>
          </a:p>
          <a:p>
            <a:pPr defTabSz="457200">
              <a:defRPr/>
            </a:pPr>
            <a:r>
              <a:rPr lang="en-US" u="sng"/>
              <a:t>High-Speed Commercial Flight: </a:t>
            </a:r>
            <a:r>
              <a:rPr lang="en-US"/>
              <a:t> We are potentially removing a key barrier to </a:t>
            </a:r>
            <a:r>
              <a:rPr lang="en-US" kern="1200">
                <a:effectLst/>
              </a:rPr>
              <a:t>commercial supersonic flight over land by proving that we can get rid of the </a:t>
            </a:r>
            <a:r>
              <a:rPr lang="en-US"/>
              <a:t>sonic boom, while also exploring solutions to local noise and emissions associated with supersonic flight. With our federal partners we are also investigating</a:t>
            </a:r>
            <a:r>
              <a:rPr lang="en-US" baseline="0"/>
              <a:t> the potential of even higher speed flight</a:t>
            </a:r>
            <a:r>
              <a:rPr lang="en-US"/>
              <a:t> such as high-supersonic and hypersonic speeds. </a:t>
            </a:r>
            <a:endParaRPr lang="en-US">
              <a:cs typeface="Calibri"/>
            </a:endParaRPr>
          </a:p>
          <a:p>
            <a:pPr defTabSz="931650">
              <a:defRPr/>
            </a:pPr>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9951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2000">
                <a:latin typeface="Calibri"/>
                <a:cs typeface="Calibri"/>
              </a:rPr>
              <a:t>KEY MESSAGE: </a:t>
            </a:r>
            <a:r>
              <a:rPr lang="en-US" sz="2000"/>
              <a:t>NASA Aeronautics fosters innovation in physics-based tools, novel technologies, and advanced system concepts that supports the future of the entire aerospace industry. This innovation ecosystem attracts and cultivates the energy and ideas of people inside and outside NASA who ask “what if” and “what’s next.” </a:t>
            </a: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The job of our Innovation Ecosystem is to produce new knowledge/ideas to lead to new transformation areas.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Innovation is a throughline for all of our work at NASA Aeronautics.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We have three specific projects within our Transformative Aeronautics Concepts program that are dedicated to fostering innovation from within NASA and from without.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buFont typeface="+mj-lt"/>
              <a:buAutoNum type="arabicPeriod"/>
            </a:pPr>
            <a:r>
              <a:rPr lang="en-US" sz="1900">
                <a:solidFill>
                  <a:srgbClr val="000000"/>
                </a:solidFill>
                <a:latin typeface="Aptos" panose="020B0004020202020204" pitchFamily="34" charset="0"/>
              </a:rPr>
              <a:t>Convergent Aeronautics Solutions project: Invests in seemingly improbable ideas that might lead to solutions to the problems that plague aviation and impact safety, environmental and community impact, and the global growth in air traffic.</a:t>
            </a:r>
            <a:r>
              <a:rPr lang="en-US" sz="1900">
                <a:solidFill>
                  <a:srgbClr val="444444"/>
                </a:solidFill>
                <a:latin typeface="Aptos" panose="020B0004020202020204" pitchFamily="34" charset="0"/>
              </a:rPr>
              <a:t>​</a:t>
            </a:r>
            <a:endParaRPr lang="en-US" sz="1900">
              <a:solidFill>
                <a:srgbClr val="444444"/>
              </a:solidFill>
              <a:latin typeface="Arial" panose="020B0604020202020204" pitchFamily="34" charset="0"/>
            </a:endParaRPr>
          </a:p>
          <a:p>
            <a:pPr algn="l" rtl="0" fontAlgn="base">
              <a:buFont typeface="+mj-lt"/>
              <a:buAutoNum type="arabicPeriod"/>
            </a:pPr>
            <a:r>
              <a:rPr lang="en-US" sz="1900">
                <a:solidFill>
                  <a:srgbClr val="000000"/>
                </a:solidFill>
                <a:latin typeface="Aptos" panose="020B0004020202020204" pitchFamily="34" charset="0"/>
              </a:rPr>
              <a:t>University Innovation project: Supports educating the next generation of aeronautical innovators by providing opportunities for university-led teams to conduct research into transformative technology that supports NASA Aeronautics’ major research goals. These opportunities include the University Leadership Initiative and the University Student Research Challenge. </a:t>
            </a:r>
            <a:r>
              <a:rPr lang="en-US" sz="1900">
                <a:solidFill>
                  <a:srgbClr val="444444"/>
                </a:solidFill>
                <a:latin typeface="Aptos" panose="020B0004020202020204" pitchFamily="34" charset="0"/>
              </a:rPr>
              <a:t>​</a:t>
            </a:r>
            <a:endParaRPr lang="en-US" sz="1900">
              <a:solidFill>
                <a:srgbClr val="444444"/>
              </a:solidFill>
              <a:latin typeface="Arial" panose="020B0604020202020204" pitchFamily="34" charset="0"/>
            </a:endParaRPr>
          </a:p>
          <a:p>
            <a:pPr algn="l" rtl="0" fontAlgn="base">
              <a:buFont typeface="+mj-lt"/>
              <a:buAutoNum type="arabicPeriod"/>
            </a:pPr>
            <a:r>
              <a:rPr lang="en-US" sz="1900">
                <a:solidFill>
                  <a:srgbClr val="000000"/>
                </a:solidFill>
                <a:latin typeface="Aptos" panose="020B0004020202020204" pitchFamily="34" charset="0"/>
              </a:rPr>
              <a:t>Transformational Tools and Technologies project: Develops state-of-the-art computational and experimental tools and technologies that are vital to ARMD's ability to advance the prediction of future aircraft performance in flight, such as first-of-a-kind tools that isolate the complex turbulent airflow around vehicles and within propulsion systems. </a:t>
            </a:r>
            <a:r>
              <a:rPr lang="en-US" sz="1900">
                <a:solidFill>
                  <a:srgbClr val="444444"/>
                </a:solidFill>
                <a:latin typeface="Aptos" panose="020B0004020202020204" pitchFamily="34" charset="0"/>
              </a:rPr>
              <a:t>​</a:t>
            </a:r>
            <a:endParaRPr lang="en-US" sz="1900">
              <a:solidFill>
                <a:srgbClr val="444444"/>
              </a:solidFill>
              <a:latin typeface="Arial" panose="020B060402020202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IMAGES: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Left: The Scalable Traffic Management for Emergency Response Operations, or </a:t>
            </a:r>
            <a:r>
              <a:rPr lang="en-US" sz="1900" err="1">
                <a:solidFill>
                  <a:srgbClr val="000000"/>
                </a:solidFill>
                <a:latin typeface="Aptos" panose="020B0004020202020204" pitchFamily="34" charset="0"/>
              </a:rPr>
              <a:t>STEReO</a:t>
            </a:r>
            <a:r>
              <a:rPr lang="en-US" sz="1900">
                <a:solidFill>
                  <a:srgbClr val="000000"/>
                </a:solidFill>
                <a:latin typeface="Aptos" panose="020B0004020202020204" pitchFamily="34" charset="0"/>
              </a:rPr>
              <a:t>, project combines NASA technologies, particularly UTM, and govt/industry partnerships to offer a solution for safe integration of drones into natural disaster airspace management procedures. </a:t>
            </a:r>
            <a:r>
              <a:rPr lang="en-US" sz="1900" err="1">
                <a:solidFill>
                  <a:srgbClr val="000000"/>
                </a:solidFill>
                <a:latin typeface="Aptos" panose="020B0004020202020204" pitchFamily="34" charset="0"/>
              </a:rPr>
              <a:t>STEReO</a:t>
            </a:r>
            <a:r>
              <a:rPr lang="en-US" sz="1900">
                <a:solidFill>
                  <a:srgbClr val="000000"/>
                </a:solidFill>
                <a:latin typeface="Aptos" panose="020B0004020202020204" pitchFamily="34" charset="0"/>
              </a:rPr>
              <a:t> is under the Convergent Aeronautics Solutions project.</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Middle: A member of the University of Illinois team researching disruptive technologies for electric commercial aviation works alongside teammates – made possible with the support of NASA’s University Leadership Initiative.</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Right: An image of an additively-manufactured – meaning technologies used to grow three-dimensional objects one superfine layer at a time -- GRX-810 methane injector (https://www.nasa.gov/feature/glenn/2022/nasa-s-new-material-built-to-withstand-extreme-conditions)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79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None/>
              <a:tabLst/>
              <a:defRPr/>
            </a:pPr>
            <a:r>
              <a:rPr lang="en-US" sz="1800" b="1"/>
              <a:t>Key takeaway: </a:t>
            </a:r>
            <a:r>
              <a:rPr lang="en-US" sz="1800">
                <a:effectLst/>
                <a:latin typeface="Calibri" panose="020F0502020204030204" pitchFamily="34" charset="0"/>
              </a:rPr>
              <a:t>Main why - do things differently, faster, be allowed to fail to get to the next things </a:t>
            </a:r>
          </a:p>
          <a:p>
            <a:pPr marL="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Calibri" panose="020F0502020204030204" pitchFamily="34" charset="0"/>
                <a:ea typeface="+mn-ea"/>
                <a:cs typeface="+mn-cs"/>
              </a:rPr>
              <a:t>We often don’t know what we don’t know.</a:t>
            </a:r>
            <a:endParaRPr lang="en-US"/>
          </a:p>
          <a:p>
            <a:pPr marL="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i="1" kern="1200">
                <a:solidFill>
                  <a:schemeClr val="tx1"/>
                </a:solidFill>
                <a:effectLst/>
                <a:latin typeface="Calibri" panose="020F0502020204030204" pitchFamily="34" charset="0"/>
                <a:ea typeface="+mn-ea"/>
                <a:cs typeface="+mn-cs"/>
              </a:rPr>
              <a:t>Mention public good here? CAS direct and intentional focus on aviation for the public good</a:t>
            </a:r>
          </a:p>
          <a:p>
            <a:pPr marL="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Calibri" panose="020F0502020204030204" pitchFamily="34" charset="0"/>
              </a:rPr>
              <a:t>How does the problem exploration/idea collection start and what is the flow? </a:t>
            </a:r>
            <a:r>
              <a:rPr lang="en-US" sz="1200" kern="1200">
                <a:solidFill>
                  <a:schemeClr val="tx1"/>
                </a:solidFill>
                <a:effectLst/>
                <a:latin typeface="Calibri" panose="020F0502020204030204" pitchFamily="34" charset="0"/>
                <a:ea typeface="+mn-ea"/>
                <a:cs typeface="+mn-cs"/>
              </a:rPr>
              <a:t>Tell a </a:t>
            </a:r>
            <a:r>
              <a:rPr lang="en-US" b="0" i="0">
                <a:solidFill>
                  <a:srgbClr val="111111"/>
                </a:solidFill>
                <a:effectLst/>
                <a:latin typeface="Roboto" panose="02000000000000000000" pitchFamily="2" charset="0"/>
              </a:rPr>
              <a:t>succinct</a:t>
            </a:r>
            <a:r>
              <a:rPr lang="en-US" sz="1200" kern="1200">
                <a:solidFill>
                  <a:schemeClr val="tx1"/>
                </a:solidFill>
                <a:effectLst/>
                <a:latin typeface="Calibri" panose="020F0502020204030204" pitchFamily="34" charset="0"/>
                <a:ea typeface="+mn-ea"/>
                <a:cs typeface="+mn-cs"/>
              </a:rPr>
              <a:t>, high-level story about how we gathering problems/ideas</a:t>
            </a:r>
          </a:p>
          <a:p>
            <a:pPr marL="457200" lvl="1" indent="-171450" algn="l" defTabSz="914400" rtl="0" eaLnBrk="1" fontAlgn="ctr" latinLnBrk="0" hangingPunct="1">
              <a:spcBef>
                <a:spcPts val="0"/>
              </a:spcBef>
              <a:spcAft>
                <a:spcPts val="0"/>
              </a:spcAft>
              <a:buFont typeface="Arial" panose="020B0604020202020204" pitchFamily="34" charset="0"/>
              <a:buChar char="•"/>
            </a:pPr>
            <a:r>
              <a:rPr lang="en-US" sz="1200" kern="1200">
                <a:solidFill>
                  <a:schemeClr val="tx1"/>
                </a:solidFill>
                <a:effectLst/>
                <a:latin typeface="Calibri" panose="020F0502020204030204" pitchFamily="34" charset="0"/>
                <a:ea typeface="+mn-ea"/>
                <a:cs typeface="+mn-cs"/>
              </a:rPr>
              <a:t>Start with robust perspectives and engagement for scenarios/futures discussions</a:t>
            </a:r>
          </a:p>
          <a:p>
            <a:pPr marL="457200" lvl="1" indent="-171450" algn="l" defTabSz="914400" rtl="0" eaLnBrk="1" fontAlgn="ctr" latinLnBrk="0" hangingPunct="1">
              <a:spcBef>
                <a:spcPts val="0"/>
              </a:spcBef>
              <a:spcAft>
                <a:spcPts val="0"/>
              </a:spcAft>
              <a:buFont typeface="Arial" panose="020B0604020202020204" pitchFamily="34" charset="0"/>
              <a:buChar char="•"/>
            </a:pPr>
            <a:r>
              <a:rPr lang="en-US" sz="1200">
                <a:effectLst/>
                <a:latin typeface="Calibri" panose="020F0502020204030204" pitchFamily="34" charset="0"/>
              </a:rPr>
              <a:t>Our Discovery team collects information, engages groups/stakeholders for insights on problem space and opportunity scoping to find which problem best fit with our mission and have broadest impact to NASA/aviation community</a:t>
            </a:r>
          </a:p>
          <a:p>
            <a:pPr marL="457200" lvl="1" indent="-171450" algn="l" defTabSz="914400" rtl="0" eaLnBrk="1" fontAlgn="ctr" latinLnBrk="0" hangingPunct="1">
              <a:spcBef>
                <a:spcPts val="0"/>
              </a:spcBef>
              <a:spcAft>
                <a:spcPts val="0"/>
              </a:spcAft>
              <a:buFont typeface="Arial" panose="020B0604020202020204" pitchFamily="34" charset="0"/>
              <a:buChar char="•"/>
            </a:pPr>
            <a:r>
              <a:rPr lang="en-US" sz="1200">
                <a:effectLst/>
                <a:latin typeface="Calibri" panose="020F0502020204030204" pitchFamily="34" charset="0"/>
              </a:rPr>
              <a:t>Potentially discuss how else ideas come into CAS discovery process, e.g., Wicked Wild events, CIC (center innovation concepts) input, </a:t>
            </a:r>
            <a:endParaRPr lang="en-US" sz="1200" kern="1200">
              <a:solidFill>
                <a:schemeClr val="tx1"/>
              </a:solidFill>
              <a:effectLst/>
              <a:latin typeface="Calibri" panose="020F0502020204030204" pitchFamily="34" charset="0"/>
              <a:ea typeface="+mn-ea"/>
              <a:cs typeface="+mn-cs"/>
            </a:endParaRPr>
          </a:p>
          <a:p>
            <a:pPr marL="0" indent="-171450" algn="l" defTabSz="914400" rtl="0" eaLnBrk="1" fontAlgn="ctr" latinLnBrk="0" hangingPunct="1">
              <a:spcBef>
                <a:spcPts val="0"/>
              </a:spcBef>
              <a:spcAft>
                <a:spcPts val="0"/>
              </a:spcAft>
              <a:buFont typeface="Arial" panose="020B0604020202020204" pitchFamily="34" charset="0"/>
              <a:buChar char="•"/>
            </a:pPr>
            <a:r>
              <a:rPr lang="en-US" sz="1200" kern="1200">
                <a:solidFill>
                  <a:schemeClr val="tx1"/>
                </a:solidFill>
                <a:effectLst/>
                <a:latin typeface="Calibri" panose="020F0502020204030204" pitchFamily="34" charset="0"/>
                <a:ea typeface="+mn-ea"/>
                <a:cs typeface="+mn-cs"/>
              </a:rPr>
              <a:t>Working on "wicked problems" demands collaboration and convergence from many experts across many domains</a:t>
            </a:r>
          </a:p>
          <a:p>
            <a:pPr marL="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a:latin typeface="Helvetica" panose="020B0604020202020204" pitchFamily="34" charset="0"/>
                <a:cs typeface="Helvetica" panose="020B0604020202020204" pitchFamily="34" charset="0"/>
              </a:rPr>
              <a:t>Exploring desirable, viable, and feasible solutions to address Wicked problems through early experiments and results</a:t>
            </a:r>
          </a:p>
          <a:p>
            <a:pPr marL="0" indent="-171450" algn="l" defTabSz="914400" rtl="0" eaLnBrk="1" fontAlgn="ctr" latinLnBrk="0" hangingPunct="1">
              <a:spcBef>
                <a:spcPts val="0"/>
              </a:spcBef>
              <a:spcAft>
                <a:spcPts val="0"/>
              </a:spcAft>
              <a:buFont typeface="Arial" panose="020B0604020202020204" pitchFamily="34" charset="0"/>
              <a:buChar char="•"/>
            </a:pPr>
            <a:r>
              <a:rPr lang="en-US" sz="1200" kern="1200">
                <a:solidFill>
                  <a:schemeClr val="tx1"/>
                </a:solidFill>
                <a:effectLst/>
                <a:latin typeface="Calibri" panose="020F0502020204030204" pitchFamily="34" charset="0"/>
                <a:ea typeface="+mn-ea"/>
                <a:cs typeface="+mn-cs"/>
              </a:rPr>
              <a:t>We assert correlation between our proactive exploration and discovery in the Wicked domain and the transformational opportunities for aeronautics </a:t>
            </a:r>
          </a:p>
          <a:p>
            <a:pPr marL="0" indent="-171450" algn="l" defTabSz="914400" rtl="0" eaLnBrk="1" fontAlgn="ctr" latinLnBrk="0" hangingPunct="1">
              <a:spcBef>
                <a:spcPts val="0"/>
              </a:spcBef>
              <a:spcAft>
                <a:spcPts val="0"/>
              </a:spcAft>
              <a:buFont typeface="Arial" panose="020B0604020202020204" pitchFamily="34" charset="0"/>
              <a:buChar char="•"/>
            </a:pPr>
            <a:r>
              <a:rPr lang="en-US" sz="1200" b="0"/>
              <a:t>transitions and transformations – baseball analogy</a:t>
            </a:r>
            <a:endParaRPr lang="en-US" sz="1200" kern="1200">
              <a:solidFill>
                <a:schemeClr val="tx1"/>
              </a:solidFill>
              <a:effectLst/>
              <a:latin typeface="Calibri" panose="020F0502020204030204" pitchFamily="34" charset="0"/>
              <a:ea typeface="+mn-ea"/>
              <a:cs typeface="+mn-cs"/>
            </a:endParaRPr>
          </a:p>
          <a:p>
            <a:pPr marL="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1200" b="1" i="1" u="none" strike="noStrike" kern="1200" cap="none" spc="0" normalizeH="0" baseline="0" noProof="0">
                <a:ln>
                  <a:noFill/>
                </a:ln>
                <a:solidFill>
                  <a:prstClr val="black"/>
                </a:solidFill>
                <a:effectLst/>
                <a:uLnTx/>
                <a:uFillTx/>
                <a:latin typeface="Helvetica" panose="020B0604020202020204" pitchFamily="34" charset="0"/>
                <a:ea typeface="+mn-ea"/>
                <a:cs typeface="+mn-cs"/>
              </a:rPr>
              <a:t>Emerge </a:t>
            </a:r>
            <a:r>
              <a:rPr kumimoji="0" lang="en-US" sz="1200" b="0" i="0" u="none" strike="noStrike" kern="1200" cap="none" spc="0" normalizeH="0" baseline="0" noProof="0">
                <a:ln>
                  <a:noFill/>
                </a:ln>
                <a:solidFill>
                  <a:prstClr val="black"/>
                </a:solidFill>
                <a:effectLst/>
                <a:uLnTx/>
                <a:uFillTx/>
                <a:latin typeface="Helvetica" panose="020B0604020202020204" pitchFamily="34" charset="0"/>
                <a:ea typeface="+mn-ea"/>
                <a:cs typeface="+mn-cs"/>
              </a:rPr>
              <a:t>new strategic thrusts in ARMD – the work we do </a:t>
            </a:r>
            <a:r>
              <a:rPr lang="en-US" sz="1200" b="0"/>
              <a:t>aligns to broader NASA goals and strategies </a:t>
            </a:r>
            <a:endParaRPr kumimoji="0" lang="en-US" sz="1200" b="0" i="0" u="none" strike="noStrike" kern="1200" cap="none" spc="0" normalizeH="0" baseline="0" noProof="0">
              <a:ln>
                <a:noFill/>
              </a:ln>
              <a:solidFill>
                <a:prstClr val="black"/>
              </a:solidFill>
              <a:effectLst/>
              <a:uLnTx/>
              <a:uFillTx/>
              <a:latin typeface="Helvetica" panose="020B0604020202020204" pitchFamily="34" charset="0"/>
              <a:ea typeface="+mn-ea"/>
              <a:cs typeface="+mn-cs"/>
            </a:endParaRPr>
          </a:p>
          <a:p>
            <a:pPr marL="0" indent="-171450" algn="l" defTabSz="914400" rtl="0" eaLnBrk="1" fontAlgn="ctr" latinLnBrk="0" hangingPunct="1">
              <a:spcBef>
                <a:spcPts val="0"/>
              </a:spcBef>
              <a:spcAft>
                <a:spcPts val="0"/>
              </a:spcAft>
              <a:buFont typeface="Arial" panose="020B0604020202020204" pitchFamily="34" charset="0"/>
              <a:buChar char="•"/>
            </a:pPr>
            <a:endParaRPr lang="en-US" sz="1200" kern="1200">
              <a:solidFill>
                <a:schemeClr val="tx1"/>
              </a:solidFill>
              <a:effectLst/>
              <a:latin typeface="Calibri" panose="020F0502020204030204" pitchFamily="34" charset="0"/>
              <a:ea typeface="+mn-ea"/>
              <a:cs typeface="+mn-cs"/>
            </a:endParaRPr>
          </a:p>
          <a:p>
            <a:endParaRPr kumimoji="0" lang="en-US" sz="1200" b="1" i="1"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endParaRPr>
          </a:p>
          <a:p>
            <a:r>
              <a:rPr kumimoji="0" lang="en-US"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Other bullets from original chart</a:t>
            </a:r>
          </a:p>
          <a:p>
            <a:pPr marL="342900" marR="0" lvl="0" indent="-34290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Char char=""/>
              <a:tabLst/>
              <a:defRPr/>
            </a:pPr>
            <a:r>
              <a:rPr kumimoji="0" lang="en-US" sz="1200" b="1" i="1"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Imagine</a:t>
            </a:r>
            <a:r>
              <a:rPr kumimoji="0" lang="en-US"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 desirable aviation futures</a:t>
            </a:r>
          </a:p>
          <a:p>
            <a:pPr marL="342900" marR="0" lvl="0" indent="-34290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Char char=""/>
              <a:tabLst/>
              <a:defRPr/>
            </a:pPr>
            <a:r>
              <a:rPr kumimoji="0" lang="en-US" sz="1200" b="1" i="1"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Explore</a:t>
            </a:r>
            <a:r>
              <a:rPr kumimoji="0" lang="en-US"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the most difficult, problems of aviation</a:t>
            </a:r>
          </a:p>
          <a:p>
            <a:pPr marL="342900" marR="0" lvl="0" indent="-34290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Char char=""/>
              <a:tabLst/>
              <a:defRPr/>
            </a:pPr>
            <a:r>
              <a:rPr kumimoji="0" lang="en-US" sz="1200" b="1" i="1"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Discover</a:t>
            </a:r>
            <a:r>
              <a:rPr kumimoji="0" lang="en-US" sz="1200" b="0" i="0" u="none" strike="noStrike" kern="1200" cap="none" spc="0" normalizeH="0" baseline="0" noProof="0">
                <a:ln>
                  <a:noFill/>
                </a:ln>
                <a:solidFill>
                  <a:prstClr val="black"/>
                </a:solidFill>
                <a:effectLst/>
                <a:uLnTx/>
                <a:uFillTx/>
                <a:latin typeface="Helvetica" panose="020B0604020202020204" pitchFamily="34" charset="0"/>
                <a:ea typeface="Calibri" panose="020F0502020204030204" pitchFamily="34" charset="0"/>
                <a:cs typeface="Helvetica" panose="020B0604020202020204" pitchFamily="34" charset="0"/>
              </a:rPr>
              <a:t> pathways to overcoming barriers</a:t>
            </a:r>
          </a:p>
          <a:p>
            <a:pPr marL="342900" marR="0" lvl="0" indent="-34290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Char char=""/>
              <a:tabLst/>
              <a:defRPr/>
            </a:pPr>
            <a:r>
              <a:rPr kumimoji="0" lang="en-US" sz="1400" b="1" i="1" u="none" strike="noStrike" kern="1200" cap="none" spc="0" normalizeH="0" baseline="0" noProof="0">
                <a:ln>
                  <a:noFill/>
                </a:ln>
                <a:solidFill>
                  <a:prstClr val="black"/>
                </a:solidFill>
                <a:effectLst/>
                <a:uLnTx/>
                <a:uFillTx/>
                <a:latin typeface="Helvetica" panose="020B0604020202020204" pitchFamily="34" charset="0"/>
                <a:ea typeface="+mn-ea"/>
                <a:cs typeface="+mn-cs"/>
              </a:rPr>
              <a:t>Test </a:t>
            </a:r>
            <a:r>
              <a:rPr kumimoji="0" lang="en-US" sz="1400" b="0" i="0" u="none" strike="noStrike" kern="1200" cap="none" spc="0" normalizeH="0" baseline="0" noProof="0">
                <a:ln>
                  <a:noFill/>
                </a:ln>
                <a:solidFill>
                  <a:prstClr val="black"/>
                </a:solidFill>
                <a:effectLst/>
                <a:uLnTx/>
                <a:uFillTx/>
                <a:latin typeface="Helvetica" panose="020B0604020202020204" pitchFamily="34" charset="0"/>
                <a:ea typeface="+mn-ea"/>
                <a:cs typeface="+mn-cs"/>
              </a:rPr>
              <a:t>these pathways via vanguard experiments</a:t>
            </a:r>
          </a:p>
          <a:p>
            <a:pPr marL="342900" marR="0" lvl="0" indent="-34290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Char char=""/>
              <a:tabLst/>
              <a:defRPr/>
            </a:pPr>
            <a:r>
              <a:rPr kumimoji="0" lang="en-US" sz="1400" b="1" i="1" u="none" strike="noStrike" kern="1200" cap="none" spc="0" normalizeH="0" baseline="0" noProof="0">
                <a:ln>
                  <a:noFill/>
                </a:ln>
                <a:solidFill>
                  <a:prstClr val="black"/>
                </a:solidFill>
                <a:effectLst/>
                <a:uLnTx/>
                <a:uFillTx/>
                <a:latin typeface="Helvetica" panose="020B0604020202020204" pitchFamily="34" charset="0"/>
                <a:ea typeface="+mn-ea"/>
                <a:cs typeface="+mn-cs"/>
              </a:rPr>
              <a:t>Incubate </a:t>
            </a:r>
            <a:r>
              <a:rPr kumimoji="0" lang="en-US" sz="1400" b="0" i="0" u="none" strike="noStrike" kern="1200" cap="none" spc="0" normalizeH="0" baseline="0" noProof="0">
                <a:ln>
                  <a:noFill/>
                </a:ln>
                <a:solidFill>
                  <a:prstClr val="black"/>
                </a:solidFill>
                <a:effectLst/>
                <a:uLnTx/>
                <a:uFillTx/>
                <a:latin typeface="Helvetica" panose="020B0604020202020204" pitchFamily="34" charset="0"/>
                <a:ea typeface="+mn-ea"/>
                <a:cs typeface="+mn-cs"/>
              </a:rPr>
              <a:t>transformative change in aviation</a:t>
            </a:r>
          </a:p>
          <a:p>
            <a:pPr marL="342900" marR="0" lvl="0" indent="-34290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Char char=""/>
              <a:tabLst/>
              <a:defRPr/>
            </a:pPr>
            <a:r>
              <a:rPr kumimoji="0" lang="en-US" sz="1400" b="1" i="1" u="none" strike="noStrike" kern="1200" cap="none" spc="0" normalizeH="0" baseline="0" noProof="0">
                <a:ln>
                  <a:noFill/>
                </a:ln>
                <a:solidFill>
                  <a:prstClr val="black"/>
                </a:solidFill>
                <a:effectLst/>
                <a:uLnTx/>
                <a:uFillTx/>
                <a:latin typeface="Helvetica" panose="020B0604020202020204" pitchFamily="34" charset="0"/>
                <a:ea typeface="+mn-ea"/>
                <a:cs typeface="+mn-cs"/>
              </a:rPr>
              <a:t>Emerge </a:t>
            </a:r>
            <a:r>
              <a:rPr kumimoji="0" lang="en-US" sz="1400" b="0" i="0" u="none" strike="noStrike" kern="1200" cap="none" spc="0" normalizeH="0" baseline="0" noProof="0">
                <a:ln>
                  <a:noFill/>
                </a:ln>
                <a:solidFill>
                  <a:prstClr val="black"/>
                </a:solidFill>
                <a:effectLst/>
                <a:uLnTx/>
                <a:uFillTx/>
                <a:latin typeface="Helvetica" panose="020B0604020202020204" pitchFamily="34" charset="0"/>
                <a:ea typeface="+mn-ea"/>
                <a:cs typeface="+mn-cs"/>
              </a:rPr>
              <a:t>new strategic thrusts in ARMD</a:t>
            </a:r>
          </a:p>
          <a:p>
            <a:pPr marL="0" marR="0" lvl="0" indent="0" algn="l" defTabSz="914400" rtl="0" eaLnBrk="1" fontAlgn="auto" latinLnBrk="0" hangingPunct="1">
              <a:lnSpc>
                <a:spcPct val="107000"/>
              </a:lnSpc>
              <a:spcBef>
                <a:spcPts val="0"/>
              </a:spcBef>
              <a:spcAft>
                <a:spcPts val="600"/>
              </a:spcAft>
              <a:buClr>
                <a:srgbClr val="5EC6EE"/>
              </a:buClr>
              <a:buSzTx/>
              <a:buFont typeface="Symbol" panose="05050102010706020507" pitchFamily="18" charset="2"/>
              <a:buNone/>
              <a:tabLst/>
              <a:defRPr/>
            </a:pPr>
            <a:endParaRPr kumimoji="0" lang="en-US"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57CD-E6AA-F244-9166-2C30A5F8D6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720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We are working for “all” humanity, and we want that all (a call to action)</a:t>
            </a:r>
          </a:p>
          <a:p>
            <a:pPr marL="171450" indent="-171450">
              <a:buFont typeface="Arial" panose="020B0604020202020204" pitchFamily="34" charset="0"/>
              <a:buChar char="•"/>
            </a:pPr>
            <a:r>
              <a:rPr lang="en-US"/>
              <a:t>How we converge across disciplines / centers/ industry to draw out future ideas in aviation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a:t>Maybe reference the show making fun on Netflix (having ideas and then having or sourcing the people to make those ideas a reality)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a:t>Exploration – trying to find the wicked problems worth solving </a:t>
            </a:r>
          </a:p>
          <a:p>
            <a:r>
              <a:rPr lang="en-US" sz="1200">
                <a:ea typeface="+mn-lt"/>
                <a:cs typeface="+mn-lt"/>
              </a:rPr>
              <a:t>We often don’t know what we don’t know.</a:t>
            </a:r>
            <a:endParaRPr lang="en-US" sz="1200"/>
          </a:p>
          <a:p>
            <a:endParaRPr lang="en-US" sz="1200">
              <a:ea typeface="+mn-lt"/>
              <a:cs typeface="+mn-lt"/>
            </a:endParaRPr>
          </a:p>
          <a:p>
            <a:r>
              <a:rPr lang="en-US" sz="1200">
                <a:ea typeface="+mn-lt"/>
                <a:cs typeface="+mn-lt"/>
              </a:rPr>
              <a:t>Working on "wicked problems" demands </a:t>
            </a:r>
            <a:r>
              <a:rPr lang="en-US" sz="1200" b="1">
                <a:ea typeface="+mn-lt"/>
                <a:cs typeface="+mn-lt"/>
              </a:rPr>
              <a:t>collaboration and convergence </a:t>
            </a:r>
            <a:r>
              <a:rPr lang="en-US" sz="1200">
                <a:ea typeface="+mn-lt"/>
                <a:cs typeface="+mn-lt"/>
              </a:rPr>
              <a:t>from many experts across many domains.</a:t>
            </a:r>
            <a:endParaRPr lang="en-US" sz="12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NOTES FROM FORESIGHT VERSION</a:t>
            </a:r>
          </a:p>
          <a:p>
            <a:pPr marL="158750" indent="0">
              <a:buNone/>
            </a:pPr>
            <a:r>
              <a:rPr lang="en-US" sz="1200" b="0">
                <a:solidFill>
                  <a:schemeClr val="tx1"/>
                </a:solidFill>
                <a:effectLst/>
                <a:latin typeface="Calibri" panose="020F0502020204030204" pitchFamily="34" charset="0"/>
                <a:cs typeface="Calibri" panose="020F0502020204030204" pitchFamily="34" charset="0"/>
              </a:rPr>
              <a:t>And speaking of collaboration between NASA and other organizations like DOT and the NICH.</a:t>
            </a:r>
          </a:p>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158750" indent="0">
              <a:buNone/>
            </a:pPr>
            <a:r>
              <a:rPr lang="en-US" sz="1200" b="0">
                <a:solidFill>
                  <a:schemeClr val="tx1"/>
                </a:solidFill>
                <a:effectLst/>
                <a:latin typeface="Calibri" panose="020F0502020204030204" pitchFamily="34" charset="0"/>
                <a:cs typeface="Calibri" panose="020F0502020204030204" pitchFamily="34" charset="0"/>
              </a:rPr>
              <a:t>Foresight often requires input from multiple sources </a:t>
            </a:r>
          </a:p>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158750" indent="0">
              <a:buNone/>
            </a:pPr>
            <a:r>
              <a:rPr lang="en-US" sz="1200" b="0">
                <a:solidFill>
                  <a:schemeClr val="tx1"/>
                </a:solidFill>
                <a:effectLst/>
                <a:latin typeface="Calibri" panose="020F0502020204030204" pitchFamily="34" charset="0"/>
                <a:cs typeface="Calibri" panose="020F0502020204030204" pitchFamily="34" charset="0"/>
              </a:rPr>
              <a:t>It's not enough to just be technical experts</a:t>
            </a:r>
          </a:p>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158750" indent="0">
              <a:buNone/>
            </a:pPr>
            <a:r>
              <a:rPr lang="en-US" sz="1200" b="0">
                <a:solidFill>
                  <a:schemeClr val="tx1"/>
                </a:solidFill>
                <a:effectLst/>
                <a:latin typeface="Calibri" panose="020F0502020204030204" pitchFamily="34" charset="0"/>
                <a:cs typeface="Calibri" panose="020F0502020204030204" pitchFamily="34" charset="0"/>
              </a:rPr>
              <a:t>Because we often don't know what we don’t know</a:t>
            </a:r>
          </a:p>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914400" lvl="1" indent="-298450"/>
            <a:r>
              <a:rPr lang="en-US" sz="1200" b="0">
                <a:solidFill>
                  <a:schemeClr val="tx1"/>
                </a:solidFill>
                <a:effectLst/>
                <a:latin typeface="Calibri" panose="020F0502020204030204" pitchFamily="34" charset="0"/>
                <a:cs typeface="Calibri" panose="020F0502020204030204" pitchFamily="34" charset="0"/>
              </a:rPr>
              <a:t>Does the AI Car expert understand the organ donation system?</a:t>
            </a:r>
          </a:p>
          <a:p>
            <a:pPr marL="914400" lvl="1" indent="-298450"/>
            <a:endParaRPr lang="en-US" sz="1200" b="0">
              <a:solidFill>
                <a:schemeClr val="tx1"/>
              </a:solidFill>
              <a:effectLst/>
              <a:latin typeface="Calibri" panose="020F0502020204030204" pitchFamily="34" charset="0"/>
              <a:cs typeface="Calibri" panose="020F0502020204030204" pitchFamily="34" charset="0"/>
            </a:endParaRPr>
          </a:p>
          <a:p>
            <a:pPr marL="914400" lvl="1" indent="-298450"/>
            <a:r>
              <a:rPr lang="en-US" sz="1200" b="0">
                <a:solidFill>
                  <a:schemeClr val="tx1"/>
                </a:solidFill>
                <a:effectLst/>
                <a:latin typeface="Calibri" panose="020F0502020204030204" pitchFamily="34" charset="0"/>
                <a:cs typeface="Calibri" panose="020F0502020204030204" pitchFamily="34" charset="0"/>
              </a:rPr>
              <a:t>Does the </a:t>
            </a:r>
            <a:r>
              <a:rPr lang="en-US" sz="1200" b="0" err="1">
                <a:solidFill>
                  <a:schemeClr val="tx1"/>
                </a:solidFill>
                <a:effectLst/>
                <a:latin typeface="Calibri" panose="020F0502020204030204" pitchFamily="34" charset="0"/>
                <a:cs typeface="Calibri" panose="020F0502020204030204" pitchFamily="34" charset="0"/>
              </a:rPr>
              <a:t>GeoEngineering</a:t>
            </a:r>
            <a:r>
              <a:rPr lang="en-US" sz="1200" b="0">
                <a:solidFill>
                  <a:schemeClr val="tx1"/>
                </a:solidFill>
                <a:effectLst/>
                <a:latin typeface="Calibri" panose="020F0502020204030204" pitchFamily="34" charset="0"/>
                <a:cs typeface="Calibri" panose="020F0502020204030204" pitchFamily="34" charset="0"/>
              </a:rPr>
              <a:t> expert understand the economics of global crop yields?</a:t>
            </a:r>
          </a:p>
          <a:p>
            <a:pPr marL="914400" lvl="1" indent="-298450"/>
            <a:endParaRPr lang="en-US" sz="1200" b="0">
              <a:solidFill>
                <a:schemeClr val="tx1"/>
              </a:solidFill>
              <a:effectLst/>
              <a:latin typeface="Calibri" panose="020F0502020204030204" pitchFamily="34" charset="0"/>
              <a:cs typeface="Calibri" panose="020F0502020204030204" pitchFamily="34" charset="0"/>
            </a:endParaRPr>
          </a:p>
          <a:p>
            <a:pPr marL="158750" indent="0">
              <a:buNone/>
            </a:pPr>
            <a:r>
              <a:rPr lang="en-US" sz="1200" b="0">
                <a:solidFill>
                  <a:schemeClr val="tx1"/>
                </a:solidFill>
                <a:effectLst/>
                <a:latin typeface="Calibri" panose="020F0502020204030204" pitchFamily="34" charset="0"/>
                <a:cs typeface="Calibri" panose="020F0502020204030204" pitchFamily="34" charset="0"/>
              </a:rPr>
              <a:t>And we can't become experts in new fields over night.</a:t>
            </a:r>
          </a:p>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158750" indent="0">
              <a:buNone/>
            </a:pPr>
            <a:r>
              <a:rPr lang="en-US" sz="1200" b="0">
                <a:solidFill>
                  <a:schemeClr val="tx1"/>
                </a:solidFill>
                <a:effectLst/>
                <a:latin typeface="Calibri" panose="020F0502020204030204" pitchFamily="34" charset="0"/>
                <a:cs typeface="Calibri" panose="020F0502020204030204" pitchFamily="34" charset="0"/>
              </a:rPr>
              <a:t>Foresight demands COLLABORATION and CONVERGENCE from many experts across many domains.</a:t>
            </a:r>
          </a:p>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6</a:t>
            </a:fld>
            <a:endParaRPr lang="en-US"/>
          </a:p>
        </p:txBody>
      </p:sp>
    </p:spTree>
    <p:extLst>
      <p:ext uri="{BB962C8B-B14F-4D97-AF65-F5344CB8AC3E}">
        <p14:creationId xmlns:p14="http://schemas.microsoft.com/office/powerpoint/2010/main" val="161079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sz="1200" b="0">
              <a:solidFill>
                <a:schemeClr val="tx1"/>
              </a:solidFill>
              <a:effectLst/>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a:t>You might be asking yourself How are you doing all this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57CD-E6AA-F244-9166-2C30A5F8D6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686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9</a:t>
            </a:fld>
            <a:endParaRPr lang="en-US"/>
          </a:p>
        </p:txBody>
      </p:sp>
    </p:spTree>
    <p:extLst>
      <p:ext uri="{BB962C8B-B14F-4D97-AF65-F5344CB8AC3E}">
        <p14:creationId xmlns:p14="http://schemas.microsoft.com/office/powerpoint/2010/main" val="2698753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10</a:t>
            </a:fld>
            <a:endParaRPr lang="en-US"/>
          </a:p>
        </p:txBody>
      </p:sp>
    </p:spTree>
    <p:extLst>
      <p:ext uri="{BB962C8B-B14F-4D97-AF65-F5344CB8AC3E}">
        <p14:creationId xmlns:p14="http://schemas.microsoft.com/office/powerpoint/2010/main" val="395248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8677C49D-5055-4C64-96C7-CE36593955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700">
                <a:solidFill>
                  <a:srgbClr val="666666"/>
                </a:solidFill>
                <a:latin typeface="55 Helvetica Roman" pitchFamily="1" charset="0"/>
              </a:defRPr>
            </a:lvl1pPr>
            <a:lvl2pPr marL="742950" indent="-285750" defTabSz="939800">
              <a:defRPr sz="700">
                <a:solidFill>
                  <a:srgbClr val="666666"/>
                </a:solidFill>
                <a:latin typeface="55 Helvetica Roman" pitchFamily="1" charset="0"/>
              </a:defRPr>
            </a:lvl2pPr>
            <a:lvl3pPr marL="1143000" indent="-228600" defTabSz="939800">
              <a:defRPr sz="700">
                <a:solidFill>
                  <a:srgbClr val="666666"/>
                </a:solidFill>
                <a:latin typeface="55 Helvetica Roman" pitchFamily="1" charset="0"/>
              </a:defRPr>
            </a:lvl3pPr>
            <a:lvl4pPr marL="1600200" indent="-228600" defTabSz="939800">
              <a:defRPr sz="700">
                <a:solidFill>
                  <a:srgbClr val="666666"/>
                </a:solidFill>
                <a:latin typeface="55 Helvetica Roman" pitchFamily="1" charset="0"/>
              </a:defRPr>
            </a:lvl4pPr>
            <a:lvl5pPr marL="2057400" indent="-228600" defTabSz="939800">
              <a:defRPr sz="700">
                <a:solidFill>
                  <a:srgbClr val="666666"/>
                </a:solidFill>
                <a:latin typeface="55 Helvetica Roman" pitchFamily="1" charset="0"/>
              </a:defRPr>
            </a:lvl5pPr>
            <a:lvl6pPr marL="2514600" indent="-228600" defTabSz="939800" eaLnBrk="0" fontAlgn="base" hangingPunct="0">
              <a:spcBef>
                <a:spcPct val="0"/>
              </a:spcBef>
              <a:spcAft>
                <a:spcPct val="0"/>
              </a:spcAft>
              <a:defRPr sz="700">
                <a:solidFill>
                  <a:srgbClr val="666666"/>
                </a:solidFill>
                <a:latin typeface="55 Helvetica Roman" pitchFamily="1" charset="0"/>
              </a:defRPr>
            </a:lvl6pPr>
            <a:lvl7pPr marL="2971800" indent="-228600" defTabSz="939800" eaLnBrk="0" fontAlgn="base" hangingPunct="0">
              <a:spcBef>
                <a:spcPct val="0"/>
              </a:spcBef>
              <a:spcAft>
                <a:spcPct val="0"/>
              </a:spcAft>
              <a:defRPr sz="700">
                <a:solidFill>
                  <a:srgbClr val="666666"/>
                </a:solidFill>
                <a:latin typeface="55 Helvetica Roman" pitchFamily="1" charset="0"/>
              </a:defRPr>
            </a:lvl7pPr>
            <a:lvl8pPr marL="3429000" indent="-228600" defTabSz="939800" eaLnBrk="0" fontAlgn="base" hangingPunct="0">
              <a:spcBef>
                <a:spcPct val="0"/>
              </a:spcBef>
              <a:spcAft>
                <a:spcPct val="0"/>
              </a:spcAft>
              <a:defRPr sz="700">
                <a:solidFill>
                  <a:srgbClr val="666666"/>
                </a:solidFill>
                <a:latin typeface="55 Helvetica Roman" pitchFamily="1" charset="0"/>
              </a:defRPr>
            </a:lvl8pPr>
            <a:lvl9pPr marL="3886200" indent="-228600" defTabSz="939800" eaLnBrk="0" fontAlgn="base" hangingPunct="0">
              <a:spcBef>
                <a:spcPct val="0"/>
              </a:spcBef>
              <a:spcAft>
                <a:spcPct val="0"/>
              </a:spcAft>
              <a:defRPr sz="700">
                <a:solidFill>
                  <a:srgbClr val="666666"/>
                </a:solidFill>
                <a:latin typeface="55 Helvetica Roman" pitchFamily="1" charset="0"/>
              </a:defRPr>
            </a:lvl9pPr>
          </a:lstStyle>
          <a:p>
            <a:pPr marL="0" marR="0" lvl="0" indent="0" algn="r" defTabSz="939800" rtl="0" eaLnBrk="1" fontAlgn="base" latinLnBrk="0" hangingPunct="1">
              <a:lnSpc>
                <a:spcPct val="100000"/>
              </a:lnSpc>
              <a:spcBef>
                <a:spcPct val="0"/>
              </a:spcBef>
              <a:spcAft>
                <a:spcPct val="0"/>
              </a:spcAft>
              <a:buClrTx/>
              <a:buSzTx/>
              <a:buFontTx/>
              <a:buNone/>
              <a:tabLst/>
              <a:defRPr/>
            </a:pPr>
            <a:fld id="{7A441442-5FE4-4A9B-8370-2553C32664FB}"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mn-ea"/>
                <a:cs typeface="+mn-cs"/>
              </a:rPr>
              <a:pPr marL="0" marR="0" lvl="0" indent="0" algn="r" defTabSz="9398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55 Helvetica Roman" pitchFamily="1" charset="0"/>
              <a:ea typeface="+mn-ea"/>
              <a:cs typeface="+mn-cs"/>
            </a:endParaRPr>
          </a:p>
        </p:txBody>
      </p:sp>
      <p:sp>
        <p:nvSpPr>
          <p:cNvPr id="17411" name="Rectangle 2">
            <a:extLst>
              <a:ext uri="{FF2B5EF4-FFF2-40B4-BE49-F238E27FC236}">
                <a16:creationId xmlns:a16="http://schemas.microsoft.com/office/drawing/2014/main" id="{1FD00713-EAD6-4966-965D-0B43D4B0D11E}"/>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3D08CB0D-FD8D-4355-A846-4B83ADFFC131}"/>
              </a:ext>
            </a:extLst>
          </p:cNvPr>
          <p:cNvSpPr>
            <a:spLocks noGrp="1" noChangeArrowheads="1"/>
          </p:cNvSpPr>
          <p:nvPr>
            <p:ph type="body" idx="1"/>
          </p:nvPr>
        </p:nvSpPr>
        <p:spPr/>
        <p:txBody>
          <a:bodyPr/>
          <a:lstStyle/>
          <a:p>
            <a:pPr marL="171450" indent="-171450" eaLnBrk="1" hangingPunct="1">
              <a:buFont typeface="Arial" panose="020B0604020202020204" pitchFamily="34" charset="0"/>
              <a:buChar char="•"/>
              <a:defRPr/>
            </a:pPr>
            <a:r>
              <a:rPr lang="en-US" altLang="en-US" sz="961"/>
              <a:t>What is the discovery process and why it is important in scanning for the future </a:t>
            </a:r>
          </a:p>
          <a:p>
            <a:pPr marL="171450" indent="-171450" eaLnBrk="1" hangingPunct="1">
              <a:buFont typeface="Arial" panose="020B0604020202020204" pitchFamily="34" charset="0"/>
              <a:buChar char="•"/>
              <a:defRPr/>
            </a:pPr>
            <a:r>
              <a:rPr lang="en-US" altLang="en-US" sz="961"/>
              <a:t>The mural board that </a:t>
            </a:r>
            <a:r>
              <a:rPr lang="en-US" altLang="en-US" sz="961" err="1"/>
              <a:t>shaunte</a:t>
            </a:r>
            <a:r>
              <a:rPr lang="en-US" altLang="en-US" sz="961"/>
              <a:t> built for people to drop ideas </a:t>
            </a:r>
          </a:p>
          <a:p>
            <a:pPr marL="171450" indent="-171450" eaLnBrk="1" hangingPunct="1">
              <a:buFont typeface="Arial" panose="020B0604020202020204" pitchFamily="34" charset="0"/>
              <a:buChar char="•"/>
              <a:defRPr/>
            </a:pPr>
            <a:r>
              <a:rPr lang="en-US" altLang="en-US" sz="961"/>
              <a:t>We work for the benefit of all and we want that all </a:t>
            </a:r>
          </a:p>
          <a:p>
            <a:pPr marL="171450" indent="-171450" eaLnBrk="1" hangingPunct="1">
              <a:buFont typeface="Arial" panose="020B0604020202020204" pitchFamily="34" charset="0"/>
              <a:buChar char="•"/>
              <a:defRPr/>
            </a:pPr>
            <a:r>
              <a:rPr lang="en-US" altLang="en-US" sz="961"/>
              <a:t>We are looking for ways to crowdsource ideas </a:t>
            </a:r>
          </a:p>
          <a:p>
            <a:pPr marL="171450" indent="-171450" eaLnBrk="1" hangingPunct="1">
              <a:buFont typeface="Arial" panose="020B0604020202020204" pitchFamily="34" charset="0"/>
              <a:buChar char="•"/>
              <a:defRPr/>
            </a:pPr>
            <a:r>
              <a:rPr lang="en-US" altLang="en-US" sz="961"/>
              <a:t>We work a lot like a startup / think tank </a:t>
            </a:r>
          </a:p>
          <a:p>
            <a:pPr marL="171450" indent="-171450" eaLnBrk="1" hangingPunct="1">
              <a:buFont typeface="Arial" panose="020B0604020202020204" pitchFamily="34" charset="0"/>
              <a:buChar char="•"/>
              <a:defRPr/>
            </a:pPr>
            <a:r>
              <a:rPr lang="en-US" altLang="en-US" sz="961"/>
              <a:t>Maybe reference the show making fun on Netflix (having ideas and then having or sourcing the people to make those ideas a reality) </a:t>
            </a:r>
          </a:p>
          <a:p>
            <a:pPr marL="171450" indent="-171450" eaLnBrk="1" hangingPunct="1">
              <a:buFont typeface="Arial" panose="020B0604020202020204" pitchFamily="34" charset="0"/>
              <a:buChar char="•"/>
              <a:defRPr/>
            </a:pPr>
            <a:endParaRPr lang="en-US" altLang="en-US" sz="961"/>
          </a:p>
          <a:p>
            <a:pPr marL="171450" indent="-171450" eaLnBrk="1" hangingPunct="1">
              <a:buFont typeface="Arial" panose="020B0604020202020204" pitchFamily="34" charset="0"/>
              <a:buChar char="•"/>
              <a:defRPr/>
            </a:pPr>
            <a:endParaRPr lang="en-US" altLang="en-US" sz="961"/>
          </a:p>
          <a:p>
            <a:pPr marL="0" indent="0" eaLnBrk="1" hangingPunct="1">
              <a:buFont typeface="Arial" panose="020B0604020202020204" pitchFamily="34" charset="0"/>
              <a:buNone/>
              <a:defRPr/>
            </a:pPr>
            <a:r>
              <a:rPr lang="en-US" altLang="en-US" sz="961"/>
              <a:t>JAMES’S NOTES:</a:t>
            </a:r>
          </a:p>
          <a:p>
            <a:pPr marL="0" indent="0" eaLnBrk="1" hangingPunct="1">
              <a:buFont typeface="Arial" panose="020B0604020202020204" pitchFamily="34" charset="0"/>
              <a:buNone/>
              <a:defRPr/>
            </a:pPr>
            <a:endParaRPr lang="en-US" altLang="en-US" sz="961"/>
          </a:p>
          <a:p>
            <a:pPr marL="0" indent="0" eaLnBrk="1" hangingPunct="1">
              <a:buFont typeface="Arial" panose="020B0604020202020204" pitchFamily="34" charset="0"/>
              <a:buNone/>
              <a:defRPr/>
            </a:pPr>
            <a:r>
              <a:rPr lang="en-US" altLang="en-US" sz="961"/>
              <a:t>Discovery is the first part of the CAS process.  </a:t>
            </a:r>
          </a:p>
          <a:p>
            <a:pPr marL="0" indent="0" eaLnBrk="1" hangingPunct="1">
              <a:buFont typeface="Arial" panose="020B0604020202020204" pitchFamily="34" charset="0"/>
              <a:buNone/>
              <a:defRPr/>
            </a:pPr>
            <a:endParaRPr lang="en-US" altLang="en-US" sz="961"/>
          </a:p>
          <a:p>
            <a:pPr marL="0" indent="0" eaLnBrk="1" hangingPunct="1">
              <a:buFont typeface="Arial" panose="020B0604020202020204" pitchFamily="34" charset="0"/>
              <a:buNone/>
              <a:defRPr/>
            </a:pPr>
            <a:r>
              <a:rPr lang="en-US" altLang="en-US" sz="961"/>
              <a:t>That process starts with making lots of </a:t>
            </a:r>
            <a:r>
              <a:rPr lang="en-US" altLang="en-US" sz="961" err="1"/>
              <a:t>obesrvations</a:t>
            </a:r>
            <a:r>
              <a:rPr lang="en-US" altLang="en-US" sz="961"/>
              <a:t> – just trying to take in all the information out there.</a:t>
            </a:r>
          </a:p>
          <a:p>
            <a:pPr marL="0" indent="0" eaLnBrk="1" hangingPunct="1">
              <a:buFont typeface="Arial" panose="020B0604020202020204" pitchFamily="34" charset="0"/>
              <a:buNone/>
              <a:defRPr/>
            </a:pPr>
            <a:r>
              <a:rPr lang="en-US" altLang="en-US" sz="961"/>
              <a:t>Then we start to categorize and sort that information into trends, needs, and capabilities.</a:t>
            </a:r>
          </a:p>
          <a:p>
            <a:pPr marL="0" indent="0" eaLnBrk="1" hangingPunct="1">
              <a:buFont typeface="Arial" panose="020B0604020202020204" pitchFamily="34" charset="0"/>
              <a:buNone/>
              <a:defRPr/>
            </a:pPr>
            <a:r>
              <a:rPr lang="en-US" altLang="en-US" sz="961"/>
              <a:t>With those key pieces, we can start to imagine potential futures.  </a:t>
            </a:r>
          </a:p>
          <a:p>
            <a:pPr marL="0" indent="0" eaLnBrk="1" hangingPunct="1">
              <a:buFont typeface="Arial" panose="020B0604020202020204" pitchFamily="34" charset="0"/>
              <a:buNone/>
              <a:defRPr/>
            </a:pPr>
            <a:r>
              <a:rPr lang="en-US" altLang="en-US" sz="961"/>
              <a:t>Finally, when we think we’ve found a real problem in our future, we iterate with key stakeholders until we understand a root cause and can offer a solution path.</a:t>
            </a:r>
          </a:p>
          <a:p>
            <a:pPr marL="0" indent="0" eaLnBrk="1" hangingPunct="1">
              <a:buFont typeface="Arial" panose="020B0604020202020204" pitchFamily="34" charset="0"/>
              <a:buNone/>
              <a:defRPr/>
            </a:pPr>
            <a:endParaRPr lang="en-US" altLang="en-US" sz="961"/>
          </a:p>
          <a:p>
            <a:pPr marL="0" indent="0" eaLnBrk="1" hangingPunct="1">
              <a:buFont typeface="Arial" panose="020B0604020202020204" pitchFamily="34" charset="0"/>
              <a:buNone/>
              <a:defRPr/>
            </a:pPr>
            <a:endParaRPr lang="en-US" altLang="en-US" sz="961"/>
          </a:p>
          <a:p>
            <a:pPr marL="171450" indent="-171450" eaLnBrk="1" hangingPunct="1">
              <a:buFont typeface="Arial" panose="020B0604020202020204" pitchFamily="34" charset="0"/>
              <a:buChar char="•"/>
              <a:defRPr/>
            </a:pPr>
            <a:endParaRPr lang="en-US" altLang="en-US" sz="961"/>
          </a:p>
        </p:txBody>
      </p:sp>
    </p:spTree>
    <p:extLst>
      <p:ext uri="{BB962C8B-B14F-4D97-AF65-F5344CB8AC3E}">
        <p14:creationId xmlns:p14="http://schemas.microsoft.com/office/powerpoint/2010/main" val="2076907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8677C49D-5055-4C64-96C7-CE36593955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700">
                <a:solidFill>
                  <a:srgbClr val="666666"/>
                </a:solidFill>
                <a:latin typeface="55 Helvetica Roman" pitchFamily="1" charset="0"/>
              </a:defRPr>
            </a:lvl1pPr>
            <a:lvl2pPr marL="742950" indent="-285750" defTabSz="939800">
              <a:defRPr sz="700">
                <a:solidFill>
                  <a:srgbClr val="666666"/>
                </a:solidFill>
                <a:latin typeface="55 Helvetica Roman" pitchFamily="1" charset="0"/>
              </a:defRPr>
            </a:lvl2pPr>
            <a:lvl3pPr marL="1143000" indent="-228600" defTabSz="939800">
              <a:defRPr sz="700">
                <a:solidFill>
                  <a:srgbClr val="666666"/>
                </a:solidFill>
                <a:latin typeface="55 Helvetica Roman" pitchFamily="1" charset="0"/>
              </a:defRPr>
            </a:lvl3pPr>
            <a:lvl4pPr marL="1600200" indent="-228600" defTabSz="939800">
              <a:defRPr sz="700">
                <a:solidFill>
                  <a:srgbClr val="666666"/>
                </a:solidFill>
                <a:latin typeface="55 Helvetica Roman" pitchFamily="1" charset="0"/>
              </a:defRPr>
            </a:lvl4pPr>
            <a:lvl5pPr marL="2057400" indent="-228600" defTabSz="939800">
              <a:defRPr sz="700">
                <a:solidFill>
                  <a:srgbClr val="666666"/>
                </a:solidFill>
                <a:latin typeface="55 Helvetica Roman" pitchFamily="1" charset="0"/>
              </a:defRPr>
            </a:lvl5pPr>
            <a:lvl6pPr marL="2514600" indent="-228600" defTabSz="939800" eaLnBrk="0" fontAlgn="base" hangingPunct="0">
              <a:spcBef>
                <a:spcPct val="0"/>
              </a:spcBef>
              <a:spcAft>
                <a:spcPct val="0"/>
              </a:spcAft>
              <a:defRPr sz="700">
                <a:solidFill>
                  <a:srgbClr val="666666"/>
                </a:solidFill>
                <a:latin typeface="55 Helvetica Roman" pitchFamily="1" charset="0"/>
              </a:defRPr>
            </a:lvl6pPr>
            <a:lvl7pPr marL="2971800" indent="-228600" defTabSz="939800" eaLnBrk="0" fontAlgn="base" hangingPunct="0">
              <a:spcBef>
                <a:spcPct val="0"/>
              </a:spcBef>
              <a:spcAft>
                <a:spcPct val="0"/>
              </a:spcAft>
              <a:defRPr sz="700">
                <a:solidFill>
                  <a:srgbClr val="666666"/>
                </a:solidFill>
                <a:latin typeface="55 Helvetica Roman" pitchFamily="1" charset="0"/>
              </a:defRPr>
            </a:lvl7pPr>
            <a:lvl8pPr marL="3429000" indent="-228600" defTabSz="939800" eaLnBrk="0" fontAlgn="base" hangingPunct="0">
              <a:spcBef>
                <a:spcPct val="0"/>
              </a:spcBef>
              <a:spcAft>
                <a:spcPct val="0"/>
              </a:spcAft>
              <a:defRPr sz="700">
                <a:solidFill>
                  <a:srgbClr val="666666"/>
                </a:solidFill>
                <a:latin typeface="55 Helvetica Roman" pitchFamily="1" charset="0"/>
              </a:defRPr>
            </a:lvl8pPr>
            <a:lvl9pPr marL="3886200" indent="-228600" defTabSz="939800" eaLnBrk="0" fontAlgn="base" hangingPunct="0">
              <a:spcBef>
                <a:spcPct val="0"/>
              </a:spcBef>
              <a:spcAft>
                <a:spcPct val="0"/>
              </a:spcAft>
              <a:defRPr sz="700">
                <a:solidFill>
                  <a:srgbClr val="666666"/>
                </a:solidFill>
                <a:latin typeface="55 Helvetica Roman" pitchFamily="1" charset="0"/>
              </a:defRPr>
            </a:lvl9pPr>
          </a:lstStyle>
          <a:p>
            <a:pPr marL="0" marR="0" lvl="0" indent="0" algn="r" defTabSz="939800" rtl="0" eaLnBrk="1" fontAlgn="base" latinLnBrk="0" hangingPunct="1">
              <a:lnSpc>
                <a:spcPct val="100000"/>
              </a:lnSpc>
              <a:spcBef>
                <a:spcPct val="0"/>
              </a:spcBef>
              <a:spcAft>
                <a:spcPct val="0"/>
              </a:spcAft>
              <a:buClrTx/>
              <a:buSzTx/>
              <a:buFontTx/>
              <a:buNone/>
              <a:tabLst/>
              <a:defRPr/>
            </a:pPr>
            <a:fld id="{7A441442-5FE4-4A9B-8370-2553C32664FB}"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mn-ea"/>
                <a:cs typeface="+mn-cs"/>
              </a:rPr>
              <a:pPr marL="0" marR="0" lvl="0" indent="0" algn="r" defTabSz="9398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55 Helvetica Roman" pitchFamily="1" charset="0"/>
              <a:ea typeface="+mn-ea"/>
              <a:cs typeface="+mn-cs"/>
            </a:endParaRPr>
          </a:p>
        </p:txBody>
      </p:sp>
      <p:sp>
        <p:nvSpPr>
          <p:cNvPr id="17411" name="Rectangle 2">
            <a:extLst>
              <a:ext uri="{FF2B5EF4-FFF2-40B4-BE49-F238E27FC236}">
                <a16:creationId xmlns:a16="http://schemas.microsoft.com/office/drawing/2014/main" id="{1FD00713-EAD6-4966-965D-0B43D4B0D11E}"/>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3D08CB0D-FD8D-4355-A846-4B83ADFFC131}"/>
              </a:ext>
            </a:extLst>
          </p:cNvPr>
          <p:cNvSpPr>
            <a:spLocks noGrp="1" noChangeArrowheads="1"/>
          </p:cNvSpPr>
          <p:nvPr>
            <p:ph type="body" idx="1"/>
          </p:nvPr>
        </p:nvSpPr>
        <p:spPr/>
        <p:txBody>
          <a:bodyPr/>
          <a:lstStyle/>
          <a:p>
            <a:pPr marL="0" indent="0" eaLnBrk="1" hangingPunct="1">
              <a:buFont typeface="Arial" panose="020B0604020202020204" pitchFamily="34" charset="0"/>
              <a:buNone/>
              <a:defRPr/>
            </a:pPr>
            <a:endParaRPr lang="en-US" altLang="en-US" sz="900" dirty="0"/>
          </a:p>
          <a:p>
            <a:pPr marL="0" indent="0" eaLnBrk="1" hangingPunct="1">
              <a:buFont typeface="Arial" panose="020B0604020202020204" pitchFamily="34" charset="0"/>
              <a:buNone/>
              <a:defRPr/>
            </a:pPr>
            <a:endParaRPr lang="en-US" altLang="en-US" sz="900" dirty="0"/>
          </a:p>
          <a:p>
            <a:pPr marL="0" indent="0" eaLnBrk="1" hangingPunct="1">
              <a:buFont typeface="Arial" panose="020B0604020202020204" pitchFamily="34" charset="0"/>
              <a:buNone/>
              <a:defRPr/>
            </a:pPr>
            <a:r>
              <a:rPr lang="en-US" altLang="en-US" sz="900" dirty="0"/>
              <a:t>So as you just saw in that funnel diagram, CAS Discovery Team handles the widest aperture part of the CAS funnel.  </a:t>
            </a:r>
          </a:p>
          <a:p>
            <a:pPr marL="0" indent="0" eaLnBrk="1" hangingPunct="1">
              <a:buFont typeface="Arial" panose="020B0604020202020204" pitchFamily="34" charset="0"/>
              <a:buNone/>
              <a:defRPr/>
            </a:pPr>
            <a:endParaRPr lang="en-US" altLang="en-US" sz="900" dirty="0"/>
          </a:p>
          <a:p>
            <a:pPr marL="0" indent="0" eaLnBrk="1" hangingPunct="1">
              <a:buFont typeface="Arial" panose="020B0604020202020204" pitchFamily="34" charset="0"/>
              <a:buNone/>
              <a:defRPr/>
            </a:pPr>
            <a:r>
              <a:rPr lang="en-US" altLang="en-US" sz="900" dirty="0"/>
              <a:t>Because of that, the Discovery team has to ingest the largest volume of information at the widest breadth.</a:t>
            </a:r>
          </a:p>
          <a:p>
            <a:pPr marL="0" indent="0" eaLnBrk="1" hangingPunct="1">
              <a:buFont typeface="Arial" panose="020B0604020202020204" pitchFamily="34" charset="0"/>
              <a:buNone/>
              <a:defRPr/>
            </a:pPr>
            <a:endParaRPr lang="en-US" altLang="en-US" sz="900" dirty="0"/>
          </a:p>
          <a:p>
            <a:pPr marL="0" indent="0" eaLnBrk="1" hangingPunct="1">
              <a:buFont typeface="Arial" panose="020B0604020202020204" pitchFamily="34" charset="0"/>
              <a:buNone/>
              <a:defRPr/>
            </a:pPr>
            <a:r>
              <a:rPr lang="en-US" altLang="en-US" sz="900" dirty="0"/>
              <a:t>It’s scope is “any need, capability, or trend that exists today or might emerge in the next 50 years”.  It’s a bit like trying to boil the ocean.</a:t>
            </a:r>
          </a:p>
          <a:p>
            <a:pPr marL="0" indent="0" eaLnBrk="1" hangingPunct="1">
              <a:buFont typeface="Arial" panose="020B0604020202020204" pitchFamily="34" charset="0"/>
              <a:buNone/>
              <a:defRPr/>
            </a:pPr>
            <a:endParaRPr lang="en-US" altLang="en-US" sz="900" dirty="0"/>
          </a:p>
          <a:p>
            <a:pPr marL="0" indent="0" eaLnBrk="1" hangingPunct="1">
              <a:buFont typeface="Arial" panose="020B0604020202020204" pitchFamily="34" charset="0"/>
              <a:buNone/>
              <a:defRPr/>
            </a:pPr>
            <a:r>
              <a:rPr lang="en-US" sz="1100" b="0" i="0" u="none" strike="noStrike" dirty="0">
                <a:solidFill>
                  <a:srgbClr val="000000"/>
                </a:solidFill>
                <a:effectLst/>
                <a:latin typeface="Arial" panose="020B0604020202020204" pitchFamily="34" charset="0"/>
              </a:rPr>
              <a:t>If you create enough future scenarios, you start to distinguish good outcomes and bad outcomes.</a:t>
            </a:r>
            <a:endParaRPr lang="en-US" altLang="en-US" sz="900" dirty="0"/>
          </a:p>
          <a:p>
            <a:pPr marL="0" indent="0" eaLnBrk="1" hangingPunct="1">
              <a:buFont typeface="Arial" panose="020B0604020202020204" pitchFamily="34" charset="0"/>
              <a:buNone/>
              <a:defRPr/>
            </a:pPr>
            <a:endParaRPr lang="en-US" altLang="en-US" sz="950" dirty="0">
              <a:cs typeface="Calibri"/>
            </a:endParaRPr>
          </a:p>
          <a:p>
            <a:pPr marL="0" indent="0" eaLnBrk="1" hangingPunct="1">
              <a:buFont typeface="Arial" panose="020B0604020202020204" pitchFamily="34" charset="0"/>
              <a:buNone/>
              <a:defRPr/>
            </a:pPr>
            <a:endParaRPr lang="en-US" altLang="en-US" sz="950" dirty="0">
              <a:cs typeface="Calibri"/>
            </a:endParaRPr>
          </a:p>
          <a:p>
            <a:pPr marL="0" indent="0">
              <a:buFont typeface="Arial" panose="020B0604020202020204" pitchFamily="34" charset="0"/>
              <a:buNone/>
              <a:defRPr/>
            </a:pPr>
            <a:r>
              <a:rPr lang="en-US" altLang="en-US" sz="950" dirty="0">
                <a:cs typeface="Calibri"/>
              </a:rPr>
              <a:t>So How do we make sense of all of that data?</a:t>
            </a:r>
          </a:p>
          <a:p>
            <a:pPr marL="0" indent="0">
              <a:buFont typeface="Arial" panose="020B0604020202020204" pitchFamily="34" charset="0"/>
              <a:buNone/>
              <a:defRPr/>
            </a:pPr>
            <a:endParaRPr lang="en-US" altLang="en-US" sz="950" dirty="0">
              <a:cs typeface="Calibri"/>
            </a:endParaRPr>
          </a:p>
          <a:p>
            <a:pPr marL="0" indent="0">
              <a:buFont typeface="Arial" panose="020B0604020202020204" pitchFamily="34" charset="0"/>
              <a:buNone/>
              <a:defRPr/>
            </a:pPr>
            <a:r>
              <a:rPr lang="en-US" altLang="en-US" sz="950" dirty="0">
                <a:cs typeface="Calibri"/>
              </a:rPr>
              <a:t>Well we draw on several tools in our “discovery toolbox.”</a:t>
            </a:r>
          </a:p>
          <a:p>
            <a:pPr marL="0" indent="0">
              <a:buFont typeface="Arial" panose="020B0604020202020204" pitchFamily="34" charset="0"/>
              <a:buNone/>
              <a:defRPr/>
            </a:pPr>
            <a:endParaRPr lang="en-US" altLang="en-US" sz="950" dirty="0">
              <a:cs typeface="Calibri"/>
            </a:endParaRPr>
          </a:p>
          <a:p>
            <a:pPr marL="0" indent="0">
              <a:buFont typeface="Arial" panose="020B0604020202020204" pitchFamily="34" charset="0"/>
              <a:buNone/>
              <a:defRPr/>
            </a:pPr>
            <a:r>
              <a:rPr lang="en-US" altLang="en-US" sz="950" dirty="0">
                <a:cs typeface="Calibri"/>
              </a:rPr>
              <a:t>The first set of tools deal with “Foresight” – where we try to peer into the future, imagine good and bad possibilities, and then work backwards to identify decisions TODAY that can lead us to those better outcomes.</a:t>
            </a:r>
          </a:p>
          <a:p>
            <a:pPr marL="0" indent="0">
              <a:buFont typeface="Arial" panose="020B0604020202020204" pitchFamily="34" charset="0"/>
              <a:buNone/>
              <a:defRPr/>
            </a:pPr>
            <a:endParaRPr lang="en-US" altLang="en-US" sz="950" dirty="0">
              <a:cs typeface="Calibri"/>
            </a:endParaRPr>
          </a:p>
          <a:p>
            <a:pPr marL="0" indent="0">
              <a:buFont typeface="Arial" panose="020B0604020202020204" pitchFamily="34" charset="0"/>
              <a:buNone/>
              <a:defRPr/>
            </a:pPr>
            <a:r>
              <a:rPr lang="en-US" altLang="en-US" sz="950" dirty="0">
                <a:cs typeface="Calibri"/>
              </a:rPr>
              <a:t>One Foresight tool is PESTELE analysis, which forces our team to consider all angles of a problem space, the Political, Economic, Societal, Technical, Environmental, Legal, and Ethical ramifications.</a:t>
            </a:r>
          </a:p>
          <a:p>
            <a:pPr marL="0" indent="0">
              <a:buFont typeface="Arial" panose="020B0604020202020204" pitchFamily="34" charset="0"/>
              <a:buNone/>
              <a:defRPr/>
            </a:pPr>
            <a:endParaRPr lang="en-US" altLang="en-US" sz="950" dirty="0">
              <a:cs typeface="Calibri"/>
            </a:endParaRPr>
          </a:p>
          <a:p>
            <a:pPr marL="0" indent="0">
              <a:buFont typeface="Arial" panose="020B0604020202020204" pitchFamily="34" charset="0"/>
              <a:buNone/>
              <a:defRPr/>
            </a:pPr>
            <a:r>
              <a:rPr lang="en-US" altLang="en-US" sz="950" dirty="0">
                <a:cs typeface="Calibri"/>
              </a:rPr>
              <a:t>Another tool is “How / Why Laddering” where we step through an imaginary future, asking the how and why of each critical decision point.  This helps our team find those “hidden” second and third order impacts.  It’s not about knowing every future, but about knowing enough about enough futures that we can make smart decisions today.</a:t>
            </a:r>
          </a:p>
          <a:p>
            <a:pPr marL="171450" indent="-171450">
              <a:buFont typeface="Arial" panose="020B0604020202020204" pitchFamily="34" charset="0"/>
              <a:buChar char="•"/>
              <a:defRPr/>
            </a:pPr>
            <a:endParaRPr lang="en-US" altLang="en-US" sz="950" dirty="0">
              <a:cs typeface="Calibri"/>
            </a:endParaRPr>
          </a:p>
        </p:txBody>
      </p:sp>
    </p:spTree>
    <p:extLst>
      <p:ext uri="{BB962C8B-B14F-4D97-AF65-F5344CB8AC3E}">
        <p14:creationId xmlns:p14="http://schemas.microsoft.com/office/powerpoint/2010/main" val="2654322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158750">
              <a:buNone/>
            </a:pPr>
            <a:endParaRPr lang="en-US" sz="1200" b="0" dirty="0">
              <a:solidFill>
                <a:schemeClr val="tx1"/>
              </a:solidFill>
              <a:effectLst/>
              <a:latin typeface="Calibri" panose="020F0502020204030204" pitchFamily="34" charset="0"/>
              <a:cs typeface="Calibri" panose="020F0502020204030204" pitchFamily="34" charset="0"/>
            </a:endParaRPr>
          </a:p>
          <a:p>
            <a:pPr marL="158750" indent="-158750">
              <a:buNone/>
            </a:pPr>
            <a:r>
              <a:rPr lang="en-US" sz="1200" b="0" dirty="0">
                <a:solidFill>
                  <a:schemeClr val="tx1"/>
                </a:solidFill>
                <a:effectLst/>
                <a:latin typeface="Calibri" panose="020F0502020204030204" pitchFamily="34" charset="0"/>
                <a:cs typeface="Calibri" panose="020F0502020204030204" pitchFamily="34" charset="0"/>
              </a:rPr>
              <a:t>Let me give you an example of why this foresight and discovery work is important.</a:t>
            </a:r>
          </a:p>
          <a:p>
            <a:pPr rtl="0"/>
            <a:endParaRPr lang="en-US" dirty="0"/>
          </a:p>
          <a:p>
            <a:pPr rtl="0"/>
            <a:r>
              <a:rPr lang="en-US" dirty="0"/>
              <a:t>Branch 1: Reinvigorated investment occurs in rural areas to process biofuels.</a:t>
            </a:r>
          </a:p>
          <a:p>
            <a:pPr rtl="0"/>
            <a:r>
              <a:rPr lang="en-US" dirty="0"/>
              <a:t> </a:t>
            </a:r>
          </a:p>
          <a:p>
            <a:pPr rtl="0"/>
            <a:r>
              <a:rPr lang="en-US" dirty="0"/>
              <a:t>Branch 2: Biofuels emerge faster than regulation and data can manage.  Water and fertilizer usage dramatically shift, but it takes 5-10 years to see the damage.  Water crisis worsens in the US, but SAFs only marginally reduce climate change.  SAFs make the US poorer and more arid.</a:t>
            </a:r>
          </a:p>
          <a:p>
            <a:pPr rtl="0"/>
            <a:r>
              <a:rPr lang="en-US" dirty="0"/>
              <a:t> </a:t>
            </a:r>
          </a:p>
          <a:p>
            <a:pPr rtl="0"/>
            <a:r>
              <a:rPr lang="en-US" dirty="0"/>
              <a:t>Branch 3: Regulation on biofuel production passes in the US.  Market shifts production entirely to unregulated parts of central America and east Asia.  US industry becomes "energy dependent" on new foreign entities, changing political landscape and creating dangerous volatility.  Foreign markets also resort to clear-cutting, worsening the climate crisis while creating ecological disasters.</a:t>
            </a:r>
          </a:p>
          <a:p>
            <a:pPr marL="158750" indent="-158750">
              <a:buNone/>
            </a:pPr>
            <a:endParaRPr lang="en-US" sz="1200" b="0" dirty="0">
              <a:solidFill>
                <a:schemeClr val="tx1"/>
              </a:solidFill>
              <a:effectLst/>
              <a:latin typeface="Calibri" panose="020F0502020204030204" pitchFamily="34" charset="0"/>
              <a:cs typeface="Calibri" panose="020F0502020204030204" pitchFamily="34" charset="0"/>
            </a:endParaRPr>
          </a:p>
          <a:p>
            <a:pPr marL="158750" indent="-158750">
              <a:buNone/>
            </a:pPr>
            <a:endParaRPr lang="en-US" sz="1200" b="0" dirty="0">
              <a:solidFill>
                <a:schemeClr val="tx1"/>
              </a:solidFill>
              <a:effectLst/>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F54257CD-E6AA-F244-9166-2C30A5F8D6F3}" type="slidenum">
              <a:rPr lang="en-US" smtClean="0"/>
              <a:t>13</a:t>
            </a:fld>
            <a:endParaRPr lang="en-US"/>
          </a:p>
        </p:txBody>
      </p:sp>
    </p:spTree>
    <p:extLst>
      <p:ext uri="{BB962C8B-B14F-4D97-AF65-F5344CB8AC3E}">
        <p14:creationId xmlns:p14="http://schemas.microsoft.com/office/powerpoint/2010/main" val="1212561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more thing I’d like to share about our Discovery process is the new inclusion of Generative AI.</a:t>
            </a:r>
          </a:p>
          <a:p>
            <a:endParaRPr lang="en-US"/>
          </a:p>
          <a:p>
            <a:r>
              <a:rPr lang="en-US"/>
              <a:t>Our old Foresight process, much like the processes of many of the companies I just mentioned is limited in two key ways:</a:t>
            </a:r>
          </a:p>
          <a:p>
            <a:endParaRPr lang="en-US"/>
          </a:p>
          <a:p>
            <a:pPr marL="228600" indent="-228600">
              <a:buAutoNum type="arabicParenR"/>
            </a:pPr>
            <a:r>
              <a:rPr lang="en-US"/>
              <a:t>There are WAY too many things happening in the world to keep track of.</a:t>
            </a:r>
          </a:p>
          <a:p>
            <a:pPr marL="228600" indent="-228600">
              <a:buAutoNum type="arabicParenR"/>
            </a:pPr>
            <a:r>
              <a:rPr lang="en-US"/>
              <a:t>There are WAY too many potential paths that our future could take.</a:t>
            </a:r>
          </a:p>
          <a:p>
            <a:pPr marL="228600" indent="-228600">
              <a:buAutoNum type="arabicParenR"/>
            </a:pPr>
            <a:endParaRPr lang="en-US"/>
          </a:p>
          <a:p>
            <a:pPr marL="0" indent="0">
              <a:buNone/>
            </a:pPr>
            <a:r>
              <a:rPr lang="en-US"/>
              <a:t>It’s just an issue of scale.</a:t>
            </a:r>
          </a:p>
          <a:p>
            <a:pPr marL="228600" indent="-228600">
              <a:buAutoNum type="arabicParenR"/>
            </a:pPr>
            <a:endParaRPr lang="en-US"/>
          </a:p>
          <a:p>
            <a:pPr marL="0" indent="0">
              <a:buNone/>
            </a:pPr>
            <a:r>
              <a:rPr lang="en-US"/>
              <a:t>To make matters worse, we at NASA aren’t just looking at one industry or one product like those companies.  We are looking at everything that might impact humanity, and then applying the lens of aviation.  But that includes alternative fuels, workforce changes, AI, critical material mining, health and safety, drones, automation, etc.</a:t>
            </a:r>
          </a:p>
          <a:p>
            <a:pPr marL="0" indent="0">
              <a:buNone/>
            </a:pPr>
            <a:endParaRPr lang="en-US"/>
          </a:p>
          <a:p>
            <a:pPr marL="0" indent="0">
              <a:buNone/>
            </a:pPr>
            <a:r>
              <a:rPr lang="en-US"/>
              <a:t>There’s just a LOT of information that is relevant to our work and a lot of wicked problems in need of solving.</a:t>
            </a:r>
          </a:p>
        </p:txBody>
      </p:sp>
      <p:sp>
        <p:nvSpPr>
          <p:cNvPr id="4" name="Slide Number Placeholder 3"/>
          <p:cNvSpPr>
            <a:spLocks noGrp="1"/>
          </p:cNvSpPr>
          <p:nvPr>
            <p:ph type="sldNum" sz="quarter" idx="5"/>
          </p:nvPr>
        </p:nvSpPr>
        <p:spPr/>
        <p:txBody>
          <a:bodyPr/>
          <a:lstStyle/>
          <a:p>
            <a:fld id="{F54257CD-E6AA-F244-9166-2C30A5F8D6F3}" type="slidenum">
              <a:rPr lang="en-US" smtClean="0"/>
              <a:t>14</a:t>
            </a:fld>
            <a:endParaRPr lang="en-US"/>
          </a:p>
        </p:txBody>
      </p:sp>
    </p:spTree>
    <p:extLst>
      <p:ext uri="{BB962C8B-B14F-4D97-AF65-F5344CB8AC3E}">
        <p14:creationId xmlns:p14="http://schemas.microsoft.com/office/powerpoint/2010/main" val="3010825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g2cef9934fa8_0_4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1" name="Google Shape;1631;g2cef9934fa8_0_4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And that’s one benefit to NASA and CAS’s uses of AI.</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We are exploring how might it use A.I. tooling to help foster innovation in the ecosystem - not by using A.I. to just solve the problems of today, but using A.I. to pose hypotheses about the problems of tomorrow.  To pose strange and unexpected futures.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how does AI factor in?  Well… we are now using Generative AI to do address that scale problem.</a:t>
            </a:r>
          </a:p>
          <a:p>
            <a:endParaRPr lang="en-US"/>
          </a:p>
          <a:p>
            <a:pPr marL="228600" indent="-228600">
              <a:buAutoNum type="arabicParenR"/>
            </a:pPr>
            <a:r>
              <a:rPr lang="en-US"/>
              <a:t>We are using the AI to help us process and parse more inputs.  We can train the AI not just to summarize news articles, but to extract key pieces of information that are relevant to our specific work in CAS.</a:t>
            </a:r>
          </a:p>
          <a:p>
            <a:pPr marL="228600" indent="-228600">
              <a:buAutoNum type="arabicParenR"/>
            </a:pPr>
            <a:endParaRPr lang="en-US"/>
          </a:p>
          <a:p>
            <a:pPr marL="228600" indent="-228600">
              <a:buAutoNum type="arabicParenR"/>
            </a:pPr>
            <a:r>
              <a:rPr lang="en-US"/>
              <a:t>And the second thing, which is really cool, is we are using the AI to “imagine more futures” -  sort of like teaching the AI to dream.  Now some of these futures are very realistic and some are nonsense.  But that doesn’t matter.  Because the AI is helping the humans in the room challenge assumptions.  The AI can imagine hundreds of futures in a matter of minutes, and then we, as a team, can focus on the things that Humans are much better at -  evaluating those futures for their ethical implications, their impact on aviation and humanity.</a:t>
            </a:r>
          </a:p>
          <a:p>
            <a:pPr marL="0" indent="0">
              <a:buNone/>
            </a:pPr>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16</a:t>
            </a:fld>
            <a:endParaRPr lang="en-US"/>
          </a:p>
        </p:txBody>
      </p:sp>
    </p:spTree>
    <p:extLst>
      <p:ext uri="{BB962C8B-B14F-4D97-AF65-F5344CB8AC3E}">
        <p14:creationId xmlns:p14="http://schemas.microsoft.com/office/powerpoint/2010/main" val="2827478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8677C49D-5055-4C64-96C7-CE36593955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700">
                <a:solidFill>
                  <a:srgbClr val="666666"/>
                </a:solidFill>
                <a:latin typeface="55 Helvetica Roman" pitchFamily="1" charset="0"/>
              </a:defRPr>
            </a:lvl1pPr>
            <a:lvl2pPr marL="742950" indent="-285750" defTabSz="939800">
              <a:defRPr sz="700">
                <a:solidFill>
                  <a:srgbClr val="666666"/>
                </a:solidFill>
                <a:latin typeface="55 Helvetica Roman" pitchFamily="1" charset="0"/>
              </a:defRPr>
            </a:lvl2pPr>
            <a:lvl3pPr marL="1143000" indent="-228600" defTabSz="939800">
              <a:defRPr sz="700">
                <a:solidFill>
                  <a:srgbClr val="666666"/>
                </a:solidFill>
                <a:latin typeface="55 Helvetica Roman" pitchFamily="1" charset="0"/>
              </a:defRPr>
            </a:lvl3pPr>
            <a:lvl4pPr marL="1600200" indent="-228600" defTabSz="939800">
              <a:defRPr sz="700">
                <a:solidFill>
                  <a:srgbClr val="666666"/>
                </a:solidFill>
                <a:latin typeface="55 Helvetica Roman" pitchFamily="1" charset="0"/>
              </a:defRPr>
            </a:lvl4pPr>
            <a:lvl5pPr marL="2057400" indent="-228600" defTabSz="939800">
              <a:defRPr sz="700">
                <a:solidFill>
                  <a:srgbClr val="666666"/>
                </a:solidFill>
                <a:latin typeface="55 Helvetica Roman" pitchFamily="1" charset="0"/>
              </a:defRPr>
            </a:lvl5pPr>
            <a:lvl6pPr marL="2514600" indent="-228600" defTabSz="939800" eaLnBrk="0" fontAlgn="base" hangingPunct="0">
              <a:spcBef>
                <a:spcPct val="0"/>
              </a:spcBef>
              <a:spcAft>
                <a:spcPct val="0"/>
              </a:spcAft>
              <a:defRPr sz="700">
                <a:solidFill>
                  <a:srgbClr val="666666"/>
                </a:solidFill>
                <a:latin typeface="55 Helvetica Roman" pitchFamily="1" charset="0"/>
              </a:defRPr>
            </a:lvl6pPr>
            <a:lvl7pPr marL="2971800" indent="-228600" defTabSz="939800" eaLnBrk="0" fontAlgn="base" hangingPunct="0">
              <a:spcBef>
                <a:spcPct val="0"/>
              </a:spcBef>
              <a:spcAft>
                <a:spcPct val="0"/>
              </a:spcAft>
              <a:defRPr sz="700">
                <a:solidFill>
                  <a:srgbClr val="666666"/>
                </a:solidFill>
                <a:latin typeface="55 Helvetica Roman" pitchFamily="1" charset="0"/>
              </a:defRPr>
            </a:lvl7pPr>
            <a:lvl8pPr marL="3429000" indent="-228600" defTabSz="939800" eaLnBrk="0" fontAlgn="base" hangingPunct="0">
              <a:spcBef>
                <a:spcPct val="0"/>
              </a:spcBef>
              <a:spcAft>
                <a:spcPct val="0"/>
              </a:spcAft>
              <a:defRPr sz="700">
                <a:solidFill>
                  <a:srgbClr val="666666"/>
                </a:solidFill>
                <a:latin typeface="55 Helvetica Roman" pitchFamily="1" charset="0"/>
              </a:defRPr>
            </a:lvl8pPr>
            <a:lvl9pPr marL="3886200" indent="-228600" defTabSz="939800" eaLnBrk="0" fontAlgn="base" hangingPunct="0">
              <a:spcBef>
                <a:spcPct val="0"/>
              </a:spcBef>
              <a:spcAft>
                <a:spcPct val="0"/>
              </a:spcAft>
              <a:defRPr sz="700">
                <a:solidFill>
                  <a:srgbClr val="666666"/>
                </a:solidFill>
                <a:latin typeface="55 Helvetica Roman" pitchFamily="1" charset="0"/>
              </a:defRPr>
            </a:lvl9pPr>
          </a:lstStyle>
          <a:p>
            <a:pPr marL="0" marR="0" lvl="0" indent="0" algn="r" defTabSz="939800" rtl="0" eaLnBrk="1" fontAlgn="base" latinLnBrk="0" hangingPunct="1">
              <a:lnSpc>
                <a:spcPct val="100000"/>
              </a:lnSpc>
              <a:spcBef>
                <a:spcPct val="0"/>
              </a:spcBef>
              <a:spcAft>
                <a:spcPct val="0"/>
              </a:spcAft>
              <a:buClrTx/>
              <a:buSzTx/>
              <a:buFontTx/>
              <a:buNone/>
              <a:tabLst/>
              <a:defRPr/>
            </a:pPr>
            <a:fld id="{7A441442-5FE4-4A9B-8370-2553C32664FB}"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mn-ea"/>
                <a:cs typeface="+mn-cs"/>
              </a:rPr>
              <a:pPr marL="0" marR="0" lvl="0" indent="0" algn="r" defTabSz="9398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55 Helvetica Roman" pitchFamily="1" charset="0"/>
              <a:ea typeface="+mn-ea"/>
              <a:cs typeface="+mn-cs"/>
            </a:endParaRPr>
          </a:p>
        </p:txBody>
      </p:sp>
      <p:sp>
        <p:nvSpPr>
          <p:cNvPr id="17411" name="Rectangle 2">
            <a:extLst>
              <a:ext uri="{FF2B5EF4-FFF2-40B4-BE49-F238E27FC236}">
                <a16:creationId xmlns:a16="http://schemas.microsoft.com/office/drawing/2014/main" id="{1FD00713-EAD6-4966-965D-0B43D4B0D11E}"/>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3D08CB0D-FD8D-4355-A846-4B83ADFFC131}"/>
              </a:ext>
            </a:extLst>
          </p:cNvPr>
          <p:cNvSpPr>
            <a:spLocks noGrp="1" noChangeArrowheads="1"/>
          </p:cNvSpPr>
          <p:nvPr>
            <p:ph type="body" idx="1"/>
          </p:nvPr>
        </p:nvSpPr>
        <p:spPr/>
        <p:txBody>
          <a:bodyPr/>
          <a:lstStyle/>
          <a:p>
            <a:pPr marL="171450" indent="-171450">
              <a:buFont typeface="Arial" panose="020B0604020202020204" pitchFamily="34" charset="0"/>
              <a:buChar char="•"/>
            </a:pPr>
            <a:r>
              <a:rPr lang="en-US" sz="1000" dirty="0"/>
              <a:t>The challenge was how can we enable energy on demand services at vertiports that increase safety and endurance payload for electric air vehicles </a:t>
            </a:r>
          </a:p>
          <a:p>
            <a:pPr marL="171450" indent="-171450">
              <a:buFont typeface="Arial" panose="020B0604020202020204" pitchFamily="34" charset="0"/>
              <a:buChar char="•"/>
            </a:pPr>
            <a:r>
              <a:rPr lang="en-US" sz="1000" dirty="0"/>
              <a:t>Explain it as </a:t>
            </a:r>
            <a:r>
              <a:rPr lang="en-US" sz="1000" dirty="0" err="1"/>
              <a:t>wifi</a:t>
            </a:r>
            <a:r>
              <a:rPr lang="en-US" sz="1000" dirty="0"/>
              <a:t> energy , enabling energy without all the infrastructure </a:t>
            </a:r>
          </a:p>
          <a:p>
            <a:pPr marL="171450" indent="-171450">
              <a:buFont typeface="Arial" panose="020B0604020202020204" pitchFamily="34" charset="0"/>
              <a:buChar char="•"/>
            </a:pPr>
            <a:r>
              <a:rPr lang="en-US" sz="1000" dirty="0"/>
              <a:t>After a disaster how do you get back up and running , this can allow that energy to be restored</a:t>
            </a:r>
          </a:p>
          <a:p>
            <a:pPr marL="171450" indent="-171450">
              <a:buFont typeface="Arial" panose="020B0604020202020204" pitchFamily="34" charset="0"/>
              <a:buChar char="•"/>
            </a:pPr>
            <a:r>
              <a:rPr lang="en-US" sz="1000" dirty="0"/>
              <a:t>Aerial refueling</a:t>
            </a:r>
          </a:p>
          <a:p>
            <a:pPr algn="l" rtl="0" fontAlgn="base">
              <a:buFont typeface="Arial" panose="020B0604020202020204" pitchFamily="34" charset="0"/>
              <a:buChar char="•"/>
            </a:pPr>
            <a:r>
              <a:rPr lang="en-US" sz="1200" b="0" i="0" dirty="0">
                <a:solidFill>
                  <a:srgbClr val="000000"/>
                </a:solidFill>
                <a:effectLst/>
                <a:latin typeface="Times New Roman" panose="02020603050405020304" pitchFamily="18" charset="0"/>
              </a:rPr>
              <a:t> </a:t>
            </a:r>
            <a:r>
              <a:rPr lang="en-US" sz="1200" b="0" i="0" u="none" strike="noStrike" dirty="0">
                <a:solidFill>
                  <a:srgbClr val="000000"/>
                </a:solidFill>
                <a:effectLst/>
                <a:latin typeface="Arial" panose="020B0604020202020204" pitchFamily="34" charset="0"/>
              </a:rPr>
              <a:t>Empower “energy first responders” as a fuel delivery alternative in harsh or remote areas, or areas affected by natural disasters</a:t>
            </a:r>
            <a:r>
              <a:rPr lang="en-US" sz="12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Integrate an all-weather backup power system at vertiports for AAM vehicles during emergencies</a:t>
            </a:r>
            <a:r>
              <a:rPr lang="en-US" sz="12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sz="1200" b="0" i="0" u="none" strike="noStrike" dirty="0">
                <a:solidFill>
                  <a:srgbClr val="000000"/>
                </a:solidFill>
                <a:effectLst/>
                <a:latin typeface="Arial" panose="020B0604020202020204" pitchFamily="34" charset="0"/>
              </a:rPr>
              <a:t>Increase AAM range or payload while reducing load and maintenance lifecycle of on-board batteries</a:t>
            </a:r>
            <a:endParaRPr lang="en-US" sz="1200" b="0" i="0" dirty="0">
              <a:solidFill>
                <a:srgbClr val="000000"/>
              </a:solidFill>
              <a:effectLst/>
              <a:latin typeface="Arial" panose="020B0604020202020204" pitchFamily="34" charset="0"/>
            </a:endParaRPr>
          </a:p>
          <a:p>
            <a:pPr marL="171450" indent="-171450">
              <a:buFont typeface="Arial" panose="020B0604020202020204" pitchFamily="34" charset="0"/>
              <a:buChar char="•"/>
            </a:pPr>
            <a:r>
              <a:rPr lang="en-US" sz="1000" dirty="0"/>
              <a:t> </a:t>
            </a:r>
          </a:p>
          <a:p>
            <a:pPr marL="171450" indent="-171450">
              <a:buFont typeface="Arial" panose="020B0604020202020204" pitchFamily="34" charset="0"/>
              <a:buChar char="•"/>
            </a:pPr>
            <a:r>
              <a:rPr lang="en-US" sz="1000" dirty="0"/>
              <a:t>Potential lunar &amp; planetary power source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Wicked idea of a light/dark power tile , monolithic capture/convert/storage of battery power Potential lunar &amp; planetary power source </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sz="1000" dirty="0"/>
              <a:t>Non radio isotope power (dark) – can have an RF amplifier on the base/ rover to start then move to an orbiter that can BEAM down power</a:t>
            </a:r>
          </a:p>
          <a:p>
            <a:pPr marL="0" indent="0">
              <a:buFont typeface="Arial" panose="020B0604020202020204" pitchFamily="34" charset="0"/>
              <a:buNone/>
            </a:pPr>
            <a:endParaRPr lang="en-US" sz="1000" dirty="0"/>
          </a:p>
          <a:p>
            <a:pPr eaLnBrk="1" hangingPunct="1">
              <a:defRPr/>
            </a:pPr>
            <a:endParaRPr lang="en-US" altLang="en-US" sz="961" dirty="0"/>
          </a:p>
        </p:txBody>
      </p:sp>
    </p:spTree>
    <p:extLst>
      <p:ext uri="{BB962C8B-B14F-4D97-AF65-F5344CB8AC3E}">
        <p14:creationId xmlns:p14="http://schemas.microsoft.com/office/powerpoint/2010/main" val="2514292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600"/>
              </a:spcAft>
              <a:buFont typeface="Arial" panose="020B0604020202020204" pitchFamily="34" charset="0"/>
              <a:buChar char="•"/>
            </a:pPr>
            <a:r>
              <a:rPr lang="en-US" sz="2400" dirty="0"/>
              <a:t>How can we measure, predict and possibly control winds and weather near earth’s surface and especially for urban aviation</a:t>
            </a:r>
          </a:p>
          <a:p>
            <a:pPr marL="285750" indent="-285750">
              <a:spcAft>
                <a:spcPts val="600"/>
              </a:spcAft>
              <a:buFont typeface="Arial" panose="020B0604020202020204" pitchFamily="34" charset="0"/>
              <a:buChar char="•"/>
            </a:pPr>
            <a:endParaRPr lang="en-US" sz="2400" dirty="0"/>
          </a:p>
          <a:p>
            <a:pPr marL="285750" indent="-285750">
              <a:spcAft>
                <a:spcPts val="300"/>
              </a:spcAft>
              <a:buFont typeface="Arial" panose="020B0604020202020204" pitchFamily="34" charset="0"/>
              <a:buChar char="•"/>
            </a:pPr>
            <a:r>
              <a:rPr lang="en-US" sz="2400" dirty="0"/>
              <a:t>Effects on Advanced Air Mobility:​</a:t>
            </a:r>
          </a:p>
          <a:p>
            <a:pPr marL="742950" lvl="1" indent="-285750">
              <a:spcAft>
                <a:spcPts val="300"/>
              </a:spcAft>
              <a:buFont typeface="Arial" panose="020B0604020202020204" pitchFamily="34" charset="0"/>
              <a:buChar char="•"/>
            </a:pPr>
            <a:r>
              <a:rPr lang="en-US" sz="2400" dirty="0"/>
              <a:t>Safety​</a:t>
            </a:r>
          </a:p>
          <a:p>
            <a:pPr marL="742950" lvl="1" indent="-285750">
              <a:spcAft>
                <a:spcPts val="300"/>
              </a:spcAft>
              <a:buFont typeface="Arial" panose="020B0604020202020204" pitchFamily="34" charset="0"/>
              <a:buChar char="•"/>
            </a:pPr>
            <a:r>
              <a:rPr lang="en-US" sz="2400" dirty="0"/>
              <a:t>Operational efficiency​</a:t>
            </a:r>
          </a:p>
          <a:p>
            <a:pPr marL="742950" lvl="1" indent="-285750">
              <a:spcAft>
                <a:spcPts val="300"/>
              </a:spcAft>
              <a:buFont typeface="Arial" panose="020B0604020202020204" pitchFamily="34" charset="0"/>
              <a:buChar char="•"/>
            </a:pPr>
            <a:r>
              <a:rPr lang="en-US" sz="2400" dirty="0"/>
              <a:t>Ride quality​</a:t>
            </a:r>
          </a:p>
          <a:p>
            <a:pPr marL="742950" lvl="1" indent="-285750">
              <a:spcAft>
                <a:spcPts val="300"/>
              </a:spcAft>
              <a:buFont typeface="Arial" panose="020B0604020202020204" pitchFamily="34" charset="0"/>
              <a:buChar char="•"/>
            </a:pPr>
            <a:r>
              <a:rPr lang="en-US" sz="2400" dirty="0"/>
              <a:t>Passenger comfort​</a:t>
            </a:r>
          </a:p>
          <a:p>
            <a:pPr marL="742950" lvl="1" indent="-285750">
              <a:spcAft>
                <a:spcPts val="300"/>
              </a:spcAft>
              <a:buFont typeface="Arial" panose="020B0604020202020204" pitchFamily="34" charset="0"/>
              <a:buChar char="•"/>
            </a:pPr>
            <a:r>
              <a:rPr lang="en-US" sz="2400" dirty="0"/>
              <a:t>Vehicle wear and tear</a:t>
            </a:r>
          </a:p>
          <a:p>
            <a:pPr marL="512763" marR="5080" lvl="1">
              <a:lnSpc>
                <a:spcPct val="100600"/>
              </a:lnSpc>
              <a:spcBef>
                <a:spcPts val="95"/>
              </a:spcBef>
              <a:spcAft>
                <a:spcPts val="600"/>
              </a:spcAft>
              <a:buFont typeface="Arial" panose="020B0604020202020204" pitchFamily="34" charset="0"/>
              <a:buChar char="•"/>
            </a:pPr>
            <a:endParaRPr lang="en-US" altLang="en-US" sz="1800" spc="-65" dirty="0">
              <a:latin typeface="Calibri" panose="020F0502020204030204" pitchFamily="34" charset="0"/>
              <a:cs typeface="Calibri" panose="020F0502020204030204" pitchFamily="34" charset="0"/>
            </a:endParaRPr>
          </a:p>
          <a:p>
            <a:pPr marL="512763" marR="5080" lvl="1">
              <a:lnSpc>
                <a:spcPct val="100600"/>
              </a:lnSpc>
              <a:spcBef>
                <a:spcPts val="95"/>
              </a:spcBef>
              <a:spcAft>
                <a:spcPts val="600"/>
              </a:spcAft>
              <a:buFont typeface="Arial" panose="020B0604020202020204" pitchFamily="34" charset="0"/>
              <a:buChar char="•"/>
            </a:pPr>
            <a:endParaRPr lang="en-US" altLang="en-US" sz="1800" spc="-65" dirty="0">
              <a:latin typeface="Calibri" panose="020F0502020204030204" pitchFamily="34" charset="0"/>
              <a:cs typeface="Calibri" panose="020F0502020204030204" pitchFamily="34" charset="0"/>
            </a:endParaRPr>
          </a:p>
          <a:p>
            <a:pPr marL="512763" marR="5080" lvl="1">
              <a:lnSpc>
                <a:spcPct val="100600"/>
              </a:lnSpc>
              <a:spcBef>
                <a:spcPts val="95"/>
              </a:spcBef>
              <a:spcAft>
                <a:spcPts val="600"/>
              </a:spcAft>
              <a:buFont typeface="Arial" panose="020B0604020202020204" pitchFamily="34" charset="0"/>
              <a:buChar char="•"/>
            </a:pPr>
            <a:endParaRPr lang="en-US" altLang="en-US" sz="1800" spc="-65" dirty="0">
              <a:latin typeface="Calibri" panose="020F0502020204030204" pitchFamily="34" charset="0"/>
              <a:cs typeface="Calibri" panose="020F0502020204030204" pitchFamily="34" charset="0"/>
            </a:endParaRPr>
          </a:p>
          <a:p>
            <a:pPr marL="512763" marR="5080" lvl="1">
              <a:lnSpc>
                <a:spcPct val="100600"/>
              </a:lnSpc>
              <a:spcBef>
                <a:spcPts val="95"/>
              </a:spcBef>
              <a:spcAft>
                <a:spcPts val="600"/>
              </a:spcAft>
              <a:buFont typeface="Arial" panose="020B0604020202020204" pitchFamily="34" charset="0"/>
              <a:buChar char="•"/>
            </a:pPr>
            <a:endParaRPr lang="en-US" altLang="en-US" sz="1800" spc="-65" dirty="0">
              <a:latin typeface="Calibri" panose="020F0502020204030204" pitchFamily="34" charset="0"/>
              <a:cs typeface="Calibri" panose="020F0502020204030204" pitchFamily="34" charset="0"/>
            </a:endParaRPr>
          </a:p>
          <a:p>
            <a:pPr marL="512763" marR="5080" lvl="1">
              <a:lnSpc>
                <a:spcPct val="100600"/>
              </a:lnSpc>
              <a:spcBef>
                <a:spcPts val="95"/>
              </a:spcBef>
              <a:spcAft>
                <a:spcPts val="600"/>
              </a:spcAft>
              <a:buFont typeface="Arial" panose="020B0604020202020204" pitchFamily="34" charset="0"/>
              <a:buChar char="•"/>
            </a:pPr>
            <a:endParaRPr lang="en-US" altLang="en-US" sz="1800" spc="-65" dirty="0">
              <a:latin typeface="Calibri" panose="020F0502020204030204" pitchFamily="34" charset="0"/>
              <a:cs typeface="Calibri" panose="020F0502020204030204" pitchFamily="34" charset="0"/>
            </a:endParaRPr>
          </a:p>
          <a:p>
            <a:pPr marL="512763" marR="5080" lvl="1">
              <a:lnSpc>
                <a:spcPct val="100600"/>
              </a:lnSpc>
              <a:spcBef>
                <a:spcPts val="95"/>
              </a:spcBef>
              <a:spcAft>
                <a:spcPts val="600"/>
              </a:spcAft>
              <a:buFont typeface="Arial" panose="020B0604020202020204" pitchFamily="34" charset="0"/>
              <a:buChar char="•"/>
            </a:pPr>
            <a:r>
              <a:rPr lang="en-US" altLang="en-US" sz="1800" spc="-65" dirty="0">
                <a:latin typeface="Calibri" panose="020F0502020204030204" pitchFamily="34" charset="0"/>
                <a:cs typeface="Calibri" panose="020F0502020204030204" pitchFamily="34" charset="0"/>
              </a:rPr>
              <a:t>Improve flight performance in the challenges of the atmospheric boundary layer, requiring:</a:t>
            </a:r>
          </a:p>
          <a:p>
            <a:pPr marL="969963" marR="5080" lvl="2" indent="-285750">
              <a:lnSpc>
                <a:spcPct val="100600"/>
              </a:lnSpc>
              <a:spcBef>
                <a:spcPts val="95"/>
              </a:spcBef>
              <a:spcAft>
                <a:spcPts val="600"/>
              </a:spcAft>
              <a:buFont typeface="Arial" panose="020B0604020202020204" pitchFamily="34" charset="0"/>
              <a:buChar char="•"/>
              <a:defRPr/>
            </a:pPr>
            <a:r>
              <a:rPr lang="en-US" altLang="en-US" sz="1800" spc="-25" dirty="0">
                <a:latin typeface="Calibri" panose="020F0502020204030204" pitchFamily="34" charset="0"/>
                <a:cs typeface="Calibri" panose="020F0502020204030204" pitchFamily="34" charset="0"/>
              </a:rPr>
              <a:t>Atmospheric boundary layer wind data with low latency</a:t>
            </a:r>
          </a:p>
          <a:p>
            <a:pPr marL="969963" marR="5080" lvl="2" indent="-285750">
              <a:lnSpc>
                <a:spcPct val="100600"/>
              </a:lnSpc>
              <a:spcBef>
                <a:spcPts val="95"/>
              </a:spcBef>
              <a:spcAft>
                <a:spcPts val="600"/>
              </a:spcAft>
              <a:buFont typeface="Arial" panose="020B0604020202020204" pitchFamily="34" charset="0"/>
              <a:buChar char="•"/>
              <a:defRPr/>
            </a:pPr>
            <a:r>
              <a:rPr lang="en-US" altLang="en-US" sz="1800" spc="-25" dirty="0">
                <a:latin typeface="Calibri" panose="020F0502020204030204" pitchFamily="34" charset="0"/>
                <a:cs typeface="Calibri" panose="020F0502020204030204" pitchFamily="34" charset="0"/>
              </a:rPr>
              <a:t>Weather data in extreme conditions</a:t>
            </a:r>
          </a:p>
          <a:p>
            <a:pPr marL="969963" marR="5080" lvl="2" indent="-285750">
              <a:lnSpc>
                <a:spcPct val="100600"/>
              </a:lnSpc>
              <a:spcBef>
                <a:spcPts val="95"/>
              </a:spcBef>
              <a:spcAft>
                <a:spcPts val="600"/>
              </a:spcAft>
              <a:buFont typeface="Arial" panose="020B0604020202020204" pitchFamily="34" charset="0"/>
              <a:buChar char="•"/>
              <a:defRPr/>
            </a:pPr>
            <a:r>
              <a:rPr lang="en-US" altLang="en-US" sz="1800" spc="-25" dirty="0">
                <a:latin typeface="Calibri" panose="020F0502020204030204" pitchFamily="34" charset="0"/>
                <a:cs typeface="Calibri" panose="020F0502020204030204" pitchFamily="34" charset="0"/>
              </a:rPr>
              <a:t>New techniques for urban navigation</a:t>
            </a:r>
          </a:p>
          <a:p>
            <a:pPr marL="969963" marR="5080" lvl="2" indent="-285750">
              <a:lnSpc>
                <a:spcPct val="100600"/>
              </a:lnSpc>
              <a:spcBef>
                <a:spcPts val="95"/>
              </a:spcBef>
              <a:spcAft>
                <a:spcPts val="600"/>
              </a:spcAft>
              <a:buFont typeface="Arial" panose="020B0604020202020204" pitchFamily="34" charset="0"/>
              <a:buChar char="•"/>
              <a:defRPr/>
            </a:pPr>
            <a:r>
              <a:rPr lang="en-US" altLang="en-US" sz="1800" spc="-25" dirty="0">
                <a:latin typeface="Calibri" panose="020F0502020204030204" pitchFamily="34" charset="0"/>
                <a:cs typeface="Calibri" panose="020F0502020204030204" pitchFamily="34" charset="0"/>
              </a:rPr>
              <a:t>Modeling and display of winds and turbulence</a:t>
            </a:r>
          </a:p>
          <a:p>
            <a:pPr marL="512763" marR="5080" lvl="1">
              <a:lnSpc>
                <a:spcPct val="100600"/>
              </a:lnSpc>
              <a:spcBef>
                <a:spcPts val="95"/>
              </a:spcBef>
              <a:spcAft>
                <a:spcPts val="600"/>
              </a:spcAft>
              <a:buFont typeface="Arial" panose="020B0604020202020204" pitchFamily="34" charset="0"/>
              <a:buChar char="•"/>
            </a:pPr>
            <a:r>
              <a:rPr lang="en-US" altLang="en-US" sz="1200" spc="-65" dirty="0">
                <a:latin typeface="Calibri" panose="020F0502020204030204" pitchFamily="34" charset="0"/>
                <a:cs typeface="Calibri" panose="020F0502020204030204" pitchFamily="34" charset="0"/>
              </a:rPr>
              <a:t>Create a weather sensing, modeling, and reasoning framework for enabling weather tolerant operations</a:t>
            </a:r>
          </a:p>
          <a:p>
            <a:pPr marL="512763" marR="5080" lvl="1">
              <a:lnSpc>
                <a:spcPct val="100600"/>
              </a:lnSpc>
              <a:spcBef>
                <a:spcPts val="95"/>
              </a:spcBef>
              <a:spcAft>
                <a:spcPts val="600"/>
              </a:spcAft>
              <a:buFont typeface="Arial" panose="020B0604020202020204" pitchFamily="34" charset="0"/>
              <a:buChar char="•"/>
              <a:defRPr/>
            </a:pPr>
            <a:r>
              <a:rPr lang="en-US" altLang="en-US" sz="1200" spc="-65" dirty="0">
                <a:latin typeface="Calibri" panose="020F0502020204030204" pitchFamily="34" charset="0"/>
                <a:cs typeface="Calibri" panose="020F0502020204030204" pitchFamily="34" charset="0"/>
              </a:rPr>
              <a:t>Make urban spaces friendlier to flight where architecture of large structures in cities are known to create turbulent wind flows</a:t>
            </a:r>
          </a:p>
          <a:p>
            <a:pPr marL="512763" marR="5080" lvl="1">
              <a:lnSpc>
                <a:spcPct val="100600"/>
              </a:lnSpc>
              <a:spcBef>
                <a:spcPts val="95"/>
              </a:spcBef>
              <a:spcAft>
                <a:spcPts val="600"/>
              </a:spcAft>
              <a:buFont typeface="Arial" panose="020B0604020202020204" pitchFamily="34" charset="0"/>
              <a:buChar char="•"/>
            </a:pPr>
            <a:r>
              <a:rPr lang="en-US" altLang="en-US" spc="-65" dirty="0">
                <a:ea typeface="+mn-ea"/>
                <a:cs typeface="Arial"/>
              </a:rPr>
              <a:t>Enhanced safety and efficiency of AAM in adverse weather conditions</a:t>
            </a:r>
          </a:p>
          <a:p>
            <a:pPr marL="512763" marR="5080" lvl="1">
              <a:lnSpc>
                <a:spcPct val="100600"/>
              </a:lnSpc>
              <a:spcBef>
                <a:spcPts val="95"/>
              </a:spcBef>
              <a:spcAft>
                <a:spcPts val="600"/>
              </a:spcAft>
              <a:buFont typeface="Arial" panose="020B0604020202020204" pitchFamily="34" charset="0"/>
              <a:buChar char="•"/>
            </a:pPr>
            <a:r>
              <a:rPr lang="en-US" altLang="en-US" spc="-65" dirty="0">
                <a:ea typeface="+mn-ea"/>
                <a:cs typeface="Arial"/>
              </a:rPr>
              <a:t>More efficient vertiport operations</a:t>
            </a:r>
          </a:p>
          <a:p>
            <a:pPr marL="512763" marR="5080" lvl="1">
              <a:lnSpc>
                <a:spcPct val="100600"/>
              </a:lnSpc>
              <a:spcBef>
                <a:spcPts val="95"/>
              </a:spcBef>
              <a:spcAft>
                <a:spcPts val="600"/>
              </a:spcAft>
              <a:buFont typeface="Arial" panose="020B0604020202020204" pitchFamily="34" charset="0"/>
              <a:buChar char="•"/>
            </a:pPr>
            <a:r>
              <a:rPr lang="en-US" altLang="en-US" spc="-65" dirty="0">
                <a:ea typeface="+mn-ea"/>
                <a:cs typeface="Arial"/>
              </a:rPr>
              <a:t>Improved navigation and decreased turbulence in urban environments</a:t>
            </a:r>
          </a:p>
          <a:p>
            <a:pPr marL="512763" marR="5080" lvl="1">
              <a:lnSpc>
                <a:spcPct val="100600"/>
              </a:lnSpc>
              <a:spcBef>
                <a:spcPts val="95"/>
              </a:spcBef>
              <a:spcAft>
                <a:spcPts val="600"/>
              </a:spcAft>
              <a:buFont typeface="Arial" panose="020B0604020202020204" pitchFamily="34" charset="0"/>
              <a:buChar char="•"/>
            </a:pPr>
            <a:r>
              <a:rPr lang="en-US" altLang="en-US" spc="-65" dirty="0">
                <a:ea typeface="+mn-ea"/>
                <a:cs typeface="Arial"/>
              </a:rPr>
              <a:t>Filling the gap of weather observations in the atmospheric boundary layer and better understanding of wind flows in the urban environment</a:t>
            </a:r>
          </a:p>
          <a:p>
            <a:pPr marL="512763" marR="5080" lvl="1">
              <a:lnSpc>
                <a:spcPct val="100600"/>
              </a:lnSpc>
              <a:spcBef>
                <a:spcPts val="95"/>
              </a:spcBef>
              <a:spcAft>
                <a:spcPts val="600"/>
              </a:spcAft>
              <a:buFont typeface="Arial" panose="020B0604020202020204" pitchFamily="34" charset="0"/>
              <a:buChar char="•"/>
            </a:pPr>
            <a:r>
              <a:rPr lang="en-US" altLang="en-US" spc="-65" dirty="0">
                <a:ea typeface="+mn-ea"/>
                <a:cs typeface="Arial"/>
              </a:rPr>
              <a:t>Improved weather forecasts for many applications</a:t>
            </a:r>
            <a:endParaRPr lang="en-US" altLang="en-US" dirty="0">
              <a:cs typeface="Arial" panose="020B060402020202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57CD-E6AA-F244-9166-2C30A5F8D6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271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rPr>
              <a:t>How might we illuminate ways for rural communities to thrive and become resilient outside of single industry infrastructure?</a:t>
            </a:r>
          </a:p>
          <a:p>
            <a:endParaRPr lang="en-US" b="1" dirty="0"/>
          </a:p>
          <a:p>
            <a:r>
              <a:rPr lang="en-US" b="1" dirty="0"/>
              <a:t>So far, we’ve worked to…</a:t>
            </a:r>
          </a:p>
          <a:p>
            <a:endParaRPr lang="en-US" b="1" dirty="0"/>
          </a:p>
          <a:p>
            <a:pPr marL="285750" indent="-285750">
              <a:buFont typeface="Arial" panose="020B0604020202020204" pitchFamily="34" charset="0"/>
              <a:buChar char="•"/>
            </a:pPr>
            <a:r>
              <a:rPr lang="en-US" dirty="0"/>
              <a:t>Discover </a:t>
            </a:r>
          </a:p>
          <a:p>
            <a:pPr marL="742950" lvl="1" indent="-285750">
              <a:buFont typeface="Arial" panose="020B0604020202020204" pitchFamily="34" charset="0"/>
              <a:buChar char="•"/>
            </a:pPr>
            <a:r>
              <a:rPr lang="en-US" dirty="0">
                <a:solidFill>
                  <a:srgbClr val="231F20"/>
                </a:solidFill>
              </a:rPr>
              <a:t>Partnering with rural communities to understand needs</a:t>
            </a:r>
          </a:p>
          <a:p>
            <a:pPr marL="742950" lvl="1" indent="-285750">
              <a:buFont typeface="Arial" panose="020B0604020202020204" pitchFamily="34" charset="0"/>
              <a:buChar char="•"/>
            </a:pPr>
            <a:endParaRPr lang="en-US" dirty="0">
              <a:solidFill>
                <a:srgbClr val="231F20"/>
              </a:solidFill>
            </a:endParaRPr>
          </a:p>
          <a:p>
            <a:pPr marL="285750" indent="-285750">
              <a:buFont typeface="Arial" panose="020B0604020202020204" pitchFamily="34" charset="0"/>
              <a:buChar char="•"/>
            </a:pPr>
            <a:r>
              <a:rPr lang="en-US" dirty="0"/>
              <a:t>Analyze</a:t>
            </a:r>
          </a:p>
          <a:p>
            <a:pPr marL="742950" lvl="1" indent="-285750">
              <a:buFont typeface="Arial" panose="020B0604020202020204" pitchFamily="34" charset="0"/>
              <a:buChar char="•"/>
            </a:pPr>
            <a:r>
              <a:rPr lang="en-US" dirty="0">
                <a:solidFill>
                  <a:srgbClr val="231F20"/>
                </a:solidFill>
              </a:rPr>
              <a:t>Co-develop ideas with rural communities to address highest needs</a:t>
            </a:r>
          </a:p>
          <a:p>
            <a:pPr marL="742950" lvl="1" indent="-285750">
              <a:buFont typeface="Arial" panose="020B0604020202020204" pitchFamily="34" charset="0"/>
              <a:buChar char="•"/>
            </a:pPr>
            <a:r>
              <a:rPr lang="en-US" dirty="0">
                <a:solidFill>
                  <a:srgbClr val="231F20"/>
                </a:solidFill>
              </a:rPr>
              <a:t>Archetypes -Distinctive community archetypes emerged from the data according to similarities within community needs, motivations, and barriers</a:t>
            </a:r>
          </a:p>
          <a:p>
            <a:pPr lvl="1"/>
            <a:endParaRPr lang="en-US" dirty="0"/>
          </a:p>
          <a:p>
            <a:pPr marL="285750" indent="-285750">
              <a:buFont typeface="Arial" panose="020B0604020202020204" pitchFamily="34" charset="0"/>
              <a:buChar char="•"/>
            </a:pPr>
            <a:r>
              <a:rPr lang="en-US" dirty="0"/>
              <a:t>Test</a:t>
            </a:r>
          </a:p>
          <a:p>
            <a:pPr marL="742950" lvl="1" indent="-285750">
              <a:buFont typeface="Arial" panose="020B0604020202020204" pitchFamily="34" charset="0"/>
              <a:buChar char="•"/>
            </a:pPr>
            <a:r>
              <a:rPr lang="en-US" b="0" i="0" u="none" strike="noStrike" dirty="0">
                <a:solidFill>
                  <a:srgbClr val="231F20"/>
                </a:solidFill>
                <a:effectLst/>
              </a:rPr>
              <a:t>Types of solutions that could be explored </a:t>
            </a:r>
            <a:r>
              <a:rPr lang="en-US" b="0" i="0" dirty="0">
                <a:solidFill>
                  <a:srgbClr val="231F20"/>
                </a:solidFill>
                <a:effectLst/>
              </a:rPr>
              <a:t>​</a:t>
            </a:r>
            <a:r>
              <a:rPr lang="en-US" b="0" i="0" u="none" strike="noStrike" dirty="0">
                <a:solidFill>
                  <a:srgbClr val="231F20"/>
                </a:solidFill>
                <a:effectLst/>
              </a:rPr>
              <a:t>when seeking to meet community needs</a:t>
            </a:r>
            <a:endParaRPr lang="en-US" dirty="0"/>
          </a:p>
          <a:p>
            <a:endParaRPr lang="en-US" dirty="0"/>
          </a:p>
          <a:p>
            <a:endParaRPr lang="en-US" dirty="0"/>
          </a:p>
          <a:p>
            <a:endParaRPr lang="en-US" dirty="0"/>
          </a:p>
          <a:p>
            <a:endParaRPr lang="en-US" dirty="0"/>
          </a:p>
          <a:p>
            <a:endParaRPr lang="en-US" dirty="0"/>
          </a:p>
          <a:p>
            <a:r>
              <a:rPr lang="en-US" dirty="0"/>
              <a:t>Important part of the 3C story is we didn’t apply the aviation lens at first3C – pulling on the farmer small town flyers and how the 3C story worked with or investigated how to give a future aviation space to the urban parts of America while keeping it rural</a:t>
            </a:r>
          </a:p>
          <a:p>
            <a:r>
              <a:rPr lang="en-US" dirty="0"/>
              <a:t>What we did talk track:</a:t>
            </a:r>
          </a:p>
          <a:p>
            <a:r>
              <a:rPr lang="en-US" dirty="0"/>
              <a:t>Discover – desk research helped to provide a picture of what is known and what we can learn from research that has been done to date and how we could potentially elaborate on that </a:t>
            </a:r>
          </a:p>
          <a:p>
            <a:r>
              <a:rPr lang="en-US" dirty="0"/>
              <a:t>Field- getting out and talking to the individuals that make up rural America and seeing what needs (known and latent) were there directly from those whom it had the most impact </a:t>
            </a:r>
          </a:p>
          <a:p>
            <a:endParaRPr lang="en-US" dirty="0"/>
          </a:p>
          <a:p>
            <a:r>
              <a:rPr lang="en-US" dirty="0"/>
              <a:t>Analyze </a:t>
            </a:r>
          </a:p>
          <a:p>
            <a:r>
              <a:rPr lang="en-US" dirty="0"/>
              <a:t>Themes- pulling together common themes/threads that kept coming through from the research </a:t>
            </a:r>
          </a:p>
          <a:p>
            <a:r>
              <a:rPr lang="en-US" dirty="0"/>
              <a:t>Archetypes -</a:t>
            </a:r>
            <a:r>
              <a:rPr lang="en-US" b="0" i="0" u="none" strike="noStrike" dirty="0">
                <a:solidFill>
                  <a:srgbClr val="231F20"/>
                </a:solidFill>
                <a:effectLst/>
                <a:latin typeface="Arial" panose="020B0604020202020204" pitchFamily="34" charset="0"/>
              </a:rPr>
              <a:t>Distinctive community archetypes emerged from the data according to similarities within community needs, motivations, and barriers.</a:t>
            </a:r>
            <a:r>
              <a:rPr lang="en-US" b="0" i="0" dirty="0">
                <a:solidFill>
                  <a:srgbClr val="231F20"/>
                </a:solidFill>
                <a:effectLst/>
                <a:latin typeface="Arial" panose="020B0604020202020204" pitchFamily="34" charset="0"/>
              </a:rPr>
              <a:t>​</a:t>
            </a:r>
          </a:p>
          <a:p>
            <a:endParaRPr lang="en-US" b="0" i="0" dirty="0">
              <a:solidFill>
                <a:srgbClr val="231F20"/>
              </a:solidFill>
              <a:effectLst/>
              <a:latin typeface="Arial" panose="020B0604020202020204" pitchFamily="34" charset="0"/>
            </a:endParaRPr>
          </a:p>
          <a:p>
            <a:r>
              <a:rPr lang="en-US" b="0" i="0" dirty="0">
                <a:solidFill>
                  <a:srgbClr val="231F20"/>
                </a:solidFill>
                <a:effectLst/>
                <a:latin typeface="Arial" panose="020B0604020202020204" pitchFamily="34" charset="0"/>
              </a:rPr>
              <a:t>Test</a:t>
            </a:r>
          </a:p>
          <a:p>
            <a:r>
              <a:rPr lang="en-US" b="0" i="0" dirty="0">
                <a:solidFill>
                  <a:srgbClr val="231F20"/>
                </a:solidFill>
                <a:effectLst/>
                <a:latin typeface="Arial" panose="020B0604020202020204" pitchFamily="34" charset="0"/>
              </a:rPr>
              <a:t>Looking into roles aviation could play in the revitalization of rural areas and meet community needs </a:t>
            </a:r>
          </a:p>
          <a:p>
            <a:r>
              <a:rPr lang="en-US" b="0" i="0" dirty="0">
                <a:solidFill>
                  <a:srgbClr val="231F20"/>
                </a:solidFill>
                <a:effectLst/>
                <a:latin typeface="Arial" panose="020B0604020202020204" pitchFamily="34" charset="0"/>
              </a:rPr>
              <a:t>-a network of connected communities – system with shared resources between rural communities with sparse population </a:t>
            </a:r>
          </a:p>
          <a:p>
            <a:r>
              <a:rPr lang="en-US" b="0" i="0" dirty="0">
                <a:solidFill>
                  <a:srgbClr val="231F20"/>
                </a:solidFill>
                <a:effectLst/>
                <a:latin typeface="Arial" panose="020B0604020202020204" pitchFamily="34" charset="0"/>
              </a:rPr>
              <a:t>-self sensing community- locally made drones to provide aerial geographical surveys and communication services </a:t>
            </a:r>
            <a:endParaRPr lang="en-US" dirty="0"/>
          </a:p>
          <a:p>
            <a:endParaRPr lang="en-US" dirty="0"/>
          </a:p>
          <a:p>
            <a:endParaRPr lang="en-US" dirty="0"/>
          </a:p>
          <a:p>
            <a:r>
              <a:rPr lang="en-US" b="0" i="0" dirty="0">
                <a:solidFill>
                  <a:srgbClr val="000000"/>
                </a:solidFill>
                <a:effectLst/>
                <a:latin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F54257CD-E6AA-F244-9166-2C30A5F8D6F3}" type="slidenum">
              <a:rPr lang="en-US" smtClean="0"/>
              <a:t>19</a:t>
            </a:fld>
            <a:endParaRPr lang="en-US"/>
          </a:p>
        </p:txBody>
      </p:sp>
    </p:spTree>
    <p:extLst>
      <p:ext uri="{BB962C8B-B14F-4D97-AF65-F5344CB8AC3E}">
        <p14:creationId xmlns:p14="http://schemas.microsoft.com/office/powerpoint/2010/main" val="436961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600"/>
              </a:spcAft>
              <a:buFont typeface="Arial" panose="020B0604020202020204" pitchFamily="34" charset="0"/>
              <a:buChar char="•"/>
            </a:pPr>
            <a:r>
              <a:rPr lang="en-US" sz="1200" dirty="0">
                <a:latin typeface="Helvetica" panose="020B0604020202020204" pitchFamily="34" charset="0"/>
                <a:cs typeface="Helvetica" panose="020B0604020202020204" pitchFamily="34" charset="0"/>
              </a:rPr>
              <a:t>Making life on earth better through aviation </a:t>
            </a:r>
          </a:p>
          <a:p>
            <a:pPr marL="285750" indent="-285750">
              <a:spcAft>
                <a:spcPts val="600"/>
              </a:spcAft>
              <a:buFont typeface="Arial" panose="020B0604020202020204" pitchFamily="34" charset="0"/>
              <a:buChar char="•"/>
            </a:pPr>
            <a:r>
              <a:rPr lang="en-US" sz="1200" dirty="0">
                <a:latin typeface="Helvetica" panose="020B0604020202020204" pitchFamily="34" charset="0"/>
                <a:cs typeface="Helvetica" panose="020B0604020202020204" pitchFamily="34" charset="0"/>
              </a:rPr>
              <a:t>Discuss MISTRAL/SUMAC/CARBON Negative</a:t>
            </a:r>
          </a:p>
          <a:p>
            <a:pPr marL="285750" indent="-285750">
              <a:spcAft>
                <a:spcPts val="600"/>
              </a:spcAft>
              <a:buFont typeface="Arial" panose="020B0604020202020204" pitchFamily="34" charset="0"/>
              <a:buChar char="•"/>
            </a:pPr>
            <a:r>
              <a:rPr lang="en-US" sz="1200" dirty="0">
                <a:latin typeface="Helvetica" panose="020B0604020202020204" pitchFamily="34" charset="0"/>
                <a:cs typeface="Helvetica" panose="020B0604020202020204" pitchFamily="34" charset="0"/>
              </a:rPr>
              <a:t>Designing a sustainably-powered system capable for CO2 reduction packaged for integration on an aircraft</a:t>
            </a:r>
          </a:p>
          <a:p>
            <a:pPr marL="285750" indent="-285750">
              <a:spcAft>
                <a:spcPts val="600"/>
              </a:spcAft>
              <a:buFont typeface="Arial" panose="020B0604020202020204" pitchFamily="34" charset="0"/>
              <a:buChar char="•"/>
            </a:pPr>
            <a:r>
              <a:rPr lang="en-US" sz="1200" b="0" i="0" u="none" strike="noStrike" dirty="0">
                <a:solidFill>
                  <a:srgbClr val="000000"/>
                </a:solidFill>
                <a:effectLst/>
                <a:latin typeface="Helvetica" panose="020B0604020202020204" pitchFamily="34" charset="0"/>
                <a:cs typeface="Helvetica" panose="020B0604020202020204" pitchFamily="34" charset="0"/>
              </a:rPr>
              <a:t>The US is responsible for 28% of global emissions. We would need </a:t>
            </a:r>
            <a:r>
              <a:rPr lang="en-US" sz="1200" b="1" i="0" u="none" strike="noStrike" dirty="0">
                <a:solidFill>
                  <a:srgbClr val="000000"/>
                </a:solidFill>
                <a:effectLst/>
                <a:latin typeface="Helvetica" panose="020B0604020202020204" pitchFamily="34" charset="0"/>
                <a:cs typeface="Helvetica" panose="020B0604020202020204" pitchFamily="34" charset="0"/>
              </a:rPr>
              <a:t>10,220 systems working for 75 years </a:t>
            </a:r>
            <a:r>
              <a:rPr lang="en-US" sz="1200" b="0" i="0" u="none" strike="noStrike" dirty="0">
                <a:solidFill>
                  <a:srgbClr val="000000"/>
                </a:solidFill>
                <a:effectLst/>
                <a:latin typeface="Helvetica" panose="020B0604020202020204" pitchFamily="34" charset="0"/>
                <a:cs typeface="Helvetica" panose="020B0604020202020204" pitchFamily="34" charset="0"/>
              </a:rPr>
              <a:t>to remove 28% of the CO2 in the atmosphere</a:t>
            </a:r>
          </a:p>
          <a:p>
            <a:pPr fontAlgn="base">
              <a:lnSpc>
                <a:spcPct val="90000"/>
              </a:lnSpc>
              <a:spcAft>
                <a:spcPts val="600"/>
              </a:spcAft>
            </a:pPr>
            <a:r>
              <a:rPr lang="en-US" sz="1200" b="1" i="0" u="none" strike="noStrike" dirty="0">
                <a:effectLst/>
              </a:rPr>
              <a:t>Why not plant more trees?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We can’t plant enough trees, quickly enough, to meet the need.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Trees require </a:t>
            </a:r>
            <a:r>
              <a:rPr lang="en-US" sz="1200" b="1" i="0" u="none" strike="noStrike" dirty="0">
                <a:effectLst/>
              </a:rPr>
              <a:t>land and water use</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1" i="0" u="none" strike="noStrike" dirty="0">
                <a:effectLst/>
              </a:rPr>
              <a:t>20% of US would have to be reforested to have a significant effect on climate change</a:t>
            </a:r>
            <a:r>
              <a:rPr lang="en-US" sz="1200" b="0" i="0" u="none" strike="noStrike" dirty="0">
                <a:effectLst/>
              </a:rPr>
              <a:t>. – Richard Houghton of the Woods Hole Research Center</a:t>
            </a:r>
            <a:r>
              <a:rPr lang="en-US" sz="1200" b="0" i="0" dirty="0">
                <a:effectLst/>
              </a:rPr>
              <a:t>​</a:t>
            </a:r>
          </a:p>
          <a:p>
            <a:pPr fontAlgn="base">
              <a:lnSpc>
                <a:spcPct val="90000"/>
              </a:lnSpc>
              <a:spcAft>
                <a:spcPts val="600"/>
              </a:spcAft>
            </a:pPr>
            <a:r>
              <a:rPr lang="en-US" sz="1200" b="1" i="0" u="none" strike="noStrike" dirty="0">
                <a:effectLst/>
              </a:rPr>
              <a:t>Why not filter emissions at the source?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DOE notes “developing models that simulate the flow of stored carbon dioxide, to help understand and predict chemical changes and effects of increased pressure that may occur.”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The problem is </a:t>
            </a:r>
            <a:r>
              <a:rPr lang="en-US" sz="1200" b="1" i="0" u="none" strike="noStrike" dirty="0">
                <a:effectLst/>
              </a:rPr>
              <a:t>economics</a:t>
            </a:r>
            <a:r>
              <a:rPr lang="en-US" sz="1200" b="0" i="0" u="none" strike="noStrike" dirty="0">
                <a:effectLst/>
              </a:rPr>
              <a:t>, says MIT Senior Researcher Herzog. “It’s cheaper to put [carbon dioxide] in the atmosphere. It is cheaper to let it go up the smokestack than put this chemical plant on the back of the smokestack to remove it”</a:t>
            </a:r>
            <a:r>
              <a:rPr lang="en-US" sz="1200" b="0" i="0" dirty="0">
                <a:effectLst/>
              </a:rPr>
              <a:t>​</a:t>
            </a:r>
          </a:p>
          <a:p>
            <a:pPr fontAlgn="base">
              <a:lnSpc>
                <a:spcPct val="90000"/>
              </a:lnSpc>
              <a:spcAft>
                <a:spcPts val="600"/>
              </a:spcAft>
            </a:pPr>
            <a:r>
              <a:rPr lang="en-US" sz="1200" b="1" i="0" u="none" strike="noStrike" dirty="0">
                <a:effectLst/>
              </a:rPr>
              <a:t>Do we have to fly?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Companies cost estimates only include capturing and not permanent underground storage. Sequestration isn’t free.  $10-20 per ton of CO2.  - National Academies of Science Engineering and Medicine (2015)</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Direct air capture on the ground is also land intensive.  A coal fired plant to supply Cambridge, MA would emit 1.6 million tons of CO2 a DAC plant to capture that amount would be 100 m high and 600 m long with fans blowing constantly at 2 m/s. – MIT Physics Prof. Robert Jaffe</a:t>
            </a:r>
            <a:r>
              <a:rPr lang="en-US" sz="1200" b="0" i="0" dirty="0">
                <a:effectLst/>
              </a:rPr>
              <a:t>​</a:t>
            </a:r>
          </a:p>
          <a:p>
            <a:pPr marL="285750" indent="-285750">
              <a:spcAft>
                <a:spcPts val="6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54257CD-E6AA-F244-9166-2C30A5F8D6F3}" type="slidenum">
              <a:rPr lang="en-US" smtClean="0"/>
              <a:t>20</a:t>
            </a:fld>
            <a:endParaRPr lang="en-US"/>
          </a:p>
        </p:txBody>
      </p:sp>
    </p:spTree>
    <p:extLst>
      <p:ext uri="{BB962C8B-B14F-4D97-AF65-F5344CB8AC3E}">
        <p14:creationId xmlns:p14="http://schemas.microsoft.com/office/powerpoint/2010/main" val="2421869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ct val="20000"/>
              </a:spcBef>
              <a:buFont typeface="Arial"/>
              <a:buChar char="•"/>
            </a:pPr>
            <a:r>
              <a:rPr lang="en-US" dirty="0"/>
              <a:t>Includes “rural” and “urban” applications</a:t>
            </a:r>
          </a:p>
          <a:p>
            <a:pPr lvl="1">
              <a:spcBef>
                <a:spcPct val="20000"/>
              </a:spcBef>
              <a:buFont typeface="Arial"/>
              <a:buChar char="•"/>
            </a:pPr>
            <a:r>
              <a:rPr lang="en-US" dirty="0"/>
              <a:t>Cargo transport, pax-carrying, aerial work, etc. </a:t>
            </a:r>
          </a:p>
          <a:p>
            <a:pPr lvl="1">
              <a:spcBef>
                <a:spcPct val="20000"/>
              </a:spcBef>
              <a:buFont typeface="Arial"/>
              <a:buChar char="•"/>
            </a:pPr>
            <a:r>
              <a:rPr lang="en-US" dirty="0"/>
              <a:t>eVTOL, sUAS, eCTOL, hybrid-electric, etc.</a:t>
            </a:r>
          </a:p>
          <a:p>
            <a:pPr lvl="1">
              <a:spcBef>
                <a:spcPct val="20000"/>
              </a:spcBef>
              <a:buFont typeface="Arial"/>
              <a:buChar char="•"/>
            </a:pPr>
            <a:r>
              <a:rPr lang="en-US" dirty="0"/>
              <a:t>Urban Air Mobility (UAM) as a challenging use-case with high benefit</a:t>
            </a:r>
          </a:p>
          <a:p>
            <a:pPr marL="285750" indent="-285750">
              <a:spcBef>
                <a:spcPct val="20000"/>
              </a:spcBef>
              <a:buFont typeface="Arial"/>
              <a:buChar char="•"/>
            </a:pPr>
            <a:r>
              <a:rPr lang="en-US" dirty="0"/>
              <a:t>Enabled by electrification and automation</a:t>
            </a:r>
          </a:p>
          <a:p>
            <a:pPr marL="285750" indent="-285750">
              <a:spcBef>
                <a:spcPct val="20000"/>
              </a:spcBef>
              <a:buFont typeface="Arial"/>
              <a:buChar char="•"/>
            </a:pPr>
            <a:r>
              <a:rPr lang="en-US" dirty="0"/>
              <a:t>Does not include:</a:t>
            </a:r>
          </a:p>
          <a:p>
            <a:pPr lvl="1">
              <a:spcBef>
                <a:spcPct val="20000"/>
              </a:spcBef>
              <a:buFont typeface="Arial"/>
              <a:buChar char="•"/>
            </a:pPr>
            <a:r>
              <a:rPr lang="en-US" dirty="0"/>
              <a:t>Supersonic or hypersonic transport</a:t>
            </a:r>
          </a:p>
          <a:p>
            <a:pPr lvl="1">
              <a:spcBef>
                <a:spcPct val="20000"/>
              </a:spcBef>
              <a:buFont typeface="Arial"/>
              <a:buChar char="•"/>
            </a:pPr>
            <a:r>
              <a:rPr lang="en-US" dirty="0"/>
              <a:t>Existing hub-and-spoke air service with large transport aircraft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34E410-7213-3140-9F6B-41BEA2C91651}"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7835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257CD-E6AA-F244-9166-2C30A5F8D6F3}" type="slidenum">
              <a:rPr lang="en-US" smtClean="0"/>
              <a:t>24</a:t>
            </a:fld>
            <a:endParaRPr lang="en-US"/>
          </a:p>
        </p:txBody>
      </p:sp>
    </p:spTree>
    <p:extLst>
      <p:ext uri="{BB962C8B-B14F-4D97-AF65-F5344CB8AC3E}">
        <p14:creationId xmlns:p14="http://schemas.microsoft.com/office/powerpoint/2010/main" val="1214974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Tower/solar (Tucson) image from https://www.energy.gov/sites/default/files/2018/04/f51/fupwg_spring_2018_21-graves_cantrell.pdf</a:t>
            </a:r>
          </a:p>
          <a:p>
            <a:r>
              <a:rPr lang="en-US" dirty="0"/>
              <a:t>B-52 image from https://www.minot.af.mil/News/Article-Display/Article/1743756/23rd-ebs-deploys-to-pacific/</a:t>
            </a:r>
          </a:p>
          <a:p>
            <a:r>
              <a:rPr lang="en-US" dirty="0"/>
              <a:t>Hydrogen pump from https://www.energy.gov/eere/articles/5-common-fuel-cell-myths</a:t>
            </a:r>
          </a:p>
          <a:p>
            <a:r>
              <a:rPr lang="en-US" dirty="0"/>
              <a:t>EV charging from https://www.nps.gov/articles/000/evcharginghomesteadnhp.htm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46B2214-7FD8-4099-9996-1A61215EB73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90192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46B2214-7FD8-4099-9996-1A61215EB73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969128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66010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7BEA3-3C49-41F7-8F4E-0B9724C455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109"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109" charset="-128"/>
              <a:cs typeface="+mn-cs"/>
            </a:endParaRPr>
          </a:p>
        </p:txBody>
      </p:sp>
    </p:spTree>
    <p:extLst>
      <p:ext uri="{BB962C8B-B14F-4D97-AF65-F5344CB8AC3E}">
        <p14:creationId xmlns:p14="http://schemas.microsoft.com/office/powerpoint/2010/main" val="1625385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412979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1951336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3873783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3223124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3488397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997BEA3-3C49-41F7-8F4E-0B9724C45516}" type="slidenum">
              <a:rPr kumimoji="0" lang="en-US" sz="1300" b="1" i="0" u="none" strike="noStrike" kern="1200" cap="none" spc="0" normalizeH="0" baseline="0" noProof="0" smtClean="0">
                <a:ln>
                  <a:noFill/>
                </a:ln>
                <a:solidFill>
                  <a:prstClr val="black"/>
                </a:solidFill>
                <a:effectLst/>
                <a:uLnTx/>
                <a:uFillTx/>
                <a:latin typeface="Arial" pitchFamily="-109" charset="0"/>
                <a:ea typeface="ＭＳ Ｐゴシック" pitchFamily="-109" charset="-128"/>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3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Tree>
    <p:extLst>
      <p:ext uri="{BB962C8B-B14F-4D97-AF65-F5344CB8AC3E}">
        <p14:creationId xmlns:p14="http://schemas.microsoft.com/office/powerpoint/2010/main" val="3585830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ighlight>
                  <a:srgbClr val="FFFF00"/>
                </a:highlight>
              </a:rPr>
              <a:t>Highlighting the work CAS is doing not only in projects and technology but workforce and culture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ighlight>
                  <a:srgbClr val="FFFF00"/>
                </a:highlight>
              </a:rPr>
              <a:t>Highlighting the use of aviation In instances of medical and natural disasters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ighlight>
                  <a:srgbClr val="FFFF00"/>
                </a:highlight>
              </a:rPr>
              <a:t>Sustainability focus on alternative fuels and cleaning the air as we fly (H2 and climate adjusted transportation and Spruce .. Maybe SUMAC)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ighlight>
                  <a:srgbClr val="FFFF00"/>
                </a:highlight>
              </a:rPr>
              <a:t> </a:t>
            </a:r>
            <a:r>
              <a:rPr lang="en-US" altLang="en-US" sz="1200" dirty="0" err="1">
                <a:highlight>
                  <a:srgbClr val="FFFF00"/>
                </a:highlight>
              </a:rPr>
              <a:t>Airmed</a:t>
            </a:r>
            <a:r>
              <a:rPr lang="en-US" altLang="en-US" sz="1200" dirty="0">
                <a:highlight>
                  <a:srgbClr val="FFFF00"/>
                </a:highlight>
              </a:rPr>
              <a:t> / 3C/ aerial aid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highlight>
                  <a:srgbClr val="FFFF00"/>
                </a:highlight>
              </a:rPr>
              <a:t>Sampler platter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highlight>
                  <a:srgbClr val="FFFF00"/>
                </a:highlight>
              </a:rPr>
              <a:t>Exploring how aviation can help improve healthcare and prescription delivery in rural areas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highlight>
                  <a:srgbClr val="FFFF00"/>
                </a:highlight>
              </a:rPr>
              <a:t>Advancing battery technology to safely and efficiently power electric aircraft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highlight>
                  <a:srgbClr val="FFFF00"/>
                </a:highlight>
              </a:rPr>
              <a:t>Enabling safe and reliable drones and air taxis of the future through power beaming, weather forecasting, and passenger mobility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highlight>
                  <a:srgbClr val="FFFF00"/>
                </a:highlight>
              </a:rPr>
              <a:t>Assessing how to create a positive environmental impact through flight </a:t>
            </a:r>
          </a:p>
        </p:txBody>
      </p:sp>
      <p:sp>
        <p:nvSpPr>
          <p:cNvPr id="4" name="Slide Number Placeholder 3"/>
          <p:cNvSpPr>
            <a:spLocks noGrp="1"/>
          </p:cNvSpPr>
          <p:nvPr>
            <p:ph type="sldNum" sz="quarter" idx="5"/>
          </p:nvPr>
        </p:nvSpPr>
        <p:spPr/>
        <p:txBody>
          <a:bodyPr/>
          <a:lstStyle/>
          <a:p>
            <a:fld id="{F54257CD-E6AA-F244-9166-2C30A5F8D6F3}" type="slidenum">
              <a:rPr lang="en-US" smtClean="0"/>
              <a:t>43</a:t>
            </a:fld>
            <a:endParaRPr lang="en-US"/>
          </a:p>
        </p:txBody>
      </p:sp>
    </p:spTree>
    <p:extLst>
      <p:ext uri="{BB962C8B-B14F-4D97-AF65-F5344CB8AC3E}">
        <p14:creationId xmlns:p14="http://schemas.microsoft.com/office/powerpoint/2010/main" val="3073058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might think there are better / fast</a:t>
            </a:r>
          </a:p>
          <a:p>
            <a:pPr algn="l" rtl="0" fontAlgn="base">
              <a:buFont typeface="Arial" panose="020B0604020202020204" pitchFamily="34" charset="0"/>
              <a:buChar char="•"/>
            </a:pPr>
            <a:r>
              <a:rPr lang="en-US" dirty="0">
                <a:solidFill>
                  <a:srgbClr val="000000"/>
                </a:solidFill>
              </a:rPr>
              <a:t>280M </a:t>
            </a:r>
            <a:r>
              <a:rPr lang="en-US" dirty="0" err="1">
                <a:solidFill>
                  <a:srgbClr val="000000"/>
                </a:solidFill>
              </a:rPr>
              <a:t>tonnes</a:t>
            </a:r>
            <a:r>
              <a:rPr lang="en-US" dirty="0">
                <a:solidFill>
                  <a:srgbClr val="000000"/>
                </a:solidFill>
              </a:rPr>
              <a:t> of CO2 removed over 75 years would require 1.4M acres (twice the area of Yosemite National Park) densely re-forested. ​</a:t>
            </a:r>
          </a:p>
          <a:p>
            <a:pPr algn="l" rtl="0" fontAlgn="base">
              <a:buFont typeface="Arial" panose="020B0604020202020204" pitchFamily="34" charset="0"/>
              <a:buChar char="•"/>
            </a:pPr>
            <a:r>
              <a:rPr lang="en-US" dirty="0">
                <a:solidFill>
                  <a:srgbClr val="000000"/>
                </a:solidFill>
              </a:rPr>
              <a:t>280M </a:t>
            </a:r>
            <a:r>
              <a:rPr lang="en-US" dirty="0" err="1">
                <a:solidFill>
                  <a:srgbClr val="000000"/>
                </a:solidFill>
              </a:rPr>
              <a:t>tonnes</a:t>
            </a:r>
            <a:r>
              <a:rPr lang="en-US" dirty="0">
                <a:solidFill>
                  <a:srgbClr val="000000"/>
                </a:solidFill>
              </a:rPr>
              <a:t> of CO2 removed in 1 year we’d require 107M acres of reforested land (3M more acres than the area of California)​</a:t>
            </a:r>
          </a:p>
          <a:p>
            <a:r>
              <a:rPr lang="en-US" dirty="0"/>
              <a:t>er maybe even cheaper alternatives to cleaning our air or reducing our emissions over time but </a:t>
            </a:r>
            <a:r>
              <a:rPr lang="en-US" dirty="0" err="1"/>
              <a:t>heres</a:t>
            </a:r>
            <a:r>
              <a:rPr lang="en-US" dirty="0"/>
              <a:t> where aviation plays the key role </a:t>
            </a:r>
          </a:p>
          <a:p>
            <a:pPr defTabSz="939363">
              <a:defRPr/>
            </a:pPr>
            <a:r>
              <a:rPr lang="en-US" dirty="0">
                <a:solidFill>
                  <a:srgbClr val="000000"/>
                </a:solidFill>
              </a:rPr>
              <a:t>We have </a:t>
            </a:r>
            <a:r>
              <a:rPr lang="en-US" b="1" dirty="0">
                <a:solidFill>
                  <a:srgbClr val="000000"/>
                </a:solidFill>
              </a:rPr>
              <a:t>the potential to far out-perform DAC technologies </a:t>
            </a:r>
            <a:r>
              <a:rPr lang="en-US" dirty="0">
                <a:solidFill>
                  <a:srgbClr val="000000"/>
                </a:solidFill>
              </a:rPr>
              <a:t>since they have a plant with a cost to operate.​</a:t>
            </a:r>
          </a:p>
          <a:p>
            <a:endParaRPr lang="en-US" dirty="0"/>
          </a:p>
        </p:txBody>
      </p:sp>
      <p:sp>
        <p:nvSpPr>
          <p:cNvPr id="4" name="Slide Number Placeholder 3"/>
          <p:cNvSpPr>
            <a:spLocks noGrp="1"/>
          </p:cNvSpPr>
          <p:nvPr>
            <p:ph type="sldNum" sz="quarter" idx="5"/>
          </p:nvPr>
        </p:nvSpPr>
        <p:spPr/>
        <p:txBody>
          <a:bodyPr/>
          <a:lstStyle/>
          <a:p>
            <a:fld id="{F54257CD-E6AA-F244-9166-2C30A5F8D6F3}" type="slidenum">
              <a:rPr lang="en-US" smtClean="0"/>
              <a:t>46</a:t>
            </a:fld>
            <a:endParaRPr lang="en-US"/>
          </a:p>
        </p:txBody>
      </p:sp>
    </p:spTree>
    <p:extLst>
      <p:ext uri="{BB962C8B-B14F-4D97-AF65-F5344CB8AC3E}">
        <p14:creationId xmlns:p14="http://schemas.microsoft.com/office/powerpoint/2010/main" val="15402293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47</a:t>
            </a:fld>
            <a:endParaRPr lang="en-US"/>
          </a:p>
        </p:txBody>
      </p:sp>
    </p:spTree>
    <p:extLst>
      <p:ext uri="{BB962C8B-B14F-4D97-AF65-F5344CB8AC3E}">
        <p14:creationId xmlns:p14="http://schemas.microsoft.com/office/powerpoint/2010/main" val="531052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48</a:t>
            </a:fld>
            <a:endParaRPr lang="en-US"/>
          </a:p>
        </p:txBody>
      </p:sp>
    </p:spTree>
    <p:extLst>
      <p:ext uri="{BB962C8B-B14F-4D97-AF65-F5344CB8AC3E}">
        <p14:creationId xmlns:p14="http://schemas.microsoft.com/office/powerpoint/2010/main" val="37927811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t>ACERO – maybe logo and hitting on a whole project coming out of this work CAS combating a future threat building towards a better future and working in NASA to build a better future for mankind </a:t>
            </a:r>
            <a:endParaRPr lang="en-US" altLang="en-US" sz="1200">
              <a:highlight>
                <a:srgbClr val="FFFF00"/>
              </a:highlight>
            </a:endParaRPr>
          </a:p>
          <a:p>
            <a:endParaRPr lang="en-US"/>
          </a:p>
        </p:txBody>
      </p:sp>
      <p:sp>
        <p:nvSpPr>
          <p:cNvPr id="4" name="Slide Number Placeholder 3"/>
          <p:cNvSpPr>
            <a:spLocks noGrp="1"/>
          </p:cNvSpPr>
          <p:nvPr>
            <p:ph type="sldNum" sz="quarter" idx="5"/>
          </p:nvPr>
        </p:nvSpPr>
        <p:spPr/>
        <p:txBody>
          <a:bodyPr/>
          <a:lstStyle/>
          <a:p>
            <a:fld id="{F54257CD-E6AA-F244-9166-2C30A5F8D6F3}" type="slidenum">
              <a:rPr lang="en-US" smtClean="0"/>
              <a:t>49</a:t>
            </a:fld>
            <a:endParaRPr lang="en-US"/>
          </a:p>
        </p:txBody>
      </p:sp>
    </p:spTree>
    <p:extLst>
      <p:ext uri="{BB962C8B-B14F-4D97-AF65-F5344CB8AC3E}">
        <p14:creationId xmlns:p14="http://schemas.microsoft.com/office/powerpoint/2010/main" val="19930302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8677C49D-5055-4C64-96C7-CE36593955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700">
                <a:solidFill>
                  <a:srgbClr val="666666"/>
                </a:solidFill>
                <a:latin typeface="55 Helvetica Roman" pitchFamily="1" charset="0"/>
              </a:defRPr>
            </a:lvl1pPr>
            <a:lvl2pPr marL="742950" indent="-285750" defTabSz="939800">
              <a:defRPr sz="700">
                <a:solidFill>
                  <a:srgbClr val="666666"/>
                </a:solidFill>
                <a:latin typeface="55 Helvetica Roman" pitchFamily="1" charset="0"/>
              </a:defRPr>
            </a:lvl2pPr>
            <a:lvl3pPr marL="1143000" indent="-228600" defTabSz="939800">
              <a:defRPr sz="700">
                <a:solidFill>
                  <a:srgbClr val="666666"/>
                </a:solidFill>
                <a:latin typeface="55 Helvetica Roman" pitchFamily="1" charset="0"/>
              </a:defRPr>
            </a:lvl3pPr>
            <a:lvl4pPr marL="1600200" indent="-228600" defTabSz="939800">
              <a:defRPr sz="700">
                <a:solidFill>
                  <a:srgbClr val="666666"/>
                </a:solidFill>
                <a:latin typeface="55 Helvetica Roman" pitchFamily="1" charset="0"/>
              </a:defRPr>
            </a:lvl4pPr>
            <a:lvl5pPr marL="2057400" indent="-228600" defTabSz="939800">
              <a:defRPr sz="700">
                <a:solidFill>
                  <a:srgbClr val="666666"/>
                </a:solidFill>
                <a:latin typeface="55 Helvetica Roman" pitchFamily="1" charset="0"/>
              </a:defRPr>
            </a:lvl5pPr>
            <a:lvl6pPr marL="2514600" indent="-228600" defTabSz="939800" eaLnBrk="0" fontAlgn="base" hangingPunct="0">
              <a:spcBef>
                <a:spcPct val="0"/>
              </a:spcBef>
              <a:spcAft>
                <a:spcPct val="0"/>
              </a:spcAft>
              <a:defRPr sz="700">
                <a:solidFill>
                  <a:srgbClr val="666666"/>
                </a:solidFill>
                <a:latin typeface="55 Helvetica Roman" pitchFamily="1" charset="0"/>
              </a:defRPr>
            </a:lvl6pPr>
            <a:lvl7pPr marL="2971800" indent="-228600" defTabSz="939800" eaLnBrk="0" fontAlgn="base" hangingPunct="0">
              <a:spcBef>
                <a:spcPct val="0"/>
              </a:spcBef>
              <a:spcAft>
                <a:spcPct val="0"/>
              </a:spcAft>
              <a:defRPr sz="700">
                <a:solidFill>
                  <a:srgbClr val="666666"/>
                </a:solidFill>
                <a:latin typeface="55 Helvetica Roman" pitchFamily="1" charset="0"/>
              </a:defRPr>
            </a:lvl7pPr>
            <a:lvl8pPr marL="3429000" indent="-228600" defTabSz="939800" eaLnBrk="0" fontAlgn="base" hangingPunct="0">
              <a:spcBef>
                <a:spcPct val="0"/>
              </a:spcBef>
              <a:spcAft>
                <a:spcPct val="0"/>
              </a:spcAft>
              <a:defRPr sz="700">
                <a:solidFill>
                  <a:srgbClr val="666666"/>
                </a:solidFill>
                <a:latin typeface="55 Helvetica Roman" pitchFamily="1" charset="0"/>
              </a:defRPr>
            </a:lvl8pPr>
            <a:lvl9pPr marL="3886200" indent="-228600" defTabSz="939800" eaLnBrk="0" fontAlgn="base" hangingPunct="0">
              <a:spcBef>
                <a:spcPct val="0"/>
              </a:spcBef>
              <a:spcAft>
                <a:spcPct val="0"/>
              </a:spcAft>
              <a:defRPr sz="700">
                <a:solidFill>
                  <a:srgbClr val="666666"/>
                </a:solidFill>
                <a:latin typeface="55 Helvetica Roman" pitchFamily="1" charset="0"/>
              </a:defRPr>
            </a:lvl9pPr>
          </a:lstStyle>
          <a:p>
            <a:pPr marL="0" marR="0" lvl="0" indent="0" algn="r" defTabSz="939800" rtl="0" eaLnBrk="1" fontAlgn="base" latinLnBrk="0" hangingPunct="1">
              <a:lnSpc>
                <a:spcPct val="100000"/>
              </a:lnSpc>
              <a:spcBef>
                <a:spcPct val="0"/>
              </a:spcBef>
              <a:spcAft>
                <a:spcPct val="0"/>
              </a:spcAft>
              <a:buClrTx/>
              <a:buSzTx/>
              <a:buFontTx/>
              <a:buNone/>
              <a:tabLst/>
              <a:defRPr/>
            </a:pPr>
            <a:fld id="{7A441442-5FE4-4A9B-8370-2553C32664FB}"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mn-ea"/>
                <a:cs typeface="+mn-cs"/>
              </a:rPr>
              <a:pPr marL="0" marR="0" lvl="0" indent="0" algn="r" defTabSz="9398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55 Helvetica Roman" pitchFamily="1" charset="0"/>
              <a:ea typeface="+mn-ea"/>
              <a:cs typeface="+mn-cs"/>
            </a:endParaRPr>
          </a:p>
        </p:txBody>
      </p:sp>
      <p:sp>
        <p:nvSpPr>
          <p:cNvPr id="17411" name="Rectangle 2">
            <a:extLst>
              <a:ext uri="{FF2B5EF4-FFF2-40B4-BE49-F238E27FC236}">
                <a16:creationId xmlns:a16="http://schemas.microsoft.com/office/drawing/2014/main" id="{1FD00713-EAD6-4966-965D-0B43D4B0D11E}"/>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3D08CB0D-FD8D-4355-A846-4B83ADFFC131}"/>
              </a:ext>
            </a:extLst>
          </p:cNvPr>
          <p:cNvSpPr>
            <a:spLocks noGrp="1" noChangeArrowheads="1"/>
          </p:cNvSpPr>
          <p:nvPr>
            <p:ph type="body" idx="1"/>
          </p:nvPr>
        </p:nvSpPr>
        <p:spPr/>
        <p:txBody>
          <a:bodyPr/>
          <a:lstStyle/>
          <a:p>
            <a:pPr marL="171450" indent="-171450" eaLnBrk="1" hangingPunct="1">
              <a:buFont typeface="Arial" panose="020B0604020202020204" pitchFamily="34" charset="0"/>
              <a:buChar char="•"/>
              <a:defRPr/>
            </a:pPr>
            <a:endParaRPr lang="en-US" altLang="en-US" sz="950">
              <a:cs typeface="Calibri"/>
            </a:endParaRPr>
          </a:p>
          <a:p>
            <a:pPr marL="171450" indent="-171450" eaLnBrk="1" hangingPunct="1">
              <a:buFont typeface="Arial" panose="020B0604020202020204" pitchFamily="34" charset="0"/>
              <a:buChar char="•"/>
              <a:defRPr/>
            </a:pPr>
            <a:endParaRPr lang="en-US" altLang="en-US" sz="961"/>
          </a:p>
        </p:txBody>
      </p:sp>
    </p:spTree>
    <p:extLst>
      <p:ext uri="{BB962C8B-B14F-4D97-AF65-F5344CB8AC3E}">
        <p14:creationId xmlns:p14="http://schemas.microsoft.com/office/powerpoint/2010/main" val="4145079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Cover Slide">
    <p:spTree>
      <p:nvGrpSpPr>
        <p:cNvPr id="1" name=""/>
        <p:cNvGrpSpPr/>
        <p:nvPr/>
      </p:nvGrpSpPr>
      <p:grpSpPr>
        <a:xfrm>
          <a:off x="0" y="0"/>
          <a:ext cx="0" cy="0"/>
          <a:chOff x="0" y="0"/>
          <a:chExt cx="0" cy="0"/>
        </a:xfrm>
      </p:grpSpPr>
      <p:sp>
        <p:nvSpPr>
          <p:cNvPr id="5" name="Picture Placeholder 4"/>
          <p:cNvSpPr>
            <a:spLocks noGrp="1"/>
          </p:cNvSpPr>
          <p:nvPr>
            <p:ph type="pic" sz="quarter" idx="42" hasCustomPrompt="1"/>
          </p:nvPr>
        </p:nvSpPr>
        <p:spPr>
          <a:xfrm>
            <a:off x="1" y="0"/>
            <a:ext cx="12192000" cy="6858000"/>
          </a:xfrm>
          <a:prstGeom prst="rect">
            <a:avLst/>
          </a:pr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
        <p:nvSpPr>
          <p:cNvPr id="6" name="Footer Placeholder 2">
            <a:extLst>
              <a:ext uri="{FF2B5EF4-FFF2-40B4-BE49-F238E27FC236}">
                <a16:creationId xmlns:a16="http://schemas.microsoft.com/office/drawing/2014/main" id="{A1E3BB67-DC2D-D44E-A8A8-F60C2183279B}"/>
              </a:ext>
            </a:extLst>
          </p:cNvPr>
          <p:cNvSpPr>
            <a:spLocks noGrp="1"/>
          </p:cNvSpPr>
          <p:nvPr>
            <p:ph type="ftr" sz="quarter" idx="3"/>
          </p:nvPr>
        </p:nvSpPr>
        <p:spPr>
          <a:xfrm>
            <a:off x="0" y="6412366"/>
            <a:ext cx="1148316"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2009_09_28_</a:t>
            </a:r>
          </a:p>
        </p:txBody>
      </p:sp>
    </p:spTree>
    <p:extLst>
      <p:ext uri="{BB962C8B-B14F-4D97-AF65-F5344CB8AC3E}">
        <p14:creationId xmlns:p14="http://schemas.microsoft.com/office/powerpoint/2010/main" val="107738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Agenda">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FA37BD04-4197-7543-9A0E-8A568370E569}"/>
              </a:ext>
            </a:extLst>
          </p:cNvPr>
          <p:cNvSpPr>
            <a:spLocks noGrp="1"/>
          </p:cNvSpPr>
          <p:nvPr>
            <p:ph type="pic" sz="quarter" idx="13" hasCustomPrompt="1"/>
          </p:nvPr>
        </p:nvSpPr>
        <p:spPr>
          <a:xfrm>
            <a:off x="1" y="0"/>
            <a:ext cx="4641780" cy="6865620"/>
          </a:xfrm>
          <a:custGeom>
            <a:avLst/>
            <a:gdLst>
              <a:gd name="connsiteX0" fmla="*/ 7375610 w 8958578"/>
              <a:gd name="connsiteY0" fmla="*/ 0 h 5638800"/>
              <a:gd name="connsiteX1" fmla="*/ 7862997 w 8958578"/>
              <a:gd name="connsiteY1" fmla="*/ 0 h 5638800"/>
              <a:gd name="connsiteX2" fmla="*/ 7889603 w 8958578"/>
              <a:gd name="connsiteY2" fmla="*/ 0 h 5638800"/>
              <a:gd name="connsiteX3" fmla="*/ 7957199 w 8958578"/>
              <a:gd name="connsiteY3" fmla="*/ 0 h 5638800"/>
              <a:gd name="connsiteX4" fmla="*/ 8376989 w 8958578"/>
              <a:gd name="connsiteY4" fmla="*/ 0 h 5638800"/>
              <a:gd name="connsiteX5" fmla="*/ 8444586 w 8958578"/>
              <a:gd name="connsiteY5" fmla="*/ 0 h 5638800"/>
              <a:gd name="connsiteX6" fmla="*/ 8471191 w 8958578"/>
              <a:gd name="connsiteY6" fmla="*/ 0 h 5638800"/>
              <a:gd name="connsiteX7" fmla="*/ 8958578 w 8958578"/>
              <a:gd name="connsiteY7" fmla="*/ 0 h 5638800"/>
              <a:gd name="connsiteX8" fmla="*/ 7442746 w 8958578"/>
              <a:gd name="connsiteY8" fmla="*/ 3429000 h 5638800"/>
              <a:gd name="connsiteX9" fmla="*/ 6955359 w 8958578"/>
              <a:gd name="connsiteY9" fmla="*/ 3429000 h 5638800"/>
              <a:gd name="connsiteX10" fmla="*/ 6928754 w 8958578"/>
              <a:gd name="connsiteY10" fmla="*/ 3429000 h 5638800"/>
              <a:gd name="connsiteX11" fmla="*/ 6861157 w 8958578"/>
              <a:gd name="connsiteY11" fmla="*/ 3429000 h 5638800"/>
              <a:gd name="connsiteX12" fmla="*/ 6441367 w 8958578"/>
              <a:gd name="connsiteY12" fmla="*/ 3429000 h 5638800"/>
              <a:gd name="connsiteX13" fmla="*/ 6373770 w 8958578"/>
              <a:gd name="connsiteY13" fmla="*/ 3429000 h 5638800"/>
              <a:gd name="connsiteX14" fmla="*/ 6347165 w 8958578"/>
              <a:gd name="connsiteY14" fmla="*/ 3429000 h 5638800"/>
              <a:gd name="connsiteX15" fmla="*/ 5859778 w 8958578"/>
              <a:gd name="connsiteY15" fmla="*/ 3429000 h 5638800"/>
              <a:gd name="connsiteX16" fmla="*/ 2492702 w 8958578"/>
              <a:gd name="connsiteY16" fmla="*/ 0 h 5638800"/>
              <a:gd name="connsiteX17" fmla="*/ 3294183 w 8958578"/>
              <a:gd name="connsiteY17" fmla="*/ 0 h 5638800"/>
              <a:gd name="connsiteX18" fmla="*/ 3337934 w 8958578"/>
              <a:gd name="connsiteY18" fmla="*/ 0 h 5638800"/>
              <a:gd name="connsiteX19" fmla="*/ 3449093 w 8958578"/>
              <a:gd name="connsiteY19" fmla="*/ 0 h 5638800"/>
              <a:gd name="connsiteX20" fmla="*/ 4139414 w 8958578"/>
              <a:gd name="connsiteY20" fmla="*/ 0 h 5638800"/>
              <a:gd name="connsiteX21" fmla="*/ 4250573 w 8958578"/>
              <a:gd name="connsiteY21" fmla="*/ 0 h 5638800"/>
              <a:gd name="connsiteX22" fmla="*/ 4294324 w 8958578"/>
              <a:gd name="connsiteY22" fmla="*/ 0 h 5638800"/>
              <a:gd name="connsiteX23" fmla="*/ 5095805 w 8958578"/>
              <a:gd name="connsiteY23" fmla="*/ 0 h 5638800"/>
              <a:gd name="connsiteX24" fmla="*/ 2603103 w 8958578"/>
              <a:gd name="connsiteY24" fmla="*/ 5638800 h 5638800"/>
              <a:gd name="connsiteX25" fmla="*/ 1801622 w 8958578"/>
              <a:gd name="connsiteY25" fmla="*/ 5638800 h 5638800"/>
              <a:gd name="connsiteX26" fmla="*/ 1757871 w 8958578"/>
              <a:gd name="connsiteY26" fmla="*/ 5638800 h 5638800"/>
              <a:gd name="connsiteX27" fmla="*/ 1646712 w 8958578"/>
              <a:gd name="connsiteY27" fmla="*/ 5638800 h 5638800"/>
              <a:gd name="connsiteX28" fmla="*/ 956390 w 8958578"/>
              <a:gd name="connsiteY28" fmla="*/ 5638800 h 5638800"/>
              <a:gd name="connsiteX29" fmla="*/ 845231 w 8958578"/>
              <a:gd name="connsiteY29" fmla="*/ 5638800 h 5638800"/>
              <a:gd name="connsiteX30" fmla="*/ 801480 w 8958578"/>
              <a:gd name="connsiteY30" fmla="*/ 5638800 h 5638800"/>
              <a:gd name="connsiteX31" fmla="*/ 0 w 8958578"/>
              <a:gd name="connsiteY31" fmla="*/ 5638800 h 5638800"/>
              <a:gd name="connsiteX0" fmla="*/ 5859778 w 8958578"/>
              <a:gd name="connsiteY0" fmla="*/ 3429000 h 5638800"/>
              <a:gd name="connsiteX1" fmla="*/ 7862997 w 8958578"/>
              <a:gd name="connsiteY1" fmla="*/ 0 h 5638800"/>
              <a:gd name="connsiteX2" fmla="*/ 7889603 w 8958578"/>
              <a:gd name="connsiteY2" fmla="*/ 0 h 5638800"/>
              <a:gd name="connsiteX3" fmla="*/ 7957199 w 8958578"/>
              <a:gd name="connsiteY3" fmla="*/ 0 h 5638800"/>
              <a:gd name="connsiteX4" fmla="*/ 8376989 w 8958578"/>
              <a:gd name="connsiteY4" fmla="*/ 0 h 5638800"/>
              <a:gd name="connsiteX5" fmla="*/ 8444586 w 8958578"/>
              <a:gd name="connsiteY5" fmla="*/ 0 h 5638800"/>
              <a:gd name="connsiteX6" fmla="*/ 8471191 w 8958578"/>
              <a:gd name="connsiteY6" fmla="*/ 0 h 5638800"/>
              <a:gd name="connsiteX7" fmla="*/ 8958578 w 8958578"/>
              <a:gd name="connsiteY7" fmla="*/ 0 h 5638800"/>
              <a:gd name="connsiteX8" fmla="*/ 7442746 w 8958578"/>
              <a:gd name="connsiteY8" fmla="*/ 3429000 h 5638800"/>
              <a:gd name="connsiteX9" fmla="*/ 6955359 w 8958578"/>
              <a:gd name="connsiteY9" fmla="*/ 3429000 h 5638800"/>
              <a:gd name="connsiteX10" fmla="*/ 6928754 w 8958578"/>
              <a:gd name="connsiteY10" fmla="*/ 3429000 h 5638800"/>
              <a:gd name="connsiteX11" fmla="*/ 6861157 w 8958578"/>
              <a:gd name="connsiteY11" fmla="*/ 3429000 h 5638800"/>
              <a:gd name="connsiteX12" fmla="*/ 6441367 w 8958578"/>
              <a:gd name="connsiteY12" fmla="*/ 3429000 h 5638800"/>
              <a:gd name="connsiteX13" fmla="*/ 6373770 w 8958578"/>
              <a:gd name="connsiteY13" fmla="*/ 3429000 h 5638800"/>
              <a:gd name="connsiteX14" fmla="*/ 6347165 w 8958578"/>
              <a:gd name="connsiteY14" fmla="*/ 3429000 h 5638800"/>
              <a:gd name="connsiteX15" fmla="*/ 5859778 w 8958578"/>
              <a:gd name="connsiteY15" fmla="*/ 3429000 h 5638800"/>
              <a:gd name="connsiteX16" fmla="*/ 2492702 w 8958578"/>
              <a:gd name="connsiteY16" fmla="*/ 0 h 5638800"/>
              <a:gd name="connsiteX17" fmla="*/ 3294183 w 8958578"/>
              <a:gd name="connsiteY17" fmla="*/ 0 h 5638800"/>
              <a:gd name="connsiteX18" fmla="*/ 3337934 w 8958578"/>
              <a:gd name="connsiteY18" fmla="*/ 0 h 5638800"/>
              <a:gd name="connsiteX19" fmla="*/ 3449093 w 8958578"/>
              <a:gd name="connsiteY19" fmla="*/ 0 h 5638800"/>
              <a:gd name="connsiteX20" fmla="*/ 4139414 w 8958578"/>
              <a:gd name="connsiteY20" fmla="*/ 0 h 5638800"/>
              <a:gd name="connsiteX21" fmla="*/ 4250573 w 8958578"/>
              <a:gd name="connsiteY21" fmla="*/ 0 h 5638800"/>
              <a:gd name="connsiteX22" fmla="*/ 4294324 w 8958578"/>
              <a:gd name="connsiteY22" fmla="*/ 0 h 5638800"/>
              <a:gd name="connsiteX23" fmla="*/ 5095805 w 8958578"/>
              <a:gd name="connsiteY23" fmla="*/ 0 h 5638800"/>
              <a:gd name="connsiteX24" fmla="*/ 2603103 w 8958578"/>
              <a:gd name="connsiteY24" fmla="*/ 5638800 h 5638800"/>
              <a:gd name="connsiteX25" fmla="*/ 1801622 w 8958578"/>
              <a:gd name="connsiteY25" fmla="*/ 5638800 h 5638800"/>
              <a:gd name="connsiteX26" fmla="*/ 1757871 w 8958578"/>
              <a:gd name="connsiteY26" fmla="*/ 5638800 h 5638800"/>
              <a:gd name="connsiteX27" fmla="*/ 1646712 w 8958578"/>
              <a:gd name="connsiteY27" fmla="*/ 5638800 h 5638800"/>
              <a:gd name="connsiteX28" fmla="*/ 956390 w 8958578"/>
              <a:gd name="connsiteY28" fmla="*/ 5638800 h 5638800"/>
              <a:gd name="connsiteX29" fmla="*/ 845231 w 8958578"/>
              <a:gd name="connsiteY29" fmla="*/ 5638800 h 5638800"/>
              <a:gd name="connsiteX30" fmla="*/ 801480 w 8958578"/>
              <a:gd name="connsiteY30" fmla="*/ 5638800 h 5638800"/>
              <a:gd name="connsiteX31" fmla="*/ 0 w 8958578"/>
              <a:gd name="connsiteY31" fmla="*/ 5638800 h 5638800"/>
              <a:gd name="connsiteX32" fmla="*/ 2492702 w 8958578"/>
              <a:gd name="connsiteY32" fmla="*/ 0 h 5638800"/>
              <a:gd name="connsiteX0" fmla="*/ 5859778 w 8958578"/>
              <a:gd name="connsiteY0" fmla="*/ 3429000 h 5638800"/>
              <a:gd name="connsiteX1" fmla="*/ 7862997 w 8958578"/>
              <a:gd name="connsiteY1" fmla="*/ 0 h 5638800"/>
              <a:gd name="connsiteX2" fmla="*/ 7889603 w 8958578"/>
              <a:gd name="connsiteY2" fmla="*/ 0 h 5638800"/>
              <a:gd name="connsiteX3" fmla="*/ 8376989 w 8958578"/>
              <a:gd name="connsiteY3" fmla="*/ 0 h 5638800"/>
              <a:gd name="connsiteX4" fmla="*/ 8444586 w 8958578"/>
              <a:gd name="connsiteY4" fmla="*/ 0 h 5638800"/>
              <a:gd name="connsiteX5" fmla="*/ 8471191 w 8958578"/>
              <a:gd name="connsiteY5" fmla="*/ 0 h 5638800"/>
              <a:gd name="connsiteX6" fmla="*/ 8958578 w 8958578"/>
              <a:gd name="connsiteY6" fmla="*/ 0 h 5638800"/>
              <a:gd name="connsiteX7" fmla="*/ 7442746 w 8958578"/>
              <a:gd name="connsiteY7" fmla="*/ 3429000 h 5638800"/>
              <a:gd name="connsiteX8" fmla="*/ 6955359 w 8958578"/>
              <a:gd name="connsiteY8" fmla="*/ 3429000 h 5638800"/>
              <a:gd name="connsiteX9" fmla="*/ 6928754 w 8958578"/>
              <a:gd name="connsiteY9" fmla="*/ 3429000 h 5638800"/>
              <a:gd name="connsiteX10" fmla="*/ 6861157 w 8958578"/>
              <a:gd name="connsiteY10" fmla="*/ 3429000 h 5638800"/>
              <a:gd name="connsiteX11" fmla="*/ 6441367 w 8958578"/>
              <a:gd name="connsiteY11" fmla="*/ 3429000 h 5638800"/>
              <a:gd name="connsiteX12" fmla="*/ 6373770 w 8958578"/>
              <a:gd name="connsiteY12" fmla="*/ 3429000 h 5638800"/>
              <a:gd name="connsiteX13" fmla="*/ 6347165 w 8958578"/>
              <a:gd name="connsiteY13" fmla="*/ 3429000 h 5638800"/>
              <a:gd name="connsiteX14" fmla="*/ 5859778 w 8958578"/>
              <a:gd name="connsiteY14" fmla="*/ 3429000 h 5638800"/>
              <a:gd name="connsiteX15" fmla="*/ 2492702 w 8958578"/>
              <a:gd name="connsiteY15" fmla="*/ 0 h 5638800"/>
              <a:gd name="connsiteX16" fmla="*/ 3294183 w 8958578"/>
              <a:gd name="connsiteY16" fmla="*/ 0 h 5638800"/>
              <a:gd name="connsiteX17" fmla="*/ 3337934 w 8958578"/>
              <a:gd name="connsiteY17" fmla="*/ 0 h 5638800"/>
              <a:gd name="connsiteX18" fmla="*/ 3449093 w 8958578"/>
              <a:gd name="connsiteY18" fmla="*/ 0 h 5638800"/>
              <a:gd name="connsiteX19" fmla="*/ 4139414 w 8958578"/>
              <a:gd name="connsiteY19" fmla="*/ 0 h 5638800"/>
              <a:gd name="connsiteX20" fmla="*/ 4250573 w 8958578"/>
              <a:gd name="connsiteY20" fmla="*/ 0 h 5638800"/>
              <a:gd name="connsiteX21" fmla="*/ 4294324 w 8958578"/>
              <a:gd name="connsiteY21" fmla="*/ 0 h 5638800"/>
              <a:gd name="connsiteX22" fmla="*/ 5095805 w 8958578"/>
              <a:gd name="connsiteY22" fmla="*/ 0 h 5638800"/>
              <a:gd name="connsiteX23" fmla="*/ 2603103 w 8958578"/>
              <a:gd name="connsiteY23" fmla="*/ 5638800 h 5638800"/>
              <a:gd name="connsiteX24" fmla="*/ 1801622 w 8958578"/>
              <a:gd name="connsiteY24" fmla="*/ 5638800 h 5638800"/>
              <a:gd name="connsiteX25" fmla="*/ 1757871 w 8958578"/>
              <a:gd name="connsiteY25" fmla="*/ 5638800 h 5638800"/>
              <a:gd name="connsiteX26" fmla="*/ 1646712 w 8958578"/>
              <a:gd name="connsiteY26" fmla="*/ 5638800 h 5638800"/>
              <a:gd name="connsiteX27" fmla="*/ 956390 w 8958578"/>
              <a:gd name="connsiteY27" fmla="*/ 5638800 h 5638800"/>
              <a:gd name="connsiteX28" fmla="*/ 845231 w 8958578"/>
              <a:gd name="connsiteY28" fmla="*/ 5638800 h 5638800"/>
              <a:gd name="connsiteX29" fmla="*/ 801480 w 8958578"/>
              <a:gd name="connsiteY29" fmla="*/ 5638800 h 5638800"/>
              <a:gd name="connsiteX30" fmla="*/ 0 w 8958578"/>
              <a:gd name="connsiteY30" fmla="*/ 5638800 h 5638800"/>
              <a:gd name="connsiteX31" fmla="*/ 2492702 w 8958578"/>
              <a:gd name="connsiteY31" fmla="*/ 0 h 5638800"/>
              <a:gd name="connsiteX0" fmla="*/ 5859778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7442746 w 8471191"/>
              <a:gd name="connsiteY6" fmla="*/ 3429000 h 5638800"/>
              <a:gd name="connsiteX7" fmla="*/ 6955359 w 8471191"/>
              <a:gd name="connsiteY7" fmla="*/ 3429000 h 5638800"/>
              <a:gd name="connsiteX8" fmla="*/ 6928754 w 8471191"/>
              <a:gd name="connsiteY8" fmla="*/ 3429000 h 5638800"/>
              <a:gd name="connsiteX9" fmla="*/ 6861157 w 8471191"/>
              <a:gd name="connsiteY9" fmla="*/ 3429000 h 5638800"/>
              <a:gd name="connsiteX10" fmla="*/ 6441367 w 8471191"/>
              <a:gd name="connsiteY10" fmla="*/ 3429000 h 5638800"/>
              <a:gd name="connsiteX11" fmla="*/ 6373770 w 8471191"/>
              <a:gd name="connsiteY11" fmla="*/ 3429000 h 5638800"/>
              <a:gd name="connsiteX12" fmla="*/ 6347165 w 8471191"/>
              <a:gd name="connsiteY12" fmla="*/ 3429000 h 5638800"/>
              <a:gd name="connsiteX13" fmla="*/ 5859778 w 8471191"/>
              <a:gd name="connsiteY13" fmla="*/ 3429000 h 5638800"/>
              <a:gd name="connsiteX14" fmla="*/ 2492702 w 8471191"/>
              <a:gd name="connsiteY14" fmla="*/ 0 h 5638800"/>
              <a:gd name="connsiteX15" fmla="*/ 3294183 w 8471191"/>
              <a:gd name="connsiteY15" fmla="*/ 0 h 5638800"/>
              <a:gd name="connsiteX16" fmla="*/ 3337934 w 8471191"/>
              <a:gd name="connsiteY16" fmla="*/ 0 h 5638800"/>
              <a:gd name="connsiteX17" fmla="*/ 3449093 w 8471191"/>
              <a:gd name="connsiteY17" fmla="*/ 0 h 5638800"/>
              <a:gd name="connsiteX18" fmla="*/ 4139414 w 8471191"/>
              <a:gd name="connsiteY18" fmla="*/ 0 h 5638800"/>
              <a:gd name="connsiteX19" fmla="*/ 4250573 w 8471191"/>
              <a:gd name="connsiteY19" fmla="*/ 0 h 5638800"/>
              <a:gd name="connsiteX20" fmla="*/ 4294324 w 8471191"/>
              <a:gd name="connsiteY20" fmla="*/ 0 h 5638800"/>
              <a:gd name="connsiteX21" fmla="*/ 5095805 w 8471191"/>
              <a:gd name="connsiteY21" fmla="*/ 0 h 5638800"/>
              <a:gd name="connsiteX22" fmla="*/ 2603103 w 8471191"/>
              <a:gd name="connsiteY22" fmla="*/ 5638800 h 5638800"/>
              <a:gd name="connsiteX23" fmla="*/ 1801622 w 8471191"/>
              <a:gd name="connsiteY23" fmla="*/ 5638800 h 5638800"/>
              <a:gd name="connsiteX24" fmla="*/ 1757871 w 8471191"/>
              <a:gd name="connsiteY24" fmla="*/ 5638800 h 5638800"/>
              <a:gd name="connsiteX25" fmla="*/ 1646712 w 8471191"/>
              <a:gd name="connsiteY25" fmla="*/ 5638800 h 5638800"/>
              <a:gd name="connsiteX26" fmla="*/ 956390 w 8471191"/>
              <a:gd name="connsiteY26" fmla="*/ 5638800 h 5638800"/>
              <a:gd name="connsiteX27" fmla="*/ 845231 w 8471191"/>
              <a:gd name="connsiteY27" fmla="*/ 5638800 h 5638800"/>
              <a:gd name="connsiteX28" fmla="*/ 801480 w 8471191"/>
              <a:gd name="connsiteY28" fmla="*/ 5638800 h 5638800"/>
              <a:gd name="connsiteX29" fmla="*/ 0 w 8471191"/>
              <a:gd name="connsiteY29" fmla="*/ 5638800 h 5638800"/>
              <a:gd name="connsiteX30" fmla="*/ 2492702 w 8471191"/>
              <a:gd name="connsiteY30" fmla="*/ 0 h 5638800"/>
              <a:gd name="connsiteX0" fmla="*/ 5859778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6928754 w 8471191"/>
              <a:gd name="connsiteY7" fmla="*/ 3429000 h 5638800"/>
              <a:gd name="connsiteX8" fmla="*/ 6861157 w 8471191"/>
              <a:gd name="connsiteY8" fmla="*/ 3429000 h 5638800"/>
              <a:gd name="connsiteX9" fmla="*/ 6441367 w 8471191"/>
              <a:gd name="connsiteY9" fmla="*/ 3429000 h 5638800"/>
              <a:gd name="connsiteX10" fmla="*/ 6373770 w 8471191"/>
              <a:gd name="connsiteY10" fmla="*/ 3429000 h 5638800"/>
              <a:gd name="connsiteX11" fmla="*/ 6347165 w 8471191"/>
              <a:gd name="connsiteY11" fmla="*/ 3429000 h 5638800"/>
              <a:gd name="connsiteX12" fmla="*/ 5859778 w 8471191"/>
              <a:gd name="connsiteY12" fmla="*/ 3429000 h 5638800"/>
              <a:gd name="connsiteX13" fmla="*/ 2492702 w 8471191"/>
              <a:gd name="connsiteY13" fmla="*/ 0 h 5638800"/>
              <a:gd name="connsiteX14" fmla="*/ 3294183 w 8471191"/>
              <a:gd name="connsiteY14" fmla="*/ 0 h 5638800"/>
              <a:gd name="connsiteX15" fmla="*/ 3337934 w 8471191"/>
              <a:gd name="connsiteY15" fmla="*/ 0 h 5638800"/>
              <a:gd name="connsiteX16" fmla="*/ 3449093 w 8471191"/>
              <a:gd name="connsiteY16" fmla="*/ 0 h 5638800"/>
              <a:gd name="connsiteX17" fmla="*/ 4139414 w 8471191"/>
              <a:gd name="connsiteY17" fmla="*/ 0 h 5638800"/>
              <a:gd name="connsiteX18" fmla="*/ 4250573 w 8471191"/>
              <a:gd name="connsiteY18" fmla="*/ 0 h 5638800"/>
              <a:gd name="connsiteX19" fmla="*/ 4294324 w 8471191"/>
              <a:gd name="connsiteY19" fmla="*/ 0 h 5638800"/>
              <a:gd name="connsiteX20" fmla="*/ 5095805 w 8471191"/>
              <a:gd name="connsiteY20" fmla="*/ 0 h 5638800"/>
              <a:gd name="connsiteX21" fmla="*/ 2603103 w 8471191"/>
              <a:gd name="connsiteY21" fmla="*/ 5638800 h 5638800"/>
              <a:gd name="connsiteX22" fmla="*/ 1801622 w 8471191"/>
              <a:gd name="connsiteY22" fmla="*/ 5638800 h 5638800"/>
              <a:gd name="connsiteX23" fmla="*/ 1757871 w 8471191"/>
              <a:gd name="connsiteY23" fmla="*/ 5638800 h 5638800"/>
              <a:gd name="connsiteX24" fmla="*/ 1646712 w 8471191"/>
              <a:gd name="connsiteY24" fmla="*/ 5638800 h 5638800"/>
              <a:gd name="connsiteX25" fmla="*/ 956390 w 8471191"/>
              <a:gd name="connsiteY25" fmla="*/ 5638800 h 5638800"/>
              <a:gd name="connsiteX26" fmla="*/ 845231 w 8471191"/>
              <a:gd name="connsiteY26" fmla="*/ 5638800 h 5638800"/>
              <a:gd name="connsiteX27" fmla="*/ 801480 w 8471191"/>
              <a:gd name="connsiteY27" fmla="*/ 5638800 h 5638800"/>
              <a:gd name="connsiteX28" fmla="*/ 0 w 8471191"/>
              <a:gd name="connsiteY28" fmla="*/ 5638800 h 5638800"/>
              <a:gd name="connsiteX29" fmla="*/ 2492702 w 8471191"/>
              <a:gd name="connsiteY29" fmla="*/ 0 h 5638800"/>
              <a:gd name="connsiteX0" fmla="*/ 5859778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6928754 w 8471191"/>
              <a:gd name="connsiteY7" fmla="*/ 3429000 h 5638800"/>
              <a:gd name="connsiteX8" fmla="*/ 6441367 w 8471191"/>
              <a:gd name="connsiteY8" fmla="*/ 3429000 h 5638800"/>
              <a:gd name="connsiteX9" fmla="*/ 6373770 w 8471191"/>
              <a:gd name="connsiteY9" fmla="*/ 3429000 h 5638800"/>
              <a:gd name="connsiteX10" fmla="*/ 6347165 w 8471191"/>
              <a:gd name="connsiteY10" fmla="*/ 3429000 h 5638800"/>
              <a:gd name="connsiteX11" fmla="*/ 5859778 w 8471191"/>
              <a:gd name="connsiteY11" fmla="*/ 3429000 h 5638800"/>
              <a:gd name="connsiteX12" fmla="*/ 2492702 w 8471191"/>
              <a:gd name="connsiteY12" fmla="*/ 0 h 5638800"/>
              <a:gd name="connsiteX13" fmla="*/ 3294183 w 8471191"/>
              <a:gd name="connsiteY13" fmla="*/ 0 h 5638800"/>
              <a:gd name="connsiteX14" fmla="*/ 3337934 w 8471191"/>
              <a:gd name="connsiteY14" fmla="*/ 0 h 5638800"/>
              <a:gd name="connsiteX15" fmla="*/ 3449093 w 8471191"/>
              <a:gd name="connsiteY15" fmla="*/ 0 h 5638800"/>
              <a:gd name="connsiteX16" fmla="*/ 4139414 w 8471191"/>
              <a:gd name="connsiteY16" fmla="*/ 0 h 5638800"/>
              <a:gd name="connsiteX17" fmla="*/ 4250573 w 8471191"/>
              <a:gd name="connsiteY17" fmla="*/ 0 h 5638800"/>
              <a:gd name="connsiteX18" fmla="*/ 4294324 w 8471191"/>
              <a:gd name="connsiteY18" fmla="*/ 0 h 5638800"/>
              <a:gd name="connsiteX19" fmla="*/ 5095805 w 8471191"/>
              <a:gd name="connsiteY19" fmla="*/ 0 h 5638800"/>
              <a:gd name="connsiteX20" fmla="*/ 2603103 w 8471191"/>
              <a:gd name="connsiteY20" fmla="*/ 5638800 h 5638800"/>
              <a:gd name="connsiteX21" fmla="*/ 1801622 w 8471191"/>
              <a:gd name="connsiteY21" fmla="*/ 5638800 h 5638800"/>
              <a:gd name="connsiteX22" fmla="*/ 1757871 w 8471191"/>
              <a:gd name="connsiteY22" fmla="*/ 5638800 h 5638800"/>
              <a:gd name="connsiteX23" fmla="*/ 1646712 w 8471191"/>
              <a:gd name="connsiteY23" fmla="*/ 5638800 h 5638800"/>
              <a:gd name="connsiteX24" fmla="*/ 956390 w 8471191"/>
              <a:gd name="connsiteY24" fmla="*/ 5638800 h 5638800"/>
              <a:gd name="connsiteX25" fmla="*/ 845231 w 8471191"/>
              <a:gd name="connsiteY25" fmla="*/ 5638800 h 5638800"/>
              <a:gd name="connsiteX26" fmla="*/ 801480 w 8471191"/>
              <a:gd name="connsiteY26" fmla="*/ 5638800 h 5638800"/>
              <a:gd name="connsiteX27" fmla="*/ 0 w 8471191"/>
              <a:gd name="connsiteY27" fmla="*/ 5638800 h 5638800"/>
              <a:gd name="connsiteX28" fmla="*/ 2492702 w 8471191"/>
              <a:gd name="connsiteY28" fmla="*/ 0 h 5638800"/>
              <a:gd name="connsiteX0" fmla="*/ 5859778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6928754 w 8471191"/>
              <a:gd name="connsiteY7" fmla="*/ 3429000 h 5638800"/>
              <a:gd name="connsiteX8" fmla="*/ 6441367 w 8471191"/>
              <a:gd name="connsiteY8" fmla="*/ 3429000 h 5638800"/>
              <a:gd name="connsiteX9" fmla="*/ 6373770 w 8471191"/>
              <a:gd name="connsiteY9" fmla="*/ 3429000 h 5638800"/>
              <a:gd name="connsiteX10" fmla="*/ 5859778 w 8471191"/>
              <a:gd name="connsiteY10" fmla="*/ 3429000 h 5638800"/>
              <a:gd name="connsiteX11" fmla="*/ 2492702 w 8471191"/>
              <a:gd name="connsiteY11" fmla="*/ 0 h 5638800"/>
              <a:gd name="connsiteX12" fmla="*/ 3294183 w 8471191"/>
              <a:gd name="connsiteY12" fmla="*/ 0 h 5638800"/>
              <a:gd name="connsiteX13" fmla="*/ 3337934 w 8471191"/>
              <a:gd name="connsiteY13" fmla="*/ 0 h 5638800"/>
              <a:gd name="connsiteX14" fmla="*/ 3449093 w 8471191"/>
              <a:gd name="connsiteY14" fmla="*/ 0 h 5638800"/>
              <a:gd name="connsiteX15" fmla="*/ 4139414 w 8471191"/>
              <a:gd name="connsiteY15" fmla="*/ 0 h 5638800"/>
              <a:gd name="connsiteX16" fmla="*/ 4250573 w 8471191"/>
              <a:gd name="connsiteY16" fmla="*/ 0 h 5638800"/>
              <a:gd name="connsiteX17" fmla="*/ 4294324 w 8471191"/>
              <a:gd name="connsiteY17" fmla="*/ 0 h 5638800"/>
              <a:gd name="connsiteX18" fmla="*/ 5095805 w 8471191"/>
              <a:gd name="connsiteY18" fmla="*/ 0 h 5638800"/>
              <a:gd name="connsiteX19" fmla="*/ 2603103 w 8471191"/>
              <a:gd name="connsiteY19" fmla="*/ 5638800 h 5638800"/>
              <a:gd name="connsiteX20" fmla="*/ 1801622 w 8471191"/>
              <a:gd name="connsiteY20" fmla="*/ 5638800 h 5638800"/>
              <a:gd name="connsiteX21" fmla="*/ 1757871 w 8471191"/>
              <a:gd name="connsiteY21" fmla="*/ 5638800 h 5638800"/>
              <a:gd name="connsiteX22" fmla="*/ 1646712 w 8471191"/>
              <a:gd name="connsiteY22" fmla="*/ 5638800 h 5638800"/>
              <a:gd name="connsiteX23" fmla="*/ 956390 w 8471191"/>
              <a:gd name="connsiteY23" fmla="*/ 5638800 h 5638800"/>
              <a:gd name="connsiteX24" fmla="*/ 845231 w 8471191"/>
              <a:gd name="connsiteY24" fmla="*/ 5638800 h 5638800"/>
              <a:gd name="connsiteX25" fmla="*/ 801480 w 8471191"/>
              <a:gd name="connsiteY25" fmla="*/ 5638800 h 5638800"/>
              <a:gd name="connsiteX26" fmla="*/ 0 w 8471191"/>
              <a:gd name="connsiteY26" fmla="*/ 5638800 h 5638800"/>
              <a:gd name="connsiteX27" fmla="*/ 2492702 w 8471191"/>
              <a:gd name="connsiteY27" fmla="*/ 0 h 5638800"/>
              <a:gd name="connsiteX0" fmla="*/ 6373770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6928754 w 8471191"/>
              <a:gd name="connsiteY7" fmla="*/ 3429000 h 5638800"/>
              <a:gd name="connsiteX8" fmla="*/ 6441367 w 8471191"/>
              <a:gd name="connsiteY8" fmla="*/ 3429000 h 5638800"/>
              <a:gd name="connsiteX9" fmla="*/ 6373770 w 8471191"/>
              <a:gd name="connsiteY9" fmla="*/ 3429000 h 5638800"/>
              <a:gd name="connsiteX10" fmla="*/ 2492702 w 8471191"/>
              <a:gd name="connsiteY10" fmla="*/ 0 h 5638800"/>
              <a:gd name="connsiteX11" fmla="*/ 3294183 w 8471191"/>
              <a:gd name="connsiteY11" fmla="*/ 0 h 5638800"/>
              <a:gd name="connsiteX12" fmla="*/ 3337934 w 8471191"/>
              <a:gd name="connsiteY12" fmla="*/ 0 h 5638800"/>
              <a:gd name="connsiteX13" fmla="*/ 3449093 w 8471191"/>
              <a:gd name="connsiteY13" fmla="*/ 0 h 5638800"/>
              <a:gd name="connsiteX14" fmla="*/ 4139414 w 8471191"/>
              <a:gd name="connsiteY14" fmla="*/ 0 h 5638800"/>
              <a:gd name="connsiteX15" fmla="*/ 4250573 w 8471191"/>
              <a:gd name="connsiteY15" fmla="*/ 0 h 5638800"/>
              <a:gd name="connsiteX16" fmla="*/ 4294324 w 8471191"/>
              <a:gd name="connsiteY16" fmla="*/ 0 h 5638800"/>
              <a:gd name="connsiteX17" fmla="*/ 5095805 w 8471191"/>
              <a:gd name="connsiteY17" fmla="*/ 0 h 5638800"/>
              <a:gd name="connsiteX18" fmla="*/ 2603103 w 8471191"/>
              <a:gd name="connsiteY18" fmla="*/ 5638800 h 5638800"/>
              <a:gd name="connsiteX19" fmla="*/ 1801622 w 8471191"/>
              <a:gd name="connsiteY19" fmla="*/ 5638800 h 5638800"/>
              <a:gd name="connsiteX20" fmla="*/ 1757871 w 8471191"/>
              <a:gd name="connsiteY20" fmla="*/ 5638800 h 5638800"/>
              <a:gd name="connsiteX21" fmla="*/ 1646712 w 8471191"/>
              <a:gd name="connsiteY21" fmla="*/ 5638800 h 5638800"/>
              <a:gd name="connsiteX22" fmla="*/ 956390 w 8471191"/>
              <a:gd name="connsiteY22" fmla="*/ 5638800 h 5638800"/>
              <a:gd name="connsiteX23" fmla="*/ 845231 w 8471191"/>
              <a:gd name="connsiteY23" fmla="*/ 5638800 h 5638800"/>
              <a:gd name="connsiteX24" fmla="*/ 801480 w 8471191"/>
              <a:gd name="connsiteY24" fmla="*/ 5638800 h 5638800"/>
              <a:gd name="connsiteX25" fmla="*/ 0 w 8471191"/>
              <a:gd name="connsiteY25" fmla="*/ 5638800 h 5638800"/>
              <a:gd name="connsiteX26" fmla="*/ 2492702 w 8471191"/>
              <a:gd name="connsiteY26" fmla="*/ 0 h 5638800"/>
              <a:gd name="connsiteX0" fmla="*/ 6441367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6928754 w 8471191"/>
              <a:gd name="connsiteY7" fmla="*/ 3429000 h 5638800"/>
              <a:gd name="connsiteX8" fmla="*/ 6441367 w 8471191"/>
              <a:gd name="connsiteY8" fmla="*/ 3429000 h 5638800"/>
              <a:gd name="connsiteX9" fmla="*/ 2492702 w 8471191"/>
              <a:gd name="connsiteY9" fmla="*/ 0 h 5638800"/>
              <a:gd name="connsiteX10" fmla="*/ 3294183 w 8471191"/>
              <a:gd name="connsiteY10" fmla="*/ 0 h 5638800"/>
              <a:gd name="connsiteX11" fmla="*/ 3337934 w 8471191"/>
              <a:gd name="connsiteY11" fmla="*/ 0 h 5638800"/>
              <a:gd name="connsiteX12" fmla="*/ 3449093 w 8471191"/>
              <a:gd name="connsiteY12" fmla="*/ 0 h 5638800"/>
              <a:gd name="connsiteX13" fmla="*/ 4139414 w 8471191"/>
              <a:gd name="connsiteY13" fmla="*/ 0 h 5638800"/>
              <a:gd name="connsiteX14" fmla="*/ 4250573 w 8471191"/>
              <a:gd name="connsiteY14" fmla="*/ 0 h 5638800"/>
              <a:gd name="connsiteX15" fmla="*/ 4294324 w 8471191"/>
              <a:gd name="connsiteY15" fmla="*/ 0 h 5638800"/>
              <a:gd name="connsiteX16" fmla="*/ 5095805 w 8471191"/>
              <a:gd name="connsiteY16" fmla="*/ 0 h 5638800"/>
              <a:gd name="connsiteX17" fmla="*/ 2603103 w 8471191"/>
              <a:gd name="connsiteY17" fmla="*/ 5638800 h 5638800"/>
              <a:gd name="connsiteX18" fmla="*/ 1801622 w 8471191"/>
              <a:gd name="connsiteY18" fmla="*/ 5638800 h 5638800"/>
              <a:gd name="connsiteX19" fmla="*/ 1757871 w 8471191"/>
              <a:gd name="connsiteY19" fmla="*/ 5638800 h 5638800"/>
              <a:gd name="connsiteX20" fmla="*/ 1646712 w 8471191"/>
              <a:gd name="connsiteY20" fmla="*/ 5638800 h 5638800"/>
              <a:gd name="connsiteX21" fmla="*/ 956390 w 8471191"/>
              <a:gd name="connsiteY21" fmla="*/ 5638800 h 5638800"/>
              <a:gd name="connsiteX22" fmla="*/ 845231 w 8471191"/>
              <a:gd name="connsiteY22" fmla="*/ 5638800 h 5638800"/>
              <a:gd name="connsiteX23" fmla="*/ 801480 w 8471191"/>
              <a:gd name="connsiteY23" fmla="*/ 5638800 h 5638800"/>
              <a:gd name="connsiteX24" fmla="*/ 0 w 8471191"/>
              <a:gd name="connsiteY24" fmla="*/ 5638800 h 5638800"/>
              <a:gd name="connsiteX25" fmla="*/ 2492702 w 8471191"/>
              <a:gd name="connsiteY25" fmla="*/ 0 h 5638800"/>
              <a:gd name="connsiteX0" fmla="*/ 6441367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6441367 w 8471191"/>
              <a:gd name="connsiteY7" fmla="*/ 3429000 h 5638800"/>
              <a:gd name="connsiteX8" fmla="*/ 2492702 w 8471191"/>
              <a:gd name="connsiteY8" fmla="*/ 0 h 5638800"/>
              <a:gd name="connsiteX9" fmla="*/ 3294183 w 8471191"/>
              <a:gd name="connsiteY9" fmla="*/ 0 h 5638800"/>
              <a:gd name="connsiteX10" fmla="*/ 3337934 w 8471191"/>
              <a:gd name="connsiteY10" fmla="*/ 0 h 5638800"/>
              <a:gd name="connsiteX11" fmla="*/ 3449093 w 8471191"/>
              <a:gd name="connsiteY11" fmla="*/ 0 h 5638800"/>
              <a:gd name="connsiteX12" fmla="*/ 4139414 w 8471191"/>
              <a:gd name="connsiteY12" fmla="*/ 0 h 5638800"/>
              <a:gd name="connsiteX13" fmla="*/ 4250573 w 8471191"/>
              <a:gd name="connsiteY13" fmla="*/ 0 h 5638800"/>
              <a:gd name="connsiteX14" fmla="*/ 4294324 w 8471191"/>
              <a:gd name="connsiteY14" fmla="*/ 0 h 5638800"/>
              <a:gd name="connsiteX15" fmla="*/ 5095805 w 8471191"/>
              <a:gd name="connsiteY15" fmla="*/ 0 h 5638800"/>
              <a:gd name="connsiteX16" fmla="*/ 2603103 w 8471191"/>
              <a:gd name="connsiteY16" fmla="*/ 5638800 h 5638800"/>
              <a:gd name="connsiteX17" fmla="*/ 1801622 w 8471191"/>
              <a:gd name="connsiteY17" fmla="*/ 5638800 h 5638800"/>
              <a:gd name="connsiteX18" fmla="*/ 1757871 w 8471191"/>
              <a:gd name="connsiteY18" fmla="*/ 5638800 h 5638800"/>
              <a:gd name="connsiteX19" fmla="*/ 1646712 w 8471191"/>
              <a:gd name="connsiteY19" fmla="*/ 5638800 h 5638800"/>
              <a:gd name="connsiteX20" fmla="*/ 956390 w 8471191"/>
              <a:gd name="connsiteY20" fmla="*/ 5638800 h 5638800"/>
              <a:gd name="connsiteX21" fmla="*/ 845231 w 8471191"/>
              <a:gd name="connsiteY21" fmla="*/ 5638800 h 5638800"/>
              <a:gd name="connsiteX22" fmla="*/ 801480 w 8471191"/>
              <a:gd name="connsiteY22" fmla="*/ 5638800 h 5638800"/>
              <a:gd name="connsiteX23" fmla="*/ 0 w 8471191"/>
              <a:gd name="connsiteY23" fmla="*/ 5638800 h 5638800"/>
              <a:gd name="connsiteX24" fmla="*/ 2492702 w 8471191"/>
              <a:gd name="connsiteY24" fmla="*/ 0 h 5638800"/>
              <a:gd name="connsiteX0" fmla="*/ 6955359 w 8471191"/>
              <a:gd name="connsiteY0" fmla="*/ 3429000 h 5638800"/>
              <a:gd name="connsiteX1" fmla="*/ 7862997 w 8471191"/>
              <a:gd name="connsiteY1" fmla="*/ 0 h 5638800"/>
              <a:gd name="connsiteX2" fmla="*/ 7889603 w 8471191"/>
              <a:gd name="connsiteY2" fmla="*/ 0 h 5638800"/>
              <a:gd name="connsiteX3" fmla="*/ 8376989 w 8471191"/>
              <a:gd name="connsiteY3" fmla="*/ 0 h 5638800"/>
              <a:gd name="connsiteX4" fmla="*/ 8444586 w 8471191"/>
              <a:gd name="connsiteY4" fmla="*/ 0 h 5638800"/>
              <a:gd name="connsiteX5" fmla="*/ 8471191 w 8471191"/>
              <a:gd name="connsiteY5" fmla="*/ 0 h 5638800"/>
              <a:gd name="connsiteX6" fmla="*/ 6955359 w 8471191"/>
              <a:gd name="connsiteY6" fmla="*/ 3429000 h 5638800"/>
              <a:gd name="connsiteX7" fmla="*/ 2492702 w 8471191"/>
              <a:gd name="connsiteY7" fmla="*/ 0 h 5638800"/>
              <a:gd name="connsiteX8" fmla="*/ 3294183 w 8471191"/>
              <a:gd name="connsiteY8" fmla="*/ 0 h 5638800"/>
              <a:gd name="connsiteX9" fmla="*/ 3337934 w 8471191"/>
              <a:gd name="connsiteY9" fmla="*/ 0 h 5638800"/>
              <a:gd name="connsiteX10" fmla="*/ 3449093 w 8471191"/>
              <a:gd name="connsiteY10" fmla="*/ 0 h 5638800"/>
              <a:gd name="connsiteX11" fmla="*/ 4139414 w 8471191"/>
              <a:gd name="connsiteY11" fmla="*/ 0 h 5638800"/>
              <a:gd name="connsiteX12" fmla="*/ 4250573 w 8471191"/>
              <a:gd name="connsiteY12" fmla="*/ 0 h 5638800"/>
              <a:gd name="connsiteX13" fmla="*/ 4294324 w 8471191"/>
              <a:gd name="connsiteY13" fmla="*/ 0 h 5638800"/>
              <a:gd name="connsiteX14" fmla="*/ 5095805 w 8471191"/>
              <a:gd name="connsiteY14" fmla="*/ 0 h 5638800"/>
              <a:gd name="connsiteX15" fmla="*/ 2603103 w 8471191"/>
              <a:gd name="connsiteY15" fmla="*/ 5638800 h 5638800"/>
              <a:gd name="connsiteX16" fmla="*/ 1801622 w 8471191"/>
              <a:gd name="connsiteY16" fmla="*/ 5638800 h 5638800"/>
              <a:gd name="connsiteX17" fmla="*/ 1757871 w 8471191"/>
              <a:gd name="connsiteY17" fmla="*/ 5638800 h 5638800"/>
              <a:gd name="connsiteX18" fmla="*/ 1646712 w 8471191"/>
              <a:gd name="connsiteY18" fmla="*/ 5638800 h 5638800"/>
              <a:gd name="connsiteX19" fmla="*/ 956390 w 8471191"/>
              <a:gd name="connsiteY19" fmla="*/ 5638800 h 5638800"/>
              <a:gd name="connsiteX20" fmla="*/ 845231 w 8471191"/>
              <a:gd name="connsiteY20" fmla="*/ 5638800 h 5638800"/>
              <a:gd name="connsiteX21" fmla="*/ 801480 w 8471191"/>
              <a:gd name="connsiteY21" fmla="*/ 5638800 h 5638800"/>
              <a:gd name="connsiteX22" fmla="*/ 0 w 8471191"/>
              <a:gd name="connsiteY22" fmla="*/ 5638800 h 5638800"/>
              <a:gd name="connsiteX23" fmla="*/ 2492702 w 8471191"/>
              <a:gd name="connsiteY23" fmla="*/ 0 h 5638800"/>
              <a:gd name="connsiteX0" fmla="*/ 6955359 w 8471191"/>
              <a:gd name="connsiteY0" fmla="*/ 3429000 h 5638800"/>
              <a:gd name="connsiteX1" fmla="*/ 7862997 w 8471191"/>
              <a:gd name="connsiteY1" fmla="*/ 0 h 5638800"/>
              <a:gd name="connsiteX2" fmla="*/ 8376989 w 8471191"/>
              <a:gd name="connsiteY2" fmla="*/ 0 h 5638800"/>
              <a:gd name="connsiteX3" fmla="*/ 8444586 w 8471191"/>
              <a:gd name="connsiteY3" fmla="*/ 0 h 5638800"/>
              <a:gd name="connsiteX4" fmla="*/ 8471191 w 8471191"/>
              <a:gd name="connsiteY4" fmla="*/ 0 h 5638800"/>
              <a:gd name="connsiteX5" fmla="*/ 6955359 w 8471191"/>
              <a:gd name="connsiteY5" fmla="*/ 3429000 h 5638800"/>
              <a:gd name="connsiteX6" fmla="*/ 2492702 w 8471191"/>
              <a:gd name="connsiteY6" fmla="*/ 0 h 5638800"/>
              <a:gd name="connsiteX7" fmla="*/ 3294183 w 8471191"/>
              <a:gd name="connsiteY7" fmla="*/ 0 h 5638800"/>
              <a:gd name="connsiteX8" fmla="*/ 3337934 w 8471191"/>
              <a:gd name="connsiteY8" fmla="*/ 0 h 5638800"/>
              <a:gd name="connsiteX9" fmla="*/ 3449093 w 8471191"/>
              <a:gd name="connsiteY9" fmla="*/ 0 h 5638800"/>
              <a:gd name="connsiteX10" fmla="*/ 4139414 w 8471191"/>
              <a:gd name="connsiteY10" fmla="*/ 0 h 5638800"/>
              <a:gd name="connsiteX11" fmla="*/ 4250573 w 8471191"/>
              <a:gd name="connsiteY11" fmla="*/ 0 h 5638800"/>
              <a:gd name="connsiteX12" fmla="*/ 4294324 w 8471191"/>
              <a:gd name="connsiteY12" fmla="*/ 0 h 5638800"/>
              <a:gd name="connsiteX13" fmla="*/ 5095805 w 8471191"/>
              <a:gd name="connsiteY13" fmla="*/ 0 h 5638800"/>
              <a:gd name="connsiteX14" fmla="*/ 2603103 w 8471191"/>
              <a:gd name="connsiteY14" fmla="*/ 5638800 h 5638800"/>
              <a:gd name="connsiteX15" fmla="*/ 1801622 w 8471191"/>
              <a:gd name="connsiteY15" fmla="*/ 5638800 h 5638800"/>
              <a:gd name="connsiteX16" fmla="*/ 1757871 w 8471191"/>
              <a:gd name="connsiteY16" fmla="*/ 5638800 h 5638800"/>
              <a:gd name="connsiteX17" fmla="*/ 1646712 w 8471191"/>
              <a:gd name="connsiteY17" fmla="*/ 5638800 h 5638800"/>
              <a:gd name="connsiteX18" fmla="*/ 956390 w 8471191"/>
              <a:gd name="connsiteY18" fmla="*/ 5638800 h 5638800"/>
              <a:gd name="connsiteX19" fmla="*/ 845231 w 8471191"/>
              <a:gd name="connsiteY19" fmla="*/ 5638800 h 5638800"/>
              <a:gd name="connsiteX20" fmla="*/ 801480 w 8471191"/>
              <a:gd name="connsiteY20" fmla="*/ 5638800 h 5638800"/>
              <a:gd name="connsiteX21" fmla="*/ 0 w 8471191"/>
              <a:gd name="connsiteY21" fmla="*/ 5638800 h 5638800"/>
              <a:gd name="connsiteX22" fmla="*/ 2492702 w 8471191"/>
              <a:gd name="connsiteY22" fmla="*/ 0 h 5638800"/>
              <a:gd name="connsiteX0" fmla="*/ 6955359 w 8444586"/>
              <a:gd name="connsiteY0" fmla="*/ 3429000 h 5638800"/>
              <a:gd name="connsiteX1" fmla="*/ 7862997 w 8444586"/>
              <a:gd name="connsiteY1" fmla="*/ 0 h 5638800"/>
              <a:gd name="connsiteX2" fmla="*/ 8376989 w 8444586"/>
              <a:gd name="connsiteY2" fmla="*/ 0 h 5638800"/>
              <a:gd name="connsiteX3" fmla="*/ 8444586 w 8444586"/>
              <a:gd name="connsiteY3" fmla="*/ 0 h 5638800"/>
              <a:gd name="connsiteX4" fmla="*/ 6955359 w 8444586"/>
              <a:gd name="connsiteY4" fmla="*/ 3429000 h 5638800"/>
              <a:gd name="connsiteX5" fmla="*/ 2492702 w 8444586"/>
              <a:gd name="connsiteY5" fmla="*/ 0 h 5638800"/>
              <a:gd name="connsiteX6" fmla="*/ 3294183 w 8444586"/>
              <a:gd name="connsiteY6" fmla="*/ 0 h 5638800"/>
              <a:gd name="connsiteX7" fmla="*/ 3337934 w 8444586"/>
              <a:gd name="connsiteY7" fmla="*/ 0 h 5638800"/>
              <a:gd name="connsiteX8" fmla="*/ 3449093 w 8444586"/>
              <a:gd name="connsiteY8" fmla="*/ 0 h 5638800"/>
              <a:gd name="connsiteX9" fmla="*/ 4139414 w 8444586"/>
              <a:gd name="connsiteY9" fmla="*/ 0 h 5638800"/>
              <a:gd name="connsiteX10" fmla="*/ 4250573 w 8444586"/>
              <a:gd name="connsiteY10" fmla="*/ 0 h 5638800"/>
              <a:gd name="connsiteX11" fmla="*/ 4294324 w 8444586"/>
              <a:gd name="connsiteY11" fmla="*/ 0 h 5638800"/>
              <a:gd name="connsiteX12" fmla="*/ 5095805 w 8444586"/>
              <a:gd name="connsiteY12" fmla="*/ 0 h 5638800"/>
              <a:gd name="connsiteX13" fmla="*/ 2603103 w 8444586"/>
              <a:gd name="connsiteY13" fmla="*/ 5638800 h 5638800"/>
              <a:gd name="connsiteX14" fmla="*/ 1801622 w 8444586"/>
              <a:gd name="connsiteY14" fmla="*/ 5638800 h 5638800"/>
              <a:gd name="connsiteX15" fmla="*/ 1757871 w 8444586"/>
              <a:gd name="connsiteY15" fmla="*/ 5638800 h 5638800"/>
              <a:gd name="connsiteX16" fmla="*/ 1646712 w 8444586"/>
              <a:gd name="connsiteY16" fmla="*/ 5638800 h 5638800"/>
              <a:gd name="connsiteX17" fmla="*/ 956390 w 8444586"/>
              <a:gd name="connsiteY17" fmla="*/ 5638800 h 5638800"/>
              <a:gd name="connsiteX18" fmla="*/ 845231 w 8444586"/>
              <a:gd name="connsiteY18" fmla="*/ 5638800 h 5638800"/>
              <a:gd name="connsiteX19" fmla="*/ 801480 w 8444586"/>
              <a:gd name="connsiteY19" fmla="*/ 5638800 h 5638800"/>
              <a:gd name="connsiteX20" fmla="*/ 0 w 8444586"/>
              <a:gd name="connsiteY20" fmla="*/ 5638800 h 5638800"/>
              <a:gd name="connsiteX21" fmla="*/ 2492702 w 8444586"/>
              <a:gd name="connsiteY21" fmla="*/ 0 h 5638800"/>
              <a:gd name="connsiteX0" fmla="*/ 6955359 w 8376989"/>
              <a:gd name="connsiteY0" fmla="*/ 3429000 h 5638800"/>
              <a:gd name="connsiteX1" fmla="*/ 7862997 w 8376989"/>
              <a:gd name="connsiteY1" fmla="*/ 0 h 5638800"/>
              <a:gd name="connsiteX2" fmla="*/ 8376989 w 8376989"/>
              <a:gd name="connsiteY2" fmla="*/ 0 h 5638800"/>
              <a:gd name="connsiteX3" fmla="*/ 6955359 w 8376989"/>
              <a:gd name="connsiteY3" fmla="*/ 3429000 h 5638800"/>
              <a:gd name="connsiteX4" fmla="*/ 2492702 w 8376989"/>
              <a:gd name="connsiteY4" fmla="*/ 0 h 5638800"/>
              <a:gd name="connsiteX5" fmla="*/ 3294183 w 8376989"/>
              <a:gd name="connsiteY5" fmla="*/ 0 h 5638800"/>
              <a:gd name="connsiteX6" fmla="*/ 3337934 w 8376989"/>
              <a:gd name="connsiteY6" fmla="*/ 0 h 5638800"/>
              <a:gd name="connsiteX7" fmla="*/ 3449093 w 8376989"/>
              <a:gd name="connsiteY7" fmla="*/ 0 h 5638800"/>
              <a:gd name="connsiteX8" fmla="*/ 4139414 w 8376989"/>
              <a:gd name="connsiteY8" fmla="*/ 0 h 5638800"/>
              <a:gd name="connsiteX9" fmla="*/ 4250573 w 8376989"/>
              <a:gd name="connsiteY9" fmla="*/ 0 h 5638800"/>
              <a:gd name="connsiteX10" fmla="*/ 4294324 w 8376989"/>
              <a:gd name="connsiteY10" fmla="*/ 0 h 5638800"/>
              <a:gd name="connsiteX11" fmla="*/ 5095805 w 8376989"/>
              <a:gd name="connsiteY11" fmla="*/ 0 h 5638800"/>
              <a:gd name="connsiteX12" fmla="*/ 2603103 w 8376989"/>
              <a:gd name="connsiteY12" fmla="*/ 5638800 h 5638800"/>
              <a:gd name="connsiteX13" fmla="*/ 1801622 w 8376989"/>
              <a:gd name="connsiteY13" fmla="*/ 5638800 h 5638800"/>
              <a:gd name="connsiteX14" fmla="*/ 1757871 w 8376989"/>
              <a:gd name="connsiteY14" fmla="*/ 5638800 h 5638800"/>
              <a:gd name="connsiteX15" fmla="*/ 1646712 w 8376989"/>
              <a:gd name="connsiteY15" fmla="*/ 5638800 h 5638800"/>
              <a:gd name="connsiteX16" fmla="*/ 956390 w 8376989"/>
              <a:gd name="connsiteY16" fmla="*/ 5638800 h 5638800"/>
              <a:gd name="connsiteX17" fmla="*/ 845231 w 8376989"/>
              <a:gd name="connsiteY17" fmla="*/ 5638800 h 5638800"/>
              <a:gd name="connsiteX18" fmla="*/ 801480 w 8376989"/>
              <a:gd name="connsiteY18" fmla="*/ 5638800 h 5638800"/>
              <a:gd name="connsiteX19" fmla="*/ 0 w 8376989"/>
              <a:gd name="connsiteY19" fmla="*/ 5638800 h 5638800"/>
              <a:gd name="connsiteX20" fmla="*/ 2492702 w 8376989"/>
              <a:gd name="connsiteY20" fmla="*/ 0 h 5638800"/>
              <a:gd name="connsiteX0" fmla="*/ 6955359 w 7862997"/>
              <a:gd name="connsiteY0" fmla="*/ 3429000 h 5638800"/>
              <a:gd name="connsiteX1" fmla="*/ 7862997 w 7862997"/>
              <a:gd name="connsiteY1" fmla="*/ 0 h 5638800"/>
              <a:gd name="connsiteX2" fmla="*/ 6955359 w 7862997"/>
              <a:gd name="connsiteY2" fmla="*/ 3429000 h 5638800"/>
              <a:gd name="connsiteX3" fmla="*/ 2492702 w 7862997"/>
              <a:gd name="connsiteY3" fmla="*/ 0 h 5638800"/>
              <a:gd name="connsiteX4" fmla="*/ 3294183 w 7862997"/>
              <a:gd name="connsiteY4" fmla="*/ 0 h 5638800"/>
              <a:gd name="connsiteX5" fmla="*/ 3337934 w 7862997"/>
              <a:gd name="connsiteY5" fmla="*/ 0 h 5638800"/>
              <a:gd name="connsiteX6" fmla="*/ 3449093 w 7862997"/>
              <a:gd name="connsiteY6" fmla="*/ 0 h 5638800"/>
              <a:gd name="connsiteX7" fmla="*/ 4139414 w 7862997"/>
              <a:gd name="connsiteY7" fmla="*/ 0 h 5638800"/>
              <a:gd name="connsiteX8" fmla="*/ 4250573 w 7862997"/>
              <a:gd name="connsiteY8" fmla="*/ 0 h 5638800"/>
              <a:gd name="connsiteX9" fmla="*/ 4294324 w 7862997"/>
              <a:gd name="connsiteY9" fmla="*/ 0 h 5638800"/>
              <a:gd name="connsiteX10" fmla="*/ 5095805 w 7862997"/>
              <a:gd name="connsiteY10" fmla="*/ 0 h 5638800"/>
              <a:gd name="connsiteX11" fmla="*/ 2603103 w 7862997"/>
              <a:gd name="connsiteY11" fmla="*/ 5638800 h 5638800"/>
              <a:gd name="connsiteX12" fmla="*/ 1801622 w 7862997"/>
              <a:gd name="connsiteY12" fmla="*/ 5638800 h 5638800"/>
              <a:gd name="connsiteX13" fmla="*/ 1757871 w 7862997"/>
              <a:gd name="connsiteY13" fmla="*/ 5638800 h 5638800"/>
              <a:gd name="connsiteX14" fmla="*/ 1646712 w 7862997"/>
              <a:gd name="connsiteY14" fmla="*/ 5638800 h 5638800"/>
              <a:gd name="connsiteX15" fmla="*/ 956390 w 7862997"/>
              <a:gd name="connsiteY15" fmla="*/ 5638800 h 5638800"/>
              <a:gd name="connsiteX16" fmla="*/ 845231 w 7862997"/>
              <a:gd name="connsiteY16" fmla="*/ 5638800 h 5638800"/>
              <a:gd name="connsiteX17" fmla="*/ 801480 w 7862997"/>
              <a:gd name="connsiteY17" fmla="*/ 5638800 h 5638800"/>
              <a:gd name="connsiteX18" fmla="*/ 0 w 7862997"/>
              <a:gd name="connsiteY18" fmla="*/ 5638800 h 5638800"/>
              <a:gd name="connsiteX19" fmla="*/ 2492702 w 7862997"/>
              <a:gd name="connsiteY19" fmla="*/ 0 h 5638800"/>
              <a:gd name="connsiteX0" fmla="*/ 2492702 w 5095805"/>
              <a:gd name="connsiteY0" fmla="*/ 0 h 5638800"/>
              <a:gd name="connsiteX1" fmla="*/ 3294183 w 5095805"/>
              <a:gd name="connsiteY1" fmla="*/ 0 h 5638800"/>
              <a:gd name="connsiteX2" fmla="*/ 3337934 w 5095805"/>
              <a:gd name="connsiteY2" fmla="*/ 0 h 5638800"/>
              <a:gd name="connsiteX3" fmla="*/ 3449093 w 5095805"/>
              <a:gd name="connsiteY3" fmla="*/ 0 h 5638800"/>
              <a:gd name="connsiteX4" fmla="*/ 4139414 w 5095805"/>
              <a:gd name="connsiteY4" fmla="*/ 0 h 5638800"/>
              <a:gd name="connsiteX5" fmla="*/ 4250573 w 5095805"/>
              <a:gd name="connsiteY5" fmla="*/ 0 h 5638800"/>
              <a:gd name="connsiteX6" fmla="*/ 4294324 w 5095805"/>
              <a:gd name="connsiteY6" fmla="*/ 0 h 5638800"/>
              <a:gd name="connsiteX7" fmla="*/ 5095805 w 5095805"/>
              <a:gd name="connsiteY7" fmla="*/ 0 h 5638800"/>
              <a:gd name="connsiteX8" fmla="*/ 2603103 w 5095805"/>
              <a:gd name="connsiteY8" fmla="*/ 5638800 h 5638800"/>
              <a:gd name="connsiteX9" fmla="*/ 1801622 w 5095805"/>
              <a:gd name="connsiteY9" fmla="*/ 5638800 h 5638800"/>
              <a:gd name="connsiteX10" fmla="*/ 1757871 w 5095805"/>
              <a:gd name="connsiteY10" fmla="*/ 5638800 h 5638800"/>
              <a:gd name="connsiteX11" fmla="*/ 1646712 w 5095805"/>
              <a:gd name="connsiteY11" fmla="*/ 5638800 h 5638800"/>
              <a:gd name="connsiteX12" fmla="*/ 956390 w 5095805"/>
              <a:gd name="connsiteY12" fmla="*/ 5638800 h 5638800"/>
              <a:gd name="connsiteX13" fmla="*/ 845231 w 5095805"/>
              <a:gd name="connsiteY13" fmla="*/ 5638800 h 5638800"/>
              <a:gd name="connsiteX14" fmla="*/ 801480 w 5095805"/>
              <a:gd name="connsiteY14" fmla="*/ 5638800 h 5638800"/>
              <a:gd name="connsiteX15" fmla="*/ 0 w 5095805"/>
              <a:gd name="connsiteY15" fmla="*/ 5638800 h 5638800"/>
              <a:gd name="connsiteX16" fmla="*/ 2492702 w 5095805"/>
              <a:gd name="connsiteY16" fmla="*/ 0 h 5638800"/>
              <a:gd name="connsiteX0" fmla="*/ 2492702 w 5095805"/>
              <a:gd name="connsiteY0" fmla="*/ 0 h 5645065"/>
              <a:gd name="connsiteX1" fmla="*/ 3294183 w 5095805"/>
              <a:gd name="connsiteY1" fmla="*/ 0 h 5645065"/>
              <a:gd name="connsiteX2" fmla="*/ 3337934 w 5095805"/>
              <a:gd name="connsiteY2" fmla="*/ 0 h 5645065"/>
              <a:gd name="connsiteX3" fmla="*/ 3449093 w 5095805"/>
              <a:gd name="connsiteY3" fmla="*/ 0 h 5645065"/>
              <a:gd name="connsiteX4" fmla="*/ 4139414 w 5095805"/>
              <a:gd name="connsiteY4" fmla="*/ 0 h 5645065"/>
              <a:gd name="connsiteX5" fmla="*/ 4250573 w 5095805"/>
              <a:gd name="connsiteY5" fmla="*/ 0 h 5645065"/>
              <a:gd name="connsiteX6" fmla="*/ 4294324 w 5095805"/>
              <a:gd name="connsiteY6" fmla="*/ 0 h 5645065"/>
              <a:gd name="connsiteX7" fmla="*/ 5095805 w 5095805"/>
              <a:gd name="connsiteY7" fmla="*/ 0 h 5645065"/>
              <a:gd name="connsiteX8" fmla="*/ 2206863 w 5095805"/>
              <a:gd name="connsiteY8" fmla="*/ 5645065 h 5645065"/>
              <a:gd name="connsiteX9" fmla="*/ 1801622 w 5095805"/>
              <a:gd name="connsiteY9" fmla="*/ 5638800 h 5645065"/>
              <a:gd name="connsiteX10" fmla="*/ 1757871 w 5095805"/>
              <a:gd name="connsiteY10" fmla="*/ 5638800 h 5645065"/>
              <a:gd name="connsiteX11" fmla="*/ 1646712 w 5095805"/>
              <a:gd name="connsiteY11" fmla="*/ 5638800 h 5645065"/>
              <a:gd name="connsiteX12" fmla="*/ 956390 w 5095805"/>
              <a:gd name="connsiteY12" fmla="*/ 5638800 h 5645065"/>
              <a:gd name="connsiteX13" fmla="*/ 845231 w 5095805"/>
              <a:gd name="connsiteY13" fmla="*/ 5638800 h 5645065"/>
              <a:gd name="connsiteX14" fmla="*/ 801480 w 5095805"/>
              <a:gd name="connsiteY14" fmla="*/ 5638800 h 5645065"/>
              <a:gd name="connsiteX15" fmla="*/ 0 w 5095805"/>
              <a:gd name="connsiteY15" fmla="*/ 5638800 h 5645065"/>
              <a:gd name="connsiteX16" fmla="*/ 2492702 w 5095805"/>
              <a:gd name="connsiteY16" fmla="*/ 0 h 5645065"/>
              <a:gd name="connsiteX0" fmla="*/ 2492702 w 4623365"/>
              <a:gd name="connsiteY0" fmla="*/ 0 h 5645065"/>
              <a:gd name="connsiteX1" fmla="*/ 3294183 w 4623365"/>
              <a:gd name="connsiteY1" fmla="*/ 0 h 5645065"/>
              <a:gd name="connsiteX2" fmla="*/ 3337934 w 4623365"/>
              <a:gd name="connsiteY2" fmla="*/ 0 h 5645065"/>
              <a:gd name="connsiteX3" fmla="*/ 3449093 w 4623365"/>
              <a:gd name="connsiteY3" fmla="*/ 0 h 5645065"/>
              <a:gd name="connsiteX4" fmla="*/ 4139414 w 4623365"/>
              <a:gd name="connsiteY4" fmla="*/ 0 h 5645065"/>
              <a:gd name="connsiteX5" fmla="*/ 4250573 w 4623365"/>
              <a:gd name="connsiteY5" fmla="*/ 0 h 5645065"/>
              <a:gd name="connsiteX6" fmla="*/ 4294324 w 4623365"/>
              <a:gd name="connsiteY6" fmla="*/ 0 h 5645065"/>
              <a:gd name="connsiteX7" fmla="*/ 4623365 w 4623365"/>
              <a:gd name="connsiteY7" fmla="*/ 6265 h 5645065"/>
              <a:gd name="connsiteX8" fmla="*/ 2206863 w 4623365"/>
              <a:gd name="connsiteY8" fmla="*/ 5645065 h 5645065"/>
              <a:gd name="connsiteX9" fmla="*/ 1801622 w 4623365"/>
              <a:gd name="connsiteY9" fmla="*/ 5638800 h 5645065"/>
              <a:gd name="connsiteX10" fmla="*/ 1757871 w 4623365"/>
              <a:gd name="connsiteY10" fmla="*/ 5638800 h 5645065"/>
              <a:gd name="connsiteX11" fmla="*/ 1646712 w 4623365"/>
              <a:gd name="connsiteY11" fmla="*/ 5638800 h 5645065"/>
              <a:gd name="connsiteX12" fmla="*/ 956390 w 4623365"/>
              <a:gd name="connsiteY12" fmla="*/ 5638800 h 5645065"/>
              <a:gd name="connsiteX13" fmla="*/ 845231 w 4623365"/>
              <a:gd name="connsiteY13" fmla="*/ 5638800 h 5645065"/>
              <a:gd name="connsiteX14" fmla="*/ 801480 w 4623365"/>
              <a:gd name="connsiteY14" fmla="*/ 5638800 h 5645065"/>
              <a:gd name="connsiteX15" fmla="*/ 0 w 4623365"/>
              <a:gd name="connsiteY15" fmla="*/ 5638800 h 5645065"/>
              <a:gd name="connsiteX16" fmla="*/ 2492702 w 4623365"/>
              <a:gd name="connsiteY16" fmla="*/ 0 h 5645065"/>
              <a:gd name="connsiteX0" fmla="*/ 2492702 w 4646225"/>
              <a:gd name="connsiteY0" fmla="*/ 6265 h 5651330"/>
              <a:gd name="connsiteX1" fmla="*/ 3294183 w 4646225"/>
              <a:gd name="connsiteY1" fmla="*/ 6265 h 5651330"/>
              <a:gd name="connsiteX2" fmla="*/ 3337934 w 4646225"/>
              <a:gd name="connsiteY2" fmla="*/ 6265 h 5651330"/>
              <a:gd name="connsiteX3" fmla="*/ 3449093 w 4646225"/>
              <a:gd name="connsiteY3" fmla="*/ 6265 h 5651330"/>
              <a:gd name="connsiteX4" fmla="*/ 4139414 w 4646225"/>
              <a:gd name="connsiteY4" fmla="*/ 6265 h 5651330"/>
              <a:gd name="connsiteX5" fmla="*/ 4250573 w 4646225"/>
              <a:gd name="connsiteY5" fmla="*/ 6265 h 5651330"/>
              <a:gd name="connsiteX6" fmla="*/ 4294324 w 4646225"/>
              <a:gd name="connsiteY6" fmla="*/ 6265 h 5651330"/>
              <a:gd name="connsiteX7" fmla="*/ 4646225 w 4646225"/>
              <a:gd name="connsiteY7" fmla="*/ 0 h 5651330"/>
              <a:gd name="connsiteX8" fmla="*/ 2206863 w 4646225"/>
              <a:gd name="connsiteY8" fmla="*/ 5651330 h 5651330"/>
              <a:gd name="connsiteX9" fmla="*/ 1801622 w 4646225"/>
              <a:gd name="connsiteY9" fmla="*/ 5645065 h 5651330"/>
              <a:gd name="connsiteX10" fmla="*/ 1757871 w 4646225"/>
              <a:gd name="connsiteY10" fmla="*/ 5645065 h 5651330"/>
              <a:gd name="connsiteX11" fmla="*/ 1646712 w 4646225"/>
              <a:gd name="connsiteY11" fmla="*/ 5645065 h 5651330"/>
              <a:gd name="connsiteX12" fmla="*/ 956390 w 4646225"/>
              <a:gd name="connsiteY12" fmla="*/ 5645065 h 5651330"/>
              <a:gd name="connsiteX13" fmla="*/ 845231 w 4646225"/>
              <a:gd name="connsiteY13" fmla="*/ 5645065 h 5651330"/>
              <a:gd name="connsiteX14" fmla="*/ 801480 w 4646225"/>
              <a:gd name="connsiteY14" fmla="*/ 5645065 h 5651330"/>
              <a:gd name="connsiteX15" fmla="*/ 0 w 4646225"/>
              <a:gd name="connsiteY15" fmla="*/ 5645065 h 5651330"/>
              <a:gd name="connsiteX16" fmla="*/ 2492702 w 4646225"/>
              <a:gd name="connsiteY16" fmla="*/ 6265 h 5651330"/>
              <a:gd name="connsiteX0" fmla="*/ 2492702 w 4638605"/>
              <a:gd name="connsiteY0" fmla="*/ 0 h 5645065"/>
              <a:gd name="connsiteX1" fmla="*/ 3294183 w 4638605"/>
              <a:gd name="connsiteY1" fmla="*/ 0 h 5645065"/>
              <a:gd name="connsiteX2" fmla="*/ 3337934 w 4638605"/>
              <a:gd name="connsiteY2" fmla="*/ 0 h 5645065"/>
              <a:gd name="connsiteX3" fmla="*/ 3449093 w 4638605"/>
              <a:gd name="connsiteY3" fmla="*/ 0 h 5645065"/>
              <a:gd name="connsiteX4" fmla="*/ 4139414 w 4638605"/>
              <a:gd name="connsiteY4" fmla="*/ 0 h 5645065"/>
              <a:gd name="connsiteX5" fmla="*/ 4250573 w 4638605"/>
              <a:gd name="connsiteY5" fmla="*/ 0 h 5645065"/>
              <a:gd name="connsiteX6" fmla="*/ 4294324 w 4638605"/>
              <a:gd name="connsiteY6" fmla="*/ 0 h 5645065"/>
              <a:gd name="connsiteX7" fmla="*/ 4638605 w 4638605"/>
              <a:gd name="connsiteY7" fmla="*/ 6266 h 5645065"/>
              <a:gd name="connsiteX8" fmla="*/ 2206863 w 4638605"/>
              <a:gd name="connsiteY8" fmla="*/ 5645065 h 5645065"/>
              <a:gd name="connsiteX9" fmla="*/ 1801622 w 4638605"/>
              <a:gd name="connsiteY9" fmla="*/ 5638800 h 5645065"/>
              <a:gd name="connsiteX10" fmla="*/ 1757871 w 4638605"/>
              <a:gd name="connsiteY10" fmla="*/ 5638800 h 5645065"/>
              <a:gd name="connsiteX11" fmla="*/ 1646712 w 4638605"/>
              <a:gd name="connsiteY11" fmla="*/ 5638800 h 5645065"/>
              <a:gd name="connsiteX12" fmla="*/ 956390 w 4638605"/>
              <a:gd name="connsiteY12" fmla="*/ 5638800 h 5645065"/>
              <a:gd name="connsiteX13" fmla="*/ 845231 w 4638605"/>
              <a:gd name="connsiteY13" fmla="*/ 5638800 h 5645065"/>
              <a:gd name="connsiteX14" fmla="*/ 801480 w 4638605"/>
              <a:gd name="connsiteY14" fmla="*/ 5638800 h 5645065"/>
              <a:gd name="connsiteX15" fmla="*/ 0 w 4638605"/>
              <a:gd name="connsiteY15" fmla="*/ 5638800 h 5645065"/>
              <a:gd name="connsiteX16" fmla="*/ 2492702 w 4638605"/>
              <a:gd name="connsiteY16" fmla="*/ 0 h 5645065"/>
              <a:gd name="connsiteX0" fmla="*/ 2492702 w 4641780"/>
              <a:gd name="connsiteY0" fmla="*/ 0 h 5645065"/>
              <a:gd name="connsiteX1" fmla="*/ 3294183 w 4641780"/>
              <a:gd name="connsiteY1" fmla="*/ 0 h 5645065"/>
              <a:gd name="connsiteX2" fmla="*/ 3337934 w 4641780"/>
              <a:gd name="connsiteY2" fmla="*/ 0 h 5645065"/>
              <a:gd name="connsiteX3" fmla="*/ 3449093 w 4641780"/>
              <a:gd name="connsiteY3" fmla="*/ 0 h 5645065"/>
              <a:gd name="connsiteX4" fmla="*/ 4139414 w 4641780"/>
              <a:gd name="connsiteY4" fmla="*/ 0 h 5645065"/>
              <a:gd name="connsiteX5" fmla="*/ 4250573 w 4641780"/>
              <a:gd name="connsiteY5" fmla="*/ 0 h 5645065"/>
              <a:gd name="connsiteX6" fmla="*/ 4294324 w 4641780"/>
              <a:gd name="connsiteY6" fmla="*/ 0 h 5645065"/>
              <a:gd name="connsiteX7" fmla="*/ 4641780 w 4641780"/>
              <a:gd name="connsiteY7" fmla="*/ 1045 h 5645065"/>
              <a:gd name="connsiteX8" fmla="*/ 2206863 w 4641780"/>
              <a:gd name="connsiteY8" fmla="*/ 5645065 h 5645065"/>
              <a:gd name="connsiteX9" fmla="*/ 1801622 w 4641780"/>
              <a:gd name="connsiteY9" fmla="*/ 5638800 h 5645065"/>
              <a:gd name="connsiteX10" fmla="*/ 1757871 w 4641780"/>
              <a:gd name="connsiteY10" fmla="*/ 5638800 h 5645065"/>
              <a:gd name="connsiteX11" fmla="*/ 1646712 w 4641780"/>
              <a:gd name="connsiteY11" fmla="*/ 5638800 h 5645065"/>
              <a:gd name="connsiteX12" fmla="*/ 956390 w 4641780"/>
              <a:gd name="connsiteY12" fmla="*/ 5638800 h 5645065"/>
              <a:gd name="connsiteX13" fmla="*/ 845231 w 4641780"/>
              <a:gd name="connsiteY13" fmla="*/ 5638800 h 5645065"/>
              <a:gd name="connsiteX14" fmla="*/ 801480 w 4641780"/>
              <a:gd name="connsiteY14" fmla="*/ 5638800 h 5645065"/>
              <a:gd name="connsiteX15" fmla="*/ 0 w 4641780"/>
              <a:gd name="connsiteY15" fmla="*/ 5638800 h 5645065"/>
              <a:gd name="connsiteX16" fmla="*/ 2492702 w 4641780"/>
              <a:gd name="connsiteY16" fmla="*/ 0 h 564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41780" h="5645065">
                <a:moveTo>
                  <a:pt x="2492702" y="0"/>
                </a:moveTo>
                <a:lnTo>
                  <a:pt x="3294183" y="0"/>
                </a:lnTo>
                <a:lnTo>
                  <a:pt x="3337934" y="0"/>
                </a:lnTo>
                <a:lnTo>
                  <a:pt x="3449093" y="0"/>
                </a:lnTo>
                <a:lnTo>
                  <a:pt x="4139414" y="0"/>
                </a:lnTo>
                <a:lnTo>
                  <a:pt x="4250573" y="0"/>
                </a:lnTo>
                <a:lnTo>
                  <a:pt x="4294324" y="0"/>
                </a:lnTo>
                <a:lnTo>
                  <a:pt x="4641780" y="1045"/>
                </a:lnTo>
                <a:lnTo>
                  <a:pt x="2206863" y="5645065"/>
                </a:lnTo>
                <a:lnTo>
                  <a:pt x="1801622" y="5638800"/>
                </a:lnTo>
                <a:lnTo>
                  <a:pt x="1757871" y="5638800"/>
                </a:lnTo>
                <a:lnTo>
                  <a:pt x="1646712" y="5638800"/>
                </a:lnTo>
                <a:lnTo>
                  <a:pt x="956390" y="5638800"/>
                </a:lnTo>
                <a:lnTo>
                  <a:pt x="845231" y="5638800"/>
                </a:lnTo>
                <a:lnTo>
                  <a:pt x="801480" y="5638800"/>
                </a:lnTo>
                <a:lnTo>
                  <a:pt x="0" y="5638800"/>
                </a:lnTo>
                <a:lnTo>
                  <a:pt x="2492702" y="0"/>
                </a:lnTo>
                <a:close/>
              </a:path>
            </a:pathLst>
          </a:cu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
        <p:nvSpPr>
          <p:cNvPr id="4" name="Title 3"/>
          <p:cNvSpPr>
            <a:spLocks noGrp="1"/>
          </p:cNvSpPr>
          <p:nvPr>
            <p:ph type="title"/>
          </p:nvPr>
        </p:nvSpPr>
        <p:spPr>
          <a:xfrm>
            <a:off x="4861683" y="534369"/>
            <a:ext cx="6215619" cy="632580"/>
          </a:xfrm>
        </p:spPr>
        <p:txBody>
          <a:bodyPr/>
          <a:lstStyle/>
          <a:p>
            <a:r>
              <a:rPr lang="en-US"/>
              <a:t>Click to edit Master title style</a:t>
            </a:r>
          </a:p>
        </p:txBody>
      </p:sp>
      <p:sp>
        <p:nvSpPr>
          <p:cNvPr id="3" name="Slide Number Placeholder 2"/>
          <p:cNvSpPr>
            <a:spLocks noGrp="1"/>
          </p:cNvSpPr>
          <p:nvPr>
            <p:ph type="sldNum" sz="quarter" idx="10"/>
          </p:nvPr>
        </p:nvSpPr>
        <p:spPr>
          <a:xfrm>
            <a:off x="1103085" y="6488434"/>
            <a:ext cx="459385" cy="227164"/>
          </a:xfrm>
        </p:spPr>
        <p:txBody>
          <a:bodyPr/>
          <a:lstStyle>
            <a:lvl1pPr>
              <a:defRPr>
                <a:solidFill>
                  <a:schemeClr val="bg1"/>
                </a:solidFill>
              </a:defRPr>
            </a:lvl1pPr>
          </a:lstStyle>
          <a:p>
            <a:fld id="{D8D877B3-D348-4611-9BDB-C5374591D951}" type="slidenum">
              <a:rPr lang="en-US" smtClean="0"/>
              <a:pPr/>
              <a:t>‹#›</a:t>
            </a:fld>
            <a:endParaRPr lang="en-US"/>
          </a:p>
        </p:txBody>
      </p:sp>
      <p:sp>
        <p:nvSpPr>
          <p:cNvPr id="6" name="Footer Placeholder 2">
            <a:extLst>
              <a:ext uri="{FF2B5EF4-FFF2-40B4-BE49-F238E27FC236}">
                <a16:creationId xmlns:a16="http://schemas.microsoft.com/office/drawing/2014/main" id="{B40204B1-5E19-C74A-ACAC-4604864645FB}"/>
              </a:ext>
            </a:extLst>
          </p:cNvPr>
          <p:cNvSpPr>
            <a:spLocks noGrp="1"/>
          </p:cNvSpPr>
          <p:nvPr>
            <p:ph type="ftr" sz="quarter" idx="3"/>
          </p:nvPr>
        </p:nvSpPr>
        <p:spPr>
          <a:xfrm>
            <a:off x="0" y="6412366"/>
            <a:ext cx="1148316" cy="365125"/>
          </a:xfrm>
          <a:prstGeom prst="rect">
            <a:avLst/>
          </a:prstGeom>
        </p:spPr>
        <p:txBody>
          <a:bodyPr vert="horz" lIns="91440" tIns="45720" rIns="91440" bIns="45720" rtlCol="0" anchor="ctr"/>
          <a:lstStyle>
            <a:lvl1pPr algn="ctr">
              <a:defRPr sz="900">
                <a:solidFill>
                  <a:schemeClr val="bg1"/>
                </a:solidFill>
              </a:defRPr>
            </a:lvl1pPr>
          </a:lstStyle>
          <a:p>
            <a:r>
              <a:rPr lang="en-US"/>
              <a:t>2009_09_28_</a:t>
            </a:r>
          </a:p>
        </p:txBody>
      </p:sp>
    </p:spTree>
    <p:extLst>
      <p:ext uri="{BB962C8B-B14F-4D97-AF65-F5344CB8AC3E}">
        <p14:creationId xmlns:p14="http://schemas.microsoft.com/office/powerpoint/2010/main" val="3965246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Text with Blue Botto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AFD669-50AE-EE4C-8EF6-605B97932D65}"/>
              </a:ext>
            </a:extLst>
          </p:cNvPr>
          <p:cNvSpPr/>
          <p:nvPr userDrawn="1"/>
        </p:nvSpPr>
        <p:spPr>
          <a:xfrm>
            <a:off x="0" y="4869181"/>
            <a:ext cx="12192000" cy="19888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
            <a:extLst>
              <a:ext uri="{FF2B5EF4-FFF2-40B4-BE49-F238E27FC236}">
                <a16:creationId xmlns:a16="http://schemas.microsoft.com/office/drawing/2014/main" id="{E5E59C27-803A-2B4B-BCBE-282C5FF1D0E3}"/>
              </a:ext>
            </a:extLst>
          </p:cNvPr>
          <p:cNvSpPr>
            <a:spLocks noGrp="1"/>
          </p:cNvSpPr>
          <p:nvPr>
            <p:ph type="sldNum" sz="quarter" idx="10"/>
          </p:nvPr>
        </p:nvSpPr>
        <p:spPr>
          <a:xfrm>
            <a:off x="1103085" y="6488434"/>
            <a:ext cx="910421" cy="227164"/>
          </a:xfrm>
        </p:spPr>
        <p:txBody>
          <a:bodyPr/>
          <a:lstStyle/>
          <a:p>
            <a:fld id="{D8D877B3-D348-4611-9BDB-C5374591D951}" type="slidenum">
              <a:rPr lang="en-US" smtClean="0">
                <a:solidFill>
                  <a:schemeClr val="bg1"/>
                </a:solidFill>
              </a:rPr>
              <a:pPr/>
              <a:t>‹#›</a:t>
            </a:fld>
            <a:endParaRPr lang="en-US">
              <a:solidFill>
                <a:schemeClr val="bg1"/>
              </a:solidFill>
            </a:endParaRPr>
          </a:p>
        </p:txBody>
      </p:sp>
      <p:sp>
        <p:nvSpPr>
          <p:cNvPr id="9" name="Footer Placeholder 3">
            <a:extLst>
              <a:ext uri="{FF2B5EF4-FFF2-40B4-BE49-F238E27FC236}">
                <a16:creationId xmlns:a16="http://schemas.microsoft.com/office/drawing/2014/main" id="{3709DFE6-C048-BB4D-B0E7-7CB92957B2B2}"/>
              </a:ext>
            </a:extLst>
          </p:cNvPr>
          <p:cNvSpPr>
            <a:spLocks noGrp="1"/>
          </p:cNvSpPr>
          <p:nvPr>
            <p:ph type="ftr" sz="quarter" idx="3"/>
          </p:nvPr>
        </p:nvSpPr>
        <p:spPr>
          <a:xfrm>
            <a:off x="0" y="6412366"/>
            <a:ext cx="1148316" cy="365125"/>
          </a:xfrm>
        </p:spPr>
        <p:txBody>
          <a:bodyPr/>
          <a:lstStyle/>
          <a:p>
            <a:r>
              <a:rPr lang="en-US">
                <a:solidFill>
                  <a:schemeClr val="bg1"/>
                </a:solidFill>
              </a:rPr>
              <a:t>2009_09_28_</a:t>
            </a:r>
          </a:p>
        </p:txBody>
      </p:sp>
      <p:cxnSp>
        <p:nvCxnSpPr>
          <p:cNvPr id="11" name="Straight Connector 10">
            <a:extLst>
              <a:ext uri="{FF2B5EF4-FFF2-40B4-BE49-F238E27FC236}">
                <a16:creationId xmlns:a16="http://schemas.microsoft.com/office/drawing/2014/main" id="{79396C8A-DB50-A947-BE3B-76195D1F28D1}"/>
              </a:ext>
            </a:extLst>
          </p:cNvPr>
          <p:cNvCxnSpPr>
            <a:cxnSpLocks/>
          </p:cNvCxnSpPr>
          <p:nvPr userDrawn="1"/>
        </p:nvCxnSpPr>
        <p:spPr>
          <a:xfrm flipH="1">
            <a:off x="0" y="0"/>
            <a:ext cx="1562471" cy="342900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12" name="Parallelogram 11">
            <a:extLst>
              <a:ext uri="{FF2B5EF4-FFF2-40B4-BE49-F238E27FC236}">
                <a16:creationId xmlns:a16="http://schemas.microsoft.com/office/drawing/2014/main" id="{7526F474-92C5-4F47-817C-6D67F4E78C5C}"/>
              </a:ext>
            </a:extLst>
          </p:cNvPr>
          <p:cNvSpPr/>
          <p:nvPr userDrawn="1"/>
        </p:nvSpPr>
        <p:spPr>
          <a:xfrm>
            <a:off x="1351799" y="0"/>
            <a:ext cx="210671" cy="356199"/>
          </a:xfrm>
          <a:prstGeom prst="parallelogram">
            <a:avLst>
              <a:gd name="adj" fmla="val 746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1920B6B9-4B22-194C-B5CD-53023C562772}"/>
              </a:ext>
            </a:extLst>
          </p:cNvPr>
          <p:cNvSpPr>
            <a:spLocks noGrp="1"/>
          </p:cNvSpPr>
          <p:nvPr>
            <p:ph type="title"/>
          </p:nvPr>
        </p:nvSpPr>
        <p:spPr>
          <a:xfrm>
            <a:off x="1332777" y="534988"/>
            <a:ext cx="9500686" cy="753881"/>
          </a:xfrm>
        </p:spPr>
        <p:txBody>
          <a:bodyPr/>
          <a:lstStyle/>
          <a:p>
            <a:r>
              <a:rPr lang="en-US"/>
              <a:t>Click to edit Master title style</a:t>
            </a:r>
          </a:p>
        </p:txBody>
      </p:sp>
    </p:spTree>
    <p:extLst>
      <p:ext uri="{BB962C8B-B14F-4D97-AF65-F5344CB8AC3E}">
        <p14:creationId xmlns:p14="http://schemas.microsoft.com/office/powerpoint/2010/main" val="3137595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Text">
    <p:spTree>
      <p:nvGrpSpPr>
        <p:cNvPr id="1" name=""/>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E5E59C27-803A-2B4B-BCBE-282C5FF1D0E3}"/>
              </a:ext>
            </a:extLst>
          </p:cNvPr>
          <p:cNvSpPr>
            <a:spLocks noGrp="1"/>
          </p:cNvSpPr>
          <p:nvPr>
            <p:ph type="sldNum" sz="quarter" idx="10"/>
          </p:nvPr>
        </p:nvSpPr>
        <p:spPr>
          <a:xfrm>
            <a:off x="1103085" y="6488434"/>
            <a:ext cx="910421" cy="227164"/>
          </a:xfrm>
        </p:spPr>
        <p:txBody>
          <a:bodyPr/>
          <a:lstStyle>
            <a:lvl1pPr>
              <a:defRPr>
                <a:solidFill>
                  <a:schemeClr val="bg1">
                    <a:lumMod val="50000"/>
                  </a:schemeClr>
                </a:solidFill>
              </a:defRPr>
            </a:lvl1pPr>
          </a:lstStyle>
          <a:p>
            <a:fld id="{D8D877B3-D348-4611-9BDB-C5374591D951}" type="slidenum">
              <a:rPr lang="en-US" smtClean="0"/>
              <a:pPr/>
              <a:t>‹#›</a:t>
            </a:fld>
            <a:endParaRPr lang="en-US"/>
          </a:p>
        </p:txBody>
      </p:sp>
      <p:sp>
        <p:nvSpPr>
          <p:cNvPr id="9" name="Footer Placeholder 3">
            <a:extLst>
              <a:ext uri="{FF2B5EF4-FFF2-40B4-BE49-F238E27FC236}">
                <a16:creationId xmlns:a16="http://schemas.microsoft.com/office/drawing/2014/main" id="{3709DFE6-C048-BB4D-B0E7-7CB92957B2B2}"/>
              </a:ext>
            </a:extLst>
          </p:cNvPr>
          <p:cNvSpPr>
            <a:spLocks noGrp="1"/>
          </p:cNvSpPr>
          <p:nvPr>
            <p:ph type="ftr" sz="quarter" idx="3"/>
          </p:nvPr>
        </p:nvSpPr>
        <p:spPr>
          <a:xfrm>
            <a:off x="0" y="6412366"/>
            <a:ext cx="1148316" cy="365125"/>
          </a:xfrm>
        </p:spPr>
        <p:txBody>
          <a:bodyPr/>
          <a:lstStyle>
            <a:lvl1pPr>
              <a:defRPr>
                <a:solidFill>
                  <a:schemeClr val="bg1">
                    <a:lumMod val="50000"/>
                  </a:schemeClr>
                </a:solidFill>
              </a:defRPr>
            </a:lvl1pPr>
          </a:lstStyle>
          <a:p>
            <a:r>
              <a:rPr lang="en-US"/>
              <a:t>2009_09_28_</a:t>
            </a:r>
          </a:p>
        </p:txBody>
      </p:sp>
      <p:cxnSp>
        <p:nvCxnSpPr>
          <p:cNvPr id="11" name="Straight Connector 10">
            <a:extLst>
              <a:ext uri="{FF2B5EF4-FFF2-40B4-BE49-F238E27FC236}">
                <a16:creationId xmlns:a16="http://schemas.microsoft.com/office/drawing/2014/main" id="{79396C8A-DB50-A947-BE3B-76195D1F28D1}"/>
              </a:ext>
            </a:extLst>
          </p:cNvPr>
          <p:cNvCxnSpPr>
            <a:cxnSpLocks/>
          </p:cNvCxnSpPr>
          <p:nvPr userDrawn="1"/>
        </p:nvCxnSpPr>
        <p:spPr>
          <a:xfrm flipH="1">
            <a:off x="0" y="0"/>
            <a:ext cx="1562471" cy="342900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12" name="Parallelogram 11">
            <a:extLst>
              <a:ext uri="{FF2B5EF4-FFF2-40B4-BE49-F238E27FC236}">
                <a16:creationId xmlns:a16="http://schemas.microsoft.com/office/drawing/2014/main" id="{7526F474-92C5-4F47-817C-6D67F4E78C5C}"/>
              </a:ext>
            </a:extLst>
          </p:cNvPr>
          <p:cNvSpPr/>
          <p:nvPr userDrawn="1"/>
        </p:nvSpPr>
        <p:spPr>
          <a:xfrm>
            <a:off x="1351799" y="0"/>
            <a:ext cx="210671" cy="356199"/>
          </a:xfrm>
          <a:prstGeom prst="parallelogram">
            <a:avLst>
              <a:gd name="adj" fmla="val 746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1920B6B9-4B22-194C-B5CD-53023C562772}"/>
              </a:ext>
            </a:extLst>
          </p:cNvPr>
          <p:cNvSpPr>
            <a:spLocks noGrp="1"/>
          </p:cNvSpPr>
          <p:nvPr>
            <p:ph type="title"/>
          </p:nvPr>
        </p:nvSpPr>
        <p:spPr>
          <a:xfrm>
            <a:off x="1332777" y="534988"/>
            <a:ext cx="9500686" cy="753881"/>
          </a:xfrm>
        </p:spPr>
        <p:txBody>
          <a:bodyPr/>
          <a:lstStyle/>
          <a:p>
            <a:r>
              <a:rPr lang="en-US"/>
              <a:t>Click to edit Master title style</a:t>
            </a:r>
          </a:p>
        </p:txBody>
      </p:sp>
    </p:spTree>
    <p:extLst>
      <p:ext uri="{BB962C8B-B14F-4D97-AF65-F5344CB8AC3E}">
        <p14:creationId xmlns:p14="http://schemas.microsoft.com/office/powerpoint/2010/main" val="3231952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4-Text-with-photo">
    <p:spTree>
      <p:nvGrpSpPr>
        <p:cNvPr id="1" name=""/>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E5E59C27-803A-2B4B-BCBE-282C5FF1D0E3}"/>
              </a:ext>
            </a:extLst>
          </p:cNvPr>
          <p:cNvSpPr>
            <a:spLocks noGrp="1"/>
          </p:cNvSpPr>
          <p:nvPr>
            <p:ph type="sldNum" sz="quarter" idx="10"/>
          </p:nvPr>
        </p:nvSpPr>
        <p:spPr>
          <a:xfrm>
            <a:off x="1103085" y="6488434"/>
            <a:ext cx="910421" cy="227164"/>
          </a:xfrm>
        </p:spPr>
        <p:txBody>
          <a:bodyPr/>
          <a:lstStyle>
            <a:lvl1pPr>
              <a:defRPr>
                <a:solidFill>
                  <a:schemeClr val="bg1">
                    <a:lumMod val="50000"/>
                  </a:schemeClr>
                </a:solidFill>
              </a:defRPr>
            </a:lvl1pPr>
          </a:lstStyle>
          <a:p>
            <a:fld id="{D8D877B3-D348-4611-9BDB-C5374591D951}" type="slidenum">
              <a:rPr lang="en-US" smtClean="0"/>
              <a:pPr/>
              <a:t>‹#›</a:t>
            </a:fld>
            <a:endParaRPr lang="en-US"/>
          </a:p>
        </p:txBody>
      </p:sp>
      <p:sp>
        <p:nvSpPr>
          <p:cNvPr id="9" name="Footer Placeholder 3">
            <a:extLst>
              <a:ext uri="{FF2B5EF4-FFF2-40B4-BE49-F238E27FC236}">
                <a16:creationId xmlns:a16="http://schemas.microsoft.com/office/drawing/2014/main" id="{3709DFE6-C048-BB4D-B0E7-7CB92957B2B2}"/>
              </a:ext>
            </a:extLst>
          </p:cNvPr>
          <p:cNvSpPr>
            <a:spLocks noGrp="1"/>
          </p:cNvSpPr>
          <p:nvPr>
            <p:ph type="ftr" sz="quarter" idx="3"/>
          </p:nvPr>
        </p:nvSpPr>
        <p:spPr>
          <a:xfrm>
            <a:off x="0" y="6412366"/>
            <a:ext cx="1148316" cy="365125"/>
          </a:xfrm>
        </p:spPr>
        <p:txBody>
          <a:bodyPr/>
          <a:lstStyle>
            <a:lvl1pPr>
              <a:defRPr>
                <a:solidFill>
                  <a:schemeClr val="bg1">
                    <a:lumMod val="50000"/>
                  </a:schemeClr>
                </a:solidFill>
              </a:defRPr>
            </a:lvl1pPr>
          </a:lstStyle>
          <a:p>
            <a:r>
              <a:rPr lang="en-US"/>
              <a:t>2009_09_28_</a:t>
            </a:r>
          </a:p>
        </p:txBody>
      </p:sp>
      <p:cxnSp>
        <p:nvCxnSpPr>
          <p:cNvPr id="11" name="Straight Connector 10">
            <a:extLst>
              <a:ext uri="{FF2B5EF4-FFF2-40B4-BE49-F238E27FC236}">
                <a16:creationId xmlns:a16="http://schemas.microsoft.com/office/drawing/2014/main" id="{79396C8A-DB50-A947-BE3B-76195D1F28D1}"/>
              </a:ext>
            </a:extLst>
          </p:cNvPr>
          <p:cNvCxnSpPr>
            <a:cxnSpLocks/>
          </p:cNvCxnSpPr>
          <p:nvPr userDrawn="1"/>
        </p:nvCxnSpPr>
        <p:spPr>
          <a:xfrm flipH="1">
            <a:off x="0" y="0"/>
            <a:ext cx="1562471" cy="342900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12" name="Parallelogram 11">
            <a:extLst>
              <a:ext uri="{FF2B5EF4-FFF2-40B4-BE49-F238E27FC236}">
                <a16:creationId xmlns:a16="http://schemas.microsoft.com/office/drawing/2014/main" id="{7526F474-92C5-4F47-817C-6D67F4E78C5C}"/>
              </a:ext>
            </a:extLst>
          </p:cNvPr>
          <p:cNvSpPr/>
          <p:nvPr userDrawn="1"/>
        </p:nvSpPr>
        <p:spPr>
          <a:xfrm>
            <a:off x="1351799" y="0"/>
            <a:ext cx="210671" cy="356199"/>
          </a:xfrm>
          <a:prstGeom prst="parallelogram">
            <a:avLst>
              <a:gd name="adj" fmla="val 746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1920B6B9-4B22-194C-B5CD-53023C562772}"/>
              </a:ext>
            </a:extLst>
          </p:cNvPr>
          <p:cNvSpPr>
            <a:spLocks noGrp="1"/>
          </p:cNvSpPr>
          <p:nvPr>
            <p:ph type="title"/>
          </p:nvPr>
        </p:nvSpPr>
        <p:spPr>
          <a:xfrm>
            <a:off x="1332777" y="534988"/>
            <a:ext cx="9500686" cy="753881"/>
          </a:xfrm>
        </p:spPr>
        <p:txBody>
          <a:bodyPr/>
          <a:lstStyle/>
          <a:p>
            <a:r>
              <a:rPr lang="en-US"/>
              <a:t>Click to edit Master title style</a:t>
            </a:r>
          </a:p>
        </p:txBody>
      </p:sp>
      <p:sp>
        <p:nvSpPr>
          <p:cNvPr id="13" name="Picture Placeholder 8">
            <a:extLst>
              <a:ext uri="{FF2B5EF4-FFF2-40B4-BE49-F238E27FC236}">
                <a16:creationId xmlns:a16="http://schemas.microsoft.com/office/drawing/2014/main" id="{71C6ED66-F898-E94F-869D-AF5E7B5514DA}"/>
              </a:ext>
            </a:extLst>
          </p:cNvPr>
          <p:cNvSpPr>
            <a:spLocks noGrp="1"/>
          </p:cNvSpPr>
          <p:nvPr>
            <p:ph type="pic" sz="quarter" idx="13" hasCustomPrompt="1"/>
          </p:nvPr>
        </p:nvSpPr>
        <p:spPr>
          <a:xfrm>
            <a:off x="8069943" y="0"/>
            <a:ext cx="3098800" cy="3429000"/>
          </a:xfrm>
          <a:custGeom>
            <a:avLst/>
            <a:gdLst>
              <a:gd name="connsiteX0" fmla="*/ 2238249 w 4575629"/>
              <a:gd name="connsiteY0" fmla="*/ 0 h 5067634"/>
              <a:gd name="connsiteX1" fmla="*/ 2957915 w 4575629"/>
              <a:gd name="connsiteY1" fmla="*/ 0 h 5067634"/>
              <a:gd name="connsiteX2" fmla="*/ 2997200 w 4575629"/>
              <a:gd name="connsiteY2" fmla="*/ 0 h 5067634"/>
              <a:gd name="connsiteX3" fmla="*/ 3097012 w 4575629"/>
              <a:gd name="connsiteY3" fmla="*/ 0 h 5067634"/>
              <a:gd name="connsiteX4" fmla="*/ 3716866 w 4575629"/>
              <a:gd name="connsiteY4" fmla="*/ 0 h 5067634"/>
              <a:gd name="connsiteX5" fmla="*/ 3816678 w 4575629"/>
              <a:gd name="connsiteY5" fmla="*/ 0 h 5067634"/>
              <a:gd name="connsiteX6" fmla="*/ 3855963 w 4575629"/>
              <a:gd name="connsiteY6" fmla="*/ 0 h 5067634"/>
              <a:gd name="connsiteX7" fmla="*/ 4575629 w 4575629"/>
              <a:gd name="connsiteY7" fmla="*/ 0 h 5067634"/>
              <a:gd name="connsiteX8" fmla="*/ 2337380 w 4575629"/>
              <a:gd name="connsiteY8" fmla="*/ 5067634 h 5067634"/>
              <a:gd name="connsiteX9" fmla="*/ 1617714 w 4575629"/>
              <a:gd name="connsiteY9" fmla="*/ 5067634 h 5067634"/>
              <a:gd name="connsiteX10" fmla="*/ 1578429 w 4575629"/>
              <a:gd name="connsiteY10" fmla="*/ 5067634 h 5067634"/>
              <a:gd name="connsiteX11" fmla="*/ 1478617 w 4575629"/>
              <a:gd name="connsiteY11" fmla="*/ 5067634 h 5067634"/>
              <a:gd name="connsiteX12" fmla="*/ 858763 w 4575629"/>
              <a:gd name="connsiteY12" fmla="*/ 5067634 h 5067634"/>
              <a:gd name="connsiteX13" fmla="*/ 758951 w 4575629"/>
              <a:gd name="connsiteY13" fmla="*/ 5067634 h 5067634"/>
              <a:gd name="connsiteX14" fmla="*/ 719666 w 4575629"/>
              <a:gd name="connsiteY14" fmla="*/ 5067634 h 5067634"/>
              <a:gd name="connsiteX15" fmla="*/ 0 w 4575629"/>
              <a:gd name="connsiteY15" fmla="*/ 5067634 h 50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75629" h="5067634">
                <a:moveTo>
                  <a:pt x="2238249" y="0"/>
                </a:moveTo>
                <a:lnTo>
                  <a:pt x="2957915" y="0"/>
                </a:lnTo>
                <a:lnTo>
                  <a:pt x="2997200" y="0"/>
                </a:lnTo>
                <a:lnTo>
                  <a:pt x="3097012" y="0"/>
                </a:lnTo>
                <a:lnTo>
                  <a:pt x="3716866" y="0"/>
                </a:lnTo>
                <a:lnTo>
                  <a:pt x="3816678" y="0"/>
                </a:lnTo>
                <a:lnTo>
                  <a:pt x="3855963" y="0"/>
                </a:lnTo>
                <a:lnTo>
                  <a:pt x="4575629" y="0"/>
                </a:lnTo>
                <a:lnTo>
                  <a:pt x="2337380" y="5067634"/>
                </a:lnTo>
                <a:lnTo>
                  <a:pt x="1617714" y="5067634"/>
                </a:lnTo>
                <a:lnTo>
                  <a:pt x="1578429" y="5067634"/>
                </a:lnTo>
                <a:lnTo>
                  <a:pt x="1478617" y="5067634"/>
                </a:lnTo>
                <a:lnTo>
                  <a:pt x="858763" y="5067634"/>
                </a:lnTo>
                <a:lnTo>
                  <a:pt x="758951" y="5067634"/>
                </a:lnTo>
                <a:lnTo>
                  <a:pt x="719666" y="5067634"/>
                </a:lnTo>
                <a:lnTo>
                  <a:pt x="0" y="5067634"/>
                </a:lnTo>
                <a:close/>
              </a:path>
            </a:pathLst>
          </a:cu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
        <p:nvSpPr>
          <p:cNvPr id="14" name="Picture Placeholder 8">
            <a:extLst>
              <a:ext uri="{FF2B5EF4-FFF2-40B4-BE49-F238E27FC236}">
                <a16:creationId xmlns:a16="http://schemas.microsoft.com/office/drawing/2014/main" id="{37175BE2-0244-304F-8475-77BF57DE0244}"/>
              </a:ext>
            </a:extLst>
          </p:cNvPr>
          <p:cNvSpPr>
            <a:spLocks noGrp="1"/>
          </p:cNvSpPr>
          <p:nvPr>
            <p:ph type="pic" sz="quarter" idx="14" hasCustomPrompt="1"/>
          </p:nvPr>
        </p:nvSpPr>
        <p:spPr>
          <a:xfrm>
            <a:off x="9100457" y="1246379"/>
            <a:ext cx="3098800" cy="3429000"/>
          </a:xfrm>
          <a:custGeom>
            <a:avLst/>
            <a:gdLst>
              <a:gd name="connsiteX0" fmla="*/ 2238249 w 4575629"/>
              <a:gd name="connsiteY0" fmla="*/ 0 h 5067634"/>
              <a:gd name="connsiteX1" fmla="*/ 2957915 w 4575629"/>
              <a:gd name="connsiteY1" fmla="*/ 0 h 5067634"/>
              <a:gd name="connsiteX2" fmla="*/ 2997200 w 4575629"/>
              <a:gd name="connsiteY2" fmla="*/ 0 h 5067634"/>
              <a:gd name="connsiteX3" fmla="*/ 3097012 w 4575629"/>
              <a:gd name="connsiteY3" fmla="*/ 0 h 5067634"/>
              <a:gd name="connsiteX4" fmla="*/ 3716866 w 4575629"/>
              <a:gd name="connsiteY4" fmla="*/ 0 h 5067634"/>
              <a:gd name="connsiteX5" fmla="*/ 3816678 w 4575629"/>
              <a:gd name="connsiteY5" fmla="*/ 0 h 5067634"/>
              <a:gd name="connsiteX6" fmla="*/ 3855963 w 4575629"/>
              <a:gd name="connsiteY6" fmla="*/ 0 h 5067634"/>
              <a:gd name="connsiteX7" fmla="*/ 4575629 w 4575629"/>
              <a:gd name="connsiteY7" fmla="*/ 0 h 5067634"/>
              <a:gd name="connsiteX8" fmla="*/ 2337380 w 4575629"/>
              <a:gd name="connsiteY8" fmla="*/ 5067634 h 5067634"/>
              <a:gd name="connsiteX9" fmla="*/ 1617714 w 4575629"/>
              <a:gd name="connsiteY9" fmla="*/ 5067634 h 5067634"/>
              <a:gd name="connsiteX10" fmla="*/ 1578429 w 4575629"/>
              <a:gd name="connsiteY10" fmla="*/ 5067634 h 5067634"/>
              <a:gd name="connsiteX11" fmla="*/ 1478617 w 4575629"/>
              <a:gd name="connsiteY11" fmla="*/ 5067634 h 5067634"/>
              <a:gd name="connsiteX12" fmla="*/ 858763 w 4575629"/>
              <a:gd name="connsiteY12" fmla="*/ 5067634 h 5067634"/>
              <a:gd name="connsiteX13" fmla="*/ 758951 w 4575629"/>
              <a:gd name="connsiteY13" fmla="*/ 5067634 h 5067634"/>
              <a:gd name="connsiteX14" fmla="*/ 719666 w 4575629"/>
              <a:gd name="connsiteY14" fmla="*/ 5067634 h 5067634"/>
              <a:gd name="connsiteX15" fmla="*/ 0 w 4575629"/>
              <a:gd name="connsiteY15" fmla="*/ 5067634 h 50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75629" h="5067634">
                <a:moveTo>
                  <a:pt x="2238249" y="0"/>
                </a:moveTo>
                <a:lnTo>
                  <a:pt x="2957915" y="0"/>
                </a:lnTo>
                <a:lnTo>
                  <a:pt x="2997200" y="0"/>
                </a:lnTo>
                <a:lnTo>
                  <a:pt x="3097012" y="0"/>
                </a:lnTo>
                <a:lnTo>
                  <a:pt x="3716866" y="0"/>
                </a:lnTo>
                <a:lnTo>
                  <a:pt x="3816678" y="0"/>
                </a:lnTo>
                <a:lnTo>
                  <a:pt x="3855963" y="0"/>
                </a:lnTo>
                <a:lnTo>
                  <a:pt x="4575629" y="0"/>
                </a:lnTo>
                <a:lnTo>
                  <a:pt x="2337380" y="5067634"/>
                </a:lnTo>
                <a:lnTo>
                  <a:pt x="1617714" y="5067634"/>
                </a:lnTo>
                <a:lnTo>
                  <a:pt x="1578429" y="5067634"/>
                </a:lnTo>
                <a:lnTo>
                  <a:pt x="1478617" y="5067634"/>
                </a:lnTo>
                <a:lnTo>
                  <a:pt x="858763" y="5067634"/>
                </a:lnTo>
                <a:lnTo>
                  <a:pt x="758951" y="5067634"/>
                </a:lnTo>
                <a:lnTo>
                  <a:pt x="719666" y="5067634"/>
                </a:lnTo>
                <a:lnTo>
                  <a:pt x="0" y="5067634"/>
                </a:lnTo>
                <a:close/>
              </a:path>
            </a:pathLst>
          </a:cu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
        <p:nvSpPr>
          <p:cNvPr id="15" name="Picture Placeholder 8">
            <a:extLst>
              <a:ext uri="{FF2B5EF4-FFF2-40B4-BE49-F238E27FC236}">
                <a16:creationId xmlns:a16="http://schemas.microsoft.com/office/drawing/2014/main" id="{E5655A5A-E370-9941-99AD-F53C81A19814}"/>
              </a:ext>
            </a:extLst>
          </p:cNvPr>
          <p:cNvSpPr>
            <a:spLocks noGrp="1"/>
          </p:cNvSpPr>
          <p:nvPr>
            <p:ph type="pic" sz="quarter" idx="15" hasCustomPrompt="1"/>
          </p:nvPr>
        </p:nvSpPr>
        <p:spPr>
          <a:xfrm>
            <a:off x="6555013" y="3429000"/>
            <a:ext cx="3098800" cy="3429000"/>
          </a:xfrm>
          <a:custGeom>
            <a:avLst/>
            <a:gdLst>
              <a:gd name="connsiteX0" fmla="*/ 2238249 w 4575629"/>
              <a:gd name="connsiteY0" fmla="*/ 0 h 5067634"/>
              <a:gd name="connsiteX1" fmla="*/ 2957915 w 4575629"/>
              <a:gd name="connsiteY1" fmla="*/ 0 h 5067634"/>
              <a:gd name="connsiteX2" fmla="*/ 2997200 w 4575629"/>
              <a:gd name="connsiteY2" fmla="*/ 0 h 5067634"/>
              <a:gd name="connsiteX3" fmla="*/ 3097012 w 4575629"/>
              <a:gd name="connsiteY3" fmla="*/ 0 h 5067634"/>
              <a:gd name="connsiteX4" fmla="*/ 3716866 w 4575629"/>
              <a:gd name="connsiteY4" fmla="*/ 0 h 5067634"/>
              <a:gd name="connsiteX5" fmla="*/ 3816678 w 4575629"/>
              <a:gd name="connsiteY5" fmla="*/ 0 h 5067634"/>
              <a:gd name="connsiteX6" fmla="*/ 3855963 w 4575629"/>
              <a:gd name="connsiteY6" fmla="*/ 0 h 5067634"/>
              <a:gd name="connsiteX7" fmla="*/ 4575629 w 4575629"/>
              <a:gd name="connsiteY7" fmla="*/ 0 h 5067634"/>
              <a:gd name="connsiteX8" fmla="*/ 2337380 w 4575629"/>
              <a:gd name="connsiteY8" fmla="*/ 5067634 h 5067634"/>
              <a:gd name="connsiteX9" fmla="*/ 1617714 w 4575629"/>
              <a:gd name="connsiteY9" fmla="*/ 5067634 h 5067634"/>
              <a:gd name="connsiteX10" fmla="*/ 1578429 w 4575629"/>
              <a:gd name="connsiteY10" fmla="*/ 5067634 h 5067634"/>
              <a:gd name="connsiteX11" fmla="*/ 1478617 w 4575629"/>
              <a:gd name="connsiteY11" fmla="*/ 5067634 h 5067634"/>
              <a:gd name="connsiteX12" fmla="*/ 858763 w 4575629"/>
              <a:gd name="connsiteY12" fmla="*/ 5067634 h 5067634"/>
              <a:gd name="connsiteX13" fmla="*/ 758951 w 4575629"/>
              <a:gd name="connsiteY13" fmla="*/ 5067634 h 5067634"/>
              <a:gd name="connsiteX14" fmla="*/ 719666 w 4575629"/>
              <a:gd name="connsiteY14" fmla="*/ 5067634 h 5067634"/>
              <a:gd name="connsiteX15" fmla="*/ 0 w 4575629"/>
              <a:gd name="connsiteY15" fmla="*/ 5067634 h 50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75629" h="5067634">
                <a:moveTo>
                  <a:pt x="2238249" y="0"/>
                </a:moveTo>
                <a:lnTo>
                  <a:pt x="2957915" y="0"/>
                </a:lnTo>
                <a:lnTo>
                  <a:pt x="2997200" y="0"/>
                </a:lnTo>
                <a:lnTo>
                  <a:pt x="3097012" y="0"/>
                </a:lnTo>
                <a:lnTo>
                  <a:pt x="3716866" y="0"/>
                </a:lnTo>
                <a:lnTo>
                  <a:pt x="3816678" y="0"/>
                </a:lnTo>
                <a:lnTo>
                  <a:pt x="3855963" y="0"/>
                </a:lnTo>
                <a:lnTo>
                  <a:pt x="4575629" y="0"/>
                </a:lnTo>
                <a:lnTo>
                  <a:pt x="2337380" y="5067634"/>
                </a:lnTo>
                <a:lnTo>
                  <a:pt x="1617714" y="5067634"/>
                </a:lnTo>
                <a:lnTo>
                  <a:pt x="1578429" y="5067634"/>
                </a:lnTo>
                <a:lnTo>
                  <a:pt x="1478617" y="5067634"/>
                </a:lnTo>
                <a:lnTo>
                  <a:pt x="858763" y="5067634"/>
                </a:lnTo>
                <a:lnTo>
                  <a:pt x="758951" y="5067634"/>
                </a:lnTo>
                <a:lnTo>
                  <a:pt x="719666" y="5067634"/>
                </a:lnTo>
                <a:lnTo>
                  <a:pt x="0" y="5067634"/>
                </a:lnTo>
                <a:close/>
              </a:path>
            </a:pathLst>
          </a:cu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
        <p:nvSpPr>
          <p:cNvPr id="16" name="Picture Placeholder 8">
            <a:extLst>
              <a:ext uri="{FF2B5EF4-FFF2-40B4-BE49-F238E27FC236}">
                <a16:creationId xmlns:a16="http://schemas.microsoft.com/office/drawing/2014/main" id="{05248979-1B7F-1E43-9FB4-EF7ABF5FBAFC}"/>
              </a:ext>
            </a:extLst>
          </p:cNvPr>
          <p:cNvSpPr>
            <a:spLocks noGrp="1"/>
          </p:cNvSpPr>
          <p:nvPr>
            <p:ph type="pic" sz="quarter" idx="16" hasCustomPrompt="1"/>
          </p:nvPr>
        </p:nvSpPr>
        <p:spPr>
          <a:xfrm>
            <a:off x="8126811" y="4672077"/>
            <a:ext cx="2557517" cy="2209801"/>
          </a:xfrm>
          <a:custGeom>
            <a:avLst/>
            <a:gdLst>
              <a:gd name="connsiteX0" fmla="*/ 2238249 w 4575629"/>
              <a:gd name="connsiteY0" fmla="*/ 0 h 5067634"/>
              <a:gd name="connsiteX1" fmla="*/ 2957915 w 4575629"/>
              <a:gd name="connsiteY1" fmla="*/ 0 h 5067634"/>
              <a:gd name="connsiteX2" fmla="*/ 2997200 w 4575629"/>
              <a:gd name="connsiteY2" fmla="*/ 0 h 5067634"/>
              <a:gd name="connsiteX3" fmla="*/ 3097012 w 4575629"/>
              <a:gd name="connsiteY3" fmla="*/ 0 h 5067634"/>
              <a:gd name="connsiteX4" fmla="*/ 3716866 w 4575629"/>
              <a:gd name="connsiteY4" fmla="*/ 0 h 5067634"/>
              <a:gd name="connsiteX5" fmla="*/ 3816678 w 4575629"/>
              <a:gd name="connsiteY5" fmla="*/ 0 h 5067634"/>
              <a:gd name="connsiteX6" fmla="*/ 3855963 w 4575629"/>
              <a:gd name="connsiteY6" fmla="*/ 0 h 5067634"/>
              <a:gd name="connsiteX7" fmla="*/ 4575629 w 4575629"/>
              <a:gd name="connsiteY7" fmla="*/ 0 h 5067634"/>
              <a:gd name="connsiteX8" fmla="*/ 2337380 w 4575629"/>
              <a:gd name="connsiteY8" fmla="*/ 5067634 h 5067634"/>
              <a:gd name="connsiteX9" fmla="*/ 1617714 w 4575629"/>
              <a:gd name="connsiteY9" fmla="*/ 5067634 h 5067634"/>
              <a:gd name="connsiteX10" fmla="*/ 1578429 w 4575629"/>
              <a:gd name="connsiteY10" fmla="*/ 5067634 h 5067634"/>
              <a:gd name="connsiteX11" fmla="*/ 1478617 w 4575629"/>
              <a:gd name="connsiteY11" fmla="*/ 5067634 h 5067634"/>
              <a:gd name="connsiteX12" fmla="*/ 858763 w 4575629"/>
              <a:gd name="connsiteY12" fmla="*/ 5067634 h 5067634"/>
              <a:gd name="connsiteX13" fmla="*/ 758951 w 4575629"/>
              <a:gd name="connsiteY13" fmla="*/ 5067634 h 5067634"/>
              <a:gd name="connsiteX14" fmla="*/ 719666 w 4575629"/>
              <a:gd name="connsiteY14" fmla="*/ 5067634 h 5067634"/>
              <a:gd name="connsiteX15" fmla="*/ 0 w 4575629"/>
              <a:gd name="connsiteY15" fmla="*/ 5067634 h 5067634"/>
              <a:gd name="connsiteX0" fmla="*/ 1518583 w 3855963"/>
              <a:gd name="connsiteY0" fmla="*/ 0 h 5067634"/>
              <a:gd name="connsiteX1" fmla="*/ 2238249 w 3855963"/>
              <a:gd name="connsiteY1" fmla="*/ 0 h 5067634"/>
              <a:gd name="connsiteX2" fmla="*/ 2277534 w 3855963"/>
              <a:gd name="connsiteY2" fmla="*/ 0 h 5067634"/>
              <a:gd name="connsiteX3" fmla="*/ 2377346 w 3855963"/>
              <a:gd name="connsiteY3" fmla="*/ 0 h 5067634"/>
              <a:gd name="connsiteX4" fmla="*/ 2997200 w 3855963"/>
              <a:gd name="connsiteY4" fmla="*/ 0 h 5067634"/>
              <a:gd name="connsiteX5" fmla="*/ 3097012 w 3855963"/>
              <a:gd name="connsiteY5" fmla="*/ 0 h 5067634"/>
              <a:gd name="connsiteX6" fmla="*/ 3136297 w 3855963"/>
              <a:gd name="connsiteY6" fmla="*/ 0 h 5067634"/>
              <a:gd name="connsiteX7" fmla="*/ 3855963 w 3855963"/>
              <a:gd name="connsiteY7" fmla="*/ 0 h 5067634"/>
              <a:gd name="connsiteX8" fmla="*/ 1617714 w 3855963"/>
              <a:gd name="connsiteY8" fmla="*/ 5067634 h 5067634"/>
              <a:gd name="connsiteX9" fmla="*/ 898048 w 3855963"/>
              <a:gd name="connsiteY9" fmla="*/ 5067634 h 5067634"/>
              <a:gd name="connsiteX10" fmla="*/ 858763 w 3855963"/>
              <a:gd name="connsiteY10" fmla="*/ 5067634 h 5067634"/>
              <a:gd name="connsiteX11" fmla="*/ 758951 w 3855963"/>
              <a:gd name="connsiteY11" fmla="*/ 5067634 h 5067634"/>
              <a:gd name="connsiteX12" fmla="*/ 139097 w 3855963"/>
              <a:gd name="connsiteY12" fmla="*/ 5067634 h 5067634"/>
              <a:gd name="connsiteX13" fmla="*/ 39285 w 3855963"/>
              <a:gd name="connsiteY13" fmla="*/ 5067634 h 5067634"/>
              <a:gd name="connsiteX14" fmla="*/ 0 w 3855963"/>
              <a:gd name="connsiteY14" fmla="*/ 5067634 h 5067634"/>
              <a:gd name="connsiteX15" fmla="*/ 64062 w 3855963"/>
              <a:gd name="connsiteY15" fmla="*/ 3273576 h 5067634"/>
              <a:gd name="connsiteX16" fmla="*/ 1518583 w 3855963"/>
              <a:gd name="connsiteY16" fmla="*/ 0 h 5067634"/>
              <a:gd name="connsiteX0" fmla="*/ 1518583 w 3855963"/>
              <a:gd name="connsiteY0" fmla="*/ 0 h 5067634"/>
              <a:gd name="connsiteX1" fmla="*/ 2238249 w 3855963"/>
              <a:gd name="connsiteY1" fmla="*/ 0 h 5067634"/>
              <a:gd name="connsiteX2" fmla="*/ 2277534 w 3855963"/>
              <a:gd name="connsiteY2" fmla="*/ 0 h 5067634"/>
              <a:gd name="connsiteX3" fmla="*/ 2377346 w 3855963"/>
              <a:gd name="connsiteY3" fmla="*/ 0 h 5067634"/>
              <a:gd name="connsiteX4" fmla="*/ 2997200 w 3855963"/>
              <a:gd name="connsiteY4" fmla="*/ 0 h 5067634"/>
              <a:gd name="connsiteX5" fmla="*/ 3097012 w 3855963"/>
              <a:gd name="connsiteY5" fmla="*/ 0 h 5067634"/>
              <a:gd name="connsiteX6" fmla="*/ 3136297 w 3855963"/>
              <a:gd name="connsiteY6" fmla="*/ 0 h 5067634"/>
              <a:gd name="connsiteX7" fmla="*/ 3855963 w 3855963"/>
              <a:gd name="connsiteY7" fmla="*/ 0 h 5067634"/>
              <a:gd name="connsiteX8" fmla="*/ 1617714 w 3855963"/>
              <a:gd name="connsiteY8" fmla="*/ 5067634 h 5067634"/>
              <a:gd name="connsiteX9" fmla="*/ 898048 w 3855963"/>
              <a:gd name="connsiteY9" fmla="*/ 5067634 h 5067634"/>
              <a:gd name="connsiteX10" fmla="*/ 858763 w 3855963"/>
              <a:gd name="connsiteY10" fmla="*/ 5067634 h 5067634"/>
              <a:gd name="connsiteX11" fmla="*/ 758951 w 3855963"/>
              <a:gd name="connsiteY11" fmla="*/ 5067634 h 5067634"/>
              <a:gd name="connsiteX12" fmla="*/ 139097 w 3855963"/>
              <a:gd name="connsiteY12" fmla="*/ 5067634 h 5067634"/>
              <a:gd name="connsiteX13" fmla="*/ 613502 w 3855963"/>
              <a:gd name="connsiteY13" fmla="*/ 3258042 h 5067634"/>
              <a:gd name="connsiteX14" fmla="*/ 0 w 3855963"/>
              <a:gd name="connsiteY14" fmla="*/ 5067634 h 5067634"/>
              <a:gd name="connsiteX15" fmla="*/ 64062 w 3855963"/>
              <a:gd name="connsiteY15" fmla="*/ 3273576 h 5067634"/>
              <a:gd name="connsiteX16" fmla="*/ 1518583 w 3855963"/>
              <a:gd name="connsiteY16" fmla="*/ 0 h 5067634"/>
              <a:gd name="connsiteX0" fmla="*/ 1454522 w 3791902"/>
              <a:gd name="connsiteY0" fmla="*/ 0 h 5067634"/>
              <a:gd name="connsiteX1" fmla="*/ 2174188 w 3791902"/>
              <a:gd name="connsiteY1" fmla="*/ 0 h 5067634"/>
              <a:gd name="connsiteX2" fmla="*/ 2213473 w 3791902"/>
              <a:gd name="connsiteY2" fmla="*/ 0 h 5067634"/>
              <a:gd name="connsiteX3" fmla="*/ 2313285 w 3791902"/>
              <a:gd name="connsiteY3" fmla="*/ 0 h 5067634"/>
              <a:gd name="connsiteX4" fmla="*/ 2933139 w 3791902"/>
              <a:gd name="connsiteY4" fmla="*/ 0 h 5067634"/>
              <a:gd name="connsiteX5" fmla="*/ 3032951 w 3791902"/>
              <a:gd name="connsiteY5" fmla="*/ 0 h 5067634"/>
              <a:gd name="connsiteX6" fmla="*/ 3072236 w 3791902"/>
              <a:gd name="connsiteY6" fmla="*/ 0 h 5067634"/>
              <a:gd name="connsiteX7" fmla="*/ 3791902 w 3791902"/>
              <a:gd name="connsiteY7" fmla="*/ 0 h 5067634"/>
              <a:gd name="connsiteX8" fmla="*/ 1553653 w 3791902"/>
              <a:gd name="connsiteY8" fmla="*/ 5067634 h 5067634"/>
              <a:gd name="connsiteX9" fmla="*/ 833987 w 3791902"/>
              <a:gd name="connsiteY9" fmla="*/ 5067634 h 5067634"/>
              <a:gd name="connsiteX10" fmla="*/ 794702 w 3791902"/>
              <a:gd name="connsiteY10" fmla="*/ 5067634 h 5067634"/>
              <a:gd name="connsiteX11" fmla="*/ 694890 w 3791902"/>
              <a:gd name="connsiteY11" fmla="*/ 5067634 h 5067634"/>
              <a:gd name="connsiteX12" fmla="*/ 75036 w 3791902"/>
              <a:gd name="connsiteY12" fmla="*/ 5067634 h 5067634"/>
              <a:gd name="connsiteX13" fmla="*/ 549441 w 3791902"/>
              <a:gd name="connsiteY13" fmla="*/ 3258042 h 5067634"/>
              <a:gd name="connsiteX14" fmla="*/ 261846 w 3791902"/>
              <a:gd name="connsiteY14" fmla="*/ 3273575 h 5067634"/>
              <a:gd name="connsiteX15" fmla="*/ 1 w 3791902"/>
              <a:gd name="connsiteY15" fmla="*/ 3273576 h 5067634"/>
              <a:gd name="connsiteX16" fmla="*/ 1454522 w 3791902"/>
              <a:gd name="connsiteY16" fmla="*/ 0 h 5067634"/>
              <a:gd name="connsiteX0" fmla="*/ 1454521 w 3791901"/>
              <a:gd name="connsiteY0" fmla="*/ 0 h 5067634"/>
              <a:gd name="connsiteX1" fmla="*/ 2174187 w 3791901"/>
              <a:gd name="connsiteY1" fmla="*/ 0 h 5067634"/>
              <a:gd name="connsiteX2" fmla="*/ 2213472 w 3791901"/>
              <a:gd name="connsiteY2" fmla="*/ 0 h 5067634"/>
              <a:gd name="connsiteX3" fmla="*/ 2313284 w 3791901"/>
              <a:gd name="connsiteY3" fmla="*/ 0 h 5067634"/>
              <a:gd name="connsiteX4" fmla="*/ 2933138 w 3791901"/>
              <a:gd name="connsiteY4" fmla="*/ 0 h 5067634"/>
              <a:gd name="connsiteX5" fmla="*/ 3032950 w 3791901"/>
              <a:gd name="connsiteY5" fmla="*/ 0 h 5067634"/>
              <a:gd name="connsiteX6" fmla="*/ 3072235 w 3791901"/>
              <a:gd name="connsiteY6" fmla="*/ 0 h 5067634"/>
              <a:gd name="connsiteX7" fmla="*/ 3791901 w 3791901"/>
              <a:gd name="connsiteY7" fmla="*/ 0 h 5067634"/>
              <a:gd name="connsiteX8" fmla="*/ 1553652 w 3791901"/>
              <a:gd name="connsiteY8" fmla="*/ 5067634 h 5067634"/>
              <a:gd name="connsiteX9" fmla="*/ 833986 w 3791901"/>
              <a:gd name="connsiteY9" fmla="*/ 5067634 h 5067634"/>
              <a:gd name="connsiteX10" fmla="*/ 794701 w 3791901"/>
              <a:gd name="connsiteY10" fmla="*/ 5067634 h 5067634"/>
              <a:gd name="connsiteX11" fmla="*/ 694889 w 3791901"/>
              <a:gd name="connsiteY11" fmla="*/ 5067634 h 5067634"/>
              <a:gd name="connsiteX12" fmla="*/ 936360 w 3791901"/>
              <a:gd name="connsiteY12" fmla="*/ 3258042 h 5067634"/>
              <a:gd name="connsiteX13" fmla="*/ 549440 w 3791901"/>
              <a:gd name="connsiteY13" fmla="*/ 3258042 h 5067634"/>
              <a:gd name="connsiteX14" fmla="*/ 261845 w 3791901"/>
              <a:gd name="connsiteY14" fmla="*/ 3273575 h 5067634"/>
              <a:gd name="connsiteX15" fmla="*/ 0 w 3791901"/>
              <a:gd name="connsiteY15" fmla="*/ 3273576 h 5067634"/>
              <a:gd name="connsiteX16" fmla="*/ 1454521 w 3791901"/>
              <a:gd name="connsiteY16" fmla="*/ 0 h 5067634"/>
              <a:gd name="connsiteX0" fmla="*/ 1454521 w 3791901"/>
              <a:gd name="connsiteY0" fmla="*/ 0 h 5067634"/>
              <a:gd name="connsiteX1" fmla="*/ 2174187 w 3791901"/>
              <a:gd name="connsiteY1" fmla="*/ 0 h 5067634"/>
              <a:gd name="connsiteX2" fmla="*/ 2213472 w 3791901"/>
              <a:gd name="connsiteY2" fmla="*/ 0 h 5067634"/>
              <a:gd name="connsiteX3" fmla="*/ 2313284 w 3791901"/>
              <a:gd name="connsiteY3" fmla="*/ 0 h 5067634"/>
              <a:gd name="connsiteX4" fmla="*/ 2933138 w 3791901"/>
              <a:gd name="connsiteY4" fmla="*/ 0 h 5067634"/>
              <a:gd name="connsiteX5" fmla="*/ 3032950 w 3791901"/>
              <a:gd name="connsiteY5" fmla="*/ 0 h 5067634"/>
              <a:gd name="connsiteX6" fmla="*/ 3072235 w 3791901"/>
              <a:gd name="connsiteY6" fmla="*/ 0 h 5067634"/>
              <a:gd name="connsiteX7" fmla="*/ 3791901 w 3791901"/>
              <a:gd name="connsiteY7" fmla="*/ 0 h 5067634"/>
              <a:gd name="connsiteX8" fmla="*/ 1553652 w 3791901"/>
              <a:gd name="connsiteY8" fmla="*/ 5067634 h 5067634"/>
              <a:gd name="connsiteX9" fmla="*/ 833986 w 3791901"/>
              <a:gd name="connsiteY9" fmla="*/ 5067634 h 5067634"/>
              <a:gd name="connsiteX10" fmla="*/ 794701 w 3791901"/>
              <a:gd name="connsiteY10" fmla="*/ 5067634 h 5067634"/>
              <a:gd name="connsiteX11" fmla="*/ 1408780 w 3791901"/>
              <a:gd name="connsiteY11" fmla="*/ 3250275 h 5067634"/>
              <a:gd name="connsiteX12" fmla="*/ 936360 w 3791901"/>
              <a:gd name="connsiteY12" fmla="*/ 3258042 h 5067634"/>
              <a:gd name="connsiteX13" fmla="*/ 549440 w 3791901"/>
              <a:gd name="connsiteY13" fmla="*/ 3258042 h 5067634"/>
              <a:gd name="connsiteX14" fmla="*/ 261845 w 3791901"/>
              <a:gd name="connsiteY14" fmla="*/ 3273575 h 5067634"/>
              <a:gd name="connsiteX15" fmla="*/ 0 w 3791901"/>
              <a:gd name="connsiteY15" fmla="*/ 3273576 h 5067634"/>
              <a:gd name="connsiteX16" fmla="*/ 1454521 w 3791901"/>
              <a:gd name="connsiteY16" fmla="*/ 0 h 5067634"/>
              <a:gd name="connsiteX0" fmla="*/ 1454521 w 3791901"/>
              <a:gd name="connsiteY0" fmla="*/ 0 h 5067634"/>
              <a:gd name="connsiteX1" fmla="*/ 2174187 w 3791901"/>
              <a:gd name="connsiteY1" fmla="*/ 0 h 5067634"/>
              <a:gd name="connsiteX2" fmla="*/ 2213472 w 3791901"/>
              <a:gd name="connsiteY2" fmla="*/ 0 h 5067634"/>
              <a:gd name="connsiteX3" fmla="*/ 2313284 w 3791901"/>
              <a:gd name="connsiteY3" fmla="*/ 0 h 5067634"/>
              <a:gd name="connsiteX4" fmla="*/ 2933138 w 3791901"/>
              <a:gd name="connsiteY4" fmla="*/ 0 h 5067634"/>
              <a:gd name="connsiteX5" fmla="*/ 3032950 w 3791901"/>
              <a:gd name="connsiteY5" fmla="*/ 0 h 5067634"/>
              <a:gd name="connsiteX6" fmla="*/ 3072235 w 3791901"/>
              <a:gd name="connsiteY6" fmla="*/ 0 h 5067634"/>
              <a:gd name="connsiteX7" fmla="*/ 3791901 w 3791901"/>
              <a:gd name="connsiteY7" fmla="*/ 0 h 5067634"/>
              <a:gd name="connsiteX8" fmla="*/ 1553652 w 3791901"/>
              <a:gd name="connsiteY8" fmla="*/ 5067634 h 5067634"/>
              <a:gd name="connsiteX9" fmla="*/ 833986 w 3791901"/>
              <a:gd name="connsiteY9" fmla="*/ 5067634 h 5067634"/>
              <a:gd name="connsiteX10" fmla="*/ 1593949 w 3791901"/>
              <a:gd name="connsiteY10" fmla="*/ 3250276 h 5067634"/>
              <a:gd name="connsiteX11" fmla="*/ 1408780 w 3791901"/>
              <a:gd name="connsiteY11" fmla="*/ 3250275 h 5067634"/>
              <a:gd name="connsiteX12" fmla="*/ 936360 w 3791901"/>
              <a:gd name="connsiteY12" fmla="*/ 3258042 h 5067634"/>
              <a:gd name="connsiteX13" fmla="*/ 549440 w 3791901"/>
              <a:gd name="connsiteY13" fmla="*/ 3258042 h 5067634"/>
              <a:gd name="connsiteX14" fmla="*/ 261845 w 3791901"/>
              <a:gd name="connsiteY14" fmla="*/ 3273575 h 5067634"/>
              <a:gd name="connsiteX15" fmla="*/ 0 w 3791901"/>
              <a:gd name="connsiteY15" fmla="*/ 3273576 h 5067634"/>
              <a:gd name="connsiteX16" fmla="*/ 1454521 w 3791901"/>
              <a:gd name="connsiteY16" fmla="*/ 0 h 5067634"/>
              <a:gd name="connsiteX0" fmla="*/ 1454521 w 3791901"/>
              <a:gd name="connsiteY0" fmla="*/ 0 h 5067634"/>
              <a:gd name="connsiteX1" fmla="*/ 2174187 w 3791901"/>
              <a:gd name="connsiteY1" fmla="*/ 0 h 5067634"/>
              <a:gd name="connsiteX2" fmla="*/ 2213472 w 3791901"/>
              <a:gd name="connsiteY2" fmla="*/ 0 h 5067634"/>
              <a:gd name="connsiteX3" fmla="*/ 2313284 w 3791901"/>
              <a:gd name="connsiteY3" fmla="*/ 0 h 5067634"/>
              <a:gd name="connsiteX4" fmla="*/ 2933138 w 3791901"/>
              <a:gd name="connsiteY4" fmla="*/ 0 h 5067634"/>
              <a:gd name="connsiteX5" fmla="*/ 3032950 w 3791901"/>
              <a:gd name="connsiteY5" fmla="*/ 0 h 5067634"/>
              <a:gd name="connsiteX6" fmla="*/ 3072235 w 3791901"/>
              <a:gd name="connsiteY6" fmla="*/ 0 h 5067634"/>
              <a:gd name="connsiteX7" fmla="*/ 3791901 w 3791901"/>
              <a:gd name="connsiteY7" fmla="*/ 0 h 5067634"/>
              <a:gd name="connsiteX8" fmla="*/ 1553652 w 3791901"/>
              <a:gd name="connsiteY8" fmla="*/ 5067634 h 5067634"/>
              <a:gd name="connsiteX9" fmla="*/ 1803947 w 3791901"/>
              <a:gd name="connsiteY9" fmla="*/ 3258042 h 5067634"/>
              <a:gd name="connsiteX10" fmla="*/ 1593949 w 3791901"/>
              <a:gd name="connsiteY10" fmla="*/ 3250276 h 5067634"/>
              <a:gd name="connsiteX11" fmla="*/ 1408780 w 3791901"/>
              <a:gd name="connsiteY11" fmla="*/ 3250275 h 5067634"/>
              <a:gd name="connsiteX12" fmla="*/ 936360 w 3791901"/>
              <a:gd name="connsiteY12" fmla="*/ 3258042 h 5067634"/>
              <a:gd name="connsiteX13" fmla="*/ 549440 w 3791901"/>
              <a:gd name="connsiteY13" fmla="*/ 3258042 h 5067634"/>
              <a:gd name="connsiteX14" fmla="*/ 261845 w 3791901"/>
              <a:gd name="connsiteY14" fmla="*/ 3273575 h 5067634"/>
              <a:gd name="connsiteX15" fmla="*/ 0 w 3791901"/>
              <a:gd name="connsiteY15" fmla="*/ 3273576 h 5067634"/>
              <a:gd name="connsiteX16" fmla="*/ 1454521 w 3791901"/>
              <a:gd name="connsiteY16" fmla="*/ 0 h 5067634"/>
              <a:gd name="connsiteX0" fmla="*/ 1454521 w 3791901"/>
              <a:gd name="connsiteY0" fmla="*/ 0 h 3273576"/>
              <a:gd name="connsiteX1" fmla="*/ 2174187 w 3791901"/>
              <a:gd name="connsiteY1" fmla="*/ 0 h 3273576"/>
              <a:gd name="connsiteX2" fmla="*/ 2213472 w 3791901"/>
              <a:gd name="connsiteY2" fmla="*/ 0 h 3273576"/>
              <a:gd name="connsiteX3" fmla="*/ 2313284 w 3791901"/>
              <a:gd name="connsiteY3" fmla="*/ 0 h 3273576"/>
              <a:gd name="connsiteX4" fmla="*/ 2933138 w 3791901"/>
              <a:gd name="connsiteY4" fmla="*/ 0 h 3273576"/>
              <a:gd name="connsiteX5" fmla="*/ 3032950 w 3791901"/>
              <a:gd name="connsiteY5" fmla="*/ 0 h 3273576"/>
              <a:gd name="connsiteX6" fmla="*/ 3072235 w 3791901"/>
              <a:gd name="connsiteY6" fmla="*/ 0 h 3273576"/>
              <a:gd name="connsiteX7" fmla="*/ 3791901 w 3791901"/>
              <a:gd name="connsiteY7" fmla="*/ 0 h 3273576"/>
              <a:gd name="connsiteX8" fmla="*/ 2352900 w 3791901"/>
              <a:gd name="connsiteY8" fmla="*/ 3258042 h 3273576"/>
              <a:gd name="connsiteX9" fmla="*/ 1803947 w 3791901"/>
              <a:gd name="connsiteY9" fmla="*/ 3258042 h 3273576"/>
              <a:gd name="connsiteX10" fmla="*/ 1593949 w 3791901"/>
              <a:gd name="connsiteY10" fmla="*/ 3250276 h 3273576"/>
              <a:gd name="connsiteX11" fmla="*/ 1408780 w 3791901"/>
              <a:gd name="connsiteY11" fmla="*/ 3250275 h 3273576"/>
              <a:gd name="connsiteX12" fmla="*/ 936360 w 3791901"/>
              <a:gd name="connsiteY12" fmla="*/ 3258042 h 3273576"/>
              <a:gd name="connsiteX13" fmla="*/ 549440 w 3791901"/>
              <a:gd name="connsiteY13" fmla="*/ 3258042 h 3273576"/>
              <a:gd name="connsiteX14" fmla="*/ 261845 w 3791901"/>
              <a:gd name="connsiteY14" fmla="*/ 3273575 h 3273576"/>
              <a:gd name="connsiteX15" fmla="*/ 0 w 3791901"/>
              <a:gd name="connsiteY15" fmla="*/ 3273576 h 3273576"/>
              <a:gd name="connsiteX16" fmla="*/ 1454521 w 3791901"/>
              <a:gd name="connsiteY16" fmla="*/ 0 h 3273576"/>
              <a:gd name="connsiteX0" fmla="*/ 1454521 w 3791901"/>
              <a:gd name="connsiteY0" fmla="*/ 0 h 3273576"/>
              <a:gd name="connsiteX1" fmla="*/ 2174187 w 3791901"/>
              <a:gd name="connsiteY1" fmla="*/ 0 h 3273576"/>
              <a:gd name="connsiteX2" fmla="*/ 2213472 w 3791901"/>
              <a:gd name="connsiteY2" fmla="*/ 0 h 3273576"/>
              <a:gd name="connsiteX3" fmla="*/ 2313284 w 3791901"/>
              <a:gd name="connsiteY3" fmla="*/ 0 h 3273576"/>
              <a:gd name="connsiteX4" fmla="*/ 2933138 w 3791901"/>
              <a:gd name="connsiteY4" fmla="*/ 0 h 3273576"/>
              <a:gd name="connsiteX5" fmla="*/ 3032950 w 3791901"/>
              <a:gd name="connsiteY5" fmla="*/ 0 h 3273576"/>
              <a:gd name="connsiteX6" fmla="*/ 3072235 w 3791901"/>
              <a:gd name="connsiteY6" fmla="*/ 0 h 3273576"/>
              <a:gd name="connsiteX7" fmla="*/ 3791901 w 3791901"/>
              <a:gd name="connsiteY7" fmla="*/ 0 h 3273576"/>
              <a:gd name="connsiteX8" fmla="*/ 2352900 w 3791901"/>
              <a:gd name="connsiteY8" fmla="*/ 3258042 h 3273576"/>
              <a:gd name="connsiteX9" fmla="*/ 1803947 w 3791901"/>
              <a:gd name="connsiteY9" fmla="*/ 3258042 h 3273576"/>
              <a:gd name="connsiteX10" fmla="*/ 1593949 w 3791901"/>
              <a:gd name="connsiteY10" fmla="*/ 3250276 h 3273576"/>
              <a:gd name="connsiteX11" fmla="*/ 1408780 w 3791901"/>
              <a:gd name="connsiteY11" fmla="*/ 3250275 h 3273576"/>
              <a:gd name="connsiteX12" fmla="*/ 936360 w 3791901"/>
              <a:gd name="connsiteY12" fmla="*/ 3258042 h 3273576"/>
              <a:gd name="connsiteX13" fmla="*/ 549440 w 3791901"/>
              <a:gd name="connsiteY13" fmla="*/ 3258042 h 3273576"/>
              <a:gd name="connsiteX14" fmla="*/ 292884 w 3791901"/>
              <a:gd name="connsiteY14" fmla="*/ 3242510 h 3273576"/>
              <a:gd name="connsiteX15" fmla="*/ 0 w 3791901"/>
              <a:gd name="connsiteY15" fmla="*/ 3273576 h 3273576"/>
              <a:gd name="connsiteX16" fmla="*/ 1454521 w 3791901"/>
              <a:gd name="connsiteY16" fmla="*/ 0 h 3273576"/>
              <a:gd name="connsiteX0" fmla="*/ 1439002 w 3776382"/>
              <a:gd name="connsiteY0" fmla="*/ 0 h 3258042"/>
              <a:gd name="connsiteX1" fmla="*/ 2158668 w 3776382"/>
              <a:gd name="connsiteY1" fmla="*/ 0 h 3258042"/>
              <a:gd name="connsiteX2" fmla="*/ 2197953 w 3776382"/>
              <a:gd name="connsiteY2" fmla="*/ 0 h 3258042"/>
              <a:gd name="connsiteX3" fmla="*/ 2297765 w 3776382"/>
              <a:gd name="connsiteY3" fmla="*/ 0 h 3258042"/>
              <a:gd name="connsiteX4" fmla="*/ 2917619 w 3776382"/>
              <a:gd name="connsiteY4" fmla="*/ 0 h 3258042"/>
              <a:gd name="connsiteX5" fmla="*/ 3017431 w 3776382"/>
              <a:gd name="connsiteY5" fmla="*/ 0 h 3258042"/>
              <a:gd name="connsiteX6" fmla="*/ 3056716 w 3776382"/>
              <a:gd name="connsiteY6" fmla="*/ 0 h 3258042"/>
              <a:gd name="connsiteX7" fmla="*/ 3776382 w 3776382"/>
              <a:gd name="connsiteY7" fmla="*/ 0 h 3258042"/>
              <a:gd name="connsiteX8" fmla="*/ 2337381 w 3776382"/>
              <a:gd name="connsiteY8" fmla="*/ 3258042 h 3258042"/>
              <a:gd name="connsiteX9" fmla="*/ 1788428 w 3776382"/>
              <a:gd name="connsiteY9" fmla="*/ 3258042 h 3258042"/>
              <a:gd name="connsiteX10" fmla="*/ 1578430 w 3776382"/>
              <a:gd name="connsiteY10" fmla="*/ 3250276 h 3258042"/>
              <a:gd name="connsiteX11" fmla="*/ 1393261 w 3776382"/>
              <a:gd name="connsiteY11" fmla="*/ 3250275 h 3258042"/>
              <a:gd name="connsiteX12" fmla="*/ 920841 w 3776382"/>
              <a:gd name="connsiteY12" fmla="*/ 3258042 h 3258042"/>
              <a:gd name="connsiteX13" fmla="*/ 533921 w 3776382"/>
              <a:gd name="connsiteY13" fmla="*/ 3258042 h 3258042"/>
              <a:gd name="connsiteX14" fmla="*/ 277365 w 3776382"/>
              <a:gd name="connsiteY14" fmla="*/ 3242510 h 3258042"/>
              <a:gd name="connsiteX15" fmla="*/ 0 w 3776382"/>
              <a:gd name="connsiteY15" fmla="*/ 3242511 h 3258042"/>
              <a:gd name="connsiteX16" fmla="*/ 1439002 w 3776382"/>
              <a:gd name="connsiteY16" fmla="*/ 0 h 3258042"/>
              <a:gd name="connsiteX0" fmla="*/ 1439002 w 3776382"/>
              <a:gd name="connsiteY0" fmla="*/ 0 h 3258042"/>
              <a:gd name="connsiteX1" fmla="*/ 2158668 w 3776382"/>
              <a:gd name="connsiteY1" fmla="*/ 0 h 3258042"/>
              <a:gd name="connsiteX2" fmla="*/ 2197953 w 3776382"/>
              <a:gd name="connsiteY2" fmla="*/ 0 h 3258042"/>
              <a:gd name="connsiteX3" fmla="*/ 2297765 w 3776382"/>
              <a:gd name="connsiteY3" fmla="*/ 0 h 3258042"/>
              <a:gd name="connsiteX4" fmla="*/ 2917619 w 3776382"/>
              <a:gd name="connsiteY4" fmla="*/ 0 h 3258042"/>
              <a:gd name="connsiteX5" fmla="*/ 3017431 w 3776382"/>
              <a:gd name="connsiteY5" fmla="*/ 0 h 3258042"/>
              <a:gd name="connsiteX6" fmla="*/ 3056716 w 3776382"/>
              <a:gd name="connsiteY6" fmla="*/ 0 h 3258042"/>
              <a:gd name="connsiteX7" fmla="*/ 3776382 w 3776382"/>
              <a:gd name="connsiteY7" fmla="*/ 0 h 3258042"/>
              <a:gd name="connsiteX8" fmla="*/ 2337381 w 3776382"/>
              <a:gd name="connsiteY8" fmla="*/ 3258042 h 3258042"/>
              <a:gd name="connsiteX9" fmla="*/ 1788428 w 3776382"/>
              <a:gd name="connsiteY9" fmla="*/ 3258042 h 3258042"/>
              <a:gd name="connsiteX10" fmla="*/ 1578430 w 3776382"/>
              <a:gd name="connsiteY10" fmla="*/ 3250276 h 3258042"/>
              <a:gd name="connsiteX11" fmla="*/ 1393261 w 3776382"/>
              <a:gd name="connsiteY11" fmla="*/ 3250275 h 3258042"/>
              <a:gd name="connsiteX12" fmla="*/ 920841 w 3776382"/>
              <a:gd name="connsiteY12" fmla="*/ 3258042 h 3258042"/>
              <a:gd name="connsiteX13" fmla="*/ 572720 w 3776382"/>
              <a:gd name="connsiteY13" fmla="*/ 3242508 h 3258042"/>
              <a:gd name="connsiteX14" fmla="*/ 277365 w 3776382"/>
              <a:gd name="connsiteY14" fmla="*/ 3242510 h 3258042"/>
              <a:gd name="connsiteX15" fmla="*/ 0 w 3776382"/>
              <a:gd name="connsiteY15" fmla="*/ 3242511 h 3258042"/>
              <a:gd name="connsiteX16" fmla="*/ 1439002 w 3776382"/>
              <a:gd name="connsiteY16" fmla="*/ 0 h 3258042"/>
              <a:gd name="connsiteX0" fmla="*/ 1439002 w 3776382"/>
              <a:gd name="connsiteY0" fmla="*/ 0 h 3258042"/>
              <a:gd name="connsiteX1" fmla="*/ 2158668 w 3776382"/>
              <a:gd name="connsiteY1" fmla="*/ 0 h 3258042"/>
              <a:gd name="connsiteX2" fmla="*/ 2197953 w 3776382"/>
              <a:gd name="connsiteY2" fmla="*/ 0 h 3258042"/>
              <a:gd name="connsiteX3" fmla="*/ 2297765 w 3776382"/>
              <a:gd name="connsiteY3" fmla="*/ 0 h 3258042"/>
              <a:gd name="connsiteX4" fmla="*/ 2917619 w 3776382"/>
              <a:gd name="connsiteY4" fmla="*/ 0 h 3258042"/>
              <a:gd name="connsiteX5" fmla="*/ 3017431 w 3776382"/>
              <a:gd name="connsiteY5" fmla="*/ 0 h 3258042"/>
              <a:gd name="connsiteX6" fmla="*/ 3056716 w 3776382"/>
              <a:gd name="connsiteY6" fmla="*/ 0 h 3258042"/>
              <a:gd name="connsiteX7" fmla="*/ 3776382 w 3776382"/>
              <a:gd name="connsiteY7" fmla="*/ 0 h 3258042"/>
              <a:gd name="connsiteX8" fmla="*/ 2337381 w 3776382"/>
              <a:gd name="connsiteY8" fmla="*/ 3258042 h 3258042"/>
              <a:gd name="connsiteX9" fmla="*/ 1788428 w 3776382"/>
              <a:gd name="connsiteY9" fmla="*/ 3258042 h 3258042"/>
              <a:gd name="connsiteX10" fmla="*/ 1578430 w 3776382"/>
              <a:gd name="connsiteY10" fmla="*/ 3250276 h 3258042"/>
              <a:gd name="connsiteX11" fmla="*/ 1393261 w 3776382"/>
              <a:gd name="connsiteY11" fmla="*/ 3250275 h 3258042"/>
              <a:gd name="connsiteX12" fmla="*/ 990678 w 3776382"/>
              <a:gd name="connsiteY12" fmla="*/ 3242510 h 3258042"/>
              <a:gd name="connsiteX13" fmla="*/ 572720 w 3776382"/>
              <a:gd name="connsiteY13" fmla="*/ 3242508 h 3258042"/>
              <a:gd name="connsiteX14" fmla="*/ 277365 w 3776382"/>
              <a:gd name="connsiteY14" fmla="*/ 3242510 h 3258042"/>
              <a:gd name="connsiteX15" fmla="*/ 0 w 3776382"/>
              <a:gd name="connsiteY15" fmla="*/ 3242511 h 3258042"/>
              <a:gd name="connsiteX16" fmla="*/ 1439002 w 3776382"/>
              <a:gd name="connsiteY16" fmla="*/ 0 h 3258042"/>
              <a:gd name="connsiteX0" fmla="*/ 1439002 w 3776382"/>
              <a:gd name="connsiteY0" fmla="*/ 0 h 3421139"/>
              <a:gd name="connsiteX1" fmla="*/ 2158668 w 3776382"/>
              <a:gd name="connsiteY1" fmla="*/ 0 h 3421139"/>
              <a:gd name="connsiteX2" fmla="*/ 2197953 w 3776382"/>
              <a:gd name="connsiteY2" fmla="*/ 0 h 3421139"/>
              <a:gd name="connsiteX3" fmla="*/ 2297765 w 3776382"/>
              <a:gd name="connsiteY3" fmla="*/ 0 h 3421139"/>
              <a:gd name="connsiteX4" fmla="*/ 2917619 w 3776382"/>
              <a:gd name="connsiteY4" fmla="*/ 0 h 3421139"/>
              <a:gd name="connsiteX5" fmla="*/ 3017431 w 3776382"/>
              <a:gd name="connsiteY5" fmla="*/ 0 h 3421139"/>
              <a:gd name="connsiteX6" fmla="*/ 3056716 w 3776382"/>
              <a:gd name="connsiteY6" fmla="*/ 0 h 3421139"/>
              <a:gd name="connsiteX7" fmla="*/ 3776382 w 3776382"/>
              <a:gd name="connsiteY7" fmla="*/ 0 h 3421139"/>
              <a:gd name="connsiteX8" fmla="*/ 2337381 w 3776382"/>
              <a:gd name="connsiteY8" fmla="*/ 3258042 h 3421139"/>
              <a:gd name="connsiteX9" fmla="*/ 1788428 w 3776382"/>
              <a:gd name="connsiteY9" fmla="*/ 3258042 h 3421139"/>
              <a:gd name="connsiteX10" fmla="*/ 1578430 w 3776382"/>
              <a:gd name="connsiteY10" fmla="*/ 3250276 h 3421139"/>
              <a:gd name="connsiteX11" fmla="*/ 1393261 w 3776382"/>
              <a:gd name="connsiteY11" fmla="*/ 3250275 h 3421139"/>
              <a:gd name="connsiteX12" fmla="*/ 982919 w 3776382"/>
              <a:gd name="connsiteY12" fmla="*/ 3421139 h 3421139"/>
              <a:gd name="connsiteX13" fmla="*/ 572720 w 3776382"/>
              <a:gd name="connsiteY13" fmla="*/ 3242508 h 3421139"/>
              <a:gd name="connsiteX14" fmla="*/ 277365 w 3776382"/>
              <a:gd name="connsiteY14" fmla="*/ 3242510 h 3421139"/>
              <a:gd name="connsiteX15" fmla="*/ 0 w 3776382"/>
              <a:gd name="connsiteY15" fmla="*/ 3242511 h 3421139"/>
              <a:gd name="connsiteX16" fmla="*/ 1439002 w 3776382"/>
              <a:gd name="connsiteY16" fmla="*/ 0 h 3421139"/>
              <a:gd name="connsiteX0" fmla="*/ 1439002 w 3776382"/>
              <a:gd name="connsiteY0" fmla="*/ 0 h 3265810"/>
              <a:gd name="connsiteX1" fmla="*/ 2158668 w 3776382"/>
              <a:gd name="connsiteY1" fmla="*/ 0 h 3265810"/>
              <a:gd name="connsiteX2" fmla="*/ 2197953 w 3776382"/>
              <a:gd name="connsiteY2" fmla="*/ 0 h 3265810"/>
              <a:gd name="connsiteX3" fmla="*/ 2297765 w 3776382"/>
              <a:gd name="connsiteY3" fmla="*/ 0 h 3265810"/>
              <a:gd name="connsiteX4" fmla="*/ 2917619 w 3776382"/>
              <a:gd name="connsiteY4" fmla="*/ 0 h 3265810"/>
              <a:gd name="connsiteX5" fmla="*/ 3017431 w 3776382"/>
              <a:gd name="connsiteY5" fmla="*/ 0 h 3265810"/>
              <a:gd name="connsiteX6" fmla="*/ 3056716 w 3776382"/>
              <a:gd name="connsiteY6" fmla="*/ 0 h 3265810"/>
              <a:gd name="connsiteX7" fmla="*/ 3776382 w 3776382"/>
              <a:gd name="connsiteY7" fmla="*/ 0 h 3265810"/>
              <a:gd name="connsiteX8" fmla="*/ 2337381 w 3776382"/>
              <a:gd name="connsiteY8" fmla="*/ 3258042 h 3265810"/>
              <a:gd name="connsiteX9" fmla="*/ 1788428 w 3776382"/>
              <a:gd name="connsiteY9" fmla="*/ 3258042 h 3265810"/>
              <a:gd name="connsiteX10" fmla="*/ 1578430 w 3776382"/>
              <a:gd name="connsiteY10" fmla="*/ 3250276 h 3265810"/>
              <a:gd name="connsiteX11" fmla="*/ 1393261 w 3776382"/>
              <a:gd name="connsiteY11" fmla="*/ 3250275 h 3265810"/>
              <a:gd name="connsiteX12" fmla="*/ 998438 w 3776382"/>
              <a:gd name="connsiteY12" fmla="*/ 3265810 h 3265810"/>
              <a:gd name="connsiteX13" fmla="*/ 572720 w 3776382"/>
              <a:gd name="connsiteY13" fmla="*/ 3242508 h 3265810"/>
              <a:gd name="connsiteX14" fmla="*/ 277365 w 3776382"/>
              <a:gd name="connsiteY14" fmla="*/ 3242510 h 3265810"/>
              <a:gd name="connsiteX15" fmla="*/ 0 w 3776382"/>
              <a:gd name="connsiteY15" fmla="*/ 3242511 h 3265810"/>
              <a:gd name="connsiteX16" fmla="*/ 1439002 w 3776382"/>
              <a:gd name="connsiteY16" fmla="*/ 0 h 3265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76382" h="3265810">
                <a:moveTo>
                  <a:pt x="1439002" y="0"/>
                </a:moveTo>
                <a:lnTo>
                  <a:pt x="2158668" y="0"/>
                </a:lnTo>
                <a:lnTo>
                  <a:pt x="2197953" y="0"/>
                </a:lnTo>
                <a:lnTo>
                  <a:pt x="2297765" y="0"/>
                </a:lnTo>
                <a:lnTo>
                  <a:pt x="2917619" y="0"/>
                </a:lnTo>
                <a:lnTo>
                  <a:pt x="3017431" y="0"/>
                </a:lnTo>
                <a:lnTo>
                  <a:pt x="3056716" y="0"/>
                </a:lnTo>
                <a:lnTo>
                  <a:pt x="3776382" y="0"/>
                </a:lnTo>
                <a:lnTo>
                  <a:pt x="2337381" y="3258042"/>
                </a:lnTo>
                <a:lnTo>
                  <a:pt x="1788428" y="3258042"/>
                </a:lnTo>
                <a:lnTo>
                  <a:pt x="1578430" y="3250276"/>
                </a:lnTo>
                <a:lnTo>
                  <a:pt x="1393261" y="3250275"/>
                </a:lnTo>
                <a:lnTo>
                  <a:pt x="998438" y="3265810"/>
                </a:lnTo>
                <a:lnTo>
                  <a:pt x="572720" y="3242508"/>
                </a:lnTo>
                <a:lnTo>
                  <a:pt x="277365" y="3242510"/>
                </a:lnTo>
                <a:lnTo>
                  <a:pt x="0" y="3242511"/>
                </a:lnTo>
                <a:cubicBezTo>
                  <a:pt x="746083" y="1553300"/>
                  <a:pt x="692919" y="1689211"/>
                  <a:pt x="1439002" y="0"/>
                </a:cubicBezTo>
                <a:close/>
              </a:path>
            </a:pathLst>
          </a:cu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Tree>
    <p:extLst>
      <p:ext uri="{BB962C8B-B14F-4D97-AF65-F5344CB8AC3E}">
        <p14:creationId xmlns:p14="http://schemas.microsoft.com/office/powerpoint/2010/main" val="1833786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Next Meeting">
    <p:spTree>
      <p:nvGrpSpPr>
        <p:cNvPr id="1" name=""/>
        <p:cNvGrpSpPr/>
        <p:nvPr/>
      </p:nvGrpSpPr>
      <p:grpSpPr>
        <a:xfrm>
          <a:off x="0" y="0"/>
          <a:ext cx="0" cy="0"/>
          <a:chOff x="0" y="0"/>
          <a:chExt cx="0" cy="0"/>
        </a:xfrm>
      </p:grpSpPr>
      <p:sp>
        <p:nvSpPr>
          <p:cNvPr id="8" name="Parallelogram 7">
            <a:extLst>
              <a:ext uri="{FF2B5EF4-FFF2-40B4-BE49-F238E27FC236}">
                <a16:creationId xmlns:a16="http://schemas.microsoft.com/office/drawing/2014/main" id="{B0850CDA-CE4B-2E47-8379-DF9107A9C7EC}"/>
              </a:ext>
            </a:extLst>
          </p:cNvPr>
          <p:cNvSpPr/>
          <p:nvPr userDrawn="1"/>
        </p:nvSpPr>
        <p:spPr>
          <a:xfrm>
            <a:off x="4831041" y="3040127"/>
            <a:ext cx="841829" cy="1423356"/>
          </a:xfrm>
          <a:prstGeom prst="parallelogram">
            <a:avLst>
              <a:gd name="adj" fmla="val 746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p:cNvSpPr>
            <a:spLocks noGrp="1"/>
          </p:cNvSpPr>
          <p:nvPr>
            <p:ph type="pic" sz="quarter" idx="13" hasCustomPrompt="1"/>
          </p:nvPr>
        </p:nvSpPr>
        <p:spPr>
          <a:xfrm>
            <a:off x="1458825" y="-7434"/>
            <a:ext cx="5446751" cy="6902606"/>
          </a:xfrm>
          <a:custGeom>
            <a:avLst/>
            <a:gdLst>
              <a:gd name="connsiteX0" fmla="*/ 2238249 w 4575629"/>
              <a:gd name="connsiteY0" fmla="*/ 0 h 5067634"/>
              <a:gd name="connsiteX1" fmla="*/ 2957915 w 4575629"/>
              <a:gd name="connsiteY1" fmla="*/ 0 h 5067634"/>
              <a:gd name="connsiteX2" fmla="*/ 2997200 w 4575629"/>
              <a:gd name="connsiteY2" fmla="*/ 0 h 5067634"/>
              <a:gd name="connsiteX3" fmla="*/ 3097012 w 4575629"/>
              <a:gd name="connsiteY3" fmla="*/ 0 h 5067634"/>
              <a:gd name="connsiteX4" fmla="*/ 3716866 w 4575629"/>
              <a:gd name="connsiteY4" fmla="*/ 0 h 5067634"/>
              <a:gd name="connsiteX5" fmla="*/ 3816678 w 4575629"/>
              <a:gd name="connsiteY5" fmla="*/ 0 h 5067634"/>
              <a:gd name="connsiteX6" fmla="*/ 3855963 w 4575629"/>
              <a:gd name="connsiteY6" fmla="*/ 0 h 5067634"/>
              <a:gd name="connsiteX7" fmla="*/ 4575629 w 4575629"/>
              <a:gd name="connsiteY7" fmla="*/ 0 h 5067634"/>
              <a:gd name="connsiteX8" fmla="*/ 2337380 w 4575629"/>
              <a:gd name="connsiteY8" fmla="*/ 5067634 h 5067634"/>
              <a:gd name="connsiteX9" fmla="*/ 1617714 w 4575629"/>
              <a:gd name="connsiteY9" fmla="*/ 5067634 h 5067634"/>
              <a:gd name="connsiteX10" fmla="*/ 1578429 w 4575629"/>
              <a:gd name="connsiteY10" fmla="*/ 5067634 h 5067634"/>
              <a:gd name="connsiteX11" fmla="*/ 1478617 w 4575629"/>
              <a:gd name="connsiteY11" fmla="*/ 5067634 h 5067634"/>
              <a:gd name="connsiteX12" fmla="*/ 858763 w 4575629"/>
              <a:gd name="connsiteY12" fmla="*/ 5067634 h 5067634"/>
              <a:gd name="connsiteX13" fmla="*/ 758951 w 4575629"/>
              <a:gd name="connsiteY13" fmla="*/ 5067634 h 5067634"/>
              <a:gd name="connsiteX14" fmla="*/ 719666 w 4575629"/>
              <a:gd name="connsiteY14" fmla="*/ 5067634 h 5067634"/>
              <a:gd name="connsiteX15" fmla="*/ 0 w 4575629"/>
              <a:gd name="connsiteY15" fmla="*/ 5067634 h 5067634"/>
              <a:gd name="connsiteX0" fmla="*/ 2238249 w 4257293"/>
              <a:gd name="connsiteY0" fmla="*/ 0 h 5067634"/>
              <a:gd name="connsiteX1" fmla="*/ 2957915 w 4257293"/>
              <a:gd name="connsiteY1" fmla="*/ 0 h 5067634"/>
              <a:gd name="connsiteX2" fmla="*/ 2997200 w 4257293"/>
              <a:gd name="connsiteY2" fmla="*/ 0 h 5067634"/>
              <a:gd name="connsiteX3" fmla="*/ 3097012 w 4257293"/>
              <a:gd name="connsiteY3" fmla="*/ 0 h 5067634"/>
              <a:gd name="connsiteX4" fmla="*/ 3716866 w 4257293"/>
              <a:gd name="connsiteY4" fmla="*/ 0 h 5067634"/>
              <a:gd name="connsiteX5" fmla="*/ 3816678 w 4257293"/>
              <a:gd name="connsiteY5" fmla="*/ 0 h 5067634"/>
              <a:gd name="connsiteX6" fmla="*/ 3855963 w 4257293"/>
              <a:gd name="connsiteY6" fmla="*/ 0 h 5067634"/>
              <a:gd name="connsiteX7" fmla="*/ 4257293 w 4257293"/>
              <a:gd name="connsiteY7" fmla="*/ 0 h 5067634"/>
              <a:gd name="connsiteX8" fmla="*/ 2337380 w 4257293"/>
              <a:gd name="connsiteY8" fmla="*/ 5067634 h 5067634"/>
              <a:gd name="connsiteX9" fmla="*/ 1617714 w 4257293"/>
              <a:gd name="connsiteY9" fmla="*/ 5067634 h 5067634"/>
              <a:gd name="connsiteX10" fmla="*/ 1578429 w 4257293"/>
              <a:gd name="connsiteY10" fmla="*/ 5067634 h 5067634"/>
              <a:gd name="connsiteX11" fmla="*/ 1478617 w 4257293"/>
              <a:gd name="connsiteY11" fmla="*/ 5067634 h 5067634"/>
              <a:gd name="connsiteX12" fmla="*/ 858763 w 4257293"/>
              <a:gd name="connsiteY12" fmla="*/ 5067634 h 5067634"/>
              <a:gd name="connsiteX13" fmla="*/ 758951 w 4257293"/>
              <a:gd name="connsiteY13" fmla="*/ 5067634 h 5067634"/>
              <a:gd name="connsiteX14" fmla="*/ 719666 w 4257293"/>
              <a:gd name="connsiteY14" fmla="*/ 5067634 h 5067634"/>
              <a:gd name="connsiteX15" fmla="*/ 0 w 4257293"/>
              <a:gd name="connsiteY15" fmla="*/ 5067634 h 5067634"/>
              <a:gd name="connsiteX16" fmla="*/ 2238249 w 4257293"/>
              <a:gd name="connsiteY16" fmla="*/ 0 h 5067634"/>
              <a:gd name="connsiteX0" fmla="*/ 2238249 w 4257293"/>
              <a:gd name="connsiteY0" fmla="*/ 0 h 5073127"/>
              <a:gd name="connsiteX1" fmla="*/ 2957915 w 4257293"/>
              <a:gd name="connsiteY1" fmla="*/ 0 h 5073127"/>
              <a:gd name="connsiteX2" fmla="*/ 2997200 w 4257293"/>
              <a:gd name="connsiteY2" fmla="*/ 0 h 5073127"/>
              <a:gd name="connsiteX3" fmla="*/ 3097012 w 4257293"/>
              <a:gd name="connsiteY3" fmla="*/ 0 h 5073127"/>
              <a:gd name="connsiteX4" fmla="*/ 3716866 w 4257293"/>
              <a:gd name="connsiteY4" fmla="*/ 0 h 5073127"/>
              <a:gd name="connsiteX5" fmla="*/ 3816678 w 4257293"/>
              <a:gd name="connsiteY5" fmla="*/ 0 h 5073127"/>
              <a:gd name="connsiteX6" fmla="*/ 3855963 w 4257293"/>
              <a:gd name="connsiteY6" fmla="*/ 0 h 5073127"/>
              <a:gd name="connsiteX7" fmla="*/ 4257293 w 4257293"/>
              <a:gd name="connsiteY7" fmla="*/ 0 h 5073127"/>
              <a:gd name="connsiteX8" fmla="*/ 2008067 w 4257293"/>
              <a:gd name="connsiteY8" fmla="*/ 5073127 h 5073127"/>
              <a:gd name="connsiteX9" fmla="*/ 1617714 w 4257293"/>
              <a:gd name="connsiteY9" fmla="*/ 5067634 h 5073127"/>
              <a:gd name="connsiteX10" fmla="*/ 1578429 w 4257293"/>
              <a:gd name="connsiteY10" fmla="*/ 5067634 h 5073127"/>
              <a:gd name="connsiteX11" fmla="*/ 1478617 w 4257293"/>
              <a:gd name="connsiteY11" fmla="*/ 5067634 h 5073127"/>
              <a:gd name="connsiteX12" fmla="*/ 858763 w 4257293"/>
              <a:gd name="connsiteY12" fmla="*/ 5067634 h 5073127"/>
              <a:gd name="connsiteX13" fmla="*/ 758951 w 4257293"/>
              <a:gd name="connsiteY13" fmla="*/ 5067634 h 5073127"/>
              <a:gd name="connsiteX14" fmla="*/ 719666 w 4257293"/>
              <a:gd name="connsiteY14" fmla="*/ 5067634 h 5073127"/>
              <a:gd name="connsiteX15" fmla="*/ 0 w 4257293"/>
              <a:gd name="connsiteY15" fmla="*/ 5067634 h 5073127"/>
              <a:gd name="connsiteX16" fmla="*/ 2238249 w 4257293"/>
              <a:gd name="connsiteY16" fmla="*/ 0 h 5073127"/>
              <a:gd name="connsiteX0" fmla="*/ 2238249 w 3993842"/>
              <a:gd name="connsiteY0" fmla="*/ 5493 h 5078620"/>
              <a:gd name="connsiteX1" fmla="*/ 2957915 w 3993842"/>
              <a:gd name="connsiteY1" fmla="*/ 5493 h 5078620"/>
              <a:gd name="connsiteX2" fmla="*/ 2997200 w 3993842"/>
              <a:gd name="connsiteY2" fmla="*/ 5493 h 5078620"/>
              <a:gd name="connsiteX3" fmla="*/ 3097012 w 3993842"/>
              <a:gd name="connsiteY3" fmla="*/ 5493 h 5078620"/>
              <a:gd name="connsiteX4" fmla="*/ 3716866 w 3993842"/>
              <a:gd name="connsiteY4" fmla="*/ 5493 h 5078620"/>
              <a:gd name="connsiteX5" fmla="*/ 3816678 w 3993842"/>
              <a:gd name="connsiteY5" fmla="*/ 5493 h 5078620"/>
              <a:gd name="connsiteX6" fmla="*/ 3855963 w 3993842"/>
              <a:gd name="connsiteY6" fmla="*/ 5493 h 5078620"/>
              <a:gd name="connsiteX7" fmla="*/ 3993842 w 3993842"/>
              <a:gd name="connsiteY7" fmla="*/ 0 h 5078620"/>
              <a:gd name="connsiteX8" fmla="*/ 2008067 w 3993842"/>
              <a:gd name="connsiteY8" fmla="*/ 5078620 h 5078620"/>
              <a:gd name="connsiteX9" fmla="*/ 1617714 w 3993842"/>
              <a:gd name="connsiteY9" fmla="*/ 5073127 h 5078620"/>
              <a:gd name="connsiteX10" fmla="*/ 1578429 w 3993842"/>
              <a:gd name="connsiteY10" fmla="*/ 5073127 h 5078620"/>
              <a:gd name="connsiteX11" fmla="*/ 1478617 w 3993842"/>
              <a:gd name="connsiteY11" fmla="*/ 5073127 h 5078620"/>
              <a:gd name="connsiteX12" fmla="*/ 858763 w 3993842"/>
              <a:gd name="connsiteY12" fmla="*/ 5073127 h 5078620"/>
              <a:gd name="connsiteX13" fmla="*/ 758951 w 3993842"/>
              <a:gd name="connsiteY13" fmla="*/ 5073127 h 5078620"/>
              <a:gd name="connsiteX14" fmla="*/ 719666 w 3993842"/>
              <a:gd name="connsiteY14" fmla="*/ 5073127 h 5078620"/>
              <a:gd name="connsiteX15" fmla="*/ 0 w 3993842"/>
              <a:gd name="connsiteY15" fmla="*/ 5073127 h 5078620"/>
              <a:gd name="connsiteX16" fmla="*/ 2238249 w 3993842"/>
              <a:gd name="connsiteY16" fmla="*/ 5493 h 5078620"/>
              <a:gd name="connsiteX0" fmla="*/ 2238249 w 3993842"/>
              <a:gd name="connsiteY0" fmla="*/ 5493 h 5095100"/>
              <a:gd name="connsiteX1" fmla="*/ 2957915 w 3993842"/>
              <a:gd name="connsiteY1" fmla="*/ 5493 h 5095100"/>
              <a:gd name="connsiteX2" fmla="*/ 2997200 w 3993842"/>
              <a:gd name="connsiteY2" fmla="*/ 5493 h 5095100"/>
              <a:gd name="connsiteX3" fmla="*/ 3097012 w 3993842"/>
              <a:gd name="connsiteY3" fmla="*/ 5493 h 5095100"/>
              <a:gd name="connsiteX4" fmla="*/ 3716866 w 3993842"/>
              <a:gd name="connsiteY4" fmla="*/ 5493 h 5095100"/>
              <a:gd name="connsiteX5" fmla="*/ 3816678 w 3993842"/>
              <a:gd name="connsiteY5" fmla="*/ 5493 h 5095100"/>
              <a:gd name="connsiteX6" fmla="*/ 3855963 w 3993842"/>
              <a:gd name="connsiteY6" fmla="*/ 5493 h 5095100"/>
              <a:gd name="connsiteX7" fmla="*/ 3993842 w 3993842"/>
              <a:gd name="connsiteY7" fmla="*/ 0 h 5095100"/>
              <a:gd name="connsiteX8" fmla="*/ 1766570 w 3993842"/>
              <a:gd name="connsiteY8" fmla="*/ 5095100 h 5095100"/>
              <a:gd name="connsiteX9" fmla="*/ 1617714 w 3993842"/>
              <a:gd name="connsiteY9" fmla="*/ 5073127 h 5095100"/>
              <a:gd name="connsiteX10" fmla="*/ 1578429 w 3993842"/>
              <a:gd name="connsiteY10" fmla="*/ 5073127 h 5095100"/>
              <a:gd name="connsiteX11" fmla="*/ 1478617 w 3993842"/>
              <a:gd name="connsiteY11" fmla="*/ 5073127 h 5095100"/>
              <a:gd name="connsiteX12" fmla="*/ 858763 w 3993842"/>
              <a:gd name="connsiteY12" fmla="*/ 5073127 h 5095100"/>
              <a:gd name="connsiteX13" fmla="*/ 758951 w 3993842"/>
              <a:gd name="connsiteY13" fmla="*/ 5073127 h 5095100"/>
              <a:gd name="connsiteX14" fmla="*/ 719666 w 3993842"/>
              <a:gd name="connsiteY14" fmla="*/ 5073127 h 5095100"/>
              <a:gd name="connsiteX15" fmla="*/ 0 w 3993842"/>
              <a:gd name="connsiteY15" fmla="*/ 5073127 h 5095100"/>
              <a:gd name="connsiteX16" fmla="*/ 2238249 w 3993842"/>
              <a:gd name="connsiteY16" fmla="*/ 5493 h 5095100"/>
              <a:gd name="connsiteX0" fmla="*/ 2249226 w 4004819"/>
              <a:gd name="connsiteY0" fmla="*/ 5493 h 5095100"/>
              <a:gd name="connsiteX1" fmla="*/ 2968892 w 4004819"/>
              <a:gd name="connsiteY1" fmla="*/ 5493 h 5095100"/>
              <a:gd name="connsiteX2" fmla="*/ 3008177 w 4004819"/>
              <a:gd name="connsiteY2" fmla="*/ 5493 h 5095100"/>
              <a:gd name="connsiteX3" fmla="*/ 3107989 w 4004819"/>
              <a:gd name="connsiteY3" fmla="*/ 5493 h 5095100"/>
              <a:gd name="connsiteX4" fmla="*/ 3727843 w 4004819"/>
              <a:gd name="connsiteY4" fmla="*/ 5493 h 5095100"/>
              <a:gd name="connsiteX5" fmla="*/ 3827655 w 4004819"/>
              <a:gd name="connsiteY5" fmla="*/ 5493 h 5095100"/>
              <a:gd name="connsiteX6" fmla="*/ 3866940 w 4004819"/>
              <a:gd name="connsiteY6" fmla="*/ 5493 h 5095100"/>
              <a:gd name="connsiteX7" fmla="*/ 4004819 w 4004819"/>
              <a:gd name="connsiteY7" fmla="*/ 0 h 5095100"/>
              <a:gd name="connsiteX8" fmla="*/ 1777547 w 4004819"/>
              <a:gd name="connsiteY8" fmla="*/ 5095100 h 5095100"/>
              <a:gd name="connsiteX9" fmla="*/ 1628691 w 4004819"/>
              <a:gd name="connsiteY9" fmla="*/ 5073127 h 5095100"/>
              <a:gd name="connsiteX10" fmla="*/ 1589406 w 4004819"/>
              <a:gd name="connsiteY10" fmla="*/ 5073127 h 5095100"/>
              <a:gd name="connsiteX11" fmla="*/ 1489594 w 4004819"/>
              <a:gd name="connsiteY11" fmla="*/ 5073127 h 5095100"/>
              <a:gd name="connsiteX12" fmla="*/ 869740 w 4004819"/>
              <a:gd name="connsiteY12" fmla="*/ 5073127 h 5095100"/>
              <a:gd name="connsiteX13" fmla="*/ 769928 w 4004819"/>
              <a:gd name="connsiteY13" fmla="*/ 5073127 h 5095100"/>
              <a:gd name="connsiteX14" fmla="*/ 730643 w 4004819"/>
              <a:gd name="connsiteY14" fmla="*/ 5073127 h 5095100"/>
              <a:gd name="connsiteX15" fmla="*/ 0 w 4004819"/>
              <a:gd name="connsiteY15" fmla="*/ 5084113 h 5095100"/>
              <a:gd name="connsiteX16" fmla="*/ 2249226 w 4004819"/>
              <a:gd name="connsiteY16" fmla="*/ 5493 h 5095100"/>
              <a:gd name="connsiteX0" fmla="*/ 2249226 w 4004819"/>
              <a:gd name="connsiteY0" fmla="*/ 5493 h 5095100"/>
              <a:gd name="connsiteX1" fmla="*/ 2968892 w 4004819"/>
              <a:gd name="connsiteY1" fmla="*/ 5493 h 5095100"/>
              <a:gd name="connsiteX2" fmla="*/ 3008177 w 4004819"/>
              <a:gd name="connsiteY2" fmla="*/ 5493 h 5095100"/>
              <a:gd name="connsiteX3" fmla="*/ 3107989 w 4004819"/>
              <a:gd name="connsiteY3" fmla="*/ 5493 h 5095100"/>
              <a:gd name="connsiteX4" fmla="*/ 3727843 w 4004819"/>
              <a:gd name="connsiteY4" fmla="*/ 5493 h 5095100"/>
              <a:gd name="connsiteX5" fmla="*/ 3827655 w 4004819"/>
              <a:gd name="connsiteY5" fmla="*/ 5493 h 5095100"/>
              <a:gd name="connsiteX6" fmla="*/ 3866940 w 4004819"/>
              <a:gd name="connsiteY6" fmla="*/ 5493 h 5095100"/>
              <a:gd name="connsiteX7" fmla="*/ 4004819 w 4004819"/>
              <a:gd name="connsiteY7" fmla="*/ 0 h 5095100"/>
              <a:gd name="connsiteX8" fmla="*/ 1777547 w 4004819"/>
              <a:gd name="connsiteY8" fmla="*/ 5095100 h 5095100"/>
              <a:gd name="connsiteX9" fmla="*/ 1628691 w 4004819"/>
              <a:gd name="connsiteY9" fmla="*/ 5073127 h 5095100"/>
              <a:gd name="connsiteX10" fmla="*/ 1589406 w 4004819"/>
              <a:gd name="connsiteY10" fmla="*/ 5073127 h 5095100"/>
              <a:gd name="connsiteX11" fmla="*/ 1489594 w 4004819"/>
              <a:gd name="connsiteY11" fmla="*/ 5073127 h 5095100"/>
              <a:gd name="connsiteX12" fmla="*/ 869740 w 4004819"/>
              <a:gd name="connsiteY12" fmla="*/ 5073127 h 5095100"/>
              <a:gd name="connsiteX13" fmla="*/ 769928 w 4004819"/>
              <a:gd name="connsiteY13" fmla="*/ 5073127 h 5095100"/>
              <a:gd name="connsiteX14" fmla="*/ 730643 w 4004819"/>
              <a:gd name="connsiteY14" fmla="*/ 5073127 h 5095100"/>
              <a:gd name="connsiteX15" fmla="*/ 0 w 4004819"/>
              <a:gd name="connsiteY15" fmla="*/ 5084113 h 5095100"/>
              <a:gd name="connsiteX16" fmla="*/ 2249226 w 4004819"/>
              <a:gd name="connsiteY16" fmla="*/ 5493 h 5095100"/>
              <a:gd name="connsiteX0" fmla="*/ 2249226 w 4004819"/>
              <a:gd name="connsiteY0" fmla="*/ 5493 h 5095100"/>
              <a:gd name="connsiteX1" fmla="*/ 2968892 w 4004819"/>
              <a:gd name="connsiteY1" fmla="*/ 5493 h 5095100"/>
              <a:gd name="connsiteX2" fmla="*/ 3008177 w 4004819"/>
              <a:gd name="connsiteY2" fmla="*/ 5493 h 5095100"/>
              <a:gd name="connsiteX3" fmla="*/ 3107989 w 4004819"/>
              <a:gd name="connsiteY3" fmla="*/ 5493 h 5095100"/>
              <a:gd name="connsiteX4" fmla="*/ 3727843 w 4004819"/>
              <a:gd name="connsiteY4" fmla="*/ 5493 h 5095100"/>
              <a:gd name="connsiteX5" fmla="*/ 3827655 w 4004819"/>
              <a:gd name="connsiteY5" fmla="*/ 5493 h 5095100"/>
              <a:gd name="connsiteX6" fmla="*/ 3866940 w 4004819"/>
              <a:gd name="connsiteY6" fmla="*/ 5493 h 5095100"/>
              <a:gd name="connsiteX7" fmla="*/ 4004819 w 4004819"/>
              <a:gd name="connsiteY7" fmla="*/ 0 h 5095100"/>
              <a:gd name="connsiteX8" fmla="*/ 1777547 w 4004819"/>
              <a:gd name="connsiteY8" fmla="*/ 5095100 h 5095100"/>
              <a:gd name="connsiteX9" fmla="*/ 1628691 w 4004819"/>
              <a:gd name="connsiteY9" fmla="*/ 5073127 h 5095100"/>
              <a:gd name="connsiteX10" fmla="*/ 1589406 w 4004819"/>
              <a:gd name="connsiteY10" fmla="*/ 5073127 h 5095100"/>
              <a:gd name="connsiteX11" fmla="*/ 1489594 w 4004819"/>
              <a:gd name="connsiteY11" fmla="*/ 5073127 h 5095100"/>
              <a:gd name="connsiteX12" fmla="*/ 869740 w 4004819"/>
              <a:gd name="connsiteY12" fmla="*/ 5073127 h 5095100"/>
              <a:gd name="connsiteX13" fmla="*/ 769928 w 4004819"/>
              <a:gd name="connsiteY13" fmla="*/ 5073127 h 5095100"/>
              <a:gd name="connsiteX14" fmla="*/ 730643 w 4004819"/>
              <a:gd name="connsiteY14" fmla="*/ 5089607 h 5095100"/>
              <a:gd name="connsiteX15" fmla="*/ 0 w 4004819"/>
              <a:gd name="connsiteY15" fmla="*/ 5084113 h 5095100"/>
              <a:gd name="connsiteX16" fmla="*/ 2249226 w 4004819"/>
              <a:gd name="connsiteY16" fmla="*/ 5493 h 5095100"/>
              <a:gd name="connsiteX0" fmla="*/ 2249226 w 4004819"/>
              <a:gd name="connsiteY0" fmla="*/ 5493 h 5122567"/>
              <a:gd name="connsiteX1" fmla="*/ 2968892 w 4004819"/>
              <a:gd name="connsiteY1" fmla="*/ 5493 h 5122567"/>
              <a:gd name="connsiteX2" fmla="*/ 3008177 w 4004819"/>
              <a:gd name="connsiteY2" fmla="*/ 5493 h 5122567"/>
              <a:gd name="connsiteX3" fmla="*/ 3107989 w 4004819"/>
              <a:gd name="connsiteY3" fmla="*/ 5493 h 5122567"/>
              <a:gd name="connsiteX4" fmla="*/ 3727843 w 4004819"/>
              <a:gd name="connsiteY4" fmla="*/ 5493 h 5122567"/>
              <a:gd name="connsiteX5" fmla="*/ 3827655 w 4004819"/>
              <a:gd name="connsiteY5" fmla="*/ 5493 h 5122567"/>
              <a:gd name="connsiteX6" fmla="*/ 3866940 w 4004819"/>
              <a:gd name="connsiteY6" fmla="*/ 5493 h 5122567"/>
              <a:gd name="connsiteX7" fmla="*/ 4004819 w 4004819"/>
              <a:gd name="connsiteY7" fmla="*/ 0 h 5122567"/>
              <a:gd name="connsiteX8" fmla="*/ 1777547 w 4004819"/>
              <a:gd name="connsiteY8" fmla="*/ 5095100 h 5122567"/>
              <a:gd name="connsiteX9" fmla="*/ 1628691 w 4004819"/>
              <a:gd name="connsiteY9" fmla="*/ 5073127 h 5122567"/>
              <a:gd name="connsiteX10" fmla="*/ 1589406 w 4004819"/>
              <a:gd name="connsiteY10" fmla="*/ 5073127 h 5122567"/>
              <a:gd name="connsiteX11" fmla="*/ 1489594 w 4004819"/>
              <a:gd name="connsiteY11" fmla="*/ 5073127 h 5122567"/>
              <a:gd name="connsiteX12" fmla="*/ 869740 w 4004819"/>
              <a:gd name="connsiteY12" fmla="*/ 5073127 h 5122567"/>
              <a:gd name="connsiteX13" fmla="*/ 791881 w 4004819"/>
              <a:gd name="connsiteY13" fmla="*/ 5122567 h 5122567"/>
              <a:gd name="connsiteX14" fmla="*/ 730643 w 4004819"/>
              <a:gd name="connsiteY14" fmla="*/ 5089607 h 5122567"/>
              <a:gd name="connsiteX15" fmla="*/ 0 w 4004819"/>
              <a:gd name="connsiteY15" fmla="*/ 5084113 h 5122567"/>
              <a:gd name="connsiteX16" fmla="*/ 2249226 w 4004819"/>
              <a:gd name="connsiteY16" fmla="*/ 5493 h 5122567"/>
              <a:gd name="connsiteX0" fmla="*/ 2249226 w 4004819"/>
              <a:gd name="connsiteY0" fmla="*/ 5493 h 5095100"/>
              <a:gd name="connsiteX1" fmla="*/ 2968892 w 4004819"/>
              <a:gd name="connsiteY1" fmla="*/ 5493 h 5095100"/>
              <a:gd name="connsiteX2" fmla="*/ 3008177 w 4004819"/>
              <a:gd name="connsiteY2" fmla="*/ 5493 h 5095100"/>
              <a:gd name="connsiteX3" fmla="*/ 3107989 w 4004819"/>
              <a:gd name="connsiteY3" fmla="*/ 5493 h 5095100"/>
              <a:gd name="connsiteX4" fmla="*/ 3727843 w 4004819"/>
              <a:gd name="connsiteY4" fmla="*/ 5493 h 5095100"/>
              <a:gd name="connsiteX5" fmla="*/ 3827655 w 4004819"/>
              <a:gd name="connsiteY5" fmla="*/ 5493 h 5095100"/>
              <a:gd name="connsiteX6" fmla="*/ 3866940 w 4004819"/>
              <a:gd name="connsiteY6" fmla="*/ 5493 h 5095100"/>
              <a:gd name="connsiteX7" fmla="*/ 4004819 w 4004819"/>
              <a:gd name="connsiteY7" fmla="*/ 0 h 5095100"/>
              <a:gd name="connsiteX8" fmla="*/ 1777547 w 4004819"/>
              <a:gd name="connsiteY8" fmla="*/ 5095100 h 5095100"/>
              <a:gd name="connsiteX9" fmla="*/ 1628691 w 4004819"/>
              <a:gd name="connsiteY9" fmla="*/ 5073127 h 5095100"/>
              <a:gd name="connsiteX10" fmla="*/ 1589406 w 4004819"/>
              <a:gd name="connsiteY10" fmla="*/ 5073127 h 5095100"/>
              <a:gd name="connsiteX11" fmla="*/ 1489594 w 4004819"/>
              <a:gd name="connsiteY11" fmla="*/ 5073127 h 5095100"/>
              <a:gd name="connsiteX12" fmla="*/ 869740 w 4004819"/>
              <a:gd name="connsiteY12" fmla="*/ 5073127 h 5095100"/>
              <a:gd name="connsiteX13" fmla="*/ 797369 w 4004819"/>
              <a:gd name="connsiteY13" fmla="*/ 5089607 h 5095100"/>
              <a:gd name="connsiteX14" fmla="*/ 730643 w 4004819"/>
              <a:gd name="connsiteY14" fmla="*/ 5089607 h 5095100"/>
              <a:gd name="connsiteX15" fmla="*/ 0 w 4004819"/>
              <a:gd name="connsiteY15" fmla="*/ 5084113 h 5095100"/>
              <a:gd name="connsiteX16" fmla="*/ 2249226 w 4004819"/>
              <a:gd name="connsiteY16" fmla="*/ 5493 h 5095100"/>
              <a:gd name="connsiteX0" fmla="*/ 2249226 w 4004819"/>
              <a:gd name="connsiteY0" fmla="*/ 5493 h 5095101"/>
              <a:gd name="connsiteX1" fmla="*/ 2968892 w 4004819"/>
              <a:gd name="connsiteY1" fmla="*/ 5493 h 5095101"/>
              <a:gd name="connsiteX2" fmla="*/ 3008177 w 4004819"/>
              <a:gd name="connsiteY2" fmla="*/ 5493 h 5095101"/>
              <a:gd name="connsiteX3" fmla="*/ 3107989 w 4004819"/>
              <a:gd name="connsiteY3" fmla="*/ 5493 h 5095101"/>
              <a:gd name="connsiteX4" fmla="*/ 3727843 w 4004819"/>
              <a:gd name="connsiteY4" fmla="*/ 5493 h 5095101"/>
              <a:gd name="connsiteX5" fmla="*/ 3827655 w 4004819"/>
              <a:gd name="connsiteY5" fmla="*/ 5493 h 5095101"/>
              <a:gd name="connsiteX6" fmla="*/ 3866940 w 4004819"/>
              <a:gd name="connsiteY6" fmla="*/ 5493 h 5095101"/>
              <a:gd name="connsiteX7" fmla="*/ 4004819 w 4004819"/>
              <a:gd name="connsiteY7" fmla="*/ 0 h 5095101"/>
              <a:gd name="connsiteX8" fmla="*/ 1777547 w 4004819"/>
              <a:gd name="connsiteY8" fmla="*/ 5095100 h 5095101"/>
              <a:gd name="connsiteX9" fmla="*/ 1628691 w 4004819"/>
              <a:gd name="connsiteY9" fmla="*/ 5073127 h 5095101"/>
              <a:gd name="connsiteX10" fmla="*/ 1589406 w 4004819"/>
              <a:gd name="connsiteY10" fmla="*/ 5073127 h 5095101"/>
              <a:gd name="connsiteX11" fmla="*/ 1489594 w 4004819"/>
              <a:gd name="connsiteY11" fmla="*/ 5073127 h 5095101"/>
              <a:gd name="connsiteX12" fmla="*/ 891695 w 4004819"/>
              <a:gd name="connsiteY12" fmla="*/ 5095101 h 5095101"/>
              <a:gd name="connsiteX13" fmla="*/ 797369 w 4004819"/>
              <a:gd name="connsiteY13" fmla="*/ 5089607 h 5095101"/>
              <a:gd name="connsiteX14" fmla="*/ 730643 w 4004819"/>
              <a:gd name="connsiteY14" fmla="*/ 5089607 h 5095101"/>
              <a:gd name="connsiteX15" fmla="*/ 0 w 4004819"/>
              <a:gd name="connsiteY15" fmla="*/ 5084113 h 5095101"/>
              <a:gd name="connsiteX16" fmla="*/ 2249226 w 4004819"/>
              <a:gd name="connsiteY16" fmla="*/ 5493 h 5095101"/>
              <a:gd name="connsiteX0" fmla="*/ 2249226 w 4004819"/>
              <a:gd name="connsiteY0" fmla="*/ 5493 h 5095101"/>
              <a:gd name="connsiteX1" fmla="*/ 2968892 w 4004819"/>
              <a:gd name="connsiteY1" fmla="*/ 5493 h 5095101"/>
              <a:gd name="connsiteX2" fmla="*/ 3008177 w 4004819"/>
              <a:gd name="connsiteY2" fmla="*/ 5493 h 5095101"/>
              <a:gd name="connsiteX3" fmla="*/ 3107989 w 4004819"/>
              <a:gd name="connsiteY3" fmla="*/ 5493 h 5095101"/>
              <a:gd name="connsiteX4" fmla="*/ 3727843 w 4004819"/>
              <a:gd name="connsiteY4" fmla="*/ 5493 h 5095101"/>
              <a:gd name="connsiteX5" fmla="*/ 3827655 w 4004819"/>
              <a:gd name="connsiteY5" fmla="*/ 5493 h 5095101"/>
              <a:gd name="connsiteX6" fmla="*/ 3866940 w 4004819"/>
              <a:gd name="connsiteY6" fmla="*/ 5493 h 5095101"/>
              <a:gd name="connsiteX7" fmla="*/ 4004819 w 4004819"/>
              <a:gd name="connsiteY7" fmla="*/ 0 h 5095101"/>
              <a:gd name="connsiteX8" fmla="*/ 1777547 w 4004819"/>
              <a:gd name="connsiteY8" fmla="*/ 5095100 h 5095101"/>
              <a:gd name="connsiteX9" fmla="*/ 1628691 w 4004819"/>
              <a:gd name="connsiteY9" fmla="*/ 5073127 h 5095101"/>
              <a:gd name="connsiteX10" fmla="*/ 1589406 w 4004819"/>
              <a:gd name="connsiteY10" fmla="*/ 5073127 h 5095101"/>
              <a:gd name="connsiteX11" fmla="*/ 1489594 w 4004819"/>
              <a:gd name="connsiteY11" fmla="*/ 5089608 h 5095101"/>
              <a:gd name="connsiteX12" fmla="*/ 891695 w 4004819"/>
              <a:gd name="connsiteY12" fmla="*/ 5095101 h 5095101"/>
              <a:gd name="connsiteX13" fmla="*/ 797369 w 4004819"/>
              <a:gd name="connsiteY13" fmla="*/ 5089607 h 5095101"/>
              <a:gd name="connsiteX14" fmla="*/ 730643 w 4004819"/>
              <a:gd name="connsiteY14" fmla="*/ 5089607 h 5095101"/>
              <a:gd name="connsiteX15" fmla="*/ 0 w 4004819"/>
              <a:gd name="connsiteY15" fmla="*/ 5084113 h 5095101"/>
              <a:gd name="connsiteX16" fmla="*/ 2249226 w 4004819"/>
              <a:gd name="connsiteY16" fmla="*/ 5493 h 5095101"/>
              <a:gd name="connsiteX0" fmla="*/ 2249226 w 4004819"/>
              <a:gd name="connsiteY0" fmla="*/ 5493 h 5100594"/>
              <a:gd name="connsiteX1" fmla="*/ 2968892 w 4004819"/>
              <a:gd name="connsiteY1" fmla="*/ 5493 h 5100594"/>
              <a:gd name="connsiteX2" fmla="*/ 3008177 w 4004819"/>
              <a:gd name="connsiteY2" fmla="*/ 5493 h 5100594"/>
              <a:gd name="connsiteX3" fmla="*/ 3107989 w 4004819"/>
              <a:gd name="connsiteY3" fmla="*/ 5493 h 5100594"/>
              <a:gd name="connsiteX4" fmla="*/ 3727843 w 4004819"/>
              <a:gd name="connsiteY4" fmla="*/ 5493 h 5100594"/>
              <a:gd name="connsiteX5" fmla="*/ 3827655 w 4004819"/>
              <a:gd name="connsiteY5" fmla="*/ 5493 h 5100594"/>
              <a:gd name="connsiteX6" fmla="*/ 3866940 w 4004819"/>
              <a:gd name="connsiteY6" fmla="*/ 5493 h 5100594"/>
              <a:gd name="connsiteX7" fmla="*/ 4004819 w 4004819"/>
              <a:gd name="connsiteY7" fmla="*/ 0 h 5100594"/>
              <a:gd name="connsiteX8" fmla="*/ 1777547 w 4004819"/>
              <a:gd name="connsiteY8" fmla="*/ 5095100 h 5100594"/>
              <a:gd name="connsiteX9" fmla="*/ 1628691 w 4004819"/>
              <a:gd name="connsiteY9" fmla="*/ 5073127 h 5100594"/>
              <a:gd name="connsiteX10" fmla="*/ 1589406 w 4004819"/>
              <a:gd name="connsiteY10" fmla="*/ 5100594 h 5100594"/>
              <a:gd name="connsiteX11" fmla="*/ 1489594 w 4004819"/>
              <a:gd name="connsiteY11" fmla="*/ 5089608 h 5100594"/>
              <a:gd name="connsiteX12" fmla="*/ 891695 w 4004819"/>
              <a:gd name="connsiteY12" fmla="*/ 5095101 h 5100594"/>
              <a:gd name="connsiteX13" fmla="*/ 797369 w 4004819"/>
              <a:gd name="connsiteY13" fmla="*/ 5089607 h 5100594"/>
              <a:gd name="connsiteX14" fmla="*/ 730643 w 4004819"/>
              <a:gd name="connsiteY14" fmla="*/ 5089607 h 5100594"/>
              <a:gd name="connsiteX15" fmla="*/ 0 w 4004819"/>
              <a:gd name="connsiteY15" fmla="*/ 5084113 h 5100594"/>
              <a:gd name="connsiteX16" fmla="*/ 2249226 w 4004819"/>
              <a:gd name="connsiteY16" fmla="*/ 5493 h 5100594"/>
              <a:gd name="connsiteX0" fmla="*/ 2249226 w 4004819"/>
              <a:gd name="connsiteY0" fmla="*/ 5493 h 5100594"/>
              <a:gd name="connsiteX1" fmla="*/ 2968892 w 4004819"/>
              <a:gd name="connsiteY1" fmla="*/ 5493 h 5100594"/>
              <a:gd name="connsiteX2" fmla="*/ 3008177 w 4004819"/>
              <a:gd name="connsiteY2" fmla="*/ 5493 h 5100594"/>
              <a:gd name="connsiteX3" fmla="*/ 3107989 w 4004819"/>
              <a:gd name="connsiteY3" fmla="*/ 5493 h 5100594"/>
              <a:gd name="connsiteX4" fmla="*/ 3727843 w 4004819"/>
              <a:gd name="connsiteY4" fmla="*/ 5493 h 5100594"/>
              <a:gd name="connsiteX5" fmla="*/ 3827655 w 4004819"/>
              <a:gd name="connsiteY5" fmla="*/ 5493 h 5100594"/>
              <a:gd name="connsiteX6" fmla="*/ 3866940 w 4004819"/>
              <a:gd name="connsiteY6" fmla="*/ 5493 h 5100594"/>
              <a:gd name="connsiteX7" fmla="*/ 4004819 w 4004819"/>
              <a:gd name="connsiteY7" fmla="*/ 0 h 5100594"/>
              <a:gd name="connsiteX8" fmla="*/ 1777547 w 4004819"/>
              <a:gd name="connsiteY8" fmla="*/ 5095100 h 5100594"/>
              <a:gd name="connsiteX9" fmla="*/ 1661622 w 4004819"/>
              <a:gd name="connsiteY9" fmla="*/ 5100594 h 5100594"/>
              <a:gd name="connsiteX10" fmla="*/ 1589406 w 4004819"/>
              <a:gd name="connsiteY10" fmla="*/ 5100594 h 5100594"/>
              <a:gd name="connsiteX11" fmla="*/ 1489594 w 4004819"/>
              <a:gd name="connsiteY11" fmla="*/ 5089608 h 5100594"/>
              <a:gd name="connsiteX12" fmla="*/ 891695 w 4004819"/>
              <a:gd name="connsiteY12" fmla="*/ 5095101 h 5100594"/>
              <a:gd name="connsiteX13" fmla="*/ 797369 w 4004819"/>
              <a:gd name="connsiteY13" fmla="*/ 5089607 h 5100594"/>
              <a:gd name="connsiteX14" fmla="*/ 730643 w 4004819"/>
              <a:gd name="connsiteY14" fmla="*/ 5089607 h 5100594"/>
              <a:gd name="connsiteX15" fmla="*/ 0 w 4004819"/>
              <a:gd name="connsiteY15" fmla="*/ 5084113 h 5100594"/>
              <a:gd name="connsiteX16" fmla="*/ 2249226 w 4004819"/>
              <a:gd name="connsiteY16" fmla="*/ 5493 h 5100594"/>
              <a:gd name="connsiteX0" fmla="*/ 2249226 w 4004819"/>
              <a:gd name="connsiteY0" fmla="*/ 5493 h 5100594"/>
              <a:gd name="connsiteX1" fmla="*/ 2968892 w 4004819"/>
              <a:gd name="connsiteY1" fmla="*/ 5493 h 5100594"/>
              <a:gd name="connsiteX2" fmla="*/ 3008177 w 4004819"/>
              <a:gd name="connsiteY2" fmla="*/ 5493 h 5100594"/>
              <a:gd name="connsiteX3" fmla="*/ 3107989 w 4004819"/>
              <a:gd name="connsiteY3" fmla="*/ 5493 h 5100594"/>
              <a:gd name="connsiteX4" fmla="*/ 3727843 w 4004819"/>
              <a:gd name="connsiteY4" fmla="*/ 5493 h 5100594"/>
              <a:gd name="connsiteX5" fmla="*/ 3827655 w 4004819"/>
              <a:gd name="connsiteY5" fmla="*/ 5493 h 5100594"/>
              <a:gd name="connsiteX6" fmla="*/ 3866940 w 4004819"/>
              <a:gd name="connsiteY6" fmla="*/ 5493 h 5100594"/>
              <a:gd name="connsiteX7" fmla="*/ 4004819 w 4004819"/>
              <a:gd name="connsiteY7" fmla="*/ 0 h 5100594"/>
              <a:gd name="connsiteX8" fmla="*/ 1777547 w 4004819"/>
              <a:gd name="connsiteY8" fmla="*/ 5095100 h 5100594"/>
              <a:gd name="connsiteX9" fmla="*/ 1661622 w 4004819"/>
              <a:gd name="connsiteY9" fmla="*/ 5100594 h 5100594"/>
              <a:gd name="connsiteX10" fmla="*/ 1589406 w 4004819"/>
              <a:gd name="connsiteY10" fmla="*/ 5095101 h 5100594"/>
              <a:gd name="connsiteX11" fmla="*/ 1489594 w 4004819"/>
              <a:gd name="connsiteY11" fmla="*/ 5089608 h 5100594"/>
              <a:gd name="connsiteX12" fmla="*/ 891695 w 4004819"/>
              <a:gd name="connsiteY12" fmla="*/ 5095101 h 5100594"/>
              <a:gd name="connsiteX13" fmla="*/ 797369 w 4004819"/>
              <a:gd name="connsiteY13" fmla="*/ 5089607 h 5100594"/>
              <a:gd name="connsiteX14" fmla="*/ 730643 w 4004819"/>
              <a:gd name="connsiteY14" fmla="*/ 5089607 h 5100594"/>
              <a:gd name="connsiteX15" fmla="*/ 0 w 4004819"/>
              <a:gd name="connsiteY15" fmla="*/ 5084113 h 5100594"/>
              <a:gd name="connsiteX16" fmla="*/ 2249226 w 4004819"/>
              <a:gd name="connsiteY16" fmla="*/ 5493 h 5100594"/>
              <a:gd name="connsiteX0" fmla="*/ 2249226 w 4004819"/>
              <a:gd name="connsiteY0" fmla="*/ 5493 h 5100594"/>
              <a:gd name="connsiteX1" fmla="*/ 2968892 w 4004819"/>
              <a:gd name="connsiteY1" fmla="*/ 5493 h 5100594"/>
              <a:gd name="connsiteX2" fmla="*/ 3008177 w 4004819"/>
              <a:gd name="connsiteY2" fmla="*/ 5493 h 5100594"/>
              <a:gd name="connsiteX3" fmla="*/ 3107989 w 4004819"/>
              <a:gd name="connsiteY3" fmla="*/ 5493 h 5100594"/>
              <a:gd name="connsiteX4" fmla="*/ 3727843 w 4004819"/>
              <a:gd name="connsiteY4" fmla="*/ 5493 h 5100594"/>
              <a:gd name="connsiteX5" fmla="*/ 3827655 w 4004819"/>
              <a:gd name="connsiteY5" fmla="*/ 5493 h 5100594"/>
              <a:gd name="connsiteX6" fmla="*/ 3866940 w 4004819"/>
              <a:gd name="connsiteY6" fmla="*/ 5493 h 5100594"/>
              <a:gd name="connsiteX7" fmla="*/ 4004819 w 4004819"/>
              <a:gd name="connsiteY7" fmla="*/ 0 h 5100594"/>
              <a:gd name="connsiteX8" fmla="*/ 1777547 w 4004819"/>
              <a:gd name="connsiteY8" fmla="*/ 5095100 h 5100594"/>
              <a:gd name="connsiteX9" fmla="*/ 1661622 w 4004819"/>
              <a:gd name="connsiteY9" fmla="*/ 5100594 h 5100594"/>
              <a:gd name="connsiteX10" fmla="*/ 1589406 w 4004819"/>
              <a:gd name="connsiteY10" fmla="*/ 5095101 h 5100594"/>
              <a:gd name="connsiteX11" fmla="*/ 1418243 w 4004819"/>
              <a:gd name="connsiteY11" fmla="*/ 5095101 h 5100594"/>
              <a:gd name="connsiteX12" fmla="*/ 891695 w 4004819"/>
              <a:gd name="connsiteY12" fmla="*/ 5095101 h 5100594"/>
              <a:gd name="connsiteX13" fmla="*/ 797369 w 4004819"/>
              <a:gd name="connsiteY13" fmla="*/ 5089607 h 5100594"/>
              <a:gd name="connsiteX14" fmla="*/ 730643 w 4004819"/>
              <a:gd name="connsiteY14" fmla="*/ 5089607 h 5100594"/>
              <a:gd name="connsiteX15" fmla="*/ 0 w 4004819"/>
              <a:gd name="connsiteY15" fmla="*/ 5084113 h 5100594"/>
              <a:gd name="connsiteX16" fmla="*/ 2249226 w 4004819"/>
              <a:gd name="connsiteY16" fmla="*/ 5493 h 5100594"/>
              <a:gd name="connsiteX0" fmla="*/ 2249226 w 4004819"/>
              <a:gd name="connsiteY0" fmla="*/ 0 h 5095101"/>
              <a:gd name="connsiteX1" fmla="*/ 2968892 w 4004819"/>
              <a:gd name="connsiteY1" fmla="*/ 0 h 5095101"/>
              <a:gd name="connsiteX2" fmla="*/ 3008177 w 4004819"/>
              <a:gd name="connsiteY2" fmla="*/ 0 h 5095101"/>
              <a:gd name="connsiteX3" fmla="*/ 3107989 w 4004819"/>
              <a:gd name="connsiteY3" fmla="*/ 0 h 5095101"/>
              <a:gd name="connsiteX4" fmla="*/ 3727843 w 4004819"/>
              <a:gd name="connsiteY4" fmla="*/ 0 h 5095101"/>
              <a:gd name="connsiteX5" fmla="*/ 3827655 w 4004819"/>
              <a:gd name="connsiteY5" fmla="*/ 0 h 5095101"/>
              <a:gd name="connsiteX6" fmla="*/ 3866940 w 4004819"/>
              <a:gd name="connsiteY6" fmla="*/ 0 h 5095101"/>
              <a:gd name="connsiteX7" fmla="*/ 4004819 w 4004819"/>
              <a:gd name="connsiteY7" fmla="*/ 5494 h 5095101"/>
              <a:gd name="connsiteX8" fmla="*/ 1777547 w 4004819"/>
              <a:gd name="connsiteY8" fmla="*/ 5089607 h 5095101"/>
              <a:gd name="connsiteX9" fmla="*/ 1661622 w 4004819"/>
              <a:gd name="connsiteY9" fmla="*/ 5095101 h 5095101"/>
              <a:gd name="connsiteX10" fmla="*/ 1589406 w 4004819"/>
              <a:gd name="connsiteY10" fmla="*/ 5089608 h 5095101"/>
              <a:gd name="connsiteX11" fmla="*/ 1418243 w 4004819"/>
              <a:gd name="connsiteY11" fmla="*/ 5089608 h 5095101"/>
              <a:gd name="connsiteX12" fmla="*/ 891695 w 4004819"/>
              <a:gd name="connsiteY12" fmla="*/ 5089608 h 5095101"/>
              <a:gd name="connsiteX13" fmla="*/ 797369 w 4004819"/>
              <a:gd name="connsiteY13" fmla="*/ 5084114 h 5095101"/>
              <a:gd name="connsiteX14" fmla="*/ 730643 w 4004819"/>
              <a:gd name="connsiteY14" fmla="*/ 5084114 h 5095101"/>
              <a:gd name="connsiteX15" fmla="*/ 0 w 4004819"/>
              <a:gd name="connsiteY15" fmla="*/ 5078620 h 5095101"/>
              <a:gd name="connsiteX16" fmla="*/ 2249226 w 4004819"/>
              <a:gd name="connsiteY16" fmla="*/ 0 h 5095101"/>
              <a:gd name="connsiteX0" fmla="*/ 2249226 w 4021284"/>
              <a:gd name="connsiteY0" fmla="*/ 5493 h 5100594"/>
              <a:gd name="connsiteX1" fmla="*/ 2968892 w 4021284"/>
              <a:gd name="connsiteY1" fmla="*/ 5493 h 5100594"/>
              <a:gd name="connsiteX2" fmla="*/ 3008177 w 4021284"/>
              <a:gd name="connsiteY2" fmla="*/ 5493 h 5100594"/>
              <a:gd name="connsiteX3" fmla="*/ 3107989 w 4021284"/>
              <a:gd name="connsiteY3" fmla="*/ 5493 h 5100594"/>
              <a:gd name="connsiteX4" fmla="*/ 3727843 w 4021284"/>
              <a:gd name="connsiteY4" fmla="*/ 5493 h 5100594"/>
              <a:gd name="connsiteX5" fmla="*/ 3827655 w 4021284"/>
              <a:gd name="connsiteY5" fmla="*/ 5493 h 5100594"/>
              <a:gd name="connsiteX6" fmla="*/ 3866940 w 4021284"/>
              <a:gd name="connsiteY6" fmla="*/ 5493 h 5100594"/>
              <a:gd name="connsiteX7" fmla="*/ 4021284 w 4021284"/>
              <a:gd name="connsiteY7" fmla="*/ 0 h 5100594"/>
              <a:gd name="connsiteX8" fmla="*/ 1777547 w 4021284"/>
              <a:gd name="connsiteY8" fmla="*/ 5095100 h 5100594"/>
              <a:gd name="connsiteX9" fmla="*/ 1661622 w 4021284"/>
              <a:gd name="connsiteY9" fmla="*/ 5100594 h 5100594"/>
              <a:gd name="connsiteX10" fmla="*/ 1589406 w 4021284"/>
              <a:gd name="connsiteY10" fmla="*/ 5095101 h 5100594"/>
              <a:gd name="connsiteX11" fmla="*/ 1418243 w 4021284"/>
              <a:gd name="connsiteY11" fmla="*/ 5095101 h 5100594"/>
              <a:gd name="connsiteX12" fmla="*/ 891695 w 4021284"/>
              <a:gd name="connsiteY12" fmla="*/ 5095101 h 5100594"/>
              <a:gd name="connsiteX13" fmla="*/ 797369 w 4021284"/>
              <a:gd name="connsiteY13" fmla="*/ 5089607 h 5100594"/>
              <a:gd name="connsiteX14" fmla="*/ 730643 w 4021284"/>
              <a:gd name="connsiteY14" fmla="*/ 5089607 h 5100594"/>
              <a:gd name="connsiteX15" fmla="*/ 0 w 4021284"/>
              <a:gd name="connsiteY15" fmla="*/ 5084113 h 5100594"/>
              <a:gd name="connsiteX16" fmla="*/ 2249226 w 4021284"/>
              <a:gd name="connsiteY16" fmla="*/ 5493 h 510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21284" h="5100594">
                <a:moveTo>
                  <a:pt x="2249226" y="5493"/>
                </a:moveTo>
                <a:lnTo>
                  <a:pt x="2968892" y="5493"/>
                </a:lnTo>
                <a:lnTo>
                  <a:pt x="3008177" y="5493"/>
                </a:lnTo>
                <a:lnTo>
                  <a:pt x="3107989" y="5493"/>
                </a:lnTo>
                <a:lnTo>
                  <a:pt x="3727843" y="5493"/>
                </a:lnTo>
                <a:lnTo>
                  <a:pt x="3827655" y="5493"/>
                </a:lnTo>
                <a:lnTo>
                  <a:pt x="3866940" y="5493"/>
                </a:lnTo>
                <a:lnTo>
                  <a:pt x="4021284" y="0"/>
                </a:lnTo>
                <a:lnTo>
                  <a:pt x="1777547" y="5095100"/>
                </a:lnTo>
                <a:lnTo>
                  <a:pt x="1661622" y="5100594"/>
                </a:lnTo>
                <a:lnTo>
                  <a:pt x="1589406" y="5095101"/>
                </a:lnTo>
                <a:lnTo>
                  <a:pt x="1418243" y="5095101"/>
                </a:lnTo>
                <a:lnTo>
                  <a:pt x="891695" y="5095101"/>
                </a:lnTo>
                <a:lnTo>
                  <a:pt x="797369" y="5089607"/>
                </a:lnTo>
                <a:lnTo>
                  <a:pt x="730643" y="5089607"/>
                </a:lnTo>
                <a:lnTo>
                  <a:pt x="0" y="5084113"/>
                </a:lnTo>
                <a:lnTo>
                  <a:pt x="2249226" y="5493"/>
                </a:lnTo>
                <a:close/>
              </a:path>
            </a:pathLst>
          </a:custGeom>
          <a:pattFill prst="pct10">
            <a:fgClr>
              <a:schemeClr val="tx1"/>
            </a:fgClr>
            <a:bgClr>
              <a:schemeClr val="bg1"/>
            </a:bgClr>
          </a:pattFill>
        </p:spPr>
        <p:txBody>
          <a:bodyPr wrap="square" anchor="ctr">
            <a:noAutofit/>
          </a:bodyPr>
          <a:lstStyle>
            <a:lvl1pPr algn="ctr">
              <a:defRPr sz="1000" b="1" baseline="0"/>
            </a:lvl1pPr>
          </a:lstStyle>
          <a:p>
            <a:r>
              <a:rPr lang="en-US"/>
              <a:t>Drag &amp; Drop Image</a:t>
            </a:r>
          </a:p>
        </p:txBody>
      </p:sp>
      <p:sp>
        <p:nvSpPr>
          <p:cNvPr id="3" name="Slide Number Placeholder 2"/>
          <p:cNvSpPr>
            <a:spLocks noGrp="1"/>
          </p:cNvSpPr>
          <p:nvPr>
            <p:ph type="sldNum" sz="quarter" idx="10"/>
          </p:nvPr>
        </p:nvSpPr>
        <p:spPr>
          <a:xfrm>
            <a:off x="1103088" y="6488434"/>
            <a:ext cx="370606" cy="227164"/>
          </a:xfrm>
        </p:spPr>
        <p:txBody>
          <a:bodyPr/>
          <a:lstStyle>
            <a:lvl1pPr>
              <a:defRPr>
                <a:solidFill>
                  <a:schemeClr val="bg1">
                    <a:lumMod val="50000"/>
                    <a:alpha val="50000"/>
                  </a:schemeClr>
                </a:solidFill>
              </a:defRPr>
            </a:lvl1pPr>
          </a:lstStyle>
          <a:p>
            <a:fld id="{D8D877B3-D348-4611-9BDB-C5374591D951}"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sp>
        <p:nvSpPr>
          <p:cNvPr id="11" name="Текст 7"/>
          <p:cNvSpPr>
            <a:spLocks noGrp="1"/>
          </p:cNvSpPr>
          <p:nvPr>
            <p:ph type="body" sz="quarter" idx="39" hasCustomPrompt="1"/>
          </p:nvPr>
        </p:nvSpPr>
        <p:spPr>
          <a:xfrm>
            <a:off x="6148039" y="4131732"/>
            <a:ext cx="5472461" cy="1981019"/>
          </a:xfrm>
        </p:spPr>
        <p:txBody>
          <a:bodyPr lIns="0" tIns="73152" rIns="0">
            <a:noAutofit/>
          </a:bodyPr>
          <a:lstStyle>
            <a:lvl1pPr algn="l">
              <a:lnSpc>
                <a:spcPct val="145000"/>
              </a:lnSpc>
              <a:spcBef>
                <a:spcPts val="0"/>
              </a:spcBef>
              <a:defRPr sz="1000" b="0" baseline="0">
                <a:solidFill>
                  <a:schemeClr val="tx1">
                    <a:alpha val="80000"/>
                  </a:schemeClr>
                </a:solidFill>
              </a:defRPr>
            </a:lvl1pPr>
            <a:lvl2pPr algn="ctr">
              <a:defRPr/>
            </a:lvl2pPr>
            <a:lvl3pPr algn="ctr">
              <a:defRPr/>
            </a:lvl3pPr>
            <a:lvl4pPr algn="ctr">
              <a:lnSpc>
                <a:spcPct val="150000"/>
              </a:lnSpc>
              <a:defRPr/>
            </a:lvl4pPr>
            <a:lvl5pPr algn="ctr">
              <a:defRPr/>
            </a:lvl5pPr>
          </a:lstStyle>
          <a:p>
            <a:pPr lvl="0"/>
            <a:r>
              <a:rPr lang="en-US"/>
              <a:t>Write text here</a:t>
            </a:r>
          </a:p>
        </p:txBody>
      </p:sp>
      <p:sp>
        <p:nvSpPr>
          <p:cNvPr id="7" name="Footer Placeholder 2">
            <a:extLst>
              <a:ext uri="{FF2B5EF4-FFF2-40B4-BE49-F238E27FC236}">
                <a16:creationId xmlns:a16="http://schemas.microsoft.com/office/drawing/2014/main" id="{9A243974-1C28-F94B-BCD2-72C6DE64967E}"/>
              </a:ext>
            </a:extLst>
          </p:cNvPr>
          <p:cNvSpPr>
            <a:spLocks noGrp="1"/>
          </p:cNvSpPr>
          <p:nvPr>
            <p:ph type="ftr" sz="quarter" idx="3"/>
          </p:nvPr>
        </p:nvSpPr>
        <p:spPr>
          <a:xfrm>
            <a:off x="0" y="6412366"/>
            <a:ext cx="1148316" cy="365125"/>
          </a:xfrm>
          <a:prstGeom prst="rect">
            <a:avLst/>
          </a:prstGeom>
        </p:spPr>
        <p:txBody>
          <a:bodyPr vert="horz" lIns="91440" tIns="45720" rIns="91440" bIns="45720" rtlCol="0" anchor="ctr"/>
          <a:lstStyle>
            <a:lvl1pPr algn="ctr">
              <a:defRPr sz="900">
                <a:solidFill>
                  <a:schemeClr val="bg1">
                    <a:lumMod val="50000"/>
                  </a:schemeClr>
                </a:solidFill>
              </a:defRPr>
            </a:lvl1pPr>
          </a:lstStyle>
          <a:p>
            <a:r>
              <a:rPr lang="en-US"/>
              <a:t>2009_09_28_</a:t>
            </a:r>
          </a:p>
        </p:txBody>
      </p:sp>
    </p:spTree>
    <p:extLst>
      <p:ext uri="{BB962C8B-B14F-4D97-AF65-F5344CB8AC3E}">
        <p14:creationId xmlns:p14="http://schemas.microsoft.com/office/powerpoint/2010/main" val="1965819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Pic and Tex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571500" y="571500"/>
            <a:ext cx="5524500" cy="5715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a:t>Drag &amp; Drop Image</a:t>
            </a:r>
          </a:p>
        </p:txBody>
      </p:sp>
      <p:sp>
        <p:nvSpPr>
          <p:cNvPr id="6" name="Title 5"/>
          <p:cNvSpPr>
            <a:spLocks noGrp="1"/>
          </p:cNvSpPr>
          <p:nvPr>
            <p:ph type="title"/>
          </p:nvPr>
        </p:nvSpPr>
        <p:spPr>
          <a:xfrm>
            <a:off x="6096000" y="571500"/>
            <a:ext cx="4998720" cy="5715000"/>
          </a:xfrm>
        </p:spPr>
        <p:txBody>
          <a:bodyPr anchor="ctr"/>
          <a:lstStyle>
            <a:lvl1pPr algn="ctr">
              <a:defRPr/>
            </a:lvl1pPr>
          </a:lstStyle>
          <a:p>
            <a:r>
              <a:rPr lang="en-US"/>
              <a:t>Click to edit Master title style</a:t>
            </a:r>
          </a:p>
        </p:txBody>
      </p:sp>
      <p:sp>
        <p:nvSpPr>
          <p:cNvPr id="8" name="Footer Placeholder 2">
            <a:extLst>
              <a:ext uri="{FF2B5EF4-FFF2-40B4-BE49-F238E27FC236}">
                <a16:creationId xmlns:a16="http://schemas.microsoft.com/office/drawing/2014/main" id="{DEFA39FE-3914-414C-AA89-2B9C21E14626}"/>
              </a:ext>
            </a:extLst>
          </p:cNvPr>
          <p:cNvSpPr>
            <a:spLocks noGrp="1"/>
          </p:cNvSpPr>
          <p:nvPr>
            <p:ph type="ftr" sz="quarter" idx="3"/>
          </p:nvPr>
        </p:nvSpPr>
        <p:spPr>
          <a:xfrm>
            <a:off x="0" y="6412366"/>
            <a:ext cx="1148316" cy="365125"/>
          </a:xfrm>
          <a:prstGeom prst="rect">
            <a:avLst/>
          </a:prstGeom>
        </p:spPr>
        <p:txBody>
          <a:bodyPr vert="horz" lIns="91440" tIns="45720" rIns="91440" bIns="45720" rtlCol="0" anchor="ctr"/>
          <a:lstStyle>
            <a:lvl1pPr algn="ctr">
              <a:defRPr sz="900">
                <a:solidFill>
                  <a:schemeClr val="bg1">
                    <a:lumMod val="50000"/>
                  </a:schemeClr>
                </a:solidFill>
              </a:defRPr>
            </a:lvl1pPr>
          </a:lstStyle>
          <a:p>
            <a:r>
              <a:rPr lang="en-US"/>
              <a:t>2009_09_28_</a:t>
            </a:r>
          </a:p>
        </p:txBody>
      </p:sp>
      <p:sp>
        <p:nvSpPr>
          <p:cNvPr id="3" name="Slide Number Placeholder 2"/>
          <p:cNvSpPr>
            <a:spLocks noGrp="1"/>
          </p:cNvSpPr>
          <p:nvPr>
            <p:ph type="sldNum" sz="quarter" idx="10"/>
          </p:nvPr>
        </p:nvSpPr>
        <p:spPr/>
        <p:txBody>
          <a:bodyPr/>
          <a:lstStyle>
            <a:lvl1pPr>
              <a:defRPr>
                <a:solidFill>
                  <a:schemeClr val="bg1">
                    <a:lumMod val="50000"/>
                    <a:alpha val="50000"/>
                  </a:schemeClr>
                </a:solidFill>
              </a:defRPr>
            </a:lvl1pPr>
          </a:lstStyle>
          <a:p>
            <a:fld id="{D8D877B3-D348-4611-9BDB-C5374591D951}" type="slidenum">
              <a:rPr lang="en-US" smtClean="0"/>
              <a:pPr/>
              <a:t>‹#›</a:t>
            </a:fld>
            <a:endParaRPr lang="en-US"/>
          </a:p>
        </p:txBody>
      </p:sp>
    </p:spTree>
    <p:extLst>
      <p:ext uri="{BB962C8B-B14F-4D97-AF65-F5344CB8AC3E}">
        <p14:creationId xmlns:p14="http://schemas.microsoft.com/office/powerpoint/2010/main" val="1768701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Blank with Logo URL Page Num">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03085" y="6488434"/>
            <a:ext cx="910421" cy="227164"/>
          </a:xfrm>
        </p:spPr>
        <p:txBody>
          <a:bodyPr/>
          <a:lstStyle>
            <a:lvl1pPr>
              <a:defRPr>
                <a:solidFill>
                  <a:schemeClr val="bg1">
                    <a:lumMod val="50000"/>
                  </a:schemeClr>
                </a:solidFill>
              </a:defRPr>
            </a:lvl1pPr>
          </a:lstStyle>
          <a:p>
            <a:fld id="{D8D877B3-D348-4611-9BDB-C5374591D951}" type="slidenum">
              <a:rPr lang="en-US" smtClean="0"/>
              <a:pPr/>
              <a:t>‹#›</a:t>
            </a:fld>
            <a:endParaRPr lang="en-US"/>
          </a:p>
        </p:txBody>
      </p:sp>
      <p:sp>
        <p:nvSpPr>
          <p:cNvPr id="5" name="Footer Placeholder 2">
            <a:extLst>
              <a:ext uri="{FF2B5EF4-FFF2-40B4-BE49-F238E27FC236}">
                <a16:creationId xmlns:a16="http://schemas.microsoft.com/office/drawing/2014/main" id="{E0478E40-AC83-6344-94FC-7904636A10CD}"/>
              </a:ext>
            </a:extLst>
          </p:cNvPr>
          <p:cNvSpPr>
            <a:spLocks noGrp="1"/>
          </p:cNvSpPr>
          <p:nvPr>
            <p:ph type="ftr" sz="quarter" idx="3"/>
          </p:nvPr>
        </p:nvSpPr>
        <p:spPr>
          <a:xfrm>
            <a:off x="0" y="6412366"/>
            <a:ext cx="1148316" cy="365125"/>
          </a:xfrm>
          <a:prstGeom prst="rect">
            <a:avLst/>
          </a:prstGeom>
        </p:spPr>
        <p:txBody>
          <a:bodyPr vert="horz" lIns="91440" tIns="45720" rIns="91440" bIns="45720" rtlCol="0" anchor="ctr"/>
          <a:lstStyle>
            <a:lvl1pPr algn="ctr">
              <a:defRPr sz="900">
                <a:solidFill>
                  <a:schemeClr val="bg1">
                    <a:lumMod val="50000"/>
                  </a:schemeClr>
                </a:solidFill>
              </a:defRPr>
            </a:lvl1pPr>
          </a:lstStyle>
          <a:p>
            <a:r>
              <a:rPr lang="en-US"/>
              <a:t>2009_09_28_</a:t>
            </a:r>
          </a:p>
        </p:txBody>
      </p:sp>
    </p:spTree>
    <p:extLst>
      <p:ext uri="{BB962C8B-B14F-4D97-AF65-F5344CB8AC3E}">
        <p14:creationId xmlns:p14="http://schemas.microsoft.com/office/powerpoint/2010/main" val="3875095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00668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06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genda" userDrawn="1">
  <p:cSld name="Agenda">
    <p:spTree>
      <p:nvGrpSpPr>
        <p:cNvPr id="1" name="Shape 17"/>
        <p:cNvGrpSpPr/>
        <p:nvPr/>
      </p:nvGrpSpPr>
      <p:grpSpPr>
        <a:xfrm>
          <a:off x="0" y="0"/>
          <a:ext cx="0" cy="0"/>
          <a:chOff x="0" y="0"/>
          <a:chExt cx="0" cy="0"/>
        </a:xfrm>
      </p:grpSpPr>
      <p:sp>
        <p:nvSpPr>
          <p:cNvPr id="19" name="Google Shape;19;p5"/>
          <p:cNvSpPr txBox="1">
            <a:spLocks noGrp="1"/>
          </p:cNvSpPr>
          <p:nvPr>
            <p:ph type="body" idx="1"/>
          </p:nvPr>
        </p:nvSpPr>
        <p:spPr>
          <a:xfrm>
            <a:off x="381000" y="1334767"/>
            <a:ext cx="11430000" cy="4899600"/>
          </a:xfrm>
          <a:prstGeom prst="rect">
            <a:avLst/>
          </a:prstGeom>
        </p:spPr>
        <p:txBody>
          <a:bodyPr spcFirstLastPara="1" wrap="square" lIns="91425" tIns="91425" rIns="91425" bIns="91425" anchor="t" anchorCtr="0">
            <a:noAutofit/>
          </a:bodyPr>
          <a:lstStyle>
            <a:lvl1pPr marL="609585" lvl="0" indent="-465655" rtl="0">
              <a:lnSpc>
                <a:spcPct val="115000"/>
              </a:lnSpc>
              <a:spcBef>
                <a:spcPts val="0"/>
              </a:spcBef>
              <a:spcAft>
                <a:spcPts val="0"/>
              </a:spcAft>
              <a:buClr>
                <a:schemeClr val="accent1"/>
              </a:buClr>
              <a:buSzPts val="1900"/>
              <a:buChar char="●"/>
              <a:defRPr sz="2533">
                <a:solidFill>
                  <a:schemeClr val="dk1"/>
                </a:solidFill>
              </a:defRPr>
            </a:lvl1pPr>
            <a:lvl2pPr marL="1219170" lvl="1" indent="-465655" rtl="0">
              <a:lnSpc>
                <a:spcPct val="115000"/>
              </a:lnSpc>
              <a:spcBef>
                <a:spcPts val="0"/>
              </a:spcBef>
              <a:spcAft>
                <a:spcPts val="0"/>
              </a:spcAft>
              <a:buClr>
                <a:schemeClr val="accent1"/>
              </a:buClr>
              <a:buSzPts val="1900"/>
              <a:buChar char="○"/>
              <a:defRPr sz="2533">
                <a:solidFill>
                  <a:schemeClr val="dk1"/>
                </a:solidFill>
              </a:defRPr>
            </a:lvl2pPr>
            <a:lvl3pPr marL="1828754" lvl="2" indent="-465655" rtl="0">
              <a:lnSpc>
                <a:spcPct val="115000"/>
              </a:lnSpc>
              <a:spcBef>
                <a:spcPts val="0"/>
              </a:spcBef>
              <a:spcAft>
                <a:spcPts val="0"/>
              </a:spcAft>
              <a:buClr>
                <a:schemeClr val="accent1"/>
              </a:buClr>
              <a:buSzPts val="1900"/>
              <a:buChar char="■"/>
              <a:defRPr sz="2533">
                <a:solidFill>
                  <a:schemeClr val="dk1"/>
                </a:solidFill>
              </a:defRPr>
            </a:lvl3pPr>
            <a:lvl4pPr marL="2438339" lvl="3" indent="-465655" rtl="0">
              <a:lnSpc>
                <a:spcPct val="115000"/>
              </a:lnSpc>
              <a:spcBef>
                <a:spcPts val="0"/>
              </a:spcBef>
              <a:spcAft>
                <a:spcPts val="0"/>
              </a:spcAft>
              <a:buClr>
                <a:schemeClr val="accent1"/>
              </a:buClr>
              <a:buSzPts val="1900"/>
              <a:buChar char="●"/>
              <a:defRPr sz="2533">
                <a:solidFill>
                  <a:schemeClr val="dk1"/>
                </a:solidFill>
              </a:defRPr>
            </a:lvl4pPr>
            <a:lvl5pPr marL="3047924" lvl="4" indent="-465655" rtl="0">
              <a:lnSpc>
                <a:spcPct val="115000"/>
              </a:lnSpc>
              <a:spcBef>
                <a:spcPts val="0"/>
              </a:spcBef>
              <a:spcAft>
                <a:spcPts val="0"/>
              </a:spcAft>
              <a:buClr>
                <a:schemeClr val="dk1"/>
              </a:buClr>
              <a:buSzPts val="1900"/>
              <a:buChar char="○"/>
              <a:defRPr sz="2533">
                <a:solidFill>
                  <a:schemeClr val="dk1"/>
                </a:solidFill>
              </a:defRPr>
            </a:lvl5pPr>
            <a:lvl6pPr marL="3657509" lvl="5" indent="-465655" rtl="0">
              <a:lnSpc>
                <a:spcPct val="115000"/>
              </a:lnSpc>
              <a:spcBef>
                <a:spcPts val="0"/>
              </a:spcBef>
              <a:spcAft>
                <a:spcPts val="0"/>
              </a:spcAft>
              <a:buClr>
                <a:schemeClr val="dk1"/>
              </a:buClr>
              <a:buSzPts val="1900"/>
              <a:buChar char="■"/>
              <a:defRPr sz="2533">
                <a:solidFill>
                  <a:schemeClr val="dk1"/>
                </a:solidFill>
              </a:defRPr>
            </a:lvl6pPr>
            <a:lvl7pPr marL="4267093" lvl="6" indent="-465655" rtl="0">
              <a:lnSpc>
                <a:spcPct val="115000"/>
              </a:lnSpc>
              <a:spcBef>
                <a:spcPts val="0"/>
              </a:spcBef>
              <a:spcAft>
                <a:spcPts val="0"/>
              </a:spcAft>
              <a:buClr>
                <a:schemeClr val="dk1"/>
              </a:buClr>
              <a:buSzPts val="1900"/>
              <a:buChar char="●"/>
              <a:defRPr sz="2533">
                <a:solidFill>
                  <a:schemeClr val="dk1"/>
                </a:solidFill>
              </a:defRPr>
            </a:lvl7pPr>
            <a:lvl8pPr marL="4876678" lvl="7" indent="-465655" rtl="0">
              <a:lnSpc>
                <a:spcPct val="115000"/>
              </a:lnSpc>
              <a:spcBef>
                <a:spcPts val="0"/>
              </a:spcBef>
              <a:spcAft>
                <a:spcPts val="0"/>
              </a:spcAft>
              <a:buClr>
                <a:schemeClr val="dk1"/>
              </a:buClr>
              <a:buSzPts val="1900"/>
              <a:buChar char="○"/>
              <a:defRPr sz="2533">
                <a:solidFill>
                  <a:schemeClr val="dk1"/>
                </a:solidFill>
              </a:defRPr>
            </a:lvl8pPr>
            <a:lvl9pPr marL="5486263" lvl="8" indent="-465655" rtl="0">
              <a:lnSpc>
                <a:spcPct val="115000"/>
              </a:lnSpc>
              <a:spcBef>
                <a:spcPts val="0"/>
              </a:spcBef>
              <a:spcAft>
                <a:spcPts val="0"/>
              </a:spcAft>
              <a:buClr>
                <a:schemeClr val="dk1"/>
              </a:buClr>
              <a:buSzPts val="1900"/>
              <a:buChar char="■"/>
              <a:defRPr sz="2533">
                <a:solidFill>
                  <a:schemeClr val="dk1"/>
                </a:solidFill>
              </a:defRPr>
            </a:lvl9pPr>
          </a:lstStyle>
          <a:p>
            <a:endParaRPr/>
          </a:p>
        </p:txBody>
      </p:sp>
      <p:sp>
        <p:nvSpPr>
          <p:cNvPr id="2" name="Google Shape;21;p6">
            <a:extLst>
              <a:ext uri="{FF2B5EF4-FFF2-40B4-BE49-F238E27FC236}">
                <a16:creationId xmlns:a16="http://schemas.microsoft.com/office/drawing/2014/main" id="{35487177-5FB1-06F9-DCE5-F7C866572474}"/>
              </a:ext>
            </a:extLst>
          </p:cNvPr>
          <p:cNvSpPr txBox="1">
            <a:spLocks noGrp="1"/>
          </p:cNvSpPr>
          <p:nvPr>
            <p:ph type="title"/>
          </p:nvPr>
        </p:nvSpPr>
        <p:spPr>
          <a:xfrm>
            <a:off x="381000" y="462233"/>
            <a:ext cx="11429600" cy="656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Merriweather"/>
              <a:buNone/>
              <a:defRPr sz="2667" b="1">
                <a:solidFill>
                  <a:schemeClr val="accent6"/>
                </a:solidFill>
                <a:latin typeface="Merriweather"/>
                <a:ea typeface="Merriweather"/>
                <a:cs typeface="Merriweather"/>
                <a:sym typeface="Merriweather"/>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464211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36623-E648-B44D-8EF8-73B39C8E7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B3FF40-6DDA-0442-9791-DDDA72FCA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F6B103-F7FF-C64D-BFD4-17F24E3E278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7A60512-A233-F342-8CB4-C8B501551A15}"/>
              </a:ext>
            </a:extLst>
          </p:cNvPr>
          <p:cNvSpPr>
            <a:spLocks noGrp="1"/>
          </p:cNvSpPr>
          <p:nvPr>
            <p:ph type="ftr" sz="quarter" idx="11"/>
          </p:nvPr>
        </p:nvSpPr>
        <p:spPr/>
        <p:txBody>
          <a:bodyPr/>
          <a:lstStyle/>
          <a:p>
            <a:r>
              <a:rPr lang="en-US"/>
              <a:t>2009_09_28_</a:t>
            </a:r>
          </a:p>
        </p:txBody>
      </p:sp>
      <p:sp>
        <p:nvSpPr>
          <p:cNvPr id="6" name="Slide Number Placeholder 5">
            <a:extLst>
              <a:ext uri="{FF2B5EF4-FFF2-40B4-BE49-F238E27FC236}">
                <a16:creationId xmlns:a16="http://schemas.microsoft.com/office/drawing/2014/main" id="{D44AA8C8-6FB2-7340-AE49-0E75CA61F9F6}"/>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1332819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D2B8-CEBB-3B4A-8A54-51F37CC73F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1412C6-6AF8-224A-8347-DE82CE58CB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DE879-898A-964F-ACE4-74E7A170669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71071A8-848F-BE4A-A01A-77CF47D4A220}"/>
              </a:ext>
            </a:extLst>
          </p:cNvPr>
          <p:cNvSpPr>
            <a:spLocks noGrp="1"/>
          </p:cNvSpPr>
          <p:nvPr>
            <p:ph type="ftr" sz="quarter" idx="11"/>
          </p:nvPr>
        </p:nvSpPr>
        <p:spPr/>
        <p:txBody>
          <a:bodyPr/>
          <a:lstStyle/>
          <a:p>
            <a:r>
              <a:rPr lang="en-US"/>
              <a:t>2009_09_28_</a:t>
            </a:r>
          </a:p>
        </p:txBody>
      </p:sp>
      <p:sp>
        <p:nvSpPr>
          <p:cNvPr id="6" name="Slide Number Placeholder 5">
            <a:extLst>
              <a:ext uri="{FF2B5EF4-FFF2-40B4-BE49-F238E27FC236}">
                <a16:creationId xmlns:a16="http://schemas.microsoft.com/office/drawing/2014/main" id="{226BF981-4138-3F4D-8F38-BD1E7B947EE8}"/>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3139844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74316-896E-BB42-9AAA-EFE5F6435C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2F29CA-FCD1-1641-9AA0-DC7B6466FF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859836-7369-9245-8FEC-86EAEE553F6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58DF99E-A191-8641-A874-15E8DFFA870B}"/>
              </a:ext>
            </a:extLst>
          </p:cNvPr>
          <p:cNvSpPr>
            <a:spLocks noGrp="1"/>
          </p:cNvSpPr>
          <p:nvPr>
            <p:ph type="ftr" sz="quarter" idx="11"/>
          </p:nvPr>
        </p:nvSpPr>
        <p:spPr/>
        <p:txBody>
          <a:bodyPr/>
          <a:lstStyle/>
          <a:p>
            <a:r>
              <a:rPr lang="en-US"/>
              <a:t>2009_09_28_</a:t>
            </a:r>
          </a:p>
        </p:txBody>
      </p:sp>
      <p:sp>
        <p:nvSpPr>
          <p:cNvPr id="6" name="Slide Number Placeholder 5">
            <a:extLst>
              <a:ext uri="{FF2B5EF4-FFF2-40B4-BE49-F238E27FC236}">
                <a16:creationId xmlns:a16="http://schemas.microsoft.com/office/drawing/2014/main" id="{652EC576-5064-3F40-B416-810EC0F419D4}"/>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2764124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634F-367D-1342-AEEA-140FBC7351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8B25C7-24A2-2B4C-A5DA-B347F98964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DF49B6-CCEB-CF4D-BA3C-59934A41C7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6A1E82-17B5-864C-BAC3-D6AA310C8D5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3868BC4-297D-5949-B824-880F92C74E0D}"/>
              </a:ext>
            </a:extLst>
          </p:cNvPr>
          <p:cNvSpPr>
            <a:spLocks noGrp="1"/>
          </p:cNvSpPr>
          <p:nvPr>
            <p:ph type="ftr" sz="quarter" idx="11"/>
          </p:nvPr>
        </p:nvSpPr>
        <p:spPr/>
        <p:txBody>
          <a:bodyPr/>
          <a:lstStyle/>
          <a:p>
            <a:r>
              <a:rPr lang="en-US"/>
              <a:t>2009_09_28_</a:t>
            </a:r>
          </a:p>
        </p:txBody>
      </p:sp>
      <p:sp>
        <p:nvSpPr>
          <p:cNvPr id="7" name="Slide Number Placeholder 6">
            <a:extLst>
              <a:ext uri="{FF2B5EF4-FFF2-40B4-BE49-F238E27FC236}">
                <a16:creationId xmlns:a16="http://schemas.microsoft.com/office/drawing/2014/main" id="{663863FD-C6BC-864B-83C0-1CE1C729E2D6}"/>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2560981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AA5A-4D40-3345-8B98-1C37876FA9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8723FD-D55B-5D48-BD29-6F5D18FC9B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A2BBC5-4A48-1946-AEE7-E50352BA1F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646EB3-0E75-B542-8649-B16AA995D7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7E2B-2792-604B-BDF1-5A8C9812BB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8C3CA4-4282-054A-B763-408D317864A7}"/>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2D9B64C1-86D1-CC40-9C86-663042ABA43E}"/>
              </a:ext>
            </a:extLst>
          </p:cNvPr>
          <p:cNvSpPr>
            <a:spLocks noGrp="1"/>
          </p:cNvSpPr>
          <p:nvPr>
            <p:ph type="ftr" sz="quarter" idx="11"/>
          </p:nvPr>
        </p:nvSpPr>
        <p:spPr/>
        <p:txBody>
          <a:bodyPr/>
          <a:lstStyle/>
          <a:p>
            <a:r>
              <a:rPr lang="en-US"/>
              <a:t>2009_09_28_</a:t>
            </a:r>
          </a:p>
        </p:txBody>
      </p:sp>
      <p:sp>
        <p:nvSpPr>
          <p:cNvPr id="9" name="Slide Number Placeholder 8">
            <a:extLst>
              <a:ext uri="{FF2B5EF4-FFF2-40B4-BE49-F238E27FC236}">
                <a16:creationId xmlns:a16="http://schemas.microsoft.com/office/drawing/2014/main" id="{455F48D0-97C8-4E43-BFEA-71C76CC9DEE6}"/>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3179423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50A0A-761F-6142-AF9A-BFB42BFE44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D121FF-396A-4C44-99C7-1C7563A17DE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565F06E-97DA-9E4A-B022-0D7FDD7E9D8D}"/>
              </a:ext>
            </a:extLst>
          </p:cNvPr>
          <p:cNvSpPr>
            <a:spLocks noGrp="1"/>
          </p:cNvSpPr>
          <p:nvPr>
            <p:ph type="ftr" sz="quarter" idx="11"/>
          </p:nvPr>
        </p:nvSpPr>
        <p:spPr/>
        <p:txBody>
          <a:bodyPr/>
          <a:lstStyle/>
          <a:p>
            <a:r>
              <a:rPr lang="en-US"/>
              <a:t>2009_09_28_</a:t>
            </a:r>
          </a:p>
        </p:txBody>
      </p:sp>
      <p:sp>
        <p:nvSpPr>
          <p:cNvPr id="5" name="Slide Number Placeholder 4">
            <a:extLst>
              <a:ext uri="{FF2B5EF4-FFF2-40B4-BE49-F238E27FC236}">
                <a16:creationId xmlns:a16="http://schemas.microsoft.com/office/drawing/2014/main" id="{FEC434B9-2001-A74B-A4EA-DC43A7DF4A8B}"/>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1327152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3058AC-1C11-E343-B93F-6EEF61A40B9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12FB7F2D-33D0-FA4C-A0BF-DB53F0D574F6}"/>
              </a:ext>
            </a:extLst>
          </p:cNvPr>
          <p:cNvSpPr>
            <a:spLocks noGrp="1"/>
          </p:cNvSpPr>
          <p:nvPr>
            <p:ph type="ftr" sz="quarter" idx="11"/>
          </p:nvPr>
        </p:nvSpPr>
        <p:spPr/>
        <p:txBody>
          <a:bodyPr/>
          <a:lstStyle/>
          <a:p>
            <a:r>
              <a:rPr lang="en-US"/>
              <a:t>2009_09_28_</a:t>
            </a:r>
          </a:p>
        </p:txBody>
      </p:sp>
      <p:sp>
        <p:nvSpPr>
          <p:cNvPr id="4" name="Slide Number Placeholder 3">
            <a:extLst>
              <a:ext uri="{FF2B5EF4-FFF2-40B4-BE49-F238E27FC236}">
                <a16:creationId xmlns:a16="http://schemas.microsoft.com/office/drawing/2014/main" id="{63CFA24F-607B-4941-9515-77F961D5BF3F}"/>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616371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62500-9FBF-194A-A25B-C74671A08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BCBAC5-1541-8C45-A587-B38B733D5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EED81D-C3DE-1640-AD15-879B58B38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0CE2DF-A5D3-FC48-BF1F-F8C05E96186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30F12B1-6FF4-B84D-AE99-7C9DAB11F6F0}"/>
              </a:ext>
            </a:extLst>
          </p:cNvPr>
          <p:cNvSpPr>
            <a:spLocks noGrp="1"/>
          </p:cNvSpPr>
          <p:nvPr>
            <p:ph type="ftr" sz="quarter" idx="11"/>
          </p:nvPr>
        </p:nvSpPr>
        <p:spPr/>
        <p:txBody>
          <a:bodyPr/>
          <a:lstStyle/>
          <a:p>
            <a:r>
              <a:rPr lang="en-US"/>
              <a:t>2009_09_28_</a:t>
            </a:r>
          </a:p>
        </p:txBody>
      </p:sp>
      <p:sp>
        <p:nvSpPr>
          <p:cNvPr id="7" name="Slide Number Placeholder 6">
            <a:extLst>
              <a:ext uri="{FF2B5EF4-FFF2-40B4-BE49-F238E27FC236}">
                <a16:creationId xmlns:a16="http://schemas.microsoft.com/office/drawing/2014/main" id="{28B2C30C-86F4-8F47-96A3-94D40D41650D}"/>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553874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CBFA-B057-174B-A4E8-7B8D8A52C6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94FAAB-E3D1-4D4E-9DD3-3989EACB1F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FCBF5C-486D-0148-A33F-C8E1CB0576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03D6F2-FD9B-6043-BB61-F070AAC0CD5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6E7F184-4ABF-4A49-91C2-C4674CB50B54}"/>
              </a:ext>
            </a:extLst>
          </p:cNvPr>
          <p:cNvSpPr>
            <a:spLocks noGrp="1"/>
          </p:cNvSpPr>
          <p:nvPr>
            <p:ph type="ftr" sz="quarter" idx="11"/>
          </p:nvPr>
        </p:nvSpPr>
        <p:spPr/>
        <p:txBody>
          <a:bodyPr/>
          <a:lstStyle/>
          <a:p>
            <a:r>
              <a:rPr lang="en-US"/>
              <a:t>2009_09_28_</a:t>
            </a:r>
          </a:p>
        </p:txBody>
      </p:sp>
      <p:sp>
        <p:nvSpPr>
          <p:cNvPr id="7" name="Slide Number Placeholder 6">
            <a:extLst>
              <a:ext uri="{FF2B5EF4-FFF2-40B4-BE49-F238E27FC236}">
                <a16:creationId xmlns:a16="http://schemas.microsoft.com/office/drawing/2014/main" id="{4F5B2CFD-AC49-964D-A2A5-C95498D7D36A}"/>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282046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E8011-E0C2-7847-9FF4-ACBFCF4580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CF7A8A-64C6-3446-9AFC-3CC22F659B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E55128-BBAD-E648-8AE4-23747AD7DD0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BDD0AF0-FEB3-8E40-987F-26F8E29A0114}"/>
              </a:ext>
            </a:extLst>
          </p:cNvPr>
          <p:cNvSpPr>
            <a:spLocks noGrp="1"/>
          </p:cNvSpPr>
          <p:nvPr>
            <p:ph type="ftr" sz="quarter" idx="11"/>
          </p:nvPr>
        </p:nvSpPr>
        <p:spPr/>
        <p:txBody>
          <a:bodyPr/>
          <a:lstStyle/>
          <a:p>
            <a:r>
              <a:rPr lang="en-US"/>
              <a:t>2009_09_28_</a:t>
            </a:r>
          </a:p>
        </p:txBody>
      </p:sp>
      <p:sp>
        <p:nvSpPr>
          <p:cNvPr id="6" name="Slide Number Placeholder 5">
            <a:extLst>
              <a:ext uri="{FF2B5EF4-FFF2-40B4-BE49-F238E27FC236}">
                <a16:creationId xmlns:a16="http://schemas.microsoft.com/office/drawing/2014/main" id="{FEF54105-2D06-754C-B956-20C049CBFAB3}"/>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4225038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438F90-F804-514D-B72C-603A7CBA8D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686914-2887-B842-8FEC-19C15851A0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A9579A-F5B0-A042-A44B-A984335B95D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D6D29C9-3FBE-9945-8A3D-0A872051F490}"/>
              </a:ext>
            </a:extLst>
          </p:cNvPr>
          <p:cNvSpPr>
            <a:spLocks noGrp="1"/>
          </p:cNvSpPr>
          <p:nvPr>
            <p:ph type="ftr" sz="quarter" idx="11"/>
          </p:nvPr>
        </p:nvSpPr>
        <p:spPr/>
        <p:txBody>
          <a:bodyPr/>
          <a:lstStyle/>
          <a:p>
            <a:r>
              <a:rPr lang="en-US"/>
              <a:t>2009_09_28_</a:t>
            </a:r>
          </a:p>
        </p:txBody>
      </p:sp>
      <p:sp>
        <p:nvSpPr>
          <p:cNvPr id="6" name="Slide Number Placeholder 5">
            <a:extLst>
              <a:ext uri="{FF2B5EF4-FFF2-40B4-BE49-F238E27FC236}">
                <a16:creationId xmlns:a16="http://schemas.microsoft.com/office/drawing/2014/main" id="{FD766694-7226-9F45-A7E1-82626F906983}"/>
              </a:ext>
            </a:extLst>
          </p:cNvPr>
          <p:cNvSpPr>
            <a:spLocks noGrp="1"/>
          </p:cNvSpPr>
          <p:nvPr>
            <p:ph type="sldNum" sz="quarter" idx="12"/>
          </p:nvPr>
        </p:nvSpPr>
        <p:spPr/>
        <p:txBody>
          <a:bodyPr/>
          <a:lstStyle/>
          <a:p>
            <a:fld id="{8CF7BD49-4811-034B-90ED-66DFB323CDA9}" type="slidenum">
              <a:rPr lang="en-US" smtClean="0"/>
              <a:t>‹#›</a:t>
            </a:fld>
            <a:endParaRPr lang="en-US"/>
          </a:p>
        </p:txBody>
      </p:sp>
    </p:spTree>
    <p:extLst>
      <p:ext uri="{BB962C8B-B14F-4D97-AF65-F5344CB8AC3E}">
        <p14:creationId xmlns:p14="http://schemas.microsoft.com/office/powerpoint/2010/main" val="38449327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972800" cy="639762"/>
          </a:xfrm>
          <a:prstGeom prst="rect">
            <a:avLst/>
          </a:prstGeom>
        </p:spPr>
        <p:txBody>
          <a:bodyPr/>
          <a:lstStyle>
            <a:lvl1pPr algn="l">
              <a:defRPr sz="3600"/>
            </a:lvl1pPr>
          </a:lstStyle>
          <a:p>
            <a:r>
              <a:rPr lang="en-US"/>
              <a:t>Click to edit Master title style</a:t>
            </a:r>
          </a:p>
        </p:txBody>
      </p:sp>
      <p:sp>
        <p:nvSpPr>
          <p:cNvPr id="4" name="Footer Placeholder 4"/>
          <p:cNvSpPr>
            <a:spLocks noGrp="1"/>
          </p:cNvSpPr>
          <p:nvPr>
            <p:ph type="ftr" sz="quarter" idx="11"/>
          </p:nvPr>
        </p:nvSpPr>
        <p:spPr/>
        <p:txBody>
          <a:bodyPr/>
          <a:lstStyle>
            <a:lvl1pPr>
              <a:defRPr/>
            </a:lvl1pPr>
          </a:lstStyle>
          <a:p>
            <a:pPr>
              <a:defRPr/>
            </a:pPr>
            <a:r>
              <a:rPr lang="en-US"/>
              <a:t>2009_09_28_</a:t>
            </a:r>
          </a:p>
        </p:txBody>
      </p:sp>
      <p:sp>
        <p:nvSpPr>
          <p:cNvPr id="5" name="Slide Number Placeholder 5"/>
          <p:cNvSpPr>
            <a:spLocks noGrp="1"/>
          </p:cNvSpPr>
          <p:nvPr>
            <p:ph type="sldNum" sz="quarter" idx="12"/>
          </p:nvPr>
        </p:nvSpPr>
        <p:spPr/>
        <p:txBody>
          <a:bodyPr/>
          <a:lstStyle>
            <a:lvl1pPr>
              <a:defRPr/>
            </a:lvl1pPr>
          </a:lstStyle>
          <a:p>
            <a:pPr>
              <a:defRPr/>
            </a:pPr>
            <a:fld id="{1C879A30-A364-4B4D-9566-D3BAF98305BC}" type="slidenum">
              <a:rPr lang="en-US"/>
              <a:pPr>
                <a:defRPr/>
              </a:pPr>
              <a:t>‹#›</a:t>
            </a:fld>
            <a:endParaRPr lang="en-US"/>
          </a:p>
        </p:txBody>
      </p:sp>
      <p:pic>
        <p:nvPicPr>
          <p:cNvPr id="6" name="Picture 13" descr="NASA insigniaCMYK"/>
          <p:cNvPicPr preferRelativeResize="0">
            <a:picLocks noChangeAspect="1" noChangeArrowheads="1"/>
          </p:cNvPicPr>
          <p:nvPr userDrawn="1"/>
        </p:nvPicPr>
        <p:blipFill>
          <a:blip r:embed="rId2" cstate="print"/>
          <a:srcRect/>
          <a:stretch>
            <a:fillRect/>
          </a:stretch>
        </p:blipFill>
        <p:spPr bwMode="auto">
          <a:xfrm>
            <a:off x="10839451" y="279400"/>
            <a:ext cx="1037167" cy="622300"/>
          </a:xfrm>
          <a:prstGeom prst="rect">
            <a:avLst/>
          </a:prstGeom>
          <a:noFill/>
          <a:ln w="9525">
            <a:noFill/>
            <a:miter lim="800000"/>
            <a:headEnd/>
            <a:tailEnd/>
          </a:ln>
        </p:spPr>
      </p:pic>
    </p:spTree>
    <p:extLst>
      <p:ext uri="{BB962C8B-B14F-4D97-AF65-F5344CB8AC3E}">
        <p14:creationId xmlns:p14="http://schemas.microsoft.com/office/powerpoint/2010/main" val="22762365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lvl1pPr>
              <a:defRPr/>
            </a:lvl1pPr>
          </a:lstStyle>
          <a:p>
            <a:pPr>
              <a:defRPr/>
            </a:pPr>
            <a:r>
              <a:rPr lang="en-US"/>
              <a:t>2009_09_28_</a:t>
            </a:r>
          </a:p>
        </p:txBody>
      </p:sp>
      <p:sp>
        <p:nvSpPr>
          <p:cNvPr id="6" name="Slide Number Placeholder 5"/>
          <p:cNvSpPr>
            <a:spLocks noGrp="1"/>
          </p:cNvSpPr>
          <p:nvPr>
            <p:ph type="sldNum" sz="quarter" idx="12"/>
          </p:nvPr>
        </p:nvSpPr>
        <p:spPr/>
        <p:txBody>
          <a:bodyPr/>
          <a:lstStyle>
            <a:lvl1pPr>
              <a:defRPr/>
            </a:lvl1pPr>
          </a:lstStyle>
          <a:p>
            <a:pPr>
              <a:defRPr/>
            </a:pPr>
            <a:fld id="{676A2A90-643A-4CD2-B5FD-F62AE022CD3C}" type="slidenum">
              <a:rPr lang="en-US"/>
              <a:pPr>
                <a:defRPr/>
              </a:pPr>
              <a:t>‹#›</a:t>
            </a:fld>
            <a:endParaRPr lang="en-US"/>
          </a:p>
        </p:txBody>
      </p:sp>
    </p:spTree>
    <p:extLst>
      <p:ext uri="{BB962C8B-B14F-4D97-AF65-F5344CB8AC3E}">
        <p14:creationId xmlns:p14="http://schemas.microsoft.com/office/powerpoint/2010/main" val="32037882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972800" cy="64008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1430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145776" y="6468715"/>
            <a:ext cx="3860800" cy="365125"/>
          </a:xfrm>
        </p:spPr>
        <p:txBody>
          <a:bodyPr/>
          <a:lstStyle>
            <a:lvl1pPr>
              <a:defRPr/>
            </a:lvl1pPr>
          </a:lstStyle>
          <a:p>
            <a:pPr>
              <a:defRPr/>
            </a:pPr>
            <a:r>
              <a:rPr lang="en-US"/>
              <a:t>2009_09_28_</a:t>
            </a:r>
          </a:p>
        </p:txBody>
      </p:sp>
      <p:sp>
        <p:nvSpPr>
          <p:cNvPr id="6" name="Slide Number Placeholder 5"/>
          <p:cNvSpPr>
            <a:spLocks noGrp="1"/>
          </p:cNvSpPr>
          <p:nvPr>
            <p:ph type="sldNum" sz="quarter" idx="12"/>
          </p:nvPr>
        </p:nvSpPr>
        <p:spPr>
          <a:xfrm>
            <a:off x="8717776" y="6468715"/>
            <a:ext cx="2844800" cy="365125"/>
          </a:xfrm>
        </p:spPr>
        <p:txBody>
          <a:bodyPr/>
          <a:lstStyle>
            <a:lvl1pPr>
              <a:defRPr/>
            </a:lvl1pPr>
          </a:lstStyle>
          <a:p>
            <a:pPr>
              <a:defRPr/>
            </a:pPr>
            <a:fld id="{915ADA73-0B8D-439E-8E41-6BA10C3E0B08}" type="slidenum">
              <a:rPr lang="en-US"/>
              <a:pPr>
                <a:defRPr/>
              </a:pPr>
              <a:t>‹#›</a:t>
            </a:fld>
            <a:endParaRPr lang="en-US"/>
          </a:p>
        </p:txBody>
      </p:sp>
    </p:spTree>
    <p:extLst>
      <p:ext uri="{BB962C8B-B14F-4D97-AF65-F5344CB8AC3E}">
        <p14:creationId xmlns:p14="http://schemas.microsoft.com/office/powerpoint/2010/main" val="1468856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normAutofit/>
          </a:bodyPr>
          <a:lstStyle>
            <a:lvl1pPr algn="l">
              <a:defRPr sz="3600" b="0" cap="none">
                <a:latin typeface="+mn-lt"/>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lvl1pPr>
          </a:lstStyle>
          <a:p>
            <a:pPr>
              <a:defRPr/>
            </a:pPr>
            <a:r>
              <a:rPr lang="en-US"/>
              <a:t>2009_09_28_</a:t>
            </a:r>
          </a:p>
        </p:txBody>
      </p:sp>
      <p:sp>
        <p:nvSpPr>
          <p:cNvPr id="6" name="Slide Number Placeholder 5"/>
          <p:cNvSpPr>
            <a:spLocks noGrp="1"/>
          </p:cNvSpPr>
          <p:nvPr>
            <p:ph type="sldNum" sz="quarter" idx="12"/>
          </p:nvPr>
        </p:nvSpPr>
        <p:spPr/>
        <p:txBody>
          <a:bodyPr/>
          <a:lstStyle>
            <a:lvl1pPr>
              <a:defRPr/>
            </a:lvl1pPr>
          </a:lstStyle>
          <a:p>
            <a:pPr>
              <a:defRPr/>
            </a:pPr>
            <a:fld id="{CAF77874-9133-4DEF-AD9E-FA682F1C8CFD}" type="slidenum">
              <a:rPr lang="en-US"/>
              <a:pPr>
                <a:defRPr/>
              </a:pPr>
              <a:t>‹#›</a:t>
            </a:fld>
            <a:endParaRPr lang="en-US"/>
          </a:p>
        </p:txBody>
      </p:sp>
    </p:spTree>
    <p:extLst>
      <p:ext uri="{BB962C8B-B14F-4D97-AF65-F5344CB8AC3E}">
        <p14:creationId xmlns:p14="http://schemas.microsoft.com/office/powerpoint/2010/main" val="18817928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8EF41-0D9A-4C82-BC37-45244498F5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DAA77E-F001-4179-99CD-62B1351F87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2B8A9A-236A-4D8A-ADC5-094664F5133A}"/>
              </a:ext>
            </a:extLst>
          </p:cNvPr>
          <p:cNvSpPr>
            <a:spLocks noGrp="1"/>
          </p:cNvSpPr>
          <p:nvPr>
            <p:ph type="dt" sz="half" idx="10"/>
          </p:nvPr>
        </p:nvSpPr>
        <p:spPr/>
        <p:txBody>
          <a:bodyPr/>
          <a:lstStyle/>
          <a:p>
            <a:fld id="{2DB21D24-37F0-4FB7-9A30-F963622DF299}" type="datetimeFigureOut">
              <a:rPr lang="en-US" smtClean="0"/>
              <a:t>8/15/2024</a:t>
            </a:fld>
            <a:endParaRPr lang="en-US"/>
          </a:p>
        </p:txBody>
      </p:sp>
      <p:sp>
        <p:nvSpPr>
          <p:cNvPr id="5" name="Footer Placeholder 4">
            <a:extLst>
              <a:ext uri="{FF2B5EF4-FFF2-40B4-BE49-F238E27FC236}">
                <a16:creationId xmlns:a16="http://schemas.microsoft.com/office/drawing/2014/main" id="{C90494D1-66D0-4A47-8FFA-2669AA346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3BC23-89D6-410A-94DB-A7B647DED4F6}"/>
              </a:ext>
            </a:extLst>
          </p:cNvPr>
          <p:cNvSpPr>
            <a:spLocks noGrp="1"/>
          </p:cNvSpPr>
          <p:nvPr>
            <p:ph type="sldNum" sz="quarter" idx="12"/>
          </p:nvPr>
        </p:nvSpPr>
        <p:spPr/>
        <p:txBody>
          <a:bodyPr/>
          <a:lstStyle/>
          <a:p>
            <a:fld id="{649F75D7-1749-4F47-938C-989AB604FA7A}" type="slidenum">
              <a:rPr lang="en-US" smtClean="0"/>
              <a:t>‹#›</a:t>
            </a:fld>
            <a:endParaRPr lang="en-US"/>
          </a:p>
        </p:txBody>
      </p:sp>
    </p:spTree>
    <p:extLst>
      <p:ext uri="{BB962C8B-B14F-4D97-AF65-F5344CB8AC3E}">
        <p14:creationId xmlns:p14="http://schemas.microsoft.com/office/powerpoint/2010/main" val="6135630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9F9B-EA3E-4BCA-8957-C4C85D0289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ED5F1D-6E97-4887-AD62-4923A62BA9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6A8EB-3A7D-44F1-9D56-694566531046}"/>
              </a:ext>
            </a:extLst>
          </p:cNvPr>
          <p:cNvSpPr>
            <a:spLocks noGrp="1"/>
          </p:cNvSpPr>
          <p:nvPr>
            <p:ph type="dt" sz="half" idx="10"/>
          </p:nvPr>
        </p:nvSpPr>
        <p:spPr/>
        <p:txBody>
          <a:bodyPr/>
          <a:lstStyle/>
          <a:p>
            <a:fld id="{2DB21D24-37F0-4FB7-9A30-F963622DF299}" type="datetimeFigureOut">
              <a:rPr lang="en-US" smtClean="0"/>
              <a:t>8/15/2024</a:t>
            </a:fld>
            <a:endParaRPr lang="en-US"/>
          </a:p>
        </p:txBody>
      </p:sp>
      <p:sp>
        <p:nvSpPr>
          <p:cNvPr id="5" name="Footer Placeholder 4">
            <a:extLst>
              <a:ext uri="{FF2B5EF4-FFF2-40B4-BE49-F238E27FC236}">
                <a16:creationId xmlns:a16="http://schemas.microsoft.com/office/drawing/2014/main" id="{AB27D768-A41B-4166-B829-C907728321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F4EBD-4FB3-40D5-B39B-8D7D36095B70}"/>
              </a:ext>
            </a:extLst>
          </p:cNvPr>
          <p:cNvSpPr>
            <a:spLocks noGrp="1"/>
          </p:cNvSpPr>
          <p:nvPr>
            <p:ph type="sldNum" sz="quarter" idx="12"/>
          </p:nvPr>
        </p:nvSpPr>
        <p:spPr/>
        <p:txBody>
          <a:bodyPr/>
          <a:lstStyle/>
          <a:p>
            <a:fld id="{649F75D7-1749-4F47-938C-989AB604FA7A}" type="slidenum">
              <a:rPr lang="en-US" smtClean="0"/>
              <a:t>‹#›</a:t>
            </a:fld>
            <a:endParaRPr lang="en-US"/>
          </a:p>
        </p:txBody>
      </p:sp>
    </p:spTree>
    <p:extLst>
      <p:ext uri="{BB962C8B-B14F-4D97-AF65-F5344CB8AC3E}">
        <p14:creationId xmlns:p14="http://schemas.microsoft.com/office/powerpoint/2010/main" val="1164397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20095-FF95-40E9-B1FB-5983AB75E8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5C9DFB-6D84-49C6-A186-F27C8ABA626F}"/>
              </a:ext>
            </a:extLst>
          </p:cNvPr>
          <p:cNvSpPr>
            <a:spLocks noGrp="1"/>
          </p:cNvSpPr>
          <p:nvPr>
            <p:ph type="dt" sz="half" idx="10"/>
          </p:nvPr>
        </p:nvSpPr>
        <p:spPr/>
        <p:txBody>
          <a:bodyPr/>
          <a:lstStyle/>
          <a:p>
            <a:fld id="{2DB21D24-37F0-4FB7-9A30-F963622DF299}" type="datetimeFigureOut">
              <a:rPr lang="en-US" smtClean="0"/>
              <a:t>8/15/2024</a:t>
            </a:fld>
            <a:endParaRPr lang="en-US"/>
          </a:p>
        </p:txBody>
      </p:sp>
      <p:sp>
        <p:nvSpPr>
          <p:cNvPr id="4" name="Footer Placeholder 3">
            <a:extLst>
              <a:ext uri="{FF2B5EF4-FFF2-40B4-BE49-F238E27FC236}">
                <a16:creationId xmlns:a16="http://schemas.microsoft.com/office/drawing/2014/main" id="{9CF47C66-91E5-4C15-85F3-B1631FC1A3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B37A12-EFC8-432D-B19C-D33CFAF1299E}"/>
              </a:ext>
            </a:extLst>
          </p:cNvPr>
          <p:cNvSpPr>
            <a:spLocks noGrp="1"/>
          </p:cNvSpPr>
          <p:nvPr>
            <p:ph type="sldNum" sz="quarter" idx="12"/>
          </p:nvPr>
        </p:nvSpPr>
        <p:spPr/>
        <p:txBody>
          <a:bodyPr/>
          <a:lstStyle/>
          <a:p>
            <a:fld id="{649F75D7-1749-4F47-938C-989AB604FA7A}" type="slidenum">
              <a:rPr lang="en-US" smtClean="0"/>
              <a:t>‹#›</a:t>
            </a:fld>
            <a:endParaRPr lang="en-US"/>
          </a:p>
        </p:txBody>
      </p:sp>
    </p:spTree>
    <p:extLst>
      <p:ext uri="{BB962C8B-B14F-4D97-AF65-F5344CB8AC3E}">
        <p14:creationId xmlns:p14="http://schemas.microsoft.com/office/powerpoint/2010/main" val="7211176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C206AA-FB9D-40AA-BDCA-82D5BD267471}"/>
              </a:ext>
            </a:extLst>
          </p:cNvPr>
          <p:cNvSpPr>
            <a:spLocks noGrp="1"/>
          </p:cNvSpPr>
          <p:nvPr>
            <p:ph type="dt" sz="half" idx="10"/>
          </p:nvPr>
        </p:nvSpPr>
        <p:spPr/>
        <p:txBody>
          <a:bodyPr/>
          <a:lstStyle/>
          <a:p>
            <a:fld id="{2DB21D24-37F0-4FB7-9A30-F963622DF299}" type="datetimeFigureOut">
              <a:rPr lang="en-US" smtClean="0"/>
              <a:t>8/15/2024</a:t>
            </a:fld>
            <a:endParaRPr lang="en-US"/>
          </a:p>
        </p:txBody>
      </p:sp>
      <p:sp>
        <p:nvSpPr>
          <p:cNvPr id="3" name="Footer Placeholder 2">
            <a:extLst>
              <a:ext uri="{FF2B5EF4-FFF2-40B4-BE49-F238E27FC236}">
                <a16:creationId xmlns:a16="http://schemas.microsoft.com/office/drawing/2014/main" id="{39FCAFFD-6091-4917-B64D-E4C4BAB20C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A18189-8D59-4B5E-B080-12D1809E663A}"/>
              </a:ext>
            </a:extLst>
          </p:cNvPr>
          <p:cNvSpPr>
            <a:spLocks noGrp="1"/>
          </p:cNvSpPr>
          <p:nvPr>
            <p:ph type="sldNum" sz="quarter" idx="12"/>
          </p:nvPr>
        </p:nvSpPr>
        <p:spPr/>
        <p:txBody>
          <a:bodyPr/>
          <a:lstStyle/>
          <a:p>
            <a:fld id="{649F75D7-1749-4F47-938C-989AB604FA7A}" type="slidenum">
              <a:rPr lang="en-US" smtClean="0"/>
              <a:t>‹#›</a:t>
            </a:fld>
            <a:endParaRPr lang="en-US"/>
          </a:p>
        </p:txBody>
      </p:sp>
    </p:spTree>
    <p:extLst>
      <p:ext uri="{BB962C8B-B14F-4D97-AF65-F5344CB8AC3E}">
        <p14:creationId xmlns:p14="http://schemas.microsoft.com/office/powerpoint/2010/main" val="3105010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F12161-2FF3-4DA3-A1DE-4091C6B32446}"/>
              </a:ext>
            </a:extLst>
          </p:cNvPr>
          <p:cNvSpPr>
            <a:spLocks noGrp="1"/>
          </p:cNvSpPr>
          <p:nvPr>
            <p:ph type="dt" sz="half" idx="10"/>
          </p:nvPr>
        </p:nvSpPr>
        <p:spPr/>
        <p:txBody>
          <a:bodyPr/>
          <a:lstStyle/>
          <a:p>
            <a:fld id="{A9E9B890-285A-4026-A420-98513B6C528F}" type="datetimeFigureOut">
              <a:rPr lang="en-US" smtClean="0"/>
              <a:t>8/15/2024</a:t>
            </a:fld>
            <a:endParaRPr lang="en-US"/>
          </a:p>
        </p:txBody>
      </p:sp>
      <p:sp>
        <p:nvSpPr>
          <p:cNvPr id="3" name="Footer Placeholder 2">
            <a:extLst>
              <a:ext uri="{FF2B5EF4-FFF2-40B4-BE49-F238E27FC236}">
                <a16:creationId xmlns:a16="http://schemas.microsoft.com/office/drawing/2014/main" id="{8379A37A-08F0-4DA7-B253-E11D6F0B0D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173380-4B79-4813-BF1D-103F34BCBEDA}"/>
              </a:ext>
            </a:extLst>
          </p:cNvPr>
          <p:cNvSpPr>
            <a:spLocks noGrp="1"/>
          </p:cNvSpPr>
          <p:nvPr>
            <p:ph type="sldNum" sz="quarter" idx="12"/>
          </p:nvPr>
        </p:nvSpPr>
        <p:spPr/>
        <p:txBody>
          <a:bodyPr/>
          <a:lstStyle/>
          <a:p>
            <a:fld id="{7D9FB80E-764C-4564-A74B-DF6863CDE5EF}" type="slidenum">
              <a:rPr lang="en-US" smtClean="0"/>
              <a:t>‹#›</a:t>
            </a:fld>
            <a:endParaRPr lang="en-US"/>
          </a:p>
        </p:txBody>
      </p:sp>
      <p:sp>
        <p:nvSpPr>
          <p:cNvPr id="5" name="Title 1">
            <a:extLst>
              <a:ext uri="{FF2B5EF4-FFF2-40B4-BE49-F238E27FC236}">
                <a16:creationId xmlns:a16="http://schemas.microsoft.com/office/drawing/2014/main" id="{99531BA2-9E6B-4D36-88A2-FD7A23DD6123}"/>
              </a:ext>
            </a:extLst>
          </p:cNvPr>
          <p:cNvSpPr>
            <a:spLocks noGrp="1"/>
          </p:cNvSpPr>
          <p:nvPr>
            <p:ph type="title"/>
          </p:nvPr>
        </p:nvSpPr>
        <p:spPr>
          <a:xfrm>
            <a:off x="838200" y="269875"/>
            <a:ext cx="10515600" cy="1325563"/>
          </a:xfrm>
        </p:spPr>
        <p:txBody>
          <a:bodyPr/>
          <a:lstStyle/>
          <a:p>
            <a:r>
              <a:rPr lang="en-US"/>
              <a:t>Click to edit Master title style</a:t>
            </a:r>
          </a:p>
        </p:txBody>
      </p:sp>
    </p:spTree>
    <p:extLst>
      <p:ext uri="{BB962C8B-B14F-4D97-AF65-F5344CB8AC3E}">
        <p14:creationId xmlns:p14="http://schemas.microsoft.com/office/powerpoint/2010/main" val="35871023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4_Title Slide" preserve="1" userDrawn="1">
  <p:cSld name="14_Title Slide">
    <p:bg>
      <p:bgRef idx="1001">
        <a:schemeClr val="bg1"/>
      </p:bgRef>
    </p:bg>
    <p:spTree>
      <p:nvGrpSpPr>
        <p:cNvPr id="1" name="Shape 214"/>
        <p:cNvGrpSpPr/>
        <p:nvPr/>
      </p:nvGrpSpPr>
      <p:grpSpPr>
        <a:xfrm>
          <a:off x="0" y="0"/>
          <a:ext cx="0" cy="0"/>
          <a:chOff x="0" y="0"/>
          <a:chExt cx="0" cy="0"/>
        </a:xfrm>
      </p:grpSpPr>
      <p:sp>
        <p:nvSpPr>
          <p:cNvPr id="216" name="Google Shape;216;p15"/>
          <p:cNvSpPr txBox="1">
            <a:spLocks noGrp="1"/>
          </p:cNvSpPr>
          <p:nvPr>
            <p:ph type="dt" idx="10"/>
          </p:nvPr>
        </p:nvSpPr>
        <p:spPr>
          <a:xfrm>
            <a:off x="37719" y="6629401"/>
            <a:ext cx="1169200" cy="2216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400"/>
              <a:buNone/>
              <a:defRPr sz="1067">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217" name="Google Shape;217;p15"/>
          <p:cNvSpPr txBox="1">
            <a:spLocks noGrp="1"/>
          </p:cNvSpPr>
          <p:nvPr>
            <p:ph type="ftr" idx="11"/>
          </p:nvPr>
        </p:nvSpPr>
        <p:spPr>
          <a:xfrm>
            <a:off x="4190229" y="6629401"/>
            <a:ext cx="3860800" cy="2028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400"/>
              <a:buNone/>
              <a:defRPr sz="1067" b="1" i="0">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3" name="Title 2">
            <a:extLst>
              <a:ext uri="{FF2B5EF4-FFF2-40B4-BE49-F238E27FC236}">
                <a16:creationId xmlns:a16="http://schemas.microsoft.com/office/drawing/2014/main" id="{1720513F-7B8D-B343-8BA9-0E7EE9FD15F6}"/>
              </a:ext>
            </a:extLst>
          </p:cNvPr>
          <p:cNvSpPr>
            <a:spLocks noGrp="1"/>
          </p:cNvSpPr>
          <p:nvPr>
            <p:ph type="title"/>
          </p:nvPr>
        </p:nvSpPr>
        <p:spPr/>
        <p:txBody>
          <a:bodyPr/>
          <a:lstStyle/>
          <a:p>
            <a:r>
              <a:rPr lang="en-US"/>
              <a:t>Click to edit Master title style</a:t>
            </a:r>
          </a:p>
        </p:txBody>
      </p:sp>
      <p:sp>
        <p:nvSpPr>
          <p:cNvPr id="5" name="Slide Number Placeholder 2">
            <a:extLst>
              <a:ext uri="{FF2B5EF4-FFF2-40B4-BE49-F238E27FC236}">
                <a16:creationId xmlns:a16="http://schemas.microsoft.com/office/drawing/2014/main" id="{5AA802BE-97ED-4290-AFF2-CC25A3EF267C}"/>
              </a:ext>
            </a:extLst>
          </p:cNvPr>
          <p:cNvSpPr txBox="1">
            <a:spLocks/>
          </p:cNvSpPr>
          <p:nvPr userDrawn="1"/>
        </p:nvSpPr>
        <p:spPr bwMode="auto">
          <a:xfrm>
            <a:off x="8044891" y="6612120"/>
            <a:ext cx="4165600" cy="238490"/>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lvl1pPr marL="342921" indent="-342921" algn="l" rtl="0" eaLnBrk="1" fontAlgn="base" hangingPunct="1">
              <a:spcBef>
                <a:spcPct val="20000"/>
              </a:spcBef>
              <a:spcAft>
                <a:spcPct val="0"/>
              </a:spcAft>
              <a:buChar char="•"/>
              <a:defRPr>
                <a:solidFill>
                  <a:schemeClr val="tx1"/>
                </a:solidFill>
                <a:latin typeface="+mn-lt"/>
                <a:ea typeface="+mn-ea"/>
                <a:cs typeface="+mn-cs"/>
              </a:defRPr>
            </a:lvl1pPr>
            <a:lvl2pPr marL="742997" indent="-285767" algn="l" rtl="0" eaLnBrk="1" fontAlgn="base" hangingPunct="1">
              <a:spcBef>
                <a:spcPct val="20000"/>
              </a:spcBef>
              <a:spcAft>
                <a:spcPct val="0"/>
              </a:spcAft>
              <a:buChar char="–"/>
              <a:defRPr sz="1600">
                <a:solidFill>
                  <a:schemeClr val="tx1"/>
                </a:solidFill>
                <a:latin typeface="+mn-lt"/>
                <a:ea typeface="+mn-ea"/>
              </a:defRPr>
            </a:lvl2pPr>
            <a:lvl3pPr marL="1143072"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3pPr>
            <a:lvl4pPr marL="1600301"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4pPr>
            <a:lvl5pPr marL="2057530"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5pPr>
            <a:lvl6pPr marL="2514759"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6pPr>
            <a:lvl7pPr marL="2971986"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7pPr>
            <a:lvl8pPr marL="3429215"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8pPr>
            <a:lvl9pPr marL="3886443" indent="-228614" algn="l" rtl="0" eaLnBrk="1" fontAlgn="base" hangingPunct="1">
              <a:spcBef>
                <a:spcPct val="20000"/>
              </a:spcBef>
              <a:spcAft>
                <a:spcPct val="0"/>
              </a:spcAft>
              <a:buChar char="»"/>
              <a:defRPr sz="1600">
                <a:solidFill>
                  <a:schemeClr val="tx1"/>
                </a:solidFill>
                <a:latin typeface="+mn-lt"/>
                <a:ea typeface="ヒラギノ角ゴ Pro W3"/>
                <a:cs typeface="ヒラギノ角ゴ Pro W3"/>
              </a:defRPr>
            </a:lvl9pPr>
          </a:lstStyle>
          <a:p>
            <a:pPr marL="0" indent="0" algn="r" defTabSz="914360">
              <a:buNone/>
              <a:defRPr/>
            </a:pPr>
            <a:fld id="{86EE4AC5-5812-4160-A316-0CD06186A1E8}" type="slidenum">
              <a:rPr lang="en-US" sz="1000" kern="0" smtClean="0">
                <a:latin typeface="Arial" panose="020B0604020202020204" pitchFamily="34" charset="0"/>
                <a:ea typeface="ＭＳ Ｐゴシック"/>
                <a:cs typeface="Arial" panose="020B0604020202020204" pitchFamily="34" charset="0"/>
              </a:rPr>
              <a:pPr marL="0" indent="0" algn="r" defTabSz="914360">
                <a:buNone/>
                <a:defRPr/>
              </a:pPr>
              <a:t>‹#›</a:t>
            </a:fld>
            <a:endParaRPr lang="en-US" sz="1000" kern="0">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920244239"/>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BD620A-5D4C-443E-A8B5-0C5A6F2549E7}" type="slidenum">
              <a:rPr kumimoji="0" lang="en-US" sz="1000" b="0" i="0" u="none" strike="noStrike" kern="1200" cap="none" spc="0" normalizeH="0" baseline="0" noProof="0" smtClean="0">
                <a:ln>
                  <a:noFill/>
                </a:ln>
                <a:solidFill>
                  <a:srgbClr val="7F7F7F"/>
                </a:solidFill>
                <a:effectLst/>
                <a:uLnTx/>
                <a:uFillTx/>
                <a:latin typeface="Arial" pitchFamily="34" charset="0"/>
                <a:ea typeface="ＭＳ Ｐゴシック" pitchFamily="-106"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7F7F7F"/>
              </a:solidFill>
              <a:effectLst/>
              <a:uLnTx/>
              <a:uFillTx/>
              <a:latin typeface="Arial" pitchFamily="34" charset="0"/>
              <a:ea typeface="ＭＳ Ｐゴシック" pitchFamily="-106" charset="-128"/>
              <a:cs typeface="Arial" pitchFamily="34" charset="0"/>
            </a:endParaRPr>
          </a:p>
        </p:txBody>
      </p:sp>
    </p:spTree>
    <p:extLst>
      <p:ext uri="{BB962C8B-B14F-4D97-AF65-F5344CB8AC3E}">
        <p14:creationId xmlns:p14="http://schemas.microsoft.com/office/powerpoint/2010/main" val="9480743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1 column" preserve="1" userDrawn="1">
  <p:cSld name="Title + 1 column">
    <p:bg>
      <p:bgPr>
        <a:solidFill>
          <a:schemeClr val="bg1"/>
        </a:solidFill>
        <a:effectLst/>
      </p:bgPr>
    </p:bg>
    <p:spTree>
      <p:nvGrpSpPr>
        <p:cNvPr id="1" name="Shape 30"/>
        <p:cNvGrpSpPr/>
        <p:nvPr/>
      </p:nvGrpSpPr>
      <p:grpSpPr>
        <a:xfrm>
          <a:off x="0" y="0"/>
          <a:ext cx="0" cy="0"/>
          <a:chOff x="0" y="0"/>
          <a:chExt cx="0" cy="0"/>
        </a:xfrm>
      </p:grpSpPr>
      <p:sp>
        <p:nvSpPr>
          <p:cNvPr id="36" name="Google Shape;36;p5"/>
          <p:cNvSpPr txBox="1">
            <a:spLocks noGrp="1"/>
          </p:cNvSpPr>
          <p:nvPr>
            <p:ph type="body" idx="1"/>
          </p:nvPr>
        </p:nvSpPr>
        <p:spPr>
          <a:xfrm>
            <a:off x="593970" y="1564523"/>
            <a:ext cx="11004061" cy="4687792"/>
          </a:xfrm>
          <a:prstGeom prst="rect">
            <a:avLst/>
          </a:prstGeom>
        </p:spPr>
        <p:txBody>
          <a:bodyPr spcFirstLastPara="1" wrap="square" lIns="0" tIns="0" rIns="0" bIns="0" anchor="t" anchorCtr="0">
            <a:noAutofit/>
          </a:bodyPr>
          <a:lstStyle>
            <a:lvl1pPr marL="558786" lvl="0" indent="-457189" rtl="0">
              <a:spcBef>
                <a:spcPts val="0"/>
              </a:spcBef>
              <a:spcAft>
                <a:spcPts val="0"/>
              </a:spcAft>
              <a:buSzPts val="2400"/>
              <a:buFont typeface="Arial" panose="020B0604020202020204" pitchFamily="34" charset="0"/>
              <a:buChar char="•"/>
              <a:defRPr>
                <a:latin typeface="Calibri" panose="020F0502020204030204" pitchFamily="34" charset="0"/>
                <a:cs typeface="Calibri" panose="020F0502020204030204" pitchFamily="34" charset="0"/>
              </a:defRPr>
            </a:lvl1pPr>
            <a:lvl2pPr marL="1168371" lvl="1" indent="-457189" rtl="0">
              <a:spcBef>
                <a:spcPts val="800"/>
              </a:spcBef>
              <a:spcAft>
                <a:spcPts val="0"/>
              </a:spcAft>
              <a:buSzPts val="2400"/>
              <a:buFont typeface="Arial" panose="020B0604020202020204" pitchFamily="34" charset="0"/>
              <a:buChar char="•"/>
              <a:defRPr>
                <a:latin typeface="Calibri" panose="020F0502020204030204" pitchFamily="34" charset="0"/>
                <a:cs typeface="Calibri" panose="020F0502020204030204" pitchFamily="34" charset="0"/>
              </a:defRPr>
            </a:lvl2pPr>
            <a:lvl3pPr marL="1828754" lvl="2" indent="-507987" rtl="0">
              <a:spcBef>
                <a:spcPts val="800"/>
              </a:spcBef>
              <a:spcAft>
                <a:spcPts val="0"/>
              </a:spcAft>
              <a:buSzPts val="2400"/>
              <a:buChar char="■"/>
              <a:defRPr>
                <a:latin typeface="Calibri" panose="020F0502020204030204" pitchFamily="34" charset="0"/>
                <a:cs typeface="Calibri" panose="020F0502020204030204" pitchFamily="34" charset="0"/>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pPr lvl="1"/>
            <a:endParaRPr lang="en-US"/>
          </a:p>
          <a:p>
            <a:pPr lvl="1"/>
            <a:endParaRPr lang="en-US"/>
          </a:p>
        </p:txBody>
      </p:sp>
      <p:sp>
        <p:nvSpPr>
          <p:cNvPr id="2" name="Title 1">
            <a:extLst>
              <a:ext uri="{FF2B5EF4-FFF2-40B4-BE49-F238E27FC236}">
                <a16:creationId xmlns:a16="http://schemas.microsoft.com/office/drawing/2014/main" id="{2E2B68BA-9E4F-46B5-AA84-7813302E8CEE}"/>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3" name="Date Placeholder 2">
            <a:extLst>
              <a:ext uri="{FF2B5EF4-FFF2-40B4-BE49-F238E27FC236}">
                <a16:creationId xmlns:a16="http://schemas.microsoft.com/office/drawing/2014/main" id="{5EE7DE93-3D4A-4B1D-879C-24B7941CD64A}"/>
              </a:ext>
            </a:extLst>
          </p:cNvPr>
          <p:cNvSpPr>
            <a:spLocks noGrp="1"/>
          </p:cNvSpPr>
          <p:nvPr>
            <p:ph type="dt" sz="half" idx="10"/>
          </p:nvPr>
        </p:nvSpPr>
        <p:spPr/>
        <p:txBody>
          <a:bodyPr/>
          <a:lstStyle/>
          <a:p>
            <a:r>
              <a:rPr lang="en-US"/>
              <a:t>28-October-2021</a:t>
            </a:r>
          </a:p>
        </p:txBody>
      </p:sp>
      <p:sp>
        <p:nvSpPr>
          <p:cNvPr id="7" name="Footer Placeholder 6">
            <a:extLst>
              <a:ext uri="{FF2B5EF4-FFF2-40B4-BE49-F238E27FC236}">
                <a16:creationId xmlns:a16="http://schemas.microsoft.com/office/drawing/2014/main" id="{45156E44-870F-4B8A-A1AF-E3F936B962D5}"/>
              </a:ext>
            </a:extLst>
          </p:cNvPr>
          <p:cNvSpPr>
            <a:spLocks noGrp="1"/>
          </p:cNvSpPr>
          <p:nvPr>
            <p:ph type="ftr" sz="quarter" idx="11"/>
          </p:nvPr>
        </p:nvSpPr>
        <p:spPr/>
        <p:txBody>
          <a:bodyPr/>
          <a:lstStyle/>
          <a:p>
            <a:r>
              <a:rPr lang="en-US"/>
              <a:t>CAS 2021 Annual Project Review</a:t>
            </a:r>
          </a:p>
        </p:txBody>
      </p:sp>
      <p:sp>
        <p:nvSpPr>
          <p:cNvPr id="8" name="Slide Number Placeholder 7">
            <a:extLst>
              <a:ext uri="{FF2B5EF4-FFF2-40B4-BE49-F238E27FC236}">
                <a16:creationId xmlns:a16="http://schemas.microsoft.com/office/drawing/2014/main" id="{F86D5F9D-3DE2-49EE-8683-C62A2B3A988F}"/>
              </a:ext>
            </a:extLst>
          </p:cNvPr>
          <p:cNvSpPr>
            <a:spLocks noGrp="1"/>
          </p:cNvSpPr>
          <p:nvPr>
            <p:ph type="sldNum"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4338080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8D47-94BD-42DE-ACBE-8470F9AFAFF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AE1A450-1848-402F-A521-F2A1B4E47EE1}"/>
              </a:ext>
            </a:extLst>
          </p:cNvPr>
          <p:cNvSpPr>
            <a:spLocks noGrp="1"/>
          </p:cNvSpPr>
          <p:nvPr>
            <p:ph type="sldNum" sz="quarter" idx="10"/>
          </p:nvPr>
        </p:nvSpPr>
        <p:spPr>
          <a:xfrm>
            <a:off x="8026400" y="6472654"/>
            <a:ext cx="4165600" cy="365125"/>
          </a:xfrm>
        </p:spPr>
        <p:txBody>
          <a:bodyPr/>
          <a:lstStyle/>
          <a:p>
            <a:pPr>
              <a:defRPr/>
            </a:pPr>
            <a:fld id="{86EE4AC5-5812-4160-A316-0CD06186A1E8}" type="slidenum">
              <a:rPr lang="en-US" smtClean="0"/>
              <a:pPr>
                <a:defRPr/>
              </a:pPr>
              <a:t>‹#›</a:t>
            </a:fld>
            <a:endParaRPr lang="en-US"/>
          </a:p>
        </p:txBody>
      </p:sp>
      <p:sp>
        <p:nvSpPr>
          <p:cNvPr id="4" name="Content Placeholder 2">
            <a:extLst>
              <a:ext uri="{FF2B5EF4-FFF2-40B4-BE49-F238E27FC236}">
                <a16:creationId xmlns:a16="http://schemas.microsoft.com/office/drawing/2014/main" id="{2BFD6591-CA16-4D5E-93D1-ABB48D332636}"/>
              </a:ext>
            </a:extLst>
          </p:cNvPr>
          <p:cNvSpPr>
            <a:spLocks noGrp="1"/>
          </p:cNvSpPr>
          <p:nvPr>
            <p:ph idx="1" hasCustomPrompt="1"/>
          </p:nvPr>
        </p:nvSpPr>
        <p:spPr>
          <a:xfrm>
            <a:off x="838203" y="1554481"/>
            <a:ext cx="10715369" cy="4599528"/>
          </a:xfrm>
        </p:spPr>
        <p:txBody>
          <a:bodyPr/>
          <a:lstStyle>
            <a:lvl1pPr marL="342921" indent="-342921">
              <a:defRPr lang="en-US" dirty="0">
                <a:solidFill>
                  <a:schemeClr val="tx1"/>
                </a:solidFill>
                <a:latin typeface="+mn-lt"/>
                <a:ea typeface="+mn-ea"/>
                <a:cs typeface="+mn-cs"/>
              </a:defRPr>
            </a:lvl1pPr>
            <a:lvl2pPr>
              <a:defRPr lang="en-US" dirty="0">
                <a:solidFill>
                  <a:schemeClr val="tx1"/>
                </a:solidFill>
                <a:latin typeface="+mn-lt"/>
                <a:ea typeface="+mn-ea"/>
                <a:cs typeface="+mn-cs"/>
              </a:defRPr>
            </a:lvl2pPr>
          </a:lstStyle>
          <a:p>
            <a:pPr marL="342921" lvl="0" indent="-342921" algn="l" rtl="0" eaLnBrk="1" fontAlgn="base" hangingPunct="1">
              <a:spcBef>
                <a:spcPct val="20000"/>
              </a:spcBef>
              <a:spcAft>
                <a:spcPct val="0"/>
              </a:spcAft>
              <a:buChar char="•"/>
            </a:pPr>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7" name="Date Placeholder 3">
            <a:extLst>
              <a:ext uri="{FF2B5EF4-FFF2-40B4-BE49-F238E27FC236}">
                <a16:creationId xmlns:a16="http://schemas.microsoft.com/office/drawing/2014/main" id="{E46F8D8A-C7DA-4BC1-A906-CC01FA3D3CF0}"/>
              </a:ext>
            </a:extLst>
          </p:cNvPr>
          <p:cNvSpPr>
            <a:spLocks noGrp="1"/>
          </p:cNvSpPr>
          <p:nvPr>
            <p:ph type="dt" sz="half" idx="2"/>
          </p:nvPr>
        </p:nvSpPr>
        <p:spPr>
          <a:xfrm>
            <a:off x="5781714" y="6446667"/>
            <a:ext cx="828340" cy="365125"/>
          </a:xfrm>
          <a:prstGeom prst="rect">
            <a:avLst/>
          </a:prstGeom>
        </p:spPr>
        <p:txBody>
          <a:bodyPr vert="horz" lIns="91440" tIns="45720" rIns="91440" bIns="45720" rtlCol="0" anchor="ctr"/>
          <a:lstStyle>
            <a:lvl1pPr algn="ctr">
              <a:defRPr sz="1001">
                <a:solidFill>
                  <a:schemeClr val="tx1">
                    <a:lumMod val="50000"/>
                    <a:lumOff val="50000"/>
                  </a:schemeClr>
                </a:solidFill>
              </a:defRPr>
            </a:lvl1pPr>
          </a:lstStyle>
          <a:p>
            <a:fld id="{E22BEF89-2BF4-0143-944B-2B03B9EA13F5}" type="datetime1">
              <a:rPr lang="en-US" smtClean="0"/>
              <a:t>8/15/2024</a:t>
            </a:fld>
            <a:endParaRPr lang="en-US"/>
          </a:p>
        </p:txBody>
      </p:sp>
    </p:spTree>
    <p:extLst>
      <p:ext uri="{BB962C8B-B14F-4D97-AF65-F5344CB8AC3E}">
        <p14:creationId xmlns:p14="http://schemas.microsoft.com/office/powerpoint/2010/main" val="38347007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8D47-94BD-42DE-ACBE-8470F9AFAFF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AE1A450-1848-402F-A521-F2A1B4E47EE1}"/>
              </a:ext>
            </a:extLst>
          </p:cNvPr>
          <p:cNvSpPr>
            <a:spLocks noGrp="1"/>
          </p:cNvSpPr>
          <p:nvPr>
            <p:ph type="sldNum" sz="quarter" idx="10"/>
          </p:nvPr>
        </p:nvSpPr>
        <p:spPr>
          <a:xfrm>
            <a:off x="7387968" y="6446662"/>
            <a:ext cx="4165600" cy="365125"/>
          </a:xfrm>
          <a:prstGeom prst="rect">
            <a:avLst/>
          </a:prstGeom>
        </p:spPr>
        <p:txBody>
          <a:bodyPr/>
          <a:lstStyle/>
          <a:p>
            <a:pPr>
              <a:defRPr/>
            </a:pPr>
            <a:fld id="{86EE4AC5-5812-4160-A316-0CD06186A1E8}" type="slidenum">
              <a:rPr lang="en-US" smtClean="0"/>
              <a:pPr>
                <a:defRPr/>
              </a:pPr>
              <a:t>‹#›</a:t>
            </a:fld>
            <a:endParaRPr lang="en-US"/>
          </a:p>
        </p:txBody>
      </p:sp>
      <p:sp>
        <p:nvSpPr>
          <p:cNvPr id="4" name="Content Placeholder 2">
            <a:extLst>
              <a:ext uri="{FF2B5EF4-FFF2-40B4-BE49-F238E27FC236}">
                <a16:creationId xmlns:a16="http://schemas.microsoft.com/office/drawing/2014/main" id="{2BFD6591-CA16-4D5E-93D1-ABB48D332636}"/>
              </a:ext>
            </a:extLst>
          </p:cNvPr>
          <p:cNvSpPr>
            <a:spLocks noGrp="1"/>
          </p:cNvSpPr>
          <p:nvPr>
            <p:ph idx="1" hasCustomPrompt="1"/>
          </p:nvPr>
        </p:nvSpPr>
        <p:spPr>
          <a:xfrm>
            <a:off x="838200" y="1554480"/>
            <a:ext cx="10715368" cy="4599528"/>
          </a:xfrm>
        </p:spPr>
        <p:txBody>
          <a:bodyPr/>
          <a:lstStyle>
            <a:lvl1pPr marL="342900" indent="-342900">
              <a:defRPr lang="en-US" dirty="0">
                <a:solidFill>
                  <a:schemeClr val="tx1"/>
                </a:solidFill>
                <a:latin typeface="+mn-lt"/>
                <a:ea typeface="+mn-ea"/>
                <a:cs typeface="+mn-cs"/>
              </a:defRPr>
            </a:lvl1pPr>
            <a:lvl2pPr>
              <a:defRPr lang="en-US" dirty="0">
                <a:solidFill>
                  <a:schemeClr val="tx1"/>
                </a:solidFill>
                <a:latin typeface="+mn-lt"/>
                <a:ea typeface="+mn-ea"/>
                <a:cs typeface="+mn-cs"/>
              </a:defRPr>
            </a:lvl2pPr>
          </a:lstStyle>
          <a:p>
            <a:pPr marL="342900" lvl="0" indent="-342900" algn="l" rtl="0" eaLnBrk="1" fontAlgn="base" hangingPunct="1">
              <a:spcBef>
                <a:spcPct val="20000"/>
              </a:spcBef>
              <a:spcAft>
                <a:spcPct val="0"/>
              </a:spcAft>
              <a:buChar char="•"/>
            </a:pPr>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7" name="Date Placeholder 3">
            <a:extLst>
              <a:ext uri="{FF2B5EF4-FFF2-40B4-BE49-F238E27FC236}">
                <a16:creationId xmlns:a16="http://schemas.microsoft.com/office/drawing/2014/main" id="{E46F8D8A-C7DA-4BC1-A906-CC01FA3D3CF0}"/>
              </a:ext>
            </a:extLst>
          </p:cNvPr>
          <p:cNvSpPr>
            <a:spLocks noGrp="1"/>
          </p:cNvSpPr>
          <p:nvPr>
            <p:ph type="dt" sz="half" idx="2"/>
          </p:nvPr>
        </p:nvSpPr>
        <p:spPr>
          <a:xfrm>
            <a:off x="5781714" y="6446663"/>
            <a:ext cx="828339" cy="365125"/>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E22BEF89-2BF4-0143-944B-2B03B9EA13F5}" type="datetime1">
              <a:rPr lang="en-US" smtClean="0"/>
              <a:t>8/15/2024</a:t>
            </a:fld>
            <a:endParaRPr lang="en-US"/>
          </a:p>
        </p:txBody>
      </p:sp>
    </p:spTree>
    <p:extLst>
      <p:ext uri="{BB962C8B-B14F-4D97-AF65-F5344CB8AC3E}">
        <p14:creationId xmlns:p14="http://schemas.microsoft.com/office/powerpoint/2010/main" val="14336777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86" y="234864"/>
            <a:ext cx="11725484" cy="314028"/>
          </a:xfrm>
        </p:spPr>
        <p:txBody>
          <a:bodyPr/>
          <a:lstStyle>
            <a:lvl1pPr marL="0" indent="0" eaLnBrk="1" hangingPunct="1">
              <a:defRPr sz="2800" baseline="0"/>
            </a:lvl1pPr>
          </a:lstStyle>
          <a:p>
            <a:pPr marL="0" indent="0" eaLnBrk="1" hangingPunct="1"/>
            <a:r>
              <a:rPr lang="en-US" sz="2041"/>
              <a:t>Title of Package</a:t>
            </a:r>
            <a:endParaRPr lang="en-US" sz="1632"/>
          </a:p>
        </p:txBody>
      </p:sp>
      <p:sp>
        <p:nvSpPr>
          <p:cNvPr id="3" name="Rectangle 280"/>
          <p:cNvSpPr>
            <a:spLocks noGrp="1" noChangeArrowheads="1"/>
          </p:cNvSpPr>
          <p:nvPr>
            <p:ph type="sldNum" sz="quarter" idx="10"/>
          </p:nvPr>
        </p:nvSpPr>
        <p:spPr>
          <a:ln/>
        </p:spPr>
        <p:txBody>
          <a:bodyPr/>
          <a:lstStyle>
            <a:lvl1pPr>
              <a:defRPr/>
            </a:lvl1pPr>
          </a:lstStyle>
          <a:p>
            <a:pPr>
              <a:defRPr/>
            </a:pPr>
            <a:r>
              <a:rPr lang="en-US"/>
              <a:t> </a:t>
            </a:r>
          </a:p>
        </p:txBody>
      </p:sp>
      <p:sp>
        <p:nvSpPr>
          <p:cNvPr id="6" name="Content Placeholder 5"/>
          <p:cNvSpPr>
            <a:spLocks noGrp="1"/>
          </p:cNvSpPr>
          <p:nvPr>
            <p:ph sz="quarter" idx="11"/>
          </p:nvPr>
        </p:nvSpPr>
        <p:spPr>
          <a:xfrm>
            <a:off x="2069076" y="6721942"/>
            <a:ext cx="1244037" cy="93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20532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347200" y="6492875"/>
            <a:ext cx="2844800" cy="365125"/>
          </a:xfrm>
        </p:spPr>
        <p:txBody>
          <a:bodyPr/>
          <a:lstStyle/>
          <a:p>
            <a:fld id="{34B26A8C-698E-3D4C-8FF2-8D9A53AC89ED}" type="slidenum">
              <a:rPr lang="en-US" smtClean="0"/>
              <a:t>‹#›</a:t>
            </a:fld>
            <a:endParaRPr lang="en-US"/>
          </a:p>
        </p:txBody>
      </p:sp>
    </p:spTree>
    <p:extLst>
      <p:ext uri="{BB962C8B-B14F-4D97-AF65-F5344CB8AC3E}">
        <p14:creationId xmlns:p14="http://schemas.microsoft.com/office/powerpoint/2010/main" val="35079816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preserve="1" userDrawn="1">
  <p:cSld name="1_Title only">
    <p:spTree>
      <p:nvGrpSpPr>
        <p:cNvPr id="1" name="Shape 57"/>
        <p:cNvGrpSpPr/>
        <p:nvPr/>
      </p:nvGrpSpPr>
      <p:grpSpPr>
        <a:xfrm>
          <a:off x="0" y="0"/>
          <a:ext cx="0" cy="0"/>
          <a:chOff x="0" y="0"/>
          <a:chExt cx="0" cy="0"/>
        </a:xfrm>
      </p:grpSpPr>
      <p:sp>
        <p:nvSpPr>
          <p:cNvPr id="63" name="Google Shape;63;p8"/>
          <p:cNvSpPr txBox="1">
            <a:spLocks noGrp="1"/>
          </p:cNvSpPr>
          <p:nvPr>
            <p:ph type="sldNum" idx="12"/>
          </p:nvPr>
        </p:nvSpPr>
        <p:spPr>
          <a:xfrm>
            <a:off x="11582400" y="6491751"/>
            <a:ext cx="609600" cy="366344"/>
          </a:xfrm>
          <a:prstGeom prst="rect">
            <a:avLst/>
          </a:prstGeom>
        </p:spPr>
        <p:txBody>
          <a:bodyPr spcFirstLastPara="1" wrap="square" lIns="0" tIns="0" rIns="0" bIns="0" anchor="ctr" anchorCtr="0">
            <a:noAutofit/>
          </a:bodyPr>
          <a:lstStyle>
            <a:lvl1pPr lvl="0" algn="ctr"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13" name="Title 1">
            <a:extLst>
              <a:ext uri="{FF2B5EF4-FFF2-40B4-BE49-F238E27FC236}">
                <a16:creationId xmlns:a16="http://schemas.microsoft.com/office/drawing/2014/main" id="{6090BD7E-21D7-4D2F-B17E-42D680725225}"/>
              </a:ext>
            </a:extLst>
          </p:cNvPr>
          <p:cNvSpPr>
            <a:spLocks noGrp="1"/>
          </p:cNvSpPr>
          <p:nvPr>
            <p:ph type="title"/>
          </p:nvPr>
        </p:nvSpPr>
        <p:spPr>
          <a:xfrm>
            <a:off x="2424306" y="275651"/>
            <a:ext cx="8464092" cy="643108"/>
          </a:xfrm>
        </p:spPr>
        <p:txBody>
          <a:bodyPr/>
          <a:lstStyle>
            <a:lvl1pPr>
              <a:defRPr>
                <a:latin typeface="+mj-lt"/>
              </a:defRPr>
            </a:lvl1pPr>
          </a:lstStyle>
          <a:p>
            <a:endParaRPr lang="en-US"/>
          </a:p>
        </p:txBody>
      </p:sp>
      <p:sp>
        <p:nvSpPr>
          <p:cNvPr id="12" name="Footer Placeholder 2">
            <a:extLst>
              <a:ext uri="{FF2B5EF4-FFF2-40B4-BE49-F238E27FC236}">
                <a16:creationId xmlns:a16="http://schemas.microsoft.com/office/drawing/2014/main" id="{A52EBC2D-4960-4FD9-97C2-B68A38B3181B}"/>
              </a:ext>
            </a:extLst>
          </p:cNvPr>
          <p:cNvSpPr>
            <a:spLocks noGrp="1"/>
          </p:cNvSpPr>
          <p:nvPr>
            <p:ph type="ftr" sz="quarter" idx="3"/>
          </p:nvPr>
        </p:nvSpPr>
        <p:spPr>
          <a:xfrm>
            <a:off x="4038600" y="6491751"/>
            <a:ext cx="4114800" cy="36618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CAS 2021 Annual Project Review</a:t>
            </a:r>
          </a:p>
        </p:txBody>
      </p:sp>
      <p:sp>
        <p:nvSpPr>
          <p:cNvPr id="14" name="Date Placeholder 3">
            <a:extLst>
              <a:ext uri="{FF2B5EF4-FFF2-40B4-BE49-F238E27FC236}">
                <a16:creationId xmlns:a16="http://schemas.microsoft.com/office/drawing/2014/main" id="{8E2B36BA-0422-41DB-854E-2CBD6F05A51C}"/>
              </a:ext>
            </a:extLst>
          </p:cNvPr>
          <p:cNvSpPr>
            <a:spLocks noGrp="1"/>
          </p:cNvSpPr>
          <p:nvPr>
            <p:ph type="dt" sz="half" idx="2"/>
          </p:nvPr>
        </p:nvSpPr>
        <p:spPr>
          <a:xfrm>
            <a:off x="0" y="6491753"/>
            <a:ext cx="2743200" cy="36618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28-October-2021</a:t>
            </a:r>
          </a:p>
        </p:txBody>
      </p:sp>
    </p:spTree>
    <p:extLst>
      <p:ext uri="{BB962C8B-B14F-4D97-AF65-F5344CB8AC3E}">
        <p14:creationId xmlns:p14="http://schemas.microsoft.com/office/powerpoint/2010/main" val="12242737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74B285-0A31-46F4-97F6-9C3FEFB5967F}"/>
              </a:ext>
            </a:extLst>
          </p:cNvPr>
          <p:cNvSpPr/>
          <p:nvPr userDrawn="1"/>
        </p:nvSpPr>
        <p:spPr>
          <a:xfrm>
            <a:off x="-1" y="0"/>
            <a:ext cx="1798983" cy="6858000"/>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232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4_Title Slide" preserve="1" userDrawn="1">
  <p:cSld name="15_Title Slide">
    <p:spTree>
      <p:nvGrpSpPr>
        <p:cNvPr id="1" name="Shape 214"/>
        <p:cNvGrpSpPr/>
        <p:nvPr/>
      </p:nvGrpSpPr>
      <p:grpSpPr>
        <a:xfrm>
          <a:off x="0" y="0"/>
          <a:ext cx="0" cy="0"/>
          <a:chOff x="0" y="0"/>
          <a:chExt cx="0" cy="0"/>
        </a:xfrm>
      </p:grpSpPr>
      <p:sp>
        <p:nvSpPr>
          <p:cNvPr id="216" name="Google Shape;216;p15"/>
          <p:cNvSpPr txBox="1">
            <a:spLocks noGrp="1"/>
          </p:cNvSpPr>
          <p:nvPr>
            <p:ph type="dt" idx="10"/>
          </p:nvPr>
        </p:nvSpPr>
        <p:spPr>
          <a:xfrm>
            <a:off x="37719" y="6629401"/>
            <a:ext cx="1169200" cy="2216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400"/>
              <a:buNone/>
              <a:defRPr sz="1067">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217" name="Google Shape;217;p15"/>
          <p:cNvSpPr txBox="1">
            <a:spLocks noGrp="1"/>
          </p:cNvSpPr>
          <p:nvPr>
            <p:ph type="ftr" idx="11"/>
          </p:nvPr>
        </p:nvSpPr>
        <p:spPr>
          <a:xfrm>
            <a:off x="4190229" y="6629401"/>
            <a:ext cx="3860800" cy="2028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400"/>
              <a:buNone/>
              <a:defRPr sz="1067" b="1" i="0">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218" name="Google Shape;218;p15"/>
          <p:cNvSpPr txBox="1">
            <a:spLocks noGrp="1"/>
          </p:cNvSpPr>
          <p:nvPr>
            <p:ph type="sldNum" idx="12"/>
          </p:nvPr>
        </p:nvSpPr>
        <p:spPr>
          <a:xfrm>
            <a:off x="11699391" y="6629400"/>
            <a:ext cx="491600" cy="2288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067">
                <a:solidFill>
                  <a:schemeClr val="dk1"/>
                </a:solidFill>
                <a:latin typeface="Calibri"/>
                <a:ea typeface="Calibri"/>
                <a:cs typeface="Calibri"/>
                <a:sym typeface="Calibri"/>
              </a:defRPr>
            </a:lvl1pPr>
            <a:lvl2pPr marL="0" marR="0" lvl="1" indent="0" algn="r" rtl="0">
              <a:spcBef>
                <a:spcPts val="0"/>
              </a:spcBef>
              <a:buNone/>
              <a:defRPr sz="1067">
                <a:solidFill>
                  <a:schemeClr val="dk1"/>
                </a:solidFill>
                <a:latin typeface="Calibri"/>
                <a:ea typeface="Calibri"/>
                <a:cs typeface="Calibri"/>
                <a:sym typeface="Calibri"/>
              </a:defRPr>
            </a:lvl2pPr>
            <a:lvl3pPr marL="0" marR="0" lvl="2" indent="0" algn="r" rtl="0">
              <a:spcBef>
                <a:spcPts val="0"/>
              </a:spcBef>
              <a:buNone/>
              <a:defRPr sz="1067">
                <a:solidFill>
                  <a:schemeClr val="dk1"/>
                </a:solidFill>
                <a:latin typeface="Calibri"/>
                <a:ea typeface="Calibri"/>
                <a:cs typeface="Calibri"/>
                <a:sym typeface="Calibri"/>
              </a:defRPr>
            </a:lvl3pPr>
            <a:lvl4pPr marL="0" marR="0" lvl="3" indent="0" algn="r" rtl="0">
              <a:spcBef>
                <a:spcPts val="0"/>
              </a:spcBef>
              <a:buNone/>
              <a:defRPr sz="1067">
                <a:solidFill>
                  <a:schemeClr val="dk1"/>
                </a:solidFill>
                <a:latin typeface="Calibri"/>
                <a:ea typeface="Calibri"/>
                <a:cs typeface="Calibri"/>
                <a:sym typeface="Calibri"/>
              </a:defRPr>
            </a:lvl4pPr>
            <a:lvl5pPr marL="0" marR="0" lvl="4" indent="0" algn="r" rtl="0">
              <a:spcBef>
                <a:spcPts val="0"/>
              </a:spcBef>
              <a:buNone/>
              <a:defRPr sz="1067">
                <a:solidFill>
                  <a:schemeClr val="dk1"/>
                </a:solidFill>
                <a:latin typeface="Calibri"/>
                <a:ea typeface="Calibri"/>
                <a:cs typeface="Calibri"/>
                <a:sym typeface="Calibri"/>
              </a:defRPr>
            </a:lvl5pPr>
            <a:lvl6pPr marL="0" marR="0" lvl="5" indent="0" algn="r" rtl="0">
              <a:spcBef>
                <a:spcPts val="0"/>
              </a:spcBef>
              <a:buNone/>
              <a:defRPr sz="1067">
                <a:solidFill>
                  <a:schemeClr val="dk1"/>
                </a:solidFill>
                <a:latin typeface="Calibri"/>
                <a:ea typeface="Calibri"/>
                <a:cs typeface="Calibri"/>
                <a:sym typeface="Calibri"/>
              </a:defRPr>
            </a:lvl6pPr>
            <a:lvl7pPr marL="0" marR="0" lvl="6" indent="0" algn="r" rtl="0">
              <a:spcBef>
                <a:spcPts val="0"/>
              </a:spcBef>
              <a:buNone/>
              <a:defRPr sz="1067">
                <a:solidFill>
                  <a:schemeClr val="dk1"/>
                </a:solidFill>
                <a:latin typeface="Calibri"/>
                <a:ea typeface="Calibri"/>
                <a:cs typeface="Calibri"/>
                <a:sym typeface="Calibri"/>
              </a:defRPr>
            </a:lvl7pPr>
            <a:lvl8pPr marL="0" marR="0" lvl="7" indent="0" algn="r" rtl="0">
              <a:spcBef>
                <a:spcPts val="0"/>
              </a:spcBef>
              <a:buNone/>
              <a:defRPr sz="1067">
                <a:solidFill>
                  <a:schemeClr val="dk1"/>
                </a:solidFill>
                <a:latin typeface="Calibri"/>
                <a:ea typeface="Calibri"/>
                <a:cs typeface="Calibri"/>
                <a:sym typeface="Calibri"/>
              </a:defRPr>
            </a:lvl8pPr>
            <a:lvl9pPr marL="0" marR="0" lvl="8" indent="0" algn="r" rtl="0">
              <a:spcBef>
                <a:spcPts val="0"/>
              </a:spcBef>
              <a:buNone/>
              <a:defRPr sz="1067">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
        <p:nvSpPr>
          <p:cNvPr id="3" name="Title 2">
            <a:extLst>
              <a:ext uri="{FF2B5EF4-FFF2-40B4-BE49-F238E27FC236}">
                <a16:creationId xmlns:a16="http://schemas.microsoft.com/office/drawing/2014/main" id="{1720513F-7B8D-B343-8BA9-0E7EE9FD15F6}"/>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DDFB13CE-8977-4FF0-9F0C-ADA5C5521918}"/>
              </a:ext>
            </a:extLst>
          </p:cNvPr>
          <p:cNvSpPr>
            <a:spLocks noGrp="1"/>
          </p:cNvSpPr>
          <p:nvPr>
            <p:ph type="body" sz="quarter" idx="13"/>
          </p:nvPr>
        </p:nvSpPr>
        <p:spPr>
          <a:xfrm>
            <a:off x="838200" y="1914525"/>
            <a:ext cx="10515600"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273262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no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3610303"/>
            <a:ext cx="5618748"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3610303"/>
            <a:ext cx="5466347"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BD005C46-451D-534E-9E38-29D77D6007B8}" type="datetime1">
              <a:rPr lang="en-US" smtClean="0"/>
              <a:t>8/15/2024</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4D542C1-677E-2F48-B446-8ED5A2D65171}"/>
              </a:ext>
            </a:extLst>
          </p:cNvPr>
          <p:cNvSpPr>
            <a:spLocks noGrp="1"/>
          </p:cNvSpPr>
          <p:nvPr>
            <p:ph sz="half" idx="13"/>
          </p:nvPr>
        </p:nvSpPr>
        <p:spPr>
          <a:xfrm>
            <a:off x="401052" y="977461"/>
            <a:ext cx="5618748"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A2468D9E-DDA9-804C-879B-8FF8FE8C3013}"/>
              </a:ext>
            </a:extLst>
          </p:cNvPr>
          <p:cNvSpPr>
            <a:spLocks noGrp="1"/>
          </p:cNvSpPr>
          <p:nvPr>
            <p:ph sz="half" idx="14"/>
          </p:nvPr>
        </p:nvSpPr>
        <p:spPr>
          <a:xfrm>
            <a:off x="6172199" y="977461"/>
            <a:ext cx="5466347"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77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455790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75579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424283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B75090E5-0D72-4682-9240-38A59A3C74EB}"/>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148EDDFC-C736-4C16-A9A9-7E89ED19C4B0}"/>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2054350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5D8BBF8-C061-4783-B7AF-D1E8BB25EFB1}"/>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8" name="Content Placeholder 2">
            <a:extLst>
              <a:ext uri="{FF2B5EF4-FFF2-40B4-BE49-F238E27FC236}">
                <a16:creationId xmlns:a16="http://schemas.microsoft.com/office/drawing/2014/main" id="{76548BBD-CEAF-4E3F-8ACA-80036BB8EF19}"/>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453853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28607625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46112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010344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624930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DDED15A2-B316-4A32-8A42-F3CF345D5F0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5" name="Content Placeholder 2">
            <a:extLst>
              <a:ext uri="{FF2B5EF4-FFF2-40B4-BE49-F238E27FC236}">
                <a16:creationId xmlns:a16="http://schemas.microsoft.com/office/drawing/2014/main" id="{576A355A-8B14-421B-8D75-5384BDBD130D}"/>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7949273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8695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2222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86" y="234864"/>
            <a:ext cx="11725484" cy="314028"/>
          </a:xfrm>
        </p:spPr>
        <p:txBody>
          <a:bodyPr/>
          <a:lstStyle>
            <a:lvl1pPr marL="0" indent="0" eaLnBrk="1" hangingPunct="1">
              <a:defRPr sz="1837" baseline="0"/>
            </a:lvl1pPr>
          </a:lstStyle>
          <a:p>
            <a:pPr marL="0" indent="0" eaLnBrk="1" hangingPunct="1"/>
            <a:r>
              <a:rPr lang="en-US" sz="2041"/>
              <a:t>Title of Package</a:t>
            </a:r>
            <a:endParaRPr lang="en-US" sz="1632"/>
          </a:p>
        </p:txBody>
      </p:sp>
      <p:sp>
        <p:nvSpPr>
          <p:cNvPr id="3" name="Rectangle 280"/>
          <p:cNvSpPr>
            <a:spLocks noGrp="1" noChangeArrowheads="1"/>
          </p:cNvSpPr>
          <p:nvPr>
            <p:ph type="sldNum" sz="quarter" idx="10"/>
          </p:nvPr>
        </p:nvSpPr>
        <p:spPr>
          <a:ln/>
        </p:spPr>
        <p:txBody>
          <a:bodyPr/>
          <a:lstStyle>
            <a:lvl1pPr>
              <a:defRPr/>
            </a:lvl1pPr>
          </a:lstStyle>
          <a:p>
            <a:pPr>
              <a:defRPr/>
            </a:pPr>
            <a:r>
              <a:rPr lang="en-US"/>
              <a:t> </a:t>
            </a:r>
          </a:p>
        </p:txBody>
      </p:sp>
      <p:sp>
        <p:nvSpPr>
          <p:cNvPr id="6" name="Content Placeholder 5"/>
          <p:cNvSpPr>
            <a:spLocks noGrp="1"/>
          </p:cNvSpPr>
          <p:nvPr>
            <p:ph sz="quarter" idx="11"/>
          </p:nvPr>
        </p:nvSpPr>
        <p:spPr>
          <a:xfrm>
            <a:off x="2069076" y="6721942"/>
            <a:ext cx="1244037" cy="93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78825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_no_gri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227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135DFB-7387-7B4B-8F7A-3D7CD0B488D9}"/>
              </a:ext>
            </a:extLst>
          </p:cNvPr>
          <p:cNvSpPr txBox="1"/>
          <p:nvPr/>
        </p:nvSpPr>
        <p:spPr>
          <a:xfrm>
            <a:off x="1118424" y="125731"/>
            <a:ext cx="97172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5500658"/>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4_Title Slide" userDrawn="1">
  <p:cSld name="14_Title Slide">
    <p:bg>
      <p:bgRef idx="1001">
        <a:schemeClr val="bg1"/>
      </p:bgRef>
    </p:bg>
    <p:spTree>
      <p:nvGrpSpPr>
        <p:cNvPr id="1" name="Shape 214"/>
        <p:cNvGrpSpPr/>
        <p:nvPr/>
      </p:nvGrpSpPr>
      <p:grpSpPr>
        <a:xfrm>
          <a:off x="0" y="0"/>
          <a:ext cx="0" cy="0"/>
          <a:chOff x="0" y="0"/>
          <a:chExt cx="0" cy="0"/>
        </a:xfrm>
      </p:grpSpPr>
      <p:sp>
        <p:nvSpPr>
          <p:cNvPr id="216" name="Google Shape;216;p15"/>
          <p:cNvSpPr txBox="1">
            <a:spLocks noGrp="1"/>
          </p:cNvSpPr>
          <p:nvPr>
            <p:ph type="dt" idx="10"/>
          </p:nvPr>
        </p:nvSpPr>
        <p:spPr>
          <a:xfrm>
            <a:off x="37719" y="6629401"/>
            <a:ext cx="1169200" cy="2216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400"/>
              <a:buNone/>
              <a:defRPr sz="1067">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217" name="Google Shape;217;p15"/>
          <p:cNvSpPr txBox="1">
            <a:spLocks noGrp="1"/>
          </p:cNvSpPr>
          <p:nvPr>
            <p:ph type="ftr" idx="11"/>
          </p:nvPr>
        </p:nvSpPr>
        <p:spPr>
          <a:xfrm>
            <a:off x="4190229" y="6629401"/>
            <a:ext cx="3860800" cy="2028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400"/>
              <a:buNone/>
              <a:defRPr sz="1067" b="1" i="0">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3" name="Title 2">
            <a:extLst>
              <a:ext uri="{FF2B5EF4-FFF2-40B4-BE49-F238E27FC236}">
                <a16:creationId xmlns:a16="http://schemas.microsoft.com/office/drawing/2014/main" id="{1720513F-7B8D-B343-8BA9-0E7EE9FD15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96813012"/>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99926109"/>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431104" y="299001"/>
            <a:ext cx="10922695" cy="640715"/>
          </a:xfrm>
          <a:prstGeom prst="rect">
            <a:avLst/>
          </a:prstGeom>
        </p:spPr>
        <p:txBody>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0CEA0916-6CD1-C44E-9F2E-52D3C8DF223F}"/>
              </a:ext>
            </a:extLst>
          </p:cNvPr>
          <p:cNvSpPr>
            <a:spLocks noGrp="1"/>
          </p:cNvSpPr>
          <p:nvPr>
            <p:ph idx="1"/>
          </p:nvPr>
        </p:nvSpPr>
        <p:spPr>
          <a:xfrm>
            <a:off x="838200" y="2042159"/>
            <a:ext cx="10515600" cy="4134803"/>
          </a:xfrm>
          <a:prstGeom prst="rect">
            <a:avLst/>
          </a:prstGeom>
        </p:spPr>
        <p:txBody>
          <a:bodyPr/>
          <a:lstStyle>
            <a:lvl1pPr>
              <a:spcAft>
                <a:spcPts val="800"/>
              </a:spcAft>
              <a:buNone/>
              <a:defRPr sz="2600" b="1">
                <a:solidFill>
                  <a:schemeClr val="accent1"/>
                </a:solidFill>
                <a:latin typeface="Arial" panose="020B0604020202020204" pitchFamily="34" charset="0"/>
                <a:cs typeface="Arial" panose="020B0604020202020204" pitchFamily="34" charset="0"/>
              </a:defRPr>
            </a:lvl1pPr>
            <a:lvl2pPr>
              <a:spcAft>
                <a:spcPts val="500"/>
              </a:spcAft>
              <a:defRPr sz="2100">
                <a:latin typeface="Arial" panose="020B0604020202020204" pitchFamily="34" charset="0"/>
                <a:cs typeface="Arial" panose="020B0604020202020204" pitchFamily="34" charset="0"/>
              </a:defRPr>
            </a:lvl2pPr>
            <a:lvl3pPr>
              <a:spcAft>
                <a:spcPts val="500"/>
              </a:spcAft>
              <a:defRPr sz="1800">
                <a:latin typeface="Arial" panose="020B0604020202020204" pitchFamily="34" charset="0"/>
                <a:cs typeface="Arial" panose="020B0604020202020204" pitchFamily="34" charset="0"/>
              </a:defRPr>
            </a:lvl3pPr>
            <a:lvl4pPr>
              <a:spcAft>
                <a:spcPts val="500"/>
              </a:spcAft>
              <a:defRPr sz="1600">
                <a:latin typeface="Arial" panose="020B0604020202020204" pitchFamily="34" charset="0"/>
                <a:cs typeface="Arial" panose="020B0604020202020204" pitchFamily="34" charset="0"/>
              </a:defRPr>
            </a:lvl4pPr>
            <a:lvl5pPr>
              <a:spcAft>
                <a:spcPts val="500"/>
              </a:spcAf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431104" y="992505"/>
            <a:ext cx="10922695" cy="744855"/>
          </a:xfrm>
          <a:prstGeom prst="rect">
            <a:avLst/>
          </a:prstGeom>
        </p:spPr>
        <p:txBody>
          <a:bodyPr/>
          <a:lstStyle>
            <a:lvl1pPr marL="0" indent="0">
              <a:lnSpc>
                <a:spcPct val="100000"/>
              </a:lnSpc>
              <a:buNone/>
              <a:defRPr sz="22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983695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9" name="Slide Number"/>
          <p:cNvSpPr txBox="1">
            <a:spLocks noGrp="1"/>
          </p:cNvSpPr>
          <p:nvPr>
            <p:ph type="sldNum" sz="quarter" idx="2"/>
          </p:nvPr>
        </p:nvSpPr>
        <p:spPr>
          <a:xfrm>
            <a:off x="11855407" y="6627857"/>
            <a:ext cx="232877" cy="228512"/>
          </a:xfrm>
          <a:prstGeom prst="rect">
            <a:avLst/>
          </a:prstGeom>
        </p:spPr>
        <p:txBody>
          <a:bodyPr/>
          <a:lstStyle/>
          <a:p>
            <a:fld id="{86CB4B4D-7CA3-9044-876B-883B54F8677D}" type="slidenum">
              <a:t>‹#›</a:t>
            </a:fld>
            <a:endParaRPr/>
          </a:p>
        </p:txBody>
      </p:sp>
      <p:sp>
        <p:nvSpPr>
          <p:cNvPr id="20" name="Body Level One…"/>
          <p:cNvSpPr txBox="1">
            <a:spLocks noGrp="1"/>
          </p:cNvSpPr>
          <p:nvPr>
            <p:ph type="body" sz="half" idx="1"/>
          </p:nvPr>
        </p:nvSpPr>
        <p:spPr>
          <a:xfrm>
            <a:off x="114853" y="1049365"/>
            <a:ext cx="11391319" cy="1581973"/>
          </a:xfrm>
          <a:prstGeom prst="rect">
            <a:avLst/>
          </a:prstGeom>
        </p:spPr>
        <p:txBody>
          <a:bodyPr>
            <a:noAutofit/>
          </a:bodyPr>
          <a:lstStyle>
            <a:lvl1pPr>
              <a:spcBef>
                <a:spcPts val="400"/>
              </a:spcBef>
              <a:buClr>
                <a:srgbClr val="535353"/>
              </a:buClr>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1pPr>
            <a:lvl2pPr marL="774681" indent="-317493">
              <a:spcBef>
                <a:spcPts val="400"/>
              </a:spcBef>
              <a:buClr>
                <a:srgbClr val="535353"/>
              </a:buClr>
              <a:buSzPct val="75000"/>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2pPr>
            <a:lvl3pPr marL="1200119" indent="-285742">
              <a:spcBef>
                <a:spcPts val="400"/>
              </a:spcBef>
              <a:buClr>
                <a:srgbClr val="535353"/>
              </a:buClr>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3pPr>
            <a:lvl4pPr marL="1698128" indent="-326562">
              <a:spcBef>
                <a:spcPts val="400"/>
              </a:spcBef>
              <a:buClr>
                <a:srgbClr val="535353"/>
              </a:buClr>
              <a:buFont typeface="Arial"/>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4pPr>
            <a:lvl5pPr marL="2155317" indent="-326562">
              <a:spcBef>
                <a:spcPts val="400"/>
              </a:spcBef>
              <a:buClr>
                <a:srgbClr val="535353"/>
              </a:buClr>
              <a:buFont typeface="Arial"/>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1" name="Title Text"/>
          <p:cNvSpPr txBox="1">
            <a:spLocks noGrp="1"/>
          </p:cNvSpPr>
          <p:nvPr>
            <p:ph type="title"/>
          </p:nvPr>
        </p:nvSpPr>
        <p:spPr>
          <a:xfrm>
            <a:off x="359044" y="0"/>
            <a:ext cx="10212940" cy="615953"/>
          </a:xfrm>
          <a:prstGeom prst="rect">
            <a:avLst/>
          </a:prstGeom>
        </p:spPr>
        <p:txBody>
          <a:bodyPr>
            <a:normAutofit/>
          </a:bodyPr>
          <a:lstStyle>
            <a:lvl1pPr algn="ctr">
              <a:defRPr b="0">
                <a:solidFill>
                  <a:srgbClr val="0070C0"/>
                </a:solidFill>
                <a:latin typeface="Avenir Book"/>
                <a:ea typeface="Avenir Book"/>
                <a:cs typeface="Avenir Book"/>
                <a:sym typeface="Avenir Book"/>
              </a:defRPr>
            </a:lvl1pPr>
          </a:lstStyle>
          <a:p>
            <a:r>
              <a:t>Title Text</a:t>
            </a:r>
          </a:p>
        </p:txBody>
      </p:sp>
    </p:spTree>
    <p:extLst>
      <p:ext uri="{BB962C8B-B14F-4D97-AF65-F5344CB8AC3E}">
        <p14:creationId xmlns:p14="http://schemas.microsoft.com/office/powerpoint/2010/main" val="2795330236"/>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0659"/>
            <a:ext cx="9144000" cy="2387600"/>
          </a:xfrm>
          <a:prstGeom prst="rect">
            <a:avLst/>
          </a:prstGeom>
          <a:ln>
            <a:noFill/>
          </a:ln>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880334"/>
            <a:ext cx="9144000" cy="1655762"/>
          </a:xfrm>
          <a:prstGeom prst="rect">
            <a:avLst/>
          </a:prstGeom>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596861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639197" y="6478998"/>
            <a:ext cx="512861" cy="346515"/>
          </a:xfrm>
        </p:spPr>
        <p:txBody>
          <a:bodyPr/>
          <a:lstStyle/>
          <a:p>
            <a:fld id="{330EA680-D336-4FF7-8B7A-9848BB0A1C32}" type="slidenum">
              <a:rPr lang="en-US" smtClean="0"/>
              <a:t>‹#›</a:t>
            </a:fld>
            <a:endParaRPr lang="en-US"/>
          </a:p>
        </p:txBody>
      </p:sp>
      <p:sp>
        <p:nvSpPr>
          <p:cNvPr id="8" name="Title 1">
            <a:extLst>
              <a:ext uri="{FF2B5EF4-FFF2-40B4-BE49-F238E27FC236}">
                <a16:creationId xmlns:a16="http://schemas.microsoft.com/office/drawing/2014/main" id="{97BD29BD-3D3A-965D-0231-CEF8A0D9EA1B}"/>
              </a:ext>
            </a:extLst>
          </p:cNvPr>
          <p:cNvSpPr>
            <a:spLocks noGrp="1"/>
          </p:cNvSpPr>
          <p:nvPr>
            <p:ph type="title"/>
          </p:nvPr>
        </p:nvSpPr>
        <p:spPr>
          <a:xfrm>
            <a:off x="335901" y="278547"/>
            <a:ext cx="10058400" cy="512064"/>
          </a:xfrm>
          <a:prstGeom prst="rect">
            <a:avLst/>
          </a:prstGeom>
        </p:spPr>
        <p:txBody>
          <a:bodyPr>
            <a:normAutofit fontScale="90000"/>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Tree>
    <p:extLst>
      <p:ext uri="{BB962C8B-B14F-4D97-AF65-F5344CB8AC3E}">
        <p14:creationId xmlns:p14="http://schemas.microsoft.com/office/powerpoint/2010/main" val="1222212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988730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a:ln>
            <a:noFill/>
          </a:ln>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211011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39011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92034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96143"/>
            <a:ext cx="3932237" cy="1069975"/>
          </a:xfrm>
          <a:prstGeom prst="rect">
            <a:avLst/>
          </a:prstGeom>
          <a:ln>
            <a:noFill/>
          </a:ln>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196144"/>
            <a:ext cx="6172200" cy="4873625"/>
          </a:xfrm>
          <a:prstGeom prst="rect">
            <a:avLst/>
          </a:prstGeom>
          <a:ln>
            <a:noFill/>
          </a:ln>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66119"/>
            <a:ext cx="3932237" cy="3811588"/>
          </a:xfrm>
          <a:prstGeom prst="rect">
            <a:avLst/>
          </a:prstGeom>
          <a:ln>
            <a:noFill/>
          </a:ln>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780587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a:ln>
            <a:noFill/>
          </a:ln>
        </p:spPr>
        <p:txBody>
          <a:bodyPr/>
          <a:lstStyle/>
          <a:p>
            <a:r>
              <a:rPr lang="en-US"/>
              <a:t>Click to edit Master title style</a:t>
            </a:r>
          </a:p>
        </p:txBody>
      </p:sp>
      <p:sp>
        <p:nvSpPr>
          <p:cNvPr id="3" name="Vertical Text Placeholder 2"/>
          <p:cNvSpPr>
            <a:spLocks noGrp="1"/>
          </p:cNvSpPr>
          <p:nvPr>
            <p:ph type="body" orient="vert" idx="1"/>
          </p:nvPr>
        </p:nvSpPr>
        <p:spPr>
          <a:xfrm>
            <a:off x="625053" y="1340980"/>
            <a:ext cx="10515600" cy="4351338"/>
          </a:xfrm>
          <a:prstGeom prst="rect">
            <a:avLst/>
          </a:prstGeom>
          <a:ln>
            <a:noFill/>
          </a:ln>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413311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7"/>
        <p:cNvGrpSpPr/>
        <p:nvPr/>
      </p:nvGrpSpPr>
      <p:grpSpPr>
        <a:xfrm>
          <a:off x="0" y="0"/>
          <a:ext cx="0" cy="0"/>
          <a:chOff x="0" y="0"/>
          <a:chExt cx="0" cy="0"/>
        </a:xfrm>
      </p:grpSpPr>
      <p:grpSp>
        <p:nvGrpSpPr>
          <p:cNvPr id="48" name="Google Shape;48;p7"/>
          <p:cNvGrpSpPr/>
          <p:nvPr/>
        </p:nvGrpSpPr>
        <p:grpSpPr>
          <a:xfrm>
            <a:off x="6673398" y="0"/>
            <a:ext cx="5518613" cy="6858189"/>
            <a:chOff x="5005048" y="0"/>
            <a:chExt cx="4138960" cy="5143642"/>
          </a:xfrm>
        </p:grpSpPr>
        <p:sp>
          <p:nvSpPr>
            <p:cNvPr id="49" name="Google Shape;49;p7"/>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 name="Google Shape;50;p7"/>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1" name="Google Shape;51;p7"/>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2" name="Google Shape;52;p7"/>
          <p:cNvSpPr txBox="1">
            <a:spLocks noGrp="1"/>
          </p:cNvSpPr>
          <p:nvPr>
            <p:ph type="title"/>
          </p:nvPr>
        </p:nvSpPr>
        <p:spPr>
          <a:xfrm>
            <a:off x="1140400" y="239435"/>
            <a:ext cx="9728195" cy="632376"/>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 name="Google Shape;53;p7"/>
          <p:cNvSpPr txBox="1">
            <a:spLocks noGrp="1"/>
          </p:cNvSpPr>
          <p:nvPr>
            <p:ph type="body" idx="1"/>
          </p:nvPr>
        </p:nvSpPr>
        <p:spPr>
          <a:xfrm>
            <a:off x="614507" y="1240042"/>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4" name="Google Shape;54;p7"/>
          <p:cNvSpPr txBox="1">
            <a:spLocks noGrp="1"/>
          </p:cNvSpPr>
          <p:nvPr>
            <p:ph type="body" idx="2"/>
          </p:nvPr>
        </p:nvSpPr>
        <p:spPr>
          <a:xfrm>
            <a:off x="4361399" y="1240040"/>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5" name="Google Shape;55;p7"/>
          <p:cNvSpPr txBox="1">
            <a:spLocks noGrp="1"/>
          </p:cNvSpPr>
          <p:nvPr>
            <p:ph type="body" idx="3"/>
          </p:nvPr>
        </p:nvSpPr>
        <p:spPr>
          <a:xfrm>
            <a:off x="8086883" y="1240041"/>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6" name="Google Shape;56;p7"/>
          <p:cNvSpPr txBox="1">
            <a:spLocks noGrp="1"/>
          </p:cNvSpPr>
          <p:nvPr>
            <p:ph type="sldNum" idx="12"/>
          </p:nvPr>
        </p:nvSpPr>
        <p:spPr>
          <a:xfrm>
            <a:off x="11582400" y="6491750"/>
            <a:ext cx="609600" cy="366183"/>
          </a:xfrm>
          <a:prstGeom prst="rect">
            <a:avLst/>
          </a:prstGeom>
        </p:spPr>
        <p:txBody>
          <a:bodyPr spcFirstLastPara="1" wrap="square" lIns="0" tIns="0" rIns="0" bIns="0" anchor="ctr" anchorCtr="0">
            <a:noAutofit/>
          </a:bodyPr>
          <a:lstStyle>
            <a:lvl1pPr lvl="0" algn="ctr"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F8D7FDA2-9D69-8040-B740-EAC80401EBBD}"/>
              </a:ext>
            </a:extLst>
          </p:cNvPr>
          <p:cNvSpPr>
            <a:spLocks noGrp="1"/>
          </p:cNvSpPr>
          <p:nvPr>
            <p:ph type="dt" sz="half" idx="13"/>
          </p:nvPr>
        </p:nvSpPr>
        <p:spPr/>
        <p:txBody>
          <a:bodyPr/>
          <a:lstStyle/>
          <a:p>
            <a:r>
              <a:rPr lang="en-US"/>
              <a:t>19 October 2020</a:t>
            </a:r>
          </a:p>
        </p:txBody>
      </p:sp>
      <p:sp>
        <p:nvSpPr>
          <p:cNvPr id="3" name="Footer Placeholder 2">
            <a:extLst>
              <a:ext uri="{FF2B5EF4-FFF2-40B4-BE49-F238E27FC236}">
                <a16:creationId xmlns:a16="http://schemas.microsoft.com/office/drawing/2014/main" id="{F7F195D1-7213-1443-B097-E8D708BD1716}"/>
              </a:ext>
            </a:extLst>
          </p:cNvPr>
          <p:cNvSpPr>
            <a:spLocks noGrp="1"/>
          </p:cNvSpPr>
          <p:nvPr>
            <p:ph type="ftr" sz="quarter" idx="14"/>
          </p:nvPr>
        </p:nvSpPr>
        <p:spPr/>
        <p:txBody>
          <a:bodyPr/>
          <a:lstStyle/>
          <a:p>
            <a:r>
              <a:rPr lang="en-US"/>
              <a:t>CAS 2020 Annual Project Review</a:t>
            </a:r>
          </a:p>
        </p:txBody>
      </p:sp>
    </p:spTree>
    <p:extLst>
      <p:ext uri="{BB962C8B-B14F-4D97-AF65-F5344CB8AC3E}">
        <p14:creationId xmlns:p14="http://schemas.microsoft.com/office/powerpoint/2010/main" val="37209370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Subtitle">
  <p:cSld name="Subtitle">
    <p:bg>
      <p:bgPr>
        <a:gradFill>
          <a:gsLst>
            <a:gs pos="0">
              <a:schemeClr val="accent1"/>
            </a:gs>
            <a:gs pos="100000">
              <a:srgbClr val="D1F6FF"/>
            </a:gs>
          </a:gsLst>
          <a:path path="circle">
            <a:fillToRect l="100000" t="100000"/>
          </a:path>
          <a:tileRect r="-100000" b="-100000"/>
        </a:gradFill>
        <a:effectLst/>
      </p:bgPr>
    </p:bg>
    <p:spTree>
      <p:nvGrpSpPr>
        <p:cNvPr id="1" name="Shape 15"/>
        <p:cNvGrpSpPr/>
        <p:nvPr/>
      </p:nvGrpSpPr>
      <p:grpSpPr>
        <a:xfrm>
          <a:off x="0" y="0"/>
          <a:ext cx="0" cy="0"/>
          <a:chOff x="0" y="0"/>
          <a:chExt cx="0" cy="0"/>
        </a:xfrm>
      </p:grpSpPr>
      <p:grpSp>
        <p:nvGrpSpPr>
          <p:cNvPr id="16" name="Google Shape;16;p3"/>
          <p:cNvGrpSpPr/>
          <p:nvPr/>
        </p:nvGrpSpPr>
        <p:grpSpPr>
          <a:xfrm>
            <a:off x="4104804" y="0"/>
            <a:ext cx="8087185" cy="6858189"/>
            <a:chOff x="2052402" y="0"/>
            <a:chExt cx="6065389" cy="5143642"/>
          </a:xfrm>
        </p:grpSpPr>
        <p:sp>
          <p:nvSpPr>
            <p:cNvPr id="17" name="Google Shape;17;p3"/>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8" name="Google Shape;18;p3"/>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 name="Google Shape;19;p3"/>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20" name="Google Shape;20;p3"/>
          <p:cNvSpPr txBox="1">
            <a:spLocks noGrp="1"/>
          </p:cNvSpPr>
          <p:nvPr>
            <p:ph type="ctrTitle"/>
          </p:nvPr>
        </p:nvSpPr>
        <p:spPr>
          <a:xfrm>
            <a:off x="914400" y="2224201"/>
            <a:ext cx="10363200" cy="1748800"/>
          </a:xfrm>
          <a:prstGeom prst="rect">
            <a:avLst/>
          </a:prstGeom>
        </p:spPr>
        <p:txBody>
          <a:bodyPr spcFirstLastPara="1" wrap="square" lIns="0" tIns="0" rIns="0" bIns="0" anchor="b" anchorCtr="0">
            <a:noAutofit/>
          </a:bodyPr>
          <a:lstStyle>
            <a:lvl1pPr lvl="0" rtl="0">
              <a:spcBef>
                <a:spcPts val="0"/>
              </a:spcBef>
              <a:spcAft>
                <a:spcPts val="0"/>
              </a:spcAft>
              <a:buClr>
                <a:schemeClr val="accent2"/>
              </a:buClr>
              <a:buSzPts val="4800"/>
              <a:buNone/>
              <a:defRPr sz="6400">
                <a:solidFill>
                  <a:schemeClr val="accent2"/>
                </a:solidFill>
              </a:defRPr>
            </a:lvl1pPr>
            <a:lvl2pPr lvl="1" rtl="0">
              <a:spcBef>
                <a:spcPts val="0"/>
              </a:spcBef>
              <a:spcAft>
                <a:spcPts val="0"/>
              </a:spcAft>
              <a:buClr>
                <a:schemeClr val="accent2"/>
              </a:buClr>
              <a:buSzPts val="4800"/>
              <a:buNone/>
              <a:defRPr sz="6400">
                <a:solidFill>
                  <a:schemeClr val="accent2"/>
                </a:solidFill>
              </a:defRPr>
            </a:lvl2pPr>
            <a:lvl3pPr lvl="2" rtl="0">
              <a:spcBef>
                <a:spcPts val="0"/>
              </a:spcBef>
              <a:spcAft>
                <a:spcPts val="0"/>
              </a:spcAft>
              <a:buClr>
                <a:schemeClr val="accent2"/>
              </a:buClr>
              <a:buSzPts val="4800"/>
              <a:buNone/>
              <a:defRPr sz="6400">
                <a:solidFill>
                  <a:schemeClr val="accent2"/>
                </a:solidFill>
              </a:defRPr>
            </a:lvl3pPr>
            <a:lvl4pPr lvl="3" rtl="0">
              <a:spcBef>
                <a:spcPts val="0"/>
              </a:spcBef>
              <a:spcAft>
                <a:spcPts val="0"/>
              </a:spcAft>
              <a:buClr>
                <a:schemeClr val="accent2"/>
              </a:buClr>
              <a:buSzPts val="4800"/>
              <a:buNone/>
              <a:defRPr sz="6400">
                <a:solidFill>
                  <a:schemeClr val="accent2"/>
                </a:solidFill>
              </a:defRPr>
            </a:lvl4pPr>
            <a:lvl5pPr lvl="4" rtl="0">
              <a:spcBef>
                <a:spcPts val="0"/>
              </a:spcBef>
              <a:spcAft>
                <a:spcPts val="0"/>
              </a:spcAft>
              <a:buClr>
                <a:schemeClr val="accent2"/>
              </a:buClr>
              <a:buSzPts val="4800"/>
              <a:buNone/>
              <a:defRPr sz="6400">
                <a:solidFill>
                  <a:schemeClr val="accent2"/>
                </a:solidFill>
              </a:defRPr>
            </a:lvl5pPr>
            <a:lvl6pPr lvl="5" rtl="0">
              <a:spcBef>
                <a:spcPts val="0"/>
              </a:spcBef>
              <a:spcAft>
                <a:spcPts val="0"/>
              </a:spcAft>
              <a:buClr>
                <a:schemeClr val="accent2"/>
              </a:buClr>
              <a:buSzPts val="4800"/>
              <a:buNone/>
              <a:defRPr sz="6400">
                <a:solidFill>
                  <a:schemeClr val="accent2"/>
                </a:solidFill>
              </a:defRPr>
            </a:lvl6pPr>
            <a:lvl7pPr lvl="6" rtl="0">
              <a:spcBef>
                <a:spcPts val="0"/>
              </a:spcBef>
              <a:spcAft>
                <a:spcPts val="0"/>
              </a:spcAft>
              <a:buClr>
                <a:schemeClr val="accent2"/>
              </a:buClr>
              <a:buSzPts val="4800"/>
              <a:buNone/>
              <a:defRPr sz="6400">
                <a:solidFill>
                  <a:schemeClr val="accent2"/>
                </a:solidFill>
              </a:defRPr>
            </a:lvl7pPr>
            <a:lvl8pPr lvl="7" rtl="0">
              <a:spcBef>
                <a:spcPts val="0"/>
              </a:spcBef>
              <a:spcAft>
                <a:spcPts val="0"/>
              </a:spcAft>
              <a:buClr>
                <a:schemeClr val="accent2"/>
              </a:buClr>
              <a:buSzPts val="4800"/>
              <a:buNone/>
              <a:defRPr sz="6400">
                <a:solidFill>
                  <a:schemeClr val="accent2"/>
                </a:solidFill>
              </a:defRPr>
            </a:lvl8pPr>
            <a:lvl9pPr lvl="8" rtl="0">
              <a:spcBef>
                <a:spcPts val="0"/>
              </a:spcBef>
              <a:spcAft>
                <a:spcPts val="0"/>
              </a:spcAft>
              <a:buClr>
                <a:schemeClr val="accent2"/>
              </a:buClr>
              <a:buSzPts val="4800"/>
              <a:buNone/>
              <a:defRPr sz="6400">
                <a:solidFill>
                  <a:schemeClr val="accent2"/>
                </a:solidFill>
              </a:defRPr>
            </a:lvl9pPr>
          </a:lstStyle>
          <a:p>
            <a:endParaRPr/>
          </a:p>
        </p:txBody>
      </p:sp>
      <p:sp>
        <p:nvSpPr>
          <p:cNvPr id="21" name="Google Shape;21;p3"/>
          <p:cNvSpPr txBox="1">
            <a:spLocks noGrp="1"/>
          </p:cNvSpPr>
          <p:nvPr>
            <p:ph type="subTitle" idx="1"/>
          </p:nvPr>
        </p:nvSpPr>
        <p:spPr>
          <a:xfrm>
            <a:off x="914400" y="4102203"/>
            <a:ext cx="10363200" cy="531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2400"/>
              <a:buNone/>
              <a:defRPr/>
            </a:lvl1pPr>
            <a:lvl2pPr lvl="1" rtl="0">
              <a:spcBef>
                <a:spcPts val="800"/>
              </a:spcBef>
              <a:spcAft>
                <a:spcPts val="0"/>
              </a:spcAft>
              <a:buClr>
                <a:schemeClr val="dk1"/>
              </a:buClr>
              <a:buSzPts val="3000"/>
              <a:buNone/>
              <a:defRPr sz="4000"/>
            </a:lvl2pPr>
            <a:lvl3pPr lvl="2" rtl="0">
              <a:spcBef>
                <a:spcPts val="800"/>
              </a:spcBef>
              <a:spcAft>
                <a:spcPts val="0"/>
              </a:spcAft>
              <a:buSzPts val="3000"/>
              <a:buNone/>
              <a:defRPr sz="4000"/>
            </a:lvl3pPr>
            <a:lvl4pPr lvl="3" rtl="0">
              <a:spcBef>
                <a:spcPts val="800"/>
              </a:spcBef>
              <a:spcAft>
                <a:spcPts val="0"/>
              </a:spcAft>
              <a:buSzPts val="3000"/>
              <a:buNone/>
              <a:defRPr sz="4000"/>
            </a:lvl4pPr>
            <a:lvl5pPr lvl="4" rtl="0">
              <a:spcBef>
                <a:spcPts val="800"/>
              </a:spcBef>
              <a:spcAft>
                <a:spcPts val="0"/>
              </a:spcAft>
              <a:buSzPts val="3000"/>
              <a:buNone/>
              <a:defRPr sz="4000"/>
            </a:lvl5pPr>
            <a:lvl6pPr lvl="5" rtl="0">
              <a:spcBef>
                <a:spcPts val="800"/>
              </a:spcBef>
              <a:spcAft>
                <a:spcPts val="0"/>
              </a:spcAft>
              <a:buSzPts val="3000"/>
              <a:buNone/>
              <a:defRPr sz="4000"/>
            </a:lvl6pPr>
            <a:lvl7pPr lvl="6" rtl="0">
              <a:spcBef>
                <a:spcPts val="800"/>
              </a:spcBef>
              <a:spcAft>
                <a:spcPts val="0"/>
              </a:spcAft>
              <a:buSzPts val="3000"/>
              <a:buNone/>
              <a:defRPr sz="4000"/>
            </a:lvl7pPr>
            <a:lvl8pPr lvl="7" rtl="0">
              <a:spcBef>
                <a:spcPts val="800"/>
              </a:spcBef>
              <a:spcAft>
                <a:spcPts val="0"/>
              </a:spcAft>
              <a:buSzPts val="3000"/>
              <a:buNone/>
              <a:defRPr sz="4000"/>
            </a:lvl8pPr>
            <a:lvl9pPr lvl="8" rtl="0">
              <a:spcBef>
                <a:spcPts val="800"/>
              </a:spcBef>
              <a:spcAft>
                <a:spcPts val="800"/>
              </a:spcAft>
              <a:buSzPts val="3000"/>
              <a:buNone/>
              <a:defRPr sz="4000"/>
            </a:lvl9pPr>
          </a:lstStyle>
          <a:p>
            <a:endParaRPr/>
          </a:p>
        </p:txBody>
      </p:sp>
      <p:sp>
        <p:nvSpPr>
          <p:cNvPr id="2" name="Date Placeholder 1">
            <a:extLst>
              <a:ext uri="{FF2B5EF4-FFF2-40B4-BE49-F238E27FC236}">
                <a16:creationId xmlns:a16="http://schemas.microsoft.com/office/drawing/2014/main" id="{B17B630C-F102-ED41-8896-BC36D40752AB}"/>
              </a:ext>
            </a:extLst>
          </p:cNvPr>
          <p:cNvSpPr>
            <a:spLocks noGrp="1"/>
          </p:cNvSpPr>
          <p:nvPr>
            <p:ph type="dt" sz="half" idx="10"/>
          </p:nvPr>
        </p:nvSpPr>
        <p:spPr/>
        <p:txBody>
          <a:bodyPr/>
          <a:lstStyle/>
          <a:p>
            <a:r>
              <a:rPr lang="en-US"/>
              <a:t>19 October 2020</a:t>
            </a:r>
          </a:p>
        </p:txBody>
      </p:sp>
      <p:sp>
        <p:nvSpPr>
          <p:cNvPr id="3" name="Footer Placeholder 2">
            <a:extLst>
              <a:ext uri="{FF2B5EF4-FFF2-40B4-BE49-F238E27FC236}">
                <a16:creationId xmlns:a16="http://schemas.microsoft.com/office/drawing/2014/main" id="{DCF7BDA0-05F2-8346-A83A-9E5D782CEAB6}"/>
              </a:ext>
            </a:extLst>
          </p:cNvPr>
          <p:cNvSpPr>
            <a:spLocks noGrp="1"/>
          </p:cNvSpPr>
          <p:nvPr>
            <p:ph type="ftr" sz="quarter" idx="11"/>
          </p:nvPr>
        </p:nvSpPr>
        <p:spPr/>
        <p:txBody>
          <a:bodyPr/>
          <a:lstStyle/>
          <a:p>
            <a:r>
              <a:rPr lang="en-US"/>
              <a:t>CAS 2020 Annual Project Review</a:t>
            </a:r>
          </a:p>
        </p:txBody>
      </p:sp>
      <p:sp>
        <p:nvSpPr>
          <p:cNvPr id="4" name="Slide Number Placeholder 3">
            <a:extLst>
              <a:ext uri="{FF2B5EF4-FFF2-40B4-BE49-F238E27FC236}">
                <a16:creationId xmlns:a16="http://schemas.microsoft.com/office/drawing/2014/main" id="{D9395AFE-769B-E24E-BF41-754790A9CD77}"/>
              </a:ext>
            </a:extLst>
          </p:cNvPr>
          <p:cNvSpPr>
            <a:spLocks noGrp="1"/>
          </p:cNvSpPr>
          <p:nvPr>
            <p:ph type="sldNum" idx="12"/>
          </p:nvPr>
        </p:nvSpPr>
        <p:spPr>
          <a:xfrm>
            <a:off x="11582400" y="6491750"/>
            <a:ext cx="609600" cy="366183"/>
          </a:xfrm>
        </p:spPr>
        <p:txBody>
          <a:bodyPr/>
          <a:lstStyle>
            <a:lvl1pPr algn="ctr">
              <a:defRPr/>
            </a:lvl1pPr>
          </a:lstStyle>
          <a:p>
            <a:fld id="{00000000-1234-1234-1234-123412341234}" type="slidenum">
              <a:rPr lang="en" smtClean="0"/>
              <a:pPr/>
              <a:t>‹#›</a:t>
            </a:fld>
            <a:endParaRPr lang="en"/>
          </a:p>
        </p:txBody>
      </p:sp>
      <p:sp>
        <p:nvSpPr>
          <p:cNvPr id="11" name="Rectangle 10">
            <a:extLst>
              <a:ext uri="{FF2B5EF4-FFF2-40B4-BE49-F238E27FC236}">
                <a16:creationId xmlns:a16="http://schemas.microsoft.com/office/drawing/2014/main" id="{D9EA82B0-B5AF-A74F-A72D-E95D388002CB}"/>
              </a:ext>
            </a:extLst>
          </p:cNvPr>
          <p:cNvSpPr/>
          <p:nvPr userDrawn="1"/>
        </p:nvSpPr>
        <p:spPr>
          <a:xfrm>
            <a:off x="1" y="1"/>
            <a:ext cx="1443420" cy="1093076"/>
          </a:xfrm>
          <a:prstGeom prst="rect">
            <a:avLst/>
          </a:prstGeom>
          <a:solidFill>
            <a:srgbClr val="CEF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798DE8F0-CF06-8B49-9DDF-E984343AFF36}"/>
              </a:ext>
            </a:extLst>
          </p:cNvPr>
          <p:cNvPicPr>
            <a:picLocks noChangeAspect="1"/>
          </p:cNvPicPr>
          <p:nvPr userDrawn="1"/>
        </p:nvPicPr>
        <p:blipFill>
          <a:blip r:embed="rId2"/>
          <a:stretch>
            <a:fillRect/>
          </a:stretch>
        </p:blipFill>
        <p:spPr>
          <a:xfrm>
            <a:off x="9331631" y="-14013"/>
            <a:ext cx="2860356" cy="1513489"/>
          </a:xfrm>
          <a:prstGeom prst="rect">
            <a:avLst/>
          </a:prstGeom>
        </p:spPr>
      </p:pic>
    </p:spTree>
    <p:extLst>
      <p:ext uri="{BB962C8B-B14F-4D97-AF65-F5344CB8AC3E}">
        <p14:creationId xmlns:p14="http://schemas.microsoft.com/office/powerpoint/2010/main" val="28810398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22704525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3133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0659"/>
            <a:ext cx="9144000" cy="2387600"/>
          </a:xfrm>
          <a:prstGeom prst="rect">
            <a:avLst/>
          </a:prstGeom>
          <a:ln>
            <a:noFill/>
          </a:ln>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880334"/>
            <a:ext cx="9144000" cy="1655762"/>
          </a:xfrm>
          <a:prstGeom prst="rect">
            <a:avLst/>
          </a:prstGeom>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294781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639197" y="6478998"/>
            <a:ext cx="512861" cy="346515"/>
          </a:xfrm>
        </p:spPr>
        <p:txBody>
          <a:bodyPr/>
          <a:lstStyle/>
          <a:p>
            <a:fld id="{330EA680-D336-4FF7-8B7A-9848BB0A1C32}" type="slidenum">
              <a:rPr lang="en-US" smtClean="0"/>
              <a:t>‹#›</a:t>
            </a:fld>
            <a:endParaRPr lang="en-US"/>
          </a:p>
        </p:txBody>
      </p:sp>
      <p:sp>
        <p:nvSpPr>
          <p:cNvPr id="8" name="Title 1">
            <a:extLst>
              <a:ext uri="{FF2B5EF4-FFF2-40B4-BE49-F238E27FC236}">
                <a16:creationId xmlns:a16="http://schemas.microsoft.com/office/drawing/2014/main" id="{97BD29BD-3D3A-965D-0231-CEF8A0D9EA1B}"/>
              </a:ext>
            </a:extLst>
          </p:cNvPr>
          <p:cNvSpPr>
            <a:spLocks noGrp="1"/>
          </p:cNvSpPr>
          <p:nvPr>
            <p:ph type="title"/>
          </p:nvPr>
        </p:nvSpPr>
        <p:spPr>
          <a:xfrm>
            <a:off x="335901" y="278547"/>
            <a:ext cx="10058400" cy="512064"/>
          </a:xfrm>
          <a:prstGeom prst="rect">
            <a:avLst/>
          </a:prstGeom>
        </p:spPr>
        <p:txBody>
          <a:bodyPr>
            <a:normAutofit fontScale="90000"/>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Tree>
    <p:extLst>
      <p:ext uri="{BB962C8B-B14F-4D97-AF65-F5344CB8AC3E}">
        <p14:creationId xmlns:p14="http://schemas.microsoft.com/office/powerpoint/2010/main" val="41867724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681945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a:ln>
            <a:noFill/>
          </a:ln>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426867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903613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42976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96143"/>
            <a:ext cx="3932237" cy="1069975"/>
          </a:xfrm>
          <a:prstGeom prst="rect">
            <a:avLst/>
          </a:prstGeom>
          <a:ln>
            <a:noFill/>
          </a:ln>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196144"/>
            <a:ext cx="6172200" cy="4873625"/>
          </a:xfrm>
          <a:prstGeom prst="rect">
            <a:avLst/>
          </a:prstGeom>
          <a:ln>
            <a:noFill/>
          </a:ln>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66119"/>
            <a:ext cx="3932237" cy="3811588"/>
          </a:xfrm>
          <a:prstGeom prst="rect">
            <a:avLst/>
          </a:prstGeom>
          <a:ln>
            <a:noFill/>
          </a:ln>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545737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a:ln>
            <a:noFill/>
          </a:ln>
        </p:spPr>
        <p:txBody>
          <a:bodyPr/>
          <a:lstStyle/>
          <a:p>
            <a:r>
              <a:rPr lang="en-US"/>
              <a:t>Click to edit Master title style</a:t>
            </a:r>
          </a:p>
        </p:txBody>
      </p:sp>
      <p:sp>
        <p:nvSpPr>
          <p:cNvPr id="3" name="Vertical Text Placeholder 2"/>
          <p:cNvSpPr>
            <a:spLocks noGrp="1"/>
          </p:cNvSpPr>
          <p:nvPr>
            <p:ph type="body" orient="vert" idx="1"/>
          </p:nvPr>
        </p:nvSpPr>
        <p:spPr>
          <a:xfrm>
            <a:off x="625053" y="1340980"/>
            <a:ext cx="10515600" cy="4351338"/>
          </a:xfrm>
          <a:prstGeom prst="rect">
            <a:avLst/>
          </a:prstGeom>
          <a:ln>
            <a:noFill/>
          </a:ln>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340926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9B7-5034-4E32-AF01-E83A38224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D2BDF8-3D0B-448A-81CB-9885CE518B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18AA7-9F6C-4A6C-B203-1B4C763B82F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8CC0E39-42BF-4244-BE98-CFDDE0EA5427}"/>
              </a:ext>
            </a:extLst>
          </p:cNvPr>
          <p:cNvSpPr>
            <a:spLocks noGrp="1"/>
          </p:cNvSpPr>
          <p:nvPr>
            <p:ph type="ftr" sz="quarter" idx="11"/>
          </p:nvPr>
        </p:nvSpPr>
        <p:spPr/>
        <p:txBody>
          <a:bodyPr/>
          <a:lstStyle/>
          <a:p>
            <a:r>
              <a:rPr lang="en-US"/>
              <a:t>TACP &amp; CAS Table Top Review</a:t>
            </a:r>
          </a:p>
        </p:txBody>
      </p:sp>
      <p:sp>
        <p:nvSpPr>
          <p:cNvPr id="6" name="Slide Number Placeholder 5">
            <a:extLst>
              <a:ext uri="{FF2B5EF4-FFF2-40B4-BE49-F238E27FC236}">
                <a16:creationId xmlns:a16="http://schemas.microsoft.com/office/drawing/2014/main" id="{CA5AE2EF-A66E-4FB5-B0AF-A3B8B94BED6C}"/>
              </a:ext>
            </a:extLst>
          </p:cNvPr>
          <p:cNvSpPr>
            <a:spLocks noGrp="1"/>
          </p:cNvSpPr>
          <p:nvPr>
            <p:ph type="sldNum" sz="quarter" idx="12"/>
          </p:nvPr>
        </p:nvSpPr>
        <p:spPr/>
        <p:txBody>
          <a:bodyPr/>
          <a:lstStyle/>
          <a:p>
            <a:fld id="{DAA87C9F-0392-4BB7-96A8-97A5CD3539EB}" type="slidenum">
              <a:rPr lang="en-US" smtClean="0"/>
              <a:t>‹#›</a:t>
            </a:fld>
            <a:endParaRPr lang="en-US"/>
          </a:p>
        </p:txBody>
      </p:sp>
    </p:spTree>
    <p:extLst>
      <p:ext uri="{BB962C8B-B14F-4D97-AF65-F5344CB8AC3E}">
        <p14:creationId xmlns:p14="http://schemas.microsoft.com/office/powerpoint/2010/main" val="18838725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7"/>
        <p:cNvGrpSpPr/>
        <p:nvPr/>
      </p:nvGrpSpPr>
      <p:grpSpPr>
        <a:xfrm>
          <a:off x="0" y="0"/>
          <a:ext cx="0" cy="0"/>
          <a:chOff x="0" y="0"/>
          <a:chExt cx="0" cy="0"/>
        </a:xfrm>
      </p:grpSpPr>
      <p:grpSp>
        <p:nvGrpSpPr>
          <p:cNvPr id="48" name="Google Shape;48;p7"/>
          <p:cNvGrpSpPr/>
          <p:nvPr/>
        </p:nvGrpSpPr>
        <p:grpSpPr>
          <a:xfrm>
            <a:off x="6673398" y="0"/>
            <a:ext cx="5518613" cy="6858189"/>
            <a:chOff x="5005048" y="0"/>
            <a:chExt cx="4138960" cy="5143642"/>
          </a:xfrm>
        </p:grpSpPr>
        <p:sp>
          <p:nvSpPr>
            <p:cNvPr id="49" name="Google Shape;49;p7"/>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 name="Google Shape;50;p7"/>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1" name="Google Shape;51;p7"/>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2" name="Google Shape;52;p7"/>
          <p:cNvSpPr txBox="1">
            <a:spLocks noGrp="1"/>
          </p:cNvSpPr>
          <p:nvPr>
            <p:ph type="title"/>
          </p:nvPr>
        </p:nvSpPr>
        <p:spPr>
          <a:xfrm>
            <a:off x="1140400" y="239435"/>
            <a:ext cx="9728195" cy="632376"/>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 name="Google Shape;53;p7"/>
          <p:cNvSpPr txBox="1">
            <a:spLocks noGrp="1"/>
          </p:cNvSpPr>
          <p:nvPr>
            <p:ph type="body" idx="1"/>
          </p:nvPr>
        </p:nvSpPr>
        <p:spPr>
          <a:xfrm>
            <a:off x="614507" y="1240042"/>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4" name="Google Shape;54;p7"/>
          <p:cNvSpPr txBox="1">
            <a:spLocks noGrp="1"/>
          </p:cNvSpPr>
          <p:nvPr>
            <p:ph type="body" idx="2"/>
          </p:nvPr>
        </p:nvSpPr>
        <p:spPr>
          <a:xfrm>
            <a:off x="4361399" y="1240040"/>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5" name="Google Shape;55;p7"/>
          <p:cNvSpPr txBox="1">
            <a:spLocks noGrp="1"/>
          </p:cNvSpPr>
          <p:nvPr>
            <p:ph type="body" idx="3"/>
          </p:nvPr>
        </p:nvSpPr>
        <p:spPr>
          <a:xfrm>
            <a:off x="8086883" y="1240041"/>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6" name="Google Shape;56;p7"/>
          <p:cNvSpPr txBox="1">
            <a:spLocks noGrp="1"/>
          </p:cNvSpPr>
          <p:nvPr>
            <p:ph type="sldNum" idx="12"/>
          </p:nvPr>
        </p:nvSpPr>
        <p:spPr>
          <a:xfrm>
            <a:off x="11582400" y="6491750"/>
            <a:ext cx="609600" cy="366183"/>
          </a:xfrm>
          <a:prstGeom prst="rect">
            <a:avLst/>
          </a:prstGeom>
        </p:spPr>
        <p:txBody>
          <a:bodyPr spcFirstLastPara="1" wrap="square" lIns="0" tIns="0" rIns="0" bIns="0" anchor="ctr" anchorCtr="0">
            <a:noAutofit/>
          </a:bodyPr>
          <a:lstStyle>
            <a:lvl1pPr lvl="0" algn="ctr"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F8D7FDA2-9D69-8040-B740-EAC80401EBBD}"/>
              </a:ext>
            </a:extLst>
          </p:cNvPr>
          <p:cNvSpPr>
            <a:spLocks noGrp="1"/>
          </p:cNvSpPr>
          <p:nvPr>
            <p:ph type="dt" sz="half" idx="13"/>
          </p:nvPr>
        </p:nvSpPr>
        <p:spPr/>
        <p:txBody>
          <a:bodyPr/>
          <a:lstStyle/>
          <a:p>
            <a:r>
              <a:rPr lang="en-US"/>
              <a:t>19 October 2020</a:t>
            </a:r>
          </a:p>
        </p:txBody>
      </p:sp>
      <p:sp>
        <p:nvSpPr>
          <p:cNvPr id="3" name="Footer Placeholder 2">
            <a:extLst>
              <a:ext uri="{FF2B5EF4-FFF2-40B4-BE49-F238E27FC236}">
                <a16:creationId xmlns:a16="http://schemas.microsoft.com/office/drawing/2014/main" id="{F7F195D1-7213-1443-B097-E8D708BD1716}"/>
              </a:ext>
            </a:extLst>
          </p:cNvPr>
          <p:cNvSpPr>
            <a:spLocks noGrp="1"/>
          </p:cNvSpPr>
          <p:nvPr>
            <p:ph type="ftr" sz="quarter" idx="14"/>
          </p:nvPr>
        </p:nvSpPr>
        <p:spPr/>
        <p:txBody>
          <a:bodyPr/>
          <a:lstStyle/>
          <a:p>
            <a:r>
              <a:rPr lang="en-US"/>
              <a:t>CAS 2020 Annual Project Review</a:t>
            </a:r>
          </a:p>
        </p:txBody>
      </p:sp>
    </p:spTree>
    <p:extLst>
      <p:ext uri="{BB962C8B-B14F-4D97-AF65-F5344CB8AC3E}">
        <p14:creationId xmlns:p14="http://schemas.microsoft.com/office/powerpoint/2010/main" val="38389872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Subtitle">
  <p:cSld name="Subtitle">
    <p:bg>
      <p:bgPr>
        <a:gradFill>
          <a:gsLst>
            <a:gs pos="0">
              <a:schemeClr val="accent1"/>
            </a:gs>
            <a:gs pos="100000">
              <a:srgbClr val="D1F6FF"/>
            </a:gs>
          </a:gsLst>
          <a:path path="circle">
            <a:fillToRect l="100000" t="100000"/>
          </a:path>
          <a:tileRect r="-100000" b="-100000"/>
        </a:gradFill>
        <a:effectLst/>
      </p:bgPr>
    </p:bg>
    <p:spTree>
      <p:nvGrpSpPr>
        <p:cNvPr id="1" name="Shape 15"/>
        <p:cNvGrpSpPr/>
        <p:nvPr/>
      </p:nvGrpSpPr>
      <p:grpSpPr>
        <a:xfrm>
          <a:off x="0" y="0"/>
          <a:ext cx="0" cy="0"/>
          <a:chOff x="0" y="0"/>
          <a:chExt cx="0" cy="0"/>
        </a:xfrm>
      </p:grpSpPr>
      <p:grpSp>
        <p:nvGrpSpPr>
          <p:cNvPr id="16" name="Google Shape;16;p3"/>
          <p:cNvGrpSpPr/>
          <p:nvPr/>
        </p:nvGrpSpPr>
        <p:grpSpPr>
          <a:xfrm>
            <a:off x="4104804" y="0"/>
            <a:ext cx="8087185" cy="6858189"/>
            <a:chOff x="2052402" y="0"/>
            <a:chExt cx="6065389" cy="5143642"/>
          </a:xfrm>
        </p:grpSpPr>
        <p:sp>
          <p:nvSpPr>
            <p:cNvPr id="17" name="Google Shape;17;p3"/>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8" name="Google Shape;18;p3"/>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 name="Google Shape;19;p3"/>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20" name="Google Shape;20;p3"/>
          <p:cNvSpPr txBox="1">
            <a:spLocks noGrp="1"/>
          </p:cNvSpPr>
          <p:nvPr>
            <p:ph type="ctrTitle"/>
          </p:nvPr>
        </p:nvSpPr>
        <p:spPr>
          <a:xfrm>
            <a:off x="914400" y="2224201"/>
            <a:ext cx="10363200" cy="1748800"/>
          </a:xfrm>
          <a:prstGeom prst="rect">
            <a:avLst/>
          </a:prstGeom>
        </p:spPr>
        <p:txBody>
          <a:bodyPr spcFirstLastPara="1" wrap="square" lIns="0" tIns="0" rIns="0" bIns="0" anchor="b" anchorCtr="0">
            <a:noAutofit/>
          </a:bodyPr>
          <a:lstStyle>
            <a:lvl1pPr lvl="0" rtl="0">
              <a:spcBef>
                <a:spcPts val="0"/>
              </a:spcBef>
              <a:spcAft>
                <a:spcPts val="0"/>
              </a:spcAft>
              <a:buClr>
                <a:schemeClr val="accent2"/>
              </a:buClr>
              <a:buSzPts val="4800"/>
              <a:buNone/>
              <a:defRPr sz="6400">
                <a:solidFill>
                  <a:schemeClr val="accent2"/>
                </a:solidFill>
              </a:defRPr>
            </a:lvl1pPr>
            <a:lvl2pPr lvl="1" rtl="0">
              <a:spcBef>
                <a:spcPts val="0"/>
              </a:spcBef>
              <a:spcAft>
                <a:spcPts val="0"/>
              </a:spcAft>
              <a:buClr>
                <a:schemeClr val="accent2"/>
              </a:buClr>
              <a:buSzPts val="4800"/>
              <a:buNone/>
              <a:defRPr sz="6400">
                <a:solidFill>
                  <a:schemeClr val="accent2"/>
                </a:solidFill>
              </a:defRPr>
            </a:lvl2pPr>
            <a:lvl3pPr lvl="2" rtl="0">
              <a:spcBef>
                <a:spcPts val="0"/>
              </a:spcBef>
              <a:spcAft>
                <a:spcPts val="0"/>
              </a:spcAft>
              <a:buClr>
                <a:schemeClr val="accent2"/>
              </a:buClr>
              <a:buSzPts val="4800"/>
              <a:buNone/>
              <a:defRPr sz="6400">
                <a:solidFill>
                  <a:schemeClr val="accent2"/>
                </a:solidFill>
              </a:defRPr>
            </a:lvl3pPr>
            <a:lvl4pPr lvl="3" rtl="0">
              <a:spcBef>
                <a:spcPts val="0"/>
              </a:spcBef>
              <a:spcAft>
                <a:spcPts val="0"/>
              </a:spcAft>
              <a:buClr>
                <a:schemeClr val="accent2"/>
              </a:buClr>
              <a:buSzPts val="4800"/>
              <a:buNone/>
              <a:defRPr sz="6400">
                <a:solidFill>
                  <a:schemeClr val="accent2"/>
                </a:solidFill>
              </a:defRPr>
            </a:lvl4pPr>
            <a:lvl5pPr lvl="4" rtl="0">
              <a:spcBef>
                <a:spcPts val="0"/>
              </a:spcBef>
              <a:spcAft>
                <a:spcPts val="0"/>
              </a:spcAft>
              <a:buClr>
                <a:schemeClr val="accent2"/>
              </a:buClr>
              <a:buSzPts val="4800"/>
              <a:buNone/>
              <a:defRPr sz="6400">
                <a:solidFill>
                  <a:schemeClr val="accent2"/>
                </a:solidFill>
              </a:defRPr>
            </a:lvl5pPr>
            <a:lvl6pPr lvl="5" rtl="0">
              <a:spcBef>
                <a:spcPts val="0"/>
              </a:spcBef>
              <a:spcAft>
                <a:spcPts val="0"/>
              </a:spcAft>
              <a:buClr>
                <a:schemeClr val="accent2"/>
              </a:buClr>
              <a:buSzPts val="4800"/>
              <a:buNone/>
              <a:defRPr sz="6400">
                <a:solidFill>
                  <a:schemeClr val="accent2"/>
                </a:solidFill>
              </a:defRPr>
            </a:lvl6pPr>
            <a:lvl7pPr lvl="6" rtl="0">
              <a:spcBef>
                <a:spcPts val="0"/>
              </a:spcBef>
              <a:spcAft>
                <a:spcPts val="0"/>
              </a:spcAft>
              <a:buClr>
                <a:schemeClr val="accent2"/>
              </a:buClr>
              <a:buSzPts val="4800"/>
              <a:buNone/>
              <a:defRPr sz="6400">
                <a:solidFill>
                  <a:schemeClr val="accent2"/>
                </a:solidFill>
              </a:defRPr>
            </a:lvl7pPr>
            <a:lvl8pPr lvl="7" rtl="0">
              <a:spcBef>
                <a:spcPts val="0"/>
              </a:spcBef>
              <a:spcAft>
                <a:spcPts val="0"/>
              </a:spcAft>
              <a:buClr>
                <a:schemeClr val="accent2"/>
              </a:buClr>
              <a:buSzPts val="4800"/>
              <a:buNone/>
              <a:defRPr sz="6400">
                <a:solidFill>
                  <a:schemeClr val="accent2"/>
                </a:solidFill>
              </a:defRPr>
            </a:lvl8pPr>
            <a:lvl9pPr lvl="8" rtl="0">
              <a:spcBef>
                <a:spcPts val="0"/>
              </a:spcBef>
              <a:spcAft>
                <a:spcPts val="0"/>
              </a:spcAft>
              <a:buClr>
                <a:schemeClr val="accent2"/>
              </a:buClr>
              <a:buSzPts val="4800"/>
              <a:buNone/>
              <a:defRPr sz="6400">
                <a:solidFill>
                  <a:schemeClr val="accent2"/>
                </a:solidFill>
              </a:defRPr>
            </a:lvl9pPr>
          </a:lstStyle>
          <a:p>
            <a:endParaRPr/>
          </a:p>
        </p:txBody>
      </p:sp>
      <p:sp>
        <p:nvSpPr>
          <p:cNvPr id="21" name="Google Shape;21;p3"/>
          <p:cNvSpPr txBox="1">
            <a:spLocks noGrp="1"/>
          </p:cNvSpPr>
          <p:nvPr>
            <p:ph type="subTitle" idx="1"/>
          </p:nvPr>
        </p:nvSpPr>
        <p:spPr>
          <a:xfrm>
            <a:off x="914400" y="4102203"/>
            <a:ext cx="10363200" cy="531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2400"/>
              <a:buNone/>
              <a:defRPr/>
            </a:lvl1pPr>
            <a:lvl2pPr lvl="1" rtl="0">
              <a:spcBef>
                <a:spcPts val="800"/>
              </a:spcBef>
              <a:spcAft>
                <a:spcPts val="0"/>
              </a:spcAft>
              <a:buClr>
                <a:schemeClr val="dk1"/>
              </a:buClr>
              <a:buSzPts val="3000"/>
              <a:buNone/>
              <a:defRPr sz="4000"/>
            </a:lvl2pPr>
            <a:lvl3pPr lvl="2" rtl="0">
              <a:spcBef>
                <a:spcPts val="800"/>
              </a:spcBef>
              <a:spcAft>
                <a:spcPts val="0"/>
              </a:spcAft>
              <a:buSzPts val="3000"/>
              <a:buNone/>
              <a:defRPr sz="4000"/>
            </a:lvl3pPr>
            <a:lvl4pPr lvl="3" rtl="0">
              <a:spcBef>
                <a:spcPts val="800"/>
              </a:spcBef>
              <a:spcAft>
                <a:spcPts val="0"/>
              </a:spcAft>
              <a:buSzPts val="3000"/>
              <a:buNone/>
              <a:defRPr sz="4000"/>
            </a:lvl4pPr>
            <a:lvl5pPr lvl="4" rtl="0">
              <a:spcBef>
                <a:spcPts val="800"/>
              </a:spcBef>
              <a:spcAft>
                <a:spcPts val="0"/>
              </a:spcAft>
              <a:buSzPts val="3000"/>
              <a:buNone/>
              <a:defRPr sz="4000"/>
            </a:lvl5pPr>
            <a:lvl6pPr lvl="5" rtl="0">
              <a:spcBef>
                <a:spcPts val="800"/>
              </a:spcBef>
              <a:spcAft>
                <a:spcPts val="0"/>
              </a:spcAft>
              <a:buSzPts val="3000"/>
              <a:buNone/>
              <a:defRPr sz="4000"/>
            </a:lvl6pPr>
            <a:lvl7pPr lvl="6" rtl="0">
              <a:spcBef>
                <a:spcPts val="800"/>
              </a:spcBef>
              <a:spcAft>
                <a:spcPts val="0"/>
              </a:spcAft>
              <a:buSzPts val="3000"/>
              <a:buNone/>
              <a:defRPr sz="4000"/>
            </a:lvl7pPr>
            <a:lvl8pPr lvl="7" rtl="0">
              <a:spcBef>
                <a:spcPts val="800"/>
              </a:spcBef>
              <a:spcAft>
                <a:spcPts val="0"/>
              </a:spcAft>
              <a:buSzPts val="3000"/>
              <a:buNone/>
              <a:defRPr sz="4000"/>
            </a:lvl8pPr>
            <a:lvl9pPr lvl="8" rtl="0">
              <a:spcBef>
                <a:spcPts val="800"/>
              </a:spcBef>
              <a:spcAft>
                <a:spcPts val="800"/>
              </a:spcAft>
              <a:buSzPts val="3000"/>
              <a:buNone/>
              <a:defRPr sz="4000"/>
            </a:lvl9pPr>
          </a:lstStyle>
          <a:p>
            <a:endParaRPr/>
          </a:p>
        </p:txBody>
      </p:sp>
      <p:sp>
        <p:nvSpPr>
          <p:cNvPr id="2" name="Date Placeholder 1">
            <a:extLst>
              <a:ext uri="{FF2B5EF4-FFF2-40B4-BE49-F238E27FC236}">
                <a16:creationId xmlns:a16="http://schemas.microsoft.com/office/drawing/2014/main" id="{B17B630C-F102-ED41-8896-BC36D40752AB}"/>
              </a:ext>
            </a:extLst>
          </p:cNvPr>
          <p:cNvSpPr>
            <a:spLocks noGrp="1"/>
          </p:cNvSpPr>
          <p:nvPr>
            <p:ph type="dt" sz="half" idx="10"/>
          </p:nvPr>
        </p:nvSpPr>
        <p:spPr/>
        <p:txBody>
          <a:bodyPr/>
          <a:lstStyle/>
          <a:p>
            <a:r>
              <a:rPr lang="en-US"/>
              <a:t>19 October 2020</a:t>
            </a:r>
          </a:p>
        </p:txBody>
      </p:sp>
      <p:sp>
        <p:nvSpPr>
          <p:cNvPr id="3" name="Footer Placeholder 2">
            <a:extLst>
              <a:ext uri="{FF2B5EF4-FFF2-40B4-BE49-F238E27FC236}">
                <a16:creationId xmlns:a16="http://schemas.microsoft.com/office/drawing/2014/main" id="{DCF7BDA0-05F2-8346-A83A-9E5D782CEAB6}"/>
              </a:ext>
            </a:extLst>
          </p:cNvPr>
          <p:cNvSpPr>
            <a:spLocks noGrp="1"/>
          </p:cNvSpPr>
          <p:nvPr>
            <p:ph type="ftr" sz="quarter" idx="11"/>
          </p:nvPr>
        </p:nvSpPr>
        <p:spPr/>
        <p:txBody>
          <a:bodyPr/>
          <a:lstStyle/>
          <a:p>
            <a:r>
              <a:rPr lang="en-US"/>
              <a:t>CAS 2020 Annual Project Review</a:t>
            </a:r>
          </a:p>
        </p:txBody>
      </p:sp>
      <p:sp>
        <p:nvSpPr>
          <p:cNvPr id="4" name="Slide Number Placeholder 3">
            <a:extLst>
              <a:ext uri="{FF2B5EF4-FFF2-40B4-BE49-F238E27FC236}">
                <a16:creationId xmlns:a16="http://schemas.microsoft.com/office/drawing/2014/main" id="{D9395AFE-769B-E24E-BF41-754790A9CD77}"/>
              </a:ext>
            </a:extLst>
          </p:cNvPr>
          <p:cNvSpPr>
            <a:spLocks noGrp="1"/>
          </p:cNvSpPr>
          <p:nvPr>
            <p:ph type="sldNum" idx="12"/>
          </p:nvPr>
        </p:nvSpPr>
        <p:spPr>
          <a:xfrm>
            <a:off x="11582400" y="6491750"/>
            <a:ext cx="609600" cy="366183"/>
          </a:xfrm>
        </p:spPr>
        <p:txBody>
          <a:bodyPr/>
          <a:lstStyle>
            <a:lvl1pPr algn="ctr">
              <a:defRPr/>
            </a:lvl1pPr>
          </a:lstStyle>
          <a:p>
            <a:fld id="{00000000-1234-1234-1234-123412341234}" type="slidenum">
              <a:rPr lang="en" smtClean="0"/>
              <a:pPr/>
              <a:t>‹#›</a:t>
            </a:fld>
            <a:endParaRPr lang="en"/>
          </a:p>
        </p:txBody>
      </p:sp>
      <p:sp>
        <p:nvSpPr>
          <p:cNvPr id="11" name="Rectangle 10">
            <a:extLst>
              <a:ext uri="{FF2B5EF4-FFF2-40B4-BE49-F238E27FC236}">
                <a16:creationId xmlns:a16="http://schemas.microsoft.com/office/drawing/2014/main" id="{D9EA82B0-B5AF-A74F-A72D-E95D388002CB}"/>
              </a:ext>
            </a:extLst>
          </p:cNvPr>
          <p:cNvSpPr/>
          <p:nvPr userDrawn="1"/>
        </p:nvSpPr>
        <p:spPr>
          <a:xfrm>
            <a:off x="1" y="1"/>
            <a:ext cx="1443420" cy="1093076"/>
          </a:xfrm>
          <a:prstGeom prst="rect">
            <a:avLst/>
          </a:prstGeom>
          <a:solidFill>
            <a:srgbClr val="CEF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798DE8F0-CF06-8B49-9DDF-E984343AFF36}"/>
              </a:ext>
            </a:extLst>
          </p:cNvPr>
          <p:cNvPicPr>
            <a:picLocks noChangeAspect="1"/>
          </p:cNvPicPr>
          <p:nvPr userDrawn="1"/>
        </p:nvPicPr>
        <p:blipFill>
          <a:blip r:embed="rId2"/>
          <a:stretch>
            <a:fillRect/>
          </a:stretch>
        </p:blipFill>
        <p:spPr>
          <a:xfrm>
            <a:off x="9331631" y="-14013"/>
            <a:ext cx="2860356" cy="1513489"/>
          </a:xfrm>
          <a:prstGeom prst="rect">
            <a:avLst/>
          </a:prstGeom>
        </p:spPr>
      </p:pic>
    </p:spTree>
    <p:extLst>
      <p:ext uri="{BB962C8B-B14F-4D97-AF65-F5344CB8AC3E}">
        <p14:creationId xmlns:p14="http://schemas.microsoft.com/office/powerpoint/2010/main" val="25897710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22704525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49924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5354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09277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56349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08157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54401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78570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16596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01716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24257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12269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5681" y="1585560"/>
            <a:ext cx="11060640" cy="2304300"/>
          </a:xfrm>
          <a:prstGeom prst="rect">
            <a:avLst/>
          </a:prstGeom>
        </p:spPr>
        <p:txBody>
          <a:bodyPr anchor="b">
            <a:normAutofit/>
          </a:bodyPr>
          <a:lstStyle>
            <a:lvl1pPr algn="ctr">
              <a:defRPr sz="4000">
                <a:solidFill>
                  <a:srgbClr val="000090"/>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889860"/>
            <a:ext cx="9144000" cy="2304300"/>
          </a:xfrm>
          <a:prstGeom prst="rect">
            <a:avLst/>
          </a:prstGeom>
        </p:spPr>
        <p:txBody>
          <a:bodyPr/>
          <a:lstStyle>
            <a:lvl1pPr marL="0" indent="0" algn="ct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939836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5"/>
          <p:cNvSpPr txBox="1">
            <a:spLocks/>
          </p:cNvSpPr>
          <p:nvPr userDrawn="1"/>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A5B549E0-CAC4-46C6-A9EA-780694F98982}"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187582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A5B549E0-CAC4-46C6-A9EA-780694F98982}"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101600" y="1187957"/>
            <a:ext cx="11988800" cy="5554156"/>
          </a:xfrm>
          <a:prstGeom prst="rect">
            <a:avLst/>
          </a:prstGeom>
        </p:spPr>
        <p:txBody>
          <a:bodyPr/>
          <a:lstStyle>
            <a:lvl1pPr>
              <a:buClr>
                <a:schemeClr val="accent2">
                  <a:lumMod val="75000"/>
                </a:schemeClr>
              </a:buClr>
              <a:defRPr sz="2400" b="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8"/>
          <p:cNvSpPr>
            <a:spLocks noGrp="1"/>
          </p:cNvSpPr>
          <p:nvPr>
            <p:ph type="title"/>
          </p:nvPr>
        </p:nvSpPr>
        <p:spPr bwMode="auto">
          <a:xfrm>
            <a:off x="101600" y="115887"/>
            <a:ext cx="10212939" cy="615950"/>
          </a:xfrm>
          <a:prstGeom prst="rect">
            <a:avLst/>
          </a:prstGeom>
          <a:noFill/>
          <a:ln w="9525">
            <a:noFill/>
            <a:miter lim="800000"/>
            <a:headEnd/>
            <a:tailEnd/>
          </a:ln>
        </p:spPr>
        <p:txBody>
          <a:bodyPr/>
          <a:lstStyle>
            <a:lvl1pPr algn="l">
              <a:defRPr sz="3600">
                <a:solidFill>
                  <a:schemeClr val="tx1"/>
                </a:solidFill>
              </a:defRPr>
            </a:lvl1pPr>
          </a:lstStyle>
          <a:p>
            <a:pPr lvl="0"/>
            <a:r>
              <a:rPr lang="en-US"/>
              <a:t>Click to edit Master title style</a:t>
            </a:r>
          </a:p>
        </p:txBody>
      </p:sp>
    </p:spTree>
    <p:extLst>
      <p:ext uri="{BB962C8B-B14F-4D97-AF65-F5344CB8AC3E}">
        <p14:creationId xmlns:p14="http://schemas.microsoft.com/office/powerpoint/2010/main" val="18810036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309647" y="702245"/>
            <a:ext cx="10241333"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4F469937-DA24-445A-AEAE-5B92C5119800}"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309647" y="164575"/>
            <a:ext cx="10241333" cy="639762"/>
          </a:xfrm>
          <a:prstGeom prst="rect">
            <a:avLst/>
          </a:prstGeom>
        </p:spPr>
        <p:txBody>
          <a:bodyPr/>
          <a:lstStyle>
            <a:lvl1pPr>
              <a:defRPr sz="3600">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104821" y="1047891"/>
            <a:ext cx="5889580" cy="5078273"/>
          </a:xfrm>
          <a:prstGeom prst="rect">
            <a:avLst/>
          </a:prstGeom>
        </p:spPr>
        <p:txBody>
          <a:bodyPr/>
          <a:lstStyle>
            <a:lvl1pPr>
              <a:buClr>
                <a:schemeClr val="accent2">
                  <a:lumMod val="75000"/>
                </a:schemeClr>
              </a:buClr>
              <a:defRPr sz="2400" b="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599" y="1047891"/>
            <a:ext cx="5890684" cy="5078273"/>
          </a:xfrm>
          <a:prstGeom prst="rect">
            <a:avLst/>
          </a:prstGeom>
        </p:spPr>
        <p:txBody>
          <a:bodyPr/>
          <a:lstStyle>
            <a:lvl1pPr>
              <a:buClr>
                <a:schemeClr val="accent2">
                  <a:lumMod val="75000"/>
                </a:schemeClr>
              </a:buClr>
              <a:defRPr sz="2400" b="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1071590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userDrawn="1"/>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51249827-F3E5-4D2E-B12E-91CD33FED760}"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7" name="Title Placeholder 8"/>
          <p:cNvSpPr>
            <a:spLocks noGrp="1"/>
          </p:cNvSpPr>
          <p:nvPr>
            <p:ph type="title"/>
          </p:nvPr>
        </p:nvSpPr>
        <p:spPr bwMode="auto">
          <a:xfrm>
            <a:off x="203201" y="167508"/>
            <a:ext cx="10314539" cy="615950"/>
          </a:xfrm>
          <a:prstGeom prst="rect">
            <a:avLst/>
          </a:prstGeom>
          <a:noFill/>
          <a:ln w="9525">
            <a:noFill/>
            <a:miter lim="800000"/>
            <a:headEnd/>
            <a:tailEnd/>
          </a:ln>
        </p:spPr>
        <p:txBody>
          <a:bodyPr/>
          <a:lstStyle>
            <a:lvl1pPr algn="l">
              <a:defRPr sz="3600">
                <a:solidFill>
                  <a:schemeClr val="tx1"/>
                </a:solidFill>
              </a:defRPr>
            </a:lvl1pPr>
          </a:lstStyle>
          <a:p>
            <a:pPr lvl="0"/>
            <a:r>
              <a:rPr lang="en-US"/>
              <a:t>Click to edit Master title style</a:t>
            </a:r>
          </a:p>
        </p:txBody>
      </p:sp>
    </p:spTree>
    <p:extLst>
      <p:ext uri="{BB962C8B-B14F-4D97-AF65-F5344CB8AC3E}">
        <p14:creationId xmlns:p14="http://schemas.microsoft.com/office/powerpoint/2010/main" val="209847459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DEF3B7A3-EF04-45B7-A3FD-15CB0DCC1290}"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Footer Placeholder 4"/>
          <p:cNvSpPr>
            <a:spLocks noGrp="1"/>
          </p:cNvSpPr>
          <p:nvPr>
            <p:ph type="ftr" sz="quarter" idx="11"/>
          </p:nvPr>
        </p:nvSpPr>
        <p:spPr>
          <a:xfrm>
            <a:off x="4165600" y="6629400"/>
            <a:ext cx="3860800" cy="2286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8939138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Slide Number Placeholder 5"/>
          <p:cNvSpPr txBox="1">
            <a:spLocks/>
          </p:cNvSpPr>
          <p:nvPr/>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0B50B06D-AE48-40B1-9171-EAA8B03DF4BD}"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7"/>
          <p:cNvSpPr>
            <a:spLocks noGrp="1"/>
          </p:cNvSpPr>
          <p:nvPr>
            <p:ph type="ftr" sz="quarter" idx="11"/>
          </p:nvPr>
        </p:nvSpPr>
        <p:spPr>
          <a:xfrm>
            <a:off x="4165600" y="6629400"/>
            <a:ext cx="3860800" cy="228600"/>
          </a:xfrm>
          <a:prstGeom prst="rect">
            <a:avLst/>
          </a:prstGeom>
        </p:spPr>
        <p:txBody>
          <a:bodyPr/>
          <a:lstStyle>
            <a:lvl1pPr>
              <a:defRPr/>
            </a:lvl1pPr>
          </a:lstStyle>
          <a:p>
            <a:pPr>
              <a:defRPr/>
            </a:pPr>
            <a:endParaRPr lang="en-US"/>
          </a:p>
        </p:txBody>
      </p:sp>
      <p:sp>
        <p:nvSpPr>
          <p:cNvPr id="9" name="Title Placeholder 8">
            <a:extLst>
              <a:ext uri="{FF2B5EF4-FFF2-40B4-BE49-F238E27FC236}">
                <a16:creationId xmlns:a16="http://schemas.microsoft.com/office/drawing/2014/main" id="{DB17DF80-AB33-F7FB-464D-61E2D0382E11}"/>
              </a:ext>
            </a:extLst>
          </p:cNvPr>
          <p:cNvSpPr>
            <a:spLocks noGrp="1"/>
          </p:cNvSpPr>
          <p:nvPr>
            <p:ph type="title"/>
          </p:nvPr>
        </p:nvSpPr>
        <p:spPr bwMode="auto">
          <a:xfrm>
            <a:off x="203201" y="167508"/>
            <a:ext cx="10314539" cy="615950"/>
          </a:xfrm>
          <a:prstGeom prst="rect">
            <a:avLst/>
          </a:prstGeom>
          <a:noFill/>
          <a:ln w="9525">
            <a:noFill/>
            <a:miter lim="800000"/>
            <a:headEnd/>
            <a:tailEnd/>
          </a:ln>
        </p:spPr>
        <p:txBody>
          <a:bodyPr/>
          <a:lstStyle>
            <a:lvl1pPr algn="l">
              <a:defRPr sz="3600">
                <a:solidFill>
                  <a:schemeClr val="tx1"/>
                </a:solidFill>
              </a:defRPr>
            </a:lvl1pPr>
          </a:lstStyle>
          <a:p>
            <a:pPr lvl="0"/>
            <a:r>
              <a:rPr lang="en-US"/>
              <a:t>Click to edit Master title style</a:t>
            </a:r>
          </a:p>
        </p:txBody>
      </p:sp>
    </p:spTree>
    <p:extLst>
      <p:ext uri="{BB962C8B-B14F-4D97-AF65-F5344CB8AC3E}">
        <p14:creationId xmlns:p14="http://schemas.microsoft.com/office/powerpoint/2010/main" val="13420974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BCD15039-814E-49A4-9A11-5B93AD382A16}"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371601"/>
            <a:ext cx="4011084" cy="4754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pPr>
              <a:defRPr/>
            </a:pPr>
            <a:endParaRPr lang="en-US"/>
          </a:p>
        </p:txBody>
      </p:sp>
      <p:sp>
        <p:nvSpPr>
          <p:cNvPr id="7" name="Title Placeholder 8">
            <a:extLst>
              <a:ext uri="{FF2B5EF4-FFF2-40B4-BE49-F238E27FC236}">
                <a16:creationId xmlns:a16="http://schemas.microsoft.com/office/drawing/2014/main" id="{3FBA428B-D98B-22F0-97F8-F70D303DB5C6}"/>
              </a:ext>
            </a:extLst>
          </p:cNvPr>
          <p:cNvSpPr txBox="1">
            <a:spLocks/>
          </p:cNvSpPr>
          <p:nvPr userDrawn="1"/>
        </p:nvSpPr>
        <p:spPr bwMode="auto">
          <a:xfrm>
            <a:off x="203201" y="167508"/>
            <a:ext cx="10314539" cy="615950"/>
          </a:xfrm>
          <a:prstGeom prst="rect">
            <a:avLst/>
          </a:prstGeom>
          <a:noFill/>
          <a:ln w="9525">
            <a:noFill/>
            <a:miter lim="800000"/>
            <a:headEnd/>
            <a:tailEnd/>
          </a:ln>
        </p:spPr>
        <p:txBody>
          <a:bodyPr/>
          <a:lstStyle>
            <a:lvl1pPr algn="l" rtl="0" eaLnBrk="0" fontAlgn="base" hangingPunct="0">
              <a:spcBef>
                <a:spcPct val="0"/>
              </a:spcBef>
              <a:spcAft>
                <a:spcPct val="0"/>
              </a:spcAft>
              <a:defRPr sz="3600" b="1" kern="1200">
                <a:solidFill>
                  <a:schemeClr val="tx1"/>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200" algn="ctr" rtl="0" eaLnBrk="1" fontAlgn="base" hangingPunct="1">
              <a:spcBef>
                <a:spcPct val="0"/>
              </a:spcBef>
              <a:spcAft>
                <a:spcPct val="0"/>
              </a:spcAft>
              <a:defRPr sz="3600" b="1">
                <a:solidFill>
                  <a:schemeClr val="bg1"/>
                </a:solidFill>
                <a:latin typeface="Calibri" pitchFamily="34" charset="0"/>
              </a:defRPr>
            </a:lvl6pPr>
            <a:lvl7pPr marL="914400" algn="ctr" rtl="0" eaLnBrk="1" fontAlgn="base" hangingPunct="1">
              <a:spcBef>
                <a:spcPct val="0"/>
              </a:spcBef>
              <a:spcAft>
                <a:spcPct val="0"/>
              </a:spcAft>
              <a:defRPr sz="3600" b="1">
                <a:solidFill>
                  <a:schemeClr val="bg1"/>
                </a:solidFill>
                <a:latin typeface="Calibri" pitchFamily="34" charset="0"/>
              </a:defRPr>
            </a:lvl7pPr>
            <a:lvl8pPr marL="1371600" algn="ctr" rtl="0" eaLnBrk="1" fontAlgn="base" hangingPunct="1">
              <a:spcBef>
                <a:spcPct val="0"/>
              </a:spcBef>
              <a:spcAft>
                <a:spcPct val="0"/>
              </a:spcAft>
              <a:defRPr sz="3600" b="1">
                <a:solidFill>
                  <a:schemeClr val="bg1"/>
                </a:solidFill>
                <a:latin typeface="Calibri" pitchFamily="34" charset="0"/>
              </a:defRPr>
            </a:lvl8pPr>
            <a:lvl9pPr marL="1828800" algn="ctr" rtl="0" eaLnBrk="1" fontAlgn="base" hangingPunct="1">
              <a:spcBef>
                <a:spcPct val="0"/>
              </a:spcBef>
              <a:spcAft>
                <a:spcPct val="0"/>
              </a:spcAft>
              <a:defRPr sz="3600" b="1">
                <a:solidFill>
                  <a:schemeClr val="bg1"/>
                </a:solidFill>
                <a:latin typeface="Calibri" pitchFamily="34" charset="0"/>
              </a:defRPr>
            </a:lvl9pPr>
          </a:lstStyle>
          <a:p>
            <a:r>
              <a:rPr lang="en-US"/>
              <a:t>Click to edit Master title style</a:t>
            </a:r>
          </a:p>
        </p:txBody>
      </p:sp>
    </p:spTree>
    <p:extLst>
      <p:ext uri="{BB962C8B-B14F-4D97-AF65-F5344CB8AC3E}">
        <p14:creationId xmlns:p14="http://schemas.microsoft.com/office/powerpoint/2010/main" val="499586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8131465"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1CD547F3-9DAC-4FD2-9013-A03D8EDC6234}" type="slidenum">
              <a:rPr lang="en-US" altLang="en-US" sz="100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100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4537758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4" y="1463042"/>
            <a:ext cx="5640681" cy="4526671"/>
          </a:xfrm>
        </p:spPr>
        <p:txBody>
          <a:bodyPr/>
          <a:lstStyle>
            <a:lvl1pPr marL="216694" marR="0" indent="-216694" algn="l" defTabSz="342900" rtl="0" eaLnBrk="1" fontAlgn="auto" latinLnBrk="0" hangingPunct="1">
              <a:lnSpc>
                <a:spcPct val="100000"/>
              </a:lnSpc>
              <a:spcBef>
                <a:spcPts val="0"/>
              </a:spcBef>
              <a:spcAft>
                <a:spcPts val="450"/>
              </a:spcAft>
              <a:buClrTx/>
              <a:buSzTx/>
              <a:buFont typeface="Wingdings" charset="2"/>
              <a:buChar char="§"/>
              <a:tabLst/>
              <a:defRPr/>
            </a:lvl1pPr>
            <a:lvl2pPr marL="389335" marR="0" indent="-172641" algn="l" defTabSz="342900" rtl="0" eaLnBrk="1" fontAlgn="auto" latinLnBrk="0" hangingPunct="1">
              <a:lnSpc>
                <a:spcPct val="100000"/>
              </a:lnSpc>
              <a:spcBef>
                <a:spcPts val="0"/>
              </a:spcBef>
              <a:spcAft>
                <a:spcPts val="450"/>
              </a:spcAft>
              <a:buClrTx/>
              <a:buSzTx/>
              <a:buFont typeface="Lucida Grande"/>
              <a:buChar char="›"/>
              <a:tabLst/>
              <a:defRPr/>
            </a:lvl2pPr>
            <a:lvl3pPr marL="553641" marR="0" indent="-164306" algn="l" defTabSz="342900" rtl="0" eaLnBrk="1" fontAlgn="auto" latinLnBrk="0" hangingPunct="1">
              <a:lnSpc>
                <a:spcPct val="100000"/>
              </a:lnSpc>
              <a:spcBef>
                <a:spcPts val="0"/>
              </a:spcBef>
              <a:spcAft>
                <a:spcPts val="450"/>
              </a:spcAft>
              <a:buClrTx/>
              <a:buSzTx/>
              <a:buFont typeface="Wingdings" charset="2"/>
              <a:buChar char="§"/>
              <a:tabLst/>
              <a:defRPr/>
            </a:lvl3pPr>
            <a:lvl4pPr marL="727472" marR="0" indent="-173831" algn="l" defTabSz="342900" rtl="0" eaLnBrk="1" fontAlgn="auto" latinLnBrk="0" hangingPunct="1">
              <a:lnSpc>
                <a:spcPct val="100000"/>
              </a:lnSpc>
              <a:spcBef>
                <a:spcPts val="0"/>
              </a:spcBef>
              <a:spcAft>
                <a:spcPts val="450"/>
              </a:spcAft>
              <a:buClrTx/>
              <a:buSzTx/>
              <a:buFont typeface="Lucida Grande"/>
              <a:buChar char="»"/>
              <a:tabLst/>
              <a:defRPr/>
            </a:lvl4pPr>
          </a:lstStyle>
          <a:p>
            <a:pPr marL="216694" marR="0" lvl="0" indent="-216694" algn="l" defTabSz="342900" rtl="0" eaLnBrk="1" fontAlgn="auto" latinLnBrk="0" hangingPunct="1">
              <a:lnSpc>
                <a:spcPct val="100000"/>
              </a:lnSpc>
              <a:spcBef>
                <a:spcPts val="0"/>
              </a:spcBef>
              <a:spcAft>
                <a:spcPts val="450"/>
              </a:spcAft>
              <a:buClrTx/>
              <a:buSzTx/>
              <a:buFont typeface="Wingdings" charset="2"/>
              <a:buChar char="§"/>
              <a:tabLst/>
              <a:defRPr/>
            </a:pPr>
            <a:r>
              <a:rPr kumimoji="0" lang="en-US" sz="1500" b="0" i="0" u="none" strike="noStrike" kern="1200" cap="none" spc="0" normalizeH="0" baseline="0" noProof="0" dirty="0">
                <a:ln>
                  <a:noFill/>
                </a:ln>
                <a:solidFill>
                  <a:prstClr val="black"/>
                </a:solidFill>
                <a:effectLst/>
                <a:uLnTx/>
                <a:uFillTx/>
                <a:latin typeface="Helvetica"/>
                <a:ea typeface="+mn-ea"/>
                <a:cs typeface="Helvetica"/>
              </a:rPr>
              <a:t>Click to edit Master text styles</a:t>
            </a:r>
          </a:p>
          <a:p>
            <a:pPr marL="389335" marR="0" lvl="1" indent="-172641" algn="l" defTabSz="342900" rtl="0" eaLnBrk="1" fontAlgn="auto" latinLnBrk="0" hangingPunct="1">
              <a:lnSpc>
                <a:spcPct val="100000"/>
              </a:lnSpc>
              <a:spcBef>
                <a:spcPts val="0"/>
              </a:spcBef>
              <a:spcAft>
                <a:spcPts val="450"/>
              </a:spcAft>
              <a:buClrTx/>
              <a:buSzTx/>
              <a:buFont typeface="Lucida Grande"/>
              <a:buChar char="›"/>
              <a:tabLst/>
              <a:defRPr/>
            </a:pPr>
            <a:r>
              <a:rPr kumimoji="0" lang="en-US" sz="1350" b="0" i="0" u="none" strike="noStrike" kern="1200" cap="none" spc="0" normalizeH="0" baseline="0" noProof="0" dirty="0">
                <a:ln>
                  <a:noFill/>
                </a:ln>
                <a:solidFill>
                  <a:prstClr val="black"/>
                </a:solidFill>
                <a:effectLst/>
                <a:uLnTx/>
                <a:uFillTx/>
                <a:latin typeface="Helvetica"/>
                <a:ea typeface="+mn-ea"/>
                <a:cs typeface="Helvetica"/>
              </a:rPr>
              <a:t>Second level</a:t>
            </a:r>
          </a:p>
          <a:p>
            <a:pPr marL="553641" marR="0" lvl="2" indent="-164306" algn="l" defTabSz="342900" rtl="0" eaLnBrk="1" fontAlgn="auto" latinLnBrk="0" hangingPunct="1">
              <a:lnSpc>
                <a:spcPct val="100000"/>
              </a:lnSpc>
              <a:spcBef>
                <a:spcPts val="0"/>
              </a:spcBef>
              <a:spcAft>
                <a:spcPts val="450"/>
              </a:spcAft>
              <a:buClrTx/>
              <a:buSzTx/>
              <a:buFont typeface="Wingdings" charset="2"/>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Third level</a:t>
            </a:r>
          </a:p>
          <a:p>
            <a:pPr marL="727472" marR="0" lvl="3" indent="-173831" algn="l" defTabSz="342900" rtl="0" eaLnBrk="1" fontAlgn="auto" latinLnBrk="0" hangingPunct="1">
              <a:lnSpc>
                <a:spcPct val="100000"/>
              </a:lnSpc>
              <a:spcBef>
                <a:spcPts val="0"/>
              </a:spcBef>
              <a:spcAft>
                <a:spcPts val="45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Fourth level</a:t>
            </a:r>
          </a:p>
        </p:txBody>
      </p:sp>
      <p:sp>
        <p:nvSpPr>
          <p:cNvPr id="9" name="Date Placeholder 3"/>
          <p:cNvSpPr txBox="1">
            <a:spLocks/>
          </p:cNvSpPr>
          <p:nvPr/>
        </p:nvSpPr>
        <p:spPr>
          <a:xfrm>
            <a:off x="304800" y="6356352"/>
            <a:ext cx="3548475" cy="365125"/>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www.nasa.gov</a:t>
            </a:r>
          </a:p>
        </p:txBody>
      </p:sp>
      <p:sp>
        <p:nvSpPr>
          <p:cNvPr id="10" name="Content Placeholder 36"/>
          <p:cNvSpPr>
            <a:spLocks noGrp="1"/>
          </p:cNvSpPr>
          <p:nvPr>
            <p:ph sz="quarter" idx="31" hasCustomPrompt="1"/>
          </p:nvPr>
        </p:nvSpPr>
        <p:spPr>
          <a:xfrm>
            <a:off x="6265337" y="4902868"/>
            <a:ext cx="5623983" cy="276999"/>
          </a:xfrm>
        </p:spPr>
        <p:txBody>
          <a:bodyPr/>
          <a:lstStyle>
            <a:lvl1pPr marL="0" indent="0" algn="ctr">
              <a:buFontTx/>
              <a:buNone/>
              <a:defRPr sz="900" b="0" i="0">
                <a:latin typeface="Helvetica Light"/>
                <a:cs typeface="Helvetica Light"/>
              </a:defRPr>
            </a:lvl1pPr>
            <a:lvl2pPr marL="342900" indent="0">
              <a:buFontTx/>
              <a:buNone/>
              <a:defRPr sz="1050"/>
            </a:lvl2pPr>
            <a:lvl3pPr marL="685800" indent="0">
              <a:buFontTx/>
              <a:buNone/>
              <a:defRPr sz="1050"/>
            </a:lvl3pPr>
            <a:lvl4pPr marL="1028700" indent="0">
              <a:buFontTx/>
              <a:buNone/>
              <a:defRPr sz="1050"/>
            </a:lvl4pPr>
            <a:lvl5pPr marL="1371600" indent="0">
              <a:buFontTx/>
              <a:buNone/>
              <a:defRPr sz="1050"/>
            </a:lvl5pPr>
          </a:lstStyle>
          <a:p>
            <a:pPr lvl="0"/>
            <a:r>
              <a:rPr lang="en-US" dirty="0"/>
              <a:t>Caption</a:t>
            </a:r>
          </a:p>
        </p:txBody>
      </p:sp>
      <p:sp>
        <p:nvSpPr>
          <p:cNvPr id="11" name="Picture Placeholder 21"/>
          <p:cNvSpPr>
            <a:spLocks noGrp="1"/>
          </p:cNvSpPr>
          <p:nvPr>
            <p:ph type="pic" sz="quarter" idx="23" hasCustomPrompt="1"/>
          </p:nvPr>
        </p:nvSpPr>
        <p:spPr>
          <a:xfrm>
            <a:off x="6265335" y="1463042"/>
            <a:ext cx="5623984" cy="3211687"/>
          </a:xfrm>
          <a:prstGeom prst="rect">
            <a:avLst/>
          </a:prstGeom>
          <a:ln w="12700" cmpd="sng">
            <a:solidFill>
              <a:schemeClr val="bg1">
                <a:lumMod val="85000"/>
              </a:schemeClr>
            </a:solidFill>
          </a:ln>
          <a:effectLst/>
        </p:spPr>
        <p:txBody>
          <a:bodyPr anchor="ctr">
            <a:normAutofit/>
          </a:bodyPr>
          <a:lstStyle>
            <a:lvl1pPr marL="0" indent="0" algn="ctr">
              <a:buNone/>
              <a:defRPr sz="1500">
                <a:effectLst/>
                <a:latin typeface="Helvetica"/>
                <a:cs typeface="Helvetica"/>
              </a:defRPr>
            </a:lvl1pPr>
          </a:lstStyle>
          <a:p>
            <a:r>
              <a:rPr lang="en-US" dirty="0"/>
              <a:t>Picture</a:t>
            </a:r>
          </a:p>
        </p:txBody>
      </p:sp>
      <p:sp>
        <p:nvSpPr>
          <p:cNvPr id="13" name="Slide Number Placeholder 5"/>
          <p:cNvSpPr>
            <a:spLocks noGrp="1"/>
          </p:cNvSpPr>
          <p:nvPr>
            <p:ph type="sldNum" sz="quarter" idx="12"/>
          </p:nvPr>
        </p:nvSpPr>
        <p:spPr>
          <a:xfrm>
            <a:off x="9782880" y="6356353"/>
            <a:ext cx="1215437" cy="365125"/>
          </a:xfr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
        <p:nvSpPr>
          <p:cNvPr id="14" name="Title 1"/>
          <p:cNvSpPr>
            <a:spLocks noGrp="1"/>
          </p:cNvSpPr>
          <p:nvPr>
            <p:ph type="title"/>
          </p:nvPr>
        </p:nvSpPr>
        <p:spPr>
          <a:xfrm>
            <a:off x="304800" y="228601"/>
            <a:ext cx="11582400" cy="481540"/>
          </a:xfrm>
        </p:spPr>
        <p:txBody>
          <a:bodyPr wrap="square">
            <a:noAutofit/>
          </a:bodyPr>
          <a:lstStyle>
            <a:lvl1pPr>
              <a:defRPr sz="2400">
                <a:solidFill>
                  <a:schemeClr val="accent1"/>
                </a:solidFill>
              </a:defRPr>
            </a:lvl1pPr>
          </a:lstStyle>
          <a:p>
            <a:r>
              <a:rPr lang="en-US" dirty="0"/>
              <a:t>Click to edit Master title style</a:t>
            </a:r>
          </a:p>
        </p:txBody>
      </p:sp>
      <p:cxnSp>
        <p:nvCxnSpPr>
          <p:cNvPr id="15" name="Straight Connector 14"/>
          <p:cNvCxnSpPr/>
          <p:nvPr userDrawn="1"/>
        </p:nvCxnSpPr>
        <p:spPr>
          <a:xfrm flipV="1">
            <a:off x="0" y="814344"/>
            <a:ext cx="12192000" cy="276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16" name="Content Placeholder 10"/>
          <p:cNvSpPr>
            <a:spLocks noGrp="1"/>
          </p:cNvSpPr>
          <p:nvPr>
            <p:ph sz="quarter" idx="33"/>
          </p:nvPr>
        </p:nvSpPr>
        <p:spPr>
          <a:xfrm>
            <a:off x="304802" y="865046"/>
            <a:ext cx="11584517" cy="475195"/>
          </a:xfrm>
        </p:spPr>
        <p:txBody>
          <a:bodyPr>
            <a:noAutofit/>
          </a:bodyPr>
          <a:lstStyle>
            <a:lvl1pPr marL="0" indent="0">
              <a:buNone/>
              <a:defRPr sz="1800" i="1">
                <a:solidFill>
                  <a:schemeClr val="tx1">
                    <a:lumMod val="50000"/>
                    <a:lumOff val="50000"/>
                  </a:schemeClr>
                </a:solidFill>
                <a:latin typeface="+mn-lt"/>
                <a:ea typeface="Arial" charset="0"/>
                <a:cs typeface="Arial" charset="0"/>
              </a:defRPr>
            </a:lvl1pPr>
          </a:lstStyle>
          <a:p>
            <a:pPr lvl="0"/>
            <a:r>
              <a:rPr lang="en-US" dirty="0"/>
              <a:t>Click to edit Master text styles</a:t>
            </a:r>
          </a:p>
        </p:txBody>
      </p:sp>
    </p:spTree>
    <p:extLst>
      <p:ext uri="{BB962C8B-B14F-4D97-AF65-F5344CB8AC3E}">
        <p14:creationId xmlns:p14="http://schemas.microsoft.com/office/powerpoint/2010/main" val="39110892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cxnSp>
        <p:nvCxnSpPr>
          <p:cNvPr id="7" name="Straight Connector 6"/>
          <p:cNvCxnSpPr/>
          <p:nvPr/>
        </p:nvCxnSpPr>
        <p:spPr>
          <a:xfrm flipV="1">
            <a:off x="0" y="814344"/>
            <a:ext cx="12192000" cy="276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04800" y="228600"/>
            <a:ext cx="11582400" cy="685800"/>
          </a:xfrm>
        </p:spPr>
        <p:txBody>
          <a:bodyPr wrap="square">
            <a:noAutofit/>
          </a:bodyPr>
          <a:lstStyle>
            <a:lvl1pPr>
              <a:defRPr sz="24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04800" y="1463041"/>
            <a:ext cx="11582400" cy="4639587"/>
          </a:xfrm>
        </p:spPr>
        <p:txBody>
          <a:bodyPr/>
          <a:lstStyle>
            <a:lvl1pPr marL="216694" marR="0" indent="-216694" algn="l" defTabSz="342900" rtl="0" eaLnBrk="1" fontAlgn="auto" latinLnBrk="0" hangingPunct="1">
              <a:lnSpc>
                <a:spcPct val="100000"/>
              </a:lnSpc>
              <a:spcBef>
                <a:spcPts val="0"/>
              </a:spcBef>
              <a:spcAft>
                <a:spcPts val="450"/>
              </a:spcAft>
              <a:buClrTx/>
              <a:buSzTx/>
              <a:buFont typeface="Wingdings" charset="2"/>
              <a:buChar char="§"/>
              <a:tabLst/>
              <a:defRPr/>
            </a:lvl1pPr>
            <a:lvl2pPr marL="389335" marR="0" indent="-172641" algn="l" defTabSz="342900" rtl="0" eaLnBrk="1" fontAlgn="auto" latinLnBrk="0" hangingPunct="1">
              <a:lnSpc>
                <a:spcPct val="100000"/>
              </a:lnSpc>
              <a:spcBef>
                <a:spcPts val="0"/>
              </a:spcBef>
              <a:spcAft>
                <a:spcPts val="450"/>
              </a:spcAft>
              <a:buClrTx/>
              <a:buSzTx/>
              <a:buFont typeface="Lucida Grande"/>
              <a:buChar char="›"/>
              <a:tabLst/>
              <a:defRPr/>
            </a:lvl2pPr>
            <a:lvl3pPr marL="553641" marR="0" indent="-164306" algn="l" defTabSz="342900" rtl="0" eaLnBrk="1" fontAlgn="auto" latinLnBrk="0" hangingPunct="1">
              <a:lnSpc>
                <a:spcPct val="100000"/>
              </a:lnSpc>
              <a:spcBef>
                <a:spcPts val="0"/>
              </a:spcBef>
              <a:spcAft>
                <a:spcPts val="450"/>
              </a:spcAft>
              <a:buClrTx/>
              <a:buSzTx/>
              <a:buFont typeface="Wingdings" charset="2"/>
              <a:buChar char="§"/>
              <a:tabLst/>
              <a:defRPr/>
            </a:lvl3pPr>
            <a:lvl4pPr marL="727472" marR="0" indent="-173831" algn="l" defTabSz="342900" rtl="0" eaLnBrk="1" fontAlgn="auto" latinLnBrk="0" hangingPunct="1">
              <a:lnSpc>
                <a:spcPct val="100000"/>
              </a:lnSpc>
              <a:spcBef>
                <a:spcPts val="0"/>
              </a:spcBef>
              <a:spcAft>
                <a:spcPts val="450"/>
              </a:spcAft>
              <a:buClrTx/>
              <a:buSzTx/>
              <a:buFont typeface="Lucida Grande"/>
              <a:buChar char="»"/>
              <a:tabLst/>
              <a:defRPr/>
            </a:lvl4pPr>
          </a:lstStyle>
          <a:p>
            <a:pPr marL="216694" marR="0" lvl="0" indent="-216694" algn="l" defTabSz="342900" rtl="0" eaLnBrk="1" fontAlgn="auto" latinLnBrk="0" hangingPunct="1">
              <a:lnSpc>
                <a:spcPct val="100000"/>
              </a:lnSpc>
              <a:spcBef>
                <a:spcPts val="0"/>
              </a:spcBef>
              <a:spcAft>
                <a:spcPts val="450"/>
              </a:spcAft>
              <a:buClrTx/>
              <a:buSzTx/>
              <a:buFont typeface="Wingdings" charset="2"/>
              <a:buChar char="§"/>
              <a:tabLst/>
              <a:defRPr/>
            </a:pPr>
            <a:r>
              <a:rPr kumimoji="0" lang="en-US" sz="1500" b="0" i="0" u="none" strike="noStrike" kern="1200" cap="none" spc="0" normalizeH="0" baseline="0" noProof="0" dirty="0">
                <a:ln>
                  <a:noFill/>
                </a:ln>
                <a:solidFill>
                  <a:prstClr val="black"/>
                </a:solidFill>
                <a:effectLst/>
                <a:uLnTx/>
                <a:uFillTx/>
                <a:latin typeface="Helvetica"/>
                <a:ea typeface="+mn-ea"/>
                <a:cs typeface="Helvetica"/>
              </a:rPr>
              <a:t>Click to edit Master text styles</a:t>
            </a:r>
          </a:p>
          <a:p>
            <a:pPr marL="389335" marR="0" lvl="1" indent="-172641" algn="l" defTabSz="342900" rtl="0" eaLnBrk="1" fontAlgn="auto" latinLnBrk="0" hangingPunct="1">
              <a:lnSpc>
                <a:spcPct val="100000"/>
              </a:lnSpc>
              <a:spcBef>
                <a:spcPts val="0"/>
              </a:spcBef>
              <a:spcAft>
                <a:spcPts val="450"/>
              </a:spcAft>
              <a:buClrTx/>
              <a:buSzTx/>
              <a:buFont typeface="Lucida Grande"/>
              <a:buChar char="›"/>
              <a:tabLst/>
              <a:defRPr/>
            </a:pPr>
            <a:r>
              <a:rPr kumimoji="0" lang="en-US" sz="1350" b="0" i="0" u="none" strike="noStrike" kern="1200" cap="none" spc="0" normalizeH="0" baseline="0" noProof="0" dirty="0">
                <a:ln>
                  <a:noFill/>
                </a:ln>
                <a:solidFill>
                  <a:prstClr val="black"/>
                </a:solidFill>
                <a:effectLst/>
                <a:uLnTx/>
                <a:uFillTx/>
                <a:latin typeface="Helvetica"/>
                <a:ea typeface="+mn-ea"/>
                <a:cs typeface="Helvetica"/>
              </a:rPr>
              <a:t>Second level</a:t>
            </a:r>
          </a:p>
          <a:p>
            <a:pPr marL="553641" marR="0" lvl="2" indent="-164306" algn="l" defTabSz="342900" rtl="0" eaLnBrk="1" fontAlgn="auto" latinLnBrk="0" hangingPunct="1">
              <a:lnSpc>
                <a:spcPct val="100000"/>
              </a:lnSpc>
              <a:spcBef>
                <a:spcPts val="0"/>
              </a:spcBef>
              <a:spcAft>
                <a:spcPts val="450"/>
              </a:spcAft>
              <a:buClrTx/>
              <a:buSzTx/>
              <a:buFont typeface="Wingdings" charset="2"/>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Third level</a:t>
            </a:r>
          </a:p>
          <a:p>
            <a:pPr marL="727472" marR="0" lvl="3" indent="-173831" algn="l" defTabSz="342900" rtl="0" eaLnBrk="1" fontAlgn="auto" latinLnBrk="0" hangingPunct="1">
              <a:lnSpc>
                <a:spcPct val="100000"/>
              </a:lnSpc>
              <a:spcBef>
                <a:spcPts val="0"/>
              </a:spcBef>
              <a:spcAft>
                <a:spcPts val="45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Fourth level</a:t>
            </a:r>
          </a:p>
        </p:txBody>
      </p:sp>
      <p:sp>
        <p:nvSpPr>
          <p:cNvPr id="8" name="Content Placeholder 10"/>
          <p:cNvSpPr>
            <a:spLocks noGrp="1"/>
          </p:cNvSpPr>
          <p:nvPr>
            <p:ph sz="quarter" idx="33"/>
          </p:nvPr>
        </p:nvSpPr>
        <p:spPr>
          <a:xfrm>
            <a:off x="304802" y="865046"/>
            <a:ext cx="11584517" cy="562643"/>
          </a:xfrm>
        </p:spPr>
        <p:txBody>
          <a:bodyPr>
            <a:noAutofit/>
          </a:bodyPr>
          <a:lstStyle>
            <a:lvl1pPr marL="0" indent="0">
              <a:buNone/>
              <a:defRPr sz="1800" i="1">
                <a:solidFill>
                  <a:schemeClr val="tx1">
                    <a:lumMod val="50000"/>
                    <a:lumOff val="50000"/>
                  </a:schemeClr>
                </a:solidFill>
                <a:latin typeface="+mn-lt"/>
                <a:ea typeface="Arial" charset="0"/>
                <a:cs typeface="Arial" charset="0"/>
              </a:defRPr>
            </a:lvl1pPr>
          </a:lstStyle>
          <a:p>
            <a:pPr lvl="0"/>
            <a:r>
              <a:rPr lang="en-US" dirty="0"/>
              <a:t>Click to edit Master text styles</a:t>
            </a:r>
          </a:p>
        </p:txBody>
      </p:sp>
      <p:sp>
        <p:nvSpPr>
          <p:cNvPr id="10" name="Date Placeholder 3"/>
          <p:cNvSpPr txBox="1">
            <a:spLocks/>
          </p:cNvSpPr>
          <p:nvPr userDrawn="1"/>
        </p:nvSpPr>
        <p:spPr>
          <a:xfrm>
            <a:off x="304800" y="6356352"/>
            <a:ext cx="3548475" cy="365125"/>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www.nasa.gov</a:t>
            </a:r>
          </a:p>
        </p:txBody>
      </p:sp>
      <p:sp>
        <p:nvSpPr>
          <p:cNvPr id="12" name="Slide Number Placeholder 5"/>
          <p:cNvSpPr>
            <a:spLocks noGrp="1"/>
          </p:cNvSpPr>
          <p:nvPr>
            <p:ph type="sldNum" sz="quarter" idx="12"/>
          </p:nvPr>
        </p:nvSpPr>
        <p:spPr>
          <a:xfrm>
            <a:off x="9782880" y="6356353"/>
            <a:ext cx="1215437" cy="365125"/>
          </a:xfr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Tree>
    <p:extLst>
      <p:ext uri="{BB962C8B-B14F-4D97-AF65-F5344CB8AC3E}">
        <p14:creationId xmlns:p14="http://schemas.microsoft.com/office/powerpoint/2010/main" val="328491905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BCCC54-801B-4B91-AFE0-883AE476E5EF}" type="slidenum">
              <a:rPr lang="en-US" smtClean="0"/>
              <a:t>‹#›</a:t>
            </a:fld>
            <a:endParaRPr lang="en-US"/>
          </a:p>
        </p:txBody>
      </p:sp>
    </p:spTree>
    <p:extLst>
      <p:ext uri="{BB962C8B-B14F-4D97-AF65-F5344CB8AC3E}">
        <p14:creationId xmlns:p14="http://schemas.microsoft.com/office/powerpoint/2010/main" val="25336716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00659"/>
            <a:ext cx="9144000" cy="2387600"/>
          </a:xfrm>
          <a:prstGeom prst="rect">
            <a:avLst/>
          </a:prstGeom>
          <a:ln>
            <a:noFill/>
          </a:ln>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880334"/>
            <a:ext cx="9144000" cy="1655762"/>
          </a:xfrm>
          <a:prstGeom prst="rect">
            <a:avLst/>
          </a:prstGeom>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953925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639197" y="6478998"/>
            <a:ext cx="512861" cy="346515"/>
          </a:xfrm>
        </p:spPr>
        <p:txBody>
          <a:bodyPr/>
          <a:lstStyle/>
          <a:p>
            <a:fld id="{330EA680-D336-4FF7-8B7A-9848BB0A1C32}" type="slidenum">
              <a:rPr lang="en-US" smtClean="0"/>
              <a:t>‹#›</a:t>
            </a:fld>
            <a:endParaRPr lang="en-US"/>
          </a:p>
        </p:txBody>
      </p:sp>
      <p:sp>
        <p:nvSpPr>
          <p:cNvPr id="8" name="Title 1">
            <a:extLst>
              <a:ext uri="{FF2B5EF4-FFF2-40B4-BE49-F238E27FC236}">
                <a16:creationId xmlns:a16="http://schemas.microsoft.com/office/drawing/2014/main" id="{97BD29BD-3D3A-965D-0231-CEF8A0D9EA1B}"/>
              </a:ext>
            </a:extLst>
          </p:cNvPr>
          <p:cNvSpPr>
            <a:spLocks noGrp="1"/>
          </p:cNvSpPr>
          <p:nvPr>
            <p:ph type="title"/>
          </p:nvPr>
        </p:nvSpPr>
        <p:spPr>
          <a:xfrm>
            <a:off x="335901" y="278547"/>
            <a:ext cx="10058400" cy="512064"/>
          </a:xfrm>
          <a:prstGeom prst="rect">
            <a:avLst/>
          </a:prstGeom>
        </p:spPr>
        <p:txBody>
          <a:bodyPr>
            <a:normAutofit fontScale="90000"/>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Tree>
    <p:extLst>
      <p:ext uri="{BB962C8B-B14F-4D97-AF65-F5344CB8AC3E}">
        <p14:creationId xmlns:p14="http://schemas.microsoft.com/office/powerpoint/2010/main" val="306277793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110935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a:ln>
            <a:noFill/>
          </a:ln>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2151337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2620745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414492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96143"/>
            <a:ext cx="3932237" cy="1069975"/>
          </a:xfrm>
          <a:prstGeom prst="rect">
            <a:avLst/>
          </a:prstGeom>
          <a:ln>
            <a:noFill/>
          </a:ln>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196144"/>
            <a:ext cx="6172200" cy="4873625"/>
          </a:xfrm>
          <a:prstGeom prst="rect">
            <a:avLst/>
          </a:prstGeom>
          <a:ln>
            <a:noFill/>
          </a:ln>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66119"/>
            <a:ext cx="3932237" cy="3811588"/>
          </a:xfrm>
          <a:prstGeom prst="rect">
            <a:avLst/>
          </a:prstGeom>
          <a:ln>
            <a:noFill/>
          </a:ln>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594649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5053" y="123634"/>
            <a:ext cx="10515600" cy="755927"/>
          </a:xfrm>
          <a:prstGeom prst="rect">
            <a:avLst/>
          </a:prstGeom>
          <a:ln>
            <a:noFill/>
          </a:ln>
        </p:spPr>
        <p:txBody>
          <a:bodyPr/>
          <a:lstStyle/>
          <a:p>
            <a:r>
              <a:rPr lang="en-US"/>
              <a:t>Click to edit Master title style</a:t>
            </a:r>
          </a:p>
        </p:txBody>
      </p:sp>
      <p:sp>
        <p:nvSpPr>
          <p:cNvPr id="3" name="Vertical Text Placeholder 2"/>
          <p:cNvSpPr>
            <a:spLocks noGrp="1"/>
          </p:cNvSpPr>
          <p:nvPr>
            <p:ph type="body" orient="vert" idx="1"/>
          </p:nvPr>
        </p:nvSpPr>
        <p:spPr>
          <a:xfrm>
            <a:off x="625053" y="1340980"/>
            <a:ext cx="10515600" cy="4351338"/>
          </a:xfrm>
          <a:prstGeom prst="rect">
            <a:avLst/>
          </a:prstGeom>
          <a:ln>
            <a:noFill/>
          </a:ln>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8473749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9B7-5034-4E32-AF01-E83A38224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D2BDF8-3D0B-448A-81CB-9885CE518B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18AA7-9F6C-4A6C-B203-1B4C763B82F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8CC0E39-42BF-4244-BE98-CFDDE0EA54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AE2EF-A66E-4FB5-B0AF-A3B8B94BED6C}"/>
              </a:ext>
            </a:extLst>
          </p:cNvPr>
          <p:cNvSpPr>
            <a:spLocks noGrp="1"/>
          </p:cNvSpPr>
          <p:nvPr>
            <p:ph type="sldNum" sz="quarter" idx="12"/>
          </p:nvPr>
        </p:nvSpPr>
        <p:spPr/>
        <p:txBody>
          <a:bodyPr/>
          <a:lstStyle/>
          <a:p>
            <a:fld id="{DAA87C9F-0392-4BB7-96A8-97A5CD3539EB}" type="slidenum">
              <a:rPr lang="en-US" smtClean="0"/>
              <a:t>‹#›</a:t>
            </a:fld>
            <a:endParaRPr lang="en-US"/>
          </a:p>
        </p:txBody>
      </p:sp>
    </p:spTree>
    <p:extLst>
      <p:ext uri="{BB962C8B-B14F-4D97-AF65-F5344CB8AC3E}">
        <p14:creationId xmlns:p14="http://schemas.microsoft.com/office/powerpoint/2010/main" val="288055431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7"/>
        <p:cNvGrpSpPr/>
        <p:nvPr/>
      </p:nvGrpSpPr>
      <p:grpSpPr>
        <a:xfrm>
          <a:off x="0" y="0"/>
          <a:ext cx="0" cy="0"/>
          <a:chOff x="0" y="0"/>
          <a:chExt cx="0" cy="0"/>
        </a:xfrm>
      </p:grpSpPr>
      <p:grpSp>
        <p:nvGrpSpPr>
          <p:cNvPr id="48" name="Google Shape;48;p7"/>
          <p:cNvGrpSpPr/>
          <p:nvPr/>
        </p:nvGrpSpPr>
        <p:grpSpPr>
          <a:xfrm>
            <a:off x="6673398" y="0"/>
            <a:ext cx="5518613" cy="6858189"/>
            <a:chOff x="5005048" y="0"/>
            <a:chExt cx="4138960" cy="5143642"/>
          </a:xfrm>
        </p:grpSpPr>
        <p:sp>
          <p:nvSpPr>
            <p:cNvPr id="49" name="Google Shape;49;p7"/>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 name="Google Shape;50;p7"/>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1" name="Google Shape;51;p7"/>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52" name="Google Shape;52;p7"/>
          <p:cNvSpPr txBox="1">
            <a:spLocks noGrp="1"/>
          </p:cNvSpPr>
          <p:nvPr>
            <p:ph type="title"/>
          </p:nvPr>
        </p:nvSpPr>
        <p:spPr>
          <a:xfrm>
            <a:off x="1140400" y="239435"/>
            <a:ext cx="9728195" cy="632376"/>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 name="Google Shape;53;p7"/>
          <p:cNvSpPr txBox="1">
            <a:spLocks noGrp="1"/>
          </p:cNvSpPr>
          <p:nvPr>
            <p:ph type="body" idx="1"/>
          </p:nvPr>
        </p:nvSpPr>
        <p:spPr>
          <a:xfrm>
            <a:off x="614507" y="1240042"/>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4" name="Google Shape;54;p7"/>
          <p:cNvSpPr txBox="1">
            <a:spLocks noGrp="1"/>
          </p:cNvSpPr>
          <p:nvPr>
            <p:ph type="body" idx="2"/>
          </p:nvPr>
        </p:nvSpPr>
        <p:spPr>
          <a:xfrm>
            <a:off x="4361399" y="1240040"/>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5" name="Google Shape;55;p7"/>
          <p:cNvSpPr txBox="1">
            <a:spLocks noGrp="1"/>
          </p:cNvSpPr>
          <p:nvPr>
            <p:ph type="body" idx="3"/>
          </p:nvPr>
        </p:nvSpPr>
        <p:spPr>
          <a:xfrm>
            <a:off x="8086883" y="1240041"/>
            <a:ext cx="3373517" cy="5093225"/>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a:p>
        </p:txBody>
      </p:sp>
      <p:sp>
        <p:nvSpPr>
          <p:cNvPr id="56" name="Google Shape;56;p7"/>
          <p:cNvSpPr txBox="1">
            <a:spLocks noGrp="1"/>
          </p:cNvSpPr>
          <p:nvPr>
            <p:ph type="sldNum" idx="12"/>
          </p:nvPr>
        </p:nvSpPr>
        <p:spPr>
          <a:xfrm>
            <a:off x="11582400" y="6491750"/>
            <a:ext cx="609600" cy="366183"/>
          </a:xfrm>
          <a:prstGeom prst="rect">
            <a:avLst/>
          </a:prstGeom>
        </p:spPr>
        <p:txBody>
          <a:bodyPr spcFirstLastPara="1" wrap="square" lIns="0" tIns="0" rIns="0" bIns="0" anchor="ctr" anchorCtr="0">
            <a:noAutofit/>
          </a:bodyPr>
          <a:lstStyle>
            <a:lvl1pPr lvl="0" algn="ctr"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F8D7FDA2-9D69-8040-B740-EAC80401EBBD}"/>
              </a:ext>
            </a:extLst>
          </p:cNvPr>
          <p:cNvSpPr>
            <a:spLocks noGrp="1"/>
          </p:cNvSpPr>
          <p:nvPr>
            <p:ph type="dt" sz="half" idx="13"/>
          </p:nvPr>
        </p:nvSpPr>
        <p:spPr/>
        <p:txBody>
          <a:bodyPr/>
          <a:lstStyle/>
          <a:p>
            <a:endParaRPr lang="en-US"/>
          </a:p>
        </p:txBody>
      </p:sp>
      <p:sp>
        <p:nvSpPr>
          <p:cNvPr id="3" name="Footer Placeholder 2">
            <a:extLst>
              <a:ext uri="{FF2B5EF4-FFF2-40B4-BE49-F238E27FC236}">
                <a16:creationId xmlns:a16="http://schemas.microsoft.com/office/drawing/2014/main" id="{F7F195D1-7213-1443-B097-E8D708BD1716}"/>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102945043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Subtitle">
  <p:cSld name="Subtitle">
    <p:bg>
      <p:bgPr>
        <a:gradFill>
          <a:gsLst>
            <a:gs pos="0">
              <a:schemeClr val="accent1"/>
            </a:gs>
            <a:gs pos="100000">
              <a:srgbClr val="D1F6FF"/>
            </a:gs>
          </a:gsLst>
          <a:path path="circle">
            <a:fillToRect l="100000" t="100000"/>
          </a:path>
          <a:tileRect r="-100000" b="-100000"/>
        </a:gradFill>
        <a:effectLst/>
      </p:bgPr>
    </p:bg>
    <p:spTree>
      <p:nvGrpSpPr>
        <p:cNvPr id="1" name="Shape 15"/>
        <p:cNvGrpSpPr/>
        <p:nvPr/>
      </p:nvGrpSpPr>
      <p:grpSpPr>
        <a:xfrm>
          <a:off x="0" y="0"/>
          <a:ext cx="0" cy="0"/>
          <a:chOff x="0" y="0"/>
          <a:chExt cx="0" cy="0"/>
        </a:xfrm>
      </p:grpSpPr>
      <p:grpSp>
        <p:nvGrpSpPr>
          <p:cNvPr id="16" name="Google Shape;16;p3"/>
          <p:cNvGrpSpPr/>
          <p:nvPr/>
        </p:nvGrpSpPr>
        <p:grpSpPr>
          <a:xfrm>
            <a:off x="4104804" y="0"/>
            <a:ext cx="8087185" cy="6858189"/>
            <a:chOff x="2052402" y="0"/>
            <a:chExt cx="6065389" cy="5143642"/>
          </a:xfrm>
        </p:grpSpPr>
        <p:sp>
          <p:nvSpPr>
            <p:cNvPr id="17" name="Google Shape;17;p3"/>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8" name="Google Shape;18;p3"/>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 name="Google Shape;19;p3"/>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20" name="Google Shape;20;p3"/>
          <p:cNvSpPr txBox="1">
            <a:spLocks noGrp="1"/>
          </p:cNvSpPr>
          <p:nvPr>
            <p:ph type="ctrTitle"/>
          </p:nvPr>
        </p:nvSpPr>
        <p:spPr>
          <a:xfrm>
            <a:off x="914400" y="2224201"/>
            <a:ext cx="10363200" cy="1748800"/>
          </a:xfrm>
          <a:prstGeom prst="rect">
            <a:avLst/>
          </a:prstGeom>
        </p:spPr>
        <p:txBody>
          <a:bodyPr spcFirstLastPara="1" wrap="square" lIns="0" tIns="0" rIns="0" bIns="0" anchor="b" anchorCtr="0">
            <a:noAutofit/>
          </a:bodyPr>
          <a:lstStyle>
            <a:lvl1pPr lvl="0" rtl="0">
              <a:spcBef>
                <a:spcPts val="0"/>
              </a:spcBef>
              <a:spcAft>
                <a:spcPts val="0"/>
              </a:spcAft>
              <a:buClr>
                <a:schemeClr val="accent2"/>
              </a:buClr>
              <a:buSzPts val="4800"/>
              <a:buNone/>
              <a:defRPr sz="6400">
                <a:solidFill>
                  <a:schemeClr val="accent2"/>
                </a:solidFill>
              </a:defRPr>
            </a:lvl1pPr>
            <a:lvl2pPr lvl="1" rtl="0">
              <a:spcBef>
                <a:spcPts val="0"/>
              </a:spcBef>
              <a:spcAft>
                <a:spcPts val="0"/>
              </a:spcAft>
              <a:buClr>
                <a:schemeClr val="accent2"/>
              </a:buClr>
              <a:buSzPts val="4800"/>
              <a:buNone/>
              <a:defRPr sz="6400">
                <a:solidFill>
                  <a:schemeClr val="accent2"/>
                </a:solidFill>
              </a:defRPr>
            </a:lvl2pPr>
            <a:lvl3pPr lvl="2" rtl="0">
              <a:spcBef>
                <a:spcPts val="0"/>
              </a:spcBef>
              <a:spcAft>
                <a:spcPts val="0"/>
              </a:spcAft>
              <a:buClr>
                <a:schemeClr val="accent2"/>
              </a:buClr>
              <a:buSzPts val="4800"/>
              <a:buNone/>
              <a:defRPr sz="6400">
                <a:solidFill>
                  <a:schemeClr val="accent2"/>
                </a:solidFill>
              </a:defRPr>
            </a:lvl3pPr>
            <a:lvl4pPr lvl="3" rtl="0">
              <a:spcBef>
                <a:spcPts val="0"/>
              </a:spcBef>
              <a:spcAft>
                <a:spcPts val="0"/>
              </a:spcAft>
              <a:buClr>
                <a:schemeClr val="accent2"/>
              </a:buClr>
              <a:buSzPts val="4800"/>
              <a:buNone/>
              <a:defRPr sz="6400">
                <a:solidFill>
                  <a:schemeClr val="accent2"/>
                </a:solidFill>
              </a:defRPr>
            </a:lvl4pPr>
            <a:lvl5pPr lvl="4" rtl="0">
              <a:spcBef>
                <a:spcPts val="0"/>
              </a:spcBef>
              <a:spcAft>
                <a:spcPts val="0"/>
              </a:spcAft>
              <a:buClr>
                <a:schemeClr val="accent2"/>
              </a:buClr>
              <a:buSzPts val="4800"/>
              <a:buNone/>
              <a:defRPr sz="6400">
                <a:solidFill>
                  <a:schemeClr val="accent2"/>
                </a:solidFill>
              </a:defRPr>
            </a:lvl5pPr>
            <a:lvl6pPr lvl="5" rtl="0">
              <a:spcBef>
                <a:spcPts val="0"/>
              </a:spcBef>
              <a:spcAft>
                <a:spcPts val="0"/>
              </a:spcAft>
              <a:buClr>
                <a:schemeClr val="accent2"/>
              </a:buClr>
              <a:buSzPts val="4800"/>
              <a:buNone/>
              <a:defRPr sz="6400">
                <a:solidFill>
                  <a:schemeClr val="accent2"/>
                </a:solidFill>
              </a:defRPr>
            </a:lvl6pPr>
            <a:lvl7pPr lvl="6" rtl="0">
              <a:spcBef>
                <a:spcPts val="0"/>
              </a:spcBef>
              <a:spcAft>
                <a:spcPts val="0"/>
              </a:spcAft>
              <a:buClr>
                <a:schemeClr val="accent2"/>
              </a:buClr>
              <a:buSzPts val="4800"/>
              <a:buNone/>
              <a:defRPr sz="6400">
                <a:solidFill>
                  <a:schemeClr val="accent2"/>
                </a:solidFill>
              </a:defRPr>
            </a:lvl7pPr>
            <a:lvl8pPr lvl="7" rtl="0">
              <a:spcBef>
                <a:spcPts val="0"/>
              </a:spcBef>
              <a:spcAft>
                <a:spcPts val="0"/>
              </a:spcAft>
              <a:buClr>
                <a:schemeClr val="accent2"/>
              </a:buClr>
              <a:buSzPts val="4800"/>
              <a:buNone/>
              <a:defRPr sz="6400">
                <a:solidFill>
                  <a:schemeClr val="accent2"/>
                </a:solidFill>
              </a:defRPr>
            </a:lvl8pPr>
            <a:lvl9pPr lvl="8" rtl="0">
              <a:spcBef>
                <a:spcPts val="0"/>
              </a:spcBef>
              <a:spcAft>
                <a:spcPts val="0"/>
              </a:spcAft>
              <a:buClr>
                <a:schemeClr val="accent2"/>
              </a:buClr>
              <a:buSzPts val="4800"/>
              <a:buNone/>
              <a:defRPr sz="6400">
                <a:solidFill>
                  <a:schemeClr val="accent2"/>
                </a:solidFill>
              </a:defRPr>
            </a:lvl9pPr>
          </a:lstStyle>
          <a:p>
            <a:endParaRPr/>
          </a:p>
        </p:txBody>
      </p:sp>
      <p:sp>
        <p:nvSpPr>
          <p:cNvPr id="21" name="Google Shape;21;p3"/>
          <p:cNvSpPr txBox="1">
            <a:spLocks noGrp="1"/>
          </p:cNvSpPr>
          <p:nvPr>
            <p:ph type="subTitle" idx="1"/>
          </p:nvPr>
        </p:nvSpPr>
        <p:spPr>
          <a:xfrm>
            <a:off x="914400" y="4102203"/>
            <a:ext cx="10363200" cy="531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2400"/>
              <a:buNone/>
              <a:defRPr/>
            </a:lvl1pPr>
            <a:lvl2pPr lvl="1" rtl="0">
              <a:spcBef>
                <a:spcPts val="800"/>
              </a:spcBef>
              <a:spcAft>
                <a:spcPts val="0"/>
              </a:spcAft>
              <a:buClr>
                <a:schemeClr val="dk1"/>
              </a:buClr>
              <a:buSzPts val="3000"/>
              <a:buNone/>
              <a:defRPr sz="4000"/>
            </a:lvl2pPr>
            <a:lvl3pPr lvl="2" rtl="0">
              <a:spcBef>
                <a:spcPts val="800"/>
              </a:spcBef>
              <a:spcAft>
                <a:spcPts val="0"/>
              </a:spcAft>
              <a:buSzPts val="3000"/>
              <a:buNone/>
              <a:defRPr sz="4000"/>
            </a:lvl3pPr>
            <a:lvl4pPr lvl="3" rtl="0">
              <a:spcBef>
                <a:spcPts val="800"/>
              </a:spcBef>
              <a:spcAft>
                <a:spcPts val="0"/>
              </a:spcAft>
              <a:buSzPts val="3000"/>
              <a:buNone/>
              <a:defRPr sz="4000"/>
            </a:lvl4pPr>
            <a:lvl5pPr lvl="4" rtl="0">
              <a:spcBef>
                <a:spcPts val="800"/>
              </a:spcBef>
              <a:spcAft>
                <a:spcPts val="0"/>
              </a:spcAft>
              <a:buSzPts val="3000"/>
              <a:buNone/>
              <a:defRPr sz="4000"/>
            </a:lvl5pPr>
            <a:lvl6pPr lvl="5" rtl="0">
              <a:spcBef>
                <a:spcPts val="800"/>
              </a:spcBef>
              <a:spcAft>
                <a:spcPts val="0"/>
              </a:spcAft>
              <a:buSzPts val="3000"/>
              <a:buNone/>
              <a:defRPr sz="4000"/>
            </a:lvl6pPr>
            <a:lvl7pPr lvl="6" rtl="0">
              <a:spcBef>
                <a:spcPts val="800"/>
              </a:spcBef>
              <a:spcAft>
                <a:spcPts val="0"/>
              </a:spcAft>
              <a:buSzPts val="3000"/>
              <a:buNone/>
              <a:defRPr sz="4000"/>
            </a:lvl7pPr>
            <a:lvl8pPr lvl="7" rtl="0">
              <a:spcBef>
                <a:spcPts val="800"/>
              </a:spcBef>
              <a:spcAft>
                <a:spcPts val="0"/>
              </a:spcAft>
              <a:buSzPts val="3000"/>
              <a:buNone/>
              <a:defRPr sz="4000"/>
            </a:lvl8pPr>
            <a:lvl9pPr lvl="8" rtl="0">
              <a:spcBef>
                <a:spcPts val="800"/>
              </a:spcBef>
              <a:spcAft>
                <a:spcPts val="800"/>
              </a:spcAft>
              <a:buSzPts val="3000"/>
              <a:buNone/>
              <a:defRPr sz="4000"/>
            </a:lvl9pPr>
          </a:lstStyle>
          <a:p>
            <a:endParaRPr/>
          </a:p>
        </p:txBody>
      </p:sp>
      <p:sp>
        <p:nvSpPr>
          <p:cNvPr id="2" name="Date Placeholder 1">
            <a:extLst>
              <a:ext uri="{FF2B5EF4-FFF2-40B4-BE49-F238E27FC236}">
                <a16:creationId xmlns:a16="http://schemas.microsoft.com/office/drawing/2014/main" id="{B17B630C-F102-ED41-8896-BC36D40752AB}"/>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DCF7BDA0-05F2-8346-A83A-9E5D782CEA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395AFE-769B-E24E-BF41-754790A9CD77}"/>
              </a:ext>
            </a:extLst>
          </p:cNvPr>
          <p:cNvSpPr>
            <a:spLocks noGrp="1"/>
          </p:cNvSpPr>
          <p:nvPr>
            <p:ph type="sldNum" idx="12"/>
          </p:nvPr>
        </p:nvSpPr>
        <p:spPr>
          <a:xfrm>
            <a:off x="11582400" y="6491750"/>
            <a:ext cx="609600" cy="366183"/>
          </a:xfrm>
        </p:spPr>
        <p:txBody>
          <a:bodyPr/>
          <a:lstStyle>
            <a:lvl1pPr algn="ctr">
              <a:defRPr/>
            </a:lvl1pPr>
          </a:lstStyle>
          <a:p>
            <a:fld id="{00000000-1234-1234-1234-123412341234}" type="slidenum">
              <a:rPr lang="en" smtClean="0"/>
              <a:pPr/>
              <a:t>‹#›</a:t>
            </a:fld>
            <a:endParaRPr lang="en"/>
          </a:p>
        </p:txBody>
      </p:sp>
      <p:sp>
        <p:nvSpPr>
          <p:cNvPr id="11" name="Rectangle 10">
            <a:extLst>
              <a:ext uri="{FF2B5EF4-FFF2-40B4-BE49-F238E27FC236}">
                <a16:creationId xmlns:a16="http://schemas.microsoft.com/office/drawing/2014/main" id="{D9EA82B0-B5AF-A74F-A72D-E95D388002CB}"/>
              </a:ext>
            </a:extLst>
          </p:cNvPr>
          <p:cNvSpPr/>
          <p:nvPr userDrawn="1"/>
        </p:nvSpPr>
        <p:spPr>
          <a:xfrm>
            <a:off x="1" y="1"/>
            <a:ext cx="1443420" cy="1093076"/>
          </a:xfrm>
          <a:prstGeom prst="rect">
            <a:avLst/>
          </a:prstGeom>
          <a:solidFill>
            <a:srgbClr val="CEF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798DE8F0-CF06-8B49-9DDF-E984343AFF36}"/>
              </a:ext>
            </a:extLst>
          </p:cNvPr>
          <p:cNvPicPr>
            <a:picLocks noChangeAspect="1"/>
          </p:cNvPicPr>
          <p:nvPr userDrawn="1"/>
        </p:nvPicPr>
        <p:blipFill>
          <a:blip r:embed="rId2"/>
          <a:stretch>
            <a:fillRect/>
          </a:stretch>
        </p:blipFill>
        <p:spPr>
          <a:xfrm>
            <a:off x="9331631" y="-14013"/>
            <a:ext cx="2860356" cy="1513489"/>
          </a:xfrm>
          <a:prstGeom prst="rect">
            <a:avLst/>
          </a:prstGeom>
        </p:spPr>
      </p:pic>
    </p:spTree>
    <p:extLst>
      <p:ext uri="{BB962C8B-B14F-4D97-AF65-F5344CB8AC3E}">
        <p14:creationId xmlns:p14="http://schemas.microsoft.com/office/powerpoint/2010/main" val="7929881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8108281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91498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Agenda" userDrawn="1">
  <p:cSld name="Agenda">
    <p:spTree>
      <p:nvGrpSpPr>
        <p:cNvPr id="1" name="Shape 17"/>
        <p:cNvGrpSpPr/>
        <p:nvPr/>
      </p:nvGrpSpPr>
      <p:grpSpPr>
        <a:xfrm>
          <a:off x="0" y="0"/>
          <a:ext cx="0" cy="0"/>
          <a:chOff x="0" y="0"/>
          <a:chExt cx="0" cy="0"/>
        </a:xfrm>
      </p:grpSpPr>
      <p:sp>
        <p:nvSpPr>
          <p:cNvPr id="19" name="Google Shape;19;p5"/>
          <p:cNvSpPr txBox="1">
            <a:spLocks noGrp="1"/>
          </p:cNvSpPr>
          <p:nvPr>
            <p:ph type="body" idx="1"/>
          </p:nvPr>
        </p:nvSpPr>
        <p:spPr>
          <a:xfrm>
            <a:off x="381000" y="1334767"/>
            <a:ext cx="11430000" cy="4899600"/>
          </a:xfrm>
          <a:prstGeom prst="rect">
            <a:avLst/>
          </a:prstGeom>
        </p:spPr>
        <p:txBody>
          <a:bodyPr spcFirstLastPara="1" wrap="square" lIns="91425" tIns="91425" rIns="91425" bIns="91425" anchor="t" anchorCtr="0">
            <a:noAutofit/>
          </a:bodyPr>
          <a:lstStyle>
            <a:lvl1pPr marL="609585" lvl="0" indent="-465655" rtl="0">
              <a:lnSpc>
                <a:spcPct val="115000"/>
              </a:lnSpc>
              <a:spcBef>
                <a:spcPts val="0"/>
              </a:spcBef>
              <a:spcAft>
                <a:spcPts val="0"/>
              </a:spcAft>
              <a:buClr>
                <a:schemeClr val="accent1"/>
              </a:buClr>
              <a:buSzPts val="1900"/>
              <a:buChar char="●"/>
              <a:defRPr sz="2533">
                <a:solidFill>
                  <a:schemeClr val="dk1"/>
                </a:solidFill>
              </a:defRPr>
            </a:lvl1pPr>
            <a:lvl2pPr marL="1219170" lvl="1" indent="-465655" rtl="0">
              <a:lnSpc>
                <a:spcPct val="115000"/>
              </a:lnSpc>
              <a:spcBef>
                <a:spcPts val="0"/>
              </a:spcBef>
              <a:spcAft>
                <a:spcPts val="0"/>
              </a:spcAft>
              <a:buClr>
                <a:schemeClr val="accent1"/>
              </a:buClr>
              <a:buSzPts val="1900"/>
              <a:buChar char="○"/>
              <a:defRPr sz="2533">
                <a:solidFill>
                  <a:schemeClr val="dk1"/>
                </a:solidFill>
              </a:defRPr>
            </a:lvl2pPr>
            <a:lvl3pPr marL="1828754" lvl="2" indent="-465655" rtl="0">
              <a:lnSpc>
                <a:spcPct val="115000"/>
              </a:lnSpc>
              <a:spcBef>
                <a:spcPts val="0"/>
              </a:spcBef>
              <a:spcAft>
                <a:spcPts val="0"/>
              </a:spcAft>
              <a:buClr>
                <a:schemeClr val="accent1"/>
              </a:buClr>
              <a:buSzPts val="1900"/>
              <a:buChar char="■"/>
              <a:defRPr sz="2533">
                <a:solidFill>
                  <a:schemeClr val="dk1"/>
                </a:solidFill>
              </a:defRPr>
            </a:lvl3pPr>
            <a:lvl4pPr marL="2438339" lvl="3" indent="-465655" rtl="0">
              <a:lnSpc>
                <a:spcPct val="115000"/>
              </a:lnSpc>
              <a:spcBef>
                <a:spcPts val="0"/>
              </a:spcBef>
              <a:spcAft>
                <a:spcPts val="0"/>
              </a:spcAft>
              <a:buClr>
                <a:schemeClr val="accent1"/>
              </a:buClr>
              <a:buSzPts val="1900"/>
              <a:buChar char="●"/>
              <a:defRPr sz="2533">
                <a:solidFill>
                  <a:schemeClr val="dk1"/>
                </a:solidFill>
              </a:defRPr>
            </a:lvl4pPr>
            <a:lvl5pPr marL="3047924" lvl="4" indent="-465655" rtl="0">
              <a:lnSpc>
                <a:spcPct val="115000"/>
              </a:lnSpc>
              <a:spcBef>
                <a:spcPts val="0"/>
              </a:spcBef>
              <a:spcAft>
                <a:spcPts val="0"/>
              </a:spcAft>
              <a:buClr>
                <a:schemeClr val="dk1"/>
              </a:buClr>
              <a:buSzPts val="1900"/>
              <a:buChar char="○"/>
              <a:defRPr sz="2533">
                <a:solidFill>
                  <a:schemeClr val="dk1"/>
                </a:solidFill>
              </a:defRPr>
            </a:lvl5pPr>
            <a:lvl6pPr marL="3657509" lvl="5" indent="-465655" rtl="0">
              <a:lnSpc>
                <a:spcPct val="115000"/>
              </a:lnSpc>
              <a:spcBef>
                <a:spcPts val="0"/>
              </a:spcBef>
              <a:spcAft>
                <a:spcPts val="0"/>
              </a:spcAft>
              <a:buClr>
                <a:schemeClr val="dk1"/>
              </a:buClr>
              <a:buSzPts val="1900"/>
              <a:buChar char="■"/>
              <a:defRPr sz="2533">
                <a:solidFill>
                  <a:schemeClr val="dk1"/>
                </a:solidFill>
              </a:defRPr>
            </a:lvl6pPr>
            <a:lvl7pPr marL="4267093" lvl="6" indent="-465655" rtl="0">
              <a:lnSpc>
                <a:spcPct val="115000"/>
              </a:lnSpc>
              <a:spcBef>
                <a:spcPts val="0"/>
              </a:spcBef>
              <a:spcAft>
                <a:spcPts val="0"/>
              </a:spcAft>
              <a:buClr>
                <a:schemeClr val="dk1"/>
              </a:buClr>
              <a:buSzPts val="1900"/>
              <a:buChar char="●"/>
              <a:defRPr sz="2533">
                <a:solidFill>
                  <a:schemeClr val="dk1"/>
                </a:solidFill>
              </a:defRPr>
            </a:lvl7pPr>
            <a:lvl8pPr marL="4876678" lvl="7" indent="-465655" rtl="0">
              <a:lnSpc>
                <a:spcPct val="115000"/>
              </a:lnSpc>
              <a:spcBef>
                <a:spcPts val="0"/>
              </a:spcBef>
              <a:spcAft>
                <a:spcPts val="0"/>
              </a:spcAft>
              <a:buClr>
                <a:schemeClr val="dk1"/>
              </a:buClr>
              <a:buSzPts val="1900"/>
              <a:buChar char="○"/>
              <a:defRPr sz="2533">
                <a:solidFill>
                  <a:schemeClr val="dk1"/>
                </a:solidFill>
              </a:defRPr>
            </a:lvl8pPr>
            <a:lvl9pPr marL="5486263" lvl="8" indent="-465655" rtl="0">
              <a:lnSpc>
                <a:spcPct val="115000"/>
              </a:lnSpc>
              <a:spcBef>
                <a:spcPts val="0"/>
              </a:spcBef>
              <a:spcAft>
                <a:spcPts val="0"/>
              </a:spcAft>
              <a:buClr>
                <a:schemeClr val="dk1"/>
              </a:buClr>
              <a:buSzPts val="1900"/>
              <a:buChar char="■"/>
              <a:defRPr sz="2533">
                <a:solidFill>
                  <a:schemeClr val="dk1"/>
                </a:solidFill>
              </a:defRPr>
            </a:lvl9pPr>
          </a:lstStyle>
          <a:p>
            <a:endParaRPr dirty="0"/>
          </a:p>
        </p:txBody>
      </p:sp>
      <p:sp>
        <p:nvSpPr>
          <p:cNvPr id="2" name="Google Shape;21;p6">
            <a:extLst>
              <a:ext uri="{FF2B5EF4-FFF2-40B4-BE49-F238E27FC236}">
                <a16:creationId xmlns:a16="http://schemas.microsoft.com/office/drawing/2014/main" id="{35487177-5FB1-06F9-DCE5-F7C866572474}"/>
              </a:ext>
            </a:extLst>
          </p:cNvPr>
          <p:cNvSpPr txBox="1">
            <a:spLocks noGrp="1"/>
          </p:cNvSpPr>
          <p:nvPr>
            <p:ph type="title"/>
          </p:nvPr>
        </p:nvSpPr>
        <p:spPr>
          <a:xfrm>
            <a:off x="381000" y="462233"/>
            <a:ext cx="11429600" cy="656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000"/>
              <a:buFont typeface="Merriweather"/>
              <a:buNone/>
              <a:defRPr sz="2667" b="1">
                <a:solidFill>
                  <a:schemeClr val="accent6"/>
                </a:solidFill>
                <a:latin typeface="Merriweather"/>
                <a:ea typeface="Merriweather"/>
                <a:cs typeface="Merriweather"/>
                <a:sym typeface="Merriweather"/>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88865498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225"/>
        <p:cNvGrpSpPr/>
        <p:nvPr/>
      </p:nvGrpSpPr>
      <p:grpSpPr>
        <a:xfrm>
          <a:off x="0" y="0"/>
          <a:ext cx="0" cy="0"/>
          <a:chOff x="0" y="0"/>
          <a:chExt cx="0" cy="0"/>
        </a:xfrm>
      </p:grpSpPr>
    </p:spTree>
    <p:extLst>
      <p:ext uri="{BB962C8B-B14F-4D97-AF65-F5344CB8AC3E}">
        <p14:creationId xmlns:p14="http://schemas.microsoft.com/office/powerpoint/2010/main" val="27443717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2253E-4344-4FAA-A275-BA043ADF4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D0EB0F-2402-4F0A-A740-676760C0E1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1D957A-3F30-4761-8CAE-AA4A1C80DC7F}"/>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5" name="Footer Placeholder 4">
            <a:extLst>
              <a:ext uri="{FF2B5EF4-FFF2-40B4-BE49-F238E27FC236}">
                <a16:creationId xmlns:a16="http://schemas.microsoft.com/office/drawing/2014/main" id="{04E5472F-1D14-44B6-8341-046B56A64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6B6F3-F767-408D-B3AE-833923A2EE5C}"/>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3058027081"/>
      </p:ext>
    </p:extLst>
  </p:cSld>
  <p:clrMapOvr>
    <a:masterClrMapping/>
  </p:clrMapOvr>
  <p:transition spd="slow">
    <p:wip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598DF-EC16-4187-AAF1-42CEAD56BC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83EE6B-E4C0-4C81-A379-47C6F6DFA7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A1C5C-2089-4C2B-91B6-D9C3B249BBD0}"/>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5" name="Footer Placeholder 4">
            <a:extLst>
              <a:ext uri="{FF2B5EF4-FFF2-40B4-BE49-F238E27FC236}">
                <a16:creationId xmlns:a16="http://schemas.microsoft.com/office/drawing/2014/main" id="{9D4CAD11-B330-438D-B4DB-26AA00FB5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D2A1B-2551-47D8-AEE4-A43C84463B0B}"/>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385082743"/>
      </p:ext>
    </p:extLst>
  </p:cSld>
  <p:clrMapOvr>
    <a:masterClrMapping/>
  </p:clrMapOvr>
  <p:transition spd="slow">
    <p:wip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4A64-E1B7-4EE9-BD61-F632A88B40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34D931-BB4A-4B41-AB45-2AA46B4B17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679C16-B45B-40D3-BF11-C793E46C92E1}"/>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5" name="Footer Placeholder 4">
            <a:extLst>
              <a:ext uri="{FF2B5EF4-FFF2-40B4-BE49-F238E27FC236}">
                <a16:creationId xmlns:a16="http://schemas.microsoft.com/office/drawing/2014/main" id="{C10436F3-2D16-457B-BC34-8E1F46E4D2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E60D9-A75E-4EB5-A39F-2A7D2C9E4A32}"/>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3907105943"/>
      </p:ext>
    </p:extLst>
  </p:cSld>
  <p:clrMapOvr>
    <a:masterClrMapping/>
  </p:clrMapOvr>
  <p:transition spd="slow">
    <p:wip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BDC05-9963-4CCF-BF80-97C7AB1517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573EF0-FD2E-4FC9-BDE8-685270D8D3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D03022-FFD8-4429-A740-262347EBC7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D4FE54-864A-4F89-A9A6-7403AE291F41}"/>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6" name="Footer Placeholder 5">
            <a:extLst>
              <a:ext uri="{FF2B5EF4-FFF2-40B4-BE49-F238E27FC236}">
                <a16:creationId xmlns:a16="http://schemas.microsoft.com/office/drawing/2014/main" id="{5CDC14D5-3DD1-4A39-A047-51F0F0F9AD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0996A-5707-4D11-AA3E-CEF8F1D29665}"/>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1253763235"/>
      </p:ext>
    </p:extLst>
  </p:cSld>
  <p:clrMapOvr>
    <a:masterClrMapping/>
  </p:clrMapOvr>
  <p:transition spd="slow">
    <p:wip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EB42A-BD35-4D0E-8E54-D640140EEC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D0604B-9FFC-4450-8343-A7864AC48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4BD5F6-D0C6-452B-9399-F3A9F6E717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80DC3-CCEB-4CA6-B209-2FAD0CBD6D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29961A-AA9B-42B6-8BDD-671269E203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6138E1-7CD0-482C-919A-D546BCE81B52}"/>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8" name="Footer Placeholder 7">
            <a:extLst>
              <a:ext uri="{FF2B5EF4-FFF2-40B4-BE49-F238E27FC236}">
                <a16:creationId xmlns:a16="http://schemas.microsoft.com/office/drawing/2014/main" id="{20673A63-5378-4CAD-887D-6890D69257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A77BEA-4C14-46F3-9FE8-7FD41B47C2D2}"/>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4068212300"/>
      </p:ext>
    </p:extLst>
  </p:cSld>
  <p:clrMapOvr>
    <a:masterClrMapping/>
  </p:clrMapOvr>
  <p:transition spd="slow">
    <p:wip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B776-E820-46A6-B0C2-9664C5656A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E3AA7C-70FC-4CB5-A15A-844A3E88FBA3}"/>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4" name="Footer Placeholder 3">
            <a:extLst>
              <a:ext uri="{FF2B5EF4-FFF2-40B4-BE49-F238E27FC236}">
                <a16:creationId xmlns:a16="http://schemas.microsoft.com/office/drawing/2014/main" id="{44BBCBE3-5A5D-43F2-BBC8-809F364955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5A5E13-E0A5-4BC0-9A6F-B2AFB9A74F85}"/>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3045939392"/>
      </p:ext>
    </p:extLst>
  </p:cSld>
  <p:clrMapOvr>
    <a:masterClrMapping/>
  </p:clrMapOvr>
  <p:transition spd="slow">
    <p:wip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620BA8-781C-407D-A4B3-05C7592CFC25}"/>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3" name="Footer Placeholder 2">
            <a:extLst>
              <a:ext uri="{FF2B5EF4-FFF2-40B4-BE49-F238E27FC236}">
                <a16:creationId xmlns:a16="http://schemas.microsoft.com/office/drawing/2014/main" id="{10D766A7-873B-4797-A453-B05F0C2BE0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DEE069-CC67-4F1E-9298-A0964CF3D1C1}"/>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2668660742"/>
      </p:ext>
    </p:extLst>
  </p:cSld>
  <p:clrMapOvr>
    <a:masterClrMapping/>
  </p:clrMapOvr>
  <p:transition spd="slow">
    <p:wip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CE7E-C530-4218-8B46-2D2C94FB8E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1DD158-3108-49C2-A45E-F244C849BB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00C212-5618-4734-B959-90E43AABF4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E5B2B8-72D3-42CA-B054-045A5CFC454E}"/>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6" name="Footer Placeholder 5">
            <a:extLst>
              <a:ext uri="{FF2B5EF4-FFF2-40B4-BE49-F238E27FC236}">
                <a16:creationId xmlns:a16="http://schemas.microsoft.com/office/drawing/2014/main" id="{FCE5F3A8-6D5B-4CA4-9325-95A896C314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55B99A-41C1-452B-B0C1-833F17BFF691}"/>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1705002354"/>
      </p:ext>
    </p:extLst>
  </p:cSld>
  <p:clrMapOvr>
    <a:masterClrMapping/>
  </p:clrMapOvr>
  <p:transition spd="slow">
    <p:wip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F9359-1D63-429E-8A7D-4A7BBCFB1D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2F7DC8-84E6-4767-8814-21612C09C0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D683D7-767E-498F-996B-6D974D5281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CDBE4E-421B-42DC-829C-0CA1C054C66D}"/>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6" name="Footer Placeholder 5">
            <a:extLst>
              <a:ext uri="{FF2B5EF4-FFF2-40B4-BE49-F238E27FC236}">
                <a16:creationId xmlns:a16="http://schemas.microsoft.com/office/drawing/2014/main" id="{FF2B9852-4C04-4617-BB7D-51EC798112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84689-152A-473B-A280-2AACDF14D2B7}"/>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2317465446"/>
      </p:ext>
    </p:extLst>
  </p:cSld>
  <p:clrMapOvr>
    <a:masterClrMapping/>
  </p:clrMapOvr>
  <p:transition spd="slow">
    <p:wip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C10D-DC07-42DE-A9A0-1912971F49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B2DC75-550A-4A5F-96CA-22DB3CDF12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242AEF-8BC2-4054-A83A-C5B8542D4717}"/>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5" name="Footer Placeholder 4">
            <a:extLst>
              <a:ext uri="{FF2B5EF4-FFF2-40B4-BE49-F238E27FC236}">
                <a16:creationId xmlns:a16="http://schemas.microsoft.com/office/drawing/2014/main" id="{DC2789F9-DF96-4805-B758-FB7B59BFDF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9966E-6926-4620-A732-36427ADFEFCA}"/>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4075954051"/>
      </p:ext>
    </p:extLst>
  </p:cSld>
  <p:clrMapOvr>
    <a:masterClrMapping/>
  </p:clrMapOvr>
  <p:transition spd="slow">
    <p:wip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93E1B9-8609-4DC2-B040-C5410E131D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0E95D0-1504-4738-8A8E-27487C243B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C152CE-14FC-467B-B36A-3882130811CD}"/>
              </a:ext>
            </a:extLst>
          </p:cNvPr>
          <p:cNvSpPr>
            <a:spLocks noGrp="1"/>
          </p:cNvSpPr>
          <p:nvPr>
            <p:ph type="dt" sz="half" idx="10"/>
          </p:nvPr>
        </p:nvSpPr>
        <p:spPr/>
        <p:txBody>
          <a:bodyPr/>
          <a:lstStyle/>
          <a:p>
            <a:fld id="{6BB06D54-ECD5-4B37-9023-59665CB87410}" type="datetimeFigureOut">
              <a:rPr lang="en-US" smtClean="0"/>
              <a:t>8/15/2024</a:t>
            </a:fld>
            <a:endParaRPr lang="en-US"/>
          </a:p>
        </p:txBody>
      </p:sp>
      <p:sp>
        <p:nvSpPr>
          <p:cNvPr id="5" name="Footer Placeholder 4">
            <a:extLst>
              <a:ext uri="{FF2B5EF4-FFF2-40B4-BE49-F238E27FC236}">
                <a16:creationId xmlns:a16="http://schemas.microsoft.com/office/drawing/2014/main" id="{1B759952-A3C9-48FB-A6C9-CFCBC31FAA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0BE4C-B08C-4AB5-AE9B-0FD469032ABB}"/>
              </a:ext>
            </a:extLst>
          </p:cNvPr>
          <p:cNvSpPr>
            <a:spLocks noGrp="1"/>
          </p:cNvSpPr>
          <p:nvPr>
            <p:ph type="sldNum" sz="quarter" idx="12"/>
          </p:nvPr>
        </p:nvSpPr>
        <p:spPr/>
        <p:txBody>
          <a:bodyPr/>
          <a:lstStyle/>
          <a:p>
            <a:fld id="{B1321EAA-F490-402B-AFA0-A6903D9589A3}" type="slidenum">
              <a:rPr lang="en-US" smtClean="0"/>
              <a:t>‹#›</a:t>
            </a:fld>
            <a:endParaRPr lang="en-US"/>
          </a:p>
        </p:txBody>
      </p:sp>
    </p:spTree>
    <p:extLst>
      <p:ext uri="{BB962C8B-B14F-4D97-AF65-F5344CB8AC3E}">
        <p14:creationId xmlns:p14="http://schemas.microsoft.com/office/powerpoint/2010/main" val="1280931327"/>
      </p:ext>
    </p:extLst>
  </p:cSld>
  <p:clrMapOvr>
    <a:masterClrMapping/>
  </p:clrMapOvr>
  <p:transition spd="slow">
    <p:wip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F4029-AEC3-9AA2-5FA1-5A0D30897D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7D475-9FCE-DE93-5664-36A4A6031CD0}"/>
              </a:ext>
            </a:extLst>
          </p:cNvPr>
          <p:cNvSpPr>
            <a:spLocks noGrp="1"/>
          </p:cNvSpPr>
          <p:nvPr>
            <p:ph type="dt" sz="half" idx="10"/>
          </p:nvPr>
        </p:nvSpPr>
        <p:spPr/>
        <p:txBody>
          <a:bodyPr/>
          <a:lstStyle/>
          <a:p>
            <a:fld id="{EA0F9D77-2615-4DC5-A5CC-719F3014AB0A}" type="datetime1">
              <a:rPr lang="en-US" smtClean="0"/>
              <a:t>8/15/2024</a:t>
            </a:fld>
            <a:endParaRPr lang="en-US"/>
          </a:p>
        </p:txBody>
      </p:sp>
      <p:sp>
        <p:nvSpPr>
          <p:cNvPr id="5" name="Footer Placeholder 4">
            <a:extLst>
              <a:ext uri="{FF2B5EF4-FFF2-40B4-BE49-F238E27FC236}">
                <a16:creationId xmlns:a16="http://schemas.microsoft.com/office/drawing/2014/main" id="{1C3283D3-714D-7EED-61E1-C14890B55B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F885EA-BCA9-E4CF-B968-99C7B19443AA}"/>
              </a:ext>
            </a:extLst>
          </p:cNvPr>
          <p:cNvSpPr>
            <a:spLocks noGrp="1"/>
          </p:cNvSpPr>
          <p:nvPr>
            <p:ph type="sldNum" sz="quarter" idx="12"/>
          </p:nvPr>
        </p:nvSpPr>
        <p:spPr/>
        <p:txBody>
          <a:bodyPr/>
          <a:lstStyle/>
          <a:p>
            <a:fld id="{4A172886-B8D8-44A8-AFC1-5250788E557F}" type="slidenum">
              <a:rPr lang="en-US" smtClean="0"/>
              <a:t>‹#›</a:t>
            </a:fld>
            <a:endParaRPr lang="en-US"/>
          </a:p>
        </p:txBody>
      </p:sp>
      <p:pic>
        <p:nvPicPr>
          <p:cNvPr id="10" name="Picture 9">
            <a:extLst>
              <a:ext uri="{FF2B5EF4-FFF2-40B4-BE49-F238E27FC236}">
                <a16:creationId xmlns:a16="http://schemas.microsoft.com/office/drawing/2014/main" id="{A20191D8-A9DC-C6D4-530A-CFCC1A7122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523" y="0"/>
            <a:ext cx="12205523" cy="793359"/>
          </a:xfrm>
          <a:prstGeom prst="rect">
            <a:avLst/>
          </a:prstGeom>
        </p:spPr>
      </p:pic>
      <p:pic>
        <p:nvPicPr>
          <p:cNvPr id="11" name="Picture 10" descr="Logo, icon&#10;&#10;Description automatically generated">
            <a:extLst>
              <a:ext uri="{FF2B5EF4-FFF2-40B4-BE49-F238E27FC236}">
                <a16:creationId xmlns:a16="http://schemas.microsoft.com/office/drawing/2014/main" id="{67BCC23D-13D8-E648-1065-B7EB45BB466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00556" y="193480"/>
            <a:ext cx="537648" cy="444817"/>
          </a:xfrm>
          <a:prstGeom prst="rect">
            <a:avLst/>
          </a:prstGeom>
        </p:spPr>
      </p:pic>
    </p:spTree>
    <p:extLst>
      <p:ext uri="{BB962C8B-B14F-4D97-AF65-F5344CB8AC3E}">
        <p14:creationId xmlns:p14="http://schemas.microsoft.com/office/powerpoint/2010/main" val="364458645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37215716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85404393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4544308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72987578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35350304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77348912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18332677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816BF8C6-B8BE-0E41-ECCA-F7D3E9AB23F5}"/>
              </a:ext>
            </a:extLst>
          </p:cNvPr>
          <p:cNvSpPr>
            <a:spLocks noGrp="1"/>
          </p:cNvSpPr>
          <p:nvPr>
            <p:ph type="title"/>
          </p:nvPr>
        </p:nvSpPr>
        <p:spPr>
          <a:xfrm>
            <a:off x="218755" y="4037445"/>
            <a:ext cx="3571047" cy="1636241"/>
          </a:xfrm>
        </p:spPr>
        <p:txBody>
          <a:bodyPr>
            <a:noAutofit/>
          </a:bodyPr>
          <a:lstStyle>
            <a:lvl1pPr>
              <a:defRPr sz="4000" b="1"/>
            </a:lvl1pPr>
          </a:lstStyle>
          <a:p>
            <a:r>
              <a:rPr lang="en-US"/>
              <a:t>Click to edit Master title style</a:t>
            </a:r>
          </a:p>
        </p:txBody>
      </p:sp>
    </p:spTree>
    <p:extLst>
      <p:ext uri="{BB962C8B-B14F-4D97-AF65-F5344CB8AC3E}">
        <p14:creationId xmlns:p14="http://schemas.microsoft.com/office/powerpoint/2010/main" val="12308211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B89F1796-F8AC-2B1D-A9A7-AE6DE61E206E}"/>
              </a:ext>
            </a:extLst>
          </p:cNvPr>
          <p:cNvSpPr>
            <a:spLocks noGrp="1"/>
          </p:cNvSpPr>
          <p:nvPr>
            <p:ph type="title"/>
          </p:nvPr>
        </p:nvSpPr>
        <p:spPr>
          <a:xfrm>
            <a:off x="218755" y="5227267"/>
            <a:ext cx="5708320"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230771762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4" name="Title 3">
            <a:extLst>
              <a:ext uri="{FF2B5EF4-FFF2-40B4-BE49-F238E27FC236}">
                <a16:creationId xmlns:a16="http://schemas.microsoft.com/office/drawing/2014/main" id="{D0C638A9-0BA7-20EE-4116-9A35CF3A1006}"/>
              </a:ext>
            </a:extLst>
          </p:cNvPr>
          <p:cNvSpPr>
            <a:spLocks noGrp="1"/>
          </p:cNvSpPr>
          <p:nvPr>
            <p:ph type="title"/>
          </p:nvPr>
        </p:nvSpPr>
        <p:spPr>
          <a:xfrm>
            <a:off x="384009" y="2434728"/>
            <a:ext cx="1984618" cy="18618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5583523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073913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59654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650DCBC-AD55-B6CB-321B-1B1CC77A0FA8}"/>
              </a:ext>
            </a:extLst>
          </p:cNvPr>
          <p:cNvSpPr>
            <a:spLocks noGrp="1"/>
          </p:cNvSpPr>
          <p:nvPr>
            <p:ph type="dt" sz="half" idx="10"/>
          </p:nvPr>
        </p:nvSpPr>
        <p:spPr/>
        <p:txBody>
          <a:bodyPr/>
          <a:lstStyle/>
          <a:p>
            <a:r>
              <a:rPr lang="en-US"/>
              <a:t>www.nasa.gov  |</a:t>
            </a:r>
          </a:p>
        </p:txBody>
      </p:sp>
      <p:sp>
        <p:nvSpPr>
          <p:cNvPr id="4" name="Footer Placeholder 3">
            <a:extLst>
              <a:ext uri="{FF2B5EF4-FFF2-40B4-BE49-F238E27FC236}">
                <a16:creationId xmlns:a16="http://schemas.microsoft.com/office/drawing/2014/main" id="{D831090E-A827-C4A2-9F06-F9F50A18AF89}"/>
              </a:ext>
            </a:extLst>
          </p:cNvPr>
          <p:cNvSpPr>
            <a:spLocks noGrp="1"/>
          </p:cNvSpPr>
          <p:nvPr>
            <p:ph type="ftr" sz="quarter" idx="11"/>
          </p:nvPr>
        </p:nvSpPr>
        <p:spPr/>
        <p:txBody>
          <a:bodyPr/>
          <a:lstStyle/>
          <a:p>
            <a:r>
              <a:rPr lang="en-US"/>
              <a:t>CUI//SP-BUDG,   Pre-Decisional - For Government Use Only</a:t>
            </a:r>
          </a:p>
        </p:txBody>
      </p:sp>
      <p:sp>
        <p:nvSpPr>
          <p:cNvPr id="5" name="Slide Number Placeholder 4">
            <a:extLst>
              <a:ext uri="{FF2B5EF4-FFF2-40B4-BE49-F238E27FC236}">
                <a16:creationId xmlns:a16="http://schemas.microsoft.com/office/drawing/2014/main" id="{D972004C-5C53-1497-93DE-1A58DF2EC2BE}"/>
              </a:ext>
            </a:extLst>
          </p:cNvPr>
          <p:cNvSpPr>
            <a:spLocks noGrp="1"/>
          </p:cNvSpPr>
          <p:nvPr>
            <p:ph type="sldNum" sz="quarter" idx="12"/>
          </p:nvPr>
        </p:nvSpPr>
        <p:spPr/>
        <p:txBody>
          <a:bodyPr/>
          <a:lstStyle/>
          <a:p>
            <a:pPr algn="l"/>
            <a:fld id="{33CD8EDA-2EDE-4ACB-A2EC-15CA62785405}" type="slidenum">
              <a:rPr lang="en-US" smtClean="0"/>
              <a:pPr algn="l"/>
              <a:t>‹#›</a:t>
            </a:fld>
            <a:endParaRPr lang="en-US"/>
          </a:p>
        </p:txBody>
      </p:sp>
      <p:sp>
        <p:nvSpPr>
          <p:cNvPr id="2" name="Title 1">
            <a:extLst>
              <a:ext uri="{FF2B5EF4-FFF2-40B4-BE49-F238E27FC236}">
                <a16:creationId xmlns:a16="http://schemas.microsoft.com/office/drawing/2014/main" id="{49B3002B-F48D-CDD8-9C7F-1632A71A99F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02753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3.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4.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image" Target="../media/image4.jpeg"/><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theme" Target="../theme/theme5.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image" Target="../media/image5.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image" Target="../media/image9.png"/><Relationship Id="rId2" Type="http://schemas.openxmlformats.org/officeDocument/2006/relationships/slideLayout" Target="../slideLayouts/slideLayout63.xml"/><Relationship Id="rId16" Type="http://schemas.openxmlformats.org/officeDocument/2006/relationships/image" Target="../media/image8.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microsoft.com/office/2007/relationships/hdphoto" Target="../media/hdphoto1.wdp"/><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7.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image" Target="../media/image9.png"/><Relationship Id="rId2" Type="http://schemas.openxmlformats.org/officeDocument/2006/relationships/slideLayout" Target="../slideLayouts/slideLayout75.xml"/><Relationship Id="rId16" Type="http://schemas.openxmlformats.org/officeDocument/2006/relationships/image" Target="../media/image8.pn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image" Target="../media/image12.png"/><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image" Target="../media/image1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9.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9.png"/><Relationship Id="rId4" Type="http://schemas.microsoft.com/office/2007/relationships/hdphoto" Target="../media/hdphoto1.wdp"/></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image" Target="../media/image7.pn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10.xml"/><Relationship Id="rId2" Type="http://schemas.openxmlformats.org/officeDocument/2006/relationships/slideLayout" Target="../slideLayouts/slideLayout99.xml"/><Relationship Id="rId16" Type="http://schemas.openxmlformats.org/officeDocument/2006/relationships/image" Target="../media/image12.png"/><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image" Target="../media/image9.png"/><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microsoft.com/office/2007/relationships/hdphoto" Target="../media/hdphoto1.wdp"/></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microsoft.com/office/2007/relationships/hdphoto" Target="../media/hdphoto2.wdp"/><Relationship Id="rId3" Type="http://schemas.openxmlformats.org/officeDocument/2006/relationships/slideLayout" Target="../slideLayouts/slideLayout111.xml"/><Relationship Id="rId21" Type="http://schemas.openxmlformats.org/officeDocument/2006/relationships/image" Target="../media/image14.png"/><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image" Target="../media/image13.png"/><Relationship Id="rId2" Type="http://schemas.openxmlformats.org/officeDocument/2006/relationships/slideLayout" Target="../slideLayouts/slideLayout110.xml"/><Relationship Id="rId16" Type="http://schemas.openxmlformats.org/officeDocument/2006/relationships/theme" Target="../theme/theme11.xml"/><Relationship Id="rId20" Type="http://schemas.openxmlformats.org/officeDocument/2006/relationships/image" Target="../media/image8.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10" Type="http://schemas.openxmlformats.org/officeDocument/2006/relationships/slideLayout" Target="../slideLayouts/slideLayout118.xml"/><Relationship Id="rId19" Type="http://schemas.openxmlformats.org/officeDocument/2006/relationships/image" Target="../media/image9.png"/><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theme" Target="../theme/theme12.xml"/><Relationship Id="rId18" Type="http://schemas.openxmlformats.org/officeDocument/2006/relationships/image" Target="../media/image8.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image" Target="../media/image12.png"/><Relationship Id="rId2" Type="http://schemas.openxmlformats.org/officeDocument/2006/relationships/slideLayout" Target="../slideLayouts/slideLayout125.xml"/><Relationship Id="rId16" Type="http://schemas.openxmlformats.org/officeDocument/2006/relationships/image" Target="../media/image9.png"/><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microsoft.com/office/2007/relationships/hdphoto" Target="../media/hdphoto1.wdp"/><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image" Target="../media/image7.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5706" y="1026738"/>
            <a:ext cx="9414329" cy="1487862"/>
          </a:xfrm>
          <a:prstGeom prst="rect">
            <a:avLst/>
          </a:prstGeom>
          <a:effectLst/>
        </p:spPr>
        <p:txBody>
          <a:bodyPr vert="horz" lIns="0" tIns="192024" rIns="0" bIns="0" rtlCol="0" anchor="t" anchorCtr="0">
            <a:noAutofit/>
          </a:bodyPr>
          <a:lstStyle/>
          <a:p>
            <a:r>
              <a:rPr lang="en-US"/>
              <a:t>Your title here</a:t>
            </a:r>
          </a:p>
        </p:txBody>
      </p:sp>
      <p:sp>
        <p:nvSpPr>
          <p:cNvPr id="6" name="Номер слайда 21"/>
          <p:cNvSpPr>
            <a:spLocks noGrp="1"/>
          </p:cNvSpPr>
          <p:nvPr>
            <p:ph type="sldNum" sz="quarter" idx="4"/>
          </p:nvPr>
        </p:nvSpPr>
        <p:spPr>
          <a:xfrm>
            <a:off x="1103085" y="6488434"/>
            <a:ext cx="513735" cy="227164"/>
          </a:xfrm>
          <a:prstGeom prst="rect">
            <a:avLst/>
          </a:prstGeom>
          <a:noFill/>
        </p:spPr>
        <p:txBody>
          <a:bodyPr vert="horz" lIns="0" tIns="0" rIns="0" bIns="0" rtlCol="0" anchor="ctr"/>
          <a:lstStyle>
            <a:lvl1pPr algn="l">
              <a:defRPr sz="900" b="0">
                <a:solidFill>
                  <a:schemeClr val="tx1">
                    <a:alpha val="50000"/>
                  </a:schemeClr>
                </a:solidFill>
                <a:latin typeface="+mn-lt"/>
              </a:defRPr>
            </a:lvl1pPr>
          </a:lstStyle>
          <a:p>
            <a:fld id="{D8D877B3-D348-4611-9BDB-C5374591D951}" type="slidenum">
              <a:rPr lang="en-US" smtClean="0"/>
              <a:pPr/>
              <a:t>‹#›</a:t>
            </a:fld>
            <a:endParaRPr lang="en-US"/>
          </a:p>
        </p:txBody>
      </p:sp>
      <p:sp>
        <p:nvSpPr>
          <p:cNvPr id="11" name="Text Placeholder 10"/>
          <p:cNvSpPr>
            <a:spLocks noGrp="1"/>
          </p:cNvSpPr>
          <p:nvPr>
            <p:ph type="body" idx="1"/>
          </p:nvPr>
        </p:nvSpPr>
        <p:spPr>
          <a:xfrm>
            <a:off x="965705" y="2514600"/>
            <a:ext cx="9414330" cy="31104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2">
            <a:extLst>
              <a:ext uri="{FF2B5EF4-FFF2-40B4-BE49-F238E27FC236}">
                <a16:creationId xmlns:a16="http://schemas.microsoft.com/office/drawing/2014/main" id="{8590AA65-0409-0C41-B488-DC4A8395E420}"/>
              </a:ext>
            </a:extLst>
          </p:cNvPr>
          <p:cNvSpPr>
            <a:spLocks noGrp="1"/>
          </p:cNvSpPr>
          <p:nvPr>
            <p:ph type="ftr" sz="quarter" idx="3"/>
          </p:nvPr>
        </p:nvSpPr>
        <p:spPr>
          <a:xfrm>
            <a:off x="0" y="6412366"/>
            <a:ext cx="1148316"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2009_09_28_</a:t>
            </a:r>
          </a:p>
        </p:txBody>
      </p:sp>
      <p:pic>
        <p:nvPicPr>
          <p:cNvPr id="10" name="Picture 9" descr="NASA insigniaCMYK.png">
            <a:extLst>
              <a:ext uri="{FF2B5EF4-FFF2-40B4-BE49-F238E27FC236}">
                <a16:creationId xmlns:a16="http://schemas.microsoft.com/office/drawing/2014/main" id="{1764F776-201C-F74A-9BF2-F8DF1C51CD42}"/>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1302409" y="241448"/>
            <a:ext cx="669851" cy="553915"/>
          </a:xfrm>
          <a:prstGeom prst="rect">
            <a:avLst/>
          </a:prstGeom>
        </p:spPr>
      </p:pic>
    </p:spTree>
    <p:extLst>
      <p:ext uri="{BB962C8B-B14F-4D97-AF65-F5344CB8AC3E}">
        <p14:creationId xmlns:p14="http://schemas.microsoft.com/office/powerpoint/2010/main" val="11143112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966" r:id="rId9"/>
    <p:sldLayoutId id="2147483967" r:id="rId10"/>
    <p:sldLayoutId id="2147483968" r:id="rId11"/>
  </p:sldLayoutIdLst>
  <p:hf hdr="0" ftr="0" dt="0"/>
  <p:txStyles>
    <p:titleStyle>
      <a:lvl1pPr algn="l" defTabSz="914318" rtl="0" eaLnBrk="1" latinLnBrk="0" hangingPunct="1">
        <a:lnSpc>
          <a:spcPct val="80000"/>
        </a:lnSpc>
        <a:spcBef>
          <a:spcPct val="0"/>
        </a:spcBef>
        <a:buNone/>
        <a:defRPr sz="4000" kern="1200" spc="-151" baseline="0">
          <a:solidFill>
            <a:schemeClr val="tx1"/>
          </a:solidFill>
          <a:latin typeface="+mj-lt"/>
          <a:ea typeface="+mj-ea"/>
          <a:cs typeface="+mj-cs"/>
        </a:defRPr>
      </a:lvl1pPr>
    </p:titleStyle>
    <p:bodyStyle>
      <a:lvl1pPr marL="0" indent="0" algn="l" defTabSz="914318" rtl="0" eaLnBrk="1" latinLnBrk="0" hangingPunct="1">
        <a:lnSpc>
          <a:spcPct val="120000"/>
        </a:lnSpc>
        <a:spcBef>
          <a:spcPts val="1000"/>
        </a:spcBef>
        <a:buFont typeface="Arial" panose="020B0604020202020204" pitchFamily="34" charset="0"/>
        <a:buNone/>
        <a:defRPr sz="2800" kern="1200">
          <a:solidFill>
            <a:schemeClr val="tx1"/>
          </a:solidFill>
          <a:latin typeface="+mn-lt"/>
          <a:ea typeface="+mn-ea"/>
          <a:cs typeface="+mn-cs"/>
        </a:defRPr>
      </a:lvl1pPr>
      <a:lvl2pPr marL="0" indent="0" algn="l" defTabSz="914318" rtl="0" eaLnBrk="1" latinLnBrk="0" hangingPunct="1">
        <a:lnSpc>
          <a:spcPct val="120000"/>
        </a:lnSpc>
        <a:spcBef>
          <a:spcPts val="499"/>
        </a:spcBef>
        <a:buFont typeface="Arial" panose="020B0604020202020204" pitchFamily="34" charset="0"/>
        <a:buNone/>
        <a:defRPr sz="1800" kern="1200">
          <a:solidFill>
            <a:schemeClr val="tx1"/>
          </a:solidFill>
          <a:latin typeface="+mn-lt"/>
          <a:ea typeface="+mn-ea"/>
          <a:cs typeface="+mn-cs"/>
        </a:defRPr>
      </a:lvl2pPr>
      <a:lvl3pPr marL="0" indent="0" algn="l" defTabSz="914318"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60">
          <p15:clr>
            <a:srgbClr val="F26B43"/>
          </p15:clr>
        </p15:guide>
        <p15:guide id="27" orient="horz" pos="3960">
          <p15:clr>
            <a:srgbClr val="F26B43"/>
          </p15:clr>
        </p15:guide>
        <p15:guide id="28" pos="360">
          <p15:clr>
            <a:srgbClr val="F26B43"/>
          </p15:clr>
        </p15:guide>
        <p15:guide id="29" pos="7320">
          <p15:clr>
            <a:srgbClr val="F26B43"/>
          </p15:clr>
        </p15:guide>
        <p15:guide id="39" pos="3384">
          <p15:clr>
            <a:srgbClr val="F26B43"/>
          </p15:clr>
        </p15:guide>
        <p15:guide id="40" pos="4272">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392">
          <p15:clr>
            <a:srgbClr val="F26B43"/>
          </p15:clr>
        </p15:guide>
        <p15:guide id="51" orient="horz" pos="76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6D8ACE-1888-FD4F-856A-AFA52D07A7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F12683-EF20-1F45-A311-11B2A8C8C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7AF194-3E71-C34D-B901-C8838484C8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5399DC6-BF92-EB4F-B90F-B1B9FD6965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2009_09_28_</a:t>
            </a:r>
          </a:p>
        </p:txBody>
      </p:sp>
      <p:sp>
        <p:nvSpPr>
          <p:cNvPr id="6" name="Slide Number Placeholder 5">
            <a:extLst>
              <a:ext uri="{FF2B5EF4-FFF2-40B4-BE49-F238E27FC236}">
                <a16:creationId xmlns:a16="http://schemas.microsoft.com/office/drawing/2014/main" id="{C0FC2845-CDE3-FC47-89F0-4690D6D9AD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7BD49-4811-034B-90ED-66DFB323CDA9}" type="slidenum">
              <a:rPr lang="en-US" smtClean="0"/>
              <a:t>‹#›</a:t>
            </a:fld>
            <a:endParaRPr lang="en-US"/>
          </a:p>
        </p:txBody>
      </p:sp>
    </p:spTree>
    <p:extLst>
      <p:ext uri="{BB962C8B-B14F-4D97-AF65-F5344CB8AC3E}">
        <p14:creationId xmlns:p14="http://schemas.microsoft.com/office/powerpoint/2010/main" val="24836179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228600"/>
            <a:ext cx="10972800" cy="640080"/>
          </a:xfrm>
          <a:prstGeom prst="rect">
            <a:avLst/>
          </a:prstGeom>
        </p:spPr>
        <p:txBody>
          <a:bodyPr vert="horz" lIns="91440" tIns="45720" rIns="91440" bIns="45720" rtlCol="0" anchor="t">
            <a:noAutofit/>
          </a:bodyPr>
          <a:lstStyle/>
          <a:p>
            <a:r>
              <a:rPr lang="en-US"/>
              <a:t>Click to edit Master title style</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2009_09_28_</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E9D842-5364-44ED-B727-EAA49C56675A}" type="slidenum">
              <a:rPr lang="en-US" smtClean="0"/>
              <a:pPr/>
              <a:t>‹#›</a:t>
            </a:fld>
            <a:endParaRPr lang="en-US"/>
          </a:p>
        </p:txBody>
      </p:sp>
      <p:pic>
        <p:nvPicPr>
          <p:cNvPr id="7" name="Picture 13" descr="NASA insigniaCMYK"/>
          <p:cNvPicPr preferRelativeResize="0">
            <a:picLocks noChangeAspect="1" noChangeArrowheads="1"/>
          </p:cNvPicPr>
          <p:nvPr/>
        </p:nvPicPr>
        <p:blipFill>
          <a:blip r:embed="rId6" cstate="print"/>
          <a:srcRect/>
          <a:stretch>
            <a:fillRect/>
          </a:stretch>
        </p:blipFill>
        <p:spPr bwMode="auto">
          <a:xfrm>
            <a:off x="10839451" y="292100"/>
            <a:ext cx="1037167" cy="622300"/>
          </a:xfrm>
          <a:prstGeom prst="rect">
            <a:avLst/>
          </a:prstGeom>
          <a:noFill/>
          <a:ln w="9525">
            <a:noFill/>
            <a:miter lim="800000"/>
            <a:headEnd/>
            <a:tailEnd/>
          </a:ln>
        </p:spPr>
      </p:pic>
      <p:cxnSp>
        <p:nvCxnSpPr>
          <p:cNvPr id="12" name="Straight Connector 11"/>
          <p:cNvCxnSpPr/>
          <p:nvPr/>
        </p:nvCxnSpPr>
        <p:spPr>
          <a:xfrm>
            <a:off x="304800" y="914400"/>
            <a:ext cx="100584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78943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hf hdr="0" ftr="0" dt="0"/>
  <p:txStyles>
    <p:titleStyle>
      <a:lvl1pPr>
        <a:defRPr sz="3600">
          <a:latin typeface="+mj-lt"/>
        </a:defRPr>
      </a:lvl1pPr>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CC5E1-83F9-45E8-BD77-3C389AA18A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69A4A3-F349-4B04-9E68-CB48727F0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9CEB-D479-497F-84EF-5AB130F4435C}"/>
              </a:ext>
            </a:extLst>
          </p:cNvPr>
          <p:cNvSpPr>
            <a:spLocks noGrp="1"/>
          </p:cNvSpPr>
          <p:nvPr>
            <p:ph type="dt" sz="half" idx="2"/>
          </p:nvPr>
        </p:nvSpPr>
        <p:spPr>
          <a:xfrm>
            <a:off x="838199" y="6356350"/>
            <a:ext cx="2743201"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Transformative Aeronautics Concepts Program</a:t>
            </a:r>
          </a:p>
        </p:txBody>
      </p:sp>
      <p:sp>
        <p:nvSpPr>
          <p:cNvPr id="5" name="Footer Placeholder 4">
            <a:extLst>
              <a:ext uri="{FF2B5EF4-FFF2-40B4-BE49-F238E27FC236}">
                <a16:creationId xmlns:a16="http://schemas.microsoft.com/office/drawing/2014/main" id="{5CFED082-886D-4340-B5CE-B9F89B1710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DA08B2-50F3-4FAD-839A-C00D3FE043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9F75D7-1749-4F47-938C-989AB604FA7A}" type="slidenum">
              <a:rPr lang="en-US" smtClean="0"/>
              <a:t>‹#›</a:t>
            </a:fld>
            <a:endParaRPr lang="en-US"/>
          </a:p>
        </p:txBody>
      </p:sp>
      <p:pic>
        <p:nvPicPr>
          <p:cNvPr id="5122" name="Picture 2">
            <a:extLst>
              <a:ext uri="{FF2B5EF4-FFF2-40B4-BE49-F238E27FC236}">
                <a16:creationId xmlns:a16="http://schemas.microsoft.com/office/drawing/2014/main" id="{E4FE8066-C76A-C24C-8084-A831ECDE5E9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1092169" y="76741"/>
            <a:ext cx="1099831" cy="919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802320"/>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8" r:id="rId12"/>
    <p:sldLayoutId id="2147483809" r:id="rId13"/>
    <p:sldLayoutId id="2147483810" r:id="rId14"/>
    <p:sldLayoutId id="2147483811" r:id="rId15"/>
    <p:sldLayoutId id="2147483812"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22"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1183813887"/>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 id="2147483873" r:id="rId18"/>
    <p:sldLayoutId id="214748387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96DF131-DB0F-DE90-62E4-E5E5CD7F3EC6}"/>
              </a:ext>
            </a:extLst>
          </p:cNvPr>
          <p:cNvPicPr>
            <a:picLocks noChangeAspect="1"/>
          </p:cNvPicPr>
          <p:nvPr userDrawn="1"/>
        </p:nvPicPr>
        <p:blipFill>
          <a:blip r:embed="rId14">
            <a:extLst>
              <a:ext uri="{BEBA8EAE-BF5A-486C-A8C5-ECC9F3942E4B}">
                <a14:imgProps xmlns:a14="http://schemas.microsoft.com/office/drawing/2010/main">
                  <a14:imgLayer r:embed="rId15">
                    <a14:imgEffect>
                      <a14:artisticMarker/>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solidFill>
            <a:schemeClr val="accent1">
              <a:lumMod val="75000"/>
            </a:schemeClr>
          </a:solidFill>
        </p:spPr>
      </p:pic>
      <p:sp>
        <p:nvSpPr>
          <p:cNvPr id="6" name="Slide Number Placeholder 5"/>
          <p:cNvSpPr>
            <a:spLocks noGrp="1"/>
          </p:cNvSpPr>
          <p:nvPr>
            <p:ph type="sldNum" sz="quarter" idx="4"/>
          </p:nvPr>
        </p:nvSpPr>
        <p:spPr>
          <a:xfrm>
            <a:off x="11646382" y="6438758"/>
            <a:ext cx="512861" cy="346515"/>
          </a:xfrm>
          <a:prstGeom prst="rect">
            <a:avLst/>
          </a:prstGeom>
          <a:noFill/>
        </p:spPr>
        <p:txBody>
          <a:bodyPr vert="horz" lIns="91440" tIns="45720" rIns="91440" bIns="45720" rtlCol="0" anchor="ctr"/>
          <a:lstStyle>
            <a:lvl1pPr algn="r">
              <a:defRPr sz="1200">
                <a:solidFill>
                  <a:schemeClr val="tx1">
                    <a:tint val="75000"/>
                  </a:schemeClr>
                </a:solidFill>
                <a:latin typeface="Bahnschrift SemiLight Condensed" panose="020B0502040204020203" pitchFamily="34" charset="0"/>
              </a:defRPr>
            </a:lvl1pPr>
          </a:lstStyle>
          <a:p>
            <a:fld id="{330EA680-D336-4FF7-8B7A-9848BB0A1C32}" type="slidenum">
              <a:rPr lang="en-US" smtClean="0"/>
              <a:pPr/>
              <a:t>‹#›</a:t>
            </a:fld>
            <a:endParaRPr lang="en-US"/>
          </a:p>
        </p:txBody>
      </p:sp>
      <p:sp>
        <p:nvSpPr>
          <p:cNvPr id="8" name="Rectangle 7">
            <a:extLst>
              <a:ext uri="{FF2B5EF4-FFF2-40B4-BE49-F238E27FC236}">
                <a16:creationId xmlns:a16="http://schemas.microsoft.com/office/drawing/2014/main" id="{0F15223B-5DB2-4118-8CF6-D4992352273D}"/>
              </a:ext>
            </a:extLst>
          </p:cNvPr>
          <p:cNvSpPr/>
          <p:nvPr userDrawn="1"/>
        </p:nvSpPr>
        <p:spPr>
          <a:xfrm>
            <a:off x="0" y="977597"/>
            <a:ext cx="12192000" cy="365760"/>
          </a:xfrm>
          <a:prstGeom prst="rect">
            <a:avLst/>
          </a:prstGeom>
          <a:solidFill>
            <a:srgbClr val="5EC6E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52D09EC4-AC0E-430E-82F9-EB4F92E3E83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64656" y="995885"/>
            <a:ext cx="255173" cy="329184"/>
          </a:xfrm>
          <a:prstGeom prst="rect">
            <a:avLst/>
          </a:prstGeom>
        </p:spPr>
      </p:pic>
      <p:pic>
        <p:nvPicPr>
          <p:cNvPr id="15" name="Picture 14">
            <a:extLst>
              <a:ext uri="{FF2B5EF4-FFF2-40B4-BE49-F238E27FC236}">
                <a16:creationId xmlns:a16="http://schemas.microsoft.com/office/drawing/2014/main" id="{D85373BE-BC3A-4443-885D-486BDB9CBD6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106662" y="168056"/>
            <a:ext cx="870038" cy="720031"/>
          </a:xfrm>
          <a:prstGeom prst="rect">
            <a:avLst/>
          </a:prstGeom>
        </p:spPr>
      </p:pic>
    </p:spTree>
    <p:extLst>
      <p:ext uri="{BB962C8B-B14F-4D97-AF65-F5344CB8AC3E}">
        <p14:creationId xmlns:p14="http://schemas.microsoft.com/office/powerpoint/2010/main" val="3500481031"/>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53" r:id="rId11"/>
    <p:sldLayoutId id="2147483925" r:id="rId12"/>
  </p:sldLayoutIdLst>
  <p:hf hdr="0" dt="0"/>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96DF131-DB0F-DE90-62E4-E5E5CD7F3EC6}"/>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EED80C56-CA1E-4EEE-A821-906E97F96488}"/>
              </a:ext>
            </a:extLst>
          </p:cNvPr>
          <p:cNvPicPr>
            <a:picLocks noChangeAspect="1"/>
          </p:cNvPicPr>
          <p:nvPr userDrawn="1"/>
        </p:nvPicPr>
        <p:blipFill rotWithShape="1">
          <a:blip r:embed="rId15">
            <a:duotone>
              <a:prstClr val="black"/>
              <a:srgbClr val="53B1E5">
                <a:tint val="45000"/>
                <a:satMod val="400000"/>
              </a:srgbClr>
            </a:duotone>
            <a:alphaModFix amt="20000"/>
          </a:blip>
          <a:srcRect r="22345"/>
          <a:stretch/>
        </p:blipFill>
        <p:spPr>
          <a:xfrm>
            <a:off x="8942434" y="1471569"/>
            <a:ext cx="3249565" cy="5398332"/>
          </a:xfrm>
          <a:prstGeom prst="rect">
            <a:avLst/>
          </a:prstGeom>
        </p:spPr>
      </p:pic>
      <p:sp>
        <p:nvSpPr>
          <p:cNvPr id="6" name="Slide Number Placeholder 5"/>
          <p:cNvSpPr>
            <a:spLocks noGrp="1"/>
          </p:cNvSpPr>
          <p:nvPr>
            <p:ph type="sldNum" sz="quarter" idx="4"/>
          </p:nvPr>
        </p:nvSpPr>
        <p:spPr>
          <a:xfrm>
            <a:off x="11646382" y="6438758"/>
            <a:ext cx="512861" cy="346515"/>
          </a:xfrm>
          <a:prstGeom prst="rect">
            <a:avLst/>
          </a:prstGeom>
          <a:noFill/>
        </p:spPr>
        <p:txBody>
          <a:bodyPr vert="horz" lIns="91440" tIns="45720" rIns="91440" bIns="45720" rtlCol="0" anchor="ctr"/>
          <a:lstStyle>
            <a:lvl1pPr algn="r">
              <a:defRPr sz="1200">
                <a:solidFill>
                  <a:schemeClr val="tx1">
                    <a:tint val="75000"/>
                  </a:schemeClr>
                </a:solidFill>
                <a:latin typeface="Bahnschrift SemiLight Condensed" panose="020B0502040204020203" pitchFamily="34" charset="0"/>
              </a:defRPr>
            </a:lvl1pPr>
          </a:lstStyle>
          <a:p>
            <a:fld id="{330EA680-D336-4FF7-8B7A-9848BB0A1C32}" type="slidenum">
              <a:rPr lang="en-US" smtClean="0"/>
              <a:pPr/>
              <a:t>‹#›</a:t>
            </a:fld>
            <a:endParaRPr lang="en-US"/>
          </a:p>
        </p:txBody>
      </p:sp>
      <p:sp>
        <p:nvSpPr>
          <p:cNvPr id="8" name="Rectangle 7">
            <a:extLst>
              <a:ext uri="{FF2B5EF4-FFF2-40B4-BE49-F238E27FC236}">
                <a16:creationId xmlns:a16="http://schemas.microsoft.com/office/drawing/2014/main" id="{0F15223B-5DB2-4118-8CF6-D4992352273D}"/>
              </a:ext>
            </a:extLst>
          </p:cNvPr>
          <p:cNvSpPr/>
          <p:nvPr userDrawn="1"/>
        </p:nvSpPr>
        <p:spPr>
          <a:xfrm>
            <a:off x="0" y="972039"/>
            <a:ext cx="12192000" cy="365760"/>
          </a:xfrm>
          <a:prstGeom prst="rect">
            <a:avLst/>
          </a:prstGeom>
          <a:solidFill>
            <a:srgbClr val="5EC6E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2D09EC4-AC0E-430E-82F9-EB4F92E3E83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64656" y="995885"/>
            <a:ext cx="255173" cy="329184"/>
          </a:xfrm>
          <a:prstGeom prst="rect">
            <a:avLst/>
          </a:prstGeom>
        </p:spPr>
      </p:pic>
      <p:pic>
        <p:nvPicPr>
          <p:cNvPr id="15" name="Picture 14">
            <a:extLst>
              <a:ext uri="{FF2B5EF4-FFF2-40B4-BE49-F238E27FC236}">
                <a16:creationId xmlns:a16="http://schemas.microsoft.com/office/drawing/2014/main" id="{D85373BE-BC3A-4443-885D-486BDB9CBD6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106662" y="168056"/>
            <a:ext cx="870038" cy="720031"/>
          </a:xfrm>
          <a:prstGeom prst="rect">
            <a:avLst/>
          </a:prstGeom>
        </p:spPr>
      </p:pic>
    </p:spTree>
    <p:extLst>
      <p:ext uri="{BB962C8B-B14F-4D97-AF65-F5344CB8AC3E}">
        <p14:creationId xmlns:p14="http://schemas.microsoft.com/office/powerpoint/2010/main" val="1836230676"/>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hf hdr="0" dt="0"/>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8/15/2024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9695048"/>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B1417A-46D1-E857-AA7A-C66EAEA46AA8}"/>
              </a:ext>
            </a:extLst>
          </p:cNvPr>
          <p:cNvPicPr>
            <a:picLocks noChangeAspect="1"/>
          </p:cNvPicPr>
          <p:nvPr userDrawn="1"/>
        </p:nvPicPr>
        <p:blipFill>
          <a:blip r:embed="rId3">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solidFill>
            <a:schemeClr val="accent1">
              <a:lumMod val="75000"/>
            </a:schemeClr>
          </a:solidFill>
        </p:spPr>
      </p:pic>
      <p:pic>
        <p:nvPicPr>
          <p:cNvPr id="3" name="Picture 2">
            <a:extLst>
              <a:ext uri="{FF2B5EF4-FFF2-40B4-BE49-F238E27FC236}">
                <a16:creationId xmlns:a16="http://schemas.microsoft.com/office/drawing/2014/main" id="{705F19A1-09F4-71A6-A439-9172E22BCE1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106662" y="168056"/>
            <a:ext cx="870038" cy="720031"/>
          </a:xfrm>
          <a:prstGeom prst="rect">
            <a:avLst/>
          </a:prstGeom>
        </p:spPr>
      </p:pic>
      <p:pic>
        <p:nvPicPr>
          <p:cNvPr id="7" name="Picture 6">
            <a:extLst>
              <a:ext uri="{FF2B5EF4-FFF2-40B4-BE49-F238E27FC236}">
                <a16:creationId xmlns:a16="http://schemas.microsoft.com/office/drawing/2014/main" id="{7FBD6AA6-2658-0066-FE88-94B9A82486DF}"/>
              </a:ext>
            </a:extLst>
          </p:cNvPr>
          <p:cNvPicPr>
            <a:picLocks noChangeAspect="1"/>
          </p:cNvPicPr>
          <p:nvPr userDrawn="1"/>
        </p:nvPicPr>
        <p:blipFill rotWithShape="1">
          <a:blip r:embed="rId6">
            <a:duotone>
              <a:prstClr val="black"/>
              <a:srgbClr val="53B1E5">
                <a:tint val="45000"/>
                <a:satMod val="400000"/>
              </a:srgbClr>
            </a:duotone>
            <a:alphaModFix amt="20000"/>
          </a:blip>
          <a:srcRect r="22345"/>
          <a:stretch/>
        </p:blipFill>
        <p:spPr>
          <a:xfrm>
            <a:off x="8942434" y="1471569"/>
            <a:ext cx="3249565" cy="5398332"/>
          </a:xfrm>
          <a:prstGeom prst="rect">
            <a:avLst/>
          </a:prstGeom>
        </p:spPr>
      </p:pic>
    </p:spTree>
    <p:extLst>
      <p:ext uri="{BB962C8B-B14F-4D97-AF65-F5344CB8AC3E}">
        <p14:creationId xmlns:p14="http://schemas.microsoft.com/office/powerpoint/2010/main" val="3335169906"/>
      </p:ext>
    </p:extLst>
  </p:cSld>
  <p:clrMap bg1="lt1" tx1="dk1" bg2="lt2" tx2="dk2" accent1="accent1" accent2="accent2" accent3="accent3" accent4="accent4" accent5="accent5" accent6="accent6" hlink="hlink" folHlink="folHlink"/>
  <p:sldLayoutIdLst>
    <p:sldLayoutId id="21474839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A5B693-FA7C-7CA8-DC6F-0D71B206A8B9}"/>
              </a:ext>
            </a:extLst>
          </p:cNvPr>
          <p:cNvPicPr>
            <a:picLocks noChangeAspect="1"/>
          </p:cNvPicPr>
          <p:nvPr userDrawn="1"/>
        </p:nvPicPr>
        <p:blipFill>
          <a:blip r:embed="rId13">
            <a:extLst>
              <a:ext uri="{BEBA8EAE-BF5A-486C-A8C5-ECC9F3942E4B}">
                <a14:imgProps xmlns:a14="http://schemas.microsoft.com/office/drawing/2010/main">
                  <a14:imgLayer r:embed="rId14">
                    <a14:imgEffect>
                      <a14:artisticMarker/>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solidFill>
            <a:schemeClr val="accent1">
              <a:lumMod val="75000"/>
            </a:schemeClr>
          </a:solidFill>
        </p:spPr>
      </p:pic>
      <p:sp>
        <p:nvSpPr>
          <p:cNvPr id="6" name="Slide Number Placeholder 5"/>
          <p:cNvSpPr>
            <a:spLocks noGrp="1"/>
          </p:cNvSpPr>
          <p:nvPr>
            <p:ph type="sldNum" sz="quarter" idx="4"/>
          </p:nvPr>
        </p:nvSpPr>
        <p:spPr>
          <a:xfrm>
            <a:off x="8131465"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chemeClr val="bg1">
                    <a:lumMod val="50000"/>
                  </a:schemeClr>
                </a:solidFill>
                <a:latin typeface="Calibri" panose="020F0502020204030204" pitchFamily="34" charset="0"/>
                <a:cs typeface="Arial" panose="020B0604020202020204" pitchFamily="34" charset="0"/>
              </a:defRPr>
            </a:lvl1pPr>
          </a:lstStyle>
          <a:p>
            <a:pPr>
              <a:defRPr/>
            </a:pPr>
            <a:fld id="{E68F7CB3-A245-4D5A-B8A7-5E6C2175CFDA}" type="slidenum">
              <a:rPr lang="en-US" altLang="en-US" smtClean="0"/>
              <a:pPr>
                <a:defRPr/>
              </a:pPr>
              <a:t>‹#›</a:t>
            </a:fld>
            <a:endParaRPr lang="en-US" altLang="en-US"/>
          </a:p>
        </p:txBody>
      </p:sp>
      <p:pic>
        <p:nvPicPr>
          <p:cNvPr id="3" name="Picture 2">
            <a:extLst>
              <a:ext uri="{FF2B5EF4-FFF2-40B4-BE49-F238E27FC236}">
                <a16:creationId xmlns:a16="http://schemas.microsoft.com/office/drawing/2014/main" id="{C4D4E4D4-6C84-0F99-B329-FCF5E81443C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106662" y="168056"/>
            <a:ext cx="870038" cy="720031"/>
          </a:xfrm>
          <a:prstGeom prst="rect">
            <a:avLst/>
          </a:prstGeom>
        </p:spPr>
      </p:pic>
      <p:pic>
        <p:nvPicPr>
          <p:cNvPr id="7" name="Picture 6">
            <a:extLst>
              <a:ext uri="{FF2B5EF4-FFF2-40B4-BE49-F238E27FC236}">
                <a16:creationId xmlns:a16="http://schemas.microsoft.com/office/drawing/2014/main" id="{C7541F5E-D8B9-3CC4-9FFC-44B3991E1F17}"/>
              </a:ext>
            </a:extLst>
          </p:cNvPr>
          <p:cNvPicPr>
            <a:picLocks noChangeAspect="1"/>
          </p:cNvPicPr>
          <p:nvPr userDrawn="1"/>
        </p:nvPicPr>
        <p:blipFill rotWithShape="1">
          <a:blip r:embed="rId16">
            <a:duotone>
              <a:prstClr val="black"/>
              <a:srgbClr val="53B1E5">
                <a:tint val="45000"/>
                <a:satMod val="400000"/>
              </a:srgbClr>
            </a:duotone>
            <a:alphaModFix amt="20000"/>
          </a:blip>
          <a:srcRect r="22345"/>
          <a:stretch/>
        </p:blipFill>
        <p:spPr>
          <a:xfrm>
            <a:off x="8942435" y="1341394"/>
            <a:ext cx="3249565" cy="5398332"/>
          </a:xfrm>
          <a:prstGeom prst="rect">
            <a:avLst/>
          </a:prstGeom>
        </p:spPr>
      </p:pic>
    </p:spTree>
    <p:extLst>
      <p:ext uri="{BB962C8B-B14F-4D97-AF65-F5344CB8AC3E}">
        <p14:creationId xmlns:p14="http://schemas.microsoft.com/office/powerpoint/2010/main" val="3119241596"/>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hf sldNum="0" hdr="0" ftr="0"/>
  <p:txStyles>
    <p:titleStyle>
      <a:lvl1pPr algn="ctr" rtl="0" eaLnBrk="0" fontAlgn="base" hangingPunct="0">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200" algn="ctr" rtl="0" eaLnBrk="1" fontAlgn="base" hangingPunct="1">
        <a:spcBef>
          <a:spcPct val="0"/>
        </a:spcBef>
        <a:spcAft>
          <a:spcPct val="0"/>
        </a:spcAft>
        <a:defRPr sz="3600" b="1">
          <a:solidFill>
            <a:schemeClr val="bg1"/>
          </a:solidFill>
          <a:latin typeface="Calibri" pitchFamily="34" charset="0"/>
        </a:defRPr>
      </a:lvl6pPr>
      <a:lvl7pPr marL="914400" algn="ctr" rtl="0" eaLnBrk="1" fontAlgn="base" hangingPunct="1">
        <a:spcBef>
          <a:spcPct val="0"/>
        </a:spcBef>
        <a:spcAft>
          <a:spcPct val="0"/>
        </a:spcAft>
        <a:defRPr sz="3600" b="1">
          <a:solidFill>
            <a:schemeClr val="bg1"/>
          </a:solidFill>
          <a:latin typeface="Calibri" pitchFamily="34" charset="0"/>
        </a:defRPr>
      </a:lvl7pPr>
      <a:lvl8pPr marL="1371600" algn="ctr" rtl="0" eaLnBrk="1" fontAlgn="base" hangingPunct="1">
        <a:spcBef>
          <a:spcPct val="0"/>
        </a:spcBef>
        <a:spcAft>
          <a:spcPct val="0"/>
        </a:spcAft>
        <a:defRPr sz="3600" b="1">
          <a:solidFill>
            <a:schemeClr val="bg1"/>
          </a:solidFill>
          <a:latin typeface="Calibri" pitchFamily="34" charset="0"/>
        </a:defRPr>
      </a:lvl8pPr>
      <a:lvl9pPr marL="1828800" algn="ctr" rtl="0" eaLnBrk="1" fontAlgn="base" hangingPunct="1">
        <a:spcBef>
          <a:spcPct val="0"/>
        </a:spcBef>
        <a:spcAft>
          <a:spcPct val="0"/>
        </a:spcAft>
        <a:defRPr sz="3600" b="1">
          <a:solidFill>
            <a:schemeClr val="bg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anose="05000000000000000000" pitchFamily="2"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0" fontAlgn="base" hangingPunct="0">
        <a:spcBef>
          <a:spcPct val="20000"/>
        </a:spcBef>
        <a:spcAft>
          <a:spcPct val="0"/>
        </a:spcAft>
        <a:buClr>
          <a:srgbClr val="0000CC"/>
        </a:buClr>
        <a:buFont typeface="Arial" panose="020B0604020202020204" pitchFamily="34" charset="0"/>
        <a:buChar char="•"/>
        <a:defRPr sz="2400" kern="1200">
          <a:solidFill>
            <a:schemeClr val="tx1"/>
          </a:solidFill>
          <a:latin typeface="+mn-lt"/>
          <a:ea typeface="ヒラギノ角ゴ Pro W3" pitchFamily="-109" charset="-128"/>
          <a:cs typeface="ヒラギノ角ゴ Pro W3"/>
        </a:defRPr>
      </a:lvl2pPr>
      <a:lvl3pPr marL="1143000" indent="-228600" algn="l" rtl="0" eaLnBrk="0" fontAlgn="base" hangingPunct="0">
        <a:spcBef>
          <a:spcPct val="20000"/>
        </a:spcBef>
        <a:spcAft>
          <a:spcPct val="0"/>
        </a:spcAft>
        <a:buFont typeface="Wingdings" panose="05000000000000000000" pitchFamily="2" charset="2"/>
        <a:buChar char="§"/>
        <a:defRPr sz="2000" kern="1200">
          <a:solidFill>
            <a:schemeClr val="tx1"/>
          </a:solidFill>
          <a:latin typeface="+mn-lt"/>
          <a:ea typeface="MS PGothic" panose="020B0600070205080204" pitchFamily="34" charset="-128"/>
          <a:cs typeface="ヒラギノ角ゴ Pro W3"/>
        </a:defRPr>
      </a:lvl3pPr>
      <a:lvl4pPr marL="1600200" indent="-228600" algn="l" rtl="0" eaLnBrk="0" fontAlgn="base" hangingPunct="0">
        <a:spcBef>
          <a:spcPct val="20000"/>
        </a:spcBef>
        <a:spcAft>
          <a:spcPct val="0"/>
        </a:spcAft>
        <a:buFont typeface="Courier New" panose="02070309020205020404" pitchFamily="49" charset="0"/>
        <a:buChar char="o"/>
        <a:defRPr kern="1200">
          <a:solidFill>
            <a:schemeClr val="tx1"/>
          </a:solidFill>
          <a:latin typeface="+mn-lt"/>
          <a:ea typeface="MS PGothic" panose="020B0600070205080204" pitchFamily="34" charset="-128"/>
          <a:cs typeface="ヒラギノ角ゴ Pro W3"/>
        </a:defRPr>
      </a:lvl4pPr>
      <a:lvl5pPr marL="20574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96DF131-DB0F-DE90-62E4-E5E5CD7F3EC6}"/>
              </a:ext>
            </a:extLst>
          </p:cNvPr>
          <p:cNvPicPr>
            <a:picLocks noChangeAspect="1"/>
          </p:cNvPicPr>
          <p:nvPr userDrawn="1"/>
        </p:nvPicPr>
        <p:blipFill>
          <a:blip r:embed="rId17">
            <a:alphaModFix/>
            <a:extLst>
              <a:ext uri="{BEBA8EAE-BF5A-486C-A8C5-ECC9F3942E4B}">
                <a14:imgProps xmlns:a14="http://schemas.microsoft.com/office/drawing/2010/main">
                  <a14:imgLayer r:embed="rId18">
                    <a14:imgEffect>
                      <a14:brightnessContrast contrast="-20000"/>
                    </a14:imgEffect>
                  </a14:imgLayer>
                </a14:imgProps>
              </a:ext>
              <a:ext uri="{28A0092B-C50C-407E-A947-70E740481C1C}">
                <a14:useLocalDpi xmlns:a14="http://schemas.microsoft.com/office/drawing/2010/main"/>
              </a:ext>
            </a:extLst>
          </a:blip>
          <a:stretch>
            <a:fillRect/>
          </a:stretch>
        </p:blipFill>
        <p:spPr>
          <a:xfrm>
            <a:off x="-3686" y="0"/>
            <a:ext cx="12192000" cy="6858000"/>
          </a:xfrm>
          <a:prstGeom prst="rect">
            <a:avLst/>
          </a:prstGeom>
        </p:spPr>
      </p:pic>
      <p:sp>
        <p:nvSpPr>
          <p:cNvPr id="6" name="Slide Number Placeholder 5"/>
          <p:cNvSpPr>
            <a:spLocks noGrp="1"/>
          </p:cNvSpPr>
          <p:nvPr>
            <p:ph type="sldNum" sz="quarter" idx="4"/>
          </p:nvPr>
        </p:nvSpPr>
        <p:spPr>
          <a:xfrm>
            <a:off x="11646382" y="6438758"/>
            <a:ext cx="512861" cy="346515"/>
          </a:xfrm>
          <a:prstGeom prst="rect">
            <a:avLst/>
          </a:prstGeom>
          <a:noFill/>
        </p:spPr>
        <p:txBody>
          <a:bodyPr vert="horz" lIns="91440" tIns="45720" rIns="91440" bIns="45720" rtlCol="0" anchor="ctr"/>
          <a:lstStyle>
            <a:lvl1pPr algn="r">
              <a:defRPr sz="1200">
                <a:solidFill>
                  <a:schemeClr val="tx1">
                    <a:tint val="75000"/>
                  </a:schemeClr>
                </a:solidFill>
                <a:latin typeface="Bahnschrift SemiLight Condensed" panose="020B0502040204020203" pitchFamily="34" charset="0"/>
              </a:defRPr>
            </a:lvl1pPr>
          </a:lstStyle>
          <a:p>
            <a:fld id="{330EA680-D336-4FF7-8B7A-9848BB0A1C32}" type="slidenum">
              <a:rPr lang="en-US" smtClean="0"/>
              <a:pPr/>
              <a:t>‹#›</a:t>
            </a:fld>
            <a:endParaRPr lang="en-US"/>
          </a:p>
        </p:txBody>
      </p:sp>
      <p:pic>
        <p:nvPicPr>
          <p:cNvPr id="15" name="Picture 14">
            <a:extLst>
              <a:ext uri="{FF2B5EF4-FFF2-40B4-BE49-F238E27FC236}">
                <a16:creationId xmlns:a16="http://schemas.microsoft.com/office/drawing/2014/main" id="{D85373BE-BC3A-4443-885D-486BDB9CBD64}"/>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106662" y="168056"/>
            <a:ext cx="870038" cy="720031"/>
          </a:xfrm>
          <a:prstGeom prst="rect">
            <a:avLst/>
          </a:prstGeom>
        </p:spPr>
      </p:pic>
      <p:sp>
        <p:nvSpPr>
          <p:cNvPr id="5" name="Rectangle 4">
            <a:extLst>
              <a:ext uri="{FF2B5EF4-FFF2-40B4-BE49-F238E27FC236}">
                <a16:creationId xmlns:a16="http://schemas.microsoft.com/office/drawing/2014/main" id="{3779B511-137F-3311-0B17-561EA631BB13}"/>
              </a:ext>
            </a:extLst>
          </p:cNvPr>
          <p:cNvSpPr/>
          <p:nvPr userDrawn="1"/>
        </p:nvSpPr>
        <p:spPr>
          <a:xfrm>
            <a:off x="0" y="972039"/>
            <a:ext cx="12192000" cy="365760"/>
          </a:xfrm>
          <a:prstGeom prst="rect">
            <a:avLst/>
          </a:prstGeom>
          <a:solidFill>
            <a:srgbClr val="00B0F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993D2CB-EB6C-74D5-EA10-FD7FEB746D11}"/>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64656" y="995885"/>
            <a:ext cx="255173" cy="329184"/>
          </a:xfrm>
          <a:prstGeom prst="rect">
            <a:avLst/>
          </a:prstGeom>
        </p:spPr>
      </p:pic>
      <p:sp>
        <p:nvSpPr>
          <p:cNvPr id="9" name="Rectangle 8">
            <a:extLst>
              <a:ext uri="{FF2B5EF4-FFF2-40B4-BE49-F238E27FC236}">
                <a16:creationId xmlns:a16="http://schemas.microsoft.com/office/drawing/2014/main" id="{963F97BC-1C68-F69F-8ACE-DB4BF7DD8D82}"/>
              </a:ext>
            </a:extLst>
          </p:cNvPr>
          <p:cNvSpPr/>
          <p:nvPr userDrawn="1"/>
        </p:nvSpPr>
        <p:spPr>
          <a:xfrm>
            <a:off x="-3686" y="6402669"/>
            <a:ext cx="12127343" cy="483040"/>
          </a:xfrm>
          <a:prstGeom prst="rect">
            <a:avLst/>
          </a:prstGeom>
          <a:gradFill>
            <a:gsLst>
              <a:gs pos="0">
                <a:schemeClr val="tx1"/>
              </a:gs>
              <a:gs pos="80000">
                <a:schemeClr val="bg1">
                  <a:lumMod val="95000"/>
                  <a:alpha val="10861"/>
                </a:schemeClr>
              </a:gs>
              <a:gs pos="44000">
                <a:schemeClr val="accent1">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80894B8-9366-B039-96F5-A80005869D55}"/>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64656" y="6419883"/>
            <a:ext cx="1162156" cy="393192"/>
          </a:xfrm>
          <a:prstGeom prst="rect">
            <a:avLst/>
          </a:prstGeom>
        </p:spPr>
      </p:pic>
    </p:spTree>
    <p:extLst>
      <p:ext uri="{BB962C8B-B14F-4D97-AF65-F5344CB8AC3E}">
        <p14:creationId xmlns:p14="http://schemas.microsoft.com/office/powerpoint/2010/main" val="690634095"/>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A98AA37-4574-391E-9AB5-16F8197CD058}"/>
              </a:ext>
            </a:extLst>
          </p:cNvPr>
          <p:cNvPicPr>
            <a:picLocks noChangeAspect="1"/>
          </p:cNvPicPr>
          <p:nvPr userDrawn="1"/>
        </p:nvPicPr>
        <p:blipFill>
          <a:blip r:embed="rId14">
            <a:extLst>
              <a:ext uri="{BEBA8EAE-BF5A-486C-A8C5-ECC9F3942E4B}">
                <a14:imgProps xmlns:a14="http://schemas.microsoft.com/office/drawing/2010/main">
                  <a14:imgLayer r:embed="rId15">
                    <a14:imgEffect>
                      <a14:artisticMarker/>
                    </a14:imgEffect>
                  </a14:imgLayer>
                </a14:imgProps>
              </a:ext>
              <a:ext uri="{28A0092B-C50C-407E-A947-70E740481C1C}">
                <a14:useLocalDpi xmlns:a14="http://schemas.microsoft.com/office/drawing/2010/main"/>
              </a:ext>
            </a:extLst>
          </a:blip>
          <a:stretch>
            <a:fillRect/>
          </a:stretch>
        </p:blipFill>
        <p:spPr>
          <a:xfrm>
            <a:off x="-11503" y="0"/>
            <a:ext cx="12192000" cy="6858000"/>
          </a:xfrm>
          <a:prstGeom prst="rect">
            <a:avLst/>
          </a:prstGeom>
          <a:solidFill>
            <a:schemeClr val="accent1">
              <a:lumMod val="75000"/>
            </a:schemeClr>
          </a:solidFill>
        </p:spPr>
      </p:pic>
      <p:sp>
        <p:nvSpPr>
          <p:cNvPr id="2" name="Title Placeholder 1">
            <a:extLst>
              <a:ext uri="{FF2B5EF4-FFF2-40B4-BE49-F238E27FC236}">
                <a16:creationId xmlns:a16="http://schemas.microsoft.com/office/drawing/2014/main" id="{84009B66-70A6-4CD0-9266-00D96943D89A}"/>
              </a:ext>
            </a:extLst>
          </p:cNvPr>
          <p:cNvSpPr>
            <a:spLocks noGrp="1"/>
          </p:cNvSpPr>
          <p:nvPr>
            <p:ph type="title"/>
          </p:nvPr>
        </p:nvSpPr>
        <p:spPr>
          <a:xfrm>
            <a:off x="329879" y="168377"/>
            <a:ext cx="10515600" cy="535531"/>
          </a:xfrm>
          <a:prstGeom prst="rect">
            <a:avLst/>
          </a:prstGeom>
          <a:noFill/>
        </p:spPr>
        <p:txBody>
          <a:bodyPr wrap="square" rtlCol="0">
            <a:spAutoFit/>
          </a:bodyPr>
          <a:lstStyle/>
          <a:p>
            <a:pPr lvl="0" fontAlgn="base">
              <a:spcAft>
                <a:spcPct val="0"/>
              </a:spcAft>
            </a:pPr>
            <a:r>
              <a:rPr lang="en-US" dirty="0"/>
              <a:t>Click to edit Master title style</a:t>
            </a:r>
          </a:p>
        </p:txBody>
      </p:sp>
      <p:sp>
        <p:nvSpPr>
          <p:cNvPr id="3" name="Text Placeholder 2">
            <a:extLst>
              <a:ext uri="{FF2B5EF4-FFF2-40B4-BE49-F238E27FC236}">
                <a16:creationId xmlns:a16="http://schemas.microsoft.com/office/drawing/2014/main" id="{19E40522-0211-4F00-8C83-B7E2572C7FB4}"/>
              </a:ext>
            </a:extLst>
          </p:cNvPr>
          <p:cNvSpPr>
            <a:spLocks noGrp="1"/>
          </p:cNvSpPr>
          <p:nvPr>
            <p:ph type="body" idx="1"/>
          </p:nvPr>
        </p:nvSpPr>
        <p:spPr>
          <a:xfrm>
            <a:off x="561109" y="1400364"/>
            <a:ext cx="10515600" cy="50563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CFEAD7D-BF86-43A2-8E53-A1C248C102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06D54-ECD5-4B37-9023-59665CB87410}" type="datetimeFigureOut">
              <a:rPr lang="en-US" smtClean="0"/>
              <a:t>8/15/2024</a:t>
            </a:fld>
            <a:endParaRPr lang="en-US"/>
          </a:p>
        </p:txBody>
      </p:sp>
      <p:sp>
        <p:nvSpPr>
          <p:cNvPr id="5" name="Footer Placeholder 4">
            <a:extLst>
              <a:ext uri="{FF2B5EF4-FFF2-40B4-BE49-F238E27FC236}">
                <a16:creationId xmlns:a16="http://schemas.microsoft.com/office/drawing/2014/main" id="{90639934-AA6B-43C0-986D-18056C81A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3BDAB7-BFDD-4CAB-B3BB-102FA7F089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21EAA-F490-402B-AFA0-A6903D9589A3}" type="slidenum">
              <a:rPr lang="en-US" smtClean="0"/>
              <a:t>‹#›</a:t>
            </a:fld>
            <a:endParaRPr lang="en-US"/>
          </a:p>
        </p:txBody>
      </p:sp>
      <p:sp>
        <p:nvSpPr>
          <p:cNvPr id="7" name="TextBox 6">
            <a:extLst>
              <a:ext uri="{FF2B5EF4-FFF2-40B4-BE49-F238E27FC236}">
                <a16:creationId xmlns:a16="http://schemas.microsoft.com/office/drawing/2014/main" id="{9CFF3911-9722-4CF3-B555-2353AC75C2E7}"/>
              </a:ext>
            </a:extLst>
          </p:cNvPr>
          <p:cNvSpPr txBox="1"/>
          <p:nvPr userDrawn="1"/>
        </p:nvSpPr>
        <p:spPr>
          <a:xfrm>
            <a:off x="11808279" y="6581001"/>
            <a:ext cx="372218" cy="276999"/>
          </a:xfrm>
          <a:prstGeom prst="rect">
            <a:avLst/>
          </a:prstGeom>
          <a:noFill/>
        </p:spPr>
        <p:txBody>
          <a:bodyPr wrap="none" rtlCol="0">
            <a:spAutoFit/>
          </a:bodyPr>
          <a:lstStyle/>
          <a:p>
            <a:pPr algn="r"/>
            <a:fld id="{265991F1-938C-4B76-8666-C9086E97116B}" type="slidenum">
              <a:rPr lang="en-US" sz="1200" smtClean="0"/>
              <a:t>‹#›</a:t>
            </a:fld>
            <a:endParaRPr lang="en-US" sz="1200"/>
          </a:p>
        </p:txBody>
      </p:sp>
      <p:pic>
        <p:nvPicPr>
          <p:cNvPr id="9" name="Picture 8">
            <a:extLst>
              <a:ext uri="{FF2B5EF4-FFF2-40B4-BE49-F238E27FC236}">
                <a16:creationId xmlns:a16="http://schemas.microsoft.com/office/drawing/2014/main" id="{7815C7C0-EE1D-99A2-C8DD-5DA7D74FA27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1353800" y="136525"/>
            <a:ext cx="707174" cy="585247"/>
          </a:xfrm>
          <a:prstGeom prst="rect">
            <a:avLst/>
          </a:prstGeom>
        </p:spPr>
      </p:pic>
      <p:pic>
        <p:nvPicPr>
          <p:cNvPr id="15" name="Picture 14">
            <a:extLst>
              <a:ext uri="{FF2B5EF4-FFF2-40B4-BE49-F238E27FC236}">
                <a16:creationId xmlns:a16="http://schemas.microsoft.com/office/drawing/2014/main" id="{E33505AA-0203-7B65-FAD9-D6104705B8C9}"/>
              </a:ext>
            </a:extLst>
          </p:cNvPr>
          <p:cNvPicPr>
            <a:picLocks noChangeAspect="1"/>
          </p:cNvPicPr>
          <p:nvPr userDrawn="1"/>
        </p:nvPicPr>
        <p:blipFill rotWithShape="1">
          <a:blip r:embed="rId17">
            <a:duotone>
              <a:prstClr val="black"/>
              <a:srgbClr val="53B1E5">
                <a:tint val="45000"/>
                <a:satMod val="400000"/>
              </a:srgbClr>
            </a:duotone>
            <a:alphaModFix amt="20000"/>
          </a:blip>
          <a:srcRect r="22345"/>
          <a:stretch/>
        </p:blipFill>
        <p:spPr>
          <a:xfrm>
            <a:off x="8963216" y="1500752"/>
            <a:ext cx="3249565" cy="5398332"/>
          </a:xfrm>
          <a:prstGeom prst="rect">
            <a:avLst/>
          </a:prstGeom>
        </p:spPr>
      </p:pic>
      <p:sp>
        <p:nvSpPr>
          <p:cNvPr id="16" name="Rectangle 15">
            <a:extLst>
              <a:ext uri="{FF2B5EF4-FFF2-40B4-BE49-F238E27FC236}">
                <a16:creationId xmlns:a16="http://schemas.microsoft.com/office/drawing/2014/main" id="{4E92B039-C9AA-864F-3D21-8D9692B69F4E}"/>
              </a:ext>
            </a:extLst>
          </p:cNvPr>
          <p:cNvSpPr/>
          <p:nvPr userDrawn="1"/>
        </p:nvSpPr>
        <p:spPr>
          <a:xfrm>
            <a:off x="0" y="977597"/>
            <a:ext cx="12192000" cy="365760"/>
          </a:xfrm>
          <a:prstGeom prst="rect">
            <a:avLst/>
          </a:prstGeom>
          <a:solidFill>
            <a:srgbClr val="5EC6E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F6CFCDF8-52AE-869D-031B-76114830E244}"/>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64656" y="995885"/>
            <a:ext cx="255173" cy="329184"/>
          </a:xfrm>
          <a:prstGeom prst="rect">
            <a:avLst/>
          </a:prstGeom>
        </p:spPr>
      </p:pic>
    </p:spTree>
    <p:extLst>
      <p:ext uri="{BB962C8B-B14F-4D97-AF65-F5344CB8AC3E}">
        <p14:creationId xmlns:p14="http://schemas.microsoft.com/office/powerpoint/2010/main" val="3481869879"/>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Lst>
  <p:transition spd="slow">
    <p:wipe/>
  </p:transition>
  <p:txStyles>
    <p:titleStyle>
      <a:lvl1pPr algn="l" defTabSz="914400" rtl="0" eaLnBrk="1" latinLnBrk="0" hangingPunct="1">
        <a:lnSpc>
          <a:spcPct val="90000"/>
        </a:lnSpc>
        <a:spcBef>
          <a:spcPct val="0"/>
        </a:spcBef>
        <a:buNone/>
        <a:defRPr lang="en-US" sz="3200" b="0" kern="1200">
          <a:solidFill>
            <a:schemeClr val="tx1"/>
          </a:solidFill>
          <a:latin typeface="+mn-lt"/>
          <a:ea typeface="ＭＳ Ｐゴシック" pitchFamily="-10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70139170"/>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 id="2147484038" r:id="rId12"/>
    <p:sldLayoutId id="2147484039"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2.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9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141.xml"/><Relationship Id="rId5" Type="http://schemas.openxmlformats.org/officeDocument/2006/relationships/image" Target="../media/image29.jpeg"/><Relationship Id="rId4" Type="http://schemas.openxmlformats.org/officeDocument/2006/relationships/image" Target="../media/image28.jpe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1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31.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3.xml"/><Relationship Id="rId4" Type="http://schemas.openxmlformats.org/officeDocument/2006/relationships/hyperlink" Target="https://son-of-encouragement.blogspot.com/2015/03/which-pre-trib-rapture-view-by-dave.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3.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73.xml"/><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73.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01.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73.xml"/><Relationship Id="rId5" Type="http://schemas.openxmlformats.org/officeDocument/2006/relationships/image" Target="../media/image45.png"/><Relationship Id="rId4" Type="http://schemas.openxmlformats.org/officeDocument/2006/relationships/image" Target="../media/image44.jp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63.xml"/><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8.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08.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slideLayout" Target="../slideLayouts/slideLayout99.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 Id="rId9" Type="http://schemas.openxmlformats.org/officeDocument/2006/relationships/image" Target="../media/image61.svg"/></Relationships>
</file>

<file path=ppt/slides/_rels/slide24.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0.xml"/><Relationship Id="rId1" Type="http://schemas.openxmlformats.org/officeDocument/2006/relationships/slideLayout" Target="../slideLayouts/slideLayout99.xml"/><Relationship Id="rId4" Type="http://schemas.openxmlformats.org/officeDocument/2006/relationships/image" Target="../media/image63.emf"/></Relationships>
</file>

<file path=ppt/slides/_rels/slide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99.xml"/></Relationships>
</file>

<file path=ppt/slides/_rels/slide26.xml.rels><?xml version="1.0" encoding="UTF-8" standalone="yes"?>
<Relationships xmlns="http://schemas.openxmlformats.org/package/2006/relationships"><Relationship Id="rId3" Type="http://schemas.openxmlformats.org/officeDocument/2006/relationships/hyperlink" Target="https://www.nrel.gov/docs/fy23osti/84176.pdf" TargetMode="External"/><Relationship Id="rId2" Type="http://schemas.openxmlformats.org/officeDocument/2006/relationships/chart" Target="../charts/chart1.xml"/><Relationship Id="rId1" Type="http://schemas.openxmlformats.org/officeDocument/2006/relationships/slideLayout" Target="../slideLayouts/slideLayout99.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65.emf"/><Relationship Id="rId7"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9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99.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2.xml"/><Relationship Id="rId1" Type="http://schemas.openxmlformats.org/officeDocument/2006/relationships/slideLayout" Target="../slideLayouts/slideLayout9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1.xml.rels><?xml version="1.0" encoding="UTF-8" standalone="yes"?>
<Relationships xmlns="http://schemas.openxmlformats.org/package/2006/relationships"><Relationship Id="rId3" Type="http://schemas.openxmlformats.org/officeDocument/2006/relationships/hyperlink" Target="https://sacd.larc.nasa.gov/ram%20resources/" TargetMode="External"/><Relationship Id="rId2" Type="http://schemas.openxmlformats.org/officeDocument/2006/relationships/image" Target="../media/image72.emf"/><Relationship Id="rId1" Type="http://schemas.openxmlformats.org/officeDocument/2006/relationships/slideLayout" Target="../slideLayouts/slideLayout99.xml"/></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130.xml"/><Relationship Id="rId5" Type="http://schemas.openxmlformats.org/officeDocument/2006/relationships/image" Target="../media/image16.png"/><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5.xml"/></Relationships>
</file>

<file path=ppt/slides/_rels/slide34.xml.rels><?xml version="1.0" encoding="UTF-8" standalone="yes"?>
<Relationships xmlns="http://schemas.openxmlformats.org/package/2006/relationships"><Relationship Id="rId8" Type="http://schemas.openxmlformats.org/officeDocument/2006/relationships/image" Target="../media/image79.emf"/><Relationship Id="rId13" Type="http://schemas.openxmlformats.org/officeDocument/2006/relationships/image" Target="../media/image84.png"/><Relationship Id="rId3" Type="http://schemas.openxmlformats.org/officeDocument/2006/relationships/image" Target="../media/image74.emf"/><Relationship Id="rId7" Type="http://schemas.openxmlformats.org/officeDocument/2006/relationships/image" Target="../media/image78.emf"/><Relationship Id="rId12" Type="http://schemas.openxmlformats.org/officeDocument/2006/relationships/image" Target="../media/image83.png"/><Relationship Id="rId2" Type="http://schemas.openxmlformats.org/officeDocument/2006/relationships/notesSlide" Target="../notesSlides/notesSlide25.xml"/><Relationship Id="rId16" Type="http://schemas.openxmlformats.org/officeDocument/2006/relationships/image" Target="../media/image87.png"/><Relationship Id="rId1" Type="http://schemas.openxmlformats.org/officeDocument/2006/relationships/slideLayout" Target="../slideLayouts/slideLayout129.xml"/><Relationship Id="rId6" Type="http://schemas.openxmlformats.org/officeDocument/2006/relationships/image" Target="../media/image77.emf"/><Relationship Id="rId11" Type="http://schemas.openxmlformats.org/officeDocument/2006/relationships/image" Target="../media/image82.emf"/><Relationship Id="rId5" Type="http://schemas.openxmlformats.org/officeDocument/2006/relationships/image" Target="../media/image76.png"/><Relationship Id="rId15" Type="http://schemas.openxmlformats.org/officeDocument/2006/relationships/image" Target="../media/image86.svg"/><Relationship Id="rId10" Type="http://schemas.openxmlformats.org/officeDocument/2006/relationships/image" Target="../media/image81.emf"/><Relationship Id="rId4" Type="http://schemas.openxmlformats.org/officeDocument/2006/relationships/image" Target="../media/image75.png"/><Relationship Id="rId9" Type="http://schemas.openxmlformats.org/officeDocument/2006/relationships/image" Target="../media/image80.emf"/><Relationship Id="rId14" Type="http://schemas.openxmlformats.org/officeDocument/2006/relationships/image" Target="../media/image8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7.xml"/></Relationships>
</file>

<file path=ppt/slides/_rels/slide3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7.xml"/><Relationship Id="rId1" Type="http://schemas.openxmlformats.org/officeDocument/2006/relationships/slideLayout" Target="../slideLayouts/slideLayout125.xml"/><Relationship Id="rId6" Type="http://schemas.openxmlformats.org/officeDocument/2006/relationships/image" Target="../media/image91.png"/><Relationship Id="rId5" Type="http://schemas.openxmlformats.org/officeDocument/2006/relationships/image" Target="../media/image90.jpeg"/><Relationship Id="rId4" Type="http://schemas.openxmlformats.org/officeDocument/2006/relationships/image" Target="../media/image89.jpeg"/></Relationships>
</file>

<file path=ppt/slides/_rels/slide37.xml.rels><?xml version="1.0" encoding="UTF-8" standalone="yes"?>
<Relationships xmlns="http://schemas.openxmlformats.org/package/2006/relationships"><Relationship Id="rId8" Type="http://schemas.openxmlformats.org/officeDocument/2006/relationships/image" Target="../media/image97.svg"/><Relationship Id="rId13" Type="http://schemas.openxmlformats.org/officeDocument/2006/relationships/image" Target="../media/image102.svg"/><Relationship Id="rId18" Type="http://schemas.openxmlformats.org/officeDocument/2006/relationships/image" Target="../media/image106.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png"/><Relationship Id="rId17" Type="http://schemas.openxmlformats.org/officeDocument/2006/relationships/hyperlink" Target="http://www.aviationcoaching.com/cosa-un-controllore-del-traffico-aereo/" TargetMode="External"/><Relationship Id="rId2" Type="http://schemas.openxmlformats.org/officeDocument/2006/relationships/notesSlide" Target="../notesSlides/notesSlide28.xml"/><Relationship Id="rId16" Type="http://schemas.openxmlformats.org/officeDocument/2006/relationships/image" Target="../media/image105.jpeg"/><Relationship Id="rId20" Type="http://schemas.openxmlformats.org/officeDocument/2006/relationships/image" Target="../media/image107.png"/><Relationship Id="rId1" Type="http://schemas.openxmlformats.org/officeDocument/2006/relationships/slideLayout" Target="../slideLayouts/slideLayout129.xml"/><Relationship Id="rId6" Type="http://schemas.openxmlformats.org/officeDocument/2006/relationships/image" Target="../media/image95.svg"/><Relationship Id="rId11" Type="http://schemas.openxmlformats.org/officeDocument/2006/relationships/image" Target="../media/image100.svg"/><Relationship Id="rId5" Type="http://schemas.openxmlformats.org/officeDocument/2006/relationships/image" Target="../media/image94.png"/><Relationship Id="rId15" Type="http://schemas.openxmlformats.org/officeDocument/2006/relationships/image" Target="../media/image104.svg"/><Relationship Id="rId10" Type="http://schemas.openxmlformats.org/officeDocument/2006/relationships/image" Target="../media/image99.png"/><Relationship Id="rId19" Type="http://schemas.openxmlformats.org/officeDocument/2006/relationships/hyperlink" Target="http://www.pngall.com/computer-monitor-png" TargetMode="External"/><Relationship Id="rId4" Type="http://schemas.openxmlformats.org/officeDocument/2006/relationships/image" Target="../media/image93.svg"/><Relationship Id="rId9" Type="http://schemas.openxmlformats.org/officeDocument/2006/relationships/image" Target="../media/image98.svg"/><Relationship Id="rId14" Type="http://schemas.openxmlformats.org/officeDocument/2006/relationships/image" Target="../media/image103.png"/></Relationships>
</file>

<file path=ppt/slides/_rels/slide3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29.xml"/></Relationships>
</file>

<file path=ppt/slides/_rels/slide39.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svg"/><Relationship Id="rId3" Type="http://schemas.openxmlformats.org/officeDocument/2006/relationships/image" Target="../media/image110.svg"/><Relationship Id="rId7" Type="http://schemas.openxmlformats.org/officeDocument/2006/relationships/image" Target="../media/image114.svg"/><Relationship Id="rId12" Type="http://schemas.openxmlformats.org/officeDocument/2006/relationships/image" Target="../media/image119.png"/><Relationship Id="rId17" Type="http://schemas.openxmlformats.org/officeDocument/2006/relationships/image" Target="../media/image124.png"/><Relationship Id="rId2" Type="http://schemas.openxmlformats.org/officeDocument/2006/relationships/image" Target="../media/image96.png"/><Relationship Id="rId16" Type="http://schemas.openxmlformats.org/officeDocument/2006/relationships/image" Target="../media/image123.png"/><Relationship Id="rId1" Type="http://schemas.openxmlformats.org/officeDocument/2006/relationships/slideLayout" Target="../slideLayouts/slideLayout129.xml"/><Relationship Id="rId6" Type="http://schemas.openxmlformats.org/officeDocument/2006/relationships/image" Target="../media/image113.png"/><Relationship Id="rId11" Type="http://schemas.openxmlformats.org/officeDocument/2006/relationships/image" Target="../media/image118.svg"/><Relationship Id="rId5" Type="http://schemas.openxmlformats.org/officeDocument/2006/relationships/image" Target="../media/image112.svg"/><Relationship Id="rId15" Type="http://schemas.openxmlformats.org/officeDocument/2006/relationships/image" Target="../media/image122.sv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svg"/><Relationship Id="rId14" Type="http://schemas.openxmlformats.org/officeDocument/2006/relationships/image" Target="../media/image121.png"/></Relationships>
</file>

<file path=ppt/slides/_rels/slide4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9.xml"/><Relationship Id="rId1" Type="http://schemas.openxmlformats.org/officeDocument/2006/relationships/slideLayout" Target="../slideLayouts/slideLayout129.xml"/><Relationship Id="rId4" Type="http://schemas.openxmlformats.org/officeDocument/2006/relationships/image" Target="../media/image126.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42.xml.rels><?xml version="1.0" encoding="UTF-8" standalone="yes"?>
<Relationships xmlns="http://schemas.openxmlformats.org/package/2006/relationships"><Relationship Id="rId3" Type="http://schemas.openxmlformats.org/officeDocument/2006/relationships/hyperlink" Target="mailto:David.Wing@nasa.gov" TargetMode="External"/><Relationship Id="rId2" Type="http://schemas.openxmlformats.org/officeDocument/2006/relationships/notesSlide" Target="../notesSlides/notesSlide30.xml"/><Relationship Id="rId1" Type="http://schemas.openxmlformats.org/officeDocument/2006/relationships/slideLayout" Target="../slideLayouts/slideLayout129.xml"/><Relationship Id="rId6" Type="http://schemas.openxmlformats.org/officeDocument/2006/relationships/image" Target="../media/image91.png"/><Relationship Id="rId5" Type="http://schemas.openxmlformats.org/officeDocument/2006/relationships/image" Target="../media/image128.jpeg"/><Relationship Id="rId4" Type="http://schemas.openxmlformats.org/officeDocument/2006/relationships/image" Target="../media/image127.png"/></Relationships>
</file>

<file path=ppt/slides/_rels/slide43.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notesSlide" Target="../notesSlides/notesSlide31.xml"/><Relationship Id="rId1" Type="http://schemas.openxmlformats.org/officeDocument/2006/relationships/slideLayout" Target="../slideLayouts/slideLayout63.xml"/><Relationship Id="rId6" Type="http://schemas.openxmlformats.org/officeDocument/2006/relationships/image" Target="../media/image132.jpg"/><Relationship Id="rId11" Type="http://schemas.openxmlformats.org/officeDocument/2006/relationships/image" Target="../media/image137.jp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2.xml"/><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7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5.xml"/></Relationships>
</file>

<file path=ppt/slides/_rels/slide49.xml.rels><?xml version="1.0" encoding="UTF-8" standalone="yes"?>
<Relationships xmlns="http://schemas.openxmlformats.org/package/2006/relationships"><Relationship Id="rId3" Type="http://schemas.openxmlformats.org/officeDocument/2006/relationships/image" Target="../media/image140.jpeg"/><Relationship Id="rId7" Type="http://schemas.openxmlformats.org/officeDocument/2006/relationships/image" Target="../media/image144.png"/><Relationship Id="rId2" Type="http://schemas.openxmlformats.org/officeDocument/2006/relationships/notesSlide" Target="../notesSlides/notesSlide35.xml"/><Relationship Id="rId1" Type="http://schemas.openxmlformats.org/officeDocument/2006/relationships/slideLayout" Target="../slideLayouts/slideLayout63.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5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36.xml"/><Relationship Id="rId1" Type="http://schemas.openxmlformats.org/officeDocument/2006/relationships/slideLayout" Target="../slideLayouts/slideLayout73.xml"/><Relationship Id="rId6" Type="http://schemas.openxmlformats.org/officeDocument/2006/relationships/image" Target="../media/image148.png"/><Relationship Id="rId5" Type="http://schemas.openxmlformats.org/officeDocument/2006/relationships/image" Target="../media/image147.jpeg"/><Relationship Id="rId4" Type="http://schemas.openxmlformats.org/officeDocument/2006/relationships/image" Target="../media/image1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6896986" y="0"/>
            <a:ext cx="5486400" cy="54864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2"/>
            <a:stretch>
              <a:fillRect/>
            </a:stretch>
          </a:blipFill>
        </p:spPr>
      </p:sp>
      <p:grpSp>
        <p:nvGrpSpPr>
          <p:cNvPr id="3" name="Group 3"/>
          <p:cNvGrpSpPr/>
          <p:nvPr/>
        </p:nvGrpSpPr>
        <p:grpSpPr>
          <a:xfrm rot="-5400000">
            <a:off x="8375502" y="2850115"/>
            <a:ext cx="6858001" cy="1157771"/>
            <a:chOff x="0" y="-28575"/>
            <a:chExt cx="3149472" cy="536710"/>
          </a:xfrm>
        </p:grpSpPr>
        <p:sp>
          <p:nvSpPr>
            <p:cNvPr id="4" name="Freeform 4"/>
            <p:cNvSpPr/>
            <p:nvPr/>
          </p:nvSpPr>
          <p:spPr>
            <a:xfrm>
              <a:off x="0" y="0"/>
              <a:ext cx="3149472" cy="508135"/>
            </a:xfrm>
            <a:custGeom>
              <a:avLst/>
              <a:gdLst/>
              <a:ahLst/>
              <a:cxnLst/>
              <a:rect l="l" t="t" r="r" b="b"/>
              <a:pathLst>
                <a:path w="3149472" h="508135">
                  <a:moveTo>
                    <a:pt x="0" y="0"/>
                  </a:moveTo>
                  <a:lnTo>
                    <a:pt x="3149472" y="0"/>
                  </a:lnTo>
                  <a:lnTo>
                    <a:pt x="3149472" y="508135"/>
                  </a:lnTo>
                  <a:lnTo>
                    <a:pt x="0" y="508135"/>
                  </a:lnTo>
                  <a:close/>
                </a:path>
              </a:pathLst>
            </a:custGeom>
            <a:solidFill>
              <a:srgbClr val="145DA0"/>
            </a:solidFill>
          </p:spPr>
        </p:sp>
        <p:sp>
          <p:nvSpPr>
            <p:cNvPr id="5" name="TextBox 5"/>
            <p:cNvSpPr txBox="1"/>
            <p:nvPr/>
          </p:nvSpPr>
          <p:spPr>
            <a:xfrm>
              <a:off x="0" y="-28575"/>
              <a:ext cx="3149472" cy="536710"/>
            </a:xfrm>
            <a:prstGeom prst="rect">
              <a:avLst/>
            </a:prstGeom>
          </p:spPr>
          <p:txBody>
            <a:bodyPr lIns="33867" tIns="33867" rIns="33867" bIns="33867" rtlCol="0" anchor="ctr"/>
            <a:lstStyle/>
            <a:p>
              <a:pPr algn="ctr" defTabSz="609630">
                <a:lnSpc>
                  <a:spcPct val="126242"/>
                </a:lnSpc>
              </a:pPr>
              <a:endParaRPr lang="en-US" sz="1200">
                <a:solidFill>
                  <a:prstClr val="black"/>
                </a:solidFill>
                <a:latin typeface="Calibri"/>
                <a:cs typeface="Calibri"/>
              </a:endParaRPr>
            </a:p>
          </p:txBody>
        </p:sp>
      </p:grpSp>
      <p:sp>
        <p:nvSpPr>
          <p:cNvPr id="6" name="Freeform 6"/>
          <p:cNvSpPr/>
          <p:nvPr/>
        </p:nvSpPr>
        <p:spPr>
          <a:xfrm>
            <a:off x="-1087623" y="4097996"/>
            <a:ext cx="3546845" cy="1198981"/>
          </a:xfrm>
          <a:custGeom>
            <a:avLst/>
            <a:gdLst/>
            <a:ahLst/>
            <a:cxnLst/>
            <a:rect l="l" t="t" r="r" b="b"/>
            <a:pathLst>
              <a:path w="5320267" h="1798471">
                <a:moveTo>
                  <a:pt x="0" y="0"/>
                </a:moveTo>
                <a:lnTo>
                  <a:pt x="5320268" y="0"/>
                </a:lnTo>
                <a:lnTo>
                  <a:pt x="5320268" y="1798471"/>
                </a:lnTo>
                <a:lnTo>
                  <a:pt x="0" y="1798471"/>
                </a:lnTo>
                <a:lnTo>
                  <a:pt x="0" y="0"/>
                </a:lnTo>
                <a:close/>
              </a:path>
            </a:pathLst>
          </a:custGeom>
          <a:blipFill>
            <a:blip r:embed="rId3">
              <a:alphaModFix amt="55000"/>
            </a:blip>
            <a:stretch>
              <a:fillRect/>
            </a:stretch>
          </a:blipFill>
        </p:spPr>
      </p:sp>
      <p:sp>
        <p:nvSpPr>
          <p:cNvPr id="7" name="Freeform 7"/>
          <p:cNvSpPr/>
          <p:nvPr/>
        </p:nvSpPr>
        <p:spPr>
          <a:xfrm>
            <a:off x="6783045" y="2159185"/>
            <a:ext cx="4378219" cy="4378219"/>
          </a:xfrm>
          <a:custGeom>
            <a:avLst/>
            <a:gdLst/>
            <a:ahLst/>
            <a:cxnLst/>
            <a:rect l="l" t="t" r="r" b="b"/>
            <a:pathLst>
              <a:path w="6567329" h="6567329">
                <a:moveTo>
                  <a:pt x="0" y="0"/>
                </a:moveTo>
                <a:lnTo>
                  <a:pt x="6567329" y="0"/>
                </a:lnTo>
                <a:lnTo>
                  <a:pt x="6567329" y="6567330"/>
                </a:lnTo>
                <a:lnTo>
                  <a:pt x="0" y="6567330"/>
                </a:lnTo>
                <a:lnTo>
                  <a:pt x="0" y="0"/>
                </a:lnTo>
                <a:close/>
              </a:path>
            </a:pathLst>
          </a:custGeom>
          <a:blipFill>
            <a:blip r:embed="rId4"/>
            <a:stretch>
              <a:fillRect/>
            </a:stretch>
          </a:blipFill>
        </p:spPr>
      </p:sp>
      <p:sp>
        <p:nvSpPr>
          <p:cNvPr id="8" name="TextBox 8"/>
          <p:cNvSpPr txBox="1"/>
          <p:nvPr/>
        </p:nvSpPr>
        <p:spPr>
          <a:xfrm>
            <a:off x="2584161" y="4809312"/>
            <a:ext cx="4312826" cy="261738"/>
          </a:xfrm>
          <a:prstGeom prst="rect">
            <a:avLst/>
          </a:prstGeom>
        </p:spPr>
        <p:txBody>
          <a:bodyPr lIns="0" tIns="0" rIns="0" bIns="0" rtlCol="0" anchor="t">
            <a:spAutoFit/>
          </a:bodyPr>
          <a:lstStyle/>
          <a:p>
            <a:pPr defTabSz="609630">
              <a:lnSpc>
                <a:spcPct val="107974"/>
              </a:lnSpc>
              <a:spcBef>
                <a:spcPct val="0"/>
              </a:spcBef>
            </a:pPr>
            <a:r>
              <a:rPr lang="en-US" sz="1651">
                <a:solidFill>
                  <a:srgbClr val="56AEFF"/>
                </a:solidFill>
                <a:latin typeface="DM Sans Italics"/>
                <a:ea typeface="DM Sans Italics"/>
                <a:cs typeface="DM Sans Italics"/>
                <a:sym typeface="DM Sans Italics"/>
              </a:rPr>
              <a:t>Presented by: Keith Wichman</a:t>
            </a:r>
            <a:endParaRPr lang="en-US"/>
          </a:p>
        </p:txBody>
      </p:sp>
      <p:sp>
        <p:nvSpPr>
          <p:cNvPr id="9" name="TextBox 9"/>
          <p:cNvSpPr txBox="1"/>
          <p:nvPr/>
        </p:nvSpPr>
        <p:spPr>
          <a:xfrm>
            <a:off x="1049167" y="302997"/>
            <a:ext cx="6570834" cy="3479992"/>
          </a:xfrm>
          <a:prstGeom prst="rect">
            <a:avLst/>
          </a:prstGeom>
        </p:spPr>
        <p:txBody>
          <a:bodyPr wrap="square" lIns="0" tIns="0" rIns="0" bIns="0" rtlCol="0" anchor="t">
            <a:spAutoFit/>
          </a:bodyPr>
          <a:lstStyle/>
          <a:p>
            <a:pPr defTabSz="609630"/>
            <a:r>
              <a:rPr lang="en-US" sz="7538" dirty="0">
                <a:solidFill>
                  <a:srgbClr val="FFFBFB"/>
                </a:solidFill>
                <a:latin typeface="Now Bold"/>
                <a:ea typeface="Now Bold"/>
                <a:cs typeface="Now Bold"/>
                <a:sym typeface="Now Bold"/>
              </a:rPr>
              <a:t>CONVERGENT AERONAUTICS SOLUTIONS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schemeClr>
        </a:solidFill>
        <a:effectLst/>
      </p:bgPr>
    </p:bg>
    <p:spTree>
      <p:nvGrpSpPr>
        <p:cNvPr id="1" name=""/>
        <p:cNvGrpSpPr/>
        <p:nvPr/>
      </p:nvGrpSpPr>
      <p:grpSpPr>
        <a:xfrm>
          <a:off x="0" y="0"/>
          <a:ext cx="0" cy="0"/>
          <a:chOff x="0" y="0"/>
          <a:chExt cx="0" cy="0"/>
        </a:xfrm>
      </p:grpSpPr>
      <p:grpSp>
        <p:nvGrpSpPr>
          <p:cNvPr id="3" name="Group 3"/>
          <p:cNvGrpSpPr/>
          <p:nvPr/>
        </p:nvGrpSpPr>
        <p:grpSpPr>
          <a:xfrm>
            <a:off x="3654187" y="13447"/>
            <a:ext cx="4173815" cy="6858000"/>
            <a:chOff x="0" y="0"/>
            <a:chExt cx="3860673" cy="6350000"/>
          </a:xfrm>
        </p:grpSpPr>
        <p:sp>
          <p:nvSpPr>
            <p:cNvPr id="4" name="Freeform 4"/>
            <p:cNvSpPr/>
            <p:nvPr/>
          </p:nvSpPr>
          <p:spPr>
            <a:xfrm>
              <a:off x="0" y="0"/>
              <a:ext cx="3860673" cy="6350000"/>
            </a:xfrm>
            <a:custGeom>
              <a:avLst/>
              <a:gdLst/>
              <a:ahLst/>
              <a:cxnLst/>
              <a:rect l="l" t="t" r="r" b="b"/>
              <a:pathLst>
                <a:path w="3860673" h="6350000">
                  <a:moveTo>
                    <a:pt x="3860673" y="0"/>
                  </a:moveTo>
                  <a:lnTo>
                    <a:pt x="2341753" y="6350000"/>
                  </a:lnTo>
                  <a:lnTo>
                    <a:pt x="0" y="6350000"/>
                  </a:lnTo>
                  <a:lnTo>
                    <a:pt x="1518920" y="0"/>
                  </a:lnTo>
                  <a:lnTo>
                    <a:pt x="3860673" y="0"/>
                  </a:lnTo>
                  <a:close/>
                </a:path>
              </a:pathLst>
            </a:custGeom>
            <a:blipFill>
              <a:blip r:embed="rId3"/>
              <a:stretch>
                <a:fillRect l="-73668" r="-73668"/>
              </a:stretch>
            </a:blipFill>
          </p:spPr>
        </p:sp>
      </p:grpSp>
      <p:sp>
        <p:nvSpPr>
          <p:cNvPr id="2" name="Freeform 2"/>
          <p:cNvSpPr/>
          <p:nvPr/>
        </p:nvSpPr>
        <p:spPr>
          <a:xfrm rot="6150721">
            <a:off x="4053955" y="3053030"/>
            <a:ext cx="9029868" cy="751941"/>
          </a:xfrm>
          <a:custGeom>
            <a:avLst/>
            <a:gdLst/>
            <a:ahLst/>
            <a:cxnLst/>
            <a:rect l="l" t="t" r="r" b="b"/>
            <a:pathLst>
              <a:path w="13544802" h="1127911">
                <a:moveTo>
                  <a:pt x="0" y="0"/>
                </a:moveTo>
                <a:lnTo>
                  <a:pt x="13544801" y="0"/>
                </a:lnTo>
                <a:lnTo>
                  <a:pt x="13544801" y="1127912"/>
                </a:lnTo>
                <a:lnTo>
                  <a:pt x="0" y="1127912"/>
                </a:lnTo>
                <a:lnTo>
                  <a:pt x="0" y="0"/>
                </a:lnTo>
                <a:close/>
              </a:path>
            </a:pathLst>
          </a:custGeom>
          <a:blipFill>
            <a:blip r:embed="rId4"/>
            <a:stretch>
              <a:fillRect t="-137172"/>
            </a:stretch>
          </a:blipFill>
        </p:spPr>
      </p:sp>
      <p:sp>
        <p:nvSpPr>
          <p:cNvPr id="5" name="Freeform 5"/>
          <p:cNvSpPr/>
          <p:nvPr/>
        </p:nvSpPr>
        <p:spPr>
          <a:xfrm rot="-4615544">
            <a:off x="7007207" y="3361082"/>
            <a:ext cx="9029868" cy="751941"/>
          </a:xfrm>
          <a:custGeom>
            <a:avLst/>
            <a:gdLst/>
            <a:ahLst/>
            <a:cxnLst/>
            <a:rect l="l" t="t" r="r" b="b"/>
            <a:pathLst>
              <a:path w="13544802" h="1127911">
                <a:moveTo>
                  <a:pt x="0" y="0"/>
                </a:moveTo>
                <a:lnTo>
                  <a:pt x="13544801" y="0"/>
                </a:lnTo>
                <a:lnTo>
                  <a:pt x="13544801" y="1127912"/>
                </a:lnTo>
                <a:lnTo>
                  <a:pt x="0" y="1127912"/>
                </a:lnTo>
                <a:lnTo>
                  <a:pt x="0" y="0"/>
                </a:lnTo>
                <a:close/>
              </a:path>
            </a:pathLst>
          </a:custGeom>
          <a:blipFill>
            <a:blip r:embed="rId4"/>
            <a:stretch>
              <a:fillRect t="-137172"/>
            </a:stretch>
          </a:blipFill>
        </p:spPr>
      </p:sp>
      <p:grpSp>
        <p:nvGrpSpPr>
          <p:cNvPr id="6" name="Group 6"/>
          <p:cNvGrpSpPr/>
          <p:nvPr/>
        </p:nvGrpSpPr>
        <p:grpSpPr>
          <a:xfrm>
            <a:off x="1026615" y="13447"/>
            <a:ext cx="4169527" cy="6858000"/>
            <a:chOff x="0" y="0"/>
            <a:chExt cx="3860673" cy="6350000"/>
          </a:xfrm>
        </p:grpSpPr>
        <p:sp>
          <p:nvSpPr>
            <p:cNvPr id="7" name="Freeform 7"/>
            <p:cNvSpPr/>
            <p:nvPr/>
          </p:nvSpPr>
          <p:spPr>
            <a:xfrm>
              <a:off x="0" y="0"/>
              <a:ext cx="3860673" cy="6350000"/>
            </a:xfrm>
            <a:custGeom>
              <a:avLst/>
              <a:gdLst/>
              <a:ahLst/>
              <a:cxnLst/>
              <a:rect l="l" t="t" r="r" b="b"/>
              <a:pathLst>
                <a:path w="3860673" h="6350000">
                  <a:moveTo>
                    <a:pt x="3860673" y="0"/>
                  </a:moveTo>
                  <a:lnTo>
                    <a:pt x="2341753" y="6350000"/>
                  </a:lnTo>
                  <a:lnTo>
                    <a:pt x="0" y="6350000"/>
                  </a:lnTo>
                  <a:lnTo>
                    <a:pt x="1518920" y="0"/>
                  </a:lnTo>
                  <a:lnTo>
                    <a:pt x="3860673" y="0"/>
                  </a:lnTo>
                  <a:close/>
                </a:path>
              </a:pathLst>
            </a:custGeom>
            <a:blipFill>
              <a:blip r:embed="rId5"/>
              <a:stretch>
                <a:fillRect l="-32239" r="-32239"/>
              </a:stretch>
            </a:blipFill>
          </p:spPr>
        </p:sp>
      </p:grpSp>
      <p:grpSp>
        <p:nvGrpSpPr>
          <p:cNvPr id="8" name="Group 8"/>
          <p:cNvGrpSpPr/>
          <p:nvPr/>
        </p:nvGrpSpPr>
        <p:grpSpPr>
          <a:xfrm>
            <a:off x="-1625184" y="0"/>
            <a:ext cx="4169527" cy="6858000"/>
            <a:chOff x="0" y="0"/>
            <a:chExt cx="3860673" cy="6350000"/>
          </a:xfrm>
        </p:grpSpPr>
        <p:sp>
          <p:nvSpPr>
            <p:cNvPr id="9" name="Freeform 9"/>
            <p:cNvSpPr/>
            <p:nvPr/>
          </p:nvSpPr>
          <p:spPr>
            <a:xfrm>
              <a:off x="0" y="0"/>
              <a:ext cx="3860673" cy="6350000"/>
            </a:xfrm>
            <a:custGeom>
              <a:avLst/>
              <a:gdLst/>
              <a:ahLst/>
              <a:cxnLst/>
              <a:rect l="l" t="t" r="r" b="b"/>
              <a:pathLst>
                <a:path w="3860673" h="6350000">
                  <a:moveTo>
                    <a:pt x="3860673" y="0"/>
                  </a:moveTo>
                  <a:lnTo>
                    <a:pt x="2341753" y="6350000"/>
                  </a:lnTo>
                  <a:lnTo>
                    <a:pt x="0" y="6350000"/>
                  </a:lnTo>
                  <a:lnTo>
                    <a:pt x="1518920" y="0"/>
                  </a:lnTo>
                  <a:lnTo>
                    <a:pt x="3860673" y="0"/>
                  </a:lnTo>
                  <a:close/>
                </a:path>
              </a:pathLst>
            </a:custGeom>
            <a:blipFill>
              <a:blip r:embed="rId6"/>
              <a:stretch>
                <a:fillRect l="-32239" r="-32239"/>
              </a:stretch>
            </a:blipFill>
          </p:spPr>
        </p:sp>
      </p:grpSp>
      <p:grpSp>
        <p:nvGrpSpPr>
          <p:cNvPr id="10" name="Group 10"/>
          <p:cNvGrpSpPr/>
          <p:nvPr/>
        </p:nvGrpSpPr>
        <p:grpSpPr>
          <a:xfrm>
            <a:off x="6305986" y="13447"/>
            <a:ext cx="4169527" cy="6858000"/>
            <a:chOff x="0" y="0"/>
            <a:chExt cx="3860673" cy="6350000"/>
          </a:xfrm>
        </p:grpSpPr>
        <p:sp>
          <p:nvSpPr>
            <p:cNvPr id="11" name="Freeform 11"/>
            <p:cNvSpPr/>
            <p:nvPr/>
          </p:nvSpPr>
          <p:spPr>
            <a:xfrm>
              <a:off x="0" y="0"/>
              <a:ext cx="3860673" cy="6350000"/>
            </a:xfrm>
            <a:custGeom>
              <a:avLst/>
              <a:gdLst/>
              <a:ahLst/>
              <a:cxnLst/>
              <a:rect l="l" t="t" r="r" b="b"/>
              <a:pathLst>
                <a:path w="3860673" h="6350000">
                  <a:moveTo>
                    <a:pt x="3860673" y="0"/>
                  </a:moveTo>
                  <a:lnTo>
                    <a:pt x="2341753" y="6350000"/>
                  </a:lnTo>
                  <a:lnTo>
                    <a:pt x="0" y="6350000"/>
                  </a:lnTo>
                  <a:lnTo>
                    <a:pt x="1518920" y="0"/>
                  </a:lnTo>
                  <a:lnTo>
                    <a:pt x="3860673" y="0"/>
                  </a:lnTo>
                  <a:close/>
                </a:path>
              </a:pathLst>
            </a:custGeom>
            <a:blipFill>
              <a:blip r:embed="rId7"/>
              <a:stretch>
                <a:fillRect l="-59652" r="-59652"/>
              </a:stretch>
            </a:blipFill>
          </p:spPr>
        </p:sp>
      </p:grpSp>
      <p:grpSp>
        <p:nvGrpSpPr>
          <p:cNvPr id="12" name="Group 12"/>
          <p:cNvGrpSpPr/>
          <p:nvPr/>
        </p:nvGrpSpPr>
        <p:grpSpPr>
          <a:xfrm>
            <a:off x="8953497" y="13447"/>
            <a:ext cx="4169527" cy="6858000"/>
            <a:chOff x="0" y="0"/>
            <a:chExt cx="3860673" cy="6350000"/>
          </a:xfrm>
        </p:grpSpPr>
        <p:sp>
          <p:nvSpPr>
            <p:cNvPr id="13" name="Freeform 13"/>
            <p:cNvSpPr/>
            <p:nvPr/>
          </p:nvSpPr>
          <p:spPr>
            <a:xfrm>
              <a:off x="0" y="0"/>
              <a:ext cx="3860673" cy="6350000"/>
            </a:xfrm>
            <a:custGeom>
              <a:avLst/>
              <a:gdLst/>
              <a:ahLst/>
              <a:cxnLst/>
              <a:rect l="l" t="t" r="r" b="b"/>
              <a:pathLst>
                <a:path w="3860673" h="6350000">
                  <a:moveTo>
                    <a:pt x="3860673" y="0"/>
                  </a:moveTo>
                  <a:lnTo>
                    <a:pt x="2341753" y="6350000"/>
                  </a:lnTo>
                  <a:lnTo>
                    <a:pt x="0" y="6350000"/>
                  </a:lnTo>
                  <a:lnTo>
                    <a:pt x="1518920" y="0"/>
                  </a:lnTo>
                  <a:lnTo>
                    <a:pt x="3860673" y="0"/>
                  </a:lnTo>
                  <a:close/>
                </a:path>
              </a:pathLst>
            </a:custGeom>
            <a:blipFill>
              <a:blip r:embed="rId8"/>
              <a:stretch>
                <a:fillRect l="-96203" r="-96203"/>
              </a:stretch>
            </a:blipFill>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2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nodeType="withEffect">
                                  <p:stCondLst>
                                    <p:cond delay="20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AFD5-0A5F-4033-A631-DDF82CDF42E2}"/>
              </a:ext>
            </a:extLst>
          </p:cNvPr>
          <p:cNvSpPr>
            <a:spLocks noGrp="1"/>
          </p:cNvSpPr>
          <p:nvPr>
            <p:ph type="title"/>
          </p:nvPr>
        </p:nvSpPr>
        <p:spPr/>
        <p:txBody>
          <a:bodyPr>
            <a:normAutofit/>
          </a:bodyPr>
          <a:lstStyle/>
          <a:p>
            <a:r>
              <a:rPr lang="en-US" sz="2200">
                <a:solidFill>
                  <a:schemeClr val="bg1"/>
                </a:solidFill>
              </a:rPr>
              <a:t>Four Transformations for Sustainability, Greater Mobility, and Economic Growth</a:t>
            </a:r>
          </a:p>
        </p:txBody>
      </p:sp>
      <p:pic>
        <p:nvPicPr>
          <p:cNvPr id="5" name="Picture 4"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827C5121-4913-6539-C94A-8494DAE537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2192001" cy="6420187"/>
          </a:xfrm>
          <a:prstGeom prst="rect">
            <a:avLst/>
          </a:prstGeom>
        </p:spPr>
      </p:pic>
      <p:sp>
        <p:nvSpPr>
          <p:cNvPr id="7" name="Rectangle 6" descr="&quot;&quot;">
            <a:extLst>
              <a:ext uri="{FF2B5EF4-FFF2-40B4-BE49-F238E27FC236}">
                <a16:creationId xmlns:a16="http://schemas.microsoft.com/office/drawing/2014/main" id="{87B5F246-B513-EF4D-A237-C45AEF8D6653}"/>
              </a:ext>
            </a:extLst>
          </p:cNvPr>
          <p:cNvSpPr/>
          <p:nvPr/>
        </p:nvSpPr>
        <p:spPr>
          <a:xfrm>
            <a:off x="0" y="6416844"/>
            <a:ext cx="12192000" cy="44115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4BF474-3FBB-5241-B384-F502CE68008C}"/>
              </a:ext>
            </a:extLst>
          </p:cNvPr>
          <p:cNvSpPr txBox="1"/>
          <p:nvPr/>
        </p:nvSpPr>
        <p:spPr>
          <a:xfrm>
            <a:off x="0" y="6466606"/>
            <a:ext cx="12191999" cy="341632"/>
          </a:xfrm>
          <a:prstGeom prst="rect">
            <a:avLst/>
          </a:prstGeom>
          <a:noFill/>
        </p:spPr>
        <p:txBody>
          <a:bodyPr wrap="square" rtlCol="0">
            <a:spAutoFit/>
          </a:bodyPr>
          <a:lstStyle/>
          <a:p>
            <a:pPr algn="ctr">
              <a:lnSpc>
                <a:spcPct val="90000"/>
              </a:lnSpc>
            </a:pPr>
            <a:r>
              <a:rPr lang="en-US">
                <a:solidFill>
                  <a:schemeClr val="bg1"/>
                </a:solidFill>
              </a:rPr>
              <a:t>Four Transformations for Sustainability, Greater Mobility, and Economic Growth</a:t>
            </a:r>
            <a:endParaRPr lang="en-US" spc="300">
              <a:solidFill>
                <a:schemeClr val="bg1"/>
              </a:solidFill>
              <a:latin typeface="Arial" panose="020B0604020202020204" pitchFamily="34" charset="0"/>
              <a:ea typeface="Montserrat" charset="0"/>
              <a:cs typeface="Arial" panose="020B0604020202020204" pitchFamily="34" charset="0"/>
            </a:endParaRPr>
          </a:p>
        </p:txBody>
      </p:sp>
      <p:sp>
        <p:nvSpPr>
          <p:cNvPr id="9" name="Date Placeholder 2">
            <a:extLst>
              <a:ext uri="{FF2B5EF4-FFF2-40B4-BE49-F238E27FC236}">
                <a16:creationId xmlns:a16="http://schemas.microsoft.com/office/drawing/2014/main" id="{B30BA934-E914-C348-891D-8740B6F6AB12}"/>
              </a:ext>
            </a:extLst>
          </p:cNvPr>
          <p:cNvSpPr>
            <a:spLocks noGrp="1"/>
          </p:cNvSpPr>
          <p:nvPr>
            <p:ph type="dt" sz="half" idx="10"/>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www.nasa.gov   |</a:t>
            </a:r>
            <a:endParaRPr lang="en-US">
              <a:solidFill>
                <a:schemeClr val="bg1"/>
              </a:solidFill>
            </a:endParaRPr>
          </a:p>
        </p:txBody>
      </p:sp>
      <p:sp>
        <p:nvSpPr>
          <p:cNvPr id="10" name="Slide Number Placeholder 3">
            <a:extLst>
              <a:ext uri="{FF2B5EF4-FFF2-40B4-BE49-F238E27FC236}">
                <a16:creationId xmlns:a16="http://schemas.microsoft.com/office/drawing/2014/main" id="{0B7FFF45-B9AF-084B-9BC3-CA2F72BBF947}"/>
              </a:ext>
            </a:extLst>
          </p:cNvPr>
          <p:cNvSpPr>
            <a:spLocks noGrp="1"/>
          </p:cNvSpPr>
          <p:nvPr>
            <p:ph type="sldNum" sz="quarter" idx="12"/>
          </p:nvPr>
        </p:nvSpPr>
        <p:spPr/>
        <p:txBody>
          <a:bodyPr/>
          <a:lstStyle/>
          <a:p>
            <a:fld id="{B8AA1CF0-2751-9942-BBAA-4C77DDDF2B1B}" type="slidenum">
              <a:rPr lang="en-US" smtClean="0">
                <a:solidFill>
                  <a:schemeClr val="bg1"/>
                </a:solidFill>
              </a:rPr>
              <a:pPr/>
              <a:t>3</a:t>
            </a:fld>
            <a:endParaRPr lang="en-US">
              <a:solidFill>
                <a:schemeClr val="bg1"/>
              </a:solidFill>
            </a:endParaRPr>
          </a:p>
        </p:txBody>
      </p:sp>
    </p:spTree>
    <p:extLst>
      <p:ext uri="{BB962C8B-B14F-4D97-AF65-F5344CB8AC3E}">
        <p14:creationId xmlns:p14="http://schemas.microsoft.com/office/powerpoint/2010/main" val="493921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2D761-ADB3-E145-8961-2B8CE19AA72E}"/>
              </a:ext>
            </a:extLst>
          </p:cNvPr>
          <p:cNvSpPr>
            <a:spLocks noGrp="1"/>
          </p:cNvSpPr>
          <p:nvPr>
            <p:ph type="title"/>
          </p:nvPr>
        </p:nvSpPr>
        <p:spPr>
          <a:xfrm>
            <a:off x="218755" y="284667"/>
            <a:ext cx="11973245" cy="522898"/>
          </a:xfrm>
        </p:spPr>
        <p:txBody>
          <a:bodyPr>
            <a:normAutofit/>
          </a:bodyPr>
          <a:lstStyle/>
          <a:p>
            <a:pPr>
              <a:lnSpc>
                <a:spcPct val="100000"/>
              </a:lnSpc>
            </a:pPr>
            <a:r>
              <a:rPr lang="en-US"/>
              <a:t>Innovation Ecosystem: NASA Leadership for the Aviation Community</a:t>
            </a:r>
          </a:p>
        </p:txBody>
      </p:sp>
      <p:pic>
        <p:nvPicPr>
          <p:cNvPr id="8" name="Picture 7" descr="NASA drone pilot Jonas Jonsson, flying an uncrewed aircraft during a flight demonstration in Redding, California.">
            <a:extLst>
              <a:ext uri="{FF2B5EF4-FFF2-40B4-BE49-F238E27FC236}">
                <a16:creationId xmlns:a16="http://schemas.microsoft.com/office/drawing/2014/main" id="{FA02B4E5-0ABE-004B-BE91-6B2C6EBACC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919204"/>
            <a:ext cx="4032151" cy="4426759"/>
          </a:xfrm>
          <a:prstGeom prst="rect">
            <a:avLst/>
          </a:prstGeom>
        </p:spPr>
      </p:pic>
      <p:sp>
        <p:nvSpPr>
          <p:cNvPr id="11" name="Rectangle 10" descr="&quot;&quot;">
            <a:extLst>
              <a:ext uri="{FF2B5EF4-FFF2-40B4-BE49-F238E27FC236}">
                <a16:creationId xmlns:a16="http://schemas.microsoft.com/office/drawing/2014/main" id="{4B3439EF-3205-F2DE-6E0E-E7C63D616C8D}"/>
              </a:ext>
            </a:extLst>
          </p:cNvPr>
          <p:cNvSpPr/>
          <p:nvPr/>
        </p:nvSpPr>
        <p:spPr>
          <a:xfrm>
            <a:off x="0" y="4457315"/>
            <a:ext cx="4028661" cy="887896"/>
          </a:xfrm>
          <a:prstGeom prst="rect">
            <a:avLst/>
          </a:prstGeom>
          <a:gradFill>
            <a:gsLst>
              <a:gs pos="0">
                <a:schemeClr val="tx1">
                  <a:lumMod val="75000"/>
                  <a:lumOff val="25000"/>
                  <a:alpha val="0"/>
                </a:schemeClr>
              </a:gs>
              <a:gs pos="100000">
                <a:schemeClr val="tx1">
                  <a:alpha val="7009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7743A8D4-4C25-974B-9C9E-2C62B52970A2}"/>
              </a:ext>
            </a:extLst>
          </p:cNvPr>
          <p:cNvSpPr txBox="1"/>
          <p:nvPr/>
        </p:nvSpPr>
        <p:spPr>
          <a:xfrm>
            <a:off x="-4255" y="4965461"/>
            <a:ext cx="3619548"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a:ea typeface="ＭＳ Ｐゴシック"/>
                <a:cs typeface="+mn-cs"/>
              </a:rPr>
              <a:t>Convergent Aeronautics Solutions</a:t>
            </a:r>
            <a:endParaRPr kumimoji="0" lang="en-US" sz="1400" b="0" i="0" u="none" strike="noStrike" kern="1200" cap="none" spc="0" normalizeH="0" baseline="0" noProof="0">
              <a:ln>
                <a:noFill/>
              </a:ln>
              <a:solidFill>
                <a:srgbClr val="FFFFFF"/>
              </a:solidFill>
              <a:effectLst/>
              <a:uLnTx/>
              <a:uFillTx/>
              <a:latin typeface="Arial"/>
              <a:ea typeface="ＭＳ Ｐゴシック"/>
              <a:cs typeface="Arial"/>
            </a:endParaRPr>
          </a:p>
        </p:txBody>
      </p:sp>
      <p:pic>
        <p:nvPicPr>
          <p:cNvPr id="6" name="Picture 5" descr="A man in a blue t-shirt assembling a structure.">
            <a:extLst>
              <a:ext uri="{FF2B5EF4-FFF2-40B4-BE49-F238E27FC236}">
                <a16:creationId xmlns:a16="http://schemas.microsoft.com/office/drawing/2014/main" id="{2CBE9AC4-1153-F15D-2704-F9F5766AE37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37284" y="919962"/>
            <a:ext cx="3957405" cy="4429599"/>
          </a:xfrm>
          <a:prstGeom prst="rect">
            <a:avLst/>
          </a:prstGeom>
        </p:spPr>
      </p:pic>
      <p:sp>
        <p:nvSpPr>
          <p:cNvPr id="10" name="Rectangle 9" descr="&quot;&quot;">
            <a:extLst>
              <a:ext uri="{FF2B5EF4-FFF2-40B4-BE49-F238E27FC236}">
                <a16:creationId xmlns:a16="http://schemas.microsoft.com/office/drawing/2014/main" id="{2DCBF42F-CE43-288D-D291-3263B3E696C0}"/>
              </a:ext>
            </a:extLst>
          </p:cNvPr>
          <p:cNvSpPr/>
          <p:nvPr/>
        </p:nvSpPr>
        <p:spPr>
          <a:xfrm>
            <a:off x="4143905" y="4457315"/>
            <a:ext cx="3946530" cy="887896"/>
          </a:xfrm>
          <a:prstGeom prst="rect">
            <a:avLst/>
          </a:prstGeom>
          <a:gradFill>
            <a:gsLst>
              <a:gs pos="0">
                <a:schemeClr val="tx1">
                  <a:lumMod val="75000"/>
                  <a:lumOff val="25000"/>
                  <a:alpha val="0"/>
                </a:schemeClr>
              </a:gs>
              <a:gs pos="100000">
                <a:schemeClr val="tx1">
                  <a:alpha val="7009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TextBox 21">
            <a:extLst>
              <a:ext uri="{FF2B5EF4-FFF2-40B4-BE49-F238E27FC236}">
                <a16:creationId xmlns:a16="http://schemas.microsoft.com/office/drawing/2014/main" id="{F9BDC303-B6B7-2A44-8CC1-E1E2CD7A34F4}"/>
              </a:ext>
            </a:extLst>
          </p:cNvPr>
          <p:cNvSpPr txBox="1"/>
          <p:nvPr/>
        </p:nvSpPr>
        <p:spPr>
          <a:xfrm>
            <a:off x="4135632" y="4965461"/>
            <a:ext cx="36082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a:ea typeface="ＭＳ Ｐゴシック"/>
                <a:cs typeface="+mn-cs"/>
              </a:rPr>
              <a:t>University Innovation</a:t>
            </a:r>
          </a:p>
        </p:txBody>
      </p:sp>
      <p:pic>
        <p:nvPicPr>
          <p:cNvPr id="7" name="Picture 6" descr="Image of an additively manufactured GRX-810 methane injector.">
            <a:extLst>
              <a:ext uri="{FF2B5EF4-FFF2-40B4-BE49-F238E27FC236}">
                <a16:creationId xmlns:a16="http://schemas.microsoft.com/office/drawing/2014/main" id="{19041702-56A4-FAFB-E09E-E0764E8D6F5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03660" y="920474"/>
            <a:ext cx="3988340" cy="4421837"/>
          </a:xfrm>
          <a:prstGeom prst="rect">
            <a:avLst/>
          </a:prstGeom>
        </p:spPr>
      </p:pic>
      <p:sp>
        <p:nvSpPr>
          <p:cNvPr id="9" name="Rectangle 8" descr="&quot;&quot;">
            <a:extLst>
              <a:ext uri="{FF2B5EF4-FFF2-40B4-BE49-F238E27FC236}">
                <a16:creationId xmlns:a16="http://schemas.microsoft.com/office/drawing/2014/main" id="{D1FF23BB-30FF-ED66-976F-236CFE0ABDFE}"/>
              </a:ext>
            </a:extLst>
          </p:cNvPr>
          <p:cNvSpPr/>
          <p:nvPr/>
        </p:nvSpPr>
        <p:spPr>
          <a:xfrm>
            <a:off x="8203096" y="4457315"/>
            <a:ext cx="3988904" cy="887896"/>
          </a:xfrm>
          <a:prstGeom prst="rect">
            <a:avLst/>
          </a:prstGeom>
          <a:gradFill>
            <a:gsLst>
              <a:gs pos="0">
                <a:schemeClr val="tx1">
                  <a:lumMod val="75000"/>
                  <a:lumOff val="25000"/>
                  <a:alpha val="0"/>
                </a:schemeClr>
              </a:gs>
              <a:gs pos="100000">
                <a:schemeClr val="tx1">
                  <a:alpha val="7009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TextBox 20">
            <a:extLst>
              <a:ext uri="{FF2B5EF4-FFF2-40B4-BE49-F238E27FC236}">
                <a16:creationId xmlns:a16="http://schemas.microsoft.com/office/drawing/2014/main" id="{2120D017-7689-4341-BD14-A5825B90D36D}"/>
              </a:ext>
            </a:extLst>
          </p:cNvPr>
          <p:cNvSpPr txBox="1"/>
          <p:nvPr/>
        </p:nvSpPr>
        <p:spPr>
          <a:xfrm>
            <a:off x="8203660" y="4965461"/>
            <a:ext cx="3824128"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Transformational Tools and Technologies</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9178E1EB-DFDE-FB61-0AAC-D84893C24A8A}"/>
              </a:ext>
            </a:extLst>
          </p:cNvPr>
          <p:cNvSpPr txBox="1"/>
          <p:nvPr/>
        </p:nvSpPr>
        <p:spPr>
          <a:xfrm>
            <a:off x="-4255" y="5427127"/>
            <a:ext cx="3743301" cy="954107"/>
          </a:xfrm>
          <a:prstGeom prst="rect">
            <a:avLst/>
          </a:prstGeom>
          <a:noFill/>
        </p:spPr>
        <p:txBody>
          <a:bodyPr wrap="square" rtlCol="0">
            <a:spAutoFit/>
          </a:bodyPr>
          <a:lstStyle/>
          <a:p>
            <a:pPr marL="4572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000000">
                    <a:lumMod val="75000"/>
                    <a:lumOff val="25000"/>
                  </a:srgbClr>
                </a:solidFill>
                <a:effectLst/>
                <a:uLnTx/>
                <a:uFillTx/>
                <a:latin typeface="Arial"/>
                <a:ea typeface="+mn-ea"/>
                <a:cs typeface="Arial"/>
                <a:sym typeface="Arial"/>
              </a:rPr>
              <a:t>Fosters a culture of innovation within ARMD by advancing disruptive system-level concepts and early-stage technologies for transformational impact</a:t>
            </a:r>
            <a:endParaRPr kumimoji="0" lang="en-US" sz="1400" b="0" i="0" u="none" strike="noStrike" kern="1200" cap="none" spc="0" normalizeH="0" baseline="0" noProof="0">
              <a:ln>
                <a:noFill/>
              </a:ln>
              <a:solidFill>
                <a:srgbClr val="000000">
                  <a:lumMod val="75000"/>
                  <a:lumOff val="25000"/>
                </a:srgbClr>
              </a:solidFill>
              <a:effectLst/>
              <a:uLnTx/>
              <a:uFillTx/>
              <a:latin typeface="Arial"/>
              <a:ea typeface="+mn-ea"/>
              <a:cs typeface="Arial"/>
            </a:endParaRPr>
          </a:p>
        </p:txBody>
      </p:sp>
      <p:sp>
        <p:nvSpPr>
          <p:cNvPr id="5" name="TextBox 4">
            <a:extLst>
              <a:ext uri="{FF2B5EF4-FFF2-40B4-BE49-F238E27FC236}">
                <a16:creationId xmlns:a16="http://schemas.microsoft.com/office/drawing/2014/main" id="{0CAF3C40-179D-9E57-1123-D1AB93B58E85}"/>
              </a:ext>
            </a:extLst>
          </p:cNvPr>
          <p:cNvSpPr txBox="1"/>
          <p:nvPr/>
        </p:nvSpPr>
        <p:spPr>
          <a:xfrm>
            <a:off x="4135632" y="5427127"/>
            <a:ext cx="3959621" cy="73866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75000"/>
                    <a:lumOff val="25000"/>
                  </a:srgbClr>
                </a:solidFill>
                <a:effectLst/>
                <a:uLnTx/>
                <a:uFillTx/>
                <a:latin typeface="Arial"/>
                <a:ea typeface="Corbel" panose="020B0503020204020204" pitchFamily="34" charset="0"/>
                <a:cs typeface="Arial"/>
              </a:rPr>
              <a:t>University-led innovation addresses aviation challenges </a:t>
            </a:r>
            <a:r>
              <a:rPr kumimoji="0" lang="en-US" sz="1400" b="0" i="0" u="none" strike="noStrike" kern="1200" cap="none" spc="0" normalizeH="0" baseline="0" noProof="0">
                <a:ln>
                  <a:noFill/>
                </a:ln>
                <a:solidFill>
                  <a:srgbClr val="000000">
                    <a:lumMod val="75000"/>
                    <a:lumOff val="25000"/>
                  </a:srgbClr>
                </a:solidFill>
                <a:effectLst/>
                <a:uLnTx/>
                <a:uFillTx/>
                <a:latin typeface="Arial"/>
                <a:ea typeface="+mn-ea"/>
                <a:cs typeface="Arial"/>
              </a:rPr>
              <a:t>Inspires and supports the next generation of researchers and entrepreneurs</a:t>
            </a:r>
          </a:p>
        </p:txBody>
      </p:sp>
      <p:sp>
        <p:nvSpPr>
          <p:cNvPr id="12" name="TextBox 11">
            <a:extLst>
              <a:ext uri="{FF2B5EF4-FFF2-40B4-BE49-F238E27FC236}">
                <a16:creationId xmlns:a16="http://schemas.microsoft.com/office/drawing/2014/main" id="{5FA7EE94-76BF-D858-9407-DE719807E2C9}"/>
              </a:ext>
            </a:extLst>
          </p:cNvPr>
          <p:cNvSpPr txBox="1"/>
          <p:nvPr/>
        </p:nvSpPr>
        <p:spPr>
          <a:xfrm>
            <a:off x="8203660" y="5427127"/>
            <a:ext cx="398834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Discovers, develops, and transitions innovative solutions through foundational research and cross-cutting tools and technologies for the aviation community</a:t>
            </a:r>
          </a:p>
        </p:txBody>
      </p:sp>
      <p:sp>
        <p:nvSpPr>
          <p:cNvPr id="3" name="Date Placeholder 2">
            <a:extLst>
              <a:ext uri="{FF2B5EF4-FFF2-40B4-BE49-F238E27FC236}">
                <a16:creationId xmlns:a16="http://schemas.microsoft.com/office/drawing/2014/main" id="{FEDAAEAA-C23B-434A-9B62-93A324328D7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65000"/>
                    <a:lumOff val="35000"/>
                  </a:srgbClr>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C40784AD-B840-E940-96DA-56EFABCED20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65000"/>
                    <a:lumOff val="3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Tree>
    <p:extLst>
      <p:ext uri="{BB962C8B-B14F-4D97-AF65-F5344CB8AC3E}">
        <p14:creationId xmlns:p14="http://schemas.microsoft.com/office/powerpoint/2010/main" val="2442786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icture containing fireworks, outdoor object&#10;&#10;Description automatically generated">
            <a:extLst>
              <a:ext uri="{FF2B5EF4-FFF2-40B4-BE49-F238E27FC236}">
                <a16:creationId xmlns:a16="http://schemas.microsoft.com/office/drawing/2014/main" id="{6CEB0DE1-C725-B728-9565-F0E7CDCE9E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58" t="17503" r="15585" b="26262"/>
          <a:stretch/>
        </p:blipFill>
        <p:spPr bwMode="auto">
          <a:xfrm>
            <a:off x="2914782" y="2181184"/>
            <a:ext cx="5486400" cy="3799680"/>
          </a:xfrm>
          <a:prstGeom prst="rect">
            <a:avLst/>
          </a:prstGeom>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4CC047A-8209-DF92-6105-A76243BACF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Bahnschrift SemiLight Condensed"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Bahnschrift SemiLight Condensed" panose="020B0502040204020203" pitchFamily="34" charset="0"/>
              <a:ea typeface="+mn-ea"/>
              <a:cs typeface="+mn-cs"/>
            </a:endParaRPr>
          </a:p>
        </p:txBody>
      </p:sp>
      <p:sp>
        <p:nvSpPr>
          <p:cNvPr id="3" name="Title 2">
            <a:extLst>
              <a:ext uri="{FF2B5EF4-FFF2-40B4-BE49-F238E27FC236}">
                <a16:creationId xmlns:a16="http://schemas.microsoft.com/office/drawing/2014/main" id="{6DCC7254-1569-D1FC-C132-FD0F1DD5D444}"/>
              </a:ext>
            </a:extLst>
          </p:cNvPr>
          <p:cNvSpPr>
            <a:spLocks noGrp="1"/>
          </p:cNvSpPr>
          <p:nvPr>
            <p:ph type="title"/>
          </p:nvPr>
        </p:nvSpPr>
        <p:spPr/>
        <p:txBody>
          <a:bodyPr>
            <a:noAutofit/>
          </a:bodyPr>
          <a:lstStyle/>
          <a:p>
            <a:pPr>
              <a:defRPr/>
            </a:pPr>
            <a:r>
              <a:rPr lang="en-US" sz="3600" b="0" dirty="0">
                <a:solidFill>
                  <a:prstClr val="black"/>
                </a:solidFill>
                <a:latin typeface="+mn-lt"/>
                <a:cs typeface="Helvetica" panose="020B0604020202020204" pitchFamily="34" charset="0"/>
              </a:rPr>
              <a:t>Thinking differently to revolutionize aviation</a:t>
            </a:r>
          </a:p>
        </p:txBody>
      </p:sp>
      <p:sp>
        <p:nvSpPr>
          <p:cNvPr id="4" name="TextBox 3">
            <a:extLst>
              <a:ext uri="{FF2B5EF4-FFF2-40B4-BE49-F238E27FC236}">
                <a16:creationId xmlns:a16="http://schemas.microsoft.com/office/drawing/2014/main" id="{99267E1A-D331-9CC7-8E89-5C2A34450D84}"/>
              </a:ext>
            </a:extLst>
          </p:cNvPr>
          <p:cNvSpPr txBox="1"/>
          <p:nvPr/>
        </p:nvSpPr>
        <p:spPr>
          <a:xfrm>
            <a:off x="321752" y="943341"/>
            <a:ext cx="11861388"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Explores the unknown – Converges disciplines &amp; industries – Advances disruptive concepts</a:t>
            </a:r>
          </a:p>
        </p:txBody>
      </p:sp>
      <p:sp>
        <p:nvSpPr>
          <p:cNvPr id="10" name="Trapezoid 9">
            <a:extLst>
              <a:ext uri="{FF2B5EF4-FFF2-40B4-BE49-F238E27FC236}">
                <a16:creationId xmlns:a16="http://schemas.microsoft.com/office/drawing/2014/main" id="{C0A44061-8534-3FF3-9C40-C832B130A1BD}"/>
              </a:ext>
            </a:extLst>
          </p:cNvPr>
          <p:cNvSpPr/>
          <p:nvPr/>
        </p:nvSpPr>
        <p:spPr>
          <a:xfrm rot="5400000">
            <a:off x="4485378" y="3305119"/>
            <a:ext cx="2871348" cy="1598038"/>
          </a:xfrm>
          <a:prstGeom prst="trapezoid">
            <a:avLst>
              <a:gd name="adj" fmla="val 62788"/>
            </a:avLst>
          </a:prstGeom>
          <a:solidFill>
            <a:schemeClr val="accent1">
              <a:lumMod val="20000"/>
              <a:lumOff val="80000"/>
            </a:schemeClr>
          </a:solidFill>
          <a:ln>
            <a:noFill/>
          </a:ln>
          <a:effectLst>
            <a:outerShdw blurRad="304800" dist="762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46B87003-A6DD-EF0B-ABB4-DC7EC77585B6}"/>
              </a:ext>
            </a:extLst>
          </p:cNvPr>
          <p:cNvGrpSpPr/>
          <p:nvPr/>
        </p:nvGrpSpPr>
        <p:grpSpPr>
          <a:xfrm>
            <a:off x="-148088" y="1691601"/>
            <a:ext cx="3487412" cy="4587135"/>
            <a:chOff x="-148088" y="1691601"/>
            <a:chExt cx="3487412" cy="4587135"/>
          </a:xfrm>
        </p:grpSpPr>
        <p:sp>
          <p:nvSpPr>
            <p:cNvPr id="22" name="TextBox 21">
              <a:extLst>
                <a:ext uri="{FF2B5EF4-FFF2-40B4-BE49-F238E27FC236}">
                  <a16:creationId xmlns:a16="http://schemas.microsoft.com/office/drawing/2014/main" id="{73D4C2E5-4814-83B8-0B8F-C636ABA91A4D}"/>
                </a:ext>
              </a:extLst>
            </p:cNvPr>
            <p:cNvSpPr txBox="1"/>
            <p:nvPr/>
          </p:nvSpPr>
          <p:spPr>
            <a:xfrm>
              <a:off x="935975" y="1691601"/>
              <a:ext cx="240334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Societal Needs</a:t>
              </a:r>
            </a:p>
          </p:txBody>
        </p:sp>
        <p:sp>
          <p:nvSpPr>
            <p:cNvPr id="23" name="TextBox 22">
              <a:extLst>
                <a:ext uri="{FF2B5EF4-FFF2-40B4-BE49-F238E27FC236}">
                  <a16:creationId xmlns:a16="http://schemas.microsoft.com/office/drawing/2014/main" id="{B3EACBC7-8493-7C62-9D43-55B0F0039689}"/>
                </a:ext>
              </a:extLst>
            </p:cNvPr>
            <p:cNvSpPr txBox="1"/>
            <p:nvPr/>
          </p:nvSpPr>
          <p:spPr>
            <a:xfrm>
              <a:off x="321034" y="2188432"/>
              <a:ext cx="240334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Policy Topics</a:t>
              </a:r>
            </a:p>
          </p:txBody>
        </p:sp>
        <p:sp>
          <p:nvSpPr>
            <p:cNvPr id="24" name="TextBox 23">
              <a:extLst>
                <a:ext uri="{FF2B5EF4-FFF2-40B4-BE49-F238E27FC236}">
                  <a16:creationId xmlns:a16="http://schemas.microsoft.com/office/drawing/2014/main" id="{3A6B3302-3393-426A-70B5-5AE6A8FCCCDA}"/>
                </a:ext>
              </a:extLst>
            </p:cNvPr>
            <p:cNvSpPr txBox="1"/>
            <p:nvPr/>
          </p:nvSpPr>
          <p:spPr>
            <a:xfrm>
              <a:off x="4268" y="2790083"/>
              <a:ext cx="240334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Emerging Trends</a:t>
              </a:r>
            </a:p>
          </p:txBody>
        </p:sp>
        <p:sp>
          <p:nvSpPr>
            <p:cNvPr id="25" name="TextBox 24">
              <a:extLst>
                <a:ext uri="{FF2B5EF4-FFF2-40B4-BE49-F238E27FC236}">
                  <a16:creationId xmlns:a16="http://schemas.microsoft.com/office/drawing/2014/main" id="{36DC61EC-E164-6A3D-F57E-B0844D7259D8}"/>
                </a:ext>
              </a:extLst>
            </p:cNvPr>
            <p:cNvSpPr txBox="1"/>
            <p:nvPr/>
          </p:nvSpPr>
          <p:spPr>
            <a:xfrm>
              <a:off x="-148088" y="4055400"/>
              <a:ext cx="240334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New Capabilities</a:t>
              </a:r>
            </a:p>
          </p:txBody>
        </p:sp>
        <p:sp>
          <p:nvSpPr>
            <p:cNvPr id="26" name="TextBox 25">
              <a:extLst>
                <a:ext uri="{FF2B5EF4-FFF2-40B4-BE49-F238E27FC236}">
                  <a16:creationId xmlns:a16="http://schemas.microsoft.com/office/drawing/2014/main" id="{BBD6C538-7F68-B8B4-94E6-5F9FF0C6A636}"/>
                </a:ext>
              </a:extLst>
            </p:cNvPr>
            <p:cNvSpPr txBox="1"/>
            <p:nvPr/>
          </p:nvSpPr>
          <p:spPr>
            <a:xfrm>
              <a:off x="75170" y="4715456"/>
              <a:ext cx="258006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Threats &amp; Weaknesses</a:t>
              </a:r>
            </a:p>
          </p:txBody>
        </p:sp>
        <p:sp>
          <p:nvSpPr>
            <p:cNvPr id="27" name="TextBox 26">
              <a:extLst>
                <a:ext uri="{FF2B5EF4-FFF2-40B4-BE49-F238E27FC236}">
                  <a16:creationId xmlns:a16="http://schemas.microsoft.com/office/drawing/2014/main" id="{E5DACA0D-F411-6C82-C46B-569A218CE9A6}"/>
                </a:ext>
              </a:extLst>
            </p:cNvPr>
            <p:cNvSpPr txBox="1"/>
            <p:nvPr/>
          </p:nvSpPr>
          <p:spPr>
            <a:xfrm>
              <a:off x="255173" y="5317107"/>
              <a:ext cx="240334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Market Movements</a:t>
              </a:r>
            </a:p>
          </p:txBody>
        </p:sp>
        <p:sp>
          <p:nvSpPr>
            <p:cNvPr id="28" name="TextBox 27">
              <a:extLst>
                <a:ext uri="{FF2B5EF4-FFF2-40B4-BE49-F238E27FC236}">
                  <a16:creationId xmlns:a16="http://schemas.microsoft.com/office/drawing/2014/main" id="{6B989670-04FA-5A89-9FE6-5F8F0C09558F}"/>
                </a:ext>
              </a:extLst>
            </p:cNvPr>
            <p:cNvSpPr txBox="1"/>
            <p:nvPr/>
          </p:nvSpPr>
          <p:spPr>
            <a:xfrm>
              <a:off x="701169" y="5909404"/>
              <a:ext cx="240334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Scientific Discoveries</a:t>
              </a:r>
            </a:p>
          </p:txBody>
        </p:sp>
      </p:grpSp>
      <p:sp>
        <p:nvSpPr>
          <p:cNvPr id="33" name="TextBox 32">
            <a:extLst>
              <a:ext uri="{FF2B5EF4-FFF2-40B4-BE49-F238E27FC236}">
                <a16:creationId xmlns:a16="http://schemas.microsoft.com/office/drawing/2014/main" id="{9ACAEB8E-36BA-1EDB-384B-2885FF393DFD}"/>
              </a:ext>
            </a:extLst>
          </p:cNvPr>
          <p:cNvSpPr txBox="1"/>
          <p:nvPr/>
        </p:nvSpPr>
        <p:spPr>
          <a:xfrm>
            <a:off x="8332036" y="2857207"/>
            <a:ext cx="3197457"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Swing for the </a:t>
            </a:r>
            <a:r>
              <a:rPr kumimoji="0" lang="en-US" sz="2000" b="1"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Transformative </a:t>
            </a:r>
            <a:r>
              <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fences…    from and for aviation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Execute early-stage experiments with </a:t>
            </a:r>
            <a:r>
              <a:rPr kumimoji="0" lang="en-US" sz="2000" b="1"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Transition</a:t>
            </a:r>
            <a:r>
              <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 potential</a:t>
            </a:r>
          </a:p>
        </p:txBody>
      </p:sp>
      <p:sp>
        <p:nvSpPr>
          <p:cNvPr id="34" name="TextBox 33">
            <a:extLst>
              <a:ext uri="{FF2B5EF4-FFF2-40B4-BE49-F238E27FC236}">
                <a16:creationId xmlns:a16="http://schemas.microsoft.com/office/drawing/2014/main" id="{0753433A-63D9-CE0D-140E-294F71574CA2}"/>
              </a:ext>
            </a:extLst>
          </p:cNvPr>
          <p:cNvSpPr txBox="1"/>
          <p:nvPr/>
        </p:nvSpPr>
        <p:spPr>
          <a:xfrm rot="5400000">
            <a:off x="4076356" y="3911999"/>
            <a:ext cx="2129097" cy="584775"/>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7359D"/>
                </a:solidFill>
                <a:effectLst/>
                <a:uLnTx/>
                <a:uFillTx/>
                <a:latin typeface="Helvetica" panose="020B0604020202020204" pitchFamily="34" charset="0"/>
                <a:ea typeface="+mn-ea"/>
                <a:cs typeface="Helvetica" panose="020B0604020202020204" pitchFamily="34" charset="0"/>
              </a:rPr>
              <a:t>NASA Researchers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7359D"/>
                </a:solidFill>
                <a:effectLst/>
                <a:uLnTx/>
                <a:uFillTx/>
                <a:latin typeface="Helvetica" panose="020B0604020202020204" pitchFamily="34" charset="0"/>
                <a:ea typeface="+mn-ea"/>
                <a:cs typeface="Helvetica" panose="020B0604020202020204" pitchFamily="34" charset="0"/>
              </a:rPr>
              <a:t> &amp; Externals</a:t>
            </a:r>
          </a:p>
        </p:txBody>
      </p:sp>
      <p:sp>
        <p:nvSpPr>
          <p:cNvPr id="35" name="Oval 34">
            <a:extLst>
              <a:ext uri="{FF2B5EF4-FFF2-40B4-BE49-F238E27FC236}">
                <a16:creationId xmlns:a16="http://schemas.microsoft.com/office/drawing/2014/main" id="{F7240EEF-8546-E635-27E2-DB1A8FD4AAE8}"/>
              </a:ext>
            </a:extLst>
          </p:cNvPr>
          <p:cNvSpPr/>
          <p:nvPr/>
        </p:nvSpPr>
        <p:spPr>
          <a:xfrm>
            <a:off x="5033330" y="2657765"/>
            <a:ext cx="229178" cy="2871348"/>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B34393D3-4625-D2B6-7FF5-267F118E5D59}"/>
              </a:ext>
            </a:extLst>
          </p:cNvPr>
          <p:cNvSpPr/>
          <p:nvPr/>
        </p:nvSpPr>
        <p:spPr>
          <a:xfrm>
            <a:off x="6555189" y="3663671"/>
            <a:ext cx="294434" cy="88093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oon 4">
            <a:extLst>
              <a:ext uri="{FF2B5EF4-FFF2-40B4-BE49-F238E27FC236}">
                <a16:creationId xmlns:a16="http://schemas.microsoft.com/office/drawing/2014/main" id="{4FF1593A-F028-B152-F208-425B6765AAF1}"/>
              </a:ext>
            </a:extLst>
          </p:cNvPr>
          <p:cNvSpPr/>
          <p:nvPr/>
        </p:nvSpPr>
        <p:spPr>
          <a:xfrm rot="10800000">
            <a:off x="5729900" y="3139838"/>
            <a:ext cx="712460" cy="1800333"/>
          </a:xfrm>
          <a:prstGeom prst="moon">
            <a:avLst>
              <a:gd name="adj" fmla="val 65787"/>
            </a:avLst>
          </a:prstGeom>
          <a:solidFill>
            <a:srgbClr val="008080">
              <a:alpha val="68000"/>
            </a:srgbClr>
          </a:solidFill>
          <a:effectLst>
            <a:outerShdw blurRad="76200" dist="12700" dir="2700000" sy="-23000" kx="-800400" algn="bl" rotWithShape="0">
              <a:prstClr val="black">
                <a:alpha val="20000"/>
              </a:prstClr>
            </a:outerShdw>
            <a:softEdge rad="0"/>
          </a:effectLst>
          <a:scene3d>
            <a:camera prst="perspectiveContrastingRightFacing"/>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226A644-99D9-5632-C27F-90EBC07CA4F0}"/>
              </a:ext>
            </a:extLst>
          </p:cNvPr>
          <p:cNvSpPr txBox="1"/>
          <p:nvPr/>
        </p:nvSpPr>
        <p:spPr>
          <a:xfrm rot="5400000">
            <a:off x="5221306" y="3911141"/>
            <a:ext cx="1400347" cy="523553"/>
          </a:xfrm>
          <a:prstGeom prst="rect">
            <a:avLst/>
          </a:prstGeom>
          <a:noFill/>
          <a:effectLst>
            <a:outerShdw blurRad="50800" dist="50800" dir="5400000" algn="ctr" rotWithShape="0">
              <a:srgbClr val="000000">
                <a:alpha val="43137"/>
              </a:srgbClr>
            </a:outerShdw>
          </a:effectLst>
        </p:spPr>
        <p:txBody>
          <a:bodyPr wrap="square" rtlCol="0" anchor="ctr" anchorCtr="0">
            <a:prstTxWarp prst="textArchUp">
              <a:avLst>
                <a:gd name="adj" fmla="val 13146639"/>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7E6E6"/>
                </a:solidFill>
                <a:effectLst/>
                <a:uLnTx/>
                <a:uFillTx/>
                <a:latin typeface="Calibri" panose="020F0502020204030204"/>
                <a:ea typeface="+mn-ea"/>
                <a:cs typeface="+mn-cs"/>
              </a:rPr>
              <a:t>Aviation</a:t>
            </a:r>
          </a:p>
        </p:txBody>
      </p:sp>
      <p:sp>
        <p:nvSpPr>
          <p:cNvPr id="6" name="TextBox 5">
            <a:extLst>
              <a:ext uri="{FF2B5EF4-FFF2-40B4-BE49-F238E27FC236}">
                <a16:creationId xmlns:a16="http://schemas.microsoft.com/office/drawing/2014/main" id="{B0864ED9-EC7B-9F85-464F-ED76E7FA6673}"/>
              </a:ext>
            </a:extLst>
          </p:cNvPr>
          <p:cNvSpPr txBox="1"/>
          <p:nvPr/>
        </p:nvSpPr>
        <p:spPr>
          <a:xfrm rot="1883058">
            <a:off x="5122657" y="2752197"/>
            <a:ext cx="207295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7406D"/>
                </a:solidFill>
                <a:effectLst/>
                <a:uLnTx/>
                <a:uFillTx/>
                <a:latin typeface="Helvetica" panose="020B0604020202020204" pitchFamily="34" charset="0"/>
                <a:ea typeface="+mn-ea"/>
                <a:cs typeface="Helvetica" panose="020B0604020202020204" pitchFamily="34" charset="0"/>
              </a:rPr>
              <a:t>CAS</a:t>
            </a:r>
          </a:p>
        </p:txBody>
      </p:sp>
      <p:sp>
        <p:nvSpPr>
          <p:cNvPr id="11" name="TextBox 10">
            <a:extLst>
              <a:ext uri="{FF2B5EF4-FFF2-40B4-BE49-F238E27FC236}">
                <a16:creationId xmlns:a16="http://schemas.microsoft.com/office/drawing/2014/main" id="{D00CF73F-D6E5-D18B-2E97-A4DB187A7F93}"/>
              </a:ext>
            </a:extLst>
          </p:cNvPr>
          <p:cNvSpPr txBox="1"/>
          <p:nvPr/>
        </p:nvSpPr>
        <p:spPr>
          <a:xfrm>
            <a:off x="6549073" y="4447754"/>
            <a:ext cx="2318320"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a:ea typeface="+mn-ea"/>
                <a:cs typeface="Helvetica"/>
              </a:rPr>
              <a:t>Well-characterized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a:ea typeface="+mn-ea"/>
                <a:cs typeface="Helvetica"/>
              </a:rPr>
              <a:t>Opportunities</a:t>
            </a:r>
          </a:p>
        </p:txBody>
      </p:sp>
      <p:sp>
        <p:nvSpPr>
          <p:cNvPr id="15" name="TextBox 14">
            <a:extLst>
              <a:ext uri="{FF2B5EF4-FFF2-40B4-BE49-F238E27FC236}">
                <a16:creationId xmlns:a16="http://schemas.microsoft.com/office/drawing/2014/main" id="{C2812A67-4ADF-1FB4-C023-CDC0416ED862}"/>
              </a:ext>
            </a:extLst>
          </p:cNvPr>
          <p:cNvSpPr txBox="1"/>
          <p:nvPr/>
        </p:nvSpPr>
        <p:spPr>
          <a:xfrm>
            <a:off x="255173" y="3385243"/>
            <a:ext cx="188247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NASA Expertise</a:t>
            </a:r>
          </a:p>
        </p:txBody>
      </p:sp>
    </p:spTree>
    <p:extLst>
      <p:ext uri="{BB962C8B-B14F-4D97-AF65-F5344CB8AC3E}">
        <p14:creationId xmlns:p14="http://schemas.microsoft.com/office/powerpoint/2010/main" val="318374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11"/>
                                        </p:tgtEl>
                                        <p:attrNameLst>
                                          <p:attrName>style.visibility</p:attrName>
                                        </p:attrNameLst>
                                      </p:cBhvr>
                                      <p:to>
                                        <p:strVal val="visible"/>
                                      </p:to>
                                    </p:set>
                                  </p:childTnLst>
                                </p:cTn>
                              </p:par>
                            </p:childTnLst>
                          </p:cTn>
                        </p:par>
                        <p:par>
                          <p:cTn id="17" fill="hold">
                            <p:stCondLst>
                              <p:cond delay="2000"/>
                            </p:stCondLst>
                            <p:childTnLst>
                              <p:par>
                                <p:cTn id="18" presetID="53" presetClass="entr" presetSubtype="16" fill="hold" grpId="0" nodeType="afterEffect">
                                  <p:stCondLst>
                                    <p:cond delay="100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 grpId="0" animBg="1"/>
      <p:bldP spid="8"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75A225-22A5-A3FC-B2DD-3E1BD992D93F}"/>
              </a:ext>
            </a:extLst>
          </p:cNvPr>
          <p:cNvSpPr>
            <a:spLocks noGrp="1"/>
          </p:cNvSpPr>
          <p:nvPr>
            <p:ph type="sldNum" sz="quarter" idx="12"/>
          </p:nvPr>
        </p:nvSpPr>
        <p:spPr/>
        <p:txBody>
          <a:bodyPr/>
          <a:lstStyle/>
          <a:p>
            <a:fld id="{330EA680-D336-4FF7-8B7A-9848BB0A1C32}" type="slidenum">
              <a:rPr lang="en-US" smtClean="0"/>
              <a:t>6</a:t>
            </a:fld>
            <a:endParaRPr lang="en-US"/>
          </a:p>
        </p:txBody>
      </p:sp>
      <p:sp>
        <p:nvSpPr>
          <p:cNvPr id="3" name="Title 2">
            <a:extLst>
              <a:ext uri="{FF2B5EF4-FFF2-40B4-BE49-F238E27FC236}">
                <a16:creationId xmlns:a16="http://schemas.microsoft.com/office/drawing/2014/main" id="{15A395CE-61E7-2461-F5CC-63DDC9E5FC58}"/>
              </a:ext>
            </a:extLst>
          </p:cNvPr>
          <p:cNvSpPr>
            <a:spLocks noGrp="1"/>
          </p:cNvSpPr>
          <p:nvPr>
            <p:ph type="title"/>
          </p:nvPr>
        </p:nvSpPr>
        <p:spPr/>
        <p:txBody>
          <a:bodyPr lIns="91440" tIns="45720" rIns="91440" bIns="45720" anchor="t">
            <a:noAutofit/>
          </a:bodyPr>
          <a:lstStyle/>
          <a:p>
            <a:r>
              <a:rPr lang="en-US" sz="3600" b="0" dirty="0">
                <a:latin typeface="+mn-lt"/>
                <a:cs typeface="Helvetica" panose="020B0604020202020204" pitchFamily="34" charset="0"/>
              </a:rPr>
              <a:t>Many people, many ideas</a:t>
            </a:r>
          </a:p>
        </p:txBody>
      </p:sp>
      <p:sp>
        <p:nvSpPr>
          <p:cNvPr id="9" name="TextBox 8">
            <a:extLst>
              <a:ext uri="{FF2B5EF4-FFF2-40B4-BE49-F238E27FC236}">
                <a16:creationId xmlns:a16="http://schemas.microsoft.com/office/drawing/2014/main" id="{2045B8B3-EA45-560A-F5E9-8797969724B6}"/>
              </a:ext>
            </a:extLst>
          </p:cNvPr>
          <p:cNvSpPr txBox="1"/>
          <p:nvPr/>
        </p:nvSpPr>
        <p:spPr>
          <a:xfrm>
            <a:off x="648617" y="2465842"/>
            <a:ext cx="3608752"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latin typeface="Helvetica" panose="020B0604020202020204" pitchFamily="34" charset="0"/>
                <a:ea typeface="+mn-lt"/>
                <a:cs typeface="Helvetica" panose="020B0604020202020204" pitchFamily="34" charset="0"/>
              </a:rPr>
              <a:t>For all humankind ….</a:t>
            </a:r>
          </a:p>
          <a:p>
            <a:pPr algn="l"/>
            <a:endParaRPr lang="en-US" dirty="0">
              <a:latin typeface="Helvetica" panose="020B0604020202020204" pitchFamily="34" charset="0"/>
              <a:cs typeface="Helvetica" panose="020B0604020202020204" pitchFamily="34" charset="0"/>
            </a:endParaRPr>
          </a:p>
        </p:txBody>
      </p:sp>
      <p:sp>
        <p:nvSpPr>
          <p:cNvPr id="5" name="TextBox 4">
            <a:extLst>
              <a:ext uri="{FF2B5EF4-FFF2-40B4-BE49-F238E27FC236}">
                <a16:creationId xmlns:a16="http://schemas.microsoft.com/office/drawing/2014/main" id="{9C369D97-A0DD-17D1-0492-0123B993B72F}"/>
              </a:ext>
            </a:extLst>
          </p:cNvPr>
          <p:cNvSpPr txBox="1"/>
          <p:nvPr/>
        </p:nvSpPr>
        <p:spPr>
          <a:xfrm>
            <a:off x="648617" y="3629178"/>
            <a:ext cx="433779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dirty="0">
                <a:latin typeface="Helvetica" panose="020B0604020202020204" pitchFamily="34" charset="0"/>
                <a:ea typeface="+mn-lt"/>
                <a:cs typeface="Helvetica" panose="020B0604020202020204" pitchFamily="34" charset="0"/>
              </a:rPr>
              <a:t>with</a:t>
            </a:r>
            <a:r>
              <a:rPr lang="en-US" sz="3200" dirty="0">
                <a:latin typeface="Helvetica" panose="020B0604020202020204" pitchFamily="34" charset="0"/>
                <a:ea typeface="+mn-lt"/>
                <a:cs typeface="Helvetica" panose="020B0604020202020204" pitchFamily="34" charset="0"/>
              </a:rPr>
              <a:t> all humankind </a:t>
            </a:r>
            <a:endParaRPr lang="en-US" sz="3200" dirty="0">
              <a:latin typeface="Helvetica" panose="020B0604020202020204" pitchFamily="34" charset="0"/>
              <a:cs typeface="Helvetica" panose="020B0604020202020204" pitchFamily="34" charset="0"/>
            </a:endParaRPr>
          </a:p>
          <a:p>
            <a:pPr algn="l"/>
            <a:endParaRPr lang="en-US" dirty="0">
              <a:latin typeface="Helvetica" panose="020B0604020202020204" pitchFamily="34" charset="0"/>
              <a:cs typeface="Helvetica" panose="020B0604020202020204" pitchFamily="34" charset="0"/>
            </a:endParaRPr>
          </a:p>
        </p:txBody>
      </p:sp>
      <p:pic>
        <p:nvPicPr>
          <p:cNvPr id="7" name="Video 4" title="Diverse avatars of people">
            <a:hlinkClick r:id="" action="ppaction://media"/>
            <a:extLst>
              <a:ext uri="{FF2B5EF4-FFF2-40B4-BE49-F238E27FC236}">
                <a16:creationId xmlns:a16="http://schemas.microsoft.com/office/drawing/2014/main" id="{7B01E3C6-064F-4101-E061-B6FD643F5D7D}"/>
              </a:ext>
            </a:extLst>
          </p:cNvPr>
          <p:cNvPicPr>
            <a:picLocks noChangeAspect="1"/>
          </p:cNvPicPr>
          <p:nvPr>
            <a:videoFile r:link="rId1"/>
            <p:extLst>
              <p:ext uri="{DAA4B4D4-6D71-4841-9C94-3DE7FCFB9230}">
                <p14:media xmlns:p14="http://schemas.microsoft.com/office/powerpoint/2010/main" r:embed="rId2">
                  <p14:trim end="4862"/>
                </p14:media>
              </p:ext>
            </p:extLst>
          </p:nvPr>
        </p:nvPicPr>
        <p:blipFill>
          <a:blip r:embed="rId5"/>
          <a:stretch>
            <a:fillRect/>
          </a:stretch>
        </p:blipFill>
        <p:spPr>
          <a:xfrm>
            <a:off x="4257369" y="1869102"/>
            <a:ext cx="6936735" cy="3901913"/>
          </a:xfrm>
          <a:prstGeom prst="rect">
            <a:avLst/>
          </a:prstGeom>
          <a:ln>
            <a:noFill/>
          </a:ln>
          <a:effectLst>
            <a:softEdge rad="112500"/>
          </a:effectLst>
          <a:scene3d>
            <a:camera prst="perspectiveLeft"/>
            <a:lightRig rig="threePt" dir="t"/>
          </a:scene3d>
        </p:spPr>
      </p:pic>
      <p:sp>
        <p:nvSpPr>
          <p:cNvPr id="6" name="TextBox 5">
            <a:extLst>
              <a:ext uri="{FF2B5EF4-FFF2-40B4-BE49-F238E27FC236}">
                <a16:creationId xmlns:a16="http://schemas.microsoft.com/office/drawing/2014/main" id="{5CFD3A58-04F0-F5E0-90F6-CB91A0ED1DD8}"/>
              </a:ext>
            </a:extLst>
          </p:cNvPr>
          <p:cNvSpPr txBox="1"/>
          <p:nvPr/>
        </p:nvSpPr>
        <p:spPr>
          <a:xfrm>
            <a:off x="335902" y="5789363"/>
            <a:ext cx="11114880" cy="923330"/>
          </a:xfrm>
          <a:prstGeom prst="rect">
            <a:avLst/>
          </a:prstGeom>
          <a:noFill/>
        </p:spPr>
        <p:txBody>
          <a:bodyPr wrap="square">
            <a:spAutoFit/>
          </a:bodyPr>
          <a:lstStyle/>
          <a:p>
            <a:r>
              <a:rPr lang="en-US" sz="1800" dirty="0">
                <a:effectLst/>
                <a:latin typeface="Segoe UI" panose="020B0502040204020203" pitchFamily="34" charset="0"/>
              </a:rPr>
              <a:t>NASA explores the unknown in air and space</a:t>
            </a:r>
            <a:br>
              <a:rPr lang="en-US" sz="1800" dirty="0">
                <a:effectLst/>
                <a:latin typeface="Segoe UI" panose="020B0502040204020203" pitchFamily="34" charset="0"/>
              </a:rPr>
            </a:br>
            <a:r>
              <a:rPr lang="en-US" sz="1800" dirty="0">
                <a:effectLst/>
                <a:latin typeface="Segoe UI" panose="020B0502040204020203" pitchFamily="34" charset="0"/>
              </a:rPr>
              <a:t>Innovates for the benefit of humanity</a:t>
            </a:r>
            <a:br>
              <a:rPr lang="en-US" sz="1800" dirty="0">
                <a:effectLst/>
                <a:latin typeface="Segoe UI" panose="020B0502040204020203" pitchFamily="34" charset="0"/>
              </a:rPr>
            </a:br>
            <a:r>
              <a:rPr lang="en-US" sz="1800" dirty="0">
                <a:effectLst/>
                <a:latin typeface="Segoe UI" panose="020B0502040204020203" pitchFamily="34" charset="0"/>
              </a:rPr>
              <a:t>And inspires the world through discovery</a:t>
            </a:r>
            <a:endParaRPr lang="en-US" sz="2000" dirty="0">
              <a:effectLst/>
              <a:latin typeface="Arial" panose="020B0604020202020204" pitchFamily="34" charset="0"/>
            </a:endParaRPr>
          </a:p>
        </p:txBody>
      </p:sp>
    </p:spTree>
    <p:extLst>
      <p:ext uri="{BB962C8B-B14F-4D97-AF65-F5344CB8AC3E}">
        <p14:creationId xmlns:p14="http://schemas.microsoft.com/office/powerpoint/2010/main" val="301792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148" fill="hold"/>
                                        <p:tgtEl>
                                          <p:spTgt spid="7"/>
                                        </p:tgtEl>
                                      </p:cBhvr>
                                    </p:cmd>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childTnLst>
                          </p:cTn>
                        </p:par>
                        <p:par>
                          <p:cTn id="10" fill="hold">
                            <p:stCondLst>
                              <p:cond delay="5148"/>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2" presetClass="mediacall" presetSubtype="0" fill="hold" nodeType="withEffect">
                                  <p:stCondLst>
                                    <p:cond delay="0"/>
                                  </p:stCondLst>
                                  <p:childTnLst>
                                    <p:cmd type="call" cmd="togglePause">
                                      <p:cBhvr>
                                        <p:cTn id="15"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7"/>
                </p:tgtEl>
              </p:cMediaNode>
            </p:video>
          </p:childTnLst>
        </p:cTn>
      </p:par>
    </p:tnLst>
    <p:bldLst>
      <p:bldP spid="9"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75A225-22A5-A3FC-B2DD-3E1BD992D9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Bahnschrift SemiLight Condensed"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Bahnschrift SemiLight Condensed" panose="020B0502040204020203" pitchFamily="34" charset="0"/>
              <a:ea typeface="+mn-ea"/>
              <a:cs typeface="+mn-cs"/>
            </a:endParaRPr>
          </a:p>
        </p:txBody>
      </p:sp>
      <p:sp>
        <p:nvSpPr>
          <p:cNvPr id="3" name="Title 2">
            <a:extLst>
              <a:ext uri="{FF2B5EF4-FFF2-40B4-BE49-F238E27FC236}">
                <a16:creationId xmlns:a16="http://schemas.microsoft.com/office/drawing/2014/main" id="{15A395CE-61E7-2461-F5CC-63DDC9E5FC58}"/>
              </a:ext>
            </a:extLst>
          </p:cNvPr>
          <p:cNvSpPr>
            <a:spLocks noGrp="1"/>
          </p:cNvSpPr>
          <p:nvPr>
            <p:ph type="title"/>
          </p:nvPr>
        </p:nvSpPr>
        <p:spPr/>
        <p:txBody>
          <a:bodyPr lIns="91440" tIns="45720" rIns="91440" bIns="45720" anchor="t">
            <a:noAutofit/>
          </a:bodyPr>
          <a:lstStyle/>
          <a:p>
            <a:r>
              <a:rPr lang="en-US" sz="3600" b="0">
                <a:latin typeface="+mn-lt"/>
                <a:cs typeface="Helvetica"/>
              </a:rPr>
              <a:t>But how?</a:t>
            </a:r>
            <a:endParaRPr lang="en-US" sz="3600" b="0">
              <a:latin typeface="+mn-lt"/>
            </a:endParaRPr>
          </a:p>
        </p:txBody>
      </p:sp>
      <p:pic>
        <p:nvPicPr>
          <p:cNvPr id="5" name="Picture 4" descr="A person in a suit and tie&#10;&#10;Description automatically generated with low confidence">
            <a:extLst>
              <a:ext uri="{FF2B5EF4-FFF2-40B4-BE49-F238E27FC236}">
                <a16:creationId xmlns:a16="http://schemas.microsoft.com/office/drawing/2014/main" id="{F44F31ED-D0E2-71DC-61E8-68BBCDBABF6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786378" y="1385739"/>
            <a:ext cx="3944391" cy="5427483"/>
          </a:xfrm>
          <a:prstGeom prst="rect">
            <a:avLst/>
          </a:prstGeom>
        </p:spPr>
      </p:pic>
    </p:spTree>
    <p:extLst>
      <p:ext uri="{BB962C8B-B14F-4D97-AF65-F5344CB8AC3E}">
        <p14:creationId xmlns:p14="http://schemas.microsoft.com/office/powerpoint/2010/main" val="865626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8D9E39-3129-401A-AC98-02924165477B}"/>
              </a:ext>
            </a:extLst>
          </p:cNvPr>
          <p:cNvSpPr>
            <a:spLocks noGrp="1"/>
          </p:cNvSpPr>
          <p:nvPr>
            <p:ph type="sldNum" sz="quarter" idx="12"/>
          </p:nvPr>
        </p:nvSpPr>
        <p:spPr/>
        <p:txBody>
          <a:bodyPr/>
          <a:lstStyle/>
          <a:p>
            <a:fld id="{330EA680-D336-4FF7-8B7A-9848BB0A1C32}" type="slidenum">
              <a:rPr lang="en-US" smtClean="0"/>
              <a:t>8</a:t>
            </a:fld>
            <a:endParaRPr lang="en-US"/>
          </a:p>
        </p:txBody>
      </p:sp>
      <p:sp>
        <p:nvSpPr>
          <p:cNvPr id="5" name="Title 4">
            <a:extLst>
              <a:ext uri="{FF2B5EF4-FFF2-40B4-BE49-F238E27FC236}">
                <a16:creationId xmlns:a16="http://schemas.microsoft.com/office/drawing/2014/main" id="{C5BAE86E-44A5-C256-697E-9D2744E51358}"/>
              </a:ext>
            </a:extLst>
          </p:cNvPr>
          <p:cNvSpPr>
            <a:spLocks noGrp="1"/>
          </p:cNvSpPr>
          <p:nvPr>
            <p:ph type="title"/>
          </p:nvPr>
        </p:nvSpPr>
        <p:spPr/>
        <p:txBody>
          <a:bodyPr>
            <a:noAutofit/>
          </a:bodyPr>
          <a:lstStyle/>
          <a:p>
            <a:r>
              <a:rPr lang="en-US" sz="3600" b="0" dirty="0">
                <a:latin typeface="+mn-lt"/>
                <a:cs typeface="Helvetica" panose="020B0604020202020204" pitchFamily="34" charset="0"/>
              </a:rPr>
              <a:t>Pillars of CAS innovation</a:t>
            </a:r>
          </a:p>
        </p:txBody>
      </p:sp>
      <p:pic>
        <p:nvPicPr>
          <p:cNvPr id="26" name="Picture 25">
            <a:extLst>
              <a:ext uri="{FF2B5EF4-FFF2-40B4-BE49-F238E27FC236}">
                <a16:creationId xmlns:a16="http://schemas.microsoft.com/office/drawing/2014/main" id="{D7CE8E46-B639-19E3-B5CE-97EDEB1AAF9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1290" r="8683"/>
          <a:stretch/>
        </p:blipFill>
        <p:spPr>
          <a:xfrm>
            <a:off x="6335980" y="3312899"/>
            <a:ext cx="2434771" cy="2029971"/>
          </a:xfrm>
          <a:prstGeom prst="snip2Diag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30" name="TextBox 29">
            <a:extLst>
              <a:ext uri="{FF2B5EF4-FFF2-40B4-BE49-F238E27FC236}">
                <a16:creationId xmlns:a16="http://schemas.microsoft.com/office/drawing/2014/main" id="{C935DEF8-1E4D-7B7C-6140-CF20A03D7213}"/>
              </a:ext>
            </a:extLst>
          </p:cNvPr>
          <p:cNvSpPr txBox="1"/>
          <p:nvPr/>
        </p:nvSpPr>
        <p:spPr>
          <a:xfrm>
            <a:off x="3334979" y="1843284"/>
            <a:ext cx="2625852" cy="954107"/>
          </a:xfrm>
          <a:prstGeom prst="rect">
            <a:avLst/>
          </a:prstGeom>
          <a:noFill/>
          <a:ln w="38100" cmpd="dbl">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prstClr val="black"/>
                </a:solidFill>
                <a:effectLst/>
                <a:uLnTx/>
                <a:uFillTx/>
                <a:latin typeface="Helvetica" pitchFamily="2" charset="0"/>
              </a:rPr>
              <a:t>D-V-F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prstClr val="black"/>
                </a:solidFill>
                <a:effectLst/>
                <a:uLnTx/>
                <a:uFillTx/>
                <a:latin typeface="Helvetica" pitchFamily="2" charset="0"/>
              </a:rPr>
              <a:t>Intersection</a:t>
            </a:r>
          </a:p>
        </p:txBody>
      </p:sp>
      <p:sp>
        <p:nvSpPr>
          <p:cNvPr id="31" name="TextBox 30">
            <a:extLst>
              <a:ext uri="{FF2B5EF4-FFF2-40B4-BE49-F238E27FC236}">
                <a16:creationId xmlns:a16="http://schemas.microsoft.com/office/drawing/2014/main" id="{43E2C61E-1334-CF63-5E84-D757FA4B20BC}"/>
              </a:ext>
            </a:extLst>
          </p:cNvPr>
          <p:cNvSpPr txBox="1"/>
          <p:nvPr/>
        </p:nvSpPr>
        <p:spPr>
          <a:xfrm>
            <a:off x="6048465" y="1992372"/>
            <a:ext cx="3009799" cy="646331"/>
          </a:xfrm>
          <a:prstGeom prst="rect">
            <a:avLst/>
          </a:prstGeom>
          <a:noFill/>
          <a:ln w="381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800">
                <a:solidFill>
                  <a:prstClr val="black"/>
                </a:solidFill>
                <a:latin typeface="Helvetica" pitchFamily="2" charset="0"/>
              </a:rPr>
              <a:t>Barrier-Breaking</a:t>
            </a:r>
          </a:p>
          <a:p>
            <a:pPr>
              <a:defRPr/>
            </a:pPr>
            <a:r>
              <a:rPr lang="en-US" sz="2800">
                <a:solidFill>
                  <a:prstClr val="black"/>
                </a:solidFill>
                <a:latin typeface="Helvetica" pitchFamily="2" charset="0"/>
              </a:rPr>
              <a:t>Experiments</a:t>
            </a:r>
          </a:p>
        </p:txBody>
      </p:sp>
      <p:sp>
        <p:nvSpPr>
          <p:cNvPr id="32" name="TextBox 31">
            <a:extLst>
              <a:ext uri="{FF2B5EF4-FFF2-40B4-BE49-F238E27FC236}">
                <a16:creationId xmlns:a16="http://schemas.microsoft.com/office/drawing/2014/main" id="{B338C929-DB74-1DA0-A9D4-BBB8FE392411}"/>
              </a:ext>
            </a:extLst>
          </p:cNvPr>
          <p:cNvSpPr txBox="1"/>
          <p:nvPr/>
        </p:nvSpPr>
        <p:spPr>
          <a:xfrm>
            <a:off x="9167499" y="1841630"/>
            <a:ext cx="2590110"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prstClr val="black"/>
                </a:solidFill>
                <a:effectLst/>
                <a:uLnTx/>
                <a:uFillTx/>
                <a:latin typeface="Helvetica" pitchFamily="2" charset="0"/>
              </a:rPr>
              <a:t>Aggressive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prstClr val="black"/>
                </a:solidFill>
                <a:effectLst/>
                <a:uLnTx/>
                <a:uFillTx/>
                <a:latin typeface="Helvetica" pitchFamily="2" charset="0"/>
              </a:rPr>
              <a:t>Agility</a:t>
            </a:r>
          </a:p>
        </p:txBody>
      </p:sp>
      <p:pic>
        <p:nvPicPr>
          <p:cNvPr id="33" name="Picture 32">
            <a:extLst>
              <a:ext uri="{FF2B5EF4-FFF2-40B4-BE49-F238E27FC236}">
                <a16:creationId xmlns:a16="http://schemas.microsoft.com/office/drawing/2014/main" id="{EB120F15-F943-DD06-01DF-CB3D9467E538}"/>
              </a:ext>
            </a:extLst>
          </p:cNvPr>
          <p:cNvPicPr>
            <a:picLocks noChangeAspect="1"/>
          </p:cNvPicPr>
          <p:nvPr/>
        </p:nvPicPr>
        <p:blipFill>
          <a:blip r:embed="rId3"/>
          <a:stretch>
            <a:fillRect/>
          </a:stretch>
        </p:blipFill>
        <p:spPr>
          <a:xfrm>
            <a:off x="9361261" y="3063021"/>
            <a:ext cx="2188617" cy="2500191"/>
          </a:xfrm>
          <a:prstGeom prst="rect">
            <a:avLst/>
          </a:prstGeom>
          <a:ln>
            <a:noFill/>
          </a:ln>
          <a:effectLst>
            <a:outerShdw blurRad="50800" dist="38100" dir="2700000" algn="tl" rotWithShape="0">
              <a:prstClr val="black">
                <a:alpha val="40000"/>
              </a:prstClr>
            </a:outerShdw>
          </a:effectLst>
        </p:spPr>
      </p:pic>
      <p:sp>
        <p:nvSpPr>
          <p:cNvPr id="42" name="TextBox 41">
            <a:extLst>
              <a:ext uri="{FF2B5EF4-FFF2-40B4-BE49-F238E27FC236}">
                <a16:creationId xmlns:a16="http://schemas.microsoft.com/office/drawing/2014/main" id="{8E351E55-83B5-0466-CAB2-0985CFCB1AC7}"/>
              </a:ext>
            </a:extLst>
          </p:cNvPr>
          <p:cNvSpPr txBox="1"/>
          <p:nvPr/>
        </p:nvSpPr>
        <p:spPr>
          <a:xfrm>
            <a:off x="422728" y="1841630"/>
            <a:ext cx="2625852" cy="954107"/>
          </a:xfrm>
          <a:prstGeom prst="rect">
            <a:avLst/>
          </a:prstGeom>
          <a:noFill/>
          <a:ln w="38100" cmpd="dbl">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prstClr val="black"/>
                </a:solidFill>
                <a:effectLst/>
                <a:uLnTx/>
                <a:uFillTx/>
                <a:latin typeface="Helvetica" pitchFamily="2" charset="0"/>
              </a:rPr>
              <a:t>Wicked Problems</a:t>
            </a:r>
          </a:p>
        </p:txBody>
      </p:sp>
      <p:sp>
        <p:nvSpPr>
          <p:cNvPr id="36" name="TextBox 35">
            <a:extLst>
              <a:ext uri="{FF2B5EF4-FFF2-40B4-BE49-F238E27FC236}">
                <a16:creationId xmlns:a16="http://schemas.microsoft.com/office/drawing/2014/main" id="{5A83A6EF-DE72-4348-9469-14F7F7B2EE40}"/>
              </a:ext>
            </a:extLst>
          </p:cNvPr>
          <p:cNvSpPr txBox="1"/>
          <p:nvPr/>
        </p:nvSpPr>
        <p:spPr>
          <a:xfrm>
            <a:off x="356258" y="957953"/>
            <a:ext cx="11861388" cy="400110"/>
          </a:xfrm>
          <a:prstGeom prst="rect">
            <a:avLst/>
          </a:prstGeom>
          <a:noFill/>
        </p:spPr>
        <p:txBody>
          <a:bodyPr wrap="square" rtlCol="0">
            <a:spAutoFit/>
          </a:bodyPr>
          <a:lstStyle/>
          <a:p>
            <a:pPr defTabSz="457200">
              <a:defRPr/>
            </a:pPr>
            <a:r>
              <a:rPr lang="en-US" sz="2000" i="1">
                <a:latin typeface="Helvetica" panose="020B0604020202020204" pitchFamily="34" charset="0"/>
              </a:rPr>
              <a:t>Discovering systems-level, transformational impact for aviation</a:t>
            </a:r>
          </a:p>
        </p:txBody>
      </p:sp>
      <p:pic>
        <p:nvPicPr>
          <p:cNvPr id="15" name="Picture 14">
            <a:extLst>
              <a:ext uri="{FF2B5EF4-FFF2-40B4-BE49-F238E27FC236}">
                <a16:creationId xmlns:a16="http://schemas.microsoft.com/office/drawing/2014/main" id="{5FD6F65F-C756-073D-CD3F-120E3CD33B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4905" y="3196933"/>
            <a:ext cx="2419793" cy="2250313"/>
          </a:xfrm>
          <a:prstGeom prst="snip2DiagRect">
            <a:avLst/>
          </a:prstGeom>
          <a:solidFill>
            <a:srgbClr val="FFFFFF">
              <a:shade val="85000"/>
            </a:srgbClr>
          </a:solidFill>
          <a:ln w="1905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C0D9C65F-60C3-49D0-8D3B-03D2E1080A34}"/>
              </a:ext>
            </a:extLst>
          </p:cNvPr>
          <p:cNvPicPr>
            <a:picLocks noChangeAspect="1"/>
          </p:cNvPicPr>
          <p:nvPr/>
        </p:nvPicPr>
        <p:blipFill>
          <a:blip r:embed="rId5"/>
          <a:stretch>
            <a:fillRect/>
          </a:stretch>
        </p:blipFill>
        <p:spPr>
          <a:xfrm>
            <a:off x="3497834" y="3141271"/>
            <a:ext cx="2462997" cy="2261812"/>
          </a:xfrm>
          <a:prstGeom prst="rect">
            <a:avLst/>
          </a:prstGeom>
        </p:spPr>
      </p:pic>
    </p:spTree>
    <p:extLst>
      <p:ext uri="{BB962C8B-B14F-4D97-AF65-F5344CB8AC3E}">
        <p14:creationId xmlns:p14="http://schemas.microsoft.com/office/powerpoint/2010/main" val="2187017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60B5B3-953A-0188-30CA-E84EF4346327}"/>
              </a:ext>
            </a:extLst>
          </p:cNvPr>
          <p:cNvSpPr>
            <a:spLocks noGrp="1"/>
          </p:cNvSpPr>
          <p:nvPr>
            <p:ph type="sldNum" sz="quarter" idx="12"/>
          </p:nvPr>
        </p:nvSpPr>
        <p:spPr/>
        <p:txBody>
          <a:bodyPr/>
          <a:lstStyle/>
          <a:p>
            <a:fld id="{330EA680-D336-4FF7-8B7A-9848BB0A1C32}" type="slidenum">
              <a:rPr lang="en-US" smtClean="0"/>
              <a:t>9</a:t>
            </a:fld>
            <a:endParaRPr lang="en-US"/>
          </a:p>
        </p:txBody>
      </p:sp>
      <p:sp>
        <p:nvSpPr>
          <p:cNvPr id="3" name="Title 2">
            <a:extLst>
              <a:ext uri="{FF2B5EF4-FFF2-40B4-BE49-F238E27FC236}">
                <a16:creationId xmlns:a16="http://schemas.microsoft.com/office/drawing/2014/main" id="{F5EFE03E-6E6E-2C12-90F0-AA8666ABE5F4}"/>
              </a:ext>
            </a:extLst>
          </p:cNvPr>
          <p:cNvSpPr>
            <a:spLocks noGrp="1"/>
          </p:cNvSpPr>
          <p:nvPr>
            <p:ph type="title"/>
          </p:nvPr>
        </p:nvSpPr>
        <p:spPr/>
        <p:txBody>
          <a:bodyPr>
            <a:noAutofit/>
          </a:bodyPr>
          <a:lstStyle/>
          <a:p>
            <a:r>
              <a:rPr lang="en-US" sz="3600" b="0">
                <a:latin typeface="+mn-lt"/>
              </a:rPr>
              <a:t>What is </a:t>
            </a:r>
            <a:r>
              <a:rPr lang="en-US" sz="3600" b="0" i="1">
                <a:latin typeface="+mn-lt"/>
              </a:rPr>
              <a:t>Wicked</a:t>
            </a:r>
            <a:r>
              <a:rPr lang="en-US" sz="3600" b="0">
                <a:latin typeface="+mn-lt"/>
              </a:rPr>
              <a:t>?</a:t>
            </a:r>
          </a:p>
        </p:txBody>
      </p:sp>
      <p:sp>
        <p:nvSpPr>
          <p:cNvPr id="4" name="TextBox 3">
            <a:extLst>
              <a:ext uri="{FF2B5EF4-FFF2-40B4-BE49-F238E27FC236}">
                <a16:creationId xmlns:a16="http://schemas.microsoft.com/office/drawing/2014/main" id="{00C9047B-C067-04D2-732A-48E28BAC7DE6}"/>
              </a:ext>
            </a:extLst>
          </p:cNvPr>
          <p:cNvSpPr txBox="1"/>
          <p:nvPr/>
        </p:nvSpPr>
        <p:spPr>
          <a:xfrm>
            <a:off x="176978" y="1452464"/>
            <a:ext cx="6195491" cy="4708981"/>
          </a:xfrm>
          <a:prstGeom prst="rect">
            <a:avLst/>
          </a:prstGeom>
          <a:noFill/>
        </p:spPr>
        <p:txBody>
          <a:bodyPr wrap="square" lIns="91440" tIns="45720" rIns="91440" bIns="45720" rtlCol="0" anchor="t">
            <a:spAutoFit/>
          </a:bodyPr>
          <a:lstStyle/>
          <a:p>
            <a:pPr>
              <a:spcBef>
                <a:spcPts val="1800"/>
              </a:spcBef>
              <a:buClr>
                <a:srgbClr val="97D3EB"/>
              </a:buClr>
              <a:buSzPct val="120000"/>
            </a:pPr>
            <a:r>
              <a:rPr lang="en-US" sz="2400" i="1" dirty="0"/>
              <a:t>Wicked</a:t>
            </a:r>
            <a:r>
              <a:rPr lang="en-US" sz="2400" dirty="0"/>
              <a:t> problems are… </a:t>
            </a:r>
            <a:endParaRPr lang="en-US" sz="2400" dirty="0">
              <a:cs typeface="Calibri"/>
            </a:endParaRPr>
          </a:p>
          <a:p>
            <a:pPr marL="285750" indent="-285750">
              <a:spcBef>
                <a:spcPts val="1800"/>
              </a:spcBef>
              <a:buClr>
                <a:srgbClr val="97D3EB"/>
              </a:buClr>
              <a:buSzPct val="120000"/>
              <a:buFont typeface="Arial" panose="020B0604020202020204" pitchFamily="34" charset="0"/>
              <a:buChar char="•"/>
            </a:pPr>
            <a:r>
              <a:rPr lang="en-US" sz="2400" dirty="0"/>
              <a:t>Changing constantly…</a:t>
            </a:r>
            <a:endParaRPr lang="en-US" sz="2400" dirty="0">
              <a:cs typeface="Calibri"/>
            </a:endParaRPr>
          </a:p>
          <a:p>
            <a:pPr marL="285750" indent="-285750">
              <a:spcBef>
                <a:spcPts val="1800"/>
              </a:spcBef>
              <a:buClr>
                <a:srgbClr val="97D3EB"/>
              </a:buClr>
              <a:buSzPct val="120000"/>
              <a:buFont typeface="Arial" panose="020B0604020202020204" pitchFamily="34" charset="0"/>
              <a:buChar char="•"/>
            </a:pPr>
            <a:r>
              <a:rPr lang="en-US" sz="2400" dirty="0"/>
              <a:t>Contradictory typically…</a:t>
            </a:r>
            <a:endParaRPr lang="en-US" sz="2400" dirty="0">
              <a:cs typeface="Calibri"/>
            </a:endParaRPr>
          </a:p>
          <a:p>
            <a:pPr marL="285750" indent="-285750">
              <a:spcBef>
                <a:spcPts val="1800"/>
              </a:spcBef>
              <a:buClr>
                <a:srgbClr val="97D3EB"/>
              </a:buClr>
              <a:buSzPct val="120000"/>
              <a:buFont typeface="Arial" panose="020B0604020202020204" pitchFamily="34" charset="0"/>
              <a:buChar char="•"/>
            </a:pPr>
            <a:r>
              <a:rPr lang="en-US" sz="2400" dirty="0"/>
              <a:t>Complex always…</a:t>
            </a:r>
            <a:endParaRPr lang="en-US" sz="2400" dirty="0">
              <a:cs typeface="Calibri"/>
            </a:endParaRPr>
          </a:p>
          <a:p>
            <a:pPr marL="285750" indent="-285750">
              <a:spcBef>
                <a:spcPts val="1800"/>
              </a:spcBef>
              <a:buClr>
                <a:srgbClr val="97D3EB"/>
              </a:buClr>
              <a:buSzPct val="120000"/>
              <a:buFont typeface="Arial" panose="020B0604020202020204" pitchFamily="34" charset="0"/>
              <a:buChar char="•"/>
            </a:pPr>
            <a:r>
              <a:rPr lang="en-US" sz="2400" dirty="0"/>
              <a:t>Interdependent amongst societal, economic, technical aspects…</a:t>
            </a:r>
            <a:endParaRPr lang="en-US" sz="2400" dirty="0">
              <a:cs typeface="Calibri"/>
            </a:endParaRPr>
          </a:p>
          <a:p>
            <a:pPr marL="285750" indent="-285750">
              <a:spcBef>
                <a:spcPts val="1800"/>
              </a:spcBef>
              <a:buClr>
                <a:srgbClr val="97D3EB"/>
              </a:buClr>
              <a:buSzPct val="120000"/>
              <a:buFont typeface="Arial" panose="020B0604020202020204" pitchFamily="34" charset="0"/>
              <a:buChar char="•"/>
            </a:pPr>
            <a:r>
              <a:rPr lang="en-US" sz="2400" dirty="0"/>
              <a:t>Solutions best assessed in terms of progress…</a:t>
            </a:r>
            <a:endParaRPr lang="en-US" sz="2400" dirty="0">
              <a:cs typeface="Calibri"/>
            </a:endParaRPr>
          </a:p>
          <a:p>
            <a:pPr marL="285750" indent="-285750">
              <a:spcBef>
                <a:spcPts val="1800"/>
              </a:spcBef>
              <a:buClr>
                <a:srgbClr val="97D3EB"/>
              </a:buClr>
              <a:buSzPct val="120000"/>
              <a:buFont typeface="Arial" panose="020B0604020202020204" pitchFamily="34" charset="0"/>
              <a:buChar char="•"/>
            </a:pPr>
            <a:r>
              <a:rPr lang="en-US" sz="2400" b="1" dirty="0"/>
              <a:t>Key learnings by exploring the problem space</a:t>
            </a:r>
            <a:endParaRPr lang="en-US" sz="2400" b="1" dirty="0">
              <a:cs typeface="Calibri"/>
            </a:endParaRPr>
          </a:p>
          <a:p>
            <a:endParaRPr lang="en-US" dirty="0"/>
          </a:p>
        </p:txBody>
      </p:sp>
      <p:pic>
        <p:nvPicPr>
          <p:cNvPr id="5" name="Picture 4">
            <a:extLst>
              <a:ext uri="{FF2B5EF4-FFF2-40B4-BE49-F238E27FC236}">
                <a16:creationId xmlns:a16="http://schemas.microsoft.com/office/drawing/2014/main" id="{4B547B86-A844-5020-7CD1-931F10895D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9510" y="1652963"/>
            <a:ext cx="4855566" cy="4515487"/>
          </a:xfrm>
          <a:prstGeom prst="snip2DiagRect">
            <a:avLst>
              <a:gd name="adj1" fmla="val 0"/>
              <a:gd name="adj2" fmla="val 16667"/>
            </a:avLst>
          </a:prstGeom>
          <a:solidFill>
            <a:srgbClr val="FFFFFF">
              <a:shade val="85000"/>
            </a:srgbClr>
          </a:solidFill>
          <a:ln w="1905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9163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BE43F8B-BD5C-E2BA-5A80-93553145297D}"/>
              </a:ext>
            </a:extLst>
          </p:cNvPr>
          <p:cNvSpPr/>
          <p:nvPr/>
        </p:nvSpPr>
        <p:spPr>
          <a:xfrm>
            <a:off x="6465029" y="1553843"/>
            <a:ext cx="2331572" cy="1980903"/>
          </a:xfrm>
          <a:prstGeom prst="rect">
            <a:avLst/>
          </a:prstGeom>
          <a:solidFill>
            <a:srgbClr val="F6A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333E3E8-1D31-64B5-7798-BAB783AD547C}"/>
              </a:ext>
            </a:extLst>
          </p:cNvPr>
          <p:cNvSpPr/>
          <p:nvPr/>
        </p:nvSpPr>
        <p:spPr>
          <a:xfrm>
            <a:off x="3348420" y="4471061"/>
            <a:ext cx="2159614" cy="1971974"/>
          </a:xfrm>
          <a:prstGeom prst="rect">
            <a:avLst/>
          </a:prstGeom>
          <a:solidFill>
            <a:srgbClr val="A9DC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51C1C06-2F22-F03C-D477-16A2E5FBF254}"/>
              </a:ext>
            </a:extLst>
          </p:cNvPr>
          <p:cNvSpPr/>
          <p:nvPr/>
        </p:nvSpPr>
        <p:spPr>
          <a:xfrm>
            <a:off x="6075089" y="1536779"/>
            <a:ext cx="2868795" cy="2530933"/>
          </a:xfrm>
          <a:prstGeom prst="rect">
            <a:avLst/>
          </a:prstGeom>
          <a:solidFill>
            <a:srgbClr val="F6A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Freeform 201">
            <a:extLst>
              <a:ext uri="{FF2B5EF4-FFF2-40B4-BE49-F238E27FC236}">
                <a16:creationId xmlns:a16="http://schemas.microsoft.com/office/drawing/2014/main" id="{3DE0CEA8-AB09-434B-845B-0BB6B4F869C6}"/>
              </a:ext>
            </a:extLst>
          </p:cNvPr>
          <p:cNvSpPr/>
          <p:nvPr/>
        </p:nvSpPr>
        <p:spPr>
          <a:xfrm>
            <a:off x="6569622" y="4093455"/>
            <a:ext cx="2220844" cy="492339"/>
          </a:xfrm>
          <a:custGeom>
            <a:avLst/>
            <a:gdLst>
              <a:gd name="connsiteX0" fmla="*/ 29818 w 2385392"/>
              <a:gd name="connsiteY0" fmla="*/ 238539 h 606286"/>
              <a:gd name="connsiteX1" fmla="*/ 308113 w 2385392"/>
              <a:gd name="connsiteY1" fmla="*/ 0 h 606286"/>
              <a:gd name="connsiteX2" fmla="*/ 2385392 w 2385392"/>
              <a:gd name="connsiteY2" fmla="*/ 0 h 606286"/>
              <a:gd name="connsiteX3" fmla="*/ 2385392 w 2385392"/>
              <a:gd name="connsiteY3" fmla="*/ 606286 h 606286"/>
              <a:gd name="connsiteX4" fmla="*/ 0 w 2385392"/>
              <a:gd name="connsiteY4" fmla="*/ 596347 h 606286"/>
              <a:gd name="connsiteX5" fmla="*/ 29818 w 2385392"/>
              <a:gd name="connsiteY5" fmla="*/ 238539 h 60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5392" h="606286">
                <a:moveTo>
                  <a:pt x="29818" y="238539"/>
                </a:moveTo>
                <a:lnTo>
                  <a:pt x="308113" y="0"/>
                </a:lnTo>
                <a:lnTo>
                  <a:pt x="2385392" y="0"/>
                </a:lnTo>
                <a:lnTo>
                  <a:pt x="2385392" y="606286"/>
                </a:lnTo>
                <a:lnTo>
                  <a:pt x="0" y="596347"/>
                </a:lnTo>
                <a:lnTo>
                  <a:pt x="29818" y="238539"/>
                </a:lnTo>
                <a:close/>
              </a:path>
            </a:pathLst>
          </a:cu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3" name="Group 202">
            <a:extLst>
              <a:ext uri="{FF2B5EF4-FFF2-40B4-BE49-F238E27FC236}">
                <a16:creationId xmlns:a16="http://schemas.microsoft.com/office/drawing/2014/main" id="{45A3A111-12D3-AD28-DB7A-C2B76B01CD2B}"/>
              </a:ext>
            </a:extLst>
          </p:cNvPr>
          <p:cNvGrpSpPr/>
          <p:nvPr/>
        </p:nvGrpSpPr>
        <p:grpSpPr>
          <a:xfrm rot="16200000">
            <a:off x="7566032" y="3371887"/>
            <a:ext cx="373217" cy="1919325"/>
            <a:chOff x="8100289" y="2398426"/>
            <a:chExt cx="373217" cy="1828800"/>
          </a:xfrm>
        </p:grpSpPr>
        <p:cxnSp>
          <p:nvCxnSpPr>
            <p:cNvPr id="204" name="Straight Arrow Connector 203">
              <a:extLst>
                <a:ext uri="{FF2B5EF4-FFF2-40B4-BE49-F238E27FC236}">
                  <a16:creationId xmlns:a16="http://schemas.microsoft.com/office/drawing/2014/main" id="{AA8D2393-BA79-2313-9C8F-DF6CF5691CB4}"/>
                </a:ext>
              </a:extLst>
            </p:cNvPr>
            <p:cNvCxnSpPr>
              <a:cxnSpLocks/>
            </p:cNvCxnSpPr>
            <p:nvPr/>
          </p:nvCxnSpPr>
          <p:spPr>
            <a:xfrm rot="5400000" flipV="1">
              <a:off x="8286898" y="2211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a:extLst>
                <a:ext uri="{FF2B5EF4-FFF2-40B4-BE49-F238E27FC236}">
                  <a16:creationId xmlns:a16="http://schemas.microsoft.com/office/drawing/2014/main" id="{7730BD2C-8989-C84C-CC23-32CF7C48BA20}"/>
                </a:ext>
              </a:extLst>
            </p:cNvPr>
            <p:cNvCxnSpPr>
              <a:cxnSpLocks/>
            </p:cNvCxnSpPr>
            <p:nvPr/>
          </p:nvCxnSpPr>
          <p:spPr>
            <a:xfrm rot="5400000" flipV="1">
              <a:off x="8286898" y="2364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a:extLst>
                <a:ext uri="{FF2B5EF4-FFF2-40B4-BE49-F238E27FC236}">
                  <a16:creationId xmlns:a16="http://schemas.microsoft.com/office/drawing/2014/main" id="{F6CDB7EC-1B24-913C-2B15-BECBA4705014}"/>
                </a:ext>
              </a:extLst>
            </p:cNvPr>
            <p:cNvCxnSpPr>
              <a:cxnSpLocks/>
            </p:cNvCxnSpPr>
            <p:nvPr/>
          </p:nvCxnSpPr>
          <p:spPr>
            <a:xfrm rot="5400000" flipV="1">
              <a:off x="8286898" y="2516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Straight Arrow Connector 206">
              <a:extLst>
                <a:ext uri="{FF2B5EF4-FFF2-40B4-BE49-F238E27FC236}">
                  <a16:creationId xmlns:a16="http://schemas.microsoft.com/office/drawing/2014/main" id="{D11C0C43-ED91-E250-41A7-7AB839F52AA9}"/>
                </a:ext>
              </a:extLst>
            </p:cNvPr>
            <p:cNvCxnSpPr>
              <a:cxnSpLocks/>
            </p:cNvCxnSpPr>
            <p:nvPr/>
          </p:nvCxnSpPr>
          <p:spPr>
            <a:xfrm rot="5400000" flipV="1">
              <a:off x="8286898" y="2669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a:extLst>
                <a:ext uri="{FF2B5EF4-FFF2-40B4-BE49-F238E27FC236}">
                  <a16:creationId xmlns:a16="http://schemas.microsoft.com/office/drawing/2014/main" id="{C040F48A-161E-371F-DDA6-FFC2A1719E7D}"/>
                </a:ext>
              </a:extLst>
            </p:cNvPr>
            <p:cNvCxnSpPr>
              <a:cxnSpLocks/>
            </p:cNvCxnSpPr>
            <p:nvPr/>
          </p:nvCxnSpPr>
          <p:spPr>
            <a:xfrm rot="5400000" flipV="1">
              <a:off x="8286898" y="2821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Straight Arrow Connector 208">
              <a:extLst>
                <a:ext uri="{FF2B5EF4-FFF2-40B4-BE49-F238E27FC236}">
                  <a16:creationId xmlns:a16="http://schemas.microsoft.com/office/drawing/2014/main" id="{E6AEA3C9-58AB-881D-1314-F32E6BE1FDB4}"/>
                </a:ext>
              </a:extLst>
            </p:cNvPr>
            <p:cNvCxnSpPr>
              <a:cxnSpLocks/>
            </p:cNvCxnSpPr>
            <p:nvPr/>
          </p:nvCxnSpPr>
          <p:spPr>
            <a:xfrm rot="5400000" flipV="1">
              <a:off x="8286898" y="2973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Straight Arrow Connector 209">
              <a:extLst>
                <a:ext uri="{FF2B5EF4-FFF2-40B4-BE49-F238E27FC236}">
                  <a16:creationId xmlns:a16="http://schemas.microsoft.com/office/drawing/2014/main" id="{B22CBDEF-1E73-C8DB-DA9F-101E86B60371}"/>
                </a:ext>
              </a:extLst>
            </p:cNvPr>
            <p:cNvCxnSpPr>
              <a:cxnSpLocks/>
            </p:cNvCxnSpPr>
            <p:nvPr/>
          </p:nvCxnSpPr>
          <p:spPr>
            <a:xfrm rot="5400000" flipV="1">
              <a:off x="8286898" y="3126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Straight Arrow Connector 210">
              <a:extLst>
                <a:ext uri="{FF2B5EF4-FFF2-40B4-BE49-F238E27FC236}">
                  <a16:creationId xmlns:a16="http://schemas.microsoft.com/office/drawing/2014/main" id="{6A8C063D-B0D8-9C7D-C5BA-65E2D7F83FA1}"/>
                </a:ext>
              </a:extLst>
            </p:cNvPr>
            <p:cNvCxnSpPr>
              <a:cxnSpLocks/>
            </p:cNvCxnSpPr>
            <p:nvPr/>
          </p:nvCxnSpPr>
          <p:spPr>
            <a:xfrm rot="5400000" flipV="1">
              <a:off x="8286898" y="3278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2" name="Straight Arrow Connector 211">
              <a:extLst>
                <a:ext uri="{FF2B5EF4-FFF2-40B4-BE49-F238E27FC236}">
                  <a16:creationId xmlns:a16="http://schemas.microsoft.com/office/drawing/2014/main" id="{88503A51-ED88-BC1E-FE32-467082E80AFE}"/>
                </a:ext>
              </a:extLst>
            </p:cNvPr>
            <p:cNvCxnSpPr>
              <a:cxnSpLocks/>
            </p:cNvCxnSpPr>
            <p:nvPr/>
          </p:nvCxnSpPr>
          <p:spPr>
            <a:xfrm rot="5400000" flipV="1">
              <a:off x="8286898" y="3431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3" name="Straight Arrow Connector 212">
              <a:extLst>
                <a:ext uri="{FF2B5EF4-FFF2-40B4-BE49-F238E27FC236}">
                  <a16:creationId xmlns:a16="http://schemas.microsoft.com/office/drawing/2014/main" id="{85705125-9F1E-7DE2-643F-5CE5318D50CC}"/>
                </a:ext>
              </a:extLst>
            </p:cNvPr>
            <p:cNvCxnSpPr>
              <a:cxnSpLocks/>
            </p:cNvCxnSpPr>
            <p:nvPr/>
          </p:nvCxnSpPr>
          <p:spPr>
            <a:xfrm rot="5400000" flipV="1">
              <a:off x="8286898" y="3583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4" name="Straight Arrow Connector 213">
              <a:extLst>
                <a:ext uri="{FF2B5EF4-FFF2-40B4-BE49-F238E27FC236}">
                  <a16:creationId xmlns:a16="http://schemas.microsoft.com/office/drawing/2014/main" id="{9DA09920-B3EF-7F33-2DF1-AAD9BC342992}"/>
                </a:ext>
              </a:extLst>
            </p:cNvPr>
            <p:cNvCxnSpPr>
              <a:cxnSpLocks/>
            </p:cNvCxnSpPr>
            <p:nvPr/>
          </p:nvCxnSpPr>
          <p:spPr>
            <a:xfrm rot="5400000" flipV="1">
              <a:off x="8286898" y="3735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5" name="Straight Arrow Connector 214">
              <a:extLst>
                <a:ext uri="{FF2B5EF4-FFF2-40B4-BE49-F238E27FC236}">
                  <a16:creationId xmlns:a16="http://schemas.microsoft.com/office/drawing/2014/main" id="{A7D720A8-F295-A787-40A5-DAD1CCB40E1C}"/>
                </a:ext>
              </a:extLst>
            </p:cNvPr>
            <p:cNvCxnSpPr>
              <a:cxnSpLocks/>
            </p:cNvCxnSpPr>
            <p:nvPr/>
          </p:nvCxnSpPr>
          <p:spPr>
            <a:xfrm rot="5400000" flipV="1">
              <a:off x="8286898" y="3888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Straight Arrow Connector 215">
              <a:extLst>
                <a:ext uri="{FF2B5EF4-FFF2-40B4-BE49-F238E27FC236}">
                  <a16:creationId xmlns:a16="http://schemas.microsoft.com/office/drawing/2014/main" id="{308B334F-148C-B710-2797-6981366C50A8}"/>
                </a:ext>
              </a:extLst>
            </p:cNvPr>
            <p:cNvCxnSpPr>
              <a:cxnSpLocks/>
            </p:cNvCxnSpPr>
            <p:nvPr/>
          </p:nvCxnSpPr>
          <p:spPr>
            <a:xfrm rot="5400000" flipV="1">
              <a:off x="8286898" y="4040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00" name="Freeform 199">
            <a:extLst>
              <a:ext uri="{FF2B5EF4-FFF2-40B4-BE49-F238E27FC236}">
                <a16:creationId xmlns:a16="http://schemas.microsoft.com/office/drawing/2014/main" id="{18D2BC0C-1278-2D31-7474-83C158B98DEA}"/>
              </a:ext>
            </a:extLst>
          </p:cNvPr>
          <p:cNvSpPr/>
          <p:nvPr/>
        </p:nvSpPr>
        <p:spPr>
          <a:xfrm>
            <a:off x="5425464" y="1586691"/>
            <a:ext cx="597096" cy="1975975"/>
          </a:xfrm>
          <a:custGeom>
            <a:avLst/>
            <a:gdLst>
              <a:gd name="connsiteX0" fmla="*/ 0 w 725556"/>
              <a:gd name="connsiteY0" fmla="*/ 2047461 h 2057400"/>
              <a:gd name="connsiteX1" fmla="*/ 496956 w 725556"/>
              <a:gd name="connsiteY1" fmla="*/ 2057400 h 2057400"/>
              <a:gd name="connsiteX2" fmla="*/ 725556 w 725556"/>
              <a:gd name="connsiteY2" fmla="*/ 1868556 h 2057400"/>
              <a:gd name="connsiteX3" fmla="*/ 725556 w 725556"/>
              <a:gd name="connsiteY3" fmla="*/ 0 h 2057400"/>
              <a:gd name="connsiteX4" fmla="*/ 9939 w 725556"/>
              <a:gd name="connsiteY4" fmla="*/ 0 h 2057400"/>
              <a:gd name="connsiteX5" fmla="*/ 0 w 725556"/>
              <a:gd name="connsiteY5" fmla="*/ 2047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5556" h="2057400">
                <a:moveTo>
                  <a:pt x="0" y="2047461"/>
                </a:moveTo>
                <a:lnTo>
                  <a:pt x="496956" y="2057400"/>
                </a:lnTo>
                <a:lnTo>
                  <a:pt x="725556" y="1868556"/>
                </a:lnTo>
                <a:lnTo>
                  <a:pt x="725556" y="0"/>
                </a:lnTo>
                <a:lnTo>
                  <a:pt x="9939" y="0"/>
                </a:lnTo>
                <a:lnTo>
                  <a:pt x="0" y="2047461"/>
                </a:lnTo>
                <a:close/>
              </a:path>
            </a:pathLst>
          </a:custGeom>
          <a:pattFill prst="ltDn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1" name="Group 200">
            <a:extLst>
              <a:ext uri="{FF2B5EF4-FFF2-40B4-BE49-F238E27FC236}">
                <a16:creationId xmlns:a16="http://schemas.microsoft.com/office/drawing/2014/main" id="{937D4C9B-B4CC-3522-70BF-49BF3788930B}"/>
              </a:ext>
            </a:extLst>
          </p:cNvPr>
          <p:cNvGrpSpPr/>
          <p:nvPr/>
        </p:nvGrpSpPr>
        <p:grpSpPr>
          <a:xfrm>
            <a:off x="5450817" y="1714834"/>
            <a:ext cx="373217" cy="1741750"/>
            <a:chOff x="8100289" y="2398426"/>
            <a:chExt cx="373217" cy="1828800"/>
          </a:xfrm>
        </p:grpSpPr>
        <p:cxnSp>
          <p:nvCxnSpPr>
            <p:cNvPr id="169" name="Straight Arrow Connector 168">
              <a:extLst>
                <a:ext uri="{FF2B5EF4-FFF2-40B4-BE49-F238E27FC236}">
                  <a16:creationId xmlns:a16="http://schemas.microsoft.com/office/drawing/2014/main" id="{26ECD245-8348-AA01-34A9-D786AB0AFAB0}"/>
                </a:ext>
              </a:extLst>
            </p:cNvPr>
            <p:cNvCxnSpPr>
              <a:cxnSpLocks/>
            </p:cNvCxnSpPr>
            <p:nvPr/>
          </p:nvCxnSpPr>
          <p:spPr>
            <a:xfrm rot="5400000" flipV="1">
              <a:off x="8286898" y="2211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B36A17C5-BDC8-F5E2-62BB-8D57F9305501}"/>
                </a:ext>
              </a:extLst>
            </p:cNvPr>
            <p:cNvCxnSpPr>
              <a:cxnSpLocks/>
            </p:cNvCxnSpPr>
            <p:nvPr/>
          </p:nvCxnSpPr>
          <p:spPr>
            <a:xfrm rot="5400000" flipV="1">
              <a:off x="8286898" y="2364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F54C7459-341D-E6CE-5401-3E9AD9459CCC}"/>
                </a:ext>
              </a:extLst>
            </p:cNvPr>
            <p:cNvCxnSpPr>
              <a:cxnSpLocks/>
            </p:cNvCxnSpPr>
            <p:nvPr/>
          </p:nvCxnSpPr>
          <p:spPr>
            <a:xfrm rot="5400000" flipV="1">
              <a:off x="8286898" y="2516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806B5284-AE91-E72D-6818-10BA37DD03B5}"/>
                </a:ext>
              </a:extLst>
            </p:cNvPr>
            <p:cNvCxnSpPr>
              <a:cxnSpLocks/>
            </p:cNvCxnSpPr>
            <p:nvPr/>
          </p:nvCxnSpPr>
          <p:spPr>
            <a:xfrm rot="5400000" flipV="1">
              <a:off x="8286898" y="2669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BBAD34A8-CC19-4B43-5FDA-F21A73C359AB}"/>
                </a:ext>
              </a:extLst>
            </p:cNvPr>
            <p:cNvCxnSpPr>
              <a:cxnSpLocks/>
            </p:cNvCxnSpPr>
            <p:nvPr/>
          </p:nvCxnSpPr>
          <p:spPr>
            <a:xfrm rot="5400000" flipV="1">
              <a:off x="8286898" y="2821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FD175C8D-7735-8448-7205-E5D49F3D5533}"/>
                </a:ext>
              </a:extLst>
            </p:cNvPr>
            <p:cNvCxnSpPr>
              <a:cxnSpLocks/>
            </p:cNvCxnSpPr>
            <p:nvPr/>
          </p:nvCxnSpPr>
          <p:spPr>
            <a:xfrm rot="5400000" flipV="1">
              <a:off x="8286898" y="2973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0A03FFE6-2321-411C-C395-DACE8A28901A}"/>
                </a:ext>
              </a:extLst>
            </p:cNvPr>
            <p:cNvCxnSpPr>
              <a:cxnSpLocks/>
            </p:cNvCxnSpPr>
            <p:nvPr/>
          </p:nvCxnSpPr>
          <p:spPr>
            <a:xfrm rot="5400000" flipV="1">
              <a:off x="8286898" y="3126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A97B31EE-C818-A474-91E0-5641187A7F06}"/>
                </a:ext>
              </a:extLst>
            </p:cNvPr>
            <p:cNvCxnSpPr>
              <a:cxnSpLocks/>
            </p:cNvCxnSpPr>
            <p:nvPr/>
          </p:nvCxnSpPr>
          <p:spPr>
            <a:xfrm rot="5400000" flipV="1">
              <a:off x="8286898" y="3278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84E2C1B7-BFEF-A1C0-C473-3354015AB115}"/>
                </a:ext>
              </a:extLst>
            </p:cNvPr>
            <p:cNvCxnSpPr>
              <a:cxnSpLocks/>
            </p:cNvCxnSpPr>
            <p:nvPr/>
          </p:nvCxnSpPr>
          <p:spPr>
            <a:xfrm rot="5400000" flipV="1">
              <a:off x="8286898" y="3431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4FC5D923-7C10-4649-CC13-D8C155E381B3}"/>
                </a:ext>
              </a:extLst>
            </p:cNvPr>
            <p:cNvCxnSpPr>
              <a:cxnSpLocks/>
            </p:cNvCxnSpPr>
            <p:nvPr/>
          </p:nvCxnSpPr>
          <p:spPr>
            <a:xfrm rot="5400000" flipV="1">
              <a:off x="8286898" y="3583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0319E9A4-FC6A-56AC-F8BF-8772E1C9DF5D}"/>
                </a:ext>
              </a:extLst>
            </p:cNvPr>
            <p:cNvCxnSpPr>
              <a:cxnSpLocks/>
            </p:cNvCxnSpPr>
            <p:nvPr/>
          </p:nvCxnSpPr>
          <p:spPr>
            <a:xfrm rot="5400000" flipV="1">
              <a:off x="8286898" y="3735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9B13F58F-DFF7-7E69-D4D5-F0B714A05168}"/>
                </a:ext>
              </a:extLst>
            </p:cNvPr>
            <p:cNvCxnSpPr>
              <a:cxnSpLocks/>
            </p:cNvCxnSpPr>
            <p:nvPr/>
          </p:nvCxnSpPr>
          <p:spPr>
            <a:xfrm rot="5400000" flipV="1">
              <a:off x="8286898" y="3888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9CEC351E-632E-BF77-EB06-66EB4BB33294}"/>
                </a:ext>
              </a:extLst>
            </p:cNvPr>
            <p:cNvCxnSpPr>
              <a:cxnSpLocks/>
            </p:cNvCxnSpPr>
            <p:nvPr/>
          </p:nvCxnSpPr>
          <p:spPr>
            <a:xfrm rot="5400000" flipV="1">
              <a:off x="8286898" y="4040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9ED6DB-34AA-7DAF-52E5-4A8F223352DC}"/>
              </a:ext>
            </a:extLst>
          </p:cNvPr>
          <p:cNvSpPr/>
          <p:nvPr/>
        </p:nvSpPr>
        <p:spPr>
          <a:xfrm>
            <a:off x="3319610" y="4125514"/>
            <a:ext cx="2699821" cy="2322935"/>
          </a:xfrm>
          <a:prstGeom prst="rect">
            <a:avLst/>
          </a:prstGeom>
          <a:solidFill>
            <a:srgbClr val="A9DC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9D153C51-7155-9CE1-5237-F9FFCD5F0E61}"/>
              </a:ext>
            </a:extLst>
          </p:cNvPr>
          <p:cNvSpPr>
            <a:spLocks noGrp="1"/>
          </p:cNvSpPr>
          <p:nvPr>
            <p:ph type="sldNum" sz="quarter" idx="12"/>
          </p:nvPr>
        </p:nvSpPr>
        <p:spPr/>
        <p:txBody>
          <a:bodyPr/>
          <a:lstStyle/>
          <a:p>
            <a:fld id="{330EA680-D336-4FF7-8B7A-9848BB0A1C32}" type="slidenum">
              <a:rPr lang="en-US" smtClean="0"/>
              <a:t>10</a:t>
            </a:fld>
            <a:endParaRPr lang="en-US"/>
          </a:p>
        </p:txBody>
      </p:sp>
      <p:sp>
        <p:nvSpPr>
          <p:cNvPr id="3" name="Title 2">
            <a:extLst>
              <a:ext uri="{FF2B5EF4-FFF2-40B4-BE49-F238E27FC236}">
                <a16:creationId xmlns:a16="http://schemas.microsoft.com/office/drawing/2014/main" id="{D3060757-C234-CFEC-BB28-33D0D8464CF9}"/>
              </a:ext>
            </a:extLst>
          </p:cNvPr>
          <p:cNvSpPr>
            <a:spLocks noGrp="1"/>
          </p:cNvSpPr>
          <p:nvPr>
            <p:ph type="title"/>
          </p:nvPr>
        </p:nvSpPr>
        <p:spPr>
          <a:xfrm>
            <a:off x="335901" y="278547"/>
            <a:ext cx="10715276" cy="512064"/>
          </a:xfrm>
        </p:spPr>
        <p:txBody>
          <a:bodyPr>
            <a:normAutofit fontScale="90000"/>
          </a:bodyPr>
          <a:lstStyle/>
          <a:p>
            <a:r>
              <a:rPr lang="en-US" sz="3600" b="0" dirty="0"/>
              <a:t>Exploring the Wicked Quadrant… </a:t>
            </a:r>
          </a:p>
        </p:txBody>
      </p:sp>
      <p:sp>
        <p:nvSpPr>
          <p:cNvPr id="15" name="TextBox 14">
            <a:extLst>
              <a:ext uri="{FF2B5EF4-FFF2-40B4-BE49-F238E27FC236}">
                <a16:creationId xmlns:a16="http://schemas.microsoft.com/office/drawing/2014/main" id="{9A41FA12-DEB2-2F3D-1D37-28D83AA1A7A1}"/>
              </a:ext>
            </a:extLst>
          </p:cNvPr>
          <p:cNvSpPr txBox="1"/>
          <p:nvPr/>
        </p:nvSpPr>
        <p:spPr>
          <a:xfrm>
            <a:off x="6899832" y="5191162"/>
            <a:ext cx="1128450" cy="461665"/>
          </a:xfrm>
          <a:prstGeom prst="rect">
            <a:avLst/>
          </a:prstGeom>
          <a:noFill/>
        </p:spPr>
        <p:txBody>
          <a:bodyPr wrap="none" rtlCol="0">
            <a:spAutoFit/>
          </a:bodyPr>
          <a:lstStyle/>
          <a:p>
            <a:pPr algn="ctr"/>
            <a:r>
              <a:rPr lang="en-US" sz="1200" b="1" dirty="0">
                <a:latin typeface="Helvetica" panose="020B0604020202020204" pitchFamily="34" charset="0"/>
                <a:cs typeface="Helvetica" panose="020B0604020202020204" pitchFamily="34" charset="0"/>
              </a:rPr>
              <a:t>RESEARCH</a:t>
            </a:r>
          </a:p>
          <a:p>
            <a:pPr algn="ctr"/>
            <a:r>
              <a:rPr lang="en-US" sz="1200" b="1" dirty="0">
                <a:latin typeface="Helvetica" panose="020B0604020202020204" pitchFamily="34" charset="0"/>
                <a:cs typeface="Helvetica" panose="020B0604020202020204" pitchFamily="34" charset="0"/>
              </a:rPr>
              <a:t>INNOVATION</a:t>
            </a:r>
          </a:p>
        </p:txBody>
      </p:sp>
      <p:sp>
        <p:nvSpPr>
          <p:cNvPr id="17" name="TextBox 16">
            <a:extLst>
              <a:ext uri="{FF2B5EF4-FFF2-40B4-BE49-F238E27FC236}">
                <a16:creationId xmlns:a16="http://schemas.microsoft.com/office/drawing/2014/main" id="{E4B0D783-1A54-3466-644C-8F7F7A1A1CA0}"/>
              </a:ext>
            </a:extLst>
          </p:cNvPr>
          <p:cNvSpPr txBox="1"/>
          <p:nvPr/>
        </p:nvSpPr>
        <p:spPr>
          <a:xfrm>
            <a:off x="4042065" y="2553347"/>
            <a:ext cx="1128450" cy="461665"/>
          </a:xfrm>
          <a:prstGeom prst="rect">
            <a:avLst/>
          </a:prstGeom>
          <a:noFill/>
        </p:spPr>
        <p:txBody>
          <a:bodyPr wrap="none" rtlCol="0">
            <a:spAutoFit/>
          </a:bodyPr>
          <a:lstStyle/>
          <a:p>
            <a:pPr algn="ctr"/>
            <a:r>
              <a:rPr lang="en-US" sz="1200" b="1" dirty="0">
                <a:latin typeface="Helvetica" panose="020B0604020202020204" pitchFamily="34" charset="0"/>
                <a:cs typeface="Helvetica" panose="020B0604020202020204" pitchFamily="34" charset="0"/>
              </a:rPr>
              <a:t>DISRUPTIVE</a:t>
            </a:r>
          </a:p>
          <a:p>
            <a:pPr algn="ctr"/>
            <a:r>
              <a:rPr lang="en-US" sz="1200" b="1" dirty="0">
                <a:latin typeface="Helvetica" panose="020B0604020202020204" pitchFamily="34" charset="0"/>
                <a:cs typeface="Helvetica" panose="020B0604020202020204" pitchFamily="34" charset="0"/>
              </a:rPr>
              <a:t>INNOVATION</a:t>
            </a:r>
          </a:p>
        </p:txBody>
      </p:sp>
      <p:sp>
        <p:nvSpPr>
          <p:cNvPr id="19" name="TextBox 18">
            <a:extLst>
              <a:ext uri="{FF2B5EF4-FFF2-40B4-BE49-F238E27FC236}">
                <a16:creationId xmlns:a16="http://schemas.microsoft.com/office/drawing/2014/main" id="{2CCF2D21-1CA7-96BE-1829-8AC1DD927BA9}"/>
              </a:ext>
            </a:extLst>
          </p:cNvPr>
          <p:cNvSpPr txBox="1"/>
          <p:nvPr/>
        </p:nvSpPr>
        <p:spPr>
          <a:xfrm rot="16200000">
            <a:off x="1474894" y="4178668"/>
            <a:ext cx="3066545" cy="369332"/>
          </a:xfrm>
          <a:prstGeom prst="rect">
            <a:avLst/>
          </a:prstGeom>
          <a:noFill/>
        </p:spPr>
        <p:txBody>
          <a:bodyPr wrap="none" rtlCol="0">
            <a:spAutoFit/>
          </a:bodyPr>
          <a:lstStyle/>
          <a:p>
            <a:r>
              <a:rPr lang="en-US" b="1">
                <a:solidFill>
                  <a:schemeClr val="accent1">
                    <a:lumMod val="75000"/>
                  </a:schemeClr>
                </a:solidFill>
              </a:rPr>
              <a:t>PROBLEMS &amp; OPPORTUNITIES</a:t>
            </a:r>
          </a:p>
        </p:txBody>
      </p:sp>
      <p:sp>
        <p:nvSpPr>
          <p:cNvPr id="20" name="TextBox 19">
            <a:extLst>
              <a:ext uri="{FF2B5EF4-FFF2-40B4-BE49-F238E27FC236}">
                <a16:creationId xmlns:a16="http://schemas.microsoft.com/office/drawing/2014/main" id="{328FE146-BB18-9C20-82F7-DC324896C262}"/>
              </a:ext>
            </a:extLst>
          </p:cNvPr>
          <p:cNvSpPr txBox="1"/>
          <p:nvPr/>
        </p:nvSpPr>
        <p:spPr>
          <a:xfrm>
            <a:off x="4858980" y="6520958"/>
            <a:ext cx="2421625" cy="369332"/>
          </a:xfrm>
          <a:prstGeom prst="rect">
            <a:avLst/>
          </a:prstGeom>
          <a:noFill/>
        </p:spPr>
        <p:txBody>
          <a:bodyPr wrap="none" rtlCol="0">
            <a:spAutoFit/>
          </a:bodyPr>
          <a:lstStyle/>
          <a:p>
            <a:r>
              <a:rPr lang="en-US" b="1">
                <a:solidFill>
                  <a:schemeClr val="accent1">
                    <a:lumMod val="75000"/>
                  </a:schemeClr>
                </a:solidFill>
              </a:rPr>
              <a:t>MEANS &amp; KNOWLEDGE</a:t>
            </a:r>
          </a:p>
        </p:txBody>
      </p:sp>
      <p:cxnSp>
        <p:nvCxnSpPr>
          <p:cNvPr id="7" name="Straight Arrow Connector 6">
            <a:extLst>
              <a:ext uri="{FF2B5EF4-FFF2-40B4-BE49-F238E27FC236}">
                <a16:creationId xmlns:a16="http://schemas.microsoft.com/office/drawing/2014/main" id="{892FB8C4-43A6-137B-32AF-E5EA2766CA86}"/>
              </a:ext>
            </a:extLst>
          </p:cNvPr>
          <p:cNvCxnSpPr>
            <a:cxnSpLocks/>
          </p:cNvCxnSpPr>
          <p:nvPr/>
        </p:nvCxnSpPr>
        <p:spPr>
          <a:xfrm flipV="1">
            <a:off x="3310242" y="2322333"/>
            <a:ext cx="0" cy="41566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C2E4C77-9D00-49E3-9A74-3EC0FA9B4D50}"/>
              </a:ext>
            </a:extLst>
          </p:cNvPr>
          <p:cNvCxnSpPr>
            <a:cxnSpLocks/>
          </p:cNvCxnSpPr>
          <p:nvPr/>
        </p:nvCxnSpPr>
        <p:spPr>
          <a:xfrm>
            <a:off x="3266697" y="6493453"/>
            <a:ext cx="526923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140BD720-ABE5-24EA-F1CF-FDBA0801B812}"/>
              </a:ext>
            </a:extLst>
          </p:cNvPr>
          <p:cNvGrpSpPr/>
          <p:nvPr/>
        </p:nvGrpSpPr>
        <p:grpSpPr>
          <a:xfrm>
            <a:off x="3487237" y="4159467"/>
            <a:ext cx="1981200" cy="373217"/>
            <a:chOff x="1620455" y="3174767"/>
            <a:chExt cx="1981200" cy="373217"/>
          </a:xfrm>
        </p:grpSpPr>
        <p:cxnSp>
          <p:nvCxnSpPr>
            <p:cNvPr id="47" name="Straight Arrow Connector 46">
              <a:extLst>
                <a:ext uri="{FF2B5EF4-FFF2-40B4-BE49-F238E27FC236}">
                  <a16:creationId xmlns:a16="http://schemas.microsoft.com/office/drawing/2014/main" id="{8FFAE55C-C2BD-4AE7-FEEF-0A33C696E5B6}"/>
                </a:ext>
              </a:extLst>
            </p:cNvPr>
            <p:cNvCxnSpPr>
              <a:cxnSpLocks/>
            </p:cNvCxnSpPr>
            <p:nvPr/>
          </p:nvCxnSpPr>
          <p:spPr>
            <a:xfrm flipV="1">
              <a:off x="16204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14D41693-BE1B-9224-9F2C-33836B2A49CC}"/>
                </a:ext>
              </a:extLst>
            </p:cNvPr>
            <p:cNvCxnSpPr>
              <a:cxnSpLocks/>
            </p:cNvCxnSpPr>
            <p:nvPr/>
          </p:nvCxnSpPr>
          <p:spPr>
            <a:xfrm flipV="1">
              <a:off x="17728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794CE64-D014-ECBE-1781-A73F55915E39}"/>
                </a:ext>
              </a:extLst>
            </p:cNvPr>
            <p:cNvCxnSpPr>
              <a:cxnSpLocks/>
            </p:cNvCxnSpPr>
            <p:nvPr/>
          </p:nvCxnSpPr>
          <p:spPr>
            <a:xfrm flipV="1">
              <a:off x="19252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D74EDB7-D61A-8543-FAF1-227CF1EAA16A}"/>
                </a:ext>
              </a:extLst>
            </p:cNvPr>
            <p:cNvCxnSpPr>
              <a:cxnSpLocks/>
            </p:cNvCxnSpPr>
            <p:nvPr/>
          </p:nvCxnSpPr>
          <p:spPr>
            <a:xfrm flipV="1">
              <a:off x="20776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83BE147F-33C1-1A70-5E08-065451751FB2}"/>
                </a:ext>
              </a:extLst>
            </p:cNvPr>
            <p:cNvCxnSpPr>
              <a:cxnSpLocks/>
            </p:cNvCxnSpPr>
            <p:nvPr/>
          </p:nvCxnSpPr>
          <p:spPr>
            <a:xfrm flipV="1">
              <a:off x="22300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A68BF28B-75AE-EADA-4E20-A35B30107446}"/>
                </a:ext>
              </a:extLst>
            </p:cNvPr>
            <p:cNvCxnSpPr>
              <a:cxnSpLocks/>
            </p:cNvCxnSpPr>
            <p:nvPr/>
          </p:nvCxnSpPr>
          <p:spPr>
            <a:xfrm flipV="1">
              <a:off x="23824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BF40143-186C-7001-937F-9941035D0405}"/>
                </a:ext>
              </a:extLst>
            </p:cNvPr>
            <p:cNvCxnSpPr>
              <a:cxnSpLocks/>
            </p:cNvCxnSpPr>
            <p:nvPr/>
          </p:nvCxnSpPr>
          <p:spPr>
            <a:xfrm flipV="1">
              <a:off x="25348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51848FC5-C143-B0A8-A864-1AA89A7B9013}"/>
                </a:ext>
              </a:extLst>
            </p:cNvPr>
            <p:cNvCxnSpPr>
              <a:cxnSpLocks/>
            </p:cNvCxnSpPr>
            <p:nvPr/>
          </p:nvCxnSpPr>
          <p:spPr>
            <a:xfrm flipV="1">
              <a:off x="26872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AA30C3C1-627F-52B3-9DBD-29BA6F612439}"/>
                </a:ext>
              </a:extLst>
            </p:cNvPr>
            <p:cNvCxnSpPr>
              <a:cxnSpLocks/>
            </p:cNvCxnSpPr>
            <p:nvPr/>
          </p:nvCxnSpPr>
          <p:spPr>
            <a:xfrm flipV="1">
              <a:off x="28396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34D4F99A-8C4C-9B07-1717-C42E339517A7}"/>
                </a:ext>
              </a:extLst>
            </p:cNvPr>
            <p:cNvCxnSpPr>
              <a:cxnSpLocks/>
            </p:cNvCxnSpPr>
            <p:nvPr/>
          </p:nvCxnSpPr>
          <p:spPr>
            <a:xfrm flipV="1">
              <a:off x="29920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D9CD32F0-88A6-9C85-6985-327D7FEF2A48}"/>
                </a:ext>
              </a:extLst>
            </p:cNvPr>
            <p:cNvCxnSpPr>
              <a:cxnSpLocks/>
            </p:cNvCxnSpPr>
            <p:nvPr/>
          </p:nvCxnSpPr>
          <p:spPr>
            <a:xfrm flipV="1">
              <a:off x="31444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3032CEEE-4773-E5BB-4DC1-3F1F0D6C412E}"/>
                </a:ext>
              </a:extLst>
            </p:cNvPr>
            <p:cNvCxnSpPr>
              <a:cxnSpLocks/>
            </p:cNvCxnSpPr>
            <p:nvPr/>
          </p:nvCxnSpPr>
          <p:spPr>
            <a:xfrm flipV="1">
              <a:off x="32968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4ACFD5C-507D-506D-8B0B-9279A162FB37}"/>
                </a:ext>
              </a:extLst>
            </p:cNvPr>
            <p:cNvCxnSpPr>
              <a:cxnSpLocks/>
            </p:cNvCxnSpPr>
            <p:nvPr/>
          </p:nvCxnSpPr>
          <p:spPr>
            <a:xfrm flipV="1">
              <a:off x="34492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4D7C99C-E56C-0207-559A-B0E8F52C93B7}"/>
                </a:ext>
              </a:extLst>
            </p:cNvPr>
            <p:cNvCxnSpPr>
              <a:cxnSpLocks/>
            </p:cNvCxnSpPr>
            <p:nvPr/>
          </p:nvCxnSpPr>
          <p:spPr>
            <a:xfrm flipV="1">
              <a:off x="36016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5" name="Group 184">
            <a:extLst>
              <a:ext uri="{FF2B5EF4-FFF2-40B4-BE49-F238E27FC236}">
                <a16:creationId xmlns:a16="http://schemas.microsoft.com/office/drawing/2014/main" id="{5F151B10-970E-DDEF-C154-4C965C771B76}"/>
              </a:ext>
            </a:extLst>
          </p:cNvPr>
          <p:cNvGrpSpPr/>
          <p:nvPr/>
        </p:nvGrpSpPr>
        <p:grpSpPr>
          <a:xfrm>
            <a:off x="5483093" y="4518157"/>
            <a:ext cx="447802" cy="1828800"/>
            <a:chOff x="3564028" y="3884377"/>
            <a:chExt cx="373217" cy="1828800"/>
          </a:xfrm>
        </p:grpSpPr>
        <p:cxnSp>
          <p:nvCxnSpPr>
            <p:cNvPr id="100" name="Straight Arrow Connector 99">
              <a:extLst>
                <a:ext uri="{FF2B5EF4-FFF2-40B4-BE49-F238E27FC236}">
                  <a16:creationId xmlns:a16="http://schemas.microsoft.com/office/drawing/2014/main" id="{B70A8351-B9F7-8B64-9B6C-97C20D641695}"/>
                </a:ext>
              </a:extLst>
            </p:cNvPr>
            <p:cNvCxnSpPr>
              <a:cxnSpLocks/>
            </p:cNvCxnSpPr>
            <p:nvPr/>
          </p:nvCxnSpPr>
          <p:spPr>
            <a:xfrm rot="5400000" flipV="1">
              <a:off x="3750637" y="36977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A044563B-9B9A-4D40-1520-783B56D9D88C}"/>
                </a:ext>
              </a:extLst>
            </p:cNvPr>
            <p:cNvCxnSpPr>
              <a:cxnSpLocks/>
            </p:cNvCxnSpPr>
            <p:nvPr/>
          </p:nvCxnSpPr>
          <p:spPr>
            <a:xfrm rot="5400000" flipV="1">
              <a:off x="3750637" y="38501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976C9CBF-9EFB-F230-040E-EDB385EDA296}"/>
                </a:ext>
              </a:extLst>
            </p:cNvPr>
            <p:cNvCxnSpPr>
              <a:cxnSpLocks/>
            </p:cNvCxnSpPr>
            <p:nvPr/>
          </p:nvCxnSpPr>
          <p:spPr>
            <a:xfrm rot="5400000" flipV="1">
              <a:off x="3750637" y="40025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C86FFA63-8A0A-4F6D-DB28-6AD16AB1CF24}"/>
                </a:ext>
              </a:extLst>
            </p:cNvPr>
            <p:cNvCxnSpPr>
              <a:cxnSpLocks/>
            </p:cNvCxnSpPr>
            <p:nvPr/>
          </p:nvCxnSpPr>
          <p:spPr>
            <a:xfrm rot="5400000" flipV="1">
              <a:off x="3750637" y="41549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E3D753DE-E799-BF52-EE64-8D38E09BBBFF}"/>
                </a:ext>
              </a:extLst>
            </p:cNvPr>
            <p:cNvCxnSpPr>
              <a:cxnSpLocks/>
            </p:cNvCxnSpPr>
            <p:nvPr/>
          </p:nvCxnSpPr>
          <p:spPr>
            <a:xfrm rot="5400000" flipV="1">
              <a:off x="3750637" y="43073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D14DEDA6-ADA0-BB73-896D-EB6C3D1E2757}"/>
                </a:ext>
              </a:extLst>
            </p:cNvPr>
            <p:cNvCxnSpPr>
              <a:cxnSpLocks/>
            </p:cNvCxnSpPr>
            <p:nvPr/>
          </p:nvCxnSpPr>
          <p:spPr>
            <a:xfrm rot="5400000" flipV="1">
              <a:off x="3750637" y="44597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A789EAFE-81D1-08B3-A80C-3699E2717B46}"/>
                </a:ext>
              </a:extLst>
            </p:cNvPr>
            <p:cNvCxnSpPr>
              <a:cxnSpLocks/>
            </p:cNvCxnSpPr>
            <p:nvPr/>
          </p:nvCxnSpPr>
          <p:spPr>
            <a:xfrm rot="5400000" flipV="1">
              <a:off x="3750637" y="46121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3CDC1884-3FD1-DA6D-7C3B-4B66BB1B1C3F}"/>
                </a:ext>
              </a:extLst>
            </p:cNvPr>
            <p:cNvCxnSpPr>
              <a:cxnSpLocks/>
            </p:cNvCxnSpPr>
            <p:nvPr/>
          </p:nvCxnSpPr>
          <p:spPr>
            <a:xfrm rot="5400000" flipV="1">
              <a:off x="3750637" y="47645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E097CA51-6FE8-CD87-E13C-4077C6F67A95}"/>
                </a:ext>
              </a:extLst>
            </p:cNvPr>
            <p:cNvCxnSpPr>
              <a:cxnSpLocks/>
            </p:cNvCxnSpPr>
            <p:nvPr/>
          </p:nvCxnSpPr>
          <p:spPr>
            <a:xfrm rot="5400000" flipV="1">
              <a:off x="3750637" y="49169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727FD245-4543-9D76-4BC3-49FF5767C8A7}"/>
                </a:ext>
              </a:extLst>
            </p:cNvPr>
            <p:cNvCxnSpPr>
              <a:cxnSpLocks/>
            </p:cNvCxnSpPr>
            <p:nvPr/>
          </p:nvCxnSpPr>
          <p:spPr>
            <a:xfrm rot="5400000" flipV="1">
              <a:off x="3750637" y="50693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33719374-54E9-6C51-D66D-C71488ADCBBC}"/>
                </a:ext>
              </a:extLst>
            </p:cNvPr>
            <p:cNvCxnSpPr>
              <a:cxnSpLocks/>
            </p:cNvCxnSpPr>
            <p:nvPr/>
          </p:nvCxnSpPr>
          <p:spPr>
            <a:xfrm rot="5400000" flipV="1">
              <a:off x="3750637" y="52217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6D7D96A1-9260-F80A-09C4-E72094A6E5B1}"/>
                </a:ext>
              </a:extLst>
            </p:cNvPr>
            <p:cNvCxnSpPr>
              <a:cxnSpLocks/>
            </p:cNvCxnSpPr>
            <p:nvPr/>
          </p:nvCxnSpPr>
          <p:spPr>
            <a:xfrm rot="5400000" flipV="1">
              <a:off x="3750637" y="53741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105900-8950-CCEF-DC07-B4FAC8010273}"/>
                </a:ext>
              </a:extLst>
            </p:cNvPr>
            <p:cNvCxnSpPr>
              <a:cxnSpLocks/>
            </p:cNvCxnSpPr>
            <p:nvPr/>
          </p:nvCxnSpPr>
          <p:spPr>
            <a:xfrm rot="5400000" flipV="1">
              <a:off x="3750637" y="55265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AECAFCA7-12F5-89FB-1575-CE3F73EB5EF4}"/>
              </a:ext>
            </a:extLst>
          </p:cNvPr>
          <p:cNvGrpSpPr/>
          <p:nvPr/>
        </p:nvGrpSpPr>
        <p:grpSpPr>
          <a:xfrm>
            <a:off x="5782478" y="2704235"/>
            <a:ext cx="524310" cy="276967"/>
            <a:chOff x="4158853" y="2481402"/>
            <a:chExt cx="524310" cy="276967"/>
          </a:xfrm>
        </p:grpSpPr>
        <p:sp>
          <p:nvSpPr>
            <p:cNvPr id="125" name="Freeform 124">
              <a:extLst>
                <a:ext uri="{FF2B5EF4-FFF2-40B4-BE49-F238E27FC236}">
                  <a16:creationId xmlns:a16="http://schemas.microsoft.com/office/drawing/2014/main" id="{8276E037-F988-B8E5-601D-9263C517E269}"/>
                </a:ext>
              </a:extLst>
            </p:cNvPr>
            <p:cNvSpPr/>
            <p:nvPr/>
          </p:nvSpPr>
          <p:spPr>
            <a:xfrm rot="12939247">
              <a:off x="4224318" y="2528726"/>
              <a:ext cx="376969" cy="224207"/>
            </a:xfrm>
            <a:custGeom>
              <a:avLst/>
              <a:gdLst>
                <a:gd name="connsiteX0" fmla="*/ 333625 w 333625"/>
                <a:gd name="connsiteY0" fmla="*/ 78576 h 257481"/>
                <a:gd name="connsiteX1" fmla="*/ 35451 w 333625"/>
                <a:gd name="connsiteY1" fmla="*/ 9002 h 257481"/>
                <a:gd name="connsiteX2" fmla="*/ 5634 w 333625"/>
                <a:gd name="connsiteY2" fmla="*/ 257481 h 257481"/>
                <a:gd name="connsiteX3" fmla="*/ 5634 w 333625"/>
                <a:gd name="connsiteY3" fmla="*/ 257481 h 257481"/>
              </a:gdLst>
              <a:ahLst/>
              <a:cxnLst>
                <a:cxn ang="0">
                  <a:pos x="connsiteX0" y="connsiteY0"/>
                </a:cxn>
                <a:cxn ang="0">
                  <a:pos x="connsiteX1" y="connsiteY1"/>
                </a:cxn>
                <a:cxn ang="0">
                  <a:pos x="connsiteX2" y="connsiteY2"/>
                </a:cxn>
                <a:cxn ang="0">
                  <a:pos x="connsiteX3" y="connsiteY3"/>
                </a:cxn>
              </a:cxnLst>
              <a:rect l="l" t="t" r="r" b="b"/>
              <a:pathLst>
                <a:path w="333625" h="257481">
                  <a:moveTo>
                    <a:pt x="333625" y="78576"/>
                  </a:moveTo>
                  <a:cubicBezTo>
                    <a:pt x="211870" y="28880"/>
                    <a:pt x="90116" y="-20816"/>
                    <a:pt x="35451" y="9002"/>
                  </a:cubicBezTo>
                  <a:cubicBezTo>
                    <a:pt x="-19214" y="38819"/>
                    <a:pt x="5634" y="257481"/>
                    <a:pt x="5634" y="257481"/>
                  </a:cubicBezTo>
                  <a:lnTo>
                    <a:pt x="5634" y="257481"/>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Arrow Connector 145">
              <a:extLst>
                <a:ext uri="{FF2B5EF4-FFF2-40B4-BE49-F238E27FC236}">
                  <a16:creationId xmlns:a16="http://schemas.microsoft.com/office/drawing/2014/main" id="{CA152161-F9B1-D768-E4C1-FAF86283924C}"/>
                </a:ext>
              </a:extLst>
            </p:cNvPr>
            <p:cNvCxnSpPr>
              <a:cxnSpLocks/>
              <a:stCxn id="125" idx="0"/>
            </p:cNvCxnSpPr>
            <p:nvPr/>
          </p:nvCxnSpPr>
          <p:spPr>
            <a:xfrm flipH="1" flipV="1">
              <a:off x="4158853" y="2481402"/>
              <a:ext cx="75335" cy="85055"/>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6" name="Oval 155">
              <a:extLst>
                <a:ext uri="{FF2B5EF4-FFF2-40B4-BE49-F238E27FC236}">
                  <a16:creationId xmlns:a16="http://schemas.microsoft.com/office/drawing/2014/main" id="{038D2194-634C-5198-AF8E-CE727D23CBEF}"/>
                </a:ext>
              </a:extLst>
            </p:cNvPr>
            <p:cNvSpPr/>
            <p:nvPr/>
          </p:nvSpPr>
          <p:spPr>
            <a:xfrm>
              <a:off x="4561313" y="2636519"/>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0" name="Group 189">
            <a:extLst>
              <a:ext uri="{FF2B5EF4-FFF2-40B4-BE49-F238E27FC236}">
                <a16:creationId xmlns:a16="http://schemas.microsoft.com/office/drawing/2014/main" id="{6B186D52-8B0D-1820-0552-4A8C58BC89A7}"/>
              </a:ext>
            </a:extLst>
          </p:cNvPr>
          <p:cNvGrpSpPr/>
          <p:nvPr/>
        </p:nvGrpSpPr>
        <p:grpSpPr>
          <a:xfrm>
            <a:off x="5739966" y="2979051"/>
            <a:ext cx="1498383" cy="697739"/>
            <a:chOff x="4181755" y="2284644"/>
            <a:chExt cx="1498383" cy="697739"/>
          </a:xfrm>
        </p:grpSpPr>
        <p:sp>
          <p:nvSpPr>
            <p:cNvPr id="130" name="Freeform 129">
              <a:extLst>
                <a:ext uri="{FF2B5EF4-FFF2-40B4-BE49-F238E27FC236}">
                  <a16:creationId xmlns:a16="http://schemas.microsoft.com/office/drawing/2014/main" id="{8093319F-FE56-1133-C901-62B6C50EE259}"/>
                </a:ext>
              </a:extLst>
            </p:cNvPr>
            <p:cNvSpPr/>
            <p:nvPr/>
          </p:nvSpPr>
          <p:spPr>
            <a:xfrm>
              <a:off x="4224124" y="2315819"/>
              <a:ext cx="1456014" cy="666564"/>
            </a:xfrm>
            <a:custGeom>
              <a:avLst/>
              <a:gdLst>
                <a:gd name="connsiteX0" fmla="*/ 1013792 w 1456014"/>
                <a:gd name="connsiteY0" fmla="*/ 496957 h 666564"/>
                <a:gd name="connsiteX1" fmla="*/ 1123122 w 1456014"/>
                <a:gd name="connsiteY1" fmla="*/ 665922 h 666564"/>
                <a:gd name="connsiteX2" fmla="*/ 1451113 w 1456014"/>
                <a:gd name="connsiteY2" fmla="*/ 536713 h 666564"/>
                <a:gd name="connsiteX3" fmla="*/ 1282148 w 1456014"/>
                <a:gd name="connsiteY3" fmla="*/ 119270 h 666564"/>
                <a:gd name="connsiteX4" fmla="*/ 785192 w 1456014"/>
                <a:gd name="connsiteY4" fmla="*/ 149087 h 666564"/>
                <a:gd name="connsiteX5" fmla="*/ 904461 w 1456014"/>
                <a:gd name="connsiteY5" fmla="*/ 387626 h 666564"/>
                <a:gd name="connsiteX6" fmla="*/ 884583 w 1456014"/>
                <a:gd name="connsiteY6" fmla="*/ 566531 h 666564"/>
                <a:gd name="connsiteX7" fmla="*/ 636105 w 1456014"/>
                <a:gd name="connsiteY7" fmla="*/ 506896 h 666564"/>
                <a:gd name="connsiteX8" fmla="*/ 506896 w 1456014"/>
                <a:gd name="connsiteY8" fmla="*/ 228600 h 666564"/>
                <a:gd name="connsiteX9" fmla="*/ 268357 w 1456014"/>
                <a:gd name="connsiteY9" fmla="*/ 149087 h 666564"/>
                <a:gd name="connsiteX10" fmla="*/ 0 w 1456014"/>
                <a:gd name="connsiteY10" fmla="*/ 0 h 66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6014" h="666564">
                  <a:moveTo>
                    <a:pt x="1013792" y="496957"/>
                  </a:moveTo>
                  <a:cubicBezTo>
                    <a:pt x="1032013" y="578126"/>
                    <a:pt x="1050235" y="659296"/>
                    <a:pt x="1123122" y="665922"/>
                  </a:cubicBezTo>
                  <a:cubicBezTo>
                    <a:pt x="1196009" y="672548"/>
                    <a:pt x="1424609" y="627822"/>
                    <a:pt x="1451113" y="536713"/>
                  </a:cubicBezTo>
                  <a:cubicBezTo>
                    <a:pt x="1477617" y="445604"/>
                    <a:pt x="1393135" y="183874"/>
                    <a:pt x="1282148" y="119270"/>
                  </a:cubicBezTo>
                  <a:cubicBezTo>
                    <a:pt x="1171161" y="54666"/>
                    <a:pt x="848140" y="104361"/>
                    <a:pt x="785192" y="149087"/>
                  </a:cubicBezTo>
                  <a:cubicBezTo>
                    <a:pt x="722244" y="193813"/>
                    <a:pt x="887896" y="318052"/>
                    <a:pt x="904461" y="387626"/>
                  </a:cubicBezTo>
                  <a:cubicBezTo>
                    <a:pt x="921026" y="457200"/>
                    <a:pt x="929309" y="546653"/>
                    <a:pt x="884583" y="566531"/>
                  </a:cubicBezTo>
                  <a:cubicBezTo>
                    <a:pt x="839857" y="586409"/>
                    <a:pt x="699053" y="563218"/>
                    <a:pt x="636105" y="506896"/>
                  </a:cubicBezTo>
                  <a:cubicBezTo>
                    <a:pt x="573157" y="450574"/>
                    <a:pt x="568187" y="288235"/>
                    <a:pt x="506896" y="228600"/>
                  </a:cubicBezTo>
                  <a:cubicBezTo>
                    <a:pt x="445605" y="168965"/>
                    <a:pt x="352840" y="187187"/>
                    <a:pt x="268357" y="149087"/>
                  </a:cubicBezTo>
                  <a:cubicBezTo>
                    <a:pt x="183874" y="110987"/>
                    <a:pt x="91937" y="55493"/>
                    <a:pt x="0" y="0"/>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Arrow Connector 144">
              <a:extLst>
                <a:ext uri="{FF2B5EF4-FFF2-40B4-BE49-F238E27FC236}">
                  <a16:creationId xmlns:a16="http://schemas.microsoft.com/office/drawing/2014/main" id="{15CD9EAF-FFE0-1FB9-523B-4B31C36904DB}"/>
                </a:ext>
              </a:extLst>
            </p:cNvPr>
            <p:cNvCxnSpPr>
              <a:cxnSpLocks/>
              <a:stCxn id="130" idx="10"/>
            </p:cNvCxnSpPr>
            <p:nvPr/>
          </p:nvCxnSpPr>
          <p:spPr>
            <a:xfrm flipH="1" flipV="1">
              <a:off x="4181755" y="2284644"/>
              <a:ext cx="42369" cy="31175"/>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0EACAE75-6B68-D78B-7741-3C569A673BD4}"/>
                </a:ext>
              </a:extLst>
            </p:cNvPr>
            <p:cNvSpPr/>
            <p:nvPr/>
          </p:nvSpPr>
          <p:spPr>
            <a:xfrm>
              <a:off x="5176888" y="2758369"/>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9" name="Group 198">
            <a:extLst>
              <a:ext uri="{FF2B5EF4-FFF2-40B4-BE49-F238E27FC236}">
                <a16:creationId xmlns:a16="http://schemas.microsoft.com/office/drawing/2014/main" id="{8DD6CED6-3BC7-A4B4-C3A0-C309B8F1BCB8}"/>
              </a:ext>
            </a:extLst>
          </p:cNvPr>
          <p:cNvGrpSpPr/>
          <p:nvPr/>
        </p:nvGrpSpPr>
        <p:grpSpPr>
          <a:xfrm rot="810270">
            <a:off x="7769653" y="3915400"/>
            <a:ext cx="370900" cy="302588"/>
            <a:chOff x="4752016" y="3034349"/>
            <a:chExt cx="370900" cy="302588"/>
          </a:xfrm>
        </p:grpSpPr>
        <p:sp>
          <p:nvSpPr>
            <p:cNvPr id="129" name="Freeform 128">
              <a:extLst>
                <a:ext uri="{FF2B5EF4-FFF2-40B4-BE49-F238E27FC236}">
                  <a16:creationId xmlns:a16="http://schemas.microsoft.com/office/drawing/2014/main" id="{9C3D746C-4B7B-6E01-8F8B-81961ACD8BE6}"/>
                </a:ext>
              </a:extLst>
            </p:cNvPr>
            <p:cNvSpPr/>
            <p:nvPr/>
          </p:nvSpPr>
          <p:spPr>
            <a:xfrm>
              <a:off x="4810533" y="3101010"/>
              <a:ext cx="268357" cy="168966"/>
            </a:xfrm>
            <a:custGeom>
              <a:avLst/>
              <a:gdLst>
                <a:gd name="connsiteX0" fmla="*/ 0 w 268357"/>
                <a:gd name="connsiteY0" fmla="*/ 0 h 168966"/>
                <a:gd name="connsiteX1" fmla="*/ 268357 w 268357"/>
                <a:gd name="connsiteY1" fmla="*/ 168966 h 168966"/>
              </a:gdLst>
              <a:ahLst/>
              <a:cxnLst>
                <a:cxn ang="0">
                  <a:pos x="connsiteX0" y="connsiteY0"/>
                </a:cxn>
                <a:cxn ang="0">
                  <a:pos x="connsiteX1" y="connsiteY1"/>
                </a:cxn>
              </a:cxnLst>
              <a:rect l="l" t="t" r="r" b="b"/>
              <a:pathLst>
                <a:path w="268357" h="168966">
                  <a:moveTo>
                    <a:pt x="0" y="0"/>
                  </a:moveTo>
                  <a:lnTo>
                    <a:pt x="268357" y="168966"/>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Arrow Connector 137">
              <a:extLst>
                <a:ext uri="{FF2B5EF4-FFF2-40B4-BE49-F238E27FC236}">
                  <a16:creationId xmlns:a16="http://schemas.microsoft.com/office/drawing/2014/main" id="{C5DD89FB-C145-FAA9-2B84-422656314A35}"/>
                </a:ext>
              </a:extLst>
            </p:cNvPr>
            <p:cNvCxnSpPr>
              <a:cxnSpLocks/>
            </p:cNvCxnSpPr>
            <p:nvPr/>
          </p:nvCxnSpPr>
          <p:spPr>
            <a:xfrm>
              <a:off x="5066790" y="3269976"/>
              <a:ext cx="56126" cy="6696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2D5F4F4-70B8-6DC4-4229-938F936EC206}"/>
                </a:ext>
              </a:extLst>
            </p:cNvPr>
            <p:cNvSpPr/>
            <p:nvPr/>
          </p:nvSpPr>
          <p:spPr>
            <a:xfrm>
              <a:off x="4752016" y="3034349"/>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4" name="Group 193">
            <a:extLst>
              <a:ext uri="{FF2B5EF4-FFF2-40B4-BE49-F238E27FC236}">
                <a16:creationId xmlns:a16="http://schemas.microsoft.com/office/drawing/2014/main" id="{2556F649-2EC3-2959-C3FE-4945EB3FAB1B}"/>
              </a:ext>
            </a:extLst>
          </p:cNvPr>
          <p:cNvGrpSpPr/>
          <p:nvPr/>
        </p:nvGrpSpPr>
        <p:grpSpPr>
          <a:xfrm flipH="1">
            <a:off x="8399048" y="3713497"/>
            <a:ext cx="257200" cy="535466"/>
            <a:chOff x="6044828" y="2849756"/>
            <a:chExt cx="257200" cy="535466"/>
          </a:xfrm>
        </p:grpSpPr>
        <p:sp>
          <p:nvSpPr>
            <p:cNvPr id="127" name="Freeform 126">
              <a:extLst>
                <a:ext uri="{FF2B5EF4-FFF2-40B4-BE49-F238E27FC236}">
                  <a16:creationId xmlns:a16="http://schemas.microsoft.com/office/drawing/2014/main" id="{580BFB20-4586-E1E3-0F2D-80879DE5523F}"/>
                </a:ext>
              </a:extLst>
            </p:cNvPr>
            <p:cNvSpPr/>
            <p:nvPr/>
          </p:nvSpPr>
          <p:spPr>
            <a:xfrm>
              <a:off x="6112559" y="2892289"/>
              <a:ext cx="189469" cy="407504"/>
            </a:xfrm>
            <a:custGeom>
              <a:avLst/>
              <a:gdLst>
                <a:gd name="connsiteX0" fmla="*/ 0 w 189469"/>
                <a:gd name="connsiteY0" fmla="*/ 0 h 407504"/>
                <a:gd name="connsiteX1" fmla="*/ 168965 w 189469"/>
                <a:gd name="connsiteY1" fmla="*/ 149087 h 407504"/>
                <a:gd name="connsiteX2" fmla="*/ 168965 w 189469"/>
                <a:gd name="connsiteY2" fmla="*/ 327991 h 407504"/>
                <a:gd name="connsiteX3" fmla="*/ 9939 w 189469"/>
                <a:gd name="connsiteY3" fmla="*/ 407504 h 407504"/>
              </a:gdLst>
              <a:ahLst/>
              <a:cxnLst>
                <a:cxn ang="0">
                  <a:pos x="connsiteX0" y="connsiteY0"/>
                </a:cxn>
                <a:cxn ang="0">
                  <a:pos x="connsiteX1" y="connsiteY1"/>
                </a:cxn>
                <a:cxn ang="0">
                  <a:pos x="connsiteX2" y="connsiteY2"/>
                </a:cxn>
                <a:cxn ang="0">
                  <a:pos x="connsiteX3" y="connsiteY3"/>
                </a:cxn>
              </a:cxnLst>
              <a:rect l="l" t="t" r="r" b="b"/>
              <a:pathLst>
                <a:path w="189469" h="407504">
                  <a:moveTo>
                    <a:pt x="0" y="0"/>
                  </a:moveTo>
                  <a:cubicBezTo>
                    <a:pt x="70402" y="47211"/>
                    <a:pt x="140804" y="94422"/>
                    <a:pt x="168965" y="149087"/>
                  </a:cubicBezTo>
                  <a:cubicBezTo>
                    <a:pt x="197126" y="203752"/>
                    <a:pt x="195469" y="284922"/>
                    <a:pt x="168965" y="327991"/>
                  </a:cubicBezTo>
                  <a:cubicBezTo>
                    <a:pt x="142461" y="371060"/>
                    <a:pt x="76200" y="389282"/>
                    <a:pt x="9939" y="40750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2" name="Straight Arrow Connector 131">
              <a:extLst>
                <a:ext uri="{FF2B5EF4-FFF2-40B4-BE49-F238E27FC236}">
                  <a16:creationId xmlns:a16="http://schemas.microsoft.com/office/drawing/2014/main" id="{817F66A7-6505-2703-807D-31B177694D18}"/>
                </a:ext>
              </a:extLst>
            </p:cNvPr>
            <p:cNvCxnSpPr>
              <a:cxnSpLocks/>
            </p:cNvCxnSpPr>
            <p:nvPr/>
          </p:nvCxnSpPr>
          <p:spPr>
            <a:xfrm flipH="1">
              <a:off x="6044828" y="3271011"/>
              <a:ext cx="147242" cy="11421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384DB439-9EF8-1913-7301-89F15243BF11}"/>
                </a:ext>
              </a:extLst>
            </p:cNvPr>
            <p:cNvSpPr/>
            <p:nvPr/>
          </p:nvSpPr>
          <p:spPr>
            <a:xfrm>
              <a:off x="6077042" y="284975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5" name="Group 194">
            <a:extLst>
              <a:ext uri="{FF2B5EF4-FFF2-40B4-BE49-F238E27FC236}">
                <a16:creationId xmlns:a16="http://schemas.microsoft.com/office/drawing/2014/main" id="{19CE2C87-9F35-FCB8-56B2-74292B062474}"/>
              </a:ext>
            </a:extLst>
          </p:cNvPr>
          <p:cNvGrpSpPr/>
          <p:nvPr/>
        </p:nvGrpSpPr>
        <p:grpSpPr>
          <a:xfrm rot="17290522">
            <a:off x="5098686" y="3272925"/>
            <a:ext cx="1031843" cy="1141278"/>
            <a:chOff x="4101408" y="1539424"/>
            <a:chExt cx="1742238" cy="949503"/>
          </a:xfrm>
        </p:grpSpPr>
        <p:sp>
          <p:nvSpPr>
            <p:cNvPr id="124" name="Freeform 123">
              <a:extLst>
                <a:ext uri="{FF2B5EF4-FFF2-40B4-BE49-F238E27FC236}">
                  <a16:creationId xmlns:a16="http://schemas.microsoft.com/office/drawing/2014/main" id="{7CF1219C-49B6-CABC-B042-D3EEA01EF5C2}"/>
                </a:ext>
              </a:extLst>
            </p:cNvPr>
            <p:cNvSpPr/>
            <p:nvPr/>
          </p:nvSpPr>
          <p:spPr>
            <a:xfrm>
              <a:off x="4194307" y="1539424"/>
              <a:ext cx="1595141" cy="915543"/>
            </a:xfrm>
            <a:custGeom>
              <a:avLst/>
              <a:gdLst>
                <a:gd name="connsiteX0" fmla="*/ 1719470 w 1719470"/>
                <a:gd name="connsiteY0" fmla="*/ 915543 h 915543"/>
                <a:gd name="connsiteX1" fmla="*/ 1103243 w 1719470"/>
                <a:gd name="connsiteY1" fmla="*/ 60778 h 915543"/>
                <a:gd name="connsiteX2" fmla="*/ 0 w 1719470"/>
                <a:gd name="connsiteY2" fmla="*/ 80656 h 915543"/>
              </a:gdLst>
              <a:ahLst/>
              <a:cxnLst>
                <a:cxn ang="0">
                  <a:pos x="connsiteX0" y="connsiteY0"/>
                </a:cxn>
                <a:cxn ang="0">
                  <a:pos x="connsiteX1" y="connsiteY1"/>
                </a:cxn>
                <a:cxn ang="0">
                  <a:pos x="connsiteX2" y="connsiteY2"/>
                </a:cxn>
              </a:cxnLst>
              <a:rect l="l" t="t" r="r" b="b"/>
              <a:pathLst>
                <a:path w="1719470" h="915543">
                  <a:moveTo>
                    <a:pt x="1719470" y="915543"/>
                  </a:moveTo>
                  <a:cubicBezTo>
                    <a:pt x="1554645" y="557734"/>
                    <a:pt x="1389821" y="199926"/>
                    <a:pt x="1103243" y="60778"/>
                  </a:cubicBezTo>
                  <a:cubicBezTo>
                    <a:pt x="816665" y="-78370"/>
                    <a:pt x="177248" y="62434"/>
                    <a:pt x="0" y="80656"/>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4" name="Straight Arrow Connector 143">
              <a:extLst>
                <a:ext uri="{FF2B5EF4-FFF2-40B4-BE49-F238E27FC236}">
                  <a16:creationId xmlns:a16="http://schemas.microsoft.com/office/drawing/2014/main" id="{85298027-A2E9-8E6E-08AB-5BB90CB6E3B8}"/>
                </a:ext>
              </a:extLst>
            </p:cNvPr>
            <p:cNvCxnSpPr>
              <a:cxnSpLocks/>
              <a:stCxn id="124" idx="2"/>
            </p:cNvCxnSpPr>
            <p:nvPr/>
          </p:nvCxnSpPr>
          <p:spPr>
            <a:xfrm flipH="1">
              <a:off x="4101408" y="1620080"/>
              <a:ext cx="92899" cy="77337"/>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7956524E-6C09-2E07-98E8-DB5C627D233C}"/>
                </a:ext>
              </a:extLst>
            </p:cNvPr>
            <p:cNvSpPr/>
            <p:nvPr/>
          </p:nvSpPr>
          <p:spPr>
            <a:xfrm>
              <a:off x="5721796" y="2367077"/>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224">
            <a:extLst>
              <a:ext uri="{FF2B5EF4-FFF2-40B4-BE49-F238E27FC236}">
                <a16:creationId xmlns:a16="http://schemas.microsoft.com/office/drawing/2014/main" id="{B18D2F87-E9FF-1939-8CAE-E50BB51F1D31}"/>
              </a:ext>
            </a:extLst>
          </p:cNvPr>
          <p:cNvGrpSpPr/>
          <p:nvPr/>
        </p:nvGrpSpPr>
        <p:grpSpPr>
          <a:xfrm rot="1874811">
            <a:off x="6851600" y="3699297"/>
            <a:ext cx="256102" cy="1549028"/>
            <a:chOff x="5752919" y="2703286"/>
            <a:chExt cx="256102" cy="1549028"/>
          </a:xfrm>
        </p:grpSpPr>
        <p:grpSp>
          <p:nvGrpSpPr>
            <p:cNvPr id="218" name="Group 217">
              <a:extLst>
                <a:ext uri="{FF2B5EF4-FFF2-40B4-BE49-F238E27FC236}">
                  <a16:creationId xmlns:a16="http://schemas.microsoft.com/office/drawing/2014/main" id="{246F12BD-5234-F2A2-6299-08F5B541AB2D}"/>
                </a:ext>
              </a:extLst>
            </p:cNvPr>
            <p:cNvGrpSpPr/>
            <p:nvPr/>
          </p:nvGrpSpPr>
          <p:grpSpPr>
            <a:xfrm>
              <a:off x="5789004" y="2755010"/>
              <a:ext cx="220017" cy="1497304"/>
              <a:chOff x="5789004" y="2755010"/>
              <a:chExt cx="220017" cy="1497304"/>
            </a:xfrm>
          </p:grpSpPr>
          <p:sp>
            <p:nvSpPr>
              <p:cNvPr id="154" name="Freeform 153">
                <a:extLst>
                  <a:ext uri="{FF2B5EF4-FFF2-40B4-BE49-F238E27FC236}">
                    <a16:creationId xmlns:a16="http://schemas.microsoft.com/office/drawing/2014/main" id="{E0D98A66-5B59-7A81-E037-E374A38CB2D2}"/>
                  </a:ext>
                </a:extLst>
              </p:cNvPr>
              <p:cNvSpPr/>
              <p:nvPr/>
            </p:nvSpPr>
            <p:spPr>
              <a:xfrm>
                <a:off x="5800751" y="2755010"/>
                <a:ext cx="208270" cy="1432615"/>
              </a:xfrm>
              <a:custGeom>
                <a:avLst/>
                <a:gdLst>
                  <a:gd name="connsiteX0" fmla="*/ 0 w 189469"/>
                  <a:gd name="connsiteY0" fmla="*/ 0 h 407504"/>
                  <a:gd name="connsiteX1" fmla="*/ 168965 w 189469"/>
                  <a:gd name="connsiteY1" fmla="*/ 149087 h 407504"/>
                  <a:gd name="connsiteX2" fmla="*/ 168965 w 189469"/>
                  <a:gd name="connsiteY2" fmla="*/ 327991 h 407504"/>
                  <a:gd name="connsiteX3" fmla="*/ 9939 w 189469"/>
                  <a:gd name="connsiteY3" fmla="*/ 407504 h 407504"/>
                </a:gdLst>
                <a:ahLst/>
                <a:cxnLst>
                  <a:cxn ang="0">
                    <a:pos x="connsiteX0" y="connsiteY0"/>
                  </a:cxn>
                  <a:cxn ang="0">
                    <a:pos x="connsiteX1" y="connsiteY1"/>
                  </a:cxn>
                  <a:cxn ang="0">
                    <a:pos x="connsiteX2" y="connsiteY2"/>
                  </a:cxn>
                  <a:cxn ang="0">
                    <a:pos x="connsiteX3" y="connsiteY3"/>
                  </a:cxn>
                </a:cxnLst>
                <a:rect l="l" t="t" r="r" b="b"/>
                <a:pathLst>
                  <a:path w="189469" h="407504">
                    <a:moveTo>
                      <a:pt x="0" y="0"/>
                    </a:moveTo>
                    <a:cubicBezTo>
                      <a:pt x="70402" y="47211"/>
                      <a:pt x="140804" y="94422"/>
                      <a:pt x="168965" y="149087"/>
                    </a:cubicBezTo>
                    <a:cubicBezTo>
                      <a:pt x="197126" y="203752"/>
                      <a:pt x="195469" y="284922"/>
                      <a:pt x="168965" y="327991"/>
                    </a:cubicBezTo>
                    <a:cubicBezTo>
                      <a:pt x="142461" y="371060"/>
                      <a:pt x="76200" y="389282"/>
                      <a:pt x="9939" y="40750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 name="Straight Arrow Connector 154">
                <a:extLst>
                  <a:ext uri="{FF2B5EF4-FFF2-40B4-BE49-F238E27FC236}">
                    <a16:creationId xmlns:a16="http://schemas.microsoft.com/office/drawing/2014/main" id="{AF01A5D4-EC42-065E-C0BC-F36C3E1EAB47}"/>
                  </a:ext>
                </a:extLst>
              </p:cNvPr>
              <p:cNvCxnSpPr>
                <a:cxnSpLocks/>
              </p:cNvCxnSpPr>
              <p:nvPr/>
            </p:nvCxnSpPr>
            <p:spPr>
              <a:xfrm flipH="1">
                <a:off x="5789004" y="4187625"/>
                <a:ext cx="42550" cy="64689"/>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197" name="Oval 196">
              <a:extLst>
                <a:ext uri="{FF2B5EF4-FFF2-40B4-BE49-F238E27FC236}">
                  <a16:creationId xmlns:a16="http://schemas.microsoft.com/office/drawing/2014/main" id="{361872D9-8B77-B306-91B1-DEA71F83EBB7}"/>
                </a:ext>
              </a:extLst>
            </p:cNvPr>
            <p:cNvSpPr/>
            <p:nvPr/>
          </p:nvSpPr>
          <p:spPr>
            <a:xfrm>
              <a:off x="5752919" y="270328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9" name="Group 218">
            <a:extLst>
              <a:ext uri="{FF2B5EF4-FFF2-40B4-BE49-F238E27FC236}">
                <a16:creationId xmlns:a16="http://schemas.microsoft.com/office/drawing/2014/main" id="{8E04F4D9-69F2-8C68-B2BD-6616D2832457}"/>
              </a:ext>
            </a:extLst>
          </p:cNvPr>
          <p:cNvGrpSpPr/>
          <p:nvPr/>
        </p:nvGrpSpPr>
        <p:grpSpPr>
          <a:xfrm>
            <a:off x="6370664" y="3892051"/>
            <a:ext cx="257200" cy="535466"/>
            <a:chOff x="6044828" y="2849756"/>
            <a:chExt cx="257200" cy="535466"/>
          </a:xfrm>
        </p:grpSpPr>
        <p:sp>
          <p:nvSpPr>
            <p:cNvPr id="220" name="Freeform 219">
              <a:extLst>
                <a:ext uri="{FF2B5EF4-FFF2-40B4-BE49-F238E27FC236}">
                  <a16:creationId xmlns:a16="http://schemas.microsoft.com/office/drawing/2014/main" id="{99BBA6E9-D0F4-9E5F-4B88-C938ACA8562D}"/>
                </a:ext>
              </a:extLst>
            </p:cNvPr>
            <p:cNvSpPr/>
            <p:nvPr/>
          </p:nvSpPr>
          <p:spPr>
            <a:xfrm>
              <a:off x="6112559" y="2892289"/>
              <a:ext cx="189469" cy="407504"/>
            </a:xfrm>
            <a:custGeom>
              <a:avLst/>
              <a:gdLst>
                <a:gd name="connsiteX0" fmla="*/ 0 w 189469"/>
                <a:gd name="connsiteY0" fmla="*/ 0 h 407504"/>
                <a:gd name="connsiteX1" fmla="*/ 168965 w 189469"/>
                <a:gd name="connsiteY1" fmla="*/ 149087 h 407504"/>
                <a:gd name="connsiteX2" fmla="*/ 168965 w 189469"/>
                <a:gd name="connsiteY2" fmla="*/ 327991 h 407504"/>
                <a:gd name="connsiteX3" fmla="*/ 9939 w 189469"/>
                <a:gd name="connsiteY3" fmla="*/ 407504 h 407504"/>
              </a:gdLst>
              <a:ahLst/>
              <a:cxnLst>
                <a:cxn ang="0">
                  <a:pos x="connsiteX0" y="connsiteY0"/>
                </a:cxn>
                <a:cxn ang="0">
                  <a:pos x="connsiteX1" y="connsiteY1"/>
                </a:cxn>
                <a:cxn ang="0">
                  <a:pos x="connsiteX2" y="connsiteY2"/>
                </a:cxn>
                <a:cxn ang="0">
                  <a:pos x="connsiteX3" y="connsiteY3"/>
                </a:cxn>
              </a:cxnLst>
              <a:rect l="l" t="t" r="r" b="b"/>
              <a:pathLst>
                <a:path w="189469" h="407504">
                  <a:moveTo>
                    <a:pt x="0" y="0"/>
                  </a:moveTo>
                  <a:cubicBezTo>
                    <a:pt x="70402" y="47211"/>
                    <a:pt x="140804" y="94422"/>
                    <a:pt x="168965" y="149087"/>
                  </a:cubicBezTo>
                  <a:cubicBezTo>
                    <a:pt x="197126" y="203752"/>
                    <a:pt x="195469" y="284922"/>
                    <a:pt x="168965" y="327991"/>
                  </a:cubicBezTo>
                  <a:cubicBezTo>
                    <a:pt x="142461" y="371060"/>
                    <a:pt x="76200" y="389282"/>
                    <a:pt x="9939" y="40750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1" name="Straight Arrow Connector 220">
              <a:extLst>
                <a:ext uri="{FF2B5EF4-FFF2-40B4-BE49-F238E27FC236}">
                  <a16:creationId xmlns:a16="http://schemas.microsoft.com/office/drawing/2014/main" id="{4FA1BB56-3148-46BF-75D9-FE335361DCB1}"/>
                </a:ext>
              </a:extLst>
            </p:cNvPr>
            <p:cNvCxnSpPr>
              <a:cxnSpLocks/>
            </p:cNvCxnSpPr>
            <p:nvPr/>
          </p:nvCxnSpPr>
          <p:spPr>
            <a:xfrm flipH="1">
              <a:off x="6044828" y="3271011"/>
              <a:ext cx="147242" cy="11421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22" name="Oval 221">
              <a:extLst>
                <a:ext uri="{FF2B5EF4-FFF2-40B4-BE49-F238E27FC236}">
                  <a16:creationId xmlns:a16="http://schemas.microsoft.com/office/drawing/2014/main" id="{F9472F58-8260-FF17-2DF1-654827EF01E8}"/>
                </a:ext>
              </a:extLst>
            </p:cNvPr>
            <p:cNvSpPr/>
            <p:nvPr/>
          </p:nvSpPr>
          <p:spPr>
            <a:xfrm>
              <a:off x="6077042" y="284975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0" name="TextBox 239">
            <a:extLst>
              <a:ext uri="{FF2B5EF4-FFF2-40B4-BE49-F238E27FC236}">
                <a16:creationId xmlns:a16="http://schemas.microsoft.com/office/drawing/2014/main" id="{736431D9-7C31-AA9D-E47D-E3B4434F207C}"/>
              </a:ext>
            </a:extLst>
          </p:cNvPr>
          <p:cNvSpPr txBox="1"/>
          <p:nvPr/>
        </p:nvSpPr>
        <p:spPr>
          <a:xfrm rot="16200000">
            <a:off x="4792345" y="2148951"/>
            <a:ext cx="1020536" cy="307777"/>
          </a:xfrm>
          <a:prstGeom prst="rect">
            <a:avLst/>
          </a:prstGeom>
          <a:noFill/>
        </p:spPr>
        <p:txBody>
          <a:bodyPr wrap="none" rtlCol="0">
            <a:spAutoFit/>
          </a:bodyPr>
          <a:lstStyle/>
          <a:p>
            <a:r>
              <a:rPr lang="en-US" sz="1400">
                <a:solidFill>
                  <a:srgbClr val="C00000"/>
                </a:solidFill>
              </a:rPr>
              <a:t>new means</a:t>
            </a:r>
          </a:p>
        </p:txBody>
      </p:sp>
      <p:sp>
        <p:nvSpPr>
          <p:cNvPr id="241" name="TextBox 240">
            <a:extLst>
              <a:ext uri="{FF2B5EF4-FFF2-40B4-BE49-F238E27FC236}">
                <a16:creationId xmlns:a16="http://schemas.microsoft.com/office/drawing/2014/main" id="{E42F0BB9-C201-4155-03D7-48A1D111EAD9}"/>
              </a:ext>
            </a:extLst>
          </p:cNvPr>
          <p:cNvSpPr txBox="1"/>
          <p:nvPr/>
        </p:nvSpPr>
        <p:spPr>
          <a:xfrm>
            <a:off x="6966992" y="4552980"/>
            <a:ext cx="1531894" cy="307777"/>
          </a:xfrm>
          <a:prstGeom prst="rect">
            <a:avLst/>
          </a:prstGeom>
          <a:noFill/>
        </p:spPr>
        <p:txBody>
          <a:bodyPr wrap="none" rtlCol="0">
            <a:spAutoFit/>
          </a:bodyPr>
          <a:lstStyle/>
          <a:p>
            <a:r>
              <a:rPr lang="en-US" sz="1400">
                <a:solidFill>
                  <a:srgbClr val="C00000"/>
                </a:solidFill>
              </a:rPr>
              <a:t>new opportunities</a:t>
            </a:r>
          </a:p>
        </p:txBody>
      </p:sp>
      <p:sp>
        <p:nvSpPr>
          <p:cNvPr id="8" name="TextBox 7">
            <a:extLst>
              <a:ext uri="{FF2B5EF4-FFF2-40B4-BE49-F238E27FC236}">
                <a16:creationId xmlns:a16="http://schemas.microsoft.com/office/drawing/2014/main" id="{9D42DFF8-903F-D262-602B-8AD6E2C02266}"/>
              </a:ext>
            </a:extLst>
          </p:cNvPr>
          <p:cNvSpPr txBox="1"/>
          <p:nvPr/>
        </p:nvSpPr>
        <p:spPr>
          <a:xfrm>
            <a:off x="7937996" y="1578665"/>
            <a:ext cx="885179" cy="461665"/>
          </a:xfrm>
          <a:prstGeom prst="rect">
            <a:avLst/>
          </a:prstGeom>
          <a:noFill/>
        </p:spPr>
        <p:txBody>
          <a:bodyPr wrap="none" rtlCol="0">
            <a:spAutoFit/>
          </a:bodyPr>
          <a:lstStyle/>
          <a:p>
            <a:pPr algn="ctr"/>
            <a:r>
              <a:rPr lang="en-US" sz="1200" b="1" i="1">
                <a:latin typeface="Helvetica" panose="020B0604020202020204" pitchFamily="34" charset="0"/>
                <a:cs typeface="Helvetica" panose="020B0604020202020204" pitchFamily="34" charset="0"/>
              </a:rPr>
              <a:t>Wicked</a:t>
            </a:r>
          </a:p>
          <a:p>
            <a:pPr algn="ctr"/>
            <a:r>
              <a:rPr lang="en-US" sz="1200" b="1" i="1">
                <a:latin typeface="Helvetica" panose="020B0604020202020204" pitchFamily="34" charset="0"/>
                <a:cs typeface="Helvetica" panose="020B0604020202020204" pitchFamily="34" charset="0"/>
              </a:rPr>
              <a:t>Problems</a:t>
            </a:r>
          </a:p>
        </p:txBody>
      </p:sp>
      <p:sp>
        <p:nvSpPr>
          <p:cNvPr id="9" name="TextBox 8">
            <a:extLst>
              <a:ext uri="{FF2B5EF4-FFF2-40B4-BE49-F238E27FC236}">
                <a16:creationId xmlns:a16="http://schemas.microsoft.com/office/drawing/2014/main" id="{AB95874D-DA08-F67B-7C3D-0F3BA8A55D42}"/>
              </a:ext>
            </a:extLst>
          </p:cNvPr>
          <p:cNvSpPr txBox="1"/>
          <p:nvPr/>
        </p:nvSpPr>
        <p:spPr>
          <a:xfrm>
            <a:off x="4063272" y="5187151"/>
            <a:ext cx="1128450" cy="461665"/>
          </a:xfrm>
          <a:prstGeom prst="rect">
            <a:avLst/>
          </a:prstGeom>
          <a:noFill/>
        </p:spPr>
        <p:txBody>
          <a:bodyPr wrap="none" rtlCol="0">
            <a:spAutoFit/>
          </a:bodyPr>
          <a:lstStyle/>
          <a:p>
            <a:pPr algn="ctr"/>
            <a:r>
              <a:rPr lang="en-US" sz="1200" b="1" dirty="0">
                <a:latin typeface="Helvetica" panose="020B0604020202020204" pitchFamily="34" charset="0"/>
                <a:cs typeface="Helvetica" panose="020B0604020202020204" pitchFamily="34" charset="0"/>
              </a:rPr>
              <a:t>ROUTINE</a:t>
            </a:r>
          </a:p>
          <a:p>
            <a:pPr algn="ctr"/>
            <a:r>
              <a:rPr lang="en-US" sz="1200" b="1" dirty="0">
                <a:latin typeface="Helvetica" panose="020B0604020202020204" pitchFamily="34" charset="0"/>
                <a:cs typeface="Helvetica" panose="020B0604020202020204" pitchFamily="34" charset="0"/>
              </a:rPr>
              <a:t>INNOVATION</a:t>
            </a:r>
          </a:p>
        </p:txBody>
      </p:sp>
      <p:sp>
        <p:nvSpPr>
          <p:cNvPr id="10" name="TextBox 9">
            <a:extLst>
              <a:ext uri="{FF2B5EF4-FFF2-40B4-BE49-F238E27FC236}">
                <a16:creationId xmlns:a16="http://schemas.microsoft.com/office/drawing/2014/main" id="{0DEBEE75-EA4E-000E-286D-FDB9950F9B96}"/>
              </a:ext>
            </a:extLst>
          </p:cNvPr>
          <p:cNvSpPr txBox="1"/>
          <p:nvPr/>
        </p:nvSpPr>
        <p:spPr>
          <a:xfrm>
            <a:off x="3295008" y="6031788"/>
            <a:ext cx="1080745" cy="461665"/>
          </a:xfrm>
          <a:prstGeom prst="rect">
            <a:avLst/>
          </a:prstGeom>
          <a:noFill/>
        </p:spPr>
        <p:txBody>
          <a:bodyPr wrap="none" rtlCol="0">
            <a:spAutoFit/>
          </a:bodyPr>
          <a:lstStyle/>
          <a:p>
            <a:pPr algn="ctr"/>
            <a:r>
              <a:rPr lang="en-US" sz="1200" b="1" i="1">
                <a:latin typeface="Helvetica" panose="020B0604020202020204" pitchFamily="34" charset="0"/>
                <a:cs typeface="Helvetica" panose="020B0604020202020204" pitchFamily="34" charset="0"/>
              </a:rPr>
              <a:t>Business as</a:t>
            </a:r>
          </a:p>
          <a:p>
            <a:pPr algn="ctr"/>
            <a:r>
              <a:rPr lang="en-US" sz="1200" b="1" i="1">
                <a:latin typeface="Helvetica" panose="020B0604020202020204" pitchFamily="34" charset="0"/>
                <a:cs typeface="Helvetica" panose="020B0604020202020204" pitchFamily="34" charset="0"/>
              </a:rPr>
              <a:t>Usual</a:t>
            </a:r>
          </a:p>
        </p:txBody>
      </p:sp>
      <p:sp>
        <p:nvSpPr>
          <p:cNvPr id="22" name="TextBox 21">
            <a:extLst>
              <a:ext uri="{FF2B5EF4-FFF2-40B4-BE49-F238E27FC236}">
                <a16:creationId xmlns:a16="http://schemas.microsoft.com/office/drawing/2014/main" id="{DECD042C-C338-32BF-CE46-A9B25EF1D24B}"/>
              </a:ext>
            </a:extLst>
          </p:cNvPr>
          <p:cNvSpPr txBox="1"/>
          <p:nvPr/>
        </p:nvSpPr>
        <p:spPr>
          <a:xfrm>
            <a:off x="8535928" y="6259496"/>
            <a:ext cx="1517345" cy="369332"/>
          </a:xfrm>
          <a:prstGeom prst="rect">
            <a:avLst/>
          </a:prstGeom>
          <a:noFill/>
        </p:spPr>
        <p:txBody>
          <a:bodyPr wrap="square">
            <a:spAutoFit/>
          </a:bodyPr>
          <a:lstStyle/>
          <a:p>
            <a:r>
              <a:rPr lang="en-US" b="1" i="1">
                <a:solidFill>
                  <a:schemeClr val="accent1">
                    <a:lumMod val="75000"/>
                  </a:schemeClr>
                </a:solidFill>
              </a:rPr>
              <a:t>unknown</a:t>
            </a:r>
            <a:endParaRPr lang="en-US" i="1"/>
          </a:p>
        </p:txBody>
      </p:sp>
      <p:sp>
        <p:nvSpPr>
          <p:cNvPr id="23" name="TextBox 22">
            <a:extLst>
              <a:ext uri="{FF2B5EF4-FFF2-40B4-BE49-F238E27FC236}">
                <a16:creationId xmlns:a16="http://schemas.microsoft.com/office/drawing/2014/main" id="{E39BB26C-56B7-88CC-BC12-5073796CAA7C}"/>
              </a:ext>
            </a:extLst>
          </p:cNvPr>
          <p:cNvSpPr txBox="1"/>
          <p:nvPr/>
        </p:nvSpPr>
        <p:spPr>
          <a:xfrm rot="16200000">
            <a:off x="2700408" y="1578784"/>
            <a:ext cx="1161981" cy="369332"/>
          </a:xfrm>
          <a:prstGeom prst="rect">
            <a:avLst/>
          </a:prstGeom>
          <a:noFill/>
        </p:spPr>
        <p:txBody>
          <a:bodyPr wrap="square">
            <a:spAutoFit/>
          </a:bodyPr>
          <a:lstStyle/>
          <a:p>
            <a:r>
              <a:rPr lang="en-US" b="1" i="1">
                <a:solidFill>
                  <a:schemeClr val="accent1">
                    <a:lumMod val="75000"/>
                  </a:schemeClr>
                </a:solidFill>
              </a:rPr>
              <a:t>unknown</a:t>
            </a:r>
            <a:endParaRPr lang="en-US" i="1"/>
          </a:p>
        </p:txBody>
      </p:sp>
      <p:grpSp>
        <p:nvGrpSpPr>
          <p:cNvPr id="189" name="Group 188">
            <a:extLst>
              <a:ext uri="{FF2B5EF4-FFF2-40B4-BE49-F238E27FC236}">
                <a16:creationId xmlns:a16="http://schemas.microsoft.com/office/drawing/2014/main" id="{E89F5778-CD8E-3CAD-3696-8E4FAEA1EB4D}"/>
              </a:ext>
            </a:extLst>
          </p:cNvPr>
          <p:cNvGrpSpPr/>
          <p:nvPr/>
        </p:nvGrpSpPr>
        <p:grpSpPr>
          <a:xfrm>
            <a:off x="5777934" y="2205505"/>
            <a:ext cx="1161526" cy="448653"/>
            <a:chOff x="4190259" y="1925481"/>
            <a:chExt cx="1161526" cy="448653"/>
          </a:xfrm>
        </p:grpSpPr>
        <p:sp>
          <p:nvSpPr>
            <p:cNvPr id="126" name="Freeform 125">
              <a:extLst>
                <a:ext uri="{FF2B5EF4-FFF2-40B4-BE49-F238E27FC236}">
                  <a16:creationId xmlns:a16="http://schemas.microsoft.com/office/drawing/2014/main" id="{769C5B42-F674-8980-3800-4DFB1D46B892}"/>
                </a:ext>
              </a:extLst>
            </p:cNvPr>
            <p:cNvSpPr/>
            <p:nvPr/>
          </p:nvSpPr>
          <p:spPr>
            <a:xfrm>
              <a:off x="4263881" y="1925481"/>
              <a:ext cx="1023730" cy="448653"/>
            </a:xfrm>
            <a:custGeom>
              <a:avLst/>
              <a:gdLst>
                <a:gd name="connsiteX0" fmla="*/ 1023730 w 1023730"/>
                <a:gd name="connsiteY0" fmla="*/ 151799 h 448653"/>
                <a:gd name="connsiteX1" fmla="*/ 506896 w 1023730"/>
                <a:gd name="connsiteY1" fmla="*/ 440034 h 448653"/>
                <a:gd name="connsiteX2" fmla="*/ 288235 w 1023730"/>
                <a:gd name="connsiteY2" fmla="*/ 340642 h 448653"/>
                <a:gd name="connsiteX3" fmla="*/ 218661 w 1023730"/>
                <a:gd name="connsiteY3" fmla="*/ 12651 h 448653"/>
                <a:gd name="connsiteX4" fmla="*/ 0 w 1023730"/>
                <a:gd name="connsiteY4" fmla="*/ 62347 h 448653"/>
                <a:gd name="connsiteX5" fmla="*/ 0 w 1023730"/>
                <a:gd name="connsiteY5" fmla="*/ 62347 h 44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730" h="448653">
                  <a:moveTo>
                    <a:pt x="1023730" y="151799"/>
                  </a:moveTo>
                  <a:cubicBezTo>
                    <a:pt x="826604" y="280179"/>
                    <a:pt x="629478" y="408560"/>
                    <a:pt x="506896" y="440034"/>
                  </a:cubicBezTo>
                  <a:cubicBezTo>
                    <a:pt x="384313" y="471508"/>
                    <a:pt x="336274" y="411872"/>
                    <a:pt x="288235" y="340642"/>
                  </a:cubicBezTo>
                  <a:cubicBezTo>
                    <a:pt x="240196" y="269412"/>
                    <a:pt x="266700" y="59033"/>
                    <a:pt x="218661" y="12651"/>
                  </a:cubicBezTo>
                  <a:cubicBezTo>
                    <a:pt x="170622" y="-33731"/>
                    <a:pt x="0" y="62347"/>
                    <a:pt x="0" y="62347"/>
                  </a:cubicBezTo>
                  <a:lnTo>
                    <a:pt x="0" y="62347"/>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7" name="Straight Arrow Connector 146">
              <a:extLst>
                <a:ext uri="{FF2B5EF4-FFF2-40B4-BE49-F238E27FC236}">
                  <a16:creationId xmlns:a16="http://schemas.microsoft.com/office/drawing/2014/main" id="{877A8900-91C3-98EF-999F-19BB6B79E9CC}"/>
                </a:ext>
              </a:extLst>
            </p:cNvPr>
            <p:cNvCxnSpPr>
              <a:cxnSpLocks/>
              <a:stCxn id="126" idx="4"/>
            </p:cNvCxnSpPr>
            <p:nvPr/>
          </p:nvCxnSpPr>
          <p:spPr>
            <a:xfrm flipH="1">
              <a:off x="4190259" y="1987828"/>
              <a:ext cx="73622" cy="6017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7" name="Oval 156">
              <a:extLst>
                <a:ext uri="{FF2B5EF4-FFF2-40B4-BE49-F238E27FC236}">
                  <a16:creationId xmlns:a16="http://schemas.microsoft.com/office/drawing/2014/main" id="{B124CE70-5AFC-B287-4078-7DFBA90D65BD}"/>
                </a:ext>
              </a:extLst>
            </p:cNvPr>
            <p:cNvSpPr/>
            <p:nvPr/>
          </p:nvSpPr>
          <p:spPr>
            <a:xfrm>
              <a:off x="5229935" y="2028854"/>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F83FE3F8-801A-D037-A54A-5E72BEF2FA9A}"/>
              </a:ext>
            </a:extLst>
          </p:cNvPr>
          <p:cNvGrpSpPr/>
          <p:nvPr/>
        </p:nvGrpSpPr>
        <p:grpSpPr>
          <a:xfrm>
            <a:off x="5487225" y="1684430"/>
            <a:ext cx="1742238" cy="949503"/>
            <a:chOff x="4101408" y="1539424"/>
            <a:chExt cx="1742238" cy="949503"/>
          </a:xfrm>
        </p:grpSpPr>
        <p:sp>
          <p:nvSpPr>
            <p:cNvPr id="40" name="Freeform 123">
              <a:extLst>
                <a:ext uri="{FF2B5EF4-FFF2-40B4-BE49-F238E27FC236}">
                  <a16:creationId xmlns:a16="http://schemas.microsoft.com/office/drawing/2014/main" id="{0E964718-155E-9A8F-FA9A-DBE63F492124}"/>
                </a:ext>
              </a:extLst>
            </p:cNvPr>
            <p:cNvSpPr/>
            <p:nvPr/>
          </p:nvSpPr>
          <p:spPr>
            <a:xfrm>
              <a:off x="4194307" y="1539424"/>
              <a:ext cx="1595141" cy="915543"/>
            </a:xfrm>
            <a:custGeom>
              <a:avLst/>
              <a:gdLst>
                <a:gd name="connsiteX0" fmla="*/ 1719470 w 1719470"/>
                <a:gd name="connsiteY0" fmla="*/ 915543 h 915543"/>
                <a:gd name="connsiteX1" fmla="*/ 1103243 w 1719470"/>
                <a:gd name="connsiteY1" fmla="*/ 60778 h 915543"/>
                <a:gd name="connsiteX2" fmla="*/ 0 w 1719470"/>
                <a:gd name="connsiteY2" fmla="*/ 80656 h 915543"/>
              </a:gdLst>
              <a:ahLst/>
              <a:cxnLst>
                <a:cxn ang="0">
                  <a:pos x="connsiteX0" y="connsiteY0"/>
                </a:cxn>
                <a:cxn ang="0">
                  <a:pos x="connsiteX1" y="connsiteY1"/>
                </a:cxn>
                <a:cxn ang="0">
                  <a:pos x="connsiteX2" y="connsiteY2"/>
                </a:cxn>
              </a:cxnLst>
              <a:rect l="l" t="t" r="r" b="b"/>
              <a:pathLst>
                <a:path w="1719470" h="915543">
                  <a:moveTo>
                    <a:pt x="1719470" y="915543"/>
                  </a:moveTo>
                  <a:cubicBezTo>
                    <a:pt x="1554645" y="557734"/>
                    <a:pt x="1389821" y="199926"/>
                    <a:pt x="1103243" y="60778"/>
                  </a:cubicBezTo>
                  <a:cubicBezTo>
                    <a:pt x="816665" y="-78370"/>
                    <a:pt x="177248" y="62434"/>
                    <a:pt x="0" y="80656"/>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a:extLst>
                <a:ext uri="{FF2B5EF4-FFF2-40B4-BE49-F238E27FC236}">
                  <a16:creationId xmlns:a16="http://schemas.microsoft.com/office/drawing/2014/main" id="{170BC87C-5619-6DF8-F0D1-571CE05F6375}"/>
                </a:ext>
              </a:extLst>
            </p:cNvPr>
            <p:cNvCxnSpPr>
              <a:cxnSpLocks/>
              <a:stCxn id="40" idx="2"/>
            </p:cNvCxnSpPr>
            <p:nvPr/>
          </p:nvCxnSpPr>
          <p:spPr>
            <a:xfrm flipH="1">
              <a:off x="4101408" y="1620080"/>
              <a:ext cx="92899" cy="77337"/>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3631CF41-1513-606E-B46C-3B7B48ADD80F}"/>
                </a:ext>
              </a:extLst>
            </p:cNvPr>
            <p:cNvSpPr/>
            <p:nvPr/>
          </p:nvSpPr>
          <p:spPr>
            <a:xfrm>
              <a:off x="5721796" y="2367077"/>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726AF8C0-41D1-1243-6850-A59CF6B4E591}"/>
              </a:ext>
            </a:extLst>
          </p:cNvPr>
          <p:cNvSpPr txBox="1"/>
          <p:nvPr/>
        </p:nvSpPr>
        <p:spPr>
          <a:xfrm>
            <a:off x="6306178" y="228488"/>
            <a:ext cx="5410850" cy="584775"/>
          </a:xfrm>
          <a:prstGeom prst="rect">
            <a:avLst/>
          </a:prstGeom>
          <a:noFill/>
        </p:spPr>
        <p:txBody>
          <a:bodyPr wrap="square">
            <a:spAutoFit/>
          </a:bodyPr>
          <a:lstStyle/>
          <a:p>
            <a:r>
              <a:rPr lang="en-US" sz="3200" b="0" dirty="0">
                <a:latin typeface="Helvetica" panose="020B0604020202020204" pitchFamily="34" charset="0"/>
                <a:cs typeface="Helvetica" panose="020B0604020202020204" pitchFamily="34" charset="0"/>
              </a:rPr>
              <a:t> </a:t>
            </a:r>
            <a:r>
              <a:rPr lang="en-US" sz="3200" b="0" i="1" dirty="0">
                <a:latin typeface="Helvetica" panose="020B0604020202020204" pitchFamily="34" charset="0"/>
                <a:cs typeface="Helvetica" panose="020B0604020202020204" pitchFamily="34" charset="0"/>
              </a:rPr>
              <a:t>and the Dragon of Chaos</a:t>
            </a:r>
            <a:endParaRPr lang="en-US" sz="3200" dirty="0">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ED0D4154-C1A9-8DAC-5F8E-87D91A91D1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9527" y="907676"/>
            <a:ext cx="7112060" cy="5968750"/>
          </a:xfrm>
          <a:prstGeom prst="snip2DiagRect">
            <a:avLst>
              <a:gd name="adj1" fmla="val 0"/>
              <a:gd name="adj2" fmla="val 16667"/>
            </a:avLst>
          </a:prstGeom>
          <a:solidFill>
            <a:srgbClr val="FFFFFF">
              <a:shade val="85000"/>
            </a:srgbClr>
          </a:solidFill>
          <a:ln w="1905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476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90"/>
                                        </p:tgtEl>
                                        <p:attrNameLst>
                                          <p:attrName>style.visibility</p:attrName>
                                        </p:attrNameLst>
                                      </p:cBhvr>
                                      <p:to>
                                        <p:strVal val="visible"/>
                                      </p:to>
                                    </p:set>
                                    <p:animEffect transition="in" filter="dissolve">
                                      <p:cBhvr>
                                        <p:cTn id="51" dur="500"/>
                                        <p:tgtEl>
                                          <p:spTgt spid="190"/>
                                        </p:tgtEl>
                                      </p:cBhvr>
                                    </p:animEffect>
                                  </p:childTnLst>
                                </p:cTn>
                              </p:par>
                            </p:childTnLst>
                          </p:cTn>
                        </p:par>
                        <p:par>
                          <p:cTn id="52" fill="hold">
                            <p:stCondLst>
                              <p:cond delay="500"/>
                            </p:stCondLst>
                            <p:childTnLst>
                              <p:par>
                                <p:cTn id="53" presetID="9" presetClass="entr" presetSubtype="0" fill="hold"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dissolve">
                                      <p:cBhvr>
                                        <p:cTn id="55" dur="500"/>
                                        <p:tgtEl>
                                          <p:spTgt spid="39"/>
                                        </p:tgtEl>
                                      </p:cBhvr>
                                    </p:animEffect>
                                  </p:childTnLst>
                                </p:cTn>
                              </p:par>
                            </p:childTnLst>
                          </p:cTn>
                        </p:par>
                        <p:par>
                          <p:cTn id="56" fill="hold">
                            <p:stCondLst>
                              <p:cond delay="1000"/>
                            </p:stCondLst>
                            <p:childTnLst>
                              <p:par>
                                <p:cTn id="57" presetID="9" presetClass="entr" presetSubtype="0" fill="hold" nodeType="afterEffect">
                                  <p:stCondLst>
                                    <p:cond delay="0"/>
                                  </p:stCondLst>
                                  <p:childTnLst>
                                    <p:set>
                                      <p:cBhvr>
                                        <p:cTn id="58" dur="1" fill="hold">
                                          <p:stCondLst>
                                            <p:cond delay="0"/>
                                          </p:stCondLst>
                                        </p:cTn>
                                        <p:tgtEl>
                                          <p:spTgt spid="189"/>
                                        </p:tgtEl>
                                        <p:attrNameLst>
                                          <p:attrName>style.visibility</p:attrName>
                                        </p:attrNameLst>
                                      </p:cBhvr>
                                      <p:to>
                                        <p:strVal val="visible"/>
                                      </p:to>
                                    </p:set>
                                    <p:animEffect transition="in" filter="dissolve">
                                      <p:cBhvr>
                                        <p:cTn id="59" dur="500"/>
                                        <p:tgtEl>
                                          <p:spTgt spid="189"/>
                                        </p:tgtEl>
                                      </p:cBhvr>
                                    </p:animEffect>
                                  </p:childTnLst>
                                </p:cTn>
                              </p:par>
                            </p:childTnLst>
                          </p:cTn>
                        </p:par>
                        <p:par>
                          <p:cTn id="60" fill="hold">
                            <p:stCondLst>
                              <p:cond delay="1500"/>
                            </p:stCondLst>
                            <p:childTnLst>
                              <p:par>
                                <p:cTn id="61" presetID="9" presetClass="entr" presetSubtype="0" fill="hold" nodeType="afterEffect">
                                  <p:stCondLst>
                                    <p:cond delay="0"/>
                                  </p:stCondLst>
                                  <p:childTnLst>
                                    <p:set>
                                      <p:cBhvr>
                                        <p:cTn id="62" dur="1" fill="hold">
                                          <p:stCondLst>
                                            <p:cond delay="0"/>
                                          </p:stCondLst>
                                        </p:cTn>
                                        <p:tgtEl>
                                          <p:spTgt spid="191"/>
                                        </p:tgtEl>
                                        <p:attrNameLst>
                                          <p:attrName>style.visibility</p:attrName>
                                        </p:attrNameLst>
                                      </p:cBhvr>
                                      <p:to>
                                        <p:strVal val="visible"/>
                                      </p:to>
                                    </p:set>
                                    <p:animEffect transition="in" filter="dissolve">
                                      <p:cBhvr>
                                        <p:cTn id="63" dur="500"/>
                                        <p:tgtEl>
                                          <p:spTgt spid="191"/>
                                        </p:tgtEl>
                                      </p:cBhvr>
                                    </p:animEffect>
                                  </p:childTnLst>
                                </p:cTn>
                              </p:par>
                            </p:childTnLst>
                          </p:cTn>
                        </p:par>
                        <p:par>
                          <p:cTn id="64" fill="hold">
                            <p:stCondLst>
                              <p:cond delay="2000"/>
                            </p:stCondLst>
                            <p:childTnLst>
                              <p:par>
                                <p:cTn id="65" presetID="9" presetClass="entr" presetSubtype="0" fill="hold" nodeType="afterEffect">
                                  <p:stCondLst>
                                    <p:cond delay="0"/>
                                  </p:stCondLst>
                                  <p:childTnLst>
                                    <p:set>
                                      <p:cBhvr>
                                        <p:cTn id="66" dur="1" fill="hold">
                                          <p:stCondLst>
                                            <p:cond delay="0"/>
                                          </p:stCondLst>
                                        </p:cTn>
                                        <p:tgtEl>
                                          <p:spTgt spid="194"/>
                                        </p:tgtEl>
                                        <p:attrNameLst>
                                          <p:attrName>style.visibility</p:attrName>
                                        </p:attrNameLst>
                                      </p:cBhvr>
                                      <p:to>
                                        <p:strVal val="visible"/>
                                      </p:to>
                                    </p:set>
                                    <p:animEffect transition="in" filter="dissolve">
                                      <p:cBhvr>
                                        <p:cTn id="67" dur="500"/>
                                        <p:tgtEl>
                                          <p:spTgt spid="194"/>
                                        </p:tgtEl>
                                      </p:cBhvr>
                                    </p:animEffect>
                                  </p:childTnLst>
                                </p:cTn>
                              </p:par>
                            </p:childTnLst>
                          </p:cTn>
                        </p:par>
                        <p:par>
                          <p:cTn id="68" fill="hold">
                            <p:stCondLst>
                              <p:cond delay="2500"/>
                            </p:stCondLst>
                            <p:childTnLst>
                              <p:par>
                                <p:cTn id="69" presetID="9" presetClass="entr" presetSubtype="0" fill="hold" nodeType="afterEffect">
                                  <p:stCondLst>
                                    <p:cond delay="0"/>
                                  </p:stCondLst>
                                  <p:childTnLst>
                                    <p:set>
                                      <p:cBhvr>
                                        <p:cTn id="70" dur="1" fill="hold">
                                          <p:stCondLst>
                                            <p:cond delay="0"/>
                                          </p:stCondLst>
                                        </p:cTn>
                                        <p:tgtEl>
                                          <p:spTgt spid="219"/>
                                        </p:tgtEl>
                                        <p:attrNameLst>
                                          <p:attrName>style.visibility</p:attrName>
                                        </p:attrNameLst>
                                      </p:cBhvr>
                                      <p:to>
                                        <p:strVal val="visible"/>
                                      </p:to>
                                    </p:set>
                                    <p:animEffect transition="in" filter="dissolve">
                                      <p:cBhvr>
                                        <p:cTn id="71" dur="500"/>
                                        <p:tgtEl>
                                          <p:spTgt spid="219"/>
                                        </p:tgtEl>
                                      </p:cBhvr>
                                    </p:animEffect>
                                  </p:childTnLst>
                                </p:cTn>
                              </p:par>
                            </p:childTnLst>
                          </p:cTn>
                        </p:par>
                        <p:par>
                          <p:cTn id="72" fill="hold">
                            <p:stCondLst>
                              <p:cond delay="3000"/>
                            </p:stCondLst>
                            <p:childTnLst>
                              <p:par>
                                <p:cTn id="73" presetID="9" presetClass="entr" presetSubtype="0" fill="hold" nodeType="afterEffect">
                                  <p:stCondLst>
                                    <p:cond delay="0"/>
                                  </p:stCondLst>
                                  <p:childTnLst>
                                    <p:set>
                                      <p:cBhvr>
                                        <p:cTn id="74" dur="1" fill="hold">
                                          <p:stCondLst>
                                            <p:cond delay="0"/>
                                          </p:stCondLst>
                                        </p:cTn>
                                        <p:tgtEl>
                                          <p:spTgt spid="199"/>
                                        </p:tgtEl>
                                        <p:attrNameLst>
                                          <p:attrName>style.visibility</p:attrName>
                                        </p:attrNameLst>
                                      </p:cBhvr>
                                      <p:to>
                                        <p:strVal val="visible"/>
                                      </p:to>
                                    </p:set>
                                    <p:animEffect transition="in" filter="dissolve">
                                      <p:cBhvr>
                                        <p:cTn id="75" dur="500"/>
                                        <p:tgtEl>
                                          <p:spTgt spid="199"/>
                                        </p:tgtEl>
                                      </p:cBhvr>
                                    </p:animEffect>
                                  </p:childTnLst>
                                </p:cTn>
                              </p:par>
                            </p:childTnLst>
                          </p:cTn>
                        </p:par>
                        <p:par>
                          <p:cTn id="76" fill="hold">
                            <p:stCondLst>
                              <p:cond delay="3500"/>
                            </p:stCondLst>
                            <p:childTnLst>
                              <p:par>
                                <p:cTn id="77" presetID="9" presetClass="entr" presetSubtype="0" fill="hold" nodeType="afterEffect">
                                  <p:stCondLst>
                                    <p:cond delay="0"/>
                                  </p:stCondLst>
                                  <p:childTnLst>
                                    <p:set>
                                      <p:cBhvr>
                                        <p:cTn id="78" dur="1" fill="hold">
                                          <p:stCondLst>
                                            <p:cond delay="0"/>
                                          </p:stCondLst>
                                        </p:cTn>
                                        <p:tgtEl>
                                          <p:spTgt spid="225"/>
                                        </p:tgtEl>
                                        <p:attrNameLst>
                                          <p:attrName>style.visibility</p:attrName>
                                        </p:attrNameLst>
                                      </p:cBhvr>
                                      <p:to>
                                        <p:strVal val="visible"/>
                                      </p:to>
                                    </p:set>
                                    <p:animEffect transition="in" filter="dissolve">
                                      <p:cBhvr>
                                        <p:cTn id="79" dur="1000"/>
                                        <p:tgtEl>
                                          <p:spTgt spid="225"/>
                                        </p:tgtEl>
                                      </p:cBhvr>
                                    </p:animEffect>
                                  </p:childTnLst>
                                </p:cTn>
                              </p:par>
                            </p:childTnLst>
                          </p:cTn>
                        </p:par>
                        <p:par>
                          <p:cTn id="80" fill="hold">
                            <p:stCondLst>
                              <p:cond delay="4500"/>
                            </p:stCondLst>
                            <p:childTnLst>
                              <p:par>
                                <p:cTn id="81" presetID="9" presetClass="entr" presetSubtype="0" fill="hold" nodeType="afterEffect">
                                  <p:stCondLst>
                                    <p:cond delay="0"/>
                                  </p:stCondLst>
                                  <p:childTnLst>
                                    <p:set>
                                      <p:cBhvr>
                                        <p:cTn id="82" dur="1" fill="hold">
                                          <p:stCondLst>
                                            <p:cond delay="0"/>
                                          </p:stCondLst>
                                        </p:cTn>
                                        <p:tgtEl>
                                          <p:spTgt spid="195"/>
                                        </p:tgtEl>
                                        <p:attrNameLst>
                                          <p:attrName>style.visibility</p:attrName>
                                        </p:attrNameLst>
                                      </p:cBhvr>
                                      <p:to>
                                        <p:strVal val="visible"/>
                                      </p:to>
                                    </p:set>
                                    <p:animEffect transition="in" filter="dissolve">
                                      <p:cBhvr>
                                        <p:cTn id="83" dur="1000"/>
                                        <p:tgtEl>
                                          <p:spTgt spid="195"/>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nodeType="clickEffect">
                                  <p:stCondLst>
                                    <p:cond delay="0"/>
                                  </p:stCondLst>
                                  <p:childTnLst>
                                    <p:set>
                                      <p:cBhvr>
                                        <p:cTn id="87" dur="1" fill="hold">
                                          <p:stCondLst>
                                            <p:cond delay="0"/>
                                          </p:stCondLst>
                                        </p:cTn>
                                        <p:tgtEl>
                                          <p:spTgt spid="97"/>
                                        </p:tgtEl>
                                        <p:attrNameLst>
                                          <p:attrName>style.visibility</p:attrName>
                                        </p:attrNameLst>
                                      </p:cBhvr>
                                      <p:to>
                                        <p:strVal val="visible"/>
                                      </p:to>
                                    </p:set>
                                    <p:animEffect transition="in" filter="dissolve">
                                      <p:cBhvr>
                                        <p:cTn id="88" dur="1000"/>
                                        <p:tgtEl>
                                          <p:spTgt spid="97"/>
                                        </p:tgtEl>
                                      </p:cBhvr>
                                    </p:animEffect>
                                  </p:childTnLst>
                                </p:cTn>
                              </p:par>
                              <p:par>
                                <p:cTn id="89" presetID="9" presetClass="entr" presetSubtype="0" fill="hold" nodeType="withEffect">
                                  <p:stCondLst>
                                    <p:cond delay="0"/>
                                  </p:stCondLst>
                                  <p:childTnLst>
                                    <p:set>
                                      <p:cBhvr>
                                        <p:cTn id="90" dur="1" fill="hold">
                                          <p:stCondLst>
                                            <p:cond delay="0"/>
                                          </p:stCondLst>
                                        </p:cTn>
                                        <p:tgtEl>
                                          <p:spTgt spid="185"/>
                                        </p:tgtEl>
                                        <p:attrNameLst>
                                          <p:attrName>style.visibility</p:attrName>
                                        </p:attrNameLst>
                                      </p:cBhvr>
                                      <p:to>
                                        <p:strVal val="visible"/>
                                      </p:to>
                                    </p:set>
                                    <p:animEffect transition="in" filter="dissolve">
                                      <p:cBhvr>
                                        <p:cTn id="91" dur="1000"/>
                                        <p:tgtEl>
                                          <p:spTgt spid="185"/>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nodeType="clickEffect">
                                  <p:stCondLst>
                                    <p:cond delay="0"/>
                                  </p:stCondLst>
                                  <p:childTnLst>
                                    <p:set>
                                      <p:cBhvr>
                                        <p:cTn id="95" dur="1" fill="hold">
                                          <p:stCondLst>
                                            <p:cond delay="0"/>
                                          </p:stCondLst>
                                        </p:cTn>
                                        <p:tgtEl>
                                          <p:spTgt spid="203"/>
                                        </p:tgtEl>
                                        <p:attrNameLst>
                                          <p:attrName>style.visibility</p:attrName>
                                        </p:attrNameLst>
                                      </p:cBhvr>
                                      <p:to>
                                        <p:strVal val="visible"/>
                                      </p:to>
                                    </p:set>
                                    <p:animEffect transition="in" filter="dissolve">
                                      <p:cBhvr>
                                        <p:cTn id="96" dur="1000"/>
                                        <p:tgtEl>
                                          <p:spTgt spid="203"/>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dissolve">
                                      <p:cBhvr>
                                        <p:cTn id="99" dur="1000"/>
                                        <p:tgtEl>
                                          <p:spTgt spid="202"/>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241"/>
                                        </p:tgtEl>
                                        <p:attrNameLst>
                                          <p:attrName>style.visibility</p:attrName>
                                        </p:attrNameLst>
                                      </p:cBhvr>
                                      <p:to>
                                        <p:strVal val="visible"/>
                                      </p:to>
                                    </p:set>
                                    <p:animEffect transition="in" filter="dissolve">
                                      <p:cBhvr>
                                        <p:cTn id="102" dur="1000"/>
                                        <p:tgtEl>
                                          <p:spTgt spid="241"/>
                                        </p:tgtEl>
                                      </p:cBhvr>
                                    </p:animEffect>
                                  </p:childTnLst>
                                </p:cTn>
                              </p:par>
                              <p:par>
                                <p:cTn id="103" presetID="9" presetClass="entr" presetSubtype="0" fill="hold" nodeType="withEffect">
                                  <p:stCondLst>
                                    <p:cond delay="0"/>
                                  </p:stCondLst>
                                  <p:childTnLst>
                                    <p:set>
                                      <p:cBhvr>
                                        <p:cTn id="104" dur="1" fill="hold">
                                          <p:stCondLst>
                                            <p:cond delay="0"/>
                                          </p:stCondLst>
                                        </p:cTn>
                                        <p:tgtEl>
                                          <p:spTgt spid="201"/>
                                        </p:tgtEl>
                                        <p:attrNameLst>
                                          <p:attrName>style.visibility</p:attrName>
                                        </p:attrNameLst>
                                      </p:cBhvr>
                                      <p:to>
                                        <p:strVal val="visible"/>
                                      </p:to>
                                    </p:set>
                                    <p:animEffect transition="in" filter="dissolve">
                                      <p:cBhvr>
                                        <p:cTn id="105" dur="1000"/>
                                        <p:tgtEl>
                                          <p:spTgt spid="201"/>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200"/>
                                        </p:tgtEl>
                                        <p:attrNameLst>
                                          <p:attrName>style.visibility</p:attrName>
                                        </p:attrNameLst>
                                      </p:cBhvr>
                                      <p:to>
                                        <p:strVal val="visible"/>
                                      </p:to>
                                    </p:set>
                                    <p:animEffect transition="in" filter="dissolve">
                                      <p:cBhvr>
                                        <p:cTn id="108" dur="1000"/>
                                        <p:tgtEl>
                                          <p:spTgt spid="200"/>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240"/>
                                        </p:tgtEl>
                                        <p:attrNameLst>
                                          <p:attrName>style.visibility</p:attrName>
                                        </p:attrNameLst>
                                      </p:cBhvr>
                                      <p:to>
                                        <p:strVal val="visible"/>
                                      </p:to>
                                    </p:set>
                                    <p:animEffect transition="in" filter="dissolve">
                                      <p:cBhvr>
                                        <p:cTn id="111" dur="1000"/>
                                        <p:tgtEl>
                                          <p:spTgt spid="240"/>
                                        </p:tgtEl>
                                      </p:cBhvr>
                                    </p:animEffect>
                                  </p:childTnLst>
                                </p:cTn>
                              </p:par>
                            </p:childTnLst>
                          </p:cTn>
                        </p:par>
                      </p:childTnLst>
                    </p:cTn>
                  </p:par>
                  <p:par>
                    <p:cTn id="112" fill="hold">
                      <p:stCondLst>
                        <p:cond delay="indefinite"/>
                      </p:stCondLst>
                      <p:childTnLst>
                        <p:par>
                          <p:cTn id="113" fill="hold">
                            <p:stCondLst>
                              <p:cond delay="0"/>
                            </p:stCondLst>
                            <p:childTnLst>
                              <p:par>
                                <p:cTn id="114" presetID="0" presetClass="path" presetSubtype="0" accel="50000" decel="50000" fill="hold" grpId="1" nodeType="clickEffect">
                                  <p:stCondLst>
                                    <p:cond delay="0"/>
                                  </p:stCondLst>
                                  <p:childTnLst>
                                    <p:animMotion origin="layout" path="M -1.25E-6 -1.48148E-6 L 0.05768 0.00093 " pathEditMode="relative" rAng="0" ptsTypes="AA">
                                      <p:cBhvr>
                                        <p:cTn id="115" dur="2000" fill="hold"/>
                                        <p:tgtEl>
                                          <p:spTgt spid="200"/>
                                        </p:tgtEl>
                                        <p:attrNameLst>
                                          <p:attrName>ppt_x</p:attrName>
                                          <p:attrName>ppt_y</p:attrName>
                                        </p:attrNameLst>
                                      </p:cBhvr>
                                      <p:rCtr x="2878" y="46"/>
                                    </p:animMotion>
                                  </p:childTnLst>
                                </p:cTn>
                              </p:par>
                              <p:par>
                                <p:cTn id="116" presetID="0" presetClass="path" presetSubtype="0" accel="50000" decel="50000" fill="hold" nodeType="withEffect">
                                  <p:stCondLst>
                                    <p:cond delay="0"/>
                                  </p:stCondLst>
                                  <p:childTnLst>
                                    <p:animMotion origin="layout" path="M 2.08333E-7 -1.85185E-6 L 0.05768 0.00093 " pathEditMode="relative" rAng="0" ptsTypes="AA">
                                      <p:cBhvr>
                                        <p:cTn id="117" dur="2000" fill="hold"/>
                                        <p:tgtEl>
                                          <p:spTgt spid="201"/>
                                        </p:tgtEl>
                                        <p:attrNameLst>
                                          <p:attrName>ppt_x</p:attrName>
                                          <p:attrName>ppt_y</p:attrName>
                                        </p:attrNameLst>
                                      </p:cBhvr>
                                      <p:rCtr x="2878" y="46"/>
                                    </p:animMotion>
                                  </p:childTnLst>
                                </p:cTn>
                              </p:par>
                              <p:par>
                                <p:cTn id="118" presetID="0" presetClass="path" presetSubtype="0" accel="50000" decel="50000" fill="hold" grpId="1" nodeType="withEffect">
                                  <p:stCondLst>
                                    <p:cond delay="0"/>
                                  </p:stCondLst>
                                  <p:childTnLst>
                                    <p:animMotion origin="layout" path="M 4.16667E-6 3.7037E-7 L 0.05768 0.00093 " pathEditMode="relative" rAng="0" ptsTypes="AA">
                                      <p:cBhvr>
                                        <p:cTn id="119" dur="2000" fill="hold"/>
                                        <p:tgtEl>
                                          <p:spTgt spid="240"/>
                                        </p:tgtEl>
                                        <p:attrNameLst>
                                          <p:attrName>ppt_x</p:attrName>
                                          <p:attrName>ppt_y</p:attrName>
                                        </p:attrNameLst>
                                      </p:cBhvr>
                                      <p:rCtr x="2878" y="46"/>
                                    </p:animMotion>
                                  </p:childTnLst>
                                </p:cTn>
                              </p:par>
                              <p:par>
                                <p:cTn id="120" presetID="0" presetClass="path" presetSubtype="0" accel="50000" decel="50000" fill="hold" grpId="1" nodeType="withEffect">
                                  <p:stCondLst>
                                    <p:cond delay="0"/>
                                  </p:stCondLst>
                                  <p:childTnLst>
                                    <p:animMotion origin="layout" path="M 2.29167E-6 -3.7037E-7 L -0.00248 -0.10208 " pathEditMode="relative" rAng="0" ptsTypes="AA">
                                      <p:cBhvr>
                                        <p:cTn id="121" dur="2000" fill="hold"/>
                                        <p:tgtEl>
                                          <p:spTgt spid="202"/>
                                        </p:tgtEl>
                                        <p:attrNameLst>
                                          <p:attrName>ppt_x</p:attrName>
                                          <p:attrName>ppt_y</p:attrName>
                                        </p:attrNameLst>
                                      </p:cBhvr>
                                      <p:rCtr x="-130" y="-5116"/>
                                    </p:animMotion>
                                  </p:childTnLst>
                                </p:cTn>
                              </p:par>
                              <p:par>
                                <p:cTn id="122" presetID="0" presetClass="path" presetSubtype="0" accel="50000" decel="50000" fill="hold" nodeType="withEffect">
                                  <p:stCondLst>
                                    <p:cond delay="0"/>
                                  </p:stCondLst>
                                  <p:childTnLst>
                                    <p:animMotion origin="layout" path="M 2.70833E-6 -1.48148E-6 L -0.00248 -0.10208 " pathEditMode="relative" rAng="0" ptsTypes="AA">
                                      <p:cBhvr>
                                        <p:cTn id="123" dur="2000" fill="hold"/>
                                        <p:tgtEl>
                                          <p:spTgt spid="203"/>
                                        </p:tgtEl>
                                        <p:attrNameLst>
                                          <p:attrName>ppt_x</p:attrName>
                                          <p:attrName>ppt_y</p:attrName>
                                        </p:attrNameLst>
                                      </p:cBhvr>
                                      <p:rCtr x="-130" y="-5116"/>
                                    </p:animMotion>
                                  </p:childTnLst>
                                </p:cTn>
                              </p:par>
                              <p:par>
                                <p:cTn id="124" presetID="0" presetClass="path" presetSubtype="0" accel="50000" decel="50000" fill="hold" grpId="1" nodeType="withEffect">
                                  <p:stCondLst>
                                    <p:cond delay="0"/>
                                  </p:stCondLst>
                                  <p:childTnLst>
                                    <p:animMotion origin="layout" path="M -4.79167E-6 -2.59259E-6 L -0.00247 -0.10208 " pathEditMode="relative" rAng="0" ptsTypes="AA">
                                      <p:cBhvr>
                                        <p:cTn id="125" dur="2000" fill="hold"/>
                                        <p:tgtEl>
                                          <p:spTgt spid="241"/>
                                        </p:tgtEl>
                                        <p:attrNameLst>
                                          <p:attrName>ppt_x</p:attrName>
                                          <p:attrName>ppt_y</p:attrName>
                                        </p:attrNameLst>
                                      </p:cBhvr>
                                      <p:rCtr x="-130" y="-5116"/>
                                    </p:animMotion>
                                  </p:childTnLst>
                                </p:cTn>
                              </p:par>
                              <p:par>
                                <p:cTn id="126" presetID="6" presetClass="emph" presetSubtype="0" fill="hold" grpId="1" nodeType="withEffect">
                                  <p:stCondLst>
                                    <p:cond delay="0"/>
                                  </p:stCondLst>
                                  <p:childTnLst>
                                    <p:animScale>
                                      <p:cBhvr>
                                        <p:cTn id="127" dur="2000" fill="hold"/>
                                        <p:tgtEl>
                                          <p:spTgt spid="31"/>
                                        </p:tgtEl>
                                      </p:cBhvr>
                                      <p:by x="50000" y="50000"/>
                                    </p:animScale>
                                  </p:childTnLst>
                                </p:cTn>
                              </p:par>
                              <p:par>
                                <p:cTn id="128" presetID="0" presetClass="path" presetSubtype="0" accel="50000" decel="50000" fill="hold" grpId="2" nodeType="withEffect">
                                  <p:stCondLst>
                                    <p:cond delay="0"/>
                                  </p:stCondLst>
                                  <p:childTnLst>
                                    <p:animMotion origin="layout" path="M 4.58333E-6 -4.81481E-6 L 0.03125 -0.05046 " pathEditMode="relative" rAng="0" ptsTypes="AA">
                                      <p:cBhvr>
                                        <p:cTn id="129" dur="2000" fill="hold"/>
                                        <p:tgtEl>
                                          <p:spTgt spid="31"/>
                                        </p:tgtEl>
                                        <p:attrNameLst>
                                          <p:attrName>ppt_x</p:attrName>
                                          <p:attrName>ppt_y</p:attrName>
                                        </p:attrNameLst>
                                      </p:cBhvr>
                                      <p:rCtr x="1563" y="-2523"/>
                                    </p:animMotion>
                                  </p:childTnLst>
                                </p:cTn>
                              </p:par>
                              <p:par>
                                <p:cTn id="130" presetID="1" presetClass="entr" presetSubtype="0" fill="hold" grpId="0" nodeType="withEffect">
                                  <p:stCondLst>
                                    <p:cond delay="0"/>
                                  </p:stCondLst>
                                  <p:childTnLst>
                                    <p:set>
                                      <p:cBhvr>
                                        <p:cTn id="131" dur="1" fill="hold">
                                          <p:stCondLst>
                                            <p:cond delay="0"/>
                                          </p:stCondLst>
                                        </p:cTn>
                                        <p:tgtEl>
                                          <p:spTgt spid="14"/>
                                        </p:tgtEl>
                                        <p:attrNameLst>
                                          <p:attrName>style.visibility</p:attrName>
                                        </p:attrNameLst>
                                      </p:cBhvr>
                                      <p:to>
                                        <p:strVal val="visible"/>
                                      </p:to>
                                    </p:set>
                                  </p:childTnLst>
                                </p:cTn>
                              </p:par>
                              <p:par>
                                <p:cTn id="132" presetID="6" presetClass="emph" presetSubtype="0" fill="hold" grpId="1" nodeType="withEffect">
                                  <p:stCondLst>
                                    <p:cond delay="0"/>
                                  </p:stCondLst>
                                  <p:childTnLst>
                                    <p:animScale>
                                      <p:cBhvr>
                                        <p:cTn id="133" dur="2000" fill="hold"/>
                                        <p:tgtEl>
                                          <p:spTgt spid="14"/>
                                        </p:tgtEl>
                                      </p:cBhvr>
                                      <p:by x="150000" y="150000"/>
                                    </p:animScale>
                                  </p:childTnLst>
                                </p:cTn>
                              </p:par>
                              <p:par>
                                <p:cTn id="134" presetID="0" presetClass="path" presetSubtype="0" accel="50000" decel="50000" fill="hold" grpId="2" nodeType="withEffect">
                                  <p:stCondLst>
                                    <p:cond delay="0"/>
                                  </p:stCondLst>
                                  <p:childTnLst>
                                    <p:animMotion origin="layout" path="M -1.04167E-6 -1.85185E-6 L 0.03672 -0.05995 " pathEditMode="relative" rAng="0" ptsTypes="AA">
                                      <p:cBhvr>
                                        <p:cTn id="135" dur="2000" fill="hold"/>
                                        <p:tgtEl>
                                          <p:spTgt spid="14"/>
                                        </p:tgtEl>
                                        <p:attrNameLst>
                                          <p:attrName>ppt_x</p:attrName>
                                          <p:attrName>ppt_y</p:attrName>
                                        </p:attrNameLst>
                                      </p:cBhvr>
                                      <p:rCtr x="1836" y="-3009"/>
                                    </p:animMotion>
                                  </p:childTnLst>
                                </p:cTn>
                              </p:par>
                              <p:par>
                                <p:cTn id="136" presetID="0" presetClass="path" presetSubtype="0" accel="50000" decel="50000" fill="hold" nodeType="withEffect">
                                  <p:stCondLst>
                                    <p:cond delay="0"/>
                                  </p:stCondLst>
                                  <p:childTnLst>
                                    <p:animMotion origin="layout" path="M 0.00638 -0.00069 L 0.00638 -0.09745 " pathEditMode="relative" ptsTypes="AA">
                                      <p:cBhvr>
                                        <p:cTn id="137" dur="2000" fill="hold"/>
                                        <p:tgtEl>
                                          <p:spTgt spid="97"/>
                                        </p:tgtEl>
                                        <p:attrNameLst>
                                          <p:attrName>ppt_x</p:attrName>
                                          <p:attrName>ppt_y</p:attrName>
                                        </p:attrNameLst>
                                      </p:cBhvr>
                                    </p:animMotion>
                                  </p:childTnLst>
                                </p:cTn>
                              </p:par>
                              <p:par>
                                <p:cTn id="138" presetID="0" presetClass="path" presetSubtype="0" accel="50000" decel="50000" fill="hold" nodeType="withEffect">
                                  <p:stCondLst>
                                    <p:cond delay="0"/>
                                  </p:stCondLst>
                                  <p:childTnLst>
                                    <p:animMotion origin="layout" path="M -0.00117 -0.00069 L 0.05703 -0.00069 " pathEditMode="relative" ptsTypes="AA">
                                      <p:cBhvr>
                                        <p:cTn id="139" dur="2000" fill="hold"/>
                                        <p:tgtEl>
                                          <p:spTgt spid="18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31" grpId="0" animBg="1"/>
      <p:bldP spid="31" grpId="1" animBg="1"/>
      <p:bldP spid="31" grpId="2" animBg="1"/>
      <p:bldP spid="202" grpId="0" animBg="1"/>
      <p:bldP spid="202" grpId="1" animBg="1"/>
      <p:bldP spid="200" grpId="0" animBg="1"/>
      <p:bldP spid="200" grpId="1" animBg="1"/>
      <p:bldP spid="15" grpId="0"/>
      <p:bldP spid="17" grpId="0"/>
      <p:bldP spid="19" grpId="0"/>
      <p:bldP spid="20" grpId="0"/>
      <p:bldP spid="240" grpId="0"/>
      <p:bldP spid="240" grpId="1"/>
      <p:bldP spid="241" grpId="0"/>
      <p:bldP spid="241" grpId="1"/>
      <p:bldP spid="8" grpId="0"/>
      <p:bldP spid="9" grpId="0"/>
      <p:bldP spid="10" grpId="0"/>
      <p:bldP spid="22" grpId="0"/>
      <p:bldP spid="2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9A89DE-E040-19E3-2A5E-E8023ADB857D}"/>
              </a:ext>
            </a:extLst>
          </p:cNvPr>
          <p:cNvSpPr txBox="1"/>
          <p:nvPr/>
        </p:nvSpPr>
        <p:spPr>
          <a:xfrm>
            <a:off x="2813257" y="-42727"/>
            <a:ext cx="632131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black"/>
                </a:solidFill>
                <a:effectLst/>
                <a:uLnTx/>
                <a:uFillTx/>
                <a:cs typeface="Helvetica" panose="020B0604020202020204" pitchFamily="34" charset="0"/>
              </a:rPr>
              <a:t>Discovery Process</a:t>
            </a:r>
          </a:p>
        </p:txBody>
      </p:sp>
      <p:pic>
        <p:nvPicPr>
          <p:cNvPr id="22" name="Picture 2" descr="A picture containing fireworks, outdoor object&#10;&#10;Description automatically generated">
            <a:extLst>
              <a:ext uri="{FF2B5EF4-FFF2-40B4-BE49-F238E27FC236}">
                <a16:creationId xmlns:a16="http://schemas.microsoft.com/office/drawing/2014/main" id="{4565401C-383A-3EA7-52D8-A36959F24D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59" t="17503" r="32662" b="26262"/>
          <a:stretch/>
        </p:blipFill>
        <p:spPr bwMode="auto">
          <a:xfrm>
            <a:off x="2880360" y="1875388"/>
            <a:ext cx="3946823" cy="3799680"/>
          </a:xfrm>
          <a:prstGeom prst="rect">
            <a:avLst/>
          </a:prstGeom>
          <a:noFill/>
          <a:extLst>
            <a:ext uri="{909E8E84-426E-40DD-AFC4-6F175D3DCCD1}">
              <a14:hiddenFill xmlns:a14="http://schemas.microsoft.com/office/drawing/2010/main">
                <a:solidFill>
                  <a:srgbClr val="FFFFFF"/>
                </a:solidFill>
              </a14:hiddenFill>
            </a:ext>
          </a:extLst>
        </p:spPr>
      </p:pic>
      <p:sp>
        <p:nvSpPr>
          <p:cNvPr id="23" name="Trapezoid 22">
            <a:extLst>
              <a:ext uri="{FF2B5EF4-FFF2-40B4-BE49-F238E27FC236}">
                <a16:creationId xmlns:a16="http://schemas.microsoft.com/office/drawing/2014/main" id="{59A4BAE6-B8A5-3933-32BA-BE6B0E59D597}"/>
              </a:ext>
            </a:extLst>
          </p:cNvPr>
          <p:cNvSpPr/>
          <p:nvPr/>
        </p:nvSpPr>
        <p:spPr>
          <a:xfrm rot="5400000">
            <a:off x="3953440" y="3601538"/>
            <a:ext cx="2871348" cy="509762"/>
          </a:xfrm>
          <a:prstGeom prst="trapezoid">
            <a:avLst>
              <a:gd name="adj" fmla="val 62788"/>
            </a:avLst>
          </a:prstGeom>
          <a:solidFill>
            <a:srgbClr val="9EDDF5"/>
          </a:solidFill>
          <a:ln>
            <a:noFill/>
          </a:ln>
          <a:effectLst>
            <a:outerShdw blurRad="304800" dist="762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3CFD670-08B4-6ADD-A93B-5823C352FF3A}"/>
              </a:ext>
            </a:extLst>
          </p:cNvPr>
          <p:cNvSpPr txBox="1"/>
          <p:nvPr/>
        </p:nvSpPr>
        <p:spPr>
          <a:xfrm>
            <a:off x="1125295" y="1762246"/>
            <a:ext cx="2403349"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Societal Needs</a:t>
            </a:r>
          </a:p>
        </p:txBody>
      </p:sp>
      <p:sp>
        <p:nvSpPr>
          <p:cNvPr id="25" name="TextBox 24">
            <a:extLst>
              <a:ext uri="{FF2B5EF4-FFF2-40B4-BE49-F238E27FC236}">
                <a16:creationId xmlns:a16="http://schemas.microsoft.com/office/drawing/2014/main" id="{7A1878F3-841A-0716-EC56-BFAE058536B6}"/>
              </a:ext>
            </a:extLst>
          </p:cNvPr>
          <p:cNvSpPr txBox="1"/>
          <p:nvPr/>
        </p:nvSpPr>
        <p:spPr>
          <a:xfrm>
            <a:off x="855664" y="2373436"/>
            <a:ext cx="2403349"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Policy Topics</a:t>
            </a:r>
          </a:p>
        </p:txBody>
      </p:sp>
      <p:sp>
        <p:nvSpPr>
          <p:cNvPr id="26" name="TextBox 25">
            <a:extLst>
              <a:ext uri="{FF2B5EF4-FFF2-40B4-BE49-F238E27FC236}">
                <a16:creationId xmlns:a16="http://schemas.microsoft.com/office/drawing/2014/main" id="{7B02E15D-A57A-4C27-4470-4B07F7CE5E4A}"/>
              </a:ext>
            </a:extLst>
          </p:cNvPr>
          <p:cNvSpPr txBox="1"/>
          <p:nvPr/>
        </p:nvSpPr>
        <p:spPr>
          <a:xfrm>
            <a:off x="586034" y="2984626"/>
            <a:ext cx="2403349"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Emerging Trends</a:t>
            </a:r>
          </a:p>
        </p:txBody>
      </p:sp>
      <p:sp>
        <p:nvSpPr>
          <p:cNvPr id="27" name="TextBox 26">
            <a:extLst>
              <a:ext uri="{FF2B5EF4-FFF2-40B4-BE49-F238E27FC236}">
                <a16:creationId xmlns:a16="http://schemas.microsoft.com/office/drawing/2014/main" id="{9126D24B-8147-13C6-DC7C-F2D64291A698}"/>
              </a:ext>
            </a:extLst>
          </p:cNvPr>
          <p:cNvSpPr txBox="1"/>
          <p:nvPr/>
        </p:nvSpPr>
        <p:spPr>
          <a:xfrm>
            <a:off x="316404" y="3595816"/>
            <a:ext cx="2403349"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New Capabilities</a:t>
            </a:r>
          </a:p>
        </p:txBody>
      </p:sp>
      <p:sp>
        <p:nvSpPr>
          <p:cNvPr id="28" name="TextBox 27">
            <a:extLst>
              <a:ext uri="{FF2B5EF4-FFF2-40B4-BE49-F238E27FC236}">
                <a16:creationId xmlns:a16="http://schemas.microsoft.com/office/drawing/2014/main" id="{8600E48F-8FBC-BDB0-C9E7-9FCFEC5705FE}"/>
              </a:ext>
            </a:extLst>
          </p:cNvPr>
          <p:cNvSpPr txBox="1"/>
          <p:nvPr/>
        </p:nvSpPr>
        <p:spPr>
          <a:xfrm>
            <a:off x="300293" y="4207006"/>
            <a:ext cx="2580067"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Threats &amp; Weaknesses</a:t>
            </a:r>
          </a:p>
        </p:txBody>
      </p:sp>
      <p:sp>
        <p:nvSpPr>
          <p:cNvPr id="29" name="TextBox 28">
            <a:extLst>
              <a:ext uri="{FF2B5EF4-FFF2-40B4-BE49-F238E27FC236}">
                <a16:creationId xmlns:a16="http://schemas.microsoft.com/office/drawing/2014/main" id="{65AB2D06-1D78-1F47-5C4B-B67824F3ABB6}"/>
              </a:ext>
            </a:extLst>
          </p:cNvPr>
          <p:cNvSpPr txBox="1"/>
          <p:nvPr/>
        </p:nvSpPr>
        <p:spPr>
          <a:xfrm>
            <a:off x="801154" y="4818196"/>
            <a:ext cx="2403349"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Market Movements</a:t>
            </a:r>
          </a:p>
        </p:txBody>
      </p:sp>
      <p:sp>
        <p:nvSpPr>
          <p:cNvPr id="30" name="TextBox 29">
            <a:extLst>
              <a:ext uri="{FF2B5EF4-FFF2-40B4-BE49-F238E27FC236}">
                <a16:creationId xmlns:a16="http://schemas.microsoft.com/office/drawing/2014/main" id="{2A269439-126F-833F-9BEC-1870E11EF948}"/>
              </a:ext>
            </a:extLst>
          </p:cNvPr>
          <p:cNvSpPr txBox="1"/>
          <p:nvPr/>
        </p:nvSpPr>
        <p:spPr>
          <a:xfrm>
            <a:off x="1125296" y="5429384"/>
            <a:ext cx="2403349" cy="369332"/>
          </a:xfrm>
          <a:prstGeom prst="rect">
            <a:avLst/>
          </a:prstGeom>
          <a:noFill/>
        </p:spPr>
        <p:txBody>
          <a:bodyPr wrap="square" rtlCol="0">
            <a:spAutoFit/>
          </a:bodyPr>
          <a:lstStyle/>
          <a:p>
            <a:pPr algn="r"/>
            <a:r>
              <a:rPr lang="en-US">
                <a:latin typeface="Helvetica" panose="020B0604020202020204" pitchFamily="34" charset="0"/>
                <a:cs typeface="Helvetica" panose="020B0604020202020204" pitchFamily="34" charset="0"/>
              </a:rPr>
              <a:t>Scientific Discoveries</a:t>
            </a:r>
          </a:p>
        </p:txBody>
      </p:sp>
      <p:sp>
        <p:nvSpPr>
          <p:cNvPr id="33" name="Oval 32">
            <a:extLst>
              <a:ext uri="{FF2B5EF4-FFF2-40B4-BE49-F238E27FC236}">
                <a16:creationId xmlns:a16="http://schemas.microsoft.com/office/drawing/2014/main" id="{CC140FE7-AA19-EA1D-413A-DA2274B4AF76}"/>
              </a:ext>
            </a:extLst>
          </p:cNvPr>
          <p:cNvSpPr/>
          <p:nvPr/>
        </p:nvSpPr>
        <p:spPr>
          <a:xfrm>
            <a:off x="5014077" y="2417994"/>
            <a:ext cx="229178" cy="2871348"/>
          </a:xfrm>
          <a:prstGeom prst="ellipse">
            <a:avLst/>
          </a:prstGeom>
          <a:solidFill>
            <a:srgbClr val="273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0DAFD96-37DF-2793-1627-9F66795E0575}"/>
              </a:ext>
            </a:extLst>
          </p:cNvPr>
          <p:cNvSpPr/>
          <p:nvPr/>
        </p:nvSpPr>
        <p:spPr>
          <a:xfrm>
            <a:off x="6598005" y="3394953"/>
            <a:ext cx="229178" cy="953311"/>
          </a:xfrm>
          <a:prstGeom prst="ellipse">
            <a:avLst/>
          </a:prstGeom>
          <a:solidFill>
            <a:srgbClr val="9EDD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eft Brace 34">
            <a:extLst>
              <a:ext uri="{FF2B5EF4-FFF2-40B4-BE49-F238E27FC236}">
                <a16:creationId xmlns:a16="http://schemas.microsoft.com/office/drawing/2014/main" id="{27F78482-CFE4-A390-B087-8B26B31B4595}"/>
              </a:ext>
            </a:extLst>
          </p:cNvPr>
          <p:cNvSpPr/>
          <p:nvPr/>
        </p:nvSpPr>
        <p:spPr>
          <a:xfrm rot="5400000">
            <a:off x="5236547" y="1888610"/>
            <a:ext cx="341169" cy="633309"/>
          </a:xfrm>
          <a:prstGeom prst="leftBrace">
            <a:avLst>
              <a:gd name="adj1" fmla="val 43846"/>
              <a:gd name="adj2" fmla="val 50000"/>
            </a:avLst>
          </a:prstGeom>
          <a:ln w="381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268772FC-917D-FDC9-72A3-258919E5AC80}"/>
              </a:ext>
            </a:extLst>
          </p:cNvPr>
          <p:cNvSpPr txBox="1"/>
          <p:nvPr/>
        </p:nvSpPr>
        <p:spPr>
          <a:xfrm>
            <a:off x="5014077" y="1553852"/>
            <a:ext cx="2498262" cy="523220"/>
          </a:xfrm>
          <a:prstGeom prst="rect">
            <a:avLst/>
          </a:prstGeom>
          <a:noFill/>
        </p:spPr>
        <p:txBody>
          <a:bodyPr wrap="square" rtlCol="0">
            <a:spAutoFit/>
          </a:bodyPr>
          <a:lstStyle/>
          <a:p>
            <a:r>
              <a:rPr lang="en-US" sz="2800" b="1">
                <a:solidFill>
                  <a:srgbClr val="92D050"/>
                </a:solidFill>
                <a:latin typeface="Helvetica" panose="020B0604020202020204" pitchFamily="34" charset="0"/>
                <a:cs typeface="Helvetica" panose="020B0604020202020204" pitchFamily="34" charset="0"/>
              </a:rPr>
              <a:t>Discovery</a:t>
            </a:r>
          </a:p>
        </p:txBody>
      </p:sp>
      <p:sp>
        <p:nvSpPr>
          <p:cNvPr id="40" name="Trapezoid 39">
            <a:extLst>
              <a:ext uri="{FF2B5EF4-FFF2-40B4-BE49-F238E27FC236}">
                <a16:creationId xmlns:a16="http://schemas.microsoft.com/office/drawing/2014/main" id="{C409CB92-CCE5-2AF6-B5CE-D7BE793AD8A4}"/>
              </a:ext>
            </a:extLst>
          </p:cNvPr>
          <p:cNvSpPr/>
          <p:nvPr/>
        </p:nvSpPr>
        <p:spPr>
          <a:xfrm rot="5400000">
            <a:off x="5186296" y="3405158"/>
            <a:ext cx="2094973" cy="976059"/>
          </a:xfrm>
          <a:prstGeom prst="trapezoid">
            <a:avLst>
              <a:gd name="adj" fmla="val 58581"/>
            </a:avLst>
          </a:prstGeom>
          <a:solidFill>
            <a:srgbClr val="9EDDF5"/>
          </a:solidFill>
          <a:ln>
            <a:noFill/>
          </a:ln>
          <a:effectLst>
            <a:outerShdw blurRad="304800" dist="762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E09ED8C9-D28C-F727-2C92-A2FA8A707F70}"/>
              </a:ext>
            </a:extLst>
          </p:cNvPr>
          <p:cNvSpPr/>
          <p:nvPr/>
        </p:nvSpPr>
        <p:spPr>
          <a:xfrm>
            <a:off x="5643995" y="2826652"/>
            <a:ext cx="219115" cy="2094972"/>
          </a:xfrm>
          <a:prstGeom prst="ellipse">
            <a:avLst/>
          </a:prstGeom>
          <a:solidFill>
            <a:srgbClr val="273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D0E396AF-CC7D-9884-FA6C-1CD8D49194A8}"/>
              </a:ext>
            </a:extLst>
          </p:cNvPr>
          <p:cNvSpPr/>
          <p:nvPr/>
        </p:nvSpPr>
        <p:spPr>
          <a:xfrm>
            <a:off x="5524375" y="2742769"/>
            <a:ext cx="229178" cy="2232930"/>
          </a:xfrm>
          <a:prstGeom prst="ellipse">
            <a:avLst/>
          </a:prstGeom>
          <a:solidFill>
            <a:srgbClr val="9EDD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45638FD7-F07E-0060-443D-3BBE7E54E53B}"/>
              </a:ext>
            </a:extLst>
          </p:cNvPr>
          <p:cNvSpPr txBox="1"/>
          <p:nvPr/>
        </p:nvSpPr>
        <p:spPr>
          <a:xfrm>
            <a:off x="7453372" y="2009212"/>
            <a:ext cx="4438335" cy="4247317"/>
          </a:xfrm>
          <a:prstGeom prst="rect">
            <a:avLst/>
          </a:prstGeom>
          <a:noFill/>
        </p:spPr>
        <p:txBody>
          <a:bodyPr wrap="square" rtlCol="0">
            <a:spAutoFit/>
          </a:bodyPr>
          <a:lstStyle/>
          <a:p>
            <a:pPr marL="342900" indent="-342900">
              <a:buFont typeface="+mj-lt"/>
              <a:buAutoNum type="arabicPeriod"/>
            </a:pPr>
            <a:r>
              <a:rPr lang="en-US">
                <a:latin typeface="Helvetica" panose="020B0604020202020204" pitchFamily="34" charset="0"/>
                <a:cs typeface="Helvetica" panose="020B0604020202020204" pitchFamily="34" charset="0"/>
              </a:rPr>
              <a:t>Observations</a:t>
            </a: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r>
              <a:rPr lang="en-US">
                <a:latin typeface="Helvetica" panose="020B0604020202020204" pitchFamily="34" charset="0"/>
                <a:cs typeface="Helvetica" panose="020B0604020202020204" pitchFamily="34" charset="0"/>
              </a:rPr>
              <a:t>Categorization</a:t>
            </a: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r>
              <a:rPr lang="en-US">
                <a:latin typeface="Helvetica" panose="020B0604020202020204" pitchFamily="34" charset="0"/>
                <a:cs typeface="Helvetica" panose="020B0604020202020204" pitchFamily="34" charset="0"/>
              </a:rPr>
              <a:t>How &amp; Why Laddering</a:t>
            </a: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r>
              <a:rPr lang="en-US">
                <a:latin typeface="Helvetica" panose="020B0604020202020204" pitchFamily="34" charset="0"/>
                <a:cs typeface="Helvetica" panose="020B0604020202020204" pitchFamily="34" charset="0"/>
              </a:rPr>
              <a:t>Theming &amp; Scenario Development</a:t>
            </a: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endParaRPr lang="en-US">
              <a:latin typeface="Helvetica" panose="020B0604020202020204" pitchFamily="34" charset="0"/>
              <a:cs typeface="Helvetica" panose="020B0604020202020204" pitchFamily="34" charset="0"/>
            </a:endParaRPr>
          </a:p>
          <a:p>
            <a:pPr marL="342900" indent="-342900">
              <a:buFont typeface="+mj-lt"/>
              <a:buAutoNum type="arabicPeriod"/>
            </a:pPr>
            <a:r>
              <a:rPr lang="en-US">
                <a:latin typeface="Helvetica" panose="020B0604020202020204" pitchFamily="34" charset="0"/>
                <a:cs typeface="Helvetica" panose="020B0604020202020204" pitchFamily="34" charset="0"/>
              </a:rPr>
              <a:t>Problem Exploration</a:t>
            </a:r>
          </a:p>
          <a:p>
            <a:pPr marL="342900" indent="-342900">
              <a:buFont typeface="+mj-lt"/>
              <a:buAutoNum type="arabicPeriod"/>
            </a:pPr>
            <a:endParaRPr lang="en-US"/>
          </a:p>
        </p:txBody>
      </p:sp>
      <p:sp>
        <p:nvSpPr>
          <p:cNvPr id="42" name="TextBox 41">
            <a:extLst>
              <a:ext uri="{FF2B5EF4-FFF2-40B4-BE49-F238E27FC236}">
                <a16:creationId xmlns:a16="http://schemas.microsoft.com/office/drawing/2014/main" id="{C061E563-D8FF-5269-3260-F9FE3B376770}"/>
              </a:ext>
            </a:extLst>
          </p:cNvPr>
          <p:cNvSpPr txBox="1"/>
          <p:nvPr/>
        </p:nvSpPr>
        <p:spPr>
          <a:xfrm>
            <a:off x="7977659" y="2373436"/>
            <a:ext cx="2696572" cy="338554"/>
          </a:xfrm>
          <a:prstGeom prst="rect">
            <a:avLst/>
          </a:prstGeom>
          <a:noFill/>
        </p:spPr>
        <p:txBody>
          <a:bodyPr wrap="none" rtlCol="0">
            <a:spAutoFit/>
          </a:bodyPr>
          <a:lstStyle/>
          <a:p>
            <a:r>
              <a:rPr lang="en-US" sz="1600" i="1">
                <a:solidFill>
                  <a:srgbClr val="27359D"/>
                </a:solidFill>
                <a:latin typeface="Helvetica" panose="020B0604020202020204" pitchFamily="34" charset="0"/>
                <a:cs typeface="Helvetica" panose="020B0604020202020204" pitchFamily="34" charset="0"/>
              </a:rPr>
              <a:t>What raw data is out there?</a:t>
            </a:r>
          </a:p>
        </p:txBody>
      </p:sp>
      <p:sp>
        <p:nvSpPr>
          <p:cNvPr id="43" name="TextBox 42">
            <a:extLst>
              <a:ext uri="{FF2B5EF4-FFF2-40B4-BE49-F238E27FC236}">
                <a16:creationId xmlns:a16="http://schemas.microsoft.com/office/drawing/2014/main" id="{60F3D57F-30F7-7475-2165-EAB03005767E}"/>
              </a:ext>
            </a:extLst>
          </p:cNvPr>
          <p:cNvSpPr txBox="1"/>
          <p:nvPr/>
        </p:nvSpPr>
        <p:spPr>
          <a:xfrm>
            <a:off x="7977659" y="3184681"/>
            <a:ext cx="3861955" cy="338554"/>
          </a:xfrm>
          <a:prstGeom prst="rect">
            <a:avLst/>
          </a:prstGeom>
          <a:noFill/>
        </p:spPr>
        <p:txBody>
          <a:bodyPr wrap="none" rtlCol="0">
            <a:spAutoFit/>
          </a:bodyPr>
          <a:lstStyle/>
          <a:p>
            <a:r>
              <a:rPr lang="en-US" sz="1600" i="1">
                <a:solidFill>
                  <a:srgbClr val="27359D"/>
                </a:solidFill>
                <a:latin typeface="Helvetica" panose="020B0604020202020204" pitchFamily="34" charset="0"/>
                <a:cs typeface="Helvetica" panose="020B0604020202020204" pitchFamily="34" charset="0"/>
              </a:rPr>
              <a:t>What categories emerge from that data?</a:t>
            </a:r>
          </a:p>
        </p:txBody>
      </p:sp>
      <p:sp>
        <p:nvSpPr>
          <p:cNvPr id="44" name="TextBox 43">
            <a:extLst>
              <a:ext uri="{FF2B5EF4-FFF2-40B4-BE49-F238E27FC236}">
                <a16:creationId xmlns:a16="http://schemas.microsoft.com/office/drawing/2014/main" id="{45DCE9F3-5814-9374-58D6-8AF308C63BF9}"/>
              </a:ext>
            </a:extLst>
          </p:cNvPr>
          <p:cNvSpPr txBox="1"/>
          <p:nvPr/>
        </p:nvSpPr>
        <p:spPr>
          <a:xfrm>
            <a:off x="7977658" y="3979753"/>
            <a:ext cx="3038011" cy="338554"/>
          </a:xfrm>
          <a:prstGeom prst="rect">
            <a:avLst/>
          </a:prstGeom>
          <a:noFill/>
        </p:spPr>
        <p:txBody>
          <a:bodyPr wrap="none" rtlCol="0">
            <a:spAutoFit/>
          </a:bodyPr>
          <a:lstStyle/>
          <a:p>
            <a:r>
              <a:rPr lang="en-US" sz="1600" i="1">
                <a:solidFill>
                  <a:srgbClr val="27359D"/>
                </a:solidFill>
                <a:latin typeface="Helvetica" panose="020B0604020202020204" pitchFamily="34" charset="0"/>
                <a:cs typeface="Helvetica" panose="020B0604020202020204" pitchFamily="34" charset="0"/>
              </a:rPr>
              <a:t>If X happens, then what? Why?</a:t>
            </a:r>
          </a:p>
        </p:txBody>
      </p:sp>
      <p:sp>
        <p:nvSpPr>
          <p:cNvPr id="45" name="TextBox 44">
            <a:extLst>
              <a:ext uri="{FF2B5EF4-FFF2-40B4-BE49-F238E27FC236}">
                <a16:creationId xmlns:a16="http://schemas.microsoft.com/office/drawing/2014/main" id="{6032E1F8-3727-6CEB-595C-AEE16729D2F4}"/>
              </a:ext>
            </a:extLst>
          </p:cNvPr>
          <p:cNvSpPr txBox="1"/>
          <p:nvPr/>
        </p:nvSpPr>
        <p:spPr>
          <a:xfrm>
            <a:off x="7986447" y="4829930"/>
            <a:ext cx="3947645" cy="584775"/>
          </a:xfrm>
          <a:prstGeom prst="rect">
            <a:avLst/>
          </a:prstGeom>
          <a:noFill/>
        </p:spPr>
        <p:txBody>
          <a:bodyPr wrap="square" rtlCol="0">
            <a:spAutoFit/>
          </a:bodyPr>
          <a:lstStyle/>
          <a:p>
            <a:r>
              <a:rPr lang="en-US" sz="1600" i="1">
                <a:solidFill>
                  <a:srgbClr val="27359D"/>
                </a:solidFill>
                <a:latin typeface="Helvetica" panose="020B0604020202020204" pitchFamily="34" charset="0"/>
                <a:cs typeface="Helvetica" panose="020B0604020202020204" pitchFamily="34" charset="0"/>
              </a:rPr>
              <a:t>Imagine a future where… what are the problems?</a:t>
            </a:r>
          </a:p>
        </p:txBody>
      </p:sp>
      <p:sp>
        <p:nvSpPr>
          <p:cNvPr id="46" name="TextBox 45">
            <a:extLst>
              <a:ext uri="{FF2B5EF4-FFF2-40B4-BE49-F238E27FC236}">
                <a16:creationId xmlns:a16="http://schemas.microsoft.com/office/drawing/2014/main" id="{DB55F775-9981-D2BA-BC63-938C7869188E}"/>
              </a:ext>
            </a:extLst>
          </p:cNvPr>
          <p:cNvSpPr txBox="1"/>
          <p:nvPr/>
        </p:nvSpPr>
        <p:spPr>
          <a:xfrm>
            <a:off x="7986447" y="5900013"/>
            <a:ext cx="3364641" cy="830997"/>
          </a:xfrm>
          <a:prstGeom prst="rect">
            <a:avLst/>
          </a:prstGeom>
          <a:noFill/>
        </p:spPr>
        <p:txBody>
          <a:bodyPr wrap="square" rtlCol="0">
            <a:spAutoFit/>
          </a:bodyPr>
          <a:lstStyle/>
          <a:p>
            <a:r>
              <a:rPr lang="en-US" sz="1600" i="1">
                <a:solidFill>
                  <a:srgbClr val="27359D"/>
                </a:solidFill>
                <a:latin typeface="Helvetica" panose="020B0604020202020204" pitchFamily="34" charset="0"/>
                <a:cs typeface="Helvetica" panose="020B0604020202020204" pitchFamily="34" charset="0"/>
              </a:rPr>
              <a:t>Keep digging until we understand the root cause and a solution opportunity.</a:t>
            </a:r>
          </a:p>
        </p:txBody>
      </p:sp>
    </p:spTree>
    <p:extLst>
      <p:ext uri="{BB962C8B-B14F-4D97-AF65-F5344CB8AC3E}">
        <p14:creationId xmlns:p14="http://schemas.microsoft.com/office/powerpoint/2010/main" val="395495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045C3F9-2C00-79D4-395C-EE47EF782447}"/>
              </a:ext>
            </a:extLst>
          </p:cNvPr>
          <p:cNvSpPr/>
          <p:nvPr/>
        </p:nvSpPr>
        <p:spPr>
          <a:xfrm>
            <a:off x="0" y="1312985"/>
            <a:ext cx="12192000" cy="5533292"/>
          </a:xfrm>
          <a:prstGeom prst="rect">
            <a:avLst/>
          </a:prstGeom>
          <a:noFill/>
          <a:ln>
            <a:noFill/>
          </a:ln>
          <a:effectLst>
            <a:reflection stA="45000" endPos="6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79A89DE-E040-19E3-2A5E-E8023ADB857D}"/>
              </a:ext>
            </a:extLst>
          </p:cNvPr>
          <p:cNvSpPr txBox="1"/>
          <p:nvPr/>
        </p:nvSpPr>
        <p:spPr>
          <a:xfrm>
            <a:off x="3394554" y="0"/>
            <a:ext cx="5828424"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effectLst/>
                <a:uLnTx/>
                <a:uFillTx/>
                <a:latin typeface="Calibri" panose="020F0502020204030204"/>
                <a:ea typeface="+mn-ea"/>
                <a:cs typeface="+mn-cs"/>
              </a:rPr>
              <a:t>Discovery </a:t>
            </a:r>
            <a:r>
              <a:rPr lang="en-US" sz="5400">
                <a:latin typeface="Calibri" panose="020F0502020204030204"/>
              </a:rPr>
              <a:t>Foresight</a:t>
            </a:r>
            <a:endParaRPr kumimoji="0" lang="en-US" sz="5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F893EFD7-A0A7-229B-CCE1-BF11DF97F2A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3453" t="15051" r="19464" b="25701"/>
          <a:stretch/>
        </p:blipFill>
        <p:spPr>
          <a:xfrm>
            <a:off x="3436703" y="2576485"/>
            <a:ext cx="5219700" cy="3047428"/>
          </a:xfrm>
          <a:prstGeom prst="rect">
            <a:avLst/>
          </a:prstGeom>
          <a:effectLst>
            <a:softEdge rad="279400"/>
          </a:effectLst>
        </p:spPr>
      </p:pic>
      <p:sp>
        <p:nvSpPr>
          <p:cNvPr id="6" name="TextBox 5">
            <a:extLst>
              <a:ext uri="{FF2B5EF4-FFF2-40B4-BE49-F238E27FC236}">
                <a16:creationId xmlns:a16="http://schemas.microsoft.com/office/drawing/2014/main" id="{19BB4053-7AFA-77C1-6692-6152281442F7}"/>
              </a:ext>
            </a:extLst>
          </p:cNvPr>
          <p:cNvSpPr txBox="1"/>
          <p:nvPr/>
        </p:nvSpPr>
        <p:spPr>
          <a:xfrm>
            <a:off x="8269236" y="3884894"/>
            <a:ext cx="1633781" cy="369332"/>
          </a:xfrm>
          <a:prstGeom prst="rect">
            <a:avLst/>
          </a:prstGeom>
          <a:noFill/>
        </p:spPr>
        <p:txBody>
          <a:bodyPr wrap="none" rtlCol="0">
            <a:spAutoFit/>
          </a:bodyPr>
          <a:lstStyle/>
          <a:p>
            <a:r>
              <a:rPr lang="en-US">
                <a:latin typeface="Helvetica" panose="020B0604020202020204" pitchFamily="34" charset="0"/>
                <a:ea typeface="Roboto Light" panose="02000000000000000000" pitchFamily="2" charset="0"/>
                <a:cs typeface="Helvetica" panose="020B0604020202020204" pitchFamily="34" charset="0"/>
              </a:rPr>
              <a:t>Distant Future</a:t>
            </a:r>
          </a:p>
        </p:txBody>
      </p:sp>
      <p:sp>
        <p:nvSpPr>
          <p:cNvPr id="7" name="TextBox 6">
            <a:extLst>
              <a:ext uri="{FF2B5EF4-FFF2-40B4-BE49-F238E27FC236}">
                <a16:creationId xmlns:a16="http://schemas.microsoft.com/office/drawing/2014/main" id="{4D87639D-9149-B9E6-8D35-35800B01E07C}"/>
              </a:ext>
            </a:extLst>
          </p:cNvPr>
          <p:cNvSpPr txBox="1"/>
          <p:nvPr/>
        </p:nvSpPr>
        <p:spPr>
          <a:xfrm>
            <a:off x="2703710" y="3908158"/>
            <a:ext cx="869597" cy="400110"/>
          </a:xfrm>
          <a:prstGeom prst="rect">
            <a:avLst/>
          </a:prstGeom>
          <a:noFill/>
        </p:spPr>
        <p:txBody>
          <a:bodyPr wrap="none" rtlCol="0">
            <a:spAutoFit/>
          </a:bodyPr>
          <a:lstStyle/>
          <a:p>
            <a:r>
              <a:rPr lang="en-US" sz="2000">
                <a:latin typeface="Helvetica" panose="020B0604020202020204" pitchFamily="34" charset="0"/>
                <a:ea typeface="Roboto Light" panose="02000000000000000000" pitchFamily="2" charset="0"/>
                <a:cs typeface="Helvetica" panose="020B0604020202020204" pitchFamily="34" charset="0"/>
              </a:rPr>
              <a:t>Today</a:t>
            </a:r>
          </a:p>
        </p:txBody>
      </p:sp>
      <p:sp>
        <p:nvSpPr>
          <p:cNvPr id="8" name="TextBox 7">
            <a:extLst>
              <a:ext uri="{FF2B5EF4-FFF2-40B4-BE49-F238E27FC236}">
                <a16:creationId xmlns:a16="http://schemas.microsoft.com/office/drawing/2014/main" id="{7DAACE93-B604-3DEC-3264-25B1F4C94EBA}"/>
              </a:ext>
            </a:extLst>
          </p:cNvPr>
          <p:cNvSpPr txBox="1"/>
          <p:nvPr/>
        </p:nvSpPr>
        <p:spPr>
          <a:xfrm>
            <a:off x="8210098" y="2824073"/>
            <a:ext cx="266420" cy="307777"/>
          </a:xfrm>
          <a:prstGeom prst="rect">
            <a:avLst/>
          </a:prstGeom>
          <a:noFill/>
        </p:spPr>
        <p:txBody>
          <a:bodyPr wrap="none" rtlCol="0">
            <a:spAutoFit/>
          </a:bodyPr>
          <a:lstStyle/>
          <a:p>
            <a:r>
              <a:rPr lang="en-US">
                <a:latin typeface="Roboto Light" panose="02000000000000000000" pitchFamily="2" charset="0"/>
                <a:ea typeface="Roboto Light" panose="02000000000000000000" pitchFamily="2" charset="0"/>
                <a:cs typeface="Roboto Light" panose="02000000000000000000" pitchFamily="2" charset="0"/>
              </a:rPr>
              <a:t>?</a:t>
            </a:r>
          </a:p>
        </p:txBody>
      </p:sp>
      <p:sp>
        <p:nvSpPr>
          <p:cNvPr id="9" name="TextBox 8">
            <a:extLst>
              <a:ext uri="{FF2B5EF4-FFF2-40B4-BE49-F238E27FC236}">
                <a16:creationId xmlns:a16="http://schemas.microsoft.com/office/drawing/2014/main" id="{CDB7C374-4E8F-7E25-3926-5FA7ECC46583}"/>
              </a:ext>
            </a:extLst>
          </p:cNvPr>
          <p:cNvSpPr txBox="1"/>
          <p:nvPr/>
        </p:nvSpPr>
        <p:spPr>
          <a:xfrm>
            <a:off x="8210098" y="3381782"/>
            <a:ext cx="266420" cy="307777"/>
          </a:xfrm>
          <a:prstGeom prst="rect">
            <a:avLst/>
          </a:prstGeom>
          <a:noFill/>
        </p:spPr>
        <p:txBody>
          <a:bodyPr wrap="none" rtlCol="0">
            <a:spAutoFit/>
          </a:bodyPr>
          <a:lstStyle/>
          <a:p>
            <a:r>
              <a:rPr lang="en-US">
                <a:latin typeface="Roboto Light" panose="02000000000000000000" pitchFamily="2" charset="0"/>
                <a:ea typeface="Roboto Light" panose="02000000000000000000" pitchFamily="2" charset="0"/>
                <a:cs typeface="Roboto Light" panose="02000000000000000000" pitchFamily="2" charset="0"/>
              </a:rPr>
              <a:t>?</a:t>
            </a:r>
          </a:p>
        </p:txBody>
      </p:sp>
      <p:sp>
        <p:nvSpPr>
          <p:cNvPr id="10" name="TextBox 9">
            <a:extLst>
              <a:ext uri="{FF2B5EF4-FFF2-40B4-BE49-F238E27FC236}">
                <a16:creationId xmlns:a16="http://schemas.microsoft.com/office/drawing/2014/main" id="{A63BCB27-7F99-7D77-D569-97936AA0F512}"/>
              </a:ext>
            </a:extLst>
          </p:cNvPr>
          <p:cNvSpPr txBox="1"/>
          <p:nvPr/>
        </p:nvSpPr>
        <p:spPr>
          <a:xfrm>
            <a:off x="5987142" y="2977961"/>
            <a:ext cx="266420" cy="307777"/>
          </a:xfrm>
          <a:prstGeom prst="rect">
            <a:avLst/>
          </a:prstGeom>
          <a:noFill/>
        </p:spPr>
        <p:txBody>
          <a:bodyPr wrap="none" rtlCol="0">
            <a:spAutoFit/>
          </a:bodyPr>
          <a:lstStyle/>
          <a:p>
            <a:r>
              <a:rPr lang="en-US">
                <a:latin typeface="Roboto Light" panose="02000000000000000000" pitchFamily="2" charset="0"/>
                <a:ea typeface="Roboto Light" panose="02000000000000000000" pitchFamily="2" charset="0"/>
                <a:cs typeface="Roboto Light" panose="02000000000000000000" pitchFamily="2" charset="0"/>
              </a:rPr>
              <a:t>?</a:t>
            </a:r>
          </a:p>
        </p:txBody>
      </p:sp>
      <p:sp>
        <p:nvSpPr>
          <p:cNvPr id="11" name="TextBox 10">
            <a:extLst>
              <a:ext uri="{FF2B5EF4-FFF2-40B4-BE49-F238E27FC236}">
                <a16:creationId xmlns:a16="http://schemas.microsoft.com/office/drawing/2014/main" id="{DE991889-75E7-B770-541D-BD21629FCB29}"/>
              </a:ext>
            </a:extLst>
          </p:cNvPr>
          <p:cNvSpPr txBox="1"/>
          <p:nvPr/>
        </p:nvSpPr>
        <p:spPr>
          <a:xfrm>
            <a:off x="8210098" y="5342714"/>
            <a:ext cx="266420" cy="307777"/>
          </a:xfrm>
          <a:prstGeom prst="rect">
            <a:avLst/>
          </a:prstGeom>
          <a:noFill/>
        </p:spPr>
        <p:txBody>
          <a:bodyPr wrap="none" rtlCol="0">
            <a:spAutoFit/>
          </a:bodyPr>
          <a:lstStyle/>
          <a:p>
            <a:r>
              <a:rPr lang="en-US">
                <a:latin typeface="Roboto Light" panose="02000000000000000000" pitchFamily="2" charset="0"/>
                <a:ea typeface="Roboto Light" panose="02000000000000000000" pitchFamily="2" charset="0"/>
                <a:cs typeface="Roboto Light" panose="02000000000000000000" pitchFamily="2" charset="0"/>
              </a:rPr>
              <a:t>?</a:t>
            </a:r>
          </a:p>
        </p:txBody>
      </p:sp>
      <p:sp>
        <p:nvSpPr>
          <p:cNvPr id="12" name="TextBox 11">
            <a:extLst>
              <a:ext uri="{FF2B5EF4-FFF2-40B4-BE49-F238E27FC236}">
                <a16:creationId xmlns:a16="http://schemas.microsoft.com/office/drawing/2014/main" id="{835CC2D8-1D4E-4C74-00C5-D1ABB2B2E15F}"/>
              </a:ext>
            </a:extLst>
          </p:cNvPr>
          <p:cNvSpPr txBox="1"/>
          <p:nvPr/>
        </p:nvSpPr>
        <p:spPr>
          <a:xfrm>
            <a:off x="6045097" y="4549183"/>
            <a:ext cx="266420" cy="307777"/>
          </a:xfrm>
          <a:prstGeom prst="rect">
            <a:avLst/>
          </a:prstGeom>
          <a:noFill/>
        </p:spPr>
        <p:txBody>
          <a:bodyPr wrap="none" rtlCol="0">
            <a:spAutoFit/>
          </a:bodyPr>
          <a:lstStyle/>
          <a:p>
            <a:r>
              <a:rPr lang="en-US">
                <a:latin typeface="Roboto Light" panose="02000000000000000000" pitchFamily="2" charset="0"/>
                <a:ea typeface="Roboto Light" panose="02000000000000000000" pitchFamily="2" charset="0"/>
                <a:cs typeface="Roboto Light" panose="02000000000000000000" pitchFamily="2" charset="0"/>
              </a:rPr>
              <a:t>?</a:t>
            </a:r>
          </a:p>
        </p:txBody>
      </p:sp>
      <p:sp>
        <p:nvSpPr>
          <p:cNvPr id="13" name="TextBox 12">
            <a:extLst>
              <a:ext uri="{FF2B5EF4-FFF2-40B4-BE49-F238E27FC236}">
                <a16:creationId xmlns:a16="http://schemas.microsoft.com/office/drawing/2014/main" id="{C4BAF5BA-B12D-B6A8-2313-54F036FE56F7}"/>
              </a:ext>
            </a:extLst>
          </p:cNvPr>
          <p:cNvSpPr txBox="1"/>
          <p:nvPr/>
        </p:nvSpPr>
        <p:spPr>
          <a:xfrm>
            <a:off x="4707656" y="4638521"/>
            <a:ext cx="266420" cy="307777"/>
          </a:xfrm>
          <a:prstGeom prst="rect">
            <a:avLst/>
          </a:prstGeom>
          <a:noFill/>
        </p:spPr>
        <p:txBody>
          <a:bodyPr wrap="none" rtlCol="0">
            <a:spAutoFit/>
          </a:bodyPr>
          <a:lstStyle/>
          <a:p>
            <a:r>
              <a:rPr lang="en-US">
                <a:latin typeface="Roboto Light" panose="02000000000000000000" pitchFamily="2" charset="0"/>
                <a:ea typeface="Roboto Light" panose="02000000000000000000" pitchFamily="2" charset="0"/>
                <a:cs typeface="Roboto Light" panose="02000000000000000000" pitchFamily="2" charset="0"/>
              </a:rPr>
              <a:t>?</a:t>
            </a:r>
          </a:p>
        </p:txBody>
      </p:sp>
      <p:sp>
        <p:nvSpPr>
          <p:cNvPr id="14" name="TextBox 13">
            <a:extLst>
              <a:ext uri="{FF2B5EF4-FFF2-40B4-BE49-F238E27FC236}">
                <a16:creationId xmlns:a16="http://schemas.microsoft.com/office/drawing/2014/main" id="{3F60ED6C-997D-6873-D45E-DA3CE7D2F56E}"/>
              </a:ext>
            </a:extLst>
          </p:cNvPr>
          <p:cNvSpPr txBox="1"/>
          <p:nvPr/>
        </p:nvSpPr>
        <p:spPr>
          <a:xfrm>
            <a:off x="8453838" y="2759925"/>
            <a:ext cx="2108269" cy="369332"/>
          </a:xfrm>
          <a:prstGeom prst="rect">
            <a:avLst/>
          </a:prstGeom>
          <a:noFill/>
        </p:spPr>
        <p:txBody>
          <a:bodyPr wrap="none" rtlCol="0">
            <a:spAutoFit/>
          </a:bodyPr>
          <a:lstStyle/>
          <a:p>
            <a:r>
              <a:rPr lang="en-US" dirty="0">
                <a:solidFill>
                  <a:schemeClr val="accent6">
                    <a:lumMod val="50000"/>
                  </a:schemeClr>
                </a:solidFill>
                <a:latin typeface="Helvetica" panose="020B0604020202020204" pitchFamily="34" charset="0"/>
                <a:ea typeface="Roboto Light" panose="02000000000000000000" pitchFamily="2" charset="0"/>
                <a:cs typeface="Helvetica" panose="020B0604020202020204" pitchFamily="34" charset="0"/>
              </a:rPr>
              <a:t>Positive Outcomes</a:t>
            </a:r>
          </a:p>
        </p:txBody>
      </p:sp>
      <p:sp>
        <p:nvSpPr>
          <p:cNvPr id="3" name="TextBox 2">
            <a:extLst>
              <a:ext uri="{FF2B5EF4-FFF2-40B4-BE49-F238E27FC236}">
                <a16:creationId xmlns:a16="http://schemas.microsoft.com/office/drawing/2014/main" id="{149515AB-B7B2-9853-8523-5511D590BB5E}"/>
              </a:ext>
            </a:extLst>
          </p:cNvPr>
          <p:cNvSpPr txBox="1"/>
          <p:nvPr/>
        </p:nvSpPr>
        <p:spPr>
          <a:xfrm>
            <a:off x="8343308" y="3295674"/>
            <a:ext cx="2095445" cy="369332"/>
          </a:xfrm>
          <a:prstGeom prst="rect">
            <a:avLst/>
          </a:prstGeom>
          <a:noFill/>
        </p:spPr>
        <p:txBody>
          <a:bodyPr wrap="none" rtlCol="0">
            <a:spAutoFit/>
          </a:bodyPr>
          <a:lstStyle/>
          <a:p>
            <a:r>
              <a:rPr lang="en-US" dirty="0">
                <a:solidFill>
                  <a:schemeClr val="accent2">
                    <a:lumMod val="75000"/>
                  </a:schemeClr>
                </a:solidFill>
                <a:latin typeface="Helvetica" panose="020B0604020202020204" pitchFamily="34" charset="0"/>
                <a:ea typeface="Roboto Light" panose="02000000000000000000" pitchFamily="2" charset="0"/>
                <a:cs typeface="Helvetica" panose="020B0604020202020204" pitchFamily="34" charset="0"/>
              </a:rPr>
              <a:t>Negative Outcome</a:t>
            </a:r>
          </a:p>
        </p:txBody>
      </p:sp>
    </p:spTree>
    <p:extLst>
      <p:ext uri="{BB962C8B-B14F-4D97-AF65-F5344CB8AC3E}">
        <p14:creationId xmlns:p14="http://schemas.microsoft.com/office/powerpoint/2010/main" val="290146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Rice and wheat crop failures can be forecast using climate and crop models in some cases, according to a new study. Above, a wheat field in Nebraska Image Credit: USDA&#10;">
            <a:extLst>
              <a:ext uri="{FF2B5EF4-FFF2-40B4-BE49-F238E27FC236}">
                <a16:creationId xmlns:a16="http://schemas.microsoft.com/office/drawing/2014/main" id="{EEDFC555-38DE-8E8E-4BC1-9ADAD1BD3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143" y="1517899"/>
            <a:ext cx="3919355" cy="279017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C15F280-2E9E-7DFE-B41C-D7358C4EB185}"/>
              </a:ext>
            </a:extLst>
          </p:cNvPr>
          <p:cNvSpPr txBox="1"/>
          <p:nvPr/>
        </p:nvSpPr>
        <p:spPr>
          <a:xfrm>
            <a:off x="5048714" y="4064737"/>
            <a:ext cx="1990676" cy="923330"/>
          </a:xfrm>
          <a:prstGeom prst="rect">
            <a:avLst/>
          </a:prstGeom>
          <a:noFill/>
        </p:spPr>
        <p:txBody>
          <a:bodyPr wrap="square" rtlCol="0">
            <a:spAutoFit/>
          </a:bodyPr>
          <a:lstStyle/>
          <a:p>
            <a:r>
              <a:rPr lang="en-US" i="1" dirty="0">
                <a:latin typeface="Helvetica" panose="020B0604020202020204" pitchFamily="34" charset="0"/>
                <a:ea typeface="Roboto Light" panose="02000000000000000000" pitchFamily="2" charset="0"/>
                <a:cs typeface="Helvetica" panose="020B0604020202020204" pitchFamily="34" charset="0"/>
              </a:rPr>
              <a:t>price increase to common food sources </a:t>
            </a:r>
          </a:p>
        </p:txBody>
      </p:sp>
      <p:sp>
        <p:nvSpPr>
          <p:cNvPr id="14" name="TextBox 13">
            <a:extLst>
              <a:ext uri="{FF2B5EF4-FFF2-40B4-BE49-F238E27FC236}">
                <a16:creationId xmlns:a16="http://schemas.microsoft.com/office/drawing/2014/main" id="{A64E3F5B-FAEB-AFBC-F08F-3A5C5ACA8177}"/>
              </a:ext>
            </a:extLst>
          </p:cNvPr>
          <p:cNvSpPr txBox="1"/>
          <p:nvPr/>
        </p:nvSpPr>
        <p:spPr>
          <a:xfrm>
            <a:off x="2023550" y="1827137"/>
            <a:ext cx="2184043" cy="923330"/>
          </a:xfrm>
          <a:prstGeom prst="rect">
            <a:avLst/>
          </a:prstGeom>
          <a:noFill/>
        </p:spPr>
        <p:txBody>
          <a:bodyPr wrap="square" rtlCol="0">
            <a:spAutoFit/>
          </a:bodyPr>
          <a:lstStyle/>
          <a:p>
            <a:pPr algn="ctr"/>
            <a:r>
              <a:rPr lang="en-US" dirty="0">
                <a:latin typeface="Helvetica" panose="020B0604020202020204" pitchFamily="34" charset="0"/>
                <a:ea typeface="Roboto Light" panose="02000000000000000000" pitchFamily="2" charset="0"/>
                <a:cs typeface="Helvetica" panose="020B0604020202020204" pitchFamily="34" charset="0"/>
              </a:rPr>
              <a:t>Competition for appropriate land increases</a:t>
            </a:r>
          </a:p>
        </p:txBody>
      </p:sp>
      <p:sp>
        <p:nvSpPr>
          <p:cNvPr id="3" name="Oval 2">
            <a:extLst>
              <a:ext uri="{FF2B5EF4-FFF2-40B4-BE49-F238E27FC236}">
                <a16:creationId xmlns:a16="http://schemas.microsoft.com/office/drawing/2014/main" id="{E7DE73B5-B120-1AC1-350D-C942F1CB23BD}"/>
              </a:ext>
            </a:extLst>
          </p:cNvPr>
          <p:cNvSpPr/>
          <p:nvPr/>
        </p:nvSpPr>
        <p:spPr>
          <a:xfrm>
            <a:off x="1581386" y="2711684"/>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FCBA260D-415C-029F-7FE1-E3F6BFEB5E68}"/>
              </a:ext>
            </a:extLst>
          </p:cNvPr>
          <p:cNvSpPr/>
          <p:nvPr/>
        </p:nvSpPr>
        <p:spPr>
          <a:xfrm>
            <a:off x="4480411" y="2716009"/>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D7EE9FD-908D-65F1-5AC6-D4340C4D814F}"/>
              </a:ext>
            </a:extLst>
          </p:cNvPr>
          <p:cNvSpPr/>
          <p:nvPr/>
        </p:nvSpPr>
        <p:spPr>
          <a:xfrm>
            <a:off x="3851423" y="4181236"/>
            <a:ext cx="243966" cy="259252"/>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173F1F6-430E-FC05-91FF-3B82A5DC69E6}"/>
              </a:ext>
            </a:extLst>
          </p:cNvPr>
          <p:cNvSpPr/>
          <p:nvPr/>
        </p:nvSpPr>
        <p:spPr>
          <a:xfrm>
            <a:off x="4637501" y="4181236"/>
            <a:ext cx="243966" cy="259252"/>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623667EB-66A2-8F8C-7A2E-D947BDED64B4}"/>
              </a:ext>
            </a:extLst>
          </p:cNvPr>
          <p:cNvCxnSpPr>
            <a:cxnSpLocks/>
            <a:stCxn id="3" idx="6"/>
            <a:endCxn id="11" idx="2"/>
          </p:cNvCxnSpPr>
          <p:nvPr/>
        </p:nvCxnSpPr>
        <p:spPr>
          <a:xfrm>
            <a:off x="1825352" y="2841310"/>
            <a:ext cx="1168237" cy="3"/>
          </a:xfrm>
          <a:prstGeom prst="line">
            <a:avLst/>
          </a:prstGeom>
          <a:ln w="28575">
            <a:solidFill>
              <a:srgbClr val="0B539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AD715EA-5E35-8D94-1862-93AE6DC10616}"/>
              </a:ext>
            </a:extLst>
          </p:cNvPr>
          <p:cNvCxnSpPr>
            <a:cxnSpLocks/>
            <a:stCxn id="11" idx="6"/>
            <a:endCxn id="4" idx="2"/>
          </p:cNvCxnSpPr>
          <p:nvPr/>
        </p:nvCxnSpPr>
        <p:spPr>
          <a:xfrm>
            <a:off x="3237555" y="2841313"/>
            <a:ext cx="1242856" cy="4322"/>
          </a:xfrm>
          <a:prstGeom prst="line">
            <a:avLst/>
          </a:prstGeom>
          <a:ln w="28575">
            <a:solidFill>
              <a:srgbClr val="0B5394"/>
            </a:solidFill>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621FE54A-E83C-C7DB-7D3C-9001877506C2}"/>
              </a:ext>
            </a:extLst>
          </p:cNvPr>
          <p:cNvSpPr/>
          <p:nvPr/>
        </p:nvSpPr>
        <p:spPr>
          <a:xfrm>
            <a:off x="3060090" y="2912986"/>
            <a:ext cx="846815" cy="1397876"/>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rgbClr val="1A89E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A1E61E4-FE96-D677-5BBE-45BB41A22357}"/>
              </a:ext>
            </a:extLst>
          </p:cNvPr>
          <p:cNvCxnSpPr>
            <a:cxnSpLocks/>
            <a:stCxn id="6" idx="2"/>
            <a:endCxn id="5" idx="6"/>
          </p:cNvCxnSpPr>
          <p:nvPr/>
        </p:nvCxnSpPr>
        <p:spPr>
          <a:xfrm flipH="1">
            <a:off x="4095389" y="4310862"/>
            <a:ext cx="542112" cy="0"/>
          </a:xfrm>
          <a:prstGeom prst="line">
            <a:avLst/>
          </a:prstGeom>
          <a:ln w="28575">
            <a:solidFill>
              <a:srgbClr val="1A89EE"/>
            </a:solidFill>
            <a:prstDash val="sysDash"/>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F9DA1CA8-04BF-69ED-CD17-DB6DC2F3FEFF}"/>
              </a:ext>
            </a:extLst>
          </p:cNvPr>
          <p:cNvSpPr/>
          <p:nvPr/>
        </p:nvSpPr>
        <p:spPr>
          <a:xfrm>
            <a:off x="2993589" y="2711687"/>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F37AF2E-AC42-F35C-B842-3E5C2A1FC5F9}"/>
              </a:ext>
            </a:extLst>
          </p:cNvPr>
          <p:cNvSpPr txBox="1"/>
          <p:nvPr/>
        </p:nvSpPr>
        <p:spPr>
          <a:xfrm>
            <a:off x="3557325" y="4450456"/>
            <a:ext cx="1476665" cy="923330"/>
          </a:xfrm>
          <a:prstGeom prst="rect">
            <a:avLst/>
          </a:prstGeom>
          <a:noFill/>
        </p:spPr>
        <p:txBody>
          <a:bodyPr wrap="square" rtlCol="0">
            <a:spAutoFit/>
          </a:bodyPr>
          <a:lstStyle/>
          <a:p>
            <a:r>
              <a:rPr lang="en-US" i="1" dirty="0">
                <a:latin typeface="Helvetica" panose="020B0604020202020204" pitchFamily="34" charset="0"/>
                <a:ea typeface="Roboto Light" panose="02000000000000000000" pitchFamily="2" charset="0"/>
                <a:cs typeface="Helvetica" panose="020B0604020202020204" pitchFamily="34" charset="0"/>
              </a:rPr>
              <a:t>Crop Production shift </a:t>
            </a:r>
          </a:p>
        </p:txBody>
      </p:sp>
      <p:sp>
        <p:nvSpPr>
          <p:cNvPr id="15" name="TextBox 14">
            <a:extLst>
              <a:ext uri="{FF2B5EF4-FFF2-40B4-BE49-F238E27FC236}">
                <a16:creationId xmlns:a16="http://schemas.microsoft.com/office/drawing/2014/main" id="{7E869E08-F0F7-41DC-AFEC-74769001C536}"/>
              </a:ext>
            </a:extLst>
          </p:cNvPr>
          <p:cNvSpPr txBox="1"/>
          <p:nvPr/>
        </p:nvSpPr>
        <p:spPr>
          <a:xfrm>
            <a:off x="18576" y="2102646"/>
            <a:ext cx="1694547" cy="1477328"/>
          </a:xfrm>
          <a:prstGeom prst="rect">
            <a:avLst/>
          </a:prstGeom>
          <a:noFill/>
        </p:spPr>
        <p:txBody>
          <a:bodyPr wrap="square" rtlCol="0">
            <a:spAutoFit/>
          </a:bodyPr>
          <a:lstStyle/>
          <a:p>
            <a:pPr algn="ctr"/>
            <a:r>
              <a:rPr lang="en-US" dirty="0">
                <a:latin typeface="Helvetica" panose="020B0604020202020204" pitchFamily="34" charset="0"/>
                <a:ea typeface="Roboto Light" panose="02000000000000000000" pitchFamily="2" charset="0"/>
                <a:cs typeface="Helvetica" panose="020B0604020202020204" pitchFamily="34" charset="0"/>
              </a:rPr>
              <a:t>Efficient biofuels/SAFs start being used for aircraft</a:t>
            </a:r>
          </a:p>
        </p:txBody>
      </p:sp>
      <p:sp>
        <p:nvSpPr>
          <p:cNvPr id="16" name="TextBox 15">
            <a:extLst>
              <a:ext uri="{FF2B5EF4-FFF2-40B4-BE49-F238E27FC236}">
                <a16:creationId xmlns:a16="http://schemas.microsoft.com/office/drawing/2014/main" id="{432AFC57-4C0C-3E81-C320-F1D3A29A75E8}"/>
              </a:ext>
            </a:extLst>
          </p:cNvPr>
          <p:cNvSpPr txBox="1"/>
          <p:nvPr/>
        </p:nvSpPr>
        <p:spPr>
          <a:xfrm>
            <a:off x="2106246" y="0"/>
            <a:ext cx="8742332"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effectLst/>
                <a:uLnTx/>
                <a:uFillTx/>
                <a:latin typeface="Calibri" panose="020F0502020204030204"/>
                <a:ea typeface="+mn-ea"/>
                <a:cs typeface="+mn-cs"/>
              </a:rPr>
              <a:t>Discovery </a:t>
            </a:r>
            <a:r>
              <a:rPr lang="en-US" sz="5400">
                <a:latin typeface="Calibri" panose="020F0502020204030204"/>
              </a:rPr>
              <a:t>Foresight Example</a:t>
            </a:r>
            <a:endParaRPr kumimoji="0" lang="en-US" sz="5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2" name="Picture 31" descr="Chart, line chart&#10;&#10;Description automatically generated">
            <a:extLst>
              <a:ext uri="{FF2B5EF4-FFF2-40B4-BE49-F238E27FC236}">
                <a16:creationId xmlns:a16="http://schemas.microsoft.com/office/drawing/2014/main" id="{5ED5D5D9-08F9-722C-0002-507135F30556}"/>
              </a:ext>
            </a:extLst>
          </p:cNvPr>
          <p:cNvPicPr>
            <a:picLocks noChangeAspect="1"/>
          </p:cNvPicPr>
          <p:nvPr/>
        </p:nvPicPr>
        <p:blipFill>
          <a:blip r:embed="rId4"/>
          <a:stretch>
            <a:fillRect/>
          </a:stretch>
        </p:blipFill>
        <p:spPr>
          <a:xfrm>
            <a:off x="7206637" y="4036310"/>
            <a:ext cx="3919355" cy="2612902"/>
          </a:xfrm>
          <a:prstGeom prst="rect">
            <a:avLst/>
          </a:prstGeom>
        </p:spPr>
      </p:pic>
    </p:spTree>
    <p:extLst>
      <p:ext uri="{BB962C8B-B14F-4D97-AF65-F5344CB8AC3E}">
        <p14:creationId xmlns:p14="http://schemas.microsoft.com/office/powerpoint/2010/main" val="3201768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70894-751C-2F9B-0FAA-8D73D434E010}"/>
              </a:ext>
            </a:extLst>
          </p:cNvPr>
          <p:cNvSpPr txBox="1"/>
          <p:nvPr/>
        </p:nvSpPr>
        <p:spPr>
          <a:xfrm>
            <a:off x="290359" y="175954"/>
            <a:ext cx="8742332"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effectLst/>
                <a:uLnTx/>
                <a:uFillTx/>
                <a:latin typeface="Calibri" panose="020F0502020204030204"/>
                <a:ea typeface="+mn-ea"/>
                <a:cs typeface="+mn-cs"/>
              </a:rPr>
              <a:t>Using AI in Discovery</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picture containing fireworks, outdoor object&#10;&#10;Description automatically generated">
            <a:extLst>
              <a:ext uri="{FF2B5EF4-FFF2-40B4-BE49-F238E27FC236}">
                <a16:creationId xmlns:a16="http://schemas.microsoft.com/office/drawing/2014/main" id="{53A8DA8F-A5CA-3A24-EA5B-18E63FE049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59" t="17503" r="32662" b="26262"/>
          <a:stretch/>
        </p:blipFill>
        <p:spPr bwMode="auto">
          <a:xfrm>
            <a:off x="2880360" y="1875388"/>
            <a:ext cx="3946823" cy="3799680"/>
          </a:xfrm>
          <a:prstGeom prst="rect">
            <a:avLst/>
          </a:prstGeom>
          <a:noFill/>
          <a:extLst>
            <a:ext uri="{909E8E84-426E-40DD-AFC4-6F175D3DCCD1}">
              <a14:hiddenFill xmlns:a14="http://schemas.microsoft.com/office/drawing/2010/main">
                <a:solidFill>
                  <a:srgbClr val="FFFFFF"/>
                </a:solidFill>
              </a14:hiddenFill>
            </a:ext>
          </a:extLst>
        </p:spPr>
      </p:pic>
      <p:sp>
        <p:nvSpPr>
          <p:cNvPr id="4" name="Trapezoid 3">
            <a:extLst>
              <a:ext uri="{FF2B5EF4-FFF2-40B4-BE49-F238E27FC236}">
                <a16:creationId xmlns:a16="http://schemas.microsoft.com/office/drawing/2014/main" id="{732F502D-8AD6-2D77-F932-449CBD2D3E77}"/>
              </a:ext>
            </a:extLst>
          </p:cNvPr>
          <p:cNvSpPr/>
          <p:nvPr/>
        </p:nvSpPr>
        <p:spPr>
          <a:xfrm rot="5400000">
            <a:off x="3953440" y="3601538"/>
            <a:ext cx="2871348" cy="509762"/>
          </a:xfrm>
          <a:prstGeom prst="trapezoid">
            <a:avLst>
              <a:gd name="adj" fmla="val 62788"/>
            </a:avLst>
          </a:prstGeom>
          <a:solidFill>
            <a:srgbClr val="9EDDF5"/>
          </a:solidFill>
          <a:ln>
            <a:noFill/>
          </a:ln>
          <a:effectLst>
            <a:outerShdw blurRad="304800" dist="762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0AB5352-5E78-4D8A-E3D5-9EAC3B5288BC}"/>
              </a:ext>
            </a:extLst>
          </p:cNvPr>
          <p:cNvSpPr/>
          <p:nvPr/>
        </p:nvSpPr>
        <p:spPr>
          <a:xfrm>
            <a:off x="5014077" y="2417994"/>
            <a:ext cx="229178" cy="2871348"/>
          </a:xfrm>
          <a:prstGeom prst="ellipse">
            <a:avLst/>
          </a:prstGeom>
          <a:solidFill>
            <a:srgbClr val="273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01FA731-124F-54D9-D8CA-5C1291863AFC}"/>
              </a:ext>
            </a:extLst>
          </p:cNvPr>
          <p:cNvSpPr/>
          <p:nvPr/>
        </p:nvSpPr>
        <p:spPr>
          <a:xfrm>
            <a:off x="5524375" y="2742769"/>
            <a:ext cx="229178" cy="2232930"/>
          </a:xfrm>
          <a:prstGeom prst="ellipse">
            <a:avLst/>
          </a:prstGeom>
          <a:solidFill>
            <a:srgbClr val="9EDD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ED17984-EE84-8E59-060E-D429C8DADCA0}"/>
              </a:ext>
            </a:extLst>
          </p:cNvPr>
          <p:cNvSpPr/>
          <p:nvPr/>
        </p:nvSpPr>
        <p:spPr>
          <a:xfrm>
            <a:off x="6084925" y="3655351"/>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AF96315-DB3B-5685-D28F-78F7B75A51D8}"/>
              </a:ext>
            </a:extLst>
          </p:cNvPr>
          <p:cNvSpPr/>
          <p:nvPr/>
        </p:nvSpPr>
        <p:spPr>
          <a:xfrm>
            <a:off x="8983950" y="3659676"/>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543F629-898E-1AD3-9927-20F5627399F0}"/>
              </a:ext>
            </a:extLst>
          </p:cNvPr>
          <p:cNvSpPr/>
          <p:nvPr/>
        </p:nvSpPr>
        <p:spPr>
          <a:xfrm>
            <a:off x="9303747" y="4297131"/>
            <a:ext cx="243966" cy="259252"/>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8B8CF21-F563-0CEF-8B4D-8B5CE0DC2EBE}"/>
              </a:ext>
            </a:extLst>
          </p:cNvPr>
          <p:cNvCxnSpPr>
            <a:cxnSpLocks/>
            <a:stCxn id="18" idx="6"/>
            <a:endCxn id="25" idx="2"/>
          </p:cNvCxnSpPr>
          <p:nvPr/>
        </p:nvCxnSpPr>
        <p:spPr>
          <a:xfrm>
            <a:off x="6328891" y="3784977"/>
            <a:ext cx="1168237" cy="3"/>
          </a:xfrm>
          <a:prstGeom prst="line">
            <a:avLst/>
          </a:prstGeom>
          <a:ln w="28575">
            <a:solidFill>
              <a:srgbClr val="0B539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57753CD-780C-C741-765D-A03816F07FD4}"/>
              </a:ext>
            </a:extLst>
          </p:cNvPr>
          <p:cNvCxnSpPr>
            <a:cxnSpLocks/>
            <a:stCxn id="25" idx="6"/>
            <a:endCxn id="19" idx="2"/>
          </p:cNvCxnSpPr>
          <p:nvPr/>
        </p:nvCxnSpPr>
        <p:spPr>
          <a:xfrm>
            <a:off x="7741094" y="3784980"/>
            <a:ext cx="1242856" cy="4322"/>
          </a:xfrm>
          <a:prstGeom prst="line">
            <a:avLst/>
          </a:prstGeom>
          <a:ln w="28575">
            <a:solidFill>
              <a:srgbClr val="0B5394"/>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36512DDB-906A-3A66-9ABB-193A2978EF2F}"/>
              </a:ext>
            </a:extLst>
          </p:cNvPr>
          <p:cNvSpPr/>
          <p:nvPr/>
        </p:nvSpPr>
        <p:spPr>
          <a:xfrm>
            <a:off x="7563629" y="3856653"/>
            <a:ext cx="992042" cy="539517"/>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rgbClr val="1A89E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034CE1BD-F333-773A-7547-887C4B9B3A8B}"/>
              </a:ext>
            </a:extLst>
          </p:cNvPr>
          <p:cNvCxnSpPr>
            <a:cxnSpLocks/>
            <a:stCxn id="20" idx="2"/>
          </p:cNvCxnSpPr>
          <p:nvPr/>
        </p:nvCxnSpPr>
        <p:spPr>
          <a:xfrm flipH="1">
            <a:off x="8761635" y="4426757"/>
            <a:ext cx="542112" cy="0"/>
          </a:xfrm>
          <a:prstGeom prst="line">
            <a:avLst/>
          </a:prstGeom>
          <a:ln w="28575">
            <a:solidFill>
              <a:srgbClr val="1A89EE"/>
            </a:solidFill>
            <a:prstDash val="sysDash"/>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F90FC343-8221-32C9-BBC0-C46D818CA625}"/>
              </a:ext>
            </a:extLst>
          </p:cNvPr>
          <p:cNvSpPr/>
          <p:nvPr/>
        </p:nvSpPr>
        <p:spPr>
          <a:xfrm>
            <a:off x="7497128" y="3655354"/>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9664FE7-613F-0085-A12C-6BEAEDD519CE}"/>
              </a:ext>
            </a:extLst>
          </p:cNvPr>
          <p:cNvSpPr/>
          <p:nvPr/>
        </p:nvSpPr>
        <p:spPr>
          <a:xfrm>
            <a:off x="8555671" y="4295532"/>
            <a:ext cx="243965" cy="256528"/>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D0DA18D9-CB54-75DD-53E4-B04C220886F9}"/>
              </a:ext>
            </a:extLst>
          </p:cNvPr>
          <p:cNvSpPr/>
          <p:nvPr/>
        </p:nvSpPr>
        <p:spPr>
          <a:xfrm flipV="1">
            <a:off x="7652362" y="3040310"/>
            <a:ext cx="2022086" cy="723858"/>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rgbClr val="1A89E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E4ED1AA-1841-35E5-5661-649EE854BC94}"/>
              </a:ext>
            </a:extLst>
          </p:cNvPr>
          <p:cNvSpPr/>
          <p:nvPr/>
        </p:nvSpPr>
        <p:spPr>
          <a:xfrm>
            <a:off x="9674448" y="2910643"/>
            <a:ext cx="243966" cy="259252"/>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6882A79-B751-F895-1AC8-E469F0AE6C1D}"/>
              </a:ext>
            </a:extLst>
          </p:cNvPr>
          <p:cNvSpPr txBox="1"/>
          <p:nvPr/>
        </p:nvSpPr>
        <p:spPr>
          <a:xfrm>
            <a:off x="8021397" y="5069781"/>
            <a:ext cx="3804104" cy="1477328"/>
          </a:xfrm>
          <a:prstGeom prst="rect">
            <a:avLst/>
          </a:prstGeom>
          <a:noFill/>
        </p:spPr>
        <p:txBody>
          <a:bodyPr wrap="square" rtlCol="0">
            <a:spAutoFit/>
          </a:bodyPr>
          <a:lstStyle/>
          <a:p>
            <a:r>
              <a:rPr lang="en-US">
                <a:solidFill>
                  <a:srgbClr val="C00000"/>
                </a:solidFill>
                <a:latin typeface="Helvetica" panose="020B0604020202020204" pitchFamily="34" charset="0"/>
                <a:cs typeface="Helvetica" panose="020B0604020202020204" pitchFamily="34" charset="0"/>
              </a:rPr>
              <a:t>Both the input process and the foresight process are limited by human capacity.</a:t>
            </a:r>
          </a:p>
          <a:p>
            <a:endParaRPr lang="en-US">
              <a:solidFill>
                <a:srgbClr val="C00000"/>
              </a:solidFill>
              <a:latin typeface="Helvetica" panose="020B0604020202020204" pitchFamily="34" charset="0"/>
              <a:cs typeface="Helvetica" panose="020B0604020202020204" pitchFamily="34" charset="0"/>
            </a:endParaRPr>
          </a:p>
          <a:p>
            <a:r>
              <a:rPr lang="en-US" i="1">
                <a:solidFill>
                  <a:srgbClr val="C00000"/>
                </a:solidFill>
                <a:latin typeface="Helvetica" panose="020B0604020202020204" pitchFamily="34" charset="0"/>
                <a:cs typeface="Helvetica" panose="020B0604020202020204" pitchFamily="34" charset="0"/>
              </a:rPr>
              <a:t>It’s too much information.</a:t>
            </a:r>
          </a:p>
        </p:txBody>
      </p:sp>
      <p:sp>
        <p:nvSpPr>
          <p:cNvPr id="31" name="TextBox 30">
            <a:extLst>
              <a:ext uri="{FF2B5EF4-FFF2-40B4-BE49-F238E27FC236}">
                <a16:creationId xmlns:a16="http://schemas.microsoft.com/office/drawing/2014/main" id="{16B98F00-BC31-D278-08C2-9512B90184AA}"/>
              </a:ext>
            </a:extLst>
          </p:cNvPr>
          <p:cNvSpPr txBox="1"/>
          <p:nvPr/>
        </p:nvSpPr>
        <p:spPr>
          <a:xfrm>
            <a:off x="1125295" y="176224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Societal Needs</a:t>
            </a:r>
          </a:p>
        </p:txBody>
      </p:sp>
      <p:sp>
        <p:nvSpPr>
          <p:cNvPr id="32" name="TextBox 31">
            <a:extLst>
              <a:ext uri="{FF2B5EF4-FFF2-40B4-BE49-F238E27FC236}">
                <a16:creationId xmlns:a16="http://schemas.microsoft.com/office/drawing/2014/main" id="{C6A9FBAC-87A3-F2AB-7F7B-569907915E7B}"/>
              </a:ext>
            </a:extLst>
          </p:cNvPr>
          <p:cNvSpPr txBox="1"/>
          <p:nvPr/>
        </p:nvSpPr>
        <p:spPr>
          <a:xfrm>
            <a:off x="855664" y="237343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Policy Topics</a:t>
            </a:r>
          </a:p>
        </p:txBody>
      </p:sp>
      <p:sp>
        <p:nvSpPr>
          <p:cNvPr id="33" name="TextBox 32">
            <a:extLst>
              <a:ext uri="{FF2B5EF4-FFF2-40B4-BE49-F238E27FC236}">
                <a16:creationId xmlns:a16="http://schemas.microsoft.com/office/drawing/2014/main" id="{2ADC8D30-C1C2-4FB2-01BB-814B371C8B73}"/>
              </a:ext>
            </a:extLst>
          </p:cNvPr>
          <p:cNvSpPr txBox="1"/>
          <p:nvPr/>
        </p:nvSpPr>
        <p:spPr>
          <a:xfrm>
            <a:off x="586034" y="298462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Emerging Trends</a:t>
            </a:r>
          </a:p>
        </p:txBody>
      </p:sp>
      <p:sp>
        <p:nvSpPr>
          <p:cNvPr id="34" name="TextBox 33">
            <a:extLst>
              <a:ext uri="{FF2B5EF4-FFF2-40B4-BE49-F238E27FC236}">
                <a16:creationId xmlns:a16="http://schemas.microsoft.com/office/drawing/2014/main" id="{64DD66CE-6A42-DE58-396D-E7D11EEB59C8}"/>
              </a:ext>
            </a:extLst>
          </p:cNvPr>
          <p:cNvSpPr txBox="1"/>
          <p:nvPr/>
        </p:nvSpPr>
        <p:spPr>
          <a:xfrm>
            <a:off x="316404" y="359581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New Capabilities</a:t>
            </a:r>
          </a:p>
        </p:txBody>
      </p:sp>
      <p:sp>
        <p:nvSpPr>
          <p:cNvPr id="35" name="TextBox 34">
            <a:extLst>
              <a:ext uri="{FF2B5EF4-FFF2-40B4-BE49-F238E27FC236}">
                <a16:creationId xmlns:a16="http://schemas.microsoft.com/office/drawing/2014/main" id="{22A997B7-B371-64DC-3491-78342CF23A85}"/>
              </a:ext>
            </a:extLst>
          </p:cNvPr>
          <p:cNvSpPr txBox="1"/>
          <p:nvPr/>
        </p:nvSpPr>
        <p:spPr>
          <a:xfrm>
            <a:off x="300293" y="4207006"/>
            <a:ext cx="2580067"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Threats &amp; Weaknesses</a:t>
            </a:r>
          </a:p>
        </p:txBody>
      </p:sp>
      <p:sp>
        <p:nvSpPr>
          <p:cNvPr id="36" name="TextBox 35">
            <a:extLst>
              <a:ext uri="{FF2B5EF4-FFF2-40B4-BE49-F238E27FC236}">
                <a16:creationId xmlns:a16="http://schemas.microsoft.com/office/drawing/2014/main" id="{7790A42D-8670-CBDB-FED7-0B643C098CB0}"/>
              </a:ext>
            </a:extLst>
          </p:cNvPr>
          <p:cNvSpPr txBox="1"/>
          <p:nvPr/>
        </p:nvSpPr>
        <p:spPr>
          <a:xfrm>
            <a:off x="801154" y="481819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Market Movements</a:t>
            </a:r>
          </a:p>
        </p:txBody>
      </p:sp>
      <p:sp>
        <p:nvSpPr>
          <p:cNvPr id="37" name="TextBox 36">
            <a:extLst>
              <a:ext uri="{FF2B5EF4-FFF2-40B4-BE49-F238E27FC236}">
                <a16:creationId xmlns:a16="http://schemas.microsoft.com/office/drawing/2014/main" id="{F5AA9975-262D-43CF-00BD-A23369DB2BB6}"/>
              </a:ext>
            </a:extLst>
          </p:cNvPr>
          <p:cNvSpPr txBox="1"/>
          <p:nvPr/>
        </p:nvSpPr>
        <p:spPr>
          <a:xfrm>
            <a:off x="1125296" y="5429384"/>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Scientific Discoveries</a:t>
            </a:r>
          </a:p>
        </p:txBody>
      </p:sp>
      <p:sp>
        <p:nvSpPr>
          <p:cNvPr id="39" name="Freeform: Shape 38">
            <a:extLst>
              <a:ext uri="{FF2B5EF4-FFF2-40B4-BE49-F238E27FC236}">
                <a16:creationId xmlns:a16="http://schemas.microsoft.com/office/drawing/2014/main" id="{25DA52D2-AC3D-CA75-25E6-5C38B89EB023}"/>
              </a:ext>
            </a:extLst>
          </p:cNvPr>
          <p:cNvSpPr/>
          <p:nvPr/>
        </p:nvSpPr>
        <p:spPr>
          <a:xfrm>
            <a:off x="6986954" y="4114800"/>
            <a:ext cx="808892" cy="1699846"/>
          </a:xfrm>
          <a:custGeom>
            <a:avLst/>
            <a:gdLst>
              <a:gd name="connsiteX0" fmla="*/ 808892 w 808892"/>
              <a:gd name="connsiteY0" fmla="*/ 1699846 h 1699846"/>
              <a:gd name="connsiteX1" fmla="*/ 199292 w 808892"/>
              <a:gd name="connsiteY1" fmla="*/ 973015 h 1699846"/>
              <a:gd name="connsiteX2" fmla="*/ 0 w 808892"/>
              <a:gd name="connsiteY2" fmla="*/ 0 h 1699846"/>
            </a:gdLst>
            <a:ahLst/>
            <a:cxnLst>
              <a:cxn ang="0">
                <a:pos x="connsiteX0" y="connsiteY0"/>
              </a:cxn>
              <a:cxn ang="0">
                <a:pos x="connsiteX1" y="connsiteY1"/>
              </a:cxn>
              <a:cxn ang="0">
                <a:pos x="connsiteX2" y="connsiteY2"/>
              </a:cxn>
            </a:cxnLst>
            <a:rect l="l" t="t" r="r" b="b"/>
            <a:pathLst>
              <a:path w="808892" h="1699846">
                <a:moveTo>
                  <a:pt x="808892" y="1699846"/>
                </a:moveTo>
                <a:cubicBezTo>
                  <a:pt x="571499" y="1478084"/>
                  <a:pt x="334107" y="1256323"/>
                  <a:pt x="199292" y="973015"/>
                </a:cubicBezTo>
                <a:cubicBezTo>
                  <a:pt x="64477" y="689707"/>
                  <a:pt x="32238" y="344853"/>
                  <a:pt x="0" y="0"/>
                </a:cubicBezTo>
              </a:path>
            </a:pathLst>
          </a:custGeom>
          <a:noFill/>
          <a:ln w="50800">
            <a:solidFill>
              <a:srgbClr val="C0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0F364195-E683-5387-8401-DB081EC874F7}"/>
              </a:ext>
            </a:extLst>
          </p:cNvPr>
          <p:cNvSpPr/>
          <p:nvPr/>
        </p:nvSpPr>
        <p:spPr>
          <a:xfrm>
            <a:off x="4372708" y="5289342"/>
            <a:ext cx="3423138" cy="498868"/>
          </a:xfrm>
          <a:custGeom>
            <a:avLst/>
            <a:gdLst>
              <a:gd name="connsiteX0" fmla="*/ 808892 w 808892"/>
              <a:gd name="connsiteY0" fmla="*/ 1699846 h 1699846"/>
              <a:gd name="connsiteX1" fmla="*/ 199292 w 808892"/>
              <a:gd name="connsiteY1" fmla="*/ 973015 h 1699846"/>
              <a:gd name="connsiteX2" fmla="*/ 0 w 808892"/>
              <a:gd name="connsiteY2" fmla="*/ 0 h 1699846"/>
            </a:gdLst>
            <a:ahLst/>
            <a:cxnLst>
              <a:cxn ang="0">
                <a:pos x="connsiteX0" y="connsiteY0"/>
              </a:cxn>
              <a:cxn ang="0">
                <a:pos x="connsiteX1" y="connsiteY1"/>
              </a:cxn>
              <a:cxn ang="0">
                <a:pos x="connsiteX2" y="connsiteY2"/>
              </a:cxn>
            </a:cxnLst>
            <a:rect l="l" t="t" r="r" b="b"/>
            <a:pathLst>
              <a:path w="808892" h="1699846">
                <a:moveTo>
                  <a:pt x="808892" y="1699846"/>
                </a:moveTo>
                <a:cubicBezTo>
                  <a:pt x="571499" y="1478084"/>
                  <a:pt x="334107" y="1256323"/>
                  <a:pt x="199292" y="973015"/>
                </a:cubicBezTo>
                <a:cubicBezTo>
                  <a:pt x="64477" y="689707"/>
                  <a:pt x="32238" y="344853"/>
                  <a:pt x="0" y="0"/>
                </a:cubicBezTo>
              </a:path>
            </a:pathLst>
          </a:custGeom>
          <a:noFill/>
          <a:ln w="50800">
            <a:solidFill>
              <a:srgbClr val="C0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9677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1632"/>
        <p:cNvGrpSpPr/>
        <p:nvPr/>
      </p:nvGrpSpPr>
      <p:grpSpPr>
        <a:xfrm>
          <a:off x="0" y="0"/>
          <a:ext cx="0" cy="0"/>
          <a:chOff x="0" y="0"/>
          <a:chExt cx="0" cy="0"/>
        </a:xfrm>
      </p:grpSpPr>
      <p:sp>
        <p:nvSpPr>
          <p:cNvPr id="5" name="Title 4">
            <a:extLst>
              <a:ext uri="{FF2B5EF4-FFF2-40B4-BE49-F238E27FC236}">
                <a16:creationId xmlns:a16="http://schemas.microsoft.com/office/drawing/2014/main" id="{BB14C87B-A468-3BBF-342B-351B308A3CF5}"/>
              </a:ext>
            </a:extLst>
          </p:cNvPr>
          <p:cNvSpPr>
            <a:spLocks noGrp="1"/>
          </p:cNvSpPr>
          <p:nvPr>
            <p:ph type="title"/>
          </p:nvPr>
        </p:nvSpPr>
        <p:spPr/>
        <p:txBody>
          <a:bodyPr/>
          <a:lstStyle/>
          <a:p>
            <a:r>
              <a:rPr kumimoji="0" lang="en-US" sz="3600" b="0" i="0" u="none" strike="noStrike" kern="1200" cap="none" spc="0" normalizeH="0" baseline="0" noProof="0" dirty="0">
                <a:ln>
                  <a:noFill/>
                </a:ln>
                <a:effectLst/>
                <a:uLnTx/>
                <a:uFillTx/>
                <a:latin typeface="Calibri" panose="020F0502020204030204"/>
                <a:ea typeface="+mn-ea"/>
                <a:cs typeface="+mn-cs"/>
              </a:rPr>
              <a:t>Using AI in Discovery</a:t>
            </a:r>
            <a:endParaRPr lang="en-US" dirty="0"/>
          </a:p>
        </p:txBody>
      </p:sp>
      <p:sp>
        <p:nvSpPr>
          <p:cNvPr id="9" name="TextBox 8">
            <a:extLst>
              <a:ext uri="{FF2B5EF4-FFF2-40B4-BE49-F238E27FC236}">
                <a16:creationId xmlns:a16="http://schemas.microsoft.com/office/drawing/2014/main" id="{A1306C46-B6B1-1917-CC90-D6DD641116BC}"/>
              </a:ext>
            </a:extLst>
          </p:cNvPr>
          <p:cNvSpPr txBox="1"/>
          <p:nvPr/>
        </p:nvSpPr>
        <p:spPr>
          <a:xfrm>
            <a:off x="9607287" y="3012038"/>
            <a:ext cx="2117040" cy="1384995"/>
          </a:xfrm>
          <a:prstGeom prst="rect">
            <a:avLst/>
          </a:prstGeom>
          <a:noFill/>
        </p:spPr>
        <p:txBody>
          <a:bodyPr wrap="square" rtlCol="0">
            <a:spAutoFit/>
          </a:bodyPr>
          <a:lstStyle/>
          <a:p>
            <a:pPr algn="ctr"/>
            <a:r>
              <a:rPr lang="en-US" sz="2800" i="1" dirty="0">
                <a:solidFill>
                  <a:schemeClr val="accent2">
                    <a:lumMod val="75000"/>
                  </a:schemeClr>
                </a:solidFill>
                <a:latin typeface="Helvetica" panose="020B0604020202020204" pitchFamily="34" charset="0"/>
                <a:cs typeface="Helvetica" panose="020B0604020202020204" pitchFamily="34" charset="0"/>
              </a:rPr>
              <a:t>AI dreams up potential futures</a:t>
            </a:r>
          </a:p>
        </p:txBody>
      </p:sp>
      <p:sp>
        <p:nvSpPr>
          <p:cNvPr id="49" name="TextBox 48">
            <a:extLst>
              <a:ext uri="{FF2B5EF4-FFF2-40B4-BE49-F238E27FC236}">
                <a16:creationId xmlns:a16="http://schemas.microsoft.com/office/drawing/2014/main" id="{33483EAD-EF13-99A7-317B-A0C6D12A1D8B}"/>
              </a:ext>
            </a:extLst>
          </p:cNvPr>
          <p:cNvSpPr txBox="1"/>
          <p:nvPr/>
        </p:nvSpPr>
        <p:spPr>
          <a:xfrm>
            <a:off x="267492" y="765245"/>
            <a:ext cx="6096000" cy="369332"/>
          </a:xfrm>
          <a:prstGeom prst="rect">
            <a:avLst/>
          </a:prstGeom>
          <a:noFill/>
        </p:spPr>
        <p:txBody>
          <a:bodyPr wrap="square">
            <a:spAutoFit/>
          </a:bodyPr>
          <a:lstStyle/>
          <a:p>
            <a:r>
              <a:rPr lang="en-US" i="1" dirty="0">
                <a:solidFill>
                  <a:schemeClr val="accent2">
                    <a:lumMod val="75000"/>
                  </a:schemeClr>
                </a:solidFill>
                <a:latin typeface="Helvetica" panose="020B0604020202020204" pitchFamily="34" charset="0"/>
                <a:cs typeface="Helvetica" panose="020B0604020202020204" pitchFamily="34" charset="0"/>
              </a:rPr>
              <a:t>AI helps us sort through more data</a:t>
            </a:r>
          </a:p>
        </p:txBody>
      </p:sp>
      <p:pic>
        <p:nvPicPr>
          <p:cNvPr id="2050" name="Picture 2049">
            <a:extLst>
              <a:ext uri="{FF2B5EF4-FFF2-40B4-BE49-F238E27FC236}">
                <a16:creationId xmlns:a16="http://schemas.microsoft.com/office/drawing/2014/main" id="{36A1727F-54BF-CD9C-5C9F-E4E37ECB35A1}"/>
              </a:ext>
            </a:extLst>
          </p:cNvPr>
          <p:cNvPicPr>
            <a:picLocks noChangeAspect="1"/>
          </p:cNvPicPr>
          <p:nvPr/>
        </p:nvPicPr>
        <p:blipFill>
          <a:blip r:embed="rId3"/>
          <a:stretch>
            <a:fillRect/>
          </a:stretch>
        </p:blipFill>
        <p:spPr>
          <a:xfrm>
            <a:off x="584337" y="765245"/>
            <a:ext cx="8559526" cy="569415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70894-751C-2F9B-0FAA-8D73D434E010}"/>
              </a:ext>
            </a:extLst>
          </p:cNvPr>
          <p:cNvSpPr txBox="1"/>
          <p:nvPr/>
        </p:nvSpPr>
        <p:spPr>
          <a:xfrm>
            <a:off x="241618" y="165125"/>
            <a:ext cx="8742332"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effectLst/>
                <a:uLnTx/>
                <a:uFillTx/>
                <a:latin typeface="Calibri" panose="020F0502020204030204"/>
                <a:ea typeface="+mn-ea"/>
                <a:cs typeface="+mn-cs"/>
              </a:rPr>
              <a:t>Using AI in Discovery</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picture containing fireworks, outdoor object&#10;&#10;Description automatically generated">
            <a:extLst>
              <a:ext uri="{FF2B5EF4-FFF2-40B4-BE49-F238E27FC236}">
                <a16:creationId xmlns:a16="http://schemas.microsoft.com/office/drawing/2014/main" id="{53A8DA8F-A5CA-3A24-EA5B-18E63FE049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59" t="17503" r="32662" b="26262"/>
          <a:stretch/>
        </p:blipFill>
        <p:spPr bwMode="auto">
          <a:xfrm>
            <a:off x="2880360" y="1875388"/>
            <a:ext cx="3946823" cy="3799680"/>
          </a:xfrm>
          <a:prstGeom prst="rect">
            <a:avLst/>
          </a:prstGeom>
          <a:noFill/>
          <a:extLst>
            <a:ext uri="{909E8E84-426E-40DD-AFC4-6F175D3DCCD1}">
              <a14:hiddenFill xmlns:a14="http://schemas.microsoft.com/office/drawing/2010/main">
                <a:solidFill>
                  <a:srgbClr val="FFFFFF"/>
                </a:solidFill>
              </a14:hiddenFill>
            </a:ext>
          </a:extLst>
        </p:spPr>
      </p:pic>
      <p:sp>
        <p:nvSpPr>
          <p:cNvPr id="4" name="Trapezoid 3">
            <a:extLst>
              <a:ext uri="{FF2B5EF4-FFF2-40B4-BE49-F238E27FC236}">
                <a16:creationId xmlns:a16="http://schemas.microsoft.com/office/drawing/2014/main" id="{732F502D-8AD6-2D77-F932-449CBD2D3E77}"/>
              </a:ext>
            </a:extLst>
          </p:cNvPr>
          <p:cNvSpPr/>
          <p:nvPr/>
        </p:nvSpPr>
        <p:spPr>
          <a:xfrm rot="5400000">
            <a:off x="3953440" y="3601538"/>
            <a:ext cx="2871348" cy="509762"/>
          </a:xfrm>
          <a:prstGeom prst="trapezoid">
            <a:avLst>
              <a:gd name="adj" fmla="val 62788"/>
            </a:avLst>
          </a:prstGeom>
          <a:solidFill>
            <a:srgbClr val="9EDDF5"/>
          </a:solidFill>
          <a:ln>
            <a:noFill/>
          </a:ln>
          <a:effectLst>
            <a:outerShdw blurRad="304800" dist="762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0AB5352-5E78-4D8A-E3D5-9EAC3B5288BC}"/>
              </a:ext>
            </a:extLst>
          </p:cNvPr>
          <p:cNvSpPr/>
          <p:nvPr/>
        </p:nvSpPr>
        <p:spPr>
          <a:xfrm>
            <a:off x="5014077" y="2417994"/>
            <a:ext cx="229178" cy="2871348"/>
          </a:xfrm>
          <a:prstGeom prst="ellipse">
            <a:avLst/>
          </a:prstGeom>
          <a:solidFill>
            <a:srgbClr val="273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01FA731-124F-54D9-D8CA-5C1291863AFC}"/>
              </a:ext>
            </a:extLst>
          </p:cNvPr>
          <p:cNvSpPr/>
          <p:nvPr/>
        </p:nvSpPr>
        <p:spPr>
          <a:xfrm>
            <a:off x="5524375" y="2742769"/>
            <a:ext cx="229178" cy="2232930"/>
          </a:xfrm>
          <a:prstGeom prst="ellipse">
            <a:avLst/>
          </a:prstGeom>
          <a:solidFill>
            <a:srgbClr val="9EDD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ED17984-EE84-8E59-060E-D429C8DADCA0}"/>
              </a:ext>
            </a:extLst>
          </p:cNvPr>
          <p:cNvSpPr/>
          <p:nvPr/>
        </p:nvSpPr>
        <p:spPr>
          <a:xfrm>
            <a:off x="6084925" y="3655351"/>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AF96315-DB3B-5685-D28F-78F7B75A51D8}"/>
              </a:ext>
            </a:extLst>
          </p:cNvPr>
          <p:cNvSpPr/>
          <p:nvPr/>
        </p:nvSpPr>
        <p:spPr>
          <a:xfrm>
            <a:off x="8983950" y="3659676"/>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8B8CF21-F563-0CEF-8B4D-8B5CE0DC2EBE}"/>
              </a:ext>
            </a:extLst>
          </p:cNvPr>
          <p:cNvCxnSpPr>
            <a:cxnSpLocks/>
            <a:stCxn id="18" idx="6"/>
            <a:endCxn id="25" idx="2"/>
          </p:cNvCxnSpPr>
          <p:nvPr/>
        </p:nvCxnSpPr>
        <p:spPr>
          <a:xfrm>
            <a:off x="6328891" y="3784977"/>
            <a:ext cx="1168237" cy="3"/>
          </a:xfrm>
          <a:prstGeom prst="line">
            <a:avLst/>
          </a:prstGeom>
          <a:ln w="28575">
            <a:solidFill>
              <a:srgbClr val="0B539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57753CD-780C-C741-765D-A03816F07FD4}"/>
              </a:ext>
            </a:extLst>
          </p:cNvPr>
          <p:cNvCxnSpPr>
            <a:cxnSpLocks/>
            <a:stCxn id="25" idx="6"/>
            <a:endCxn id="19" idx="2"/>
          </p:cNvCxnSpPr>
          <p:nvPr/>
        </p:nvCxnSpPr>
        <p:spPr>
          <a:xfrm>
            <a:off x="7741094" y="3784980"/>
            <a:ext cx="1242856" cy="4322"/>
          </a:xfrm>
          <a:prstGeom prst="line">
            <a:avLst/>
          </a:prstGeom>
          <a:ln w="28575">
            <a:solidFill>
              <a:srgbClr val="0B5394"/>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36512DDB-906A-3A66-9ABB-193A2978EF2F}"/>
              </a:ext>
            </a:extLst>
          </p:cNvPr>
          <p:cNvSpPr/>
          <p:nvPr/>
        </p:nvSpPr>
        <p:spPr>
          <a:xfrm>
            <a:off x="7563629" y="3856653"/>
            <a:ext cx="992042" cy="539517"/>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rgbClr val="1A89E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034CE1BD-F333-773A-7547-887C4B9B3A8B}"/>
              </a:ext>
            </a:extLst>
          </p:cNvPr>
          <p:cNvCxnSpPr>
            <a:cxnSpLocks/>
            <a:stCxn id="20" idx="2"/>
          </p:cNvCxnSpPr>
          <p:nvPr/>
        </p:nvCxnSpPr>
        <p:spPr>
          <a:xfrm flipH="1">
            <a:off x="8761635" y="4426757"/>
            <a:ext cx="542112" cy="0"/>
          </a:xfrm>
          <a:prstGeom prst="line">
            <a:avLst/>
          </a:prstGeom>
          <a:ln w="28575">
            <a:solidFill>
              <a:srgbClr val="1A89EE"/>
            </a:solidFill>
            <a:prstDash val="sysDash"/>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F90FC343-8221-32C9-BBC0-C46D818CA625}"/>
              </a:ext>
            </a:extLst>
          </p:cNvPr>
          <p:cNvSpPr/>
          <p:nvPr/>
        </p:nvSpPr>
        <p:spPr>
          <a:xfrm>
            <a:off x="7497128" y="3655354"/>
            <a:ext cx="243966" cy="259252"/>
          </a:xfrm>
          <a:prstGeom prst="ellipse">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9664FE7-613F-0085-A12C-6BEAEDD519CE}"/>
              </a:ext>
            </a:extLst>
          </p:cNvPr>
          <p:cNvSpPr/>
          <p:nvPr/>
        </p:nvSpPr>
        <p:spPr>
          <a:xfrm>
            <a:off x="8555671" y="4295532"/>
            <a:ext cx="243965" cy="256528"/>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D0DA18D9-CB54-75DD-53E4-B04C220886F9}"/>
              </a:ext>
            </a:extLst>
          </p:cNvPr>
          <p:cNvSpPr/>
          <p:nvPr/>
        </p:nvSpPr>
        <p:spPr>
          <a:xfrm flipV="1">
            <a:off x="7652362" y="3040310"/>
            <a:ext cx="2022086" cy="723858"/>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E4ED1AA-1841-35E5-5661-649EE854BC94}"/>
              </a:ext>
            </a:extLst>
          </p:cNvPr>
          <p:cNvSpPr/>
          <p:nvPr/>
        </p:nvSpPr>
        <p:spPr>
          <a:xfrm>
            <a:off x="9674448" y="2910643"/>
            <a:ext cx="243966" cy="25925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16B98F00-BC31-D278-08C2-9512B90184AA}"/>
              </a:ext>
            </a:extLst>
          </p:cNvPr>
          <p:cNvSpPr txBox="1"/>
          <p:nvPr/>
        </p:nvSpPr>
        <p:spPr>
          <a:xfrm>
            <a:off x="1125295" y="176224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Societal Needs</a:t>
            </a:r>
          </a:p>
        </p:txBody>
      </p:sp>
      <p:sp>
        <p:nvSpPr>
          <p:cNvPr id="32" name="TextBox 31">
            <a:extLst>
              <a:ext uri="{FF2B5EF4-FFF2-40B4-BE49-F238E27FC236}">
                <a16:creationId xmlns:a16="http://schemas.microsoft.com/office/drawing/2014/main" id="{C6A9FBAC-87A3-F2AB-7F7B-569907915E7B}"/>
              </a:ext>
            </a:extLst>
          </p:cNvPr>
          <p:cNvSpPr txBox="1"/>
          <p:nvPr/>
        </p:nvSpPr>
        <p:spPr>
          <a:xfrm>
            <a:off x="855664" y="237343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Policy Topics</a:t>
            </a:r>
          </a:p>
        </p:txBody>
      </p:sp>
      <p:sp>
        <p:nvSpPr>
          <p:cNvPr id="33" name="TextBox 32">
            <a:extLst>
              <a:ext uri="{FF2B5EF4-FFF2-40B4-BE49-F238E27FC236}">
                <a16:creationId xmlns:a16="http://schemas.microsoft.com/office/drawing/2014/main" id="{2ADC8D30-C1C2-4FB2-01BB-814B371C8B73}"/>
              </a:ext>
            </a:extLst>
          </p:cNvPr>
          <p:cNvSpPr txBox="1"/>
          <p:nvPr/>
        </p:nvSpPr>
        <p:spPr>
          <a:xfrm>
            <a:off x="586034" y="298462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Emerging Trends</a:t>
            </a:r>
          </a:p>
        </p:txBody>
      </p:sp>
      <p:sp>
        <p:nvSpPr>
          <p:cNvPr id="34" name="TextBox 33">
            <a:extLst>
              <a:ext uri="{FF2B5EF4-FFF2-40B4-BE49-F238E27FC236}">
                <a16:creationId xmlns:a16="http://schemas.microsoft.com/office/drawing/2014/main" id="{64DD66CE-6A42-DE58-396D-E7D11EEB59C8}"/>
              </a:ext>
            </a:extLst>
          </p:cNvPr>
          <p:cNvSpPr txBox="1"/>
          <p:nvPr/>
        </p:nvSpPr>
        <p:spPr>
          <a:xfrm>
            <a:off x="316404" y="359581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New Capabilities</a:t>
            </a:r>
          </a:p>
        </p:txBody>
      </p:sp>
      <p:sp>
        <p:nvSpPr>
          <p:cNvPr id="35" name="TextBox 34">
            <a:extLst>
              <a:ext uri="{FF2B5EF4-FFF2-40B4-BE49-F238E27FC236}">
                <a16:creationId xmlns:a16="http://schemas.microsoft.com/office/drawing/2014/main" id="{22A997B7-B371-64DC-3491-78342CF23A85}"/>
              </a:ext>
            </a:extLst>
          </p:cNvPr>
          <p:cNvSpPr txBox="1"/>
          <p:nvPr/>
        </p:nvSpPr>
        <p:spPr>
          <a:xfrm>
            <a:off x="300293" y="4207006"/>
            <a:ext cx="2580067"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Threats &amp; Weaknesses</a:t>
            </a:r>
          </a:p>
        </p:txBody>
      </p:sp>
      <p:sp>
        <p:nvSpPr>
          <p:cNvPr id="36" name="TextBox 35">
            <a:extLst>
              <a:ext uri="{FF2B5EF4-FFF2-40B4-BE49-F238E27FC236}">
                <a16:creationId xmlns:a16="http://schemas.microsoft.com/office/drawing/2014/main" id="{7790A42D-8670-CBDB-FED7-0B643C098CB0}"/>
              </a:ext>
            </a:extLst>
          </p:cNvPr>
          <p:cNvSpPr txBox="1"/>
          <p:nvPr/>
        </p:nvSpPr>
        <p:spPr>
          <a:xfrm>
            <a:off x="801154" y="4818196"/>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Market Movements</a:t>
            </a:r>
          </a:p>
        </p:txBody>
      </p:sp>
      <p:sp>
        <p:nvSpPr>
          <p:cNvPr id="37" name="TextBox 36">
            <a:extLst>
              <a:ext uri="{FF2B5EF4-FFF2-40B4-BE49-F238E27FC236}">
                <a16:creationId xmlns:a16="http://schemas.microsoft.com/office/drawing/2014/main" id="{F5AA9975-262D-43CF-00BD-A23369DB2BB6}"/>
              </a:ext>
            </a:extLst>
          </p:cNvPr>
          <p:cNvSpPr txBox="1"/>
          <p:nvPr/>
        </p:nvSpPr>
        <p:spPr>
          <a:xfrm>
            <a:off x="1125296" y="5429384"/>
            <a:ext cx="2403349" cy="338554"/>
          </a:xfrm>
          <a:prstGeom prst="rect">
            <a:avLst/>
          </a:prstGeom>
          <a:noFill/>
        </p:spPr>
        <p:txBody>
          <a:bodyPr wrap="square" rtlCol="0">
            <a:spAutoFit/>
          </a:bodyPr>
          <a:lstStyle/>
          <a:p>
            <a:pPr algn="r"/>
            <a:r>
              <a:rPr lang="en-US" sz="1600">
                <a:solidFill>
                  <a:schemeClr val="tx1">
                    <a:lumMod val="50000"/>
                    <a:lumOff val="50000"/>
                  </a:schemeClr>
                </a:solidFill>
                <a:latin typeface="Helvetica" panose="020B0604020202020204" pitchFamily="34" charset="0"/>
                <a:cs typeface="Helvetica" panose="020B0604020202020204" pitchFamily="34" charset="0"/>
              </a:rPr>
              <a:t>Scientific Discoveries</a:t>
            </a:r>
          </a:p>
        </p:txBody>
      </p:sp>
      <p:pic>
        <p:nvPicPr>
          <p:cNvPr id="5" name="Picture 4" descr="A picture containing fireworks, outdoor object&#10;&#10;Description automatically generated">
            <a:extLst>
              <a:ext uri="{FF2B5EF4-FFF2-40B4-BE49-F238E27FC236}">
                <a16:creationId xmlns:a16="http://schemas.microsoft.com/office/drawing/2014/main" id="{785A0404-CD9F-BD77-A6E6-FE57AFABAC92}"/>
              </a:ext>
            </a:extLst>
          </p:cNvPr>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3559" t="17503" r="32662" b="26262"/>
          <a:stretch/>
        </p:blipFill>
        <p:spPr bwMode="auto">
          <a:xfrm rot="20911098" flipV="1">
            <a:off x="2551160" y="2221167"/>
            <a:ext cx="3946823" cy="4059837"/>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Shape 5">
            <a:extLst>
              <a:ext uri="{FF2B5EF4-FFF2-40B4-BE49-F238E27FC236}">
                <a16:creationId xmlns:a16="http://schemas.microsoft.com/office/drawing/2014/main" id="{D9FED0B2-3EA9-0DD9-6B80-90B074094DB6}"/>
              </a:ext>
            </a:extLst>
          </p:cNvPr>
          <p:cNvSpPr/>
          <p:nvPr/>
        </p:nvSpPr>
        <p:spPr>
          <a:xfrm flipV="1">
            <a:off x="6264148" y="2697537"/>
            <a:ext cx="1062151" cy="1034237"/>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4F9702FC-B705-8824-E37A-B14648C00A95}"/>
              </a:ext>
            </a:extLst>
          </p:cNvPr>
          <p:cNvSpPr/>
          <p:nvPr/>
        </p:nvSpPr>
        <p:spPr>
          <a:xfrm flipV="1">
            <a:off x="7366792" y="1696284"/>
            <a:ext cx="1062151" cy="1034237"/>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751420B-7337-1350-8565-DAFD2A68A8DA}"/>
              </a:ext>
            </a:extLst>
          </p:cNvPr>
          <p:cNvSpPr/>
          <p:nvPr/>
        </p:nvSpPr>
        <p:spPr>
          <a:xfrm flipV="1">
            <a:off x="7313964" y="2373435"/>
            <a:ext cx="1114979" cy="324101"/>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6F255F40-66D0-E4C0-60D3-5139E3AF1DE9}"/>
              </a:ext>
            </a:extLst>
          </p:cNvPr>
          <p:cNvSpPr/>
          <p:nvPr/>
        </p:nvSpPr>
        <p:spPr>
          <a:xfrm>
            <a:off x="7247543" y="2697535"/>
            <a:ext cx="1114979" cy="320363"/>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0C1B79-6CEB-3877-8BCC-E3AE5AF112A6}"/>
              </a:ext>
            </a:extLst>
          </p:cNvPr>
          <p:cNvSpPr/>
          <p:nvPr/>
        </p:nvSpPr>
        <p:spPr>
          <a:xfrm>
            <a:off x="8487346" y="2372299"/>
            <a:ext cx="1114979" cy="320363"/>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A264BC3-CF51-802F-1B66-79DC9FC3D8A8}"/>
              </a:ext>
            </a:extLst>
          </p:cNvPr>
          <p:cNvSpPr/>
          <p:nvPr/>
        </p:nvSpPr>
        <p:spPr>
          <a:xfrm flipV="1">
            <a:off x="8579832" y="1937194"/>
            <a:ext cx="1114979" cy="423899"/>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C573AEF-9177-9345-3D5D-733FA6AE330E}"/>
              </a:ext>
            </a:extLst>
          </p:cNvPr>
          <p:cNvSpPr/>
          <p:nvPr/>
        </p:nvSpPr>
        <p:spPr>
          <a:xfrm flipV="1">
            <a:off x="9694444" y="2361093"/>
            <a:ext cx="2022086" cy="723858"/>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4E1E6D6-E115-498C-FF59-C8491C3AF067}"/>
              </a:ext>
            </a:extLst>
          </p:cNvPr>
          <p:cNvSpPr/>
          <p:nvPr/>
        </p:nvSpPr>
        <p:spPr>
          <a:xfrm>
            <a:off x="9446244" y="4454532"/>
            <a:ext cx="2022086" cy="1220536"/>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D6E4C55-DF53-FAD0-2201-3750AE9D1C65}"/>
              </a:ext>
            </a:extLst>
          </p:cNvPr>
          <p:cNvSpPr/>
          <p:nvPr/>
        </p:nvSpPr>
        <p:spPr>
          <a:xfrm flipV="1">
            <a:off x="9247912" y="3299521"/>
            <a:ext cx="2022086" cy="485456"/>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183CDEC-A0C0-7388-EDDA-31DB5C11DD45}"/>
              </a:ext>
            </a:extLst>
          </p:cNvPr>
          <p:cNvSpPr/>
          <p:nvPr/>
        </p:nvSpPr>
        <p:spPr>
          <a:xfrm flipV="1">
            <a:off x="9446244" y="4073957"/>
            <a:ext cx="2022086" cy="380575"/>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2AEC0A89-7C53-F121-1C59-937F46EAA4CE}"/>
              </a:ext>
            </a:extLst>
          </p:cNvPr>
          <p:cNvSpPr/>
          <p:nvPr/>
        </p:nvSpPr>
        <p:spPr>
          <a:xfrm>
            <a:off x="7568789" y="3846073"/>
            <a:ext cx="1583104" cy="1887899"/>
          </a:xfrm>
          <a:custGeom>
            <a:avLst/>
            <a:gdLst>
              <a:gd name="connsiteX0" fmla="*/ 0 w 1125415"/>
              <a:gd name="connsiteY0" fmla="*/ 0 h 500185"/>
              <a:gd name="connsiteX1" fmla="*/ 523631 w 1125415"/>
              <a:gd name="connsiteY1" fmla="*/ 211016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0 h 500185"/>
              <a:gd name="connsiteX1" fmla="*/ 531447 w 1125415"/>
              <a:gd name="connsiteY1" fmla="*/ 250093 h 500185"/>
              <a:gd name="connsiteX2" fmla="*/ 1125415 w 1125415"/>
              <a:gd name="connsiteY2" fmla="*/ 500185 h 500185"/>
              <a:gd name="connsiteX0" fmla="*/ 0 w 1125415"/>
              <a:gd name="connsiteY0" fmla="*/ 273 h 500458"/>
              <a:gd name="connsiteX1" fmla="*/ 531447 w 1125415"/>
              <a:gd name="connsiteY1" fmla="*/ 250366 h 500458"/>
              <a:gd name="connsiteX2" fmla="*/ 1125415 w 1125415"/>
              <a:gd name="connsiteY2" fmla="*/ 500458 h 500458"/>
              <a:gd name="connsiteX0" fmla="*/ 0 w 1125415"/>
              <a:gd name="connsiteY0" fmla="*/ 273 h 500458"/>
              <a:gd name="connsiteX1" fmla="*/ 531447 w 1125415"/>
              <a:gd name="connsiteY1" fmla="*/ 250366 h 500458"/>
              <a:gd name="connsiteX2" fmla="*/ 1125415 w 1125415"/>
              <a:gd name="connsiteY2" fmla="*/ 500458 h 500458"/>
            </a:gdLst>
            <a:ahLst/>
            <a:cxnLst>
              <a:cxn ang="0">
                <a:pos x="connsiteX0" y="connsiteY0"/>
              </a:cxn>
              <a:cxn ang="0">
                <a:pos x="connsiteX1" y="connsiteY1"/>
              </a:cxn>
              <a:cxn ang="0">
                <a:pos x="connsiteX2" y="connsiteY2"/>
              </a:cxn>
            </a:cxnLst>
            <a:rect l="l" t="t" r="r" b="b"/>
            <a:pathLst>
              <a:path w="1125415" h="500458">
                <a:moveTo>
                  <a:pt x="0" y="273"/>
                </a:moveTo>
                <a:cubicBezTo>
                  <a:pt x="136769" y="-6240"/>
                  <a:pt x="422032" y="104479"/>
                  <a:pt x="531447" y="250366"/>
                </a:cubicBezTo>
                <a:cubicBezTo>
                  <a:pt x="695569" y="458777"/>
                  <a:pt x="957384" y="491340"/>
                  <a:pt x="1125415" y="500458"/>
                </a:cubicBezTo>
              </a:path>
            </a:pathLst>
          </a:cu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071EA30C-A7D1-83F8-D791-485BBE58F97F}"/>
              </a:ext>
            </a:extLst>
          </p:cNvPr>
          <p:cNvSpPr/>
          <p:nvPr/>
        </p:nvSpPr>
        <p:spPr>
          <a:xfrm>
            <a:off x="9151893" y="5624620"/>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CC0A468-60D7-0168-5C03-CE119A93EF44}"/>
              </a:ext>
            </a:extLst>
          </p:cNvPr>
          <p:cNvSpPr/>
          <p:nvPr/>
        </p:nvSpPr>
        <p:spPr>
          <a:xfrm>
            <a:off x="11360812" y="5559655"/>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E7C4E4B-893C-50A4-80EB-ECCA22A3549A}"/>
              </a:ext>
            </a:extLst>
          </p:cNvPr>
          <p:cNvSpPr/>
          <p:nvPr/>
        </p:nvSpPr>
        <p:spPr>
          <a:xfrm>
            <a:off x="11365988" y="4007717"/>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56240F8-0B6F-789A-877B-B8DCC4CFEC7E}"/>
              </a:ext>
            </a:extLst>
          </p:cNvPr>
          <p:cNvSpPr/>
          <p:nvPr/>
        </p:nvSpPr>
        <p:spPr>
          <a:xfrm>
            <a:off x="11181266" y="3161542"/>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9D02C542-5223-E1F4-F6F5-EA27DD0EF5BE}"/>
              </a:ext>
            </a:extLst>
          </p:cNvPr>
          <p:cNvSpPr/>
          <p:nvPr/>
        </p:nvSpPr>
        <p:spPr>
          <a:xfrm>
            <a:off x="11686666" y="2213402"/>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F34712C9-F7D1-F6F7-EC5E-70AB0536F6B0}"/>
              </a:ext>
            </a:extLst>
          </p:cNvPr>
          <p:cNvSpPr/>
          <p:nvPr/>
        </p:nvSpPr>
        <p:spPr>
          <a:xfrm>
            <a:off x="9563694" y="2506692"/>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5D2AD2FF-9C02-CF0B-F9D2-EB74F183235E}"/>
              </a:ext>
            </a:extLst>
          </p:cNvPr>
          <p:cNvSpPr/>
          <p:nvPr/>
        </p:nvSpPr>
        <p:spPr>
          <a:xfrm>
            <a:off x="9602325" y="1828533"/>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4760580-771E-BF14-37AC-0025827549E8}"/>
              </a:ext>
            </a:extLst>
          </p:cNvPr>
          <p:cNvSpPr/>
          <p:nvPr/>
        </p:nvSpPr>
        <p:spPr>
          <a:xfrm>
            <a:off x="8368603" y="1593878"/>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0D41C67E-2A15-7816-50A4-69F3C869844D}"/>
              </a:ext>
            </a:extLst>
          </p:cNvPr>
          <p:cNvSpPr/>
          <p:nvPr/>
        </p:nvSpPr>
        <p:spPr>
          <a:xfrm>
            <a:off x="8264403" y="2239881"/>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4F474B12-996F-A98F-B323-8B4D8633369C}"/>
              </a:ext>
            </a:extLst>
          </p:cNvPr>
          <p:cNvSpPr/>
          <p:nvPr/>
        </p:nvSpPr>
        <p:spPr>
          <a:xfrm>
            <a:off x="8252607" y="2921320"/>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92906751-F757-D439-FF45-40DA4A08EA4B}"/>
              </a:ext>
            </a:extLst>
          </p:cNvPr>
          <p:cNvSpPr/>
          <p:nvPr/>
        </p:nvSpPr>
        <p:spPr>
          <a:xfrm>
            <a:off x="7232014" y="2567909"/>
            <a:ext cx="243965" cy="2565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543F629-898E-1AD3-9927-20F5627399F0}"/>
              </a:ext>
            </a:extLst>
          </p:cNvPr>
          <p:cNvSpPr/>
          <p:nvPr/>
        </p:nvSpPr>
        <p:spPr>
          <a:xfrm>
            <a:off x="9303747" y="4297131"/>
            <a:ext cx="243966" cy="259252"/>
          </a:xfrm>
          <a:prstGeom prst="ellipse">
            <a:avLst/>
          </a:prstGeom>
          <a:solidFill>
            <a:srgbClr val="1A8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8CF71601-9D1C-BA5D-96F4-CFB1B1FF9A41}"/>
              </a:ext>
            </a:extLst>
          </p:cNvPr>
          <p:cNvSpPr txBox="1"/>
          <p:nvPr/>
        </p:nvSpPr>
        <p:spPr>
          <a:xfrm>
            <a:off x="9395858" y="5865355"/>
            <a:ext cx="2117040" cy="646331"/>
          </a:xfrm>
          <a:prstGeom prst="rect">
            <a:avLst/>
          </a:prstGeom>
          <a:noFill/>
        </p:spPr>
        <p:txBody>
          <a:bodyPr wrap="square" rtlCol="0">
            <a:spAutoFit/>
          </a:bodyPr>
          <a:lstStyle/>
          <a:p>
            <a:r>
              <a:rPr lang="en-US" i="1">
                <a:solidFill>
                  <a:schemeClr val="accent2">
                    <a:lumMod val="75000"/>
                  </a:schemeClr>
                </a:solidFill>
                <a:latin typeface="Helvetica" panose="020B0604020202020204" pitchFamily="34" charset="0"/>
                <a:cs typeface="Helvetica" panose="020B0604020202020204" pitchFamily="34" charset="0"/>
              </a:rPr>
              <a:t>AI dreams up potential futures.</a:t>
            </a:r>
          </a:p>
        </p:txBody>
      </p:sp>
      <p:sp>
        <p:nvSpPr>
          <p:cNvPr id="53" name="TextBox 52">
            <a:extLst>
              <a:ext uri="{FF2B5EF4-FFF2-40B4-BE49-F238E27FC236}">
                <a16:creationId xmlns:a16="http://schemas.microsoft.com/office/drawing/2014/main" id="{BAFD3100-4521-FDDA-771C-90E72717EE82}"/>
              </a:ext>
            </a:extLst>
          </p:cNvPr>
          <p:cNvSpPr txBox="1"/>
          <p:nvPr/>
        </p:nvSpPr>
        <p:spPr>
          <a:xfrm>
            <a:off x="4041580" y="5838858"/>
            <a:ext cx="2403349" cy="646331"/>
          </a:xfrm>
          <a:prstGeom prst="rect">
            <a:avLst/>
          </a:prstGeom>
          <a:noFill/>
        </p:spPr>
        <p:txBody>
          <a:bodyPr wrap="square" rtlCol="0">
            <a:spAutoFit/>
          </a:bodyPr>
          <a:lstStyle/>
          <a:p>
            <a:r>
              <a:rPr lang="en-US" i="1">
                <a:solidFill>
                  <a:schemeClr val="accent2">
                    <a:lumMod val="75000"/>
                  </a:schemeClr>
                </a:solidFill>
                <a:latin typeface="Helvetica" panose="020B0604020202020204" pitchFamily="34" charset="0"/>
                <a:cs typeface="Helvetica" panose="020B0604020202020204" pitchFamily="34" charset="0"/>
              </a:rPr>
              <a:t>AI helps us sort through more data.</a:t>
            </a:r>
          </a:p>
        </p:txBody>
      </p:sp>
    </p:spTree>
    <p:extLst>
      <p:ext uri="{BB962C8B-B14F-4D97-AF65-F5344CB8AC3E}">
        <p14:creationId xmlns:p14="http://schemas.microsoft.com/office/powerpoint/2010/main" val="3620105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12C7E895-C71C-F892-CC7C-A353942E234B}"/>
              </a:ext>
            </a:extLst>
          </p:cNvPr>
          <p:cNvSpPr txBox="1">
            <a:spLocks/>
          </p:cNvSpPr>
          <p:nvPr/>
        </p:nvSpPr>
        <p:spPr>
          <a:xfrm>
            <a:off x="0" y="216386"/>
            <a:ext cx="10647680" cy="5120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a:lstStyle>
          <a:p>
            <a:r>
              <a:rPr lang="en-US" sz="3600" dirty="0">
                <a:latin typeface="+mn-lt"/>
              </a:rPr>
              <a:t>Beaming Energy for Air Mobility (BEAM)</a:t>
            </a:r>
          </a:p>
        </p:txBody>
      </p:sp>
      <p:sp>
        <p:nvSpPr>
          <p:cNvPr id="7" name="Hexagon 6">
            <a:extLst>
              <a:ext uri="{FF2B5EF4-FFF2-40B4-BE49-F238E27FC236}">
                <a16:creationId xmlns:a16="http://schemas.microsoft.com/office/drawing/2014/main" id="{8863FFAE-1D6E-7683-B9DA-E8F72C5F2820}"/>
              </a:ext>
            </a:extLst>
          </p:cNvPr>
          <p:cNvSpPr/>
          <p:nvPr/>
        </p:nvSpPr>
        <p:spPr>
          <a:xfrm>
            <a:off x="4285073" y="1457385"/>
            <a:ext cx="3892012" cy="3382219"/>
          </a:xfrm>
          <a:prstGeom prst="hexagon">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a:extLst>
              <a:ext uri="{FF2B5EF4-FFF2-40B4-BE49-F238E27FC236}">
                <a16:creationId xmlns:a16="http://schemas.microsoft.com/office/drawing/2014/main" id="{AAEAAE71-314D-7CCE-3648-024B6DBB36FC}"/>
              </a:ext>
            </a:extLst>
          </p:cNvPr>
          <p:cNvSpPr/>
          <p:nvPr/>
        </p:nvSpPr>
        <p:spPr>
          <a:xfrm>
            <a:off x="7513408" y="3148495"/>
            <a:ext cx="3892012" cy="3382219"/>
          </a:xfrm>
          <a:prstGeom prst="hexagon">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a:extLst>
              <a:ext uri="{FF2B5EF4-FFF2-40B4-BE49-F238E27FC236}">
                <a16:creationId xmlns:a16="http://schemas.microsoft.com/office/drawing/2014/main" id="{C10944A4-4793-D648-6689-BDBBF7BF1896}"/>
              </a:ext>
            </a:extLst>
          </p:cNvPr>
          <p:cNvSpPr/>
          <p:nvPr/>
        </p:nvSpPr>
        <p:spPr>
          <a:xfrm>
            <a:off x="1014284" y="3148496"/>
            <a:ext cx="3892012" cy="3382219"/>
          </a:xfrm>
          <a:prstGeom prst="hexagon">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144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75A225-22A5-A3FC-B2DD-3E1BD992D9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Bahnschrift SemiLight Condensed"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Bahnschrift SemiLight Condensed" panose="020B0502040204020203" pitchFamily="34" charset="0"/>
              <a:ea typeface="+mn-ea"/>
              <a:cs typeface="+mn-cs"/>
            </a:endParaRPr>
          </a:p>
        </p:txBody>
      </p:sp>
      <p:sp>
        <p:nvSpPr>
          <p:cNvPr id="3" name="Title 2">
            <a:extLst>
              <a:ext uri="{FF2B5EF4-FFF2-40B4-BE49-F238E27FC236}">
                <a16:creationId xmlns:a16="http://schemas.microsoft.com/office/drawing/2014/main" id="{15A395CE-61E7-2461-F5CC-63DDC9E5FC58}"/>
              </a:ext>
            </a:extLst>
          </p:cNvPr>
          <p:cNvSpPr>
            <a:spLocks noGrp="1"/>
          </p:cNvSpPr>
          <p:nvPr>
            <p:ph type="title"/>
          </p:nvPr>
        </p:nvSpPr>
        <p:spPr>
          <a:xfrm>
            <a:off x="183500" y="205745"/>
            <a:ext cx="11034397" cy="512064"/>
          </a:xfrm>
        </p:spPr>
        <p:txBody>
          <a:bodyPr lIns="91440" tIns="45720" rIns="91440" bIns="45720" anchor="t">
            <a:noAutofit/>
          </a:bodyPr>
          <a:lstStyle/>
          <a:p>
            <a:pPr marL="0" algn="l" rtl="0" eaLnBrk="1" latinLnBrk="0" hangingPunct="1"/>
            <a:r>
              <a:rPr lang="en-US" sz="3600" b="0" kern="1200" dirty="0">
                <a:solidFill>
                  <a:schemeClr val="tx1"/>
                </a:solidFill>
                <a:latin typeface="+mn-lt"/>
                <a:ea typeface="+mn-ea"/>
                <a:cs typeface="+mn-cs"/>
              </a:rPr>
              <a:t>Urban canyon, micro-weather prediction and moderation</a:t>
            </a:r>
          </a:p>
        </p:txBody>
      </p:sp>
      <p:sp>
        <p:nvSpPr>
          <p:cNvPr id="5" name="Oval 4">
            <a:extLst>
              <a:ext uri="{FF2B5EF4-FFF2-40B4-BE49-F238E27FC236}">
                <a16:creationId xmlns:a16="http://schemas.microsoft.com/office/drawing/2014/main" id="{883E3D92-B19C-394B-338A-5788421022C2}"/>
              </a:ext>
            </a:extLst>
          </p:cNvPr>
          <p:cNvSpPr/>
          <p:nvPr/>
        </p:nvSpPr>
        <p:spPr>
          <a:xfrm>
            <a:off x="3175444" y="1280162"/>
            <a:ext cx="5841112" cy="5372093"/>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1711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EB36DB-2069-524F-B334-5ED6DABEF3B9}"/>
              </a:ext>
            </a:extLst>
          </p:cNvPr>
          <p:cNvSpPr>
            <a:spLocks noGrp="1"/>
          </p:cNvSpPr>
          <p:nvPr>
            <p:ph type="sldNum" sz="quarter" idx="12"/>
          </p:nvPr>
        </p:nvSpPr>
        <p:spPr/>
        <p:txBody>
          <a:bodyPr/>
          <a:lstStyle/>
          <a:p>
            <a:fld id="{330EA680-D336-4FF7-8B7A-9848BB0A1C32}" type="slidenum">
              <a:rPr lang="en-US" smtClean="0"/>
              <a:t>19</a:t>
            </a:fld>
            <a:endParaRPr lang="en-US"/>
          </a:p>
        </p:txBody>
      </p:sp>
      <p:sp>
        <p:nvSpPr>
          <p:cNvPr id="3" name="Title 2">
            <a:extLst>
              <a:ext uri="{FF2B5EF4-FFF2-40B4-BE49-F238E27FC236}">
                <a16:creationId xmlns:a16="http://schemas.microsoft.com/office/drawing/2014/main" id="{CB84DD38-2013-CAEE-3234-D23ED56F64F0}"/>
              </a:ext>
            </a:extLst>
          </p:cNvPr>
          <p:cNvSpPr>
            <a:spLocks noGrp="1"/>
          </p:cNvSpPr>
          <p:nvPr>
            <p:ph type="title"/>
          </p:nvPr>
        </p:nvSpPr>
        <p:spPr>
          <a:xfrm>
            <a:off x="224251" y="246570"/>
            <a:ext cx="10058400" cy="512064"/>
          </a:xfrm>
        </p:spPr>
        <p:txBody>
          <a:bodyPr>
            <a:noAutofit/>
          </a:bodyPr>
          <a:lstStyle/>
          <a:p>
            <a:r>
              <a:rPr lang="en-US" sz="3600" b="0" dirty="0">
                <a:latin typeface="+mn-lt"/>
                <a:cs typeface="Calibri" panose="020F0502020204030204" pitchFamily="34" charset="0"/>
              </a:rPr>
              <a:t>Capabilities, Communities, &amp; Connectivity</a:t>
            </a:r>
            <a:endParaRPr lang="en-US" sz="3600" b="0" dirty="0">
              <a:latin typeface="+mn-lt"/>
            </a:endParaRPr>
          </a:p>
        </p:txBody>
      </p:sp>
      <p:sp>
        <p:nvSpPr>
          <p:cNvPr id="4" name="TextBox 3">
            <a:extLst>
              <a:ext uri="{FF2B5EF4-FFF2-40B4-BE49-F238E27FC236}">
                <a16:creationId xmlns:a16="http://schemas.microsoft.com/office/drawing/2014/main" id="{1C60FAE5-431F-485E-522E-50F325ED43C3}"/>
              </a:ext>
            </a:extLst>
          </p:cNvPr>
          <p:cNvSpPr txBox="1"/>
          <p:nvPr/>
        </p:nvSpPr>
        <p:spPr>
          <a:xfrm>
            <a:off x="377072" y="963279"/>
            <a:ext cx="11595906" cy="369332"/>
          </a:xfrm>
          <a:prstGeom prst="rect">
            <a:avLst/>
          </a:prstGeom>
          <a:noFill/>
        </p:spPr>
        <p:txBody>
          <a:bodyPr wrap="square" rtlCol="0">
            <a:spAutoFit/>
          </a:bodyPr>
          <a:lstStyle/>
          <a:p>
            <a:r>
              <a:rPr lang="en-US" b="1" i="1" dirty="0"/>
              <a:t>Collaborative, problem-focused research to vitalize rural communities through aviation technologies</a:t>
            </a:r>
          </a:p>
        </p:txBody>
      </p:sp>
      <p:grpSp>
        <p:nvGrpSpPr>
          <p:cNvPr id="19" name="Group 18">
            <a:extLst>
              <a:ext uri="{FF2B5EF4-FFF2-40B4-BE49-F238E27FC236}">
                <a16:creationId xmlns:a16="http://schemas.microsoft.com/office/drawing/2014/main" id="{A7A6E515-0AA0-9D85-BC1D-BECAC5EC5658}"/>
              </a:ext>
            </a:extLst>
          </p:cNvPr>
          <p:cNvGrpSpPr/>
          <p:nvPr/>
        </p:nvGrpSpPr>
        <p:grpSpPr>
          <a:xfrm>
            <a:off x="2685744" y="1247267"/>
            <a:ext cx="5702352" cy="5492902"/>
            <a:chOff x="6723703" y="1674241"/>
            <a:chExt cx="5282526" cy="5158643"/>
          </a:xfrm>
          <a:effectLst>
            <a:outerShdw blurRad="50800" dist="38100" dir="5400000" algn="t" rotWithShape="0">
              <a:prstClr val="black">
                <a:alpha val="40000"/>
              </a:prstClr>
            </a:outerShdw>
          </a:effectLst>
          <a:scene3d>
            <a:camera prst="perspectiveLeft"/>
            <a:lightRig rig="threePt" dir="t"/>
          </a:scene3d>
        </p:grpSpPr>
        <p:sp>
          <p:nvSpPr>
            <p:cNvPr id="6" name="Arrow: Curved Left 5">
              <a:extLst>
                <a:ext uri="{FF2B5EF4-FFF2-40B4-BE49-F238E27FC236}">
                  <a16:creationId xmlns:a16="http://schemas.microsoft.com/office/drawing/2014/main" id="{87DF64AD-79A4-9EE8-8B35-4965D3B93724}"/>
                </a:ext>
              </a:extLst>
            </p:cNvPr>
            <p:cNvSpPr/>
            <p:nvPr/>
          </p:nvSpPr>
          <p:spPr>
            <a:xfrm rot="19014031">
              <a:off x="10486972" y="1674241"/>
              <a:ext cx="1244155" cy="1703964"/>
            </a:xfrm>
            <a:prstGeom prst="curvedLeftArrow">
              <a:avLst>
                <a:gd name="adj1" fmla="val 17367"/>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Oval 10" descr="Old house by the mountains">
              <a:extLst>
                <a:ext uri="{FF2B5EF4-FFF2-40B4-BE49-F238E27FC236}">
                  <a16:creationId xmlns:a16="http://schemas.microsoft.com/office/drawing/2014/main" id="{F1C8D5FF-8FBD-D12F-D52E-C65E447B6888}"/>
                </a:ext>
              </a:extLst>
            </p:cNvPr>
            <p:cNvSpPr/>
            <p:nvPr/>
          </p:nvSpPr>
          <p:spPr>
            <a:xfrm>
              <a:off x="9813635" y="3329767"/>
              <a:ext cx="2192594" cy="209427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Curved Left 14">
              <a:extLst>
                <a:ext uri="{FF2B5EF4-FFF2-40B4-BE49-F238E27FC236}">
                  <a16:creationId xmlns:a16="http://schemas.microsoft.com/office/drawing/2014/main" id="{432766D1-8B64-7E0C-2DCA-752EC9D37777}"/>
                </a:ext>
              </a:extLst>
            </p:cNvPr>
            <p:cNvSpPr/>
            <p:nvPr/>
          </p:nvSpPr>
          <p:spPr>
            <a:xfrm rot="4452967">
              <a:off x="9841187" y="5219239"/>
              <a:ext cx="1167365" cy="2059925"/>
            </a:xfrm>
            <a:prstGeom prst="curvedLeftArrow">
              <a:avLst>
                <a:gd name="adj1" fmla="val 20138"/>
                <a:gd name="adj2" fmla="val 50000"/>
                <a:gd name="adj3" fmla="val 209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row: Curved Left 15">
              <a:extLst>
                <a:ext uri="{FF2B5EF4-FFF2-40B4-BE49-F238E27FC236}">
                  <a16:creationId xmlns:a16="http://schemas.microsoft.com/office/drawing/2014/main" id="{8EF8C67C-F35D-FDBC-8F14-0F8EADF2BAE1}"/>
                </a:ext>
              </a:extLst>
            </p:cNvPr>
            <p:cNvSpPr/>
            <p:nvPr/>
          </p:nvSpPr>
          <p:spPr>
            <a:xfrm rot="11549649">
              <a:off x="6723703" y="2677288"/>
              <a:ext cx="1166670" cy="1984779"/>
            </a:xfrm>
            <a:prstGeom prst="curvedLeftArrow">
              <a:avLst>
                <a:gd name="adj1" fmla="val 20138"/>
                <a:gd name="adj2" fmla="val 50000"/>
                <a:gd name="adj3" fmla="val 209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Oval 16" descr="Farmer standing in the middle of wheat fields">
              <a:extLst>
                <a:ext uri="{FF2B5EF4-FFF2-40B4-BE49-F238E27FC236}">
                  <a16:creationId xmlns:a16="http://schemas.microsoft.com/office/drawing/2014/main" id="{AF6EE337-5C51-35E0-C38B-ADC1601BA9BD}"/>
                </a:ext>
              </a:extLst>
            </p:cNvPr>
            <p:cNvSpPr/>
            <p:nvPr/>
          </p:nvSpPr>
          <p:spPr>
            <a:xfrm>
              <a:off x="8039088" y="2052438"/>
              <a:ext cx="2192594" cy="209427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descr="Drone flying over a field">
              <a:extLst>
                <a:ext uri="{FF2B5EF4-FFF2-40B4-BE49-F238E27FC236}">
                  <a16:creationId xmlns:a16="http://schemas.microsoft.com/office/drawing/2014/main" id="{A99EC274-5A06-9648-F49D-9B09179165A8}"/>
                </a:ext>
              </a:extLst>
            </p:cNvPr>
            <p:cNvSpPr/>
            <p:nvPr/>
          </p:nvSpPr>
          <p:spPr>
            <a:xfrm>
              <a:off x="7621041" y="4146270"/>
              <a:ext cx="2192594" cy="2094271"/>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9828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55F186-FD7F-40AF-E0D3-025F5DE5E40D}"/>
              </a:ext>
            </a:extLst>
          </p:cNvPr>
          <p:cNvSpPr>
            <a:spLocks noGrp="1"/>
          </p:cNvSpPr>
          <p:nvPr>
            <p:ph type="sldNum" sz="quarter" idx="12"/>
          </p:nvPr>
        </p:nvSpPr>
        <p:spPr/>
        <p:txBody>
          <a:bodyPr/>
          <a:lstStyle/>
          <a:p>
            <a:fld id="{330EA680-D336-4FF7-8B7A-9848BB0A1C32}" type="slidenum">
              <a:rPr lang="en-US" smtClean="0"/>
              <a:t>20</a:t>
            </a:fld>
            <a:endParaRPr lang="en-US"/>
          </a:p>
        </p:txBody>
      </p:sp>
      <p:sp>
        <p:nvSpPr>
          <p:cNvPr id="3" name="Title 2">
            <a:extLst>
              <a:ext uri="{FF2B5EF4-FFF2-40B4-BE49-F238E27FC236}">
                <a16:creationId xmlns:a16="http://schemas.microsoft.com/office/drawing/2014/main" id="{13377D8F-B654-765F-ECB0-4988E16812CF}"/>
              </a:ext>
            </a:extLst>
          </p:cNvPr>
          <p:cNvSpPr>
            <a:spLocks noGrp="1"/>
          </p:cNvSpPr>
          <p:nvPr>
            <p:ph type="title"/>
          </p:nvPr>
        </p:nvSpPr>
        <p:spPr>
          <a:xfrm>
            <a:off x="308669" y="256123"/>
            <a:ext cx="10058400" cy="512064"/>
          </a:xfrm>
        </p:spPr>
        <p:txBody>
          <a:bodyPr>
            <a:noAutofit/>
          </a:bodyPr>
          <a:lstStyle/>
          <a:p>
            <a:r>
              <a:rPr lang="en-US" sz="3600" b="0" dirty="0">
                <a:latin typeface="Calibri" panose="020F0502020204030204" pitchFamily="34" charset="0"/>
                <a:cs typeface="Calibri" panose="020F0502020204030204" pitchFamily="34" charset="0"/>
              </a:rPr>
              <a:t>Zero Impact Aviation</a:t>
            </a:r>
          </a:p>
        </p:txBody>
      </p:sp>
      <p:sp>
        <p:nvSpPr>
          <p:cNvPr id="6" name="TextBox 5">
            <a:extLst>
              <a:ext uri="{FF2B5EF4-FFF2-40B4-BE49-F238E27FC236}">
                <a16:creationId xmlns:a16="http://schemas.microsoft.com/office/drawing/2014/main" id="{2BF355F5-DBD7-3620-9176-1C3AF739DDE3}"/>
              </a:ext>
            </a:extLst>
          </p:cNvPr>
          <p:cNvSpPr txBox="1"/>
          <p:nvPr/>
        </p:nvSpPr>
        <p:spPr>
          <a:xfrm>
            <a:off x="308669" y="930036"/>
            <a:ext cx="11330528" cy="369332"/>
          </a:xfrm>
          <a:prstGeom prst="rect">
            <a:avLst/>
          </a:prstGeom>
          <a:noFill/>
        </p:spPr>
        <p:txBody>
          <a:bodyPr wrap="square">
            <a:spAutoFit/>
          </a:bodyPr>
          <a:lstStyle/>
          <a:p>
            <a:r>
              <a:rPr lang="en-US" b="1" dirty="0"/>
              <a:t>Maximize the value of aviation while minimizing negative impact on the earth and human family </a:t>
            </a:r>
          </a:p>
        </p:txBody>
      </p:sp>
      <p:pic>
        <p:nvPicPr>
          <p:cNvPr id="9" name="Picture 8" descr="Boys running along beach with a toy plane">
            <a:extLst>
              <a:ext uri="{FF2B5EF4-FFF2-40B4-BE49-F238E27FC236}">
                <a16:creationId xmlns:a16="http://schemas.microsoft.com/office/drawing/2014/main" id="{6E4990F9-C381-497E-9CE4-C11ABF7697CB}"/>
              </a:ext>
            </a:extLst>
          </p:cNvPr>
          <p:cNvPicPr>
            <a:picLocks noChangeAspect="1"/>
          </p:cNvPicPr>
          <p:nvPr/>
        </p:nvPicPr>
        <p:blipFill>
          <a:blip r:embed="rId3"/>
          <a:stretch>
            <a:fillRect/>
          </a:stretch>
        </p:blipFill>
        <p:spPr>
          <a:xfrm>
            <a:off x="2050931" y="1584457"/>
            <a:ext cx="7438758" cy="4957961"/>
          </a:xfrm>
          <a:prstGeom prst="rect">
            <a:avLst/>
          </a:prstGeom>
          <a:scene3d>
            <a:camera prst="perspectiveLeft"/>
            <a:lightRig rig="threePt" dir="t"/>
          </a:scene3d>
        </p:spPr>
      </p:pic>
    </p:spTree>
    <p:extLst>
      <p:ext uri="{BB962C8B-B14F-4D97-AF65-F5344CB8AC3E}">
        <p14:creationId xmlns:p14="http://schemas.microsoft.com/office/powerpoint/2010/main" val="900475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5680" y="869280"/>
            <a:ext cx="11060640" cy="2304300"/>
          </a:xfrm>
        </p:spPr>
        <p:txBody>
          <a:bodyPr/>
          <a:lstStyle/>
          <a:p>
            <a:r>
              <a:rPr lang="en-US" dirty="0"/>
              <a:t>Airports as Energy Nodes (</a:t>
            </a:r>
            <a:r>
              <a:rPr lang="en-US" dirty="0" err="1"/>
              <a:t>ÆNodes</a:t>
            </a:r>
            <a:r>
              <a:rPr lang="en-US" dirty="0"/>
              <a:t>)</a:t>
            </a:r>
          </a:p>
        </p:txBody>
      </p:sp>
      <p:sp>
        <p:nvSpPr>
          <p:cNvPr id="3" name="Subtitle 2"/>
          <p:cNvSpPr>
            <a:spLocks noGrp="1"/>
          </p:cNvSpPr>
          <p:nvPr>
            <p:ph type="subTitle" idx="1"/>
          </p:nvPr>
        </p:nvSpPr>
        <p:spPr/>
        <p:txBody>
          <a:bodyPr/>
          <a:lstStyle/>
          <a:p>
            <a:r>
              <a:rPr lang="en-US" dirty="0"/>
              <a:t>Brandon Sells, Ph.D.</a:t>
            </a:r>
          </a:p>
        </p:txBody>
      </p:sp>
      <p:sp>
        <p:nvSpPr>
          <p:cNvPr id="5" name="TextBox 4">
            <a:extLst>
              <a:ext uri="{FF2B5EF4-FFF2-40B4-BE49-F238E27FC236}">
                <a16:creationId xmlns:a16="http://schemas.microsoft.com/office/drawing/2014/main" id="{22DD66BB-9251-7BB1-33FD-E9447D65D3D0}"/>
              </a:ext>
            </a:extLst>
          </p:cNvPr>
          <p:cNvSpPr txBox="1"/>
          <p:nvPr/>
        </p:nvSpPr>
        <p:spPr>
          <a:xfrm>
            <a:off x="-48126" y="6581001"/>
            <a:ext cx="11395890"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NASA Contacts: Dr. Nick Borer (</a:t>
            </a:r>
            <a:r>
              <a:rPr kumimoji="0" lang="en-US" sz="1200" b="1" i="0" u="none" strike="noStrike" kern="1200" cap="none" spc="0" normalizeH="0" baseline="0" noProof="0" dirty="0" err="1">
                <a:ln>
                  <a:noFill/>
                </a:ln>
                <a:solidFill>
                  <a:prstClr val="black"/>
                </a:solidFill>
                <a:effectLst/>
                <a:uLnTx/>
                <a:uFillTx/>
                <a:latin typeface="Arial" panose="020B0604020202020204" pitchFamily="34" charset="0"/>
                <a:ea typeface="MS PGothic" panose="020B0600070205080204" pitchFamily="34" charset="-128"/>
                <a:cs typeface="+mn-cs"/>
              </a:rPr>
              <a:t>ÆNodes</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 Principal Investigator) and Dr. Nat Blaesser (Deputy Lead ACI)</a:t>
            </a:r>
            <a:endPar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561249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UML 2 BG">
            <a:extLst>
              <a:ext uri="{FF2B5EF4-FFF2-40B4-BE49-F238E27FC236}">
                <a16:creationId xmlns:a16="http://schemas.microsoft.com/office/drawing/2014/main" id="{2A8BA2CE-724C-4D94-AC16-67E4190909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3" name="High Density Corridor" descr="Shape&#10;&#10;Description automatically generated">
            <a:extLst>
              <a:ext uri="{FF2B5EF4-FFF2-40B4-BE49-F238E27FC236}">
                <a16:creationId xmlns:a16="http://schemas.microsoft.com/office/drawing/2014/main" id="{513CECF7-F9B6-4CA6-939E-B231D72E98C2}"/>
              </a:ext>
            </a:extLst>
          </p:cNvPr>
          <p:cNvPicPr>
            <a:picLocks noChangeAspect="1"/>
          </p:cNvPicPr>
          <p:nvPr/>
        </p:nvPicPr>
        <p:blipFill>
          <a:blip r:embed="rId4"/>
          <a:stretch>
            <a:fillRect/>
          </a:stretch>
        </p:blipFill>
        <p:spPr>
          <a:xfrm>
            <a:off x="6096616" y="3775458"/>
            <a:ext cx="987769" cy="477466"/>
          </a:xfrm>
          <a:prstGeom prst="rect">
            <a:avLst/>
          </a:prstGeom>
        </p:spPr>
      </p:pic>
      <p:sp>
        <p:nvSpPr>
          <p:cNvPr id="35" name="Footer BG">
            <a:extLst>
              <a:ext uri="{FF2B5EF4-FFF2-40B4-BE49-F238E27FC236}">
                <a16:creationId xmlns:a16="http://schemas.microsoft.com/office/drawing/2014/main" id="{D8ECDF68-6088-4B52-8A7C-7004CDB4DB18}"/>
              </a:ext>
            </a:extLst>
          </p:cNvPr>
          <p:cNvSpPr/>
          <p:nvPr/>
        </p:nvSpPr>
        <p:spPr>
          <a:xfrm>
            <a:off x="-7644" y="6396582"/>
            <a:ext cx="12199644" cy="46166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alibri"/>
                <a:ea typeface="+mn-ea"/>
                <a:cs typeface="+mn-cs"/>
              </a:rPr>
              <a:t>Safe, sustainable, affordable, and accessible aviation for transformational local and intraregional missions</a:t>
            </a:r>
            <a:endParaRPr kumimoji="0" lang="en-US" sz="1800" b="0" i="0" u="none" strike="noStrike" kern="1200" cap="none" spc="0" normalizeH="0" baseline="0" noProof="0" dirty="0">
              <a:ln>
                <a:noFill/>
              </a:ln>
              <a:solidFill>
                <a:prstClr val="white"/>
              </a:solidFill>
              <a:effectLst/>
              <a:uLnTx/>
              <a:uFillTx/>
              <a:latin typeface="Calibri"/>
              <a:ea typeface="+mn-lt"/>
              <a:cs typeface="Calibri"/>
            </a:endParaRPr>
          </a:p>
        </p:txBody>
      </p:sp>
      <p:pic>
        <p:nvPicPr>
          <p:cNvPr id="6" name="Storm Cloud">
            <a:extLst>
              <a:ext uri="{FF2B5EF4-FFF2-40B4-BE49-F238E27FC236}">
                <a16:creationId xmlns:a16="http://schemas.microsoft.com/office/drawing/2014/main" id="{992EC637-3DE4-4E0E-BB84-2B5E2B217A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17540" y="2233057"/>
            <a:ext cx="1250536" cy="493633"/>
          </a:xfrm>
          <a:prstGeom prst="rect">
            <a:avLst/>
          </a:prstGeom>
        </p:spPr>
      </p:pic>
      <p:sp>
        <p:nvSpPr>
          <p:cNvPr id="48" name="Rectangle 47">
            <a:extLst>
              <a:ext uri="{FF2B5EF4-FFF2-40B4-BE49-F238E27FC236}">
                <a16:creationId xmlns:a16="http://schemas.microsoft.com/office/drawing/2014/main" id="{E170996C-B8DE-47F2-9496-6456C9E9E042}"/>
              </a:ext>
            </a:extLst>
          </p:cNvPr>
          <p:cNvSpPr/>
          <p:nvPr/>
        </p:nvSpPr>
        <p:spPr>
          <a:xfrm>
            <a:off x="0" y="-13929"/>
            <a:ext cx="12192000" cy="57279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Advanced Air Mobility (AAM)</a:t>
            </a:r>
            <a:endParaRPr kumimoji="0" lang="en-US" sz="2800" b="0" i="0" u="none" strike="noStrike" kern="1200" cap="none" spc="0" normalizeH="0" baseline="0" noProof="0" dirty="0">
              <a:ln>
                <a:noFill/>
              </a:ln>
              <a:solidFill>
                <a:prstClr val="white"/>
              </a:solidFill>
              <a:effectLst/>
              <a:uLnTx/>
              <a:uFillTx/>
              <a:latin typeface="Calibri"/>
              <a:ea typeface="+mn-lt"/>
              <a:cs typeface="Arial" panose="020B0604020202020204" pitchFamily="34" charset="0"/>
            </a:endParaRPr>
          </a:p>
        </p:txBody>
      </p:sp>
      <p:sp>
        <p:nvSpPr>
          <p:cNvPr id="18" name="TextBox 17">
            <a:extLst>
              <a:ext uri="{FF2B5EF4-FFF2-40B4-BE49-F238E27FC236}">
                <a16:creationId xmlns:a16="http://schemas.microsoft.com/office/drawing/2014/main" id="{152DD8A5-2924-4E89-A725-D343C268CFF8}"/>
              </a:ext>
            </a:extLst>
          </p:cNvPr>
          <p:cNvSpPr txBox="1"/>
          <p:nvPr/>
        </p:nvSpPr>
        <p:spPr>
          <a:xfrm>
            <a:off x="517072" y="4020094"/>
            <a:ext cx="987770"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Distribution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Center/Warehouse</a:t>
            </a:r>
          </a:p>
        </p:txBody>
      </p:sp>
      <p:sp>
        <p:nvSpPr>
          <p:cNvPr id="22" name="TextBox 21">
            <a:extLst>
              <a:ext uri="{FF2B5EF4-FFF2-40B4-BE49-F238E27FC236}">
                <a16:creationId xmlns:a16="http://schemas.microsoft.com/office/drawing/2014/main" id="{E173D3B6-DCDB-4DD9-8774-E65869B7B635}"/>
              </a:ext>
            </a:extLst>
          </p:cNvPr>
          <p:cNvSpPr txBox="1"/>
          <p:nvPr/>
        </p:nvSpPr>
        <p:spPr>
          <a:xfrm>
            <a:off x="1922614" y="3160525"/>
            <a:ext cx="60946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Cargo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Delivery</a:t>
            </a:r>
          </a:p>
        </p:txBody>
      </p:sp>
      <p:sp>
        <p:nvSpPr>
          <p:cNvPr id="24" name="TextBox 23">
            <a:extLst>
              <a:ext uri="{FF2B5EF4-FFF2-40B4-BE49-F238E27FC236}">
                <a16:creationId xmlns:a16="http://schemas.microsoft.com/office/drawing/2014/main" id="{7E256692-5E83-458E-94B3-9827291738A8}"/>
              </a:ext>
            </a:extLst>
          </p:cNvPr>
          <p:cNvSpPr txBox="1"/>
          <p:nvPr/>
        </p:nvSpPr>
        <p:spPr>
          <a:xfrm>
            <a:off x="6940717" y="5822680"/>
            <a:ext cx="82586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Cross-metro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Transfer</a:t>
            </a:r>
          </a:p>
        </p:txBody>
      </p:sp>
      <p:sp>
        <p:nvSpPr>
          <p:cNvPr id="25" name="TextBox 24">
            <a:extLst>
              <a:ext uri="{FF2B5EF4-FFF2-40B4-BE49-F238E27FC236}">
                <a16:creationId xmlns:a16="http://schemas.microsoft.com/office/drawing/2014/main" id="{5DCB6CA6-137D-4886-A6FB-17329D3313D2}"/>
              </a:ext>
            </a:extLst>
          </p:cNvPr>
          <p:cNvSpPr txBox="1"/>
          <p:nvPr/>
        </p:nvSpPr>
        <p:spPr>
          <a:xfrm>
            <a:off x="5919872" y="3147504"/>
            <a:ext cx="61747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Airport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Transfer</a:t>
            </a:r>
          </a:p>
        </p:txBody>
      </p:sp>
      <p:sp>
        <p:nvSpPr>
          <p:cNvPr id="28" name="TextBox 27">
            <a:extLst>
              <a:ext uri="{FF2B5EF4-FFF2-40B4-BE49-F238E27FC236}">
                <a16:creationId xmlns:a16="http://schemas.microsoft.com/office/drawing/2014/main" id="{44708F86-B54C-4F2A-964B-8C8E449547AC}"/>
              </a:ext>
            </a:extLst>
          </p:cNvPr>
          <p:cNvSpPr txBox="1"/>
          <p:nvPr/>
        </p:nvSpPr>
        <p:spPr>
          <a:xfrm>
            <a:off x="9437327" y="3906466"/>
            <a:ext cx="986168"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Medical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Supply Delivery</a:t>
            </a:r>
          </a:p>
        </p:txBody>
      </p:sp>
      <p:sp>
        <p:nvSpPr>
          <p:cNvPr id="33" name="TextBox 32">
            <a:extLst>
              <a:ext uri="{FF2B5EF4-FFF2-40B4-BE49-F238E27FC236}">
                <a16:creationId xmlns:a16="http://schemas.microsoft.com/office/drawing/2014/main" id="{C95E5655-5FCB-4FB9-BFCB-709C765D0349}"/>
              </a:ext>
            </a:extLst>
          </p:cNvPr>
          <p:cNvSpPr txBox="1"/>
          <p:nvPr/>
        </p:nvSpPr>
        <p:spPr>
          <a:xfrm>
            <a:off x="5826898" y="3906466"/>
            <a:ext cx="710451"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High Density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Corridor</a:t>
            </a:r>
          </a:p>
        </p:txBody>
      </p:sp>
      <p:sp>
        <p:nvSpPr>
          <p:cNvPr id="38" name="TextBox 37">
            <a:extLst>
              <a:ext uri="{FF2B5EF4-FFF2-40B4-BE49-F238E27FC236}">
                <a16:creationId xmlns:a16="http://schemas.microsoft.com/office/drawing/2014/main" id="{593020FD-8715-40DC-AEC1-56922A25FEB9}"/>
              </a:ext>
            </a:extLst>
          </p:cNvPr>
          <p:cNvSpPr txBox="1"/>
          <p:nvPr/>
        </p:nvSpPr>
        <p:spPr>
          <a:xfrm>
            <a:off x="2222132" y="1176520"/>
            <a:ext cx="1058303" cy="24622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Rural Operations</a:t>
            </a:r>
          </a:p>
        </p:txBody>
      </p:sp>
      <p:sp>
        <p:nvSpPr>
          <p:cNvPr id="39" name="TextBox 38">
            <a:extLst>
              <a:ext uri="{FF2B5EF4-FFF2-40B4-BE49-F238E27FC236}">
                <a16:creationId xmlns:a16="http://schemas.microsoft.com/office/drawing/2014/main" id="{32616D25-097E-416C-8F8A-422F805A8272}"/>
              </a:ext>
            </a:extLst>
          </p:cNvPr>
          <p:cNvSpPr txBox="1"/>
          <p:nvPr/>
        </p:nvSpPr>
        <p:spPr>
          <a:xfrm>
            <a:off x="5741976" y="1776715"/>
            <a:ext cx="1107996" cy="24622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Urban Operations</a:t>
            </a:r>
          </a:p>
        </p:txBody>
      </p:sp>
      <p:sp>
        <p:nvSpPr>
          <p:cNvPr id="54" name="TextBox 53">
            <a:extLst>
              <a:ext uri="{FF2B5EF4-FFF2-40B4-BE49-F238E27FC236}">
                <a16:creationId xmlns:a16="http://schemas.microsoft.com/office/drawing/2014/main" id="{D44E4CF9-6C5B-4603-925C-514C0CFA17DA}"/>
              </a:ext>
            </a:extLst>
          </p:cNvPr>
          <p:cNvSpPr txBox="1"/>
          <p:nvPr/>
        </p:nvSpPr>
        <p:spPr>
          <a:xfrm>
            <a:off x="2751284" y="5370129"/>
            <a:ext cx="65915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Inter-city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eCTOL</a:t>
            </a:r>
          </a:p>
        </p:txBody>
      </p:sp>
      <p:grpSp>
        <p:nvGrpSpPr>
          <p:cNvPr id="2" name="UML 3 Labels">
            <a:extLst>
              <a:ext uri="{FF2B5EF4-FFF2-40B4-BE49-F238E27FC236}">
                <a16:creationId xmlns:a16="http://schemas.microsoft.com/office/drawing/2014/main" id="{0F6ABDF7-79ED-464F-BE39-BDFC3C9955BD}"/>
              </a:ext>
            </a:extLst>
          </p:cNvPr>
          <p:cNvGrpSpPr/>
          <p:nvPr/>
        </p:nvGrpSpPr>
        <p:grpSpPr>
          <a:xfrm>
            <a:off x="3261219" y="2468246"/>
            <a:ext cx="8369551" cy="2137604"/>
            <a:chOff x="3261219" y="2468246"/>
            <a:chExt cx="8369551" cy="2137604"/>
          </a:xfrm>
        </p:grpSpPr>
        <p:sp>
          <p:nvSpPr>
            <p:cNvPr id="23" name="TextBox 22">
              <a:extLst>
                <a:ext uri="{FF2B5EF4-FFF2-40B4-BE49-F238E27FC236}">
                  <a16:creationId xmlns:a16="http://schemas.microsoft.com/office/drawing/2014/main" id="{5777BBBE-28C5-4CAD-8479-8B5640C6A1F9}"/>
                </a:ext>
              </a:extLst>
            </p:cNvPr>
            <p:cNvSpPr txBox="1"/>
            <p:nvPr/>
          </p:nvSpPr>
          <p:spPr>
            <a:xfrm>
              <a:off x="10859405" y="3562628"/>
              <a:ext cx="771365"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Air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Ambulance</a:t>
              </a:r>
            </a:p>
          </p:txBody>
        </p:sp>
        <p:sp>
          <p:nvSpPr>
            <p:cNvPr id="26" name="TextBox 25">
              <a:extLst>
                <a:ext uri="{FF2B5EF4-FFF2-40B4-BE49-F238E27FC236}">
                  <a16:creationId xmlns:a16="http://schemas.microsoft.com/office/drawing/2014/main" id="{9FA2ADBB-4E40-4AFD-A4A9-600E714D9B6C}"/>
                </a:ext>
              </a:extLst>
            </p:cNvPr>
            <p:cNvSpPr txBox="1"/>
            <p:nvPr/>
          </p:nvSpPr>
          <p:spPr>
            <a:xfrm>
              <a:off x="7144543" y="2468246"/>
              <a:ext cx="609462"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Cargo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Delivery</a:t>
              </a:r>
            </a:p>
          </p:txBody>
        </p:sp>
        <p:sp>
          <p:nvSpPr>
            <p:cNvPr id="27" name="TextBox 26">
              <a:extLst>
                <a:ext uri="{FF2B5EF4-FFF2-40B4-BE49-F238E27FC236}">
                  <a16:creationId xmlns:a16="http://schemas.microsoft.com/office/drawing/2014/main" id="{E590F2EA-160A-4767-97BF-365025C227C7}"/>
                </a:ext>
              </a:extLst>
            </p:cNvPr>
            <p:cNvSpPr txBox="1"/>
            <p:nvPr/>
          </p:nvSpPr>
          <p:spPr>
            <a:xfrm>
              <a:off x="7796497" y="4205740"/>
              <a:ext cx="763351"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Fleet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Operations</a:t>
              </a:r>
            </a:p>
          </p:txBody>
        </p:sp>
        <p:sp>
          <p:nvSpPr>
            <p:cNvPr id="52" name="TextBox 51">
              <a:extLst>
                <a:ext uri="{FF2B5EF4-FFF2-40B4-BE49-F238E27FC236}">
                  <a16:creationId xmlns:a16="http://schemas.microsoft.com/office/drawing/2014/main" id="{80826A68-34C2-43F1-878B-ED4C350713E0}"/>
                </a:ext>
              </a:extLst>
            </p:cNvPr>
            <p:cNvSpPr txBox="1"/>
            <p:nvPr/>
          </p:nvSpPr>
          <p:spPr>
            <a:xfrm>
              <a:off x="3261219" y="2622459"/>
              <a:ext cx="70243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Inter-City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eC</a:t>
              </a: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/STOL</a:t>
              </a:r>
            </a:p>
          </p:txBody>
        </p:sp>
      </p:grpSp>
      <p:grpSp>
        <p:nvGrpSpPr>
          <p:cNvPr id="16" name="UML 4 Labels">
            <a:extLst>
              <a:ext uri="{FF2B5EF4-FFF2-40B4-BE49-F238E27FC236}">
                <a16:creationId xmlns:a16="http://schemas.microsoft.com/office/drawing/2014/main" id="{B6A1CA45-AE58-4595-A6C7-934F5586899E}"/>
              </a:ext>
            </a:extLst>
          </p:cNvPr>
          <p:cNvGrpSpPr/>
          <p:nvPr/>
        </p:nvGrpSpPr>
        <p:grpSpPr>
          <a:xfrm>
            <a:off x="303099" y="1450481"/>
            <a:ext cx="8063328" cy="4471473"/>
            <a:chOff x="303099" y="1450481"/>
            <a:chExt cx="8063328" cy="4471473"/>
          </a:xfrm>
        </p:grpSpPr>
        <p:sp>
          <p:nvSpPr>
            <p:cNvPr id="20" name="TextBox 19">
              <a:extLst>
                <a:ext uri="{FF2B5EF4-FFF2-40B4-BE49-F238E27FC236}">
                  <a16:creationId xmlns:a16="http://schemas.microsoft.com/office/drawing/2014/main" id="{18807E3B-182A-4736-A7C8-D1AACDA13E2A}"/>
                </a:ext>
              </a:extLst>
            </p:cNvPr>
            <p:cNvSpPr txBox="1"/>
            <p:nvPr/>
          </p:nvSpPr>
          <p:spPr>
            <a:xfrm>
              <a:off x="4602459" y="2949001"/>
              <a:ext cx="673582" cy="400110"/>
            </a:xfrm>
            <a:prstGeom prst="rect">
              <a:avLst/>
            </a:prstGeom>
            <a:noFill/>
            <a:effectLst>
              <a:outerShdw dist="12700" dir="2700000" algn="tl" rotWithShape="0">
                <a:prstClr val="black"/>
              </a:outerShdw>
            </a:effectLst>
          </p:spPr>
          <p:txBody>
            <a:bodyPr wrap="none" lIns="91440" tIns="45720" rIns="91440" bIns="45720" rtlCol="0" anchor="t">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Inter-City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eVTOL</a:t>
              </a:r>
              <a:endPar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endParaRPr>
            </a:p>
          </p:txBody>
        </p:sp>
        <p:sp>
          <p:nvSpPr>
            <p:cNvPr id="31" name="TextBox 30">
              <a:extLst>
                <a:ext uri="{FF2B5EF4-FFF2-40B4-BE49-F238E27FC236}">
                  <a16:creationId xmlns:a16="http://schemas.microsoft.com/office/drawing/2014/main" id="{CB97941A-89EE-4DE3-BBCE-CBF414583EDF}"/>
                </a:ext>
              </a:extLst>
            </p:cNvPr>
            <p:cNvSpPr txBox="1"/>
            <p:nvPr/>
          </p:nvSpPr>
          <p:spPr>
            <a:xfrm>
              <a:off x="4445341" y="5521844"/>
              <a:ext cx="1063112"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Small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Package Delivery</a:t>
              </a:r>
            </a:p>
          </p:txBody>
        </p:sp>
        <p:sp>
          <p:nvSpPr>
            <p:cNvPr id="37" name="TextBox 36">
              <a:extLst>
                <a:ext uri="{FF2B5EF4-FFF2-40B4-BE49-F238E27FC236}">
                  <a16:creationId xmlns:a16="http://schemas.microsoft.com/office/drawing/2014/main" id="{875535F3-3602-41DB-BA17-EF046525EC61}"/>
                </a:ext>
              </a:extLst>
            </p:cNvPr>
            <p:cNvSpPr txBox="1"/>
            <p:nvPr/>
          </p:nvSpPr>
          <p:spPr>
            <a:xfrm>
              <a:off x="303099" y="2089601"/>
              <a:ext cx="636713"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Regional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Network</a:t>
              </a:r>
            </a:p>
          </p:txBody>
        </p:sp>
        <p:sp>
          <p:nvSpPr>
            <p:cNvPr id="40" name="TextBox 39">
              <a:extLst>
                <a:ext uri="{FF2B5EF4-FFF2-40B4-BE49-F238E27FC236}">
                  <a16:creationId xmlns:a16="http://schemas.microsoft.com/office/drawing/2014/main" id="{820C894E-C70F-4EF4-9867-AB8654628C69}"/>
                </a:ext>
              </a:extLst>
            </p:cNvPr>
            <p:cNvSpPr txBox="1"/>
            <p:nvPr/>
          </p:nvSpPr>
          <p:spPr>
            <a:xfrm>
              <a:off x="7559796" y="1450481"/>
              <a:ext cx="80663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On Demand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panose="020B0604020202020204" pitchFamily="34" charset="0"/>
                  <a:ea typeface="MS PGothic" panose="020B0600070205080204" pitchFamily="34" charset="-128"/>
                  <a:cs typeface="+mn-cs"/>
                </a:rPr>
                <a:t>Air-Taxi</a:t>
              </a:r>
            </a:p>
          </p:txBody>
        </p:sp>
      </p:grpSp>
      <p:sp>
        <p:nvSpPr>
          <p:cNvPr id="51" name="TextBox 50">
            <a:extLst>
              <a:ext uri="{FF2B5EF4-FFF2-40B4-BE49-F238E27FC236}">
                <a16:creationId xmlns:a16="http://schemas.microsoft.com/office/drawing/2014/main" id="{0ADEAE01-1C1F-4C08-979F-156907D3AB85}"/>
              </a:ext>
            </a:extLst>
          </p:cNvPr>
          <p:cNvSpPr txBox="1"/>
          <p:nvPr/>
        </p:nvSpPr>
        <p:spPr>
          <a:xfrm>
            <a:off x="8366427" y="673970"/>
            <a:ext cx="1074332"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Wildfire Fighting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Operations</a:t>
            </a:r>
          </a:p>
        </p:txBody>
      </p:sp>
      <p:sp>
        <p:nvSpPr>
          <p:cNvPr id="46" name="Slide Number Placeholder 3">
            <a:extLst>
              <a:ext uri="{FF2B5EF4-FFF2-40B4-BE49-F238E27FC236}">
                <a16:creationId xmlns:a16="http://schemas.microsoft.com/office/drawing/2014/main" id="{C7B53A99-8FBC-4B18-A613-8119281AB69E}"/>
              </a:ext>
            </a:extLst>
          </p:cNvPr>
          <p:cNvSpPr>
            <a:spLocks noGrp="1"/>
          </p:cNvSpPr>
          <p:nvPr>
            <p:ph type="sldNum" sz="quarter" idx="12"/>
          </p:nvPr>
        </p:nvSpPr>
        <p:spPr>
          <a:xfrm>
            <a:off x="11853838" y="6549282"/>
            <a:ext cx="321645"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5A7D23-5EA3-BB48-9A7E-29066237FEC6}" type="slidenum">
              <a:rPr kumimoji="0" lang="en-US" sz="10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000" b="0" i="0" u="none" strike="noStrike" kern="1200" cap="none" spc="0" normalizeH="0" baseline="0" noProof="0" dirty="0">
              <a:ln>
                <a:noFill/>
              </a:ln>
              <a:solidFill>
                <a:prstClr val="black">
                  <a:tint val="75000"/>
                </a:prstClr>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9076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C7CC133-40DF-4DAD-8EBB-76F476C22C0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7979" t="18764" r="29180" b="26822"/>
          <a:stretch/>
        </p:blipFill>
        <p:spPr>
          <a:xfrm>
            <a:off x="2985195" y="1163104"/>
            <a:ext cx="7335355" cy="4692472"/>
          </a:xfrm>
          <a:prstGeom prst="rect">
            <a:avLst/>
          </a:prstGeom>
        </p:spPr>
      </p:pic>
      <p:pic>
        <p:nvPicPr>
          <p:cNvPr id="9" name="Graphic 8">
            <a:extLst>
              <a:ext uri="{FF2B5EF4-FFF2-40B4-BE49-F238E27FC236}">
                <a16:creationId xmlns:a16="http://schemas.microsoft.com/office/drawing/2014/main" id="{C6C0A7ED-34A8-4080-838E-DD532394F15E}"/>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27979" t="18787" r="29180" b="26800"/>
          <a:stretch/>
        </p:blipFill>
        <p:spPr>
          <a:xfrm>
            <a:off x="2985195" y="1163104"/>
            <a:ext cx="7335355" cy="4692471"/>
          </a:xfrm>
          <a:prstGeom prst="rect">
            <a:avLst/>
          </a:prstGeom>
        </p:spPr>
      </p:pic>
      <p:pic>
        <p:nvPicPr>
          <p:cNvPr id="11" name="Graphic 10">
            <a:extLst>
              <a:ext uri="{FF2B5EF4-FFF2-40B4-BE49-F238E27FC236}">
                <a16:creationId xmlns:a16="http://schemas.microsoft.com/office/drawing/2014/main" id="{A80DC02B-C3A3-4C6A-8F62-590CE2AE07A4}"/>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27979" t="18764" r="29181" b="26823"/>
          <a:stretch/>
        </p:blipFill>
        <p:spPr>
          <a:xfrm>
            <a:off x="2985195" y="1163105"/>
            <a:ext cx="7335355" cy="4692470"/>
          </a:xfrm>
          <a:prstGeom prst="rect">
            <a:avLst/>
          </a:prstGeom>
          <a:effectLst/>
        </p:spPr>
      </p:pic>
      <p:sp>
        <p:nvSpPr>
          <p:cNvPr id="5" name="Content Placeholder 4">
            <a:extLst>
              <a:ext uri="{FF2B5EF4-FFF2-40B4-BE49-F238E27FC236}">
                <a16:creationId xmlns:a16="http://schemas.microsoft.com/office/drawing/2014/main" id="{1E64C526-47D8-446C-A01F-DE9139B05BEA}"/>
              </a:ext>
            </a:extLst>
          </p:cNvPr>
          <p:cNvSpPr>
            <a:spLocks noGrp="1"/>
          </p:cNvSpPr>
          <p:nvPr>
            <p:ph idx="1"/>
          </p:nvPr>
        </p:nvSpPr>
        <p:spPr>
          <a:xfrm>
            <a:off x="66415" y="1431797"/>
            <a:ext cx="11988800" cy="5554156"/>
          </a:xfrm>
        </p:spPr>
        <p:txBody>
          <a:bodyPr/>
          <a:lstStyle/>
          <a:p>
            <a:r>
              <a:rPr lang="en-US" dirty="0"/>
              <a:t>Commercial service</a:t>
            </a:r>
          </a:p>
          <a:p>
            <a:r>
              <a:rPr lang="en-US" dirty="0"/>
              <a:t>95</a:t>
            </a:r>
            <a:r>
              <a:rPr lang="en-US" baseline="30000" dirty="0"/>
              <a:t>th</a:t>
            </a:r>
            <a:r>
              <a:rPr lang="en-US" dirty="0"/>
              <a:t> percentile</a:t>
            </a:r>
          </a:p>
          <a:p>
            <a:r>
              <a:rPr lang="en-US" dirty="0"/>
              <a:t>Part 139</a:t>
            </a:r>
          </a:p>
          <a:p>
            <a:r>
              <a:rPr lang="en-US" dirty="0"/>
              <a:t>Public use</a:t>
            </a:r>
          </a:p>
        </p:txBody>
      </p:sp>
      <p:sp>
        <p:nvSpPr>
          <p:cNvPr id="2" name="Title 1">
            <a:extLst>
              <a:ext uri="{FF2B5EF4-FFF2-40B4-BE49-F238E27FC236}">
                <a16:creationId xmlns:a16="http://schemas.microsoft.com/office/drawing/2014/main" id="{D8BBD88E-30BF-4DAB-9ED9-F80D3F6F820E}"/>
              </a:ext>
            </a:extLst>
          </p:cNvPr>
          <p:cNvSpPr>
            <a:spLocks noGrp="1"/>
          </p:cNvSpPr>
          <p:nvPr>
            <p:ph type="title"/>
          </p:nvPr>
        </p:nvSpPr>
        <p:spPr>
          <a:xfrm>
            <a:off x="107611" y="174231"/>
            <a:ext cx="10212939" cy="615950"/>
          </a:xfrm>
        </p:spPr>
        <p:txBody>
          <a:bodyPr/>
          <a:lstStyle/>
          <a:p>
            <a:pPr algn="l"/>
            <a:r>
              <a:rPr lang="en-US" dirty="0">
                <a:solidFill>
                  <a:schemeClr val="tx1"/>
                </a:solidFill>
              </a:rPr>
              <a:t>Local Airports Enable AAM</a:t>
            </a:r>
          </a:p>
        </p:txBody>
      </p:sp>
      <p:pic>
        <p:nvPicPr>
          <p:cNvPr id="13" name="Graphic 12">
            <a:extLst>
              <a:ext uri="{FF2B5EF4-FFF2-40B4-BE49-F238E27FC236}">
                <a16:creationId xmlns:a16="http://schemas.microsoft.com/office/drawing/2014/main" id="{B78A61B0-28FA-4707-B153-416F7FF4569E}"/>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71509" t="12650" r="5320" b="75466"/>
          <a:stretch/>
        </p:blipFill>
        <p:spPr>
          <a:xfrm>
            <a:off x="66415" y="4811762"/>
            <a:ext cx="4458199" cy="1151578"/>
          </a:xfrm>
          <a:prstGeom prst="rect">
            <a:avLst/>
          </a:prstGeom>
        </p:spPr>
      </p:pic>
      <p:sp>
        <p:nvSpPr>
          <p:cNvPr id="15" name="Rectangle: Rounded Corners 14">
            <a:extLst>
              <a:ext uri="{FF2B5EF4-FFF2-40B4-BE49-F238E27FC236}">
                <a16:creationId xmlns:a16="http://schemas.microsoft.com/office/drawing/2014/main" id="{6858D57A-A665-4ED2-B3A0-CAF1A31216B5}"/>
              </a:ext>
            </a:extLst>
          </p:cNvPr>
          <p:cNvSpPr/>
          <p:nvPr/>
        </p:nvSpPr>
        <p:spPr>
          <a:xfrm>
            <a:off x="101601" y="5985472"/>
            <a:ext cx="10756620" cy="48667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Opportunity for airports that do not currently serve the majority of commercial enplanements</a:t>
            </a:r>
          </a:p>
        </p:txBody>
      </p:sp>
    </p:spTree>
    <p:extLst>
      <p:ext uri="{BB962C8B-B14F-4D97-AF65-F5344CB8AC3E}">
        <p14:creationId xmlns:p14="http://schemas.microsoft.com/office/powerpoint/2010/main" val="271385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Effect transition="in" filter="fade">
                                      <p:cBhvr>
                                        <p:cTn id="29" dur="500"/>
                                        <p:tgtEl>
                                          <p:spTgt spid="5">
                                            <p:txEl>
                                              <p:pRg st="3" end="3"/>
                                            </p:txEl>
                                          </p:spTgt>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C1F5FE-ACC7-9D8C-2683-1AC1D66210BC}"/>
              </a:ext>
            </a:extLst>
          </p:cNvPr>
          <p:cNvSpPr>
            <a:spLocks noGrp="1"/>
          </p:cNvSpPr>
          <p:nvPr>
            <p:ph type="title"/>
          </p:nvPr>
        </p:nvSpPr>
        <p:spPr>
          <a:xfrm>
            <a:off x="101600" y="163953"/>
            <a:ext cx="10212939" cy="615950"/>
          </a:xfrm>
        </p:spPr>
        <p:txBody>
          <a:bodyPr/>
          <a:lstStyle/>
          <a:p>
            <a:r>
              <a:rPr lang="en-US" dirty="0"/>
              <a:t>Regional Air Mobility (RAM) Aircraft Study</a:t>
            </a:r>
          </a:p>
        </p:txBody>
      </p:sp>
      <p:pic>
        <p:nvPicPr>
          <p:cNvPr id="5" name="Picture 4">
            <a:extLst>
              <a:ext uri="{FF2B5EF4-FFF2-40B4-BE49-F238E27FC236}">
                <a16:creationId xmlns:a16="http://schemas.microsoft.com/office/drawing/2014/main" id="{71DEEDBB-8B4D-B7BC-4754-E36DB4B0D168}"/>
              </a:ext>
            </a:extLst>
          </p:cNvPr>
          <p:cNvPicPr>
            <a:picLocks noChangeAspect="1"/>
          </p:cNvPicPr>
          <p:nvPr/>
        </p:nvPicPr>
        <p:blipFill rotWithShape="1">
          <a:blip r:embed="rId3"/>
          <a:srcRect t="-1751" b="1751"/>
          <a:stretch/>
        </p:blipFill>
        <p:spPr>
          <a:xfrm>
            <a:off x="101600" y="779903"/>
            <a:ext cx="6176650" cy="5871542"/>
          </a:xfrm>
          <a:prstGeom prst="rect">
            <a:avLst/>
          </a:prstGeom>
          <a:effectLst>
            <a:softEdge rad="139700"/>
          </a:effectLst>
        </p:spPr>
      </p:pic>
      <p:pic>
        <p:nvPicPr>
          <p:cNvPr id="8" name="Picture 7">
            <a:extLst>
              <a:ext uri="{FF2B5EF4-FFF2-40B4-BE49-F238E27FC236}">
                <a16:creationId xmlns:a16="http://schemas.microsoft.com/office/drawing/2014/main" id="{31563472-C8B5-AF9A-33A0-16649CD3FEAA}"/>
              </a:ext>
            </a:extLst>
          </p:cNvPr>
          <p:cNvPicPr>
            <a:picLocks noChangeAspect="1"/>
          </p:cNvPicPr>
          <p:nvPr/>
        </p:nvPicPr>
        <p:blipFill>
          <a:blip r:embed="rId4"/>
          <a:stretch>
            <a:fillRect/>
          </a:stretch>
        </p:blipFill>
        <p:spPr>
          <a:xfrm>
            <a:off x="6958730" y="1203046"/>
            <a:ext cx="4190672" cy="5025255"/>
          </a:xfrm>
          <a:prstGeom prst="rect">
            <a:avLst/>
          </a:prstGeom>
        </p:spPr>
      </p:pic>
    </p:spTree>
    <p:extLst>
      <p:ext uri="{BB962C8B-B14F-4D97-AF65-F5344CB8AC3E}">
        <p14:creationId xmlns:p14="http://schemas.microsoft.com/office/powerpoint/2010/main" val="2398653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FB3F7F-473E-06A0-D6AF-A8D264066BF4}"/>
              </a:ext>
            </a:extLst>
          </p:cNvPr>
          <p:cNvSpPr>
            <a:spLocks noGrp="1"/>
          </p:cNvSpPr>
          <p:nvPr>
            <p:ph idx="1"/>
          </p:nvPr>
        </p:nvSpPr>
        <p:spPr>
          <a:xfrm>
            <a:off x="0" y="2214651"/>
            <a:ext cx="6636084" cy="5554156"/>
          </a:xfrm>
        </p:spPr>
        <p:txBody>
          <a:bodyPr/>
          <a:lstStyle/>
          <a:p>
            <a:pPr algn="ctr"/>
            <a:r>
              <a:rPr lang="en-US" sz="2400" b="0" i="0" u="none" strike="noStrike" baseline="0" dirty="0">
                <a:solidFill>
                  <a:srgbClr val="000000"/>
                </a:solidFill>
                <a:latin typeface="Arial" panose="020B0604020202020204" pitchFamily="34" charset="0"/>
              </a:rPr>
              <a:t>NASA has been working with Georgia Tech and the </a:t>
            </a:r>
            <a:r>
              <a:rPr lang="en-US" sz="2400" b="1" i="0" u="none" strike="noStrike" baseline="0" dirty="0">
                <a:solidFill>
                  <a:srgbClr val="000000"/>
                </a:solidFill>
                <a:latin typeface="Arial" panose="020B0604020202020204" pitchFamily="34" charset="0"/>
              </a:rPr>
              <a:t>National Renewable Energy Laboratory (NREL) </a:t>
            </a:r>
            <a:r>
              <a:rPr lang="en-US" sz="2400" b="0" i="0" u="none" strike="noStrike" baseline="0" dirty="0">
                <a:solidFill>
                  <a:srgbClr val="000000"/>
                </a:solidFill>
                <a:latin typeface="Arial" panose="020B0604020202020204" pitchFamily="34" charset="0"/>
              </a:rPr>
              <a:t>to model the impact of RAM operations across the Mid-Atlantic region under three different energy build-out scenarios</a:t>
            </a:r>
            <a:endParaRPr lang="en-US" dirty="0"/>
          </a:p>
        </p:txBody>
      </p:sp>
      <p:sp>
        <p:nvSpPr>
          <p:cNvPr id="3" name="Title 2">
            <a:extLst>
              <a:ext uri="{FF2B5EF4-FFF2-40B4-BE49-F238E27FC236}">
                <a16:creationId xmlns:a16="http://schemas.microsoft.com/office/drawing/2014/main" id="{4ACA5CFB-BF23-3F6C-55A6-088FD839FF50}"/>
              </a:ext>
            </a:extLst>
          </p:cNvPr>
          <p:cNvSpPr>
            <a:spLocks noGrp="1"/>
          </p:cNvSpPr>
          <p:nvPr>
            <p:ph type="title"/>
          </p:nvPr>
        </p:nvSpPr>
        <p:spPr>
          <a:xfrm>
            <a:off x="149727" y="115887"/>
            <a:ext cx="10212939" cy="615950"/>
          </a:xfrm>
        </p:spPr>
        <p:txBody>
          <a:bodyPr/>
          <a:lstStyle/>
          <a:p>
            <a:r>
              <a:rPr lang="en-US" dirty="0"/>
              <a:t>AAM Impact on Airport Electricity Use</a:t>
            </a:r>
          </a:p>
        </p:txBody>
      </p:sp>
      <p:pic>
        <p:nvPicPr>
          <p:cNvPr id="7" name="Picture 6">
            <a:extLst>
              <a:ext uri="{FF2B5EF4-FFF2-40B4-BE49-F238E27FC236}">
                <a16:creationId xmlns:a16="http://schemas.microsoft.com/office/drawing/2014/main" id="{63F71620-1B57-2AC1-AB91-CDD2D00CBC99}"/>
              </a:ext>
            </a:extLst>
          </p:cNvPr>
          <p:cNvPicPr>
            <a:picLocks noChangeAspect="1"/>
          </p:cNvPicPr>
          <p:nvPr/>
        </p:nvPicPr>
        <p:blipFill>
          <a:blip r:embed="rId2"/>
          <a:stretch>
            <a:fillRect/>
          </a:stretch>
        </p:blipFill>
        <p:spPr>
          <a:xfrm>
            <a:off x="6737684" y="1187957"/>
            <a:ext cx="4612421" cy="5164717"/>
          </a:xfrm>
          <a:prstGeom prst="rect">
            <a:avLst/>
          </a:prstGeom>
        </p:spPr>
      </p:pic>
    </p:spTree>
    <p:extLst>
      <p:ext uri="{BB962C8B-B14F-4D97-AF65-F5344CB8AC3E}">
        <p14:creationId xmlns:p14="http://schemas.microsoft.com/office/powerpoint/2010/main" val="19263826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hart 29">
            <a:extLst>
              <a:ext uri="{FF2B5EF4-FFF2-40B4-BE49-F238E27FC236}">
                <a16:creationId xmlns:a16="http://schemas.microsoft.com/office/drawing/2014/main" id="{B124C4EA-DE59-4C0C-9075-D855CF6441BF}"/>
              </a:ext>
            </a:extLst>
          </p:cNvPr>
          <p:cNvGraphicFramePr>
            <a:graphicFrameLocks/>
          </p:cNvGraphicFramePr>
          <p:nvPr/>
        </p:nvGraphicFramePr>
        <p:xfrm>
          <a:off x="2667000" y="1143000"/>
          <a:ext cx="68580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147D1B1A-7090-434B-AC6D-CDA8FA7BA975}"/>
              </a:ext>
            </a:extLst>
          </p:cNvPr>
          <p:cNvSpPr>
            <a:spLocks noGrp="1"/>
          </p:cNvSpPr>
          <p:nvPr>
            <p:ph type="title"/>
          </p:nvPr>
        </p:nvSpPr>
        <p:spPr/>
        <p:txBody>
          <a:bodyPr/>
          <a:lstStyle/>
          <a:p>
            <a:r>
              <a:rPr lang="en-US" dirty="0"/>
              <a:t>It Takes More Than a Runway</a:t>
            </a:r>
          </a:p>
        </p:txBody>
      </p:sp>
      <p:sp>
        <p:nvSpPr>
          <p:cNvPr id="8" name="TextBox 7">
            <a:extLst>
              <a:ext uri="{FF2B5EF4-FFF2-40B4-BE49-F238E27FC236}">
                <a16:creationId xmlns:a16="http://schemas.microsoft.com/office/drawing/2014/main" id="{12248942-329A-4274-9C30-498C254AF5D5}"/>
              </a:ext>
            </a:extLst>
          </p:cNvPr>
          <p:cNvSpPr txBox="1"/>
          <p:nvPr/>
        </p:nvSpPr>
        <p:spPr>
          <a:xfrm>
            <a:off x="867560" y="5801945"/>
            <a:ext cx="10456879"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Derived from Cox et al,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hlinkClick r:id="rId3"/>
              </a:rPr>
              <a:t>Impacts of Regional Air Mobility and Electrified Aircraft on Airport Electricity Infrastructure and Demand</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 NREL, February 2023.</a:t>
            </a:r>
          </a:p>
        </p:txBody>
      </p:sp>
      <p:sp>
        <p:nvSpPr>
          <p:cNvPr id="25" name="Rectangle: Rounded Corners 24">
            <a:extLst>
              <a:ext uri="{FF2B5EF4-FFF2-40B4-BE49-F238E27FC236}">
                <a16:creationId xmlns:a16="http://schemas.microsoft.com/office/drawing/2014/main" id="{E04B7BB8-A73F-4203-247F-9A18F74618CE}"/>
              </a:ext>
            </a:extLst>
          </p:cNvPr>
          <p:cNvSpPr/>
          <p:nvPr/>
        </p:nvSpPr>
        <p:spPr>
          <a:xfrm>
            <a:off x="978534" y="6123401"/>
            <a:ext cx="9774072" cy="50067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AAM energy costs will be highly dependent on who pays for energy infrastructure burden</a:t>
            </a:r>
          </a:p>
        </p:txBody>
      </p:sp>
      <p:graphicFrame>
        <p:nvGraphicFramePr>
          <p:cNvPr id="28" name="Chart 27">
            <a:extLst>
              <a:ext uri="{FF2B5EF4-FFF2-40B4-BE49-F238E27FC236}">
                <a16:creationId xmlns:a16="http://schemas.microsoft.com/office/drawing/2014/main" id="{A7866231-F00A-39C0-41DB-4BED30853570}"/>
              </a:ext>
            </a:extLst>
          </p:cNvPr>
          <p:cNvGraphicFramePr>
            <a:graphicFrameLocks/>
          </p:cNvGraphicFramePr>
          <p:nvPr/>
        </p:nvGraphicFramePr>
        <p:xfrm>
          <a:off x="2667000" y="1143000"/>
          <a:ext cx="6858000" cy="4572000"/>
        </p:xfrm>
        <a:graphic>
          <a:graphicData uri="http://schemas.openxmlformats.org/drawingml/2006/chart">
            <c:chart xmlns:c="http://schemas.openxmlformats.org/drawingml/2006/chart" xmlns:r="http://schemas.openxmlformats.org/officeDocument/2006/relationships" r:id="rId4"/>
          </a:graphicData>
        </a:graphic>
      </p:graphicFrame>
      <p:sp>
        <p:nvSpPr>
          <p:cNvPr id="31" name="Right Brace 30">
            <a:extLst>
              <a:ext uri="{FF2B5EF4-FFF2-40B4-BE49-F238E27FC236}">
                <a16:creationId xmlns:a16="http://schemas.microsoft.com/office/drawing/2014/main" id="{A81F3987-3700-77A0-2EF4-B4F396105BE7}"/>
              </a:ext>
            </a:extLst>
          </p:cNvPr>
          <p:cNvSpPr/>
          <p:nvPr/>
        </p:nvSpPr>
        <p:spPr>
          <a:xfrm rot="16200000">
            <a:off x="6047150" y="-669889"/>
            <a:ext cx="251324" cy="4531791"/>
          </a:xfrm>
          <a:prstGeom prst="rightBrace">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44A2574E-DFD4-D89E-C1C4-65487ABD6461}"/>
              </a:ext>
            </a:extLst>
          </p:cNvPr>
          <p:cNvSpPr txBox="1"/>
          <p:nvPr/>
        </p:nvSpPr>
        <p:spPr>
          <a:xfrm>
            <a:off x="3155242" y="1007213"/>
            <a:ext cx="610936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Cost of upgrading infrastructure, amortized by RAM flights</a:t>
            </a:r>
          </a:p>
        </p:txBody>
      </p:sp>
    </p:spTree>
    <p:extLst>
      <p:ext uri="{BB962C8B-B14F-4D97-AF65-F5344CB8AC3E}">
        <p14:creationId xmlns:p14="http://schemas.microsoft.com/office/powerpoint/2010/main" val="108543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Graphic spid="28" grpId="0">
        <p:bldAsOne/>
      </p:bldGraphic>
      <p:bldP spid="31" grpId="0" animBg="1"/>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D1BE542-34EC-470C-877E-D4A488B612BA}"/>
              </a:ext>
            </a:extLst>
          </p:cNvPr>
          <p:cNvPicPr>
            <a:picLocks noGrp="1" noChangeAspect="1"/>
          </p:cNvPicPr>
          <p:nvPr>
            <p:ph idx="1"/>
          </p:nvPr>
        </p:nvPicPr>
        <p:blipFill>
          <a:blip r:embed="rId3"/>
          <a:stretch>
            <a:fillRect/>
          </a:stretch>
        </p:blipFill>
        <p:spPr>
          <a:xfrm>
            <a:off x="4997532" y="831091"/>
            <a:ext cx="5362794" cy="2597910"/>
          </a:xfrm>
        </p:spPr>
      </p:pic>
      <p:sp>
        <p:nvSpPr>
          <p:cNvPr id="3" name="Title 2">
            <a:extLst>
              <a:ext uri="{FF2B5EF4-FFF2-40B4-BE49-F238E27FC236}">
                <a16:creationId xmlns:a16="http://schemas.microsoft.com/office/drawing/2014/main" id="{01BDB83D-055D-4BA3-85E6-DD6FB7AD71DD}"/>
              </a:ext>
            </a:extLst>
          </p:cNvPr>
          <p:cNvSpPr>
            <a:spLocks noGrp="1"/>
          </p:cNvSpPr>
          <p:nvPr>
            <p:ph type="title"/>
          </p:nvPr>
        </p:nvSpPr>
        <p:spPr/>
        <p:txBody>
          <a:bodyPr/>
          <a:lstStyle/>
          <a:p>
            <a:r>
              <a:rPr lang="en-US" dirty="0"/>
              <a:t>Flip the Script for Aviation Emissions</a:t>
            </a:r>
          </a:p>
        </p:txBody>
      </p:sp>
      <p:pic>
        <p:nvPicPr>
          <p:cNvPr id="6" name="Picture 5">
            <a:extLst>
              <a:ext uri="{FF2B5EF4-FFF2-40B4-BE49-F238E27FC236}">
                <a16:creationId xmlns:a16="http://schemas.microsoft.com/office/drawing/2014/main" id="{94FE2D74-DD09-4269-9E11-F49B69E96049}"/>
              </a:ext>
            </a:extLst>
          </p:cNvPr>
          <p:cNvPicPr>
            <a:picLocks noChangeAspect="1"/>
          </p:cNvPicPr>
          <p:nvPr/>
        </p:nvPicPr>
        <p:blipFill rotWithShape="1">
          <a:blip r:embed="rId4"/>
          <a:srcRect t="13073"/>
          <a:stretch/>
        </p:blipFill>
        <p:spPr>
          <a:xfrm>
            <a:off x="312121" y="831090"/>
            <a:ext cx="4480671" cy="2597910"/>
          </a:xfrm>
          <a:prstGeom prst="rect">
            <a:avLst/>
          </a:prstGeom>
        </p:spPr>
      </p:pic>
      <p:pic>
        <p:nvPicPr>
          <p:cNvPr id="7" name="Picture 6">
            <a:extLst>
              <a:ext uri="{FF2B5EF4-FFF2-40B4-BE49-F238E27FC236}">
                <a16:creationId xmlns:a16="http://schemas.microsoft.com/office/drawing/2014/main" id="{4C5E2917-7DE7-4744-82AE-EEDE25576C06}"/>
              </a:ext>
            </a:extLst>
          </p:cNvPr>
          <p:cNvPicPr>
            <a:picLocks noChangeAspect="1"/>
          </p:cNvPicPr>
          <p:nvPr/>
        </p:nvPicPr>
        <p:blipFill>
          <a:blip r:embed="rId5"/>
          <a:stretch>
            <a:fillRect/>
          </a:stretch>
        </p:blipFill>
        <p:spPr>
          <a:xfrm>
            <a:off x="7013321" y="3512144"/>
            <a:ext cx="3844899" cy="2580469"/>
          </a:xfrm>
          <a:prstGeom prst="rect">
            <a:avLst/>
          </a:prstGeom>
        </p:spPr>
      </p:pic>
      <p:pic>
        <p:nvPicPr>
          <p:cNvPr id="8" name="Picture 7">
            <a:extLst>
              <a:ext uri="{FF2B5EF4-FFF2-40B4-BE49-F238E27FC236}">
                <a16:creationId xmlns:a16="http://schemas.microsoft.com/office/drawing/2014/main" id="{62B22A6C-37D5-488D-9BB6-74E3946D86FE}"/>
              </a:ext>
            </a:extLst>
          </p:cNvPr>
          <p:cNvPicPr>
            <a:picLocks noChangeAspect="1"/>
          </p:cNvPicPr>
          <p:nvPr/>
        </p:nvPicPr>
        <p:blipFill rotWithShape="1">
          <a:blip r:embed="rId6"/>
          <a:srcRect/>
          <a:stretch/>
        </p:blipFill>
        <p:spPr>
          <a:xfrm>
            <a:off x="304801" y="3505810"/>
            <a:ext cx="3245988" cy="2586803"/>
          </a:xfrm>
          <a:prstGeom prst="rect">
            <a:avLst/>
          </a:prstGeom>
        </p:spPr>
      </p:pic>
      <p:pic>
        <p:nvPicPr>
          <p:cNvPr id="9" name="Picture 8">
            <a:extLst>
              <a:ext uri="{FF2B5EF4-FFF2-40B4-BE49-F238E27FC236}">
                <a16:creationId xmlns:a16="http://schemas.microsoft.com/office/drawing/2014/main" id="{205FBBC7-EC3D-4D91-AB4C-911542D0626D}"/>
              </a:ext>
            </a:extLst>
          </p:cNvPr>
          <p:cNvPicPr>
            <a:picLocks noChangeAspect="1"/>
          </p:cNvPicPr>
          <p:nvPr/>
        </p:nvPicPr>
        <p:blipFill rotWithShape="1">
          <a:blip r:embed="rId7"/>
          <a:srcRect l="9631" r="15753"/>
          <a:stretch/>
        </p:blipFill>
        <p:spPr>
          <a:xfrm>
            <a:off x="3753295" y="3505810"/>
            <a:ext cx="3072400" cy="2589871"/>
          </a:xfrm>
          <a:prstGeom prst="rect">
            <a:avLst/>
          </a:prstGeom>
        </p:spPr>
      </p:pic>
      <p:sp>
        <p:nvSpPr>
          <p:cNvPr id="11" name="TextBox 10">
            <a:extLst>
              <a:ext uri="{FF2B5EF4-FFF2-40B4-BE49-F238E27FC236}">
                <a16:creationId xmlns:a16="http://schemas.microsoft.com/office/drawing/2014/main" id="{AB1481B3-50CA-4A5D-ABA0-9E6706128FAD}"/>
              </a:ext>
            </a:extLst>
          </p:cNvPr>
          <p:cNvSpPr txBox="1"/>
          <p:nvPr/>
        </p:nvSpPr>
        <p:spPr>
          <a:xfrm>
            <a:off x="4290965" y="3182779"/>
            <a:ext cx="502462" cy="24622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DoD</a:t>
            </a:r>
          </a:p>
        </p:txBody>
      </p:sp>
      <p:sp>
        <p:nvSpPr>
          <p:cNvPr id="12" name="TextBox 11">
            <a:extLst>
              <a:ext uri="{FF2B5EF4-FFF2-40B4-BE49-F238E27FC236}">
                <a16:creationId xmlns:a16="http://schemas.microsoft.com/office/drawing/2014/main" id="{51EDE92A-4776-4BC4-91DF-15F56CAD131B}"/>
              </a:ext>
            </a:extLst>
          </p:cNvPr>
          <p:cNvSpPr txBox="1"/>
          <p:nvPr/>
        </p:nvSpPr>
        <p:spPr>
          <a:xfrm>
            <a:off x="9821285" y="3145289"/>
            <a:ext cx="502462" cy="24622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FAA</a:t>
            </a:r>
          </a:p>
        </p:txBody>
      </p:sp>
      <p:sp>
        <p:nvSpPr>
          <p:cNvPr id="13" name="TextBox 12">
            <a:extLst>
              <a:ext uri="{FF2B5EF4-FFF2-40B4-BE49-F238E27FC236}">
                <a16:creationId xmlns:a16="http://schemas.microsoft.com/office/drawing/2014/main" id="{EBB030D3-1375-4A96-B0D6-04F67A6E04C1}"/>
              </a:ext>
            </a:extLst>
          </p:cNvPr>
          <p:cNvSpPr txBox="1"/>
          <p:nvPr/>
        </p:nvSpPr>
        <p:spPr>
          <a:xfrm>
            <a:off x="3048327" y="5848515"/>
            <a:ext cx="502462" cy="24622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NPS</a:t>
            </a:r>
          </a:p>
        </p:txBody>
      </p:sp>
      <p:sp>
        <p:nvSpPr>
          <p:cNvPr id="14" name="TextBox 13">
            <a:extLst>
              <a:ext uri="{FF2B5EF4-FFF2-40B4-BE49-F238E27FC236}">
                <a16:creationId xmlns:a16="http://schemas.microsoft.com/office/drawing/2014/main" id="{15B18AAC-3C71-4B96-BE45-B98BE2D1009F}"/>
              </a:ext>
            </a:extLst>
          </p:cNvPr>
          <p:cNvSpPr txBox="1"/>
          <p:nvPr/>
        </p:nvSpPr>
        <p:spPr>
          <a:xfrm>
            <a:off x="6294315" y="5848515"/>
            <a:ext cx="531380" cy="24622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NREL</a:t>
            </a:r>
          </a:p>
        </p:txBody>
      </p:sp>
      <p:sp>
        <p:nvSpPr>
          <p:cNvPr id="15" name="TextBox 14">
            <a:extLst>
              <a:ext uri="{FF2B5EF4-FFF2-40B4-BE49-F238E27FC236}">
                <a16:creationId xmlns:a16="http://schemas.microsoft.com/office/drawing/2014/main" id="{02FD6869-CDE5-41D9-8F59-951B697582F1}"/>
              </a:ext>
            </a:extLst>
          </p:cNvPr>
          <p:cNvSpPr txBox="1"/>
          <p:nvPr/>
        </p:nvSpPr>
        <p:spPr>
          <a:xfrm>
            <a:off x="10360326" y="5848515"/>
            <a:ext cx="502462" cy="24622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DoE</a:t>
            </a:r>
          </a:p>
        </p:txBody>
      </p:sp>
      <p:sp>
        <p:nvSpPr>
          <p:cNvPr id="10" name="Rectangle: Rounded Corners 9">
            <a:extLst>
              <a:ext uri="{FF2B5EF4-FFF2-40B4-BE49-F238E27FC236}">
                <a16:creationId xmlns:a16="http://schemas.microsoft.com/office/drawing/2014/main" id="{BA6BD3FA-BE2B-493E-B225-7BD766DEE2B2}"/>
              </a:ext>
            </a:extLst>
          </p:cNvPr>
          <p:cNvSpPr/>
          <p:nvPr/>
        </p:nvSpPr>
        <p:spPr>
          <a:xfrm>
            <a:off x="320488" y="6117350"/>
            <a:ext cx="10546099" cy="49926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Opportunity for airports to become renewable, resilient energy partners for the local community </a:t>
            </a:r>
          </a:p>
        </p:txBody>
      </p:sp>
    </p:spTree>
    <p:extLst>
      <p:ext uri="{BB962C8B-B14F-4D97-AF65-F5344CB8AC3E}">
        <p14:creationId xmlns:p14="http://schemas.microsoft.com/office/powerpoint/2010/main" val="253698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F0CF10-D077-38FB-4552-171CB749A283}"/>
              </a:ext>
            </a:extLst>
          </p:cNvPr>
          <p:cNvSpPr>
            <a:spLocks noGrp="1"/>
          </p:cNvSpPr>
          <p:nvPr>
            <p:ph type="title"/>
          </p:nvPr>
        </p:nvSpPr>
        <p:spPr/>
        <p:txBody>
          <a:bodyPr/>
          <a:lstStyle/>
          <a:p>
            <a:r>
              <a:rPr lang="en-US" dirty="0"/>
              <a:t>Airports as Energy Nodes (</a:t>
            </a:r>
            <a:r>
              <a:rPr lang="en-US" dirty="0" err="1"/>
              <a:t>ÆNodes</a:t>
            </a:r>
            <a:r>
              <a:rPr lang="en-US" dirty="0"/>
              <a:t>)</a:t>
            </a:r>
          </a:p>
        </p:txBody>
      </p:sp>
      <p:sp>
        <p:nvSpPr>
          <p:cNvPr id="6" name="Content Placeholder 5">
            <a:extLst>
              <a:ext uri="{FF2B5EF4-FFF2-40B4-BE49-F238E27FC236}">
                <a16:creationId xmlns:a16="http://schemas.microsoft.com/office/drawing/2014/main" id="{A166FB71-019F-A4EC-A7B7-BD2551C8A8DC}"/>
              </a:ext>
            </a:extLst>
          </p:cNvPr>
          <p:cNvSpPr>
            <a:spLocks noGrp="1"/>
          </p:cNvSpPr>
          <p:nvPr>
            <p:ph idx="1"/>
          </p:nvPr>
        </p:nvSpPr>
        <p:spPr>
          <a:xfrm>
            <a:off x="101600" y="1303844"/>
            <a:ext cx="6839284" cy="5554156"/>
          </a:xfrm>
        </p:spPr>
        <p:txBody>
          <a:bodyPr/>
          <a:lstStyle/>
          <a:p>
            <a:pPr marL="0" indent="0" algn="ctr">
              <a:buNone/>
            </a:pPr>
            <a:r>
              <a:rPr lang="en-US" sz="2400" b="0" i="0" u="none" strike="noStrike" baseline="0" dirty="0">
                <a:solidFill>
                  <a:srgbClr val="000000"/>
                </a:solidFill>
                <a:latin typeface="Arial" panose="020B0604020202020204" pitchFamily="34" charset="0"/>
              </a:rPr>
              <a:t>Big Question</a:t>
            </a:r>
          </a:p>
          <a:p>
            <a:pPr marL="0" indent="0" algn="ctr">
              <a:buNone/>
            </a:pPr>
            <a:endParaRPr lang="en-US" sz="2400" b="0" i="0" u="none" strike="noStrike" baseline="0" dirty="0">
              <a:solidFill>
                <a:srgbClr val="000000"/>
              </a:solidFill>
              <a:latin typeface="Arial" panose="020B0604020202020204" pitchFamily="34" charset="0"/>
            </a:endParaRPr>
          </a:p>
          <a:p>
            <a:pPr marL="0" indent="0" algn="ctr">
              <a:buNone/>
            </a:pPr>
            <a:r>
              <a:rPr lang="en-US" sz="2400" b="0" i="1" u="none" strike="noStrike" baseline="0" dirty="0">
                <a:solidFill>
                  <a:srgbClr val="000000"/>
                </a:solidFill>
                <a:latin typeface="Arial" panose="020B0604020202020204" pitchFamily="34" charset="0"/>
              </a:rPr>
              <a:t>Can airports provide the right form and quantity of energy needed for future aviation operations in a scalable, affordable, and sustainable way that provides persistent value to aviation and community stakeholders?</a:t>
            </a:r>
            <a:endParaRPr lang="en-US" dirty="0"/>
          </a:p>
        </p:txBody>
      </p:sp>
      <p:pic>
        <p:nvPicPr>
          <p:cNvPr id="10" name="Picture 9">
            <a:extLst>
              <a:ext uri="{FF2B5EF4-FFF2-40B4-BE49-F238E27FC236}">
                <a16:creationId xmlns:a16="http://schemas.microsoft.com/office/drawing/2014/main" id="{E7FC2F75-A5D8-510F-30AA-C266AA5BE1BC}"/>
              </a:ext>
            </a:extLst>
          </p:cNvPr>
          <p:cNvPicPr>
            <a:picLocks noChangeAspect="1"/>
          </p:cNvPicPr>
          <p:nvPr/>
        </p:nvPicPr>
        <p:blipFill>
          <a:blip r:embed="rId2"/>
          <a:stretch>
            <a:fillRect/>
          </a:stretch>
        </p:blipFill>
        <p:spPr>
          <a:xfrm>
            <a:off x="7042484" y="1187957"/>
            <a:ext cx="4657336" cy="5137986"/>
          </a:xfrm>
          <a:prstGeom prst="rect">
            <a:avLst/>
          </a:prstGeom>
        </p:spPr>
      </p:pic>
    </p:spTree>
    <p:extLst>
      <p:ext uri="{BB962C8B-B14F-4D97-AF65-F5344CB8AC3E}">
        <p14:creationId xmlns:p14="http://schemas.microsoft.com/office/powerpoint/2010/main" val="3733016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9E2548-CCF6-A17C-E49F-AB687E0844BE}"/>
              </a:ext>
            </a:extLst>
          </p:cNvPr>
          <p:cNvSpPr>
            <a:spLocks noGrp="1"/>
          </p:cNvSpPr>
          <p:nvPr>
            <p:ph idx="1"/>
          </p:nvPr>
        </p:nvSpPr>
        <p:spPr>
          <a:xfrm>
            <a:off x="101600" y="817181"/>
            <a:ext cx="5631581" cy="7657889"/>
          </a:xfrm>
        </p:spPr>
        <p:txBody>
          <a:bodyPr>
            <a:normAutofit fontScale="25000" lnSpcReduction="20000"/>
          </a:bodyPr>
          <a:lstStyle/>
          <a:p>
            <a:pPr algn="l"/>
            <a:endParaRPr lang="en-US" sz="5000" b="0" i="0" u="none" strike="noStrike" baseline="0" dirty="0">
              <a:solidFill>
                <a:srgbClr val="000000"/>
              </a:solidFill>
            </a:endParaRPr>
          </a:p>
          <a:p>
            <a:r>
              <a:rPr lang="en-US" sz="7200" b="0" i="0" u="none" strike="noStrike" baseline="0" dirty="0">
                <a:solidFill>
                  <a:srgbClr val="000000"/>
                </a:solidFill>
              </a:rPr>
              <a:t>Airport Modeling</a:t>
            </a:r>
          </a:p>
          <a:p>
            <a:pPr lvl="1"/>
            <a:r>
              <a:rPr lang="en-US" sz="7200" b="0" i="0" u="none" strike="noStrike" baseline="0" dirty="0">
                <a:solidFill>
                  <a:srgbClr val="000000"/>
                </a:solidFill>
              </a:rPr>
              <a:t>Model two partner airports to estimate cost-optimal build out vs. various energy load futures and community energy integration strategies</a:t>
            </a:r>
          </a:p>
          <a:p>
            <a:pPr lvl="1"/>
            <a:r>
              <a:rPr lang="en-US" sz="7200" b="1" i="0" u="none" strike="noStrike" baseline="0" dirty="0">
                <a:solidFill>
                  <a:srgbClr val="000000"/>
                </a:solidFill>
              </a:rPr>
              <a:t>Develop “energy virtual twin” </a:t>
            </a:r>
            <a:r>
              <a:rPr lang="en-US" sz="7200" b="0" i="0" u="none" strike="noStrike" baseline="0" dirty="0">
                <a:solidFill>
                  <a:srgbClr val="000000"/>
                </a:solidFill>
              </a:rPr>
              <a:t>of one airport site using NREL’s Advanced Research on Integrated Energy Systems (ARIES) facilities</a:t>
            </a:r>
          </a:p>
          <a:p>
            <a:r>
              <a:rPr lang="en-US" sz="7200" b="0" i="0" u="none" strike="noStrike" baseline="0" dirty="0">
                <a:solidFill>
                  <a:srgbClr val="000000"/>
                </a:solidFill>
              </a:rPr>
              <a:t>Airspace Modeling</a:t>
            </a:r>
          </a:p>
          <a:p>
            <a:pPr lvl="1"/>
            <a:r>
              <a:rPr lang="en-US" sz="7200" b="0" i="0" u="none" strike="noStrike" baseline="0" dirty="0">
                <a:solidFill>
                  <a:srgbClr val="000000"/>
                </a:solidFill>
              </a:rPr>
              <a:t>Model existing air traffic at selected partner airports</a:t>
            </a:r>
          </a:p>
          <a:p>
            <a:pPr lvl="1"/>
            <a:r>
              <a:rPr lang="en-US" sz="7200" b="1" i="0" u="none" strike="noStrike" baseline="0" dirty="0">
                <a:solidFill>
                  <a:srgbClr val="000000"/>
                </a:solidFill>
              </a:rPr>
              <a:t>Anticipate future airspace operations </a:t>
            </a:r>
            <a:r>
              <a:rPr lang="en-US" sz="7200" b="0" i="0" u="none" strike="noStrike" baseline="0" dirty="0">
                <a:solidFill>
                  <a:srgbClr val="000000"/>
                </a:solidFill>
              </a:rPr>
              <a:t>for AAM vehicles</a:t>
            </a:r>
          </a:p>
          <a:p>
            <a:r>
              <a:rPr lang="en-US" sz="7200" b="0" i="0" u="none" strike="noStrike" baseline="0" dirty="0">
                <a:solidFill>
                  <a:srgbClr val="000000"/>
                </a:solidFill>
              </a:rPr>
              <a:t>Aircraft Modeling</a:t>
            </a:r>
          </a:p>
          <a:p>
            <a:pPr lvl="1"/>
            <a:r>
              <a:rPr lang="en-US" sz="7200" b="1" i="0" u="none" strike="noStrike" baseline="0" dirty="0">
                <a:solidFill>
                  <a:srgbClr val="000000"/>
                </a:solidFill>
              </a:rPr>
              <a:t>Develop reference aircraft designs </a:t>
            </a:r>
            <a:r>
              <a:rPr lang="en-US" sz="7200" b="0" i="0" u="none" strike="noStrike" baseline="0" dirty="0">
                <a:solidFill>
                  <a:srgbClr val="000000"/>
                </a:solidFill>
              </a:rPr>
              <a:t>to determine energy needs for future aircraft needs including SAF, electric, and hydrogen</a:t>
            </a:r>
          </a:p>
          <a:p>
            <a:r>
              <a:rPr lang="en-US" sz="7200" b="0" i="0" u="none" strike="noStrike" baseline="0" dirty="0">
                <a:solidFill>
                  <a:srgbClr val="000000"/>
                </a:solidFill>
              </a:rPr>
              <a:t>Hardware Testing and Integration</a:t>
            </a:r>
          </a:p>
          <a:p>
            <a:pPr lvl="1"/>
            <a:r>
              <a:rPr lang="en-US" sz="7200" b="0" i="0" u="none" strike="noStrike" baseline="0" dirty="0">
                <a:solidFill>
                  <a:srgbClr val="000000"/>
                </a:solidFill>
              </a:rPr>
              <a:t>Leverage X-57 hardware (batteries, inverters, etc.) to move beyond theoretical studies</a:t>
            </a:r>
          </a:p>
          <a:p>
            <a:pPr lvl="1"/>
            <a:r>
              <a:rPr lang="en-US" sz="7200" b="0" i="0" u="none" strike="noStrike" baseline="0" dirty="0">
                <a:solidFill>
                  <a:srgbClr val="000000"/>
                </a:solidFill>
              </a:rPr>
              <a:t>Investigate/test flight-weight materials for liquid hydrogen storage</a:t>
            </a:r>
          </a:p>
          <a:p>
            <a:endParaRPr lang="en-US" sz="1800" b="0" i="0" u="none" strike="noStrike" baseline="0" dirty="0">
              <a:solidFill>
                <a:srgbClr val="000000"/>
              </a:solidFill>
              <a:latin typeface="Arial" panose="020B0604020202020204" pitchFamily="34" charset="0"/>
            </a:endParaRPr>
          </a:p>
        </p:txBody>
      </p:sp>
      <p:sp>
        <p:nvSpPr>
          <p:cNvPr id="3" name="Title 2">
            <a:extLst>
              <a:ext uri="{FF2B5EF4-FFF2-40B4-BE49-F238E27FC236}">
                <a16:creationId xmlns:a16="http://schemas.microsoft.com/office/drawing/2014/main" id="{DFD5DADB-A658-30D5-17D1-9987EB7839F0}"/>
              </a:ext>
            </a:extLst>
          </p:cNvPr>
          <p:cNvSpPr>
            <a:spLocks noGrp="1"/>
          </p:cNvSpPr>
          <p:nvPr>
            <p:ph type="title"/>
          </p:nvPr>
        </p:nvSpPr>
        <p:spPr>
          <a:xfrm>
            <a:off x="101600" y="201231"/>
            <a:ext cx="10212939" cy="615950"/>
          </a:xfrm>
        </p:spPr>
        <p:txBody>
          <a:bodyPr/>
          <a:lstStyle/>
          <a:p>
            <a:r>
              <a:rPr lang="en-US" dirty="0" err="1"/>
              <a:t>Ænodes</a:t>
            </a:r>
            <a:r>
              <a:rPr lang="en-US" dirty="0"/>
              <a:t> Modeling Approach</a:t>
            </a:r>
          </a:p>
        </p:txBody>
      </p:sp>
      <p:pic>
        <p:nvPicPr>
          <p:cNvPr id="4" name="Picture 3">
            <a:extLst>
              <a:ext uri="{FF2B5EF4-FFF2-40B4-BE49-F238E27FC236}">
                <a16:creationId xmlns:a16="http://schemas.microsoft.com/office/drawing/2014/main" id="{A80515C2-0B2D-05D7-F19D-FEE56BFE7ABF}"/>
              </a:ext>
            </a:extLst>
          </p:cNvPr>
          <p:cNvPicPr>
            <a:picLocks noChangeAspect="1"/>
          </p:cNvPicPr>
          <p:nvPr/>
        </p:nvPicPr>
        <p:blipFill>
          <a:blip r:embed="rId3"/>
          <a:stretch>
            <a:fillRect/>
          </a:stretch>
        </p:blipFill>
        <p:spPr>
          <a:xfrm>
            <a:off x="6009640" y="1316725"/>
            <a:ext cx="6080760" cy="4023360"/>
          </a:xfrm>
          <a:prstGeom prst="rect">
            <a:avLst/>
          </a:prstGeom>
        </p:spPr>
      </p:pic>
    </p:spTree>
    <p:extLst>
      <p:ext uri="{BB962C8B-B14F-4D97-AF65-F5344CB8AC3E}">
        <p14:creationId xmlns:p14="http://schemas.microsoft.com/office/powerpoint/2010/main" val="2114580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E19C5F-AA68-5F00-B51B-1FDB81F4A60B}"/>
              </a:ext>
            </a:extLst>
          </p:cNvPr>
          <p:cNvSpPr>
            <a:spLocks noGrp="1"/>
          </p:cNvSpPr>
          <p:nvPr>
            <p:ph idx="1"/>
          </p:nvPr>
        </p:nvSpPr>
        <p:spPr>
          <a:xfrm>
            <a:off x="101600" y="1419605"/>
            <a:ext cx="11988800" cy="5554156"/>
          </a:xfrm>
        </p:spPr>
        <p:txBody>
          <a:bodyPr/>
          <a:lstStyle/>
          <a:p>
            <a:r>
              <a:rPr lang="en-US" sz="3600" dirty="0"/>
              <a:t>Generate data, reports, and/or designs of future airport energy architectures suitable to </a:t>
            </a:r>
            <a:r>
              <a:rPr lang="en-US" sz="3600" b="1" dirty="0"/>
              <a:t>achieve buy-in from key stakeholders</a:t>
            </a:r>
            <a:r>
              <a:rPr lang="en-US" sz="3600" dirty="0"/>
              <a:t> (FAA, utility, airport, community) for full-scale development and demonstration</a:t>
            </a:r>
          </a:p>
          <a:p>
            <a:endParaRPr lang="en-US" dirty="0"/>
          </a:p>
          <a:p>
            <a:pPr marL="0" indent="0" algn="ctr">
              <a:buNone/>
            </a:pPr>
            <a:r>
              <a:rPr lang="en-US" sz="3600" b="1" dirty="0"/>
              <a:t>Let’s make aviation a part of the energy solution, </a:t>
            </a:r>
            <a:br>
              <a:rPr lang="en-US" sz="3600" b="1" dirty="0"/>
            </a:br>
            <a:r>
              <a:rPr lang="en-US" sz="3600" b="1" dirty="0"/>
              <a:t>not a part of the energy problem!</a:t>
            </a:r>
          </a:p>
          <a:p>
            <a:endParaRPr lang="en-US" dirty="0"/>
          </a:p>
        </p:txBody>
      </p:sp>
      <p:sp>
        <p:nvSpPr>
          <p:cNvPr id="3" name="Title 2">
            <a:extLst>
              <a:ext uri="{FF2B5EF4-FFF2-40B4-BE49-F238E27FC236}">
                <a16:creationId xmlns:a16="http://schemas.microsoft.com/office/drawing/2014/main" id="{FEEF42BA-FC62-28EF-14E3-8C8C827C500E}"/>
              </a:ext>
            </a:extLst>
          </p:cNvPr>
          <p:cNvSpPr>
            <a:spLocks noGrp="1"/>
          </p:cNvSpPr>
          <p:nvPr>
            <p:ph type="title"/>
          </p:nvPr>
        </p:nvSpPr>
        <p:spPr>
          <a:xfrm>
            <a:off x="101600" y="128079"/>
            <a:ext cx="10212939" cy="615950"/>
          </a:xfrm>
        </p:spPr>
        <p:txBody>
          <a:bodyPr/>
          <a:lstStyle/>
          <a:p>
            <a:r>
              <a:rPr lang="en-US" dirty="0" err="1"/>
              <a:t>Ænodes</a:t>
            </a:r>
            <a:r>
              <a:rPr lang="en-US" dirty="0"/>
              <a:t> Objective</a:t>
            </a:r>
          </a:p>
        </p:txBody>
      </p:sp>
    </p:spTree>
    <p:extLst>
      <p:ext uri="{BB962C8B-B14F-4D97-AF65-F5344CB8AC3E}">
        <p14:creationId xmlns:p14="http://schemas.microsoft.com/office/powerpoint/2010/main" val="414943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C29147-3F97-5174-EE05-22C9548811C6}"/>
              </a:ext>
            </a:extLst>
          </p:cNvPr>
          <p:cNvSpPr>
            <a:spLocks noGrp="1"/>
          </p:cNvSpPr>
          <p:nvPr>
            <p:ph idx="1"/>
          </p:nvPr>
        </p:nvSpPr>
        <p:spPr/>
        <p:txBody>
          <a:bodyPr/>
          <a:lstStyle/>
          <a:p>
            <a:pPr algn="l"/>
            <a:endParaRPr lang="en-US" sz="1800" b="0" i="0" u="none" strike="noStrike" baseline="0" dirty="0">
              <a:solidFill>
                <a:srgbClr val="000000"/>
              </a:solidFill>
              <a:latin typeface="Arial" panose="020B0604020202020204" pitchFamily="34" charset="0"/>
            </a:endParaRPr>
          </a:p>
          <a:p>
            <a:pPr marL="0">
              <a:spcBef>
                <a:spcPts val="0"/>
              </a:spcBef>
            </a:pPr>
            <a:r>
              <a:rPr lang="en-US" b="1" i="0" u="none" strike="noStrike" baseline="0" dirty="0">
                <a:solidFill>
                  <a:srgbClr val="000000"/>
                </a:solidFill>
              </a:rPr>
              <a:t>NASA Contacts: Drs. Nick Borer (</a:t>
            </a:r>
            <a:r>
              <a:rPr lang="en-US" b="1" i="0" u="none" strike="noStrike" baseline="0" dirty="0" err="1">
                <a:solidFill>
                  <a:srgbClr val="000000"/>
                </a:solidFill>
              </a:rPr>
              <a:t>ÆNodesPI</a:t>
            </a:r>
            <a:r>
              <a:rPr lang="en-US" b="1" i="0" u="none" strike="noStrike" baseline="0" dirty="0">
                <a:solidFill>
                  <a:srgbClr val="000000"/>
                </a:solidFill>
              </a:rPr>
              <a:t>) and Nat Blaesser (Co-PI)</a:t>
            </a:r>
            <a:endParaRPr lang="en-US" b="0" i="0" u="none" strike="noStrike" baseline="0" dirty="0">
              <a:solidFill>
                <a:srgbClr val="000000"/>
              </a:solidFill>
            </a:endParaRPr>
          </a:p>
          <a:p>
            <a:pPr marL="0" algn="l">
              <a:spcBef>
                <a:spcPts val="0"/>
              </a:spcBef>
            </a:pPr>
            <a:endParaRPr lang="en-US" b="0" i="0" u="none" strike="noStrike" baseline="0" dirty="0">
              <a:solidFill>
                <a:srgbClr val="000000"/>
              </a:solidFill>
            </a:endParaRPr>
          </a:p>
          <a:p>
            <a:pPr marL="0">
              <a:spcBef>
                <a:spcPts val="0"/>
              </a:spcBef>
            </a:pPr>
            <a:r>
              <a:rPr lang="en-US" b="1" i="0" u="none" strike="noStrike" baseline="0" dirty="0">
                <a:solidFill>
                  <a:srgbClr val="000000"/>
                </a:solidFill>
              </a:rPr>
              <a:t>Special thanks to Convergent Aeronautics Solutions and partners across NASA and NREL</a:t>
            </a:r>
            <a:endParaRPr lang="en-US" b="0" i="0" u="none" strike="noStrike" baseline="0" dirty="0">
              <a:solidFill>
                <a:srgbClr val="000000"/>
              </a:solidFill>
            </a:endParaRPr>
          </a:p>
          <a:p>
            <a:endParaRPr lang="en-US" dirty="0"/>
          </a:p>
        </p:txBody>
      </p:sp>
      <p:sp>
        <p:nvSpPr>
          <p:cNvPr id="3" name="Title 2">
            <a:extLst>
              <a:ext uri="{FF2B5EF4-FFF2-40B4-BE49-F238E27FC236}">
                <a16:creationId xmlns:a16="http://schemas.microsoft.com/office/drawing/2014/main" id="{D2B4B3B5-A0DC-1B86-D21D-97D49E69F9D3}"/>
              </a:ext>
            </a:extLst>
          </p:cNvPr>
          <p:cNvSpPr>
            <a:spLocks noGrp="1"/>
          </p:cNvSpPr>
          <p:nvPr>
            <p:ph type="title"/>
          </p:nvPr>
        </p:nvSpPr>
        <p:spPr/>
        <p:txBody>
          <a:bodyPr/>
          <a:lstStyle/>
          <a:p>
            <a:r>
              <a:rPr lang="en-US" dirty="0"/>
              <a:t>Contacts and Resources </a:t>
            </a:r>
          </a:p>
        </p:txBody>
      </p:sp>
      <p:pic>
        <p:nvPicPr>
          <p:cNvPr id="5" name="Picture 4">
            <a:extLst>
              <a:ext uri="{FF2B5EF4-FFF2-40B4-BE49-F238E27FC236}">
                <a16:creationId xmlns:a16="http://schemas.microsoft.com/office/drawing/2014/main" id="{A5CE6040-778E-4D02-A49A-A2B27804D2D8}"/>
              </a:ext>
            </a:extLst>
          </p:cNvPr>
          <p:cNvPicPr>
            <a:picLocks noChangeAspect="1"/>
          </p:cNvPicPr>
          <p:nvPr/>
        </p:nvPicPr>
        <p:blipFill>
          <a:blip r:embed="rId2"/>
          <a:stretch>
            <a:fillRect/>
          </a:stretch>
        </p:blipFill>
        <p:spPr>
          <a:xfrm>
            <a:off x="4731506" y="3060031"/>
            <a:ext cx="2728987" cy="2728987"/>
          </a:xfrm>
          <a:prstGeom prst="rect">
            <a:avLst/>
          </a:prstGeom>
        </p:spPr>
      </p:pic>
      <p:sp>
        <p:nvSpPr>
          <p:cNvPr id="7" name="TextBox 6">
            <a:extLst>
              <a:ext uri="{FF2B5EF4-FFF2-40B4-BE49-F238E27FC236}">
                <a16:creationId xmlns:a16="http://schemas.microsoft.com/office/drawing/2014/main" id="{E5CAF071-7F4F-7963-3D58-3447BF98DDBF}"/>
              </a:ext>
            </a:extLst>
          </p:cNvPr>
          <p:cNvSpPr txBox="1"/>
          <p:nvPr/>
        </p:nvSpPr>
        <p:spPr>
          <a:xfrm>
            <a:off x="3950367" y="5876747"/>
            <a:ext cx="6136104" cy="369332"/>
          </a:xfrm>
          <a:prstGeom prst="rect">
            <a:avLst/>
          </a:prstGeom>
          <a:noFill/>
        </p:spPr>
        <p:txBody>
          <a:bodyPr wrap="square">
            <a:spAutoFit/>
          </a:bodyPr>
          <a:lstStyle/>
          <a:p>
            <a:r>
              <a:rPr lang="en-US" sz="1800" b="0" i="0" u="none" strike="noStrike" baseline="0" dirty="0">
                <a:solidFill>
                  <a:srgbClr val="000000"/>
                </a:solidFill>
                <a:latin typeface="Arial" panose="020B0604020202020204" pitchFamily="34" charset="0"/>
                <a:hlinkClick r:id="rId3"/>
              </a:rPr>
              <a:t>https://sacd.larc.nasa.gov/ram-resources/</a:t>
            </a:r>
            <a:endParaRPr lang="en-US" dirty="0"/>
          </a:p>
        </p:txBody>
      </p:sp>
    </p:spTree>
    <p:extLst>
      <p:ext uri="{BB962C8B-B14F-4D97-AF65-F5344CB8AC3E}">
        <p14:creationId xmlns:p14="http://schemas.microsoft.com/office/powerpoint/2010/main" val="1400368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023F8C-4EE5-DAF8-7184-BD4C211C4A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24" y="0"/>
            <a:ext cx="12192000" cy="6858000"/>
          </a:xfrm>
          <a:prstGeom prst="rect">
            <a:avLst/>
          </a:prstGeom>
        </p:spPr>
      </p:pic>
      <p:pic>
        <p:nvPicPr>
          <p:cNvPr id="4" name="Picture 3">
            <a:extLst>
              <a:ext uri="{FF2B5EF4-FFF2-40B4-BE49-F238E27FC236}">
                <a16:creationId xmlns:a16="http://schemas.microsoft.com/office/drawing/2014/main" id="{3D457CC7-1D57-8DD8-7A18-AE590C29D0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524" y="2711675"/>
            <a:ext cx="12205523" cy="793359"/>
          </a:xfrm>
          <a:prstGeom prst="rect">
            <a:avLst/>
          </a:prstGeom>
        </p:spPr>
      </p:pic>
      <p:pic>
        <p:nvPicPr>
          <p:cNvPr id="5" name="Picture 4" descr="Logo, icon&#10;&#10;Description automatically generated">
            <a:extLst>
              <a:ext uri="{FF2B5EF4-FFF2-40B4-BE49-F238E27FC236}">
                <a16:creationId xmlns:a16="http://schemas.microsoft.com/office/drawing/2014/main" id="{BDD24237-8F91-3642-66CE-67819CCD29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16855" y="172279"/>
            <a:ext cx="760673" cy="639963"/>
          </a:xfrm>
          <a:prstGeom prst="rect">
            <a:avLst/>
          </a:prstGeom>
        </p:spPr>
      </p:pic>
      <p:sp>
        <p:nvSpPr>
          <p:cNvPr id="8" name="TextBox 7">
            <a:extLst>
              <a:ext uri="{FF2B5EF4-FFF2-40B4-BE49-F238E27FC236}">
                <a16:creationId xmlns:a16="http://schemas.microsoft.com/office/drawing/2014/main" id="{71B3B364-AEB6-ED9F-2188-8FE36C44C48D}"/>
              </a:ext>
            </a:extLst>
          </p:cNvPr>
          <p:cNvSpPr txBox="1"/>
          <p:nvPr/>
        </p:nvSpPr>
        <p:spPr>
          <a:xfrm>
            <a:off x="1141225" y="2754411"/>
            <a:ext cx="10175630" cy="707886"/>
          </a:xfrm>
          <a:prstGeom prst="rect">
            <a:avLst/>
          </a:prstGeom>
          <a:noFill/>
        </p:spPr>
        <p:txBody>
          <a:bodyPr wrap="square" lIns="91440" tIns="45720" rIns="91440" bIns="45720" rtlCol="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Gobold Thin" panose="02000500000000000000" pitchFamily="2" charset="0"/>
                <a:ea typeface="ＭＳ Ｐゴシック" pitchFamily="-109" charset="-128"/>
              </a:rPr>
              <a:t>DECO: Digitally Enabled Cooperative Operations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i="0" u="none" strike="noStrike" kern="1200" cap="none" spc="0" normalizeH="0" baseline="0" noProof="0" dirty="0">
                <a:ln>
                  <a:noFill/>
                </a:ln>
                <a:solidFill>
                  <a:schemeClr val="bg1"/>
                </a:solidFill>
                <a:effectLst/>
                <a:uLnTx/>
                <a:uFillTx/>
                <a:latin typeface="Gobold Thin"/>
                <a:ea typeface="ＭＳ Ｐゴシック"/>
              </a:rPr>
              <a:t>Exploring a New Digitally Enabled Operating Mode to Complement VFR and IFR</a:t>
            </a:r>
            <a:endParaRPr kumimoji="0" lang="en-US" sz="2000" i="0" u="none" strike="noStrike" kern="1200" cap="none" spc="0" normalizeH="0" baseline="0" noProof="0" dirty="0">
              <a:ln>
                <a:noFill/>
              </a:ln>
              <a:solidFill>
                <a:schemeClr val="bg1"/>
              </a:solidFill>
              <a:effectLst/>
              <a:uLnTx/>
              <a:uFillTx/>
              <a:latin typeface="Gobold Thin" panose="02000500000000000000" pitchFamily="2" charset="0"/>
              <a:ea typeface="ＭＳ Ｐゴシック" pitchFamily="-109" charset="-128"/>
            </a:endParaRPr>
          </a:p>
        </p:txBody>
      </p:sp>
    </p:spTree>
    <p:extLst>
      <p:ext uri="{BB962C8B-B14F-4D97-AF65-F5344CB8AC3E}">
        <p14:creationId xmlns:p14="http://schemas.microsoft.com/office/powerpoint/2010/main" val="2554601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FB592B-6AA0-45FF-A438-60DA97B299FF}"/>
              </a:ext>
            </a:extLst>
          </p:cNvPr>
          <p:cNvSpPr>
            <a:spLocks noGrp="1"/>
          </p:cNvSpPr>
          <p:nvPr>
            <p:ph type="title"/>
          </p:nvPr>
        </p:nvSpPr>
        <p:spPr>
          <a:xfrm>
            <a:off x="268919" y="198314"/>
            <a:ext cx="10515600" cy="590931"/>
          </a:xfrm>
        </p:spPr>
        <p:txBody>
          <a:bodyPr/>
          <a:lstStyle/>
          <a:p>
            <a:r>
              <a:rPr lang="en-US" sz="3600" noProof="0" dirty="0">
                <a:solidFill>
                  <a:schemeClr val="tx1"/>
                </a:solidFill>
                <a:latin typeface="+mn-lt"/>
              </a:rPr>
              <a:t>What is an Operating Mode, Anyway?</a:t>
            </a:r>
            <a:endParaRPr lang="en-US" sz="3600" dirty="0">
              <a:solidFill>
                <a:schemeClr val="tx1"/>
              </a:solidFill>
              <a:latin typeface="+mn-lt"/>
            </a:endParaRPr>
          </a:p>
        </p:txBody>
      </p:sp>
      <p:sp>
        <p:nvSpPr>
          <p:cNvPr id="3" name="Content Placeholder 2"/>
          <p:cNvSpPr>
            <a:spLocks noGrp="1"/>
          </p:cNvSpPr>
          <p:nvPr>
            <p:ph idx="1"/>
          </p:nvPr>
        </p:nvSpPr>
        <p:spPr>
          <a:xfrm>
            <a:off x="591378" y="1289897"/>
            <a:ext cx="11009243" cy="1380184"/>
          </a:xfrm>
        </p:spPr>
        <p:txBody>
          <a:bodyPr>
            <a:normAutofit/>
          </a:bodyPr>
          <a:lstStyle/>
          <a:p>
            <a:pPr marL="0" indent="0" algn="ctr">
              <a:buNone/>
            </a:pPr>
            <a:r>
              <a:rPr lang="en-US" sz="2400" b="1" dirty="0"/>
              <a:t>Regulatory, procedural, and technical means for aircraft to </a:t>
            </a:r>
            <a:br>
              <a:rPr lang="en-US" sz="2400" b="1" dirty="0"/>
            </a:br>
            <a:r>
              <a:rPr lang="en-US" sz="2400" b="1" i="1" u="sng" dirty="0"/>
              <a:t>operate safely</a:t>
            </a:r>
            <a:r>
              <a:rPr lang="en-US" sz="2400" b="1" dirty="0"/>
              <a:t> within the airspace</a:t>
            </a:r>
          </a:p>
          <a:p>
            <a:pPr marL="0" indent="0" algn="ctr">
              <a:buNone/>
            </a:pPr>
            <a:r>
              <a:rPr lang="en-US" sz="2000" dirty="0"/>
              <a:t>aka “</a:t>
            </a:r>
            <a:r>
              <a:rPr lang="en-US" sz="2000" i="1" dirty="0"/>
              <a:t>flight rules</a:t>
            </a:r>
            <a:r>
              <a:rPr lang="en-US" sz="2000" dirty="0"/>
              <a:t>” as defined in regulations, policies, procedures, training materials, …</a:t>
            </a:r>
          </a:p>
        </p:txBody>
      </p:sp>
      <p:graphicFrame>
        <p:nvGraphicFramePr>
          <p:cNvPr id="5" name="Table 4">
            <a:extLst>
              <a:ext uri="{FF2B5EF4-FFF2-40B4-BE49-F238E27FC236}">
                <a16:creationId xmlns:a16="http://schemas.microsoft.com/office/drawing/2014/main" id="{80611203-A3D9-4B8B-B616-3E381B82EC25}"/>
              </a:ext>
            </a:extLst>
          </p:cNvPr>
          <p:cNvGraphicFramePr>
            <a:graphicFrameLocks/>
          </p:cNvGraphicFramePr>
          <p:nvPr/>
        </p:nvGraphicFramePr>
        <p:xfrm>
          <a:off x="4874279" y="2507383"/>
          <a:ext cx="6988632" cy="2407920"/>
        </p:xfrm>
        <a:graphic>
          <a:graphicData uri="http://schemas.openxmlformats.org/drawingml/2006/table">
            <a:tbl>
              <a:tblPr firstRow="1" bandRow="1">
                <a:tableStyleId>{5C22544A-7EE6-4342-B048-85BDC9FD1C3A}</a:tableStyleId>
              </a:tblPr>
              <a:tblGrid>
                <a:gridCol w="6988632">
                  <a:extLst>
                    <a:ext uri="{9D8B030D-6E8A-4147-A177-3AD203B41FA5}">
                      <a16:colId xmlns:a16="http://schemas.microsoft.com/office/drawing/2014/main" val="3070501325"/>
                    </a:ext>
                  </a:extLst>
                </a:gridCol>
              </a:tblGrid>
              <a:tr h="359149">
                <a:tc>
                  <a:txBody>
                    <a:bodyPr/>
                    <a:lstStyle/>
                    <a:p>
                      <a:r>
                        <a:rPr lang="en-US">
                          <a:solidFill>
                            <a:schemeClr val="bg1"/>
                          </a:solidFill>
                        </a:rPr>
                        <a:t>Specialized Operating Modes</a:t>
                      </a:r>
                    </a:p>
                  </a:txBody>
                  <a:tcPr/>
                </a:tc>
                <a:extLst>
                  <a:ext uri="{0D108BD9-81ED-4DB2-BD59-A6C34878D82A}">
                    <a16:rowId xmlns:a16="http://schemas.microsoft.com/office/drawing/2014/main" val="3595744954"/>
                  </a:ext>
                </a:extLst>
              </a:tr>
              <a:tr h="503294">
                <a:tc>
                  <a:txBody>
                    <a:bodyPr/>
                    <a:lstStyle/>
                    <a:p>
                      <a:r>
                        <a:rPr lang="en-US" sz="1600" i="1" u="sng">
                          <a:ea typeface="ＭＳ Ｐゴシック"/>
                        </a:rPr>
                        <a:t>Limited</a:t>
                      </a:r>
                      <a:r>
                        <a:rPr lang="en-US" sz="1600" i="1">
                          <a:ea typeface="ＭＳ Ｐゴシック"/>
                        </a:rPr>
                        <a:t> to certain operations and/or airspace incompatible with VFR &amp; IFR</a:t>
                      </a:r>
                      <a:br>
                        <a:rPr lang="en-US" sz="1600" i="1">
                          <a:ea typeface="ＭＳ Ｐゴシック"/>
                        </a:rPr>
                      </a:br>
                      <a:r>
                        <a:rPr lang="en-US" sz="1600" i="1" u="sng">
                          <a:ea typeface="ＭＳ Ｐゴシック"/>
                        </a:rPr>
                        <a:t>Routine</a:t>
                      </a:r>
                      <a:r>
                        <a:rPr lang="en-US" sz="1600" i="1">
                          <a:ea typeface="ＭＳ Ｐゴシック"/>
                        </a:rPr>
                        <a:t> for pilots who use them; </a:t>
                      </a:r>
                      <a:r>
                        <a:rPr lang="en-US" sz="1600" i="1" u="sng">
                          <a:ea typeface="ＭＳ Ｐゴシック"/>
                        </a:rPr>
                        <a:t>Nonroutine</a:t>
                      </a:r>
                      <a:r>
                        <a:rPr lang="en-US" sz="1600" i="1">
                          <a:ea typeface="ＭＳ Ｐゴシック"/>
                        </a:rPr>
                        <a:t> for controllers and other pilots</a:t>
                      </a:r>
                      <a:endParaRPr lang="en-US" sz="1600" i="1"/>
                    </a:p>
                  </a:txBody>
                  <a:tcPr/>
                </a:tc>
                <a:extLst>
                  <a:ext uri="{0D108BD9-81ED-4DB2-BD59-A6C34878D82A}">
                    <a16:rowId xmlns:a16="http://schemas.microsoft.com/office/drawing/2014/main" val="1038744092"/>
                  </a:ext>
                </a:extLst>
              </a:tr>
              <a:tr h="1002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State/Military Aircraft </a:t>
                      </a:r>
                    </a:p>
                    <a:p>
                      <a:pPr marL="0" indent="0"/>
                      <a:r>
                        <a:rPr lang="en-US" dirty="0"/>
                        <a:t>● Moored Balloons / Kites / Amateur Rockets / Unmanned Free Balloons </a:t>
                      </a:r>
                      <a:br>
                        <a:rPr lang="en-US" dirty="0"/>
                      </a:br>
                      <a:r>
                        <a:rPr lang="en-US" dirty="0"/>
                        <a:t>● Ultralight Vehicles  </a:t>
                      </a:r>
                    </a:p>
                    <a:p>
                      <a:pPr marL="0" indent="0"/>
                      <a:r>
                        <a:rPr lang="en-US" dirty="0"/>
                        <a:t>● Parachute Operations </a:t>
                      </a:r>
                      <a:br>
                        <a:rPr lang="en-US" dirty="0"/>
                      </a:br>
                      <a:r>
                        <a:rPr lang="en-US" dirty="0"/>
                        <a:t>● Small Unmanned Aircraft Systems</a:t>
                      </a:r>
                    </a:p>
                  </a:txBody>
                  <a:tcPr/>
                </a:tc>
                <a:extLst>
                  <a:ext uri="{0D108BD9-81ED-4DB2-BD59-A6C34878D82A}">
                    <a16:rowId xmlns:a16="http://schemas.microsoft.com/office/drawing/2014/main" val="2444388340"/>
                  </a:ext>
                </a:extLst>
              </a:tr>
            </a:tbl>
          </a:graphicData>
        </a:graphic>
      </p:graphicFrame>
      <p:sp>
        <p:nvSpPr>
          <p:cNvPr id="10" name="Title 1">
            <a:extLst>
              <a:ext uri="{FF2B5EF4-FFF2-40B4-BE49-F238E27FC236}">
                <a16:creationId xmlns:a16="http://schemas.microsoft.com/office/drawing/2014/main" id="{4C4A207B-ACD4-4E7A-B31D-7FCFA06A077C}"/>
              </a:ext>
            </a:extLst>
          </p:cNvPr>
          <p:cNvSpPr txBox="1">
            <a:spLocks/>
          </p:cNvSpPr>
          <p:nvPr/>
        </p:nvSpPr>
        <p:spPr>
          <a:xfrm>
            <a:off x="143219" y="123523"/>
            <a:ext cx="6165216" cy="11392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a:noFill/>
              </a:ln>
              <a:effectLst/>
              <a:uLnTx/>
              <a:uFillTx/>
              <a:latin typeface="Gill Sans Nova Light" panose="020F0302020204030204" pitchFamily="34" charset="0"/>
              <a:ea typeface="+mj-ea"/>
              <a:cs typeface="+mj-cs"/>
            </a:endParaRPr>
          </a:p>
        </p:txBody>
      </p:sp>
      <p:graphicFrame>
        <p:nvGraphicFramePr>
          <p:cNvPr id="13" name="Table 12">
            <a:extLst>
              <a:ext uri="{FF2B5EF4-FFF2-40B4-BE49-F238E27FC236}">
                <a16:creationId xmlns:a16="http://schemas.microsoft.com/office/drawing/2014/main" id="{12FA6281-37D7-4368-AE8A-0A6DB2D4E20A}"/>
              </a:ext>
            </a:extLst>
          </p:cNvPr>
          <p:cNvGraphicFramePr>
            <a:graphicFrameLocks/>
          </p:cNvGraphicFramePr>
          <p:nvPr/>
        </p:nvGraphicFramePr>
        <p:xfrm>
          <a:off x="444341" y="2500772"/>
          <a:ext cx="4308018" cy="1872271"/>
        </p:xfrm>
        <a:graphic>
          <a:graphicData uri="http://schemas.openxmlformats.org/drawingml/2006/table">
            <a:tbl>
              <a:tblPr firstRow="1" bandRow="1">
                <a:tableStyleId>{5C22544A-7EE6-4342-B048-85BDC9FD1C3A}</a:tableStyleId>
              </a:tblPr>
              <a:tblGrid>
                <a:gridCol w="4308018">
                  <a:extLst>
                    <a:ext uri="{9D8B030D-6E8A-4147-A177-3AD203B41FA5}">
                      <a16:colId xmlns:a16="http://schemas.microsoft.com/office/drawing/2014/main" val="1916500983"/>
                    </a:ext>
                  </a:extLst>
                </a:gridCol>
              </a:tblGrid>
              <a:tr h="338303">
                <a:tc>
                  <a:txBody>
                    <a:bodyPr/>
                    <a:lstStyle/>
                    <a:p>
                      <a:r>
                        <a:rPr lang="en-US">
                          <a:solidFill>
                            <a:schemeClr val="bg1"/>
                          </a:solidFill>
                        </a:rPr>
                        <a:t>Routine Operating Modes</a:t>
                      </a:r>
                    </a:p>
                  </a:txBody>
                  <a:tcPr/>
                </a:tc>
                <a:extLst>
                  <a:ext uri="{0D108BD9-81ED-4DB2-BD59-A6C34878D82A}">
                    <a16:rowId xmlns:a16="http://schemas.microsoft.com/office/drawing/2014/main" val="3595744954"/>
                  </a:ext>
                </a:extLst>
              </a:tr>
              <a:tr h="535646">
                <a:tc>
                  <a:txBody>
                    <a:bodyPr/>
                    <a:lstStyle/>
                    <a:p>
                      <a:r>
                        <a:rPr lang="en-US" sz="1600" i="1" u="sng"/>
                        <a:t>Widespread</a:t>
                      </a:r>
                      <a:r>
                        <a:rPr lang="en-US" sz="1600" i="1"/>
                        <a:t> use in most airspace classes</a:t>
                      </a:r>
                      <a:br>
                        <a:rPr lang="en-US" sz="1600" i="1"/>
                      </a:br>
                      <a:r>
                        <a:rPr lang="en-US" sz="1600" i="1" u="sng"/>
                        <a:t>Routine</a:t>
                      </a:r>
                      <a:r>
                        <a:rPr lang="en-US" sz="1600" i="1"/>
                        <a:t> for pilots &amp; controllers</a:t>
                      </a:r>
                    </a:p>
                  </a:txBody>
                  <a:tcPr/>
                </a:tc>
                <a:extLst>
                  <a:ext uri="{0D108BD9-81ED-4DB2-BD59-A6C34878D82A}">
                    <a16:rowId xmlns:a16="http://schemas.microsoft.com/office/drawing/2014/main" val="1038744092"/>
                  </a:ext>
                </a:extLst>
              </a:tr>
              <a:tr h="927391">
                <a:tc>
                  <a:txBody>
                    <a:bodyPr/>
                    <a:lstStyle/>
                    <a:p>
                      <a:r>
                        <a:rPr lang="en-US" sz="2400" b="0"/>
                        <a:t>● Visual Flight Rules (VFR)</a:t>
                      </a:r>
                      <a:br>
                        <a:rPr lang="en-US" sz="2400" b="0"/>
                      </a:br>
                      <a:r>
                        <a:rPr lang="en-US" sz="2400" b="0"/>
                        <a:t>● Instrument Flight Rules (IFR)</a:t>
                      </a:r>
                    </a:p>
                  </a:txBody>
                  <a:tcPr/>
                </a:tc>
                <a:extLst>
                  <a:ext uri="{0D108BD9-81ED-4DB2-BD59-A6C34878D82A}">
                    <a16:rowId xmlns:a16="http://schemas.microsoft.com/office/drawing/2014/main" val="2444388340"/>
                  </a:ext>
                </a:extLst>
              </a:tr>
            </a:tbl>
          </a:graphicData>
        </a:graphic>
      </p:graphicFrame>
      <p:sp>
        <p:nvSpPr>
          <p:cNvPr id="2" name="Content Placeholder 2">
            <a:extLst>
              <a:ext uri="{FF2B5EF4-FFF2-40B4-BE49-F238E27FC236}">
                <a16:creationId xmlns:a16="http://schemas.microsoft.com/office/drawing/2014/main" id="{EABB7307-F0D7-5CC8-3129-1E6EE8B640FB}"/>
              </a:ext>
            </a:extLst>
          </p:cNvPr>
          <p:cNvSpPr txBox="1">
            <a:spLocks/>
          </p:cNvSpPr>
          <p:nvPr/>
        </p:nvSpPr>
        <p:spPr>
          <a:xfrm>
            <a:off x="2270588" y="5327801"/>
            <a:ext cx="3445728" cy="929607"/>
          </a:xfrm>
          <a:prstGeom prst="rect">
            <a:avLst/>
          </a:prstGeom>
          <a:solidFill>
            <a:srgbClr val="FFC000"/>
          </a:solidFill>
        </p:spPr>
        <p:txBody>
          <a:bodyPr vert="horz" lIns="91440" tIns="45720" rIns="91440" bIns="45720" rtlCol="0">
            <a:noAutofit/>
          </a:bodyPr>
          <a:lstStyle>
            <a:defPPr>
              <a:defRPr lang="en-US"/>
            </a:defPPr>
            <a:lvl1pPr marL="0" marR="0" lvl="0" indent="0" algn="ctr" defTabSz="914400" eaLnBrk="1" fontAlgn="auto" latinLnBrk="0" hangingPunct="1">
              <a:lnSpc>
                <a:spcPct val="90000"/>
              </a:lnSpc>
              <a:spcBef>
                <a:spcPts val="1000"/>
              </a:spcBef>
              <a:spcAft>
                <a:spcPts val="0"/>
              </a:spcAft>
              <a:buClrTx/>
              <a:buSzTx/>
              <a:buFont typeface="Arial" panose="020B0604020202020204" pitchFamily="34" charset="0"/>
              <a:buNone/>
              <a:tabLst/>
              <a:defRPr kumimoji="0" sz="2400" i="0" u="none" strike="noStrike" cap="none" spc="0" normalizeH="0" baseline="0">
                <a:ln>
                  <a:noFill/>
                </a:ln>
                <a:solidFill>
                  <a:prstClr val="black"/>
                </a:solidFill>
                <a:effectLst/>
                <a:uLnTx/>
                <a:uFillTx/>
                <a:latin typeface="Calibri" panose="020F0502020204030204"/>
                <a:ea typeface="+mn-ea"/>
                <a:cs typeface="+mn-cs"/>
              </a:defRPr>
            </a:lvl1pPr>
            <a:lvl2pPr marL="685800" lvl="1"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An operating mode is a </a:t>
            </a:r>
            <a:b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must have</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for all flights</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(safety requirement)</a:t>
            </a:r>
          </a:p>
          <a:p>
            <a:pPr marL="685800" marR="0" lvl="1" indent="-228600" algn="l" defTabSz="914400" rtl="0" eaLnBrk="1" fontAlgn="base" latinLnBrk="0" hangingPunct="1">
              <a:lnSpc>
                <a:spcPct val="90000"/>
              </a:lnSpc>
              <a:spcBef>
                <a:spcPts val="0"/>
              </a:spcBef>
              <a:spcAft>
                <a:spcPct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F1243066-96E0-9211-3917-B490D5D9071F}"/>
              </a:ext>
            </a:extLst>
          </p:cNvPr>
          <p:cNvSpPr txBox="1">
            <a:spLocks/>
          </p:cNvSpPr>
          <p:nvPr/>
        </p:nvSpPr>
        <p:spPr>
          <a:xfrm>
            <a:off x="6217204" y="5327801"/>
            <a:ext cx="3445728" cy="929607"/>
          </a:xfrm>
          <a:prstGeom prst="rect">
            <a:avLst/>
          </a:prstGeom>
          <a:solidFill>
            <a:srgbClr val="FFC000"/>
          </a:solidFill>
        </p:spPr>
        <p:txBody>
          <a:bodyPr vert="horz" lIns="91440" tIns="45720" rIns="91440" bIns="45720" rtlCol="0">
            <a:noAutofit/>
          </a:bodyPr>
          <a:lstStyle>
            <a:defPPr>
              <a:defRPr lang="en-US"/>
            </a:defPPr>
            <a:lvl1pPr marL="0" marR="0" lvl="0" indent="0" algn="ctr" defTabSz="914400" eaLnBrk="1" fontAlgn="auto" latinLnBrk="0" hangingPunct="1">
              <a:lnSpc>
                <a:spcPct val="90000"/>
              </a:lnSpc>
              <a:spcBef>
                <a:spcPts val="1000"/>
              </a:spcBef>
              <a:spcAft>
                <a:spcPts val="0"/>
              </a:spcAft>
              <a:buClrTx/>
              <a:buSzTx/>
              <a:buFont typeface="Arial" panose="020B0604020202020204" pitchFamily="34" charset="0"/>
              <a:buNone/>
              <a:tabLst/>
              <a:defRPr kumimoji="0" sz="2400" i="0" u="none" strike="noStrike" cap="none" spc="0" normalizeH="0" baseline="0">
                <a:ln>
                  <a:noFill/>
                </a:ln>
                <a:solidFill>
                  <a:prstClr val="black"/>
                </a:solidFill>
                <a:effectLst/>
                <a:uLnTx/>
                <a:uFillTx/>
                <a:latin typeface="Calibri" panose="020F0502020204030204"/>
                <a:ea typeface="+mn-ea"/>
                <a:cs typeface="+mn-cs"/>
              </a:defRPr>
            </a:lvl1pPr>
            <a:lvl2pPr marL="685800" lvl="1"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Our existing operating modes depend on </a:t>
            </a: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human</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situation awareness and procedures</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99F64FEE-460D-6CA7-466B-437980B2BE82}"/>
              </a:ext>
            </a:extLst>
          </p:cNvPr>
          <p:cNvSpPr txBox="1">
            <a:spLocks/>
          </p:cNvSpPr>
          <p:nvPr/>
        </p:nvSpPr>
        <p:spPr>
          <a:xfrm>
            <a:off x="451009" y="4788203"/>
            <a:ext cx="2052705" cy="5395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Key Points:</a:t>
            </a: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788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9" grpId="0" animBg="1"/>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82E32D-F7BE-68DE-FADF-8AFC15DC74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2851" y="1673057"/>
            <a:ext cx="7282350" cy="4428119"/>
          </a:xfrm>
          <a:prstGeom prst="rect">
            <a:avLst/>
          </a:prstGeom>
        </p:spPr>
      </p:pic>
      <p:pic>
        <p:nvPicPr>
          <p:cNvPr id="14" name="Picture 13">
            <a:extLst>
              <a:ext uri="{FF2B5EF4-FFF2-40B4-BE49-F238E27FC236}">
                <a16:creationId xmlns:a16="http://schemas.microsoft.com/office/drawing/2014/main" id="{FF48BEBF-5497-DD29-66E6-3476D32B1C13}"/>
              </a:ext>
            </a:extLst>
          </p:cNvPr>
          <p:cNvPicPr>
            <a:picLocks noChangeAspect="1"/>
          </p:cNvPicPr>
          <p:nvPr/>
        </p:nvPicPr>
        <p:blipFill>
          <a:blip r:embed="rId4"/>
          <a:stretch>
            <a:fillRect/>
          </a:stretch>
        </p:blipFill>
        <p:spPr>
          <a:xfrm>
            <a:off x="6924331" y="4793872"/>
            <a:ext cx="1930400" cy="1651000"/>
          </a:xfrm>
          <a:prstGeom prst="rect">
            <a:avLst/>
          </a:prstGeom>
        </p:spPr>
      </p:pic>
      <p:pic>
        <p:nvPicPr>
          <p:cNvPr id="18" name="Picture 17">
            <a:extLst>
              <a:ext uri="{FF2B5EF4-FFF2-40B4-BE49-F238E27FC236}">
                <a16:creationId xmlns:a16="http://schemas.microsoft.com/office/drawing/2014/main" id="{5632387A-E7A1-CBAE-CD9C-4CDB635578E8}"/>
              </a:ext>
            </a:extLst>
          </p:cNvPr>
          <p:cNvPicPr>
            <a:picLocks noChangeAspect="1"/>
          </p:cNvPicPr>
          <p:nvPr/>
        </p:nvPicPr>
        <p:blipFill>
          <a:blip r:embed="rId5"/>
          <a:stretch>
            <a:fillRect/>
          </a:stretch>
        </p:blipFill>
        <p:spPr>
          <a:xfrm>
            <a:off x="510139" y="1625986"/>
            <a:ext cx="1388754" cy="928272"/>
          </a:xfrm>
          <a:prstGeom prst="rect">
            <a:avLst/>
          </a:prstGeom>
        </p:spPr>
      </p:pic>
      <p:sp>
        <p:nvSpPr>
          <p:cNvPr id="308" name="TextBox 307">
            <a:extLst>
              <a:ext uri="{FF2B5EF4-FFF2-40B4-BE49-F238E27FC236}">
                <a16:creationId xmlns:a16="http://schemas.microsoft.com/office/drawing/2014/main" id="{49D38B70-988C-4DB2-91DC-68C59B8171C2}"/>
              </a:ext>
            </a:extLst>
          </p:cNvPr>
          <p:cNvSpPr txBox="1"/>
          <p:nvPr/>
        </p:nvSpPr>
        <p:spPr>
          <a:xfrm>
            <a:off x="329937" y="1189495"/>
            <a:ext cx="1620601" cy="461665"/>
          </a:xfrm>
          <a:prstGeom prst="rect">
            <a:avLst/>
          </a:prstGeom>
          <a:solidFill>
            <a:srgbClr val="FFC0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Origins of Visual Flight Rules (VFR)</a:t>
            </a:r>
          </a:p>
        </p:txBody>
      </p:sp>
      <p:grpSp>
        <p:nvGrpSpPr>
          <p:cNvPr id="370" name="Group 369">
            <a:extLst>
              <a:ext uri="{FF2B5EF4-FFF2-40B4-BE49-F238E27FC236}">
                <a16:creationId xmlns:a16="http://schemas.microsoft.com/office/drawing/2014/main" id="{395659E3-30A2-4EC8-89D6-B7D3600BD05A}"/>
              </a:ext>
            </a:extLst>
          </p:cNvPr>
          <p:cNvGrpSpPr/>
          <p:nvPr/>
        </p:nvGrpSpPr>
        <p:grpSpPr>
          <a:xfrm>
            <a:off x="993847" y="1966280"/>
            <a:ext cx="1752289" cy="842081"/>
            <a:chOff x="993847" y="1966280"/>
            <a:chExt cx="1752289" cy="842081"/>
          </a:xfrm>
        </p:grpSpPr>
        <p:sp>
          <p:nvSpPr>
            <p:cNvPr id="309" name="TextBox 308">
              <a:extLst>
                <a:ext uri="{FF2B5EF4-FFF2-40B4-BE49-F238E27FC236}">
                  <a16:creationId xmlns:a16="http://schemas.microsoft.com/office/drawing/2014/main" id="{BE15C2A0-E5C6-4F35-8827-24B08FC480C7}"/>
                </a:ext>
              </a:extLst>
            </p:cNvPr>
            <p:cNvSpPr txBox="1"/>
            <p:nvPr/>
          </p:nvSpPr>
          <p:spPr>
            <a:xfrm>
              <a:off x="993847" y="2500584"/>
              <a:ext cx="1752288" cy="30777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Arial" pitchFamily="-109" charset="0"/>
                  <a:ea typeface="ＭＳ Ｐゴシック" pitchFamily="-109" charset="-128"/>
                </a:rPr>
                <a:t>Visual Separation</a:t>
              </a:r>
            </a:p>
          </p:txBody>
        </p:sp>
        <p:sp>
          <p:nvSpPr>
            <p:cNvPr id="310" name="TextBox 309">
              <a:extLst>
                <a:ext uri="{FF2B5EF4-FFF2-40B4-BE49-F238E27FC236}">
                  <a16:creationId xmlns:a16="http://schemas.microsoft.com/office/drawing/2014/main" id="{0E0FB684-675D-45B3-BEDF-E46CB33CB4C4}"/>
                </a:ext>
              </a:extLst>
            </p:cNvPr>
            <p:cNvSpPr txBox="1"/>
            <p:nvPr/>
          </p:nvSpPr>
          <p:spPr>
            <a:xfrm>
              <a:off x="1662432" y="1966280"/>
              <a:ext cx="1083704"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See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Avoid</a:t>
              </a:r>
            </a:p>
          </p:txBody>
        </p:sp>
      </p:grpSp>
      <p:grpSp>
        <p:nvGrpSpPr>
          <p:cNvPr id="371" name="Group 370">
            <a:extLst>
              <a:ext uri="{FF2B5EF4-FFF2-40B4-BE49-F238E27FC236}">
                <a16:creationId xmlns:a16="http://schemas.microsoft.com/office/drawing/2014/main" id="{0B1E95E5-23DA-4653-B7E8-044E3461AA95}"/>
              </a:ext>
            </a:extLst>
          </p:cNvPr>
          <p:cNvGrpSpPr/>
          <p:nvPr/>
        </p:nvGrpSpPr>
        <p:grpSpPr>
          <a:xfrm>
            <a:off x="3050950" y="1647231"/>
            <a:ext cx="1189382" cy="1526915"/>
            <a:chOff x="3050950" y="1647231"/>
            <a:chExt cx="1189382" cy="1526915"/>
          </a:xfrm>
        </p:grpSpPr>
        <p:pic>
          <p:nvPicPr>
            <p:cNvPr id="19" name="Picture 18">
              <a:extLst>
                <a:ext uri="{FF2B5EF4-FFF2-40B4-BE49-F238E27FC236}">
                  <a16:creationId xmlns:a16="http://schemas.microsoft.com/office/drawing/2014/main" id="{AC491DB7-94A7-36E5-EAAD-813CAD2E8B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91606" y="1647231"/>
              <a:ext cx="933450" cy="933450"/>
            </a:xfrm>
            <a:prstGeom prst="rect">
              <a:avLst/>
            </a:prstGeom>
          </p:spPr>
        </p:pic>
        <p:sp>
          <p:nvSpPr>
            <p:cNvPr id="311" name="TextBox 310">
              <a:extLst>
                <a:ext uri="{FF2B5EF4-FFF2-40B4-BE49-F238E27FC236}">
                  <a16:creationId xmlns:a16="http://schemas.microsoft.com/office/drawing/2014/main" id="{F97BF0CD-0DE0-4BCB-8E55-F58EF7ACEEE4}"/>
                </a:ext>
              </a:extLst>
            </p:cNvPr>
            <p:cNvSpPr txBox="1"/>
            <p:nvPr/>
          </p:nvSpPr>
          <p:spPr>
            <a:xfrm>
              <a:off x="3050950" y="2712481"/>
              <a:ext cx="1189382"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Radio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Navigation</a:t>
              </a:r>
            </a:p>
          </p:txBody>
        </p:sp>
      </p:grpSp>
      <p:grpSp>
        <p:nvGrpSpPr>
          <p:cNvPr id="372" name="Group 371">
            <a:extLst>
              <a:ext uri="{FF2B5EF4-FFF2-40B4-BE49-F238E27FC236}">
                <a16:creationId xmlns:a16="http://schemas.microsoft.com/office/drawing/2014/main" id="{B97E625E-1D59-4CC3-A650-B66FF7101543}"/>
              </a:ext>
            </a:extLst>
          </p:cNvPr>
          <p:cNvGrpSpPr/>
          <p:nvPr/>
        </p:nvGrpSpPr>
        <p:grpSpPr>
          <a:xfrm>
            <a:off x="4215462" y="1811888"/>
            <a:ext cx="3258801" cy="950667"/>
            <a:chOff x="4215462" y="1811888"/>
            <a:chExt cx="3258801" cy="950667"/>
          </a:xfrm>
        </p:grpSpPr>
        <p:pic>
          <p:nvPicPr>
            <p:cNvPr id="20" name="Picture 19">
              <a:extLst>
                <a:ext uri="{FF2B5EF4-FFF2-40B4-BE49-F238E27FC236}">
                  <a16:creationId xmlns:a16="http://schemas.microsoft.com/office/drawing/2014/main" id="{0B4398D9-DFBB-0974-3296-96CD29DD931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76829" y="1811888"/>
              <a:ext cx="950667" cy="950667"/>
            </a:xfrm>
            <a:prstGeom prst="rect">
              <a:avLst/>
            </a:prstGeom>
          </p:spPr>
        </p:pic>
        <p:sp>
          <p:nvSpPr>
            <p:cNvPr id="312" name="TextBox 311">
              <a:extLst>
                <a:ext uri="{FF2B5EF4-FFF2-40B4-BE49-F238E27FC236}">
                  <a16:creationId xmlns:a16="http://schemas.microsoft.com/office/drawing/2014/main" id="{AB5A7DC3-D3FB-4494-99BF-7003AFBAC007}"/>
                </a:ext>
              </a:extLst>
            </p:cNvPr>
            <p:cNvSpPr txBox="1"/>
            <p:nvPr/>
          </p:nvSpPr>
          <p:spPr>
            <a:xfrm>
              <a:off x="4215462" y="2010333"/>
              <a:ext cx="1140614" cy="27699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“Airways”</a:t>
              </a:r>
            </a:p>
          </p:txBody>
        </p:sp>
        <p:sp>
          <p:nvSpPr>
            <p:cNvPr id="313" name="TextBox 312">
              <a:extLst>
                <a:ext uri="{FF2B5EF4-FFF2-40B4-BE49-F238E27FC236}">
                  <a16:creationId xmlns:a16="http://schemas.microsoft.com/office/drawing/2014/main" id="{698F05A6-8A2C-4124-AE4B-6DA4DE14A0B7}"/>
                </a:ext>
              </a:extLst>
            </p:cNvPr>
            <p:cNvSpPr txBox="1"/>
            <p:nvPr/>
          </p:nvSpPr>
          <p:spPr>
            <a:xfrm>
              <a:off x="5982458" y="2162408"/>
              <a:ext cx="1491805"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Collision Risk</a:t>
              </a:r>
            </a:p>
          </p:txBody>
        </p:sp>
      </p:grpSp>
      <p:sp>
        <p:nvSpPr>
          <p:cNvPr id="314" name="TextBox 313">
            <a:extLst>
              <a:ext uri="{FF2B5EF4-FFF2-40B4-BE49-F238E27FC236}">
                <a16:creationId xmlns:a16="http://schemas.microsoft.com/office/drawing/2014/main" id="{D442D71E-346A-455C-B169-45B2A25A3EF6}"/>
              </a:ext>
            </a:extLst>
          </p:cNvPr>
          <p:cNvSpPr txBox="1"/>
          <p:nvPr/>
        </p:nvSpPr>
        <p:spPr>
          <a:xfrm>
            <a:off x="5927798" y="1269973"/>
            <a:ext cx="1869808" cy="461665"/>
          </a:xfrm>
          <a:prstGeom prst="rect">
            <a:avLst/>
          </a:prstGeom>
          <a:solidFill>
            <a:srgbClr val="FFC0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Origins of Instrument Flight Rules (IFR)</a:t>
            </a:r>
          </a:p>
        </p:txBody>
      </p:sp>
      <p:grpSp>
        <p:nvGrpSpPr>
          <p:cNvPr id="373" name="Group 372">
            <a:extLst>
              <a:ext uri="{FF2B5EF4-FFF2-40B4-BE49-F238E27FC236}">
                <a16:creationId xmlns:a16="http://schemas.microsoft.com/office/drawing/2014/main" id="{B37454E6-5662-4BEF-B5FA-3C25CC6B4A9A}"/>
              </a:ext>
            </a:extLst>
          </p:cNvPr>
          <p:cNvGrpSpPr/>
          <p:nvPr/>
        </p:nvGrpSpPr>
        <p:grpSpPr>
          <a:xfrm>
            <a:off x="7354439" y="2466784"/>
            <a:ext cx="2232079" cy="1503710"/>
            <a:chOff x="7354439" y="2466784"/>
            <a:chExt cx="2232079" cy="1503710"/>
          </a:xfrm>
        </p:grpSpPr>
        <p:pic>
          <p:nvPicPr>
            <p:cNvPr id="21" name="Picture 20">
              <a:extLst>
                <a:ext uri="{FF2B5EF4-FFF2-40B4-BE49-F238E27FC236}">
                  <a16:creationId xmlns:a16="http://schemas.microsoft.com/office/drawing/2014/main" id="{9DCB662D-505D-6BAF-FE63-84222DA519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54439" y="2466784"/>
              <a:ext cx="950667" cy="950667"/>
            </a:xfrm>
            <a:prstGeom prst="rect">
              <a:avLst/>
            </a:prstGeom>
          </p:spPr>
        </p:pic>
        <p:sp>
          <p:nvSpPr>
            <p:cNvPr id="315" name="TextBox 314">
              <a:extLst>
                <a:ext uri="{FF2B5EF4-FFF2-40B4-BE49-F238E27FC236}">
                  <a16:creationId xmlns:a16="http://schemas.microsoft.com/office/drawing/2014/main" id="{66B1A125-6EB7-4210-99CE-D42D7C9594E7}"/>
                </a:ext>
              </a:extLst>
            </p:cNvPr>
            <p:cNvSpPr txBox="1"/>
            <p:nvPr/>
          </p:nvSpPr>
          <p:spPr>
            <a:xfrm>
              <a:off x="8189094" y="2605060"/>
              <a:ext cx="1024989" cy="83099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“Airway”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Traffic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Control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(ATC)</a:t>
              </a:r>
            </a:p>
          </p:txBody>
        </p:sp>
        <p:sp>
          <p:nvSpPr>
            <p:cNvPr id="316" name="TextBox 315">
              <a:extLst>
                <a:ext uri="{FF2B5EF4-FFF2-40B4-BE49-F238E27FC236}">
                  <a16:creationId xmlns:a16="http://schemas.microsoft.com/office/drawing/2014/main" id="{4B317BBD-6123-4D0A-AD85-253616ABDFD1}"/>
                </a:ext>
              </a:extLst>
            </p:cNvPr>
            <p:cNvSpPr txBox="1"/>
            <p:nvPr/>
          </p:nvSpPr>
          <p:spPr>
            <a:xfrm>
              <a:off x="7834230" y="3447274"/>
              <a:ext cx="1752288"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Arial" pitchFamily="-109" charset="0"/>
                  <a:ea typeface="ＭＳ Ｐゴシック" pitchFamily="-109" charset="-128"/>
                </a:rPr>
                <a:t>Procedural Separation</a:t>
              </a:r>
            </a:p>
          </p:txBody>
        </p:sp>
      </p:grpSp>
      <p:grpSp>
        <p:nvGrpSpPr>
          <p:cNvPr id="374" name="Group 373">
            <a:extLst>
              <a:ext uri="{FF2B5EF4-FFF2-40B4-BE49-F238E27FC236}">
                <a16:creationId xmlns:a16="http://schemas.microsoft.com/office/drawing/2014/main" id="{EF5A3670-6E36-4BA8-955F-7406C1D666F0}"/>
              </a:ext>
            </a:extLst>
          </p:cNvPr>
          <p:cNvGrpSpPr/>
          <p:nvPr/>
        </p:nvGrpSpPr>
        <p:grpSpPr>
          <a:xfrm>
            <a:off x="5606759" y="3037241"/>
            <a:ext cx="1620601" cy="1613937"/>
            <a:chOff x="5606759" y="3037241"/>
            <a:chExt cx="1620601" cy="1613937"/>
          </a:xfrm>
        </p:grpSpPr>
        <p:pic>
          <p:nvPicPr>
            <p:cNvPr id="22" name="Picture 21">
              <a:extLst>
                <a:ext uri="{FF2B5EF4-FFF2-40B4-BE49-F238E27FC236}">
                  <a16:creationId xmlns:a16="http://schemas.microsoft.com/office/drawing/2014/main" id="{B8286D54-5595-5DE9-F989-4D8D7CB9ADF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73784" y="3037241"/>
              <a:ext cx="1369051" cy="1199434"/>
            </a:xfrm>
            <a:prstGeom prst="rect">
              <a:avLst/>
            </a:prstGeom>
          </p:spPr>
        </p:pic>
        <p:sp>
          <p:nvSpPr>
            <p:cNvPr id="317" name="TextBox 316">
              <a:extLst>
                <a:ext uri="{FF2B5EF4-FFF2-40B4-BE49-F238E27FC236}">
                  <a16:creationId xmlns:a16="http://schemas.microsoft.com/office/drawing/2014/main" id="{56E3675D-A7DE-41B5-8090-45415B812BEF}"/>
                </a:ext>
              </a:extLst>
            </p:cNvPr>
            <p:cNvSpPr txBox="1"/>
            <p:nvPr/>
          </p:nvSpPr>
          <p:spPr>
            <a:xfrm>
              <a:off x="5606759" y="4189513"/>
              <a:ext cx="1620601"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Voice Communications</a:t>
              </a:r>
            </a:p>
          </p:txBody>
        </p:sp>
      </p:grpSp>
      <p:grpSp>
        <p:nvGrpSpPr>
          <p:cNvPr id="375" name="Group 374">
            <a:extLst>
              <a:ext uri="{FF2B5EF4-FFF2-40B4-BE49-F238E27FC236}">
                <a16:creationId xmlns:a16="http://schemas.microsoft.com/office/drawing/2014/main" id="{F96E796B-3E5C-4EFE-ADC3-47B10DE3EECB}"/>
              </a:ext>
            </a:extLst>
          </p:cNvPr>
          <p:cNvGrpSpPr/>
          <p:nvPr/>
        </p:nvGrpSpPr>
        <p:grpSpPr>
          <a:xfrm>
            <a:off x="3990862" y="3347508"/>
            <a:ext cx="1269600" cy="1415715"/>
            <a:chOff x="3990862" y="3347508"/>
            <a:chExt cx="1269600" cy="1415715"/>
          </a:xfrm>
        </p:grpSpPr>
        <p:pic>
          <p:nvPicPr>
            <p:cNvPr id="23" name="Picture 22">
              <a:extLst>
                <a:ext uri="{FF2B5EF4-FFF2-40B4-BE49-F238E27FC236}">
                  <a16:creationId xmlns:a16="http://schemas.microsoft.com/office/drawing/2014/main" id="{D90FBEE2-7A48-6B17-CF92-6FF4956CE2C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158984" y="3347508"/>
              <a:ext cx="950667" cy="950667"/>
            </a:xfrm>
            <a:prstGeom prst="rect">
              <a:avLst/>
            </a:prstGeom>
          </p:spPr>
        </p:pic>
        <p:sp>
          <p:nvSpPr>
            <p:cNvPr id="318" name="TextBox 317">
              <a:extLst>
                <a:ext uri="{FF2B5EF4-FFF2-40B4-BE49-F238E27FC236}">
                  <a16:creationId xmlns:a16="http://schemas.microsoft.com/office/drawing/2014/main" id="{85C012D2-AFA3-4EA1-9B22-E4FE8A256B16}"/>
                </a:ext>
              </a:extLst>
            </p:cNvPr>
            <p:cNvSpPr txBox="1"/>
            <p:nvPr/>
          </p:nvSpPr>
          <p:spPr>
            <a:xfrm>
              <a:off x="3990862" y="4301558"/>
              <a:ext cx="12696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Radar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Surveillance</a:t>
              </a:r>
            </a:p>
          </p:txBody>
        </p:sp>
      </p:grpSp>
      <p:grpSp>
        <p:nvGrpSpPr>
          <p:cNvPr id="377" name="Group 376">
            <a:extLst>
              <a:ext uri="{FF2B5EF4-FFF2-40B4-BE49-F238E27FC236}">
                <a16:creationId xmlns:a16="http://schemas.microsoft.com/office/drawing/2014/main" id="{5662B641-7291-4125-AA1A-13B8AB400FBD}"/>
              </a:ext>
            </a:extLst>
          </p:cNvPr>
          <p:cNvGrpSpPr/>
          <p:nvPr/>
        </p:nvGrpSpPr>
        <p:grpSpPr>
          <a:xfrm>
            <a:off x="427910" y="4396025"/>
            <a:ext cx="1185403" cy="1660467"/>
            <a:chOff x="427910" y="4396025"/>
            <a:chExt cx="1185403" cy="1660467"/>
          </a:xfrm>
        </p:grpSpPr>
        <p:pic>
          <p:nvPicPr>
            <p:cNvPr id="25" name="Picture 24">
              <a:extLst>
                <a:ext uri="{FF2B5EF4-FFF2-40B4-BE49-F238E27FC236}">
                  <a16:creationId xmlns:a16="http://schemas.microsoft.com/office/drawing/2014/main" id="{5E3D0262-A8C3-15C9-3466-B812C369E42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94863" y="4396025"/>
              <a:ext cx="1118450" cy="955885"/>
            </a:xfrm>
            <a:prstGeom prst="rect">
              <a:avLst/>
            </a:prstGeom>
          </p:spPr>
        </p:pic>
        <p:sp>
          <p:nvSpPr>
            <p:cNvPr id="320" name="TextBox 319">
              <a:extLst>
                <a:ext uri="{FF2B5EF4-FFF2-40B4-BE49-F238E27FC236}">
                  <a16:creationId xmlns:a16="http://schemas.microsoft.com/office/drawing/2014/main" id="{ED0C057B-10AB-4CD3-8999-CBC09762467C}"/>
                </a:ext>
              </a:extLst>
            </p:cNvPr>
            <p:cNvSpPr txBox="1"/>
            <p:nvPr/>
          </p:nvSpPr>
          <p:spPr>
            <a:xfrm>
              <a:off x="427910" y="5410161"/>
              <a:ext cx="1173464"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Global </a:t>
              </a:r>
              <a:b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b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Precision Navigation</a:t>
              </a:r>
            </a:p>
          </p:txBody>
        </p:sp>
      </p:grpSp>
      <p:grpSp>
        <p:nvGrpSpPr>
          <p:cNvPr id="378" name="Group 377">
            <a:extLst>
              <a:ext uri="{FF2B5EF4-FFF2-40B4-BE49-F238E27FC236}">
                <a16:creationId xmlns:a16="http://schemas.microsoft.com/office/drawing/2014/main" id="{2EE8AC21-F5D0-479F-9F0E-722FFDD1BDB0}"/>
              </a:ext>
            </a:extLst>
          </p:cNvPr>
          <p:cNvGrpSpPr/>
          <p:nvPr/>
        </p:nvGrpSpPr>
        <p:grpSpPr>
          <a:xfrm>
            <a:off x="1985436" y="4967219"/>
            <a:ext cx="1291932" cy="1466767"/>
            <a:chOff x="1985436" y="4967219"/>
            <a:chExt cx="1291932" cy="1466767"/>
          </a:xfrm>
        </p:grpSpPr>
        <p:pic>
          <p:nvPicPr>
            <p:cNvPr id="26" name="Picture 25">
              <a:extLst>
                <a:ext uri="{FF2B5EF4-FFF2-40B4-BE49-F238E27FC236}">
                  <a16:creationId xmlns:a16="http://schemas.microsoft.com/office/drawing/2014/main" id="{A4D6C66F-EF40-BC7B-F67A-27981FD4A15F}"/>
                </a:ext>
              </a:extLst>
            </p:cNvPr>
            <p:cNvPicPr>
              <a:picLocks noChangeAspect="1"/>
            </p:cNvPicPr>
            <p:nvPr/>
          </p:nvPicPr>
          <p:blipFill>
            <a:blip r:embed="rId12"/>
            <a:stretch>
              <a:fillRect/>
            </a:stretch>
          </p:blipFill>
          <p:spPr>
            <a:xfrm>
              <a:off x="1985436" y="4967219"/>
              <a:ext cx="1291932" cy="950667"/>
            </a:xfrm>
            <a:prstGeom prst="rect">
              <a:avLst/>
            </a:prstGeom>
          </p:spPr>
        </p:pic>
        <p:sp>
          <p:nvSpPr>
            <p:cNvPr id="321" name="TextBox 320">
              <a:extLst>
                <a:ext uri="{FF2B5EF4-FFF2-40B4-BE49-F238E27FC236}">
                  <a16:creationId xmlns:a16="http://schemas.microsoft.com/office/drawing/2014/main" id="{9E1A681C-4E11-41F2-A54B-ABCCAED86643}"/>
                </a:ext>
              </a:extLst>
            </p:cNvPr>
            <p:cNvSpPr txBox="1"/>
            <p:nvPr/>
          </p:nvSpPr>
          <p:spPr>
            <a:xfrm>
              <a:off x="2036165" y="5972321"/>
              <a:ext cx="1126149"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Advanced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Avionics</a:t>
              </a:r>
            </a:p>
          </p:txBody>
        </p:sp>
      </p:grpSp>
      <p:grpSp>
        <p:nvGrpSpPr>
          <p:cNvPr id="379" name="Group 378">
            <a:extLst>
              <a:ext uri="{FF2B5EF4-FFF2-40B4-BE49-F238E27FC236}">
                <a16:creationId xmlns:a16="http://schemas.microsoft.com/office/drawing/2014/main" id="{A1BB05E6-9482-43FB-B9C5-9A550F276C3A}"/>
              </a:ext>
            </a:extLst>
          </p:cNvPr>
          <p:cNvGrpSpPr/>
          <p:nvPr/>
        </p:nvGrpSpPr>
        <p:grpSpPr>
          <a:xfrm>
            <a:off x="3647864" y="5091957"/>
            <a:ext cx="1288262" cy="1627521"/>
            <a:chOff x="3647864" y="5091957"/>
            <a:chExt cx="1288262" cy="1627521"/>
          </a:xfrm>
        </p:grpSpPr>
        <p:pic>
          <p:nvPicPr>
            <p:cNvPr id="27" name="Picture 26">
              <a:extLst>
                <a:ext uri="{FF2B5EF4-FFF2-40B4-BE49-F238E27FC236}">
                  <a16:creationId xmlns:a16="http://schemas.microsoft.com/office/drawing/2014/main" id="{B2210332-7135-F126-E918-87299989F0B1}"/>
                </a:ext>
              </a:extLst>
            </p:cNvPr>
            <p:cNvPicPr>
              <a:picLocks noChangeAspect="1"/>
            </p:cNvPicPr>
            <p:nvPr/>
          </p:nvPicPr>
          <p:blipFill>
            <a:blip r:embed="rId13"/>
            <a:stretch>
              <a:fillRect/>
            </a:stretch>
          </p:blipFill>
          <p:spPr>
            <a:xfrm>
              <a:off x="3666526" y="5091957"/>
              <a:ext cx="1269600" cy="950667"/>
            </a:xfrm>
            <a:prstGeom prst="rect">
              <a:avLst/>
            </a:prstGeom>
          </p:spPr>
        </p:pic>
        <p:sp>
          <p:nvSpPr>
            <p:cNvPr id="322" name="TextBox 321">
              <a:extLst>
                <a:ext uri="{FF2B5EF4-FFF2-40B4-BE49-F238E27FC236}">
                  <a16:creationId xmlns:a16="http://schemas.microsoft.com/office/drawing/2014/main" id="{DA803658-2A71-4E10-8558-05D00B1C230B}"/>
                </a:ext>
              </a:extLst>
            </p:cNvPr>
            <p:cNvSpPr txBox="1"/>
            <p:nvPr/>
          </p:nvSpPr>
          <p:spPr>
            <a:xfrm>
              <a:off x="3647864" y="6073147"/>
              <a:ext cx="1288082"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Traffic </a:t>
              </a:r>
              <a:b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b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Management Automation</a:t>
              </a:r>
            </a:p>
          </p:txBody>
        </p:sp>
      </p:grpSp>
      <p:sp>
        <p:nvSpPr>
          <p:cNvPr id="323" name="TextBox 322">
            <a:extLst>
              <a:ext uri="{FF2B5EF4-FFF2-40B4-BE49-F238E27FC236}">
                <a16:creationId xmlns:a16="http://schemas.microsoft.com/office/drawing/2014/main" id="{B6983E8A-2348-4DD6-998E-4EB48001395C}"/>
              </a:ext>
            </a:extLst>
          </p:cNvPr>
          <p:cNvSpPr txBox="1"/>
          <p:nvPr/>
        </p:nvSpPr>
        <p:spPr>
          <a:xfrm>
            <a:off x="6947544" y="6248852"/>
            <a:ext cx="1752288"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Arial" pitchFamily="-109" charset="0"/>
                <a:ea typeface="ＭＳ Ｐゴシック" pitchFamily="-109" charset="-128"/>
              </a:rPr>
              <a:t>Initial Trajectory-Based Operations</a:t>
            </a:r>
          </a:p>
        </p:txBody>
      </p:sp>
      <p:grpSp>
        <p:nvGrpSpPr>
          <p:cNvPr id="324" name="Group 323">
            <a:extLst>
              <a:ext uri="{FF2B5EF4-FFF2-40B4-BE49-F238E27FC236}">
                <a16:creationId xmlns:a16="http://schemas.microsoft.com/office/drawing/2014/main" id="{9E498D13-6F52-445D-9595-5A3714CD2FED}"/>
              </a:ext>
            </a:extLst>
          </p:cNvPr>
          <p:cNvGrpSpPr/>
          <p:nvPr/>
        </p:nvGrpSpPr>
        <p:grpSpPr>
          <a:xfrm>
            <a:off x="510139" y="2810245"/>
            <a:ext cx="1298688" cy="629751"/>
            <a:chOff x="9626635" y="1120562"/>
            <a:chExt cx="1298688" cy="629751"/>
          </a:xfrm>
        </p:grpSpPr>
        <p:sp>
          <p:nvSpPr>
            <p:cNvPr id="325" name="Rectangle 324">
              <a:extLst>
                <a:ext uri="{FF2B5EF4-FFF2-40B4-BE49-F238E27FC236}">
                  <a16:creationId xmlns:a16="http://schemas.microsoft.com/office/drawing/2014/main" id="{1C4856F7-F675-4CC0-ADF3-CB35A96D033D}"/>
                </a:ext>
              </a:extLst>
            </p:cNvPr>
            <p:cNvSpPr/>
            <p:nvPr/>
          </p:nvSpPr>
          <p:spPr bwMode="auto">
            <a:xfrm>
              <a:off x="9626635" y="1120562"/>
              <a:ext cx="1298688" cy="629751"/>
            </a:xfrm>
            <a:prstGeom prst="rect">
              <a:avLst/>
            </a:prstGeom>
            <a:solidFill>
              <a:schemeClr val="bg1">
                <a:lumMod val="7500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wrap="square"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1" u="none" strike="noStrike" kern="1200" cap="none" spc="0" normalizeH="0" baseline="0" noProof="0">
                <a:ln>
                  <a:noFill/>
                </a:ln>
                <a:solidFill>
                  <a:srgbClr val="0070C0"/>
                </a:solidFill>
                <a:effectLst/>
                <a:uLnTx/>
                <a:uFillTx/>
                <a:latin typeface="Arial" pitchFamily="-109" charset="0"/>
                <a:ea typeface="ＭＳ Ｐゴシック" pitchFamily="-109" charset="-128"/>
              </a:endParaRPr>
            </a:p>
          </p:txBody>
        </p:sp>
        <p:grpSp>
          <p:nvGrpSpPr>
            <p:cNvPr id="326" name="Group 325">
              <a:extLst>
                <a:ext uri="{FF2B5EF4-FFF2-40B4-BE49-F238E27FC236}">
                  <a16:creationId xmlns:a16="http://schemas.microsoft.com/office/drawing/2014/main" id="{2DDAB268-B30F-4FB7-829D-04EFCB83386A}"/>
                </a:ext>
              </a:extLst>
            </p:cNvPr>
            <p:cNvGrpSpPr/>
            <p:nvPr/>
          </p:nvGrpSpPr>
          <p:grpSpPr>
            <a:xfrm>
              <a:off x="9653916" y="1215306"/>
              <a:ext cx="1138971" cy="500137"/>
              <a:chOff x="7923260" y="4930031"/>
              <a:chExt cx="1138971" cy="500137"/>
            </a:xfrm>
          </p:grpSpPr>
          <p:grpSp>
            <p:nvGrpSpPr>
              <p:cNvPr id="327" name="Group 326">
                <a:extLst>
                  <a:ext uri="{FF2B5EF4-FFF2-40B4-BE49-F238E27FC236}">
                    <a16:creationId xmlns:a16="http://schemas.microsoft.com/office/drawing/2014/main" id="{65E32DB4-F5F4-406A-9A9D-DCEFBEFB2083}"/>
                  </a:ext>
                </a:extLst>
              </p:cNvPr>
              <p:cNvGrpSpPr/>
              <p:nvPr/>
            </p:nvGrpSpPr>
            <p:grpSpPr>
              <a:xfrm>
                <a:off x="8808867" y="4930566"/>
                <a:ext cx="253364" cy="444546"/>
                <a:chOff x="10916027" y="1717089"/>
                <a:chExt cx="354341" cy="621717"/>
              </a:xfrm>
            </p:grpSpPr>
            <p:pic>
              <p:nvPicPr>
                <p:cNvPr id="329" name="Graphic 328" descr="Checkmark">
                  <a:extLst>
                    <a:ext uri="{FF2B5EF4-FFF2-40B4-BE49-F238E27FC236}">
                      <a16:creationId xmlns:a16="http://schemas.microsoft.com/office/drawing/2014/main" id="{F4DAD834-559C-4D50-926E-66C5287F7E13}"/>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0916027" y="1717089"/>
                  <a:ext cx="354341" cy="354341"/>
                </a:xfrm>
                <a:prstGeom prst="rect">
                  <a:avLst/>
                </a:prstGeom>
              </p:spPr>
            </p:pic>
            <p:grpSp>
              <p:nvGrpSpPr>
                <p:cNvPr id="330" name="Group 329">
                  <a:extLst>
                    <a:ext uri="{FF2B5EF4-FFF2-40B4-BE49-F238E27FC236}">
                      <a16:creationId xmlns:a16="http://schemas.microsoft.com/office/drawing/2014/main" id="{B81281D4-CA05-442E-B604-85BF52719FDA}"/>
                    </a:ext>
                  </a:extLst>
                </p:cNvPr>
                <p:cNvGrpSpPr/>
                <p:nvPr/>
              </p:nvGrpSpPr>
              <p:grpSpPr>
                <a:xfrm>
                  <a:off x="10974124" y="2099855"/>
                  <a:ext cx="238949" cy="238951"/>
                  <a:chOff x="9915091" y="2642756"/>
                  <a:chExt cx="238949" cy="238951"/>
                </a:xfrm>
              </p:grpSpPr>
              <p:cxnSp>
                <p:nvCxnSpPr>
                  <p:cNvPr id="331" name="Straight Connector 330">
                    <a:extLst>
                      <a:ext uri="{FF2B5EF4-FFF2-40B4-BE49-F238E27FC236}">
                        <a16:creationId xmlns:a16="http://schemas.microsoft.com/office/drawing/2014/main" id="{20533C4E-9EBC-4D83-B780-DC0DC3D6443B}"/>
                      </a:ext>
                    </a:extLst>
                  </p:cNvPr>
                  <p:cNvCxnSpPr/>
                  <p:nvPr/>
                </p:nvCxnSpPr>
                <p:spPr bwMode="auto">
                  <a:xfrm>
                    <a:off x="9915091" y="2642757"/>
                    <a:ext cx="238949" cy="238950"/>
                  </a:xfrm>
                  <a:prstGeom prst="line">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32" name="Straight Connector 331">
                    <a:extLst>
                      <a:ext uri="{FF2B5EF4-FFF2-40B4-BE49-F238E27FC236}">
                        <a16:creationId xmlns:a16="http://schemas.microsoft.com/office/drawing/2014/main" id="{2CA3C520-0B15-4384-AC79-F4E65F95B9F2}"/>
                      </a:ext>
                    </a:extLst>
                  </p:cNvPr>
                  <p:cNvCxnSpPr>
                    <a:cxnSpLocks/>
                  </p:cNvCxnSpPr>
                  <p:nvPr/>
                </p:nvCxnSpPr>
                <p:spPr bwMode="auto">
                  <a:xfrm flipH="1">
                    <a:off x="9915091" y="2642756"/>
                    <a:ext cx="238949" cy="238950"/>
                  </a:xfrm>
                  <a:prstGeom prst="line">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
            <p:nvSpPr>
              <p:cNvPr id="328" name="Rectangle 327">
                <a:extLst>
                  <a:ext uri="{FF2B5EF4-FFF2-40B4-BE49-F238E27FC236}">
                    <a16:creationId xmlns:a16="http://schemas.microsoft.com/office/drawing/2014/main" id="{A1E54C82-B4B1-475C-A891-8346582D9510}"/>
                  </a:ext>
                </a:extLst>
              </p:cNvPr>
              <p:cNvSpPr/>
              <p:nvPr/>
            </p:nvSpPr>
            <p:spPr>
              <a:xfrm>
                <a:off x="7923260" y="4930031"/>
                <a:ext cx="896399" cy="500137"/>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Flexibility</a:t>
                </a:r>
              </a:p>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Access</a:t>
                </a:r>
              </a:p>
            </p:txBody>
          </p:sp>
        </p:grpSp>
      </p:grpSp>
      <p:grpSp>
        <p:nvGrpSpPr>
          <p:cNvPr id="333" name="Group 332">
            <a:extLst>
              <a:ext uri="{FF2B5EF4-FFF2-40B4-BE49-F238E27FC236}">
                <a16:creationId xmlns:a16="http://schemas.microsoft.com/office/drawing/2014/main" id="{E0EF43D1-8ADD-4223-BE77-FE8D888AA345}"/>
              </a:ext>
            </a:extLst>
          </p:cNvPr>
          <p:cNvGrpSpPr/>
          <p:nvPr/>
        </p:nvGrpSpPr>
        <p:grpSpPr>
          <a:xfrm>
            <a:off x="8044037" y="1705967"/>
            <a:ext cx="1298688" cy="629751"/>
            <a:chOff x="9626635" y="1120562"/>
            <a:chExt cx="1298688" cy="629751"/>
          </a:xfrm>
        </p:grpSpPr>
        <p:sp>
          <p:nvSpPr>
            <p:cNvPr id="334" name="Rectangle 333">
              <a:extLst>
                <a:ext uri="{FF2B5EF4-FFF2-40B4-BE49-F238E27FC236}">
                  <a16:creationId xmlns:a16="http://schemas.microsoft.com/office/drawing/2014/main" id="{698B43AD-58B8-4ED3-AB19-E7924E8D16CA}"/>
                </a:ext>
              </a:extLst>
            </p:cNvPr>
            <p:cNvSpPr/>
            <p:nvPr/>
          </p:nvSpPr>
          <p:spPr bwMode="auto">
            <a:xfrm>
              <a:off x="9626635" y="1120562"/>
              <a:ext cx="1298688" cy="629751"/>
            </a:xfrm>
            <a:prstGeom prst="rect">
              <a:avLst/>
            </a:prstGeom>
            <a:solidFill>
              <a:schemeClr val="bg1">
                <a:lumMod val="7500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wrap="square"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1" u="none" strike="noStrike" kern="1200" cap="none" spc="0" normalizeH="0" baseline="0" noProof="0">
                <a:ln>
                  <a:noFill/>
                </a:ln>
                <a:solidFill>
                  <a:srgbClr val="0070C0"/>
                </a:solidFill>
                <a:effectLst/>
                <a:uLnTx/>
                <a:uFillTx/>
                <a:latin typeface="Arial" pitchFamily="-109" charset="0"/>
                <a:ea typeface="ＭＳ Ｐゴシック" pitchFamily="-109" charset="-128"/>
              </a:endParaRPr>
            </a:p>
          </p:txBody>
        </p:sp>
        <p:grpSp>
          <p:nvGrpSpPr>
            <p:cNvPr id="335" name="Group 334">
              <a:extLst>
                <a:ext uri="{FF2B5EF4-FFF2-40B4-BE49-F238E27FC236}">
                  <a16:creationId xmlns:a16="http://schemas.microsoft.com/office/drawing/2014/main" id="{8A3B6625-9D23-4465-8D66-90E5C59913C2}"/>
                </a:ext>
              </a:extLst>
            </p:cNvPr>
            <p:cNvGrpSpPr/>
            <p:nvPr/>
          </p:nvGrpSpPr>
          <p:grpSpPr>
            <a:xfrm>
              <a:off x="9653916" y="1215306"/>
              <a:ext cx="1138971" cy="500137"/>
              <a:chOff x="7923260" y="4930031"/>
              <a:chExt cx="1138971" cy="500137"/>
            </a:xfrm>
          </p:grpSpPr>
          <p:grpSp>
            <p:nvGrpSpPr>
              <p:cNvPr id="336" name="Group 335">
                <a:extLst>
                  <a:ext uri="{FF2B5EF4-FFF2-40B4-BE49-F238E27FC236}">
                    <a16:creationId xmlns:a16="http://schemas.microsoft.com/office/drawing/2014/main" id="{F475EED2-3D01-47B7-B2D0-5F37A8817BB7}"/>
                  </a:ext>
                </a:extLst>
              </p:cNvPr>
              <p:cNvGrpSpPr/>
              <p:nvPr/>
            </p:nvGrpSpPr>
            <p:grpSpPr>
              <a:xfrm>
                <a:off x="8808867" y="4983815"/>
                <a:ext cx="253364" cy="438361"/>
                <a:chOff x="10916027" y="1791561"/>
                <a:chExt cx="354341" cy="613067"/>
              </a:xfrm>
            </p:grpSpPr>
            <p:pic>
              <p:nvPicPr>
                <p:cNvPr id="338" name="Graphic 337" descr="Checkmark">
                  <a:extLst>
                    <a:ext uri="{FF2B5EF4-FFF2-40B4-BE49-F238E27FC236}">
                      <a16:creationId xmlns:a16="http://schemas.microsoft.com/office/drawing/2014/main" id="{055F0EFD-5C28-4B84-8333-77098C8A8A17}"/>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0916027" y="2050287"/>
                  <a:ext cx="354341" cy="354341"/>
                </a:xfrm>
                <a:prstGeom prst="rect">
                  <a:avLst/>
                </a:prstGeom>
              </p:spPr>
            </p:pic>
            <p:grpSp>
              <p:nvGrpSpPr>
                <p:cNvPr id="339" name="Group 338">
                  <a:extLst>
                    <a:ext uri="{FF2B5EF4-FFF2-40B4-BE49-F238E27FC236}">
                      <a16:creationId xmlns:a16="http://schemas.microsoft.com/office/drawing/2014/main" id="{AB6BEB9A-9598-43B5-8DBC-82EB8B1FB40B}"/>
                    </a:ext>
                  </a:extLst>
                </p:cNvPr>
                <p:cNvGrpSpPr/>
                <p:nvPr/>
              </p:nvGrpSpPr>
              <p:grpSpPr>
                <a:xfrm>
                  <a:off x="10974124" y="1791561"/>
                  <a:ext cx="238949" cy="238951"/>
                  <a:chOff x="9915091" y="2334462"/>
                  <a:chExt cx="238949" cy="238951"/>
                </a:xfrm>
              </p:grpSpPr>
              <p:cxnSp>
                <p:nvCxnSpPr>
                  <p:cNvPr id="340" name="Straight Connector 339">
                    <a:extLst>
                      <a:ext uri="{FF2B5EF4-FFF2-40B4-BE49-F238E27FC236}">
                        <a16:creationId xmlns:a16="http://schemas.microsoft.com/office/drawing/2014/main" id="{C5538B9C-910F-483D-B61F-4DCFE091E070}"/>
                      </a:ext>
                    </a:extLst>
                  </p:cNvPr>
                  <p:cNvCxnSpPr/>
                  <p:nvPr/>
                </p:nvCxnSpPr>
                <p:spPr bwMode="auto">
                  <a:xfrm>
                    <a:off x="9915091" y="2334463"/>
                    <a:ext cx="238949" cy="238950"/>
                  </a:xfrm>
                  <a:prstGeom prst="line">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41" name="Straight Connector 340">
                    <a:extLst>
                      <a:ext uri="{FF2B5EF4-FFF2-40B4-BE49-F238E27FC236}">
                        <a16:creationId xmlns:a16="http://schemas.microsoft.com/office/drawing/2014/main" id="{ECAA5DFC-F937-45B2-BEE0-8DB950A6D7C2}"/>
                      </a:ext>
                    </a:extLst>
                  </p:cNvPr>
                  <p:cNvCxnSpPr>
                    <a:cxnSpLocks/>
                  </p:cNvCxnSpPr>
                  <p:nvPr/>
                </p:nvCxnSpPr>
                <p:spPr bwMode="auto">
                  <a:xfrm flipH="1">
                    <a:off x="9915091" y="2334462"/>
                    <a:ext cx="238949" cy="238949"/>
                  </a:xfrm>
                  <a:prstGeom prst="line">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
            <p:nvSpPr>
              <p:cNvPr id="337" name="Rectangle 336">
                <a:extLst>
                  <a:ext uri="{FF2B5EF4-FFF2-40B4-BE49-F238E27FC236}">
                    <a16:creationId xmlns:a16="http://schemas.microsoft.com/office/drawing/2014/main" id="{D5E6E180-7408-4F7E-99D4-6B1A9FC9D42F}"/>
                  </a:ext>
                </a:extLst>
              </p:cNvPr>
              <p:cNvSpPr/>
              <p:nvPr/>
            </p:nvSpPr>
            <p:spPr>
              <a:xfrm>
                <a:off x="7923260" y="4930031"/>
                <a:ext cx="896399" cy="500137"/>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Flexibility</a:t>
                </a:r>
              </a:p>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Access</a:t>
                </a:r>
              </a:p>
            </p:txBody>
          </p:sp>
        </p:grpSp>
      </p:grpSp>
      <p:grpSp>
        <p:nvGrpSpPr>
          <p:cNvPr id="342" name="Group 341">
            <a:extLst>
              <a:ext uri="{FF2B5EF4-FFF2-40B4-BE49-F238E27FC236}">
                <a16:creationId xmlns:a16="http://schemas.microsoft.com/office/drawing/2014/main" id="{5154740D-311F-47F3-BD3F-9E67DBFD400C}"/>
              </a:ext>
            </a:extLst>
          </p:cNvPr>
          <p:cNvGrpSpPr/>
          <p:nvPr/>
        </p:nvGrpSpPr>
        <p:grpSpPr>
          <a:xfrm>
            <a:off x="8678212" y="5894588"/>
            <a:ext cx="1298688" cy="849282"/>
            <a:chOff x="7063124" y="4601548"/>
            <a:chExt cx="1298688" cy="849282"/>
          </a:xfrm>
        </p:grpSpPr>
        <p:sp>
          <p:nvSpPr>
            <p:cNvPr id="343" name="Rectangle 342">
              <a:extLst>
                <a:ext uri="{FF2B5EF4-FFF2-40B4-BE49-F238E27FC236}">
                  <a16:creationId xmlns:a16="http://schemas.microsoft.com/office/drawing/2014/main" id="{42494F70-8FBA-4E84-81F2-8C03C3FB4789}"/>
                </a:ext>
              </a:extLst>
            </p:cNvPr>
            <p:cNvSpPr/>
            <p:nvPr/>
          </p:nvSpPr>
          <p:spPr bwMode="auto">
            <a:xfrm>
              <a:off x="7063124" y="4601548"/>
              <a:ext cx="1298688" cy="849282"/>
            </a:xfrm>
            <a:prstGeom prst="rect">
              <a:avLst/>
            </a:prstGeom>
            <a:solidFill>
              <a:schemeClr val="bg1">
                <a:lumMod val="75000"/>
              </a:scheme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wrap="square"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1" u="none" strike="noStrike" kern="1200" cap="none" spc="0" normalizeH="0" baseline="0" noProof="0">
                <a:ln>
                  <a:noFill/>
                </a:ln>
                <a:solidFill>
                  <a:srgbClr val="0070C0"/>
                </a:solidFill>
                <a:effectLst/>
                <a:uLnTx/>
                <a:uFillTx/>
                <a:latin typeface="Arial" pitchFamily="-109" charset="0"/>
                <a:ea typeface="ＭＳ Ｐゴシック" pitchFamily="-109" charset="-128"/>
              </a:endParaRPr>
            </a:p>
          </p:txBody>
        </p:sp>
        <p:pic>
          <p:nvPicPr>
            <p:cNvPr id="344" name="Graphic 343" descr="Checkmark">
              <a:extLst>
                <a:ext uri="{FF2B5EF4-FFF2-40B4-BE49-F238E27FC236}">
                  <a16:creationId xmlns:a16="http://schemas.microsoft.com/office/drawing/2014/main" id="{AA7110F2-DB77-4868-A586-85CD589E12E6}"/>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976012" y="5164641"/>
              <a:ext cx="253364" cy="253364"/>
            </a:xfrm>
            <a:prstGeom prst="rect">
              <a:avLst/>
            </a:prstGeom>
          </p:spPr>
        </p:pic>
        <p:grpSp>
          <p:nvGrpSpPr>
            <p:cNvPr id="345" name="Group 344">
              <a:extLst>
                <a:ext uri="{FF2B5EF4-FFF2-40B4-BE49-F238E27FC236}">
                  <a16:creationId xmlns:a16="http://schemas.microsoft.com/office/drawing/2014/main" id="{6BC89C26-3A6A-41E4-AF03-015AB5E82100}"/>
                </a:ext>
              </a:extLst>
            </p:cNvPr>
            <p:cNvGrpSpPr/>
            <p:nvPr/>
          </p:nvGrpSpPr>
          <p:grpSpPr>
            <a:xfrm>
              <a:off x="8017553" y="4972682"/>
              <a:ext cx="170855" cy="170857"/>
              <a:chOff x="9915091" y="2334462"/>
              <a:chExt cx="238949" cy="238951"/>
            </a:xfrm>
          </p:grpSpPr>
          <p:cxnSp>
            <p:nvCxnSpPr>
              <p:cNvPr id="350" name="Straight Connector 349">
                <a:extLst>
                  <a:ext uri="{FF2B5EF4-FFF2-40B4-BE49-F238E27FC236}">
                    <a16:creationId xmlns:a16="http://schemas.microsoft.com/office/drawing/2014/main" id="{D2705480-E3B8-4D46-9F3C-4B0A3AE51365}"/>
                  </a:ext>
                </a:extLst>
              </p:cNvPr>
              <p:cNvCxnSpPr/>
              <p:nvPr/>
            </p:nvCxnSpPr>
            <p:spPr bwMode="auto">
              <a:xfrm>
                <a:off x="9915091" y="2334463"/>
                <a:ext cx="238949" cy="238950"/>
              </a:xfrm>
              <a:prstGeom prst="line">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51" name="Straight Connector 350">
                <a:extLst>
                  <a:ext uri="{FF2B5EF4-FFF2-40B4-BE49-F238E27FC236}">
                    <a16:creationId xmlns:a16="http://schemas.microsoft.com/office/drawing/2014/main" id="{9C807160-3735-49F9-9EC5-9438B2D6B47B}"/>
                  </a:ext>
                </a:extLst>
              </p:cNvPr>
              <p:cNvCxnSpPr>
                <a:cxnSpLocks/>
              </p:cNvCxnSpPr>
              <p:nvPr/>
            </p:nvCxnSpPr>
            <p:spPr bwMode="auto">
              <a:xfrm flipH="1">
                <a:off x="9915091" y="2334462"/>
                <a:ext cx="238949" cy="238949"/>
              </a:xfrm>
              <a:prstGeom prst="line">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346" name="Rectangle 345">
              <a:extLst>
                <a:ext uri="{FF2B5EF4-FFF2-40B4-BE49-F238E27FC236}">
                  <a16:creationId xmlns:a16="http://schemas.microsoft.com/office/drawing/2014/main" id="{51EDD696-37D8-4A3C-92D6-F9E1B8736481}"/>
                </a:ext>
              </a:extLst>
            </p:cNvPr>
            <p:cNvSpPr/>
            <p:nvPr/>
          </p:nvSpPr>
          <p:spPr>
            <a:xfrm>
              <a:off x="7090406" y="4696292"/>
              <a:ext cx="896399" cy="72327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Capacity</a:t>
              </a:r>
            </a:p>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Flexibility</a:t>
              </a:r>
            </a:p>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Access</a:t>
              </a:r>
            </a:p>
          </p:txBody>
        </p:sp>
        <p:cxnSp>
          <p:nvCxnSpPr>
            <p:cNvPr id="349" name="Straight Connector 348">
              <a:extLst>
                <a:ext uri="{FF2B5EF4-FFF2-40B4-BE49-F238E27FC236}">
                  <a16:creationId xmlns:a16="http://schemas.microsoft.com/office/drawing/2014/main" id="{6FF992CC-C6CC-4B17-BEF4-6F1B10D9F6F6}"/>
                </a:ext>
              </a:extLst>
            </p:cNvPr>
            <p:cNvCxnSpPr>
              <a:cxnSpLocks/>
            </p:cNvCxnSpPr>
            <p:nvPr/>
          </p:nvCxnSpPr>
          <p:spPr bwMode="auto">
            <a:xfrm rot="18900000" flipH="1">
              <a:off x="8028431" y="4745789"/>
              <a:ext cx="149100" cy="149099"/>
            </a:xfrm>
            <a:prstGeom prst="line">
              <a:avLst/>
            </a:prstGeom>
            <a:ln w="28575">
              <a:solidFill>
                <a:srgbClr val="00B0F0"/>
              </a:solidFill>
              <a:headEnd type="arrow" w="med" len="med"/>
              <a:tailEnd type="none" w="med" len="med"/>
            </a:ln>
          </p:spPr>
          <p:style>
            <a:lnRef idx="1">
              <a:schemeClr val="dk1"/>
            </a:lnRef>
            <a:fillRef idx="0">
              <a:schemeClr val="dk1"/>
            </a:fillRef>
            <a:effectRef idx="0">
              <a:schemeClr val="dk1"/>
            </a:effectRef>
            <a:fontRef idx="minor">
              <a:schemeClr val="tx1"/>
            </a:fontRef>
          </p:style>
        </p:cxnSp>
      </p:grpSp>
      <p:grpSp>
        <p:nvGrpSpPr>
          <p:cNvPr id="352" name="Group 351">
            <a:extLst>
              <a:ext uri="{FF2B5EF4-FFF2-40B4-BE49-F238E27FC236}">
                <a16:creationId xmlns:a16="http://schemas.microsoft.com/office/drawing/2014/main" id="{170312F6-44AB-43E2-99F5-6284BD7A36DA}"/>
              </a:ext>
            </a:extLst>
          </p:cNvPr>
          <p:cNvGrpSpPr/>
          <p:nvPr/>
        </p:nvGrpSpPr>
        <p:grpSpPr>
          <a:xfrm>
            <a:off x="9226092" y="3225329"/>
            <a:ext cx="2697280" cy="2697280"/>
            <a:chOff x="9148411" y="3338683"/>
            <a:chExt cx="2697280" cy="2697280"/>
          </a:xfrm>
        </p:grpSpPr>
        <p:grpSp>
          <p:nvGrpSpPr>
            <p:cNvPr id="363" name="Group 362">
              <a:extLst>
                <a:ext uri="{FF2B5EF4-FFF2-40B4-BE49-F238E27FC236}">
                  <a16:creationId xmlns:a16="http://schemas.microsoft.com/office/drawing/2014/main" id="{9BBF3E21-B303-4A38-88AF-28862FFC31C6}"/>
                </a:ext>
              </a:extLst>
            </p:cNvPr>
            <p:cNvGrpSpPr/>
            <p:nvPr/>
          </p:nvGrpSpPr>
          <p:grpSpPr>
            <a:xfrm>
              <a:off x="9148411" y="3338683"/>
              <a:ext cx="2697280" cy="2697280"/>
              <a:chOff x="9406845" y="2941249"/>
              <a:chExt cx="2697280" cy="2697280"/>
            </a:xfrm>
          </p:grpSpPr>
          <p:sp>
            <p:nvSpPr>
              <p:cNvPr id="365" name="Diamond 364">
                <a:extLst>
                  <a:ext uri="{FF2B5EF4-FFF2-40B4-BE49-F238E27FC236}">
                    <a16:creationId xmlns:a16="http://schemas.microsoft.com/office/drawing/2014/main" id="{9792D265-FF11-4E05-95C9-5A8595FAB833}"/>
                  </a:ext>
                </a:extLst>
              </p:cNvPr>
              <p:cNvSpPr/>
              <p:nvPr/>
            </p:nvSpPr>
            <p:spPr bwMode="auto">
              <a:xfrm>
                <a:off x="9406845" y="2941249"/>
                <a:ext cx="2697280" cy="2697280"/>
              </a:xfrm>
              <a:prstGeom prst="diamond">
                <a:avLst/>
              </a:prstGeom>
              <a:solidFill>
                <a:srgbClr val="FFC000"/>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4572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mn-ea"/>
                  <a:cs typeface="+mn-cs"/>
                </a:endParaRPr>
              </a:p>
            </p:txBody>
          </p:sp>
          <p:sp>
            <p:nvSpPr>
              <p:cNvPr id="366" name="Rectangle 365">
                <a:extLst>
                  <a:ext uri="{FF2B5EF4-FFF2-40B4-BE49-F238E27FC236}">
                    <a16:creationId xmlns:a16="http://schemas.microsoft.com/office/drawing/2014/main" id="{692F3047-EE3F-4CEE-9654-507C0E5C8F3D}"/>
                  </a:ext>
                </a:extLst>
              </p:cNvPr>
              <p:cNvSpPr/>
              <p:nvPr/>
            </p:nvSpPr>
            <p:spPr>
              <a:xfrm>
                <a:off x="9577541" y="3174715"/>
                <a:ext cx="2355888" cy="132343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91440" tIns="45720" rIns="91440" bIns="45720" anchor="t">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But Wait!</a:t>
                </a:r>
                <a:b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Continued</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Aviation Growth</a:t>
                </a:r>
                <a:b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Requires All of These:</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367" name="Diamond 366">
                <a:extLst>
                  <a:ext uri="{FF2B5EF4-FFF2-40B4-BE49-F238E27FC236}">
                    <a16:creationId xmlns:a16="http://schemas.microsoft.com/office/drawing/2014/main" id="{A343D384-FB9B-4AE0-A1AA-220E6686FB9E}"/>
                  </a:ext>
                </a:extLst>
              </p:cNvPr>
              <p:cNvSpPr/>
              <p:nvPr/>
            </p:nvSpPr>
            <p:spPr bwMode="auto">
              <a:xfrm>
                <a:off x="9502577" y="3036981"/>
                <a:ext cx="2505816" cy="2505816"/>
              </a:xfrm>
              <a:prstGeom prst="diamond">
                <a:avLst/>
              </a:prstGeom>
              <a:noFill/>
              <a:ln>
                <a:solidFill>
                  <a:schemeClr val="tx1"/>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4572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354" name="Group 353">
              <a:extLst>
                <a:ext uri="{FF2B5EF4-FFF2-40B4-BE49-F238E27FC236}">
                  <a16:creationId xmlns:a16="http://schemas.microsoft.com/office/drawing/2014/main" id="{DAC775DB-A5F1-4E53-84D6-BEB5FB3FAE19}"/>
                </a:ext>
              </a:extLst>
            </p:cNvPr>
            <p:cNvGrpSpPr/>
            <p:nvPr/>
          </p:nvGrpSpPr>
          <p:grpSpPr>
            <a:xfrm>
              <a:off x="9833862" y="4825043"/>
              <a:ext cx="1138970" cy="723275"/>
              <a:chOff x="7090406" y="5553656"/>
              <a:chExt cx="1138970" cy="723275"/>
            </a:xfrm>
          </p:grpSpPr>
          <p:pic>
            <p:nvPicPr>
              <p:cNvPr id="355" name="Graphic 354" descr="Checkmark">
                <a:extLst>
                  <a:ext uri="{FF2B5EF4-FFF2-40B4-BE49-F238E27FC236}">
                    <a16:creationId xmlns:a16="http://schemas.microsoft.com/office/drawing/2014/main" id="{2A181465-704A-47CD-BFD0-5646DA006128}"/>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976012" y="6022005"/>
                <a:ext cx="253364" cy="253364"/>
              </a:xfrm>
              <a:prstGeom prst="rect">
                <a:avLst/>
              </a:prstGeom>
            </p:spPr>
          </p:pic>
          <p:sp>
            <p:nvSpPr>
              <p:cNvPr id="356" name="Rectangle 355">
                <a:extLst>
                  <a:ext uri="{FF2B5EF4-FFF2-40B4-BE49-F238E27FC236}">
                    <a16:creationId xmlns:a16="http://schemas.microsoft.com/office/drawing/2014/main" id="{2BF429A2-2280-49F6-A4AD-6F5D7604F65C}"/>
                  </a:ext>
                </a:extLst>
              </p:cNvPr>
              <p:cNvSpPr/>
              <p:nvPr/>
            </p:nvSpPr>
            <p:spPr>
              <a:xfrm>
                <a:off x="7090406" y="5553656"/>
                <a:ext cx="896399" cy="72327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Capacity</a:t>
                </a:r>
              </a:p>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Flexibility</a:t>
                </a:r>
              </a:p>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Access</a:t>
                </a:r>
              </a:p>
            </p:txBody>
          </p:sp>
          <p:pic>
            <p:nvPicPr>
              <p:cNvPr id="357" name="Graphic 356" descr="Checkmark">
                <a:extLst>
                  <a:ext uri="{FF2B5EF4-FFF2-40B4-BE49-F238E27FC236}">
                    <a16:creationId xmlns:a16="http://schemas.microsoft.com/office/drawing/2014/main" id="{8907D7BE-C499-4EF9-9930-A8F333784185}"/>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976012" y="5799838"/>
                <a:ext cx="253364" cy="253364"/>
              </a:xfrm>
              <a:prstGeom prst="rect">
                <a:avLst/>
              </a:prstGeom>
            </p:spPr>
          </p:pic>
          <p:pic>
            <p:nvPicPr>
              <p:cNvPr id="358" name="Graphic 357" descr="Checkmark">
                <a:extLst>
                  <a:ext uri="{FF2B5EF4-FFF2-40B4-BE49-F238E27FC236}">
                    <a16:creationId xmlns:a16="http://schemas.microsoft.com/office/drawing/2014/main" id="{EC3B2261-865C-41DF-98CF-B6129078D5F9}"/>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976012" y="5578913"/>
                <a:ext cx="253364" cy="253364"/>
              </a:xfrm>
              <a:prstGeom prst="rect">
                <a:avLst/>
              </a:prstGeom>
            </p:spPr>
          </p:pic>
        </p:grpSp>
      </p:grpSp>
      <p:grpSp>
        <p:nvGrpSpPr>
          <p:cNvPr id="380" name="Group 379">
            <a:extLst>
              <a:ext uri="{FF2B5EF4-FFF2-40B4-BE49-F238E27FC236}">
                <a16:creationId xmlns:a16="http://schemas.microsoft.com/office/drawing/2014/main" id="{2654D9C2-3262-414C-A099-42B5B5A383AB}"/>
              </a:ext>
            </a:extLst>
          </p:cNvPr>
          <p:cNvGrpSpPr/>
          <p:nvPr/>
        </p:nvGrpSpPr>
        <p:grpSpPr>
          <a:xfrm>
            <a:off x="5196387" y="4992601"/>
            <a:ext cx="1468344" cy="1752515"/>
            <a:chOff x="5196387" y="4992601"/>
            <a:chExt cx="1468344" cy="1752515"/>
          </a:xfrm>
        </p:grpSpPr>
        <p:pic>
          <p:nvPicPr>
            <p:cNvPr id="368" name="Picture 367">
              <a:extLst>
                <a:ext uri="{FF2B5EF4-FFF2-40B4-BE49-F238E27FC236}">
                  <a16:creationId xmlns:a16="http://schemas.microsoft.com/office/drawing/2014/main" id="{16859E64-F924-4F0B-8CA1-61BA288212C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96387" y="4992601"/>
              <a:ext cx="1369051" cy="1199434"/>
            </a:xfrm>
            <a:prstGeom prst="rect">
              <a:avLst/>
            </a:prstGeom>
          </p:spPr>
        </p:pic>
        <p:sp>
          <p:nvSpPr>
            <p:cNvPr id="369" name="TextBox 368">
              <a:extLst>
                <a:ext uri="{FF2B5EF4-FFF2-40B4-BE49-F238E27FC236}">
                  <a16:creationId xmlns:a16="http://schemas.microsoft.com/office/drawing/2014/main" id="{AB239641-0E5E-4AFA-A2C1-B678ACBCCABE}"/>
                </a:ext>
              </a:extLst>
            </p:cNvPr>
            <p:cNvSpPr txBox="1"/>
            <p:nvPr/>
          </p:nvSpPr>
          <p:spPr>
            <a:xfrm>
              <a:off x="5213427" y="6283451"/>
              <a:ext cx="1451304"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Data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itchFamily="-109" charset="0"/>
                  <a:ea typeface="ＭＳ Ｐゴシック" pitchFamily="-109" charset="-128"/>
                </a:rPr>
                <a:t>Communications</a:t>
              </a:r>
            </a:p>
          </p:txBody>
        </p:sp>
      </p:grpSp>
      <p:sp>
        <p:nvSpPr>
          <p:cNvPr id="2" name="Title 1">
            <a:extLst>
              <a:ext uri="{FF2B5EF4-FFF2-40B4-BE49-F238E27FC236}">
                <a16:creationId xmlns:a16="http://schemas.microsoft.com/office/drawing/2014/main" id="{424D1955-5ADF-43C1-8776-4C11F7133AEA}"/>
              </a:ext>
            </a:extLst>
          </p:cNvPr>
          <p:cNvSpPr>
            <a:spLocks noGrp="1"/>
          </p:cNvSpPr>
          <p:nvPr>
            <p:ph type="title"/>
          </p:nvPr>
        </p:nvSpPr>
        <p:spPr>
          <a:xfrm>
            <a:off x="87307" y="192352"/>
            <a:ext cx="10720635" cy="1089529"/>
          </a:xfrm>
        </p:spPr>
        <p:txBody>
          <a:bodyPr/>
          <a:lstStyle/>
          <a:p>
            <a:r>
              <a:rPr lang="en-US" sz="3600" b="0">
                <a:solidFill>
                  <a:schemeClr val="tx1"/>
                </a:solidFill>
                <a:latin typeface="+mn-lt"/>
              </a:rPr>
              <a:t>A Look Back: 20</a:t>
            </a:r>
            <a:r>
              <a:rPr lang="en-US" sz="3600" b="0" baseline="30000">
                <a:solidFill>
                  <a:schemeClr val="tx1"/>
                </a:solidFill>
                <a:latin typeface="+mn-lt"/>
              </a:rPr>
              <a:t>th</a:t>
            </a:r>
            <a:r>
              <a:rPr lang="en-US" sz="3600" b="0">
                <a:solidFill>
                  <a:schemeClr val="tx1"/>
                </a:solidFill>
                <a:latin typeface="+mn-lt"/>
              </a:rPr>
              <a:t> Century Evolution of Operating Modes</a:t>
            </a:r>
            <a:endParaRPr lang="en-US" sz="3600">
              <a:solidFill>
                <a:schemeClr val="tx1"/>
              </a:solidFill>
              <a:latin typeface="+mn-lt"/>
            </a:endParaRPr>
          </a:p>
        </p:txBody>
      </p:sp>
      <p:grpSp>
        <p:nvGrpSpPr>
          <p:cNvPr id="5" name="Group 4">
            <a:extLst>
              <a:ext uri="{FF2B5EF4-FFF2-40B4-BE49-F238E27FC236}">
                <a16:creationId xmlns:a16="http://schemas.microsoft.com/office/drawing/2014/main" id="{24C6CD15-6F6B-4AC4-8DF8-43BE8CB9ABD2}"/>
              </a:ext>
            </a:extLst>
          </p:cNvPr>
          <p:cNvGrpSpPr/>
          <p:nvPr/>
        </p:nvGrpSpPr>
        <p:grpSpPr>
          <a:xfrm>
            <a:off x="2172483" y="3341523"/>
            <a:ext cx="1249721" cy="1620437"/>
            <a:chOff x="10589282" y="2018034"/>
            <a:chExt cx="1249721" cy="1620437"/>
          </a:xfrm>
        </p:grpSpPr>
        <p:pic>
          <p:nvPicPr>
            <p:cNvPr id="4" name="Picture 3" descr="Chart, sunburst chart&#10;&#10;Description automatically generated">
              <a:extLst>
                <a:ext uri="{FF2B5EF4-FFF2-40B4-BE49-F238E27FC236}">
                  <a16:creationId xmlns:a16="http://schemas.microsoft.com/office/drawing/2014/main" id="{8BC8A0FE-C8BA-4A79-8CAA-633B18E733C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22713" y="2018034"/>
              <a:ext cx="1182859" cy="1235331"/>
            </a:xfrm>
            <a:prstGeom prst="rect">
              <a:avLst/>
            </a:prstGeom>
          </p:spPr>
        </p:pic>
        <p:sp>
          <p:nvSpPr>
            <p:cNvPr id="82" name="TextBox 81">
              <a:extLst>
                <a:ext uri="{FF2B5EF4-FFF2-40B4-BE49-F238E27FC236}">
                  <a16:creationId xmlns:a16="http://schemas.microsoft.com/office/drawing/2014/main" id="{1CCAC961-4821-44EA-A3EF-0A5CB44227EE}"/>
                </a:ext>
              </a:extLst>
            </p:cNvPr>
            <p:cNvSpPr txBox="1"/>
            <p:nvPr/>
          </p:nvSpPr>
          <p:spPr>
            <a:xfrm>
              <a:off x="10589282" y="3115251"/>
              <a:ext cx="1249721"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Arial" pitchFamily="-109" charset="0"/>
                  <a:ea typeface="ＭＳ Ｐゴシック" pitchFamily="-109" charset="-128"/>
                </a:rPr>
                <a:t>Radar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Arial" pitchFamily="-109" charset="0"/>
                  <a:ea typeface="ＭＳ Ｐゴシック" pitchFamily="-109" charset="-128"/>
                </a:rPr>
                <a:t>Separation</a:t>
              </a:r>
            </a:p>
          </p:txBody>
        </p:sp>
      </p:grpSp>
    </p:spTree>
    <p:extLst>
      <p:ext uri="{BB962C8B-B14F-4D97-AF65-F5344CB8AC3E}">
        <p14:creationId xmlns:p14="http://schemas.microsoft.com/office/powerpoint/2010/main" val="300924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70"/>
                                        </p:tgtEl>
                                        <p:attrNameLst>
                                          <p:attrName>style.visibility</p:attrName>
                                        </p:attrNameLst>
                                      </p:cBhvr>
                                      <p:to>
                                        <p:strVal val="visible"/>
                                      </p:to>
                                    </p:set>
                                    <p:animEffect transition="in" filter="fade">
                                      <p:cBhvr>
                                        <p:cTn id="20" dur="500"/>
                                        <p:tgtEl>
                                          <p:spTgt spid="370"/>
                                        </p:tgtEl>
                                      </p:cBhvr>
                                    </p:animEffect>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324"/>
                                        </p:tgtEl>
                                        <p:attrNameLst>
                                          <p:attrName>style.visibility</p:attrName>
                                        </p:attrNameLst>
                                      </p:cBhvr>
                                      <p:to>
                                        <p:strVal val="visible"/>
                                      </p:to>
                                    </p:set>
                                    <p:animEffect transition="in" filter="fade">
                                      <p:cBhvr>
                                        <p:cTn id="24" dur="1000"/>
                                        <p:tgtEl>
                                          <p:spTgt spid="324"/>
                                        </p:tgtEl>
                                      </p:cBhvr>
                                    </p:animEffect>
                                    <p:anim calcmode="lin" valueType="num">
                                      <p:cBhvr>
                                        <p:cTn id="25" dur="1000" fill="hold"/>
                                        <p:tgtEl>
                                          <p:spTgt spid="324"/>
                                        </p:tgtEl>
                                        <p:attrNameLst>
                                          <p:attrName>ppt_x</p:attrName>
                                        </p:attrNameLst>
                                      </p:cBhvr>
                                      <p:tavLst>
                                        <p:tav tm="0">
                                          <p:val>
                                            <p:strVal val="#ppt_x"/>
                                          </p:val>
                                        </p:tav>
                                        <p:tav tm="100000">
                                          <p:val>
                                            <p:strVal val="#ppt_x"/>
                                          </p:val>
                                        </p:tav>
                                      </p:tavLst>
                                    </p:anim>
                                    <p:anim calcmode="lin" valueType="num">
                                      <p:cBhvr>
                                        <p:cTn id="26" dur="1000" fill="hold"/>
                                        <p:tgtEl>
                                          <p:spTgt spid="32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4"/>
                                        </p:tgtEl>
                                        <p:attrNameLst>
                                          <p:attrName>style.visibility</p:attrName>
                                        </p:attrNameLst>
                                      </p:cBhvr>
                                      <p:to>
                                        <p:strVal val="visible"/>
                                      </p:to>
                                    </p:set>
                                    <p:animEffect transition="in" filter="fade">
                                      <p:cBhvr>
                                        <p:cTn id="31" dur="500"/>
                                        <p:tgtEl>
                                          <p:spTgt spid="314"/>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371"/>
                                        </p:tgtEl>
                                        <p:attrNameLst>
                                          <p:attrName>style.visibility</p:attrName>
                                        </p:attrNameLst>
                                      </p:cBhvr>
                                      <p:to>
                                        <p:strVal val="visible"/>
                                      </p:to>
                                    </p:set>
                                    <p:animEffect transition="in" filter="fade">
                                      <p:cBhvr>
                                        <p:cTn id="35" dur="500"/>
                                        <p:tgtEl>
                                          <p:spTgt spid="371"/>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372"/>
                                        </p:tgtEl>
                                        <p:attrNameLst>
                                          <p:attrName>style.visibility</p:attrName>
                                        </p:attrNameLst>
                                      </p:cBhvr>
                                      <p:to>
                                        <p:strVal val="visible"/>
                                      </p:to>
                                    </p:set>
                                    <p:animEffect transition="in" filter="fade">
                                      <p:cBhvr>
                                        <p:cTn id="39" dur="500"/>
                                        <p:tgtEl>
                                          <p:spTgt spid="372"/>
                                        </p:tgtEl>
                                      </p:cBhvr>
                                    </p:animEffect>
                                  </p:childTnLst>
                                </p:cTn>
                              </p:par>
                            </p:childTnLst>
                          </p:cTn>
                        </p:par>
                        <p:par>
                          <p:cTn id="40" fill="hold">
                            <p:stCondLst>
                              <p:cond delay="1500"/>
                            </p:stCondLst>
                            <p:childTnLst>
                              <p:par>
                                <p:cTn id="41" presetID="10" presetClass="entr" presetSubtype="0" fill="hold" nodeType="afterEffect">
                                  <p:stCondLst>
                                    <p:cond delay="0"/>
                                  </p:stCondLst>
                                  <p:childTnLst>
                                    <p:set>
                                      <p:cBhvr>
                                        <p:cTn id="42" dur="1" fill="hold">
                                          <p:stCondLst>
                                            <p:cond delay="0"/>
                                          </p:stCondLst>
                                        </p:cTn>
                                        <p:tgtEl>
                                          <p:spTgt spid="373"/>
                                        </p:tgtEl>
                                        <p:attrNameLst>
                                          <p:attrName>style.visibility</p:attrName>
                                        </p:attrNameLst>
                                      </p:cBhvr>
                                      <p:to>
                                        <p:strVal val="visible"/>
                                      </p:to>
                                    </p:set>
                                    <p:animEffect transition="in" filter="fade">
                                      <p:cBhvr>
                                        <p:cTn id="43" dur="500"/>
                                        <p:tgtEl>
                                          <p:spTgt spid="373"/>
                                        </p:tgtEl>
                                      </p:cBhvr>
                                    </p:animEffect>
                                  </p:childTnLst>
                                </p:cTn>
                              </p:par>
                            </p:childTnLst>
                          </p:cTn>
                        </p:par>
                        <p:par>
                          <p:cTn id="44" fill="hold">
                            <p:stCondLst>
                              <p:cond delay="2000"/>
                            </p:stCondLst>
                            <p:childTnLst>
                              <p:par>
                                <p:cTn id="45" presetID="42" presetClass="entr" presetSubtype="0" fill="hold" nodeType="afterEffect">
                                  <p:stCondLst>
                                    <p:cond delay="0"/>
                                  </p:stCondLst>
                                  <p:childTnLst>
                                    <p:set>
                                      <p:cBhvr>
                                        <p:cTn id="46" dur="1" fill="hold">
                                          <p:stCondLst>
                                            <p:cond delay="0"/>
                                          </p:stCondLst>
                                        </p:cTn>
                                        <p:tgtEl>
                                          <p:spTgt spid="333"/>
                                        </p:tgtEl>
                                        <p:attrNameLst>
                                          <p:attrName>style.visibility</p:attrName>
                                        </p:attrNameLst>
                                      </p:cBhvr>
                                      <p:to>
                                        <p:strVal val="visible"/>
                                      </p:to>
                                    </p:set>
                                    <p:animEffect transition="in" filter="fade">
                                      <p:cBhvr>
                                        <p:cTn id="47" dur="1000"/>
                                        <p:tgtEl>
                                          <p:spTgt spid="333"/>
                                        </p:tgtEl>
                                      </p:cBhvr>
                                    </p:animEffect>
                                    <p:anim calcmode="lin" valueType="num">
                                      <p:cBhvr>
                                        <p:cTn id="48" dur="1000" fill="hold"/>
                                        <p:tgtEl>
                                          <p:spTgt spid="333"/>
                                        </p:tgtEl>
                                        <p:attrNameLst>
                                          <p:attrName>ppt_x</p:attrName>
                                        </p:attrNameLst>
                                      </p:cBhvr>
                                      <p:tavLst>
                                        <p:tav tm="0">
                                          <p:val>
                                            <p:strVal val="#ppt_x"/>
                                          </p:val>
                                        </p:tav>
                                        <p:tav tm="100000">
                                          <p:val>
                                            <p:strVal val="#ppt_x"/>
                                          </p:val>
                                        </p:tav>
                                      </p:tavLst>
                                    </p:anim>
                                    <p:anim calcmode="lin" valueType="num">
                                      <p:cBhvr>
                                        <p:cTn id="49" dur="1000" fill="hold"/>
                                        <p:tgtEl>
                                          <p:spTgt spid="33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74"/>
                                        </p:tgtEl>
                                        <p:attrNameLst>
                                          <p:attrName>style.visibility</p:attrName>
                                        </p:attrNameLst>
                                      </p:cBhvr>
                                      <p:to>
                                        <p:strVal val="visible"/>
                                      </p:to>
                                    </p:set>
                                    <p:animEffect transition="in" filter="fade">
                                      <p:cBhvr>
                                        <p:cTn id="54" dur="500"/>
                                        <p:tgtEl>
                                          <p:spTgt spid="374"/>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375"/>
                                        </p:tgtEl>
                                        <p:attrNameLst>
                                          <p:attrName>style.visibility</p:attrName>
                                        </p:attrNameLst>
                                      </p:cBhvr>
                                      <p:to>
                                        <p:strVal val="visible"/>
                                      </p:to>
                                    </p:set>
                                    <p:animEffect transition="in" filter="fade">
                                      <p:cBhvr>
                                        <p:cTn id="58" dur="500"/>
                                        <p:tgtEl>
                                          <p:spTgt spid="375"/>
                                        </p:tgtEl>
                                      </p:cBhvr>
                                    </p:animEffect>
                                  </p:childTnLst>
                                </p:cTn>
                              </p:par>
                            </p:childTnLst>
                          </p:cTn>
                        </p:par>
                        <p:par>
                          <p:cTn id="59" fill="hold">
                            <p:stCondLst>
                              <p:cond delay="1000"/>
                            </p:stCondLst>
                            <p:childTnLst>
                              <p:par>
                                <p:cTn id="60" presetID="10"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par>
                          <p:cTn id="63" fill="hold">
                            <p:stCondLst>
                              <p:cond delay="1500"/>
                            </p:stCondLst>
                            <p:childTnLst>
                              <p:par>
                                <p:cTn id="64" presetID="10" presetClass="entr" presetSubtype="0" fill="hold" nodeType="afterEffect">
                                  <p:stCondLst>
                                    <p:cond delay="0"/>
                                  </p:stCondLst>
                                  <p:childTnLst>
                                    <p:set>
                                      <p:cBhvr>
                                        <p:cTn id="65" dur="1" fill="hold">
                                          <p:stCondLst>
                                            <p:cond delay="0"/>
                                          </p:stCondLst>
                                        </p:cTn>
                                        <p:tgtEl>
                                          <p:spTgt spid="377"/>
                                        </p:tgtEl>
                                        <p:attrNameLst>
                                          <p:attrName>style.visibility</p:attrName>
                                        </p:attrNameLst>
                                      </p:cBhvr>
                                      <p:to>
                                        <p:strVal val="visible"/>
                                      </p:to>
                                    </p:set>
                                    <p:animEffect transition="in" filter="fade">
                                      <p:cBhvr>
                                        <p:cTn id="66" dur="500"/>
                                        <p:tgtEl>
                                          <p:spTgt spid="377"/>
                                        </p:tgtEl>
                                      </p:cBhvr>
                                    </p:animEffect>
                                  </p:childTnLst>
                                </p:cTn>
                              </p:par>
                            </p:childTnLst>
                          </p:cTn>
                        </p:par>
                        <p:par>
                          <p:cTn id="67" fill="hold">
                            <p:stCondLst>
                              <p:cond delay="2000"/>
                            </p:stCondLst>
                            <p:childTnLst>
                              <p:par>
                                <p:cTn id="68" presetID="10" presetClass="entr" presetSubtype="0" fill="hold" nodeType="afterEffect">
                                  <p:stCondLst>
                                    <p:cond delay="0"/>
                                  </p:stCondLst>
                                  <p:childTnLst>
                                    <p:set>
                                      <p:cBhvr>
                                        <p:cTn id="69" dur="1" fill="hold">
                                          <p:stCondLst>
                                            <p:cond delay="0"/>
                                          </p:stCondLst>
                                        </p:cTn>
                                        <p:tgtEl>
                                          <p:spTgt spid="378"/>
                                        </p:tgtEl>
                                        <p:attrNameLst>
                                          <p:attrName>style.visibility</p:attrName>
                                        </p:attrNameLst>
                                      </p:cBhvr>
                                      <p:to>
                                        <p:strVal val="visible"/>
                                      </p:to>
                                    </p:set>
                                    <p:animEffect transition="in" filter="fade">
                                      <p:cBhvr>
                                        <p:cTn id="70" dur="500"/>
                                        <p:tgtEl>
                                          <p:spTgt spid="378"/>
                                        </p:tgtEl>
                                      </p:cBhvr>
                                    </p:animEffect>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379"/>
                                        </p:tgtEl>
                                        <p:attrNameLst>
                                          <p:attrName>style.visibility</p:attrName>
                                        </p:attrNameLst>
                                      </p:cBhvr>
                                      <p:to>
                                        <p:strVal val="visible"/>
                                      </p:to>
                                    </p:set>
                                    <p:animEffect transition="in" filter="fade">
                                      <p:cBhvr>
                                        <p:cTn id="74" dur="500"/>
                                        <p:tgtEl>
                                          <p:spTgt spid="379"/>
                                        </p:tgtEl>
                                      </p:cBhvr>
                                    </p:animEffect>
                                  </p:childTnLst>
                                </p:cTn>
                              </p:par>
                            </p:childTnLst>
                          </p:cTn>
                        </p:par>
                        <p:par>
                          <p:cTn id="75" fill="hold">
                            <p:stCondLst>
                              <p:cond delay="3000"/>
                            </p:stCondLst>
                            <p:childTnLst>
                              <p:par>
                                <p:cTn id="76" presetID="10" presetClass="entr" presetSubtype="0" fill="hold" nodeType="afterEffect">
                                  <p:stCondLst>
                                    <p:cond delay="0"/>
                                  </p:stCondLst>
                                  <p:childTnLst>
                                    <p:set>
                                      <p:cBhvr>
                                        <p:cTn id="77" dur="1" fill="hold">
                                          <p:stCondLst>
                                            <p:cond delay="0"/>
                                          </p:stCondLst>
                                        </p:cTn>
                                        <p:tgtEl>
                                          <p:spTgt spid="380"/>
                                        </p:tgtEl>
                                        <p:attrNameLst>
                                          <p:attrName>style.visibility</p:attrName>
                                        </p:attrNameLst>
                                      </p:cBhvr>
                                      <p:to>
                                        <p:strVal val="visible"/>
                                      </p:to>
                                    </p:set>
                                    <p:animEffect transition="in" filter="fade">
                                      <p:cBhvr>
                                        <p:cTn id="78" dur="500"/>
                                        <p:tgtEl>
                                          <p:spTgt spid="380"/>
                                        </p:tgtEl>
                                      </p:cBhvr>
                                    </p:animEffect>
                                  </p:childTnLst>
                                </p:cTn>
                              </p:par>
                            </p:childTnLst>
                          </p:cTn>
                        </p:par>
                        <p:par>
                          <p:cTn id="79" fill="hold">
                            <p:stCondLst>
                              <p:cond delay="3500"/>
                            </p:stCondLst>
                            <p:childTnLst>
                              <p:par>
                                <p:cTn id="80" presetID="10" presetClass="entr" presetSubtype="0" fill="hold" grpId="0" nodeType="afterEffect">
                                  <p:stCondLst>
                                    <p:cond delay="0"/>
                                  </p:stCondLst>
                                  <p:childTnLst>
                                    <p:set>
                                      <p:cBhvr>
                                        <p:cTn id="81" dur="1" fill="hold">
                                          <p:stCondLst>
                                            <p:cond delay="0"/>
                                          </p:stCondLst>
                                        </p:cTn>
                                        <p:tgtEl>
                                          <p:spTgt spid="323"/>
                                        </p:tgtEl>
                                        <p:attrNameLst>
                                          <p:attrName>style.visibility</p:attrName>
                                        </p:attrNameLst>
                                      </p:cBhvr>
                                      <p:to>
                                        <p:strVal val="visible"/>
                                      </p:to>
                                    </p:set>
                                    <p:animEffect transition="in" filter="fade">
                                      <p:cBhvr>
                                        <p:cTn id="82" dur="500"/>
                                        <p:tgtEl>
                                          <p:spTgt spid="323"/>
                                        </p:tgtEl>
                                      </p:cBhvr>
                                    </p:animEffect>
                                  </p:childTnLst>
                                </p:cTn>
                              </p:par>
                            </p:childTnLst>
                          </p:cTn>
                        </p:par>
                        <p:par>
                          <p:cTn id="83" fill="hold">
                            <p:stCondLst>
                              <p:cond delay="4000"/>
                            </p:stCondLst>
                            <p:childTnLst>
                              <p:par>
                                <p:cTn id="84" presetID="42" presetClass="entr" presetSubtype="0" fill="hold" nodeType="afterEffect">
                                  <p:stCondLst>
                                    <p:cond delay="0"/>
                                  </p:stCondLst>
                                  <p:childTnLst>
                                    <p:set>
                                      <p:cBhvr>
                                        <p:cTn id="85" dur="1" fill="hold">
                                          <p:stCondLst>
                                            <p:cond delay="0"/>
                                          </p:stCondLst>
                                        </p:cTn>
                                        <p:tgtEl>
                                          <p:spTgt spid="342"/>
                                        </p:tgtEl>
                                        <p:attrNameLst>
                                          <p:attrName>style.visibility</p:attrName>
                                        </p:attrNameLst>
                                      </p:cBhvr>
                                      <p:to>
                                        <p:strVal val="visible"/>
                                      </p:to>
                                    </p:set>
                                    <p:animEffect transition="in" filter="fade">
                                      <p:cBhvr>
                                        <p:cTn id="86" dur="1000"/>
                                        <p:tgtEl>
                                          <p:spTgt spid="342"/>
                                        </p:tgtEl>
                                      </p:cBhvr>
                                    </p:animEffect>
                                    <p:anim calcmode="lin" valueType="num">
                                      <p:cBhvr>
                                        <p:cTn id="87" dur="1000" fill="hold"/>
                                        <p:tgtEl>
                                          <p:spTgt spid="342"/>
                                        </p:tgtEl>
                                        <p:attrNameLst>
                                          <p:attrName>ppt_x</p:attrName>
                                        </p:attrNameLst>
                                      </p:cBhvr>
                                      <p:tavLst>
                                        <p:tav tm="0">
                                          <p:val>
                                            <p:strVal val="#ppt_x"/>
                                          </p:val>
                                        </p:tav>
                                        <p:tav tm="100000">
                                          <p:val>
                                            <p:strVal val="#ppt_x"/>
                                          </p:val>
                                        </p:tav>
                                      </p:tavLst>
                                    </p:anim>
                                    <p:anim calcmode="lin" valueType="num">
                                      <p:cBhvr>
                                        <p:cTn id="88" dur="1000" fill="hold"/>
                                        <p:tgtEl>
                                          <p:spTgt spid="342"/>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352"/>
                                        </p:tgtEl>
                                        <p:attrNameLst>
                                          <p:attrName>style.visibility</p:attrName>
                                        </p:attrNameLst>
                                      </p:cBhvr>
                                      <p:to>
                                        <p:strVal val="visible"/>
                                      </p:to>
                                    </p:set>
                                    <p:anim calcmode="lin" valueType="num">
                                      <p:cBhvr>
                                        <p:cTn id="93" dur="500" fill="hold"/>
                                        <p:tgtEl>
                                          <p:spTgt spid="352"/>
                                        </p:tgtEl>
                                        <p:attrNameLst>
                                          <p:attrName>ppt_w</p:attrName>
                                        </p:attrNameLst>
                                      </p:cBhvr>
                                      <p:tavLst>
                                        <p:tav tm="0">
                                          <p:val>
                                            <p:fltVal val="0"/>
                                          </p:val>
                                        </p:tav>
                                        <p:tav tm="100000">
                                          <p:val>
                                            <p:strVal val="#ppt_w"/>
                                          </p:val>
                                        </p:tav>
                                      </p:tavLst>
                                    </p:anim>
                                    <p:anim calcmode="lin" valueType="num">
                                      <p:cBhvr>
                                        <p:cTn id="94" dur="500" fill="hold"/>
                                        <p:tgtEl>
                                          <p:spTgt spid="352"/>
                                        </p:tgtEl>
                                        <p:attrNameLst>
                                          <p:attrName>ppt_h</p:attrName>
                                        </p:attrNameLst>
                                      </p:cBhvr>
                                      <p:tavLst>
                                        <p:tav tm="0">
                                          <p:val>
                                            <p:fltVal val="0"/>
                                          </p:val>
                                        </p:tav>
                                        <p:tav tm="100000">
                                          <p:val>
                                            <p:strVal val="#ppt_h"/>
                                          </p:val>
                                        </p:tav>
                                      </p:tavLst>
                                    </p:anim>
                                    <p:animEffect transition="in" filter="fade">
                                      <p:cBhvr>
                                        <p:cTn id="95" dur="500"/>
                                        <p:tgtEl>
                                          <p:spTgt spid="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animBg="1"/>
      <p:bldP spid="3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55259-C607-41FF-8921-1F905FC37677}"/>
              </a:ext>
            </a:extLst>
          </p:cNvPr>
          <p:cNvSpPr>
            <a:spLocks noGrp="1"/>
          </p:cNvSpPr>
          <p:nvPr>
            <p:ph type="title"/>
          </p:nvPr>
        </p:nvSpPr>
        <p:spPr>
          <a:xfrm>
            <a:off x="230909" y="179678"/>
            <a:ext cx="10515600" cy="590931"/>
          </a:xfrm>
        </p:spPr>
        <p:txBody>
          <a:bodyPr/>
          <a:lstStyle/>
          <a:p>
            <a:r>
              <a:rPr lang="en-US" sz="3600" dirty="0">
                <a:solidFill>
                  <a:schemeClr val="tx1"/>
                </a:solidFill>
                <a:latin typeface="+mn-lt"/>
              </a:rPr>
              <a:t>Coming Soon to an Airspace Near You</a:t>
            </a:r>
          </a:p>
        </p:txBody>
      </p:sp>
      <p:sp>
        <p:nvSpPr>
          <p:cNvPr id="3" name="Content Placeholder 2">
            <a:extLst>
              <a:ext uri="{FF2B5EF4-FFF2-40B4-BE49-F238E27FC236}">
                <a16:creationId xmlns:a16="http://schemas.microsoft.com/office/drawing/2014/main" id="{7DB4D89B-B4FB-44BF-B273-F2149D381B74}"/>
              </a:ext>
            </a:extLst>
          </p:cNvPr>
          <p:cNvSpPr>
            <a:spLocks noGrp="1"/>
          </p:cNvSpPr>
          <p:nvPr>
            <p:ph sz="half" idx="1"/>
          </p:nvPr>
        </p:nvSpPr>
        <p:spPr>
          <a:xfrm>
            <a:off x="230909" y="1764141"/>
            <a:ext cx="6253018" cy="597184"/>
          </a:xfrm>
        </p:spPr>
        <p:txBody>
          <a:bodyPr>
            <a:normAutofit/>
          </a:bodyPr>
          <a:lstStyle/>
          <a:p>
            <a:pPr>
              <a:spcBef>
                <a:spcPts val="2400"/>
              </a:spcBef>
            </a:pPr>
            <a:r>
              <a:rPr lang="en-US"/>
              <a:t>New Types of Propulsion</a:t>
            </a:r>
          </a:p>
        </p:txBody>
      </p:sp>
      <p:sp>
        <p:nvSpPr>
          <p:cNvPr id="7" name="TextBox 6">
            <a:extLst>
              <a:ext uri="{FF2B5EF4-FFF2-40B4-BE49-F238E27FC236}">
                <a16:creationId xmlns:a16="http://schemas.microsoft.com/office/drawing/2014/main" id="{45ACE160-C410-4E33-AC21-8C9E2CFBCABE}"/>
              </a:ext>
            </a:extLst>
          </p:cNvPr>
          <p:cNvSpPr txBox="1"/>
          <p:nvPr/>
        </p:nvSpPr>
        <p:spPr>
          <a:xfrm>
            <a:off x="6202821" y="1033186"/>
            <a:ext cx="5291808"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What Operating Modes Can Be Used?</a:t>
            </a:r>
          </a:p>
        </p:txBody>
      </p:sp>
      <p:grpSp>
        <p:nvGrpSpPr>
          <p:cNvPr id="18" name="Group 17">
            <a:extLst>
              <a:ext uri="{FF2B5EF4-FFF2-40B4-BE49-F238E27FC236}">
                <a16:creationId xmlns:a16="http://schemas.microsoft.com/office/drawing/2014/main" id="{A13CD175-9DC4-5F14-FAAF-34F79097987E}"/>
              </a:ext>
            </a:extLst>
          </p:cNvPr>
          <p:cNvGrpSpPr/>
          <p:nvPr/>
        </p:nvGrpSpPr>
        <p:grpSpPr>
          <a:xfrm>
            <a:off x="4350616" y="1742372"/>
            <a:ext cx="7024254" cy="597728"/>
            <a:chOff x="4350616" y="1742372"/>
            <a:chExt cx="7024254" cy="597728"/>
          </a:xfrm>
        </p:grpSpPr>
        <p:sp>
          <p:nvSpPr>
            <p:cNvPr id="6" name="TextBox 5">
              <a:extLst>
                <a:ext uri="{FF2B5EF4-FFF2-40B4-BE49-F238E27FC236}">
                  <a16:creationId xmlns:a16="http://schemas.microsoft.com/office/drawing/2014/main" id="{AFD3EED7-F28E-4241-9C14-F19E3FBF7391}"/>
                </a:ext>
              </a:extLst>
            </p:cNvPr>
            <p:cNvSpPr txBox="1"/>
            <p:nvPr/>
          </p:nvSpPr>
          <p:spPr>
            <a:xfrm>
              <a:off x="6328941" y="1742372"/>
              <a:ext cx="5045929" cy="597728"/>
            </a:xfrm>
            <a:prstGeom prst="rect">
              <a:avLst/>
            </a:prstGeom>
            <a:solidFill>
              <a:srgbClr val="00B050"/>
            </a:solidFill>
          </p:spPr>
          <p:txBody>
            <a:bodyPr wrap="square"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itchFamily="-109" charset="0"/>
                  <a:ea typeface="ＭＳ Ｐゴシック" pitchFamily="-109" charset="-128"/>
                </a:rPr>
                <a:t>Existing Operating Modes</a:t>
              </a:r>
            </a:p>
          </p:txBody>
        </p:sp>
        <p:cxnSp>
          <p:nvCxnSpPr>
            <p:cNvPr id="9" name="Straight Arrow Connector 8">
              <a:extLst>
                <a:ext uri="{FF2B5EF4-FFF2-40B4-BE49-F238E27FC236}">
                  <a16:creationId xmlns:a16="http://schemas.microsoft.com/office/drawing/2014/main" id="{350BEC11-9588-43E1-AEEA-571A59064FFA}"/>
                </a:ext>
              </a:extLst>
            </p:cNvPr>
            <p:cNvCxnSpPr>
              <a:cxnSpLocks/>
              <a:endCxn id="6" idx="1"/>
            </p:cNvCxnSpPr>
            <p:nvPr/>
          </p:nvCxnSpPr>
          <p:spPr>
            <a:xfrm>
              <a:off x="4350616" y="2041236"/>
              <a:ext cx="197832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5F41135D-9CB4-3127-2487-C27C023E0B36}"/>
              </a:ext>
            </a:extLst>
          </p:cNvPr>
          <p:cNvGrpSpPr/>
          <p:nvPr/>
        </p:nvGrpSpPr>
        <p:grpSpPr>
          <a:xfrm>
            <a:off x="4167963" y="4452016"/>
            <a:ext cx="7213267" cy="1146426"/>
            <a:chOff x="4167963" y="4452016"/>
            <a:chExt cx="7213267" cy="1146426"/>
          </a:xfrm>
        </p:grpSpPr>
        <p:cxnSp>
          <p:nvCxnSpPr>
            <p:cNvPr id="26" name="Straight Arrow Connector 25">
              <a:extLst>
                <a:ext uri="{FF2B5EF4-FFF2-40B4-BE49-F238E27FC236}">
                  <a16:creationId xmlns:a16="http://schemas.microsoft.com/office/drawing/2014/main" id="{417B6E31-1699-4959-9B0E-EFCB74776684}"/>
                </a:ext>
              </a:extLst>
            </p:cNvPr>
            <p:cNvCxnSpPr>
              <a:cxnSpLocks/>
            </p:cNvCxnSpPr>
            <p:nvPr/>
          </p:nvCxnSpPr>
          <p:spPr>
            <a:xfrm>
              <a:off x="4167963" y="4722119"/>
              <a:ext cx="2154618"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95FE0466-FB00-8862-7160-95FF1BB5E07D}"/>
                </a:ext>
              </a:extLst>
            </p:cNvPr>
            <p:cNvCxnSpPr>
              <a:cxnSpLocks/>
            </p:cNvCxnSpPr>
            <p:nvPr/>
          </p:nvCxnSpPr>
          <p:spPr>
            <a:xfrm>
              <a:off x="4866595" y="5396587"/>
              <a:ext cx="1462346"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B7C0952-EE52-227A-21B5-A94FD241A382}"/>
                </a:ext>
              </a:extLst>
            </p:cNvPr>
            <p:cNvSpPr txBox="1"/>
            <p:nvPr/>
          </p:nvSpPr>
          <p:spPr>
            <a:xfrm>
              <a:off x="6328941" y="4452016"/>
              <a:ext cx="5052289" cy="1146426"/>
            </a:xfrm>
            <a:prstGeom prst="rect">
              <a:avLst/>
            </a:prstGeom>
            <a:gradFill flip="none" rotWithShape="1">
              <a:gsLst>
                <a:gs pos="6000">
                  <a:srgbClr val="EAAC1B"/>
                </a:gs>
                <a:gs pos="0">
                  <a:srgbClr val="FFFF00"/>
                </a:gs>
                <a:gs pos="100000">
                  <a:srgbClr val="FF0000"/>
                </a:gs>
              </a:gsLst>
              <a:lin ang="0" scaled="1"/>
              <a:tileRect/>
            </a:grad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itchFamily="-109" charset="0"/>
                  <a:ea typeface="ＭＳ Ｐゴシック" pitchFamily="-109" charset="-128"/>
                </a:rPr>
                <a:t>Existing Operating Modes May Be Insufficient</a:t>
              </a:r>
              <a:endParaRPr kumimoji="0" lang="en-US" sz="1600" b="1" i="1"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grpSp>
      <p:grpSp>
        <p:nvGrpSpPr>
          <p:cNvPr id="11" name="Group 10">
            <a:extLst>
              <a:ext uri="{FF2B5EF4-FFF2-40B4-BE49-F238E27FC236}">
                <a16:creationId xmlns:a16="http://schemas.microsoft.com/office/drawing/2014/main" id="{092A2DA8-E8A0-41C2-82C6-6DD1D6C63766}"/>
              </a:ext>
            </a:extLst>
          </p:cNvPr>
          <p:cNvGrpSpPr/>
          <p:nvPr/>
        </p:nvGrpSpPr>
        <p:grpSpPr>
          <a:xfrm rot="5400000">
            <a:off x="8713407" y="1753368"/>
            <a:ext cx="276999" cy="5045927"/>
            <a:chOff x="11542578" y="4267693"/>
            <a:chExt cx="482941" cy="2527959"/>
          </a:xfrm>
        </p:grpSpPr>
        <p:sp>
          <p:nvSpPr>
            <p:cNvPr id="22" name="TextBox 21">
              <a:extLst>
                <a:ext uri="{FF2B5EF4-FFF2-40B4-BE49-F238E27FC236}">
                  <a16:creationId xmlns:a16="http://schemas.microsoft.com/office/drawing/2014/main" id="{4AD0992A-30AE-4C4F-85BD-BCE453870215}"/>
                </a:ext>
              </a:extLst>
            </p:cNvPr>
            <p:cNvSpPr txBox="1"/>
            <p:nvPr/>
          </p:nvSpPr>
          <p:spPr>
            <a:xfrm rot="16200000">
              <a:off x="10742560" y="5512693"/>
              <a:ext cx="2082977" cy="48294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Arial" pitchFamily="-109" charset="0"/>
                  <a:ea typeface="ＭＳ Ｐゴシック" pitchFamily="-109" charset="-128"/>
                </a:rPr>
                <a:t>Increasing Ops Tempos, Volume, Density, Complexity</a:t>
              </a:r>
            </a:p>
          </p:txBody>
        </p:sp>
        <p:cxnSp>
          <p:nvCxnSpPr>
            <p:cNvPr id="25" name="Straight Arrow Connector 24">
              <a:extLst>
                <a:ext uri="{FF2B5EF4-FFF2-40B4-BE49-F238E27FC236}">
                  <a16:creationId xmlns:a16="http://schemas.microsoft.com/office/drawing/2014/main" id="{8F9BEC98-4952-4DEE-B877-56EE7E357907}"/>
                </a:ext>
              </a:extLst>
            </p:cNvPr>
            <p:cNvCxnSpPr>
              <a:cxnSpLocks/>
            </p:cNvCxnSpPr>
            <p:nvPr/>
          </p:nvCxnSpPr>
          <p:spPr>
            <a:xfrm rot="16200000">
              <a:off x="11522405" y="4530776"/>
              <a:ext cx="526166" cy="0"/>
            </a:xfrm>
            <a:prstGeom prst="straightConnector1">
              <a:avLst/>
            </a:prstGeom>
            <a:ln w="381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BA7B97E1-A58A-575D-D882-6F9644F51298}"/>
              </a:ext>
            </a:extLst>
          </p:cNvPr>
          <p:cNvGrpSpPr/>
          <p:nvPr/>
        </p:nvGrpSpPr>
        <p:grpSpPr>
          <a:xfrm>
            <a:off x="4350616" y="2590700"/>
            <a:ext cx="7024254" cy="1535568"/>
            <a:chOff x="4350616" y="2601313"/>
            <a:chExt cx="7024254" cy="1535568"/>
          </a:xfrm>
        </p:grpSpPr>
        <p:cxnSp>
          <p:nvCxnSpPr>
            <p:cNvPr id="21" name="Straight Arrow Connector 20">
              <a:extLst>
                <a:ext uri="{FF2B5EF4-FFF2-40B4-BE49-F238E27FC236}">
                  <a16:creationId xmlns:a16="http://schemas.microsoft.com/office/drawing/2014/main" id="{44D02DA5-8538-4217-92F3-0B862448D4CB}"/>
                </a:ext>
              </a:extLst>
            </p:cNvPr>
            <p:cNvCxnSpPr>
              <a:cxnSpLocks/>
            </p:cNvCxnSpPr>
            <p:nvPr/>
          </p:nvCxnSpPr>
          <p:spPr>
            <a:xfrm flipV="1">
              <a:off x="5753100" y="3412273"/>
              <a:ext cx="580793" cy="1436"/>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BF051D2-C566-A519-B85C-136EA1BBA3CB}"/>
                </a:ext>
              </a:extLst>
            </p:cNvPr>
            <p:cNvCxnSpPr>
              <a:cxnSpLocks/>
            </p:cNvCxnSpPr>
            <p:nvPr/>
          </p:nvCxnSpPr>
          <p:spPr>
            <a:xfrm>
              <a:off x="5753100" y="2714681"/>
              <a:ext cx="569481" cy="54"/>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6BBAEB6-20B9-9EFE-1BB6-9DC904FD035A}"/>
                </a:ext>
              </a:extLst>
            </p:cNvPr>
            <p:cNvCxnSpPr>
              <a:cxnSpLocks/>
            </p:cNvCxnSpPr>
            <p:nvPr/>
          </p:nvCxnSpPr>
          <p:spPr>
            <a:xfrm flipV="1">
              <a:off x="4350616" y="4019076"/>
              <a:ext cx="1971965" cy="1895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66" name="TextBox 365">
              <a:extLst>
                <a:ext uri="{FF2B5EF4-FFF2-40B4-BE49-F238E27FC236}">
                  <a16:creationId xmlns:a16="http://schemas.microsoft.com/office/drawing/2014/main" id="{8053F286-81AA-7F84-7D41-B3288A59B882}"/>
                </a:ext>
              </a:extLst>
            </p:cNvPr>
            <p:cNvSpPr txBox="1"/>
            <p:nvPr/>
          </p:nvSpPr>
          <p:spPr>
            <a:xfrm>
              <a:off x="6322581" y="2601313"/>
              <a:ext cx="5052289" cy="1535568"/>
            </a:xfrm>
            <a:prstGeom prst="rect">
              <a:avLst/>
            </a:prstGeom>
            <a:gradFill flip="none" rotWithShape="1">
              <a:gsLst>
                <a:gs pos="59000">
                  <a:srgbClr val="EAAC1B"/>
                </a:gs>
                <a:gs pos="0">
                  <a:srgbClr val="FFFF00"/>
                </a:gs>
                <a:gs pos="100000">
                  <a:srgbClr val="FF0000"/>
                </a:gs>
              </a:gsLst>
              <a:lin ang="2700000" scaled="1"/>
              <a:tileRect/>
            </a:gradFill>
          </p:spPr>
          <p:txBody>
            <a:bodyPr wrap="square" rtlCol="0" anchor="ctr">
              <a:noAutofit/>
            </a:bodyPr>
            <a:lstStyle>
              <a:defPPr>
                <a:defRPr lang="en-US"/>
              </a:defPPr>
              <a:lvl1pPr algn="ctr">
                <a:defRPr sz="1600"/>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itchFamily="-109" charset="0"/>
                  <a:ea typeface="ＭＳ Ｐゴシック" pitchFamily="-109" charset="-128"/>
                </a:rPr>
                <a:t>Existing Operating Modes </a:t>
              </a:r>
              <a:br>
                <a:rPr kumimoji="0" lang="en-US" sz="1600" b="1"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1600" b="1" i="0" u="none" strike="noStrike" kern="1200" cap="none" spc="0" normalizeH="0" baseline="0" noProof="0">
                  <a:ln>
                    <a:noFill/>
                  </a:ln>
                  <a:solidFill>
                    <a:prstClr val="black"/>
                  </a:solidFill>
                  <a:effectLst/>
                  <a:uLnTx/>
                  <a:uFillTx/>
                  <a:latin typeface="Arial" pitchFamily="-109" charset="0"/>
                  <a:ea typeface="ＭＳ Ｐゴシック" pitchFamily="-109" charset="-128"/>
                </a:rPr>
                <a:t>w/ waivers &amp; special procedures</a:t>
              </a:r>
              <a:br>
                <a:rPr kumimoji="0" lang="en-US" sz="1600" b="1"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16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at low operational tempos</a:t>
              </a:r>
            </a:p>
          </p:txBody>
        </p:sp>
      </p:grpSp>
      <p:sp>
        <p:nvSpPr>
          <p:cNvPr id="14" name="Content Placeholder 2">
            <a:extLst>
              <a:ext uri="{FF2B5EF4-FFF2-40B4-BE49-F238E27FC236}">
                <a16:creationId xmlns:a16="http://schemas.microsoft.com/office/drawing/2014/main" id="{9C28496F-BAB1-334F-E118-4B4A4AAA3BD5}"/>
              </a:ext>
            </a:extLst>
          </p:cNvPr>
          <p:cNvSpPr txBox="1">
            <a:spLocks/>
          </p:cNvSpPr>
          <p:nvPr/>
        </p:nvSpPr>
        <p:spPr>
          <a:xfrm>
            <a:off x="230909" y="2440635"/>
            <a:ext cx="6253018" cy="19362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New Missions and Business Models</a:t>
            </a: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Flight Operations in New Locations</a:t>
            </a: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Remotely Piloted Aircraft</a:t>
            </a:r>
          </a:p>
        </p:txBody>
      </p:sp>
      <p:sp>
        <p:nvSpPr>
          <p:cNvPr id="15" name="Content Placeholder 2">
            <a:extLst>
              <a:ext uri="{FF2B5EF4-FFF2-40B4-BE49-F238E27FC236}">
                <a16:creationId xmlns:a16="http://schemas.microsoft.com/office/drawing/2014/main" id="{A876454E-7A8A-C4E9-A807-77FE0B048501}"/>
              </a:ext>
            </a:extLst>
          </p:cNvPr>
          <p:cNvSpPr txBox="1">
            <a:spLocks/>
          </p:cNvSpPr>
          <p:nvPr/>
        </p:nvSpPr>
        <p:spPr>
          <a:xfrm>
            <a:off x="230909" y="4464948"/>
            <a:ext cx="6253018" cy="14711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Increasingly Automated</a:t>
            </a: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Unknown Future Innovations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038AEDF6-4B21-B5D5-0FB0-CC43D67A10F7}"/>
              </a:ext>
            </a:extLst>
          </p:cNvPr>
          <p:cNvSpPr txBox="1"/>
          <p:nvPr/>
        </p:nvSpPr>
        <p:spPr>
          <a:xfrm>
            <a:off x="461292" y="1033186"/>
            <a:ext cx="5291808"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itchFamily="-109" charset="0"/>
                <a:ea typeface="ＭＳ Ｐゴシック" pitchFamily="-109" charset="-128"/>
              </a:rPr>
              <a:t>What Innovations are Coming?</a:t>
            </a:r>
          </a:p>
        </p:txBody>
      </p:sp>
      <p:grpSp>
        <p:nvGrpSpPr>
          <p:cNvPr id="5" name="Group 4">
            <a:extLst>
              <a:ext uri="{FF2B5EF4-FFF2-40B4-BE49-F238E27FC236}">
                <a16:creationId xmlns:a16="http://schemas.microsoft.com/office/drawing/2014/main" id="{A2F6EAAB-DBD5-A17D-FC1C-FB66421F7FCD}"/>
              </a:ext>
            </a:extLst>
          </p:cNvPr>
          <p:cNvGrpSpPr/>
          <p:nvPr/>
        </p:nvGrpSpPr>
        <p:grpSpPr>
          <a:xfrm>
            <a:off x="761936" y="5743018"/>
            <a:ext cx="10441226" cy="927374"/>
            <a:chOff x="761936" y="5743018"/>
            <a:chExt cx="10441226" cy="927374"/>
          </a:xfrm>
        </p:grpSpPr>
        <p:sp>
          <p:nvSpPr>
            <p:cNvPr id="23" name="TextBox 22">
              <a:extLst>
                <a:ext uri="{FF2B5EF4-FFF2-40B4-BE49-F238E27FC236}">
                  <a16:creationId xmlns:a16="http://schemas.microsoft.com/office/drawing/2014/main" id="{B0CEAA32-B9BA-A6B9-C84A-B9FD44CB34E5}"/>
                </a:ext>
              </a:extLst>
            </p:cNvPr>
            <p:cNvSpPr txBox="1"/>
            <p:nvPr/>
          </p:nvSpPr>
          <p:spPr>
            <a:xfrm>
              <a:off x="761936" y="6058179"/>
              <a:ext cx="10441226" cy="612213"/>
            </a:xfrm>
            <a:prstGeom prst="rect">
              <a:avLst/>
            </a:prstGeom>
            <a:solidFill>
              <a:schemeClr val="bg1">
                <a:lumMod val="75000"/>
              </a:schemeClr>
            </a:solidFill>
            <a:ln>
              <a:solidFill>
                <a:schemeClr val="tx1"/>
              </a:solidFill>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t">
              <a:normAutofit/>
            </a:bodyPr>
            <a:lstStyle>
              <a:defPPr>
                <a:defRPr lang="en-US"/>
              </a:defPPr>
              <a:lvl1pPr marL="228600" indent="-228600" defTabSz="914400" eaLnBrk="1" fontAlgn="auto" latinLnBrk="0" hangingPunct="1">
                <a:lnSpc>
                  <a:spcPct val="90000"/>
                </a:lnSpc>
                <a:spcBef>
                  <a:spcPts val="1000"/>
                </a:spcBef>
                <a:spcAft>
                  <a:spcPts val="0"/>
                </a:spcAft>
                <a:buFont typeface="Courier New" panose="02070309020205020404" pitchFamily="49" charset="0"/>
                <a:buChar char="o"/>
                <a:defRPr sz="2400" b="0">
                  <a:latin typeface="+mn-lt"/>
                  <a:ea typeface="+mn-lt"/>
                  <a:cs typeface="+mn-lt"/>
                </a:defRPr>
              </a:lvl1pPr>
              <a:lvl2pPr marL="685800" indent="-228600" defTabSz="914400" eaLnBrk="1" latinLnBrk="0" hangingPunct="1">
                <a:lnSpc>
                  <a:spcPct val="90000"/>
                </a:lnSpc>
                <a:spcBef>
                  <a:spcPts val="500"/>
                </a:spcBef>
                <a:buFont typeface="Arial" panose="020B0604020202020204" pitchFamily="34" charset="0"/>
                <a:buChar char="•"/>
                <a:defRPr sz="2400">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Courier New" panose="02070309020205020404" pitchFamily="49" charset="0"/>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cs typeface="Calibri" panose="020F0502020204030204"/>
                </a:rPr>
                <a:t>“</a:t>
              </a:r>
              <a:r>
                <a:rPr kumimoji="0" lang="en-US" sz="1800" b="1" i="1" u="sng" strike="noStrike" kern="1200" cap="none" spc="0" normalizeH="0" baseline="0" noProof="0" dirty="0">
                  <a:ln>
                    <a:noFill/>
                  </a:ln>
                  <a:solidFill>
                    <a:prstClr val="black"/>
                  </a:solidFill>
                  <a:effectLst/>
                  <a:uLnTx/>
                  <a:uFillTx/>
                  <a:latin typeface="Calibri" panose="020F0502020204030204"/>
                  <a:cs typeface="Calibri" panose="020F0502020204030204"/>
                </a:rPr>
                <a:t>New and adapted flight rules and procedures will be required </a:t>
              </a:r>
              <a:r>
                <a:rPr kumimoji="0" lang="en-US" sz="1800" b="0" i="1" u="none" strike="noStrike" kern="1200" cap="none" spc="0" normalizeH="0" baseline="0" noProof="0" dirty="0">
                  <a:ln>
                    <a:noFill/>
                  </a:ln>
                  <a:solidFill>
                    <a:prstClr val="black"/>
                  </a:solidFill>
                  <a:effectLst/>
                  <a:uLnTx/>
                  <a:uFillTx/>
                  <a:latin typeface="Calibri" panose="020F0502020204030204"/>
                  <a:cs typeface="Calibri" panose="020F0502020204030204"/>
                </a:rPr>
                <a:t>to efficiently manage these increasingly dynamic operations of differing priority and types.” </a:t>
              </a:r>
              <a:r>
                <a:rPr kumimoji="0" lang="en-US" sz="1800" b="0" i="0" u="none" strike="noStrike" kern="1200" cap="none" spc="0" normalizeH="0" baseline="0" noProof="0" dirty="0">
                  <a:ln>
                    <a:noFill/>
                  </a:ln>
                  <a:solidFill>
                    <a:prstClr val="black"/>
                  </a:solidFill>
                  <a:effectLst/>
                  <a:uLnTx/>
                  <a:uFillTx/>
                  <a:latin typeface="Calibri" panose="020F0502020204030204"/>
                  <a:cs typeface="Calibri" panose="020F0502020204030204"/>
                </a:rPr>
                <a:t> </a:t>
              </a:r>
              <a:r>
                <a:rPr kumimoji="0" lang="en-US" sz="1400" b="0" i="0" u="none" strike="noStrike" kern="1200" cap="none" spc="0" normalizeH="0" baseline="0" noProof="0" dirty="0">
                  <a:ln>
                    <a:noFill/>
                  </a:ln>
                  <a:solidFill>
                    <a:prstClr val="black"/>
                  </a:solidFill>
                  <a:effectLst/>
                  <a:uLnTx/>
                  <a:uFillTx/>
                  <a:latin typeface="Calibri" panose="020F0502020204030204"/>
                  <a:cs typeface="Calibri" panose="020F0502020204030204"/>
                </a:rPr>
                <a:t>Airbus and Boeing</a:t>
              </a:r>
            </a:p>
          </p:txBody>
        </p:sp>
        <p:sp>
          <p:nvSpPr>
            <p:cNvPr id="4" name="TextBox 3">
              <a:extLst>
                <a:ext uri="{FF2B5EF4-FFF2-40B4-BE49-F238E27FC236}">
                  <a16:creationId xmlns:a16="http://schemas.microsoft.com/office/drawing/2014/main" id="{D8901957-1481-07F7-1345-C960EADAB35C}"/>
                </a:ext>
              </a:extLst>
            </p:cNvPr>
            <p:cNvSpPr txBox="1"/>
            <p:nvPr/>
          </p:nvSpPr>
          <p:spPr>
            <a:xfrm>
              <a:off x="761936" y="5743018"/>
              <a:ext cx="5291808"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Community Awareness:</a:t>
              </a:r>
            </a:p>
          </p:txBody>
        </p:sp>
      </p:grpSp>
    </p:spTree>
    <p:extLst>
      <p:ext uri="{BB962C8B-B14F-4D97-AF65-F5344CB8AC3E}">
        <p14:creationId xmlns:p14="http://schemas.microsoft.com/office/powerpoint/2010/main" val="2659939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22" presetClass="entr" presetSubtype="8"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22" presetClass="entr" presetSubtype="8"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14" grpId="0"/>
      <p:bldP spid="15"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7860D88-C454-452F-A780-0CCC9EA1AFEC}"/>
              </a:ext>
            </a:extLst>
          </p:cNvPr>
          <p:cNvSpPr>
            <a:spLocks noGrp="1"/>
          </p:cNvSpPr>
          <p:nvPr>
            <p:ph idx="1"/>
          </p:nvPr>
        </p:nvSpPr>
        <p:spPr>
          <a:xfrm>
            <a:off x="39863" y="3224390"/>
            <a:ext cx="4021896" cy="1928605"/>
          </a:xfrm>
        </p:spPr>
        <p:txBody>
          <a:bodyPr vert="horz" lIns="91440" tIns="45720" rIns="91440" bIns="45720" rtlCol="0" anchor="t">
            <a:noAutofit/>
          </a:bodyPr>
          <a:lstStyle/>
          <a:p>
            <a:pPr marL="0" indent="0">
              <a:spcBef>
                <a:spcPts val="600"/>
              </a:spcBef>
              <a:buNone/>
            </a:pPr>
            <a:r>
              <a:rPr lang="en-US" sz="1800" b="1"/>
              <a:t>Operating Modes of the 20</a:t>
            </a:r>
            <a:r>
              <a:rPr lang="en-US" sz="1800" b="1" baseline="30000"/>
              <a:t>th</a:t>
            </a:r>
            <a:r>
              <a:rPr lang="en-US" sz="1800" b="1"/>
              <a:t> Century are</a:t>
            </a:r>
          </a:p>
          <a:p>
            <a:pPr>
              <a:spcBef>
                <a:spcPts val="600"/>
              </a:spcBef>
            </a:pPr>
            <a:r>
              <a:rPr lang="en-US" sz="1600" b="0"/>
              <a:t>Not adaptable to increasing flight diversity</a:t>
            </a:r>
          </a:p>
          <a:p>
            <a:pPr>
              <a:spcBef>
                <a:spcPts val="600"/>
              </a:spcBef>
            </a:pPr>
            <a:r>
              <a:rPr lang="en-US" sz="1600" b="0"/>
              <a:t>Not scalable to high tempos and density</a:t>
            </a:r>
          </a:p>
          <a:p>
            <a:pPr>
              <a:spcBef>
                <a:spcPts val="600"/>
              </a:spcBef>
            </a:pPr>
            <a:r>
              <a:rPr lang="en-US" sz="1600" b="0"/>
              <a:t>Not suited to self-piloted aircraft</a:t>
            </a:r>
          </a:p>
          <a:p>
            <a:pPr>
              <a:spcBef>
                <a:spcPts val="600"/>
              </a:spcBef>
            </a:pPr>
            <a:r>
              <a:rPr lang="en-US" sz="1600">
                <a:ea typeface="+mn-lt"/>
                <a:cs typeface="+mn-lt"/>
              </a:rPr>
              <a:t>Not sufficiently predictable</a:t>
            </a:r>
            <a:endParaRPr lang="en-US" sz="1600" b="0">
              <a:ea typeface="+mn-lt"/>
              <a:cs typeface="+mn-lt"/>
            </a:endParaRPr>
          </a:p>
          <a:p>
            <a:pPr>
              <a:spcBef>
                <a:spcPts val="600"/>
              </a:spcBef>
            </a:pPr>
            <a:r>
              <a:rPr lang="en-US" sz="1600" b="0"/>
              <a:t>Not conducive to regional growth</a:t>
            </a:r>
            <a:endParaRPr lang="en-US" sz="1800" b="0"/>
          </a:p>
        </p:txBody>
      </p:sp>
      <p:grpSp>
        <p:nvGrpSpPr>
          <p:cNvPr id="2" name="Group 1">
            <a:extLst>
              <a:ext uri="{FF2B5EF4-FFF2-40B4-BE49-F238E27FC236}">
                <a16:creationId xmlns:a16="http://schemas.microsoft.com/office/drawing/2014/main" id="{C1B02620-1D87-4AC2-BFC2-B019C141C1B8}"/>
              </a:ext>
            </a:extLst>
          </p:cNvPr>
          <p:cNvGrpSpPr/>
          <p:nvPr/>
        </p:nvGrpSpPr>
        <p:grpSpPr>
          <a:xfrm>
            <a:off x="1" y="778003"/>
            <a:ext cx="12191999" cy="1351337"/>
            <a:chOff x="1" y="915463"/>
            <a:chExt cx="12191999" cy="1351337"/>
          </a:xfrm>
        </p:grpSpPr>
        <p:pic>
          <p:nvPicPr>
            <p:cNvPr id="6" name="Picture 5" descr="A picture containing map&#10;&#10;Description automatically generated">
              <a:extLst>
                <a:ext uri="{FF2B5EF4-FFF2-40B4-BE49-F238E27FC236}">
                  <a16:creationId xmlns:a16="http://schemas.microsoft.com/office/drawing/2014/main" id="{B2336764-BE55-4AEB-B545-1EA6694312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1206"/>
            <a:stretch/>
          </p:blipFill>
          <p:spPr>
            <a:xfrm>
              <a:off x="8132064" y="919784"/>
              <a:ext cx="4059936" cy="1342695"/>
            </a:xfrm>
            <a:prstGeom prst="rect">
              <a:avLst/>
            </a:prstGeom>
          </p:spPr>
        </p:pic>
        <p:pic>
          <p:nvPicPr>
            <p:cNvPr id="9" name="Picture 8" descr="A city with a body of water in the background&#10;&#10;Description automatically generated with low confidence">
              <a:extLst>
                <a:ext uri="{FF2B5EF4-FFF2-40B4-BE49-F238E27FC236}">
                  <a16:creationId xmlns:a16="http://schemas.microsoft.com/office/drawing/2014/main" id="{6849E63D-872D-4E92-AC1B-792AD00DDE1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325" r="16078" b="52901"/>
            <a:stretch/>
          </p:blipFill>
          <p:spPr>
            <a:xfrm>
              <a:off x="4086154" y="915463"/>
              <a:ext cx="4059936" cy="1351337"/>
            </a:xfrm>
            <a:prstGeom prst="rect">
              <a:avLst/>
            </a:prstGeom>
          </p:spPr>
        </p:pic>
        <p:pic>
          <p:nvPicPr>
            <p:cNvPr id="11" name="Picture 10" descr="A group of airplanes flying in the sky&#10;&#10;Description automatically generated with low confidence">
              <a:extLst>
                <a:ext uri="{FF2B5EF4-FFF2-40B4-BE49-F238E27FC236}">
                  <a16:creationId xmlns:a16="http://schemas.microsoft.com/office/drawing/2014/main" id="{2FF3EE77-B312-46F5-94DC-77298DCA585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206"/>
            <a:stretch/>
          </p:blipFill>
          <p:spPr>
            <a:xfrm>
              <a:off x="1" y="919784"/>
              <a:ext cx="4086154" cy="1342694"/>
            </a:xfrm>
            <a:prstGeom prst="rect">
              <a:avLst/>
            </a:prstGeom>
          </p:spPr>
        </p:pic>
      </p:grpSp>
      <p:sp>
        <p:nvSpPr>
          <p:cNvPr id="3" name="Title 2">
            <a:extLst>
              <a:ext uri="{FF2B5EF4-FFF2-40B4-BE49-F238E27FC236}">
                <a16:creationId xmlns:a16="http://schemas.microsoft.com/office/drawing/2014/main" id="{EE3345AE-F43C-48F7-8111-10486DA1F7B6}"/>
              </a:ext>
            </a:extLst>
          </p:cNvPr>
          <p:cNvSpPr>
            <a:spLocks noGrp="1"/>
          </p:cNvSpPr>
          <p:nvPr>
            <p:ph type="title"/>
          </p:nvPr>
        </p:nvSpPr>
        <p:spPr>
          <a:xfrm>
            <a:off x="56809" y="166407"/>
            <a:ext cx="12078381" cy="549381"/>
          </a:xfrm>
        </p:spPr>
        <p:txBody>
          <a:bodyPr/>
          <a:lstStyle/>
          <a:p>
            <a:r>
              <a:rPr lang="en-US" sz="3200" b="0" dirty="0">
                <a:solidFill>
                  <a:schemeClr val="tx1"/>
                </a:solidFill>
                <a:latin typeface="+mn-lt"/>
              </a:rPr>
              <a:t>A Look Forward: Operating Mode Options for 21</a:t>
            </a:r>
            <a:r>
              <a:rPr lang="en-US" sz="3200" b="0" baseline="30000" dirty="0">
                <a:solidFill>
                  <a:schemeClr val="tx1"/>
                </a:solidFill>
                <a:latin typeface="+mn-lt"/>
              </a:rPr>
              <a:t>st</a:t>
            </a:r>
            <a:r>
              <a:rPr lang="en-US" sz="3200" b="0" dirty="0">
                <a:solidFill>
                  <a:schemeClr val="tx1"/>
                </a:solidFill>
                <a:latin typeface="+mn-lt"/>
              </a:rPr>
              <a:t> Century Aviation</a:t>
            </a:r>
            <a:endParaRPr lang="en-US" sz="3200" dirty="0">
              <a:solidFill>
                <a:schemeClr val="tx1"/>
              </a:solidFill>
              <a:latin typeface="+mn-lt"/>
            </a:endParaRPr>
          </a:p>
        </p:txBody>
      </p:sp>
      <p:sp>
        <p:nvSpPr>
          <p:cNvPr id="12" name="Content Placeholder 6">
            <a:extLst>
              <a:ext uri="{FF2B5EF4-FFF2-40B4-BE49-F238E27FC236}">
                <a16:creationId xmlns:a16="http://schemas.microsoft.com/office/drawing/2014/main" id="{125273D2-437A-474F-8B8B-740052B8FAA2}"/>
              </a:ext>
            </a:extLst>
          </p:cNvPr>
          <p:cNvSpPr txBox="1">
            <a:spLocks/>
          </p:cNvSpPr>
          <p:nvPr/>
        </p:nvSpPr>
        <p:spPr>
          <a:xfrm>
            <a:off x="8243935" y="4643867"/>
            <a:ext cx="3777124" cy="134269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Convergent Aeronautics Solution</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Unifying</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Compatible</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Integrated</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Flexible</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Adaptable</a:t>
            </a:r>
          </a:p>
        </p:txBody>
      </p:sp>
      <p:graphicFrame>
        <p:nvGraphicFramePr>
          <p:cNvPr id="16" name="Table 15">
            <a:extLst>
              <a:ext uri="{FF2B5EF4-FFF2-40B4-BE49-F238E27FC236}">
                <a16:creationId xmlns:a16="http://schemas.microsoft.com/office/drawing/2014/main" id="{883D9F91-F54D-B47E-96C5-E4D624FD40AE}"/>
              </a:ext>
            </a:extLst>
          </p:cNvPr>
          <p:cNvGraphicFramePr>
            <a:graphicFrameLocks/>
          </p:cNvGraphicFramePr>
          <p:nvPr/>
        </p:nvGraphicFramePr>
        <p:xfrm>
          <a:off x="8477068" y="3100953"/>
          <a:ext cx="3369928" cy="1479592"/>
        </p:xfrm>
        <a:graphic>
          <a:graphicData uri="http://schemas.openxmlformats.org/drawingml/2006/table">
            <a:tbl>
              <a:tblPr firstRow="1" bandRow="1">
                <a:tableStyleId>{5C22544A-7EE6-4342-B048-85BDC9FD1C3A}</a:tableStyleId>
              </a:tblPr>
              <a:tblGrid>
                <a:gridCol w="3369928">
                  <a:extLst>
                    <a:ext uri="{9D8B030D-6E8A-4147-A177-3AD203B41FA5}">
                      <a16:colId xmlns:a16="http://schemas.microsoft.com/office/drawing/2014/main" val="1916500983"/>
                    </a:ext>
                  </a:extLst>
                </a:gridCol>
              </a:tblGrid>
              <a:tr h="378498">
                <a:tc>
                  <a:txBody>
                    <a:bodyPr/>
                    <a:lstStyle/>
                    <a:p>
                      <a:r>
                        <a:rPr lang="en-US" sz="1200"/>
                        <a:t>Routine Operating Modes</a:t>
                      </a:r>
                    </a:p>
                  </a:txBody>
                  <a:tcPr/>
                </a:tc>
                <a:extLst>
                  <a:ext uri="{0D108BD9-81ED-4DB2-BD59-A6C34878D82A}">
                    <a16:rowId xmlns:a16="http://schemas.microsoft.com/office/drawing/2014/main" val="3595744954"/>
                  </a:ext>
                </a:extLst>
              </a:tr>
              <a:tr h="1101094">
                <a:tc>
                  <a:txBody>
                    <a:bodyPr/>
                    <a:lstStyle/>
                    <a:p>
                      <a:pPr marL="169863" indent="-169863"/>
                      <a:r>
                        <a:rPr lang="en-US" sz="1600" b="1"/>
                        <a:t>● Visual Flight Rules (VFR)</a:t>
                      </a:r>
                    </a:p>
                    <a:p>
                      <a:pPr marL="169863" indent="-169863"/>
                      <a:r>
                        <a:rPr lang="en-US" sz="1600" b="1"/>
                        <a:t>● Instrument Flight Rules (IFR)</a:t>
                      </a:r>
                    </a:p>
                  </a:txBody>
                  <a:tcPr/>
                </a:tc>
                <a:extLst>
                  <a:ext uri="{0D108BD9-81ED-4DB2-BD59-A6C34878D82A}">
                    <a16:rowId xmlns:a16="http://schemas.microsoft.com/office/drawing/2014/main" val="2444388340"/>
                  </a:ext>
                </a:extLst>
              </a:tr>
            </a:tbl>
          </a:graphicData>
        </a:graphic>
      </p:graphicFrame>
      <p:sp>
        <p:nvSpPr>
          <p:cNvPr id="22" name="TextBox 21">
            <a:extLst>
              <a:ext uri="{FF2B5EF4-FFF2-40B4-BE49-F238E27FC236}">
                <a16:creationId xmlns:a16="http://schemas.microsoft.com/office/drawing/2014/main" id="{B9AA856C-5DF5-B695-CC15-3CAB693CA73E}"/>
              </a:ext>
            </a:extLst>
          </p:cNvPr>
          <p:cNvSpPr txBox="1"/>
          <p:nvPr/>
        </p:nvSpPr>
        <p:spPr>
          <a:xfrm>
            <a:off x="8501312" y="3967038"/>
            <a:ext cx="3367096" cy="553998"/>
          </a:xfrm>
          <a:prstGeom prst="rect">
            <a:avLst/>
          </a:prstGeom>
          <a:noFill/>
        </p:spPr>
        <p:txBody>
          <a:bodyPr wrap="square">
            <a:spAutoFit/>
          </a:bodyPr>
          <a:lstStyle/>
          <a:p>
            <a:pPr marL="169863" marR="0" lvl="0" indent="-169863"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panose="020F0502020204030204"/>
                <a:ea typeface="ＭＳ Ｐゴシック" pitchFamily="-109" charset="-128"/>
                <a:cs typeface="+mn-cs"/>
              </a:rPr>
              <a:t>●</a:t>
            </a:r>
            <a:r>
              <a:rPr kumimoji="0" lang="en-US" sz="1400" b="1" i="0" u="none" strike="noStrike" kern="1200" cap="none" spc="0" normalizeH="0" baseline="0" noProof="0">
                <a:ln>
                  <a:noFill/>
                </a:ln>
                <a:solidFill>
                  <a:prstClr val="black"/>
                </a:solidFill>
                <a:effectLst/>
                <a:uLnTx/>
                <a:uFillTx/>
                <a:latin typeface="Calibri" panose="020F0502020204030204"/>
                <a:ea typeface="ＭＳ Ｐゴシック" pitchFamily="-109" charset="-128"/>
                <a:cs typeface="+mn-cs"/>
              </a:rPr>
              <a:t> </a:t>
            </a:r>
            <a:r>
              <a:rPr kumimoji="0" lang="en-US" sz="1600" b="1" i="0" u="none" strike="noStrike" kern="1200" cap="none" spc="0" normalizeH="0" baseline="0" noProof="0">
                <a:ln>
                  <a:noFill/>
                </a:ln>
                <a:solidFill>
                  <a:srgbClr val="FF0000"/>
                </a:solidFill>
                <a:effectLst/>
                <a:uLnTx/>
                <a:uFillTx/>
                <a:latin typeface="Calibri" panose="020F0502020204030204"/>
                <a:ea typeface="ＭＳ Ｐゴシック" pitchFamily="-109" charset="-128"/>
                <a:cs typeface="+mn-cs"/>
              </a:rPr>
              <a:t>New Routine Operating Mode</a:t>
            </a:r>
          </a:p>
          <a:p>
            <a:pPr marL="169863" marR="0" lvl="0" indent="-169863"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Calibri" panose="020F0502020204030204"/>
                <a:ea typeface="ＭＳ Ｐゴシック" pitchFamily="-109" charset="-128"/>
                <a:cs typeface="+mn-cs"/>
              </a:rPr>
              <a:t>	(digitally native &amp; cooperative)</a:t>
            </a:r>
            <a:endParaRPr kumimoji="0" lang="en-US" sz="1200" b="1" i="0" u="none" strike="noStrike" kern="1200" cap="none" spc="0" normalizeH="0" baseline="0" noProof="0">
              <a:ln>
                <a:noFill/>
              </a:ln>
              <a:solidFill>
                <a:srgbClr val="FF0000"/>
              </a:solidFill>
              <a:effectLst/>
              <a:uLnTx/>
              <a:uFillTx/>
              <a:latin typeface="Calibri" panose="020F0502020204030204"/>
              <a:ea typeface="ＭＳ Ｐゴシック" pitchFamily="-109" charset="-128"/>
              <a:cs typeface="+mn-cs"/>
            </a:endParaRPr>
          </a:p>
        </p:txBody>
      </p:sp>
      <p:graphicFrame>
        <p:nvGraphicFramePr>
          <p:cNvPr id="13" name="Table 12">
            <a:extLst>
              <a:ext uri="{FF2B5EF4-FFF2-40B4-BE49-F238E27FC236}">
                <a16:creationId xmlns:a16="http://schemas.microsoft.com/office/drawing/2014/main" id="{43A9A58F-F202-8BB5-0503-A6AE0F2C22AB}"/>
              </a:ext>
            </a:extLst>
          </p:cNvPr>
          <p:cNvGraphicFramePr>
            <a:graphicFrameLocks/>
          </p:cNvGraphicFramePr>
          <p:nvPr/>
        </p:nvGraphicFramePr>
        <p:xfrm>
          <a:off x="5065877" y="2868526"/>
          <a:ext cx="2335321" cy="2144015"/>
        </p:xfrm>
        <a:graphic>
          <a:graphicData uri="http://schemas.openxmlformats.org/drawingml/2006/table">
            <a:tbl>
              <a:tblPr firstRow="1" bandRow="1">
                <a:tableStyleId>{5C22544A-7EE6-4342-B048-85BDC9FD1C3A}</a:tableStyleId>
              </a:tblPr>
              <a:tblGrid>
                <a:gridCol w="2335321">
                  <a:extLst>
                    <a:ext uri="{9D8B030D-6E8A-4147-A177-3AD203B41FA5}">
                      <a16:colId xmlns:a16="http://schemas.microsoft.com/office/drawing/2014/main" val="3070501325"/>
                    </a:ext>
                  </a:extLst>
                </a:gridCol>
              </a:tblGrid>
              <a:tr h="341586">
                <a:tc>
                  <a:txBody>
                    <a:bodyPr/>
                    <a:lstStyle/>
                    <a:p>
                      <a:r>
                        <a:rPr lang="en-US" sz="1200"/>
                        <a:t>Specialized Operating Modes</a:t>
                      </a:r>
                    </a:p>
                  </a:txBody>
                  <a:tcPr/>
                </a:tc>
                <a:extLst>
                  <a:ext uri="{0D108BD9-81ED-4DB2-BD59-A6C34878D82A}">
                    <a16:rowId xmlns:a16="http://schemas.microsoft.com/office/drawing/2014/main" val="3595744954"/>
                  </a:ext>
                </a:extLst>
              </a:tr>
              <a:tr h="1802429">
                <a:tc>
                  <a:txBody>
                    <a:bodyPr/>
                    <a:lstStyle/>
                    <a:p>
                      <a:pPr marL="117475" marR="0" lvl="0" indent="-117475" algn="l" defTabSz="914400" rtl="0" eaLnBrk="1" fontAlgn="auto" latinLnBrk="0" hangingPunct="1">
                        <a:lnSpc>
                          <a:spcPct val="100000"/>
                        </a:lnSpc>
                        <a:spcBef>
                          <a:spcPts val="0"/>
                        </a:spcBef>
                        <a:spcAft>
                          <a:spcPts val="0"/>
                        </a:spcAft>
                        <a:buClrTx/>
                        <a:buSzTx/>
                        <a:buFontTx/>
                        <a:buNone/>
                        <a:tabLst/>
                        <a:defRPr/>
                      </a:pPr>
                      <a:r>
                        <a:rPr lang="en-US" sz="1200"/>
                        <a:t>● State/Military Aircraft </a:t>
                      </a:r>
                    </a:p>
                    <a:p>
                      <a:pPr marL="117475" indent="-117475"/>
                      <a:r>
                        <a:rPr lang="en-US" sz="1200"/>
                        <a:t>● Moored Balloons etc. (Part 101)</a:t>
                      </a:r>
                    </a:p>
                    <a:p>
                      <a:pPr marL="117475" indent="-117475"/>
                      <a:r>
                        <a:rPr lang="en-US" sz="1200"/>
                        <a:t>● Ultralight Vehicles  (Part 103)</a:t>
                      </a:r>
                    </a:p>
                    <a:p>
                      <a:pPr marL="117475" indent="-117475"/>
                      <a:r>
                        <a:rPr lang="en-US" sz="1200"/>
                        <a:t>● Parachute Operations (Part 105)</a:t>
                      </a:r>
                    </a:p>
                    <a:p>
                      <a:pPr marL="117475" indent="-117475"/>
                      <a:r>
                        <a:rPr lang="en-US" sz="1200"/>
                        <a:t>● sUAS  (within visual) (Part 107)</a:t>
                      </a:r>
                    </a:p>
                    <a:p>
                      <a:pPr marL="117475" indent="-117475"/>
                      <a:endParaRPr lang="en-US" sz="1200"/>
                    </a:p>
                    <a:p>
                      <a:pPr marL="117475" indent="-117475"/>
                      <a:endParaRPr lang="en-US" sz="1200"/>
                    </a:p>
                    <a:p>
                      <a:pPr marL="117475" indent="-117475"/>
                      <a:endParaRPr lang="en-US" sz="1200"/>
                    </a:p>
                    <a:p>
                      <a:pPr marL="117475" indent="-117475"/>
                      <a:endParaRPr lang="en-US" sz="1200"/>
                    </a:p>
                  </a:txBody>
                  <a:tcPr/>
                </a:tc>
                <a:extLst>
                  <a:ext uri="{0D108BD9-81ED-4DB2-BD59-A6C34878D82A}">
                    <a16:rowId xmlns:a16="http://schemas.microsoft.com/office/drawing/2014/main" val="2444388340"/>
                  </a:ext>
                </a:extLst>
              </a:tr>
            </a:tbl>
          </a:graphicData>
        </a:graphic>
      </p:graphicFrame>
      <p:sp>
        <p:nvSpPr>
          <p:cNvPr id="20" name="Content Placeholder 6">
            <a:extLst>
              <a:ext uri="{FF2B5EF4-FFF2-40B4-BE49-F238E27FC236}">
                <a16:creationId xmlns:a16="http://schemas.microsoft.com/office/drawing/2014/main" id="{D0F199D8-1986-87F0-852E-2B340CE2685D}"/>
              </a:ext>
            </a:extLst>
          </p:cNvPr>
          <p:cNvSpPr txBox="1">
            <a:spLocks/>
          </p:cNvSpPr>
          <p:nvPr/>
        </p:nvSpPr>
        <p:spPr>
          <a:xfrm>
            <a:off x="4249006" y="5126368"/>
            <a:ext cx="3853086" cy="106981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Proliferation of Solutions</a:t>
            </a:r>
          </a:p>
          <a:p>
            <a:pPr marL="1254125"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Divergent?</a:t>
            </a:r>
          </a:p>
          <a:p>
            <a:pPr marL="1254125"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Incompatible?</a:t>
            </a:r>
          </a:p>
          <a:p>
            <a:pPr marL="1254125"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Segregated?</a:t>
            </a:r>
          </a:p>
        </p:txBody>
      </p:sp>
      <p:sp>
        <p:nvSpPr>
          <p:cNvPr id="4" name="TextBox 3">
            <a:extLst>
              <a:ext uri="{FF2B5EF4-FFF2-40B4-BE49-F238E27FC236}">
                <a16:creationId xmlns:a16="http://schemas.microsoft.com/office/drawing/2014/main" id="{E765CEB4-2169-4AC0-9E2E-AFC2F5B378F3}"/>
              </a:ext>
            </a:extLst>
          </p:cNvPr>
          <p:cNvSpPr txBox="1"/>
          <p:nvPr/>
        </p:nvSpPr>
        <p:spPr>
          <a:xfrm>
            <a:off x="1083442" y="1603659"/>
            <a:ext cx="10065359" cy="46166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How to meet operator airspace integration needs </a:t>
            </a:r>
            <a:r>
              <a:rPr kumimoji="0" lang="en-US" sz="2400" b="1" i="1" u="sng" strike="noStrike" kern="1200" cap="none" spc="0" normalizeH="0" baseline="0" noProof="0" dirty="0">
                <a:ln>
                  <a:noFill/>
                </a:ln>
                <a:solidFill>
                  <a:sysClr val="windowText" lastClr="000000"/>
                </a:solidFill>
                <a:effectLst/>
                <a:uLnTx/>
                <a:uFillTx/>
                <a:latin typeface="Calibri" panose="020F0502020204030204"/>
                <a:ea typeface="+mn-ea"/>
                <a:cs typeface="+mn-cs"/>
              </a:rPr>
              <a:t>for the next 100 years</a:t>
            </a:r>
            <a:r>
              <a:rPr kumimoji="0" 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p>
        </p:txBody>
      </p:sp>
      <p:pic>
        <p:nvPicPr>
          <p:cNvPr id="14" name="Picture 2" descr="CAS-300.png">
            <a:extLst>
              <a:ext uri="{FF2B5EF4-FFF2-40B4-BE49-F238E27FC236}">
                <a16:creationId xmlns:a16="http://schemas.microsoft.com/office/drawing/2014/main" id="{1EB53A12-160D-4190-9DC3-E5BD577CE1B6}"/>
              </a:ext>
            </a:extLst>
          </p:cNvPr>
          <p:cNvPicPr>
            <a:picLocks noChangeAspect="1"/>
          </p:cNvPicPr>
          <p:nvPr/>
        </p:nvPicPr>
        <p:blipFill>
          <a:blip r:embed="rId6"/>
          <a:stretch>
            <a:fillRect/>
          </a:stretch>
        </p:blipFill>
        <p:spPr>
          <a:xfrm>
            <a:off x="10341555" y="5005759"/>
            <a:ext cx="1274250" cy="1190420"/>
          </a:xfrm>
          <a:prstGeom prst="rect">
            <a:avLst/>
          </a:prstGeom>
        </p:spPr>
      </p:pic>
      <p:graphicFrame>
        <p:nvGraphicFramePr>
          <p:cNvPr id="25" name="Table 24">
            <a:extLst>
              <a:ext uri="{FF2B5EF4-FFF2-40B4-BE49-F238E27FC236}">
                <a16:creationId xmlns:a16="http://schemas.microsoft.com/office/drawing/2014/main" id="{105E662A-A446-42A2-5C45-AFDF327ADAEA}"/>
              </a:ext>
            </a:extLst>
          </p:cNvPr>
          <p:cNvGraphicFramePr>
            <a:graphicFrameLocks/>
          </p:cNvGraphicFramePr>
          <p:nvPr/>
        </p:nvGraphicFramePr>
        <p:xfrm>
          <a:off x="5062256" y="4129352"/>
          <a:ext cx="2335321" cy="847947"/>
        </p:xfrm>
        <a:graphic>
          <a:graphicData uri="http://schemas.openxmlformats.org/drawingml/2006/table">
            <a:tbl>
              <a:tblPr firstRow="1" bandRow="1">
                <a:tableStyleId>{2D5ABB26-0587-4C30-8999-92F81FD0307C}</a:tableStyleId>
              </a:tblPr>
              <a:tblGrid>
                <a:gridCol w="2335321">
                  <a:extLst>
                    <a:ext uri="{9D8B030D-6E8A-4147-A177-3AD203B41FA5}">
                      <a16:colId xmlns:a16="http://schemas.microsoft.com/office/drawing/2014/main" val="3070501325"/>
                    </a:ext>
                  </a:extLst>
                </a:gridCol>
              </a:tblGrid>
              <a:tr h="847947">
                <a:tc>
                  <a:txBody>
                    <a:bodyPr/>
                    <a:lstStyle/>
                    <a:p>
                      <a:pPr marL="117475" marR="0" lvl="0" indent="-117475"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 sUAS (beyond visual) (Part 108?)</a:t>
                      </a:r>
                    </a:p>
                    <a:p>
                      <a:pPr marL="117475" marR="0" lvl="0" indent="-117475"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 Another (Part 109?)</a:t>
                      </a:r>
                    </a:p>
                    <a:p>
                      <a:pPr marL="117475" marR="0" lvl="0" indent="-117475"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 And another</a:t>
                      </a:r>
                    </a:p>
                    <a:p>
                      <a:pPr marL="117475" marR="0" lvl="0" indent="-117475"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 And yet another</a:t>
                      </a:r>
                    </a:p>
                  </a:txBody>
                  <a:tcPr/>
                </a:tc>
                <a:extLst>
                  <a:ext uri="{0D108BD9-81ED-4DB2-BD59-A6C34878D82A}">
                    <a16:rowId xmlns:a16="http://schemas.microsoft.com/office/drawing/2014/main" val="2444388340"/>
                  </a:ext>
                </a:extLst>
              </a:tr>
            </a:tbl>
          </a:graphicData>
        </a:graphic>
      </p:graphicFrame>
      <p:grpSp>
        <p:nvGrpSpPr>
          <p:cNvPr id="5" name="Group 4">
            <a:extLst>
              <a:ext uri="{FF2B5EF4-FFF2-40B4-BE49-F238E27FC236}">
                <a16:creationId xmlns:a16="http://schemas.microsoft.com/office/drawing/2014/main" id="{C6A0A81C-0726-E379-4DF7-49D96E29D7B6}"/>
              </a:ext>
            </a:extLst>
          </p:cNvPr>
          <p:cNvGrpSpPr/>
          <p:nvPr/>
        </p:nvGrpSpPr>
        <p:grpSpPr>
          <a:xfrm>
            <a:off x="4089909" y="2115493"/>
            <a:ext cx="4042155" cy="4742507"/>
            <a:chOff x="4089909" y="2115493"/>
            <a:chExt cx="4042155" cy="4742507"/>
          </a:xfrm>
        </p:grpSpPr>
        <p:cxnSp>
          <p:nvCxnSpPr>
            <p:cNvPr id="8" name="Straight Connector 7">
              <a:extLst>
                <a:ext uri="{FF2B5EF4-FFF2-40B4-BE49-F238E27FC236}">
                  <a16:creationId xmlns:a16="http://schemas.microsoft.com/office/drawing/2014/main" id="{D21EACD9-017C-486C-62A3-BDB326D33FF2}"/>
                </a:ext>
              </a:extLst>
            </p:cNvPr>
            <p:cNvCxnSpPr/>
            <p:nvPr/>
          </p:nvCxnSpPr>
          <p:spPr>
            <a:xfrm>
              <a:off x="4089909" y="2115493"/>
              <a:ext cx="0" cy="47425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E6D6324-E72E-5513-11C4-A0A408348E54}"/>
                </a:ext>
              </a:extLst>
            </p:cNvPr>
            <p:cNvCxnSpPr/>
            <p:nvPr/>
          </p:nvCxnSpPr>
          <p:spPr>
            <a:xfrm>
              <a:off x="8132064" y="2115493"/>
              <a:ext cx="0" cy="474250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87E7EA1E-2AC5-F4F0-907E-4EE46CB23DB1}"/>
              </a:ext>
            </a:extLst>
          </p:cNvPr>
          <p:cNvSpPr txBox="1"/>
          <p:nvPr/>
        </p:nvSpPr>
        <p:spPr>
          <a:xfrm>
            <a:off x="204605" y="2235666"/>
            <a:ext cx="3692412" cy="461665"/>
          </a:xfrm>
          <a:prstGeom prst="rect">
            <a:avLst/>
          </a:prstGeom>
          <a:noFill/>
        </p:spPr>
        <p:style>
          <a:lnRef idx="0">
            <a:schemeClr val="accent4"/>
          </a:lnRef>
          <a:fillRef idx="3">
            <a:schemeClr val="accent4"/>
          </a:fillRef>
          <a:effectRef idx="3">
            <a:schemeClr val="accent4"/>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rPr>
              <a:t>Do Nothing</a:t>
            </a:r>
          </a:p>
        </p:txBody>
      </p:sp>
      <p:sp>
        <p:nvSpPr>
          <p:cNvPr id="18" name="TextBox 17">
            <a:extLst>
              <a:ext uri="{FF2B5EF4-FFF2-40B4-BE49-F238E27FC236}">
                <a16:creationId xmlns:a16="http://schemas.microsoft.com/office/drawing/2014/main" id="{1B213C1C-C174-04CE-AD7D-C8A29FE33DF0}"/>
              </a:ext>
            </a:extLst>
          </p:cNvPr>
          <p:cNvSpPr txBox="1"/>
          <p:nvPr/>
        </p:nvSpPr>
        <p:spPr>
          <a:xfrm>
            <a:off x="4330902" y="2235666"/>
            <a:ext cx="3689292" cy="461665"/>
          </a:xfrm>
          <a:prstGeom prst="rect">
            <a:avLst/>
          </a:prstGeom>
          <a:noFill/>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lgn="ctr">
              <a:defRPr sz="2400" b="0">
                <a:solidFill>
                  <a:sysClr val="windowText" lastClr="000000"/>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rPr>
              <a:t>Add to Specialized Modes</a:t>
            </a:r>
          </a:p>
        </p:txBody>
      </p:sp>
      <p:sp>
        <p:nvSpPr>
          <p:cNvPr id="21" name="TextBox 20">
            <a:extLst>
              <a:ext uri="{FF2B5EF4-FFF2-40B4-BE49-F238E27FC236}">
                <a16:creationId xmlns:a16="http://schemas.microsoft.com/office/drawing/2014/main" id="{CCDC3BBC-25B9-5C1D-C9A6-73734C3CC6F8}"/>
              </a:ext>
            </a:extLst>
          </p:cNvPr>
          <p:cNvSpPr txBox="1"/>
          <p:nvPr/>
        </p:nvSpPr>
        <p:spPr>
          <a:xfrm>
            <a:off x="8202646" y="2235666"/>
            <a:ext cx="3859702" cy="830997"/>
          </a:xfrm>
          <a:prstGeom prst="rect">
            <a:avLst/>
          </a:prstGeom>
          <a:noFill/>
        </p:spPr>
        <p:style>
          <a:lnRef idx="0">
            <a:schemeClr val="accent4"/>
          </a:lnRef>
          <a:fillRef idx="3">
            <a:schemeClr val="accent4"/>
          </a:fillRef>
          <a:effectRef idx="3">
            <a:schemeClr val="accent4"/>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rPr>
              <a:t>Converge to </a:t>
            </a:r>
            <a:br>
              <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rPr>
            </a:br>
            <a:r>
              <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rPr>
              <a:t>One New Routine Mode</a:t>
            </a:r>
          </a:p>
        </p:txBody>
      </p:sp>
      <p:sp>
        <p:nvSpPr>
          <p:cNvPr id="23" name="TextBox 22">
            <a:extLst>
              <a:ext uri="{FF2B5EF4-FFF2-40B4-BE49-F238E27FC236}">
                <a16:creationId xmlns:a16="http://schemas.microsoft.com/office/drawing/2014/main" id="{F73C0DFC-27A7-7809-B081-E83BCE62E6E6}"/>
              </a:ext>
            </a:extLst>
          </p:cNvPr>
          <p:cNvSpPr txBox="1"/>
          <p:nvPr/>
        </p:nvSpPr>
        <p:spPr>
          <a:xfrm>
            <a:off x="431056" y="6301091"/>
            <a:ext cx="3239510" cy="461665"/>
          </a:xfrm>
          <a:prstGeom prst="rect">
            <a:avLst/>
          </a:prstGeom>
          <a:solidFill>
            <a:schemeClr val="bg2">
              <a:lumMod val="75000"/>
            </a:schemeClr>
          </a:solidFill>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lgn="ctr">
              <a:defRPr sz="2400" b="0">
                <a:solidFill>
                  <a:sysClr val="windowText" lastClr="000000"/>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Not really an option</a:t>
            </a:r>
          </a:p>
        </p:txBody>
      </p:sp>
      <p:sp>
        <p:nvSpPr>
          <p:cNvPr id="24" name="TextBox 23">
            <a:extLst>
              <a:ext uri="{FF2B5EF4-FFF2-40B4-BE49-F238E27FC236}">
                <a16:creationId xmlns:a16="http://schemas.microsoft.com/office/drawing/2014/main" id="{1E080B96-2E01-A922-D8BA-FB890039C238}"/>
              </a:ext>
            </a:extLst>
          </p:cNvPr>
          <p:cNvSpPr txBox="1"/>
          <p:nvPr/>
        </p:nvSpPr>
        <p:spPr>
          <a:xfrm>
            <a:off x="4555793" y="6301091"/>
            <a:ext cx="3239510" cy="461665"/>
          </a:xfrm>
          <a:prstGeom prst="rect">
            <a:avLst/>
          </a:prstGeom>
          <a:solidFill>
            <a:srgbClr val="FFFF00"/>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Starting to happen</a:t>
            </a:r>
            <a:endPar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7BDC9E2C-285D-4017-A069-1577FC98631D}"/>
              </a:ext>
            </a:extLst>
          </p:cNvPr>
          <p:cNvSpPr txBox="1"/>
          <p:nvPr/>
        </p:nvSpPr>
        <p:spPr>
          <a:xfrm>
            <a:off x="8512742" y="6301091"/>
            <a:ext cx="3239510" cy="461665"/>
          </a:xfrm>
          <a:prstGeom prst="rect">
            <a:avLst/>
          </a:prstGeom>
          <a:solidFill>
            <a:srgbClr val="92D050"/>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Needs to happen!</a:t>
            </a:r>
            <a:endParaRPr kumimoji="0" lang="en-US" sz="2400" b="1"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36D1010-9F1D-E83A-8C26-BF966FB320D1}"/>
              </a:ext>
            </a:extLst>
          </p:cNvPr>
          <p:cNvSpPr txBox="1"/>
          <p:nvPr/>
        </p:nvSpPr>
        <p:spPr>
          <a:xfrm>
            <a:off x="431056" y="5320778"/>
            <a:ext cx="3239510" cy="590931"/>
          </a:xfrm>
          <a:prstGeom prst="rect">
            <a:avLst/>
          </a:prstGeom>
        </p:spPr>
        <p:txBody>
          <a:bodyPr vert="horz" lIns="91440" tIns="45720" rIns="91440" bIns="45720" rtlCol="0" anchor="t">
            <a:noAutofit/>
          </a:bodyPr>
          <a:lstStyle>
            <a:defPPr>
              <a:defRPr lang="en-US"/>
            </a:defPPr>
            <a:lvl1pPr marL="0" indent="0" defTabSz="914400" eaLnBrk="1" latinLnBrk="0" hangingPunct="1">
              <a:lnSpc>
                <a:spcPct val="90000"/>
              </a:lnSpc>
              <a:spcBef>
                <a:spcPts val="600"/>
              </a:spcBef>
              <a:buFont typeface="Arial" panose="020B0604020202020204" pitchFamily="34" charset="0"/>
              <a:buNone/>
              <a:defRPr sz="1800">
                <a:solidFill>
                  <a:schemeClr val="tx1"/>
                </a:solidFill>
              </a:defRPr>
            </a:lvl1pPr>
            <a:lvl2pPr marL="685800" indent="-228600" defTabSz="914400" eaLnBrk="1" latinLnBrk="0" hangingPunct="1">
              <a:lnSpc>
                <a:spcPct val="90000"/>
              </a:lnSpc>
              <a:spcBef>
                <a:spcPts val="500"/>
              </a:spcBef>
              <a:buFont typeface="Arial" panose="020B0604020202020204" pitchFamily="34" charset="0"/>
              <a:buChar char="•"/>
              <a:defRPr sz="2400">
                <a:solidFill>
                  <a:schemeClr val="tx1"/>
                </a:solidFill>
              </a:defRPr>
            </a:lvl2pPr>
            <a:lvl3pPr marL="1143000" indent="-228600" defTabSz="914400" eaLnBrk="1" latinLnBrk="0" hangingPunct="1">
              <a:lnSpc>
                <a:spcPct val="90000"/>
              </a:lnSpc>
              <a:spcBef>
                <a:spcPts val="500"/>
              </a:spcBef>
              <a:buFont typeface="Arial" panose="020B0604020202020204" pitchFamily="34" charset="0"/>
              <a:buChar char="•"/>
              <a:defRPr sz="2000">
                <a:solidFill>
                  <a:schemeClr val="tx1"/>
                </a:solidFill>
              </a:defRPr>
            </a:lvl3pPr>
            <a:lvl4pPr marL="1600200" indent="-228600" defTabSz="914400" eaLnBrk="1" latinLnBrk="0" hangingPunct="1">
              <a:lnSpc>
                <a:spcPct val="90000"/>
              </a:lnSpc>
              <a:spcBef>
                <a:spcPts val="500"/>
              </a:spcBef>
              <a:buFont typeface="Arial" panose="020B0604020202020204" pitchFamily="34" charset="0"/>
              <a:buChar char="•"/>
              <a:defRPr sz="1800">
                <a:solidFill>
                  <a:schemeClr val="tx1"/>
                </a:solidFill>
              </a:defRPr>
            </a:lvl4pPr>
            <a:lvl5pPr marL="2057400" indent="-228600" defTabSz="914400" eaLnBrk="1" latinLnBrk="0" hangingPunct="1">
              <a:lnSpc>
                <a:spcPct val="90000"/>
              </a:lnSpc>
              <a:spcBef>
                <a:spcPts val="500"/>
              </a:spcBef>
              <a:buFont typeface="Arial" panose="020B0604020202020204" pitchFamily="34" charset="0"/>
              <a:buChar char="•"/>
              <a:defRPr sz="1800">
                <a:solidFill>
                  <a:schemeClr val="tx1"/>
                </a:solidFill>
              </a:defRPr>
            </a:lvl5pPr>
            <a:lvl6pPr marL="2514600" indent="-228600" defTabSz="914400">
              <a:lnSpc>
                <a:spcPct val="90000"/>
              </a:lnSpc>
              <a:spcBef>
                <a:spcPts val="500"/>
              </a:spcBef>
              <a:buFont typeface="Arial" panose="020B0604020202020204" pitchFamily="34" charset="0"/>
              <a:buChar char="•"/>
              <a:defRPr sz="1800">
                <a:solidFill>
                  <a:schemeClr val="tx1"/>
                </a:solidFill>
              </a:defRPr>
            </a:lvl6pPr>
            <a:lvl7pPr marL="2971800" indent="-228600" defTabSz="914400">
              <a:lnSpc>
                <a:spcPct val="90000"/>
              </a:lnSpc>
              <a:spcBef>
                <a:spcPts val="500"/>
              </a:spcBef>
              <a:buFont typeface="Arial" panose="020B0604020202020204" pitchFamily="34" charset="0"/>
              <a:buChar char="•"/>
              <a:defRPr sz="1800">
                <a:solidFill>
                  <a:schemeClr val="tx1"/>
                </a:solidFill>
              </a:defRPr>
            </a:lvl7pPr>
            <a:lvl8pPr marL="3429000" indent="-228600" defTabSz="914400">
              <a:lnSpc>
                <a:spcPct val="90000"/>
              </a:lnSpc>
              <a:spcBef>
                <a:spcPts val="500"/>
              </a:spcBef>
              <a:buFont typeface="Arial" panose="020B0604020202020204" pitchFamily="34" charset="0"/>
              <a:buChar char="•"/>
              <a:defRPr sz="1800">
                <a:solidFill>
                  <a:schemeClr val="tx1"/>
                </a:solidFill>
              </a:defRPr>
            </a:lvl8pPr>
            <a:lvl9pPr marL="3886200" indent="-228600" defTabSz="914400">
              <a:lnSpc>
                <a:spcPct val="90000"/>
              </a:lnSpc>
              <a:spcBef>
                <a:spcPts val="500"/>
              </a:spcBef>
              <a:buFont typeface="Arial" panose="020B0604020202020204" pitchFamily="34" charset="0"/>
              <a:buChar char="•"/>
              <a:defRPr sz="1800">
                <a:solidFill>
                  <a:schemeClr val="tx1"/>
                </a:solidFill>
              </a:defRPr>
            </a:lvl9pPr>
          </a:lstStyle>
          <a:p>
            <a:pPr marL="0" marR="0" lvl="0" indent="0" algn="ctr" defTabSz="914400" rtl="0" eaLnBrk="1" fontAlgn="base" latinLnBrk="0" hangingPunct="1">
              <a:lnSpc>
                <a:spcPct val="90000"/>
              </a:lnSpc>
              <a:spcBef>
                <a:spcPts val="600"/>
              </a:spcBef>
              <a:spcAft>
                <a:spcPct val="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Cannot be solved by </a:t>
            </a:r>
            <a:br>
              <a:rPr kumimoji="0" lang="en-US" sz="1800" b="1"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1800" b="1" i="0" u="none" strike="noStrike" kern="1200" cap="none" spc="0" normalizeH="0" baseline="0" noProof="0">
                <a:ln>
                  <a:noFill/>
                </a:ln>
                <a:solidFill>
                  <a:prstClr val="black"/>
                </a:solidFill>
                <a:effectLst/>
                <a:uLnTx/>
                <a:uFillTx/>
                <a:latin typeface="Arial" pitchFamily="-109" charset="0"/>
                <a:ea typeface="ＭＳ Ｐゴシック" pitchFamily="-109" charset="-128"/>
              </a:rPr>
              <a:t>Traffic Management alone</a:t>
            </a:r>
          </a:p>
        </p:txBody>
      </p:sp>
      <p:sp>
        <p:nvSpPr>
          <p:cNvPr id="19" name="TextBox 18">
            <a:extLst>
              <a:ext uri="{FF2B5EF4-FFF2-40B4-BE49-F238E27FC236}">
                <a16:creationId xmlns:a16="http://schemas.microsoft.com/office/drawing/2014/main" id="{DF587006-4C6F-68C8-5817-F7FB0DE5B109}"/>
              </a:ext>
            </a:extLst>
          </p:cNvPr>
          <p:cNvSpPr txBox="1"/>
          <p:nvPr/>
        </p:nvSpPr>
        <p:spPr>
          <a:xfrm>
            <a:off x="10442845" y="1926720"/>
            <a:ext cx="1823949" cy="215444"/>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itchFamily="-109" charset="0"/>
                <a:ea typeface="ＭＳ Ｐゴシック" pitchFamily="-109" charset="-128"/>
              </a:rPr>
              <a:t>Image Credits: NASA</a:t>
            </a:r>
          </a:p>
        </p:txBody>
      </p:sp>
    </p:spTree>
    <p:extLst>
      <p:ext uri="{BB962C8B-B14F-4D97-AF65-F5344CB8AC3E}">
        <p14:creationId xmlns:p14="http://schemas.microsoft.com/office/powerpoint/2010/main" val="796843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500"/>
                            </p:stCondLst>
                            <p:childTnLst>
                              <p:par>
                                <p:cTn id="42" presetID="22" presetClass="entr" presetSubtype="1"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childTnLst>
                          </p:cTn>
                        </p:par>
                        <p:par>
                          <p:cTn id="49" fill="hold">
                            <p:stCondLst>
                              <p:cond delay="1500"/>
                            </p:stCondLst>
                            <p:childTnLst>
                              <p:par>
                                <p:cTn id="50" presetID="2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up)">
                                      <p:cBhvr>
                                        <p:cTn id="52" dur="500"/>
                                        <p:tgtEl>
                                          <p:spTgt spid="20"/>
                                        </p:tgtEl>
                                      </p:cBhvr>
                                    </p:animEffect>
                                  </p:childTnLst>
                                </p:cTn>
                              </p:par>
                            </p:childTnLst>
                          </p:cTn>
                        </p:par>
                        <p:par>
                          <p:cTn id="53" fill="hold">
                            <p:stCondLst>
                              <p:cond delay="2000"/>
                            </p:stCondLst>
                            <p:childTnLst>
                              <p:par>
                                <p:cTn id="54" presetID="53" presetClass="entr" presetSubtype="16"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up)">
                                      <p:cBhvr>
                                        <p:cTn id="63" dur="500"/>
                                        <p:tgtEl>
                                          <p:spTgt spid="21"/>
                                        </p:tgtEl>
                                      </p:cBhvr>
                                    </p:animEffect>
                                  </p:childTnLst>
                                </p:cTn>
                              </p:par>
                            </p:childTnLst>
                          </p:cTn>
                        </p:par>
                        <p:par>
                          <p:cTn id="64" fill="hold">
                            <p:stCondLst>
                              <p:cond delay="500"/>
                            </p:stCondLst>
                            <p:childTnLst>
                              <p:par>
                                <p:cTn id="65" presetID="22" presetClass="entr" presetSubtype="1"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up)">
                                      <p:cBhvr>
                                        <p:cTn id="67" dur="500"/>
                                        <p:tgtEl>
                                          <p:spTgt spid="16"/>
                                        </p:tgtEl>
                                      </p:cBhvr>
                                    </p:animEffect>
                                  </p:childTnLst>
                                </p:cTn>
                              </p:par>
                            </p:childTnLst>
                          </p:cTn>
                        </p:par>
                        <p:par>
                          <p:cTn id="68" fill="hold">
                            <p:stCondLst>
                              <p:cond delay="10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childTnLst>
                          </p:cTn>
                        </p:par>
                        <p:par>
                          <p:cTn id="74" fill="hold">
                            <p:stCondLst>
                              <p:cond delay="1500"/>
                            </p:stCondLst>
                            <p:childTnLst>
                              <p:par>
                                <p:cTn id="75" presetID="22" presetClass="entr" presetSubtype="1"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childTnLst>
                          </p:cTn>
                        </p:par>
                        <p:par>
                          <p:cTn id="78" fill="hold">
                            <p:stCondLst>
                              <p:cond delay="2000"/>
                            </p:stCondLst>
                            <p:childTnLst>
                              <p:par>
                                <p:cTn id="79" presetID="22" presetClass="entr" presetSubtype="1"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up)">
                                      <p:cBhvr>
                                        <p:cTn id="81" dur="500"/>
                                        <p:tgtEl>
                                          <p:spTgt spid="27"/>
                                        </p:tgtEl>
                                      </p:cBhvr>
                                    </p:animEffect>
                                  </p:childTnLst>
                                </p:cTn>
                              </p:par>
                            </p:childTnLst>
                          </p:cTn>
                        </p:par>
                        <p:par>
                          <p:cTn id="82" fill="hold">
                            <p:stCondLst>
                              <p:cond delay="2500"/>
                            </p:stCondLst>
                            <p:childTnLst>
                              <p:par>
                                <p:cTn id="83" presetID="31" presetClass="entr" presetSubtype="0" fill="hold"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1000" fill="hold"/>
                                        <p:tgtEl>
                                          <p:spTgt spid="14"/>
                                        </p:tgtEl>
                                        <p:attrNameLst>
                                          <p:attrName>ppt_w</p:attrName>
                                        </p:attrNameLst>
                                      </p:cBhvr>
                                      <p:tavLst>
                                        <p:tav tm="0">
                                          <p:val>
                                            <p:fltVal val="0"/>
                                          </p:val>
                                        </p:tav>
                                        <p:tav tm="100000">
                                          <p:val>
                                            <p:strVal val="#ppt_w"/>
                                          </p:val>
                                        </p:tav>
                                      </p:tavLst>
                                    </p:anim>
                                    <p:anim calcmode="lin" valueType="num">
                                      <p:cBhvr>
                                        <p:cTn id="86" dur="1000" fill="hold"/>
                                        <p:tgtEl>
                                          <p:spTgt spid="14"/>
                                        </p:tgtEl>
                                        <p:attrNameLst>
                                          <p:attrName>ppt_h</p:attrName>
                                        </p:attrNameLst>
                                      </p:cBhvr>
                                      <p:tavLst>
                                        <p:tav tm="0">
                                          <p:val>
                                            <p:fltVal val="0"/>
                                          </p:val>
                                        </p:tav>
                                        <p:tav tm="100000">
                                          <p:val>
                                            <p:strVal val="#ppt_h"/>
                                          </p:val>
                                        </p:tav>
                                      </p:tavLst>
                                    </p:anim>
                                    <p:anim calcmode="lin" valueType="num">
                                      <p:cBhvr>
                                        <p:cTn id="87" dur="1000" fill="hold"/>
                                        <p:tgtEl>
                                          <p:spTgt spid="14"/>
                                        </p:tgtEl>
                                        <p:attrNameLst>
                                          <p:attrName>style.rotation</p:attrName>
                                        </p:attrNameLst>
                                      </p:cBhvr>
                                      <p:tavLst>
                                        <p:tav tm="0">
                                          <p:val>
                                            <p:fltVal val="90"/>
                                          </p:val>
                                        </p:tav>
                                        <p:tav tm="100000">
                                          <p:val>
                                            <p:fltVal val="0"/>
                                          </p:val>
                                        </p:tav>
                                      </p:tavLst>
                                    </p:anim>
                                    <p:animEffect transition="in" filter="fade">
                                      <p:cBhvr>
                                        <p:cTn id="8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22" grpId="0"/>
      <p:bldP spid="20" grpId="0"/>
      <p:bldP spid="4" grpId="0" animBg="1"/>
      <p:bldP spid="17" grpId="0" animBg="1"/>
      <p:bldP spid="18" grpId="0" animBg="1"/>
      <p:bldP spid="21" grpId="0" animBg="1"/>
      <p:bldP spid="23" grpId="0" animBg="1"/>
      <p:bldP spid="24" grpId="0" animBg="1"/>
      <p:bldP spid="27" grpId="0" animBg="1"/>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3193B1A-09B6-FFA8-3FC3-7AB1B89100CA}"/>
              </a:ext>
            </a:extLst>
          </p:cNvPr>
          <p:cNvGrpSpPr/>
          <p:nvPr/>
        </p:nvGrpSpPr>
        <p:grpSpPr>
          <a:xfrm>
            <a:off x="210526" y="3196419"/>
            <a:ext cx="1127528" cy="1236954"/>
            <a:chOff x="480409" y="4901145"/>
            <a:chExt cx="1223582" cy="1342332"/>
          </a:xfrm>
        </p:grpSpPr>
        <p:pic>
          <p:nvPicPr>
            <p:cNvPr id="6" name="Graphic 5" descr="Head with gears">
              <a:extLst>
                <a:ext uri="{FF2B5EF4-FFF2-40B4-BE49-F238E27FC236}">
                  <a16:creationId xmlns:a16="http://schemas.microsoft.com/office/drawing/2014/main" id="{3DAECDD8-6E9A-4080-417D-CE16FED0780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6245" y="4901145"/>
              <a:ext cx="1177746" cy="1177748"/>
            </a:xfrm>
            <a:prstGeom prst="rect">
              <a:avLst/>
            </a:prstGeom>
          </p:spPr>
        </p:pic>
        <p:sp>
          <p:nvSpPr>
            <p:cNvPr id="7" name="Rectangle 6">
              <a:extLst>
                <a:ext uri="{FF2B5EF4-FFF2-40B4-BE49-F238E27FC236}">
                  <a16:creationId xmlns:a16="http://schemas.microsoft.com/office/drawing/2014/main" id="{D101C0DE-AB11-BFC2-8EB1-BDC415818178}"/>
                </a:ext>
              </a:extLst>
            </p:cNvPr>
            <p:cNvSpPr/>
            <p:nvPr/>
          </p:nvSpPr>
          <p:spPr>
            <a:xfrm>
              <a:off x="480409" y="5992980"/>
              <a:ext cx="1070178" cy="2504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Decision-Maker</a:t>
              </a:r>
            </a:p>
          </p:txBody>
        </p:sp>
      </p:grpSp>
      <p:grpSp>
        <p:nvGrpSpPr>
          <p:cNvPr id="8" name="Group 7">
            <a:extLst>
              <a:ext uri="{FF2B5EF4-FFF2-40B4-BE49-F238E27FC236}">
                <a16:creationId xmlns:a16="http://schemas.microsoft.com/office/drawing/2014/main" id="{B327C842-644F-0653-B3E1-48C1D66B2808}"/>
              </a:ext>
            </a:extLst>
          </p:cNvPr>
          <p:cNvGrpSpPr/>
          <p:nvPr/>
        </p:nvGrpSpPr>
        <p:grpSpPr>
          <a:xfrm>
            <a:off x="5383419" y="3107202"/>
            <a:ext cx="1049057" cy="1442524"/>
            <a:chOff x="6064330" y="4919788"/>
            <a:chExt cx="1049057" cy="1442524"/>
          </a:xfrm>
        </p:grpSpPr>
        <p:grpSp>
          <p:nvGrpSpPr>
            <p:cNvPr id="9" name="Group 8">
              <a:extLst>
                <a:ext uri="{FF2B5EF4-FFF2-40B4-BE49-F238E27FC236}">
                  <a16:creationId xmlns:a16="http://schemas.microsoft.com/office/drawing/2014/main" id="{9891BB56-448C-E9D0-15E1-26BA13FEFA82}"/>
                </a:ext>
              </a:extLst>
            </p:cNvPr>
            <p:cNvGrpSpPr/>
            <p:nvPr/>
          </p:nvGrpSpPr>
          <p:grpSpPr>
            <a:xfrm>
              <a:off x="6064330" y="4919788"/>
              <a:ext cx="1049057" cy="1140442"/>
              <a:chOff x="10275832" y="4355645"/>
              <a:chExt cx="914400" cy="994055"/>
            </a:xfrm>
          </p:grpSpPr>
          <p:pic>
            <p:nvPicPr>
              <p:cNvPr id="11" name="Graphic 10" descr="Rainy scene">
                <a:extLst>
                  <a:ext uri="{FF2B5EF4-FFF2-40B4-BE49-F238E27FC236}">
                    <a16:creationId xmlns:a16="http://schemas.microsoft.com/office/drawing/2014/main" id="{A1288E76-9041-02B4-697E-AC2907C6749A}"/>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275832" y="4435300"/>
                <a:ext cx="914400" cy="914400"/>
              </a:xfrm>
              <a:prstGeom prst="rect">
                <a:avLst/>
              </a:prstGeom>
            </p:spPr>
          </p:pic>
          <p:pic>
            <p:nvPicPr>
              <p:cNvPr id="12" name="Graphic 11" descr="Airplane">
                <a:extLst>
                  <a:ext uri="{FF2B5EF4-FFF2-40B4-BE49-F238E27FC236}">
                    <a16:creationId xmlns:a16="http://schemas.microsoft.com/office/drawing/2014/main" id="{C22377A1-FD43-2A41-7EF9-C641DCD9C3E2}"/>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5400000">
                <a:off x="10704446" y="4355645"/>
                <a:ext cx="228600" cy="228600"/>
              </a:xfrm>
              <a:prstGeom prst="rect">
                <a:avLst/>
              </a:prstGeom>
            </p:spPr>
          </p:pic>
        </p:grpSp>
        <p:sp>
          <p:nvSpPr>
            <p:cNvPr id="10" name="Rectangle 9">
              <a:extLst>
                <a:ext uri="{FF2B5EF4-FFF2-40B4-BE49-F238E27FC236}">
                  <a16:creationId xmlns:a16="http://schemas.microsoft.com/office/drawing/2014/main" id="{A36BBE44-BF7A-9C1F-9AF2-2941E4AB7E0E}"/>
                </a:ext>
              </a:extLst>
            </p:cNvPr>
            <p:cNvSpPr/>
            <p:nvPr/>
          </p:nvSpPr>
          <p:spPr>
            <a:xfrm>
              <a:off x="6178305" y="5992980"/>
              <a:ext cx="79380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Operating </a:t>
              </a:r>
              <a:b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b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Environment</a:t>
              </a:r>
            </a:p>
          </p:txBody>
        </p:sp>
      </p:grpSp>
      <p:sp>
        <p:nvSpPr>
          <p:cNvPr id="63" name="Rectangle 62">
            <a:extLst>
              <a:ext uri="{FF2B5EF4-FFF2-40B4-BE49-F238E27FC236}">
                <a16:creationId xmlns:a16="http://schemas.microsoft.com/office/drawing/2014/main" id="{AA3D836D-1558-3C58-D1FD-877BC395D134}"/>
              </a:ext>
            </a:extLst>
          </p:cNvPr>
          <p:cNvSpPr/>
          <p:nvPr/>
        </p:nvSpPr>
        <p:spPr>
          <a:xfrm>
            <a:off x="3752381" y="3422171"/>
            <a:ext cx="344987" cy="358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53786AF5-9F31-4839-258A-66D98AE5E2F7}"/>
              </a:ext>
            </a:extLst>
          </p:cNvPr>
          <p:cNvSpPr/>
          <p:nvPr/>
        </p:nvSpPr>
        <p:spPr>
          <a:xfrm>
            <a:off x="3763217" y="2498102"/>
            <a:ext cx="215298" cy="124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58210B9-5E88-E8D8-AB88-61859D90DF80}"/>
              </a:ext>
            </a:extLst>
          </p:cNvPr>
          <p:cNvSpPr/>
          <p:nvPr/>
        </p:nvSpPr>
        <p:spPr>
          <a:xfrm>
            <a:off x="3111587" y="2487783"/>
            <a:ext cx="277800" cy="124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E47D1E3E-DF31-CC4E-64FA-1DC67B088021}"/>
              </a:ext>
            </a:extLst>
          </p:cNvPr>
          <p:cNvSpPr/>
          <p:nvPr/>
        </p:nvSpPr>
        <p:spPr>
          <a:xfrm>
            <a:off x="2711182" y="2482675"/>
            <a:ext cx="277799" cy="124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4A609806-0E45-4841-9EA3-3F32B59D5EB3}"/>
              </a:ext>
            </a:extLst>
          </p:cNvPr>
          <p:cNvGrpSpPr/>
          <p:nvPr/>
        </p:nvGrpSpPr>
        <p:grpSpPr>
          <a:xfrm>
            <a:off x="1452553" y="2815826"/>
            <a:ext cx="10739447" cy="1920357"/>
            <a:chOff x="1760666" y="2815826"/>
            <a:chExt cx="10739447" cy="1920357"/>
          </a:xfrm>
        </p:grpSpPr>
        <p:grpSp>
          <p:nvGrpSpPr>
            <p:cNvPr id="25" name="Group 24">
              <a:extLst>
                <a:ext uri="{FF2B5EF4-FFF2-40B4-BE49-F238E27FC236}">
                  <a16:creationId xmlns:a16="http://schemas.microsoft.com/office/drawing/2014/main" id="{21CB648A-E8BE-424D-9029-C5EEF4D37A68}"/>
                </a:ext>
              </a:extLst>
            </p:cNvPr>
            <p:cNvGrpSpPr/>
            <p:nvPr/>
          </p:nvGrpSpPr>
          <p:grpSpPr>
            <a:xfrm>
              <a:off x="1760666" y="3007199"/>
              <a:ext cx="3728432" cy="1474937"/>
              <a:chOff x="1760666" y="3007199"/>
              <a:chExt cx="3728432" cy="1474937"/>
            </a:xfrm>
          </p:grpSpPr>
          <p:cxnSp>
            <p:nvCxnSpPr>
              <p:cNvPr id="60" name="Straight Connector 59">
                <a:extLst>
                  <a:ext uri="{FF2B5EF4-FFF2-40B4-BE49-F238E27FC236}">
                    <a16:creationId xmlns:a16="http://schemas.microsoft.com/office/drawing/2014/main" id="{A06F6462-6113-0508-85C7-CA4535267911}"/>
                  </a:ext>
                </a:extLst>
              </p:cNvPr>
              <p:cNvCxnSpPr>
                <a:cxnSpLocks/>
              </p:cNvCxnSpPr>
              <p:nvPr/>
            </p:nvCxnSpPr>
            <p:spPr bwMode="auto">
              <a:xfrm>
                <a:off x="1760666" y="3771993"/>
                <a:ext cx="3728432" cy="0"/>
              </a:xfrm>
              <a:prstGeom prst="line">
                <a:avLst/>
              </a:prstGeom>
              <a:ln w="76200">
                <a:solidFill>
                  <a:srgbClr val="D55835"/>
                </a:solidFill>
                <a:headEnd type="oval" w="med" len="med"/>
                <a:tailEnd type="oval" w="med" len="med"/>
              </a:ln>
            </p:spPr>
            <p:style>
              <a:lnRef idx="3">
                <a:schemeClr val="accent4"/>
              </a:lnRef>
              <a:fillRef idx="0">
                <a:schemeClr val="accent4"/>
              </a:fillRef>
              <a:effectRef idx="2">
                <a:schemeClr val="accent4"/>
              </a:effectRef>
              <a:fontRef idx="minor">
                <a:schemeClr val="tx1"/>
              </a:fontRef>
            </p:style>
          </p:cxnSp>
          <p:grpSp>
            <p:nvGrpSpPr>
              <p:cNvPr id="13" name="Group 12">
                <a:extLst>
                  <a:ext uri="{FF2B5EF4-FFF2-40B4-BE49-F238E27FC236}">
                    <a16:creationId xmlns:a16="http://schemas.microsoft.com/office/drawing/2014/main" id="{2A482F27-950D-3E27-2EA1-DADA0317B04C}"/>
                  </a:ext>
                </a:extLst>
              </p:cNvPr>
              <p:cNvGrpSpPr/>
              <p:nvPr/>
            </p:nvGrpSpPr>
            <p:grpSpPr>
              <a:xfrm>
                <a:off x="2066603" y="3007199"/>
                <a:ext cx="2451927" cy="1474937"/>
                <a:chOff x="2253294" y="2986587"/>
                <a:chExt cx="2451927" cy="1474937"/>
              </a:xfrm>
            </p:grpSpPr>
            <p:sp>
              <p:nvSpPr>
                <p:cNvPr id="14" name="Rectangle 13">
                  <a:extLst>
                    <a:ext uri="{FF2B5EF4-FFF2-40B4-BE49-F238E27FC236}">
                      <a16:creationId xmlns:a16="http://schemas.microsoft.com/office/drawing/2014/main" id="{4997B97E-8FEA-D7B5-F31C-EDB0D57862D4}"/>
                    </a:ext>
                  </a:extLst>
                </p:cNvPr>
                <p:cNvSpPr/>
                <p:nvPr/>
              </p:nvSpPr>
              <p:spPr>
                <a:xfrm>
                  <a:off x="2253294" y="2986587"/>
                  <a:ext cx="2025619" cy="707886"/>
                </a:xfrm>
                <a:prstGeom prst="rect">
                  <a:avLst/>
                </a:prstGeom>
                <a:noFill/>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venir Next Demi Bold"/>
                      <a:ea typeface="ＭＳ Ｐゴシック"/>
                      <a:cs typeface="+mn-cs"/>
                    </a:rPr>
                    <a:t>Digitally Enabled </a:t>
                  </a:r>
                  <a:br>
                    <a:rPr kumimoji="0" lang="en-US" sz="2000" b="1" i="0" u="none" strike="noStrike" kern="1200" cap="none" spc="0" normalizeH="0" baseline="0" noProof="0">
                      <a:ln>
                        <a:noFill/>
                      </a:ln>
                      <a:solidFill>
                        <a:prstClr val="black"/>
                      </a:solidFill>
                      <a:effectLst/>
                      <a:uLnTx/>
                      <a:uFillTx/>
                      <a:latin typeface="Avenir Next Demi Bold"/>
                      <a:ea typeface="ＭＳ Ｐゴシック"/>
                      <a:cs typeface="+mn-cs"/>
                    </a:rPr>
                  </a:br>
                  <a:r>
                    <a:rPr kumimoji="0" lang="en-US" sz="2000" b="1" i="0" u="none" strike="noStrike" kern="1200" cap="none" spc="0" normalizeH="0" baseline="0" noProof="0">
                      <a:ln>
                        <a:noFill/>
                      </a:ln>
                      <a:solidFill>
                        <a:prstClr val="black"/>
                      </a:solidFill>
                      <a:effectLst/>
                      <a:uLnTx/>
                      <a:uFillTx/>
                      <a:latin typeface="Avenir Next Demi Bold"/>
                      <a:ea typeface="ＭＳ Ｐゴシック"/>
                      <a:cs typeface="+mn-cs"/>
                    </a:rPr>
                    <a:t>Operating Mode </a:t>
                  </a:r>
                </a:p>
              </p:txBody>
            </p:sp>
            <p:grpSp>
              <p:nvGrpSpPr>
                <p:cNvPr id="15" name="Group 14">
                  <a:extLst>
                    <a:ext uri="{FF2B5EF4-FFF2-40B4-BE49-F238E27FC236}">
                      <a16:creationId xmlns:a16="http://schemas.microsoft.com/office/drawing/2014/main" id="{D2F819E2-6BE5-82B3-38D9-125A13BADEE9}"/>
                    </a:ext>
                  </a:extLst>
                </p:cNvPr>
                <p:cNvGrpSpPr/>
                <p:nvPr/>
              </p:nvGrpSpPr>
              <p:grpSpPr>
                <a:xfrm>
                  <a:off x="3091467" y="3784457"/>
                  <a:ext cx="639919" cy="677067"/>
                  <a:chOff x="9459533" y="7435563"/>
                  <a:chExt cx="1279837" cy="1354134"/>
                </a:xfrm>
              </p:grpSpPr>
              <p:pic>
                <p:nvPicPr>
                  <p:cNvPr id="19" name="Graphic 18" descr="Head with gears">
                    <a:extLst>
                      <a:ext uri="{FF2B5EF4-FFF2-40B4-BE49-F238E27FC236}">
                        <a16:creationId xmlns:a16="http://schemas.microsoft.com/office/drawing/2014/main" id="{2490B126-1941-28EB-2A41-AF79921D71D2}"/>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17321" y="7435563"/>
                    <a:ext cx="1065315" cy="1065318"/>
                  </a:xfrm>
                  <a:prstGeom prst="rect">
                    <a:avLst/>
                  </a:prstGeom>
                </p:spPr>
              </p:pic>
              <p:sp>
                <p:nvSpPr>
                  <p:cNvPr id="20" name="TextBox 19">
                    <a:extLst>
                      <a:ext uri="{FF2B5EF4-FFF2-40B4-BE49-F238E27FC236}">
                        <a16:creationId xmlns:a16="http://schemas.microsoft.com/office/drawing/2014/main" id="{513AD226-8E85-DF86-DE94-A1F72750CD3B}"/>
                      </a:ext>
                    </a:extLst>
                  </p:cNvPr>
                  <p:cNvSpPr txBox="1"/>
                  <p:nvPr/>
                </p:nvSpPr>
                <p:spPr>
                  <a:xfrm>
                    <a:off x="9459533" y="8328033"/>
                    <a:ext cx="1279837" cy="461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Operator</a:t>
                    </a:r>
                  </a:p>
                </p:txBody>
              </p:sp>
            </p:grpSp>
            <p:grpSp>
              <p:nvGrpSpPr>
                <p:cNvPr id="16" name="Group 15">
                  <a:extLst>
                    <a:ext uri="{FF2B5EF4-FFF2-40B4-BE49-F238E27FC236}">
                      <a16:creationId xmlns:a16="http://schemas.microsoft.com/office/drawing/2014/main" id="{19F39CA1-ED60-05DC-0C69-209C0EB30049}"/>
                    </a:ext>
                  </a:extLst>
                </p:cNvPr>
                <p:cNvGrpSpPr/>
                <p:nvPr/>
              </p:nvGrpSpPr>
              <p:grpSpPr>
                <a:xfrm>
                  <a:off x="3779941" y="3423368"/>
                  <a:ext cx="925280" cy="1038156"/>
                  <a:chOff x="10836482" y="6713386"/>
                  <a:chExt cx="1850560" cy="2076311"/>
                </a:xfrm>
              </p:grpSpPr>
              <p:sp>
                <p:nvSpPr>
                  <p:cNvPr id="17" name="TextBox 16">
                    <a:extLst>
                      <a:ext uri="{FF2B5EF4-FFF2-40B4-BE49-F238E27FC236}">
                        <a16:creationId xmlns:a16="http://schemas.microsoft.com/office/drawing/2014/main" id="{662D8866-A1C3-112B-61B9-57F9CF35EE37}"/>
                      </a:ext>
                    </a:extLst>
                  </p:cNvPr>
                  <p:cNvSpPr txBox="1"/>
                  <p:nvPr/>
                </p:nvSpPr>
                <p:spPr>
                  <a:xfrm>
                    <a:off x="10836482" y="8328033"/>
                    <a:ext cx="1536318" cy="461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Automation</a:t>
                    </a:r>
                  </a:p>
                </p:txBody>
              </p:sp>
              <p:pic>
                <p:nvPicPr>
                  <p:cNvPr id="18" name="Graphic 17" descr="Cloud Computing">
                    <a:extLst>
                      <a:ext uri="{FF2B5EF4-FFF2-40B4-BE49-F238E27FC236}">
                        <a16:creationId xmlns:a16="http://schemas.microsoft.com/office/drawing/2014/main" id="{FE8D864C-E68A-7E68-BDB3-1BE3758EE55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044982" y="6713386"/>
                    <a:ext cx="1642060" cy="1815965"/>
                  </a:xfrm>
                  <a:prstGeom prst="rect">
                    <a:avLst/>
                  </a:prstGeom>
                </p:spPr>
              </p:pic>
            </p:grpSp>
          </p:grpSp>
        </p:grpSp>
        <p:grpSp>
          <p:nvGrpSpPr>
            <p:cNvPr id="26" name="Group 25">
              <a:extLst>
                <a:ext uri="{FF2B5EF4-FFF2-40B4-BE49-F238E27FC236}">
                  <a16:creationId xmlns:a16="http://schemas.microsoft.com/office/drawing/2014/main" id="{A18506D5-2EFC-CBB5-6CB1-5C828D588CDC}"/>
                </a:ext>
              </a:extLst>
            </p:cNvPr>
            <p:cNvGrpSpPr/>
            <p:nvPr/>
          </p:nvGrpSpPr>
          <p:grpSpPr>
            <a:xfrm>
              <a:off x="6774451" y="2815826"/>
              <a:ext cx="5725662" cy="1920357"/>
              <a:chOff x="7609796" y="2627729"/>
              <a:chExt cx="5725662" cy="1920357"/>
            </a:xfrm>
          </p:grpSpPr>
          <p:sp>
            <p:nvSpPr>
              <p:cNvPr id="27" name="Rectangle 26">
                <a:extLst>
                  <a:ext uri="{FF2B5EF4-FFF2-40B4-BE49-F238E27FC236}">
                    <a16:creationId xmlns:a16="http://schemas.microsoft.com/office/drawing/2014/main" id="{8AFBD001-C452-6237-5F19-35D0A831C6D7}"/>
                  </a:ext>
                </a:extLst>
              </p:cNvPr>
              <p:cNvSpPr/>
              <p:nvPr/>
            </p:nvSpPr>
            <p:spPr>
              <a:xfrm>
                <a:off x="7733198" y="3070758"/>
                <a:ext cx="5078799" cy="1477328"/>
              </a:xfrm>
              <a:prstGeom prst="rect">
                <a:avLst/>
              </a:prstGeom>
            </p:spPr>
            <p:txBody>
              <a:bodyPr wrap="square">
                <a:spAutoFit/>
              </a:bodyPr>
              <a:lstStyle/>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a:ln>
                      <a:noFill/>
                    </a:ln>
                    <a:solidFill>
                      <a:prstClr val="black"/>
                    </a:solidFill>
                    <a:effectLst/>
                    <a:uLnTx/>
                    <a:uFillTx/>
                    <a:latin typeface="Calibri"/>
                    <a:ea typeface="ＭＳ Ｐゴシック" pitchFamily="-109" charset="-128"/>
                    <a:cs typeface="+mn-cs"/>
                  </a:rPr>
                  <a:t>Operator</a:t>
                </a:r>
                <a:r>
                  <a:rPr kumimoji="0" lang="en-US" sz="1800" b="1" i="0" u="none" strike="noStrike" kern="1200" cap="none" spc="0" normalizeH="0" baseline="0" noProof="0">
                    <a:ln>
                      <a:noFill/>
                    </a:ln>
                    <a:solidFill>
                      <a:prstClr val="black"/>
                    </a:solidFill>
                    <a:effectLst/>
                    <a:uLnTx/>
                    <a:uFillTx/>
                    <a:latin typeface="Calibri"/>
                    <a:ea typeface="ＭＳ Ｐゴシック" pitchFamily="-109" charset="-128"/>
                    <a:cs typeface="+mn-cs"/>
                  </a:rPr>
                  <a:t> is the separator</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a:ln>
                      <a:noFill/>
                    </a:ln>
                    <a:solidFill>
                      <a:prstClr val="black"/>
                    </a:solidFill>
                    <a:effectLst/>
                    <a:uLnTx/>
                    <a:uFillTx/>
                    <a:latin typeface="Calibri"/>
                    <a:ea typeface="ＭＳ Ｐゴシック" pitchFamily="-109" charset="-128"/>
                    <a:cs typeface="+mn-cs"/>
                  </a:rPr>
                  <a:t>Required</a:t>
                </a:r>
                <a:r>
                  <a:rPr kumimoji="0" lang="en-US" sz="1800" b="1" i="0" u="none" strike="noStrike" kern="1200" cap="none" spc="0" normalizeH="0" baseline="0" noProof="0">
                    <a:ln>
                      <a:noFill/>
                    </a:ln>
                    <a:solidFill>
                      <a:prstClr val="black"/>
                    </a:solidFill>
                    <a:effectLst/>
                    <a:uLnTx/>
                    <a:uFillTx/>
                    <a:latin typeface="Calibri"/>
                    <a:ea typeface="ＭＳ Ｐゴシック" pitchFamily="-109" charset="-128"/>
                    <a:cs typeface="+mn-cs"/>
                  </a:rPr>
                  <a:t> intent sharing</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a:ln>
                      <a:noFill/>
                    </a:ln>
                    <a:solidFill>
                      <a:prstClr val="black"/>
                    </a:solidFill>
                    <a:effectLst/>
                    <a:uLnTx/>
                    <a:uFillTx/>
                    <a:latin typeface="Calibri"/>
                    <a:ea typeface="ＭＳ Ｐゴシック" pitchFamily="-109" charset="-128"/>
                    <a:cs typeface="+mn-cs"/>
                  </a:rPr>
                  <a:t>Technology-dependent</a:t>
                </a:r>
                <a:r>
                  <a:rPr kumimoji="0" lang="en-US" sz="1800" b="1" i="0" u="none" strike="noStrike" kern="1200" cap="none" spc="0" normalizeH="0" baseline="0" noProof="0">
                    <a:ln>
                      <a:noFill/>
                    </a:ln>
                    <a:solidFill>
                      <a:prstClr val="black"/>
                    </a:solidFill>
                    <a:effectLst/>
                    <a:uLnTx/>
                    <a:uFillTx/>
                    <a:latin typeface="Calibri"/>
                    <a:ea typeface="ＭＳ Ｐゴシック" pitchFamily="-109" charset="-128"/>
                    <a:cs typeface="+mn-cs"/>
                  </a:rPr>
                  <a:t> separation function</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a:ln>
                      <a:noFill/>
                    </a:ln>
                    <a:solidFill>
                      <a:prstClr val="black"/>
                    </a:solidFill>
                    <a:effectLst/>
                    <a:uLnTx/>
                    <a:uFillTx/>
                    <a:latin typeface="Calibri"/>
                    <a:ea typeface="ＭＳ Ｐゴシック" pitchFamily="-109" charset="-128"/>
                    <a:cs typeface="+mn-cs"/>
                  </a:rPr>
                  <a:t>Encoded </a:t>
                </a:r>
                <a:r>
                  <a:rPr kumimoji="0" lang="en-US" sz="1800" b="1" i="0" u="none" strike="noStrike" kern="1200" cap="none" spc="0" normalizeH="0" baseline="0" noProof="0">
                    <a:ln>
                      <a:noFill/>
                    </a:ln>
                    <a:solidFill>
                      <a:prstClr val="black"/>
                    </a:solidFill>
                    <a:effectLst/>
                    <a:uLnTx/>
                    <a:uFillTx/>
                    <a:latin typeface="Calibri"/>
                    <a:ea typeface="ＭＳ Ｐゴシック" pitchFamily="-109" charset="-128"/>
                    <a:cs typeface="+mn-cs"/>
                  </a:rPr>
                  <a:t>cooperative practices</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a:ln>
                      <a:noFill/>
                    </a:ln>
                    <a:solidFill>
                      <a:prstClr val="black"/>
                    </a:solidFill>
                    <a:effectLst/>
                    <a:uLnTx/>
                    <a:uFillTx/>
                    <a:latin typeface="Calibri"/>
                    <a:ea typeface="ＭＳ Ｐゴシック" pitchFamily="-109" charset="-128"/>
                    <a:cs typeface="+mn-cs"/>
                  </a:rPr>
                  <a:t>Collaborative</a:t>
                </a:r>
                <a:r>
                  <a:rPr kumimoji="0" lang="en-US" sz="1800" b="1" i="0" u="none" strike="noStrike" kern="1200" cap="none" spc="0" normalizeH="0" baseline="0" noProof="0">
                    <a:ln>
                      <a:noFill/>
                    </a:ln>
                    <a:solidFill>
                      <a:prstClr val="black"/>
                    </a:solidFill>
                    <a:effectLst/>
                    <a:uLnTx/>
                    <a:uFillTx/>
                    <a:latin typeface="Calibri"/>
                    <a:ea typeface="ＭＳ Ｐゴシック" pitchFamily="-109" charset="-128"/>
                    <a:cs typeface="+mn-cs"/>
                  </a:rPr>
                  <a:t> with traffic m</a:t>
                </a:r>
                <a:r>
                  <a:rPr kumimoji="0" lang="en-US" sz="1800" b="1" i="0" u="none" strike="noStrike" kern="1200" cap="none" spc="0" normalizeH="0" baseline="0" noProof="0" err="1">
                    <a:ln>
                      <a:noFill/>
                    </a:ln>
                    <a:solidFill>
                      <a:prstClr val="black"/>
                    </a:solidFill>
                    <a:effectLst/>
                    <a:uLnTx/>
                    <a:uFillTx/>
                    <a:latin typeface="Calibri"/>
                    <a:ea typeface="ＭＳ Ｐゴシック" pitchFamily="-109" charset="-128"/>
                    <a:cs typeface="+mn-cs"/>
                  </a:rPr>
                  <a:t>anagement</a:t>
                </a:r>
                <a:endParaRPr kumimoji="0" lang="en-US" sz="1800" b="1" i="0" u="none" strike="noStrike" kern="1200" cap="none" spc="0" normalizeH="0" baseline="0" noProof="0">
                  <a:ln>
                    <a:noFill/>
                  </a:ln>
                  <a:solidFill>
                    <a:prstClr val="black"/>
                  </a:solidFill>
                  <a:effectLst/>
                  <a:uLnTx/>
                  <a:uFillTx/>
                  <a:latin typeface="Calibri"/>
                  <a:ea typeface="ＭＳ Ｐゴシック" pitchFamily="-109" charset="-128"/>
                  <a:cs typeface="+mn-cs"/>
                </a:endParaRPr>
              </a:p>
            </p:txBody>
          </p:sp>
          <p:sp>
            <p:nvSpPr>
              <p:cNvPr id="28" name="Rectangle: Rounded Corners 48">
                <a:extLst>
                  <a:ext uri="{FF2B5EF4-FFF2-40B4-BE49-F238E27FC236}">
                    <a16:creationId xmlns:a16="http://schemas.microsoft.com/office/drawing/2014/main" id="{0014457C-EB9F-D8EA-292B-7FF0FB038FD3}"/>
                  </a:ext>
                </a:extLst>
              </p:cNvPr>
              <p:cNvSpPr/>
              <p:nvPr/>
            </p:nvSpPr>
            <p:spPr>
              <a:xfrm>
                <a:off x="7609796" y="2627729"/>
                <a:ext cx="5725662" cy="510778"/>
              </a:xfrm>
              <a:prstGeom prst="round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D55835"/>
                    </a:solidFill>
                    <a:effectLst/>
                    <a:uLnTx/>
                    <a:uFillTx/>
                    <a:latin typeface="Avenir Next Demi Bold" panose="020B0503020202020204" pitchFamily="34" charset="0"/>
                    <a:ea typeface="+mn-ea"/>
                    <a:cs typeface="+mn-cs"/>
                  </a:rPr>
                  <a:t>Flight by Reference to Digital Capabilities</a:t>
                </a:r>
              </a:p>
            </p:txBody>
          </p:sp>
        </p:grpSp>
      </p:grpSp>
      <p:grpSp>
        <p:nvGrpSpPr>
          <p:cNvPr id="2" name="Group 1">
            <a:extLst>
              <a:ext uri="{FF2B5EF4-FFF2-40B4-BE49-F238E27FC236}">
                <a16:creationId xmlns:a16="http://schemas.microsoft.com/office/drawing/2014/main" id="{BF0C58FD-2B51-47BD-B2CD-A7E15979006B}"/>
              </a:ext>
            </a:extLst>
          </p:cNvPr>
          <p:cNvGrpSpPr/>
          <p:nvPr/>
        </p:nvGrpSpPr>
        <p:grpSpPr>
          <a:xfrm>
            <a:off x="1452553" y="955314"/>
            <a:ext cx="8965827" cy="2274399"/>
            <a:chOff x="1774754" y="1079144"/>
            <a:chExt cx="8965827" cy="2274399"/>
          </a:xfrm>
        </p:grpSpPr>
        <p:grpSp>
          <p:nvGrpSpPr>
            <p:cNvPr id="4" name="Group 3">
              <a:extLst>
                <a:ext uri="{FF2B5EF4-FFF2-40B4-BE49-F238E27FC236}">
                  <a16:creationId xmlns:a16="http://schemas.microsoft.com/office/drawing/2014/main" id="{301FD1CA-BE88-4EEE-8385-298E999AE7D9}"/>
                </a:ext>
              </a:extLst>
            </p:cNvPr>
            <p:cNvGrpSpPr/>
            <p:nvPr/>
          </p:nvGrpSpPr>
          <p:grpSpPr>
            <a:xfrm>
              <a:off x="1774754" y="1383755"/>
              <a:ext cx="3728432" cy="1969788"/>
              <a:chOff x="1774754" y="1383755"/>
              <a:chExt cx="3728432" cy="1969788"/>
            </a:xfrm>
          </p:grpSpPr>
          <p:grpSp>
            <p:nvGrpSpPr>
              <p:cNvPr id="38" name="Group 37">
                <a:extLst>
                  <a:ext uri="{FF2B5EF4-FFF2-40B4-BE49-F238E27FC236}">
                    <a16:creationId xmlns:a16="http://schemas.microsoft.com/office/drawing/2014/main" id="{A1F25292-E028-87DB-4D56-27551D68EB14}"/>
                  </a:ext>
                </a:extLst>
              </p:cNvPr>
              <p:cNvGrpSpPr/>
              <p:nvPr/>
            </p:nvGrpSpPr>
            <p:grpSpPr>
              <a:xfrm>
                <a:off x="3015682" y="1383755"/>
                <a:ext cx="1343125" cy="1036195"/>
                <a:chOff x="9625336" y="2433759"/>
                <a:chExt cx="2686250" cy="2072389"/>
              </a:xfrm>
            </p:grpSpPr>
            <p:sp>
              <p:nvSpPr>
                <p:cNvPr id="39" name="Rectangle 38">
                  <a:extLst>
                    <a:ext uri="{FF2B5EF4-FFF2-40B4-BE49-F238E27FC236}">
                      <a16:creationId xmlns:a16="http://schemas.microsoft.com/office/drawing/2014/main" id="{40A8A2CB-835A-3F12-B609-A72F6E6B45C9}"/>
                    </a:ext>
                  </a:extLst>
                </p:cNvPr>
                <p:cNvSpPr/>
                <p:nvPr/>
              </p:nvSpPr>
              <p:spPr>
                <a:xfrm>
                  <a:off x="9625336" y="2433759"/>
                  <a:ext cx="2686250"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venir Next Demi Bold" panose="020B0503020202020204" pitchFamily="34" charset="0"/>
                      <a:ea typeface="ＭＳ Ｐゴシック" pitchFamily="-109" charset="-128"/>
                      <a:cs typeface="+mn-cs"/>
                    </a:rPr>
                    <a:t>Visual Flight</a:t>
                  </a:r>
                </a:p>
              </p:txBody>
            </p:sp>
            <p:pic>
              <p:nvPicPr>
                <p:cNvPr id="40" name="Graphic 39" descr="Head with gears">
                  <a:extLst>
                    <a:ext uri="{FF2B5EF4-FFF2-40B4-BE49-F238E27FC236}">
                      <a16:creationId xmlns:a16="http://schemas.microsoft.com/office/drawing/2014/main" id="{18437423-011E-0D2C-06A5-CD2EF8BA322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520729" y="3153464"/>
                  <a:ext cx="1065316" cy="1065318"/>
                </a:xfrm>
                <a:prstGeom prst="rect">
                  <a:avLst/>
                </a:prstGeom>
              </p:spPr>
            </p:pic>
            <p:sp>
              <p:nvSpPr>
                <p:cNvPr id="41" name="TextBox 40">
                  <a:extLst>
                    <a:ext uri="{FF2B5EF4-FFF2-40B4-BE49-F238E27FC236}">
                      <a16:creationId xmlns:a16="http://schemas.microsoft.com/office/drawing/2014/main" id="{FCBCA6D0-4B1C-4CFB-4DD2-95C642E52D32}"/>
                    </a:ext>
                  </a:extLst>
                </p:cNvPr>
                <p:cNvSpPr txBox="1"/>
                <p:nvPr/>
              </p:nvSpPr>
              <p:spPr>
                <a:xfrm>
                  <a:off x="10630698" y="4044484"/>
                  <a:ext cx="818172" cy="461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Pilot</a:t>
                  </a:r>
                </a:p>
              </p:txBody>
            </p:sp>
          </p:grpSp>
          <p:grpSp>
            <p:nvGrpSpPr>
              <p:cNvPr id="3" name="Group 2">
                <a:extLst>
                  <a:ext uri="{FF2B5EF4-FFF2-40B4-BE49-F238E27FC236}">
                    <a16:creationId xmlns:a16="http://schemas.microsoft.com/office/drawing/2014/main" id="{336F92E1-DEBD-462F-9027-63D866CCC009}"/>
                  </a:ext>
                </a:extLst>
              </p:cNvPr>
              <p:cNvGrpSpPr/>
              <p:nvPr/>
            </p:nvGrpSpPr>
            <p:grpSpPr>
              <a:xfrm>
                <a:off x="1774754" y="2159400"/>
                <a:ext cx="3728432" cy="1194143"/>
                <a:chOff x="1774754" y="2159400"/>
                <a:chExt cx="3728432" cy="1194143"/>
              </a:xfrm>
            </p:grpSpPr>
            <p:sp>
              <p:nvSpPr>
                <p:cNvPr id="65" name="Freeform: Shape 37">
                  <a:extLst>
                    <a:ext uri="{FF2B5EF4-FFF2-40B4-BE49-F238E27FC236}">
                      <a16:creationId xmlns:a16="http://schemas.microsoft.com/office/drawing/2014/main" id="{E6815ECB-6698-52C0-560D-758BD68CD26D}"/>
                    </a:ext>
                  </a:extLst>
                </p:cNvPr>
                <p:cNvSpPr/>
                <p:nvPr/>
              </p:nvSpPr>
              <p:spPr bwMode="auto">
                <a:xfrm>
                  <a:off x="1774754" y="2555809"/>
                  <a:ext cx="3728432" cy="797734"/>
                </a:xfrm>
                <a:custGeom>
                  <a:avLst/>
                  <a:gdLst>
                    <a:gd name="connsiteX0" fmla="*/ 0 w 5525311"/>
                    <a:gd name="connsiteY0" fmla="*/ 846307 h 865762"/>
                    <a:gd name="connsiteX1" fmla="*/ 846307 w 5525311"/>
                    <a:gd name="connsiteY1" fmla="*/ 0 h 865762"/>
                    <a:gd name="connsiteX2" fmla="*/ 4659549 w 5525311"/>
                    <a:gd name="connsiteY2" fmla="*/ 0 h 865762"/>
                    <a:gd name="connsiteX3" fmla="*/ 5525311 w 5525311"/>
                    <a:gd name="connsiteY3" fmla="*/ 865762 h 865762"/>
                  </a:gdLst>
                  <a:ahLst/>
                  <a:cxnLst>
                    <a:cxn ang="0">
                      <a:pos x="connsiteX0" y="connsiteY0"/>
                    </a:cxn>
                    <a:cxn ang="0">
                      <a:pos x="connsiteX1" y="connsiteY1"/>
                    </a:cxn>
                    <a:cxn ang="0">
                      <a:pos x="connsiteX2" y="connsiteY2"/>
                    </a:cxn>
                    <a:cxn ang="0">
                      <a:pos x="connsiteX3" y="connsiteY3"/>
                    </a:cxn>
                  </a:cxnLst>
                  <a:rect l="l" t="t" r="r" b="b"/>
                  <a:pathLst>
                    <a:path w="5525311" h="865762">
                      <a:moveTo>
                        <a:pt x="0" y="846307"/>
                      </a:moveTo>
                      <a:lnTo>
                        <a:pt x="846307" y="0"/>
                      </a:lnTo>
                      <a:lnTo>
                        <a:pt x="4659549" y="0"/>
                      </a:lnTo>
                      <a:lnTo>
                        <a:pt x="5525311" y="865762"/>
                      </a:lnTo>
                    </a:path>
                  </a:pathLst>
                </a:custGeom>
                <a:ln w="76200">
                  <a:solidFill>
                    <a:schemeClr val="accent4">
                      <a:lumMod val="75000"/>
                    </a:schemeClr>
                  </a:solidFill>
                  <a:headEnd type="oval" w="med" len="med"/>
                  <a:tailEnd type="oval" w="med" len="med"/>
                </a:ln>
              </p:spPr>
              <p:style>
                <a:lnRef idx="3">
                  <a:schemeClr val="accent2"/>
                </a:lnRef>
                <a:fillRef idx="0">
                  <a:schemeClr val="accent2"/>
                </a:fillRef>
                <a:effectRef idx="2">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54" name="Group 53">
                  <a:extLst>
                    <a:ext uri="{FF2B5EF4-FFF2-40B4-BE49-F238E27FC236}">
                      <a16:creationId xmlns:a16="http://schemas.microsoft.com/office/drawing/2014/main" id="{889B269F-118A-9FA5-8C64-C1C6B40EF581}"/>
                    </a:ext>
                  </a:extLst>
                </p:cNvPr>
                <p:cNvGrpSpPr/>
                <p:nvPr/>
              </p:nvGrpSpPr>
              <p:grpSpPr>
                <a:xfrm>
                  <a:off x="2961619" y="2159400"/>
                  <a:ext cx="1485344" cy="792818"/>
                  <a:chOff x="7713756" y="4847749"/>
                  <a:chExt cx="2970688" cy="1585636"/>
                </a:xfrm>
                <a:solidFill>
                  <a:schemeClr val="tx1"/>
                </a:solidFill>
              </p:grpSpPr>
              <p:pic>
                <p:nvPicPr>
                  <p:cNvPr id="56" name="Graphic 55" descr="Eyes">
                    <a:extLst>
                      <a:ext uri="{FF2B5EF4-FFF2-40B4-BE49-F238E27FC236}">
                        <a16:creationId xmlns:a16="http://schemas.microsoft.com/office/drawing/2014/main" id="{9BBB8146-0B80-595E-AA6B-0AE5D4787121}"/>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713756" y="4847749"/>
                    <a:ext cx="1585636" cy="1585636"/>
                  </a:xfrm>
                  <a:prstGeom prst="rect">
                    <a:avLst/>
                  </a:prstGeom>
                </p:spPr>
              </p:pic>
              <p:pic>
                <p:nvPicPr>
                  <p:cNvPr id="57" name="Graphic 56" descr="Ear with solid fill">
                    <a:extLst>
                      <a:ext uri="{FF2B5EF4-FFF2-40B4-BE49-F238E27FC236}">
                        <a16:creationId xmlns:a16="http://schemas.microsoft.com/office/drawing/2014/main" id="{2F31CCF8-0971-679E-6D04-F01625D2B351}"/>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9567164" y="5054565"/>
                    <a:ext cx="1117280" cy="1117280"/>
                  </a:xfrm>
                  <a:prstGeom prst="rect">
                    <a:avLst/>
                  </a:prstGeom>
                </p:spPr>
              </p:pic>
            </p:grpSp>
          </p:grpSp>
        </p:grpSp>
        <p:grpSp>
          <p:nvGrpSpPr>
            <p:cNvPr id="21" name="Group 20">
              <a:extLst>
                <a:ext uri="{FF2B5EF4-FFF2-40B4-BE49-F238E27FC236}">
                  <a16:creationId xmlns:a16="http://schemas.microsoft.com/office/drawing/2014/main" id="{B973F70F-0FA0-3FF0-5EAB-C0A7295D0845}"/>
                </a:ext>
              </a:extLst>
            </p:cNvPr>
            <p:cNvGrpSpPr/>
            <p:nvPr/>
          </p:nvGrpSpPr>
          <p:grpSpPr>
            <a:xfrm>
              <a:off x="6183265" y="1079144"/>
              <a:ext cx="4557316" cy="1538707"/>
              <a:chOff x="6820575" y="1231041"/>
              <a:chExt cx="4557316" cy="1375273"/>
            </a:xfrm>
          </p:grpSpPr>
          <p:sp>
            <p:nvSpPr>
              <p:cNvPr id="22" name="Rectangle 21">
                <a:extLst>
                  <a:ext uri="{FF2B5EF4-FFF2-40B4-BE49-F238E27FC236}">
                    <a16:creationId xmlns:a16="http://schemas.microsoft.com/office/drawing/2014/main" id="{719EC041-3E2A-7322-17F2-59E66B19DA8B}"/>
                  </a:ext>
                </a:extLst>
              </p:cNvPr>
              <p:cNvSpPr/>
              <p:nvPr/>
            </p:nvSpPr>
            <p:spPr>
              <a:xfrm>
                <a:off x="6820576" y="1560987"/>
                <a:ext cx="4557315" cy="1045327"/>
              </a:xfrm>
              <a:prstGeom prst="rect">
                <a:avLst/>
              </a:prstGeom>
            </p:spPr>
            <p:txBody>
              <a:bodyPr wrap="square">
                <a:spAutoFit/>
              </a:bodyPr>
              <a:lstStyle/>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Pilot is the separator (see and avoid)</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Limited to no intent sharing</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No conflict management technology required</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Cooperative through human interpretation &amp; judgment</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Limited to no dependence on traffic m</a:t>
                </a:r>
                <a:r>
                  <a:rPr kumimoji="0" lang="en-US" sz="1400" b="0" i="0" u="none" strike="noStrike" kern="1200" cap="none" spc="0" normalizeH="0" baseline="0" noProof="0" err="1">
                    <a:ln>
                      <a:noFill/>
                    </a:ln>
                    <a:solidFill>
                      <a:prstClr val="black"/>
                    </a:solidFill>
                    <a:effectLst/>
                    <a:uLnTx/>
                    <a:uFillTx/>
                    <a:latin typeface="Avenir Next Medium" panose="020B0503020202020204" pitchFamily="34" charset="0"/>
                    <a:ea typeface="ＭＳ Ｐゴシック" pitchFamily="-109" charset="-128"/>
                    <a:cs typeface="+mn-cs"/>
                  </a:rPr>
                  <a:t>anagement</a:t>
                </a:r>
                <a:endPar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endParaRPr>
              </a:p>
            </p:txBody>
          </p:sp>
          <p:sp>
            <p:nvSpPr>
              <p:cNvPr id="23" name="Rectangle: Rounded Corners 44">
                <a:extLst>
                  <a:ext uri="{FF2B5EF4-FFF2-40B4-BE49-F238E27FC236}">
                    <a16:creationId xmlns:a16="http://schemas.microsoft.com/office/drawing/2014/main" id="{EC270B8B-6B8D-A271-C519-C88E2A784E59}"/>
                  </a:ext>
                </a:extLst>
              </p:cNvPr>
              <p:cNvSpPr/>
              <p:nvPr/>
            </p:nvSpPr>
            <p:spPr>
              <a:xfrm>
                <a:off x="6820575" y="1231041"/>
                <a:ext cx="4116044" cy="365222"/>
              </a:xfrm>
              <a:prstGeom prst="round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C000">
                        <a:lumMod val="75000"/>
                      </a:srgbClr>
                    </a:solidFill>
                    <a:effectLst/>
                    <a:uLnTx/>
                    <a:uFillTx/>
                    <a:latin typeface="Avenir Next Demi Bold" panose="020B0503020202020204" pitchFamily="34" charset="0"/>
                    <a:ea typeface="+mn-ea"/>
                    <a:cs typeface="+mn-cs"/>
                  </a:rPr>
                  <a:t>Flight by Reference to Visual Cues</a:t>
                </a:r>
              </a:p>
            </p:txBody>
          </p:sp>
        </p:grpSp>
      </p:grpSp>
      <p:grpSp>
        <p:nvGrpSpPr>
          <p:cNvPr id="29" name="Group 28">
            <a:extLst>
              <a:ext uri="{FF2B5EF4-FFF2-40B4-BE49-F238E27FC236}">
                <a16:creationId xmlns:a16="http://schemas.microsoft.com/office/drawing/2014/main" id="{7E1001FC-32BB-4127-BA66-478F184556EB}"/>
              </a:ext>
            </a:extLst>
          </p:cNvPr>
          <p:cNvGrpSpPr/>
          <p:nvPr/>
        </p:nvGrpSpPr>
        <p:grpSpPr>
          <a:xfrm>
            <a:off x="1432827" y="4290305"/>
            <a:ext cx="9716747" cy="2306657"/>
            <a:chOff x="1760666" y="4195196"/>
            <a:chExt cx="9716747" cy="2306657"/>
          </a:xfrm>
        </p:grpSpPr>
        <p:grpSp>
          <p:nvGrpSpPr>
            <p:cNvPr id="24" name="Group 23">
              <a:extLst>
                <a:ext uri="{FF2B5EF4-FFF2-40B4-BE49-F238E27FC236}">
                  <a16:creationId xmlns:a16="http://schemas.microsoft.com/office/drawing/2014/main" id="{0B14960E-BAF4-4C18-9D69-80D9114B9161}"/>
                </a:ext>
              </a:extLst>
            </p:cNvPr>
            <p:cNvGrpSpPr/>
            <p:nvPr/>
          </p:nvGrpSpPr>
          <p:grpSpPr>
            <a:xfrm>
              <a:off x="1760666" y="4195196"/>
              <a:ext cx="3728432" cy="2140356"/>
              <a:chOff x="1760666" y="4195196"/>
              <a:chExt cx="3728432" cy="2140356"/>
            </a:xfrm>
          </p:grpSpPr>
          <p:grpSp>
            <p:nvGrpSpPr>
              <p:cNvPr id="42" name="Group 41">
                <a:extLst>
                  <a:ext uri="{FF2B5EF4-FFF2-40B4-BE49-F238E27FC236}">
                    <a16:creationId xmlns:a16="http://schemas.microsoft.com/office/drawing/2014/main" id="{814394AC-340C-60A7-5042-B611A4F77BB5}"/>
                  </a:ext>
                </a:extLst>
              </p:cNvPr>
              <p:cNvGrpSpPr/>
              <p:nvPr/>
            </p:nvGrpSpPr>
            <p:grpSpPr>
              <a:xfrm>
                <a:off x="2683808" y="5357402"/>
                <a:ext cx="1901097" cy="978150"/>
                <a:chOff x="9084621" y="10792078"/>
                <a:chExt cx="3802192" cy="1956299"/>
              </a:xfrm>
            </p:grpSpPr>
            <p:sp>
              <p:nvSpPr>
                <p:cNvPr id="43" name="Rectangle 42">
                  <a:extLst>
                    <a:ext uri="{FF2B5EF4-FFF2-40B4-BE49-F238E27FC236}">
                      <a16:creationId xmlns:a16="http://schemas.microsoft.com/office/drawing/2014/main" id="{45E7BDBE-5757-46B9-82A5-F1B9AB711E6C}"/>
                    </a:ext>
                  </a:extLst>
                </p:cNvPr>
                <p:cNvSpPr/>
                <p:nvPr/>
              </p:nvSpPr>
              <p:spPr>
                <a:xfrm>
                  <a:off x="9084621" y="10792078"/>
                  <a:ext cx="3802192"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venir Next Demi Bold" panose="020B0503020202020204" pitchFamily="34" charset="0"/>
                      <a:ea typeface="ＭＳ Ｐゴシック" pitchFamily="-109" charset="-128"/>
                      <a:cs typeface="+mn-cs"/>
                    </a:rPr>
                    <a:t>Instrument Flight</a:t>
                  </a:r>
                </a:p>
              </p:txBody>
            </p:sp>
            <p:pic>
              <p:nvPicPr>
                <p:cNvPr id="44" name="Graphic 43" descr="Head with gears">
                  <a:extLst>
                    <a:ext uri="{FF2B5EF4-FFF2-40B4-BE49-F238E27FC236}">
                      <a16:creationId xmlns:a16="http://schemas.microsoft.com/office/drawing/2014/main" id="{0232BC43-F021-9022-2C9C-FD225AB23B0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05322" y="11407146"/>
                  <a:ext cx="1065318" cy="1065316"/>
                </a:xfrm>
                <a:prstGeom prst="rect">
                  <a:avLst/>
                </a:prstGeom>
              </p:spPr>
            </p:pic>
            <p:pic>
              <p:nvPicPr>
                <p:cNvPr id="45" name="Graphic 44" descr="Head with gears">
                  <a:extLst>
                    <a:ext uri="{FF2B5EF4-FFF2-40B4-BE49-F238E27FC236}">
                      <a16:creationId xmlns:a16="http://schemas.microsoft.com/office/drawing/2014/main" id="{88FD4049-0917-7BD4-C7F2-10A6AAC1EBB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794347" y="11392668"/>
                  <a:ext cx="1065317" cy="1065317"/>
                </a:xfrm>
                <a:prstGeom prst="rect">
                  <a:avLst/>
                </a:prstGeom>
              </p:spPr>
            </p:pic>
            <p:sp>
              <p:nvSpPr>
                <p:cNvPr id="46" name="TextBox 45">
                  <a:extLst>
                    <a:ext uri="{FF2B5EF4-FFF2-40B4-BE49-F238E27FC236}">
                      <a16:creationId xmlns:a16="http://schemas.microsoft.com/office/drawing/2014/main" id="{8679D517-F95B-28C6-DBDE-8DB410F97C93}"/>
                    </a:ext>
                  </a:extLst>
                </p:cNvPr>
                <p:cNvSpPr txBox="1"/>
                <p:nvPr/>
              </p:nvSpPr>
              <p:spPr>
                <a:xfrm>
                  <a:off x="10092676" y="12286713"/>
                  <a:ext cx="795732" cy="461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Pilot</a:t>
                  </a:r>
                </a:p>
              </p:txBody>
            </p:sp>
            <p:sp>
              <p:nvSpPr>
                <p:cNvPr id="47" name="TextBox 46">
                  <a:extLst>
                    <a:ext uri="{FF2B5EF4-FFF2-40B4-BE49-F238E27FC236}">
                      <a16:creationId xmlns:a16="http://schemas.microsoft.com/office/drawing/2014/main" id="{305B248C-7A10-0AA3-9230-5EA94F922B5B}"/>
                    </a:ext>
                  </a:extLst>
                </p:cNvPr>
                <p:cNvSpPr txBox="1"/>
                <p:nvPr/>
              </p:nvSpPr>
              <p:spPr>
                <a:xfrm>
                  <a:off x="10949842" y="12286713"/>
                  <a:ext cx="738024" cy="461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ＭＳ Ｐゴシック" pitchFamily="-109" charset="-128"/>
                      <a:cs typeface="+mn-cs"/>
                    </a:rPr>
                    <a:t>ATC</a:t>
                  </a:r>
                </a:p>
              </p:txBody>
            </p:sp>
          </p:grpSp>
          <p:sp>
            <p:nvSpPr>
              <p:cNvPr id="74" name="Freeform: Shape 37">
                <a:extLst>
                  <a:ext uri="{FF2B5EF4-FFF2-40B4-BE49-F238E27FC236}">
                    <a16:creationId xmlns:a16="http://schemas.microsoft.com/office/drawing/2014/main" id="{BA012A99-896D-A30A-7C3F-9538D7B3634C}"/>
                  </a:ext>
                </a:extLst>
              </p:cNvPr>
              <p:cNvSpPr/>
              <p:nvPr/>
            </p:nvSpPr>
            <p:spPr bwMode="auto">
              <a:xfrm flipV="1">
                <a:off x="1760666" y="4195196"/>
                <a:ext cx="3728432" cy="716110"/>
              </a:xfrm>
              <a:custGeom>
                <a:avLst/>
                <a:gdLst>
                  <a:gd name="connsiteX0" fmla="*/ 0 w 5525311"/>
                  <a:gd name="connsiteY0" fmla="*/ 846307 h 865762"/>
                  <a:gd name="connsiteX1" fmla="*/ 846307 w 5525311"/>
                  <a:gd name="connsiteY1" fmla="*/ 0 h 865762"/>
                  <a:gd name="connsiteX2" fmla="*/ 4659549 w 5525311"/>
                  <a:gd name="connsiteY2" fmla="*/ 0 h 865762"/>
                  <a:gd name="connsiteX3" fmla="*/ 5525311 w 5525311"/>
                  <a:gd name="connsiteY3" fmla="*/ 865762 h 865762"/>
                </a:gdLst>
                <a:ahLst/>
                <a:cxnLst>
                  <a:cxn ang="0">
                    <a:pos x="connsiteX0" y="connsiteY0"/>
                  </a:cxn>
                  <a:cxn ang="0">
                    <a:pos x="connsiteX1" y="connsiteY1"/>
                  </a:cxn>
                  <a:cxn ang="0">
                    <a:pos x="connsiteX2" y="connsiteY2"/>
                  </a:cxn>
                  <a:cxn ang="0">
                    <a:pos x="connsiteX3" y="connsiteY3"/>
                  </a:cxn>
                </a:cxnLst>
                <a:rect l="l" t="t" r="r" b="b"/>
                <a:pathLst>
                  <a:path w="5525311" h="865762">
                    <a:moveTo>
                      <a:pt x="0" y="846307"/>
                    </a:moveTo>
                    <a:lnTo>
                      <a:pt x="846307" y="0"/>
                    </a:lnTo>
                    <a:lnTo>
                      <a:pt x="4659549" y="0"/>
                    </a:lnTo>
                    <a:lnTo>
                      <a:pt x="5525311" y="865762"/>
                    </a:lnTo>
                  </a:path>
                </a:pathLst>
              </a:custGeom>
              <a:ln w="76200">
                <a:solidFill>
                  <a:schemeClr val="accent1">
                    <a:lumMod val="75000"/>
                  </a:schemeClr>
                </a:solidFill>
                <a:headEnd type="oval" w="med" len="med"/>
                <a:tailEnd type="oval" w="med" len="med"/>
              </a:ln>
            </p:spPr>
            <p:style>
              <a:lnRef idx="3">
                <a:schemeClr val="accent2"/>
              </a:lnRef>
              <a:fillRef idx="0">
                <a:schemeClr val="accent2"/>
              </a:fillRef>
              <a:effectRef idx="2">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grpSp>
            <p:nvGrpSpPr>
              <p:cNvPr id="48" name="Group 47">
                <a:extLst>
                  <a:ext uri="{FF2B5EF4-FFF2-40B4-BE49-F238E27FC236}">
                    <a16:creationId xmlns:a16="http://schemas.microsoft.com/office/drawing/2014/main" id="{1793DFF4-1DC1-F78A-4631-DF8F5CDE9F3A}"/>
                  </a:ext>
                </a:extLst>
              </p:cNvPr>
              <p:cNvGrpSpPr/>
              <p:nvPr/>
            </p:nvGrpSpPr>
            <p:grpSpPr>
              <a:xfrm>
                <a:off x="2921664" y="4620036"/>
                <a:ext cx="1427775" cy="694756"/>
                <a:chOff x="9595916" y="9267935"/>
                <a:chExt cx="2855548" cy="1389512"/>
              </a:xfrm>
            </p:grpSpPr>
            <p:grpSp>
              <p:nvGrpSpPr>
                <p:cNvPr id="50" name="Group 49">
                  <a:extLst>
                    <a:ext uri="{FF2B5EF4-FFF2-40B4-BE49-F238E27FC236}">
                      <a16:creationId xmlns:a16="http://schemas.microsoft.com/office/drawing/2014/main" id="{FA52A29B-4555-7D2A-C723-13BBFA51D4B3}"/>
                    </a:ext>
                  </a:extLst>
                </p:cNvPr>
                <p:cNvGrpSpPr/>
                <p:nvPr/>
              </p:nvGrpSpPr>
              <p:grpSpPr>
                <a:xfrm>
                  <a:off x="11127077" y="9496807"/>
                  <a:ext cx="1324387" cy="1087489"/>
                  <a:chOff x="7136897" y="8104954"/>
                  <a:chExt cx="5610728" cy="4275952"/>
                </a:xfrm>
              </p:grpSpPr>
              <p:pic>
                <p:nvPicPr>
                  <p:cNvPr id="52" name="Picture 51" descr="A picture containing diagram&#10;&#10;Description automatically generated">
                    <a:extLst>
                      <a:ext uri="{FF2B5EF4-FFF2-40B4-BE49-F238E27FC236}">
                        <a16:creationId xmlns:a16="http://schemas.microsoft.com/office/drawing/2014/main" id="{332452E6-47D7-2652-B671-7A83B441975A}"/>
                      </a:ext>
                    </a:extLst>
                  </p:cNvPr>
                  <p:cNvPicPr>
                    <a:picLocks noChangeAspect="1"/>
                  </p:cNvPicPr>
                  <p:nvPr/>
                </p:nvPicPr>
                <p:blipFill>
                  <a:blip r:embed="rId16" cstate="screen">
                    <a:extLst>
                      <a:ext uri="{28A0092B-C50C-407E-A947-70E740481C1C}">
                        <a14:useLocalDpi xmlns:a14="http://schemas.microsoft.com/office/drawing/2010/main"/>
                      </a:ext>
                      <a:ext uri="{837473B0-CC2E-450A-ABE3-18F120FF3D39}">
                        <a1611:picAttrSrcUrl xmlns:a1611="http://schemas.microsoft.com/office/drawing/2016/11/main" r:id="rId17"/>
                      </a:ext>
                    </a:extLst>
                  </a:blip>
                  <a:stretch>
                    <a:fillRect/>
                  </a:stretch>
                </p:blipFill>
                <p:spPr>
                  <a:xfrm>
                    <a:off x="7339044" y="8266195"/>
                    <a:ext cx="5206425" cy="3158666"/>
                  </a:xfrm>
                  <a:prstGeom prst="rect">
                    <a:avLst/>
                  </a:prstGeom>
                  <a:ln>
                    <a:solidFill>
                      <a:srgbClr val="EFC300"/>
                    </a:solidFill>
                  </a:ln>
                </p:spPr>
              </p:pic>
              <p:pic>
                <p:nvPicPr>
                  <p:cNvPr id="53" name="Picture 52" descr="A picture containing text, monitor, electronics, computer&#10;&#10;Description automatically generated">
                    <a:extLst>
                      <a:ext uri="{FF2B5EF4-FFF2-40B4-BE49-F238E27FC236}">
                        <a16:creationId xmlns:a16="http://schemas.microsoft.com/office/drawing/2014/main" id="{6C291517-6F29-1D8D-22EB-EDCF82BB462B}"/>
                      </a:ext>
                    </a:extLst>
                  </p:cNvPr>
                  <p:cNvPicPr>
                    <a:picLocks noChangeAspect="1"/>
                  </p:cNvPicPr>
                  <p:nvPr/>
                </p:nvPicPr>
                <p:blipFill>
                  <a:blip r:embed="rId18" cstate="screen">
                    <a:extLst>
                      <a:ext uri="{28A0092B-C50C-407E-A947-70E740481C1C}">
                        <a14:useLocalDpi xmlns:a14="http://schemas.microsoft.com/office/drawing/2010/main"/>
                      </a:ext>
                      <a:ext uri="{837473B0-CC2E-450A-ABE3-18F120FF3D39}">
                        <a1611:picAttrSrcUrl xmlns:a1611="http://schemas.microsoft.com/office/drawing/2016/11/main" r:id="rId19"/>
                      </a:ext>
                    </a:extLst>
                  </a:blip>
                  <a:stretch>
                    <a:fillRect/>
                  </a:stretch>
                </p:blipFill>
                <p:spPr>
                  <a:xfrm>
                    <a:off x="7136897" y="8104954"/>
                    <a:ext cx="5610728" cy="4275952"/>
                  </a:xfrm>
                  <a:prstGeom prst="rect">
                    <a:avLst/>
                  </a:prstGeom>
                  <a:ln>
                    <a:noFill/>
                  </a:ln>
                </p:spPr>
              </p:pic>
            </p:grpSp>
            <p:pic>
              <p:nvPicPr>
                <p:cNvPr id="51" name="Picture 50">
                  <a:extLst>
                    <a:ext uri="{FF2B5EF4-FFF2-40B4-BE49-F238E27FC236}">
                      <a16:creationId xmlns:a16="http://schemas.microsoft.com/office/drawing/2014/main" id="{14294F1C-3D98-9B32-E5DA-066ED781EFAA}"/>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9595916" y="9267935"/>
                  <a:ext cx="1389511" cy="1389512"/>
                </a:xfrm>
                <a:prstGeom prst="rect">
                  <a:avLst/>
                </a:prstGeom>
                <a:ln>
                  <a:noFill/>
                </a:ln>
              </p:spPr>
            </p:pic>
          </p:grpSp>
        </p:grpSp>
        <p:grpSp>
          <p:nvGrpSpPr>
            <p:cNvPr id="32" name="Group 31">
              <a:extLst>
                <a:ext uri="{FF2B5EF4-FFF2-40B4-BE49-F238E27FC236}">
                  <a16:creationId xmlns:a16="http://schemas.microsoft.com/office/drawing/2014/main" id="{E90E76B5-C2EF-BF6D-5911-14868C44CD99}"/>
                </a:ext>
              </a:extLst>
            </p:cNvPr>
            <p:cNvGrpSpPr/>
            <p:nvPr/>
          </p:nvGrpSpPr>
          <p:grpSpPr>
            <a:xfrm>
              <a:off x="6183265" y="4969978"/>
              <a:ext cx="5294148" cy="1531875"/>
              <a:chOff x="6454516" y="5142413"/>
              <a:chExt cx="5294148" cy="1657493"/>
            </a:xfrm>
          </p:grpSpPr>
          <p:sp>
            <p:nvSpPr>
              <p:cNvPr id="34" name="Rectangle 33">
                <a:extLst>
                  <a:ext uri="{FF2B5EF4-FFF2-40B4-BE49-F238E27FC236}">
                    <a16:creationId xmlns:a16="http://schemas.microsoft.com/office/drawing/2014/main" id="{B3D09779-526E-8062-B922-AAD3638912AA}"/>
                  </a:ext>
                </a:extLst>
              </p:cNvPr>
              <p:cNvSpPr/>
              <p:nvPr/>
            </p:nvSpPr>
            <p:spPr>
              <a:xfrm>
                <a:off x="6454516" y="5534448"/>
                <a:ext cx="5294148" cy="1265458"/>
              </a:xfrm>
              <a:prstGeom prst="rect">
                <a:avLst/>
              </a:prstGeom>
            </p:spPr>
            <p:txBody>
              <a:bodyPr wrap="square">
                <a:spAutoFit/>
              </a:bodyPr>
              <a:lstStyle/>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a:ea typeface="ＭＳ Ｐゴシック" pitchFamily="-109" charset="-128"/>
                    <a:cs typeface="+mn-cs"/>
                  </a:rPr>
                  <a:t>ATC is the separator</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a:ea typeface="ＭＳ Ｐゴシック" pitchFamily="-109" charset="-128"/>
                    <a:cs typeface="+mn-cs"/>
                  </a:rPr>
                  <a:t>Intent sharing with ATC, not with other IFRs</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a:ea typeface="ＭＳ Ｐゴシック" pitchFamily="-109" charset="-128"/>
                    <a:cs typeface="+mn-cs"/>
                  </a:rPr>
                  <a:t>Technology dependence (communications, navigation, surveillance)</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Cooperation through centralized control</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venir Next Medium" panose="020B0503020202020204" pitchFamily="34" charset="0"/>
                    <a:ea typeface="ＭＳ Ｐゴシック" pitchFamily="-109" charset="-128"/>
                    <a:cs typeface="+mn-cs"/>
                  </a:rPr>
                  <a:t>Integrated with traffic management</a:t>
                </a:r>
              </a:p>
            </p:txBody>
          </p:sp>
          <p:sp>
            <p:nvSpPr>
              <p:cNvPr id="35" name="Rectangle: Rounded Corners 46">
                <a:extLst>
                  <a:ext uri="{FF2B5EF4-FFF2-40B4-BE49-F238E27FC236}">
                    <a16:creationId xmlns:a16="http://schemas.microsoft.com/office/drawing/2014/main" id="{261FE910-F067-ED0A-5CF4-53E57C36A53C}"/>
                  </a:ext>
                </a:extLst>
              </p:cNvPr>
              <p:cNvSpPr/>
              <p:nvPr/>
            </p:nvSpPr>
            <p:spPr>
              <a:xfrm>
                <a:off x="6454516" y="5142413"/>
                <a:ext cx="5294148" cy="442131"/>
              </a:xfrm>
              <a:prstGeom prst="round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472C4">
                        <a:lumMod val="75000"/>
                      </a:srgbClr>
                    </a:solidFill>
                    <a:effectLst/>
                    <a:uLnTx/>
                    <a:uFillTx/>
                    <a:latin typeface="Avenir Next Demi Bold" panose="020B0503020202020204" pitchFamily="34" charset="0"/>
                    <a:ea typeface="+mn-ea"/>
                    <a:cs typeface="+mn-cs"/>
                  </a:rPr>
                  <a:t>Flight by Reference to Instruments and ATC Services</a:t>
                </a:r>
              </a:p>
            </p:txBody>
          </p:sp>
        </p:grpSp>
      </p:grpSp>
      <p:sp>
        <p:nvSpPr>
          <p:cNvPr id="31" name="Title 30">
            <a:extLst>
              <a:ext uri="{FF2B5EF4-FFF2-40B4-BE49-F238E27FC236}">
                <a16:creationId xmlns:a16="http://schemas.microsoft.com/office/drawing/2014/main" id="{0FD480E7-7B2C-4E62-81D2-D6B894D18BA0}"/>
              </a:ext>
            </a:extLst>
          </p:cNvPr>
          <p:cNvSpPr>
            <a:spLocks noGrp="1"/>
          </p:cNvSpPr>
          <p:nvPr>
            <p:ph type="title"/>
          </p:nvPr>
        </p:nvSpPr>
        <p:spPr>
          <a:xfrm>
            <a:off x="136762" y="179196"/>
            <a:ext cx="10843684" cy="590931"/>
          </a:xfrm>
        </p:spPr>
        <p:txBody>
          <a:bodyPr/>
          <a:lstStyle/>
          <a:p>
            <a:r>
              <a:rPr lang="en-US" sz="3600" b="0">
                <a:solidFill>
                  <a:schemeClr val="tx1"/>
                </a:solidFill>
                <a:latin typeface="+mn-lt"/>
              </a:rPr>
              <a:t>We’re Exploring a </a:t>
            </a:r>
            <a:r>
              <a:rPr lang="en-US" sz="3600" b="0" i="1" u="sng">
                <a:solidFill>
                  <a:schemeClr val="tx1"/>
                </a:solidFill>
                <a:latin typeface="+mn-lt"/>
              </a:rPr>
              <a:t>Routine Digital </a:t>
            </a:r>
            <a:r>
              <a:rPr lang="en-US" sz="3600" b="0">
                <a:solidFill>
                  <a:schemeClr val="tx1"/>
                </a:solidFill>
                <a:latin typeface="+mn-lt"/>
              </a:rPr>
              <a:t>Operating Mode</a:t>
            </a:r>
            <a:endParaRPr lang="en-US" sz="3600">
              <a:solidFill>
                <a:schemeClr val="tx1"/>
              </a:solidFill>
              <a:latin typeface="+mn-lt"/>
            </a:endParaRPr>
          </a:p>
        </p:txBody>
      </p:sp>
    </p:spTree>
    <p:extLst>
      <p:ext uri="{BB962C8B-B14F-4D97-AF65-F5344CB8AC3E}">
        <p14:creationId xmlns:p14="http://schemas.microsoft.com/office/powerpoint/2010/main" val="2725372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 fill="hold"/>
                                        <p:tgtEl>
                                          <p:spTgt spid="5"/>
                                        </p:tgtEl>
                                        <p:attrNameLst>
                                          <p:attrName>ppt_x</p:attrName>
                                        </p:attrNameLst>
                                      </p:cBhvr>
                                      <p:tavLst>
                                        <p:tav tm="0">
                                          <p:val>
                                            <p:strVal val="0-#ppt_w/2"/>
                                          </p:val>
                                        </p:tav>
                                        <p:tav tm="100000">
                                          <p:val>
                                            <p:strVal val="#ppt_x"/>
                                          </p:val>
                                        </p:tav>
                                      </p:tavLst>
                                    </p:anim>
                                    <p:anim calcmode="lin" valueType="num">
                                      <p:cBhvr additive="base">
                                        <p:cTn id="13" dur="1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510"/>
                            </p:stCondLst>
                            <p:childTnLst>
                              <p:par>
                                <p:cTn id="15" presetID="2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a:extLst>
              <a:ext uri="{FF2B5EF4-FFF2-40B4-BE49-F238E27FC236}">
                <a16:creationId xmlns:a16="http://schemas.microsoft.com/office/drawing/2014/main" id="{53288787-D06E-B8B9-1B3E-A9F8799D95B0}"/>
              </a:ext>
            </a:extLst>
          </p:cNvPr>
          <p:cNvGrpSpPr/>
          <p:nvPr/>
        </p:nvGrpSpPr>
        <p:grpSpPr>
          <a:xfrm>
            <a:off x="4892294" y="911840"/>
            <a:ext cx="2404118" cy="4021143"/>
            <a:chOff x="4892294" y="911840"/>
            <a:chExt cx="2404118" cy="4021143"/>
          </a:xfrm>
        </p:grpSpPr>
        <p:sp>
          <p:nvSpPr>
            <p:cNvPr id="98" name="Rectangle: Rounded Corners 97">
              <a:extLst>
                <a:ext uri="{FF2B5EF4-FFF2-40B4-BE49-F238E27FC236}">
                  <a16:creationId xmlns:a16="http://schemas.microsoft.com/office/drawing/2014/main" id="{0B7A4208-5180-422B-8AE9-B9B3D05D514D}"/>
                </a:ext>
              </a:extLst>
            </p:cNvPr>
            <p:cNvSpPr/>
            <p:nvPr/>
          </p:nvSpPr>
          <p:spPr>
            <a:xfrm>
              <a:off x="4892294" y="911840"/>
              <a:ext cx="2404118" cy="4021143"/>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Essential Elements</a:t>
              </a: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Rectangle: Rounded Corners 95">
              <a:extLst>
                <a:ext uri="{FF2B5EF4-FFF2-40B4-BE49-F238E27FC236}">
                  <a16:creationId xmlns:a16="http://schemas.microsoft.com/office/drawing/2014/main" id="{C7F45254-0523-4784-B3C8-19ACF1AD44F6}"/>
                </a:ext>
              </a:extLst>
            </p:cNvPr>
            <p:cNvSpPr/>
            <p:nvPr/>
          </p:nvSpPr>
          <p:spPr>
            <a:xfrm>
              <a:off x="5188284" y="1821620"/>
              <a:ext cx="1812140" cy="662970"/>
            </a:xfrm>
            <a:prstGeom prst="roundRect">
              <a:avLst>
                <a:gd name="adj" fmla="val 10500"/>
              </a:avLst>
            </a:prstGeom>
            <a:solidFill>
              <a:srgbClr val="92D050">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Information Services &amp; Connectivity</a:t>
              </a:r>
            </a:p>
          </p:txBody>
        </p:sp>
        <p:sp>
          <p:nvSpPr>
            <p:cNvPr id="94" name="Rectangle: Rounded Corners 93">
              <a:extLst>
                <a:ext uri="{FF2B5EF4-FFF2-40B4-BE49-F238E27FC236}">
                  <a16:creationId xmlns:a16="http://schemas.microsoft.com/office/drawing/2014/main" id="{A43015D8-6617-43FD-A3A9-EA378DEF06C6}"/>
                </a:ext>
              </a:extLst>
            </p:cNvPr>
            <p:cNvSpPr/>
            <p:nvPr/>
          </p:nvSpPr>
          <p:spPr>
            <a:xfrm>
              <a:off x="5188284" y="2575990"/>
              <a:ext cx="1812140" cy="662970"/>
            </a:xfrm>
            <a:prstGeom prst="roundRect">
              <a:avLst>
                <a:gd name="adj" fmla="val 10500"/>
              </a:avLst>
            </a:prstGeom>
            <a:solidFill>
              <a:srgbClr val="92D050">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Shared Traffic &amp; Intent Awareness</a:t>
              </a:r>
            </a:p>
          </p:txBody>
        </p:sp>
        <p:sp>
          <p:nvSpPr>
            <p:cNvPr id="92" name="Rectangle: Rounded Corners 91">
              <a:extLst>
                <a:ext uri="{FF2B5EF4-FFF2-40B4-BE49-F238E27FC236}">
                  <a16:creationId xmlns:a16="http://schemas.microsoft.com/office/drawing/2014/main" id="{8D3359E3-7257-49DB-BD6C-1252A00BF6E3}"/>
                </a:ext>
              </a:extLst>
            </p:cNvPr>
            <p:cNvSpPr/>
            <p:nvPr/>
          </p:nvSpPr>
          <p:spPr>
            <a:xfrm>
              <a:off x="5188284" y="3330360"/>
              <a:ext cx="1812140" cy="662970"/>
            </a:xfrm>
            <a:prstGeom prst="roundRect">
              <a:avLst>
                <a:gd name="adj" fmla="val 10500"/>
              </a:avLst>
            </a:prstGeom>
            <a:solidFill>
              <a:srgbClr val="92D050">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Cooperative Practices</a:t>
              </a:r>
            </a:p>
          </p:txBody>
        </p:sp>
        <p:sp>
          <p:nvSpPr>
            <p:cNvPr id="90" name="Rectangle: Rounded Corners 89">
              <a:extLst>
                <a:ext uri="{FF2B5EF4-FFF2-40B4-BE49-F238E27FC236}">
                  <a16:creationId xmlns:a16="http://schemas.microsoft.com/office/drawing/2014/main" id="{BD199B2C-91D9-4CF8-9D88-F85CEDA6BF5D}"/>
                </a:ext>
              </a:extLst>
            </p:cNvPr>
            <p:cNvSpPr/>
            <p:nvPr/>
          </p:nvSpPr>
          <p:spPr>
            <a:xfrm>
              <a:off x="5188283" y="4084730"/>
              <a:ext cx="1812140" cy="662970"/>
            </a:xfrm>
            <a:prstGeom prst="roundRect">
              <a:avLst>
                <a:gd name="adj" fmla="val 10500"/>
              </a:avLst>
            </a:prstGeom>
            <a:solidFill>
              <a:srgbClr val="92D050">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Automated Conflict Management Capabilities</a:t>
              </a:r>
            </a:p>
          </p:txBody>
        </p:sp>
      </p:grpSp>
      <p:sp>
        <p:nvSpPr>
          <p:cNvPr id="2" name="Title 1">
            <a:extLst>
              <a:ext uri="{FF2B5EF4-FFF2-40B4-BE49-F238E27FC236}">
                <a16:creationId xmlns:a16="http://schemas.microsoft.com/office/drawing/2014/main" id="{72B10413-3F0F-4B2E-A597-59CE54C28024}"/>
              </a:ext>
            </a:extLst>
          </p:cNvPr>
          <p:cNvSpPr>
            <a:spLocks noGrp="1"/>
          </p:cNvSpPr>
          <p:nvPr>
            <p:ph type="title"/>
          </p:nvPr>
        </p:nvSpPr>
        <p:spPr>
          <a:xfrm>
            <a:off x="121920" y="168377"/>
            <a:ext cx="11353126" cy="1089529"/>
          </a:xfrm>
        </p:spPr>
        <p:txBody>
          <a:bodyPr/>
          <a:lstStyle/>
          <a:p>
            <a:r>
              <a:rPr lang="en-US" sz="3600" dirty="0">
                <a:solidFill>
                  <a:schemeClr val="tx1"/>
                </a:solidFill>
                <a:latin typeface="+mn-lt"/>
              </a:rPr>
              <a:t>Detailed Framework for a Digitally Enabled Operating Mode</a:t>
            </a:r>
          </a:p>
        </p:txBody>
      </p:sp>
      <p:grpSp>
        <p:nvGrpSpPr>
          <p:cNvPr id="158" name="Group 157">
            <a:extLst>
              <a:ext uri="{FF2B5EF4-FFF2-40B4-BE49-F238E27FC236}">
                <a16:creationId xmlns:a16="http://schemas.microsoft.com/office/drawing/2014/main" id="{A67514D7-5188-F46D-5B39-2A2470E1F58B}"/>
              </a:ext>
            </a:extLst>
          </p:cNvPr>
          <p:cNvGrpSpPr/>
          <p:nvPr/>
        </p:nvGrpSpPr>
        <p:grpSpPr>
          <a:xfrm>
            <a:off x="224641" y="5020911"/>
            <a:ext cx="11729462" cy="1737360"/>
            <a:chOff x="224641" y="5020911"/>
            <a:chExt cx="11729462" cy="1737360"/>
          </a:xfrm>
        </p:grpSpPr>
        <p:sp>
          <p:nvSpPr>
            <p:cNvPr id="114" name="Rectangle: Rounded Corners 113">
              <a:extLst>
                <a:ext uri="{FF2B5EF4-FFF2-40B4-BE49-F238E27FC236}">
                  <a16:creationId xmlns:a16="http://schemas.microsoft.com/office/drawing/2014/main" id="{9D047EA0-85E1-7F10-A34B-BC866C4FD20A}"/>
                </a:ext>
              </a:extLst>
            </p:cNvPr>
            <p:cNvSpPr/>
            <p:nvPr/>
          </p:nvSpPr>
          <p:spPr>
            <a:xfrm>
              <a:off x="224641" y="5020911"/>
              <a:ext cx="11729462" cy="1737360"/>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Design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Attributes</a:t>
              </a: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80B3E67D-E2F5-E45F-7D3F-8FB199AF171E}"/>
                </a:ext>
              </a:extLst>
            </p:cNvPr>
            <p:cNvSpPr/>
            <p:nvPr/>
          </p:nvSpPr>
          <p:spPr>
            <a:xfrm>
              <a:off x="4892294" y="5128433"/>
              <a:ext cx="2011680" cy="15544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Integration</a:t>
              </a:r>
            </a:p>
          </p:txBody>
        </p:sp>
        <p:sp>
          <p:nvSpPr>
            <p:cNvPr id="88" name="Rectangle 87">
              <a:extLst>
                <a:ext uri="{FF2B5EF4-FFF2-40B4-BE49-F238E27FC236}">
                  <a16:creationId xmlns:a16="http://schemas.microsoft.com/office/drawing/2014/main" id="{863A909C-400D-58C6-45E0-CAE1827269F9}"/>
                </a:ext>
              </a:extLst>
            </p:cNvPr>
            <p:cNvSpPr/>
            <p:nvPr/>
          </p:nvSpPr>
          <p:spPr>
            <a:xfrm>
              <a:off x="7306419" y="5128433"/>
              <a:ext cx="2011680" cy="15544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Performance</a:t>
              </a:r>
            </a:p>
          </p:txBody>
        </p:sp>
        <p:sp>
          <p:nvSpPr>
            <p:cNvPr id="97" name="Rectangle 96">
              <a:extLst>
                <a:ext uri="{FF2B5EF4-FFF2-40B4-BE49-F238E27FC236}">
                  <a16:creationId xmlns:a16="http://schemas.microsoft.com/office/drawing/2014/main" id="{C4E8124E-8D16-3142-BF93-072A8746EEED}"/>
                </a:ext>
              </a:extLst>
            </p:cNvPr>
            <p:cNvSpPr/>
            <p:nvPr/>
          </p:nvSpPr>
          <p:spPr>
            <a:xfrm>
              <a:off x="2461027" y="5128433"/>
              <a:ext cx="2011680" cy="155448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Safety</a:t>
              </a:r>
            </a:p>
          </p:txBody>
        </p:sp>
        <p:sp>
          <p:nvSpPr>
            <p:cNvPr id="103" name="Rectangle 102">
              <a:extLst>
                <a:ext uri="{FF2B5EF4-FFF2-40B4-BE49-F238E27FC236}">
                  <a16:creationId xmlns:a16="http://schemas.microsoft.com/office/drawing/2014/main" id="{A771A227-3248-B139-BD5E-BDFBF63035A8}"/>
                </a:ext>
              </a:extLst>
            </p:cNvPr>
            <p:cNvSpPr/>
            <p:nvPr/>
          </p:nvSpPr>
          <p:spPr>
            <a:xfrm>
              <a:off x="9737686" y="5128433"/>
              <a:ext cx="2011680" cy="15544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Value</a:t>
              </a:r>
            </a:p>
          </p:txBody>
        </p:sp>
      </p:grpSp>
      <p:grpSp>
        <p:nvGrpSpPr>
          <p:cNvPr id="124" name="Group 123">
            <a:extLst>
              <a:ext uri="{FF2B5EF4-FFF2-40B4-BE49-F238E27FC236}">
                <a16:creationId xmlns:a16="http://schemas.microsoft.com/office/drawing/2014/main" id="{6F82B006-12FE-2FD1-151B-F2A9F9E639FC}"/>
              </a:ext>
            </a:extLst>
          </p:cNvPr>
          <p:cNvGrpSpPr/>
          <p:nvPr/>
        </p:nvGrpSpPr>
        <p:grpSpPr>
          <a:xfrm>
            <a:off x="228290" y="1053665"/>
            <a:ext cx="4434840" cy="1785509"/>
            <a:chOff x="228290" y="1053665"/>
            <a:chExt cx="4434840" cy="1785509"/>
          </a:xfrm>
        </p:grpSpPr>
        <p:grpSp>
          <p:nvGrpSpPr>
            <p:cNvPr id="112" name="Group 111">
              <a:extLst>
                <a:ext uri="{FF2B5EF4-FFF2-40B4-BE49-F238E27FC236}">
                  <a16:creationId xmlns:a16="http://schemas.microsoft.com/office/drawing/2014/main" id="{9DA7FEDC-9600-325B-4CD3-CE50CCD8BFFB}"/>
                </a:ext>
              </a:extLst>
            </p:cNvPr>
            <p:cNvGrpSpPr/>
            <p:nvPr/>
          </p:nvGrpSpPr>
          <p:grpSpPr>
            <a:xfrm>
              <a:off x="228290" y="1053665"/>
              <a:ext cx="4434840" cy="1785509"/>
              <a:chOff x="398876" y="1063240"/>
              <a:chExt cx="4434840" cy="1785509"/>
            </a:xfrm>
          </p:grpSpPr>
          <p:sp>
            <p:nvSpPr>
              <p:cNvPr id="175" name="Rectangle: Rounded Corners 174">
                <a:extLst>
                  <a:ext uri="{FF2B5EF4-FFF2-40B4-BE49-F238E27FC236}">
                    <a16:creationId xmlns:a16="http://schemas.microsoft.com/office/drawing/2014/main" id="{32008B2F-7264-10EE-04FF-0BDCDAB577F3}"/>
                  </a:ext>
                </a:extLst>
              </p:cNvPr>
              <p:cNvSpPr/>
              <p:nvPr/>
            </p:nvSpPr>
            <p:spPr>
              <a:xfrm>
                <a:off x="398876" y="1063240"/>
                <a:ext cx="4434840" cy="1737360"/>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Info Services &amp; Connectivity</a:t>
                </a:r>
              </a:p>
            </p:txBody>
          </p:sp>
          <p:pic>
            <p:nvPicPr>
              <p:cNvPr id="5" name="Picture 4">
                <a:extLst>
                  <a:ext uri="{FF2B5EF4-FFF2-40B4-BE49-F238E27FC236}">
                    <a16:creationId xmlns:a16="http://schemas.microsoft.com/office/drawing/2014/main" id="{9917C561-BA5F-B102-1F4C-323F86250D5B}"/>
                  </a:ext>
                </a:extLst>
              </p:cNvPr>
              <p:cNvPicPr>
                <a:picLocks noChangeAspect="1"/>
              </p:cNvPicPr>
              <p:nvPr/>
            </p:nvPicPr>
            <p:blipFill rotWithShape="1">
              <a:blip r:embed="rId2"/>
              <a:srcRect l="5405" t="6424" r="70593" b="6915"/>
              <a:stretch/>
            </p:blipFill>
            <p:spPr>
              <a:xfrm>
                <a:off x="522329" y="1780578"/>
                <a:ext cx="682429" cy="640080"/>
              </a:xfrm>
              <a:prstGeom prst="rect">
                <a:avLst/>
              </a:prstGeom>
              <a:ln>
                <a:solidFill>
                  <a:schemeClr val="bg1"/>
                </a:solidFill>
              </a:ln>
            </p:spPr>
          </p:pic>
          <p:sp>
            <p:nvSpPr>
              <p:cNvPr id="3" name="TextBox 2">
                <a:extLst>
                  <a:ext uri="{FF2B5EF4-FFF2-40B4-BE49-F238E27FC236}">
                    <a16:creationId xmlns:a16="http://schemas.microsoft.com/office/drawing/2014/main" id="{68CD4AA3-B663-440E-8CBC-54D5193DD8B1}"/>
                  </a:ext>
                </a:extLst>
              </p:cNvPr>
              <p:cNvSpPr txBox="1"/>
              <p:nvPr/>
            </p:nvSpPr>
            <p:spPr>
              <a:xfrm>
                <a:off x="469263" y="2387084"/>
                <a:ext cx="8082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Calibri" panose="020F0502020204030204"/>
                    <a:ea typeface="ＭＳ Ｐゴシック" pitchFamily="-109" charset="-128"/>
                  </a:rPr>
                  <a:t>Integrated Information Environment</a:t>
                </a:r>
              </a:p>
            </p:txBody>
          </p:sp>
          <p:pic>
            <p:nvPicPr>
              <p:cNvPr id="52" name="Picture 51" descr="A picture containing text, vector graphics&#10;&#10;Description automatically generated">
                <a:extLst>
                  <a:ext uri="{FF2B5EF4-FFF2-40B4-BE49-F238E27FC236}">
                    <a16:creationId xmlns:a16="http://schemas.microsoft.com/office/drawing/2014/main" id="{F1082271-39B4-A55B-4302-E7D34995D8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084" t="21723" r="68561" b="57453"/>
              <a:stretch/>
            </p:blipFill>
            <p:spPr>
              <a:xfrm>
                <a:off x="4089149" y="1800810"/>
                <a:ext cx="574147" cy="643600"/>
              </a:xfrm>
              <a:prstGeom prst="rect">
                <a:avLst/>
              </a:prstGeom>
            </p:spPr>
          </p:pic>
        </p:grpSp>
        <p:sp>
          <p:nvSpPr>
            <p:cNvPr id="116" name="TextBox 115">
              <a:extLst>
                <a:ext uri="{FF2B5EF4-FFF2-40B4-BE49-F238E27FC236}">
                  <a16:creationId xmlns:a16="http://schemas.microsoft.com/office/drawing/2014/main" id="{C85F1562-C291-9421-C5AF-6CF5D376309F}"/>
                </a:ext>
              </a:extLst>
            </p:cNvPr>
            <p:cNvSpPr txBox="1"/>
            <p:nvPr/>
          </p:nvSpPr>
          <p:spPr>
            <a:xfrm>
              <a:off x="1151709" y="1576186"/>
              <a:ext cx="2584353" cy="107721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Maintains a digital model of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the operating environment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for use by decision-making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automation systems</a:t>
              </a:r>
            </a:p>
          </p:txBody>
        </p:sp>
      </p:grpSp>
      <p:grpSp>
        <p:nvGrpSpPr>
          <p:cNvPr id="125" name="Group 124">
            <a:extLst>
              <a:ext uri="{FF2B5EF4-FFF2-40B4-BE49-F238E27FC236}">
                <a16:creationId xmlns:a16="http://schemas.microsoft.com/office/drawing/2014/main" id="{3C8DC454-6724-7B8B-A526-B3789CC5B1CA}"/>
              </a:ext>
            </a:extLst>
          </p:cNvPr>
          <p:cNvGrpSpPr/>
          <p:nvPr/>
        </p:nvGrpSpPr>
        <p:grpSpPr>
          <a:xfrm>
            <a:off x="7521270" y="1049076"/>
            <a:ext cx="4432832" cy="1737360"/>
            <a:chOff x="7521270" y="1049076"/>
            <a:chExt cx="4432832" cy="1737360"/>
          </a:xfrm>
        </p:grpSpPr>
        <p:sp>
          <p:nvSpPr>
            <p:cNvPr id="75" name="Rectangle: Rounded Corners 74">
              <a:extLst>
                <a:ext uri="{FF2B5EF4-FFF2-40B4-BE49-F238E27FC236}">
                  <a16:creationId xmlns:a16="http://schemas.microsoft.com/office/drawing/2014/main" id="{C9F6AF8D-696A-4090-0DDB-07254F3D99E9}"/>
                </a:ext>
              </a:extLst>
            </p:cNvPr>
            <p:cNvSpPr/>
            <p:nvPr/>
          </p:nvSpPr>
          <p:spPr>
            <a:xfrm>
              <a:off x="7521270" y="1049076"/>
              <a:ext cx="4432832" cy="1737360"/>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rIns="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Shared Traffic &amp; Intent Awareness</a:t>
              </a: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29" name="Picture 28" descr="A picture containing text, vector graphics&#10;&#10;Description automatically generated">
              <a:extLst>
                <a:ext uri="{FF2B5EF4-FFF2-40B4-BE49-F238E27FC236}">
                  <a16:creationId xmlns:a16="http://schemas.microsoft.com/office/drawing/2014/main" id="{099F3274-7CCD-4180-C731-79AC9D4A3C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8137" t="46442" r="17509" b="32734"/>
            <a:stretch/>
          </p:blipFill>
          <p:spPr>
            <a:xfrm>
              <a:off x="7724925" y="1787499"/>
              <a:ext cx="571009" cy="640080"/>
            </a:xfrm>
            <a:prstGeom prst="rect">
              <a:avLst/>
            </a:prstGeom>
          </p:spPr>
        </p:pic>
        <p:pic>
          <p:nvPicPr>
            <p:cNvPr id="30" name="Picture 29" descr="A picture containing text, vector graphics&#10;&#10;Description automatically generated">
              <a:extLst>
                <a:ext uri="{FF2B5EF4-FFF2-40B4-BE49-F238E27FC236}">
                  <a16:creationId xmlns:a16="http://schemas.microsoft.com/office/drawing/2014/main" id="{67760B51-63EA-4196-44E9-143BB58E3B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102" t="21723" r="51543" b="57453"/>
            <a:stretch/>
          </p:blipFill>
          <p:spPr>
            <a:xfrm>
              <a:off x="11202713" y="1794755"/>
              <a:ext cx="571008" cy="640080"/>
            </a:xfrm>
            <a:prstGeom prst="rect">
              <a:avLst/>
            </a:prstGeom>
          </p:spPr>
        </p:pic>
        <p:sp>
          <p:nvSpPr>
            <p:cNvPr id="118" name="TextBox 117">
              <a:extLst>
                <a:ext uri="{FF2B5EF4-FFF2-40B4-BE49-F238E27FC236}">
                  <a16:creationId xmlns:a16="http://schemas.microsoft.com/office/drawing/2014/main" id="{AD65E7B6-DB84-D3A4-A3DC-2531D1FA1675}"/>
                </a:ext>
              </a:extLst>
            </p:cNvPr>
            <p:cNvSpPr txBox="1"/>
            <p:nvPr/>
          </p:nvSpPr>
          <p:spPr>
            <a:xfrm>
              <a:off x="8287107" y="1568930"/>
              <a:ext cx="2893218" cy="107721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Sharing of relevant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traffic &amp; intent information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for use by automation in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conflict management</a:t>
              </a:r>
            </a:p>
          </p:txBody>
        </p:sp>
      </p:grpSp>
      <p:grpSp>
        <p:nvGrpSpPr>
          <p:cNvPr id="126" name="Group 125">
            <a:extLst>
              <a:ext uri="{FF2B5EF4-FFF2-40B4-BE49-F238E27FC236}">
                <a16:creationId xmlns:a16="http://schemas.microsoft.com/office/drawing/2014/main" id="{63A592AF-3EDB-AC59-15E3-A22D52890AFC}"/>
              </a:ext>
            </a:extLst>
          </p:cNvPr>
          <p:cNvGrpSpPr/>
          <p:nvPr/>
        </p:nvGrpSpPr>
        <p:grpSpPr>
          <a:xfrm>
            <a:off x="226465" y="3001983"/>
            <a:ext cx="4434840" cy="1737360"/>
            <a:chOff x="226465" y="3001983"/>
            <a:chExt cx="4434840" cy="1737360"/>
          </a:xfrm>
        </p:grpSpPr>
        <p:grpSp>
          <p:nvGrpSpPr>
            <p:cNvPr id="113" name="Group 112">
              <a:extLst>
                <a:ext uri="{FF2B5EF4-FFF2-40B4-BE49-F238E27FC236}">
                  <a16:creationId xmlns:a16="http://schemas.microsoft.com/office/drawing/2014/main" id="{6111F0C4-705A-DD5B-CDAB-2CB51DB54F7D}"/>
                </a:ext>
              </a:extLst>
            </p:cNvPr>
            <p:cNvGrpSpPr/>
            <p:nvPr/>
          </p:nvGrpSpPr>
          <p:grpSpPr>
            <a:xfrm>
              <a:off x="226465" y="3001983"/>
              <a:ext cx="4434840" cy="1737360"/>
              <a:chOff x="398876" y="3011558"/>
              <a:chExt cx="4434840" cy="1737360"/>
            </a:xfrm>
          </p:grpSpPr>
          <p:sp>
            <p:nvSpPr>
              <p:cNvPr id="149" name="Rectangle: Rounded Corners 148">
                <a:extLst>
                  <a:ext uri="{FF2B5EF4-FFF2-40B4-BE49-F238E27FC236}">
                    <a16:creationId xmlns:a16="http://schemas.microsoft.com/office/drawing/2014/main" id="{48013308-93FA-2883-0061-C832F81ECC6E}"/>
                  </a:ext>
                </a:extLst>
              </p:cNvPr>
              <p:cNvSpPr/>
              <p:nvPr/>
            </p:nvSpPr>
            <p:spPr>
              <a:xfrm>
                <a:off x="398876" y="3011558"/>
                <a:ext cx="4434840" cy="1737360"/>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Cooperative Practices</a:t>
                </a:r>
              </a:p>
            </p:txBody>
          </p:sp>
          <p:pic>
            <p:nvPicPr>
              <p:cNvPr id="51" name="Picture 50" descr="A picture containing text, vector graphics&#10;&#10;Description automatically generated">
                <a:extLst>
                  <a:ext uri="{FF2B5EF4-FFF2-40B4-BE49-F238E27FC236}">
                    <a16:creationId xmlns:a16="http://schemas.microsoft.com/office/drawing/2014/main" id="{12242C05-227D-5125-D15E-3A033923EC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084" t="46442" r="68561" b="32734"/>
              <a:stretch/>
            </p:blipFill>
            <p:spPr>
              <a:xfrm>
                <a:off x="4107196" y="3778964"/>
                <a:ext cx="570958" cy="640080"/>
              </a:xfrm>
              <a:prstGeom prst="rect">
                <a:avLst/>
              </a:prstGeom>
            </p:spPr>
          </p:pic>
          <p:pic>
            <p:nvPicPr>
              <p:cNvPr id="53" name="Picture 52" descr="A picture containing text, vector graphics&#10;&#10;Description automatically generated">
                <a:extLst>
                  <a:ext uri="{FF2B5EF4-FFF2-40B4-BE49-F238E27FC236}">
                    <a16:creationId xmlns:a16="http://schemas.microsoft.com/office/drawing/2014/main" id="{C80AB39C-F804-340C-A58B-F20B4C3483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8136" t="21723" r="17509" b="57453"/>
              <a:stretch/>
            </p:blipFill>
            <p:spPr>
              <a:xfrm>
                <a:off x="504004" y="3778964"/>
                <a:ext cx="571007" cy="640080"/>
              </a:xfrm>
              <a:prstGeom prst="rect">
                <a:avLst/>
              </a:prstGeom>
            </p:spPr>
          </p:pic>
        </p:grpSp>
        <p:sp>
          <p:nvSpPr>
            <p:cNvPr id="120" name="TextBox 119">
              <a:extLst>
                <a:ext uri="{FF2B5EF4-FFF2-40B4-BE49-F238E27FC236}">
                  <a16:creationId xmlns:a16="http://schemas.microsoft.com/office/drawing/2014/main" id="{82EA08F7-1976-8716-FA4D-FDE2184D4E5E}"/>
                </a:ext>
              </a:extLst>
            </p:cNvPr>
            <p:cNvSpPr txBox="1"/>
            <p:nvPr/>
          </p:nvSpPr>
          <p:spPr>
            <a:xfrm>
              <a:off x="1173615" y="3528754"/>
              <a:ext cx="2540539" cy="107721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Governs the behavior 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digital operations to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ensure harmonized use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of the airspace </a:t>
              </a:r>
              <a:endParaRPr kumimoji="0" lang="en-US" sz="1600" b="1" i="0" u="none" strike="noStrike" kern="1200" cap="none" spc="0" normalizeH="0" baseline="0" noProof="0" dirty="0">
                <a:ln>
                  <a:noFill/>
                </a:ln>
                <a:solidFill>
                  <a:prstClr val="white"/>
                </a:solidFill>
                <a:effectLst/>
                <a:uLnTx/>
                <a:uFillTx/>
                <a:latin typeface="Calibri" panose="020F0502020204030204"/>
                <a:ea typeface="ＭＳ Ｐゴシック" pitchFamily="-109" charset="-128"/>
                <a:cs typeface="+mn-cs"/>
              </a:endParaRPr>
            </a:p>
          </p:txBody>
        </p:sp>
      </p:grpSp>
      <p:grpSp>
        <p:nvGrpSpPr>
          <p:cNvPr id="128" name="Group 127">
            <a:extLst>
              <a:ext uri="{FF2B5EF4-FFF2-40B4-BE49-F238E27FC236}">
                <a16:creationId xmlns:a16="http://schemas.microsoft.com/office/drawing/2014/main" id="{1B28CF8D-AB9F-6DBE-346C-2A31CB7D2780}"/>
              </a:ext>
            </a:extLst>
          </p:cNvPr>
          <p:cNvGrpSpPr/>
          <p:nvPr/>
        </p:nvGrpSpPr>
        <p:grpSpPr>
          <a:xfrm>
            <a:off x="7516964" y="3001982"/>
            <a:ext cx="4441444" cy="1737360"/>
            <a:chOff x="7516964" y="3001982"/>
            <a:chExt cx="4441444" cy="1737360"/>
          </a:xfrm>
        </p:grpSpPr>
        <p:sp>
          <p:nvSpPr>
            <p:cNvPr id="171" name="Rectangle: Rounded Corners 170">
              <a:extLst>
                <a:ext uri="{FF2B5EF4-FFF2-40B4-BE49-F238E27FC236}">
                  <a16:creationId xmlns:a16="http://schemas.microsoft.com/office/drawing/2014/main" id="{A27A2936-BF15-A3FE-B26E-A42C9978FC6D}"/>
                </a:ext>
              </a:extLst>
            </p:cNvPr>
            <p:cNvSpPr/>
            <p:nvPr/>
          </p:nvSpPr>
          <p:spPr>
            <a:xfrm>
              <a:off x="7516964" y="3001982"/>
              <a:ext cx="4441444" cy="1737360"/>
            </a:xfrm>
            <a:prstGeom prst="roundRect">
              <a:avLst>
                <a:gd name="adj" fmla="val 10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Automated Capabilities</a:t>
              </a:r>
            </a:p>
          </p:txBody>
        </p:sp>
        <p:pic>
          <p:nvPicPr>
            <p:cNvPr id="31" name="Picture 30" descr="A picture containing text, vector graphics&#10;&#10;Description automatically generated">
              <a:extLst>
                <a:ext uri="{FF2B5EF4-FFF2-40B4-BE49-F238E27FC236}">
                  <a16:creationId xmlns:a16="http://schemas.microsoft.com/office/drawing/2014/main" id="{C8A38885-5CC7-9B63-B50F-434019A8CD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119" t="21723" r="34526" b="57453"/>
            <a:stretch/>
          </p:blipFill>
          <p:spPr>
            <a:xfrm>
              <a:off x="7724925" y="3752537"/>
              <a:ext cx="571007" cy="640080"/>
            </a:xfrm>
            <a:prstGeom prst="rect">
              <a:avLst/>
            </a:prstGeom>
          </p:spPr>
        </p:pic>
        <p:pic>
          <p:nvPicPr>
            <p:cNvPr id="32" name="Picture 31" descr="A picture containing text, vector graphics&#10;&#10;Description automatically generated">
              <a:extLst>
                <a:ext uri="{FF2B5EF4-FFF2-40B4-BE49-F238E27FC236}">
                  <a16:creationId xmlns:a16="http://schemas.microsoft.com/office/drawing/2014/main" id="{C9F39269-DBD8-5E47-FF94-84A6F108EF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102" t="46442" r="51543" b="32734"/>
            <a:stretch/>
          </p:blipFill>
          <p:spPr>
            <a:xfrm>
              <a:off x="11202713" y="3737798"/>
              <a:ext cx="571007" cy="640080"/>
            </a:xfrm>
            <a:prstGeom prst="rect">
              <a:avLst/>
            </a:prstGeom>
          </p:spPr>
        </p:pic>
        <p:sp>
          <p:nvSpPr>
            <p:cNvPr id="123" name="TextBox 122">
              <a:extLst>
                <a:ext uri="{FF2B5EF4-FFF2-40B4-BE49-F238E27FC236}">
                  <a16:creationId xmlns:a16="http://schemas.microsoft.com/office/drawing/2014/main" id="{987BC06A-A5FD-A540-27DF-BF350E4F77B9}"/>
                </a:ext>
              </a:extLst>
            </p:cNvPr>
            <p:cNvSpPr txBox="1"/>
            <p:nvPr/>
          </p:nvSpPr>
          <p:spPr>
            <a:xfrm>
              <a:off x="8463446" y="3546121"/>
              <a:ext cx="2540539" cy="1077218"/>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09" charset="-128"/>
                  <a:cs typeface="+mn-cs"/>
                </a:rPr>
                <a:t>Automates the critical functions in tactical separation and strategic conflict management</a:t>
              </a:r>
            </a:p>
          </p:txBody>
        </p:sp>
      </p:grpSp>
      <p:sp>
        <p:nvSpPr>
          <p:cNvPr id="130" name="Rectangle: Rounded Corners 129">
            <a:extLst>
              <a:ext uri="{FF2B5EF4-FFF2-40B4-BE49-F238E27FC236}">
                <a16:creationId xmlns:a16="http://schemas.microsoft.com/office/drawing/2014/main" id="{60CE4320-4C9F-388A-2631-E8726D1038A8}"/>
              </a:ext>
            </a:extLst>
          </p:cNvPr>
          <p:cNvSpPr/>
          <p:nvPr/>
        </p:nvSpPr>
        <p:spPr>
          <a:xfrm>
            <a:off x="5189930" y="1817936"/>
            <a:ext cx="1812140" cy="662970"/>
          </a:xfrm>
          <a:prstGeom prst="roundRect">
            <a:avLst>
              <a:gd name="adj" fmla="val 10500"/>
            </a:avLst>
          </a:prstGeom>
          <a:noFill/>
          <a:ln w="38100">
            <a:solidFill>
              <a:srgbClr val="FFFF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32" name="Rectangle: Rounded Corners 131">
            <a:extLst>
              <a:ext uri="{FF2B5EF4-FFF2-40B4-BE49-F238E27FC236}">
                <a16:creationId xmlns:a16="http://schemas.microsoft.com/office/drawing/2014/main" id="{60119833-3284-8758-ECA8-02602565A8A6}"/>
              </a:ext>
            </a:extLst>
          </p:cNvPr>
          <p:cNvSpPr/>
          <p:nvPr/>
        </p:nvSpPr>
        <p:spPr>
          <a:xfrm>
            <a:off x="5189930" y="2572306"/>
            <a:ext cx="1812140" cy="662970"/>
          </a:xfrm>
          <a:prstGeom prst="roundRect">
            <a:avLst>
              <a:gd name="adj" fmla="val 10500"/>
            </a:avLst>
          </a:prstGeom>
          <a:noFill/>
          <a:ln w="38100">
            <a:solidFill>
              <a:srgbClr val="FFFF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34" name="Rectangle: Rounded Corners 133">
            <a:extLst>
              <a:ext uri="{FF2B5EF4-FFF2-40B4-BE49-F238E27FC236}">
                <a16:creationId xmlns:a16="http://schemas.microsoft.com/office/drawing/2014/main" id="{0995C7C9-8773-FC3C-AD54-DF8A90A4DB56}"/>
              </a:ext>
            </a:extLst>
          </p:cNvPr>
          <p:cNvSpPr/>
          <p:nvPr/>
        </p:nvSpPr>
        <p:spPr>
          <a:xfrm>
            <a:off x="5189930" y="3326676"/>
            <a:ext cx="1812140" cy="662970"/>
          </a:xfrm>
          <a:prstGeom prst="roundRect">
            <a:avLst>
              <a:gd name="adj" fmla="val 10500"/>
            </a:avLst>
          </a:prstGeom>
          <a:noFill/>
          <a:ln w="38100">
            <a:solidFill>
              <a:srgbClr val="FFFF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36" name="Rectangle: Rounded Corners 135">
            <a:extLst>
              <a:ext uri="{FF2B5EF4-FFF2-40B4-BE49-F238E27FC236}">
                <a16:creationId xmlns:a16="http://schemas.microsoft.com/office/drawing/2014/main" id="{3157028C-CFF0-92EE-D7D4-1F5BF2A291CA}"/>
              </a:ext>
            </a:extLst>
          </p:cNvPr>
          <p:cNvSpPr/>
          <p:nvPr/>
        </p:nvSpPr>
        <p:spPr>
          <a:xfrm>
            <a:off x="5189929" y="4081046"/>
            <a:ext cx="1812140" cy="662970"/>
          </a:xfrm>
          <a:prstGeom prst="roundRect">
            <a:avLst>
              <a:gd name="adj" fmla="val 10500"/>
            </a:avLst>
          </a:prstGeom>
          <a:noFill/>
          <a:ln w="38100">
            <a:solidFill>
              <a:srgbClr val="FFFF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nvGrpSpPr>
          <p:cNvPr id="154" name="Group 153">
            <a:extLst>
              <a:ext uri="{FF2B5EF4-FFF2-40B4-BE49-F238E27FC236}">
                <a16:creationId xmlns:a16="http://schemas.microsoft.com/office/drawing/2014/main" id="{E55F8838-DB53-ECB4-0638-3DE4514A5B78}"/>
              </a:ext>
            </a:extLst>
          </p:cNvPr>
          <p:cNvGrpSpPr/>
          <p:nvPr/>
        </p:nvGrpSpPr>
        <p:grpSpPr>
          <a:xfrm>
            <a:off x="2478169" y="5121943"/>
            <a:ext cx="2011680" cy="1554480"/>
            <a:chOff x="2478169" y="5121943"/>
            <a:chExt cx="2011680" cy="1554480"/>
          </a:xfrm>
        </p:grpSpPr>
        <p:sp>
          <p:nvSpPr>
            <p:cNvPr id="100" name="Rectangle: Rounded Corners 99">
              <a:extLst>
                <a:ext uri="{FF2B5EF4-FFF2-40B4-BE49-F238E27FC236}">
                  <a16:creationId xmlns:a16="http://schemas.microsoft.com/office/drawing/2014/main" id="{D2884ABF-AC38-E48F-969D-08D9F5CC6A23}"/>
                </a:ext>
              </a:extLst>
            </p:cNvPr>
            <p:cNvSpPr/>
            <p:nvPr/>
          </p:nvSpPr>
          <p:spPr>
            <a:xfrm>
              <a:off x="2760007" y="5686774"/>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Safety Benefits</a:t>
              </a:r>
            </a:p>
          </p:txBody>
        </p:sp>
        <p:sp>
          <p:nvSpPr>
            <p:cNvPr id="101" name="Rectangle: Rounded Corners 100">
              <a:extLst>
                <a:ext uri="{FF2B5EF4-FFF2-40B4-BE49-F238E27FC236}">
                  <a16:creationId xmlns:a16="http://schemas.microsoft.com/office/drawing/2014/main" id="{C311AE26-BFD3-5DDF-1DC3-E67B881DA87F}"/>
                </a:ext>
              </a:extLst>
            </p:cNvPr>
            <p:cNvSpPr/>
            <p:nvPr/>
          </p:nvSpPr>
          <p:spPr>
            <a:xfrm>
              <a:off x="2760007" y="6147926"/>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Embedded </a:t>
              </a:r>
              <a:b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Risk Mitigations</a:t>
              </a:r>
            </a:p>
          </p:txBody>
        </p:sp>
        <p:sp>
          <p:nvSpPr>
            <p:cNvPr id="146" name="Rectangle 145">
              <a:extLst>
                <a:ext uri="{FF2B5EF4-FFF2-40B4-BE49-F238E27FC236}">
                  <a16:creationId xmlns:a16="http://schemas.microsoft.com/office/drawing/2014/main" id="{0D37754F-FF17-FBF2-5889-F74D19FE25A9}"/>
                </a:ext>
              </a:extLst>
            </p:cNvPr>
            <p:cNvSpPr/>
            <p:nvPr/>
          </p:nvSpPr>
          <p:spPr>
            <a:xfrm>
              <a:off x="2478169" y="5121943"/>
              <a:ext cx="2011680" cy="1554480"/>
            </a:xfrm>
            <a:prstGeom prst="rect">
              <a:avLst/>
            </a:prstGeom>
            <a:noFill/>
            <a:ln w="3810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55" name="Group 154">
            <a:extLst>
              <a:ext uri="{FF2B5EF4-FFF2-40B4-BE49-F238E27FC236}">
                <a16:creationId xmlns:a16="http://schemas.microsoft.com/office/drawing/2014/main" id="{A39CF159-898E-6BF3-0784-1160BC6C6EC3}"/>
              </a:ext>
            </a:extLst>
          </p:cNvPr>
          <p:cNvGrpSpPr/>
          <p:nvPr/>
        </p:nvGrpSpPr>
        <p:grpSpPr>
          <a:xfrm>
            <a:off x="4875152" y="5128433"/>
            <a:ext cx="2011680" cy="1554480"/>
            <a:chOff x="4875152" y="5128433"/>
            <a:chExt cx="2011680" cy="1554480"/>
          </a:xfrm>
        </p:grpSpPr>
        <p:sp>
          <p:nvSpPr>
            <p:cNvPr id="85" name="Rectangle: Rounded Corners 84">
              <a:extLst>
                <a:ext uri="{FF2B5EF4-FFF2-40B4-BE49-F238E27FC236}">
                  <a16:creationId xmlns:a16="http://schemas.microsoft.com/office/drawing/2014/main" id="{6FA13104-2ECE-EF20-B037-CF4AFF06E458}"/>
                </a:ext>
              </a:extLst>
            </p:cNvPr>
            <p:cNvSpPr/>
            <p:nvPr/>
          </p:nvSpPr>
          <p:spPr>
            <a:xfrm>
              <a:off x="5166614" y="5686774"/>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All Airspace Classes</a:t>
              </a:r>
            </a:p>
          </p:txBody>
        </p:sp>
        <p:sp>
          <p:nvSpPr>
            <p:cNvPr id="86" name="Rectangle: Rounded Corners 85">
              <a:extLst>
                <a:ext uri="{FF2B5EF4-FFF2-40B4-BE49-F238E27FC236}">
                  <a16:creationId xmlns:a16="http://schemas.microsoft.com/office/drawing/2014/main" id="{0DF3A553-C64D-F01C-7559-2B4B2F6E7EDD}"/>
                </a:ext>
              </a:extLst>
            </p:cNvPr>
            <p:cNvSpPr/>
            <p:nvPr/>
          </p:nvSpPr>
          <p:spPr>
            <a:xfrm>
              <a:off x="5166614" y="6147926"/>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Non-Disruptive to Incumbents</a:t>
              </a:r>
            </a:p>
          </p:txBody>
        </p:sp>
        <p:sp>
          <p:nvSpPr>
            <p:cNvPr id="151" name="Rectangle 150">
              <a:extLst>
                <a:ext uri="{FF2B5EF4-FFF2-40B4-BE49-F238E27FC236}">
                  <a16:creationId xmlns:a16="http://schemas.microsoft.com/office/drawing/2014/main" id="{1E41E793-BA0D-E222-BF7F-FCF3DE070A5A}"/>
                </a:ext>
              </a:extLst>
            </p:cNvPr>
            <p:cNvSpPr/>
            <p:nvPr/>
          </p:nvSpPr>
          <p:spPr>
            <a:xfrm>
              <a:off x="4875152" y="5128433"/>
              <a:ext cx="2011680" cy="1554480"/>
            </a:xfrm>
            <a:prstGeom prst="rect">
              <a:avLst/>
            </a:prstGeom>
            <a:noFill/>
            <a:ln w="3810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56" name="Group 155">
            <a:extLst>
              <a:ext uri="{FF2B5EF4-FFF2-40B4-BE49-F238E27FC236}">
                <a16:creationId xmlns:a16="http://schemas.microsoft.com/office/drawing/2014/main" id="{567A9714-B2D7-AD77-9867-37835C0517D4}"/>
              </a:ext>
            </a:extLst>
          </p:cNvPr>
          <p:cNvGrpSpPr/>
          <p:nvPr/>
        </p:nvGrpSpPr>
        <p:grpSpPr>
          <a:xfrm>
            <a:off x="7313255" y="5128433"/>
            <a:ext cx="2011680" cy="1554480"/>
            <a:chOff x="7313255" y="5128433"/>
            <a:chExt cx="2011680" cy="1554480"/>
          </a:xfrm>
        </p:grpSpPr>
        <p:sp>
          <p:nvSpPr>
            <p:cNvPr id="91" name="Rectangle: Rounded Corners 90">
              <a:extLst>
                <a:ext uri="{FF2B5EF4-FFF2-40B4-BE49-F238E27FC236}">
                  <a16:creationId xmlns:a16="http://schemas.microsoft.com/office/drawing/2014/main" id="{2768F3DB-A661-1F86-83C2-807A7F9C3C51}"/>
                </a:ext>
              </a:extLst>
            </p:cNvPr>
            <p:cNvSpPr/>
            <p:nvPr/>
          </p:nvSpPr>
          <p:spPr>
            <a:xfrm>
              <a:off x="7580739" y="5680813"/>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Tailorable Separation</a:t>
              </a:r>
            </a:p>
          </p:txBody>
        </p:sp>
        <p:sp>
          <p:nvSpPr>
            <p:cNvPr id="93" name="Rectangle: Rounded Corners 92">
              <a:extLst>
                <a:ext uri="{FF2B5EF4-FFF2-40B4-BE49-F238E27FC236}">
                  <a16:creationId xmlns:a16="http://schemas.microsoft.com/office/drawing/2014/main" id="{2275382F-055B-BBA6-8E4D-A5AEF932E80E}"/>
                </a:ext>
              </a:extLst>
            </p:cNvPr>
            <p:cNvSpPr/>
            <p:nvPr/>
          </p:nvSpPr>
          <p:spPr>
            <a:xfrm>
              <a:off x="7580739" y="6147926"/>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Aircraft </a:t>
              </a:r>
              <a:b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Diversity</a:t>
              </a:r>
            </a:p>
          </p:txBody>
        </p:sp>
        <p:sp>
          <p:nvSpPr>
            <p:cNvPr id="152" name="Rectangle 151">
              <a:extLst>
                <a:ext uri="{FF2B5EF4-FFF2-40B4-BE49-F238E27FC236}">
                  <a16:creationId xmlns:a16="http://schemas.microsoft.com/office/drawing/2014/main" id="{BB57041B-F401-8FE4-4BD2-55F22D15787F}"/>
                </a:ext>
              </a:extLst>
            </p:cNvPr>
            <p:cNvSpPr/>
            <p:nvPr/>
          </p:nvSpPr>
          <p:spPr>
            <a:xfrm>
              <a:off x="7313255" y="5128433"/>
              <a:ext cx="2011680" cy="1554480"/>
            </a:xfrm>
            <a:prstGeom prst="rect">
              <a:avLst/>
            </a:prstGeom>
            <a:noFill/>
            <a:ln w="3810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57" name="Group 156">
            <a:extLst>
              <a:ext uri="{FF2B5EF4-FFF2-40B4-BE49-F238E27FC236}">
                <a16:creationId xmlns:a16="http://schemas.microsoft.com/office/drawing/2014/main" id="{0286E25C-F2DD-73A7-7068-DCE186F55519}"/>
              </a:ext>
            </a:extLst>
          </p:cNvPr>
          <p:cNvGrpSpPr/>
          <p:nvPr/>
        </p:nvGrpSpPr>
        <p:grpSpPr>
          <a:xfrm>
            <a:off x="9730850" y="5128433"/>
            <a:ext cx="2011680" cy="1554480"/>
            <a:chOff x="9730850" y="5128433"/>
            <a:chExt cx="2011680" cy="1554480"/>
          </a:xfrm>
        </p:grpSpPr>
        <p:sp>
          <p:nvSpPr>
            <p:cNvPr id="105" name="Rectangle: Rounded Corners 104">
              <a:extLst>
                <a:ext uri="{FF2B5EF4-FFF2-40B4-BE49-F238E27FC236}">
                  <a16:creationId xmlns:a16="http://schemas.microsoft.com/office/drawing/2014/main" id="{50E37A16-151F-BF52-9B2B-69C3C435AF06}"/>
                </a:ext>
              </a:extLst>
            </p:cNvPr>
            <p:cNvSpPr/>
            <p:nvPr/>
          </p:nvSpPr>
          <p:spPr>
            <a:xfrm>
              <a:off x="10012006" y="5675351"/>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User Community</a:t>
              </a:r>
            </a:p>
          </p:txBody>
        </p:sp>
        <p:sp>
          <p:nvSpPr>
            <p:cNvPr id="106" name="Rectangle: Rounded Corners 105">
              <a:extLst>
                <a:ext uri="{FF2B5EF4-FFF2-40B4-BE49-F238E27FC236}">
                  <a16:creationId xmlns:a16="http://schemas.microsoft.com/office/drawing/2014/main" id="{E42866DF-821E-F62D-EDB0-E59779AA4313}"/>
                </a:ext>
              </a:extLst>
            </p:cNvPr>
            <p:cNvSpPr/>
            <p:nvPr/>
          </p:nvSpPr>
          <p:spPr>
            <a:xfrm>
              <a:off x="10012006" y="6147926"/>
              <a:ext cx="1463040" cy="397369"/>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1" indent="0" algn="ctr" defTabSz="711200" rtl="0" eaLnBrk="1" fontAlgn="base" latinLnBrk="0" hangingPunct="1">
                <a:lnSpc>
                  <a:spcPct val="90000"/>
                </a:lnSpc>
                <a:spcBef>
                  <a:spcPct val="0"/>
                </a:spcBef>
                <a:spcAft>
                  <a:spcPct val="1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Individual Stakeholders</a:t>
              </a:r>
            </a:p>
          </p:txBody>
        </p:sp>
        <p:sp>
          <p:nvSpPr>
            <p:cNvPr id="153" name="Rectangle 152">
              <a:extLst>
                <a:ext uri="{FF2B5EF4-FFF2-40B4-BE49-F238E27FC236}">
                  <a16:creationId xmlns:a16="http://schemas.microsoft.com/office/drawing/2014/main" id="{1495318F-4C8C-A744-BBD1-DEDD0095F17E}"/>
                </a:ext>
              </a:extLst>
            </p:cNvPr>
            <p:cNvSpPr/>
            <p:nvPr/>
          </p:nvSpPr>
          <p:spPr>
            <a:xfrm>
              <a:off x="9730850" y="5128433"/>
              <a:ext cx="2011680" cy="1554480"/>
            </a:xfrm>
            <a:prstGeom prst="rect">
              <a:avLst/>
            </a:prstGeom>
            <a:noFill/>
            <a:ln w="3810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78607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wipe(up)">
                                      <p:cBhvr>
                                        <p:cTn id="7" dur="500"/>
                                        <p:tgtEl>
                                          <p:spTgt spid="1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3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2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3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2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8"/>
                                        </p:tgtEl>
                                        <p:attrNameLst>
                                          <p:attrName>style.visibility</p:attrName>
                                        </p:attrNameLst>
                                      </p:cBhvr>
                                      <p:to>
                                        <p:strVal val="visible"/>
                                      </p:to>
                                    </p:set>
                                    <p:animEffect transition="in" filter="wipe(left)">
                                      <p:cBhvr>
                                        <p:cTn id="36" dur="500"/>
                                        <p:tgtEl>
                                          <p:spTgt spid="15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2" grpId="0" animBg="1"/>
      <p:bldP spid="134" grpId="0" animBg="1"/>
      <p:bldP spid="13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4C992-735D-40E0-864E-AE02D76B507F}"/>
              </a:ext>
            </a:extLst>
          </p:cNvPr>
          <p:cNvSpPr>
            <a:spLocks noGrp="1"/>
          </p:cNvSpPr>
          <p:nvPr>
            <p:ph type="title"/>
          </p:nvPr>
        </p:nvSpPr>
        <p:spPr/>
        <p:txBody>
          <a:bodyPr/>
          <a:lstStyle/>
          <a:p>
            <a:r>
              <a:rPr lang="en-US"/>
              <a:t>Candidate Digital Automated Capabilities</a:t>
            </a:r>
          </a:p>
        </p:txBody>
      </p:sp>
      <p:grpSp>
        <p:nvGrpSpPr>
          <p:cNvPr id="241" name="Group 240">
            <a:extLst>
              <a:ext uri="{FF2B5EF4-FFF2-40B4-BE49-F238E27FC236}">
                <a16:creationId xmlns:a16="http://schemas.microsoft.com/office/drawing/2014/main" id="{51238B34-5226-4E32-9A27-74E247C7BA3A}"/>
              </a:ext>
            </a:extLst>
          </p:cNvPr>
          <p:cNvGrpSpPr/>
          <p:nvPr/>
        </p:nvGrpSpPr>
        <p:grpSpPr>
          <a:xfrm>
            <a:off x="697642" y="804060"/>
            <a:ext cx="2743200" cy="2988413"/>
            <a:chOff x="697642" y="804060"/>
            <a:chExt cx="2743200" cy="2988413"/>
          </a:xfrm>
        </p:grpSpPr>
        <p:grpSp>
          <p:nvGrpSpPr>
            <p:cNvPr id="3" name="Group 2">
              <a:extLst>
                <a:ext uri="{FF2B5EF4-FFF2-40B4-BE49-F238E27FC236}">
                  <a16:creationId xmlns:a16="http://schemas.microsoft.com/office/drawing/2014/main" id="{7D594E9C-4FD0-4C23-8E78-D30B42B39608}"/>
                </a:ext>
              </a:extLst>
            </p:cNvPr>
            <p:cNvGrpSpPr/>
            <p:nvPr/>
          </p:nvGrpSpPr>
          <p:grpSpPr>
            <a:xfrm>
              <a:off x="697642" y="1049273"/>
              <a:ext cx="2743200" cy="2743200"/>
              <a:chOff x="1131019" y="172987"/>
              <a:chExt cx="2743200" cy="2743200"/>
            </a:xfrm>
          </p:grpSpPr>
          <p:grpSp>
            <p:nvGrpSpPr>
              <p:cNvPr id="4" name="Group 3">
                <a:extLst>
                  <a:ext uri="{FF2B5EF4-FFF2-40B4-BE49-F238E27FC236}">
                    <a16:creationId xmlns:a16="http://schemas.microsoft.com/office/drawing/2014/main" id="{51811607-29E5-45D6-B49D-43634B05B65E}"/>
                  </a:ext>
                </a:extLst>
              </p:cNvPr>
              <p:cNvGrpSpPr/>
              <p:nvPr/>
            </p:nvGrpSpPr>
            <p:grpSpPr>
              <a:xfrm>
                <a:off x="1131019" y="172987"/>
                <a:ext cx="2743200" cy="2743200"/>
                <a:chOff x="1131019" y="854336"/>
                <a:chExt cx="2743200" cy="2743200"/>
              </a:xfrm>
            </p:grpSpPr>
            <p:sp>
              <p:nvSpPr>
                <p:cNvPr id="26" name="Rectangle 25">
                  <a:extLst>
                    <a:ext uri="{FF2B5EF4-FFF2-40B4-BE49-F238E27FC236}">
                      <a16:creationId xmlns:a16="http://schemas.microsoft.com/office/drawing/2014/main" id="{FD301EBA-0F94-4FA7-AFE3-FB4DCFC4FDD5}"/>
                    </a:ext>
                  </a:extLst>
                </p:cNvPr>
                <p:cNvSpPr/>
                <p:nvPr/>
              </p:nvSpPr>
              <p:spPr>
                <a:xfrm>
                  <a:off x="1131019" y="854336"/>
                  <a:ext cx="2743200" cy="2743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Graphic 26" descr="Airplane with solid fill">
                  <a:extLst>
                    <a:ext uri="{FF2B5EF4-FFF2-40B4-BE49-F238E27FC236}">
                      <a16:creationId xmlns:a16="http://schemas.microsoft.com/office/drawing/2014/main" id="{4E5074DA-8590-46B9-86D8-CDD8563CF12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21184" y="3242698"/>
                  <a:ext cx="137698" cy="137696"/>
                </a:xfrm>
                <a:prstGeom prst="rect">
                  <a:avLst/>
                </a:prstGeom>
              </p:spPr>
            </p:pic>
            <p:pic>
              <p:nvPicPr>
                <p:cNvPr id="28" name="Graphic 27" descr="Airplane with solid fill">
                  <a:extLst>
                    <a:ext uri="{FF2B5EF4-FFF2-40B4-BE49-F238E27FC236}">
                      <a16:creationId xmlns:a16="http://schemas.microsoft.com/office/drawing/2014/main" id="{68A9BE75-25EE-4A8B-9376-746DE9F6F7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1239" y="3429000"/>
                  <a:ext cx="137698" cy="137696"/>
                </a:xfrm>
                <a:prstGeom prst="rect">
                  <a:avLst/>
                </a:prstGeom>
              </p:spPr>
            </p:pic>
            <p:sp>
              <p:nvSpPr>
                <p:cNvPr id="29" name="TextBox 28">
                  <a:extLst>
                    <a:ext uri="{FF2B5EF4-FFF2-40B4-BE49-F238E27FC236}">
                      <a16:creationId xmlns:a16="http://schemas.microsoft.com/office/drawing/2014/main" id="{B497C0DD-C1B6-4557-8F56-8F90B36EB395}"/>
                    </a:ext>
                  </a:extLst>
                </p:cNvPr>
                <p:cNvSpPr txBox="1"/>
                <p:nvPr/>
              </p:nvSpPr>
              <p:spPr>
                <a:xfrm>
                  <a:off x="1314588" y="3202288"/>
                  <a:ext cx="580519"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Current</a:t>
                  </a:r>
                </a:p>
              </p:txBody>
            </p:sp>
            <p:sp>
              <p:nvSpPr>
                <p:cNvPr id="30" name="TextBox 29">
                  <a:extLst>
                    <a:ext uri="{FF2B5EF4-FFF2-40B4-BE49-F238E27FC236}">
                      <a16:creationId xmlns:a16="http://schemas.microsoft.com/office/drawing/2014/main" id="{6FA165FF-F29F-4DA8-9675-51DC664805F1}"/>
                    </a:ext>
                  </a:extLst>
                </p:cNvPr>
                <p:cNvSpPr txBox="1"/>
                <p:nvPr/>
              </p:nvSpPr>
              <p:spPr>
                <a:xfrm>
                  <a:off x="1333773" y="3374288"/>
                  <a:ext cx="633796"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Predicted</a:t>
                  </a:r>
                </a:p>
              </p:txBody>
            </p:sp>
            <p:sp>
              <p:nvSpPr>
                <p:cNvPr id="31" name="Rectangle 30">
                  <a:extLst>
                    <a:ext uri="{FF2B5EF4-FFF2-40B4-BE49-F238E27FC236}">
                      <a16:creationId xmlns:a16="http://schemas.microsoft.com/office/drawing/2014/main" id="{DB582229-7935-4EA6-8B1B-4522125590E8}"/>
                    </a:ext>
                  </a:extLst>
                </p:cNvPr>
                <p:cNvSpPr/>
                <p:nvPr/>
              </p:nvSpPr>
              <p:spPr>
                <a:xfrm>
                  <a:off x="1131019" y="3202288"/>
                  <a:ext cx="849704" cy="395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Oval 4">
                <a:extLst>
                  <a:ext uri="{FF2B5EF4-FFF2-40B4-BE49-F238E27FC236}">
                    <a16:creationId xmlns:a16="http://schemas.microsoft.com/office/drawing/2014/main" id="{0E888AFB-7A3C-4501-8C0C-12DF0BCD90DD}"/>
                  </a:ext>
                </a:extLst>
              </p:cNvPr>
              <p:cNvSpPr/>
              <p:nvPr/>
            </p:nvSpPr>
            <p:spPr>
              <a:xfrm>
                <a:off x="2080089" y="800091"/>
                <a:ext cx="541852" cy="54185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Airplane with solid fill">
                <a:extLst>
                  <a:ext uri="{FF2B5EF4-FFF2-40B4-BE49-F238E27FC236}">
                    <a16:creationId xmlns:a16="http://schemas.microsoft.com/office/drawing/2014/main" id="{847CAB9C-9B68-419E-9C9B-9F4E483B16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05017" y="2390356"/>
                <a:ext cx="245999" cy="245999"/>
              </a:xfrm>
              <a:prstGeom prst="rect">
                <a:avLst/>
              </a:prstGeom>
            </p:spPr>
          </p:pic>
          <p:pic>
            <p:nvPicPr>
              <p:cNvPr id="7" name="Graphic 6" descr="Airplane with solid fill">
                <a:extLst>
                  <a:ext uri="{FF2B5EF4-FFF2-40B4-BE49-F238E27FC236}">
                    <a16:creationId xmlns:a16="http://schemas.microsoft.com/office/drawing/2014/main" id="{4CC219FB-A33F-48C2-B025-8B350FDBC5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7138308">
                <a:off x="3269675" y="1269984"/>
                <a:ext cx="245999" cy="245999"/>
              </a:xfrm>
              <a:prstGeom prst="rect">
                <a:avLst/>
              </a:prstGeom>
            </p:spPr>
          </p:pic>
          <p:cxnSp>
            <p:nvCxnSpPr>
              <p:cNvPr id="8" name="Straight Connector 7">
                <a:extLst>
                  <a:ext uri="{FF2B5EF4-FFF2-40B4-BE49-F238E27FC236}">
                    <a16:creationId xmlns:a16="http://schemas.microsoft.com/office/drawing/2014/main" id="{21E4C817-2208-43F0-98FB-6CA65AEAFD8E}"/>
                  </a:ext>
                </a:extLst>
              </p:cNvPr>
              <p:cNvCxnSpPr>
                <a:cxnSpLocks/>
                <a:stCxn id="6" idx="0"/>
                <a:endCxn id="9" idx="2"/>
              </p:cNvCxnSpPr>
              <p:nvPr/>
            </p:nvCxnSpPr>
            <p:spPr>
              <a:xfrm flipH="1" flipV="1">
                <a:off x="2228016" y="1476231"/>
                <a:ext cx="1" cy="914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Airplane with solid fill">
                <a:extLst>
                  <a:ext uri="{FF2B5EF4-FFF2-40B4-BE49-F238E27FC236}">
                    <a16:creationId xmlns:a16="http://schemas.microsoft.com/office/drawing/2014/main" id="{1A867C20-EF77-4492-B833-0DB63DFFDD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05016" y="1230232"/>
                <a:ext cx="245999" cy="245999"/>
              </a:xfrm>
              <a:prstGeom prst="rect">
                <a:avLst/>
              </a:prstGeom>
            </p:spPr>
          </p:pic>
          <p:pic>
            <p:nvPicPr>
              <p:cNvPr id="10" name="Graphic 9" descr="Airplane with solid fill">
                <a:extLst>
                  <a:ext uri="{FF2B5EF4-FFF2-40B4-BE49-F238E27FC236}">
                    <a16:creationId xmlns:a16="http://schemas.microsoft.com/office/drawing/2014/main" id="{2A294A65-CC46-47F2-A833-503596F1B46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138308">
                <a:off x="2228016" y="950030"/>
                <a:ext cx="245999" cy="245999"/>
              </a:xfrm>
              <a:prstGeom prst="rect">
                <a:avLst/>
              </a:prstGeom>
            </p:spPr>
          </p:pic>
          <p:sp>
            <p:nvSpPr>
              <p:cNvPr id="11" name="Freeform: Shape 10">
                <a:extLst>
                  <a:ext uri="{FF2B5EF4-FFF2-40B4-BE49-F238E27FC236}">
                    <a16:creationId xmlns:a16="http://schemas.microsoft.com/office/drawing/2014/main" id="{79F79A00-65E4-44AB-8CEE-04DAAB6586FE}"/>
                  </a:ext>
                </a:extLst>
              </p:cNvPr>
              <p:cNvSpPr/>
              <p:nvPr/>
            </p:nvSpPr>
            <p:spPr>
              <a:xfrm>
                <a:off x="2223436" y="328978"/>
                <a:ext cx="462012" cy="1877252"/>
              </a:xfrm>
              <a:custGeom>
                <a:avLst/>
                <a:gdLst>
                  <a:gd name="connsiteX0" fmla="*/ 0 w 462012"/>
                  <a:gd name="connsiteY0" fmla="*/ 2242686 h 2242686"/>
                  <a:gd name="connsiteX1" fmla="*/ 462012 w 462012"/>
                  <a:gd name="connsiteY1" fmla="*/ 1039528 h 2242686"/>
                  <a:gd name="connsiteX2" fmla="*/ 240631 w 462012"/>
                  <a:gd name="connsiteY2" fmla="*/ 0 h 2242686"/>
                </a:gdLst>
                <a:ahLst/>
                <a:cxnLst>
                  <a:cxn ang="0">
                    <a:pos x="connsiteX0" y="connsiteY0"/>
                  </a:cxn>
                  <a:cxn ang="0">
                    <a:pos x="connsiteX1" y="connsiteY1"/>
                  </a:cxn>
                  <a:cxn ang="0">
                    <a:pos x="connsiteX2" y="connsiteY2"/>
                  </a:cxn>
                </a:cxnLst>
                <a:rect l="l" t="t" r="r" b="b"/>
                <a:pathLst>
                  <a:path w="462012" h="2242686">
                    <a:moveTo>
                      <a:pt x="0" y="2242686"/>
                    </a:moveTo>
                    <a:lnTo>
                      <a:pt x="462012" y="1039528"/>
                    </a:lnTo>
                    <a:lnTo>
                      <a:pt x="240631" y="0"/>
                    </a:lnTo>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11" descr="Airplane with solid fill">
                <a:extLst>
                  <a:ext uri="{FF2B5EF4-FFF2-40B4-BE49-F238E27FC236}">
                    <a16:creationId xmlns:a16="http://schemas.microsoft.com/office/drawing/2014/main" id="{717C5B93-CB85-4F5E-B570-8FCB649874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1642757" y="541358"/>
                <a:ext cx="245999" cy="245999"/>
              </a:xfrm>
              <a:prstGeom prst="rect">
                <a:avLst/>
              </a:prstGeom>
            </p:spPr>
          </p:pic>
          <p:pic>
            <p:nvPicPr>
              <p:cNvPr id="13" name="Graphic 12" descr="Airplane with solid fill">
                <a:extLst>
                  <a:ext uri="{FF2B5EF4-FFF2-40B4-BE49-F238E27FC236}">
                    <a16:creationId xmlns:a16="http://schemas.microsoft.com/office/drawing/2014/main" id="{09B8FC7E-2FBF-473B-8243-4F220B4D585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1642757" y="1658829"/>
                <a:ext cx="245999" cy="245999"/>
              </a:xfrm>
              <a:prstGeom prst="rect">
                <a:avLst/>
              </a:prstGeom>
            </p:spPr>
          </p:pic>
          <p:sp>
            <p:nvSpPr>
              <p:cNvPr id="14" name="TextBox 13">
                <a:extLst>
                  <a:ext uri="{FF2B5EF4-FFF2-40B4-BE49-F238E27FC236}">
                    <a16:creationId xmlns:a16="http://schemas.microsoft.com/office/drawing/2014/main" id="{4C293466-0E4F-4D26-8427-249AE011E3E0}"/>
                  </a:ext>
                </a:extLst>
              </p:cNvPr>
              <p:cNvSpPr txBox="1"/>
              <p:nvPr/>
            </p:nvSpPr>
            <p:spPr>
              <a:xfrm>
                <a:off x="1915569" y="2576467"/>
                <a:ext cx="595035" cy="25391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Digital</a:t>
                </a:r>
              </a:p>
            </p:txBody>
          </p:sp>
          <p:sp>
            <p:nvSpPr>
              <p:cNvPr id="15" name="TextBox 14">
                <a:extLst>
                  <a:ext uri="{FF2B5EF4-FFF2-40B4-BE49-F238E27FC236}">
                    <a16:creationId xmlns:a16="http://schemas.microsoft.com/office/drawing/2014/main" id="{01702ABE-6B1C-42E2-ACF3-D57A29358138}"/>
                  </a:ext>
                </a:extLst>
              </p:cNvPr>
              <p:cNvSpPr txBox="1"/>
              <p:nvPr/>
            </p:nvSpPr>
            <p:spPr>
              <a:xfrm>
                <a:off x="2801676" y="1753171"/>
                <a:ext cx="722760"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Detected Conflict</a:t>
                </a:r>
              </a:p>
            </p:txBody>
          </p:sp>
          <p:cxnSp>
            <p:nvCxnSpPr>
              <p:cNvPr id="16" name="Straight Connector 15">
                <a:extLst>
                  <a:ext uri="{FF2B5EF4-FFF2-40B4-BE49-F238E27FC236}">
                    <a16:creationId xmlns:a16="http://schemas.microsoft.com/office/drawing/2014/main" id="{7513B5F3-AF6E-49B7-BD9F-744ECD9FA998}"/>
                  </a:ext>
                </a:extLst>
              </p:cNvPr>
              <p:cNvCxnSpPr>
                <a:cxnSpLocks/>
                <a:stCxn id="7" idx="0"/>
                <a:endCxn id="10" idx="2"/>
              </p:cNvCxnSpPr>
              <p:nvPr/>
            </p:nvCxnSpPr>
            <p:spPr>
              <a:xfrm flipH="1" flipV="1">
                <a:off x="2469462" y="1106186"/>
                <a:ext cx="804766" cy="2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C9FAAE9-A9D7-4009-8CE0-0BC0BCCCC832}"/>
                  </a:ext>
                </a:extLst>
              </p:cNvPr>
              <p:cNvCxnSpPr>
                <a:cxnSpLocks/>
                <a:stCxn id="13" idx="2"/>
                <a:endCxn id="12" idx="0"/>
              </p:cNvCxnSpPr>
              <p:nvPr/>
            </p:nvCxnSpPr>
            <p:spPr>
              <a:xfrm flipV="1">
                <a:off x="1765756" y="787357"/>
                <a:ext cx="0" cy="8714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6874095-5D2C-4FF0-9D4B-CC677C62BCE2}"/>
                  </a:ext>
                </a:extLst>
              </p:cNvPr>
              <p:cNvCxnSpPr>
                <a:cxnSpLocks/>
                <a:endCxn id="5" idx="4"/>
              </p:cNvCxnSpPr>
              <p:nvPr/>
            </p:nvCxnSpPr>
            <p:spPr>
              <a:xfrm flipH="1" flipV="1">
                <a:off x="2351015" y="1341943"/>
                <a:ext cx="500006" cy="430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7F131FA-86B7-4CE3-BC59-4EC05FAEEDB8}"/>
                  </a:ext>
                </a:extLst>
              </p:cNvPr>
              <p:cNvCxnSpPr>
                <a:cxnSpLocks/>
              </p:cNvCxnSpPr>
              <p:nvPr/>
            </p:nvCxnSpPr>
            <p:spPr>
              <a:xfrm flipH="1">
                <a:off x="2586978" y="667887"/>
                <a:ext cx="349874" cy="1194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085F3DC-536A-4AEF-A204-A53CD2183943}"/>
                  </a:ext>
                </a:extLst>
              </p:cNvPr>
              <p:cNvSpPr txBox="1"/>
              <p:nvPr/>
            </p:nvSpPr>
            <p:spPr>
              <a:xfrm>
                <a:off x="2847831" y="457047"/>
                <a:ext cx="796551"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Computed Resolution</a:t>
                </a:r>
              </a:p>
            </p:txBody>
          </p:sp>
          <p:sp>
            <p:nvSpPr>
              <p:cNvPr id="21" name="TextBox 20">
                <a:extLst>
                  <a:ext uri="{FF2B5EF4-FFF2-40B4-BE49-F238E27FC236}">
                    <a16:creationId xmlns:a16="http://schemas.microsoft.com/office/drawing/2014/main" id="{6F3F4953-CF51-453D-9DD5-794FE67A9FDF}"/>
                  </a:ext>
                </a:extLst>
              </p:cNvPr>
              <p:cNvSpPr txBox="1"/>
              <p:nvPr/>
            </p:nvSpPr>
            <p:spPr>
              <a:xfrm>
                <a:off x="1402052" y="1932708"/>
                <a:ext cx="796551"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Conflict Prevention</a:t>
                </a:r>
              </a:p>
            </p:txBody>
          </p:sp>
          <p:sp>
            <p:nvSpPr>
              <p:cNvPr id="22" name="Freeform: Shape 21">
                <a:extLst>
                  <a:ext uri="{FF2B5EF4-FFF2-40B4-BE49-F238E27FC236}">
                    <a16:creationId xmlns:a16="http://schemas.microsoft.com/office/drawing/2014/main" id="{9994D8FF-0E0B-4C49-90A3-E9A123D57B69}"/>
                  </a:ext>
                </a:extLst>
              </p:cNvPr>
              <p:cNvSpPr/>
              <p:nvPr/>
            </p:nvSpPr>
            <p:spPr>
              <a:xfrm flipH="1">
                <a:off x="1965795" y="1575167"/>
                <a:ext cx="253077" cy="617194"/>
              </a:xfrm>
              <a:custGeom>
                <a:avLst/>
                <a:gdLst>
                  <a:gd name="connsiteX0" fmla="*/ 0 w 462012"/>
                  <a:gd name="connsiteY0" fmla="*/ 2242686 h 2242686"/>
                  <a:gd name="connsiteX1" fmla="*/ 462012 w 462012"/>
                  <a:gd name="connsiteY1" fmla="*/ 1039528 h 2242686"/>
                  <a:gd name="connsiteX2" fmla="*/ 240631 w 462012"/>
                  <a:gd name="connsiteY2" fmla="*/ 0 h 2242686"/>
                  <a:gd name="connsiteX0" fmla="*/ 0 w 462012"/>
                  <a:gd name="connsiteY0" fmla="*/ 1203158 h 1203158"/>
                  <a:gd name="connsiteX1" fmla="*/ 462012 w 462012"/>
                  <a:gd name="connsiteY1" fmla="*/ 0 h 1203158"/>
                  <a:gd name="connsiteX0" fmla="*/ 0 w 171499"/>
                  <a:gd name="connsiteY0" fmla="*/ 436395 h 436395"/>
                  <a:gd name="connsiteX1" fmla="*/ 171499 w 171499"/>
                  <a:gd name="connsiteY1" fmla="*/ 0 h 436395"/>
                </a:gdLst>
                <a:ahLst/>
                <a:cxnLst>
                  <a:cxn ang="0">
                    <a:pos x="connsiteX0" y="connsiteY0"/>
                  </a:cxn>
                  <a:cxn ang="0">
                    <a:pos x="connsiteX1" y="connsiteY1"/>
                  </a:cxn>
                </a:cxnLst>
                <a:rect l="l" t="t" r="r" b="b"/>
                <a:pathLst>
                  <a:path w="171499" h="436395">
                    <a:moveTo>
                      <a:pt x="0" y="436395"/>
                    </a:moveTo>
                    <a:lnTo>
                      <a:pt x="171499" y="0"/>
                    </a:lnTo>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Summing Junction 22">
                <a:extLst>
                  <a:ext uri="{FF2B5EF4-FFF2-40B4-BE49-F238E27FC236}">
                    <a16:creationId xmlns:a16="http://schemas.microsoft.com/office/drawing/2014/main" id="{089D5B52-4853-415D-AAF3-6D8DFF1DBD54}"/>
                  </a:ext>
                </a:extLst>
              </p:cNvPr>
              <p:cNvSpPr/>
              <p:nvPr/>
            </p:nvSpPr>
            <p:spPr>
              <a:xfrm>
                <a:off x="1965796" y="1672301"/>
                <a:ext cx="167327" cy="167327"/>
              </a:xfrm>
              <a:prstGeom prst="flowChartSummingJunction">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Graphic 23" descr="Cloud With Lightning And Rain with solid fill">
                <a:extLst>
                  <a:ext uri="{FF2B5EF4-FFF2-40B4-BE49-F238E27FC236}">
                    <a16:creationId xmlns:a16="http://schemas.microsoft.com/office/drawing/2014/main" id="{1B611D6A-74D2-4115-AB06-DC24FA9AEF9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57589" y="1933696"/>
                <a:ext cx="457200" cy="457200"/>
              </a:xfrm>
              <a:prstGeom prst="rect">
                <a:avLst/>
              </a:prstGeom>
            </p:spPr>
          </p:pic>
          <p:sp>
            <p:nvSpPr>
              <p:cNvPr id="25" name="TextBox 24">
                <a:extLst>
                  <a:ext uri="{FF2B5EF4-FFF2-40B4-BE49-F238E27FC236}">
                    <a16:creationId xmlns:a16="http://schemas.microsoft.com/office/drawing/2014/main" id="{D28A06B5-1F08-42F3-8050-5E54D65A5D7D}"/>
                  </a:ext>
                </a:extLst>
              </p:cNvPr>
              <p:cNvSpPr txBox="1"/>
              <p:nvPr/>
            </p:nvSpPr>
            <p:spPr>
              <a:xfrm>
                <a:off x="2522576" y="2202186"/>
                <a:ext cx="793073"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Hazard Avoidance</a:t>
                </a:r>
              </a:p>
            </p:txBody>
          </p:sp>
        </p:grpSp>
        <p:sp>
          <p:nvSpPr>
            <p:cNvPr id="243" name="TextBox 242">
              <a:extLst>
                <a:ext uri="{FF2B5EF4-FFF2-40B4-BE49-F238E27FC236}">
                  <a16:creationId xmlns:a16="http://schemas.microsoft.com/office/drawing/2014/main" id="{2AD50A6A-1BE8-4FEC-9AC2-CF17ECC21653}"/>
                </a:ext>
              </a:extLst>
            </p:cNvPr>
            <p:cNvSpPr txBox="1"/>
            <p:nvPr/>
          </p:nvSpPr>
          <p:spPr>
            <a:xfrm>
              <a:off x="761096" y="804060"/>
              <a:ext cx="2599035" cy="312650"/>
            </a:xfrm>
            <a:prstGeom prst="rect">
              <a:avLst/>
            </a:prstGeom>
            <a:noFill/>
          </p:spPr>
          <p:txBody>
            <a:bodyPr wrap="square">
              <a:spAutoFit/>
            </a:bodyPr>
            <a:lstStyle/>
            <a:p>
              <a:pPr marL="0" marR="0" lvl="0" indent="0" algn="ctr" defTabSz="914400" rtl="0" eaLnBrk="1" fontAlgn="base" latinLnBrk="0" hangingPunct="1">
                <a:lnSpc>
                  <a:spcPct val="107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4472C4">
                      <a:lumMod val="75000"/>
                    </a:srgbClr>
                  </a:solidFill>
                  <a:effectLst/>
                  <a:uLnTx/>
                  <a:uFillTx/>
                  <a:latin typeface="Avenir Next" panose="020B0503020202020204" pitchFamily="34" charset="0"/>
                  <a:ea typeface="ＭＳ Ｐゴシック" pitchFamily="-109" charset="-128"/>
                </a:rPr>
                <a:t>Operator Self-Separation</a:t>
              </a:r>
            </a:p>
          </p:txBody>
        </p:sp>
      </p:grpSp>
      <p:grpSp>
        <p:nvGrpSpPr>
          <p:cNvPr id="242" name="Group 241">
            <a:extLst>
              <a:ext uri="{FF2B5EF4-FFF2-40B4-BE49-F238E27FC236}">
                <a16:creationId xmlns:a16="http://schemas.microsoft.com/office/drawing/2014/main" id="{7BDA5E00-ECD7-4FEA-BE3A-4E7FA066A1D6}"/>
              </a:ext>
            </a:extLst>
          </p:cNvPr>
          <p:cNvGrpSpPr/>
          <p:nvPr/>
        </p:nvGrpSpPr>
        <p:grpSpPr>
          <a:xfrm>
            <a:off x="4584362" y="804060"/>
            <a:ext cx="2840160" cy="2988413"/>
            <a:chOff x="4584362" y="804060"/>
            <a:chExt cx="2840160" cy="2988413"/>
          </a:xfrm>
        </p:grpSpPr>
        <p:grpSp>
          <p:nvGrpSpPr>
            <p:cNvPr id="128" name="Group 127">
              <a:extLst>
                <a:ext uri="{FF2B5EF4-FFF2-40B4-BE49-F238E27FC236}">
                  <a16:creationId xmlns:a16="http://schemas.microsoft.com/office/drawing/2014/main" id="{3A397D0F-68FC-4322-AA2B-7C0EC851BD80}"/>
                </a:ext>
              </a:extLst>
            </p:cNvPr>
            <p:cNvGrpSpPr/>
            <p:nvPr/>
          </p:nvGrpSpPr>
          <p:grpSpPr>
            <a:xfrm>
              <a:off x="4632843" y="1049273"/>
              <a:ext cx="2772640" cy="2743200"/>
              <a:chOff x="4265288" y="108731"/>
              <a:chExt cx="2772640" cy="2743200"/>
            </a:xfrm>
          </p:grpSpPr>
          <p:sp>
            <p:nvSpPr>
              <p:cNvPr id="129" name="Rectangle 128">
                <a:extLst>
                  <a:ext uri="{FF2B5EF4-FFF2-40B4-BE49-F238E27FC236}">
                    <a16:creationId xmlns:a16="http://schemas.microsoft.com/office/drawing/2014/main" id="{017EC264-25FD-4B42-9DDA-8BCBC711A80E}"/>
                  </a:ext>
                </a:extLst>
              </p:cNvPr>
              <p:cNvSpPr/>
              <p:nvPr/>
            </p:nvSpPr>
            <p:spPr>
              <a:xfrm>
                <a:off x="4265288" y="108731"/>
                <a:ext cx="2743200" cy="2743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a:extLst>
                  <a:ext uri="{FF2B5EF4-FFF2-40B4-BE49-F238E27FC236}">
                    <a16:creationId xmlns:a16="http://schemas.microsoft.com/office/drawing/2014/main" id="{72F3F051-287F-4720-8E76-014531093819}"/>
                  </a:ext>
                </a:extLst>
              </p:cNvPr>
              <p:cNvSpPr/>
              <p:nvPr/>
            </p:nvSpPr>
            <p:spPr>
              <a:xfrm>
                <a:off x="5260310" y="819449"/>
                <a:ext cx="541852" cy="54185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1" name="Graphic 130" descr="Airplane with solid fill">
                <a:extLst>
                  <a:ext uri="{FF2B5EF4-FFF2-40B4-BE49-F238E27FC236}">
                    <a16:creationId xmlns:a16="http://schemas.microsoft.com/office/drawing/2014/main" id="{8FF110EC-C3D8-4F23-88D2-E94EC3B170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85238" y="2409714"/>
                <a:ext cx="245999" cy="245999"/>
              </a:xfrm>
              <a:prstGeom prst="rect">
                <a:avLst/>
              </a:prstGeom>
            </p:spPr>
          </p:pic>
          <p:pic>
            <p:nvPicPr>
              <p:cNvPr id="132" name="Graphic 131" descr="Airplane with solid fill">
                <a:extLst>
                  <a:ext uri="{FF2B5EF4-FFF2-40B4-BE49-F238E27FC236}">
                    <a16:creationId xmlns:a16="http://schemas.microsoft.com/office/drawing/2014/main" id="{BA262000-271F-4C84-B851-8CD5F59667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7138308">
                <a:off x="6449896" y="1289342"/>
                <a:ext cx="245999" cy="245999"/>
              </a:xfrm>
              <a:prstGeom prst="rect">
                <a:avLst/>
              </a:prstGeom>
            </p:spPr>
          </p:pic>
          <p:cxnSp>
            <p:nvCxnSpPr>
              <p:cNvPr id="133" name="Straight Connector 132">
                <a:extLst>
                  <a:ext uri="{FF2B5EF4-FFF2-40B4-BE49-F238E27FC236}">
                    <a16:creationId xmlns:a16="http://schemas.microsoft.com/office/drawing/2014/main" id="{38F9138C-3432-427A-ADF1-C8100623096C}"/>
                  </a:ext>
                </a:extLst>
              </p:cNvPr>
              <p:cNvCxnSpPr>
                <a:cxnSpLocks/>
                <a:stCxn id="131" idx="0"/>
                <a:endCxn id="134" idx="2"/>
              </p:cNvCxnSpPr>
              <p:nvPr/>
            </p:nvCxnSpPr>
            <p:spPr>
              <a:xfrm flipH="1" flipV="1">
                <a:off x="5408237" y="1495589"/>
                <a:ext cx="1" cy="914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4" name="Graphic 133" descr="Airplane with solid fill">
                <a:extLst>
                  <a:ext uri="{FF2B5EF4-FFF2-40B4-BE49-F238E27FC236}">
                    <a16:creationId xmlns:a16="http://schemas.microsoft.com/office/drawing/2014/main" id="{0E10EA22-DA6D-425D-8586-B450396083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85237" y="1249590"/>
                <a:ext cx="245999" cy="245999"/>
              </a:xfrm>
              <a:prstGeom prst="rect">
                <a:avLst/>
              </a:prstGeom>
            </p:spPr>
          </p:pic>
          <p:pic>
            <p:nvPicPr>
              <p:cNvPr id="135" name="Graphic 134" descr="Airplane with solid fill">
                <a:extLst>
                  <a:ext uri="{FF2B5EF4-FFF2-40B4-BE49-F238E27FC236}">
                    <a16:creationId xmlns:a16="http://schemas.microsoft.com/office/drawing/2014/main" id="{CFF88DE8-883A-4ABD-BB63-1CA29F6B58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138308">
                <a:off x="5408237" y="969388"/>
                <a:ext cx="245999" cy="245999"/>
              </a:xfrm>
              <a:prstGeom prst="rect">
                <a:avLst/>
              </a:prstGeom>
            </p:spPr>
          </p:pic>
          <p:sp>
            <p:nvSpPr>
              <p:cNvPr id="136" name="TextBox 135">
                <a:extLst>
                  <a:ext uri="{FF2B5EF4-FFF2-40B4-BE49-F238E27FC236}">
                    <a16:creationId xmlns:a16="http://schemas.microsoft.com/office/drawing/2014/main" id="{1C0762C5-EABA-443B-9810-021E4A982064}"/>
                  </a:ext>
                </a:extLst>
              </p:cNvPr>
              <p:cNvSpPr txBox="1"/>
              <p:nvPr/>
            </p:nvSpPr>
            <p:spPr>
              <a:xfrm>
                <a:off x="5138936" y="2562840"/>
                <a:ext cx="595035" cy="25391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Digital</a:t>
                </a:r>
              </a:p>
            </p:txBody>
          </p:sp>
          <p:sp>
            <p:nvSpPr>
              <p:cNvPr id="137" name="TextBox 136">
                <a:extLst>
                  <a:ext uri="{FF2B5EF4-FFF2-40B4-BE49-F238E27FC236}">
                    <a16:creationId xmlns:a16="http://schemas.microsoft.com/office/drawing/2014/main" id="{5D218D1C-FE0E-4E78-A4C6-16FE24D6989E}"/>
                  </a:ext>
                </a:extLst>
              </p:cNvPr>
              <p:cNvSpPr txBox="1"/>
              <p:nvPr/>
            </p:nvSpPr>
            <p:spPr>
              <a:xfrm>
                <a:off x="6382728" y="1485099"/>
                <a:ext cx="595035" cy="25391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Digital</a:t>
                </a:r>
              </a:p>
            </p:txBody>
          </p:sp>
          <p:cxnSp>
            <p:nvCxnSpPr>
              <p:cNvPr id="138" name="Straight Connector 137">
                <a:extLst>
                  <a:ext uri="{FF2B5EF4-FFF2-40B4-BE49-F238E27FC236}">
                    <a16:creationId xmlns:a16="http://schemas.microsoft.com/office/drawing/2014/main" id="{97415BE2-1C1E-4821-AC96-959F25BA649F}"/>
                  </a:ext>
                </a:extLst>
              </p:cNvPr>
              <p:cNvCxnSpPr>
                <a:cxnSpLocks/>
                <a:stCxn id="132" idx="0"/>
                <a:endCxn id="135" idx="2"/>
              </p:cNvCxnSpPr>
              <p:nvPr/>
            </p:nvCxnSpPr>
            <p:spPr>
              <a:xfrm flipH="1" flipV="1">
                <a:off x="5649683" y="1125544"/>
                <a:ext cx="804766" cy="253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9" name="Graphic 138" descr="Airplane with solid fill">
                <a:extLst>
                  <a:ext uri="{FF2B5EF4-FFF2-40B4-BE49-F238E27FC236}">
                    <a16:creationId xmlns:a16="http://schemas.microsoft.com/office/drawing/2014/main" id="{0A932C76-E0ED-4876-9615-7A8FAC6AF2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55453" y="2497093"/>
                <a:ext cx="137698" cy="137696"/>
              </a:xfrm>
              <a:prstGeom prst="rect">
                <a:avLst/>
              </a:prstGeom>
            </p:spPr>
          </p:pic>
          <p:pic>
            <p:nvPicPr>
              <p:cNvPr id="140" name="Graphic 139" descr="Airplane with solid fill">
                <a:extLst>
                  <a:ext uri="{FF2B5EF4-FFF2-40B4-BE49-F238E27FC236}">
                    <a16:creationId xmlns:a16="http://schemas.microsoft.com/office/drawing/2014/main" id="{22808E02-8298-4C5D-B19E-51074DA0893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55508" y="2683395"/>
                <a:ext cx="137698" cy="137696"/>
              </a:xfrm>
              <a:prstGeom prst="rect">
                <a:avLst/>
              </a:prstGeom>
            </p:spPr>
          </p:pic>
          <p:sp>
            <p:nvSpPr>
              <p:cNvPr id="141" name="TextBox 140">
                <a:extLst>
                  <a:ext uri="{FF2B5EF4-FFF2-40B4-BE49-F238E27FC236}">
                    <a16:creationId xmlns:a16="http://schemas.microsoft.com/office/drawing/2014/main" id="{4A6FA9B4-FC6D-49AB-B648-57ACF25553E0}"/>
                  </a:ext>
                </a:extLst>
              </p:cNvPr>
              <p:cNvSpPr txBox="1"/>
              <p:nvPr/>
            </p:nvSpPr>
            <p:spPr>
              <a:xfrm>
                <a:off x="4448857" y="2456683"/>
                <a:ext cx="580519"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Current</a:t>
                </a:r>
              </a:p>
            </p:txBody>
          </p:sp>
          <p:sp>
            <p:nvSpPr>
              <p:cNvPr id="142" name="TextBox 141">
                <a:extLst>
                  <a:ext uri="{FF2B5EF4-FFF2-40B4-BE49-F238E27FC236}">
                    <a16:creationId xmlns:a16="http://schemas.microsoft.com/office/drawing/2014/main" id="{25C64513-5EA6-4D72-A18B-69D71BFF836D}"/>
                  </a:ext>
                </a:extLst>
              </p:cNvPr>
              <p:cNvSpPr txBox="1"/>
              <p:nvPr/>
            </p:nvSpPr>
            <p:spPr>
              <a:xfrm>
                <a:off x="4468042" y="2628683"/>
                <a:ext cx="633796"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Predicted</a:t>
                </a:r>
              </a:p>
            </p:txBody>
          </p:sp>
          <p:sp>
            <p:nvSpPr>
              <p:cNvPr id="143" name="Rectangle 142">
                <a:extLst>
                  <a:ext uri="{FF2B5EF4-FFF2-40B4-BE49-F238E27FC236}">
                    <a16:creationId xmlns:a16="http://schemas.microsoft.com/office/drawing/2014/main" id="{F89D1CE2-4A07-42A9-92DF-71A6422588AB}"/>
                  </a:ext>
                </a:extLst>
              </p:cNvPr>
              <p:cNvSpPr/>
              <p:nvPr/>
            </p:nvSpPr>
            <p:spPr>
              <a:xfrm>
                <a:off x="4265288" y="2456683"/>
                <a:ext cx="849704" cy="395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4" name="Group 143">
                <a:extLst>
                  <a:ext uri="{FF2B5EF4-FFF2-40B4-BE49-F238E27FC236}">
                    <a16:creationId xmlns:a16="http://schemas.microsoft.com/office/drawing/2014/main" id="{B727A077-AB61-4E72-869B-B968F33F4E24}"/>
                  </a:ext>
                </a:extLst>
              </p:cNvPr>
              <p:cNvGrpSpPr/>
              <p:nvPr/>
            </p:nvGrpSpPr>
            <p:grpSpPr>
              <a:xfrm>
                <a:off x="4494809" y="1629608"/>
                <a:ext cx="796497" cy="646086"/>
                <a:chOff x="5966864" y="2507083"/>
                <a:chExt cx="796497" cy="646086"/>
              </a:xfrm>
            </p:grpSpPr>
            <p:sp>
              <p:nvSpPr>
                <p:cNvPr id="155" name="Speech Bubble: Rectangle with Corners Rounded 154">
                  <a:extLst>
                    <a:ext uri="{FF2B5EF4-FFF2-40B4-BE49-F238E27FC236}">
                      <a16:creationId xmlns:a16="http://schemas.microsoft.com/office/drawing/2014/main" id="{CED306DE-FF47-46B0-B5EC-BC6A8738849B}"/>
                    </a:ext>
                  </a:extLst>
                </p:cNvPr>
                <p:cNvSpPr/>
                <p:nvPr/>
              </p:nvSpPr>
              <p:spPr>
                <a:xfrm>
                  <a:off x="5966864" y="2507083"/>
                  <a:ext cx="796497" cy="646086"/>
                </a:xfrm>
                <a:prstGeom prst="wedgeRoundRectCallout">
                  <a:avLst>
                    <a:gd name="adj1" fmla="val 46533"/>
                    <a:gd name="adj2" fmla="val 750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Calibri" panose="020F0502020204030204"/>
                      <a:ea typeface="+mn-ea"/>
                      <a:cs typeface="+mn-cs"/>
                    </a:rPr>
                    <a:t>Coordination Rules</a:t>
                  </a:r>
                </a:p>
              </p:txBody>
            </p:sp>
            <p:pic>
              <p:nvPicPr>
                <p:cNvPr id="156" name="Graphic 155" descr="Gears with solid fill">
                  <a:extLst>
                    <a:ext uri="{FF2B5EF4-FFF2-40B4-BE49-F238E27FC236}">
                      <a16:creationId xmlns:a16="http://schemas.microsoft.com/office/drawing/2014/main" id="{45B5BD7D-102A-4D67-BC10-7BC80DE54BA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51239" y="2696862"/>
                  <a:ext cx="429530" cy="429530"/>
                </a:xfrm>
                <a:prstGeom prst="rect">
                  <a:avLst/>
                </a:prstGeom>
              </p:spPr>
            </p:pic>
          </p:grpSp>
          <p:grpSp>
            <p:nvGrpSpPr>
              <p:cNvPr id="145" name="Group 144">
                <a:extLst>
                  <a:ext uri="{FF2B5EF4-FFF2-40B4-BE49-F238E27FC236}">
                    <a16:creationId xmlns:a16="http://schemas.microsoft.com/office/drawing/2014/main" id="{F45BFFFB-7754-42D8-8DD3-D13AD61C3F0D}"/>
                  </a:ext>
                </a:extLst>
              </p:cNvPr>
              <p:cNvGrpSpPr/>
              <p:nvPr/>
            </p:nvGrpSpPr>
            <p:grpSpPr>
              <a:xfrm>
                <a:off x="6143913" y="374809"/>
                <a:ext cx="796497" cy="646086"/>
                <a:chOff x="6068213" y="2496393"/>
                <a:chExt cx="796497" cy="646086"/>
              </a:xfrm>
            </p:grpSpPr>
            <p:sp>
              <p:nvSpPr>
                <p:cNvPr id="153" name="Speech Bubble: Rectangle with Corners Rounded 152">
                  <a:extLst>
                    <a:ext uri="{FF2B5EF4-FFF2-40B4-BE49-F238E27FC236}">
                      <a16:creationId xmlns:a16="http://schemas.microsoft.com/office/drawing/2014/main" id="{39C51662-3239-4076-B82D-E246578DE349}"/>
                    </a:ext>
                  </a:extLst>
                </p:cNvPr>
                <p:cNvSpPr/>
                <p:nvPr/>
              </p:nvSpPr>
              <p:spPr>
                <a:xfrm>
                  <a:off x="6068213" y="2496393"/>
                  <a:ext cx="796497" cy="646086"/>
                </a:xfrm>
                <a:prstGeom prst="wedgeRoundRectCallout">
                  <a:avLst>
                    <a:gd name="adj1" fmla="val 9182"/>
                    <a:gd name="adj2" fmla="val 918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Calibri" panose="020F0502020204030204"/>
                      <a:ea typeface="+mn-ea"/>
                      <a:cs typeface="+mn-cs"/>
                    </a:rPr>
                    <a:t>Coordination Rules</a:t>
                  </a:r>
                </a:p>
              </p:txBody>
            </p:sp>
            <p:pic>
              <p:nvPicPr>
                <p:cNvPr id="154" name="Graphic 153" descr="Gears with solid fill">
                  <a:extLst>
                    <a:ext uri="{FF2B5EF4-FFF2-40B4-BE49-F238E27FC236}">
                      <a16:creationId xmlns:a16="http://schemas.microsoft.com/office/drawing/2014/main" id="{B4677459-C20B-4CC7-9E6B-39B5DB8DCB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52588" y="2686172"/>
                  <a:ext cx="429530" cy="429530"/>
                </a:xfrm>
                <a:prstGeom prst="rect">
                  <a:avLst/>
                </a:prstGeom>
              </p:spPr>
            </p:pic>
          </p:grpSp>
          <p:sp>
            <p:nvSpPr>
              <p:cNvPr id="146" name="TextBox 145">
                <a:extLst>
                  <a:ext uri="{FF2B5EF4-FFF2-40B4-BE49-F238E27FC236}">
                    <a16:creationId xmlns:a16="http://schemas.microsoft.com/office/drawing/2014/main" id="{22B6CB7C-0311-4D1D-948A-B5DD991A2544}"/>
                  </a:ext>
                </a:extLst>
              </p:cNvPr>
              <p:cNvSpPr txBox="1"/>
              <p:nvPr/>
            </p:nvSpPr>
            <p:spPr>
              <a:xfrm>
                <a:off x="4331552" y="145535"/>
                <a:ext cx="240006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Share / Coordinate / Distribute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Burden of Separation</a:t>
                </a:r>
              </a:p>
            </p:txBody>
          </p:sp>
          <p:sp>
            <p:nvSpPr>
              <p:cNvPr id="149" name="TextBox 148">
                <a:extLst>
                  <a:ext uri="{FF2B5EF4-FFF2-40B4-BE49-F238E27FC236}">
                    <a16:creationId xmlns:a16="http://schemas.microsoft.com/office/drawing/2014/main" id="{055991C0-C7C4-4809-8FC2-AE20B5F3C7BD}"/>
                  </a:ext>
                </a:extLst>
              </p:cNvPr>
              <p:cNvSpPr txBox="1"/>
              <p:nvPr/>
            </p:nvSpPr>
            <p:spPr>
              <a:xfrm>
                <a:off x="5494312" y="2452723"/>
                <a:ext cx="1228925" cy="21544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Arial" pitchFamily="-109" charset="0"/>
                    <a:ea typeface="ＭＳ Ｐゴシック" pitchFamily="-109" charset="-128"/>
                  </a:rPr>
                  <a:t>Yields Right-of-Way</a:t>
                </a:r>
              </a:p>
            </p:txBody>
          </p:sp>
          <p:sp>
            <p:nvSpPr>
              <p:cNvPr id="150" name="Arc 149">
                <a:extLst>
                  <a:ext uri="{FF2B5EF4-FFF2-40B4-BE49-F238E27FC236}">
                    <a16:creationId xmlns:a16="http://schemas.microsoft.com/office/drawing/2014/main" id="{B8197244-8079-4865-A437-5BBB9E67A74A}"/>
                  </a:ext>
                </a:extLst>
              </p:cNvPr>
              <p:cNvSpPr/>
              <p:nvPr/>
            </p:nvSpPr>
            <p:spPr>
              <a:xfrm flipH="1">
                <a:off x="5416382" y="2060045"/>
                <a:ext cx="814317" cy="557778"/>
              </a:xfrm>
              <a:prstGeom prst="arc">
                <a:avLst>
                  <a:gd name="adj1" fmla="val 18595998"/>
                  <a:gd name="adj2" fmla="val 0"/>
                </a:avLst>
              </a:prstGeom>
              <a:ln>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Arc 150">
                <a:extLst>
                  <a:ext uri="{FF2B5EF4-FFF2-40B4-BE49-F238E27FC236}">
                    <a16:creationId xmlns:a16="http://schemas.microsoft.com/office/drawing/2014/main" id="{B4410AF2-FF22-43E2-960A-20EA82AF8C28}"/>
                  </a:ext>
                </a:extLst>
              </p:cNvPr>
              <p:cNvSpPr/>
              <p:nvPr/>
            </p:nvSpPr>
            <p:spPr>
              <a:xfrm rot="17094840" flipH="1">
                <a:off x="6134262" y="694850"/>
                <a:ext cx="814317" cy="557778"/>
              </a:xfrm>
              <a:prstGeom prst="arc">
                <a:avLst>
                  <a:gd name="adj1" fmla="val 18595998"/>
                  <a:gd name="adj2" fmla="val 0"/>
                </a:avLst>
              </a:prstGeom>
              <a:ln>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TextBox 151">
                <a:extLst>
                  <a:ext uri="{FF2B5EF4-FFF2-40B4-BE49-F238E27FC236}">
                    <a16:creationId xmlns:a16="http://schemas.microsoft.com/office/drawing/2014/main" id="{9B8D8DFA-899B-444D-A832-5D2BD25230D9}"/>
                  </a:ext>
                </a:extLst>
              </p:cNvPr>
              <p:cNvSpPr txBox="1"/>
              <p:nvPr/>
            </p:nvSpPr>
            <p:spPr>
              <a:xfrm>
                <a:off x="5978550" y="1736379"/>
                <a:ext cx="1059378" cy="21544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Arial" pitchFamily="-109" charset="0"/>
                    <a:ea typeface="ＭＳ Ｐゴシック" pitchFamily="-109" charset="-128"/>
                  </a:rPr>
                  <a:t>Has Right-of-Way</a:t>
                </a:r>
              </a:p>
            </p:txBody>
          </p:sp>
        </p:grpSp>
        <p:sp>
          <p:nvSpPr>
            <p:cNvPr id="245" name="TextBox 244">
              <a:extLst>
                <a:ext uri="{FF2B5EF4-FFF2-40B4-BE49-F238E27FC236}">
                  <a16:creationId xmlns:a16="http://schemas.microsoft.com/office/drawing/2014/main" id="{40908A84-A873-410F-B9E4-79F5C59CFC16}"/>
                </a:ext>
              </a:extLst>
            </p:cNvPr>
            <p:cNvSpPr txBox="1"/>
            <p:nvPr/>
          </p:nvSpPr>
          <p:spPr>
            <a:xfrm>
              <a:off x="4584362" y="804060"/>
              <a:ext cx="2840160" cy="312650"/>
            </a:xfrm>
            <a:prstGeom prst="rect">
              <a:avLst/>
            </a:prstGeom>
            <a:noFill/>
          </p:spPr>
          <p:txBody>
            <a:bodyPr wrap="square">
              <a:spAutoFit/>
            </a:bodyPr>
            <a:lstStyle>
              <a:defPPr>
                <a:defRPr lang="en-US"/>
              </a:defPPr>
              <a:lvl1pPr algn="ctr">
                <a:lnSpc>
                  <a:spcPct val="107000"/>
                </a:lnSpc>
                <a:spcBef>
                  <a:spcPts val="600"/>
                </a:spcBef>
                <a:spcAft>
                  <a:spcPts val="0"/>
                </a:spcAft>
                <a:defRPr sz="1800">
                  <a:solidFill>
                    <a:schemeClr val="accent1">
                      <a:lumMod val="75000"/>
                    </a:schemeClr>
                  </a:solidFill>
                  <a:latin typeface="Avenir Next" panose="020B0503020202020204" pitchFamily="34" charset="0"/>
                </a:defRPr>
              </a:lvl1pPr>
            </a:lstStyle>
            <a:p>
              <a:pPr marL="0" marR="0" lvl="0" indent="0" algn="ctr" defTabSz="914400" rtl="0" eaLnBrk="1" fontAlgn="base" latinLnBrk="0" hangingPunct="1">
                <a:lnSpc>
                  <a:spcPct val="107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4472C4">
                      <a:lumMod val="75000"/>
                    </a:srgbClr>
                  </a:solidFill>
                  <a:effectLst/>
                  <a:uLnTx/>
                  <a:uFillTx/>
                  <a:latin typeface="Avenir Next" panose="020B0503020202020204" pitchFamily="34" charset="0"/>
                  <a:ea typeface="ＭＳ Ｐゴシック" pitchFamily="-109" charset="-128"/>
                </a:rPr>
                <a:t>Cooperative Conflict Management</a:t>
              </a:r>
            </a:p>
          </p:txBody>
        </p:sp>
      </p:grpSp>
      <p:grpSp>
        <p:nvGrpSpPr>
          <p:cNvPr id="246" name="Group 245">
            <a:extLst>
              <a:ext uri="{FF2B5EF4-FFF2-40B4-BE49-F238E27FC236}">
                <a16:creationId xmlns:a16="http://schemas.microsoft.com/office/drawing/2014/main" id="{0286E627-DD9A-4C9E-9244-DA1EAC09EF0D}"/>
              </a:ext>
            </a:extLst>
          </p:cNvPr>
          <p:cNvGrpSpPr/>
          <p:nvPr/>
        </p:nvGrpSpPr>
        <p:grpSpPr>
          <a:xfrm>
            <a:off x="329880" y="3866848"/>
            <a:ext cx="3461466" cy="2993719"/>
            <a:chOff x="329880" y="3866848"/>
            <a:chExt cx="3461466" cy="2993719"/>
          </a:xfrm>
        </p:grpSpPr>
        <p:grpSp>
          <p:nvGrpSpPr>
            <p:cNvPr id="75" name="Group 74">
              <a:extLst>
                <a:ext uri="{FF2B5EF4-FFF2-40B4-BE49-F238E27FC236}">
                  <a16:creationId xmlns:a16="http://schemas.microsoft.com/office/drawing/2014/main" id="{8FFF3B9B-5F84-430C-AC80-C1A7210D7D30}"/>
                </a:ext>
              </a:extLst>
            </p:cNvPr>
            <p:cNvGrpSpPr/>
            <p:nvPr/>
          </p:nvGrpSpPr>
          <p:grpSpPr>
            <a:xfrm>
              <a:off x="666713" y="4117367"/>
              <a:ext cx="2776056" cy="2743200"/>
              <a:chOff x="1098163" y="3522519"/>
              <a:chExt cx="2776056" cy="2743200"/>
            </a:xfrm>
          </p:grpSpPr>
          <p:sp>
            <p:nvSpPr>
              <p:cNvPr id="76" name="Rectangle 75">
                <a:extLst>
                  <a:ext uri="{FF2B5EF4-FFF2-40B4-BE49-F238E27FC236}">
                    <a16:creationId xmlns:a16="http://schemas.microsoft.com/office/drawing/2014/main" id="{6C1954F3-E613-4888-8CF6-32ED265C5D8A}"/>
                  </a:ext>
                </a:extLst>
              </p:cNvPr>
              <p:cNvSpPr/>
              <p:nvPr/>
            </p:nvSpPr>
            <p:spPr>
              <a:xfrm>
                <a:off x="1131019" y="3522519"/>
                <a:ext cx="2743200" cy="2743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7" name="Graphic 76" descr="Airplane with solid fill">
                <a:extLst>
                  <a:ext uri="{FF2B5EF4-FFF2-40B4-BE49-F238E27FC236}">
                    <a16:creationId xmlns:a16="http://schemas.microsoft.com/office/drawing/2014/main" id="{DFEEBBF2-0BB2-44F6-B680-2AA4F114FA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3195616">
                <a:off x="1492218" y="5317255"/>
                <a:ext cx="245999" cy="245999"/>
              </a:xfrm>
              <a:prstGeom prst="rect">
                <a:avLst/>
              </a:prstGeom>
            </p:spPr>
          </p:pic>
          <p:pic>
            <p:nvPicPr>
              <p:cNvPr id="78" name="Graphic 77" descr="Airplane with solid fill">
                <a:extLst>
                  <a:ext uri="{FF2B5EF4-FFF2-40B4-BE49-F238E27FC236}">
                    <a16:creationId xmlns:a16="http://schemas.microsoft.com/office/drawing/2014/main" id="{1DCBE078-EF80-4B2A-BDFD-69990F73558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764667">
                <a:off x="2934081" y="5059507"/>
                <a:ext cx="245999" cy="245999"/>
              </a:xfrm>
              <a:prstGeom prst="rect">
                <a:avLst/>
              </a:prstGeom>
            </p:spPr>
          </p:pic>
          <p:sp>
            <p:nvSpPr>
              <p:cNvPr id="79" name="TextBox 78">
                <a:extLst>
                  <a:ext uri="{FF2B5EF4-FFF2-40B4-BE49-F238E27FC236}">
                    <a16:creationId xmlns:a16="http://schemas.microsoft.com/office/drawing/2014/main" id="{05E617E2-8F5F-4221-A235-0FAA31D37FFD}"/>
                  </a:ext>
                </a:extLst>
              </p:cNvPr>
              <p:cNvSpPr txBox="1"/>
              <p:nvPr/>
            </p:nvSpPr>
            <p:spPr>
              <a:xfrm>
                <a:off x="1098163" y="5162402"/>
                <a:ext cx="595035" cy="25391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Digital</a:t>
                </a:r>
              </a:p>
            </p:txBody>
          </p:sp>
          <p:pic>
            <p:nvPicPr>
              <p:cNvPr id="80" name="Graphic 79" descr="Airplane with solid fill">
                <a:extLst>
                  <a:ext uri="{FF2B5EF4-FFF2-40B4-BE49-F238E27FC236}">
                    <a16:creationId xmlns:a16="http://schemas.microsoft.com/office/drawing/2014/main" id="{1C1ADE63-8DEE-43F2-8268-4540E4F267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21184" y="5910881"/>
                <a:ext cx="137698" cy="137696"/>
              </a:xfrm>
              <a:prstGeom prst="rect">
                <a:avLst/>
              </a:prstGeom>
            </p:spPr>
          </p:pic>
          <p:pic>
            <p:nvPicPr>
              <p:cNvPr id="81" name="Graphic 80" descr="Airplane with solid fill">
                <a:extLst>
                  <a:ext uri="{FF2B5EF4-FFF2-40B4-BE49-F238E27FC236}">
                    <a16:creationId xmlns:a16="http://schemas.microsoft.com/office/drawing/2014/main" id="{4CFA52F4-DEDA-487A-9C9B-0D2F484714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21239" y="6097183"/>
                <a:ext cx="137698" cy="137696"/>
              </a:xfrm>
              <a:prstGeom prst="rect">
                <a:avLst/>
              </a:prstGeom>
            </p:spPr>
          </p:pic>
          <p:sp>
            <p:nvSpPr>
              <p:cNvPr id="82" name="TextBox 81">
                <a:extLst>
                  <a:ext uri="{FF2B5EF4-FFF2-40B4-BE49-F238E27FC236}">
                    <a16:creationId xmlns:a16="http://schemas.microsoft.com/office/drawing/2014/main" id="{975D9F05-3144-4F60-ACD0-01696617F158}"/>
                  </a:ext>
                </a:extLst>
              </p:cNvPr>
              <p:cNvSpPr txBox="1"/>
              <p:nvPr/>
            </p:nvSpPr>
            <p:spPr>
              <a:xfrm>
                <a:off x="1314588" y="5870471"/>
                <a:ext cx="580519"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Current</a:t>
                </a:r>
              </a:p>
            </p:txBody>
          </p:sp>
          <p:sp>
            <p:nvSpPr>
              <p:cNvPr id="83" name="TextBox 82">
                <a:extLst>
                  <a:ext uri="{FF2B5EF4-FFF2-40B4-BE49-F238E27FC236}">
                    <a16:creationId xmlns:a16="http://schemas.microsoft.com/office/drawing/2014/main" id="{3AA6A460-1DDA-4A74-903E-042F252531ED}"/>
                  </a:ext>
                </a:extLst>
              </p:cNvPr>
              <p:cNvSpPr txBox="1"/>
              <p:nvPr/>
            </p:nvSpPr>
            <p:spPr>
              <a:xfrm>
                <a:off x="1333773" y="6042471"/>
                <a:ext cx="633796"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Predicted</a:t>
                </a:r>
              </a:p>
            </p:txBody>
          </p:sp>
          <p:sp>
            <p:nvSpPr>
              <p:cNvPr id="84" name="Rectangle 83">
                <a:extLst>
                  <a:ext uri="{FF2B5EF4-FFF2-40B4-BE49-F238E27FC236}">
                    <a16:creationId xmlns:a16="http://schemas.microsoft.com/office/drawing/2014/main" id="{508B5104-97FE-4794-9C89-88E96C7E2586}"/>
                  </a:ext>
                </a:extLst>
              </p:cNvPr>
              <p:cNvSpPr/>
              <p:nvPr/>
            </p:nvSpPr>
            <p:spPr>
              <a:xfrm>
                <a:off x="1131019" y="5870471"/>
                <a:ext cx="849704" cy="395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Octagon 84">
                <a:extLst>
                  <a:ext uri="{FF2B5EF4-FFF2-40B4-BE49-F238E27FC236}">
                    <a16:creationId xmlns:a16="http://schemas.microsoft.com/office/drawing/2014/main" id="{810A7C0C-A19E-42E8-8758-6BC02ACC84CA}"/>
                  </a:ext>
                </a:extLst>
              </p:cNvPr>
              <p:cNvSpPr/>
              <p:nvPr/>
            </p:nvSpPr>
            <p:spPr>
              <a:xfrm>
                <a:off x="2569182" y="3578082"/>
                <a:ext cx="997148" cy="957968"/>
              </a:xfrm>
              <a:prstGeom prst="octagon">
                <a:avLst>
                  <a:gd name="adj" fmla="val 18492"/>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panose="020F0502020204030204"/>
                    <a:ea typeface="+mn-ea"/>
                    <a:cs typeface="+mn-cs"/>
                  </a:rPr>
                  <a:t>ATC Controlled Terminal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panose="020F0502020204030204"/>
                    <a:ea typeface="+mn-ea"/>
                    <a:cs typeface="+mn-cs"/>
                  </a:rPr>
                  <a:t>Airspace</a:t>
                </a:r>
              </a:p>
            </p:txBody>
          </p:sp>
          <p:sp>
            <p:nvSpPr>
              <p:cNvPr id="86" name="Star: 4 Points 85">
                <a:extLst>
                  <a:ext uri="{FF2B5EF4-FFF2-40B4-BE49-F238E27FC236}">
                    <a16:creationId xmlns:a16="http://schemas.microsoft.com/office/drawing/2014/main" id="{59D01E1C-9BA1-4D29-9E35-1E5E821C206B}"/>
                  </a:ext>
                </a:extLst>
              </p:cNvPr>
              <p:cNvSpPr/>
              <p:nvPr/>
            </p:nvSpPr>
            <p:spPr>
              <a:xfrm>
                <a:off x="2569294" y="4374832"/>
                <a:ext cx="171450" cy="17145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7" name="Graphic 86" descr="Airplane with solid fill">
                <a:extLst>
                  <a:ext uri="{FF2B5EF4-FFF2-40B4-BE49-F238E27FC236}">
                    <a16:creationId xmlns:a16="http://schemas.microsoft.com/office/drawing/2014/main" id="{F4C9B83E-43BF-4CE3-A55F-3E29E56AFC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315394">
                <a:off x="1913799" y="4568144"/>
                <a:ext cx="245999" cy="245999"/>
              </a:xfrm>
              <a:prstGeom prst="rect">
                <a:avLst/>
              </a:prstGeom>
            </p:spPr>
          </p:pic>
          <p:pic>
            <p:nvPicPr>
              <p:cNvPr id="88" name="Graphic 87" descr="Clock with solid fill">
                <a:extLst>
                  <a:ext uri="{FF2B5EF4-FFF2-40B4-BE49-F238E27FC236}">
                    <a16:creationId xmlns:a16="http://schemas.microsoft.com/office/drawing/2014/main" id="{DB233B8A-88C4-41DD-BC1B-1A05F7C0BA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284660" y="4299689"/>
                <a:ext cx="264183" cy="264183"/>
              </a:xfrm>
              <a:prstGeom prst="rect">
                <a:avLst/>
              </a:prstGeom>
            </p:spPr>
          </p:pic>
          <p:sp>
            <p:nvSpPr>
              <p:cNvPr id="89" name="Freeform: Shape 88">
                <a:extLst>
                  <a:ext uri="{FF2B5EF4-FFF2-40B4-BE49-F238E27FC236}">
                    <a16:creationId xmlns:a16="http://schemas.microsoft.com/office/drawing/2014/main" id="{87400739-D408-4426-B813-162FECECE676}"/>
                  </a:ext>
                </a:extLst>
              </p:cNvPr>
              <p:cNvSpPr/>
              <p:nvPr/>
            </p:nvSpPr>
            <p:spPr>
              <a:xfrm>
                <a:off x="1732487" y="4490398"/>
                <a:ext cx="918811" cy="871412"/>
              </a:xfrm>
              <a:custGeom>
                <a:avLst/>
                <a:gdLst>
                  <a:gd name="connsiteX0" fmla="*/ 0 w 462012"/>
                  <a:gd name="connsiteY0" fmla="*/ 2242686 h 2242686"/>
                  <a:gd name="connsiteX1" fmla="*/ 462012 w 462012"/>
                  <a:gd name="connsiteY1" fmla="*/ 1039528 h 2242686"/>
                  <a:gd name="connsiteX2" fmla="*/ 240631 w 462012"/>
                  <a:gd name="connsiteY2" fmla="*/ 0 h 2242686"/>
                  <a:gd name="connsiteX0" fmla="*/ 0 w 1003032"/>
                  <a:gd name="connsiteY0" fmla="*/ 2342823 h 2342823"/>
                  <a:gd name="connsiteX1" fmla="*/ 1003032 w 1003032"/>
                  <a:gd name="connsiteY1" fmla="*/ 1039528 h 2342823"/>
                  <a:gd name="connsiteX2" fmla="*/ 781651 w 1003032"/>
                  <a:gd name="connsiteY2" fmla="*/ 0 h 2342823"/>
                  <a:gd name="connsiteX0" fmla="*/ 0 w 781651"/>
                  <a:gd name="connsiteY0" fmla="*/ 2342823 h 2342823"/>
                  <a:gd name="connsiteX1" fmla="*/ 629652 w 781651"/>
                  <a:gd name="connsiteY1" fmla="*/ 1849725 h 2342823"/>
                  <a:gd name="connsiteX2" fmla="*/ 781651 w 781651"/>
                  <a:gd name="connsiteY2" fmla="*/ 0 h 2342823"/>
                  <a:gd name="connsiteX0" fmla="*/ 0 w 918811"/>
                  <a:gd name="connsiteY0" fmla="*/ 1041045 h 1041045"/>
                  <a:gd name="connsiteX1" fmla="*/ 629652 w 918811"/>
                  <a:gd name="connsiteY1" fmla="*/ 547947 h 1041045"/>
                  <a:gd name="connsiteX2" fmla="*/ 918811 w 918811"/>
                  <a:gd name="connsiteY2" fmla="*/ 0 h 1041045"/>
                </a:gdLst>
                <a:ahLst/>
                <a:cxnLst>
                  <a:cxn ang="0">
                    <a:pos x="connsiteX0" y="connsiteY0"/>
                  </a:cxn>
                  <a:cxn ang="0">
                    <a:pos x="connsiteX1" y="connsiteY1"/>
                  </a:cxn>
                  <a:cxn ang="0">
                    <a:pos x="connsiteX2" y="connsiteY2"/>
                  </a:cxn>
                </a:cxnLst>
                <a:rect l="l" t="t" r="r" b="b"/>
                <a:pathLst>
                  <a:path w="918811" h="1041045">
                    <a:moveTo>
                      <a:pt x="0" y="1041045"/>
                    </a:moveTo>
                    <a:lnTo>
                      <a:pt x="629652" y="547947"/>
                    </a:lnTo>
                    <a:lnTo>
                      <a:pt x="918811" y="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TextBox 89">
                <a:extLst>
                  <a:ext uri="{FF2B5EF4-FFF2-40B4-BE49-F238E27FC236}">
                    <a16:creationId xmlns:a16="http://schemas.microsoft.com/office/drawing/2014/main" id="{E805BAC0-E96A-4625-AC7F-08FF0AC18566}"/>
                  </a:ext>
                </a:extLst>
              </p:cNvPr>
              <p:cNvSpPr txBox="1"/>
              <p:nvPr/>
            </p:nvSpPr>
            <p:spPr>
              <a:xfrm>
                <a:off x="1813844" y="4389965"/>
                <a:ext cx="341760"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#1</a:t>
                </a:r>
              </a:p>
            </p:txBody>
          </p:sp>
          <p:sp>
            <p:nvSpPr>
              <p:cNvPr id="91" name="TextBox 90">
                <a:extLst>
                  <a:ext uri="{FF2B5EF4-FFF2-40B4-BE49-F238E27FC236}">
                    <a16:creationId xmlns:a16="http://schemas.microsoft.com/office/drawing/2014/main" id="{7D828E0B-7FEB-4FCD-B558-9E28EE5F8B0C}"/>
                  </a:ext>
                </a:extLst>
              </p:cNvPr>
              <p:cNvSpPr txBox="1"/>
              <p:nvPr/>
            </p:nvSpPr>
            <p:spPr>
              <a:xfrm>
                <a:off x="3082687" y="5050273"/>
                <a:ext cx="341760"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#2</a:t>
                </a:r>
              </a:p>
            </p:txBody>
          </p:sp>
          <p:sp>
            <p:nvSpPr>
              <p:cNvPr id="92" name="TextBox 91">
                <a:extLst>
                  <a:ext uri="{FF2B5EF4-FFF2-40B4-BE49-F238E27FC236}">
                    <a16:creationId xmlns:a16="http://schemas.microsoft.com/office/drawing/2014/main" id="{50D563F8-B74D-4C91-98E9-6B1A372D5F1E}"/>
                  </a:ext>
                </a:extLst>
              </p:cNvPr>
              <p:cNvSpPr txBox="1"/>
              <p:nvPr/>
            </p:nvSpPr>
            <p:spPr>
              <a:xfrm>
                <a:off x="1332208" y="5580267"/>
                <a:ext cx="341760"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#3</a:t>
                </a:r>
              </a:p>
            </p:txBody>
          </p:sp>
          <p:sp>
            <p:nvSpPr>
              <p:cNvPr id="93" name="TextBox 92">
                <a:extLst>
                  <a:ext uri="{FF2B5EF4-FFF2-40B4-BE49-F238E27FC236}">
                    <a16:creationId xmlns:a16="http://schemas.microsoft.com/office/drawing/2014/main" id="{25534574-66F1-4787-93B3-CFAC24C7726D}"/>
                  </a:ext>
                </a:extLst>
              </p:cNvPr>
              <p:cNvSpPr txBox="1"/>
              <p:nvPr/>
            </p:nvSpPr>
            <p:spPr>
              <a:xfrm>
                <a:off x="2900394" y="5264379"/>
                <a:ext cx="412292"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IFR</a:t>
                </a:r>
              </a:p>
            </p:txBody>
          </p:sp>
          <p:sp>
            <p:nvSpPr>
              <p:cNvPr id="94" name="TextBox 93">
                <a:extLst>
                  <a:ext uri="{FF2B5EF4-FFF2-40B4-BE49-F238E27FC236}">
                    <a16:creationId xmlns:a16="http://schemas.microsoft.com/office/drawing/2014/main" id="{7817D4D6-1670-4EE8-909C-08A014E7B85F}"/>
                  </a:ext>
                </a:extLst>
              </p:cNvPr>
              <p:cNvSpPr txBox="1"/>
              <p:nvPr/>
            </p:nvSpPr>
            <p:spPr>
              <a:xfrm>
                <a:off x="1595909" y="4601804"/>
                <a:ext cx="412292"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IFR</a:t>
                </a:r>
              </a:p>
            </p:txBody>
          </p:sp>
          <p:pic>
            <p:nvPicPr>
              <p:cNvPr id="95" name="Graphic 94" descr="Airplane with solid fill">
                <a:extLst>
                  <a:ext uri="{FF2B5EF4-FFF2-40B4-BE49-F238E27FC236}">
                    <a16:creationId xmlns:a16="http://schemas.microsoft.com/office/drawing/2014/main" id="{8E82F49C-4ECF-4761-B3D2-059017651C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992868">
                <a:off x="2464033" y="4475860"/>
                <a:ext cx="245999" cy="245999"/>
              </a:xfrm>
              <a:prstGeom prst="rect">
                <a:avLst/>
              </a:prstGeom>
            </p:spPr>
          </p:pic>
          <p:cxnSp>
            <p:nvCxnSpPr>
              <p:cNvPr id="97" name="Straight Arrow Connector 96">
                <a:extLst>
                  <a:ext uri="{FF2B5EF4-FFF2-40B4-BE49-F238E27FC236}">
                    <a16:creationId xmlns:a16="http://schemas.microsoft.com/office/drawing/2014/main" id="{0D579108-5D75-4327-9C81-C9D413E3744E}"/>
                  </a:ext>
                </a:extLst>
              </p:cNvPr>
              <p:cNvCxnSpPr>
                <a:cxnSpLocks/>
                <a:stCxn id="103" idx="0"/>
              </p:cNvCxnSpPr>
              <p:nvPr/>
            </p:nvCxnSpPr>
            <p:spPr>
              <a:xfrm flipV="1">
                <a:off x="1802055" y="5283338"/>
                <a:ext cx="89312" cy="2659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id="{562DC1A4-A39D-47FA-A040-2DF0ED1E40E5}"/>
                  </a:ext>
                </a:extLst>
              </p:cNvPr>
              <p:cNvGrpSpPr/>
              <p:nvPr/>
            </p:nvGrpSpPr>
            <p:grpSpPr>
              <a:xfrm>
                <a:off x="1659075" y="5549282"/>
                <a:ext cx="272669" cy="259378"/>
                <a:chOff x="266603" y="5408481"/>
                <a:chExt cx="272669" cy="259378"/>
              </a:xfrm>
            </p:grpSpPr>
            <p:sp>
              <p:nvSpPr>
                <p:cNvPr id="102" name="Speech Bubble: Rectangle with Corners Rounded 101">
                  <a:extLst>
                    <a:ext uri="{FF2B5EF4-FFF2-40B4-BE49-F238E27FC236}">
                      <a16:creationId xmlns:a16="http://schemas.microsoft.com/office/drawing/2014/main" id="{A2A10DA9-85C1-48F9-9274-B1F55AF97258}"/>
                    </a:ext>
                  </a:extLst>
                </p:cNvPr>
                <p:cNvSpPr/>
                <p:nvPr/>
              </p:nvSpPr>
              <p:spPr>
                <a:xfrm>
                  <a:off x="266603" y="5416976"/>
                  <a:ext cx="269733" cy="242387"/>
                </a:xfrm>
                <a:prstGeom prst="wedgeRoundRectCallout">
                  <a:avLst>
                    <a:gd name="adj1" fmla="val -32604"/>
                    <a:gd name="adj2" fmla="val -7176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 name="Graphic 102" descr="Gears with solid fill">
                  <a:extLst>
                    <a:ext uri="{FF2B5EF4-FFF2-40B4-BE49-F238E27FC236}">
                      <a16:creationId xmlns:a16="http://schemas.microsoft.com/office/drawing/2014/main" id="{8CFE4A37-CC21-4E53-8E1D-E9FE685DBC3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79894" y="5408481"/>
                  <a:ext cx="259378" cy="259378"/>
                </a:xfrm>
                <a:prstGeom prst="rect">
                  <a:avLst/>
                </a:prstGeom>
              </p:spPr>
            </p:pic>
          </p:grpSp>
        </p:grpSp>
        <p:sp>
          <p:nvSpPr>
            <p:cNvPr id="250" name="TextBox 249">
              <a:extLst>
                <a:ext uri="{FF2B5EF4-FFF2-40B4-BE49-F238E27FC236}">
                  <a16:creationId xmlns:a16="http://schemas.microsoft.com/office/drawing/2014/main" id="{F3E7BF2D-1331-4311-BD7C-82661E2BF1FE}"/>
                </a:ext>
              </a:extLst>
            </p:cNvPr>
            <p:cNvSpPr txBox="1"/>
            <p:nvPr/>
          </p:nvSpPr>
          <p:spPr>
            <a:xfrm>
              <a:off x="329880" y="3866848"/>
              <a:ext cx="3461466" cy="312650"/>
            </a:xfrm>
            <a:prstGeom prst="rect">
              <a:avLst/>
            </a:prstGeom>
            <a:noFill/>
          </p:spPr>
          <p:txBody>
            <a:bodyPr wrap="square">
              <a:spAutoFit/>
            </a:bodyPr>
            <a:lstStyle>
              <a:defPPr>
                <a:defRPr lang="en-US"/>
              </a:defPPr>
              <a:lvl1pPr algn="ctr">
                <a:lnSpc>
                  <a:spcPct val="107000"/>
                </a:lnSpc>
                <a:spcBef>
                  <a:spcPts val="600"/>
                </a:spcBef>
                <a:spcAft>
                  <a:spcPts val="0"/>
                </a:spcAft>
                <a:defRPr sz="1400">
                  <a:solidFill>
                    <a:schemeClr val="accent1">
                      <a:lumMod val="75000"/>
                    </a:schemeClr>
                  </a:solidFill>
                  <a:latin typeface="Avenir Next" panose="020B0503020202020204" pitchFamily="34" charset="0"/>
                </a:defRPr>
              </a:lvl1pPr>
            </a:lstStyle>
            <a:p>
              <a:pPr marL="0" marR="0" lvl="0" indent="0" algn="ctr" defTabSz="914400" rtl="0" eaLnBrk="1" fontAlgn="base" latinLnBrk="0" hangingPunct="1">
                <a:lnSpc>
                  <a:spcPct val="107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4472C4">
                      <a:lumMod val="75000"/>
                    </a:srgbClr>
                  </a:solidFill>
                  <a:effectLst/>
                  <a:uLnTx/>
                  <a:uFillTx/>
                  <a:latin typeface="Avenir Next" panose="020B0503020202020204" pitchFamily="34" charset="0"/>
                  <a:ea typeface="ＭＳ Ｐゴシック" pitchFamily="-109" charset="-128"/>
                </a:rPr>
                <a:t>Constrained Resource Collaboration</a:t>
              </a:r>
            </a:p>
          </p:txBody>
        </p:sp>
      </p:grpSp>
      <p:grpSp>
        <p:nvGrpSpPr>
          <p:cNvPr id="249" name="Group 248">
            <a:extLst>
              <a:ext uri="{FF2B5EF4-FFF2-40B4-BE49-F238E27FC236}">
                <a16:creationId xmlns:a16="http://schemas.microsoft.com/office/drawing/2014/main" id="{E0914CFA-48FC-49F7-9AE4-334F60D7FDFC}"/>
              </a:ext>
            </a:extLst>
          </p:cNvPr>
          <p:cNvGrpSpPr/>
          <p:nvPr/>
        </p:nvGrpSpPr>
        <p:grpSpPr>
          <a:xfrm>
            <a:off x="7947724" y="3866848"/>
            <a:ext cx="3812729" cy="2987605"/>
            <a:chOff x="7947724" y="3866848"/>
            <a:chExt cx="3812729" cy="2987605"/>
          </a:xfrm>
        </p:grpSpPr>
        <p:grpSp>
          <p:nvGrpSpPr>
            <p:cNvPr id="157" name="Group 156">
              <a:extLst>
                <a:ext uri="{FF2B5EF4-FFF2-40B4-BE49-F238E27FC236}">
                  <a16:creationId xmlns:a16="http://schemas.microsoft.com/office/drawing/2014/main" id="{3DE294DE-8BEA-492E-B3A7-B414704ED195}"/>
                </a:ext>
              </a:extLst>
            </p:cNvPr>
            <p:cNvGrpSpPr/>
            <p:nvPr/>
          </p:nvGrpSpPr>
          <p:grpSpPr>
            <a:xfrm>
              <a:off x="8385286" y="4105592"/>
              <a:ext cx="3028761" cy="2748861"/>
              <a:chOff x="7357106" y="3492897"/>
              <a:chExt cx="3028761" cy="2748861"/>
            </a:xfrm>
          </p:grpSpPr>
          <p:sp>
            <p:nvSpPr>
              <p:cNvPr id="158" name="Rectangle 157">
                <a:extLst>
                  <a:ext uri="{FF2B5EF4-FFF2-40B4-BE49-F238E27FC236}">
                    <a16:creationId xmlns:a16="http://schemas.microsoft.com/office/drawing/2014/main" id="{43213130-1B4E-4943-B5C7-F568D9DD778B}"/>
                  </a:ext>
                </a:extLst>
              </p:cNvPr>
              <p:cNvSpPr/>
              <p:nvPr/>
            </p:nvSpPr>
            <p:spPr>
              <a:xfrm>
                <a:off x="7472629" y="3492897"/>
                <a:ext cx="2743200" cy="2743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9" name="Group 158">
                <a:extLst>
                  <a:ext uri="{FF2B5EF4-FFF2-40B4-BE49-F238E27FC236}">
                    <a16:creationId xmlns:a16="http://schemas.microsoft.com/office/drawing/2014/main" id="{A3B0A8E6-D9AB-4520-81CD-1CB59835A0DF}"/>
                  </a:ext>
                </a:extLst>
              </p:cNvPr>
              <p:cNvGrpSpPr/>
              <p:nvPr/>
            </p:nvGrpSpPr>
            <p:grpSpPr>
              <a:xfrm rot="3397553">
                <a:off x="8772167" y="5146093"/>
                <a:ext cx="952960" cy="423461"/>
                <a:chOff x="8638370" y="5276187"/>
                <a:chExt cx="952960" cy="423461"/>
              </a:xfrm>
            </p:grpSpPr>
            <p:pic>
              <p:nvPicPr>
                <p:cNvPr id="237" name="Graphic 236" descr="Airplane with solid fill">
                  <a:extLst>
                    <a:ext uri="{FF2B5EF4-FFF2-40B4-BE49-F238E27FC236}">
                      <a16:creationId xmlns:a16="http://schemas.microsoft.com/office/drawing/2014/main" id="{05C70B6E-CC0C-4C5E-A70D-4D233125158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38" name="Straight Arrow Connector 237">
                  <a:extLst>
                    <a:ext uri="{FF2B5EF4-FFF2-40B4-BE49-F238E27FC236}">
                      <a16:creationId xmlns:a16="http://schemas.microsoft.com/office/drawing/2014/main" id="{B6DEF1C0-3B31-4D33-82F4-3B609F4321BF}"/>
                    </a:ext>
                  </a:extLst>
                </p:cNvPr>
                <p:cNvCxnSpPr>
                  <a:cxnSpLocks/>
                </p:cNvCxnSpPr>
                <p:nvPr/>
              </p:nvCxnSpPr>
              <p:spPr>
                <a:xfrm flipH="1" flipV="1">
                  <a:off x="9109211" y="5276187"/>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9" name="Arc 238">
                  <a:extLst>
                    <a:ext uri="{FF2B5EF4-FFF2-40B4-BE49-F238E27FC236}">
                      <a16:creationId xmlns:a16="http://schemas.microsoft.com/office/drawing/2014/main" id="{79DFCC6E-3863-459A-8AFA-B7D45A601E63}"/>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0" name="Arc 239">
                  <a:extLst>
                    <a:ext uri="{FF2B5EF4-FFF2-40B4-BE49-F238E27FC236}">
                      <a16:creationId xmlns:a16="http://schemas.microsoft.com/office/drawing/2014/main" id="{98201B36-AF03-4999-8E06-FD2BCD6753C3}"/>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0" name="Group 159">
                <a:extLst>
                  <a:ext uri="{FF2B5EF4-FFF2-40B4-BE49-F238E27FC236}">
                    <a16:creationId xmlns:a16="http://schemas.microsoft.com/office/drawing/2014/main" id="{D2F23567-5282-4668-974A-BEB95C16E2E5}"/>
                  </a:ext>
                </a:extLst>
              </p:cNvPr>
              <p:cNvGrpSpPr/>
              <p:nvPr/>
            </p:nvGrpSpPr>
            <p:grpSpPr>
              <a:xfrm rot="1866338">
                <a:off x="7432896" y="5169437"/>
                <a:ext cx="952960" cy="641185"/>
                <a:chOff x="8638370" y="5058463"/>
                <a:chExt cx="952960" cy="641185"/>
              </a:xfrm>
            </p:grpSpPr>
            <p:pic>
              <p:nvPicPr>
                <p:cNvPr id="233" name="Graphic 232" descr="Airplane with solid fill">
                  <a:extLst>
                    <a:ext uri="{FF2B5EF4-FFF2-40B4-BE49-F238E27FC236}">
                      <a16:creationId xmlns:a16="http://schemas.microsoft.com/office/drawing/2014/main" id="{D299A315-5889-41ED-94D7-23F3EB167B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34" name="Straight Arrow Connector 233">
                  <a:extLst>
                    <a:ext uri="{FF2B5EF4-FFF2-40B4-BE49-F238E27FC236}">
                      <a16:creationId xmlns:a16="http://schemas.microsoft.com/office/drawing/2014/main" id="{0E898976-E5F0-474D-A7D1-26C8EC3085A3}"/>
                    </a:ext>
                  </a:extLst>
                </p:cNvPr>
                <p:cNvCxnSpPr>
                  <a:cxnSpLocks/>
                </p:cNvCxnSpPr>
                <p:nvPr/>
              </p:nvCxnSpPr>
              <p:spPr>
                <a:xfrm flipH="1" flipV="1">
                  <a:off x="9102497" y="5058463"/>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5" name="Arc 234">
                  <a:extLst>
                    <a:ext uri="{FF2B5EF4-FFF2-40B4-BE49-F238E27FC236}">
                      <a16:creationId xmlns:a16="http://schemas.microsoft.com/office/drawing/2014/main" id="{AF3DAF4E-2B25-46CD-A17F-FAEF04C6ED9F}"/>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6" name="Arc 235">
                  <a:extLst>
                    <a:ext uri="{FF2B5EF4-FFF2-40B4-BE49-F238E27FC236}">
                      <a16:creationId xmlns:a16="http://schemas.microsoft.com/office/drawing/2014/main" id="{1356A805-7A63-42BE-A02C-2B2895701DC5}"/>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2" name="Group 161">
                <a:extLst>
                  <a:ext uri="{FF2B5EF4-FFF2-40B4-BE49-F238E27FC236}">
                    <a16:creationId xmlns:a16="http://schemas.microsoft.com/office/drawing/2014/main" id="{70C767A1-D368-40EB-B43E-A0A65E006D8B}"/>
                  </a:ext>
                </a:extLst>
              </p:cNvPr>
              <p:cNvGrpSpPr/>
              <p:nvPr/>
            </p:nvGrpSpPr>
            <p:grpSpPr>
              <a:xfrm rot="17605971">
                <a:off x="8311349" y="4094308"/>
                <a:ext cx="952960" cy="643291"/>
                <a:chOff x="8638370" y="5056357"/>
                <a:chExt cx="952960" cy="643291"/>
              </a:xfrm>
            </p:grpSpPr>
            <p:pic>
              <p:nvPicPr>
                <p:cNvPr id="225" name="Graphic 224" descr="Airplane with solid fill">
                  <a:extLst>
                    <a:ext uri="{FF2B5EF4-FFF2-40B4-BE49-F238E27FC236}">
                      <a16:creationId xmlns:a16="http://schemas.microsoft.com/office/drawing/2014/main" id="{B3EDEB90-7216-4601-B1F3-343B1DA959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26" name="Straight Arrow Connector 225">
                  <a:extLst>
                    <a:ext uri="{FF2B5EF4-FFF2-40B4-BE49-F238E27FC236}">
                      <a16:creationId xmlns:a16="http://schemas.microsoft.com/office/drawing/2014/main" id="{1E083BFE-F18D-46ED-9E23-72BACE41290B}"/>
                    </a:ext>
                  </a:extLst>
                </p:cNvPr>
                <p:cNvCxnSpPr>
                  <a:cxnSpLocks/>
                </p:cNvCxnSpPr>
                <p:nvPr/>
              </p:nvCxnSpPr>
              <p:spPr>
                <a:xfrm flipH="1" flipV="1">
                  <a:off x="9104627" y="5056357"/>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7" name="Arc 226">
                  <a:extLst>
                    <a:ext uri="{FF2B5EF4-FFF2-40B4-BE49-F238E27FC236}">
                      <a16:creationId xmlns:a16="http://schemas.microsoft.com/office/drawing/2014/main" id="{023D84A3-576F-4804-9F9E-6585CBD5559C}"/>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Arc 227">
                  <a:extLst>
                    <a:ext uri="{FF2B5EF4-FFF2-40B4-BE49-F238E27FC236}">
                      <a16:creationId xmlns:a16="http://schemas.microsoft.com/office/drawing/2014/main" id="{036707E5-586A-49A0-8D07-CB27E322C770}"/>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3" name="Group 162">
                <a:extLst>
                  <a:ext uri="{FF2B5EF4-FFF2-40B4-BE49-F238E27FC236}">
                    <a16:creationId xmlns:a16="http://schemas.microsoft.com/office/drawing/2014/main" id="{ADCFA93C-5CD9-4A76-B9BD-ECC448013535}"/>
                  </a:ext>
                </a:extLst>
              </p:cNvPr>
              <p:cNvGrpSpPr/>
              <p:nvPr/>
            </p:nvGrpSpPr>
            <p:grpSpPr>
              <a:xfrm rot="15377445">
                <a:off x="9218892" y="3796904"/>
                <a:ext cx="952960" cy="672531"/>
                <a:chOff x="8638370" y="5027117"/>
                <a:chExt cx="952960" cy="672531"/>
              </a:xfrm>
            </p:grpSpPr>
            <p:pic>
              <p:nvPicPr>
                <p:cNvPr id="221" name="Graphic 220" descr="Airplane with solid fill">
                  <a:extLst>
                    <a:ext uri="{FF2B5EF4-FFF2-40B4-BE49-F238E27FC236}">
                      <a16:creationId xmlns:a16="http://schemas.microsoft.com/office/drawing/2014/main" id="{845025FF-3132-483D-BFB2-838C78093C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22" name="Straight Arrow Connector 221">
                  <a:extLst>
                    <a:ext uri="{FF2B5EF4-FFF2-40B4-BE49-F238E27FC236}">
                      <a16:creationId xmlns:a16="http://schemas.microsoft.com/office/drawing/2014/main" id="{C44303F7-9998-4785-BB30-33797E9B4070}"/>
                    </a:ext>
                  </a:extLst>
                </p:cNvPr>
                <p:cNvCxnSpPr>
                  <a:cxnSpLocks/>
                </p:cNvCxnSpPr>
                <p:nvPr/>
              </p:nvCxnSpPr>
              <p:spPr>
                <a:xfrm flipH="1" flipV="1">
                  <a:off x="9100542" y="5027117"/>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3" name="Arc 222">
                  <a:extLst>
                    <a:ext uri="{FF2B5EF4-FFF2-40B4-BE49-F238E27FC236}">
                      <a16:creationId xmlns:a16="http://schemas.microsoft.com/office/drawing/2014/main" id="{1CFF162F-E82D-4422-A18B-C50BFBF38D9D}"/>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4" name="Arc 223">
                  <a:extLst>
                    <a:ext uri="{FF2B5EF4-FFF2-40B4-BE49-F238E27FC236}">
                      <a16:creationId xmlns:a16="http://schemas.microsoft.com/office/drawing/2014/main" id="{06776DC8-48EB-4F08-A0C6-FC29174A222E}"/>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4" name="Group 163">
                <a:extLst>
                  <a:ext uri="{FF2B5EF4-FFF2-40B4-BE49-F238E27FC236}">
                    <a16:creationId xmlns:a16="http://schemas.microsoft.com/office/drawing/2014/main" id="{A2CE3F05-FE71-493A-BAC6-B5787D894F1E}"/>
                  </a:ext>
                </a:extLst>
              </p:cNvPr>
              <p:cNvGrpSpPr/>
              <p:nvPr/>
            </p:nvGrpSpPr>
            <p:grpSpPr>
              <a:xfrm rot="11580003">
                <a:off x="8632484" y="3534551"/>
                <a:ext cx="952960" cy="677297"/>
                <a:chOff x="8638370" y="5022351"/>
                <a:chExt cx="952960" cy="677297"/>
              </a:xfrm>
            </p:grpSpPr>
            <p:pic>
              <p:nvPicPr>
                <p:cNvPr id="217" name="Graphic 216" descr="Airplane with solid fill">
                  <a:extLst>
                    <a:ext uri="{FF2B5EF4-FFF2-40B4-BE49-F238E27FC236}">
                      <a16:creationId xmlns:a16="http://schemas.microsoft.com/office/drawing/2014/main" id="{CECCA93A-3413-437B-AEF9-E2CF0974FB4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18" name="Straight Arrow Connector 217">
                  <a:extLst>
                    <a:ext uri="{FF2B5EF4-FFF2-40B4-BE49-F238E27FC236}">
                      <a16:creationId xmlns:a16="http://schemas.microsoft.com/office/drawing/2014/main" id="{F26A25A6-D22E-448C-B44A-CE0D7C454828}"/>
                    </a:ext>
                  </a:extLst>
                </p:cNvPr>
                <p:cNvCxnSpPr>
                  <a:cxnSpLocks/>
                </p:cNvCxnSpPr>
                <p:nvPr/>
              </p:nvCxnSpPr>
              <p:spPr>
                <a:xfrm flipH="1" flipV="1">
                  <a:off x="9103181" y="5022351"/>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9" name="Arc 218">
                  <a:extLst>
                    <a:ext uri="{FF2B5EF4-FFF2-40B4-BE49-F238E27FC236}">
                      <a16:creationId xmlns:a16="http://schemas.microsoft.com/office/drawing/2014/main" id="{71C888BD-343A-4FEB-9FAE-2BA708A26703}"/>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0" name="Arc 219">
                  <a:extLst>
                    <a:ext uri="{FF2B5EF4-FFF2-40B4-BE49-F238E27FC236}">
                      <a16:creationId xmlns:a16="http://schemas.microsoft.com/office/drawing/2014/main" id="{11EDE5D4-D010-4977-A754-7554DCEC9BAC}"/>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5" name="Group 164">
                <a:extLst>
                  <a:ext uri="{FF2B5EF4-FFF2-40B4-BE49-F238E27FC236}">
                    <a16:creationId xmlns:a16="http://schemas.microsoft.com/office/drawing/2014/main" id="{C1E56515-7DE8-4427-9F1B-BE7F7227589D}"/>
                  </a:ext>
                </a:extLst>
              </p:cNvPr>
              <p:cNvGrpSpPr/>
              <p:nvPr/>
            </p:nvGrpSpPr>
            <p:grpSpPr>
              <a:xfrm rot="16837843">
                <a:off x="9421090" y="5167955"/>
                <a:ext cx="952960" cy="416391"/>
                <a:chOff x="8638370" y="5283257"/>
                <a:chExt cx="952960" cy="416391"/>
              </a:xfrm>
            </p:grpSpPr>
            <p:pic>
              <p:nvPicPr>
                <p:cNvPr id="213" name="Graphic 212" descr="Airplane with solid fill">
                  <a:extLst>
                    <a:ext uri="{FF2B5EF4-FFF2-40B4-BE49-F238E27FC236}">
                      <a16:creationId xmlns:a16="http://schemas.microsoft.com/office/drawing/2014/main" id="{CBB39D9D-F306-4E1B-8474-9FF309BDB6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14" name="Straight Arrow Connector 213">
                  <a:extLst>
                    <a:ext uri="{FF2B5EF4-FFF2-40B4-BE49-F238E27FC236}">
                      <a16:creationId xmlns:a16="http://schemas.microsoft.com/office/drawing/2014/main" id="{AD016E48-3BEA-49EC-8368-D56E6828C4C8}"/>
                    </a:ext>
                  </a:extLst>
                </p:cNvPr>
                <p:cNvCxnSpPr>
                  <a:cxnSpLocks/>
                </p:cNvCxnSpPr>
                <p:nvPr/>
              </p:nvCxnSpPr>
              <p:spPr>
                <a:xfrm flipH="1" flipV="1">
                  <a:off x="9103855" y="5283257"/>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5" name="Arc 214">
                  <a:extLst>
                    <a:ext uri="{FF2B5EF4-FFF2-40B4-BE49-F238E27FC236}">
                      <a16:creationId xmlns:a16="http://schemas.microsoft.com/office/drawing/2014/main" id="{AEE896A3-CFE0-4A22-B0E3-E36B46692888}"/>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6" name="Arc 215">
                  <a:extLst>
                    <a:ext uri="{FF2B5EF4-FFF2-40B4-BE49-F238E27FC236}">
                      <a16:creationId xmlns:a16="http://schemas.microsoft.com/office/drawing/2014/main" id="{5791F6E8-47B4-472C-9572-684760B39523}"/>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6" name="Group 165">
                <a:extLst>
                  <a:ext uri="{FF2B5EF4-FFF2-40B4-BE49-F238E27FC236}">
                    <a16:creationId xmlns:a16="http://schemas.microsoft.com/office/drawing/2014/main" id="{C1D9A8EA-CC36-4CFC-980E-7D04B6656BD7}"/>
                  </a:ext>
                </a:extLst>
              </p:cNvPr>
              <p:cNvGrpSpPr/>
              <p:nvPr/>
            </p:nvGrpSpPr>
            <p:grpSpPr>
              <a:xfrm rot="8608081">
                <a:off x="8322999" y="5031264"/>
                <a:ext cx="952960" cy="441516"/>
                <a:chOff x="8638370" y="5258132"/>
                <a:chExt cx="952960" cy="441516"/>
              </a:xfrm>
            </p:grpSpPr>
            <p:pic>
              <p:nvPicPr>
                <p:cNvPr id="209" name="Graphic 208" descr="Airplane with solid fill">
                  <a:extLst>
                    <a:ext uri="{FF2B5EF4-FFF2-40B4-BE49-F238E27FC236}">
                      <a16:creationId xmlns:a16="http://schemas.microsoft.com/office/drawing/2014/main" id="{E2225C14-3520-4C25-9C4D-A5242F2216A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991668" y="5453649"/>
                  <a:ext cx="245999" cy="245999"/>
                </a:xfrm>
                <a:prstGeom prst="rect">
                  <a:avLst/>
                </a:prstGeom>
              </p:spPr>
            </p:pic>
            <p:cxnSp>
              <p:nvCxnSpPr>
                <p:cNvPr id="210" name="Straight Arrow Connector 209">
                  <a:extLst>
                    <a:ext uri="{FF2B5EF4-FFF2-40B4-BE49-F238E27FC236}">
                      <a16:creationId xmlns:a16="http://schemas.microsoft.com/office/drawing/2014/main" id="{A0593F90-6877-45E5-A22D-C99322AD783C}"/>
                    </a:ext>
                  </a:extLst>
                </p:cNvPr>
                <p:cNvCxnSpPr>
                  <a:cxnSpLocks/>
                </p:cNvCxnSpPr>
                <p:nvPr/>
              </p:nvCxnSpPr>
              <p:spPr>
                <a:xfrm flipH="1" flipV="1">
                  <a:off x="9105431" y="5258132"/>
                  <a:ext cx="10828" cy="182880"/>
                </a:xfrm>
                <a:prstGeom prst="straightConnector1">
                  <a:avLst/>
                </a:prstGeom>
                <a:ln>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11" name="Arc 210">
                  <a:extLst>
                    <a:ext uri="{FF2B5EF4-FFF2-40B4-BE49-F238E27FC236}">
                      <a16:creationId xmlns:a16="http://schemas.microsoft.com/office/drawing/2014/main" id="{7D886C30-7619-47C3-85F9-8159F250F6B0}"/>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Arc 211">
                  <a:extLst>
                    <a:ext uri="{FF2B5EF4-FFF2-40B4-BE49-F238E27FC236}">
                      <a16:creationId xmlns:a16="http://schemas.microsoft.com/office/drawing/2014/main" id="{27C5F6B1-719E-48A4-8087-49E418D50050}"/>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7" name="Group 166">
                <a:extLst>
                  <a:ext uri="{FF2B5EF4-FFF2-40B4-BE49-F238E27FC236}">
                    <a16:creationId xmlns:a16="http://schemas.microsoft.com/office/drawing/2014/main" id="{83DBAE1F-161E-4153-8725-90B5873AAE48}"/>
                  </a:ext>
                </a:extLst>
              </p:cNvPr>
              <p:cNvGrpSpPr/>
              <p:nvPr/>
            </p:nvGrpSpPr>
            <p:grpSpPr>
              <a:xfrm rot="14745221">
                <a:off x="9350564" y="5549682"/>
                <a:ext cx="952960" cy="423594"/>
                <a:chOff x="8638370" y="5276054"/>
                <a:chExt cx="952960" cy="423594"/>
              </a:xfrm>
            </p:grpSpPr>
            <p:pic>
              <p:nvPicPr>
                <p:cNvPr id="205" name="Graphic 204" descr="Airplane with solid fill">
                  <a:extLst>
                    <a:ext uri="{FF2B5EF4-FFF2-40B4-BE49-F238E27FC236}">
                      <a16:creationId xmlns:a16="http://schemas.microsoft.com/office/drawing/2014/main" id="{A73EC46E-E14C-4604-AFDA-589C5C6B74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06" name="Straight Arrow Connector 205">
                  <a:extLst>
                    <a:ext uri="{FF2B5EF4-FFF2-40B4-BE49-F238E27FC236}">
                      <a16:creationId xmlns:a16="http://schemas.microsoft.com/office/drawing/2014/main" id="{B5AAAB4C-AFE1-43DA-9046-F43742E7ECDA}"/>
                    </a:ext>
                  </a:extLst>
                </p:cNvPr>
                <p:cNvCxnSpPr>
                  <a:cxnSpLocks/>
                </p:cNvCxnSpPr>
                <p:nvPr/>
              </p:nvCxnSpPr>
              <p:spPr>
                <a:xfrm flipH="1" flipV="1">
                  <a:off x="9104261" y="5276054"/>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7" name="Arc 206">
                  <a:extLst>
                    <a:ext uri="{FF2B5EF4-FFF2-40B4-BE49-F238E27FC236}">
                      <a16:creationId xmlns:a16="http://schemas.microsoft.com/office/drawing/2014/main" id="{7520DC3D-E2D9-42DB-8BF4-40408412F58D}"/>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Arc 207">
                  <a:extLst>
                    <a:ext uri="{FF2B5EF4-FFF2-40B4-BE49-F238E27FC236}">
                      <a16:creationId xmlns:a16="http://schemas.microsoft.com/office/drawing/2014/main" id="{C3EB622A-FE7E-4542-B4B7-4480B8CA4125}"/>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8" name="Group 167">
                <a:extLst>
                  <a:ext uri="{FF2B5EF4-FFF2-40B4-BE49-F238E27FC236}">
                    <a16:creationId xmlns:a16="http://schemas.microsoft.com/office/drawing/2014/main" id="{F467924F-1063-4492-A31E-B3FF1944F3C0}"/>
                  </a:ext>
                </a:extLst>
              </p:cNvPr>
              <p:cNvGrpSpPr/>
              <p:nvPr/>
            </p:nvGrpSpPr>
            <p:grpSpPr>
              <a:xfrm>
                <a:off x="8806033" y="5589773"/>
                <a:ext cx="952960" cy="428826"/>
                <a:chOff x="8638370" y="5270822"/>
                <a:chExt cx="952960" cy="428826"/>
              </a:xfrm>
            </p:grpSpPr>
            <p:pic>
              <p:nvPicPr>
                <p:cNvPr id="201" name="Graphic 200" descr="Airplane with solid fill">
                  <a:extLst>
                    <a:ext uri="{FF2B5EF4-FFF2-40B4-BE49-F238E27FC236}">
                      <a16:creationId xmlns:a16="http://schemas.microsoft.com/office/drawing/2014/main" id="{78AF2A7C-AB34-450E-9109-13F1CD1D9D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202" name="Straight Arrow Connector 201">
                  <a:extLst>
                    <a:ext uri="{FF2B5EF4-FFF2-40B4-BE49-F238E27FC236}">
                      <a16:creationId xmlns:a16="http://schemas.microsoft.com/office/drawing/2014/main" id="{688EA695-68D6-4563-B183-17513D464F0B}"/>
                    </a:ext>
                  </a:extLst>
                </p:cNvPr>
                <p:cNvCxnSpPr>
                  <a:cxnSpLocks/>
                </p:cNvCxnSpPr>
                <p:nvPr/>
              </p:nvCxnSpPr>
              <p:spPr>
                <a:xfrm flipH="1" flipV="1">
                  <a:off x="9105121" y="5270822"/>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3" name="Arc 202">
                  <a:extLst>
                    <a:ext uri="{FF2B5EF4-FFF2-40B4-BE49-F238E27FC236}">
                      <a16:creationId xmlns:a16="http://schemas.microsoft.com/office/drawing/2014/main" id="{987D41BB-5519-433F-9199-1E35E778DEA5}"/>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Arc 203">
                  <a:extLst>
                    <a:ext uri="{FF2B5EF4-FFF2-40B4-BE49-F238E27FC236}">
                      <a16:creationId xmlns:a16="http://schemas.microsoft.com/office/drawing/2014/main" id="{FAD8AAC4-ABF6-42EF-9BAA-2A64034BC240}"/>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0" name="Group 169">
                <a:extLst>
                  <a:ext uri="{FF2B5EF4-FFF2-40B4-BE49-F238E27FC236}">
                    <a16:creationId xmlns:a16="http://schemas.microsoft.com/office/drawing/2014/main" id="{C3EA7512-AB97-4C37-B1A2-677ACA117F48}"/>
                  </a:ext>
                </a:extLst>
              </p:cNvPr>
              <p:cNvGrpSpPr/>
              <p:nvPr/>
            </p:nvGrpSpPr>
            <p:grpSpPr>
              <a:xfrm>
                <a:off x="7464368" y="3608735"/>
                <a:ext cx="713315" cy="820607"/>
                <a:chOff x="7464844" y="3513761"/>
                <a:chExt cx="713315" cy="820607"/>
              </a:xfrm>
            </p:grpSpPr>
            <p:pic>
              <p:nvPicPr>
                <p:cNvPr id="197" name="Graphic 196" descr="Airplane with solid fill">
                  <a:extLst>
                    <a:ext uri="{FF2B5EF4-FFF2-40B4-BE49-F238E27FC236}">
                      <a16:creationId xmlns:a16="http://schemas.microsoft.com/office/drawing/2014/main" id="{80127C39-F625-4C0B-9190-038B9BE90E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010469">
                  <a:off x="7589317" y="3726351"/>
                  <a:ext cx="245999" cy="245999"/>
                </a:xfrm>
                <a:prstGeom prst="rect">
                  <a:avLst/>
                </a:prstGeom>
              </p:spPr>
            </p:pic>
            <p:cxnSp>
              <p:nvCxnSpPr>
                <p:cNvPr id="198" name="Straight Arrow Connector 197">
                  <a:extLst>
                    <a:ext uri="{FF2B5EF4-FFF2-40B4-BE49-F238E27FC236}">
                      <a16:creationId xmlns:a16="http://schemas.microsoft.com/office/drawing/2014/main" id="{D5F0D0CB-D771-45E0-B11F-F42119C762C5}"/>
                    </a:ext>
                  </a:extLst>
                </p:cNvPr>
                <p:cNvCxnSpPr>
                  <a:cxnSpLocks/>
                </p:cNvCxnSpPr>
                <p:nvPr/>
              </p:nvCxnSpPr>
              <p:spPr>
                <a:xfrm rot="8010469" flipH="1" flipV="1">
                  <a:off x="7944145" y="3834948"/>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9" name="Arc 198">
                  <a:extLst>
                    <a:ext uri="{FF2B5EF4-FFF2-40B4-BE49-F238E27FC236}">
                      <a16:creationId xmlns:a16="http://schemas.microsoft.com/office/drawing/2014/main" id="{DADB8A32-0FE8-40A6-B2C5-9AA5E786224F}"/>
                    </a:ext>
                  </a:extLst>
                </p:cNvPr>
                <p:cNvSpPr/>
                <p:nvPr/>
              </p:nvSpPr>
              <p:spPr>
                <a:xfrm rot="8010469">
                  <a:off x="7719978" y="3589719"/>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Arc 199">
                  <a:extLst>
                    <a:ext uri="{FF2B5EF4-FFF2-40B4-BE49-F238E27FC236}">
                      <a16:creationId xmlns:a16="http://schemas.microsoft.com/office/drawing/2014/main" id="{B0DECABB-2490-445D-B3DF-40F6DA2C0432}"/>
                    </a:ext>
                  </a:extLst>
                </p:cNvPr>
                <p:cNvSpPr/>
                <p:nvPr/>
              </p:nvSpPr>
              <p:spPr>
                <a:xfrm rot="8010469" flipH="1">
                  <a:off x="7388886" y="3937668"/>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71" name="Graphic 170" descr="Airplane with solid fill">
                <a:extLst>
                  <a:ext uri="{FF2B5EF4-FFF2-40B4-BE49-F238E27FC236}">
                    <a16:creationId xmlns:a16="http://schemas.microsoft.com/office/drawing/2014/main" id="{7357468C-2D64-4C9D-8591-27E8EC7133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2639498">
                <a:off x="7732266" y="4444337"/>
                <a:ext cx="245999" cy="245999"/>
              </a:xfrm>
              <a:prstGeom prst="rect">
                <a:avLst/>
              </a:prstGeom>
            </p:spPr>
          </p:pic>
          <p:cxnSp>
            <p:nvCxnSpPr>
              <p:cNvPr id="172" name="Straight Arrow Connector 171">
                <a:extLst>
                  <a:ext uri="{FF2B5EF4-FFF2-40B4-BE49-F238E27FC236}">
                    <a16:creationId xmlns:a16="http://schemas.microsoft.com/office/drawing/2014/main" id="{4994EFC0-3FFD-4F8F-8732-6FDE51137FFC}"/>
                  </a:ext>
                </a:extLst>
              </p:cNvPr>
              <p:cNvCxnSpPr>
                <a:cxnSpLocks/>
              </p:cNvCxnSpPr>
              <p:nvPr/>
            </p:nvCxnSpPr>
            <p:spPr>
              <a:xfrm rot="12639498" flipH="1" flipV="1">
                <a:off x="7694779" y="4611110"/>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3" name="Arc 172">
                <a:extLst>
                  <a:ext uri="{FF2B5EF4-FFF2-40B4-BE49-F238E27FC236}">
                    <a16:creationId xmlns:a16="http://schemas.microsoft.com/office/drawing/2014/main" id="{579E7195-54D9-4AB4-B3DA-8D257A7A7159}"/>
                  </a:ext>
                </a:extLst>
              </p:cNvPr>
              <p:cNvSpPr/>
              <p:nvPr/>
            </p:nvSpPr>
            <p:spPr>
              <a:xfrm rot="12639498">
                <a:off x="7769974" y="462277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Arc 173">
                <a:extLst>
                  <a:ext uri="{FF2B5EF4-FFF2-40B4-BE49-F238E27FC236}">
                    <a16:creationId xmlns:a16="http://schemas.microsoft.com/office/drawing/2014/main" id="{5B65303B-FAE8-48B3-A817-F4FE998EC115}"/>
                  </a:ext>
                </a:extLst>
              </p:cNvPr>
              <p:cNvSpPr/>
              <p:nvPr/>
            </p:nvSpPr>
            <p:spPr>
              <a:xfrm rot="12639498" flipH="1">
                <a:off x="7357106" y="437735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5" name="Group 174">
                <a:extLst>
                  <a:ext uri="{FF2B5EF4-FFF2-40B4-BE49-F238E27FC236}">
                    <a16:creationId xmlns:a16="http://schemas.microsoft.com/office/drawing/2014/main" id="{58259294-1C3B-4198-8EE3-D3EC181BABEF}"/>
                  </a:ext>
                </a:extLst>
              </p:cNvPr>
              <p:cNvGrpSpPr/>
              <p:nvPr/>
            </p:nvGrpSpPr>
            <p:grpSpPr>
              <a:xfrm rot="17045844">
                <a:off x="7983754" y="5436293"/>
                <a:ext cx="952960" cy="654994"/>
                <a:chOff x="8638370" y="5044654"/>
                <a:chExt cx="952960" cy="654994"/>
              </a:xfrm>
            </p:grpSpPr>
            <p:pic>
              <p:nvPicPr>
                <p:cNvPr id="193" name="Graphic 192" descr="Airplane with solid fill">
                  <a:extLst>
                    <a:ext uri="{FF2B5EF4-FFF2-40B4-BE49-F238E27FC236}">
                      <a16:creationId xmlns:a16="http://schemas.microsoft.com/office/drawing/2014/main" id="{26614511-7552-408D-855B-61AFA698A7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194" name="Straight Arrow Connector 193">
                  <a:extLst>
                    <a:ext uri="{FF2B5EF4-FFF2-40B4-BE49-F238E27FC236}">
                      <a16:creationId xmlns:a16="http://schemas.microsoft.com/office/drawing/2014/main" id="{998CEEB4-1EFB-4B85-91F6-EBAB9EB951D4}"/>
                    </a:ext>
                  </a:extLst>
                </p:cNvPr>
                <p:cNvCxnSpPr>
                  <a:cxnSpLocks/>
                </p:cNvCxnSpPr>
                <p:nvPr/>
              </p:nvCxnSpPr>
              <p:spPr>
                <a:xfrm flipH="1" flipV="1">
                  <a:off x="9106620" y="5044654"/>
                  <a:ext cx="10828" cy="45720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5" name="Arc 194">
                  <a:extLst>
                    <a:ext uri="{FF2B5EF4-FFF2-40B4-BE49-F238E27FC236}">
                      <a16:creationId xmlns:a16="http://schemas.microsoft.com/office/drawing/2014/main" id="{2C1B5717-F487-4679-A5FC-2C6870EA8C0F}"/>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Arc 195">
                  <a:extLst>
                    <a:ext uri="{FF2B5EF4-FFF2-40B4-BE49-F238E27FC236}">
                      <a16:creationId xmlns:a16="http://schemas.microsoft.com/office/drawing/2014/main" id="{4AEDA6C8-F0B2-4260-900B-864BF0F83831}"/>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6" name="Group 175">
                <a:extLst>
                  <a:ext uri="{FF2B5EF4-FFF2-40B4-BE49-F238E27FC236}">
                    <a16:creationId xmlns:a16="http://schemas.microsoft.com/office/drawing/2014/main" id="{5D759B59-16F6-4AB1-BA3E-680DC889FAB7}"/>
                  </a:ext>
                </a:extLst>
              </p:cNvPr>
              <p:cNvGrpSpPr/>
              <p:nvPr/>
            </p:nvGrpSpPr>
            <p:grpSpPr>
              <a:xfrm rot="10036403">
                <a:off x="9091259" y="4677953"/>
                <a:ext cx="952960" cy="408543"/>
                <a:chOff x="8638370" y="5291105"/>
                <a:chExt cx="952960" cy="408543"/>
              </a:xfrm>
            </p:grpSpPr>
            <p:pic>
              <p:nvPicPr>
                <p:cNvPr id="189" name="Graphic 188" descr="Airplane with solid fill">
                  <a:extLst>
                    <a:ext uri="{FF2B5EF4-FFF2-40B4-BE49-F238E27FC236}">
                      <a16:creationId xmlns:a16="http://schemas.microsoft.com/office/drawing/2014/main" id="{F8241EB8-B261-48EA-954D-327CB903EA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190" name="Straight Arrow Connector 189">
                  <a:extLst>
                    <a:ext uri="{FF2B5EF4-FFF2-40B4-BE49-F238E27FC236}">
                      <a16:creationId xmlns:a16="http://schemas.microsoft.com/office/drawing/2014/main" id="{F126FE85-67BD-4016-AF21-26D49660BEF3}"/>
                    </a:ext>
                  </a:extLst>
                </p:cNvPr>
                <p:cNvCxnSpPr>
                  <a:cxnSpLocks/>
                </p:cNvCxnSpPr>
                <p:nvPr/>
              </p:nvCxnSpPr>
              <p:spPr>
                <a:xfrm flipH="1" flipV="1">
                  <a:off x="9104150" y="5291105"/>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1" name="Arc 190">
                  <a:extLst>
                    <a:ext uri="{FF2B5EF4-FFF2-40B4-BE49-F238E27FC236}">
                      <a16:creationId xmlns:a16="http://schemas.microsoft.com/office/drawing/2014/main" id="{122AA7F2-B44F-4E7E-84A6-6131F414AC02}"/>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Arc 191">
                  <a:extLst>
                    <a:ext uri="{FF2B5EF4-FFF2-40B4-BE49-F238E27FC236}">
                      <a16:creationId xmlns:a16="http://schemas.microsoft.com/office/drawing/2014/main" id="{DA380223-1A4D-4984-B082-FF9A3F88F0EF}"/>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7" name="Group 176">
                <a:extLst>
                  <a:ext uri="{FF2B5EF4-FFF2-40B4-BE49-F238E27FC236}">
                    <a16:creationId xmlns:a16="http://schemas.microsoft.com/office/drawing/2014/main" id="{BD9065B8-BFC1-4D04-81E9-A3E724147D32}"/>
                  </a:ext>
                </a:extLst>
              </p:cNvPr>
              <p:cNvGrpSpPr/>
              <p:nvPr/>
            </p:nvGrpSpPr>
            <p:grpSpPr>
              <a:xfrm rot="6613250">
                <a:off x="8563564" y="4671713"/>
                <a:ext cx="952960" cy="420185"/>
                <a:chOff x="8638370" y="5279463"/>
                <a:chExt cx="952960" cy="420185"/>
              </a:xfrm>
            </p:grpSpPr>
            <p:pic>
              <p:nvPicPr>
                <p:cNvPr id="185" name="Graphic 184" descr="Airplane with solid fill">
                  <a:extLst>
                    <a:ext uri="{FF2B5EF4-FFF2-40B4-BE49-F238E27FC236}">
                      <a16:creationId xmlns:a16="http://schemas.microsoft.com/office/drawing/2014/main" id="{C2EE33B5-832E-474F-80BC-36D218A79B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1668" y="5453649"/>
                  <a:ext cx="245999" cy="245999"/>
                </a:xfrm>
                <a:prstGeom prst="rect">
                  <a:avLst/>
                </a:prstGeom>
              </p:spPr>
            </p:pic>
            <p:cxnSp>
              <p:nvCxnSpPr>
                <p:cNvPr id="186" name="Straight Arrow Connector 185">
                  <a:extLst>
                    <a:ext uri="{FF2B5EF4-FFF2-40B4-BE49-F238E27FC236}">
                      <a16:creationId xmlns:a16="http://schemas.microsoft.com/office/drawing/2014/main" id="{CF101194-43E1-47D7-A5E2-6A4761BB57B9}"/>
                    </a:ext>
                  </a:extLst>
                </p:cNvPr>
                <p:cNvCxnSpPr>
                  <a:cxnSpLocks/>
                </p:cNvCxnSpPr>
                <p:nvPr/>
              </p:nvCxnSpPr>
              <p:spPr>
                <a:xfrm flipH="1" flipV="1">
                  <a:off x="9104129" y="5279463"/>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7" name="Arc 186">
                  <a:extLst>
                    <a:ext uri="{FF2B5EF4-FFF2-40B4-BE49-F238E27FC236}">
                      <a16:creationId xmlns:a16="http://schemas.microsoft.com/office/drawing/2014/main" id="{F8F1F6DC-BC7E-4F26-A903-07DEA7038850}"/>
                    </a:ext>
                  </a:extLst>
                </p:cNvPr>
                <p:cNvSpPr/>
                <p:nvPr/>
              </p:nvSpPr>
              <p:spPr>
                <a:xfrm>
                  <a:off x="8638370" y="5307653"/>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Arc 187">
                  <a:extLst>
                    <a:ext uri="{FF2B5EF4-FFF2-40B4-BE49-F238E27FC236}">
                      <a16:creationId xmlns:a16="http://schemas.microsoft.com/office/drawing/2014/main" id="{5E706627-7CCE-42F1-AFB0-0C37F29D3D76}"/>
                    </a:ext>
                  </a:extLst>
                </p:cNvPr>
                <p:cNvSpPr/>
                <p:nvPr/>
              </p:nvSpPr>
              <p:spPr>
                <a:xfrm flipH="1">
                  <a:off x="9118672" y="530824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8" name="TextBox 177">
                <a:extLst>
                  <a:ext uri="{FF2B5EF4-FFF2-40B4-BE49-F238E27FC236}">
                    <a16:creationId xmlns:a16="http://schemas.microsoft.com/office/drawing/2014/main" id="{47F684C6-E0C9-4426-8DA9-FB9880DB1215}"/>
                  </a:ext>
                </a:extLst>
              </p:cNvPr>
              <p:cNvSpPr txBox="1"/>
              <p:nvPr/>
            </p:nvSpPr>
            <p:spPr>
              <a:xfrm>
                <a:off x="9035698" y="5980148"/>
                <a:ext cx="1180131" cy="261610"/>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Higher Density</a:t>
                </a:r>
              </a:p>
            </p:txBody>
          </p:sp>
          <p:sp>
            <p:nvSpPr>
              <p:cNvPr id="179" name="TextBox 178">
                <a:extLst>
                  <a:ext uri="{FF2B5EF4-FFF2-40B4-BE49-F238E27FC236}">
                    <a16:creationId xmlns:a16="http://schemas.microsoft.com/office/drawing/2014/main" id="{CFB8C005-44F1-40F8-B17F-5523EED138E0}"/>
                  </a:ext>
                </a:extLst>
              </p:cNvPr>
              <p:cNvSpPr txBox="1"/>
              <p:nvPr/>
            </p:nvSpPr>
            <p:spPr>
              <a:xfrm>
                <a:off x="7913708" y="4538725"/>
                <a:ext cx="764024" cy="4124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Lower Density</a:t>
                </a:r>
              </a:p>
            </p:txBody>
          </p:sp>
          <p:grpSp>
            <p:nvGrpSpPr>
              <p:cNvPr id="180" name="Group 179">
                <a:extLst>
                  <a:ext uri="{FF2B5EF4-FFF2-40B4-BE49-F238E27FC236}">
                    <a16:creationId xmlns:a16="http://schemas.microsoft.com/office/drawing/2014/main" id="{804A8A95-BDBF-49C6-BF1B-0499A3FE145C}"/>
                  </a:ext>
                </a:extLst>
              </p:cNvPr>
              <p:cNvGrpSpPr/>
              <p:nvPr/>
            </p:nvGrpSpPr>
            <p:grpSpPr>
              <a:xfrm>
                <a:off x="9432907" y="4523099"/>
                <a:ext cx="952960" cy="437397"/>
                <a:chOff x="9432907" y="4523099"/>
                <a:chExt cx="952960" cy="437397"/>
              </a:xfrm>
            </p:grpSpPr>
            <p:pic>
              <p:nvPicPr>
                <p:cNvPr id="181" name="Graphic 180" descr="Airplane with solid fill">
                  <a:extLst>
                    <a:ext uri="{FF2B5EF4-FFF2-40B4-BE49-F238E27FC236}">
                      <a16:creationId xmlns:a16="http://schemas.microsoft.com/office/drawing/2014/main" id="{B2F62266-CC7C-4D12-8E42-3E02999CA6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86205" y="4714497"/>
                  <a:ext cx="245999" cy="245999"/>
                </a:xfrm>
                <a:prstGeom prst="rect">
                  <a:avLst/>
                </a:prstGeom>
              </p:spPr>
            </p:pic>
            <p:cxnSp>
              <p:nvCxnSpPr>
                <p:cNvPr id="182" name="Straight Arrow Connector 181">
                  <a:extLst>
                    <a:ext uri="{FF2B5EF4-FFF2-40B4-BE49-F238E27FC236}">
                      <a16:creationId xmlns:a16="http://schemas.microsoft.com/office/drawing/2014/main" id="{6CA42709-9E8F-421B-9058-8FA4D7E3E30A}"/>
                    </a:ext>
                  </a:extLst>
                </p:cNvPr>
                <p:cNvCxnSpPr>
                  <a:cxnSpLocks/>
                </p:cNvCxnSpPr>
                <p:nvPr/>
              </p:nvCxnSpPr>
              <p:spPr>
                <a:xfrm flipH="1" flipV="1">
                  <a:off x="9896966" y="4523099"/>
                  <a:ext cx="10828" cy="18288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3" name="Arc 182">
                  <a:extLst>
                    <a:ext uri="{FF2B5EF4-FFF2-40B4-BE49-F238E27FC236}">
                      <a16:creationId xmlns:a16="http://schemas.microsoft.com/office/drawing/2014/main" id="{46CFC985-5994-4388-B468-2B08269438EF}"/>
                    </a:ext>
                  </a:extLst>
                </p:cNvPr>
                <p:cNvSpPr/>
                <p:nvPr/>
              </p:nvSpPr>
              <p:spPr>
                <a:xfrm>
                  <a:off x="9432907" y="4568501"/>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Arc 183">
                  <a:extLst>
                    <a:ext uri="{FF2B5EF4-FFF2-40B4-BE49-F238E27FC236}">
                      <a16:creationId xmlns:a16="http://schemas.microsoft.com/office/drawing/2014/main" id="{4C22AC13-D1A4-481E-BBA8-A81279B721C7}"/>
                    </a:ext>
                  </a:extLst>
                </p:cNvPr>
                <p:cNvSpPr/>
                <p:nvPr/>
              </p:nvSpPr>
              <p:spPr>
                <a:xfrm flipH="1">
                  <a:off x="9913209" y="4569089"/>
                  <a:ext cx="472658" cy="320741"/>
                </a:xfrm>
                <a:prstGeom prst="arc">
                  <a:avLst>
                    <a:gd name="adj1" fmla="val 18595998"/>
                    <a:gd name="adj2" fmla="val 0"/>
                  </a:avLst>
                </a:prstGeom>
                <a:ln>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51" name="TextBox 250">
              <a:extLst>
                <a:ext uri="{FF2B5EF4-FFF2-40B4-BE49-F238E27FC236}">
                  <a16:creationId xmlns:a16="http://schemas.microsoft.com/office/drawing/2014/main" id="{F5B3CDED-0AB4-4196-8AD0-CC16B3F68AF6}"/>
                </a:ext>
              </a:extLst>
            </p:cNvPr>
            <p:cNvSpPr txBox="1"/>
            <p:nvPr/>
          </p:nvSpPr>
          <p:spPr>
            <a:xfrm>
              <a:off x="7947724" y="3866848"/>
              <a:ext cx="3812729" cy="312650"/>
            </a:xfrm>
            <a:prstGeom prst="rect">
              <a:avLst/>
            </a:prstGeom>
            <a:noFill/>
          </p:spPr>
          <p:txBody>
            <a:bodyPr wrap="square">
              <a:spAutoFit/>
            </a:bodyPr>
            <a:lstStyle>
              <a:defPPr>
                <a:defRPr lang="en-US"/>
              </a:defPPr>
              <a:lvl1pPr algn="ctr">
                <a:lnSpc>
                  <a:spcPct val="107000"/>
                </a:lnSpc>
                <a:spcBef>
                  <a:spcPts val="600"/>
                </a:spcBef>
                <a:spcAft>
                  <a:spcPts val="0"/>
                </a:spcAft>
                <a:defRPr sz="1400">
                  <a:solidFill>
                    <a:schemeClr val="accent1">
                      <a:lumMod val="75000"/>
                    </a:schemeClr>
                  </a:solidFill>
                  <a:latin typeface="Avenir Next" panose="020B0503020202020204" pitchFamily="34" charset="0"/>
                </a:defRPr>
              </a:lvl1pPr>
            </a:lstStyle>
            <a:p>
              <a:pPr marL="0" marR="0" lvl="0" indent="0" algn="ctr" defTabSz="914400" rtl="0" eaLnBrk="1" fontAlgn="base" latinLnBrk="0" hangingPunct="1">
                <a:lnSpc>
                  <a:spcPct val="107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4472C4">
                      <a:lumMod val="75000"/>
                    </a:srgbClr>
                  </a:solidFill>
                  <a:effectLst/>
                  <a:uLnTx/>
                  <a:uFillTx/>
                  <a:latin typeface="Avenir Next" panose="020B0503020202020204" pitchFamily="34" charset="0"/>
                  <a:ea typeface="ＭＳ Ｐゴシック" pitchFamily="-109" charset="-128"/>
                </a:rPr>
                <a:t>Self-Limiting Density/Complexity</a:t>
              </a:r>
            </a:p>
          </p:txBody>
        </p:sp>
      </p:grpSp>
      <p:grpSp>
        <p:nvGrpSpPr>
          <p:cNvPr id="244" name="Group 243">
            <a:extLst>
              <a:ext uri="{FF2B5EF4-FFF2-40B4-BE49-F238E27FC236}">
                <a16:creationId xmlns:a16="http://schemas.microsoft.com/office/drawing/2014/main" id="{8D1AF4F5-1AD6-412F-9DBA-05584CBC741C}"/>
              </a:ext>
            </a:extLst>
          </p:cNvPr>
          <p:cNvGrpSpPr/>
          <p:nvPr/>
        </p:nvGrpSpPr>
        <p:grpSpPr>
          <a:xfrm>
            <a:off x="8477577" y="804060"/>
            <a:ext cx="2743200" cy="2988413"/>
            <a:chOff x="8477577" y="804060"/>
            <a:chExt cx="2743200" cy="2988413"/>
          </a:xfrm>
        </p:grpSpPr>
        <p:grpSp>
          <p:nvGrpSpPr>
            <p:cNvPr id="32" name="Group 31">
              <a:extLst>
                <a:ext uri="{FF2B5EF4-FFF2-40B4-BE49-F238E27FC236}">
                  <a16:creationId xmlns:a16="http://schemas.microsoft.com/office/drawing/2014/main" id="{BA39B629-9C8B-42DE-96A7-F10F239F3B41}"/>
                </a:ext>
              </a:extLst>
            </p:cNvPr>
            <p:cNvGrpSpPr/>
            <p:nvPr/>
          </p:nvGrpSpPr>
          <p:grpSpPr>
            <a:xfrm>
              <a:off x="8477577" y="1049273"/>
              <a:ext cx="2743200" cy="2743200"/>
              <a:chOff x="7430776" y="181032"/>
              <a:chExt cx="2743200" cy="2743200"/>
            </a:xfrm>
          </p:grpSpPr>
          <p:sp>
            <p:nvSpPr>
              <p:cNvPr id="33" name="Rectangle 32">
                <a:extLst>
                  <a:ext uri="{FF2B5EF4-FFF2-40B4-BE49-F238E27FC236}">
                    <a16:creationId xmlns:a16="http://schemas.microsoft.com/office/drawing/2014/main" id="{92A222E6-D8BB-41A0-9DA6-6C868D2221A5}"/>
                  </a:ext>
                </a:extLst>
              </p:cNvPr>
              <p:cNvSpPr/>
              <p:nvPr/>
            </p:nvSpPr>
            <p:spPr>
              <a:xfrm>
                <a:off x="7430776" y="181032"/>
                <a:ext cx="2743200" cy="2743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4" name="Group 33">
                <a:extLst>
                  <a:ext uri="{FF2B5EF4-FFF2-40B4-BE49-F238E27FC236}">
                    <a16:creationId xmlns:a16="http://schemas.microsoft.com/office/drawing/2014/main" id="{B73E76B4-1F71-417B-93A3-CAB9DEE82309}"/>
                  </a:ext>
                </a:extLst>
              </p:cNvPr>
              <p:cNvGrpSpPr/>
              <p:nvPr/>
            </p:nvGrpSpPr>
            <p:grpSpPr>
              <a:xfrm>
                <a:off x="7924313" y="1804573"/>
                <a:ext cx="2073901" cy="688991"/>
                <a:chOff x="7924313" y="2491231"/>
                <a:chExt cx="2073901" cy="688991"/>
              </a:xfrm>
            </p:grpSpPr>
            <p:sp>
              <p:nvSpPr>
                <p:cNvPr id="71" name="Rectangle 70">
                  <a:extLst>
                    <a:ext uri="{FF2B5EF4-FFF2-40B4-BE49-F238E27FC236}">
                      <a16:creationId xmlns:a16="http://schemas.microsoft.com/office/drawing/2014/main" id="{D94F2752-AA99-4EDA-BEAD-533AC8A71165}"/>
                    </a:ext>
                  </a:extLst>
                </p:cNvPr>
                <p:cNvSpPr/>
                <p:nvPr/>
              </p:nvSpPr>
              <p:spPr>
                <a:xfrm>
                  <a:off x="7929076" y="2491231"/>
                  <a:ext cx="2034908" cy="68899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2" name="Straight Connector 71">
                  <a:extLst>
                    <a:ext uri="{FF2B5EF4-FFF2-40B4-BE49-F238E27FC236}">
                      <a16:creationId xmlns:a16="http://schemas.microsoft.com/office/drawing/2014/main" id="{E5E444F9-7F9C-46BC-9B6C-DF7CA60977DB}"/>
                    </a:ext>
                  </a:extLst>
                </p:cNvPr>
                <p:cNvCxnSpPr>
                  <a:cxnSpLocks/>
                </p:cNvCxnSpPr>
                <p:nvPr/>
              </p:nvCxnSpPr>
              <p:spPr>
                <a:xfrm>
                  <a:off x="7924313" y="2830104"/>
                  <a:ext cx="2073901"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E5F9B99-6507-43B6-8771-B328CEC9C8F7}"/>
                    </a:ext>
                  </a:extLst>
                </p:cNvPr>
                <p:cNvCxnSpPr/>
                <p:nvPr/>
              </p:nvCxnSpPr>
              <p:spPr>
                <a:xfrm>
                  <a:off x="7924313" y="2491231"/>
                  <a:ext cx="203967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8211833-86A5-48EC-9F33-FA4C6171AAB4}"/>
                    </a:ext>
                  </a:extLst>
                </p:cNvPr>
                <p:cNvCxnSpPr/>
                <p:nvPr/>
              </p:nvCxnSpPr>
              <p:spPr>
                <a:xfrm>
                  <a:off x="7924313" y="3179078"/>
                  <a:ext cx="203967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922898BB-7C6E-4C9B-BFAA-0CA23B41F3B4}"/>
                  </a:ext>
                </a:extLst>
              </p:cNvPr>
              <p:cNvSpPr/>
              <p:nvPr/>
            </p:nvSpPr>
            <p:spPr>
              <a:xfrm>
                <a:off x="7929076" y="1019054"/>
                <a:ext cx="1732151" cy="2922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F7697B4F-268E-46DA-A7F0-FB9BB9346262}"/>
                  </a:ext>
                </a:extLst>
              </p:cNvPr>
              <p:cNvSpPr/>
              <p:nvPr/>
            </p:nvSpPr>
            <p:spPr>
              <a:xfrm>
                <a:off x="7929076" y="371550"/>
                <a:ext cx="1732151" cy="2922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 name="Picture 36">
                <a:extLst>
                  <a:ext uri="{FF2B5EF4-FFF2-40B4-BE49-F238E27FC236}">
                    <a16:creationId xmlns:a16="http://schemas.microsoft.com/office/drawing/2014/main" id="{284266B0-CC52-415D-A742-C0DB702ABD0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flipH="1">
                <a:off x="9678563" y="1004625"/>
                <a:ext cx="304800" cy="304800"/>
              </a:xfrm>
              <a:prstGeom prst="rect">
                <a:avLst/>
              </a:prstGeom>
            </p:spPr>
          </p:pic>
          <p:grpSp>
            <p:nvGrpSpPr>
              <p:cNvPr id="38" name="Group 37">
                <a:extLst>
                  <a:ext uri="{FF2B5EF4-FFF2-40B4-BE49-F238E27FC236}">
                    <a16:creationId xmlns:a16="http://schemas.microsoft.com/office/drawing/2014/main" id="{7463D2CB-9A97-47EC-888B-213A06337A69}"/>
                  </a:ext>
                </a:extLst>
              </p:cNvPr>
              <p:cNvGrpSpPr/>
              <p:nvPr/>
            </p:nvGrpSpPr>
            <p:grpSpPr>
              <a:xfrm>
                <a:off x="7915363" y="1007907"/>
                <a:ext cx="1734959" cy="305827"/>
                <a:chOff x="8194864" y="1694565"/>
                <a:chExt cx="1469748" cy="305827"/>
              </a:xfrm>
            </p:grpSpPr>
            <p:cxnSp>
              <p:nvCxnSpPr>
                <p:cNvPr id="68" name="Straight Connector 67">
                  <a:extLst>
                    <a:ext uri="{FF2B5EF4-FFF2-40B4-BE49-F238E27FC236}">
                      <a16:creationId xmlns:a16="http://schemas.microsoft.com/office/drawing/2014/main" id="{A001441B-F272-44E7-8237-80C059280239}"/>
                    </a:ext>
                  </a:extLst>
                </p:cNvPr>
                <p:cNvCxnSpPr>
                  <a:cxnSpLocks/>
                </p:cNvCxnSpPr>
                <p:nvPr/>
              </p:nvCxnSpPr>
              <p:spPr>
                <a:xfrm flipH="1">
                  <a:off x="8196557" y="1847479"/>
                  <a:ext cx="1456821"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C6F2CBE-33D1-490B-8447-C575D021F7C8}"/>
                    </a:ext>
                  </a:extLst>
                </p:cNvPr>
                <p:cNvCxnSpPr/>
                <p:nvPr/>
              </p:nvCxnSpPr>
              <p:spPr>
                <a:xfrm flipH="1">
                  <a:off x="8196557" y="1694565"/>
                  <a:ext cx="1468055" cy="622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4EDA4E1-1783-469E-BA16-20FEF48EAA08}"/>
                    </a:ext>
                  </a:extLst>
                </p:cNvPr>
                <p:cNvCxnSpPr/>
                <p:nvPr/>
              </p:nvCxnSpPr>
              <p:spPr>
                <a:xfrm flipH="1">
                  <a:off x="8194864" y="1994168"/>
                  <a:ext cx="1468055" cy="622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16CFFEF7-866C-4FEF-BCF8-B6B6F76529AB}"/>
                  </a:ext>
                </a:extLst>
              </p:cNvPr>
              <p:cNvGrpSpPr/>
              <p:nvPr/>
            </p:nvGrpSpPr>
            <p:grpSpPr>
              <a:xfrm>
                <a:off x="8015134" y="1009935"/>
                <a:ext cx="358833" cy="301320"/>
                <a:chOff x="8678770" y="1696593"/>
                <a:chExt cx="358833" cy="301320"/>
              </a:xfrm>
            </p:grpSpPr>
            <p:cxnSp>
              <p:nvCxnSpPr>
                <p:cNvPr id="65" name="Straight Connector 64">
                  <a:extLst>
                    <a:ext uri="{FF2B5EF4-FFF2-40B4-BE49-F238E27FC236}">
                      <a16:creationId xmlns:a16="http://schemas.microsoft.com/office/drawing/2014/main" id="{5E59D097-36C2-4C71-9FA7-B50471854892}"/>
                    </a:ext>
                  </a:extLst>
                </p:cNvPr>
                <p:cNvCxnSpPr>
                  <a:cxnSpLocks/>
                </p:cNvCxnSpPr>
                <p:nvPr/>
              </p:nvCxnSpPr>
              <p:spPr>
                <a:xfrm flipH="1">
                  <a:off x="8855959" y="1696593"/>
                  <a:ext cx="0" cy="30132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081CCF0-061C-4885-9C87-82CB2069384A}"/>
                    </a:ext>
                  </a:extLst>
                </p:cNvPr>
                <p:cNvCxnSpPr>
                  <a:cxnSpLocks/>
                </p:cNvCxnSpPr>
                <p:nvPr/>
              </p:nvCxnSpPr>
              <p:spPr>
                <a:xfrm rot="16200000" flipH="1">
                  <a:off x="8854650" y="1697970"/>
                  <a:ext cx="0" cy="30132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16C32E18-4C7D-4C02-A3F8-C1B1D1AD10ED}"/>
                    </a:ext>
                  </a:extLst>
                </p:cNvPr>
                <p:cNvPicPr>
                  <a:picLocks noChangeAspect="1"/>
                </p:cNvPicPr>
                <p:nvPr/>
              </p:nvPicPr>
              <p:blipFill>
                <a:blip r:embed="rId17"/>
                <a:stretch>
                  <a:fillRect/>
                </a:stretch>
              </p:blipFill>
              <p:spPr>
                <a:xfrm>
                  <a:off x="8678770" y="1737397"/>
                  <a:ext cx="358833" cy="227183"/>
                </a:xfrm>
                <a:prstGeom prst="rect">
                  <a:avLst/>
                </a:prstGeom>
              </p:spPr>
            </p:pic>
          </p:grpSp>
          <p:pic>
            <p:nvPicPr>
              <p:cNvPr id="40" name="Picture 39">
                <a:extLst>
                  <a:ext uri="{FF2B5EF4-FFF2-40B4-BE49-F238E27FC236}">
                    <a16:creationId xmlns:a16="http://schemas.microsoft.com/office/drawing/2014/main" id="{D452441E-41A1-4223-9BD3-45EAE0981C4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551310" y="1990650"/>
                <a:ext cx="304800" cy="304800"/>
              </a:xfrm>
              <a:prstGeom prst="rect">
                <a:avLst/>
              </a:prstGeom>
            </p:spPr>
          </p:pic>
          <p:grpSp>
            <p:nvGrpSpPr>
              <p:cNvPr id="41" name="Group 40">
                <a:extLst>
                  <a:ext uri="{FF2B5EF4-FFF2-40B4-BE49-F238E27FC236}">
                    <a16:creationId xmlns:a16="http://schemas.microsoft.com/office/drawing/2014/main" id="{90C0BE38-2DF2-4539-A789-341267501449}"/>
                  </a:ext>
                </a:extLst>
              </p:cNvPr>
              <p:cNvGrpSpPr/>
              <p:nvPr/>
            </p:nvGrpSpPr>
            <p:grpSpPr>
              <a:xfrm>
                <a:off x="9160940" y="1798550"/>
                <a:ext cx="822423" cy="690606"/>
                <a:chOff x="8473773" y="2413914"/>
                <a:chExt cx="650124" cy="545923"/>
              </a:xfrm>
            </p:grpSpPr>
            <p:cxnSp>
              <p:nvCxnSpPr>
                <p:cNvPr id="62" name="Straight Connector 61">
                  <a:extLst>
                    <a:ext uri="{FF2B5EF4-FFF2-40B4-BE49-F238E27FC236}">
                      <a16:creationId xmlns:a16="http://schemas.microsoft.com/office/drawing/2014/main" id="{486B93A6-563C-4504-89D1-39480FF9C44D}"/>
                    </a:ext>
                  </a:extLst>
                </p:cNvPr>
                <p:cNvCxnSpPr>
                  <a:cxnSpLocks/>
                </p:cNvCxnSpPr>
                <p:nvPr/>
              </p:nvCxnSpPr>
              <p:spPr>
                <a:xfrm>
                  <a:off x="8802870" y="2413914"/>
                  <a:ext cx="0" cy="545923"/>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C2D07DF-A187-4E5A-B517-22260A5BFD9C}"/>
                    </a:ext>
                  </a:extLst>
                </p:cNvPr>
                <p:cNvCxnSpPr>
                  <a:cxnSpLocks/>
                </p:cNvCxnSpPr>
                <p:nvPr/>
              </p:nvCxnSpPr>
              <p:spPr>
                <a:xfrm rot="5400000">
                  <a:off x="8805243" y="2416410"/>
                  <a:ext cx="0" cy="545923"/>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4" name="Picture 63">
                  <a:extLst>
                    <a:ext uri="{FF2B5EF4-FFF2-40B4-BE49-F238E27FC236}">
                      <a16:creationId xmlns:a16="http://schemas.microsoft.com/office/drawing/2014/main" id="{313B6975-9587-451A-8C4F-00F7CC3A6F18}"/>
                    </a:ext>
                  </a:extLst>
                </p:cNvPr>
                <p:cNvPicPr>
                  <a:picLocks noChangeAspect="1"/>
                </p:cNvPicPr>
                <p:nvPr/>
              </p:nvPicPr>
              <p:blipFill>
                <a:blip r:embed="rId17"/>
                <a:stretch>
                  <a:fillRect/>
                </a:stretch>
              </p:blipFill>
              <p:spPr>
                <a:xfrm>
                  <a:off x="8473773" y="2487843"/>
                  <a:ext cx="650124" cy="411603"/>
                </a:xfrm>
                <a:prstGeom prst="rect">
                  <a:avLst/>
                </a:prstGeom>
              </p:spPr>
            </p:pic>
          </p:grpSp>
          <p:sp>
            <p:nvSpPr>
              <p:cNvPr id="42" name="TextBox 41">
                <a:extLst>
                  <a:ext uri="{FF2B5EF4-FFF2-40B4-BE49-F238E27FC236}">
                    <a16:creationId xmlns:a16="http://schemas.microsoft.com/office/drawing/2014/main" id="{87DED63D-6CD2-424C-A92B-39B657D21371}"/>
                  </a:ext>
                </a:extLst>
              </p:cNvPr>
              <p:cNvSpPr txBox="1"/>
              <p:nvPr/>
            </p:nvSpPr>
            <p:spPr>
              <a:xfrm>
                <a:off x="8267585" y="676251"/>
                <a:ext cx="1418729"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Safely Fly </a:t>
                </a:r>
                <a:b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Closer Together</a:t>
                </a:r>
              </a:p>
            </p:txBody>
          </p:sp>
          <p:sp>
            <p:nvSpPr>
              <p:cNvPr id="43" name="TextBox 42">
                <a:extLst>
                  <a:ext uri="{FF2B5EF4-FFF2-40B4-BE49-F238E27FC236}">
                    <a16:creationId xmlns:a16="http://schemas.microsoft.com/office/drawing/2014/main" id="{B73F0B4F-576E-47DC-8B82-5AB190A6EF1D}"/>
                  </a:ext>
                </a:extLst>
              </p:cNvPr>
              <p:cNvSpPr txBox="1"/>
              <p:nvPr/>
            </p:nvSpPr>
            <p:spPr>
              <a:xfrm>
                <a:off x="8110611" y="1391677"/>
                <a:ext cx="1306681"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Conservatively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itchFamily="-109" charset="0"/>
                    <a:ea typeface="ＭＳ Ｐゴシック" pitchFamily="-109" charset="-128"/>
                  </a:rPr>
                  <a:t>Fly Farther Apart</a:t>
                </a:r>
              </a:p>
            </p:txBody>
          </p:sp>
          <p:grpSp>
            <p:nvGrpSpPr>
              <p:cNvPr id="44" name="Group 43">
                <a:extLst>
                  <a:ext uri="{FF2B5EF4-FFF2-40B4-BE49-F238E27FC236}">
                    <a16:creationId xmlns:a16="http://schemas.microsoft.com/office/drawing/2014/main" id="{EAA7EA70-0959-4CB1-BBD9-7C7BCB3C7E96}"/>
                  </a:ext>
                </a:extLst>
              </p:cNvPr>
              <p:cNvGrpSpPr/>
              <p:nvPr/>
            </p:nvGrpSpPr>
            <p:grpSpPr>
              <a:xfrm>
                <a:off x="7915363" y="362024"/>
                <a:ext cx="1734959" cy="305827"/>
                <a:chOff x="8194864" y="1694565"/>
                <a:chExt cx="1469748" cy="305827"/>
              </a:xfrm>
            </p:grpSpPr>
            <p:cxnSp>
              <p:nvCxnSpPr>
                <p:cNvPr id="59" name="Straight Connector 58">
                  <a:extLst>
                    <a:ext uri="{FF2B5EF4-FFF2-40B4-BE49-F238E27FC236}">
                      <a16:creationId xmlns:a16="http://schemas.microsoft.com/office/drawing/2014/main" id="{3542C4EA-B9CF-438F-AB84-E3C0A5B57119}"/>
                    </a:ext>
                  </a:extLst>
                </p:cNvPr>
                <p:cNvCxnSpPr>
                  <a:cxnSpLocks/>
                </p:cNvCxnSpPr>
                <p:nvPr/>
              </p:nvCxnSpPr>
              <p:spPr>
                <a:xfrm flipH="1">
                  <a:off x="8196557" y="1847479"/>
                  <a:ext cx="1456821"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AF2281F-BAFB-4491-B680-51F1C15EB679}"/>
                    </a:ext>
                  </a:extLst>
                </p:cNvPr>
                <p:cNvCxnSpPr/>
                <p:nvPr/>
              </p:nvCxnSpPr>
              <p:spPr>
                <a:xfrm flipH="1">
                  <a:off x="8196557" y="1694565"/>
                  <a:ext cx="1468055" cy="622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42959DC-65C4-4F93-A3B9-E750A1E740B7}"/>
                    </a:ext>
                  </a:extLst>
                </p:cNvPr>
                <p:cNvCxnSpPr/>
                <p:nvPr/>
              </p:nvCxnSpPr>
              <p:spPr>
                <a:xfrm flipH="1">
                  <a:off x="8194864" y="1994168"/>
                  <a:ext cx="1468055" cy="622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45" name="Picture 44">
                <a:extLst>
                  <a:ext uri="{FF2B5EF4-FFF2-40B4-BE49-F238E27FC236}">
                    <a16:creationId xmlns:a16="http://schemas.microsoft.com/office/drawing/2014/main" id="{CF203D64-EC9B-4E7E-9AFC-8CF57C03D8A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551310" y="371042"/>
                <a:ext cx="304800" cy="304800"/>
              </a:xfrm>
              <a:prstGeom prst="rect">
                <a:avLst/>
              </a:prstGeom>
            </p:spPr>
          </p:pic>
          <p:grpSp>
            <p:nvGrpSpPr>
              <p:cNvPr id="46" name="Group 45">
                <a:extLst>
                  <a:ext uri="{FF2B5EF4-FFF2-40B4-BE49-F238E27FC236}">
                    <a16:creationId xmlns:a16="http://schemas.microsoft.com/office/drawing/2014/main" id="{5EE3D615-B9CA-4775-A43E-F9073D92C2EA}"/>
                  </a:ext>
                </a:extLst>
              </p:cNvPr>
              <p:cNvGrpSpPr/>
              <p:nvPr/>
            </p:nvGrpSpPr>
            <p:grpSpPr>
              <a:xfrm>
                <a:off x="9297631" y="370685"/>
                <a:ext cx="358833" cy="301320"/>
                <a:chOff x="8678770" y="1696593"/>
                <a:chExt cx="358833" cy="301320"/>
              </a:xfrm>
            </p:grpSpPr>
            <p:cxnSp>
              <p:nvCxnSpPr>
                <p:cNvPr id="56" name="Straight Connector 55">
                  <a:extLst>
                    <a:ext uri="{FF2B5EF4-FFF2-40B4-BE49-F238E27FC236}">
                      <a16:creationId xmlns:a16="http://schemas.microsoft.com/office/drawing/2014/main" id="{1D08460D-901B-494C-AD66-93E193038B3A}"/>
                    </a:ext>
                  </a:extLst>
                </p:cNvPr>
                <p:cNvCxnSpPr>
                  <a:cxnSpLocks/>
                </p:cNvCxnSpPr>
                <p:nvPr/>
              </p:nvCxnSpPr>
              <p:spPr>
                <a:xfrm flipH="1">
                  <a:off x="8855959" y="1696593"/>
                  <a:ext cx="0" cy="30132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5CBB285-538D-40D1-99F9-510580935A7D}"/>
                    </a:ext>
                  </a:extLst>
                </p:cNvPr>
                <p:cNvCxnSpPr>
                  <a:cxnSpLocks/>
                </p:cNvCxnSpPr>
                <p:nvPr/>
              </p:nvCxnSpPr>
              <p:spPr>
                <a:xfrm rot="16200000" flipH="1">
                  <a:off x="8854650" y="1697970"/>
                  <a:ext cx="0" cy="301320"/>
                </a:xfrm>
                <a:prstGeom prst="line">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EAD42A16-A125-418C-AADD-8D5451482C32}"/>
                    </a:ext>
                  </a:extLst>
                </p:cNvPr>
                <p:cNvPicPr>
                  <a:picLocks noChangeAspect="1"/>
                </p:cNvPicPr>
                <p:nvPr/>
              </p:nvPicPr>
              <p:blipFill>
                <a:blip r:embed="rId17"/>
                <a:stretch>
                  <a:fillRect/>
                </a:stretch>
              </p:blipFill>
              <p:spPr>
                <a:xfrm>
                  <a:off x="8678770" y="1737397"/>
                  <a:ext cx="358833" cy="227183"/>
                </a:xfrm>
                <a:prstGeom prst="rect">
                  <a:avLst/>
                </a:prstGeom>
              </p:spPr>
            </p:pic>
          </p:grpSp>
          <p:sp>
            <p:nvSpPr>
              <p:cNvPr id="47" name="TextBox 46">
                <a:extLst>
                  <a:ext uri="{FF2B5EF4-FFF2-40B4-BE49-F238E27FC236}">
                    <a16:creationId xmlns:a16="http://schemas.microsoft.com/office/drawing/2014/main" id="{A544E581-379B-49CC-8D45-9EEFCAB8181E}"/>
                  </a:ext>
                </a:extLst>
              </p:cNvPr>
              <p:cNvSpPr txBox="1"/>
              <p:nvPr/>
            </p:nvSpPr>
            <p:spPr>
              <a:xfrm>
                <a:off x="7908320" y="365445"/>
                <a:ext cx="1232888"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Tighter Navigation</a:t>
                </a:r>
              </a:p>
            </p:txBody>
          </p:sp>
          <p:sp>
            <p:nvSpPr>
              <p:cNvPr id="48" name="TextBox 47">
                <a:extLst>
                  <a:ext uri="{FF2B5EF4-FFF2-40B4-BE49-F238E27FC236}">
                    <a16:creationId xmlns:a16="http://schemas.microsoft.com/office/drawing/2014/main" id="{F750790A-C937-4223-B43D-BDAEB6EA2B29}"/>
                  </a:ext>
                </a:extLst>
              </p:cNvPr>
              <p:cNvSpPr txBox="1"/>
              <p:nvPr/>
            </p:nvSpPr>
            <p:spPr>
              <a:xfrm>
                <a:off x="8440017" y="1015879"/>
                <a:ext cx="1232888"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Tighter Navigation</a:t>
                </a:r>
              </a:p>
            </p:txBody>
          </p:sp>
          <p:sp>
            <p:nvSpPr>
              <p:cNvPr id="49" name="TextBox 48">
                <a:extLst>
                  <a:ext uri="{FF2B5EF4-FFF2-40B4-BE49-F238E27FC236}">
                    <a16:creationId xmlns:a16="http://schemas.microsoft.com/office/drawing/2014/main" id="{F00CF261-A5CC-4DD8-A600-34DABC77CA08}"/>
                  </a:ext>
                </a:extLst>
              </p:cNvPr>
              <p:cNvSpPr txBox="1"/>
              <p:nvPr/>
            </p:nvSpPr>
            <p:spPr>
              <a:xfrm>
                <a:off x="7847809" y="1772968"/>
                <a:ext cx="1232888" cy="20005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Looser Navigation</a:t>
                </a:r>
              </a:p>
            </p:txBody>
          </p:sp>
          <p:cxnSp>
            <p:nvCxnSpPr>
              <p:cNvPr id="50" name="Straight Arrow Connector 49">
                <a:extLst>
                  <a:ext uri="{FF2B5EF4-FFF2-40B4-BE49-F238E27FC236}">
                    <a16:creationId xmlns:a16="http://schemas.microsoft.com/office/drawing/2014/main" id="{E2286F17-98EA-4B70-AADE-41708EEE4969}"/>
                  </a:ext>
                </a:extLst>
              </p:cNvPr>
              <p:cNvCxnSpPr/>
              <p:nvPr/>
            </p:nvCxnSpPr>
            <p:spPr>
              <a:xfrm>
                <a:off x="8417874" y="674872"/>
                <a:ext cx="0" cy="329753"/>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94F0D432-4341-47A4-99E5-3FC17DCF1C60}"/>
                  </a:ext>
                </a:extLst>
              </p:cNvPr>
              <p:cNvCxnSpPr>
                <a:cxnSpLocks/>
              </p:cNvCxnSpPr>
              <p:nvPr/>
            </p:nvCxnSpPr>
            <p:spPr>
              <a:xfrm>
                <a:off x="9322851" y="1308452"/>
                <a:ext cx="0" cy="490098"/>
              </a:xfrm>
              <a:prstGeom prst="straightConnector1">
                <a:avLst/>
              </a:prstGeom>
              <a:ln>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5124BC4B-5E3F-47D1-8098-A18A27F9CAC7}"/>
                  </a:ext>
                </a:extLst>
              </p:cNvPr>
              <p:cNvSpPr txBox="1"/>
              <p:nvPr/>
            </p:nvSpPr>
            <p:spPr>
              <a:xfrm>
                <a:off x="7617764" y="2216485"/>
                <a:ext cx="184730" cy="25391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sp>
            <p:nvSpPr>
              <p:cNvPr id="55" name="TextBox 54">
                <a:extLst>
                  <a:ext uri="{FF2B5EF4-FFF2-40B4-BE49-F238E27FC236}">
                    <a16:creationId xmlns:a16="http://schemas.microsoft.com/office/drawing/2014/main" id="{5E2DD32D-8CB4-4BF9-AAE9-441A3BB7B352}"/>
                  </a:ext>
                </a:extLst>
              </p:cNvPr>
              <p:cNvSpPr txBox="1"/>
              <p:nvPr/>
            </p:nvSpPr>
            <p:spPr>
              <a:xfrm>
                <a:off x="8938964" y="2491120"/>
                <a:ext cx="1232888" cy="4154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Lateral Performance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Vertical Performance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Along Path Performance</a:t>
                </a:r>
              </a:p>
            </p:txBody>
          </p:sp>
        </p:grpSp>
        <p:sp>
          <p:nvSpPr>
            <p:cNvPr id="253" name="TextBox 252">
              <a:extLst>
                <a:ext uri="{FF2B5EF4-FFF2-40B4-BE49-F238E27FC236}">
                  <a16:creationId xmlns:a16="http://schemas.microsoft.com/office/drawing/2014/main" id="{0169AFDF-4181-4A8C-9D24-A546E4BE01C0}"/>
                </a:ext>
              </a:extLst>
            </p:cNvPr>
            <p:cNvSpPr txBox="1"/>
            <p:nvPr/>
          </p:nvSpPr>
          <p:spPr>
            <a:xfrm>
              <a:off x="8587787" y="804060"/>
              <a:ext cx="2532603" cy="312650"/>
            </a:xfrm>
            <a:prstGeom prst="rect">
              <a:avLst/>
            </a:prstGeom>
            <a:noFill/>
          </p:spPr>
          <p:txBody>
            <a:bodyPr wrap="square">
              <a:spAutoFit/>
            </a:bodyPr>
            <a:lstStyle>
              <a:defPPr>
                <a:defRPr lang="en-US"/>
              </a:defPPr>
              <a:lvl1pPr algn="ctr">
                <a:lnSpc>
                  <a:spcPct val="107000"/>
                </a:lnSpc>
                <a:spcBef>
                  <a:spcPts val="600"/>
                </a:spcBef>
                <a:spcAft>
                  <a:spcPts val="0"/>
                </a:spcAft>
                <a:defRPr sz="1400">
                  <a:solidFill>
                    <a:schemeClr val="accent1">
                      <a:lumMod val="75000"/>
                    </a:schemeClr>
                  </a:solidFill>
                  <a:latin typeface="Avenir Next" panose="020B0503020202020204" pitchFamily="34" charset="0"/>
                </a:defRPr>
              </a:lvl1pPr>
            </a:lstStyle>
            <a:p>
              <a:pPr marL="0" marR="0" lvl="0" indent="0" algn="ctr" defTabSz="914400" rtl="0" eaLnBrk="1" fontAlgn="base" latinLnBrk="0" hangingPunct="1">
                <a:lnSpc>
                  <a:spcPct val="107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4472C4">
                      <a:lumMod val="75000"/>
                    </a:srgbClr>
                  </a:solidFill>
                  <a:effectLst/>
                  <a:uLnTx/>
                  <a:uFillTx/>
                  <a:latin typeface="Avenir Next" panose="020B0503020202020204" pitchFamily="34" charset="0"/>
                  <a:ea typeface="ＭＳ Ｐゴシック" pitchFamily="-109" charset="-128"/>
                </a:rPr>
                <a:t>Adaptive Pairwise Separation</a:t>
              </a:r>
            </a:p>
          </p:txBody>
        </p:sp>
      </p:grpSp>
      <p:grpSp>
        <p:nvGrpSpPr>
          <p:cNvPr id="300" name="Group 299">
            <a:extLst>
              <a:ext uri="{FF2B5EF4-FFF2-40B4-BE49-F238E27FC236}">
                <a16:creationId xmlns:a16="http://schemas.microsoft.com/office/drawing/2014/main" id="{C3EADAC4-D00F-ED20-16C1-1C94F13AD783}"/>
              </a:ext>
            </a:extLst>
          </p:cNvPr>
          <p:cNvGrpSpPr/>
          <p:nvPr/>
        </p:nvGrpSpPr>
        <p:grpSpPr>
          <a:xfrm>
            <a:off x="4375104" y="3866848"/>
            <a:ext cx="3258677" cy="2993719"/>
            <a:chOff x="4375104" y="3866848"/>
            <a:chExt cx="3258677" cy="2993719"/>
          </a:xfrm>
        </p:grpSpPr>
        <p:grpSp>
          <p:nvGrpSpPr>
            <p:cNvPr id="248" name="Group 247">
              <a:extLst>
                <a:ext uri="{FF2B5EF4-FFF2-40B4-BE49-F238E27FC236}">
                  <a16:creationId xmlns:a16="http://schemas.microsoft.com/office/drawing/2014/main" id="{68F59090-F304-431A-92CF-3BD82BE675F8}"/>
                </a:ext>
              </a:extLst>
            </p:cNvPr>
            <p:cNvGrpSpPr/>
            <p:nvPr/>
          </p:nvGrpSpPr>
          <p:grpSpPr>
            <a:xfrm>
              <a:off x="4375104" y="3866848"/>
              <a:ext cx="3258677" cy="2993719"/>
              <a:chOff x="4375104" y="3866848"/>
              <a:chExt cx="3258677" cy="2993719"/>
            </a:xfrm>
          </p:grpSpPr>
          <p:grpSp>
            <p:nvGrpSpPr>
              <p:cNvPr id="104" name="Group 103">
                <a:extLst>
                  <a:ext uri="{FF2B5EF4-FFF2-40B4-BE49-F238E27FC236}">
                    <a16:creationId xmlns:a16="http://schemas.microsoft.com/office/drawing/2014/main" id="{BDEDB5EE-0A5B-4A0E-964E-AA57E0CC2D45}"/>
                  </a:ext>
                </a:extLst>
              </p:cNvPr>
              <p:cNvGrpSpPr/>
              <p:nvPr/>
            </p:nvGrpSpPr>
            <p:grpSpPr>
              <a:xfrm>
                <a:off x="4625024" y="4117367"/>
                <a:ext cx="2743200" cy="2743200"/>
                <a:chOff x="4261998" y="3488763"/>
                <a:chExt cx="2743200" cy="2743200"/>
              </a:xfrm>
            </p:grpSpPr>
            <p:sp>
              <p:nvSpPr>
                <p:cNvPr id="105" name="Rectangle 104">
                  <a:extLst>
                    <a:ext uri="{FF2B5EF4-FFF2-40B4-BE49-F238E27FC236}">
                      <a16:creationId xmlns:a16="http://schemas.microsoft.com/office/drawing/2014/main" id="{711B8AEE-545E-4CEE-857A-5A77F0A081BE}"/>
                    </a:ext>
                  </a:extLst>
                </p:cNvPr>
                <p:cNvSpPr/>
                <p:nvPr/>
              </p:nvSpPr>
              <p:spPr>
                <a:xfrm>
                  <a:off x="4261998" y="3488763"/>
                  <a:ext cx="2743200" cy="2743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6" name="Graphic 105" descr="Airplane with solid fill">
                  <a:extLst>
                    <a:ext uri="{FF2B5EF4-FFF2-40B4-BE49-F238E27FC236}">
                      <a16:creationId xmlns:a16="http://schemas.microsoft.com/office/drawing/2014/main" id="{E5E22730-DDEE-4D0A-B798-D7F5A40AC6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238540">
                  <a:off x="5955733" y="4533977"/>
                  <a:ext cx="245999" cy="245999"/>
                </a:xfrm>
                <a:prstGeom prst="rect">
                  <a:avLst/>
                </a:prstGeom>
              </p:spPr>
            </p:pic>
            <p:pic>
              <p:nvPicPr>
                <p:cNvPr id="107" name="Graphic 106" descr="Airplane with solid fill">
                  <a:extLst>
                    <a:ext uri="{FF2B5EF4-FFF2-40B4-BE49-F238E27FC236}">
                      <a16:creationId xmlns:a16="http://schemas.microsoft.com/office/drawing/2014/main" id="{8A0C253B-323F-43E9-A89A-DE67D847DE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7328234">
                  <a:off x="4447838" y="3792236"/>
                  <a:ext cx="245999" cy="245999"/>
                </a:xfrm>
                <a:prstGeom prst="rect">
                  <a:avLst/>
                </a:prstGeom>
              </p:spPr>
            </p:pic>
            <p:pic>
              <p:nvPicPr>
                <p:cNvPr id="108" name="Graphic 107" descr="Airplane with solid fill">
                  <a:extLst>
                    <a:ext uri="{FF2B5EF4-FFF2-40B4-BE49-F238E27FC236}">
                      <a16:creationId xmlns:a16="http://schemas.microsoft.com/office/drawing/2014/main" id="{277DFC5A-271B-4307-A0DB-ADA07FD462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1326325">
                  <a:off x="5057524" y="3657636"/>
                  <a:ext cx="245999" cy="245999"/>
                </a:xfrm>
                <a:prstGeom prst="rect">
                  <a:avLst/>
                </a:prstGeom>
              </p:spPr>
            </p:pic>
            <p:pic>
              <p:nvPicPr>
                <p:cNvPr id="109" name="Graphic 108" descr="Airplane with solid fill">
                  <a:extLst>
                    <a:ext uri="{FF2B5EF4-FFF2-40B4-BE49-F238E27FC236}">
                      <a16:creationId xmlns:a16="http://schemas.microsoft.com/office/drawing/2014/main" id="{5B26F847-F992-4FF7-ACCE-4BF06BB21A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3360544">
                  <a:off x="4839137" y="5544279"/>
                  <a:ext cx="245999" cy="245999"/>
                </a:xfrm>
                <a:prstGeom prst="rect">
                  <a:avLst/>
                </a:prstGeom>
              </p:spPr>
            </p:pic>
            <p:pic>
              <p:nvPicPr>
                <p:cNvPr id="110" name="Graphic 109" descr="Airplane with solid fill">
                  <a:extLst>
                    <a:ext uri="{FF2B5EF4-FFF2-40B4-BE49-F238E27FC236}">
                      <a16:creationId xmlns:a16="http://schemas.microsoft.com/office/drawing/2014/main" id="{07E6DFE6-AE48-4817-BD73-6DAB723A32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753038">
                  <a:off x="5341874" y="5729373"/>
                  <a:ext cx="245999" cy="245999"/>
                </a:xfrm>
                <a:prstGeom prst="rect">
                  <a:avLst/>
                </a:prstGeom>
              </p:spPr>
            </p:pic>
            <p:pic>
              <p:nvPicPr>
                <p:cNvPr id="111" name="Graphic 110" descr="Airplane with solid fill">
                  <a:extLst>
                    <a:ext uri="{FF2B5EF4-FFF2-40B4-BE49-F238E27FC236}">
                      <a16:creationId xmlns:a16="http://schemas.microsoft.com/office/drawing/2014/main" id="{A50D0280-3244-4FB3-8106-CC2B946609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97471">
                  <a:off x="5644996" y="5011118"/>
                  <a:ext cx="245999" cy="245999"/>
                </a:xfrm>
                <a:prstGeom prst="rect">
                  <a:avLst/>
                </a:prstGeom>
              </p:spPr>
            </p:pic>
            <p:pic>
              <p:nvPicPr>
                <p:cNvPr id="112" name="Graphic 111" descr="Airplane with solid fill">
                  <a:extLst>
                    <a:ext uri="{FF2B5EF4-FFF2-40B4-BE49-F238E27FC236}">
                      <a16:creationId xmlns:a16="http://schemas.microsoft.com/office/drawing/2014/main" id="{A1CED023-3444-4D0A-B33F-6CC72675DB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1619291">
                  <a:off x="5149851" y="4575183"/>
                  <a:ext cx="245999" cy="245999"/>
                </a:xfrm>
                <a:prstGeom prst="rect">
                  <a:avLst/>
                </a:prstGeom>
              </p:spPr>
            </p:pic>
            <p:pic>
              <p:nvPicPr>
                <p:cNvPr id="113" name="Graphic 112" descr="Airplane with solid fill">
                  <a:extLst>
                    <a:ext uri="{FF2B5EF4-FFF2-40B4-BE49-F238E27FC236}">
                      <a16:creationId xmlns:a16="http://schemas.microsoft.com/office/drawing/2014/main" id="{A1346C7D-4B93-4A4F-A0C1-0BE4AE3872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497662">
                  <a:off x="4951423" y="4153320"/>
                  <a:ext cx="245999" cy="245999"/>
                </a:xfrm>
                <a:prstGeom prst="rect">
                  <a:avLst/>
                </a:prstGeom>
              </p:spPr>
            </p:pic>
            <p:pic>
              <p:nvPicPr>
                <p:cNvPr id="114" name="Graphic 113" descr="Airplane with solid fill">
                  <a:extLst>
                    <a:ext uri="{FF2B5EF4-FFF2-40B4-BE49-F238E27FC236}">
                      <a16:creationId xmlns:a16="http://schemas.microsoft.com/office/drawing/2014/main" id="{B76D1A2C-452E-476A-9424-3F109127D1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859823">
                  <a:off x="5772901" y="5480666"/>
                  <a:ext cx="245999" cy="245999"/>
                </a:xfrm>
                <a:prstGeom prst="rect">
                  <a:avLst/>
                </a:prstGeom>
              </p:spPr>
            </p:pic>
            <p:pic>
              <p:nvPicPr>
                <p:cNvPr id="115" name="Graphic 114" descr="Airplane with solid fill">
                  <a:extLst>
                    <a:ext uri="{FF2B5EF4-FFF2-40B4-BE49-F238E27FC236}">
                      <a16:creationId xmlns:a16="http://schemas.microsoft.com/office/drawing/2014/main" id="{E9EF38E3-9B9A-44D4-B682-D5B4581AC3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3208186">
                  <a:off x="5686757" y="3670657"/>
                  <a:ext cx="245999" cy="245999"/>
                </a:xfrm>
                <a:prstGeom prst="rect">
                  <a:avLst/>
                </a:prstGeom>
              </p:spPr>
            </p:pic>
            <p:pic>
              <p:nvPicPr>
                <p:cNvPr id="116" name="Graphic 115" descr="Airplane with solid fill">
                  <a:extLst>
                    <a:ext uri="{FF2B5EF4-FFF2-40B4-BE49-F238E27FC236}">
                      <a16:creationId xmlns:a16="http://schemas.microsoft.com/office/drawing/2014/main" id="{ED002A76-05A2-4E15-A0D6-4221B25288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02924" y="5544278"/>
                  <a:ext cx="245999" cy="245999"/>
                </a:xfrm>
                <a:prstGeom prst="rect">
                  <a:avLst/>
                </a:prstGeom>
              </p:spPr>
            </p:pic>
            <p:pic>
              <p:nvPicPr>
                <p:cNvPr id="117" name="Graphic 116" descr="Airplane with solid fill">
                  <a:extLst>
                    <a:ext uri="{FF2B5EF4-FFF2-40B4-BE49-F238E27FC236}">
                      <a16:creationId xmlns:a16="http://schemas.microsoft.com/office/drawing/2014/main" id="{132985F0-DAC0-42F9-9FD2-FC2466F9AC0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8298877">
                  <a:off x="6484134" y="4768033"/>
                  <a:ext cx="245999" cy="245999"/>
                </a:xfrm>
                <a:prstGeom prst="rect">
                  <a:avLst/>
                </a:prstGeom>
              </p:spPr>
            </p:pic>
            <p:grpSp>
              <p:nvGrpSpPr>
                <p:cNvPr id="118" name="Group 117">
                  <a:extLst>
                    <a:ext uri="{FF2B5EF4-FFF2-40B4-BE49-F238E27FC236}">
                      <a16:creationId xmlns:a16="http://schemas.microsoft.com/office/drawing/2014/main" id="{9544F2C3-B942-431B-A22E-324830597D82}"/>
                    </a:ext>
                  </a:extLst>
                </p:cNvPr>
                <p:cNvGrpSpPr/>
                <p:nvPr/>
              </p:nvGrpSpPr>
              <p:grpSpPr>
                <a:xfrm>
                  <a:off x="4346648" y="4238053"/>
                  <a:ext cx="2502088" cy="869695"/>
                  <a:chOff x="4346648" y="4127466"/>
                  <a:chExt cx="2502088" cy="869695"/>
                </a:xfrm>
              </p:grpSpPr>
              <p:pic>
                <p:nvPicPr>
                  <p:cNvPr id="123" name="Graphic 122" descr="Cloud With Lightning And Rain with solid fill">
                    <a:extLst>
                      <a:ext uri="{FF2B5EF4-FFF2-40B4-BE49-F238E27FC236}">
                        <a16:creationId xmlns:a16="http://schemas.microsoft.com/office/drawing/2014/main" id="{41E5FD6B-B94F-489A-ABF9-16E792DF51B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04735" y="4490471"/>
                    <a:ext cx="457200" cy="457200"/>
                  </a:xfrm>
                  <a:prstGeom prst="rect">
                    <a:avLst/>
                  </a:prstGeom>
                </p:spPr>
              </p:pic>
              <p:pic>
                <p:nvPicPr>
                  <p:cNvPr id="124" name="Graphic 123" descr="Cloud With Lightning And Rain with solid fill">
                    <a:extLst>
                      <a:ext uri="{FF2B5EF4-FFF2-40B4-BE49-F238E27FC236}">
                        <a16:creationId xmlns:a16="http://schemas.microsoft.com/office/drawing/2014/main" id="{9F16311B-A89A-43D8-B725-E06DEB270F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38206" y="4385178"/>
                    <a:ext cx="457200" cy="457200"/>
                  </a:xfrm>
                  <a:prstGeom prst="rect">
                    <a:avLst/>
                  </a:prstGeom>
                </p:spPr>
              </p:pic>
              <p:pic>
                <p:nvPicPr>
                  <p:cNvPr id="125" name="Graphic 124" descr="Cloud With Lightning And Rain with solid fill">
                    <a:extLst>
                      <a:ext uri="{FF2B5EF4-FFF2-40B4-BE49-F238E27FC236}">
                        <a16:creationId xmlns:a16="http://schemas.microsoft.com/office/drawing/2014/main" id="{9D33DD4A-5BA2-4557-929C-7869E42CEF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62936" y="4156039"/>
                    <a:ext cx="457200" cy="457200"/>
                  </a:xfrm>
                  <a:prstGeom prst="rect">
                    <a:avLst/>
                  </a:prstGeom>
                </p:spPr>
              </p:pic>
              <p:pic>
                <p:nvPicPr>
                  <p:cNvPr id="126" name="Graphic 125" descr="Cloud With Lightning And Rain with solid fill">
                    <a:extLst>
                      <a:ext uri="{FF2B5EF4-FFF2-40B4-BE49-F238E27FC236}">
                        <a16:creationId xmlns:a16="http://schemas.microsoft.com/office/drawing/2014/main" id="{7C6C7E92-7247-442E-8AD2-24C386CC3FE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91536" y="4127466"/>
                    <a:ext cx="457200" cy="457200"/>
                  </a:xfrm>
                  <a:prstGeom prst="rect">
                    <a:avLst/>
                  </a:prstGeom>
                </p:spPr>
              </p:pic>
              <p:pic>
                <p:nvPicPr>
                  <p:cNvPr id="127" name="Graphic 126" descr="Cloud With Lightning And Rain with solid fill">
                    <a:extLst>
                      <a:ext uri="{FF2B5EF4-FFF2-40B4-BE49-F238E27FC236}">
                        <a16:creationId xmlns:a16="http://schemas.microsoft.com/office/drawing/2014/main" id="{13A8D63E-77B7-4683-8756-30BED5A18EB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6648" y="4539961"/>
                    <a:ext cx="457200" cy="457200"/>
                  </a:xfrm>
                  <a:prstGeom prst="rect">
                    <a:avLst/>
                  </a:prstGeom>
                </p:spPr>
              </p:pic>
            </p:grpSp>
            <p:pic>
              <p:nvPicPr>
                <p:cNvPr id="119" name="Graphic 118" descr="Airplane with solid fill">
                  <a:extLst>
                    <a:ext uri="{FF2B5EF4-FFF2-40B4-BE49-F238E27FC236}">
                      <a16:creationId xmlns:a16="http://schemas.microsoft.com/office/drawing/2014/main" id="{E89361FD-2FEA-4BB4-BF91-19AD552001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2940204">
                  <a:off x="5605442" y="4019992"/>
                  <a:ext cx="245999" cy="245999"/>
                </a:xfrm>
                <a:prstGeom prst="rect">
                  <a:avLst/>
                </a:prstGeom>
              </p:spPr>
            </p:pic>
            <p:pic>
              <p:nvPicPr>
                <p:cNvPr id="120" name="Graphic 119" descr="Airplane with solid fill">
                  <a:extLst>
                    <a:ext uri="{FF2B5EF4-FFF2-40B4-BE49-F238E27FC236}">
                      <a16:creationId xmlns:a16="http://schemas.microsoft.com/office/drawing/2014/main" id="{78BE399B-B750-4427-AA94-3DA1FC73485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4217935">
                  <a:off x="6279923" y="3560149"/>
                  <a:ext cx="245999" cy="245999"/>
                </a:xfrm>
                <a:prstGeom prst="rect">
                  <a:avLst/>
                </a:prstGeom>
              </p:spPr>
            </p:pic>
            <p:sp>
              <p:nvSpPr>
                <p:cNvPr id="122" name="TextBox 121">
                  <a:extLst>
                    <a:ext uri="{FF2B5EF4-FFF2-40B4-BE49-F238E27FC236}">
                      <a16:creationId xmlns:a16="http://schemas.microsoft.com/office/drawing/2014/main" id="{75DA0B88-5CEF-4BA8-9661-586143C356E8}"/>
                    </a:ext>
                  </a:extLst>
                </p:cNvPr>
                <p:cNvSpPr txBox="1"/>
                <p:nvPr/>
              </p:nvSpPr>
              <p:spPr>
                <a:xfrm>
                  <a:off x="4900838" y="5958683"/>
                  <a:ext cx="1672253" cy="253916"/>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itchFamily="-109" charset="0"/>
                      <a:ea typeface="ＭＳ Ｐゴシック" pitchFamily="-109" charset="-128"/>
                    </a:rPr>
                    <a:t>No Central Coordinator</a:t>
                  </a:r>
                </a:p>
              </p:txBody>
            </p:sp>
          </p:grpSp>
          <p:sp>
            <p:nvSpPr>
              <p:cNvPr id="247" name="TextBox 246">
                <a:extLst>
                  <a:ext uri="{FF2B5EF4-FFF2-40B4-BE49-F238E27FC236}">
                    <a16:creationId xmlns:a16="http://schemas.microsoft.com/office/drawing/2014/main" id="{FA57563B-EBE5-43D7-ABF9-AF8318BEA832}"/>
                  </a:ext>
                </a:extLst>
              </p:cNvPr>
              <p:cNvSpPr txBox="1"/>
              <p:nvPr/>
            </p:nvSpPr>
            <p:spPr>
              <a:xfrm>
                <a:off x="4375104" y="3866848"/>
                <a:ext cx="3258677" cy="312650"/>
              </a:xfrm>
              <a:prstGeom prst="rect">
                <a:avLst/>
              </a:prstGeom>
              <a:noFill/>
            </p:spPr>
            <p:txBody>
              <a:bodyPr wrap="square">
                <a:spAutoFit/>
              </a:bodyPr>
              <a:lstStyle>
                <a:defPPr>
                  <a:defRPr lang="en-US"/>
                </a:defPPr>
                <a:lvl1pPr algn="ctr">
                  <a:lnSpc>
                    <a:spcPct val="107000"/>
                  </a:lnSpc>
                  <a:spcBef>
                    <a:spcPts val="600"/>
                  </a:spcBef>
                  <a:spcAft>
                    <a:spcPts val="0"/>
                  </a:spcAft>
                  <a:defRPr sz="1400">
                    <a:solidFill>
                      <a:schemeClr val="accent1">
                        <a:lumMod val="75000"/>
                      </a:schemeClr>
                    </a:solidFill>
                    <a:latin typeface="Avenir Next" panose="020B0503020202020204" pitchFamily="34" charset="0"/>
                  </a:defRPr>
                </a:lvl1pPr>
              </a:lstStyle>
              <a:p>
                <a:pPr marL="0" marR="0" lvl="0" indent="0" algn="ctr" defTabSz="914400" rtl="0" eaLnBrk="1" fontAlgn="base" latinLnBrk="0" hangingPunct="1">
                  <a:lnSpc>
                    <a:spcPct val="107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4472C4">
                        <a:lumMod val="75000"/>
                      </a:srgbClr>
                    </a:solidFill>
                    <a:effectLst/>
                    <a:uLnTx/>
                    <a:uFillTx/>
                    <a:latin typeface="Avenir Next" panose="020B0503020202020204" pitchFamily="34" charset="0"/>
                    <a:ea typeface="ＭＳ Ｐゴシック" pitchFamily="-109" charset="-128"/>
                  </a:rPr>
                  <a:t>Self-Organization</a:t>
                </a:r>
              </a:p>
            </p:txBody>
          </p:sp>
        </p:grpSp>
        <p:cxnSp>
          <p:nvCxnSpPr>
            <p:cNvPr id="255" name="Straight Connector 254">
              <a:extLst>
                <a:ext uri="{FF2B5EF4-FFF2-40B4-BE49-F238E27FC236}">
                  <a16:creationId xmlns:a16="http://schemas.microsoft.com/office/drawing/2014/main" id="{0B8C118B-8F99-6B8D-085C-D26365BFCDC2}"/>
                </a:ext>
              </a:extLst>
            </p:cNvPr>
            <p:cNvCxnSpPr>
              <a:cxnSpLocks/>
              <a:stCxn id="107" idx="0"/>
            </p:cNvCxnSpPr>
            <p:nvPr/>
          </p:nvCxnSpPr>
          <p:spPr>
            <a:xfrm>
              <a:off x="5038016" y="4609269"/>
              <a:ext cx="222596" cy="20922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215F3A6B-40CA-AA05-8378-F2140FF4126C}"/>
                </a:ext>
              </a:extLst>
            </p:cNvPr>
            <p:cNvCxnSpPr>
              <a:cxnSpLocks/>
            </p:cNvCxnSpPr>
            <p:nvPr/>
          </p:nvCxnSpPr>
          <p:spPr>
            <a:xfrm flipH="1">
              <a:off x="5459341" y="4559779"/>
              <a:ext cx="58257" cy="17979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5A5B40D1-0996-455A-D65B-5E08682D4EAD}"/>
                </a:ext>
              </a:extLst>
            </p:cNvPr>
            <p:cNvCxnSpPr>
              <a:cxnSpLocks/>
            </p:cNvCxnSpPr>
            <p:nvPr/>
          </p:nvCxnSpPr>
          <p:spPr>
            <a:xfrm flipH="1">
              <a:off x="5941932" y="4523895"/>
              <a:ext cx="112186" cy="22559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40543981-7F63-42D9-05DA-E2E4BEC01793}"/>
                </a:ext>
              </a:extLst>
            </p:cNvPr>
            <p:cNvCxnSpPr>
              <a:cxnSpLocks/>
              <a:stCxn id="120" idx="0"/>
            </p:cNvCxnSpPr>
            <p:nvPr/>
          </p:nvCxnSpPr>
          <p:spPr>
            <a:xfrm flipH="1">
              <a:off x="6328977" y="4378804"/>
              <a:ext cx="333855" cy="30796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60B667D0-3903-675F-C69D-8DBD98B93C91}"/>
                </a:ext>
              </a:extLst>
            </p:cNvPr>
            <p:cNvCxnSpPr>
              <a:cxnSpLocks/>
            </p:cNvCxnSpPr>
            <p:nvPr/>
          </p:nvCxnSpPr>
          <p:spPr>
            <a:xfrm flipH="1">
              <a:off x="5735043" y="4886183"/>
              <a:ext cx="267781" cy="27958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0821E58-76F3-1462-8FA5-E2B6220DF43E}"/>
                </a:ext>
              </a:extLst>
            </p:cNvPr>
            <p:cNvCxnSpPr>
              <a:cxnSpLocks/>
            </p:cNvCxnSpPr>
            <p:nvPr/>
          </p:nvCxnSpPr>
          <p:spPr>
            <a:xfrm flipH="1">
              <a:off x="5556916" y="5446509"/>
              <a:ext cx="50427" cy="17565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5F09627F-6194-444B-77C3-63F6142B3A56}"/>
                </a:ext>
              </a:extLst>
            </p:cNvPr>
            <p:cNvCxnSpPr>
              <a:cxnSpLocks/>
              <a:stCxn id="113" idx="0"/>
            </p:cNvCxnSpPr>
            <p:nvPr/>
          </p:nvCxnSpPr>
          <p:spPr>
            <a:xfrm>
              <a:off x="5448251" y="5027448"/>
              <a:ext cx="40218" cy="16625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615518D-2B48-7AC8-F57D-DE9269206508}"/>
                </a:ext>
              </a:extLst>
            </p:cNvPr>
            <p:cNvCxnSpPr>
              <a:cxnSpLocks/>
              <a:endCxn id="109" idx="0"/>
            </p:cNvCxnSpPr>
            <p:nvPr/>
          </p:nvCxnSpPr>
          <p:spPr>
            <a:xfrm flipH="1">
              <a:off x="5427145" y="5972792"/>
              <a:ext cx="352507" cy="25432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17A37AD6-A534-6782-3283-E9664D6E03AA}"/>
                </a:ext>
              </a:extLst>
            </p:cNvPr>
            <p:cNvCxnSpPr>
              <a:cxnSpLocks/>
              <a:endCxn id="110" idx="0"/>
            </p:cNvCxnSpPr>
            <p:nvPr/>
          </p:nvCxnSpPr>
          <p:spPr>
            <a:xfrm flipH="1">
              <a:off x="5854628" y="6010461"/>
              <a:ext cx="202925" cy="35045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CBE724D5-462E-6C9F-F8F4-516F553DA64D}"/>
                </a:ext>
              </a:extLst>
            </p:cNvPr>
            <p:cNvCxnSpPr>
              <a:cxnSpLocks/>
              <a:endCxn id="111" idx="0"/>
            </p:cNvCxnSpPr>
            <p:nvPr/>
          </p:nvCxnSpPr>
          <p:spPr>
            <a:xfrm flipH="1">
              <a:off x="6169625" y="5442638"/>
              <a:ext cx="106995" cy="20329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0410A263-937A-8226-4EBE-FBE8582E5F99}"/>
                </a:ext>
              </a:extLst>
            </p:cNvPr>
            <p:cNvCxnSpPr>
              <a:cxnSpLocks/>
              <a:endCxn id="106" idx="0"/>
            </p:cNvCxnSpPr>
            <p:nvPr/>
          </p:nvCxnSpPr>
          <p:spPr>
            <a:xfrm>
              <a:off x="6341342" y="5055405"/>
              <a:ext cx="52969" cy="11669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CCA6723D-FB24-2F22-9F87-23FCC1D74272}"/>
                </a:ext>
              </a:extLst>
            </p:cNvPr>
            <p:cNvCxnSpPr>
              <a:cxnSpLocks/>
              <a:stCxn id="125" idx="2"/>
              <a:endCxn id="117" idx="0"/>
            </p:cNvCxnSpPr>
            <p:nvPr/>
          </p:nvCxnSpPr>
          <p:spPr>
            <a:xfrm>
              <a:off x="6754562" y="5352430"/>
              <a:ext cx="114819" cy="9668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C99FD352-13D7-E763-08CB-39C8F019246B}"/>
                </a:ext>
              </a:extLst>
            </p:cNvPr>
            <p:cNvCxnSpPr>
              <a:cxnSpLocks/>
              <a:endCxn id="116" idx="0"/>
            </p:cNvCxnSpPr>
            <p:nvPr/>
          </p:nvCxnSpPr>
          <p:spPr>
            <a:xfrm>
              <a:off x="6848815" y="5802846"/>
              <a:ext cx="40135" cy="37003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30205C31-F016-DF57-68B5-9CD1552F6CF7}"/>
                </a:ext>
              </a:extLst>
            </p:cNvPr>
            <p:cNvCxnSpPr>
              <a:cxnSpLocks/>
            </p:cNvCxnSpPr>
            <p:nvPr/>
          </p:nvCxnSpPr>
          <p:spPr>
            <a:xfrm flipH="1">
              <a:off x="6279648" y="5771923"/>
              <a:ext cx="110414" cy="32803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95301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1"/>
                                        </p:tgtEl>
                                        <p:attrNameLst>
                                          <p:attrName>style.visibility</p:attrName>
                                        </p:attrNameLst>
                                      </p:cBhvr>
                                      <p:to>
                                        <p:strVal val="visible"/>
                                      </p:to>
                                    </p:set>
                                    <p:animEffect transition="in" filter="wipe(down)">
                                      <p:cBhvr>
                                        <p:cTn id="7" dur="500"/>
                                        <p:tgtEl>
                                          <p:spTgt spid="2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2"/>
                                        </p:tgtEl>
                                        <p:attrNameLst>
                                          <p:attrName>style.visibility</p:attrName>
                                        </p:attrNameLst>
                                      </p:cBhvr>
                                      <p:to>
                                        <p:strVal val="visible"/>
                                      </p:to>
                                    </p:set>
                                    <p:animEffect transition="in" filter="wipe(down)">
                                      <p:cBhvr>
                                        <p:cTn id="12" dur="500"/>
                                        <p:tgtEl>
                                          <p:spTgt spid="24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4"/>
                                        </p:tgtEl>
                                        <p:attrNameLst>
                                          <p:attrName>style.visibility</p:attrName>
                                        </p:attrNameLst>
                                      </p:cBhvr>
                                      <p:to>
                                        <p:strVal val="visible"/>
                                      </p:to>
                                    </p:set>
                                    <p:animEffect transition="in" filter="wipe(down)">
                                      <p:cBhvr>
                                        <p:cTn id="17" dur="500"/>
                                        <p:tgtEl>
                                          <p:spTgt spid="2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46"/>
                                        </p:tgtEl>
                                        <p:attrNameLst>
                                          <p:attrName>style.visibility</p:attrName>
                                        </p:attrNameLst>
                                      </p:cBhvr>
                                      <p:to>
                                        <p:strVal val="visible"/>
                                      </p:to>
                                    </p:set>
                                    <p:animEffect transition="in" filter="wipe(down)">
                                      <p:cBhvr>
                                        <p:cTn id="22" dur="500"/>
                                        <p:tgtEl>
                                          <p:spTgt spid="2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00"/>
                                        </p:tgtEl>
                                        <p:attrNameLst>
                                          <p:attrName>style.visibility</p:attrName>
                                        </p:attrNameLst>
                                      </p:cBhvr>
                                      <p:to>
                                        <p:strVal val="visible"/>
                                      </p:to>
                                    </p:set>
                                    <p:animEffect transition="in" filter="wipe(down)">
                                      <p:cBhvr>
                                        <p:cTn id="27" dur="500"/>
                                        <p:tgtEl>
                                          <p:spTgt spid="30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49"/>
                                        </p:tgtEl>
                                        <p:attrNameLst>
                                          <p:attrName>style.visibility</p:attrName>
                                        </p:attrNameLst>
                                      </p:cBhvr>
                                      <p:to>
                                        <p:strVal val="visible"/>
                                      </p:to>
                                    </p:set>
                                    <p:animEffect transition="in" filter="wipe(down)">
                                      <p:cBhvr>
                                        <p:cTn id="32"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DDA2-C618-499A-94BC-4AFBE8353EA1}"/>
              </a:ext>
            </a:extLst>
          </p:cNvPr>
          <p:cNvSpPr>
            <a:spLocks noGrp="1"/>
          </p:cNvSpPr>
          <p:nvPr>
            <p:ph type="title"/>
          </p:nvPr>
        </p:nvSpPr>
        <p:spPr/>
        <p:txBody>
          <a:bodyPr/>
          <a:lstStyle/>
          <a:p>
            <a:r>
              <a:rPr lang="en-US" dirty="0"/>
              <a:t>Candidate Digital Cooperative Practices</a:t>
            </a:r>
          </a:p>
        </p:txBody>
      </p:sp>
      <p:grpSp>
        <p:nvGrpSpPr>
          <p:cNvPr id="117" name="Group 116">
            <a:extLst>
              <a:ext uri="{FF2B5EF4-FFF2-40B4-BE49-F238E27FC236}">
                <a16:creationId xmlns:a16="http://schemas.microsoft.com/office/drawing/2014/main" id="{0B58AB14-8ADF-4273-BDC3-F8C9414D264D}"/>
              </a:ext>
            </a:extLst>
          </p:cNvPr>
          <p:cNvGrpSpPr/>
          <p:nvPr/>
        </p:nvGrpSpPr>
        <p:grpSpPr>
          <a:xfrm>
            <a:off x="1050170" y="1786114"/>
            <a:ext cx="6666338" cy="3571595"/>
            <a:chOff x="1373630" y="1140366"/>
            <a:chExt cx="10315029" cy="5526437"/>
          </a:xfrm>
        </p:grpSpPr>
        <p:grpSp>
          <p:nvGrpSpPr>
            <p:cNvPr id="118" name="Group 117">
              <a:extLst>
                <a:ext uri="{FF2B5EF4-FFF2-40B4-BE49-F238E27FC236}">
                  <a16:creationId xmlns:a16="http://schemas.microsoft.com/office/drawing/2014/main" id="{E425567A-2CF4-4775-93D1-6C6F9AEBF7CF}"/>
                </a:ext>
              </a:extLst>
            </p:cNvPr>
            <p:cNvGrpSpPr/>
            <p:nvPr/>
          </p:nvGrpSpPr>
          <p:grpSpPr>
            <a:xfrm>
              <a:off x="1392282" y="1140366"/>
              <a:ext cx="1860204" cy="2138165"/>
              <a:chOff x="989266" y="291271"/>
              <a:chExt cx="1324585" cy="1522511"/>
            </a:xfrm>
          </p:grpSpPr>
          <p:sp>
            <p:nvSpPr>
              <p:cNvPr id="166" name="Hexagon 165">
                <a:extLst>
                  <a:ext uri="{FF2B5EF4-FFF2-40B4-BE49-F238E27FC236}">
                    <a16:creationId xmlns:a16="http://schemas.microsoft.com/office/drawing/2014/main" id="{A69F2326-E48E-4781-95B2-4A159AEB64D8}"/>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Hexagon 4">
                <a:extLst>
                  <a:ext uri="{FF2B5EF4-FFF2-40B4-BE49-F238E27FC236}">
                    <a16:creationId xmlns:a16="http://schemas.microsoft.com/office/drawing/2014/main" id="{7062F0CD-E163-4A9F-AE9A-064CA086D232}"/>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9" name="Group 118">
              <a:extLst>
                <a:ext uri="{FF2B5EF4-FFF2-40B4-BE49-F238E27FC236}">
                  <a16:creationId xmlns:a16="http://schemas.microsoft.com/office/drawing/2014/main" id="{17C56F3C-9A0D-4DD6-B5BF-625DD318F296}"/>
                </a:ext>
              </a:extLst>
            </p:cNvPr>
            <p:cNvGrpSpPr/>
            <p:nvPr/>
          </p:nvGrpSpPr>
          <p:grpSpPr>
            <a:xfrm>
              <a:off x="2321150" y="2839598"/>
              <a:ext cx="1860204" cy="2138165"/>
              <a:chOff x="989533" y="291272"/>
              <a:chExt cx="1324585" cy="1522511"/>
            </a:xfrm>
          </p:grpSpPr>
          <p:sp>
            <p:nvSpPr>
              <p:cNvPr id="164" name="Hexagon 163">
                <a:extLst>
                  <a:ext uri="{FF2B5EF4-FFF2-40B4-BE49-F238E27FC236}">
                    <a16:creationId xmlns:a16="http://schemas.microsoft.com/office/drawing/2014/main" id="{BDE1C8B0-BC55-4D6C-A389-30F0F8C71B6E}"/>
                  </a:ext>
                </a:extLst>
              </p:cNvPr>
              <p:cNvSpPr/>
              <p:nvPr/>
            </p:nvSpPr>
            <p:spPr>
              <a:xfrm rot="5400000">
                <a:off x="890570" y="390235"/>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Hexagon 4">
                <a:extLst>
                  <a:ext uri="{FF2B5EF4-FFF2-40B4-BE49-F238E27FC236}">
                    <a16:creationId xmlns:a16="http://schemas.microsoft.com/office/drawing/2014/main" id="{1A91C763-9C7D-491C-82AC-DD55B4B0165D}"/>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0" name="Group 119">
              <a:extLst>
                <a:ext uri="{FF2B5EF4-FFF2-40B4-BE49-F238E27FC236}">
                  <a16:creationId xmlns:a16="http://schemas.microsoft.com/office/drawing/2014/main" id="{777C0F91-83B6-42DC-818A-23F6479052DF}"/>
                </a:ext>
              </a:extLst>
            </p:cNvPr>
            <p:cNvGrpSpPr/>
            <p:nvPr/>
          </p:nvGrpSpPr>
          <p:grpSpPr>
            <a:xfrm>
              <a:off x="3250073" y="4528634"/>
              <a:ext cx="1860204" cy="2138165"/>
              <a:chOff x="989266" y="291271"/>
              <a:chExt cx="1324585" cy="1522511"/>
            </a:xfrm>
          </p:grpSpPr>
          <p:sp>
            <p:nvSpPr>
              <p:cNvPr id="162" name="Hexagon 161">
                <a:extLst>
                  <a:ext uri="{FF2B5EF4-FFF2-40B4-BE49-F238E27FC236}">
                    <a16:creationId xmlns:a16="http://schemas.microsoft.com/office/drawing/2014/main" id="{DE8D8F55-B4B0-4C7B-87BC-72B408E655FC}"/>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Hexagon 4">
                <a:extLst>
                  <a:ext uri="{FF2B5EF4-FFF2-40B4-BE49-F238E27FC236}">
                    <a16:creationId xmlns:a16="http://schemas.microsoft.com/office/drawing/2014/main" id="{4784EBC0-FF79-41C3-B9D2-BCAB8FF62CDB}"/>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1" name="Hexagon 120">
              <a:extLst>
                <a:ext uri="{FF2B5EF4-FFF2-40B4-BE49-F238E27FC236}">
                  <a16:creationId xmlns:a16="http://schemas.microsoft.com/office/drawing/2014/main" id="{233C72A1-C939-44E1-8514-859A69849ACF}"/>
                </a:ext>
              </a:extLst>
            </p:cNvPr>
            <p:cNvSpPr/>
            <p:nvPr/>
          </p:nvSpPr>
          <p:spPr>
            <a:xfrm rot="5400000">
              <a:off x="3125081" y="1279348"/>
              <a:ext cx="2138165" cy="1860204"/>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2" name="Group 121">
              <a:extLst>
                <a:ext uri="{FF2B5EF4-FFF2-40B4-BE49-F238E27FC236}">
                  <a16:creationId xmlns:a16="http://schemas.microsoft.com/office/drawing/2014/main" id="{2E98BDCD-75EF-4868-A03C-D0FACF9BCA21}"/>
                </a:ext>
              </a:extLst>
            </p:cNvPr>
            <p:cNvGrpSpPr/>
            <p:nvPr/>
          </p:nvGrpSpPr>
          <p:grpSpPr>
            <a:xfrm>
              <a:off x="5126516" y="4528635"/>
              <a:ext cx="1860204" cy="2138165"/>
              <a:chOff x="989266" y="291271"/>
              <a:chExt cx="1324585" cy="1522511"/>
            </a:xfrm>
          </p:grpSpPr>
          <p:sp>
            <p:nvSpPr>
              <p:cNvPr id="160" name="Hexagon 159">
                <a:extLst>
                  <a:ext uri="{FF2B5EF4-FFF2-40B4-BE49-F238E27FC236}">
                    <a16:creationId xmlns:a16="http://schemas.microsoft.com/office/drawing/2014/main" id="{F008273D-B99A-4055-A793-33539955C399}"/>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Hexagon 4">
                <a:extLst>
                  <a:ext uri="{FF2B5EF4-FFF2-40B4-BE49-F238E27FC236}">
                    <a16:creationId xmlns:a16="http://schemas.microsoft.com/office/drawing/2014/main" id="{C3EE6DB6-AF25-4928-9A89-9426EB2C8E57}"/>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3" name="Group 122">
              <a:extLst>
                <a:ext uri="{FF2B5EF4-FFF2-40B4-BE49-F238E27FC236}">
                  <a16:creationId xmlns:a16="http://schemas.microsoft.com/office/drawing/2014/main" id="{9EE6C5A3-F5FA-4938-BE69-EEB0C5667857}"/>
                </a:ext>
              </a:extLst>
            </p:cNvPr>
            <p:cNvGrpSpPr/>
            <p:nvPr/>
          </p:nvGrpSpPr>
          <p:grpSpPr>
            <a:xfrm>
              <a:off x="7002959" y="4528633"/>
              <a:ext cx="1860204" cy="2138165"/>
              <a:chOff x="989266" y="291271"/>
              <a:chExt cx="1324585" cy="1522511"/>
            </a:xfrm>
          </p:grpSpPr>
          <p:sp>
            <p:nvSpPr>
              <p:cNvPr id="158" name="Hexagon 157">
                <a:extLst>
                  <a:ext uri="{FF2B5EF4-FFF2-40B4-BE49-F238E27FC236}">
                    <a16:creationId xmlns:a16="http://schemas.microsoft.com/office/drawing/2014/main" id="{F493B285-7ED8-4292-99AD-B12D32FB3930}"/>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Hexagon 4">
                <a:extLst>
                  <a:ext uri="{FF2B5EF4-FFF2-40B4-BE49-F238E27FC236}">
                    <a16:creationId xmlns:a16="http://schemas.microsoft.com/office/drawing/2014/main" id="{0C9DCC98-DA85-45E8-BCCC-BFFED4DEA14A}"/>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4" name="TextBox 123">
              <a:extLst>
                <a:ext uri="{FF2B5EF4-FFF2-40B4-BE49-F238E27FC236}">
                  <a16:creationId xmlns:a16="http://schemas.microsoft.com/office/drawing/2014/main" id="{07D96166-666E-43AB-B854-B51DAAD007B5}"/>
                </a:ext>
              </a:extLst>
            </p:cNvPr>
            <p:cNvSpPr txBox="1"/>
            <p:nvPr/>
          </p:nvSpPr>
          <p:spPr>
            <a:xfrm>
              <a:off x="6581058" y="3670951"/>
              <a:ext cx="829976"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Text</a:t>
              </a:r>
            </a:p>
          </p:txBody>
        </p:sp>
        <p:grpSp>
          <p:nvGrpSpPr>
            <p:cNvPr id="125" name="Group 124">
              <a:extLst>
                <a:ext uri="{FF2B5EF4-FFF2-40B4-BE49-F238E27FC236}">
                  <a16:creationId xmlns:a16="http://schemas.microsoft.com/office/drawing/2014/main" id="{03B87E51-82E8-4619-BFFD-9D1D3814648B}"/>
                </a:ext>
              </a:extLst>
            </p:cNvPr>
            <p:cNvGrpSpPr/>
            <p:nvPr/>
          </p:nvGrpSpPr>
          <p:grpSpPr>
            <a:xfrm>
              <a:off x="7007622" y="1150550"/>
              <a:ext cx="1860204" cy="2138165"/>
              <a:chOff x="989266" y="291271"/>
              <a:chExt cx="1324585" cy="1522511"/>
            </a:xfrm>
          </p:grpSpPr>
          <p:sp>
            <p:nvSpPr>
              <p:cNvPr id="156" name="Hexagon 155">
                <a:extLst>
                  <a:ext uri="{FF2B5EF4-FFF2-40B4-BE49-F238E27FC236}">
                    <a16:creationId xmlns:a16="http://schemas.microsoft.com/office/drawing/2014/main" id="{B33747B4-9CDD-480F-BB41-2DAAFD44495F}"/>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Hexagon 4">
                <a:extLst>
                  <a:ext uri="{FF2B5EF4-FFF2-40B4-BE49-F238E27FC236}">
                    <a16:creationId xmlns:a16="http://schemas.microsoft.com/office/drawing/2014/main" id="{D14C56AF-0724-43DC-8829-2D711724BB8E}"/>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6" name="Group 125">
              <a:extLst>
                <a:ext uri="{FF2B5EF4-FFF2-40B4-BE49-F238E27FC236}">
                  <a16:creationId xmlns:a16="http://schemas.microsoft.com/office/drawing/2014/main" id="{9633633C-43A9-4943-9B58-8DEF9557CF5A}"/>
                </a:ext>
              </a:extLst>
            </p:cNvPr>
            <p:cNvGrpSpPr/>
            <p:nvPr/>
          </p:nvGrpSpPr>
          <p:grpSpPr>
            <a:xfrm>
              <a:off x="5135842" y="1140367"/>
              <a:ext cx="1860204" cy="2138165"/>
              <a:chOff x="989266" y="291271"/>
              <a:chExt cx="1324585" cy="1522511"/>
            </a:xfrm>
          </p:grpSpPr>
          <p:sp>
            <p:nvSpPr>
              <p:cNvPr id="154" name="Hexagon 153">
                <a:extLst>
                  <a:ext uri="{FF2B5EF4-FFF2-40B4-BE49-F238E27FC236}">
                    <a16:creationId xmlns:a16="http://schemas.microsoft.com/office/drawing/2014/main" id="{24750D67-AF7A-4C2C-B74A-A44337A9DE82}"/>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Hexagon 4">
                <a:extLst>
                  <a:ext uri="{FF2B5EF4-FFF2-40B4-BE49-F238E27FC236}">
                    <a16:creationId xmlns:a16="http://schemas.microsoft.com/office/drawing/2014/main" id="{DBD9836D-A68B-4891-9D22-65A648E899AD}"/>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7" name="Group 126">
              <a:extLst>
                <a:ext uri="{FF2B5EF4-FFF2-40B4-BE49-F238E27FC236}">
                  <a16:creationId xmlns:a16="http://schemas.microsoft.com/office/drawing/2014/main" id="{140CC1D1-B441-496E-9D90-C9ECFA9602E6}"/>
                </a:ext>
              </a:extLst>
            </p:cNvPr>
            <p:cNvGrpSpPr/>
            <p:nvPr/>
          </p:nvGrpSpPr>
          <p:grpSpPr>
            <a:xfrm>
              <a:off x="8879401" y="4528637"/>
              <a:ext cx="1860204" cy="2138165"/>
              <a:chOff x="989266" y="291271"/>
              <a:chExt cx="1324585" cy="1522511"/>
            </a:xfrm>
          </p:grpSpPr>
          <p:sp>
            <p:nvSpPr>
              <p:cNvPr id="152" name="Hexagon 151">
                <a:extLst>
                  <a:ext uri="{FF2B5EF4-FFF2-40B4-BE49-F238E27FC236}">
                    <a16:creationId xmlns:a16="http://schemas.microsoft.com/office/drawing/2014/main" id="{FA35CC97-BD8C-48C8-A4D4-38C970901141}"/>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Hexagon 4">
                <a:extLst>
                  <a:ext uri="{FF2B5EF4-FFF2-40B4-BE49-F238E27FC236}">
                    <a16:creationId xmlns:a16="http://schemas.microsoft.com/office/drawing/2014/main" id="{C5E516F3-DAE8-4BBF-BC5E-70DB22904EDD}"/>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8" name="Group 127">
              <a:extLst>
                <a:ext uri="{FF2B5EF4-FFF2-40B4-BE49-F238E27FC236}">
                  <a16:creationId xmlns:a16="http://schemas.microsoft.com/office/drawing/2014/main" id="{314A53AA-C3B4-42D0-B422-0501D2DD9BAB}"/>
                </a:ext>
              </a:extLst>
            </p:cNvPr>
            <p:cNvGrpSpPr/>
            <p:nvPr/>
          </p:nvGrpSpPr>
          <p:grpSpPr>
            <a:xfrm>
              <a:off x="8879402" y="1140368"/>
              <a:ext cx="2809257" cy="3839898"/>
              <a:chOff x="989266" y="291271"/>
              <a:chExt cx="2000371" cy="2734253"/>
            </a:xfrm>
          </p:grpSpPr>
          <p:sp>
            <p:nvSpPr>
              <p:cNvPr id="150" name="Hexagon 149">
                <a:extLst>
                  <a:ext uri="{FF2B5EF4-FFF2-40B4-BE49-F238E27FC236}">
                    <a16:creationId xmlns:a16="http://schemas.microsoft.com/office/drawing/2014/main" id="{044D3C07-414B-429E-B413-95BF74827752}"/>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Hexagon 4">
                <a:extLst>
                  <a:ext uri="{FF2B5EF4-FFF2-40B4-BE49-F238E27FC236}">
                    <a16:creationId xmlns:a16="http://schemas.microsoft.com/office/drawing/2014/main" id="{6A8F1B9F-D32E-4DFA-BAE6-3FCD6B54DBE9}"/>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Hexagon 167">
                <a:extLst>
                  <a:ext uri="{FF2B5EF4-FFF2-40B4-BE49-F238E27FC236}">
                    <a16:creationId xmlns:a16="http://schemas.microsoft.com/office/drawing/2014/main" id="{E4153543-8F6D-4B95-92D8-3D337FD3FB95}"/>
                  </a:ext>
                </a:extLst>
              </p:cNvPr>
              <p:cNvSpPr/>
              <p:nvPr/>
            </p:nvSpPr>
            <p:spPr>
              <a:xfrm rot="5400000">
                <a:off x="1566089" y="1601976"/>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9" name="Group 128">
              <a:extLst>
                <a:ext uri="{FF2B5EF4-FFF2-40B4-BE49-F238E27FC236}">
                  <a16:creationId xmlns:a16="http://schemas.microsoft.com/office/drawing/2014/main" id="{F0A1AFA1-BE5B-4E80-A3CC-E079AC424550}"/>
                </a:ext>
              </a:extLst>
            </p:cNvPr>
            <p:cNvGrpSpPr/>
            <p:nvPr/>
          </p:nvGrpSpPr>
          <p:grpSpPr>
            <a:xfrm>
              <a:off x="1373630" y="4528638"/>
              <a:ext cx="1860204" cy="2138165"/>
              <a:chOff x="989266" y="291271"/>
              <a:chExt cx="1324585" cy="1522511"/>
            </a:xfrm>
          </p:grpSpPr>
          <p:sp>
            <p:nvSpPr>
              <p:cNvPr id="148" name="Hexagon 147">
                <a:extLst>
                  <a:ext uri="{FF2B5EF4-FFF2-40B4-BE49-F238E27FC236}">
                    <a16:creationId xmlns:a16="http://schemas.microsoft.com/office/drawing/2014/main" id="{031A4750-1B93-4974-8A40-A001D74CE5C7}"/>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Hexagon 4">
                <a:extLst>
                  <a:ext uri="{FF2B5EF4-FFF2-40B4-BE49-F238E27FC236}">
                    <a16:creationId xmlns:a16="http://schemas.microsoft.com/office/drawing/2014/main" id="{E5BC5686-4ED1-4AF6-9BFC-D2FDCA630E88}"/>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0" name="Hexagon 129">
              <a:extLst>
                <a:ext uri="{FF2B5EF4-FFF2-40B4-BE49-F238E27FC236}">
                  <a16:creationId xmlns:a16="http://schemas.microsoft.com/office/drawing/2014/main" id="{673253D4-8C34-403D-8601-BA908E5091FD}"/>
                </a:ext>
              </a:extLst>
            </p:cNvPr>
            <p:cNvSpPr/>
            <p:nvPr/>
          </p:nvSpPr>
          <p:spPr>
            <a:xfrm rot="5400000">
              <a:off x="5924549" y="2978578"/>
              <a:ext cx="2138166" cy="1860204"/>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Hexagon 130">
              <a:extLst>
                <a:ext uri="{FF2B5EF4-FFF2-40B4-BE49-F238E27FC236}">
                  <a16:creationId xmlns:a16="http://schemas.microsoft.com/office/drawing/2014/main" id="{DB1F4F1F-4C61-4A1E-8524-31121458A519}"/>
                </a:ext>
              </a:extLst>
            </p:cNvPr>
            <p:cNvSpPr/>
            <p:nvPr/>
          </p:nvSpPr>
          <p:spPr>
            <a:xfrm rot="5400000">
              <a:off x="4051726" y="2968381"/>
              <a:ext cx="2138166" cy="1860204"/>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Hexagon 131">
              <a:extLst>
                <a:ext uri="{FF2B5EF4-FFF2-40B4-BE49-F238E27FC236}">
                  <a16:creationId xmlns:a16="http://schemas.microsoft.com/office/drawing/2014/main" id="{03B5C579-B2D4-4A6C-8EC1-EA0BBE8D988F}"/>
                </a:ext>
              </a:extLst>
            </p:cNvPr>
            <p:cNvSpPr/>
            <p:nvPr/>
          </p:nvSpPr>
          <p:spPr>
            <a:xfrm rot="5400000">
              <a:off x="7814981" y="2968381"/>
              <a:ext cx="2138166" cy="1860204"/>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3" name="Group 132">
              <a:extLst>
                <a:ext uri="{FF2B5EF4-FFF2-40B4-BE49-F238E27FC236}">
                  <a16:creationId xmlns:a16="http://schemas.microsoft.com/office/drawing/2014/main" id="{FCAF941C-E4F4-42B2-803B-D79C0CE4FDB0}"/>
                </a:ext>
              </a:extLst>
            </p:cNvPr>
            <p:cNvGrpSpPr/>
            <p:nvPr/>
          </p:nvGrpSpPr>
          <p:grpSpPr>
            <a:xfrm>
              <a:off x="1678604" y="1637913"/>
              <a:ext cx="9693066" cy="4537134"/>
              <a:chOff x="1678604" y="1637913"/>
              <a:chExt cx="9693066" cy="4537134"/>
            </a:xfrm>
          </p:grpSpPr>
          <p:pic>
            <p:nvPicPr>
              <p:cNvPr id="134" name="Graphic 133" descr="Handshake outline">
                <a:extLst>
                  <a:ext uri="{FF2B5EF4-FFF2-40B4-BE49-F238E27FC236}">
                    <a16:creationId xmlns:a16="http://schemas.microsoft.com/office/drawing/2014/main" id="{8B0B807D-B556-479D-8A68-59174EC3839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78604" y="1637913"/>
                <a:ext cx="1244294" cy="1244294"/>
              </a:xfrm>
              <a:prstGeom prst="rect">
                <a:avLst/>
              </a:prstGeom>
            </p:spPr>
          </p:pic>
          <p:pic>
            <p:nvPicPr>
              <p:cNvPr id="135" name="Graphic 134" descr="Handshake outline">
                <a:extLst>
                  <a:ext uri="{FF2B5EF4-FFF2-40B4-BE49-F238E27FC236}">
                    <a16:creationId xmlns:a16="http://schemas.microsoft.com/office/drawing/2014/main" id="{2A6C51AA-DF4C-4A88-8A40-ACC82036A62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555941" y="1637913"/>
                <a:ext cx="1244294" cy="1244294"/>
              </a:xfrm>
              <a:prstGeom prst="rect">
                <a:avLst/>
              </a:prstGeom>
            </p:spPr>
          </p:pic>
          <p:pic>
            <p:nvPicPr>
              <p:cNvPr id="136" name="Graphic 135" descr="Handshake outline">
                <a:extLst>
                  <a:ext uri="{FF2B5EF4-FFF2-40B4-BE49-F238E27FC236}">
                    <a16:creationId xmlns:a16="http://schemas.microsoft.com/office/drawing/2014/main" id="{ACF1A899-D95D-406C-97C0-59025725CBF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433278" y="1637913"/>
                <a:ext cx="1244294" cy="1244294"/>
              </a:xfrm>
              <a:prstGeom prst="rect">
                <a:avLst/>
              </a:prstGeom>
            </p:spPr>
          </p:pic>
          <p:pic>
            <p:nvPicPr>
              <p:cNvPr id="137" name="Graphic 136" descr="Handshake outline">
                <a:extLst>
                  <a:ext uri="{FF2B5EF4-FFF2-40B4-BE49-F238E27FC236}">
                    <a16:creationId xmlns:a16="http://schemas.microsoft.com/office/drawing/2014/main" id="{2B2BB596-DF52-4CE7-878F-B9C250FFC4B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10615" y="1637913"/>
                <a:ext cx="1244294" cy="1244294"/>
              </a:xfrm>
              <a:prstGeom prst="rect">
                <a:avLst/>
              </a:prstGeom>
            </p:spPr>
          </p:pic>
          <p:pic>
            <p:nvPicPr>
              <p:cNvPr id="138" name="Graphic 137" descr="Handshake outline">
                <a:extLst>
                  <a:ext uri="{FF2B5EF4-FFF2-40B4-BE49-F238E27FC236}">
                    <a16:creationId xmlns:a16="http://schemas.microsoft.com/office/drawing/2014/main" id="{F89D50E5-2B46-4B5F-AA21-2C8F91D897E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187952" y="1637913"/>
                <a:ext cx="1244294" cy="1244294"/>
              </a:xfrm>
              <a:prstGeom prst="rect">
                <a:avLst/>
              </a:prstGeom>
            </p:spPr>
          </p:pic>
          <p:pic>
            <p:nvPicPr>
              <p:cNvPr id="139" name="Graphic 138" descr="Handshake outline">
                <a:extLst>
                  <a:ext uri="{FF2B5EF4-FFF2-40B4-BE49-F238E27FC236}">
                    <a16:creationId xmlns:a16="http://schemas.microsoft.com/office/drawing/2014/main" id="{C1837122-23FE-4414-8210-F0F78829925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68894" y="3284333"/>
                <a:ext cx="1244294" cy="1244294"/>
              </a:xfrm>
              <a:prstGeom prst="rect">
                <a:avLst/>
              </a:prstGeom>
            </p:spPr>
          </p:pic>
          <p:pic>
            <p:nvPicPr>
              <p:cNvPr id="140" name="Graphic 139" descr="Handshake outline">
                <a:extLst>
                  <a:ext uri="{FF2B5EF4-FFF2-40B4-BE49-F238E27FC236}">
                    <a16:creationId xmlns:a16="http://schemas.microsoft.com/office/drawing/2014/main" id="{C8D2E6BF-C20D-4409-B209-93FE6661BED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546231" y="3284333"/>
                <a:ext cx="1244294" cy="1244294"/>
              </a:xfrm>
              <a:prstGeom prst="rect">
                <a:avLst/>
              </a:prstGeom>
            </p:spPr>
          </p:pic>
          <p:pic>
            <p:nvPicPr>
              <p:cNvPr id="141" name="Graphic 140" descr="Handshake outline">
                <a:extLst>
                  <a:ext uri="{FF2B5EF4-FFF2-40B4-BE49-F238E27FC236}">
                    <a16:creationId xmlns:a16="http://schemas.microsoft.com/office/drawing/2014/main" id="{2A380E5E-193A-41E4-9F78-F9216E47EF5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23568" y="3284333"/>
                <a:ext cx="1244294" cy="1244294"/>
              </a:xfrm>
              <a:prstGeom prst="rect">
                <a:avLst/>
              </a:prstGeom>
            </p:spPr>
          </p:pic>
          <p:pic>
            <p:nvPicPr>
              <p:cNvPr id="142" name="Graphic 141" descr="Handshake outline">
                <a:extLst>
                  <a:ext uri="{FF2B5EF4-FFF2-40B4-BE49-F238E27FC236}">
                    <a16:creationId xmlns:a16="http://schemas.microsoft.com/office/drawing/2014/main" id="{B295C50B-75C0-498B-BD95-BE472DE5BCB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300905" y="3284333"/>
                <a:ext cx="1244294" cy="1244294"/>
              </a:xfrm>
              <a:prstGeom prst="rect">
                <a:avLst/>
              </a:prstGeom>
            </p:spPr>
          </p:pic>
          <p:pic>
            <p:nvPicPr>
              <p:cNvPr id="143" name="Graphic 142" descr="Handshake outline">
                <a:extLst>
                  <a:ext uri="{FF2B5EF4-FFF2-40B4-BE49-F238E27FC236}">
                    <a16:creationId xmlns:a16="http://schemas.microsoft.com/office/drawing/2014/main" id="{D9FC3A44-D609-452A-AF76-87F701AE1DB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82671" y="4930753"/>
                <a:ext cx="1244294" cy="1244294"/>
              </a:xfrm>
              <a:prstGeom prst="rect">
                <a:avLst/>
              </a:prstGeom>
            </p:spPr>
          </p:pic>
          <p:pic>
            <p:nvPicPr>
              <p:cNvPr id="144" name="Graphic 143" descr="Handshake outline">
                <a:extLst>
                  <a:ext uri="{FF2B5EF4-FFF2-40B4-BE49-F238E27FC236}">
                    <a16:creationId xmlns:a16="http://schemas.microsoft.com/office/drawing/2014/main" id="{F163D490-3C1D-4F43-9774-DC62CD7ACC0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560008" y="4930753"/>
                <a:ext cx="1244294" cy="1244294"/>
              </a:xfrm>
              <a:prstGeom prst="rect">
                <a:avLst/>
              </a:prstGeom>
            </p:spPr>
          </p:pic>
          <p:pic>
            <p:nvPicPr>
              <p:cNvPr id="145" name="Graphic 144" descr="Handshake outline">
                <a:extLst>
                  <a:ext uri="{FF2B5EF4-FFF2-40B4-BE49-F238E27FC236}">
                    <a16:creationId xmlns:a16="http://schemas.microsoft.com/office/drawing/2014/main" id="{2F3DF921-DC3A-4AC3-8C93-F10C3397752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437345" y="4930753"/>
                <a:ext cx="1244294" cy="1244294"/>
              </a:xfrm>
              <a:prstGeom prst="rect">
                <a:avLst/>
              </a:prstGeom>
            </p:spPr>
          </p:pic>
          <p:pic>
            <p:nvPicPr>
              <p:cNvPr id="146" name="Graphic 145" descr="Handshake outline">
                <a:extLst>
                  <a:ext uri="{FF2B5EF4-FFF2-40B4-BE49-F238E27FC236}">
                    <a16:creationId xmlns:a16="http://schemas.microsoft.com/office/drawing/2014/main" id="{E1545E7D-502D-4754-979E-4D085576A41D}"/>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14682" y="4930753"/>
                <a:ext cx="1244294" cy="1244294"/>
              </a:xfrm>
              <a:prstGeom prst="rect">
                <a:avLst/>
              </a:prstGeom>
            </p:spPr>
          </p:pic>
          <p:pic>
            <p:nvPicPr>
              <p:cNvPr id="147" name="Graphic 146" descr="Handshake outline">
                <a:extLst>
                  <a:ext uri="{FF2B5EF4-FFF2-40B4-BE49-F238E27FC236}">
                    <a16:creationId xmlns:a16="http://schemas.microsoft.com/office/drawing/2014/main" id="{996FBAB3-678B-45C2-BD2C-B7A9C006CEC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192019" y="4930753"/>
                <a:ext cx="1244294" cy="1244294"/>
              </a:xfrm>
              <a:prstGeom prst="rect">
                <a:avLst/>
              </a:prstGeom>
            </p:spPr>
          </p:pic>
          <p:pic>
            <p:nvPicPr>
              <p:cNvPr id="169" name="Graphic 168" descr="Handshake outline">
                <a:extLst>
                  <a:ext uri="{FF2B5EF4-FFF2-40B4-BE49-F238E27FC236}">
                    <a16:creationId xmlns:a16="http://schemas.microsoft.com/office/drawing/2014/main" id="{0CA87D83-1B0F-4FAC-9F0C-AC232A6B7B5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27376" y="3326946"/>
                <a:ext cx="1244294" cy="1244294"/>
              </a:xfrm>
              <a:prstGeom prst="rect">
                <a:avLst/>
              </a:prstGeom>
            </p:spPr>
          </p:pic>
        </p:grpSp>
      </p:grpSp>
      <p:grpSp>
        <p:nvGrpSpPr>
          <p:cNvPr id="92" name="Group 91">
            <a:extLst>
              <a:ext uri="{FF2B5EF4-FFF2-40B4-BE49-F238E27FC236}">
                <a16:creationId xmlns:a16="http://schemas.microsoft.com/office/drawing/2014/main" id="{5C616B35-1BC0-4FF7-A160-3306B534D09E}"/>
              </a:ext>
            </a:extLst>
          </p:cNvPr>
          <p:cNvGrpSpPr/>
          <p:nvPr/>
        </p:nvGrpSpPr>
        <p:grpSpPr>
          <a:xfrm>
            <a:off x="1062223" y="1786526"/>
            <a:ext cx="1202202" cy="1381841"/>
            <a:chOff x="1392282" y="1140366"/>
            <a:chExt cx="1860204" cy="2138165"/>
          </a:xfrm>
        </p:grpSpPr>
        <p:grpSp>
          <p:nvGrpSpPr>
            <p:cNvPr id="3" name="Group 2">
              <a:extLst>
                <a:ext uri="{FF2B5EF4-FFF2-40B4-BE49-F238E27FC236}">
                  <a16:creationId xmlns:a16="http://schemas.microsoft.com/office/drawing/2014/main" id="{EF0F0B47-66F8-4149-ACD1-6C2CA45B9A1C}"/>
                </a:ext>
              </a:extLst>
            </p:cNvPr>
            <p:cNvGrpSpPr/>
            <p:nvPr/>
          </p:nvGrpSpPr>
          <p:grpSpPr>
            <a:xfrm>
              <a:off x="1392282" y="1140366"/>
              <a:ext cx="1860204" cy="2138165"/>
              <a:chOff x="989266" y="291271"/>
              <a:chExt cx="1324585" cy="1522511"/>
            </a:xfrm>
          </p:grpSpPr>
          <p:sp>
            <p:nvSpPr>
              <p:cNvPr id="4" name="Hexagon 3">
                <a:extLst>
                  <a:ext uri="{FF2B5EF4-FFF2-40B4-BE49-F238E27FC236}">
                    <a16:creationId xmlns:a16="http://schemas.microsoft.com/office/drawing/2014/main" id="{434B1091-DB6B-4315-ADE0-9857BE00550D}"/>
                  </a:ext>
                </a:extLst>
              </p:cNvPr>
              <p:cNvSpPr/>
              <p:nvPr/>
            </p:nvSpPr>
            <p:spPr>
              <a:xfrm rot="5400000">
                <a:off x="890303" y="390234"/>
                <a:ext cx="1522511" cy="1324585"/>
              </a:xfrm>
              <a:prstGeom prst="hexagon">
                <a:avLst>
                  <a:gd name="adj" fmla="val 25000"/>
                  <a:gd name="vf" fmla="val 115470"/>
                </a:avLst>
              </a:pr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xagon 4">
                <a:extLst>
                  <a:ext uri="{FF2B5EF4-FFF2-40B4-BE49-F238E27FC236}">
                    <a16:creationId xmlns:a16="http://schemas.microsoft.com/office/drawing/2014/main" id="{B16E65D9-332D-4F48-BC63-FDF8F4022FB6}"/>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AE33BB73-24F4-4E23-9C59-4BEC1E86B8F6}"/>
                </a:ext>
              </a:extLst>
            </p:cNvPr>
            <p:cNvSpPr txBox="1"/>
            <p:nvPr/>
          </p:nvSpPr>
          <p:spPr>
            <a:xfrm>
              <a:off x="1467557" y="1971719"/>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Share and Update Intent </a:t>
              </a:r>
            </a:p>
          </p:txBody>
        </p:sp>
      </p:grpSp>
      <p:grpSp>
        <p:nvGrpSpPr>
          <p:cNvPr id="97" name="Group 96">
            <a:extLst>
              <a:ext uri="{FF2B5EF4-FFF2-40B4-BE49-F238E27FC236}">
                <a16:creationId xmlns:a16="http://schemas.microsoft.com/office/drawing/2014/main" id="{7094B51C-0203-4F9A-A7D2-1D6F6F625ED7}"/>
              </a:ext>
            </a:extLst>
          </p:cNvPr>
          <p:cNvGrpSpPr/>
          <p:nvPr/>
        </p:nvGrpSpPr>
        <p:grpSpPr>
          <a:xfrm>
            <a:off x="2877740" y="2883363"/>
            <a:ext cx="1202202" cy="1381841"/>
            <a:chOff x="2322759" y="2839595"/>
            <a:chExt cx="1860204" cy="2138165"/>
          </a:xfrm>
        </p:grpSpPr>
        <p:grpSp>
          <p:nvGrpSpPr>
            <p:cNvPr id="9" name="Group 8">
              <a:extLst>
                <a:ext uri="{FF2B5EF4-FFF2-40B4-BE49-F238E27FC236}">
                  <a16:creationId xmlns:a16="http://schemas.microsoft.com/office/drawing/2014/main" id="{6A2FAA40-DBFF-44F8-B77C-8D6907223368}"/>
                </a:ext>
              </a:extLst>
            </p:cNvPr>
            <p:cNvGrpSpPr/>
            <p:nvPr/>
          </p:nvGrpSpPr>
          <p:grpSpPr>
            <a:xfrm>
              <a:off x="2322759" y="2839595"/>
              <a:ext cx="1860204" cy="2138165"/>
              <a:chOff x="989533" y="291272"/>
              <a:chExt cx="1324585" cy="1522511"/>
            </a:xfrm>
          </p:grpSpPr>
          <p:sp>
            <p:nvSpPr>
              <p:cNvPr id="11" name="Hexagon 10">
                <a:extLst>
                  <a:ext uri="{FF2B5EF4-FFF2-40B4-BE49-F238E27FC236}">
                    <a16:creationId xmlns:a16="http://schemas.microsoft.com/office/drawing/2014/main" id="{925C9173-76FA-45CB-843F-ABCEACD75121}"/>
                  </a:ext>
                </a:extLst>
              </p:cNvPr>
              <p:cNvSpPr/>
              <p:nvPr/>
            </p:nvSpPr>
            <p:spPr>
              <a:xfrm rot="5400000">
                <a:off x="890570" y="390235"/>
                <a:ext cx="1522511" cy="1324585"/>
              </a:xfrm>
              <a:prstGeom prst="hexagon">
                <a:avLst>
                  <a:gd name="adj" fmla="val 25000"/>
                  <a:gd name="vf" fmla="val 115470"/>
                </a:avLst>
              </a:pr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Hexagon 4">
                <a:extLst>
                  <a:ext uri="{FF2B5EF4-FFF2-40B4-BE49-F238E27FC236}">
                    <a16:creationId xmlns:a16="http://schemas.microsoft.com/office/drawing/2014/main" id="{7F3C36C0-1143-4D88-9DB2-7FD5F2D59D14}"/>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6B0057BF-D15A-45A1-BB61-E37732B57D3A}"/>
                </a:ext>
              </a:extLst>
            </p:cNvPr>
            <p:cNvSpPr txBox="1"/>
            <p:nvPr/>
          </p:nvSpPr>
          <p:spPr>
            <a:xfrm>
              <a:off x="2398034" y="3670949"/>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Respect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VFR and IFR Aircraft</a:t>
              </a:r>
            </a:p>
          </p:txBody>
        </p:sp>
      </p:grpSp>
      <p:grpSp>
        <p:nvGrpSpPr>
          <p:cNvPr id="101" name="Group 100">
            <a:extLst>
              <a:ext uri="{FF2B5EF4-FFF2-40B4-BE49-F238E27FC236}">
                <a16:creationId xmlns:a16="http://schemas.microsoft.com/office/drawing/2014/main" id="{778C8848-67C0-4F65-BFA7-C66AC7356139}"/>
              </a:ext>
            </a:extLst>
          </p:cNvPr>
          <p:cNvGrpSpPr/>
          <p:nvPr/>
        </p:nvGrpSpPr>
        <p:grpSpPr>
          <a:xfrm>
            <a:off x="2262865" y="3978307"/>
            <a:ext cx="1202202" cy="1381841"/>
            <a:chOff x="3264061" y="4528634"/>
            <a:chExt cx="1860204" cy="2138165"/>
          </a:xfrm>
        </p:grpSpPr>
        <p:grpSp>
          <p:nvGrpSpPr>
            <p:cNvPr id="14" name="Group 13">
              <a:extLst>
                <a:ext uri="{FF2B5EF4-FFF2-40B4-BE49-F238E27FC236}">
                  <a16:creationId xmlns:a16="http://schemas.microsoft.com/office/drawing/2014/main" id="{C179D1B9-3979-4521-841B-8C702B4BCED7}"/>
                </a:ext>
              </a:extLst>
            </p:cNvPr>
            <p:cNvGrpSpPr/>
            <p:nvPr/>
          </p:nvGrpSpPr>
          <p:grpSpPr>
            <a:xfrm>
              <a:off x="3264061" y="4528634"/>
              <a:ext cx="1860204" cy="2138165"/>
              <a:chOff x="989266" y="291271"/>
              <a:chExt cx="1324585" cy="1522511"/>
            </a:xfrm>
          </p:grpSpPr>
          <p:sp>
            <p:nvSpPr>
              <p:cNvPr id="16" name="Hexagon 15">
                <a:extLst>
                  <a:ext uri="{FF2B5EF4-FFF2-40B4-BE49-F238E27FC236}">
                    <a16:creationId xmlns:a16="http://schemas.microsoft.com/office/drawing/2014/main" id="{573D1296-AC64-4E51-BAA1-4BF5CA679498}"/>
                  </a:ext>
                </a:extLst>
              </p:cNvPr>
              <p:cNvSpPr/>
              <p:nvPr/>
            </p:nvSpPr>
            <p:spPr>
              <a:xfrm rot="5400000">
                <a:off x="890303" y="390234"/>
                <a:ext cx="1522511" cy="1324585"/>
              </a:xfrm>
              <a:prstGeom prst="hexagon">
                <a:avLst>
                  <a:gd name="adj" fmla="val 25000"/>
                  <a:gd name="vf" fmla="val 115470"/>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Hexagon 4">
                <a:extLst>
                  <a:ext uri="{FF2B5EF4-FFF2-40B4-BE49-F238E27FC236}">
                    <a16:creationId xmlns:a16="http://schemas.microsoft.com/office/drawing/2014/main" id="{8F77DF91-23B3-415B-8549-F743775D8BB1}"/>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 name="TextBox 14">
              <a:extLst>
                <a:ext uri="{FF2B5EF4-FFF2-40B4-BE49-F238E27FC236}">
                  <a16:creationId xmlns:a16="http://schemas.microsoft.com/office/drawing/2014/main" id="{033AB3D9-F1A9-4840-8A4C-97F2ABA839F7}"/>
                </a:ext>
              </a:extLst>
            </p:cNvPr>
            <p:cNvSpPr txBox="1"/>
            <p:nvPr/>
          </p:nvSpPr>
          <p:spPr>
            <a:xfrm>
              <a:off x="3339338" y="5359989"/>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Respect</a:t>
              </a:r>
              <a:br>
                <a:rPr kumimoji="0" lang="en-US" sz="12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br>
              <a:r>
                <a:rPr kumimoji="0" lang="en-US" sz="12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 Right-of-Way</a:t>
              </a:r>
            </a:p>
          </p:txBody>
        </p:sp>
      </p:grpSp>
      <p:grpSp>
        <p:nvGrpSpPr>
          <p:cNvPr id="93" name="Group 92">
            <a:extLst>
              <a:ext uri="{FF2B5EF4-FFF2-40B4-BE49-F238E27FC236}">
                <a16:creationId xmlns:a16="http://schemas.microsoft.com/office/drawing/2014/main" id="{5CB0D5DF-BA90-4971-9DC8-06E759FD82AB}"/>
              </a:ext>
            </a:extLst>
          </p:cNvPr>
          <p:cNvGrpSpPr/>
          <p:nvPr/>
        </p:nvGrpSpPr>
        <p:grpSpPr>
          <a:xfrm>
            <a:off x="2274520" y="1786526"/>
            <a:ext cx="1202202" cy="1381841"/>
            <a:chOff x="3264062" y="1140367"/>
            <a:chExt cx="1860204" cy="2138165"/>
          </a:xfrm>
        </p:grpSpPr>
        <p:grpSp>
          <p:nvGrpSpPr>
            <p:cNvPr id="19" name="Group 18">
              <a:extLst>
                <a:ext uri="{FF2B5EF4-FFF2-40B4-BE49-F238E27FC236}">
                  <a16:creationId xmlns:a16="http://schemas.microsoft.com/office/drawing/2014/main" id="{373CDDEF-1274-4256-BFA9-660AF9E09A7F}"/>
                </a:ext>
              </a:extLst>
            </p:cNvPr>
            <p:cNvGrpSpPr/>
            <p:nvPr/>
          </p:nvGrpSpPr>
          <p:grpSpPr>
            <a:xfrm>
              <a:off x="3264062" y="1140367"/>
              <a:ext cx="1860204" cy="2138165"/>
              <a:chOff x="989266" y="291271"/>
              <a:chExt cx="1324585" cy="1522511"/>
            </a:xfrm>
          </p:grpSpPr>
          <p:sp>
            <p:nvSpPr>
              <p:cNvPr id="21" name="Hexagon 20">
                <a:extLst>
                  <a:ext uri="{FF2B5EF4-FFF2-40B4-BE49-F238E27FC236}">
                    <a16:creationId xmlns:a16="http://schemas.microsoft.com/office/drawing/2014/main" id="{D79A136C-0877-4EB6-BF9E-1CB9443E0693}"/>
                  </a:ext>
                </a:extLst>
              </p:cNvPr>
              <p:cNvSpPr/>
              <p:nvPr/>
            </p:nvSpPr>
            <p:spPr>
              <a:xfrm rot="5400000">
                <a:off x="890303" y="390234"/>
                <a:ext cx="1522511" cy="1324585"/>
              </a:xfrm>
              <a:prstGeom prst="hexagon">
                <a:avLst>
                  <a:gd name="adj" fmla="val 25000"/>
                  <a:gd name="vf" fmla="val 115470"/>
                </a:avLst>
              </a:pr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Hexagon 4">
                <a:extLst>
                  <a:ext uri="{FF2B5EF4-FFF2-40B4-BE49-F238E27FC236}">
                    <a16:creationId xmlns:a16="http://schemas.microsoft.com/office/drawing/2014/main" id="{E49A086F-59C1-4D3D-8423-791FE9E08228}"/>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id="{335C04A6-3A84-4DA0-A704-D409EE8DC77E}"/>
                </a:ext>
              </a:extLst>
            </p:cNvPr>
            <p:cNvSpPr txBox="1"/>
            <p:nvPr/>
          </p:nvSpPr>
          <p:spPr>
            <a:xfrm>
              <a:off x="3339337" y="1971720"/>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Navigate with Intended Precision</a:t>
              </a:r>
            </a:p>
          </p:txBody>
        </p:sp>
      </p:grpSp>
      <p:grpSp>
        <p:nvGrpSpPr>
          <p:cNvPr id="102" name="Group 101">
            <a:extLst>
              <a:ext uri="{FF2B5EF4-FFF2-40B4-BE49-F238E27FC236}">
                <a16:creationId xmlns:a16="http://schemas.microsoft.com/office/drawing/2014/main" id="{DDE0679E-AAAB-4E29-9360-48F452DF12FD}"/>
              </a:ext>
            </a:extLst>
          </p:cNvPr>
          <p:cNvGrpSpPr/>
          <p:nvPr/>
        </p:nvGrpSpPr>
        <p:grpSpPr>
          <a:xfrm>
            <a:off x="3475562" y="3978307"/>
            <a:ext cx="1202202" cy="1381841"/>
            <a:chOff x="5135841" y="4528635"/>
            <a:chExt cx="1860204" cy="2138165"/>
          </a:xfrm>
        </p:grpSpPr>
        <p:grpSp>
          <p:nvGrpSpPr>
            <p:cNvPr id="29" name="Group 28">
              <a:extLst>
                <a:ext uri="{FF2B5EF4-FFF2-40B4-BE49-F238E27FC236}">
                  <a16:creationId xmlns:a16="http://schemas.microsoft.com/office/drawing/2014/main" id="{9F5551A2-60AB-4400-BF04-467866E01F32}"/>
                </a:ext>
              </a:extLst>
            </p:cNvPr>
            <p:cNvGrpSpPr/>
            <p:nvPr/>
          </p:nvGrpSpPr>
          <p:grpSpPr>
            <a:xfrm>
              <a:off x="5135841" y="4528635"/>
              <a:ext cx="1860204" cy="2138165"/>
              <a:chOff x="989266" y="291271"/>
              <a:chExt cx="1324585" cy="1522511"/>
            </a:xfrm>
          </p:grpSpPr>
          <p:sp>
            <p:nvSpPr>
              <p:cNvPr id="31" name="Hexagon 30">
                <a:extLst>
                  <a:ext uri="{FF2B5EF4-FFF2-40B4-BE49-F238E27FC236}">
                    <a16:creationId xmlns:a16="http://schemas.microsoft.com/office/drawing/2014/main" id="{0B85BF40-5685-4B77-9079-EF15CECDC803}"/>
                  </a:ext>
                </a:extLst>
              </p:cNvPr>
              <p:cNvSpPr/>
              <p:nvPr/>
            </p:nvSpPr>
            <p:spPr>
              <a:xfrm rot="5400000">
                <a:off x="890303" y="390234"/>
                <a:ext cx="1522511" cy="1324585"/>
              </a:xfrm>
              <a:prstGeom prst="hexagon">
                <a:avLst>
                  <a:gd name="adj" fmla="val 25000"/>
                  <a:gd name="vf" fmla="val 115470"/>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Hexagon 4">
                <a:extLst>
                  <a:ext uri="{FF2B5EF4-FFF2-40B4-BE49-F238E27FC236}">
                    <a16:creationId xmlns:a16="http://schemas.microsoft.com/office/drawing/2014/main" id="{76D53EA6-8E55-42A7-B646-7CFC51052C33}"/>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 name="TextBox 29">
              <a:extLst>
                <a:ext uri="{FF2B5EF4-FFF2-40B4-BE49-F238E27FC236}">
                  <a16:creationId xmlns:a16="http://schemas.microsoft.com/office/drawing/2014/main" id="{9BB96055-1BFC-4FE7-AD26-7CAB6871ACD1}"/>
                </a:ext>
              </a:extLst>
            </p:cNvPr>
            <p:cNvSpPr txBox="1"/>
            <p:nvPr/>
          </p:nvSpPr>
          <p:spPr>
            <a:xfrm>
              <a:off x="5211118" y="5359990"/>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Coordinate Maneuvering</a:t>
              </a:r>
            </a:p>
          </p:txBody>
        </p:sp>
      </p:grpSp>
      <p:grpSp>
        <p:nvGrpSpPr>
          <p:cNvPr id="94" name="Group 93">
            <a:extLst>
              <a:ext uri="{FF2B5EF4-FFF2-40B4-BE49-F238E27FC236}">
                <a16:creationId xmlns:a16="http://schemas.microsoft.com/office/drawing/2014/main" id="{77354C21-CE2D-40F5-857C-B6B524632656}"/>
              </a:ext>
            </a:extLst>
          </p:cNvPr>
          <p:cNvGrpSpPr/>
          <p:nvPr/>
        </p:nvGrpSpPr>
        <p:grpSpPr>
          <a:xfrm>
            <a:off x="3485409" y="1786526"/>
            <a:ext cx="1202202" cy="1381841"/>
            <a:chOff x="5135842" y="1140366"/>
            <a:chExt cx="1860204" cy="2138165"/>
          </a:xfrm>
        </p:grpSpPr>
        <p:grpSp>
          <p:nvGrpSpPr>
            <p:cNvPr id="34" name="Group 33">
              <a:extLst>
                <a:ext uri="{FF2B5EF4-FFF2-40B4-BE49-F238E27FC236}">
                  <a16:creationId xmlns:a16="http://schemas.microsoft.com/office/drawing/2014/main" id="{D79C2C01-D25E-4B3C-842C-44AEBB32FB15}"/>
                </a:ext>
              </a:extLst>
            </p:cNvPr>
            <p:cNvGrpSpPr/>
            <p:nvPr/>
          </p:nvGrpSpPr>
          <p:grpSpPr>
            <a:xfrm>
              <a:off x="5135842" y="1140366"/>
              <a:ext cx="1860204" cy="2138165"/>
              <a:chOff x="989266" y="291271"/>
              <a:chExt cx="1324585" cy="1522511"/>
            </a:xfrm>
          </p:grpSpPr>
          <p:sp>
            <p:nvSpPr>
              <p:cNvPr id="36" name="Hexagon 35">
                <a:extLst>
                  <a:ext uri="{FF2B5EF4-FFF2-40B4-BE49-F238E27FC236}">
                    <a16:creationId xmlns:a16="http://schemas.microsoft.com/office/drawing/2014/main" id="{D9D4449D-6660-4D4B-81AF-588FCBCE5BE6}"/>
                  </a:ext>
                </a:extLst>
              </p:cNvPr>
              <p:cNvSpPr/>
              <p:nvPr/>
            </p:nvSpPr>
            <p:spPr>
              <a:xfrm rot="5400000">
                <a:off x="890303" y="390234"/>
                <a:ext cx="1522511" cy="1324585"/>
              </a:xfrm>
              <a:prstGeom prst="hexagon">
                <a:avLst>
                  <a:gd name="adj" fmla="val 25000"/>
                  <a:gd name="vf" fmla="val 115470"/>
                </a:avLst>
              </a:pr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Hexagon 4">
                <a:extLst>
                  <a:ext uri="{FF2B5EF4-FFF2-40B4-BE49-F238E27FC236}">
                    <a16:creationId xmlns:a16="http://schemas.microsoft.com/office/drawing/2014/main" id="{BAC6EFA2-AC61-43EE-A5EA-C079E2669E2D}"/>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5" name="TextBox 34">
              <a:extLst>
                <a:ext uri="{FF2B5EF4-FFF2-40B4-BE49-F238E27FC236}">
                  <a16:creationId xmlns:a16="http://schemas.microsoft.com/office/drawing/2014/main" id="{C714ED92-8324-4952-9264-A04F5DEBC68D}"/>
                </a:ext>
              </a:extLst>
            </p:cNvPr>
            <p:cNvSpPr txBox="1"/>
            <p:nvPr/>
          </p:nvSpPr>
          <p:spPr>
            <a:xfrm>
              <a:off x="5211118" y="1971719"/>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Apply Pair-Appropriate Separation </a:t>
              </a:r>
            </a:p>
          </p:txBody>
        </p:sp>
      </p:grpSp>
      <p:grpSp>
        <p:nvGrpSpPr>
          <p:cNvPr id="103" name="Group 102">
            <a:extLst>
              <a:ext uri="{FF2B5EF4-FFF2-40B4-BE49-F238E27FC236}">
                <a16:creationId xmlns:a16="http://schemas.microsoft.com/office/drawing/2014/main" id="{55C8E1E1-8098-49BD-A37C-B86E6926AA0E}"/>
              </a:ext>
            </a:extLst>
          </p:cNvPr>
          <p:cNvGrpSpPr/>
          <p:nvPr/>
        </p:nvGrpSpPr>
        <p:grpSpPr>
          <a:xfrm>
            <a:off x="4691185" y="1786526"/>
            <a:ext cx="1202202" cy="1381841"/>
            <a:chOff x="7007621" y="4528636"/>
            <a:chExt cx="1860204" cy="2138165"/>
          </a:xfrm>
        </p:grpSpPr>
        <p:grpSp>
          <p:nvGrpSpPr>
            <p:cNvPr id="44" name="Group 43">
              <a:extLst>
                <a:ext uri="{FF2B5EF4-FFF2-40B4-BE49-F238E27FC236}">
                  <a16:creationId xmlns:a16="http://schemas.microsoft.com/office/drawing/2014/main" id="{B40B5AB9-1997-4EDD-B4D1-A2D45238948E}"/>
                </a:ext>
              </a:extLst>
            </p:cNvPr>
            <p:cNvGrpSpPr/>
            <p:nvPr/>
          </p:nvGrpSpPr>
          <p:grpSpPr>
            <a:xfrm>
              <a:off x="7007621" y="4528636"/>
              <a:ext cx="1860204" cy="2138165"/>
              <a:chOff x="989266" y="291271"/>
              <a:chExt cx="1324585" cy="1522511"/>
            </a:xfrm>
          </p:grpSpPr>
          <p:sp>
            <p:nvSpPr>
              <p:cNvPr id="46" name="Hexagon 45">
                <a:extLst>
                  <a:ext uri="{FF2B5EF4-FFF2-40B4-BE49-F238E27FC236}">
                    <a16:creationId xmlns:a16="http://schemas.microsoft.com/office/drawing/2014/main" id="{0E5FD458-94C9-4A89-A4EF-E65CE09F4390}"/>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Hexagon 4">
                <a:extLst>
                  <a:ext uri="{FF2B5EF4-FFF2-40B4-BE49-F238E27FC236}">
                    <a16:creationId xmlns:a16="http://schemas.microsoft.com/office/drawing/2014/main" id="{ED1C44FC-2157-4AAB-AC0F-77E025B766A9}"/>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TextBox 44">
              <a:extLst>
                <a:ext uri="{FF2B5EF4-FFF2-40B4-BE49-F238E27FC236}">
                  <a16:creationId xmlns:a16="http://schemas.microsoft.com/office/drawing/2014/main" id="{9865BE45-1DEE-492C-885B-3B6B876FEA44}"/>
                </a:ext>
              </a:extLst>
            </p:cNvPr>
            <p:cNvSpPr txBox="1"/>
            <p:nvPr/>
          </p:nvSpPr>
          <p:spPr>
            <a:xfrm>
              <a:off x="7082898" y="5430075"/>
              <a:ext cx="1737360" cy="405369"/>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Respect Established Operating Procedures </a:t>
              </a:r>
            </a:p>
          </p:txBody>
        </p:sp>
      </p:grpSp>
      <p:grpSp>
        <p:nvGrpSpPr>
          <p:cNvPr id="95" name="Group 94">
            <a:extLst>
              <a:ext uri="{FF2B5EF4-FFF2-40B4-BE49-F238E27FC236}">
                <a16:creationId xmlns:a16="http://schemas.microsoft.com/office/drawing/2014/main" id="{798C5022-BD5B-4EEB-B0C4-545B533E5BDC}"/>
              </a:ext>
            </a:extLst>
          </p:cNvPr>
          <p:cNvGrpSpPr/>
          <p:nvPr/>
        </p:nvGrpSpPr>
        <p:grpSpPr>
          <a:xfrm>
            <a:off x="1055304" y="3978307"/>
            <a:ext cx="1202202" cy="1381841"/>
            <a:chOff x="7007622" y="1140367"/>
            <a:chExt cx="1860204" cy="2138165"/>
          </a:xfrm>
        </p:grpSpPr>
        <p:grpSp>
          <p:nvGrpSpPr>
            <p:cNvPr id="49" name="Group 48">
              <a:extLst>
                <a:ext uri="{FF2B5EF4-FFF2-40B4-BE49-F238E27FC236}">
                  <a16:creationId xmlns:a16="http://schemas.microsoft.com/office/drawing/2014/main" id="{76D79A94-6D29-4E55-BC4D-F3567989A0A7}"/>
                </a:ext>
              </a:extLst>
            </p:cNvPr>
            <p:cNvGrpSpPr/>
            <p:nvPr/>
          </p:nvGrpSpPr>
          <p:grpSpPr>
            <a:xfrm>
              <a:off x="7007622" y="1140367"/>
              <a:ext cx="1860204" cy="2138165"/>
              <a:chOff x="989266" y="291271"/>
              <a:chExt cx="1324585" cy="1522511"/>
            </a:xfrm>
          </p:grpSpPr>
          <p:sp>
            <p:nvSpPr>
              <p:cNvPr id="51" name="Hexagon 50">
                <a:extLst>
                  <a:ext uri="{FF2B5EF4-FFF2-40B4-BE49-F238E27FC236}">
                    <a16:creationId xmlns:a16="http://schemas.microsoft.com/office/drawing/2014/main" id="{CBC703FB-C9ED-4514-84F6-1B1935B02A54}"/>
                  </a:ext>
                </a:extLst>
              </p:cNvPr>
              <p:cNvSpPr/>
              <p:nvPr/>
            </p:nvSpPr>
            <p:spPr>
              <a:xfrm rot="5400000">
                <a:off x="890303" y="390234"/>
                <a:ext cx="1522511" cy="1324585"/>
              </a:xfrm>
              <a:prstGeom prst="hexagon">
                <a:avLst>
                  <a:gd name="adj" fmla="val 25000"/>
                  <a:gd name="vf" fmla="val 115470"/>
                </a:avLst>
              </a:pr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Hexagon 4">
                <a:extLst>
                  <a:ext uri="{FF2B5EF4-FFF2-40B4-BE49-F238E27FC236}">
                    <a16:creationId xmlns:a16="http://schemas.microsoft.com/office/drawing/2014/main" id="{9F212E07-89FF-4591-8BB6-5E0F3625C416}"/>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0" name="TextBox 49">
              <a:extLst>
                <a:ext uri="{FF2B5EF4-FFF2-40B4-BE49-F238E27FC236}">
                  <a16:creationId xmlns:a16="http://schemas.microsoft.com/office/drawing/2014/main" id="{37B6514D-8717-4D93-A81C-8A0AB746E6E6}"/>
                </a:ext>
              </a:extLst>
            </p:cNvPr>
            <p:cNvSpPr txBox="1"/>
            <p:nvPr/>
          </p:nvSpPr>
          <p:spPr>
            <a:xfrm>
              <a:off x="7082898" y="1971720"/>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Take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Timely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Action </a:t>
              </a:r>
            </a:p>
          </p:txBody>
        </p:sp>
      </p:grpSp>
      <p:grpSp>
        <p:nvGrpSpPr>
          <p:cNvPr id="104" name="Group 103">
            <a:extLst>
              <a:ext uri="{FF2B5EF4-FFF2-40B4-BE49-F238E27FC236}">
                <a16:creationId xmlns:a16="http://schemas.microsoft.com/office/drawing/2014/main" id="{079C6B02-6692-4CE4-A69F-E1C2FBFEF1FB}"/>
              </a:ext>
            </a:extLst>
          </p:cNvPr>
          <p:cNvGrpSpPr/>
          <p:nvPr/>
        </p:nvGrpSpPr>
        <p:grpSpPr>
          <a:xfrm>
            <a:off x="4688259" y="3978307"/>
            <a:ext cx="1202202" cy="1381841"/>
            <a:chOff x="8879401" y="4528637"/>
            <a:chExt cx="1860204" cy="2138165"/>
          </a:xfrm>
        </p:grpSpPr>
        <p:grpSp>
          <p:nvGrpSpPr>
            <p:cNvPr id="59" name="Group 58">
              <a:extLst>
                <a:ext uri="{FF2B5EF4-FFF2-40B4-BE49-F238E27FC236}">
                  <a16:creationId xmlns:a16="http://schemas.microsoft.com/office/drawing/2014/main" id="{C895BB44-C66F-4638-B4CD-46DB5919852D}"/>
                </a:ext>
              </a:extLst>
            </p:cNvPr>
            <p:cNvGrpSpPr/>
            <p:nvPr/>
          </p:nvGrpSpPr>
          <p:grpSpPr>
            <a:xfrm>
              <a:off x="8879401" y="4528637"/>
              <a:ext cx="1860204" cy="2138165"/>
              <a:chOff x="989266" y="291271"/>
              <a:chExt cx="1324585" cy="1522511"/>
            </a:xfrm>
          </p:grpSpPr>
          <p:sp>
            <p:nvSpPr>
              <p:cNvPr id="61" name="Hexagon 60">
                <a:extLst>
                  <a:ext uri="{FF2B5EF4-FFF2-40B4-BE49-F238E27FC236}">
                    <a16:creationId xmlns:a16="http://schemas.microsoft.com/office/drawing/2014/main" id="{2A04F63E-1EEE-417F-862F-49E531FCB43A}"/>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Hexagon 4">
                <a:extLst>
                  <a:ext uri="{FF2B5EF4-FFF2-40B4-BE49-F238E27FC236}">
                    <a16:creationId xmlns:a16="http://schemas.microsoft.com/office/drawing/2014/main" id="{51CE457E-1F99-4749-88E9-56483D2AECE6}"/>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0" name="TextBox 59">
              <a:extLst>
                <a:ext uri="{FF2B5EF4-FFF2-40B4-BE49-F238E27FC236}">
                  <a16:creationId xmlns:a16="http://schemas.microsoft.com/office/drawing/2014/main" id="{CDBAE9D9-64D7-453B-A391-C12846F404C9}"/>
                </a:ext>
              </a:extLst>
            </p:cNvPr>
            <p:cNvSpPr txBox="1"/>
            <p:nvPr/>
          </p:nvSpPr>
          <p:spPr>
            <a:xfrm>
              <a:off x="8954678" y="5359992"/>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Avoid Active</a:t>
              </a:r>
              <a:b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b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Protected Airspace</a:t>
              </a:r>
            </a:p>
          </p:txBody>
        </p:sp>
      </p:grpSp>
      <p:grpSp>
        <p:nvGrpSpPr>
          <p:cNvPr id="96" name="Group 95">
            <a:extLst>
              <a:ext uri="{FF2B5EF4-FFF2-40B4-BE49-F238E27FC236}">
                <a16:creationId xmlns:a16="http://schemas.microsoft.com/office/drawing/2014/main" id="{9552377C-CBD1-4034-971F-8E1F5C02DAF7}"/>
              </a:ext>
            </a:extLst>
          </p:cNvPr>
          <p:cNvGrpSpPr/>
          <p:nvPr/>
        </p:nvGrpSpPr>
        <p:grpSpPr>
          <a:xfrm>
            <a:off x="5302106" y="2883363"/>
            <a:ext cx="1202202" cy="1381841"/>
            <a:chOff x="8879402" y="1140368"/>
            <a:chExt cx="1860204" cy="2138165"/>
          </a:xfrm>
        </p:grpSpPr>
        <p:grpSp>
          <p:nvGrpSpPr>
            <p:cNvPr id="64" name="Group 63">
              <a:extLst>
                <a:ext uri="{FF2B5EF4-FFF2-40B4-BE49-F238E27FC236}">
                  <a16:creationId xmlns:a16="http://schemas.microsoft.com/office/drawing/2014/main" id="{18BB0635-14C2-4DBE-96A8-640261B3EE0F}"/>
                </a:ext>
              </a:extLst>
            </p:cNvPr>
            <p:cNvGrpSpPr/>
            <p:nvPr/>
          </p:nvGrpSpPr>
          <p:grpSpPr>
            <a:xfrm>
              <a:off x="8879402" y="1140368"/>
              <a:ext cx="1860204" cy="2138165"/>
              <a:chOff x="989266" y="291271"/>
              <a:chExt cx="1324585" cy="1522511"/>
            </a:xfrm>
          </p:grpSpPr>
          <p:sp>
            <p:nvSpPr>
              <p:cNvPr id="66" name="Hexagon 65">
                <a:extLst>
                  <a:ext uri="{FF2B5EF4-FFF2-40B4-BE49-F238E27FC236}">
                    <a16:creationId xmlns:a16="http://schemas.microsoft.com/office/drawing/2014/main" id="{3D98030B-0E48-4960-9705-5ECB69D8CCDB}"/>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Hexagon 4">
                <a:extLst>
                  <a:ext uri="{FF2B5EF4-FFF2-40B4-BE49-F238E27FC236}">
                    <a16:creationId xmlns:a16="http://schemas.microsoft.com/office/drawing/2014/main" id="{27AE675A-7E1A-4CF7-8D75-89975FB5DA72}"/>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5" name="TextBox 64">
              <a:extLst>
                <a:ext uri="{FF2B5EF4-FFF2-40B4-BE49-F238E27FC236}">
                  <a16:creationId xmlns:a16="http://schemas.microsoft.com/office/drawing/2014/main" id="{69D0349D-B4B0-4766-94E6-8D726C0D7792}"/>
                </a:ext>
              </a:extLst>
            </p:cNvPr>
            <p:cNvSpPr txBox="1"/>
            <p:nvPr/>
          </p:nvSpPr>
          <p:spPr>
            <a:xfrm>
              <a:off x="8954678" y="1971720"/>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Join in Appropriate Flow Management</a:t>
              </a:r>
            </a:p>
          </p:txBody>
        </p:sp>
      </p:grpSp>
      <p:grpSp>
        <p:nvGrpSpPr>
          <p:cNvPr id="100" name="Group 99">
            <a:extLst>
              <a:ext uri="{FF2B5EF4-FFF2-40B4-BE49-F238E27FC236}">
                <a16:creationId xmlns:a16="http://schemas.microsoft.com/office/drawing/2014/main" id="{C8AD71C6-0082-4333-ACE9-CC8BD8F81997}"/>
              </a:ext>
            </a:extLst>
          </p:cNvPr>
          <p:cNvGrpSpPr/>
          <p:nvPr/>
        </p:nvGrpSpPr>
        <p:grpSpPr>
          <a:xfrm>
            <a:off x="1665557" y="2883363"/>
            <a:ext cx="1202202" cy="1381841"/>
            <a:chOff x="1373630" y="4528638"/>
            <a:chExt cx="1860204" cy="2138165"/>
          </a:xfrm>
        </p:grpSpPr>
        <p:grpSp>
          <p:nvGrpSpPr>
            <p:cNvPr id="74" name="Group 73">
              <a:extLst>
                <a:ext uri="{FF2B5EF4-FFF2-40B4-BE49-F238E27FC236}">
                  <a16:creationId xmlns:a16="http://schemas.microsoft.com/office/drawing/2014/main" id="{7448BDE8-774F-4126-B7AA-E97ED36DFFE9}"/>
                </a:ext>
              </a:extLst>
            </p:cNvPr>
            <p:cNvGrpSpPr/>
            <p:nvPr/>
          </p:nvGrpSpPr>
          <p:grpSpPr>
            <a:xfrm>
              <a:off x="1373630" y="4528638"/>
              <a:ext cx="1860204" cy="2138165"/>
              <a:chOff x="989266" y="291271"/>
              <a:chExt cx="1324585" cy="1522511"/>
            </a:xfrm>
          </p:grpSpPr>
          <p:sp>
            <p:nvSpPr>
              <p:cNvPr id="76" name="Hexagon 75">
                <a:extLst>
                  <a:ext uri="{FF2B5EF4-FFF2-40B4-BE49-F238E27FC236}">
                    <a16:creationId xmlns:a16="http://schemas.microsoft.com/office/drawing/2014/main" id="{08C9542D-9ED1-4593-889F-4A0945E8B682}"/>
                  </a:ext>
                </a:extLst>
              </p:cNvPr>
              <p:cNvSpPr/>
              <p:nvPr/>
            </p:nvSpPr>
            <p:spPr>
              <a:xfrm rot="5400000">
                <a:off x="890303" y="390234"/>
                <a:ext cx="1522511" cy="1324585"/>
              </a:xfrm>
              <a:prstGeom prst="hexagon">
                <a:avLst>
                  <a:gd name="adj" fmla="val 25000"/>
                  <a:gd name="vf" fmla="val 115470"/>
                </a:avLst>
              </a:pr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Hexagon 4">
                <a:extLst>
                  <a:ext uri="{FF2B5EF4-FFF2-40B4-BE49-F238E27FC236}">
                    <a16:creationId xmlns:a16="http://schemas.microsoft.com/office/drawing/2014/main" id="{CC8932B8-BAEB-4B44-9F1D-1A31C75A806B}"/>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5" name="TextBox 74">
              <a:extLst>
                <a:ext uri="{FF2B5EF4-FFF2-40B4-BE49-F238E27FC236}">
                  <a16:creationId xmlns:a16="http://schemas.microsoft.com/office/drawing/2014/main" id="{B0979F2C-A758-4C61-8EC3-D9BDDB8DA639}"/>
                </a:ext>
              </a:extLst>
            </p:cNvPr>
            <p:cNvSpPr txBox="1"/>
            <p:nvPr/>
          </p:nvSpPr>
          <p:spPr>
            <a:xfrm>
              <a:off x="1448907" y="5359993"/>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Respect </a:t>
              </a:r>
              <a:b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1200" b="1" i="0" u="none" strike="noStrike" kern="1200" cap="none" spc="0" normalizeH="0" baseline="0" noProof="0">
                  <a:ln>
                    <a:noFill/>
                  </a:ln>
                  <a:solidFill>
                    <a:prstClr val="black"/>
                  </a:solidFill>
                  <a:effectLst/>
                  <a:uLnTx/>
                  <a:uFillTx/>
                  <a:latin typeface="Arial" pitchFamily="-109" charset="0"/>
                  <a:ea typeface="ＭＳ Ｐゴシック" pitchFamily="-109" charset="-128"/>
                </a:rPr>
                <a:t>Intent When Changing Intent</a:t>
              </a:r>
            </a:p>
          </p:txBody>
        </p:sp>
      </p:grpSp>
      <p:grpSp>
        <p:nvGrpSpPr>
          <p:cNvPr id="18" name="Group 17">
            <a:extLst>
              <a:ext uri="{FF2B5EF4-FFF2-40B4-BE49-F238E27FC236}">
                <a16:creationId xmlns:a16="http://schemas.microsoft.com/office/drawing/2014/main" id="{5D1CF815-6417-48B5-BFC2-56A34E611F74}"/>
              </a:ext>
            </a:extLst>
          </p:cNvPr>
          <p:cNvGrpSpPr/>
          <p:nvPr/>
        </p:nvGrpSpPr>
        <p:grpSpPr>
          <a:xfrm>
            <a:off x="4089923" y="2883363"/>
            <a:ext cx="1202202" cy="1381841"/>
            <a:chOff x="6063529" y="2839597"/>
            <a:chExt cx="1860204" cy="2138166"/>
          </a:xfrm>
        </p:grpSpPr>
        <p:grpSp>
          <p:nvGrpSpPr>
            <p:cNvPr id="84" name="Group 83">
              <a:extLst>
                <a:ext uri="{FF2B5EF4-FFF2-40B4-BE49-F238E27FC236}">
                  <a16:creationId xmlns:a16="http://schemas.microsoft.com/office/drawing/2014/main" id="{E0178B7C-D8A0-48C2-86B2-7AEB18CA08C4}"/>
                </a:ext>
              </a:extLst>
            </p:cNvPr>
            <p:cNvGrpSpPr/>
            <p:nvPr/>
          </p:nvGrpSpPr>
          <p:grpSpPr>
            <a:xfrm>
              <a:off x="6063529" y="2839597"/>
              <a:ext cx="1860204" cy="2138166"/>
              <a:chOff x="989266" y="291271"/>
              <a:chExt cx="1324585" cy="1522511"/>
            </a:xfrm>
          </p:grpSpPr>
          <p:sp>
            <p:nvSpPr>
              <p:cNvPr id="85" name="Hexagon 84">
                <a:extLst>
                  <a:ext uri="{FF2B5EF4-FFF2-40B4-BE49-F238E27FC236}">
                    <a16:creationId xmlns:a16="http://schemas.microsoft.com/office/drawing/2014/main" id="{CCF4B507-9FDF-496F-9091-4352B22440AC}"/>
                  </a:ext>
                </a:extLst>
              </p:cNvPr>
              <p:cNvSpPr/>
              <p:nvPr/>
            </p:nvSpPr>
            <p:spPr>
              <a:xfrm rot="5400000">
                <a:off x="890303" y="390234"/>
                <a:ext cx="1522511" cy="132458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Hexagon 4">
                <a:extLst>
                  <a:ext uri="{FF2B5EF4-FFF2-40B4-BE49-F238E27FC236}">
                    <a16:creationId xmlns:a16="http://schemas.microsoft.com/office/drawing/2014/main" id="{6FC5CE65-4E7F-4268-9E85-90E299ECC2D9}"/>
                  </a:ext>
                </a:extLst>
              </p:cNvPr>
              <p:cNvSpPr txBox="1"/>
              <p:nvPr/>
            </p:nvSpPr>
            <p:spPr>
              <a:xfrm>
                <a:off x="1195681" y="528529"/>
                <a:ext cx="911755" cy="10479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7" name="TextBox 86">
              <a:extLst>
                <a:ext uri="{FF2B5EF4-FFF2-40B4-BE49-F238E27FC236}">
                  <a16:creationId xmlns:a16="http://schemas.microsoft.com/office/drawing/2014/main" id="{B2251692-EEBB-480A-8015-35770C5E985A}"/>
                </a:ext>
              </a:extLst>
            </p:cNvPr>
            <p:cNvSpPr txBox="1"/>
            <p:nvPr/>
          </p:nvSpPr>
          <p:spPr>
            <a:xfrm>
              <a:off x="6138806" y="3670949"/>
              <a:ext cx="1737360" cy="475454"/>
            </a:xfrm>
            <a:prstGeom prst="rect">
              <a:avLst/>
            </a:prstGeom>
            <a:no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Coordinate </a:t>
              </a:r>
              <a:b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br>
              <a:r>
                <a:rPr kumimoji="0" lang="en-US" sz="1200" b="1" i="0" u="none" strike="noStrike" kern="1200" cap="none" spc="0" normalizeH="0" baseline="0" noProof="0">
                  <a:ln>
                    <a:noFill/>
                  </a:ln>
                  <a:solidFill>
                    <a:prstClr val="white"/>
                  </a:solidFill>
                  <a:effectLst/>
                  <a:uLnTx/>
                  <a:uFillTx/>
                  <a:latin typeface="Arial" pitchFamily="-109" charset="0"/>
                  <a:ea typeface="ＭＳ Ｐゴシック" pitchFamily="-109" charset="-128"/>
                </a:rPr>
                <a:t>with ATC in Controlled Airspace </a:t>
              </a:r>
            </a:p>
          </p:txBody>
        </p:sp>
      </p:grpSp>
      <p:grpSp>
        <p:nvGrpSpPr>
          <p:cNvPr id="178" name="Group 177">
            <a:extLst>
              <a:ext uri="{FF2B5EF4-FFF2-40B4-BE49-F238E27FC236}">
                <a16:creationId xmlns:a16="http://schemas.microsoft.com/office/drawing/2014/main" id="{6CF18D29-EFB4-4B72-91D2-635992C43ABC}"/>
              </a:ext>
            </a:extLst>
          </p:cNvPr>
          <p:cNvGrpSpPr/>
          <p:nvPr/>
        </p:nvGrpSpPr>
        <p:grpSpPr>
          <a:xfrm>
            <a:off x="5908542" y="1786526"/>
            <a:ext cx="1202202" cy="1381841"/>
            <a:chOff x="7007621" y="4528636"/>
            <a:chExt cx="1860204" cy="2138165"/>
          </a:xfrm>
          <a:solidFill>
            <a:schemeClr val="bg1">
              <a:lumMod val="50000"/>
            </a:schemeClr>
          </a:solidFill>
        </p:grpSpPr>
        <p:grpSp>
          <p:nvGrpSpPr>
            <p:cNvPr id="179" name="Group 178">
              <a:extLst>
                <a:ext uri="{FF2B5EF4-FFF2-40B4-BE49-F238E27FC236}">
                  <a16:creationId xmlns:a16="http://schemas.microsoft.com/office/drawing/2014/main" id="{F246F112-E500-48D5-A07F-AFD26B62BB75}"/>
                </a:ext>
              </a:extLst>
            </p:cNvPr>
            <p:cNvGrpSpPr/>
            <p:nvPr/>
          </p:nvGrpSpPr>
          <p:grpSpPr>
            <a:xfrm>
              <a:off x="7007621" y="4528636"/>
              <a:ext cx="1860204" cy="2138165"/>
              <a:chOff x="989266" y="291271"/>
              <a:chExt cx="1324585" cy="1522511"/>
            </a:xfrm>
            <a:grpFill/>
          </p:grpSpPr>
          <p:sp>
            <p:nvSpPr>
              <p:cNvPr id="181" name="Hexagon 180">
                <a:extLst>
                  <a:ext uri="{FF2B5EF4-FFF2-40B4-BE49-F238E27FC236}">
                    <a16:creationId xmlns:a16="http://schemas.microsoft.com/office/drawing/2014/main" id="{B5406561-E568-43D5-9BD4-2A1EEDED3276}"/>
                  </a:ext>
                </a:extLst>
              </p:cNvPr>
              <p:cNvSpPr/>
              <p:nvPr/>
            </p:nvSpPr>
            <p:spPr>
              <a:xfrm rot="5400000">
                <a:off x="890303" y="390234"/>
                <a:ext cx="1522511" cy="132458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Hexagon 4">
                <a:extLst>
                  <a:ext uri="{FF2B5EF4-FFF2-40B4-BE49-F238E27FC236}">
                    <a16:creationId xmlns:a16="http://schemas.microsoft.com/office/drawing/2014/main" id="{3B812379-D58E-41E4-978A-4DDAF4031C4A}"/>
                  </a:ext>
                </a:extLst>
              </p:cNvPr>
              <p:cNvSpPr txBox="1"/>
              <p:nvPr/>
            </p:nvSpPr>
            <p:spPr>
              <a:xfrm>
                <a:off x="1195681" y="528529"/>
                <a:ext cx="911755" cy="104799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0" name="TextBox 179">
              <a:extLst>
                <a:ext uri="{FF2B5EF4-FFF2-40B4-BE49-F238E27FC236}">
                  <a16:creationId xmlns:a16="http://schemas.microsoft.com/office/drawing/2014/main" id="{781346C0-710B-4E50-8B5A-3EE5881B5B5E}"/>
                </a:ext>
              </a:extLst>
            </p:cNvPr>
            <p:cNvSpPr txBox="1"/>
            <p:nvPr/>
          </p:nvSpPr>
          <p:spPr>
            <a:xfrm>
              <a:off x="7082898" y="5430075"/>
              <a:ext cx="1737360" cy="405369"/>
            </a:xfrm>
            <a:prstGeom prst="rect">
              <a:avLst/>
            </a:prstGeom>
            <a:grp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C000"/>
                  </a:solidFill>
                  <a:effectLst/>
                  <a:uLnTx/>
                  <a:uFillTx/>
                  <a:latin typeface="Arial" pitchFamily="-109" charset="0"/>
                  <a:ea typeface="ＭＳ Ｐゴシック" pitchFamily="-109" charset="-128"/>
                </a:rPr>
                <a:t>To Be Determined</a:t>
              </a:r>
            </a:p>
          </p:txBody>
        </p:sp>
      </p:grpSp>
      <p:grpSp>
        <p:nvGrpSpPr>
          <p:cNvPr id="183" name="Group 182">
            <a:extLst>
              <a:ext uri="{FF2B5EF4-FFF2-40B4-BE49-F238E27FC236}">
                <a16:creationId xmlns:a16="http://schemas.microsoft.com/office/drawing/2014/main" id="{6548F76B-F97F-4D60-A38D-CFE6AE607F3F}"/>
              </a:ext>
            </a:extLst>
          </p:cNvPr>
          <p:cNvGrpSpPr/>
          <p:nvPr/>
        </p:nvGrpSpPr>
        <p:grpSpPr>
          <a:xfrm>
            <a:off x="5905617" y="3978307"/>
            <a:ext cx="1202202" cy="1381841"/>
            <a:chOff x="8879401" y="4528637"/>
            <a:chExt cx="1860204" cy="2138165"/>
          </a:xfrm>
          <a:solidFill>
            <a:schemeClr val="bg1">
              <a:lumMod val="50000"/>
            </a:schemeClr>
          </a:solidFill>
        </p:grpSpPr>
        <p:grpSp>
          <p:nvGrpSpPr>
            <p:cNvPr id="184" name="Group 183">
              <a:extLst>
                <a:ext uri="{FF2B5EF4-FFF2-40B4-BE49-F238E27FC236}">
                  <a16:creationId xmlns:a16="http://schemas.microsoft.com/office/drawing/2014/main" id="{00362277-6444-40D9-AACB-EADB1FFBC3B5}"/>
                </a:ext>
              </a:extLst>
            </p:cNvPr>
            <p:cNvGrpSpPr/>
            <p:nvPr/>
          </p:nvGrpSpPr>
          <p:grpSpPr>
            <a:xfrm>
              <a:off x="8879401" y="4528637"/>
              <a:ext cx="1860204" cy="2138165"/>
              <a:chOff x="989266" y="291271"/>
              <a:chExt cx="1324585" cy="1522511"/>
            </a:xfrm>
            <a:grpFill/>
          </p:grpSpPr>
          <p:sp>
            <p:nvSpPr>
              <p:cNvPr id="186" name="Hexagon 185">
                <a:extLst>
                  <a:ext uri="{FF2B5EF4-FFF2-40B4-BE49-F238E27FC236}">
                    <a16:creationId xmlns:a16="http://schemas.microsoft.com/office/drawing/2014/main" id="{EDF43F47-BB4F-470B-AFBB-ED6EFB056EE0}"/>
                  </a:ext>
                </a:extLst>
              </p:cNvPr>
              <p:cNvSpPr/>
              <p:nvPr/>
            </p:nvSpPr>
            <p:spPr>
              <a:xfrm rot="5400000">
                <a:off x="890303" y="390234"/>
                <a:ext cx="1522511" cy="132458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Hexagon 4">
                <a:extLst>
                  <a:ext uri="{FF2B5EF4-FFF2-40B4-BE49-F238E27FC236}">
                    <a16:creationId xmlns:a16="http://schemas.microsoft.com/office/drawing/2014/main" id="{D3390AA7-4E8B-486B-8057-C68A229CCB0C}"/>
                  </a:ext>
                </a:extLst>
              </p:cNvPr>
              <p:cNvSpPr txBox="1"/>
              <p:nvPr/>
            </p:nvSpPr>
            <p:spPr>
              <a:xfrm>
                <a:off x="1195681" y="528529"/>
                <a:ext cx="911755" cy="104799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5" name="TextBox 184">
              <a:extLst>
                <a:ext uri="{FF2B5EF4-FFF2-40B4-BE49-F238E27FC236}">
                  <a16:creationId xmlns:a16="http://schemas.microsoft.com/office/drawing/2014/main" id="{B9545E8A-F698-4BB6-BC3A-472210531D2F}"/>
                </a:ext>
              </a:extLst>
            </p:cNvPr>
            <p:cNvSpPr txBox="1"/>
            <p:nvPr/>
          </p:nvSpPr>
          <p:spPr>
            <a:xfrm>
              <a:off x="8954678" y="5359992"/>
              <a:ext cx="1737360" cy="475454"/>
            </a:xfrm>
            <a:prstGeom prst="rect">
              <a:avLst/>
            </a:prstGeom>
            <a:grp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C000"/>
                  </a:solidFill>
                  <a:effectLst/>
                  <a:uLnTx/>
                  <a:uFillTx/>
                  <a:latin typeface="Arial" pitchFamily="-109" charset="0"/>
                  <a:ea typeface="ＭＳ Ｐゴシック" pitchFamily="-109" charset="-128"/>
                </a:rPr>
                <a:t>To Be Determined</a:t>
              </a:r>
            </a:p>
          </p:txBody>
        </p:sp>
      </p:grpSp>
      <p:grpSp>
        <p:nvGrpSpPr>
          <p:cNvPr id="188" name="Group 187">
            <a:extLst>
              <a:ext uri="{FF2B5EF4-FFF2-40B4-BE49-F238E27FC236}">
                <a16:creationId xmlns:a16="http://schemas.microsoft.com/office/drawing/2014/main" id="{5171171C-CCCC-4F28-951D-A2BB47169D25}"/>
              </a:ext>
            </a:extLst>
          </p:cNvPr>
          <p:cNvGrpSpPr/>
          <p:nvPr/>
        </p:nvGrpSpPr>
        <p:grpSpPr>
          <a:xfrm>
            <a:off x="6514287" y="2883363"/>
            <a:ext cx="1202202" cy="1381841"/>
            <a:chOff x="8879402" y="1140368"/>
            <a:chExt cx="1860204" cy="2138165"/>
          </a:xfrm>
          <a:solidFill>
            <a:schemeClr val="bg1">
              <a:lumMod val="50000"/>
            </a:schemeClr>
          </a:solidFill>
        </p:grpSpPr>
        <p:grpSp>
          <p:nvGrpSpPr>
            <p:cNvPr id="189" name="Group 188">
              <a:extLst>
                <a:ext uri="{FF2B5EF4-FFF2-40B4-BE49-F238E27FC236}">
                  <a16:creationId xmlns:a16="http://schemas.microsoft.com/office/drawing/2014/main" id="{AC985BAE-3980-4D3C-A49D-00BFE3775F6F}"/>
                </a:ext>
              </a:extLst>
            </p:cNvPr>
            <p:cNvGrpSpPr/>
            <p:nvPr/>
          </p:nvGrpSpPr>
          <p:grpSpPr>
            <a:xfrm>
              <a:off x="8879402" y="1140368"/>
              <a:ext cx="1860204" cy="2138165"/>
              <a:chOff x="989266" y="291271"/>
              <a:chExt cx="1324585" cy="1522511"/>
            </a:xfrm>
            <a:grpFill/>
          </p:grpSpPr>
          <p:sp>
            <p:nvSpPr>
              <p:cNvPr id="191" name="Hexagon 190">
                <a:extLst>
                  <a:ext uri="{FF2B5EF4-FFF2-40B4-BE49-F238E27FC236}">
                    <a16:creationId xmlns:a16="http://schemas.microsoft.com/office/drawing/2014/main" id="{A7ADA1A2-09EC-48CC-8682-B56DABFAFCDF}"/>
                  </a:ext>
                </a:extLst>
              </p:cNvPr>
              <p:cNvSpPr/>
              <p:nvPr/>
            </p:nvSpPr>
            <p:spPr>
              <a:xfrm rot="5400000">
                <a:off x="890303" y="390234"/>
                <a:ext cx="1522511" cy="1324585"/>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Hexagon 4">
                <a:extLst>
                  <a:ext uri="{FF2B5EF4-FFF2-40B4-BE49-F238E27FC236}">
                    <a16:creationId xmlns:a16="http://schemas.microsoft.com/office/drawing/2014/main" id="{416B72E9-0119-47F8-9575-28BCD338A955}"/>
                  </a:ext>
                </a:extLst>
              </p:cNvPr>
              <p:cNvSpPr txBox="1"/>
              <p:nvPr/>
            </p:nvSpPr>
            <p:spPr>
              <a:xfrm>
                <a:off x="1195681" y="528529"/>
                <a:ext cx="911755" cy="104799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base" latinLnBrk="0" hangingPunct="1">
                  <a:lnSpc>
                    <a:spcPct val="90000"/>
                  </a:lnSpc>
                  <a:spcBef>
                    <a:spcPct val="0"/>
                  </a:spcBef>
                  <a:spcAft>
                    <a:spcPct val="350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90" name="TextBox 189">
              <a:extLst>
                <a:ext uri="{FF2B5EF4-FFF2-40B4-BE49-F238E27FC236}">
                  <a16:creationId xmlns:a16="http://schemas.microsoft.com/office/drawing/2014/main" id="{5849B60B-7E86-4012-A0C6-23BA0F9012B2}"/>
                </a:ext>
              </a:extLst>
            </p:cNvPr>
            <p:cNvSpPr txBox="1"/>
            <p:nvPr/>
          </p:nvSpPr>
          <p:spPr>
            <a:xfrm>
              <a:off x="8954678" y="1971720"/>
              <a:ext cx="1737360" cy="475454"/>
            </a:xfrm>
            <a:prstGeom prst="rect">
              <a:avLst/>
            </a:prstGeom>
            <a:grpFill/>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C000"/>
                  </a:solidFill>
                  <a:effectLst/>
                  <a:uLnTx/>
                  <a:uFillTx/>
                  <a:latin typeface="Arial" pitchFamily="-109" charset="0"/>
                  <a:ea typeface="ＭＳ Ｐゴシック" pitchFamily="-109" charset="-128"/>
                </a:rPr>
                <a:t>To Be Determined</a:t>
              </a:r>
            </a:p>
          </p:txBody>
        </p:sp>
      </p:grpSp>
      <p:sp>
        <p:nvSpPr>
          <p:cNvPr id="170" name="TextBox 169">
            <a:extLst>
              <a:ext uri="{FF2B5EF4-FFF2-40B4-BE49-F238E27FC236}">
                <a16:creationId xmlns:a16="http://schemas.microsoft.com/office/drawing/2014/main" id="{85F87C7A-0326-4765-B780-3FDD497F42AE}"/>
              </a:ext>
            </a:extLst>
          </p:cNvPr>
          <p:cNvSpPr txBox="1"/>
          <p:nvPr/>
        </p:nvSpPr>
        <p:spPr>
          <a:xfrm>
            <a:off x="262936" y="2910192"/>
            <a:ext cx="1440580" cy="132343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rPr>
              <a:t>Ensuring harmonized use of the airspace</a:t>
            </a:r>
            <a:endParaRPr kumimoji="0" lang="en-US" sz="2000" b="1" i="0" u="none" strike="noStrike" kern="1200" cap="none" spc="0" normalizeH="0" baseline="0" noProof="0">
              <a:ln>
                <a:noFill/>
              </a:ln>
              <a:solidFill>
                <a:prstClr val="black"/>
              </a:solidFill>
              <a:effectLst/>
              <a:uLnTx/>
              <a:uFillTx/>
              <a:latin typeface="Arial" pitchFamily="-109" charset="0"/>
              <a:ea typeface="ＭＳ Ｐゴシック" pitchFamily="-109" charset="-128"/>
            </a:endParaRPr>
          </a:p>
        </p:txBody>
      </p:sp>
      <p:graphicFrame>
        <p:nvGraphicFramePr>
          <p:cNvPr id="171" name="Table 5">
            <a:extLst>
              <a:ext uri="{FF2B5EF4-FFF2-40B4-BE49-F238E27FC236}">
                <a16:creationId xmlns:a16="http://schemas.microsoft.com/office/drawing/2014/main" id="{BF0BD740-8CAE-4111-A080-196D862B3432}"/>
              </a:ext>
            </a:extLst>
          </p:cNvPr>
          <p:cNvGraphicFramePr>
            <a:graphicFrameLocks/>
          </p:cNvGraphicFramePr>
          <p:nvPr/>
        </p:nvGraphicFramePr>
        <p:xfrm>
          <a:off x="8851452" y="4400750"/>
          <a:ext cx="2910665" cy="822960"/>
        </p:xfrm>
        <a:graphic>
          <a:graphicData uri="http://schemas.openxmlformats.org/drawingml/2006/table">
            <a:tbl>
              <a:tblPr firstRow="1" bandRow="1">
                <a:tableStyleId>{5C22544A-7EE6-4342-B048-85BDC9FD1C3A}</a:tableStyleId>
              </a:tblPr>
              <a:tblGrid>
                <a:gridCol w="2910665">
                  <a:extLst>
                    <a:ext uri="{9D8B030D-6E8A-4147-A177-3AD203B41FA5}">
                      <a16:colId xmlns:a16="http://schemas.microsoft.com/office/drawing/2014/main" val="1711387128"/>
                    </a:ext>
                  </a:extLst>
                </a:gridCol>
              </a:tblGrid>
              <a:tr h="8229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a:solidFill>
                            <a:schemeClr val="bg1"/>
                          </a:solidFill>
                          <a:latin typeface="+mn-lt"/>
                          <a:ea typeface="+mn-ea"/>
                          <a:cs typeface="+mn-cs"/>
                        </a:rPr>
                        <a:t>Facilitate airspace integration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a:solidFill>
                            <a:schemeClr val="bg1"/>
                          </a:solidFill>
                          <a:latin typeface="+mn-lt"/>
                          <a:ea typeface="+mn-ea"/>
                          <a:cs typeface="+mn-cs"/>
                        </a:rPr>
                        <a:t>Minimize controller workload Minimize disruptions 	</a:t>
                      </a:r>
                    </a:p>
                  </a:txBody>
                  <a:tcPr marL="68853" marR="68853" marT="34426" marB="34426">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58029886"/>
                  </a:ext>
                </a:extLst>
              </a:tr>
            </a:tbl>
          </a:graphicData>
        </a:graphic>
      </p:graphicFrame>
      <p:graphicFrame>
        <p:nvGraphicFramePr>
          <p:cNvPr id="8" name="Table 5">
            <a:extLst>
              <a:ext uri="{FF2B5EF4-FFF2-40B4-BE49-F238E27FC236}">
                <a16:creationId xmlns:a16="http://schemas.microsoft.com/office/drawing/2014/main" id="{53CE3577-CF20-D717-EC23-FC96AC94E7EB}"/>
              </a:ext>
            </a:extLst>
          </p:cNvPr>
          <p:cNvGraphicFramePr>
            <a:graphicFrameLocks/>
          </p:cNvGraphicFramePr>
          <p:nvPr/>
        </p:nvGraphicFramePr>
        <p:xfrm>
          <a:off x="8851452" y="3842276"/>
          <a:ext cx="2910665" cy="558474"/>
        </p:xfrm>
        <a:graphic>
          <a:graphicData uri="http://schemas.openxmlformats.org/drawingml/2006/table">
            <a:tbl>
              <a:tblPr firstRow="1" bandRow="1">
                <a:tableStyleId>{5C22544A-7EE6-4342-B048-85BDC9FD1C3A}</a:tableStyleId>
              </a:tblPr>
              <a:tblGrid>
                <a:gridCol w="2910665">
                  <a:extLst>
                    <a:ext uri="{9D8B030D-6E8A-4147-A177-3AD203B41FA5}">
                      <a16:colId xmlns:a16="http://schemas.microsoft.com/office/drawing/2014/main" val="1711387128"/>
                    </a:ext>
                  </a:extLst>
                </a:gridCol>
              </a:tblGrid>
              <a:tr h="558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a:solidFill>
                            <a:schemeClr val="dk1"/>
                          </a:solidFill>
                          <a:latin typeface="+mn-lt"/>
                          <a:ea typeface="+mn-ea"/>
                          <a:cs typeface="+mn-cs"/>
                        </a:rPr>
                        <a:t>Distribute separation burden Increase safety</a:t>
                      </a:r>
                    </a:p>
                  </a:txBody>
                  <a:tcPr marL="68853" marR="68853" marT="34426" marB="34426">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635724155"/>
                  </a:ext>
                </a:extLst>
              </a:tr>
            </a:tbl>
          </a:graphicData>
        </a:graphic>
      </p:graphicFrame>
      <p:graphicFrame>
        <p:nvGraphicFramePr>
          <p:cNvPr id="13" name="Table 5">
            <a:extLst>
              <a:ext uri="{FF2B5EF4-FFF2-40B4-BE49-F238E27FC236}">
                <a16:creationId xmlns:a16="http://schemas.microsoft.com/office/drawing/2014/main" id="{CA1F33EA-338B-B4B4-6A95-FD34868C0C44}"/>
              </a:ext>
            </a:extLst>
          </p:cNvPr>
          <p:cNvGraphicFramePr>
            <a:graphicFrameLocks/>
          </p:cNvGraphicFramePr>
          <p:nvPr/>
        </p:nvGraphicFramePr>
        <p:xfrm>
          <a:off x="8851452" y="3282198"/>
          <a:ext cx="2910665" cy="558474"/>
        </p:xfrm>
        <a:graphic>
          <a:graphicData uri="http://schemas.openxmlformats.org/drawingml/2006/table">
            <a:tbl>
              <a:tblPr firstRow="1" bandRow="1">
                <a:tableStyleId>{5C22544A-7EE6-4342-B048-85BDC9FD1C3A}</a:tableStyleId>
              </a:tblPr>
              <a:tblGrid>
                <a:gridCol w="2910665">
                  <a:extLst>
                    <a:ext uri="{9D8B030D-6E8A-4147-A177-3AD203B41FA5}">
                      <a16:colId xmlns:a16="http://schemas.microsoft.com/office/drawing/2014/main" val="1711387128"/>
                    </a:ext>
                  </a:extLst>
                </a:gridCol>
              </a:tblGrid>
              <a:tr h="558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a:solidFill>
                            <a:schemeClr val="dk1"/>
                          </a:solidFill>
                          <a:latin typeface="+mn-lt"/>
                          <a:ea typeface="+mn-ea"/>
                          <a:cs typeface="+mn-cs"/>
                        </a:rPr>
                        <a:t>Increase airspace capacity</a:t>
                      </a:r>
                      <a:br>
                        <a:rPr lang="en-US" sz="1500" b="0" i="0" u="none" strike="noStrike" kern="1200" baseline="0">
                          <a:solidFill>
                            <a:schemeClr val="dk1"/>
                          </a:solidFill>
                          <a:latin typeface="+mn-lt"/>
                          <a:ea typeface="+mn-ea"/>
                          <a:cs typeface="+mn-cs"/>
                        </a:rPr>
                      </a:br>
                      <a:r>
                        <a:rPr lang="en-US" sz="1500" b="0" i="0" u="none" strike="noStrike" kern="1200" baseline="0">
                          <a:solidFill>
                            <a:schemeClr val="dk1"/>
                          </a:solidFill>
                          <a:latin typeface="+mn-lt"/>
                          <a:ea typeface="+mn-ea"/>
                          <a:cs typeface="+mn-cs"/>
                        </a:rPr>
                        <a:t>Reduce actionable conflicts</a:t>
                      </a:r>
                    </a:p>
                  </a:txBody>
                  <a:tcPr marL="68853" marR="68853" marT="34426" marB="34426">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260206086"/>
                  </a:ext>
                </a:extLst>
              </a:tr>
            </a:tbl>
          </a:graphicData>
        </a:graphic>
      </p:graphicFrame>
      <p:graphicFrame>
        <p:nvGraphicFramePr>
          <p:cNvPr id="23" name="Table 5">
            <a:extLst>
              <a:ext uri="{FF2B5EF4-FFF2-40B4-BE49-F238E27FC236}">
                <a16:creationId xmlns:a16="http://schemas.microsoft.com/office/drawing/2014/main" id="{D874A446-83AF-0549-0B01-B61CD7D7B757}"/>
              </a:ext>
            </a:extLst>
          </p:cNvPr>
          <p:cNvGraphicFramePr>
            <a:graphicFrameLocks/>
          </p:cNvGraphicFramePr>
          <p:nvPr/>
        </p:nvGraphicFramePr>
        <p:xfrm>
          <a:off x="8851452" y="2722120"/>
          <a:ext cx="2910665" cy="558474"/>
        </p:xfrm>
        <a:graphic>
          <a:graphicData uri="http://schemas.openxmlformats.org/drawingml/2006/table">
            <a:tbl>
              <a:tblPr firstRow="1" bandRow="1">
                <a:tableStyleId>{5C22544A-7EE6-4342-B048-85BDC9FD1C3A}</a:tableStyleId>
              </a:tblPr>
              <a:tblGrid>
                <a:gridCol w="2910665">
                  <a:extLst>
                    <a:ext uri="{9D8B030D-6E8A-4147-A177-3AD203B41FA5}">
                      <a16:colId xmlns:a16="http://schemas.microsoft.com/office/drawing/2014/main" val="1711387128"/>
                    </a:ext>
                  </a:extLst>
                </a:gridCol>
              </a:tblGrid>
              <a:tr h="558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a:solidFill>
                            <a:schemeClr val="dk1"/>
                          </a:solidFill>
                          <a:latin typeface="+mn-lt"/>
                          <a:ea typeface="+mn-ea"/>
                          <a:cs typeface="+mn-cs"/>
                        </a:rPr>
                        <a:t>Minimize disruption </a:t>
                      </a:r>
                      <a:br>
                        <a:rPr lang="en-US" sz="1500" b="0" i="0" u="none" strike="noStrike" kern="1200" baseline="0">
                          <a:solidFill>
                            <a:schemeClr val="dk1"/>
                          </a:solidFill>
                          <a:latin typeface="+mn-lt"/>
                          <a:ea typeface="+mn-ea"/>
                          <a:cs typeface="+mn-cs"/>
                        </a:rPr>
                      </a:br>
                      <a:r>
                        <a:rPr lang="en-US" sz="1500" b="0" i="0" u="none" strike="noStrike" kern="1200" baseline="0">
                          <a:solidFill>
                            <a:schemeClr val="dk1"/>
                          </a:solidFill>
                          <a:latin typeface="+mn-lt"/>
                          <a:ea typeface="+mn-ea"/>
                          <a:cs typeface="+mn-cs"/>
                        </a:rPr>
                        <a:t>to existing operations</a:t>
                      </a:r>
                    </a:p>
                  </a:txBody>
                  <a:tcPr marL="68853" marR="68853" marT="34426" marB="34426">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38751230"/>
                  </a:ext>
                </a:extLst>
              </a:tr>
            </a:tbl>
          </a:graphicData>
        </a:graphic>
      </p:graphicFrame>
      <p:graphicFrame>
        <p:nvGraphicFramePr>
          <p:cNvPr id="24" name="Table 5">
            <a:extLst>
              <a:ext uri="{FF2B5EF4-FFF2-40B4-BE49-F238E27FC236}">
                <a16:creationId xmlns:a16="http://schemas.microsoft.com/office/drawing/2014/main" id="{9296E197-C243-6615-0ECC-FCF84BF6338E}"/>
              </a:ext>
            </a:extLst>
          </p:cNvPr>
          <p:cNvGraphicFramePr>
            <a:graphicFrameLocks/>
          </p:cNvGraphicFramePr>
          <p:nvPr/>
        </p:nvGraphicFramePr>
        <p:xfrm>
          <a:off x="8851452" y="1863679"/>
          <a:ext cx="2910665" cy="856837"/>
        </p:xfrm>
        <a:graphic>
          <a:graphicData uri="http://schemas.openxmlformats.org/drawingml/2006/table">
            <a:tbl>
              <a:tblPr firstRow="1" bandRow="1">
                <a:tableStyleId>{5C22544A-7EE6-4342-B048-85BDC9FD1C3A}</a:tableStyleId>
              </a:tblPr>
              <a:tblGrid>
                <a:gridCol w="2910665">
                  <a:extLst>
                    <a:ext uri="{9D8B030D-6E8A-4147-A177-3AD203B41FA5}">
                      <a16:colId xmlns:a16="http://schemas.microsoft.com/office/drawing/2014/main" val="1711387128"/>
                    </a:ext>
                  </a:extLst>
                </a:gridCol>
              </a:tblGrid>
              <a:tr h="298363">
                <a:tc>
                  <a:txBody>
                    <a:bodyPr/>
                    <a:lstStyle/>
                    <a:p>
                      <a:pPr algn="ctr"/>
                      <a:r>
                        <a:rPr lang="en-US" sz="1500"/>
                        <a:t>Intended Effect</a:t>
                      </a:r>
                    </a:p>
                  </a:txBody>
                  <a:tcPr marL="68853" marR="68853" marT="34426" marB="34426">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0073541"/>
                  </a:ext>
                </a:extLst>
              </a:tr>
              <a:tr h="558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u="none" strike="noStrike" kern="1200" baseline="0">
                          <a:solidFill>
                            <a:schemeClr val="dk1"/>
                          </a:solidFill>
                          <a:latin typeface="+mn-lt"/>
                          <a:ea typeface="+mn-ea"/>
                          <a:cs typeface="+mn-cs"/>
                        </a:rPr>
                        <a:t>Increase predictability, efficiency, stability, and safety 	</a:t>
                      </a:r>
                    </a:p>
                  </a:txBody>
                  <a:tcPr marL="68853" marR="68853" marT="34426" marB="34426">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465681726"/>
                  </a:ext>
                </a:extLst>
              </a:tr>
            </a:tbl>
          </a:graphicData>
        </a:graphic>
      </p:graphicFrame>
    </p:spTree>
    <p:extLst>
      <p:ext uri="{BB962C8B-B14F-4D97-AF65-F5344CB8AC3E}">
        <p14:creationId xmlns:p14="http://schemas.microsoft.com/office/powerpoint/2010/main" val="2495260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10" presetClass="entr" presetSubtype="0"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fade">
                                      <p:cBhvr>
                                        <p:cTn id="10" dur="500"/>
                                        <p:tgtEl>
                                          <p:spTgt spid="95"/>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fade">
                                      <p:cBhvr>
                                        <p:cTn id="18" dur="500"/>
                                        <p:tgtEl>
                                          <p:spTgt spid="100"/>
                                        </p:tgtEl>
                                      </p:cBhvr>
                                    </p:animEffect>
                                  </p:childTnLst>
                                </p:cTn>
                              </p:par>
                              <p:par>
                                <p:cTn id="19" presetID="10"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fade">
                                      <p:cBhvr>
                                        <p:cTn id="21" dur="500"/>
                                        <p:tgtEl>
                                          <p:spTgt spid="97"/>
                                        </p:tgtEl>
                                      </p:cBhvr>
                                    </p:animEffect>
                                  </p:childTnLst>
                                </p:cTn>
                              </p:par>
                              <p:par>
                                <p:cTn id="22" presetID="10"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par>
                                <p:cTn id="30" presetID="10" presetClass="entr" presetSubtype="0" fill="hold"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500"/>
                                        <p:tgtEl>
                                          <p:spTgt spid="101"/>
                                        </p:tgtEl>
                                      </p:cBhvr>
                                    </p:animEffect>
                                  </p:childTnLst>
                                </p:cTn>
                              </p:par>
                              <p:par>
                                <p:cTn id="41" presetID="10" presetClass="entr" presetSubtype="0" fill="hold" nodeType="withEffect">
                                  <p:stCondLst>
                                    <p:cond delay="0"/>
                                  </p:stCondLst>
                                  <p:childTnLst>
                                    <p:set>
                                      <p:cBhvr>
                                        <p:cTn id="42" dur="1" fill="hold">
                                          <p:stCondLst>
                                            <p:cond delay="0"/>
                                          </p:stCondLst>
                                        </p:cTn>
                                        <p:tgtEl>
                                          <p:spTgt spid="102"/>
                                        </p:tgtEl>
                                        <p:attrNameLst>
                                          <p:attrName>style.visibility</p:attrName>
                                        </p:attrNameLst>
                                      </p:cBhvr>
                                      <p:to>
                                        <p:strVal val="visible"/>
                                      </p:to>
                                    </p:set>
                                    <p:animEffect transition="in" filter="fade">
                                      <p:cBhvr>
                                        <p:cTn id="43" dur="500"/>
                                        <p:tgtEl>
                                          <p:spTgt spid="102"/>
                                        </p:tgtEl>
                                      </p:cBhvr>
                                    </p:animEffect>
                                  </p:childTnLst>
                                </p:cTn>
                              </p:par>
                              <p:par>
                                <p:cTn id="44" presetID="10"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nodeType="with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500"/>
                                        <p:tgtEl>
                                          <p:spTgt spid="96"/>
                                        </p:tgtEl>
                                      </p:cBhvr>
                                    </p:animEffect>
                                  </p:childTnLst>
                                </p:cTn>
                              </p:par>
                              <p:par>
                                <p:cTn id="58" presetID="10" presetClass="entr" presetSubtype="0" fill="hold" nodeType="withEffect">
                                  <p:stCondLst>
                                    <p:cond delay="0"/>
                                  </p:stCondLst>
                                  <p:childTnLst>
                                    <p:set>
                                      <p:cBhvr>
                                        <p:cTn id="59" dur="1" fill="hold">
                                          <p:stCondLst>
                                            <p:cond delay="0"/>
                                          </p:stCondLst>
                                        </p:cTn>
                                        <p:tgtEl>
                                          <p:spTgt spid="104"/>
                                        </p:tgtEl>
                                        <p:attrNameLst>
                                          <p:attrName>style.visibility</p:attrName>
                                        </p:attrNameLst>
                                      </p:cBhvr>
                                      <p:to>
                                        <p:strVal val="visible"/>
                                      </p:to>
                                    </p:set>
                                    <p:animEffect transition="in" filter="fade">
                                      <p:cBhvr>
                                        <p:cTn id="60" dur="500"/>
                                        <p:tgtEl>
                                          <p:spTgt spid="104"/>
                                        </p:tgtEl>
                                      </p:cBhvr>
                                    </p:animEffect>
                                  </p:childTnLst>
                                </p:cTn>
                              </p:par>
                              <p:par>
                                <p:cTn id="61" presetID="10" presetClass="entr" presetSubtype="0" fill="hold" nodeType="withEffect">
                                  <p:stCondLst>
                                    <p:cond delay="0"/>
                                  </p:stCondLst>
                                  <p:childTnLst>
                                    <p:set>
                                      <p:cBhvr>
                                        <p:cTn id="62" dur="1" fill="hold">
                                          <p:stCondLst>
                                            <p:cond delay="0"/>
                                          </p:stCondLst>
                                        </p:cTn>
                                        <p:tgtEl>
                                          <p:spTgt spid="171"/>
                                        </p:tgtEl>
                                        <p:attrNameLst>
                                          <p:attrName>style.visibility</p:attrName>
                                        </p:attrNameLst>
                                      </p:cBhvr>
                                      <p:to>
                                        <p:strVal val="visible"/>
                                      </p:to>
                                    </p:set>
                                    <p:animEffect transition="in" filter="fade">
                                      <p:cBhvr>
                                        <p:cTn id="63" dur="500"/>
                                        <p:tgtEl>
                                          <p:spTgt spid="17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78"/>
                                        </p:tgtEl>
                                        <p:attrNameLst>
                                          <p:attrName>style.visibility</p:attrName>
                                        </p:attrNameLst>
                                      </p:cBhvr>
                                      <p:to>
                                        <p:strVal val="visible"/>
                                      </p:to>
                                    </p:set>
                                    <p:animEffect transition="in" filter="fade">
                                      <p:cBhvr>
                                        <p:cTn id="68" dur="500"/>
                                        <p:tgtEl>
                                          <p:spTgt spid="178"/>
                                        </p:tgtEl>
                                      </p:cBhvr>
                                    </p:animEffect>
                                  </p:childTnLst>
                                </p:cTn>
                              </p:par>
                              <p:par>
                                <p:cTn id="69" presetID="10" presetClass="entr" presetSubtype="0" fill="hold" nodeType="withEffect">
                                  <p:stCondLst>
                                    <p:cond delay="0"/>
                                  </p:stCondLst>
                                  <p:childTnLst>
                                    <p:set>
                                      <p:cBhvr>
                                        <p:cTn id="70" dur="1" fill="hold">
                                          <p:stCondLst>
                                            <p:cond delay="0"/>
                                          </p:stCondLst>
                                        </p:cTn>
                                        <p:tgtEl>
                                          <p:spTgt spid="188"/>
                                        </p:tgtEl>
                                        <p:attrNameLst>
                                          <p:attrName>style.visibility</p:attrName>
                                        </p:attrNameLst>
                                      </p:cBhvr>
                                      <p:to>
                                        <p:strVal val="visible"/>
                                      </p:to>
                                    </p:set>
                                    <p:animEffect transition="in" filter="fade">
                                      <p:cBhvr>
                                        <p:cTn id="71" dur="500"/>
                                        <p:tgtEl>
                                          <p:spTgt spid="188"/>
                                        </p:tgtEl>
                                      </p:cBhvr>
                                    </p:animEffect>
                                  </p:childTnLst>
                                </p:cTn>
                              </p:par>
                              <p:par>
                                <p:cTn id="72" presetID="10" presetClass="entr" presetSubtype="0" fill="hold" nodeType="withEffect">
                                  <p:stCondLst>
                                    <p:cond delay="0"/>
                                  </p:stCondLst>
                                  <p:childTnLst>
                                    <p:set>
                                      <p:cBhvr>
                                        <p:cTn id="73" dur="1" fill="hold">
                                          <p:stCondLst>
                                            <p:cond delay="0"/>
                                          </p:stCondLst>
                                        </p:cTn>
                                        <p:tgtEl>
                                          <p:spTgt spid="183"/>
                                        </p:tgtEl>
                                        <p:attrNameLst>
                                          <p:attrName>style.visibility</p:attrName>
                                        </p:attrNameLst>
                                      </p:cBhvr>
                                      <p:to>
                                        <p:strVal val="visible"/>
                                      </p:to>
                                    </p:set>
                                    <p:animEffect transition="in" filter="fade">
                                      <p:cBhvr>
                                        <p:cTn id="74"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27816AD8-DDD2-48B5-98CD-5E5AC252BB99}"/>
              </a:ext>
            </a:extLst>
          </p:cNvPr>
          <p:cNvSpPr/>
          <p:nvPr/>
        </p:nvSpPr>
        <p:spPr>
          <a:xfrm>
            <a:off x="6423635" y="4426753"/>
            <a:ext cx="2007229" cy="2078220"/>
          </a:xfrm>
          <a:custGeom>
            <a:avLst/>
            <a:gdLst>
              <a:gd name="connsiteX0" fmla="*/ 1273234 w 1632049"/>
              <a:gd name="connsiteY0" fmla="*/ 138344 h 1549739"/>
              <a:gd name="connsiteX1" fmla="*/ 347259 w 1632049"/>
              <a:gd name="connsiteY1" fmla="*/ 115194 h 1549739"/>
              <a:gd name="connsiteX2" fmla="*/ 34743 w 1632049"/>
              <a:gd name="connsiteY2" fmla="*/ 1388410 h 1549739"/>
              <a:gd name="connsiteX3" fmla="*/ 1088039 w 1632049"/>
              <a:gd name="connsiteY3" fmla="*/ 1388410 h 1549739"/>
              <a:gd name="connsiteX4" fmla="*/ 1632049 w 1632049"/>
              <a:gd name="connsiteY4" fmla="*/ 80470 h 1549739"/>
              <a:gd name="connsiteX0" fmla="*/ 1273234 w 1632049"/>
              <a:gd name="connsiteY0" fmla="*/ 138344 h 1549739"/>
              <a:gd name="connsiteX1" fmla="*/ 347259 w 1632049"/>
              <a:gd name="connsiteY1" fmla="*/ 115194 h 1549739"/>
              <a:gd name="connsiteX2" fmla="*/ 34743 w 1632049"/>
              <a:gd name="connsiteY2" fmla="*/ 1388410 h 1549739"/>
              <a:gd name="connsiteX3" fmla="*/ 1088039 w 1632049"/>
              <a:gd name="connsiteY3" fmla="*/ 1388410 h 1549739"/>
              <a:gd name="connsiteX4" fmla="*/ 1632049 w 1632049"/>
              <a:gd name="connsiteY4" fmla="*/ 80470 h 1549739"/>
              <a:gd name="connsiteX0" fmla="*/ 1273234 w 1632049"/>
              <a:gd name="connsiteY0" fmla="*/ 112460 h 1523855"/>
              <a:gd name="connsiteX1" fmla="*/ 347259 w 1632049"/>
              <a:gd name="connsiteY1" fmla="*/ 89310 h 1523855"/>
              <a:gd name="connsiteX2" fmla="*/ 34743 w 1632049"/>
              <a:gd name="connsiteY2" fmla="*/ 1362526 h 1523855"/>
              <a:gd name="connsiteX3" fmla="*/ 1088039 w 1632049"/>
              <a:gd name="connsiteY3" fmla="*/ 1362526 h 1523855"/>
              <a:gd name="connsiteX4" fmla="*/ 1632049 w 1632049"/>
              <a:gd name="connsiteY4" fmla="*/ 54586 h 1523855"/>
              <a:gd name="connsiteX0" fmla="*/ 1273234 w 1632049"/>
              <a:gd name="connsiteY0" fmla="*/ 112460 h 1523855"/>
              <a:gd name="connsiteX1" fmla="*/ 347259 w 1632049"/>
              <a:gd name="connsiteY1" fmla="*/ 89310 h 1523855"/>
              <a:gd name="connsiteX2" fmla="*/ 34743 w 1632049"/>
              <a:gd name="connsiteY2" fmla="*/ 1362526 h 1523855"/>
              <a:gd name="connsiteX3" fmla="*/ 1088039 w 1632049"/>
              <a:gd name="connsiteY3" fmla="*/ 1362526 h 1523855"/>
              <a:gd name="connsiteX4" fmla="*/ 1632049 w 1632049"/>
              <a:gd name="connsiteY4" fmla="*/ 54586 h 1523855"/>
              <a:gd name="connsiteX0" fmla="*/ 1273234 w 1632049"/>
              <a:gd name="connsiteY0" fmla="*/ 57874 h 1469269"/>
              <a:gd name="connsiteX1" fmla="*/ 347259 w 1632049"/>
              <a:gd name="connsiteY1" fmla="*/ 34724 h 1469269"/>
              <a:gd name="connsiteX2" fmla="*/ 34743 w 1632049"/>
              <a:gd name="connsiteY2" fmla="*/ 1307940 h 1469269"/>
              <a:gd name="connsiteX3" fmla="*/ 1088039 w 1632049"/>
              <a:gd name="connsiteY3" fmla="*/ 1307940 h 1469269"/>
              <a:gd name="connsiteX4" fmla="*/ 1632049 w 1632049"/>
              <a:gd name="connsiteY4" fmla="*/ 0 h 1469269"/>
              <a:gd name="connsiteX0" fmla="*/ 1287193 w 1646008"/>
              <a:gd name="connsiteY0" fmla="*/ 57874 h 1469269"/>
              <a:gd name="connsiteX1" fmla="*/ 361218 w 1646008"/>
              <a:gd name="connsiteY1" fmla="*/ 34724 h 1469269"/>
              <a:gd name="connsiteX2" fmla="*/ 48702 w 1646008"/>
              <a:gd name="connsiteY2" fmla="*/ 1307940 h 1469269"/>
              <a:gd name="connsiteX3" fmla="*/ 1101998 w 1646008"/>
              <a:gd name="connsiteY3" fmla="*/ 1307940 h 1469269"/>
              <a:gd name="connsiteX4" fmla="*/ 1646008 w 1646008"/>
              <a:gd name="connsiteY4" fmla="*/ 0 h 1469269"/>
              <a:gd name="connsiteX0" fmla="*/ 1346706 w 1705521"/>
              <a:gd name="connsiteY0" fmla="*/ 57874 h 1662535"/>
              <a:gd name="connsiteX1" fmla="*/ 420731 w 1705521"/>
              <a:gd name="connsiteY1" fmla="*/ 34724 h 1662535"/>
              <a:gd name="connsiteX2" fmla="*/ 38767 w 1705521"/>
              <a:gd name="connsiteY2" fmla="*/ 1585732 h 1662535"/>
              <a:gd name="connsiteX3" fmla="*/ 1161511 w 1705521"/>
              <a:gd name="connsiteY3" fmla="*/ 1307940 h 1662535"/>
              <a:gd name="connsiteX4" fmla="*/ 1705521 w 1705521"/>
              <a:gd name="connsiteY4" fmla="*/ 0 h 1662535"/>
              <a:gd name="connsiteX0" fmla="*/ 1346706 w 1705521"/>
              <a:gd name="connsiteY0" fmla="*/ 57874 h 1662535"/>
              <a:gd name="connsiteX1" fmla="*/ 420731 w 1705521"/>
              <a:gd name="connsiteY1" fmla="*/ 34724 h 1662535"/>
              <a:gd name="connsiteX2" fmla="*/ 38767 w 1705521"/>
              <a:gd name="connsiteY2" fmla="*/ 1585732 h 1662535"/>
              <a:gd name="connsiteX3" fmla="*/ 1161511 w 1705521"/>
              <a:gd name="connsiteY3" fmla="*/ 1307940 h 1662535"/>
              <a:gd name="connsiteX4" fmla="*/ 1705521 w 1705521"/>
              <a:gd name="connsiteY4" fmla="*/ 0 h 1662535"/>
              <a:gd name="connsiteX0" fmla="*/ 1307939 w 1666754"/>
              <a:gd name="connsiteY0" fmla="*/ 57874 h 1662535"/>
              <a:gd name="connsiteX1" fmla="*/ 381964 w 1666754"/>
              <a:gd name="connsiteY1" fmla="*/ 34724 h 1662535"/>
              <a:gd name="connsiteX2" fmla="*/ 0 w 1666754"/>
              <a:gd name="connsiteY2" fmla="*/ 1585732 h 1662535"/>
              <a:gd name="connsiteX3" fmla="*/ 1122744 w 1666754"/>
              <a:gd name="connsiteY3" fmla="*/ 1307940 h 1662535"/>
              <a:gd name="connsiteX4" fmla="*/ 1666754 w 1666754"/>
              <a:gd name="connsiteY4" fmla="*/ 0 h 1662535"/>
              <a:gd name="connsiteX0" fmla="*/ 1307939 w 1666754"/>
              <a:gd name="connsiteY0" fmla="*/ 57874 h 1597724"/>
              <a:gd name="connsiteX1" fmla="*/ 381964 w 1666754"/>
              <a:gd name="connsiteY1" fmla="*/ 34724 h 1597724"/>
              <a:gd name="connsiteX2" fmla="*/ 0 w 1666754"/>
              <a:gd name="connsiteY2" fmla="*/ 1585732 h 1597724"/>
              <a:gd name="connsiteX3" fmla="*/ 1122744 w 1666754"/>
              <a:gd name="connsiteY3" fmla="*/ 1307940 h 1597724"/>
              <a:gd name="connsiteX4" fmla="*/ 1666754 w 1666754"/>
              <a:gd name="connsiteY4" fmla="*/ 0 h 1597724"/>
              <a:gd name="connsiteX0" fmla="*/ 1307939 w 1666754"/>
              <a:gd name="connsiteY0" fmla="*/ 57874 h 1585732"/>
              <a:gd name="connsiteX1" fmla="*/ 381964 w 1666754"/>
              <a:gd name="connsiteY1" fmla="*/ 34724 h 1585732"/>
              <a:gd name="connsiteX2" fmla="*/ 0 w 1666754"/>
              <a:gd name="connsiteY2" fmla="*/ 1585732 h 1585732"/>
              <a:gd name="connsiteX3" fmla="*/ 1666754 w 1666754"/>
              <a:gd name="connsiteY3" fmla="*/ 0 h 1585732"/>
              <a:gd name="connsiteX0" fmla="*/ 1307939 w 1666754"/>
              <a:gd name="connsiteY0" fmla="*/ 57874 h 1601758"/>
              <a:gd name="connsiteX1" fmla="*/ 381964 w 1666754"/>
              <a:gd name="connsiteY1" fmla="*/ 34724 h 1601758"/>
              <a:gd name="connsiteX2" fmla="*/ 0 w 1666754"/>
              <a:gd name="connsiteY2" fmla="*/ 1585732 h 1601758"/>
              <a:gd name="connsiteX3" fmla="*/ 1666754 w 1666754"/>
              <a:gd name="connsiteY3" fmla="*/ 0 h 1601758"/>
              <a:gd name="connsiteX0" fmla="*/ 1307939 w 1666754"/>
              <a:gd name="connsiteY0" fmla="*/ 57874 h 1601758"/>
              <a:gd name="connsiteX1" fmla="*/ 381964 w 1666754"/>
              <a:gd name="connsiteY1" fmla="*/ 34724 h 1601758"/>
              <a:gd name="connsiteX2" fmla="*/ 0 w 1666754"/>
              <a:gd name="connsiteY2" fmla="*/ 1585732 h 1601758"/>
              <a:gd name="connsiteX3" fmla="*/ 1666754 w 1666754"/>
              <a:gd name="connsiteY3" fmla="*/ 0 h 1601758"/>
              <a:gd name="connsiteX4" fmla="*/ 1307939 w 1666754"/>
              <a:gd name="connsiteY4" fmla="*/ 57874 h 1601758"/>
              <a:gd name="connsiteX0" fmla="*/ 1666754 w 1666754"/>
              <a:gd name="connsiteY0" fmla="*/ 0 h 1601758"/>
              <a:gd name="connsiteX1" fmla="*/ 381964 w 1666754"/>
              <a:gd name="connsiteY1" fmla="*/ 34724 h 1601758"/>
              <a:gd name="connsiteX2" fmla="*/ 0 w 1666754"/>
              <a:gd name="connsiteY2" fmla="*/ 1585732 h 1601758"/>
              <a:gd name="connsiteX3" fmla="*/ 1666754 w 1666754"/>
              <a:gd name="connsiteY3" fmla="*/ 0 h 1601758"/>
              <a:gd name="connsiteX0" fmla="*/ 4519675 w 4519675"/>
              <a:gd name="connsiteY0" fmla="*/ 362440 h 1964198"/>
              <a:gd name="connsiteX1" fmla="*/ 20631 w 4519675"/>
              <a:gd name="connsiteY1" fmla="*/ 0 h 1964198"/>
              <a:gd name="connsiteX2" fmla="*/ 2852921 w 4519675"/>
              <a:gd name="connsiteY2" fmla="*/ 1948172 h 1964198"/>
              <a:gd name="connsiteX3" fmla="*/ 4519675 w 4519675"/>
              <a:gd name="connsiteY3" fmla="*/ 362440 h 1964198"/>
              <a:gd name="connsiteX0" fmla="*/ 2986439 w 2986439"/>
              <a:gd name="connsiteY0" fmla="*/ 0 h 2001368"/>
              <a:gd name="connsiteX1" fmla="*/ 20631 w 2986439"/>
              <a:gd name="connsiteY1" fmla="*/ 53196 h 2001368"/>
              <a:gd name="connsiteX2" fmla="*/ 2852921 w 2986439"/>
              <a:gd name="connsiteY2" fmla="*/ 2001368 h 2001368"/>
              <a:gd name="connsiteX3" fmla="*/ 2986439 w 2986439"/>
              <a:gd name="connsiteY3" fmla="*/ 0 h 2001368"/>
              <a:gd name="connsiteX0" fmla="*/ 2986439 w 3282661"/>
              <a:gd name="connsiteY0" fmla="*/ 0 h 2001368"/>
              <a:gd name="connsiteX1" fmla="*/ 20631 w 3282661"/>
              <a:gd name="connsiteY1" fmla="*/ 53196 h 2001368"/>
              <a:gd name="connsiteX2" fmla="*/ 2852921 w 3282661"/>
              <a:gd name="connsiteY2" fmla="*/ 2001368 h 2001368"/>
              <a:gd name="connsiteX3" fmla="*/ 2986439 w 3282661"/>
              <a:gd name="connsiteY3" fmla="*/ 0 h 2001368"/>
              <a:gd name="connsiteX0" fmla="*/ 3467845 w 3538221"/>
              <a:gd name="connsiteY0" fmla="*/ 0 h 2038313"/>
              <a:gd name="connsiteX1" fmla="*/ 502037 w 3538221"/>
              <a:gd name="connsiteY1" fmla="*/ 53196 h 2038313"/>
              <a:gd name="connsiteX2" fmla="*/ 0 w 3538221"/>
              <a:gd name="connsiteY2" fmla="*/ 2038313 h 2038313"/>
              <a:gd name="connsiteX3" fmla="*/ 3467845 w 3538221"/>
              <a:gd name="connsiteY3" fmla="*/ 0 h 2038313"/>
              <a:gd name="connsiteX0" fmla="*/ 3467845 w 3467845"/>
              <a:gd name="connsiteY0" fmla="*/ 0 h 2066923"/>
              <a:gd name="connsiteX1" fmla="*/ 502037 w 3467845"/>
              <a:gd name="connsiteY1" fmla="*/ 53196 h 2066923"/>
              <a:gd name="connsiteX2" fmla="*/ 0 w 3467845"/>
              <a:gd name="connsiteY2" fmla="*/ 2038313 h 2066923"/>
              <a:gd name="connsiteX3" fmla="*/ 3467845 w 3467845"/>
              <a:gd name="connsiteY3" fmla="*/ 0 h 2066923"/>
              <a:gd name="connsiteX0" fmla="*/ 3473255 w 3473255"/>
              <a:gd name="connsiteY0" fmla="*/ 0 h 2107897"/>
              <a:gd name="connsiteX1" fmla="*/ 507447 w 3473255"/>
              <a:gd name="connsiteY1" fmla="*/ 53196 h 2107897"/>
              <a:gd name="connsiteX2" fmla="*/ 0 w 3473255"/>
              <a:gd name="connsiteY2" fmla="*/ 2087009 h 2107897"/>
              <a:gd name="connsiteX3" fmla="*/ 3473255 w 3473255"/>
              <a:gd name="connsiteY3" fmla="*/ 0 h 2107897"/>
              <a:gd name="connsiteX0" fmla="*/ 3473255 w 3473255"/>
              <a:gd name="connsiteY0" fmla="*/ 0 h 2103403"/>
              <a:gd name="connsiteX1" fmla="*/ 507447 w 3473255"/>
              <a:gd name="connsiteY1" fmla="*/ 53196 h 2103403"/>
              <a:gd name="connsiteX2" fmla="*/ 0 w 3473255"/>
              <a:gd name="connsiteY2" fmla="*/ 2087009 h 2103403"/>
              <a:gd name="connsiteX3" fmla="*/ 3473255 w 3473255"/>
              <a:gd name="connsiteY3" fmla="*/ 0 h 2103403"/>
              <a:gd name="connsiteX0" fmla="*/ 3473255 w 3473255"/>
              <a:gd name="connsiteY0" fmla="*/ 0 h 2087009"/>
              <a:gd name="connsiteX1" fmla="*/ 507447 w 3473255"/>
              <a:gd name="connsiteY1" fmla="*/ 53196 h 2087009"/>
              <a:gd name="connsiteX2" fmla="*/ 0 w 3473255"/>
              <a:gd name="connsiteY2" fmla="*/ 2087009 h 2087009"/>
              <a:gd name="connsiteX3" fmla="*/ 3473255 w 3473255"/>
              <a:gd name="connsiteY3" fmla="*/ 0 h 2087009"/>
              <a:gd name="connsiteX0" fmla="*/ 3435155 w 3435155"/>
              <a:gd name="connsiteY0" fmla="*/ 0 h 2043467"/>
              <a:gd name="connsiteX1" fmla="*/ 507447 w 3435155"/>
              <a:gd name="connsiteY1" fmla="*/ 9654 h 2043467"/>
              <a:gd name="connsiteX2" fmla="*/ 0 w 3435155"/>
              <a:gd name="connsiteY2" fmla="*/ 2043467 h 2043467"/>
              <a:gd name="connsiteX3" fmla="*/ 3435155 w 3435155"/>
              <a:gd name="connsiteY3" fmla="*/ 0 h 2043467"/>
              <a:gd name="connsiteX0" fmla="*/ 3435155 w 3435155"/>
              <a:gd name="connsiteY0" fmla="*/ 28446 h 2071913"/>
              <a:gd name="connsiteX1" fmla="*/ 529218 w 3435155"/>
              <a:gd name="connsiteY1" fmla="*/ 0 h 2071913"/>
              <a:gd name="connsiteX2" fmla="*/ 0 w 3435155"/>
              <a:gd name="connsiteY2" fmla="*/ 2071913 h 2071913"/>
              <a:gd name="connsiteX3" fmla="*/ 3435155 w 3435155"/>
              <a:gd name="connsiteY3" fmla="*/ 28446 h 2071913"/>
              <a:gd name="connsiteX0" fmla="*/ 3478698 w 3478698"/>
              <a:gd name="connsiteY0" fmla="*/ 28446 h 2071913"/>
              <a:gd name="connsiteX1" fmla="*/ 529218 w 3478698"/>
              <a:gd name="connsiteY1" fmla="*/ 0 h 2071913"/>
              <a:gd name="connsiteX2" fmla="*/ 0 w 3478698"/>
              <a:gd name="connsiteY2" fmla="*/ 2071913 h 2071913"/>
              <a:gd name="connsiteX3" fmla="*/ 3478698 w 3478698"/>
              <a:gd name="connsiteY3" fmla="*/ 28446 h 2071913"/>
              <a:gd name="connsiteX0" fmla="*/ 3478698 w 3478698"/>
              <a:gd name="connsiteY0" fmla="*/ 12117 h 2071913"/>
              <a:gd name="connsiteX1" fmla="*/ 529218 w 3478698"/>
              <a:gd name="connsiteY1" fmla="*/ 0 h 2071913"/>
              <a:gd name="connsiteX2" fmla="*/ 0 w 3478698"/>
              <a:gd name="connsiteY2" fmla="*/ 2071913 h 2071913"/>
              <a:gd name="connsiteX3" fmla="*/ 3478698 w 3478698"/>
              <a:gd name="connsiteY3" fmla="*/ 12117 h 2071913"/>
              <a:gd name="connsiteX0" fmla="*/ 3478698 w 3478698"/>
              <a:gd name="connsiteY0" fmla="*/ 12117 h 2085711"/>
              <a:gd name="connsiteX1" fmla="*/ 529218 w 3478698"/>
              <a:gd name="connsiteY1" fmla="*/ 0 h 2085711"/>
              <a:gd name="connsiteX2" fmla="*/ 0 w 3478698"/>
              <a:gd name="connsiteY2" fmla="*/ 2071913 h 2085711"/>
              <a:gd name="connsiteX3" fmla="*/ 3478698 w 3478698"/>
              <a:gd name="connsiteY3" fmla="*/ 12117 h 2085711"/>
              <a:gd name="connsiteX0" fmla="*/ 3478698 w 3478698"/>
              <a:gd name="connsiteY0" fmla="*/ 12117 h 2081148"/>
              <a:gd name="connsiteX1" fmla="*/ 529218 w 3478698"/>
              <a:gd name="connsiteY1" fmla="*/ 0 h 2081148"/>
              <a:gd name="connsiteX2" fmla="*/ 0 w 3478698"/>
              <a:gd name="connsiteY2" fmla="*/ 2071913 h 2081148"/>
              <a:gd name="connsiteX3" fmla="*/ 3478698 w 3478698"/>
              <a:gd name="connsiteY3" fmla="*/ 12117 h 2081148"/>
              <a:gd name="connsiteX0" fmla="*/ 3478698 w 3478698"/>
              <a:gd name="connsiteY0" fmla="*/ 12117 h 2071913"/>
              <a:gd name="connsiteX1" fmla="*/ 529218 w 3478698"/>
              <a:gd name="connsiteY1" fmla="*/ 0 h 2071913"/>
              <a:gd name="connsiteX2" fmla="*/ 0 w 3478698"/>
              <a:gd name="connsiteY2" fmla="*/ 2071913 h 2071913"/>
              <a:gd name="connsiteX3" fmla="*/ 3478698 w 3478698"/>
              <a:gd name="connsiteY3" fmla="*/ 12117 h 2071913"/>
              <a:gd name="connsiteX0" fmla="*/ 3478698 w 3478698"/>
              <a:gd name="connsiteY0" fmla="*/ 12117 h 2092591"/>
              <a:gd name="connsiteX1" fmla="*/ 529218 w 3478698"/>
              <a:gd name="connsiteY1" fmla="*/ 0 h 2092591"/>
              <a:gd name="connsiteX2" fmla="*/ 0 w 3478698"/>
              <a:gd name="connsiteY2" fmla="*/ 2071913 h 2092591"/>
              <a:gd name="connsiteX3" fmla="*/ 3478698 w 3478698"/>
              <a:gd name="connsiteY3" fmla="*/ 12117 h 2092591"/>
              <a:gd name="connsiteX0" fmla="*/ 3478698 w 3478698"/>
              <a:gd name="connsiteY0" fmla="*/ 12117 h 2092591"/>
              <a:gd name="connsiteX1" fmla="*/ 529218 w 3478698"/>
              <a:gd name="connsiteY1" fmla="*/ 0 h 2092591"/>
              <a:gd name="connsiteX2" fmla="*/ 0 w 3478698"/>
              <a:gd name="connsiteY2" fmla="*/ 2071913 h 2092591"/>
              <a:gd name="connsiteX3" fmla="*/ 3478698 w 3478698"/>
              <a:gd name="connsiteY3" fmla="*/ 12117 h 2092591"/>
              <a:gd name="connsiteX0" fmla="*/ 3478698 w 3478698"/>
              <a:gd name="connsiteY0" fmla="*/ 12117 h 2071913"/>
              <a:gd name="connsiteX1" fmla="*/ 529218 w 3478698"/>
              <a:gd name="connsiteY1" fmla="*/ 0 h 2071913"/>
              <a:gd name="connsiteX2" fmla="*/ 0 w 3478698"/>
              <a:gd name="connsiteY2" fmla="*/ 2071913 h 2071913"/>
              <a:gd name="connsiteX3" fmla="*/ 3478698 w 3478698"/>
              <a:gd name="connsiteY3" fmla="*/ 12117 h 2071913"/>
              <a:gd name="connsiteX0" fmla="*/ 3478698 w 3478698"/>
              <a:gd name="connsiteY0" fmla="*/ 12117 h 2071913"/>
              <a:gd name="connsiteX1" fmla="*/ 529218 w 3478698"/>
              <a:gd name="connsiteY1" fmla="*/ 0 h 2071913"/>
              <a:gd name="connsiteX2" fmla="*/ 0 w 3478698"/>
              <a:gd name="connsiteY2" fmla="*/ 2071913 h 2071913"/>
              <a:gd name="connsiteX3" fmla="*/ 3478698 w 3478698"/>
              <a:gd name="connsiteY3" fmla="*/ 12117 h 2071913"/>
              <a:gd name="connsiteX0" fmla="*/ 3478698 w 3478698"/>
              <a:gd name="connsiteY0" fmla="*/ 12117 h 2071913"/>
              <a:gd name="connsiteX1" fmla="*/ 529218 w 3478698"/>
              <a:gd name="connsiteY1" fmla="*/ 0 h 2071913"/>
              <a:gd name="connsiteX2" fmla="*/ 0 w 3478698"/>
              <a:gd name="connsiteY2" fmla="*/ 2071913 h 2071913"/>
              <a:gd name="connsiteX3" fmla="*/ 3478698 w 3478698"/>
              <a:gd name="connsiteY3" fmla="*/ 12117 h 2071913"/>
              <a:gd name="connsiteX0" fmla="*/ 3478698 w 3478698"/>
              <a:gd name="connsiteY0" fmla="*/ 12117 h 2071913"/>
              <a:gd name="connsiteX1" fmla="*/ 529218 w 3478698"/>
              <a:gd name="connsiteY1" fmla="*/ 0 h 2071913"/>
              <a:gd name="connsiteX2" fmla="*/ 0 w 3478698"/>
              <a:gd name="connsiteY2" fmla="*/ 2071913 h 2071913"/>
              <a:gd name="connsiteX3" fmla="*/ 3478698 w 3478698"/>
              <a:gd name="connsiteY3" fmla="*/ 12117 h 2071913"/>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25401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15797 w 3478698"/>
              <a:gd name="connsiteY1" fmla="*/ 13058 h 2059796"/>
              <a:gd name="connsiteX2" fmla="*/ 0 w 3478698"/>
              <a:gd name="connsiteY2" fmla="*/ 2059796 h 2059796"/>
              <a:gd name="connsiteX3" fmla="*/ 3478698 w 3478698"/>
              <a:gd name="connsiteY3" fmla="*/ 0 h 2059796"/>
              <a:gd name="connsiteX0" fmla="*/ 3478698 w 3478698"/>
              <a:gd name="connsiteY0" fmla="*/ 0 h 2059796"/>
              <a:gd name="connsiteX1" fmla="*/ 915797 w 3478698"/>
              <a:gd name="connsiteY1" fmla="*/ 13058 h 2059796"/>
              <a:gd name="connsiteX2" fmla="*/ 0 w 3478698"/>
              <a:gd name="connsiteY2" fmla="*/ 2059796 h 2059796"/>
              <a:gd name="connsiteX3" fmla="*/ 3478698 w 3478698"/>
              <a:gd name="connsiteY3" fmla="*/ 0 h 2059796"/>
            </a:gdLst>
            <a:ahLst/>
            <a:cxnLst>
              <a:cxn ang="0">
                <a:pos x="connsiteX0" y="connsiteY0"/>
              </a:cxn>
              <a:cxn ang="0">
                <a:pos x="connsiteX1" y="connsiteY1"/>
              </a:cxn>
              <a:cxn ang="0">
                <a:pos x="connsiteX2" y="connsiteY2"/>
              </a:cxn>
              <a:cxn ang="0">
                <a:pos x="connsiteX3" y="connsiteY3"/>
              </a:cxn>
            </a:cxnLst>
            <a:rect l="l" t="t" r="r" b="b"/>
            <a:pathLst>
              <a:path w="3478698" h="2059796">
                <a:moveTo>
                  <a:pt x="3478698" y="0"/>
                </a:moveTo>
                <a:lnTo>
                  <a:pt x="915797" y="13058"/>
                </a:lnTo>
                <a:cubicBezTo>
                  <a:pt x="457898" y="1036427"/>
                  <a:pt x="462700" y="1036427"/>
                  <a:pt x="0" y="2059796"/>
                </a:cubicBezTo>
                <a:cubicBezTo>
                  <a:pt x="2216525" y="2005572"/>
                  <a:pt x="2599242" y="2172096"/>
                  <a:pt x="3478698" y="0"/>
                </a:cubicBezTo>
                <a:close/>
              </a:path>
            </a:pathLst>
          </a:custGeom>
          <a:solidFill>
            <a:srgbClr val="00B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Initial </a:t>
            </a:r>
            <a:b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Applications </a:t>
            </a:r>
            <a:b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for</a:t>
            </a:r>
            <a:b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Operational</a:t>
            </a:r>
            <a:b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Credit</a:t>
            </a:r>
          </a:p>
        </p:txBody>
      </p:sp>
      <p:sp>
        <p:nvSpPr>
          <p:cNvPr id="12" name="Parallelogram 11">
            <a:extLst>
              <a:ext uri="{FF2B5EF4-FFF2-40B4-BE49-F238E27FC236}">
                <a16:creationId xmlns:a16="http://schemas.microsoft.com/office/drawing/2014/main" id="{9C7D4D3D-98A0-4DAD-ABE0-0D9F32FC55BF}"/>
              </a:ext>
            </a:extLst>
          </p:cNvPr>
          <p:cNvSpPr/>
          <p:nvPr/>
        </p:nvSpPr>
        <p:spPr>
          <a:xfrm>
            <a:off x="6951805" y="1088021"/>
            <a:ext cx="2225072" cy="3333378"/>
          </a:xfrm>
          <a:prstGeom prst="parallelogram">
            <a:avLst>
              <a:gd name="adj" fmla="val 33347"/>
            </a:avLst>
          </a:prstGeom>
          <a:solidFill>
            <a:srgbClr val="00B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Digital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Operating Mode</a:t>
            </a:r>
          </a:p>
        </p:txBody>
      </p:sp>
      <p:sp>
        <p:nvSpPr>
          <p:cNvPr id="14" name="Freeform: Shape 13">
            <a:extLst>
              <a:ext uri="{FF2B5EF4-FFF2-40B4-BE49-F238E27FC236}">
                <a16:creationId xmlns:a16="http://schemas.microsoft.com/office/drawing/2014/main" id="{F8AABA56-D7C1-44EC-8C3D-9C113ADBFECE}"/>
              </a:ext>
            </a:extLst>
          </p:cNvPr>
          <p:cNvSpPr/>
          <p:nvPr/>
        </p:nvSpPr>
        <p:spPr>
          <a:xfrm>
            <a:off x="885589" y="1238491"/>
            <a:ext cx="6423949" cy="2569580"/>
          </a:xfrm>
          <a:custGeom>
            <a:avLst/>
            <a:gdLst>
              <a:gd name="connsiteX0" fmla="*/ 182 w 8831665"/>
              <a:gd name="connsiteY0" fmla="*/ 4421529 h 4421529"/>
              <a:gd name="connsiteX1" fmla="*/ 856708 w 8831665"/>
              <a:gd name="connsiteY1" fmla="*/ 3020992 h 4421529"/>
              <a:gd name="connsiteX2" fmla="*/ 5162491 w 8831665"/>
              <a:gd name="connsiteY2" fmla="*/ 2905245 h 4421529"/>
              <a:gd name="connsiteX3" fmla="*/ 8831665 w 8831665"/>
              <a:gd name="connsiteY3" fmla="*/ 0 h 4421529"/>
              <a:gd name="connsiteX0" fmla="*/ 0 w 8831483"/>
              <a:gd name="connsiteY0" fmla="*/ 4421529 h 4421529"/>
              <a:gd name="connsiteX1" fmla="*/ 856526 w 8831483"/>
              <a:gd name="connsiteY1" fmla="*/ 3020992 h 4421529"/>
              <a:gd name="connsiteX2" fmla="*/ 5162309 w 8831483"/>
              <a:gd name="connsiteY2" fmla="*/ 2905245 h 4421529"/>
              <a:gd name="connsiteX3" fmla="*/ 8831483 w 8831483"/>
              <a:gd name="connsiteY3" fmla="*/ 0 h 4421529"/>
              <a:gd name="connsiteX0" fmla="*/ 0 w 8831483"/>
              <a:gd name="connsiteY0" fmla="*/ 4421529 h 4421529"/>
              <a:gd name="connsiteX1" fmla="*/ 1770926 w 8831483"/>
              <a:gd name="connsiteY1" fmla="*/ 3449255 h 4421529"/>
              <a:gd name="connsiteX2" fmla="*/ 5162309 w 8831483"/>
              <a:gd name="connsiteY2" fmla="*/ 2905245 h 4421529"/>
              <a:gd name="connsiteX3" fmla="*/ 8831483 w 8831483"/>
              <a:gd name="connsiteY3" fmla="*/ 0 h 4421529"/>
              <a:gd name="connsiteX0" fmla="*/ 0 w 8831483"/>
              <a:gd name="connsiteY0" fmla="*/ 4421529 h 4421529"/>
              <a:gd name="connsiteX1" fmla="*/ 1770926 w 8831483"/>
              <a:gd name="connsiteY1" fmla="*/ 3449255 h 4421529"/>
              <a:gd name="connsiteX2" fmla="*/ 6146157 w 8831483"/>
              <a:gd name="connsiteY2" fmla="*/ 2986268 h 4421529"/>
              <a:gd name="connsiteX3" fmla="*/ 8831483 w 8831483"/>
              <a:gd name="connsiteY3" fmla="*/ 0 h 4421529"/>
              <a:gd name="connsiteX0" fmla="*/ 0 w 8831483"/>
              <a:gd name="connsiteY0" fmla="*/ 4421529 h 4421529"/>
              <a:gd name="connsiteX1" fmla="*/ 1770926 w 8831483"/>
              <a:gd name="connsiteY1" fmla="*/ 3449255 h 4421529"/>
              <a:gd name="connsiteX2" fmla="*/ 6146157 w 8831483"/>
              <a:gd name="connsiteY2" fmla="*/ 2986268 h 4421529"/>
              <a:gd name="connsiteX3" fmla="*/ 8831483 w 8831483"/>
              <a:gd name="connsiteY3" fmla="*/ 0 h 4421529"/>
              <a:gd name="connsiteX0" fmla="*/ 0 w 8831483"/>
              <a:gd name="connsiteY0" fmla="*/ 4421529 h 4421529"/>
              <a:gd name="connsiteX1" fmla="*/ 1770926 w 8831483"/>
              <a:gd name="connsiteY1" fmla="*/ 3449255 h 4421529"/>
              <a:gd name="connsiteX2" fmla="*/ 6146157 w 8831483"/>
              <a:gd name="connsiteY2" fmla="*/ 2986268 h 4421529"/>
              <a:gd name="connsiteX3" fmla="*/ 8831483 w 8831483"/>
              <a:gd name="connsiteY3" fmla="*/ 0 h 4421529"/>
              <a:gd name="connsiteX0" fmla="*/ 0 w 8831483"/>
              <a:gd name="connsiteY0" fmla="*/ 4421529 h 4421529"/>
              <a:gd name="connsiteX1" fmla="*/ 2488798 w 8831483"/>
              <a:gd name="connsiteY1" fmla="*/ 3379624 h 4421529"/>
              <a:gd name="connsiteX2" fmla="*/ 6146157 w 8831483"/>
              <a:gd name="connsiteY2" fmla="*/ 2986268 h 4421529"/>
              <a:gd name="connsiteX3" fmla="*/ 8831483 w 8831483"/>
              <a:gd name="connsiteY3" fmla="*/ 0 h 4421529"/>
              <a:gd name="connsiteX0" fmla="*/ 0 w 8831483"/>
              <a:gd name="connsiteY0" fmla="*/ 4421529 h 4421529"/>
              <a:gd name="connsiteX1" fmla="*/ 2488798 w 8831483"/>
              <a:gd name="connsiteY1" fmla="*/ 3379624 h 4421529"/>
              <a:gd name="connsiteX2" fmla="*/ 6146157 w 8831483"/>
              <a:gd name="connsiteY2" fmla="*/ 2986268 h 4421529"/>
              <a:gd name="connsiteX3" fmla="*/ 8831483 w 8831483"/>
              <a:gd name="connsiteY3" fmla="*/ 0 h 4421529"/>
              <a:gd name="connsiteX0" fmla="*/ 0 w 8864872"/>
              <a:gd name="connsiteY0" fmla="*/ 3864487 h 3864487"/>
              <a:gd name="connsiteX1" fmla="*/ 2522187 w 8864872"/>
              <a:gd name="connsiteY1" fmla="*/ 3379624 h 3864487"/>
              <a:gd name="connsiteX2" fmla="*/ 6179546 w 8864872"/>
              <a:gd name="connsiteY2" fmla="*/ 2986268 h 3864487"/>
              <a:gd name="connsiteX3" fmla="*/ 8864872 w 8864872"/>
              <a:gd name="connsiteY3" fmla="*/ 0 h 3864487"/>
              <a:gd name="connsiteX0" fmla="*/ 0 w 8864872"/>
              <a:gd name="connsiteY0" fmla="*/ 3864487 h 3864487"/>
              <a:gd name="connsiteX1" fmla="*/ 2522187 w 8864872"/>
              <a:gd name="connsiteY1" fmla="*/ 3379624 h 3864487"/>
              <a:gd name="connsiteX2" fmla="*/ 6179546 w 8864872"/>
              <a:gd name="connsiteY2" fmla="*/ 2986268 h 3864487"/>
              <a:gd name="connsiteX3" fmla="*/ 8864872 w 8864872"/>
              <a:gd name="connsiteY3" fmla="*/ 0 h 3864487"/>
            </a:gdLst>
            <a:ahLst/>
            <a:cxnLst>
              <a:cxn ang="0">
                <a:pos x="connsiteX0" y="connsiteY0"/>
              </a:cxn>
              <a:cxn ang="0">
                <a:pos x="connsiteX1" y="connsiteY1"/>
              </a:cxn>
              <a:cxn ang="0">
                <a:pos x="connsiteX2" y="connsiteY2"/>
              </a:cxn>
              <a:cxn ang="0">
                <a:pos x="connsiteX3" y="connsiteY3"/>
              </a:cxn>
            </a:cxnLst>
            <a:rect l="l" t="t" r="r" b="b"/>
            <a:pathLst>
              <a:path w="8864872" h="3864487">
                <a:moveTo>
                  <a:pt x="0" y="3864487"/>
                </a:moveTo>
                <a:cubicBezTo>
                  <a:pt x="518931" y="3348996"/>
                  <a:pt x="1525651" y="3386733"/>
                  <a:pt x="2522187" y="3379624"/>
                </a:cubicBezTo>
                <a:cubicBezTo>
                  <a:pt x="3518723" y="3372515"/>
                  <a:pt x="4850387" y="3489767"/>
                  <a:pt x="6179546" y="2986268"/>
                </a:cubicBezTo>
                <a:cubicBezTo>
                  <a:pt x="7508705" y="2482769"/>
                  <a:pt x="8042105" y="1536539"/>
                  <a:pt x="8864872" y="0"/>
                </a:cubicBezTo>
              </a:path>
            </a:pathLst>
          </a:custGeom>
          <a:ln w="76200">
            <a:solidFill>
              <a:schemeClr val="tx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8EF22A00-F9C1-4C90-A43E-16EF361C1533}"/>
              </a:ext>
            </a:extLst>
          </p:cNvPr>
          <p:cNvSpPr txBox="1"/>
          <p:nvPr/>
        </p:nvSpPr>
        <p:spPr>
          <a:xfrm>
            <a:off x="1209113" y="1880014"/>
            <a:ext cx="4514682" cy="95410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Foundation for a </a:t>
            </a:r>
            <a:br>
              <a:rPr kumimoji="0" lang="en-US" sz="28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br>
            <a:r>
              <a:rPr kumimoji="0" lang="en-US" sz="28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Digital Operating Mode</a:t>
            </a:r>
          </a:p>
        </p:txBody>
      </p:sp>
      <p:grpSp>
        <p:nvGrpSpPr>
          <p:cNvPr id="33" name="Group 32">
            <a:extLst>
              <a:ext uri="{FF2B5EF4-FFF2-40B4-BE49-F238E27FC236}">
                <a16:creationId xmlns:a16="http://schemas.microsoft.com/office/drawing/2014/main" id="{F1C4D64B-1342-45F6-A066-8A0203876E17}"/>
              </a:ext>
            </a:extLst>
          </p:cNvPr>
          <p:cNvGrpSpPr/>
          <p:nvPr/>
        </p:nvGrpSpPr>
        <p:grpSpPr>
          <a:xfrm>
            <a:off x="8787990" y="1220341"/>
            <a:ext cx="3239784" cy="2859594"/>
            <a:chOff x="7847248" y="1328205"/>
            <a:chExt cx="3239784" cy="2859594"/>
          </a:xfrm>
        </p:grpSpPr>
        <p:sp>
          <p:nvSpPr>
            <p:cNvPr id="16" name="TextBox 15">
              <a:extLst>
                <a:ext uri="{FF2B5EF4-FFF2-40B4-BE49-F238E27FC236}">
                  <a16:creationId xmlns:a16="http://schemas.microsoft.com/office/drawing/2014/main" id="{E0629080-260F-49D8-ADCB-DDB89030C8E3}"/>
                </a:ext>
              </a:extLst>
            </p:cNvPr>
            <p:cNvSpPr txBox="1"/>
            <p:nvPr/>
          </p:nvSpPr>
          <p:spPr>
            <a:xfrm>
              <a:off x="7847248" y="3849245"/>
              <a:ext cx="1871090"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ＭＳ Ｐゴシック" pitchFamily="-109" charset="-128"/>
                </a:rPr>
                <a:t>Benign Applications</a:t>
              </a:r>
            </a:p>
          </p:txBody>
        </p:sp>
        <p:sp>
          <p:nvSpPr>
            <p:cNvPr id="19" name="TextBox 18">
              <a:extLst>
                <a:ext uri="{FF2B5EF4-FFF2-40B4-BE49-F238E27FC236}">
                  <a16:creationId xmlns:a16="http://schemas.microsoft.com/office/drawing/2014/main" id="{88AB8B54-AB88-4121-BA75-DE946B981829}"/>
                </a:ext>
              </a:extLst>
            </p:cNvPr>
            <p:cNvSpPr txBox="1"/>
            <p:nvPr/>
          </p:nvSpPr>
          <p:spPr>
            <a:xfrm>
              <a:off x="7959699" y="3218985"/>
              <a:ext cx="3127333"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ＭＳ Ｐゴシック" pitchFamily="-109" charset="-128"/>
                </a:rPr>
                <a:t>Increasing Complexity</a:t>
              </a:r>
            </a:p>
          </p:txBody>
        </p:sp>
        <p:sp>
          <p:nvSpPr>
            <p:cNvPr id="20" name="TextBox 19">
              <a:extLst>
                <a:ext uri="{FF2B5EF4-FFF2-40B4-BE49-F238E27FC236}">
                  <a16:creationId xmlns:a16="http://schemas.microsoft.com/office/drawing/2014/main" id="{D94D382C-48A3-4CF7-885A-E43BE08967B8}"/>
                </a:ext>
              </a:extLst>
            </p:cNvPr>
            <p:cNvSpPr txBox="1"/>
            <p:nvPr/>
          </p:nvSpPr>
          <p:spPr>
            <a:xfrm>
              <a:off x="8236135" y="1958465"/>
              <a:ext cx="262311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ＭＳ Ｐゴシック" pitchFamily="-109" charset="-128"/>
                </a:rPr>
                <a:t>Accelerated Adoption</a:t>
              </a:r>
            </a:p>
          </p:txBody>
        </p:sp>
        <p:sp>
          <p:nvSpPr>
            <p:cNvPr id="21" name="TextBox 20">
              <a:extLst>
                <a:ext uri="{FF2B5EF4-FFF2-40B4-BE49-F238E27FC236}">
                  <a16:creationId xmlns:a16="http://schemas.microsoft.com/office/drawing/2014/main" id="{09DD4F24-F06E-4D7F-A90D-C4096A8D577D}"/>
                </a:ext>
              </a:extLst>
            </p:cNvPr>
            <p:cNvSpPr txBox="1"/>
            <p:nvPr/>
          </p:nvSpPr>
          <p:spPr>
            <a:xfrm>
              <a:off x="8115355" y="2588725"/>
              <a:ext cx="2406042"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ＭＳ Ｐゴシック" pitchFamily="-109" charset="-128"/>
                </a:rPr>
                <a:t>Services Expansion</a:t>
              </a:r>
            </a:p>
          </p:txBody>
        </p:sp>
        <p:sp>
          <p:nvSpPr>
            <p:cNvPr id="22" name="TextBox 21">
              <a:extLst>
                <a:ext uri="{FF2B5EF4-FFF2-40B4-BE49-F238E27FC236}">
                  <a16:creationId xmlns:a16="http://schemas.microsoft.com/office/drawing/2014/main" id="{758A7446-0193-4DA0-A076-39EC70467295}"/>
                </a:ext>
              </a:extLst>
            </p:cNvPr>
            <p:cNvSpPr txBox="1"/>
            <p:nvPr/>
          </p:nvSpPr>
          <p:spPr>
            <a:xfrm>
              <a:off x="8385623" y="1328205"/>
              <a:ext cx="2623110"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ＭＳ Ｐゴシック" pitchFamily="-109" charset="-128"/>
                </a:rPr>
                <a:t>Continuing Innovation</a:t>
              </a:r>
            </a:p>
          </p:txBody>
        </p:sp>
      </p:grpSp>
      <p:grpSp>
        <p:nvGrpSpPr>
          <p:cNvPr id="32" name="Group 31">
            <a:extLst>
              <a:ext uri="{FF2B5EF4-FFF2-40B4-BE49-F238E27FC236}">
                <a16:creationId xmlns:a16="http://schemas.microsoft.com/office/drawing/2014/main" id="{6BEA8170-8EA7-4A03-8B2E-437BDD793411}"/>
              </a:ext>
            </a:extLst>
          </p:cNvPr>
          <p:cNvGrpSpPr/>
          <p:nvPr/>
        </p:nvGrpSpPr>
        <p:grpSpPr>
          <a:xfrm>
            <a:off x="8334806" y="4847086"/>
            <a:ext cx="3343106" cy="1107617"/>
            <a:chOff x="7445258" y="4629206"/>
            <a:chExt cx="3343106" cy="1107617"/>
          </a:xfrm>
        </p:grpSpPr>
        <p:sp>
          <p:nvSpPr>
            <p:cNvPr id="29" name="TextBox 28">
              <a:extLst>
                <a:ext uri="{FF2B5EF4-FFF2-40B4-BE49-F238E27FC236}">
                  <a16:creationId xmlns:a16="http://schemas.microsoft.com/office/drawing/2014/main" id="{057455FD-052F-49E3-8004-5F98DDE8135B}"/>
                </a:ext>
              </a:extLst>
            </p:cNvPr>
            <p:cNvSpPr txBox="1"/>
            <p:nvPr/>
          </p:nvSpPr>
          <p:spPr>
            <a:xfrm>
              <a:off x="7445258" y="5429046"/>
              <a:ext cx="3127333"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ＭＳ Ｐゴシック" pitchFamily="-109" charset="-128"/>
                </a:rPr>
                <a:t>Applications under VFR</a:t>
              </a:r>
            </a:p>
          </p:txBody>
        </p:sp>
        <p:sp>
          <p:nvSpPr>
            <p:cNvPr id="30" name="TextBox 29">
              <a:extLst>
                <a:ext uri="{FF2B5EF4-FFF2-40B4-BE49-F238E27FC236}">
                  <a16:creationId xmlns:a16="http://schemas.microsoft.com/office/drawing/2014/main" id="{7779A7B0-A4A1-4A91-97B7-928F716C9253}"/>
                </a:ext>
              </a:extLst>
            </p:cNvPr>
            <p:cNvSpPr txBox="1"/>
            <p:nvPr/>
          </p:nvSpPr>
          <p:spPr>
            <a:xfrm>
              <a:off x="7661031" y="4629206"/>
              <a:ext cx="3127333"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ＭＳ Ｐゴシック" pitchFamily="-109" charset="-128"/>
                </a:rPr>
                <a:t>Applications under IFR</a:t>
              </a:r>
            </a:p>
          </p:txBody>
        </p:sp>
      </p:grpSp>
      <p:sp>
        <p:nvSpPr>
          <p:cNvPr id="9" name="Parallelogram 8">
            <a:extLst>
              <a:ext uri="{FF2B5EF4-FFF2-40B4-BE49-F238E27FC236}">
                <a16:creationId xmlns:a16="http://schemas.microsoft.com/office/drawing/2014/main" id="{43163A19-EAE8-4799-8B29-9F5C18152683}"/>
              </a:ext>
            </a:extLst>
          </p:cNvPr>
          <p:cNvSpPr/>
          <p:nvPr/>
        </p:nvSpPr>
        <p:spPr>
          <a:xfrm>
            <a:off x="3675088" y="3738491"/>
            <a:ext cx="3427795" cy="682907"/>
          </a:xfrm>
          <a:prstGeom prst="parallelogram">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Regulations Development</a:t>
            </a:r>
          </a:p>
        </p:txBody>
      </p:sp>
      <p:sp>
        <p:nvSpPr>
          <p:cNvPr id="4" name="Parallelogram 3">
            <a:extLst>
              <a:ext uri="{FF2B5EF4-FFF2-40B4-BE49-F238E27FC236}">
                <a16:creationId xmlns:a16="http://schemas.microsoft.com/office/drawing/2014/main" id="{F8107206-0A5C-4D0C-99E2-012B078837B0}"/>
              </a:ext>
            </a:extLst>
          </p:cNvPr>
          <p:cNvSpPr/>
          <p:nvPr/>
        </p:nvSpPr>
        <p:spPr>
          <a:xfrm>
            <a:off x="2539670" y="4433946"/>
            <a:ext cx="2112535" cy="682907"/>
          </a:xfrm>
          <a:prstGeom prst="parallelogram">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Standards Development</a:t>
            </a:r>
          </a:p>
        </p:txBody>
      </p:sp>
      <p:sp>
        <p:nvSpPr>
          <p:cNvPr id="10" name="Parallelogram 9">
            <a:extLst>
              <a:ext uri="{FF2B5EF4-FFF2-40B4-BE49-F238E27FC236}">
                <a16:creationId xmlns:a16="http://schemas.microsoft.com/office/drawing/2014/main" id="{61891009-BC0E-4076-B186-AE0FC05CC596}"/>
              </a:ext>
            </a:extLst>
          </p:cNvPr>
          <p:cNvSpPr/>
          <p:nvPr/>
        </p:nvSpPr>
        <p:spPr>
          <a:xfrm>
            <a:off x="4454329" y="4433946"/>
            <a:ext cx="2478667" cy="682907"/>
          </a:xfrm>
          <a:prstGeom prst="parallelogram">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Compliance Development</a:t>
            </a:r>
          </a:p>
        </p:txBody>
      </p:sp>
      <p:sp>
        <p:nvSpPr>
          <p:cNvPr id="6" name="Parallelogram 5">
            <a:extLst>
              <a:ext uri="{FF2B5EF4-FFF2-40B4-BE49-F238E27FC236}">
                <a16:creationId xmlns:a16="http://schemas.microsoft.com/office/drawing/2014/main" id="{81AED48F-E9E8-4C07-95F9-A6B644AE63F3}"/>
              </a:ext>
            </a:extLst>
          </p:cNvPr>
          <p:cNvSpPr/>
          <p:nvPr/>
        </p:nvSpPr>
        <p:spPr>
          <a:xfrm>
            <a:off x="3102838" y="5116009"/>
            <a:ext cx="1918987" cy="682907"/>
          </a:xfrm>
          <a:prstGeom prst="parallelogram">
            <a:avLst/>
          </a:prstGeom>
          <a:solidFill>
            <a:schemeClr val="accent4">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Critical Infrastructure</a:t>
            </a:r>
          </a:p>
        </p:txBody>
      </p:sp>
      <p:sp>
        <p:nvSpPr>
          <p:cNvPr id="8" name="Parallelogram 7">
            <a:extLst>
              <a:ext uri="{FF2B5EF4-FFF2-40B4-BE49-F238E27FC236}">
                <a16:creationId xmlns:a16="http://schemas.microsoft.com/office/drawing/2014/main" id="{E0118C98-6217-4EEA-B293-C0400FBB6113}"/>
              </a:ext>
            </a:extLst>
          </p:cNvPr>
          <p:cNvSpPr/>
          <p:nvPr/>
        </p:nvSpPr>
        <p:spPr>
          <a:xfrm>
            <a:off x="1525425" y="5116009"/>
            <a:ext cx="1728968" cy="682907"/>
          </a:xfrm>
          <a:prstGeom prst="parallelogram">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Performance R&amp;D</a:t>
            </a:r>
          </a:p>
        </p:txBody>
      </p:sp>
      <p:sp>
        <p:nvSpPr>
          <p:cNvPr id="26" name="Parallelogram 25">
            <a:extLst>
              <a:ext uri="{FF2B5EF4-FFF2-40B4-BE49-F238E27FC236}">
                <a16:creationId xmlns:a16="http://schemas.microsoft.com/office/drawing/2014/main" id="{80771B7D-B0CA-4803-85E3-CA4E8487C18F}"/>
              </a:ext>
            </a:extLst>
          </p:cNvPr>
          <p:cNvSpPr/>
          <p:nvPr/>
        </p:nvSpPr>
        <p:spPr>
          <a:xfrm>
            <a:off x="4841217" y="5116009"/>
            <a:ext cx="1918987" cy="682907"/>
          </a:xfrm>
          <a:prstGeom prst="parallelogram">
            <a:avLst/>
          </a:prstGeom>
          <a:solidFill>
            <a:schemeClr val="accent4">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Capability Maturation</a:t>
            </a:r>
          </a:p>
        </p:txBody>
      </p:sp>
      <p:sp>
        <p:nvSpPr>
          <p:cNvPr id="3" name="Parallelogram 2">
            <a:extLst>
              <a:ext uri="{FF2B5EF4-FFF2-40B4-BE49-F238E27FC236}">
                <a16:creationId xmlns:a16="http://schemas.microsoft.com/office/drawing/2014/main" id="{D8B0E719-2D55-4DCA-BF93-F58B96FC41B4}"/>
              </a:ext>
            </a:extLst>
          </p:cNvPr>
          <p:cNvSpPr/>
          <p:nvPr/>
        </p:nvSpPr>
        <p:spPr>
          <a:xfrm>
            <a:off x="677047" y="5822065"/>
            <a:ext cx="2106592" cy="682907"/>
          </a:xfrm>
          <a:prstGeom prst="parallelogram">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Community Building</a:t>
            </a:r>
          </a:p>
        </p:txBody>
      </p:sp>
      <p:sp>
        <p:nvSpPr>
          <p:cNvPr id="5" name="Parallelogram 4">
            <a:extLst>
              <a:ext uri="{FF2B5EF4-FFF2-40B4-BE49-F238E27FC236}">
                <a16:creationId xmlns:a16="http://schemas.microsoft.com/office/drawing/2014/main" id="{770BF3E1-0A26-4109-90FD-DB0EF05DAB32}"/>
              </a:ext>
            </a:extLst>
          </p:cNvPr>
          <p:cNvSpPr/>
          <p:nvPr/>
        </p:nvSpPr>
        <p:spPr>
          <a:xfrm>
            <a:off x="4475429" y="5822065"/>
            <a:ext cx="2106592" cy="682907"/>
          </a:xfrm>
          <a:prstGeom prst="parallelogram">
            <a:avLst/>
          </a:prstGeom>
          <a:solidFill>
            <a:schemeClr val="accent4">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Information Services</a:t>
            </a:r>
          </a:p>
        </p:txBody>
      </p:sp>
      <p:sp>
        <p:nvSpPr>
          <p:cNvPr id="7" name="Parallelogram 6">
            <a:extLst>
              <a:ext uri="{FF2B5EF4-FFF2-40B4-BE49-F238E27FC236}">
                <a16:creationId xmlns:a16="http://schemas.microsoft.com/office/drawing/2014/main" id="{7362BBE3-2A48-4B3B-AA9F-36E211E6EED2}"/>
              </a:ext>
            </a:extLst>
          </p:cNvPr>
          <p:cNvSpPr/>
          <p:nvPr/>
        </p:nvSpPr>
        <p:spPr>
          <a:xfrm>
            <a:off x="2576238" y="5822065"/>
            <a:ext cx="2106592" cy="682907"/>
          </a:xfrm>
          <a:prstGeom prst="parallelogram">
            <a:avLst/>
          </a:prstGeom>
          <a:solidFill>
            <a:schemeClr val="accent4">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Early Applications</a:t>
            </a:r>
          </a:p>
        </p:txBody>
      </p:sp>
      <p:sp>
        <p:nvSpPr>
          <p:cNvPr id="11" name="Arrow: Striped Right 10">
            <a:extLst>
              <a:ext uri="{FF2B5EF4-FFF2-40B4-BE49-F238E27FC236}">
                <a16:creationId xmlns:a16="http://schemas.microsoft.com/office/drawing/2014/main" id="{8692E88A-9596-452B-A274-2C00C857E0E2}"/>
              </a:ext>
            </a:extLst>
          </p:cNvPr>
          <p:cNvSpPr/>
          <p:nvPr/>
        </p:nvSpPr>
        <p:spPr>
          <a:xfrm rot="16801864">
            <a:off x="8059367" y="1257396"/>
            <a:ext cx="595193" cy="431179"/>
          </a:xfrm>
          <a:prstGeom prst="stripedRightArrow">
            <a:avLst>
              <a:gd name="adj1" fmla="val 56035"/>
              <a:gd name="adj2" fmla="val 59713"/>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itle 16">
            <a:extLst>
              <a:ext uri="{FF2B5EF4-FFF2-40B4-BE49-F238E27FC236}">
                <a16:creationId xmlns:a16="http://schemas.microsoft.com/office/drawing/2014/main" id="{CC219B22-53CB-4EEC-93A0-285BDAE606B9}"/>
              </a:ext>
            </a:extLst>
          </p:cNvPr>
          <p:cNvSpPr>
            <a:spLocks noGrp="1"/>
          </p:cNvSpPr>
          <p:nvPr>
            <p:ph type="title"/>
          </p:nvPr>
        </p:nvSpPr>
        <p:spPr/>
        <p:txBody>
          <a:bodyPr/>
          <a:lstStyle/>
          <a:p>
            <a:r>
              <a:rPr lang="en-US" sz="2800" b="0">
                <a:solidFill>
                  <a:schemeClr val="bg1"/>
                </a:solidFill>
                <a:latin typeface="Gobold Thin" panose="02000500000000000000" pitchFamily="2" charset="0"/>
              </a:rPr>
              <a:t>A Path Forward</a:t>
            </a:r>
            <a:endParaRPr lang="en-US"/>
          </a:p>
        </p:txBody>
      </p:sp>
      <p:sp>
        <p:nvSpPr>
          <p:cNvPr id="27" name="Parallelogram 26">
            <a:extLst>
              <a:ext uri="{FF2B5EF4-FFF2-40B4-BE49-F238E27FC236}">
                <a16:creationId xmlns:a16="http://schemas.microsoft.com/office/drawing/2014/main" id="{601CCA55-5606-414C-A616-39DE9ACA16FF}"/>
              </a:ext>
            </a:extLst>
          </p:cNvPr>
          <p:cNvSpPr/>
          <p:nvPr/>
        </p:nvSpPr>
        <p:spPr>
          <a:xfrm>
            <a:off x="327897" y="989118"/>
            <a:ext cx="1226583" cy="480130"/>
          </a:xfrm>
          <a:prstGeom prst="parallelogram">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Plan</a:t>
            </a:r>
          </a:p>
        </p:txBody>
      </p:sp>
      <p:sp>
        <p:nvSpPr>
          <p:cNvPr id="28" name="Parallelogram 27">
            <a:extLst>
              <a:ext uri="{FF2B5EF4-FFF2-40B4-BE49-F238E27FC236}">
                <a16:creationId xmlns:a16="http://schemas.microsoft.com/office/drawing/2014/main" id="{CE43C7EA-2FFA-4E1B-AF70-00673C4161D0}"/>
              </a:ext>
            </a:extLst>
          </p:cNvPr>
          <p:cNvSpPr/>
          <p:nvPr/>
        </p:nvSpPr>
        <p:spPr>
          <a:xfrm>
            <a:off x="1468925" y="989118"/>
            <a:ext cx="1226583" cy="480130"/>
          </a:xfrm>
          <a:prstGeom prst="parallelogram">
            <a:avLst/>
          </a:prstGeom>
          <a:solidFill>
            <a:schemeClr val="accent4">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Build</a:t>
            </a:r>
          </a:p>
        </p:txBody>
      </p:sp>
      <p:sp>
        <p:nvSpPr>
          <p:cNvPr id="31" name="Parallelogram 30">
            <a:extLst>
              <a:ext uri="{FF2B5EF4-FFF2-40B4-BE49-F238E27FC236}">
                <a16:creationId xmlns:a16="http://schemas.microsoft.com/office/drawing/2014/main" id="{A2F8E9B3-B0EF-40B8-8B02-C53D7C24B42E}"/>
              </a:ext>
            </a:extLst>
          </p:cNvPr>
          <p:cNvSpPr/>
          <p:nvPr/>
        </p:nvSpPr>
        <p:spPr>
          <a:xfrm>
            <a:off x="2627497" y="989118"/>
            <a:ext cx="1226583" cy="480130"/>
          </a:xfrm>
          <a:prstGeom prst="parallelogram">
            <a:avLst/>
          </a:prstGeom>
          <a:solidFill>
            <a:srgbClr val="00B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Apply</a:t>
            </a:r>
          </a:p>
        </p:txBody>
      </p:sp>
    </p:spTree>
    <p:extLst>
      <p:ext uri="{BB962C8B-B14F-4D97-AF65-F5344CB8AC3E}">
        <p14:creationId xmlns:p14="http://schemas.microsoft.com/office/powerpoint/2010/main" val="258942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250"/>
                                        <p:tgtEl>
                                          <p:spTgt spid="27"/>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250"/>
                                        <p:tgtEl>
                                          <p:spTgt spid="28"/>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250"/>
                                        <p:tgtEl>
                                          <p:spTgt spid="31"/>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25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250"/>
                                        <p:tgtEl>
                                          <p:spTgt spid="7"/>
                                        </p:tgtEl>
                                      </p:cBhvr>
                                    </p:animEffect>
                                  </p:childTnLst>
                                </p:cTn>
                              </p:par>
                            </p:childTnLst>
                          </p:cTn>
                        </p:par>
                        <p:par>
                          <p:cTn id="25" fill="hold">
                            <p:stCondLst>
                              <p:cond delay="25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250"/>
                                        <p:tgtEl>
                                          <p:spTgt spid="5"/>
                                        </p:tgtEl>
                                      </p:cBhvr>
                                    </p:animEffect>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25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250"/>
                                        <p:tgtEl>
                                          <p:spTgt spid="8"/>
                                        </p:tgtEl>
                                      </p:cBhvr>
                                    </p:animEffect>
                                  </p:childTnLst>
                                </p:cTn>
                              </p:par>
                            </p:childTnLst>
                          </p:cTn>
                        </p:par>
                        <p:par>
                          <p:cTn id="38" fill="hold">
                            <p:stCondLst>
                              <p:cond delay="25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250"/>
                                        <p:tgtEl>
                                          <p:spTgt spid="6"/>
                                        </p:tgtEl>
                                      </p:cBhvr>
                                    </p:animEffect>
                                  </p:childTnLst>
                                </p:cTn>
                              </p:par>
                            </p:childTnLst>
                          </p:cTn>
                        </p:par>
                        <p:par>
                          <p:cTn id="42" fill="hold">
                            <p:stCondLst>
                              <p:cond delay="5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250"/>
                                        <p:tgtEl>
                                          <p:spTgt spid="4"/>
                                        </p:tgtEl>
                                      </p:cBhvr>
                                    </p:animEffect>
                                  </p:childTnLst>
                                </p:cTn>
                              </p:par>
                            </p:childTnLst>
                          </p:cTn>
                        </p:par>
                        <p:par>
                          <p:cTn id="46" fill="hold">
                            <p:stCondLst>
                              <p:cond delay="750"/>
                            </p:stCondLst>
                            <p:childTnLst>
                              <p:par>
                                <p:cTn id="47" presetID="22" presetClass="entr" presetSubtype="4"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25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down)">
                                      <p:cBhvr>
                                        <p:cTn id="54" dur="500"/>
                                        <p:tgtEl>
                                          <p:spTgt spid="18"/>
                                        </p:tgtEl>
                                      </p:cBhvr>
                                    </p:animEffect>
                                  </p:childTnLst>
                                </p:cTn>
                              </p:par>
                            </p:childTnLst>
                          </p:cTn>
                        </p:par>
                        <p:par>
                          <p:cTn id="55" fill="hold">
                            <p:stCondLst>
                              <p:cond delay="500"/>
                            </p:stCondLst>
                            <p:childTnLst>
                              <p:par>
                                <p:cTn id="56" presetID="22" presetClass="entr" presetSubtype="4"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500"/>
                                        <p:tgtEl>
                                          <p:spTgt spid="32"/>
                                        </p:tgtEl>
                                      </p:cBhvr>
                                    </p:animEffect>
                                  </p:childTnLst>
                                </p:cTn>
                              </p:par>
                            </p:childTnLst>
                          </p:cTn>
                        </p:par>
                        <p:par>
                          <p:cTn id="59" fill="hold">
                            <p:stCondLst>
                              <p:cond delay="1000"/>
                            </p:stCondLst>
                            <p:childTnLst>
                              <p:par>
                                <p:cTn id="60" presetID="22" presetClass="entr" presetSubtype="4"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25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down)">
                                      <p:cBhvr>
                                        <p:cTn id="67" dur="500"/>
                                        <p:tgtEl>
                                          <p:spTgt spid="12"/>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down)">
                                      <p:cBhvr>
                                        <p:cTn id="71" dur="500"/>
                                        <p:tgtEl>
                                          <p:spTgt spid="33"/>
                                        </p:tgtEl>
                                      </p:cBhvr>
                                    </p:animEffect>
                                  </p:childTnLst>
                                </p:cTn>
                              </p:par>
                            </p:childTnLst>
                          </p:cTn>
                        </p:par>
                        <p:par>
                          <p:cTn id="72" fill="hold">
                            <p:stCondLst>
                              <p:cond delay="1000"/>
                            </p:stCondLst>
                            <p:childTnLst>
                              <p:par>
                                <p:cTn id="73" presetID="1"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childTnLst>
                          </p:cTn>
                        </p:par>
                        <p:par>
                          <p:cTn id="75" fill="hold">
                            <p:stCondLst>
                              <p:cond delay="1000"/>
                            </p:stCondLst>
                            <p:childTnLst>
                              <p:par>
                                <p:cTn id="76" presetID="22" presetClass="entr" presetSubtype="4"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down)">
                                      <p:cBhvr>
                                        <p:cTn id="78" dur="500"/>
                                        <p:tgtEl>
                                          <p:spTgt spid="14"/>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down)">
                                      <p:cBhvr>
                                        <p:cTn id="8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4" grpId="0" animBg="1"/>
      <p:bldP spid="15" grpId="0"/>
      <p:bldP spid="9" grpId="0" animBg="1"/>
      <p:bldP spid="4" grpId="0" animBg="1"/>
      <p:bldP spid="10" grpId="0" animBg="1"/>
      <p:bldP spid="6" grpId="0" animBg="1"/>
      <p:bldP spid="8" grpId="0" animBg="1"/>
      <p:bldP spid="26" grpId="0" animBg="1"/>
      <p:bldP spid="3" grpId="0" animBg="1"/>
      <p:bldP spid="5" grpId="0" animBg="1"/>
      <p:bldP spid="7" grpId="0" animBg="1"/>
      <p:bldP spid="11" grpId="0" animBg="1"/>
      <p:bldP spid="27" grpId="0" animBg="1"/>
      <p:bldP spid="28" grpId="0" animBg="1"/>
      <p:bldP spid="3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F32499-4205-403B-B493-5DC476F2AEE9}"/>
              </a:ext>
            </a:extLst>
          </p:cNvPr>
          <p:cNvSpPr txBox="1"/>
          <p:nvPr/>
        </p:nvSpPr>
        <p:spPr>
          <a:xfrm>
            <a:off x="8595137" y="1547543"/>
            <a:ext cx="3091070" cy="163121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rPr>
              <a:t>Thank You!</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hlinkClick r:id="rId3"/>
              </a:rPr>
              <a:t>David.Wing@nasa.gov</a:t>
            </a:r>
            <a:endParaRPr kumimoji="0" lang="en-US" sz="14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itchFamily="-109" charset="0"/>
              <a:ea typeface="ＭＳ Ｐゴシック" pitchFamily="-109" charset="-128"/>
            </a:endParaRPr>
          </a:p>
        </p:txBody>
      </p:sp>
      <p:grpSp>
        <p:nvGrpSpPr>
          <p:cNvPr id="6" name="Group 5">
            <a:extLst>
              <a:ext uri="{FF2B5EF4-FFF2-40B4-BE49-F238E27FC236}">
                <a16:creationId xmlns:a16="http://schemas.microsoft.com/office/drawing/2014/main" id="{689B6418-A988-452F-8A38-552DCA3B4FC9}"/>
              </a:ext>
            </a:extLst>
          </p:cNvPr>
          <p:cNvGrpSpPr/>
          <p:nvPr/>
        </p:nvGrpSpPr>
        <p:grpSpPr>
          <a:xfrm>
            <a:off x="8595137" y="3534242"/>
            <a:ext cx="3154477" cy="2783341"/>
            <a:chOff x="8595137" y="3777209"/>
            <a:chExt cx="3154477" cy="2783341"/>
          </a:xfrm>
        </p:grpSpPr>
        <p:pic>
          <p:nvPicPr>
            <p:cNvPr id="18" name="Picture 17">
              <a:extLst>
                <a:ext uri="{FF2B5EF4-FFF2-40B4-BE49-F238E27FC236}">
                  <a16:creationId xmlns:a16="http://schemas.microsoft.com/office/drawing/2014/main" id="{ED90F4C8-233F-4DE7-A708-0C53A7C6D6B6}"/>
                </a:ext>
              </a:extLst>
            </p:cNvPr>
            <p:cNvPicPr>
              <a:picLocks noChangeAspect="1"/>
            </p:cNvPicPr>
            <p:nvPr/>
          </p:nvPicPr>
          <p:blipFill rotWithShape="1">
            <a:blip r:embed="rId4"/>
            <a:srcRect l="37573" r="39929" b="32232"/>
            <a:stretch/>
          </p:blipFill>
          <p:spPr>
            <a:xfrm>
              <a:off x="9033520" y="3777209"/>
              <a:ext cx="2214304" cy="2092863"/>
            </a:xfrm>
            <a:prstGeom prst="rect">
              <a:avLst/>
            </a:prstGeom>
          </p:spPr>
        </p:pic>
        <p:sp>
          <p:nvSpPr>
            <p:cNvPr id="7" name="TextBox 6">
              <a:extLst>
                <a:ext uri="{FF2B5EF4-FFF2-40B4-BE49-F238E27FC236}">
                  <a16:creationId xmlns:a16="http://schemas.microsoft.com/office/drawing/2014/main" id="{D6FB0B3D-14DE-4D47-8662-6B7208B30B13}"/>
                </a:ext>
              </a:extLst>
            </p:cNvPr>
            <p:cNvSpPr txBox="1"/>
            <p:nvPr/>
          </p:nvSpPr>
          <p:spPr>
            <a:xfrm>
              <a:off x="8595137" y="5960386"/>
              <a:ext cx="3154477" cy="60016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itchFamily="-109" charset="0"/>
                  <a:ea typeface="ＭＳ Ｐゴシック" pitchFamily="-109" charset="-128"/>
                </a:rPr>
                <a:t>Use this QR code to access a </a:t>
              </a:r>
              <a:br>
                <a:rPr kumimoji="0" lang="en-US" sz="1100" b="0"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1100" b="0" i="0" u="none" strike="noStrike" kern="1200" cap="none" spc="0" normalizeH="0" baseline="0" noProof="0">
                  <a:ln>
                    <a:noFill/>
                  </a:ln>
                  <a:solidFill>
                    <a:prstClr val="black"/>
                  </a:solidFill>
                  <a:effectLst/>
                  <a:uLnTx/>
                  <a:uFillTx/>
                  <a:latin typeface="Arial" pitchFamily="-109" charset="0"/>
                  <a:ea typeface="ＭＳ Ｐゴシック" pitchFamily="-109" charset="-128"/>
                </a:rPr>
                <a:t>2022 NASA publication describing </a:t>
              </a:r>
              <a:br>
                <a:rPr kumimoji="0" lang="en-US" sz="1100" b="0" i="0" u="none" strike="noStrike" kern="1200" cap="none" spc="0" normalizeH="0" baseline="0" noProof="0">
                  <a:ln>
                    <a:noFill/>
                  </a:ln>
                  <a:solidFill>
                    <a:prstClr val="black"/>
                  </a:solidFill>
                  <a:effectLst/>
                  <a:uLnTx/>
                  <a:uFillTx/>
                  <a:latin typeface="Arial" pitchFamily="-109" charset="0"/>
                  <a:ea typeface="ＭＳ Ｐゴシック" pitchFamily="-109" charset="-128"/>
                </a:rPr>
              </a:br>
              <a:r>
                <a:rPr kumimoji="0" lang="en-US" sz="1100" b="0" i="0" u="none" strike="noStrike" kern="1200" cap="none" spc="0" normalizeH="0" baseline="0" noProof="0">
                  <a:ln>
                    <a:noFill/>
                  </a:ln>
                  <a:solidFill>
                    <a:prstClr val="black"/>
                  </a:solidFill>
                  <a:effectLst/>
                  <a:uLnTx/>
                  <a:uFillTx/>
                  <a:latin typeface="Arial" pitchFamily="-109" charset="0"/>
                  <a:ea typeface="ＭＳ Ｐゴシック" pitchFamily="-109" charset="-128"/>
                </a:rPr>
                <a:t>the concept framework in greater detail.</a:t>
              </a:r>
            </a:p>
          </p:txBody>
        </p:sp>
      </p:grpSp>
      <p:grpSp>
        <p:nvGrpSpPr>
          <p:cNvPr id="8" name="Group 7">
            <a:extLst>
              <a:ext uri="{FF2B5EF4-FFF2-40B4-BE49-F238E27FC236}">
                <a16:creationId xmlns:a16="http://schemas.microsoft.com/office/drawing/2014/main" id="{8F0CECCF-8175-45C4-8BAE-D1F905D5A35C}"/>
              </a:ext>
            </a:extLst>
          </p:cNvPr>
          <p:cNvGrpSpPr/>
          <p:nvPr/>
        </p:nvGrpSpPr>
        <p:grpSpPr>
          <a:xfrm>
            <a:off x="0" y="1547543"/>
            <a:ext cx="8480072" cy="4770040"/>
            <a:chOff x="0" y="1547543"/>
            <a:chExt cx="8480072" cy="4770040"/>
          </a:xfrm>
        </p:grpSpPr>
        <p:pic>
          <p:nvPicPr>
            <p:cNvPr id="25" name="Picture 24">
              <a:extLst>
                <a:ext uri="{FF2B5EF4-FFF2-40B4-BE49-F238E27FC236}">
                  <a16:creationId xmlns:a16="http://schemas.microsoft.com/office/drawing/2014/main" id="{7DF6924F-7D69-4AE4-BE4F-6B6A9CA305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547543"/>
              <a:ext cx="8480072" cy="4770040"/>
            </a:xfrm>
            <a:prstGeom prst="rect">
              <a:avLst/>
            </a:prstGeom>
          </p:spPr>
        </p:pic>
        <p:pic>
          <p:nvPicPr>
            <p:cNvPr id="5" name="Picture 4" descr="A picture containing diagram&#10;&#10;Description automatically generated">
              <a:extLst>
                <a:ext uri="{FF2B5EF4-FFF2-40B4-BE49-F238E27FC236}">
                  <a16:creationId xmlns:a16="http://schemas.microsoft.com/office/drawing/2014/main" id="{24878D2C-050F-422F-8184-9C5ACA33A9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65" y="4978389"/>
              <a:ext cx="1271871" cy="1271871"/>
            </a:xfrm>
            <a:prstGeom prst="rect">
              <a:avLst/>
            </a:prstGeom>
          </p:spPr>
        </p:pic>
      </p:grpSp>
      <p:sp>
        <p:nvSpPr>
          <p:cNvPr id="10" name="TextBox 9">
            <a:extLst>
              <a:ext uri="{FF2B5EF4-FFF2-40B4-BE49-F238E27FC236}">
                <a16:creationId xmlns:a16="http://schemas.microsoft.com/office/drawing/2014/main" id="{F4A2D07C-C9EC-C7E0-DBD1-088E5A4B6D21}"/>
              </a:ext>
            </a:extLst>
          </p:cNvPr>
          <p:cNvSpPr txBox="1"/>
          <p:nvPr/>
        </p:nvSpPr>
        <p:spPr>
          <a:xfrm>
            <a:off x="192823" y="255917"/>
            <a:ext cx="9803054" cy="646331"/>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i="0" u="none" strike="noStrike" kern="1200" cap="none" spc="0" normalizeH="0" baseline="0" noProof="0" dirty="0">
                <a:ln>
                  <a:noFill/>
                </a:ln>
                <a:effectLst/>
                <a:uLnTx/>
                <a:uFillTx/>
                <a:ea typeface="ＭＳ Ｐゴシック" pitchFamily="-109" charset="-128"/>
              </a:rPr>
              <a:t>DECO: Digitally Enabled Cooperative Operations</a:t>
            </a:r>
          </a:p>
        </p:txBody>
      </p:sp>
      <p:sp>
        <p:nvSpPr>
          <p:cNvPr id="2" name="TextBox 1">
            <a:extLst>
              <a:ext uri="{FF2B5EF4-FFF2-40B4-BE49-F238E27FC236}">
                <a16:creationId xmlns:a16="http://schemas.microsoft.com/office/drawing/2014/main" id="{59A4F545-6483-0AA8-A99C-FC33B91F8B7A}"/>
              </a:ext>
            </a:extLst>
          </p:cNvPr>
          <p:cNvSpPr txBox="1"/>
          <p:nvPr/>
        </p:nvSpPr>
        <p:spPr>
          <a:xfrm>
            <a:off x="6656123" y="6102139"/>
            <a:ext cx="1823949" cy="215444"/>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itchFamily="-109" charset="0"/>
                <a:ea typeface="ＭＳ Ｐゴシック" pitchFamily="-109" charset="-128"/>
              </a:rPr>
              <a:t>Graphic by R. Neale</a:t>
            </a:r>
          </a:p>
        </p:txBody>
      </p:sp>
      <p:sp>
        <p:nvSpPr>
          <p:cNvPr id="9" name="TextBox 8">
            <a:extLst>
              <a:ext uri="{FF2B5EF4-FFF2-40B4-BE49-F238E27FC236}">
                <a16:creationId xmlns:a16="http://schemas.microsoft.com/office/drawing/2014/main" id="{BA7894AB-20C3-D220-BA9C-171C35D65C52}"/>
              </a:ext>
            </a:extLst>
          </p:cNvPr>
          <p:cNvSpPr txBox="1"/>
          <p:nvPr/>
        </p:nvSpPr>
        <p:spPr>
          <a:xfrm>
            <a:off x="312615" y="958558"/>
            <a:ext cx="8870461"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ea typeface="ＭＳ Ｐゴシック"/>
              </a:rPr>
              <a:t>Exploring a New Digitally Enabled Operating Mode to Complement VFR and IFR</a:t>
            </a:r>
            <a:endParaRPr kumimoji="0" lang="en-US" sz="1800" b="0" i="0" u="none" strike="noStrike" kern="1200" cap="none" spc="0" normalizeH="0" baseline="0" noProof="0" dirty="0">
              <a:ln>
                <a:noFill/>
              </a:ln>
              <a:effectLst/>
              <a:uLnTx/>
              <a:uFillTx/>
              <a:ea typeface="ＭＳ Ｐゴシック" pitchFamily="-109" charset="-128"/>
            </a:endParaRPr>
          </a:p>
        </p:txBody>
      </p:sp>
    </p:spTree>
    <p:extLst>
      <p:ext uri="{BB962C8B-B14F-4D97-AF65-F5344CB8AC3E}">
        <p14:creationId xmlns:p14="http://schemas.microsoft.com/office/powerpoint/2010/main" val="2053613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Curved Down 11">
            <a:extLst>
              <a:ext uri="{FF2B5EF4-FFF2-40B4-BE49-F238E27FC236}">
                <a16:creationId xmlns:a16="http://schemas.microsoft.com/office/drawing/2014/main" id="{04BBFA26-8568-B503-2518-4BF083DC51B8}"/>
              </a:ext>
            </a:extLst>
          </p:cNvPr>
          <p:cNvSpPr/>
          <p:nvPr/>
        </p:nvSpPr>
        <p:spPr>
          <a:xfrm rot="1412534">
            <a:off x="10177538" y="1460499"/>
            <a:ext cx="1208440" cy="62036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Slide Number Placeholder 1">
            <a:extLst>
              <a:ext uri="{FF2B5EF4-FFF2-40B4-BE49-F238E27FC236}">
                <a16:creationId xmlns:a16="http://schemas.microsoft.com/office/drawing/2014/main" id="{4248CC6B-F1C7-F742-1A91-404709A7D84E}"/>
              </a:ext>
            </a:extLst>
          </p:cNvPr>
          <p:cNvSpPr>
            <a:spLocks noGrp="1"/>
          </p:cNvSpPr>
          <p:nvPr>
            <p:ph type="sldNum" sz="quarter" idx="12"/>
          </p:nvPr>
        </p:nvSpPr>
        <p:spPr/>
        <p:txBody>
          <a:bodyPr/>
          <a:lstStyle/>
          <a:p>
            <a:fld id="{330EA680-D336-4FF7-8B7A-9848BB0A1C32}" type="slidenum">
              <a:rPr lang="en-US" smtClean="0"/>
              <a:t>43</a:t>
            </a:fld>
            <a:endParaRPr lang="en-US"/>
          </a:p>
        </p:txBody>
      </p:sp>
      <p:sp>
        <p:nvSpPr>
          <p:cNvPr id="4" name="TextBox 3">
            <a:extLst>
              <a:ext uri="{FF2B5EF4-FFF2-40B4-BE49-F238E27FC236}">
                <a16:creationId xmlns:a16="http://schemas.microsoft.com/office/drawing/2014/main" id="{61E8AF8C-A7E1-E343-3BD9-934D53E8C950}"/>
              </a:ext>
            </a:extLst>
          </p:cNvPr>
          <p:cNvSpPr txBox="1"/>
          <p:nvPr/>
        </p:nvSpPr>
        <p:spPr>
          <a:xfrm>
            <a:off x="201007" y="1449377"/>
            <a:ext cx="6804532" cy="3416320"/>
          </a:xfrm>
          <a:prstGeom prst="rect">
            <a:avLst/>
          </a:prstGeom>
          <a:noFill/>
        </p:spPr>
        <p:txBody>
          <a:bodyPr wrap="square" rtlCol="0">
            <a:spAutoFit/>
          </a:bodyPr>
          <a:lstStyle/>
          <a:p>
            <a:pPr marL="285750" indent="-285750">
              <a:buFont typeface="Arial" panose="020B0604020202020204" pitchFamily="34" charset="0"/>
              <a:buChar char="•"/>
            </a:pPr>
            <a:r>
              <a:rPr lang="en-US" dirty="0">
                <a:cs typeface="Helvetica" panose="020B0604020202020204" pitchFamily="34" charset="0"/>
              </a:rPr>
              <a:t>Building thought leaders in innovation and aviation </a:t>
            </a:r>
          </a:p>
          <a:p>
            <a:pPr marL="285750" indent="-285750">
              <a:buFont typeface="Arial" panose="020B0604020202020204" pitchFamily="34" charset="0"/>
              <a:buChar char="•"/>
            </a:pPr>
            <a:r>
              <a:rPr lang="en-US" dirty="0">
                <a:cs typeface="Helvetica" panose="020B0604020202020204" pitchFamily="34" charset="0"/>
              </a:rPr>
              <a:t>Addressing battery safety, sustainability, energy density</a:t>
            </a:r>
          </a:p>
          <a:p>
            <a:pPr marL="285750" indent="-285750">
              <a:buFont typeface="Arial" panose="020B0604020202020204" pitchFamily="34" charset="0"/>
              <a:buChar char="•"/>
            </a:pPr>
            <a:r>
              <a:rPr lang="en-US" dirty="0">
                <a:cs typeface="Helvetica" panose="020B0604020202020204" pitchFamily="34" charset="0"/>
              </a:rPr>
              <a:t>Preventing catastrophic battery failure in flight </a:t>
            </a:r>
          </a:p>
          <a:p>
            <a:pPr marL="285750" indent="-285750">
              <a:buFont typeface="Arial" panose="020B0604020202020204" pitchFamily="34" charset="0"/>
              <a:buChar char="•"/>
            </a:pPr>
            <a:r>
              <a:rPr lang="en-US" dirty="0">
                <a:cs typeface="Helvetica" panose="020B0604020202020204" pitchFamily="34" charset="0"/>
              </a:rPr>
              <a:t>Power beaming for rapid recharge to ensure safe flight and landing</a:t>
            </a:r>
          </a:p>
          <a:p>
            <a:pPr marL="285750" indent="-285750">
              <a:buFont typeface="Arial" panose="020B0604020202020204" pitchFamily="34" charset="0"/>
              <a:buChar char="•"/>
            </a:pPr>
            <a:r>
              <a:rPr lang="en-US" dirty="0">
                <a:cs typeface="Helvetica" panose="020B0604020202020204" pitchFamily="34" charset="0"/>
              </a:rPr>
              <a:t>Developing technology to ensure safe, stable and reliable delivery no matter geographical location </a:t>
            </a:r>
          </a:p>
          <a:p>
            <a:pPr marL="285750" indent="-285750">
              <a:buFont typeface="Arial" panose="020B0604020202020204" pitchFamily="34" charset="0"/>
              <a:buChar char="•"/>
            </a:pPr>
            <a:r>
              <a:rPr lang="en-US" dirty="0">
                <a:cs typeface="Helvetica" panose="020B0604020202020204" pitchFamily="34" charset="0"/>
              </a:rPr>
              <a:t>Sustainability focus on alternative fuels and positive environmental impact through flight</a:t>
            </a:r>
          </a:p>
          <a:p>
            <a:pPr marL="285750" indent="-285750">
              <a:buFont typeface="Arial" panose="020B0604020202020204" pitchFamily="34" charset="0"/>
              <a:buChar char="•"/>
            </a:pPr>
            <a:r>
              <a:rPr lang="en-US" dirty="0">
                <a:cs typeface="Helvetica" panose="020B0604020202020204" pitchFamily="34" charset="0"/>
              </a:rPr>
              <a:t>Creating reliable aviation services in the event of natural disasters and emergency response </a:t>
            </a:r>
          </a:p>
          <a:p>
            <a:pPr marL="285750" indent="-285750">
              <a:buFont typeface="Arial" panose="020B0604020202020204" pitchFamily="34" charset="0"/>
              <a:buChar char="•"/>
            </a:pPr>
            <a:endParaRPr lang="en-US" dirty="0">
              <a:cs typeface="Helvetica" panose="020B0604020202020204" pitchFamily="34" charset="0"/>
            </a:endParaRPr>
          </a:p>
          <a:p>
            <a:pPr marL="285750" indent="-285750">
              <a:buFont typeface="Arial" panose="020B0604020202020204" pitchFamily="34" charset="0"/>
              <a:buChar char="•"/>
            </a:pPr>
            <a:endParaRPr lang="en-US" dirty="0">
              <a:cs typeface="Helvetica" panose="020B0604020202020204" pitchFamily="34" charset="0"/>
            </a:endParaRPr>
          </a:p>
        </p:txBody>
      </p:sp>
      <p:sp>
        <p:nvSpPr>
          <p:cNvPr id="8" name="Title 2">
            <a:extLst>
              <a:ext uri="{FF2B5EF4-FFF2-40B4-BE49-F238E27FC236}">
                <a16:creationId xmlns:a16="http://schemas.microsoft.com/office/drawing/2014/main" id="{935BE302-7A47-230F-4437-5022216C0F28}"/>
              </a:ext>
            </a:extLst>
          </p:cNvPr>
          <p:cNvSpPr>
            <a:spLocks noGrp="1"/>
          </p:cNvSpPr>
          <p:nvPr>
            <p:ph type="title"/>
          </p:nvPr>
        </p:nvSpPr>
        <p:spPr>
          <a:xfrm>
            <a:off x="401538" y="281271"/>
            <a:ext cx="10058400" cy="512762"/>
          </a:xfrm>
        </p:spPr>
        <p:txBody>
          <a:bodyPr>
            <a:noAutofit/>
          </a:bodyPr>
          <a:lstStyle/>
          <a:p>
            <a:r>
              <a:rPr lang="en-US" sz="3600" b="0" dirty="0">
                <a:latin typeface="+mn-lt"/>
              </a:rPr>
              <a:t>Inspiring discovery and invigorating change</a:t>
            </a:r>
          </a:p>
        </p:txBody>
      </p:sp>
      <p:sp>
        <p:nvSpPr>
          <p:cNvPr id="9" name="TextBox 8">
            <a:extLst>
              <a:ext uri="{FF2B5EF4-FFF2-40B4-BE49-F238E27FC236}">
                <a16:creationId xmlns:a16="http://schemas.microsoft.com/office/drawing/2014/main" id="{9F58A7B0-3769-2467-DA17-AEF20B26A743}"/>
              </a:ext>
            </a:extLst>
          </p:cNvPr>
          <p:cNvSpPr txBox="1"/>
          <p:nvPr/>
        </p:nvSpPr>
        <p:spPr>
          <a:xfrm>
            <a:off x="402928" y="961983"/>
            <a:ext cx="11861388"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Transformative ideas – Innovative thinkers – Revolutionary impact</a:t>
            </a:r>
          </a:p>
        </p:txBody>
      </p:sp>
      <p:pic>
        <p:nvPicPr>
          <p:cNvPr id="20" name="Picture 19">
            <a:extLst>
              <a:ext uri="{FF2B5EF4-FFF2-40B4-BE49-F238E27FC236}">
                <a16:creationId xmlns:a16="http://schemas.microsoft.com/office/drawing/2014/main" id="{BC8758BC-0929-A394-D7B6-C735F41E4FDA}"/>
              </a:ext>
            </a:extLst>
          </p:cNvPr>
          <p:cNvPicPr>
            <a:picLocks noChangeAspect="1"/>
          </p:cNvPicPr>
          <p:nvPr/>
        </p:nvPicPr>
        <p:blipFill>
          <a:blip r:embed="rId3"/>
          <a:stretch>
            <a:fillRect/>
          </a:stretch>
        </p:blipFill>
        <p:spPr>
          <a:xfrm>
            <a:off x="4427084" y="4266888"/>
            <a:ext cx="3392542" cy="2402255"/>
          </a:xfrm>
          <a:prstGeom prst="rect">
            <a:avLst/>
          </a:prstGeom>
        </p:spPr>
      </p:pic>
      <p:grpSp>
        <p:nvGrpSpPr>
          <p:cNvPr id="3" name="Group 2">
            <a:extLst>
              <a:ext uri="{FF2B5EF4-FFF2-40B4-BE49-F238E27FC236}">
                <a16:creationId xmlns:a16="http://schemas.microsoft.com/office/drawing/2014/main" id="{D6D3BA27-606A-279F-958F-46BBA3022233}"/>
              </a:ext>
            </a:extLst>
          </p:cNvPr>
          <p:cNvGrpSpPr/>
          <p:nvPr/>
        </p:nvGrpSpPr>
        <p:grpSpPr>
          <a:xfrm>
            <a:off x="8096655" y="4168069"/>
            <a:ext cx="4095345" cy="2689931"/>
            <a:chOff x="8083334" y="1154162"/>
            <a:chExt cx="4058371" cy="2410671"/>
          </a:xfrm>
        </p:grpSpPr>
        <p:pic>
          <p:nvPicPr>
            <p:cNvPr id="15" name="Picture 14">
              <a:extLst>
                <a:ext uri="{FF2B5EF4-FFF2-40B4-BE49-F238E27FC236}">
                  <a16:creationId xmlns:a16="http://schemas.microsoft.com/office/drawing/2014/main" id="{90E44CA1-9350-920C-018E-A8B0D671E652}"/>
                </a:ext>
              </a:extLst>
            </p:cNvPr>
            <p:cNvPicPr>
              <a:picLocks noChangeAspect="1"/>
            </p:cNvPicPr>
            <p:nvPr/>
          </p:nvPicPr>
          <p:blipFill>
            <a:blip r:embed="rId4"/>
            <a:stretch>
              <a:fillRect/>
            </a:stretch>
          </p:blipFill>
          <p:spPr>
            <a:xfrm>
              <a:off x="10654736" y="1169629"/>
              <a:ext cx="1380620" cy="1344203"/>
            </a:xfrm>
            <a:prstGeom prst="rect">
              <a:avLst/>
            </a:prstGeom>
            <a:effectLst>
              <a:softEdge rad="127000"/>
            </a:effectLst>
          </p:spPr>
        </p:pic>
        <p:pic>
          <p:nvPicPr>
            <p:cNvPr id="17" name="Picture 16">
              <a:extLst>
                <a:ext uri="{FF2B5EF4-FFF2-40B4-BE49-F238E27FC236}">
                  <a16:creationId xmlns:a16="http://schemas.microsoft.com/office/drawing/2014/main" id="{E4D59F5F-4735-BA60-E875-E31F3F326DB3}"/>
                </a:ext>
              </a:extLst>
            </p:cNvPr>
            <p:cNvPicPr>
              <a:picLocks noChangeAspect="1"/>
            </p:cNvPicPr>
            <p:nvPr/>
          </p:nvPicPr>
          <p:blipFill>
            <a:blip r:embed="rId5"/>
            <a:stretch>
              <a:fillRect/>
            </a:stretch>
          </p:blipFill>
          <p:spPr>
            <a:xfrm>
              <a:off x="8196415" y="1176888"/>
              <a:ext cx="1450518" cy="1344204"/>
            </a:xfrm>
            <a:prstGeom prst="rect">
              <a:avLst/>
            </a:prstGeom>
            <a:effectLst>
              <a:softEdge rad="127000"/>
            </a:effectLst>
          </p:spPr>
        </p:pic>
        <p:pic>
          <p:nvPicPr>
            <p:cNvPr id="18" name="Picture 17" descr="A person standing at a podium&#10;&#10;Description automatically generated with low confidence">
              <a:extLst>
                <a:ext uri="{FF2B5EF4-FFF2-40B4-BE49-F238E27FC236}">
                  <a16:creationId xmlns:a16="http://schemas.microsoft.com/office/drawing/2014/main" id="{B9B03A4B-7580-DA8A-F27D-D25941046C9E}"/>
                </a:ext>
              </a:extLst>
            </p:cNvPr>
            <p:cNvPicPr>
              <a:picLocks noChangeAspect="1"/>
            </p:cNvPicPr>
            <p:nvPr/>
          </p:nvPicPr>
          <p:blipFill>
            <a:blip r:embed="rId6"/>
            <a:stretch>
              <a:fillRect/>
            </a:stretch>
          </p:blipFill>
          <p:spPr>
            <a:xfrm>
              <a:off x="10425281" y="2138411"/>
              <a:ext cx="1716424" cy="1351675"/>
            </a:xfrm>
            <a:prstGeom prst="rect">
              <a:avLst/>
            </a:prstGeom>
            <a:effectLst>
              <a:softEdge rad="127000"/>
            </a:effectLst>
          </p:spPr>
        </p:pic>
        <p:pic>
          <p:nvPicPr>
            <p:cNvPr id="19" name="Picture 18">
              <a:extLst>
                <a:ext uri="{FF2B5EF4-FFF2-40B4-BE49-F238E27FC236}">
                  <a16:creationId xmlns:a16="http://schemas.microsoft.com/office/drawing/2014/main" id="{C6A75E62-9441-302C-F086-FFD1FDBF6698}"/>
                </a:ext>
              </a:extLst>
            </p:cNvPr>
            <p:cNvPicPr>
              <a:picLocks noChangeAspect="1"/>
            </p:cNvPicPr>
            <p:nvPr/>
          </p:nvPicPr>
          <p:blipFill>
            <a:blip r:embed="rId7"/>
            <a:stretch>
              <a:fillRect/>
            </a:stretch>
          </p:blipFill>
          <p:spPr>
            <a:xfrm>
              <a:off x="9291678" y="1154162"/>
              <a:ext cx="1665080" cy="1216416"/>
            </a:xfrm>
            <a:prstGeom prst="rect">
              <a:avLst/>
            </a:prstGeom>
            <a:effectLst>
              <a:softEdge rad="127000"/>
            </a:effectLst>
          </p:spPr>
        </p:pic>
        <p:pic>
          <p:nvPicPr>
            <p:cNvPr id="14" name="Picture 13">
              <a:extLst>
                <a:ext uri="{FF2B5EF4-FFF2-40B4-BE49-F238E27FC236}">
                  <a16:creationId xmlns:a16="http://schemas.microsoft.com/office/drawing/2014/main" id="{E1D3E2E5-A64F-ED69-26D5-78353DC61B81}"/>
                </a:ext>
              </a:extLst>
            </p:cNvPr>
            <p:cNvPicPr>
              <a:picLocks noChangeAspect="1"/>
            </p:cNvPicPr>
            <p:nvPr/>
          </p:nvPicPr>
          <p:blipFill>
            <a:blip r:embed="rId8"/>
            <a:stretch>
              <a:fillRect/>
            </a:stretch>
          </p:blipFill>
          <p:spPr>
            <a:xfrm>
              <a:off x="9337578" y="2194299"/>
              <a:ext cx="1446060" cy="1370534"/>
            </a:xfrm>
            <a:prstGeom prst="rect">
              <a:avLst/>
            </a:prstGeom>
            <a:effectLst>
              <a:softEdge rad="127000"/>
            </a:effectLst>
          </p:spPr>
        </p:pic>
        <p:pic>
          <p:nvPicPr>
            <p:cNvPr id="13" name="Picture 12" descr="A picture containing website&#10;&#10;Description automatically generated">
              <a:extLst>
                <a:ext uri="{FF2B5EF4-FFF2-40B4-BE49-F238E27FC236}">
                  <a16:creationId xmlns:a16="http://schemas.microsoft.com/office/drawing/2014/main" id="{8ECFD56C-14D8-8535-4973-3E6819FDBAF9}"/>
                </a:ext>
              </a:extLst>
            </p:cNvPr>
            <p:cNvPicPr>
              <a:picLocks noChangeAspect="1"/>
            </p:cNvPicPr>
            <p:nvPr/>
          </p:nvPicPr>
          <p:blipFill>
            <a:blip r:embed="rId9"/>
            <a:stretch>
              <a:fillRect/>
            </a:stretch>
          </p:blipFill>
          <p:spPr>
            <a:xfrm>
              <a:off x="8083334" y="2367391"/>
              <a:ext cx="1630188" cy="1097786"/>
            </a:xfrm>
            <a:prstGeom prst="rect">
              <a:avLst/>
            </a:prstGeom>
            <a:effectLst>
              <a:softEdge rad="88900"/>
            </a:effectLst>
          </p:spPr>
        </p:pic>
      </p:grpSp>
      <p:pic>
        <p:nvPicPr>
          <p:cNvPr id="5" name="Content Placeholder 5">
            <a:extLst>
              <a:ext uri="{FF2B5EF4-FFF2-40B4-BE49-F238E27FC236}">
                <a16:creationId xmlns:a16="http://schemas.microsoft.com/office/drawing/2014/main" id="{D1C936BA-2946-C6FF-1A90-FE9245C98603}"/>
              </a:ext>
            </a:extLst>
          </p:cNvPr>
          <p:cNvPicPr>
            <a:picLocks noChangeAspect="1"/>
          </p:cNvPicPr>
          <p:nvPr/>
        </p:nvPicPr>
        <p:blipFill rotWithShape="1">
          <a:blip r:embed="rId10"/>
          <a:srcRect l="5587" r="9394"/>
          <a:stretch/>
        </p:blipFill>
        <p:spPr>
          <a:xfrm>
            <a:off x="201007" y="4266888"/>
            <a:ext cx="3633056" cy="2402255"/>
          </a:xfrm>
          <a:prstGeom prst="rect">
            <a:avLst/>
          </a:prstGeom>
        </p:spPr>
      </p:pic>
      <p:pic>
        <p:nvPicPr>
          <p:cNvPr id="7" name="Picture 6" descr="Qr code&#10;&#10;Description automatically generated">
            <a:extLst>
              <a:ext uri="{FF2B5EF4-FFF2-40B4-BE49-F238E27FC236}">
                <a16:creationId xmlns:a16="http://schemas.microsoft.com/office/drawing/2014/main" id="{D8182239-F1DC-98CD-055C-6054D79066F7}"/>
              </a:ext>
            </a:extLst>
          </p:cNvPr>
          <p:cNvPicPr>
            <a:picLocks noChangeAspect="1"/>
          </p:cNvPicPr>
          <p:nvPr/>
        </p:nvPicPr>
        <p:blipFill>
          <a:blip r:embed="rId11"/>
          <a:stretch>
            <a:fillRect/>
          </a:stretch>
        </p:blipFill>
        <p:spPr>
          <a:xfrm>
            <a:off x="8960487" y="1734218"/>
            <a:ext cx="1907506" cy="1898693"/>
          </a:xfrm>
          <a:prstGeom prst="rect">
            <a:avLst/>
          </a:prstGeom>
        </p:spPr>
      </p:pic>
      <p:sp>
        <p:nvSpPr>
          <p:cNvPr id="16" name="TextBox 15">
            <a:extLst>
              <a:ext uri="{FF2B5EF4-FFF2-40B4-BE49-F238E27FC236}">
                <a16:creationId xmlns:a16="http://schemas.microsoft.com/office/drawing/2014/main" id="{9EB56489-C3EB-8D1E-AA69-CFF9BEB8BDAC}"/>
              </a:ext>
            </a:extLst>
          </p:cNvPr>
          <p:cNvSpPr txBox="1"/>
          <p:nvPr/>
        </p:nvSpPr>
        <p:spPr>
          <a:xfrm>
            <a:off x="10821560" y="2270473"/>
            <a:ext cx="1781469" cy="400110"/>
          </a:xfrm>
          <a:prstGeom prst="rect">
            <a:avLst/>
          </a:prstGeom>
          <a:noFill/>
        </p:spPr>
        <p:txBody>
          <a:bodyPr wrap="square" rtlCol="0">
            <a:spAutoFit/>
          </a:bodyPr>
          <a:lstStyle/>
          <a:p>
            <a:r>
              <a:rPr lang="en-US" sz="2000" b="1" dirty="0"/>
              <a:t>Scan Me</a:t>
            </a:r>
          </a:p>
        </p:txBody>
      </p:sp>
    </p:spTree>
    <p:extLst>
      <p:ext uri="{BB962C8B-B14F-4D97-AF65-F5344CB8AC3E}">
        <p14:creationId xmlns:p14="http://schemas.microsoft.com/office/powerpoint/2010/main" val="170678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1F81FD-BC17-73C5-EC25-20EC4753BB03}"/>
              </a:ext>
            </a:extLst>
          </p:cNvPr>
          <p:cNvSpPr>
            <a:spLocks noGrp="1"/>
          </p:cNvSpPr>
          <p:nvPr>
            <p:ph type="sldNum" sz="quarter" idx="12"/>
          </p:nvPr>
        </p:nvSpPr>
        <p:spPr/>
        <p:txBody>
          <a:bodyPr/>
          <a:lstStyle/>
          <a:p>
            <a:fld id="{330EA680-D336-4FF7-8B7A-9848BB0A1C32}" type="slidenum">
              <a:rPr lang="en-US" smtClean="0"/>
              <a:t>44</a:t>
            </a:fld>
            <a:endParaRPr lang="en-US"/>
          </a:p>
        </p:txBody>
      </p:sp>
      <p:sp>
        <p:nvSpPr>
          <p:cNvPr id="3" name="Title 2">
            <a:extLst>
              <a:ext uri="{FF2B5EF4-FFF2-40B4-BE49-F238E27FC236}">
                <a16:creationId xmlns:a16="http://schemas.microsoft.com/office/drawing/2014/main" id="{5BEA576D-27AD-8409-4283-6912A9EE5FC1}"/>
              </a:ext>
            </a:extLst>
          </p:cNvPr>
          <p:cNvSpPr>
            <a:spLocks noGrp="1"/>
          </p:cNvSpPr>
          <p:nvPr>
            <p:ph type="title"/>
          </p:nvPr>
        </p:nvSpPr>
        <p:spPr/>
        <p:txBody>
          <a:bodyPr/>
          <a:lstStyle/>
          <a:p>
            <a:endParaRPr lang="en-US"/>
          </a:p>
        </p:txBody>
      </p:sp>
      <p:pic>
        <p:nvPicPr>
          <p:cNvPr id="4" name="CAS Portfolio 2024">
            <a:hlinkClick r:id="" action="ppaction://media"/>
            <a:extLst>
              <a:ext uri="{FF2B5EF4-FFF2-40B4-BE49-F238E27FC236}">
                <a16:creationId xmlns:a16="http://schemas.microsoft.com/office/drawing/2014/main" id="{4FFA62F0-E023-EFA2-052A-CFC2E4A20FB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4615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21ADD6-466F-F825-A653-00DFCC93E6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Bahnschrift SemiLight Condensed"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tint val="75000"/>
                </a:prstClr>
              </a:solidFill>
              <a:effectLst/>
              <a:uLnTx/>
              <a:uFillTx/>
              <a:latin typeface="Bahnschrift SemiLight Condensed" panose="020B0502040204020203" pitchFamily="34" charset="0"/>
              <a:ea typeface="+mn-ea"/>
              <a:cs typeface="+mn-cs"/>
            </a:endParaRPr>
          </a:p>
        </p:txBody>
      </p:sp>
      <p:sp>
        <p:nvSpPr>
          <p:cNvPr id="3" name="Title 2">
            <a:extLst>
              <a:ext uri="{FF2B5EF4-FFF2-40B4-BE49-F238E27FC236}">
                <a16:creationId xmlns:a16="http://schemas.microsoft.com/office/drawing/2014/main" id="{FB7440B2-E178-FD0F-7E52-AE6F3BCD80E9}"/>
              </a:ext>
            </a:extLst>
          </p:cNvPr>
          <p:cNvSpPr>
            <a:spLocks noGrp="1"/>
          </p:cNvSpPr>
          <p:nvPr>
            <p:ph type="title"/>
          </p:nvPr>
        </p:nvSpPr>
        <p:spPr/>
        <p:txBody>
          <a:bodyPr/>
          <a:lstStyle/>
          <a:p>
            <a:r>
              <a:rPr lang="en-US" dirty="0"/>
              <a:t>CAS Activity Descriptions</a:t>
            </a:r>
          </a:p>
        </p:txBody>
      </p:sp>
      <p:sp>
        <p:nvSpPr>
          <p:cNvPr id="4" name="TextBox 3">
            <a:extLst>
              <a:ext uri="{FF2B5EF4-FFF2-40B4-BE49-F238E27FC236}">
                <a16:creationId xmlns:a16="http://schemas.microsoft.com/office/drawing/2014/main" id="{4F9B74C9-46C4-243D-F088-5E908B381B86}"/>
              </a:ext>
            </a:extLst>
          </p:cNvPr>
          <p:cNvSpPr txBox="1"/>
          <p:nvPr/>
        </p:nvSpPr>
        <p:spPr>
          <a:xfrm>
            <a:off x="338687" y="965240"/>
            <a:ext cx="11861388"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i="1" dirty="0">
                <a:solidFill>
                  <a:prstClr val="black"/>
                </a:solidFill>
                <a:latin typeface="Helvetica" panose="020B0604020202020204" pitchFamily="34" charset="0"/>
                <a:cs typeface="Helvetica" panose="020B0604020202020204" pitchFamily="34" charset="0"/>
              </a:rPr>
              <a:t>D</a:t>
            </a:r>
            <a:r>
              <a:rPr kumimoji="0" lang="en-US" sz="2000" b="0" i="1" u="none" strike="noStrike" kern="1200" cap="none" spc="0" normalizeH="0" baseline="0" noProof="0" dirty="0" err="1">
                <a:ln>
                  <a:noFill/>
                </a:ln>
                <a:solidFill>
                  <a:prstClr val="black"/>
                </a:solidFill>
                <a:effectLst/>
                <a:uLnTx/>
                <a:uFillTx/>
                <a:latin typeface="Helvetica" panose="020B0604020202020204" pitchFamily="34" charset="0"/>
                <a:ea typeface="+mn-ea"/>
                <a:cs typeface="Helvetica" panose="020B0604020202020204" pitchFamily="34" charset="0"/>
              </a:rPr>
              <a:t>escriptions</a:t>
            </a:r>
            <a:r>
              <a:rPr kumimoji="0" lang="en-US" sz="2000" b="0"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 for CAS Activities</a:t>
            </a:r>
          </a:p>
        </p:txBody>
      </p:sp>
      <p:graphicFrame>
        <p:nvGraphicFramePr>
          <p:cNvPr id="5" name="Table 4">
            <a:extLst>
              <a:ext uri="{FF2B5EF4-FFF2-40B4-BE49-F238E27FC236}">
                <a16:creationId xmlns:a16="http://schemas.microsoft.com/office/drawing/2014/main" id="{547A8ADF-5693-A8A9-9CDC-EAAA40475761}"/>
              </a:ext>
            </a:extLst>
          </p:cNvPr>
          <p:cNvGraphicFramePr>
            <a:graphicFrameLocks noGrp="1"/>
          </p:cNvGraphicFramePr>
          <p:nvPr/>
        </p:nvGraphicFramePr>
        <p:xfrm>
          <a:off x="108965" y="1401925"/>
          <a:ext cx="5966359" cy="4023360"/>
        </p:xfrm>
        <a:graphic>
          <a:graphicData uri="http://schemas.openxmlformats.org/drawingml/2006/table">
            <a:tbl>
              <a:tblPr firstRow="1" bandRow="1">
                <a:tableStyleId>{5C22544A-7EE6-4342-B048-85BDC9FD1C3A}</a:tableStyleId>
              </a:tblPr>
              <a:tblGrid>
                <a:gridCol w="1445566">
                  <a:extLst>
                    <a:ext uri="{9D8B030D-6E8A-4147-A177-3AD203B41FA5}">
                      <a16:colId xmlns:a16="http://schemas.microsoft.com/office/drawing/2014/main" val="1018907604"/>
                    </a:ext>
                  </a:extLst>
                </a:gridCol>
                <a:gridCol w="3282084">
                  <a:extLst>
                    <a:ext uri="{9D8B030D-6E8A-4147-A177-3AD203B41FA5}">
                      <a16:colId xmlns:a16="http://schemas.microsoft.com/office/drawing/2014/main" val="3077694023"/>
                    </a:ext>
                  </a:extLst>
                </a:gridCol>
                <a:gridCol w="1238709">
                  <a:extLst>
                    <a:ext uri="{9D8B030D-6E8A-4147-A177-3AD203B41FA5}">
                      <a16:colId xmlns:a16="http://schemas.microsoft.com/office/drawing/2014/main" val="325390641"/>
                    </a:ext>
                  </a:extLst>
                </a:gridCol>
              </a:tblGrid>
              <a:tr h="0">
                <a:tc>
                  <a:txBody>
                    <a:bodyPr/>
                    <a:lstStyle/>
                    <a:p>
                      <a:pPr algn="ctr"/>
                      <a:r>
                        <a:rPr lang="en-US" sz="1200" dirty="0">
                          <a:latin typeface="Helvetica" pitchFamily="2" charset="0"/>
                        </a:rPr>
                        <a:t>CAS Activity</a:t>
                      </a:r>
                    </a:p>
                  </a:txBody>
                  <a:tcPr anchor="ctr"/>
                </a:tc>
                <a:tc>
                  <a:txBody>
                    <a:bodyPr/>
                    <a:lstStyle/>
                    <a:p>
                      <a:pPr algn="ctr"/>
                      <a:r>
                        <a:rPr lang="en-US" sz="1200" dirty="0">
                          <a:latin typeface="Helvetica" pitchFamily="2" charset="0"/>
                        </a:rPr>
                        <a:t>Description</a:t>
                      </a:r>
                    </a:p>
                  </a:txBody>
                  <a:tcPr anchor="ctr"/>
                </a:tc>
                <a:tc>
                  <a:txBody>
                    <a:bodyPr/>
                    <a:lstStyle/>
                    <a:p>
                      <a:pPr algn="ctr"/>
                      <a:r>
                        <a:rPr lang="en-US" sz="1200" dirty="0">
                          <a:latin typeface="Helvetica" pitchFamily="2" charset="0"/>
                        </a:rPr>
                        <a:t>FY24 Status</a:t>
                      </a:r>
                    </a:p>
                  </a:txBody>
                  <a:tcPr anchor="ctr"/>
                </a:tc>
                <a:extLst>
                  <a:ext uri="{0D108BD9-81ED-4DB2-BD59-A6C34878D82A}">
                    <a16:rowId xmlns:a16="http://schemas.microsoft.com/office/drawing/2014/main" val="2801775808"/>
                  </a:ext>
                </a:extLst>
              </a:tr>
              <a:tr h="0">
                <a:tc>
                  <a:txBody>
                    <a:bodyPr/>
                    <a:lstStyle/>
                    <a:p>
                      <a:pPr algn="ctr"/>
                      <a:r>
                        <a:rPr lang="en-US" sz="1000" b="1" dirty="0">
                          <a:latin typeface="Helvetica" pitchFamily="2" charset="0"/>
                        </a:rPr>
                        <a:t>SABERS</a:t>
                      </a:r>
                    </a:p>
                  </a:txBody>
                  <a:tcPr anchor="ctr"/>
                </a:tc>
                <a:tc>
                  <a:txBody>
                    <a:bodyPr/>
                    <a:lstStyle/>
                    <a:p>
                      <a:r>
                        <a:rPr lang="en-US" sz="1000" dirty="0">
                          <a:latin typeface="Helvetica" pitchFamily="2" charset="0"/>
                        </a:rPr>
                        <a:t>Developing a solid-state bipolar battery stack with non-flammable electrolyte while using Sulfur and Selenium for sustainability and resource availability.</a:t>
                      </a:r>
                    </a:p>
                  </a:txBody>
                  <a:tcPr anchor="ctr"/>
                </a:tc>
                <a:tc>
                  <a:txBody>
                    <a:bodyPr/>
                    <a:lstStyle/>
                    <a:p>
                      <a:pPr algn="ctr"/>
                      <a:r>
                        <a:rPr lang="en-US" sz="1000" dirty="0">
                          <a:latin typeface="Helvetica" pitchFamily="2" charset="0"/>
                        </a:rPr>
                        <a:t>Solution Assessment / Transition</a:t>
                      </a:r>
                    </a:p>
                  </a:txBody>
                  <a:tcPr anchor="ctr"/>
                </a:tc>
                <a:extLst>
                  <a:ext uri="{0D108BD9-81ED-4DB2-BD59-A6C34878D82A}">
                    <a16:rowId xmlns:a16="http://schemas.microsoft.com/office/drawing/2014/main" val="241929034"/>
                  </a:ext>
                </a:extLst>
              </a:tr>
              <a:tr h="0">
                <a:tc>
                  <a:txBody>
                    <a:bodyPr/>
                    <a:lstStyle/>
                    <a:p>
                      <a:pPr algn="ctr"/>
                      <a:r>
                        <a:rPr lang="en-US" sz="1000" b="1" dirty="0">
                          <a:latin typeface="Helvetica" pitchFamily="2" charset="0"/>
                        </a:rPr>
                        <a:t>SUSAN</a:t>
                      </a:r>
                    </a:p>
                  </a:txBody>
                  <a:tcPr anchor="ctr"/>
                </a:tc>
                <a:tc>
                  <a:txBody>
                    <a:bodyPr/>
                    <a:lstStyle/>
                    <a:p>
                      <a:r>
                        <a:rPr lang="en-US" sz="1000" dirty="0">
                          <a:latin typeface="Helvetica" pitchFamily="2" charset="0"/>
                        </a:rPr>
                        <a:t>Single-aisle 50% reduction in flight emissions, using rapid prototyping, subscale research vehicles, operations, simulations, fabrication, testing, power and thermal analysis, aerodynamics, electric systems, etc.</a:t>
                      </a:r>
                    </a:p>
                  </a:txBody>
                  <a:tcPr anchor="ctr"/>
                </a:tc>
                <a:tc>
                  <a:txBody>
                    <a:bodyPr/>
                    <a:lstStyle/>
                    <a:p>
                      <a:pPr algn="ctr"/>
                      <a:r>
                        <a:rPr lang="en-US" sz="1000" dirty="0">
                          <a:latin typeface="Helvetica" pitchFamily="2" charset="0"/>
                        </a:rPr>
                        <a:t>Solution Assessment</a:t>
                      </a:r>
                    </a:p>
                  </a:txBody>
                  <a:tcPr anchor="ctr"/>
                </a:tc>
                <a:extLst>
                  <a:ext uri="{0D108BD9-81ED-4DB2-BD59-A6C34878D82A}">
                    <a16:rowId xmlns:a16="http://schemas.microsoft.com/office/drawing/2014/main" val="2141169817"/>
                  </a:ext>
                </a:extLst>
              </a:tr>
              <a:tr h="0">
                <a:tc>
                  <a:txBody>
                    <a:bodyPr/>
                    <a:lstStyle/>
                    <a:p>
                      <a:pPr algn="ctr"/>
                      <a:r>
                        <a:rPr lang="en-US" sz="1000" b="1" dirty="0">
                          <a:latin typeface="Helvetica" pitchFamily="2" charset="0"/>
                        </a:rPr>
                        <a:t>DECO</a:t>
                      </a:r>
                    </a:p>
                  </a:txBody>
                  <a:tcPr anchor="ctr"/>
                </a:tc>
                <a:tc>
                  <a:txBody>
                    <a:bodyPr/>
                    <a:lstStyle/>
                    <a:p>
                      <a:r>
                        <a:rPr lang="en-US" sz="1000" dirty="0">
                          <a:latin typeface="Helvetica" pitchFamily="2" charset="0"/>
                        </a:rPr>
                        <a:t>New operating mode for digitally-enabled cooperative operations: high-automation for routine use, coexisting with IFR and VFR, and builds on FAA vision for Info-Centric NAS.</a:t>
                      </a:r>
                    </a:p>
                  </a:txBody>
                  <a:tcPr anchor="ctr"/>
                </a:tc>
                <a:tc>
                  <a:txBody>
                    <a:bodyPr/>
                    <a:lstStyle/>
                    <a:p>
                      <a:pPr algn="ctr"/>
                      <a:r>
                        <a:rPr lang="en-US" sz="1000" dirty="0">
                          <a:latin typeface="Helvetica" pitchFamily="2" charset="0"/>
                        </a:rPr>
                        <a:t>Solution Assessment</a:t>
                      </a:r>
                    </a:p>
                  </a:txBody>
                  <a:tcPr anchor="ctr"/>
                </a:tc>
                <a:extLst>
                  <a:ext uri="{0D108BD9-81ED-4DB2-BD59-A6C34878D82A}">
                    <a16:rowId xmlns:a16="http://schemas.microsoft.com/office/drawing/2014/main" val="195728588"/>
                  </a:ext>
                </a:extLst>
              </a:tr>
              <a:tr h="0">
                <a:tc>
                  <a:txBody>
                    <a:bodyPr/>
                    <a:lstStyle/>
                    <a:p>
                      <a:pPr algn="ctr"/>
                      <a:r>
                        <a:rPr lang="en-US" sz="1000" b="1" dirty="0" err="1">
                          <a:latin typeface="Helvetica" pitchFamily="2" charset="0"/>
                        </a:rPr>
                        <a:t>AEROcAST</a:t>
                      </a:r>
                      <a:endParaRPr lang="en-US" sz="1000" b="1" dirty="0">
                        <a:latin typeface="Helvetica" pitchFamily="2" charset="0"/>
                      </a:endParaRPr>
                    </a:p>
                  </a:txBody>
                  <a:tcPr anchor="ctr"/>
                </a:tc>
                <a:tc>
                  <a:txBody>
                    <a:bodyPr/>
                    <a:lstStyle/>
                    <a:p>
                      <a:r>
                        <a:rPr lang="en-US" sz="1000" dirty="0">
                          <a:latin typeface="Helvetica" pitchFamily="2" charset="0"/>
                        </a:rPr>
                        <a:t>Providing leading weather forecasting and sensing of the Earth’s boundary layer wind data with low latency, dual-doppler LiDAR and numerous other elements.</a:t>
                      </a:r>
                    </a:p>
                  </a:txBody>
                  <a:tcPr anchor="ctr"/>
                </a:tc>
                <a:tc>
                  <a:txBody>
                    <a:bodyPr/>
                    <a:lstStyle/>
                    <a:p>
                      <a:pPr algn="ctr"/>
                      <a:r>
                        <a:rPr lang="en-US" sz="1000" dirty="0">
                          <a:latin typeface="Helvetica" pitchFamily="2" charset="0"/>
                        </a:rPr>
                        <a:t>Solution Assessment</a:t>
                      </a:r>
                    </a:p>
                  </a:txBody>
                  <a:tcPr anchor="ctr"/>
                </a:tc>
                <a:extLst>
                  <a:ext uri="{0D108BD9-81ED-4DB2-BD59-A6C34878D82A}">
                    <a16:rowId xmlns:a16="http://schemas.microsoft.com/office/drawing/2014/main" val="2082474017"/>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z-Cyrl-AZ" sz="1000" b="1" kern="1200" noProof="0" dirty="0">
                          <a:solidFill>
                            <a:schemeClr val="dk1"/>
                          </a:solidFill>
                          <a:latin typeface="Helvetica" pitchFamily="2" charset="0"/>
                          <a:ea typeface="+mn-ea"/>
                          <a:cs typeface="+mn-cs"/>
                        </a:rPr>
                        <a:t>Ӕ</a:t>
                      </a:r>
                      <a:r>
                        <a:rPr lang="en-US" sz="1000" b="1" kern="1200" noProof="0" dirty="0">
                          <a:solidFill>
                            <a:schemeClr val="dk1"/>
                          </a:solidFill>
                          <a:latin typeface="Helvetica" pitchFamily="2" charset="0"/>
                          <a:ea typeface="+mn-ea"/>
                          <a:cs typeface="+mn-cs"/>
                        </a:rPr>
                        <a:t>Nodes</a:t>
                      </a:r>
                    </a:p>
                  </a:txBody>
                  <a:tcPr anchor="ctr"/>
                </a:tc>
                <a:tc>
                  <a:txBody>
                    <a:bodyPr/>
                    <a:lstStyle/>
                    <a:p>
                      <a:r>
                        <a:rPr lang="en-US" sz="1000" dirty="0">
                          <a:latin typeface="Helvetica" pitchFamily="2" charset="0"/>
                        </a:rPr>
                        <a:t>Sustainable energy hubs to benefit AAM users and local communities.  Hardware-in-the-loop demonstration of airport microgrid with renewables and various airport architectures and operational scenarios.</a:t>
                      </a:r>
                    </a:p>
                  </a:txBody>
                  <a:tcPr anchor="ctr"/>
                </a:tc>
                <a:tc>
                  <a:txBody>
                    <a:bodyPr/>
                    <a:lstStyle/>
                    <a:p>
                      <a:pPr algn="ctr"/>
                      <a:r>
                        <a:rPr lang="en-US" sz="1000" dirty="0">
                          <a:latin typeface="Helvetica" pitchFamily="2" charset="0"/>
                        </a:rPr>
                        <a:t>Solution Assessment</a:t>
                      </a:r>
                    </a:p>
                  </a:txBody>
                  <a:tcPr anchor="ctr"/>
                </a:tc>
                <a:extLst>
                  <a:ext uri="{0D108BD9-81ED-4DB2-BD59-A6C34878D82A}">
                    <a16:rowId xmlns:a16="http://schemas.microsoft.com/office/drawing/2014/main" val="4035602146"/>
                  </a:ext>
                </a:extLst>
              </a:tr>
              <a:tr h="0">
                <a:tc>
                  <a:txBody>
                    <a:bodyPr/>
                    <a:lstStyle/>
                    <a:p>
                      <a:pPr algn="ctr"/>
                      <a:r>
                        <a:rPr lang="en-US" sz="1000" b="1" dirty="0">
                          <a:latin typeface="Helvetica" pitchFamily="2" charset="0"/>
                        </a:rPr>
                        <a:t>BEAM</a:t>
                      </a:r>
                    </a:p>
                  </a:txBody>
                  <a:tcPr anchor="ctr"/>
                </a:tc>
                <a:tc>
                  <a:txBody>
                    <a:bodyPr/>
                    <a:lstStyle/>
                    <a:p>
                      <a:r>
                        <a:rPr lang="en-US" sz="1000" dirty="0">
                          <a:latin typeface="Helvetica" pitchFamily="2" charset="0"/>
                        </a:rPr>
                        <a:t>Safety characterization for utilization of power beaming for AAM energy augmentation, specifically for landing-descent, holding-hover, and emergencies.</a:t>
                      </a:r>
                    </a:p>
                  </a:txBody>
                  <a:tcPr anchor="ctr"/>
                </a:tc>
                <a:tc>
                  <a:txBody>
                    <a:bodyPr/>
                    <a:lstStyle/>
                    <a:p>
                      <a:pPr algn="ctr"/>
                      <a:r>
                        <a:rPr lang="en-US" sz="1000" dirty="0">
                          <a:latin typeface="Helvetica" pitchFamily="2" charset="0"/>
                        </a:rPr>
                        <a:t>Solution Assessment</a:t>
                      </a:r>
                    </a:p>
                  </a:txBody>
                  <a:tcPr anchor="ctr"/>
                </a:tc>
                <a:extLst>
                  <a:ext uri="{0D108BD9-81ED-4DB2-BD59-A6C34878D82A}">
                    <a16:rowId xmlns:a16="http://schemas.microsoft.com/office/drawing/2014/main" val="2524579286"/>
                  </a:ext>
                </a:extLst>
              </a:tr>
            </a:tbl>
          </a:graphicData>
        </a:graphic>
      </p:graphicFrame>
      <p:graphicFrame>
        <p:nvGraphicFramePr>
          <p:cNvPr id="6" name="Table 5">
            <a:extLst>
              <a:ext uri="{FF2B5EF4-FFF2-40B4-BE49-F238E27FC236}">
                <a16:creationId xmlns:a16="http://schemas.microsoft.com/office/drawing/2014/main" id="{50E9FBD1-2776-5388-5FF6-4D687D855983}"/>
              </a:ext>
            </a:extLst>
          </p:cNvPr>
          <p:cNvGraphicFramePr>
            <a:graphicFrameLocks noGrp="1"/>
          </p:cNvGraphicFramePr>
          <p:nvPr/>
        </p:nvGraphicFramePr>
        <p:xfrm>
          <a:off x="6154520" y="1406648"/>
          <a:ext cx="5966359" cy="4693920"/>
        </p:xfrm>
        <a:graphic>
          <a:graphicData uri="http://schemas.openxmlformats.org/drawingml/2006/table">
            <a:tbl>
              <a:tblPr firstRow="1" bandRow="1">
                <a:tableStyleId>{5C22544A-7EE6-4342-B048-85BDC9FD1C3A}</a:tableStyleId>
              </a:tblPr>
              <a:tblGrid>
                <a:gridCol w="1445566">
                  <a:extLst>
                    <a:ext uri="{9D8B030D-6E8A-4147-A177-3AD203B41FA5}">
                      <a16:colId xmlns:a16="http://schemas.microsoft.com/office/drawing/2014/main" val="1018907604"/>
                    </a:ext>
                  </a:extLst>
                </a:gridCol>
                <a:gridCol w="3360114">
                  <a:extLst>
                    <a:ext uri="{9D8B030D-6E8A-4147-A177-3AD203B41FA5}">
                      <a16:colId xmlns:a16="http://schemas.microsoft.com/office/drawing/2014/main" val="3077694023"/>
                    </a:ext>
                  </a:extLst>
                </a:gridCol>
                <a:gridCol w="1160679">
                  <a:extLst>
                    <a:ext uri="{9D8B030D-6E8A-4147-A177-3AD203B41FA5}">
                      <a16:colId xmlns:a16="http://schemas.microsoft.com/office/drawing/2014/main" val="325390641"/>
                    </a:ext>
                  </a:extLst>
                </a:gridCol>
              </a:tblGrid>
              <a:tr h="0">
                <a:tc>
                  <a:txBody>
                    <a:bodyPr/>
                    <a:lstStyle/>
                    <a:p>
                      <a:pPr algn="ctr"/>
                      <a:r>
                        <a:rPr lang="en-US" sz="1200" dirty="0">
                          <a:latin typeface="Helvetica" pitchFamily="2" charset="0"/>
                        </a:rPr>
                        <a:t>CAS Activity</a:t>
                      </a:r>
                    </a:p>
                  </a:txBody>
                  <a:tcPr anchor="ctr"/>
                </a:tc>
                <a:tc>
                  <a:txBody>
                    <a:bodyPr/>
                    <a:lstStyle/>
                    <a:p>
                      <a:pPr algn="ctr"/>
                      <a:r>
                        <a:rPr lang="en-US" sz="1200" dirty="0">
                          <a:latin typeface="Helvetica" pitchFamily="2" charset="0"/>
                        </a:rPr>
                        <a:t>Description</a:t>
                      </a:r>
                    </a:p>
                  </a:txBody>
                  <a:tcPr anchor="ctr"/>
                </a:tc>
                <a:tc>
                  <a:txBody>
                    <a:bodyPr/>
                    <a:lstStyle/>
                    <a:p>
                      <a:pPr algn="ctr"/>
                      <a:r>
                        <a:rPr lang="en-US" sz="1200" dirty="0">
                          <a:latin typeface="Helvetica" pitchFamily="2" charset="0"/>
                        </a:rPr>
                        <a:t>FY24 Status</a:t>
                      </a:r>
                    </a:p>
                  </a:txBody>
                  <a:tcPr anchor="ctr"/>
                </a:tc>
                <a:extLst>
                  <a:ext uri="{0D108BD9-81ED-4DB2-BD59-A6C34878D82A}">
                    <a16:rowId xmlns:a16="http://schemas.microsoft.com/office/drawing/2014/main" val="2801775808"/>
                  </a:ext>
                </a:extLst>
              </a:tr>
              <a:tr h="0">
                <a:tc>
                  <a:txBody>
                    <a:bodyPr/>
                    <a:lstStyle/>
                    <a:p>
                      <a:pPr algn="ctr"/>
                      <a:r>
                        <a:rPr lang="en-US" sz="1000" b="1" dirty="0">
                          <a:latin typeface="Helvetica" pitchFamily="2" charset="0"/>
                        </a:rPr>
                        <a:t>Attritable Flight</a:t>
                      </a:r>
                    </a:p>
                  </a:txBody>
                  <a:tcPr anchor="ctr"/>
                </a:tc>
                <a:tc>
                  <a:txBody>
                    <a:bodyPr/>
                    <a:lstStyle/>
                    <a:p>
                      <a:r>
                        <a:rPr lang="en-US" sz="1000" dirty="0">
                          <a:latin typeface="Helvetica" pitchFamily="2" charset="0"/>
                        </a:rPr>
                        <a:t>Developing a new process and capability for getting novel research to flight with quick-turnabout, modular hardware and software.</a:t>
                      </a:r>
                    </a:p>
                  </a:txBody>
                  <a:tcPr anchor="ctr"/>
                </a:tc>
                <a:tc>
                  <a:txBody>
                    <a:bodyPr/>
                    <a:lstStyle/>
                    <a:p>
                      <a:pPr algn="ctr"/>
                      <a:r>
                        <a:rPr lang="en-US" sz="1000" dirty="0">
                          <a:latin typeface="Helvetica" pitchFamily="2" charset="0"/>
                        </a:rPr>
                        <a:t>Experiment Design</a:t>
                      </a:r>
                    </a:p>
                  </a:txBody>
                  <a:tcPr anchor="ctr"/>
                </a:tc>
                <a:extLst>
                  <a:ext uri="{0D108BD9-81ED-4DB2-BD59-A6C34878D82A}">
                    <a16:rowId xmlns:a16="http://schemas.microsoft.com/office/drawing/2014/main" val="3397927347"/>
                  </a:ext>
                </a:extLst>
              </a:tr>
              <a:tr h="0">
                <a:tc>
                  <a:txBody>
                    <a:bodyPr/>
                    <a:lstStyle/>
                    <a:p>
                      <a:pPr algn="ctr"/>
                      <a:r>
                        <a:rPr lang="en-US" sz="1000" b="1" dirty="0">
                          <a:latin typeface="Helvetica" pitchFamily="2" charset="0"/>
                        </a:rPr>
                        <a:t>SPRUCE</a:t>
                      </a:r>
                    </a:p>
                  </a:txBody>
                  <a:tcPr anchor="ctr"/>
                </a:tc>
                <a:tc>
                  <a:txBody>
                    <a:bodyPr/>
                    <a:lstStyle/>
                    <a:p>
                      <a:r>
                        <a:rPr lang="en-US" sz="1000" dirty="0">
                          <a:latin typeface="Helvetica" pitchFamily="2" charset="0"/>
                        </a:rPr>
                        <a:t>Exploring direct greenhouse gas removal via intelligent, airborne systems utilizing greenhouse gas-tailored artificial photosynthesis.</a:t>
                      </a:r>
                    </a:p>
                  </a:txBody>
                  <a:tcPr anchor="ctr"/>
                </a:tc>
                <a:tc>
                  <a:txBody>
                    <a:bodyPr/>
                    <a:lstStyle/>
                    <a:p>
                      <a:pPr algn="ctr"/>
                      <a:r>
                        <a:rPr lang="en-US" sz="1000" dirty="0">
                          <a:latin typeface="Helvetica" pitchFamily="2" charset="0"/>
                        </a:rPr>
                        <a:t>Experiment Design</a:t>
                      </a:r>
                    </a:p>
                  </a:txBody>
                  <a:tcPr anchor="ctr"/>
                </a:tc>
                <a:extLst>
                  <a:ext uri="{0D108BD9-81ED-4DB2-BD59-A6C34878D82A}">
                    <a16:rowId xmlns:a16="http://schemas.microsoft.com/office/drawing/2014/main" val="1654414384"/>
                  </a:ext>
                </a:extLst>
              </a:tr>
              <a:tr h="0">
                <a:tc>
                  <a:txBody>
                    <a:bodyPr/>
                    <a:lstStyle/>
                    <a:p>
                      <a:pPr algn="ctr"/>
                      <a:r>
                        <a:rPr lang="en-US" sz="1000" b="1" dirty="0">
                          <a:latin typeface="Helvetica" pitchFamily="2" charset="0"/>
                        </a:rPr>
                        <a:t>MISTRAL</a:t>
                      </a:r>
                    </a:p>
                  </a:txBody>
                  <a:tcPr anchor="ctr"/>
                </a:tc>
                <a:tc>
                  <a:txBody>
                    <a:bodyPr/>
                    <a:lstStyle/>
                    <a:p>
                      <a:r>
                        <a:rPr lang="en-US" sz="1000" dirty="0">
                          <a:latin typeface="Helvetica" pitchFamily="2" charset="0"/>
                        </a:rPr>
                        <a:t>Exploring persistent, multi-modal monitoring and source identification of greenhouse gas emissions.  </a:t>
                      </a:r>
                    </a:p>
                  </a:txBody>
                  <a:tcPr anchor="ctr"/>
                </a:tc>
                <a:tc>
                  <a:txBody>
                    <a:bodyPr/>
                    <a:lstStyle/>
                    <a:p>
                      <a:pPr algn="ctr"/>
                      <a:r>
                        <a:rPr lang="en-US" sz="1000" dirty="0">
                          <a:latin typeface="Helvetica" pitchFamily="2" charset="0"/>
                        </a:rPr>
                        <a:t>Experiment Design</a:t>
                      </a:r>
                    </a:p>
                  </a:txBody>
                  <a:tcPr anchor="ctr"/>
                </a:tc>
                <a:extLst>
                  <a:ext uri="{0D108BD9-81ED-4DB2-BD59-A6C34878D82A}">
                    <a16:rowId xmlns:a16="http://schemas.microsoft.com/office/drawing/2014/main" val="2105253257"/>
                  </a:ext>
                </a:extLst>
              </a:tr>
              <a:tr h="0">
                <a:tc>
                  <a:txBody>
                    <a:bodyPr/>
                    <a:lstStyle/>
                    <a:p>
                      <a:pPr algn="ctr"/>
                      <a:r>
                        <a:rPr lang="en-US" sz="1000" b="1" dirty="0" err="1">
                          <a:latin typeface="Helvetica" pitchFamily="2" charset="0"/>
                        </a:rPr>
                        <a:t>AirMed</a:t>
                      </a:r>
                      <a:endParaRPr lang="en-US" sz="1000" b="1" dirty="0">
                        <a:latin typeface="Helvetica" pitchFamily="2" charset="0"/>
                      </a:endParaRPr>
                    </a:p>
                  </a:txBody>
                  <a:tcPr anchor="ctr"/>
                </a:tc>
                <a:tc>
                  <a:txBody>
                    <a:bodyPr/>
                    <a:lstStyle/>
                    <a:p>
                      <a:r>
                        <a:rPr lang="en-US" sz="1000" dirty="0">
                          <a:latin typeface="Helvetica" pitchFamily="2" charset="0"/>
                        </a:rPr>
                        <a:t>Utilizing rural airports as hubs for care and economic activity for declining rural communities.</a:t>
                      </a:r>
                    </a:p>
                  </a:txBody>
                  <a:tcPr anchor="ctr"/>
                </a:tc>
                <a:tc>
                  <a:txBody>
                    <a:bodyPr/>
                    <a:lstStyle/>
                    <a:p>
                      <a:pPr algn="ctr"/>
                      <a:r>
                        <a:rPr lang="en-US" sz="1000" dirty="0">
                          <a:latin typeface="Helvetica" pitchFamily="2" charset="0"/>
                        </a:rPr>
                        <a:t>Experiment Design</a:t>
                      </a:r>
                    </a:p>
                  </a:txBody>
                  <a:tcPr anchor="ctr"/>
                </a:tc>
                <a:extLst>
                  <a:ext uri="{0D108BD9-81ED-4DB2-BD59-A6C34878D82A}">
                    <a16:rowId xmlns:a16="http://schemas.microsoft.com/office/drawing/2014/main" val="3127334642"/>
                  </a:ext>
                </a:extLst>
              </a:tr>
              <a:tr h="0">
                <a:tc>
                  <a:txBody>
                    <a:bodyPr/>
                    <a:lstStyle/>
                    <a:p>
                      <a:pPr algn="ctr"/>
                      <a:r>
                        <a:rPr lang="en-US" sz="1000" b="1" dirty="0">
                          <a:latin typeface="Helvetica" pitchFamily="2" charset="0"/>
                        </a:rPr>
                        <a:t>Uncrewed Medical Air Support Systems</a:t>
                      </a:r>
                    </a:p>
                  </a:txBody>
                  <a:tcPr anchor="ctr"/>
                </a:tc>
                <a:tc>
                  <a:txBody>
                    <a:bodyPr/>
                    <a:lstStyle/>
                    <a:p>
                      <a:r>
                        <a:rPr lang="en-US" sz="1000" dirty="0">
                          <a:latin typeface="Helvetica" pitchFamily="2" charset="0"/>
                        </a:rPr>
                        <a:t>Enabling reliable micro-location, airborne assessments to EMS, and airborne medical package delivery.</a:t>
                      </a:r>
                    </a:p>
                  </a:txBody>
                  <a:tcPr anchor="ctr"/>
                </a:tc>
                <a:tc>
                  <a:txBody>
                    <a:bodyPr/>
                    <a:lstStyle/>
                    <a:p>
                      <a:pPr algn="ctr"/>
                      <a:r>
                        <a:rPr lang="en-US" sz="1000" dirty="0">
                          <a:latin typeface="Helvetica" pitchFamily="2" charset="0"/>
                        </a:rPr>
                        <a:t>Experiment Design</a:t>
                      </a:r>
                    </a:p>
                  </a:txBody>
                  <a:tcPr anchor="ctr"/>
                </a:tc>
                <a:extLst>
                  <a:ext uri="{0D108BD9-81ED-4DB2-BD59-A6C34878D82A}">
                    <a16:rowId xmlns:a16="http://schemas.microsoft.com/office/drawing/2014/main" val="3259273591"/>
                  </a:ext>
                </a:extLst>
              </a:tr>
              <a:tr h="0">
                <a:tc>
                  <a:txBody>
                    <a:bodyPr/>
                    <a:lstStyle/>
                    <a:p>
                      <a:pPr algn="ctr"/>
                      <a:r>
                        <a:rPr lang="en-US" sz="1000" b="1" dirty="0">
                          <a:latin typeface="Helvetica" pitchFamily="2" charset="0"/>
                        </a:rPr>
                        <a:t>Resilient Rural Communities</a:t>
                      </a:r>
                    </a:p>
                  </a:txBody>
                  <a:tcPr anchor="ctr"/>
                </a:tc>
                <a:tc>
                  <a:txBody>
                    <a:bodyPr/>
                    <a:lstStyle/>
                    <a:p>
                      <a:r>
                        <a:rPr lang="en-US" sz="1000" dirty="0">
                          <a:latin typeface="Helvetica" pitchFamily="2" charset="0"/>
                        </a:rPr>
                        <a:t>Connecting rural communities and capabilities through aviation </a:t>
                      </a:r>
                    </a:p>
                  </a:txBody>
                  <a:tcPr anchor="ctr"/>
                </a:tc>
                <a:tc>
                  <a:txBody>
                    <a:bodyPr/>
                    <a:lstStyle/>
                    <a:p>
                      <a:pPr algn="ctr"/>
                      <a:r>
                        <a:rPr lang="en-US" sz="1000" dirty="0">
                          <a:latin typeface="Helvetica" pitchFamily="2" charset="0"/>
                        </a:rPr>
                        <a:t>Opportunity Discovery</a:t>
                      </a:r>
                    </a:p>
                  </a:txBody>
                  <a:tcPr anchor="ctr"/>
                </a:tc>
                <a:extLst>
                  <a:ext uri="{0D108BD9-81ED-4DB2-BD59-A6C34878D82A}">
                    <a16:rowId xmlns:a16="http://schemas.microsoft.com/office/drawing/2014/main" val="2904683675"/>
                  </a:ext>
                </a:extLst>
              </a:tr>
              <a:tr h="0">
                <a:tc>
                  <a:txBody>
                    <a:bodyPr/>
                    <a:lstStyle/>
                    <a:p>
                      <a:pPr algn="ctr"/>
                      <a:r>
                        <a:rPr lang="en-US" sz="1000" b="1" dirty="0">
                          <a:latin typeface="Helvetica" pitchFamily="2" charset="0"/>
                        </a:rPr>
                        <a:t>Powering Sustainable Airports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Helvetica" pitchFamily="2" charset="0"/>
                        </a:rPr>
                        <a:t>Discovery sprint actively working, details forthcoming</a:t>
                      </a:r>
                    </a:p>
                  </a:txBody>
                  <a:tcPr anchor="ctr"/>
                </a:tc>
                <a:tc>
                  <a:txBody>
                    <a:bodyPr/>
                    <a:lstStyle/>
                    <a:p>
                      <a:pPr algn="ctr"/>
                      <a:r>
                        <a:rPr lang="en-US" sz="1000" dirty="0">
                          <a:latin typeface="Helvetica" pitchFamily="2" charset="0"/>
                        </a:rPr>
                        <a:t>Opportunity Discovery</a:t>
                      </a:r>
                    </a:p>
                  </a:txBody>
                  <a:tcPr anchor="ctr"/>
                </a:tc>
                <a:extLst>
                  <a:ext uri="{0D108BD9-81ED-4DB2-BD59-A6C34878D82A}">
                    <a16:rowId xmlns:a16="http://schemas.microsoft.com/office/drawing/2014/main" val="2379472619"/>
                  </a:ext>
                </a:extLst>
              </a:tr>
              <a:tr h="0">
                <a:tc>
                  <a:txBody>
                    <a:bodyPr/>
                    <a:lstStyle/>
                    <a:p>
                      <a:pPr algn="ctr"/>
                      <a:r>
                        <a:rPr lang="en-US" sz="1000" b="1" dirty="0">
                          <a:latin typeface="Helvetica" pitchFamily="2" charset="0"/>
                        </a:rPr>
                        <a:t>Designed Adhesion</a:t>
                      </a:r>
                    </a:p>
                  </a:txBody>
                  <a:tcPr anchor="ctr"/>
                </a:tc>
                <a:tc>
                  <a:txBody>
                    <a:bodyPr/>
                    <a:lstStyle/>
                    <a:p>
                      <a:r>
                        <a:rPr lang="en-US" sz="1000" dirty="0">
                          <a:latin typeface="Helvetica" pitchFamily="2" charset="0"/>
                        </a:rPr>
                        <a:t>Utilizing bio-inspired adhesives to achieve desired performance, adhesion and de-icing.</a:t>
                      </a:r>
                    </a:p>
                  </a:txBody>
                  <a:tcPr anchor="ctr"/>
                </a:tc>
                <a:tc>
                  <a:txBody>
                    <a:bodyPr/>
                    <a:lstStyle/>
                    <a:p>
                      <a:pPr algn="ctr"/>
                      <a:r>
                        <a:rPr lang="en-US" sz="1000" dirty="0">
                          <a:latin typeface="Helvetica" pitchFamily="2" charset="0"/>
                        </a:rPr>
                        <a:t>Opportunity Discovery</a:t>
                      </a:r>
                    </a:p>
                  </a:txBody>
                  <a:tcPr anchor="ctr"/>
                </a:tc>
                <a:extLst>
                  <a:ext uri="{0D108BD9-81ED-4DB2-BD59-A6C34878D82A}">
                    <a16:rowId xmlns:a16="http://schemas.microsoft.com/office/drawing/2014/main" val="591175511"/>
                  </a:ext>
                </a:extLst>
              </a:tr>
              <a:tr h="0">
                <a:tc>
                  <a:txBody>
                    <a:bodyPr/>
                    <a:lstStyle/>
                    <a:p>
                      <a:pPr algn="ctr"/>
                      <a:r>
                        <a:rPr lang="en-US" sz="1000" b="1" dirty="0">
                          <a:latin typeface="Helvetica" pitchFamily="2" charset="0"/>
                        </a:rPr>
                        <a:t>PAX Mobility</a:t>
                      </a:r>
                    </a:p>
                  </a:txBody>
                  <a:tcPr anchor="ctr"/>
                </a:tc>
                <a:tc>
                  <a:txBody>
                    <a:bodyPr/>
                    <a:lstStyle/>
                    <a:p>
                      <a:r>
                        <a:rPr lang="en-US" sz="1000" dirty="0">
                          <a:latin typeface="Helvetica" pitchFamily="2" charset="0"/>
                        </a:rPr>
                        <a:t>Digital transformation for agile research and development of multi-modal total passenger mobility.</a:t>
                      </a:r>
                    </a:p>
                  </a:txBody>
                  <a:tcPr anchor="ctr"/>
                </a:tc>
                <a:tc>
                  <a:txBody>
                    <a:bodyPr/>
                    <a:lstStyle/>
                    <a:p>
                      <a:pPr algn="ctr"/>
                      <a:r>
                        <a:rPr lang="en-US" sz="1000" dirty="0">
                          <a:latin typeface="Helvetica" pitchFamily="2" charset="0"/>
                        </a:rPr>
                        <a:t>Opportunity Discovery</a:t>
                      </a:r>
                    </a:p>
                  </a:txBody>
                  <a:tcPr anchor="ctr"/>
                </a:tc>
                <a:extLst>
                  <a:ext uri="{0D108BD9-81ED-4DB2-BD59-A6C34878D82A}">
                    <a16:rowId xmlns:a16="http://schemas.microsoft.com/office/drawing/2014/main" val="3102098055"/>
                  </a:ext>
                </a:extLst>
              </a:tr>
              <a:tr h="0">
                <a:tc>
                  <a:txBody>
                    <a:bodyPr/>
                    <a:lstStyle/>
                    <a:p>
                      <a:pPr algn="ctr"/>
                      <a:r>
                        <a:rPr lang="en-US" sz="1000" b="1" dirty="0">
                          <a:latin typeface="Helvetica" pitchFamily="2" charset="0"/>
                        </a:rPr>
                        <a:t>CAS Compost</a:t>
                      </a:r>
                    </a:p>
                  </a:txBody>
                  <a:tcPr anchor="ctr"/>
                </a:tc>
                <a:tc>
                  <a:txBody>
                    <a:bodyPr/>
                    <a:lstStyle/>
                    <a:p>
                      <a:r>
                        <a:rPr lang="en-US" sz="1000" dirty="0">
                          <a:latin typeface="Helvetica" pitchFamily="2" charset="0"/>
                        </a:rPr>
                        <a:t>Sifting through previous CAS activities, punted activates, and numerous other data sets of valuable innovation for future value, seeking to grow beyond CAS.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latin typeface="Helvetica" pitchFamily="2" charset="0"/>
                        </a:rPr>
                        <a:t>Opportunity Discovery</a:t>
                      </a:r>
                    </a:p>
                  </a:txBody>
                  <a:tcPr anchor="ctr"/>
                </a:tc>
                <a:extLst>
                  <a:ext uri="{0D108BD9-81ED-4DB2-BD59-A6C34878D82A}">
                    <a16:rowId xmlns:a16="http://schemas.microsoft.com/office/drawing/2014/main" val="699076459"/>
                  </a:ext>
                </a:extLst>
              </a:tr>
            </a:tbl>
          </a:graphicData>
        </a:graphic>
      </p:graphicFrame>
      <p:graphicFrame>
        <p:nvGraphicFramePr>
          <p:cNvPr id="7" name="Table 6">
            <a:extLst>
              <a:ext uri="{FF2B5EF4-FFF2-40B4-BE49-F238E27FC236}">
                <a16:creationId xmlns:a16="http://schemas.microsoft.com/office/drawing/2014/main" id="{52443D31-0B1C-501F-E5F2-7DB91D574133}"/>
              </a:ext>
            </a:extLst>
          </p:cNvPr>
          <p:cNvGraphicFramePr>
            <a:graphicFrameLocks noGrp="1"/>
          </p:cNvGraphicFramePr>
          <p:nvPr/>
        </p:nvGraphicFramePr>
        <p:xfrm>
          <a:off x="129641" y="5456075"/>
          <a:ext cx="5966359" cy="548640"/>
        </p:xfrm>
        <a:graphic>
          <a:graphicData uri="http://schemas.openxmlformats.org/drawingml/2006/table">
            <a:tbl>
              <a:tblPr firstRow="1" bandRow="1">
                <a:tableStyleId>{5C22544A-7EE6-4342-B048-85BDC9FD1C3A}</a:tableStyleId>
              </a:tblPr>
              <a:tblGrid>
                <a:gridCol w="1445566">
                  <a:extLst>
                    <a:ext uri="{9D8B030D-6E8A-4147-A177-3AD203B41FA5}">
                      <a16:colId xmlns:a16="http://schemas.microsoft.com/office/drawing/2014/main" val="3817638684"/>
                    </a:ext>
                  </a:extLst>
                </a:gridCol>
                <a:gridCol w="3282084">
                  <a:extLst>
                    <a:ext uri="{9D8B030D-6E8A-4147-A177-3AD203B41FA5}">
                      <a16:colId xmlns:a16="http://schemas.microsoft.com/office/drawing/2014/main" val="2504879464"/>
                    </a:ext>
                  </a:extLst>
                </a:gridCol>
                <a:gridCol w="1238709">
                  <a:extLst>
                    <a:ext uri="{9D8B030D-6E8A-4147-A177-3AD203B41FA5}">
                      <a16:colId xmlns:a16="http://schemas.microsoft.com/office/drawing/2014/main" val="3256311265"/>
                    </a:ext>
                  </a:extLst>
                </a:gridCol>
              </a:tblGrid>
              <a:tr h="0">
                <a:tc>
                  <a:txBody>
                    <a:bodyPr/>
                    <a:lstStyle/>
                    <a:p>
                      <a:pPr algn="ctr"/>
                      <a:r>
                        <a:rPr lang="en-US" sz="1000" b="1" dirty="0">
                          <a:solidFill>
                            <a:schemeClr val="tx1"/>
                          </a:solidFill>
                          <a:latin typeface="Helvetica" pitchFamily="2" charset="0"/>
                        </a:rPr>
                        <a:t>*MADI</a:t>
                      </a:r>
                    </a:p>
                  </a:txBody>
                  <a:tcPr anchor="ctr">
                    <a:solidFill>
                      <a:schemeClr val="accent1">
                        <a:lumMod val="40000"/>
                        <a:lumOff val="60000"/>
                      </a:schemeClr>
                    </a:solidFill>
                  </a:tcPr>
                </a:tc>
                <a:tc>
                  <a:txBody>
                    <a:bodyPr/>
                    <a:lstStyle/>
                    <a:p>
                      <a:r>
                        <a:rPr lang="en-US" sz="1000" dirty="0">
                          <a:solidFill>
                            <a:schemeClr val="tx1"/>
                          </a:solidFill>
                          <a:latin typeface="Helvetica" pitchFamily="2" charset="0"/>
                        </a:rPr>
                        <a:t>CAS’s Modular A.I. for Design and Innovation (MADI)​ A.I. internal to NASA CAS helping to collect data and input and generate scenarios for planning</a:t>
                      </a:r>
                    </a:p>
                  </a:txBody>
                  <a:tcPr anchor="ctr">
                    <a:solidFill>
                      <a:schemeClr val="accent1">
                        <a:lumMod val="40000"/>
                        <a:lumOff val="60000"/>
                      </a:schemeClr>
                    </a:solidFill>
                  </a:tcPr>
                </a:tc>
                <a:tc>
                  <a:txBody>
                    <a:bodyPr/>
                    <a:lstStyle/>
                    <a:p>
                      <a:pPr algn="ctr"/>
                      <a:r>
                        <a:rPr lang="en-US" sz="1000" dirty="0">
                          <a:solidFill>
                            <a:schemeClr val="tx1"/>
                          </a:solidFill>
                          <a:latin typeface="Helvetica" pitchFamily="2" charset="0"/>
                        </a:rPr>
                        <a:t>Solution Assessment</a:t>
                      </a:r>
                    </a:p>
                  </a:txBody>
                  <a:tcPr anchor="ctr">
                    <a:solidFill>
                      <a:schemeClr val="accent1">
                        <a:lumMod val="40000"/>
                        <a:lumOff val="60000"/>
                      </a:schemeClr>
                    </a:solidFill>
                  </a:tcPr>
                </a:tc>
                <a:extLst>
                  <a:ext uri="{0D108BD9-81ED-4DB2-BD59-A6C34878D82A}">
                    <a16:rowId xmlns:a16="http://schemas.microsoft.com/office/drawing/2014/main" val="1320004886"/>
                  </a:ext>
                </a:extLst>
              </a:tr>
            </a:tbl>
          </a:graphicData>
        </a:graphic>
      </p:graphicFrame>
    </p:spTree>
    <p:extLst>
      <p:ext uri="{BB962C8B-B14F-4D97-AF65-F5344CB8AC3E}">
        <p14:creationId xmlns:p14="http://schemas.microsoft.com/office/powerpoint/2010/main" val="10432098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C0D71A-107F-A36F-A4EE-238C213729CA}"/>
              </a:ext>
            </a:extLst>
          </p:cNvPr>
          <p:cNvSpPr>
            <a:spLocks noGrp="1"/>
          </p:cNvSpPr>
          <p:nvPr>
            <p:ph type="title"/>
          </p:nvPr>
        </p:nvSpPr>
        <p:spPr>
          <a:xfrm>
            <a:off x="225374" y="3710613"/>
            <a:ext cx="3290887" cy="2452687"/>
          </a:xfrm>
        </p:spPr>
        <p:txBody>
          <a:bodyPr vert="horz" lIns="91440" tIns="45720" rIns="91440" bIns="45720" rtlCol="0" anchor="ctr">
            <a:normAutofit/>
          </a:bodyPr>
          <a:lstStyle/>
          <a:p>
            <a:r>
              <a:rPr lang="en-US" b="0" i="1">
                <a:latin typeface="+mn-lt"/>
                <a:cs typeface="Helvetica" panose="020B0604020202020204" pitchFamily="34" charset="0"/>
              </a:rPr>
              <a:t>Why</a:t>
            </a:r>
            <a:r>
              <a:rPr lang="en-US" sz="3600" b="0" i="1">
                <a:latin typeface="+mn-lt"/>
                <a:cs typeface="Helvetica" panose="020B0604020202020204" pitchFamily="34" charset="0"/>
              </a:rPr>
              <a:t> </a:t>
            </a:r>
            <a:r>
              <a:rPr lang="en-US" b="0" i="1">
                <a:latin typeface="+mn-lt"/>
                <a:cs typeface="Helvetica" panose="020B0604020202020204" pitchFamily="34" charset="0"/>
              </a:rPr>
              <a:t>aviation to help the environment </a:t>
            </a:r>
            <a:r>
              <a:rPr lang="en-US" sz="3600" b="0" i="1">
                <a:latin typeface="+mn-lt"/>
                <a:cs typeface="Helvetica" panose="020B0604020202020204" pitchFamily="34" charset="0"/>
              </a:rPr>
              <a:t>?</a:t>
            </a:r>
          </a:p>
        </p:txBody>
      </p:sp>
      <p:pic>
        <p:nvPicPr>
          <p:cNvPr id="9" name="Picture 8" descr="Clouds in a forest">
            <a:extLst>
              <a:ext uri="{FF2B5EF4-FFF2-40B4-BE49-F238E27FC236}">
                <a16:creationId xmlns:a16="http://schemas.microsoft.com/office/drawing/2014/main" id="{2CF2DE81-278A-90A4-3C37-73C048D0B6C7}"/>
              </a:ext>
            </a:extLst>
          </p:cNvPr>
          <p:cNvPicPr>
            <a:picLocks noChangeAspect="1"/>
          </p:cNvPicPr>
          <p:nvPr/>
        </p:nvPicPr>
        <p:blipFill rotWithShape="1">
          <a:blip r:embed="rId3"/>
          <a:srcRect t="25015" b="14115"/>
          <a:stretch/>
        </p:blipFill>
        <p:spPr>
          <a:xfrm>
            <a:off x="20" y="11"/>
            <a:ext cx="12191980" cy="316281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TextBox 4">
            <a:extLst>
              <a:ext uri="{FF2B5EF4-FFF2-40B4-BE49-F238E27FC236}">
                <a16:creationId xmlns:a16="http://schemas.microsoft.com/office/drawing/2014/main" id="{6B804A28-7FBC-7B5A-78F5-8E0F2BCE6C2E}"/>
              </a:ext>
            </a:extLst>
          </p:cNvPr>
          <p:cNvSpPr txBox="1"/>
          <p:nvPr/>
        </p:nvSpPr>
        <p:spPr>
          <a:xfrm>
            <a:off x="3516261" y="3246437"/>
            <a:ext cx="8292281" cy="3292475"/>
          </a:xfrm>
          <a:prstGeom prst="rect">
            <a:avLst/>
          </a:prstGeom>
        </p:spPr>
        <p:txBody>
          <a:bodyPr vert="horz" lIns="91440" tIns="45720" rIns="91440" bIns="45720" rtlCol="0" anchor="ctr">
            <a:noAutofit/>
          </a:bodyPr>
          <a:lstStyle/>
          <a:p>
            <a:pPr fontAlgn="base">
              <a:lnSpc>
                <a:spcPct val="90000"/>
              </a:lnSpc>
              <a:spcAft>
                <a:spcPts val="600"/>
              </a:spcAft>
            </a:pPr>
            <a:r>
              <a:rPr lang="en-US" sz="1200" b="1" i="0" u="none" strike="noStrike" dirty="0">
                <a:effectLst/>
              </a:rPr>
              <a:t>Why not plant more trees?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We can’t plant enough trees, quickly enough, to meet the need.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Trees require </a:t>
            </a:r>
            <a:r>
              <a:rPr lang="en-US" sz="1200" b="1" i="0" u="none" strike="noStrike" dirty="0">
                <a:effectLst/>
              </a:rPr>
              <a:t>land and water use</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1" i="0" u="none" strike="noStrike" dirty="0">
                <a:effectLst/>
              </a:rPr>
              <a:t>20% of US would have to be reforested to have a significant effect on climate change</a:t>
            </a:r>
            <a:r>
              <a:rPr lang="en-US" sz="1200" b="0" i="0" u="none" strike="noStrike" dirty="0">
                <a:effectLst/>
              </a:rPr>
              <a:t>. – Richard Houghton of the Woods Hole Research Center</a:t>
            </a:r>
            <a:r>
              <a:rPr lang="en-US" sz="1200" b="0" i="0" dirty="0">
                <a:effectLst/>
              </a:rPr>
              <a:t>​</a:t>
            </a:r>
          </a:p>
          <a:p>
            <a:pPr fontAlgn="base">
              <a:lnSpc>
                <a:spcPct val="90000"/>
              </a:lnSpc>
              <a:spcAft>
                <a:spcPts val="600"/>
              </a:spcAft>
            </a:pPr>
            <a:r>
              <a:rPr lang="en-US" sz="1200" b="1" i="0" u="none" strike="noStrike" dirty="0">
                <a:effectLst/>
              </a:rPr>
              <a:t>Why not filter emissions at the source?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DOE notes “developing models that simulate the flow of stored carbon dioxide, to help understand and predict chemical changes and effects of increased pressure that may occur.”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The problem is </a:t>
            </a:r>
            <a:r>
              <a:rPr lang="en-US" sz="1200" b="1" i="0" u="none" strike="noStrike" dirty="0">
                <a:effectLst/>
              </a:rPr>
              <a:t>economics</a:t>
            </a:r>
            <a:r>
              <a:rPr lang="en-US" sz="1200" b="0" i="0" u="none" strike="noStrike" dirty="0">
                <a:effectLst/>
              </a:rPr>
              <a:t>, says MIT Senior Researcher Herzog. “It’s cheaper to put [carbon dioxide] in the atmosphere. It is cheaper to let it go up the smokestack than put this chemical plant on the back of the smokestack to remove it”</a:t>
            </a:r>
            <a:r>
              <a:rPr lang="en-US" sz="1200" b="0" i="0" dirty="0">
                <a:effectLst/>
              </a:rPr>
              <a:t>​</a:t>
            </a:r>
          </a:p>
          <a:p>
            <a:pPr fontAlgn="base">
              <a:lnSpc>
                <a:spcPct val="90000"/>
              </a:lnSpc>
              <a:spcAft>
                <a:spcPts val="600"/>
              </a:spcAft>
            </a:pPr>
            <a:r>
              <a:rPr lang="en-US" sz="1200" b="1" i="0" u="none" strike="noStrike" dirty="0">
                <a:effectLst/>
              </a:rPr>
              <a:t>Do we have to fly? </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Companies cost estimates only include capturing and not permanent underground storage. Sequestration isn’t free.  $10-20 per ton of CO2.  - National Academies of Science Engineering and Medicine (2015)</a:t>
            </a:r>
            <a:r>
              <a:rPr lang="en-US" sz="1200" b="0" i="0" dirty="0">
                <a:effectLst/>
              </a:rPr>
              <a:t>​</a:t>
            </a:r>
          </a:p>
          <a:p>
            <a:pPr indent="-228600" fontAlgn="base">
              <a:lnSpc>
                <a:spcPct val="90000"/>
              </a:lnSpc>
              <a:spcAft>
                <a:spcPts val="600"/>
              </a:spcAft>
              <a:buFont typeface="Arial" panose="020B0604020202020204" pitchFamily="34" charset="0"/>
              <a:buChar char="•"/>
            </a:pPr>
            <a:r>
              <a:rPr lang="en-US" sz="1200" b="0" i="0" u="none" strike="noStrike" dirty="0">
                <a:effectLst/>
              </a:rPr>
              <a:t>Direct air capture on the ground is also land intensive.  A coal fired plant to supply Cambridge, MA would emit 1.6 million tons of CO2 a DAC plant to capture that amount would be 100 m high and 600 m long with fans blowing constantly at 2 m/s. – MIT Physics Prof. Robert Jaffe</a:t>
            </a:r>
            <a:r>
              <a:rPr lang="en-US" sz="1200" b="0" i="0" dirty="0">
                <a:effectLst/>
              </a:rPr>
              <a:t>​</a:t>
            </a:r>
          </a:p>
          <a:p>
            <a:pPr algn="ctr" fontAlgn="base">
              <a:lnSpc>
                <a:spcPct val="90000"/>
              </a:lnSpc>
              <a:spcAft>
                <a:spcPts val="600"/>
              </a:spcAft>
            </a:pPr>
            <a:r>
              <a:rPr lang="en-US" sz="1200" b="1" i="0" u="none" strike="noStrike" dirty="0">
                <a:effectLst/>
              </a:rPr>
              <a:t>This route is far less land intensive than reforestation and can be deployed to “hot spots” as needed.</a:t>
            </a:r>
            <a:endParaRPr lang="en-US" sz="1200" b="0" i="0" dirty="0">
              <a:effectLst/>
            </a:endParaRPr>
          </a:p>
        </p:txBody>
      </p:sp>
      <p:sp>
        <p:nvSpPr>
          <p:cNvPr id="2" name="Slide Number Placeholder 1">
            <a:extLst>
              <a:ext uri="{FF2B5EF4-FFF2-40B4-BE49-F238E27FC236}">
                <a16:creationId xmlns:a16="http://schemas.microsoft.com/office/drawing/2014/main" id="{42BC9434-FC76-F16A-310B-BFD7F4D41FEA}"/>
              </a:ext>
            </a:extLst>
          </p:cNvPr>
          <p:cNvSpPr>
            <a:spLocks noGrp="1"/>
          </p:cNvSpPr>
          <p:nvPr>
            <p:ph type="sldNum" sz="quarter" idx="12"/>
          </p:nvPr>
        </p:nvSpPr>
        <p:spPr>
          <a:xfrm>
            <a:off x="8864600" y="6356350"/>
            <a:ext cx="2743200" cy="365125"/>
          </a:xfrm>
        </p:spPr>
        <p:txBody>
          <a:bodyPr vert="horz" lIns="91440" tIns="45720" rIns="91440" bIns="45720" rtlCol="0" anchor="ctr">
            <a:normAutofit/>
          </a:bodyPr>
          <a:lstStyle/>
          <a:p>
            <a:pPr>
              <a:spcAft>
                <a:spcPts val="600"/>
              </a:spcAft>
              <a:defRPr/>
            </a:pPr>
            <a:fld id="{330EA680-D336-4FF7-8B7A-9848BB0A1C32}" type="slidenum">
              <a:rPr lang="en-US">
                <a:solidFill>
                  <a:schemeClr val="tx1">
                    <a:lumMod val="75000"/>
                    <a:lumOff val="25000"/>
                  </a:schemeClr>
                </a:solidFill>
                <a:latin typeface="Calibri" panose="020F0502020204030204"/>
              </a:rPr>
              <a:pPr>
                <a:spcAft>
                  <a:spcPts val="600"/>
                </a:spcAft>
                <a:defRPr/>
              </a:pPr>
              <a:t>46</a:t>
            </a:fld>
            <a:endParaRPr lang="en-US">
              <a:solidFill>
                <a:schemeClr val="tx1">
                  <a:lumMod val="75000"/>
                  <a:lumOff val="25000"/>
                </a:schemeClr>
              </a:solidFill>
              <a:latin typeface="Calibri" panose="020F0502020204030204"/>
            </a:endParaRPr>
          </a:p>
        </p:txBody>
      </p:sp>
    </p:spTree>
    <p:extLst>
      <p:ext uri="{BB962C8B-B14F-4D97-AF65-F5344CB8AC3E}">
        <p14:creationId xmlns:p14="http://schemas.microsoft.com/office/powerpoint/2010/main" val="9547109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B5C11309-9406-5863-9FCF-0B96C526F5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6765" y="1803905"/>
            <a:ext cx="5497149" cy="5112134"/>
          </a:xfrm>
          <a:prstGeom prst="snip2DiagRect">
            <a:avLst>
              <a:gd name="adj1" fmla="val 0"/>
              <a:gd name="adj2" fmla="val 16667"/>
            </a:avLst>
          </a:prstGeom>
          <a:solidFill>
            <a:srgbClr val="FFFFFF">
              <a:shade val="85000"/>
            </a:srgbClr>
          </a:solidFill>
          <a:ln w="1905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a:extLst>
              <a:ext uri="{FF2B5EF4-FFF2-40B4-BE49-F238E27FC236}">
                <a16:creationId xmlns:a16="http://schemas.microsoft.com/office/drawing/2014/main" id="{9D153C51-7155-9CE1-5237-F9FFCD5F0E61}"/>
              </a:ext>
            </a:extLst>
          </p:cNvPr>
          <p:cNvSpPr>
            <a:spLocks noGrp="1"/>
          </p:cNvSpPr>
          <p:nvPr>
            <p:ph type="sldNum" sz="quarter" idx="12"/>
          </p:nvPr>
        </p:nvSpPr>
        <p:spPr/>
        <p:txBody>
          <a:bodyPr/>
          <a:lstStyle/>
          <a:p>
            <a:fld id="{330EA680-D336-4FF7-8B7A-9848BB0A1C32}" type="slidenum">
              <a:rPr lang="en-US" smtClean="0"/>
              <a:t>47</a:t>
            </a:fld>
            <a:endParaRPr lang="en-US"/>
          </a:p>
        </p:txBody>
      </p:sp>
      <p:sp>
        <p:nvSpPr>
          <p:cNvPr id="3" name="Title 2">
            <a:extLst>
              <a:ext uri="{FF2B5EF4-FFF2-40B4-BE49-F238E27FC236}">
                <a16:creationId xmlns:a16="http://schemas.microsoft.com/office/drawing/2014/main" id="{D3060757-C234-CFEC-BB28-33D0D8464CF9}"/>
              </a:ext>
            </a:extLst>
          </p:cNvPr>
          <p:cNvSpPr>
            <a:spLocks noGrp="1"/>
          </p:cNvSpPr>
          <p:nvPr>
            <p:ph type="title"/>
          </p:nvPr>
        </p:nvSpPr>
        <p:spPr>
          <a:xfrm>
            <a:off x="335901" y="278547"/>
            <a:ext cx="10715276" cy="512064"/>
          </a:xfrm>
        </p:spPr>
        <p:txBody>
          <a:bodyPr/>
          <a:lstStyle/>
          <a:p>
            <a:r>
              <a:rPr lang="en-US"/>
              <a:t>Exploring the Wicked Quadrant… </a:t>
            </a:r>
            <a:r>
              <a:rPr lang="en-US" i="1"/>
              <a:t>and the Dragon of Chaos</a:t>
            </a:r>
          </a:p>
        </p:txBody>
      </p:sp>
    </p:spTree>
    <p:extLst>
      <p:ext uri="{BB962C8B-B14F-4D97-AF65-F5344CB8AC3E}">
        <p14:creationId xmlns:p14="http://schemas.microsoft.com/office/powerpoint/2010/main" val="1432118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Freeform 201">
            <a:extLst>
              <a:ext uri="{FF2B5EF4-FFF2-40B4-BE49-F238E27FC236}">
                <a16:creationId xmlns:a16="http://schemas.microsoft.com/office/drawing/2014/main" id="{3DE0CEA8-AB09-434B-845B-0BB6B4F869C6}"/>
              </a:ext>
            </a:extLst>
          </p:cNvPr>
          <p:cNvSpPr/>
          <p:nvPr/>
        </p:nvSpPr>
        <p:spPr>
          <a:xfrm>
            <a:off x="6136395" y="3995161"/>
            <a:ext cx="2220844" cy="492339"/>
          </a:xfrm>
          <a:custGeom>
            <a:avLst/>
            <a:gdLst>
              <a:gd name="connsiteX0" fmla="*/ 29818 w 2385392"/>
              <a:gd name="connsiteY0" fmla="*/ 238539 h 606286"/>
              <a:gd name="connsiteX1" fmla="*/ 308113 w 2385392"/>
              <a:gd name="connsiteY1" fmla="*/ 0 h 606286"/>
              <a:gd name="connsiteX2" fmla="*/ 2385392 w 2385392"/>
              <a:gd name="connsiteY2" fmla="*/ 0 h 606286"/>
              <a:gd name="connsiteX3" fmla="*/ 2385392 w 2385392"/>
              <a:gd name="connsiteY3" fmla="*/ 606286 h 606286"/>
              <a:gd name="connsiteX4" fmla="*/ 0 w 2385392"/>
              <a:gd name="connsiteY4" fmla="*/ 596347 h 606286"/>
              <a:gd name="connsiteX5" fmla="*/ 29818 w 2385392"/>
              <a:gd name="connsiteY5" fmla="*/ 238539 h 60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5392" h="606286">
                <a:moveTo>
                  <a:pt x="29818" y="238539"/>
                </a:moveTo>
                <a:lnTo>
                  <a:pt x="308113" y="0"/>
                </a:lnTo>
                <a:lnTo>
                  <a:pt x="2385392" y="0"/>
                </a:lnTo>
                <a:lnTo>
                  <a:pt x="2385392" y="606286"/>
                </a:lnTo>
                <a:lnTo>
                  <a:pt x="0" y="596347"/>
                </a:lnTo>
                <a:lnTo>
                  <a:pt x="29818" y="238539"/>
                </a:lnTo>
                <a:close/>
              </a:path>
            </a:pathLst>
          </a:custGeom>
          <a:pattFill prst="ltUp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3" name="Group 202">
            <a:extLst>
              <a:ext uri="{FF2B5EF4-FFF2-40B4-BE49-F238E27FC236}">
                <a16:creationId xmlns:a16="http://schemas.microsoft.com/office/drawing/2014/main" id="{45A3A111-12D3-AD28-DB7A-C2B76B01CD2B}"/>
              </a:ext>
            </a:extLst>
          </p:cNvPr>
          <p:cNvGrpSpPr/>
          <p:nvPr/>
        </p:nvGrpSpPr>
        <p:grpSpPr>
          <a:xfrm rot="16200000">
            <a:off x="7106749" y="3299712"/>
            <a:ext cx="373217" cy="1919325"/>
            <a:chOff x="8100289" y="2398426"/>
            <a:chExt cx="373217" cy="1828800"/>
          </a:xfrm>
        </p:grpSpPr>
        <p:cxnSp>
          <p:nvCxnSpPr>
            <p:cNvPr id="204" name="Straight Arrow Connector 203">
              <a:extLst>
                <a:ext uri="{FF2B5EF4-FFF2-40B4-BE49-F238E27FC236}">
                  <a16:creationId xmlns:a16="http://schemas.microsoft.com/office/drawing/2014/main" id="{AA8D2393-BA79-2313-9C8F-DF6CF5691CB4}"/>
                </a:ext>
              </a:extLst>
            </p:cNvPr>
            <p:cNvCxnSpPr>
              <a:cxnSpLocks/>
            </p:cNvCxnSpPr>
            <p:nvPr/>
          </p:nvCxnSpPr>
          <p:spPr>
            <a:xfrm rot="5400000" flipV="1">
              <a:off x="8286898" y="2211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a:extLst>
                <a:ext uri="{FF2B5EF4-FFF2-40B4-BE49-F238E27FC236}">
                  <a16:creationId xmlns:a16="http://schemas.microsoft.com/office/drawing/2014/main" id="{7730BD2C-8989-C84C-CC23-32CF7C48BA20}"/>
                </a:ext>
              </a:extLst>
            </p:cNvPr>
            <p:cNvCxnSpPr>
              <a:cxnSpLocks/>
            </p:cNvCxnSpPr>
            <p:nvPr/>
          </p:nvCxnSpPr>
          <p:spPr>
            <a:xfrm rot="5400000" flipV="1">
              <a:off x="8286898" y="2364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Straight Arrow Connector 205">
              <a:extLst>
                <a:ext uri="{FF2B5EF4-FFF2-40B4-BE49-F238E27FC236}">
                  <a16:creationId xmlns:a16="http://schemas.microsoft.com/office/drawing/2014/main" id="{F6CDB7EC-1B24-913C-2B15-BECBA4705014}"/>
                </a:ext>
              </a:extLst>
            </p:cNvPr>
            <p:cNvCxnSpPr>
              <a:cxnSpLocks/>
            </p:cNvCxnSpPr>
            <p:nvPr/>
          </p:nvCxnSpPr>
          <p:spPr>
            <a:xfrm rot="5400000" flipV="1">
              <a:off x="8286898" y="2516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Straight Arrow Connector 206">
              <a:extLst>
                <a:ext uri="{FF2B5EF4-FFF2-40B4-BE49-F238E27FC236}">
                  <a16:creationId xmlns:a16="http://schemas.microsoft.com/office/drawing/2014/main" id="{D11C0C43-ED91-E250-41A7-7AB839F52AA9}"/>
                </a:ext>
              </a:extLst>
            </p:cNvPr>
            <p:cNvCxnSpPr>
              <a:cxnSpLocks/>
            </p:cNvCxnSpPr>
            <p:nvPr/>
          </p:nvCxnSpPr>
          <p:spPr>
            <a:xfrm rot="5400000" flipV="1">
              <a:off x="8286898" y="2669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a:extLst>
                <a:ext uri="{FF2B5EF4-FFF2-40B4-BE49-F238E27FC236}">
                  <a16:creationId xmlns:a16="http://schemas.microsoft.com/office/drawing/2014/main" id="{C040F48A-161E-371F-DDA6-FFC2A1719E7D}"/>
                </a:ext>
              </a:extLst>
            </p:cNvPr>
            <p:cNvCxnSpPr>
              <a:cxnSpLocks/>
            </p:cNvCxnSpPr>
            <p:nvPr/>
          </p:nvCxnSpPr>
          <p:spPr>
            <a:xfrm rot="5400000" flipV="1">
              <a:off x="8286898" y="2821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Straight Arrow Connector 208">
              <a:extLst>
                <a:ext uri="{FF2B5EF4-FFF2-40B4-BE49-F238E27FC236}">
                  <a16:creationId xmlns:a16="http://schemas.microsoft.com/office/drawing/2014/main" id="{E6AEA3C9-58AB-881D-1314-F32E6BE1FDB4}"/>
                </a:ext>
              </a:extLst>
            </p:cNvPr>
            <p:cNvCxnSpPr>
              <a:cxnSpLocks/>
            </p:cNvCxnSpPr>
            <p:nvPr/>
          </p:nvCxnSpPr>
          <p:spPr>
            <a:xfrm rot="5400000" flipV="1">
              <a:off x="8286898" y="2973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Straight Arrow Connector 209">
              <a:extLst>
                <a:ext uri="{FF2B5EF4-FFF2-40B4-BE49-F238E27FC236}">
                  <a16:creationId xmlns:a16="http://schemas.microsoft.com/office/drawing/2014/main" id="{B22CBDEF-1E73-C8DB-DA9F-101E86B60371}"/>
                </a:ext>
              </a:extLst>
            </p:cNvPr>
            <p:cNvCxnSpPr>
              <a:cxnSpLocks/>
            </p:cNvCxnSpPr>
            <p:nvPr/>
          </p:nvCxnSpPr>
          <p:spPr>
            <a:xfrm rot="5400000" flipV="1">
              <a:off x="8286898" y="3126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Straight Arrow Connector 210">
              <a:extLst>
                <a:ext uri="{FF2B5EF4-FFF2-40B4-BE49-F238E27FC236}">
                  <a16:creationId xmlns:a16="http://schemas.microsoft.com/office/drawing/2014/main" id="{6A8C063D-B0D8-9C7D-C5BA-65E2D7F83FA1}"/>
                </a:ext>
              </a:extLst>
            </p:cNvPr>
            <p:cNvCxnSpPr>
              <a:cxnSpLocks/>
            </p:cNvCxnSpPr>
            <p:nvPr/>
          </p:nvCxnSpPr>
          <p:spPr>
            <a:xfrm rot="5400000" flipV="1">
              <a:off x="8286898" y="3278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2" name="Straight Arrow Connector 211">
              <a:extLst>
                <a:ext uri="{FF2B5EF4-FFF2-40B4-BE49-F238E27FC236}">
                  <a16:creationId xmlns:a16="http://schemas.microsoft.com/office/drawing/2014/main" id="{88503A51-ED88-BC1E-FE32-467082E80AFE}"/>
                </a:ext>
              </a:extLst>
            </p:cNvPr>
            <p:cNvCxnSpPr>
              <a:cxnSpLocks/>
            </p:cNvCxnSpPr>
            <p:nvPr/>
          </p:nvCxnSpPr>
          <p:spPr>
            <a:xfrm rot="5400000" flipV="1">
              <a:off x="8286898" y="3431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3" name="Straight Arrow Connector 212">
              <a:extLst>
                <a:ext uri="{FF2B5EF4-FFF2-40B4-BE49-F238E27FC236}">
                  <a16:creationId xmlns:a16="http://schemas.microsoft.com/office/drawing/2014/main" id="{85705125-9F1E-7DE2-643F-5CE5318D50CC}"/>
                </a:ext>
              </a:extLst>
            </p:cNvPr>
            <p:cNvCxnSpPr>
              <a:cxnSpLocks/>
            </p:cNvCxnSpPr>
            <p:nvPr/>
          </p:nvCxnSpPr>
          <p:spPr>
            <a:xfrm rot="5400000" flipV="1">
              <a:off x="8286898" y="3583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4" name="Straight Arrow Connector 213">
              <a:extLst>
                <a:ext uri="{FF2B5EF4-FFF2-40B4-BE49-F238E27FC236}">
                  <a16:creationId xmlns:a16="http://schemas.microsoft.com/office/drawing/2014/main" id="{9DA09920-B3EF-7F33-2DF1-AAD9BC342992}"/>
                </a:ext>
              </a:extLst>
            </p:cNvPr>
            <p:cNvCxnSpPr>
              <a:cxnSpLocks/>
            </p:cNvCxnSpPr>
            <p:nvPr/>
          </p:nvCxnSpPr>
          <p:spPr>
            <a:xfrm rot="5400000" flipV="1">
              <a:off x="8286898" y="3735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5" name="Straight Arrow Connector 214">
              <a:extLst>
                <a:ext uri="{FF2B5EF4-FFF2-40B4-BE49-F238E27FC236}">
                  <a16:creationId xmlns:a16="http://schemas.microsoft.com/office/drawing/2014/main" id="{A7D720A8-F295-A787-40A5-DAD1CCB40E1C}"/>
                </a:ext>
              </a:extLst>
            </p:cNvPr>
            <p:cNvCxnSpPr>
              <a:cxnSpLocks/>
            </p:cNvCxnSpPr>
            <p:nvPr/>
          </p:nvCxnSpPr>
          <p:spPr>
            <a:xfrm rot="5400000" flipV="1">
              <a:off x="8286898" y="3888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6" name="Straight Arrow Connector 215">
              <a:extLst>
                <a:ext uri="{FF2B5EF4-FFF2-40B4-BE49-F238E27FC236}">
                  <a16:creationId xmlns:a16="http://schemas.microsoft.com/office/drawing/2014/main" id="{308B334F-148C-B710-2797-6981366C50A8}"/>
                </a:ext>
              </a:extLst>
            </p:cNvPr>
            <p:cNvCxnSpPr>
              <a:cxnSpLocks/>
            </p:cNvCxnSpPr>
            <p:nvPr/>
          </p:nvCxnSpPr>
          <p:spPr>
            <a:xfrm rot="5400000" flipV="1">
              <a:off x="8286898" y="4040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00" name="Freeform 199">
            <a:extLst>
              <a:ext uri="{FF2B5EF4-FFF2-40B4-BE49-F238E27FC236}">
                <a16:creationId xmlns:a16="http://schemas.microsoft.com/office/drawing/2014/main" id="{18D2BC0C-1278-2D31-7474-83C158B98DEA}"/>
              </a:ext>
            </a:extLst>
          </p:cNvPr>
          <p:cNvSpPr/>
          <p:nvPr/>
        </p:nvSpPr>
        <p:spPr>
          <a:xfrm>
            <a:off x="5474892" y="2019186"/>
            <a:ext cx="597096" cy="1975975"/>
          </a:xfrm>
          <a:custGeom>
            <a:avLst/>
            <a:gdLst>
              <a:gd name="connsiteX0" fmla="*/ 0 w 725556"/>
              <a:gd name="connsiteY0" fmla="*/ 2047461 h 2057400"/>
              <a:gd name="connsiteX1" fmla="*/ 496956 w 725556"/>
              <a:gd name="connsiteY1" fmla="*/ 2057400 h 2057400"/>
              <a:gd name="connsiteX2" fmla="*/ 725556 w 725556"/>
              <a:gd name="connsiteY2" fmla="*/ 1868556 h 2057400"/>
              <a:gd name="connsiteX3" fmla="*/ 725556 w 725556"/>
              <a:gd name="connsiteY3" fmla="*/ 0 h 2057400"/>
              <a:gd name="connsiteX4" fmla="*/ 9939 w 725556"/>
              <a:gd name="connsiteY4" fmla="*/ 0 h 2057400"/>
              <a:gd name="connsiteX5" fmla="*/ 0 w 725556"/>
              <a:gd name="connsiteY5" fmla="*/ 2047461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5556" h="2057400">
                <a:moveTo>
                  <a:pt x="0" y="2047461"/>
                </a:moveTo>
                <a:lnTo>
                  <a:pt x="496956" y="2057400"/>
                </a:lnTo>
                <a:lnTo>
                  <a:pt x="725556" y="1868556"/>
                </a:lnTo>
                <a:lnTo>
                  <a:pt x="725556" y="0"/>
                </a:lnTo>
                <a:lnTo>
                  <a:pt x="9939" y="0"/>
                </a:lnTo>
                <a:lnTo>
                  <a:pt x="0" y="2047461"/>
                </a:lnTo>
                <a:close/>
              </a:path>
            </a:pathLst>
          </a:custGeom>
          <a:pattFill prst="ltDnDiag">
            <a:fgClr>
              <a:srgbClr val="C00000"/>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1" name="Group 200">
            <a:extLst>
              <a:ext uri="{FF2B5EF4-FFF2-40B4-BE49-F238E27FC236}">
                <a16:creationId xmlns:a16="http://schemas.microsoft.com/office/drawing/2014/main" id="{937D4C9B-B4CC-3522-70BF-49BF3788930B}"/>
              </a:ext>
            </a:extLst>
          </p:cNvPr>
          <p:cNvGrpSpPr/>
          <p:nvPr/>
        </p:nvGrpSpPr>
        <p:grpSpPr>
          <a:xfrm>
            <a:off x="5500245" y="2147329"/>
            <a:ext cx="373217" cy="1741750"/>
            <a:chOff x="8100289" y="2398426"/>
            <a:chExt cx="373217" cy="1828800"/>
          </a:xfrm>
        </p:grpSpPr>
        <p:cxnSp>
          <p:nvCxnSpPr>
            <p:cNvPr id="169" name="Straight Arrow Connector 168">
              <a:extLst>
                <a:ext uri="{FF2B5EF4-FFF2-40B4-BE49-F238E27FC236}">
                  <a16:creationId xmlns:a16="http://schemas.microsoft.com/office/drawing/2014/main" id="{26ECD245-8348-AA01-34A9-D786AB0AFAB0}"/>
                </a:ext>
              </a:extLst>
            </p:cNvPr>
            <p:cNvCxnSpPr>
              <a:cxnSpLocks/>
            </p:cNvCxnSpPr>
            <p:nvPr/>
          </p:nvCxnSpPr>
          <p:spPr>
            <a:xfrm rot="5400000" flipV="1">
              <a:off x="8286898" y="2211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B36A17C5-BDC8-F5E2-62BB-8D57F9305501}"/>
                </a:ext>
              </a:extLst>
            </p:cNvPr>
            <p:cNvCxnSpPr>
              <a:cxnSpLocks/>
            </p:cNvCxnSpPr>
            <p:nvPr/>
          </p:nvCxnSpPr>
          <p:spPr>
            <a:xfrm rot="5400000" flipV="1">
              <a:off x="8286898" y="2364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F54C7459-341D-E6CE-5401-3E9AD9459CCC}"/>
                </a:ext>
              </a:extLst>
            </p:cNvPr>
            <p:cNvCxnSpPr>
              <a:cxnSpLocks/>
            </p:cNvCxnSpPr>
            <p:nvPr/>
          </p:nvCxnSpPr>
          <p:spPr>
            <a:xfrm rot="5400000" flipV="1">
              <a:off x="8286898" y="2516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806B5284-AE91-E72D-6818-10BA37DD03B5}"/>
                </a:ext>
              </a:extLst>
            </p:cNvPr>
            <p:cNvCxnSpPr>
              <a:cxnSpLocks/>
            </p:cNvCxnSpPr>
            <p:nvPr/>
          </p:nvCxnSpPr>
          <p:spPr>
            <a:xfrm rot="5400000" flipV="1">
              <a:off x="8286898" y="2669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BBAD34A8-CC19-4B43-5FDA-F21A73C359AB}"/>
                </a:ext>
              </a:extLst>
            </p:cNvPr>
            <p:cNvCxnSpPr>
              <a:cxnSpLocks/>
            </p:cNvCxnSpPr>
            <p:nvPr/>
          </p:nvCxnSpPr>
          <p:spPr>
            <a:xfrm rot="5400000" flipV="1">
              <a:off x="8286898" y="2821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FD175C8D-7735-8448-7205-E5D49F3D5533}"/>
                </a:ext>
              </a:extLst>
            </p:cNvPr>
            <p:cNvCxnSpPr>
              <a:cxnSpLocks/>
            </p:cNvCxnSpPr>
            <p:nvPr/>
          </p:nvCxnSpPr>
          <p:spPr>
            <a:xfrm rot="5400000" flipV="1">
              <a:off x="8286898" y="2973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0A03FFE6-2321-411C-C395-DACE8A28901A}"/>
                </a:ext>
              </a:extLst>
            </p:cNvPr>
            <p:cNvCxnSpPr>
              <a:cxnSpLocks/>
            </p:cNvCxnSpPr>
            <p:nvPr/>
          </p:nvCxnSpPr>
          <p:spPr>
            <a:xfrm rot="5400000" flipV="1">
              <a:off x="8286898" y="3126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A97B31EE-C818-A474-91E0-5641187A7F06}"/>
                </a:ext>
              </a:extLst>
            </p:cNvPr>
            <p:cNvCxnSpPr>
              <a:cxnSpLocks/>
            </p:cNvCxnSpPr>
            <p:nvPr/>
          </p:nvCxnSpPr>
          <p:spPr>
            <a:xfrm rot="5400000" flipV="1">
              <a:off x="8286898" y="3278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84E2C1B7-BFEF-A1C0-C473-3354015AB115}"/>
                </a:ext>
              </a:extLst>
            </p:cNvPr>
            <p:cNvCxnSpPr>
              <a:cxnSpLocks/>
            </p:cNvCxnSpPr>
            <p:nvPr/>
          </p:nvCxnSpPr>
          <p:spPr>
            <a:xfrm rot="5400000" flipV="1">
              <a:off x="8286898" y="34310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4FC5D923-7C10-4649-CC13-D8C155E381B3}"/>
                </a:ext>
              </a:extLst>
            </p:cNvPr>
            <p:cNvCxnSpPr>
              <a:cxnSpLocks/>
            </p:cNvCxnSpPr>
            <p:nvPr/>
          </p:nvCxnSpPr>
          <p:spPr>
            <a:xfrm rot="5400000" flipV="1">
              <a:off x="8286898" y="35834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0319E9A4-FC6A-56AC-F8BF-8772E1C9DF5D}"/>
                </a:ext>
              </a:extLst>
            </p:cNvPr>
            <p:cNvCxnSpPr>
              <a:cxnSpLocks/>
            </p:cNvCxnSpPr>
            <p:nvPr/>
          </p:nvCxnSpPr>
          <p:spPr>
            <a:xfrm rot="5400000" flipV="1">
              <a:off x="8286898" y="37358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9B13F58F-DFF7-7E69-D4D5-F0B714A05168}"/>
                </a:ext>
              </a:extLst>
            </p:cNvPr>
            <p:cNvCxnSpPr>
              <a:cxnSpLocks/>
            </p:cNvCxnSpPr>
            <p:nvPr/>
          </p:nvCxnSpPr>
          <p:spPr>
            <a:xfrm rot="5400000" flipV="1">
              <a:off x="8286898" y="38882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9CEC351E-632E-BF77-EB06-66EB4BB33294}"/>
                </a:ext>
              </a:extLst>
            </p:cNvPr>
            <p:cNvCxnSpPr>
              <a:cxnSpLocks/>
            </p:cNvCxnSpPr>
            <p:nvPr/>
          </p:nvCxnSpPr>
          <p:spPr>
            <a:xfrm rot="5400000" flipV="1">
              <a:off x="8286898" y="4040617"/>
              <a:ext cx="0" cy="3732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9ED6DB-34AA-7DAF-52E5-4A8F223352DC}"/>
              </a:ext>
            </a:extLst>
          </p:cNvPr>
          <p:cNvSpPr/>
          <p:nvPr/>
        </p:nvSpPr>
        <p:spPr>
          <a:xfrm>
            <a:off x="3352775" y="4535006"/>
            <a:ext cx="2111612" cy="1901459"/>
          </a:xfrm>
          <a:prstGeom prst="rect">
            <a:avLst/>
          </a:prstGeom>
          <a:solidFill>
            <a:schemeClr val="accent6">
              <a:alpha val="5000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51C1C06-2F22-F03C-D477-16A2E5FBF254}"/>
              </a:ext>
            </a:extLst>
          </p:cNvPr>
          <p:cNvSpPr/>
          <p:nvPr/>
        </p:nvSpPr>
        <p:spPr>
          <a:xfrm>
            <a:off x="6101977" y="2070412"/>
            <a:ext cx="2111612" cy="1890232"/>
          </a:xfrm>
          <a:prstGeom prst="rect">
            <a:avLst/>
          </a:prstGeom>
          <a:solidFill>
            <a:srgbClr val="FF0000">
              <a:alpha val="49945"/>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9D153C51-7155-9CE1-5237-F9FFCD5F0E61}"/>
              </a:ext>
            </a:extLst>
          </p:cNvPr>
          <p:cNvSpPr>
            <a:spLocks noGrp="1"/>
          </p:cNvSpPr>
          <p:nvPr>
            <p:ph type="sldNum" sz="quarter" idx="12"/>
          </p:nvPr>
        </p:nvSpPr>
        <p:spPr/>
        <p:txBody>
          <a:bodyPr/>
          <a:lstStyle/>
          <a:p>
            <a:fld id="{330EA680-D336-4FF7-8B7A-9848BB0A1C32}" type="slidenum">
              <a:rPr lang="en-US" smtClean="0"/>
              <a:t>48</a:t>
            </a:fld>
            <a:endParaRPr lang="en-US"/>
          </a:p>
        </p:txBody>
      </p:sp>
      <p:sp>
        <p:nvSpPr>
          <p:cNvPr id="3" name="Title 2">
            <a:extLst>
              <a:ext uri="{FF2B5EF4-FFF2-40B4-BE49-F238E27FC236}">
                <a16:creationId xmlns:a16="http://schemas.microsoft.com/office/drawing/2014/main" id="{D3060757-C234-CFEC-BB28-33D0D8464CF9}"/>
              </a:ext>
            </a:extLst>
          </p:cNvPr>
          <p:cNvSpPr>
            <a:spLocks noGrp="1"/>
          </p:cNvSpPr>
          <p:nvPr>
            <p:ph type="title"/>
          </p:nvPr>
        </p:nvSpPr>
        <p:spPr>
          <a:xfrm>
            <a:off x="335901" y="278547"/>
            <a:ext cx="10715276" cy="512064"/>
          </a:xfrm>
        </p:spPr>
        <p:txBody>
          <a:bodyPr/>
          <a:lstStyle/>
          <a:p>
            <a:r>
              <a:rPr lang="en-US"/>
              <a:t>Exploring the Wicked Quadrant… and the Dragon of Chaos</a:t>
            </a:r>
          </a:p>
        </p:txBody>
      </p:sp>
      <p:sp>
        <p:nvSpPr>
          <p:cNvPr id="15" name="TextBox 14">
            <a:extLst>
              <a:ext uri="{FF2B5EF4-FFF2-40B4-BE49-F238E27FC236}">
                <a16:creationId xmlns:a16="http://schemas.microsoft.com/office/drawing/2014/main" id="{9A41FA12-DEB2-2F3D-1D37-28D83AA1A7A1}"/>
              </a:ext>
            </a:extLst>
          </p:cNvPr>
          <p:cNvSpPr txBox="1"/>
          <p:nvPr/>
        </p:nvSpPr>
        <p:spPr>
          <a:xfrm>
            <a:off x="6678639" y="5196624"/>
            <a:ext cx="1128450" cy="461665"/>
          </a:xfrm>
          <a:prstGeom prst="rect">
            <a:avLst/>
          </a:prstGeom>
          <a:noFill/>
        </p:spPr>
        <p:txBody>
          <a:bodyPr wrap="none" rtlCol="0">
            <a:spAutoFit/>
          </a:bodyPr>
          <a:lstStyle/>
          <a:p>
            <a:pPr algn="ctr"/>
            <a:r>
              <a:rPr lang="en-US" sz="1200" b="1">
                <a:latin typeface="Helvetica" panose="020B0604020202020204" pitchFamily="34" charset="0"/>
                <a:cs typeface="Helvetica" panose="020B0604020202020204" pitchFamily="34" charset="0"/>
              </a:rPr>
              <a:t>RESEARCH</a:t>
            </a:r>
          </a:p>
          <a:p>
            <a:pPr algn="ctr"/>
            <a:r>
              <a:rPr lang="en-US" sz="1200" b="1">
                <a:latin typeface="Helvetica" panose="020B0604020202020204" pitchFamily="34" charset="0"/>
                <a:cs typeface="Helvetica" panose="020B0604020202020204" pitchFamily="34" charset="0"/>
              </a:rPr>
              <a:t>INNOVATION</a:t>
            </a:r>
          </a:p>
        </p:txBody>
      </p:sp>
      <p:sp>
        <p:nvSpPr>
          <p:cNvPr id="17" name="TextBox 16">
            <a:extLst>
              <a:ext uri="{FF2B5EF4-FFF2-40B4-BE49-F238E27FC236}">
                <a16:creationId xmlns:a16="http://schemas.microsoft.com/office/drawing/2014/main" id="{E4B0D783-1A54-3466-644C-8F7F7A1A1CA0}"/>
              </a:ext>
            </a:extLst>
          </p:cNvPr>
          <p:cNvSpPr txBox="1"/>
          <p:nvPr/>
        </p:nvSpPr>
        <p:spPr>
          <a:xfrm>
            <a:off x="3799507" y="2623671"/>
            <a:ext cx="1128450" cy="461665"/>
          </a:xfrm>
          <a:prstGeom prst="rect">
            <a:avLst/>
          </a:prstGeom>
          <a:noFill/>
        </p:spPr>
        <p:txBody>
          <a:bodyPr wrap="none" rtlCol="0">
            <a:spAutoFit/>
          </a:bodyPr>
          <a:lstStyle/>
          <a:p>
            <a:pPr algn="ctr"/>
            <a:r>
              <a:rPr lang="en-US" sz="1200" b="1">
                <a:latin typeface="Helvetica" panose="020B0604020202020204" pitchFamily="34" charset="0"/>
                <a:cs typeface="Helvetica" panose="020B0604020202020204" pitchFamily="34" charset="0"/>
              </a:rPr>
              <a:t>DISRUPTIVE</a:t>
            </a:r>
          </a:p>
          <a:p>
            <a:pPr algn="ctr"/>
            <a:r>
              <a:rPr lang="en-US" sz="1200" b="1">
                <a:latin typeface="Helvetica" panose="020B0604020202020204" pitchFamily="34" charset="0"/>
                <a:cs typeface="Helvetica" panose="020B0604020202020204" pitchFamily="34" charset="0"/>
              </a:rPr>
              <a:t>INNOVATION</a:t>
            </a:r>
          </a:p>
        </p:txBody>
      </p:sp>
      <p:sp>
        <p:nvSpPr>
          <p:cNvPr id="19" name="TextBox 18">
            <a:extLst>
              <a:ext uri="{FF2B5EF4-FFF2-40B4-BE49-F238E27FC236}">
                <a16:creationId xmlns:a16="http://schemas.microsoft.com/office/drawing/2014/main" id="{2CCF2D21-1CA7-96BE-1829-8AC1DD927BA9}"/>
              </a:ext>
            </a:extLst>
          </p:cNvPr>
          <p:cNvSpPr txBox="1"/>
          <p:nvPr/>
        </p:nvSpPr>
        <p:spPr>
          <a:xfrm rot="16200000">
            <a:off x="1474894" y="4178668"/>
            <a:ext cx="3066545" cy="369332"/>
          </a:xfrm>
          <a:prstGeom prst="rect">
            <a:avLst/>
          </a:prstGeom>
          <a:noFill/>
        </p:spPr>
        <p:txBody>
          <a:bodyPr wrap="none" rtlCol="0">
            <a:spAutoFit/>
          </a:bodyPr>
          <a:lstStyle/>
          <a:p>
            <a:r>
              <a:rPr lang="en-US" b="1">
                <a:solidFill>
                  <a:schemeClr val="accent1">
                    <a:lumMod val="75000"/>
                  </a:schemeClr>
                </a:solidFill>
              </a:rPr>
              <a:t>PROBLEMS &amp; OPPORTUNITIES</a:t>
            </a:r>
          </a:p>
        </p:txBody>
      </p:sp>
      <p:sp>
        <p:nvSpPr>
          <p:cNvPr id="20" name="TextBox 19">
            <a:extLst>
              <a:ext uri="{FF2B5EF4-FFF2-40B4-BE49-F238E27FC236}">
                <a16:creationId xmlns:a16="http://schemas.microsoft.com/office/drawing/2014/main" id="{328FE146-BB18-9C20-82F7-DC324896C262}"/>
              </a:ext>
            </a:extLst>
          </p:cNvPr>
          <p:cNvSpPr txBox="1"/>
          <p:nvPr/>
        </p:nvSpPr>
        <p:spPr>
          <a:xfrm>
            <a:off x="4858980" y="6520958"/>
            <a:ext cx="2421625" cy="369332"/>
          </a:xfrm>
          <a:prstGeom prst="rect">
            <a:avLst/>
          </a:prstGeom>
          <a:noFill/>
        </p:spPr>
        <p:txBody>
          <a:bodyPr wrap="none" rtlCol="0">
            <a:spAutoFit/>
          </a:bodyPr>
          <a:lstStyle/>
          <a:p>
            <a:r>
              <a:rPr lang="en-US" b="1">
                <a:solidFill>
                  <a:schemeClr val="accent1">
                    <a:lumMod val="75000"/>
                  </a:schemeClr>
                </a:solidFill>
              </a:rPr>
              <a:t>MEANS &amp; KNOWLEDGE</a:t>
            </a:r>
          </a:p>
        </p:txBody>
      </p:sp>
      <p:cxnSp>
        <p:nvCxnSpPr>
          <p:cNvPr id="7" name="Straight Arrow Connector 6">
            <a:extLst>
              <a:ext uri="{FF2B5EF4-FFF2-40B4-BE49-F238E27FC236}">
                <a16:creationId xmlns:a16="http://schemas.microsoft.com/office/drawing/2014/main" id="{892FB8C4-43A6-137B-32AF-E5EA2766CA86}"/>
              </a:ext>
            </a:extLst>
          </p:cNvPr>
          <p:cNvCxnSpPr>
            <a:cxnSpLocks/>
          </p:cNvCxnSpPr>
          <p:nvPr/>
        </p:nvCxnSpPr>
        <p:spPr>
          <a:xfrm flipV="1">
            <a:off x="3310242" y="2322333"/>
            <a:ext cx="0" cy="41566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C2E4C77-9D00-49E3-9A74-3EC0FA9B4D50}"/>
              </a:ext>
            </a:extLst>
          </p:cNvPr>
          <p:cNvCxnSpPr>
            <a:cxnSpLocks/>
          </p:cNvCxnSpPr>
          <p:nvPr/>
        </p:nvCxnSpPr>
        <p:spPr>
          <a:xfrm>
            <a:off x="3310242" y="6478998"/>
            <a:ext cx="526923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Freeform 43">
            <a:extLst>
              <a:ext uri="{FF2B5EF4-FFF2-40B4-BE49-F238E27FC236}">
                <a16:creationId xmlns:a16="http://schemas.microsoft.com/office/drawing/2014/main" id="{6FE08891-267E-DDC9-29CE-7FCA6BAE3E97}"/>
              </a:ext>
            </a:extLst>
          </p:cNvPr>
          <p:cNvSpPr/>
          <p:nvPr/>
        </p:nvSpPr>
        <p:spPr>
          <a:xfrm>
            <a:off x="3349783" y="4161790"/>
            <a:ext cx="2444408" cy="334724"/>
          </a:xfrm>
          <a:custGeom>
            <a:avLst/>
            <a:gdLst>
              <a:gd name="connsiteX0" fmla="*/ 0 w 2528887"/>
              <a:gd name="connsiteY0" fmla="*/ 285750 h 285750"/>
              <a:gd name="connsiteX1" fmla="*/ 2200275 w 2528887"/>
              <a:gd name="connsiteY1" fmla="*/ 285750 h 285750"/>
              <a:gd name="connsiteX2" fmla="*/ 2528887 w 2528887"/>
              <a:gd name="connsiteY2" fmla="*/ 0 h 285750"/>
              <a:gd name="connsiteX3" fmla="*/ 0 w 2528887"/>
              <a:gd name="connsiteY3" fmla="*/ 0 h 285750"/>
              <a:gd name="connsiteX4" fmla="*/ 0 w 2528887"/>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8887" h="285750">
                <a:moveTo>
                  <a:pt x="0" y="285750"/>
                </a:moveTo>
                <a:lnTo>
                  <a:pt x="2200275" y="285750"/>
                </a:lnTo>
                <a:lnTo>
                  <a:pt x="2528887" y="0"/>
                </a:lnTo>
                <a:lnTo>
                  <a:pt x="0" y="0"/>
                </a:lnTo>
                <a:lnTo>
                  <a:pt x="0" y="285750"/>
                </a:lnTo>
                <a:close/>
              </a:path>
            </a:pathLst>
          </a:custGeom>
          <a:pattFill prst="dkDnDiag">
            <a:fgClr>
              <a:schemeClr val="accent6"/>
            </a:fgClr>
            <a:bgClr>
              <a:schemeClr val="bg1"/>
            </a:bgClr>
          </a:patt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140BD720-ABE5-24EA-F1CF-FDBA0801B812}"/>
              </a:ext>
            </a:extLst>
          </p:cNvPr>
          <p:cNvGrpSpPr/>
          <p:nvPr/>
        </p:nvGrpSpPr>
        <p:grpSpPr>
          <a:xfrm>
            <a:off x="3397323" y="4529844"/>
            <a:ext cx="1981200" cy="373217"/>
            <a:chOff x="1620455" y="3174767"/>
            <a:chExt cx="1981200" cy="373217"/>
          </a:xfrm>
        </p:grpSpPr>
        <p:cxnSp>
          <p:nvCxnSpPr>
            <p:cNvPr id="47" name="Straight Arrow Connector 46">
              <a:extLst>
                <a:ext uri="{FF2B5EF4-FFF2-40B4-BE49-F238E27FC236}">
                  <a16:creationId xmlns:a16="http://schemas.microsoft.com/office/drawing/2014/main" id="{8FFAE55C-C2BD-4AE7-FEEF-0A33C696E5B6}"/>
                </a:ext>
              </a:extLst>
            </p:cNvPr>
            <p:cNvCxnSpPr>
              <a:cxnSpLocks/>
            </p:cNvCxnSpPr>
            <p:nvPr/>
          </p:nvCxnSpPr>
          <p:spPr>
            <a:xfrm flipV="1">
              <a:off x="16204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14D41693-BE1B-9224-9F2C-33836B2A49CC}"/>
                </a:ext>
              </a:extLst>
            </p:cNvPr>
            <p:cNvCxnSpPr>
              <a:cxnSpLocks/>
            </p:cNvCxnSpPr>
            <p:nvPr/>
          </p:nvCxnSpPr>
          <p:spPr>
            <a:xfrm flipV="1">
              <a:off x="17728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794CE64-D014-ECBE-1781-A73F55915E39}"/>
                </a:ext>
              </a:extLst>
            </p:cNvPr>
            <p:cNvCxnSpPr>
              <a:cxnSpLocks/>
            </p:cNvCxnSpPr>
            <p:nvPr/>
          </p:nvCxnSpPr>
          <p:spPr>
            <a:xfrm flipV="1">
              <a:off x="19252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D74EDB7-D61A-8543-FAF1-227CF1EAA16A}"/>
                </a:ext>
              </a:extLst>
            </p:cNvPr>
            <p:cNvCxnSpPr>
              <a:cxnSpLocks/>
            </p:cNvCxnSpPr>
            <p:nvPr/>
          </p:nvCxnSpPr>
          <p:spPr>
            <a:xfrm flipV="1">
              <a:off x="20776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83BE147F-33C1-1A70-5E08-065451751FB2}"/>
                </a:ext>
              </a:extLst>
            </p:cNvPr>
            <p:cNvCxnSpPr>
              <a:cxnSpLocks/>
            </p:cNvCxnSpPr>
            <p:nvPr/>
          </p:nvCxnSpPr>
          <p:spPr>
            <a:xfrm flipV="1">
              <a:off x="22300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A68BF28B-75AE-EADA-4E20-A35B30107446}"/>
                </a:ext>
              </a:extLst>
            </p:cNvPr>
            <p:cNvCxnSpPr>
              <a:cxnSpLocks/>
            </p:cNvCxnSpPr>
            <p:nvPr/>
          </p:nvCxnSpPr>
          <p:spPr>
            <a:xfrm flipV="1">
              <a:off x="23824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BF40143-186C-7001-937F-9941035D0405}"/>
                </a:ext>
              </a:extLst>
            </p:cNvPr>
            <p:cNvCxnSpPr>
              <a:cxnSpLocks/>
            </p:cNvCxnSpPr>
            <p:nvPr/>
          </p:nvCxnSpPr>
          <p:spPr>
            <a:xfrm flipV="1">
              <a:off x="25348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51848FC5-C143-B0A8-A864-1AA89A7B9013}"/>
                </a:ext>
              </a:extLst>
            </p:cNvPr>
            <p:cNvCxnSpPr>
              <a:cxnSpLocks/>
            </p:cNvCxnSpPr>
            <p:nvPr/>
          </p:nvCxnSpPr>
          <p:spPr>
            <a:xfrm flipV="1">
              <a:off x="26872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AA30C3C1-627F-52B3-9DBD-29BA6F612439}"/>
                </a:ext>
              </a:extLst>
            </p:cNvPr>
            <p:cNvCxnSpPr>
              <a:cxnSpLocks/>
            </p:cNvCxnSpPr>
            <p:nvPr/>
          </p:nvCxnSpPr>
          <p:spPr>
            <a:xfrm flipV="1">
              <a:off x="28396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34D4F99A-8C4C-9B07-1717-C42E339517A7}"/>
                </a:ext>
              </a:extLst>
            </p:cNvPr>
            <p:cNvCxnSpPr>
              <a:cxnSpLocks/>
            </p:cNvCxnSpPr>
            <p:nvPr/>
          </p:nvCxnSpPr>
          <p:spPr>
            <a:xfrm flipV="1">
              <a:off x="29920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D9CD32F0-88A6-9C85-6985-327D7FEF2A48}"/>
                </a:ext>
              </a:extLst>
            </p:cNvPr>
            <p:cNvCxnSpPr>
              <a:cxnSpLocks/>
            </p:cNvCxnSpPr>
            <p:nvPr/>
          </p:nvCxnSpPr>
          <p:spPr>
            <a:xfrm flipV="1">
              <a:off x="31444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3032CEEE-4773-E5BB-4DC1-3F1F0D6C412E}"/>
                </a:ext>
              </a:extLst>
            </p:cNvPr>
            <p:cNvCxnSpPr>
              <a:cxnSpLocks/>
            </p:cNvCxnSpPr>
            <p:nvPr/>
          </p:nvCxnSpPr>
          <p:spPr>
            <a:xfrm flipV="1">
              <a:off x="32968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4ACFD5C-507D-506D-8B0B-9279A162FB37}"/>
                </a:ext>
              </a:extLst>
            </p:cNvPr>
            <p:cNvCxnSpPr>
              <a:cxnSpLocks/>
            </p:cNvCxnSpPr>
            <p:nvPr/>
          </p:nvCxnSpPr>
          <p:spPr>
            <a:xfrm flipV="1">
              <a:off x="34492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4D7C99C-E56C-0207-559A-B0E8F52C93B7}"/>
                </a:ext>
              </a:extLst>
            </p:cNvPr>
            <p:cNvCxnSpPr>
              <a:cxnSpLocks/>
            </p:cNvCxnSpPr>
            <p:nvPr/>
          </p:nvCxnSpPr>
          <p:spPr>
            <a:xfrm flipV="1">
              <a:off x="3601655" y="3174767"/>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96" name="Freeform 95">
            <a:extLst>
              <a:ext uri="{FF2B5EF4-FFF2-40B4-BE49-F238E27FC236}">
                <a16:creationId xmlns:a16="http://schemas.microsoft.com/office/drawing/2014/main" id="{C7DC8934-5C12-4BBE-9726-3FC5E017F994}"/>
              </a:ext>
            </a:extLst>
          </p:cNvPr>
          <p:cNvSpPr/>
          <p:nvPr/>
        </p:nvSpPr>
        <p:spPr>
          <a:xfrm>
            <a:off x="5503927" y="4154608"/>
            <a:ext cx="272349" cy="2277551"/>
          </a:xfrm>
          <a:custGeom>
            <a:avLst/>
            <a:gdLst>
              <a:gd name="connsiteX0" fmla="*/ 9939 w 327992"/>
              <a:gd name="connsiteY0" fmla="*/ 318052 h 2176670"/>
              <a:gd name="connsiteX1" fmla="*/ 0 w 327992"/>
              <a:gd name="connsiteY1" fmla="*/ 2176670 h 2176670"/>
              <a:gd name="connsiteX2" fmla="*/ 327992 w 327992"/>
              <a:gd name="connsiteY2" fmla="*/ 2176670 h 2176670"/>
              <a:gd name="connsiteX3" fmla="*/ 327992 w 327992"/>
              <a:gd name="connsiteY3" fmla="*/ 0 h 2176670"/>
              <a:gd name="connsiteX4" fmla="*/ 9939 w 327992"/>
              <a:gd name="connsiteY4" fmla="*/ 318052 h 2176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992" h="2176670">
                <a:moveTo>
                  <a:pt x="9939" y="318052"/>
                </a:moveTo>
                <a:lnTo>
                  <a:pt x="0" y="2176670"/>
                </a:lnTo>
                <a:lnTo>
                  <a:pt x="327992" y="2176670"/>
                </a:lnTo>
                <a:lnTo>
                  <a:pt x="327992" y="0"/>
                </a:lnTo>
                <a:lnTo>
                  <a:pt x="9939" y="318052"/>
                </a:lnTo>
                <a:close/>
              </a:path>
            </a:pathLst>
          </a:custGeom>
          <a:pattFill prst="dkUpDiag">
            <a:fgClr>
              <a:schemeClr val="accent6"/>
            </a:fgClr>
            <a:bgClr>
              <a:schemeClr val="bg1"/>
            </a:bgClr>
          </a:patt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5" name="Group 184">
            <a:extLst>
              <a:ext uri="{FF2B5EF4-FFF2-40B4-BE49-F238E27FC236}">
                <a16:creationId xmlns:a16="http://schemas.microsoft.com/office/drawing/2014/main" id="{5F151B10-970E-DDEF-C154-4C965C771B76}"/>
              </a:ext>
            </a:extLst>
          </p:cNvPr>
          <p:cNvGrpSpPr/>
          <p:nvPr/>
        </p:nvGrpSpPr>
        <p:grpSpPr>
          <a:xfrm>
            <a:off x="5201263" y="4592602"/>
            <a:ext cx="248137" cy="1828800"/>
            <a:chOff x="3564028" y="3884377"/>
            <a:chExt cx="373217" cy="1828800"/>
          </a:xfrm>
        </p:grpSpPr>
        <p:cxnSp>
          <p:nvCxnSpPr>
            <p:cNvPr id="100" name="Straight Arrow Connector 99">
              <a:extLst>
                <a:ext uri="{FF2B5EF4-FFF2-40B4-BE49-F238E27FC236}">
                  <a16:creationId xmlns:a16="http://schemas.microsoft.com/office/drawing/2014/main" id="{B70A8351-B9F7-8B64-9B6C-97C20D641695}"/>
                </a:ext>
              </a:extLst>
            </p:cNvPr>
            <p:cNvCxnSpPr>
              <a:cxnSpLocks/>
            </p:cNvCxnSpPr>
            <p:nvPr/>
          </p:nvCxnSpPr>
          <p:spPr>
            <a:xfrm rot="5400000" flipV="1">
              <a:off x="3750637" y="36977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A044563B-9B9A-4D40-1520-783B56D9D88C}"/>
                </a:ext>
              </a:extLst>
            </p:cNvPr>
            <p:cNvCxnSpPr>
              <a:cxnSpLocks/>
            </p:cNvCxnSpPr>
            <p:nvPr/>
          </p:nvCxnSpPr>
          <p:spPr>
            <a:xfrm rot="5400000" flipV="1">
              <a:off x="3750637" y="38501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976C9CBF-9EFB-F230-040E-EDB385EDA296}"/>
                </a:ext>
              </a:extLst>
            </p:cNvPr>
            <p:cNvCxnSpPr>
              <a:cxnSpLocks/>
            </p:cNvCxnSpPr>
            <p:nvPr/>
          </p:nvCxnSpPr>
          <p:spPr>
            <a:xfrm rot="5400000" flipV="1">
              <a:off x="3750637" y="40025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C86FFA63-8A0A-4F6D-DB28-6AD16AB1CF24}"/>
                </a:ext>
              </a:extLst>
            </p:cNvPr>
            <p:cNvCxnSpPr>
              <a:cxnSpLocks/>
            </p:cNvCxnSpPr>
            <p:nvPr/>
          </p:nvCxnSpPr>
          <p:spPr>
            <a:xfrm rot="5400000" flipV="1">
              <a:off x="3750637" y="41549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E3D753DE-E799-BF52-EE64-8D38E09BBBFF}"/>
                </a:ext>
              </a:extLst>
            </p:cNvPr>
            <p:cNvCxnSpPr>
              <a:cxnSpLocks/>
            </p:cNvCxnSpPr>
            <p:nvPr/>
          </p:nvCxnSpPr>
          <p:spPr>
            <a:xfrm rot="5400000" flipV="1">
              <a:off x="3750637" y="43073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D14DEDA6-ADA0-BB73-896D-EB6C3D1E2757}"/>
                </a:ext>
              </a:extLst>
            </p:cNvPr>
            <p:cNvCxnSpPr>
              <a:cxnSpLocks/>
            </p:cNvCxnSpPr>
            <p:nvPr/>
          </p:nvCxnSpPr>
          <p:spPr>
            <a:xfrm rot="5400000" flipV="1">
              <a:off x="3750637" y="44597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A789EAFE-81D1-08B3-A80C-3699E2717B46}"/>
                </a:ext>
              </a:extLst>
            </p:cNvPr>
            <p:cNvCxnSpPr>
              <a:cxnSpLocks/>
            </p:cNvCxnSpPr>
            <p:nvPr/>
          </p:nvCxnSpPr>
          <p:spPr>
            <a:xfrm rot="5400000" flipV="1">
              <a:off x="3750637" y="46121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3CDC1884-3FD1-DA6D-7C3B-4B66BB1B1C3F}"/>
                </a:ext>
              </a:extLst>
            </p:cNvPr>
            <p:cNvCxnSpPr>
              <a:cxnSpLocks/>
            </p:cNvCxnSpPr>
            <p:nvPr/>
          </p:nvCxnSpPr>
          <p:spPr>
            <a:xfrm rot="5400000" flipV="1">
              <a:off x="3750637" y="47645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E097CA51-6FE8-CD87-E13C-4077C6F67A95}"/>
                </a:ext>
              </a:extLst>
            </p:cNvPr>
            <p:cNvCxnSpPr>
              <a:cxnSpLocks/>
            </p:cNvCxnSpPr>
            <p:nvPr/>
          </p:nvCxnSpPr>
          <p:spPr>
            <a:xfrm rot="5400000" flipV="1">
              <a:off x="3750637" y="49169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727FD245-4543-9D76-4BC3-49FF5767C8A7}"/>
                </a:ext>
              </a:extLst>
            </p:cNvPr>
            <p:cNvCxnSpPr>
              <a:cxnSpLocks/>
            </p:cNvCxnSpPr>
            <p:nvPr/>
          </p:nvCxnSpPr>
          <p:spPr>
            <a:xfrm rot="5400000" flipV="1">
              <a:off x="3750637" y="50693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33719374-54E9-6C51-D66D-C71488ADCBBC}"/>
                </a:ext>
              </a:extLst>
            </p:cNvPr>
            <p:cNvCxnSpPr>
              <a:cxnSpLocks/>
            </p:cNvCxnSpPr>
            <p:nvPr/>
          </p:nvCxnSpPr>
          <p:spPr>
            <a:xfrm rot="5400000" flipV="1">
              <a:off x="3750637" y="52217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6D7D96A1-9260-F80A-09C4-E72094A6E5B1}"/>
                </a:ext>
              </a:extLst>
            </p:cNvPr>
            <p:cNvCxnSpPr>
              <a:cxnSpLocks/>
            </p:cNvCxnSpPr>
            <p:nvPr/>
          </p:nvCxnSpPr>
          <p:spPr>
            <a:xfrm rot="5400000" flipV="1">
              <a:off x="3750637" y="53741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105900-8950-CCEF-DC07-B4FAC8010273}"/>
                </a:ext>
              </a:extLst>
            </p:cNvPr>
            <p:cNvCxnSpPr>
              <a:cxnSpLocks/>
            </p:cNvCxnSpPr>
            <p:nvPr/>
          </p:nvCxnSpPr>
          <p:spPr>
            <a:xfrm rot="5400000" flipV="1">
              <a:off x="3750637" y="5526568"/>
              <a:ext cx="0" cy="37321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AECAFCA7-12F5-89FB-1575-CE3F73EB5EF4}"/>
              </a:ext>
            </a:extLst>
          </p:cNvPr>
          <p:cNvGrpSpPr/>
          <p:nvPr/>
        </p:nvGrpSpPr>
        <p:grpSpPr>
          <a:xfrm>
            <a:off x="5769677" y="3111284"/>
            <a:ext cx="524310" cy="276967"/>
            <a:chOff x="4158853" y="2481402"/>
            <a:chExt cx="524310" cy="276967"/>
          </a:xfrm>
        </p:grpSpPr>
        <p:sp>
          <p:nvSpPr>
            <p:cNvPr id="125" name="Freeform 124">
              <a:extLst>
                <a:ext uri="{FF2B5EF4-FFF2-40B4-BE49-F238E27FC236}">
                  <a16:creationId xmlns:a16="http://schemas.microsoft.com/office/drawing/2014/main" id="{8276E037-F988-B8E5-601D-9263C517E269}"/>
                </a:ext>
              </a:extLst>
            </p:cNvPr>
            <p:cNvSpPr/>
            <p:nvPr/>
          </p:nvSpPr>
          <p:spPr>
            <a:xfrm rot="12939247">
              <a:off x="4224318" y="2528726"/>
              <a:ext cx="376969" cy="224207"/>
            </a:xfrm>
            <a:custGeom>
              <a:avLst/>
              <a:gdLst>
                <a:gd name="connsiteX0" fmla="*/ 333625 w 333625"/>
                <a:gd name="connsiteY0" fmla="*/ 78576 h 257481"/>
                <a:gd name="connsiteX1" fmla="*/ 35451 w 333625"/>
                <a:gd name="connsiteY1" fmla="*/ 9002 h 257481"/>
                <a:gd name="connsiteX2" fmla="*/ 5634 w 333625"/>
                <a:gd name="connsiteY2" fmla="*/ 257481 h 257481"/>
                <a:gd name="connsiteX3" fmla="*/ 5634 w 333625"/>
                <a:gd name="connsiteY3" fmla="*/ 257481 h 257481"/>
              </a:gdLst>
              <a:ahLst/>
              <a:cxnLst>
                <a:cxn ang="0">
                  <a:pos x="connsiteX0" y="connsiteY0"/>
                </a:cxn>
                <a:cxn ang="0">
                  <a:pos x="connsiteX1" y="connsiteY1"/>
                </a:cxn>
                <a:cxn ang="0">
                  <a:pos x="connsiteX2" y="connsiteY2"/>
                </a:cxn>
                <a:cxn ang="0">
                  <a:pos x="connsiteX3" y="connsiteY3"/>
                </a:cxn>
              </a:cxnLst>
              <a:rect l="l" t="t" r="r" b="b"/>
              <a:pathLst>
                <a:path w="333625" h="257481">
                  <a:moveTo>
                    <a:pt x="333625" y="78576"/>
                  </a:moveTo>
                  <a:cubicBezTo>
                    <a:pt x="211870" y="28880"/>
                    <a:pt x="90116" y="-20816"/>
                    <a:pt x="35451" y="9002"/>
                  </a:cubicBezTo>
                  <a:cubicBezTo>
                    <a:pt x="-19214" y="38819"/>
                    <a:pt x="5634" y="257481"/>
                    <a:pt x="5634" y="257481"/>
                  </a:cubicBezTo>
                  <a:lnTo>
                    <a:pt x="5634" y="257481"/>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Arrow Connector 145">
              <a:extLst>
                <a:ext uri="{FF2B5EF4-FFF2-40B4-BE49-F238E27FC236}">
                  <a16:creationId xmlns:a16="http://schemas.microsoft.com/office/drawing/2014/main" id="{CA152161-F9B1-D768-E4C1-FAF86283924C}"/>
                </a:ext>
              </a:extLst>
            </p:cNvPr>
            <p:cNvCxnSpPr>
              <a:cxnSpLocks/>
              <a:stCxn id="125" idx="0"/>
            </p:cNvCxnSpPr>
            <p:nvPr/>
          </p:nvCxnSpPr>
          <p:spPr>
            <a:xfrm flipH="1" flipV="1">
              <a:off x="4158853" y="2481402"/>
              <a:ext cx="75335" cy="85055"/>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6" name="Oval 155">
              <a:extLst>
                <a:ext uri="{FF2B5EF4-FFF2-40B4-BE49-F238E27FC236}">
                  <a16:creationId xmlns:a16="http://schemas.microsoft.com/office/drawing/2014/main" id="{038D2194-634C-5198-AF8E-CE727D23CBEF}"/>
                </a:ext>
              </a:extLst>
            </p:cNvPr>
            <p:cNvSpPr/>
            <p:nvPr/>
          </p:nvSpPr>
          <p:spPr>
            <a:xfrm>
              <a:off x="4561313" y="2636519"/>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 188">
            <a:extLst>
              <a:ext uri="{FF2B5EF4-FFF2-40B4-BE49-F238E27FC236}">
                <a16:creationId xmlns:a16="http://schemas.microsoft.com/office/drawing/2014/main" id="{E89F5778-CD8E-3CAD-3696-8E4FAEA1EB4D}"/>
              </a:ext>
            </a:extLst>
          </p:cNvPr>
          <p:cNvGrpSpPr/>
          <p:nvPr/>
        </p:nvGrpSpPr>
        <p:grpSpPr>
          <a:xfrm>
            <a:off x="5652127" y="2426434"/>
            <a:ext cx="1161526" cy="448653"/>
            <a:chOff x="4190259" y="1925481"/>
            <a:chExt cx="1161526" cy="448653"/>
          </a:xfrm>
        </p:grpSpPr>
        <p:sp>
          <p:nvSpPr>
            <p:cNvPr id="126" name="Freeform 125">
              <a:extLst>
                <a:ext uri="{FF2B5EF4-FFF2-40B4-BE49-F238E27FC236}">
                  <a16:creationId xmlns:a16="http://schemas.microsoft.com/office/drawing/2014/main" id="{769C5B42-F674-8980-3800-4DFB1D46B892}"/>
                </a:ext>
              </a:extLst>
            </p:cNvPr>
            <p:cNvSpPr/>
            <p:nvPr/>
          </p:nvSpPr>
          <p:spPr>
            <a:xfrm>
              <a:off x="4263881" y="1925481"/>
              <a:ext cx="1023730" cy="448653"/>
            </a:xfrm>
            <a:custGeom>
              <a:avLst/>
              <a:gdLst>
                <a:gd name="connsiteX0" fmla="*/ 1023730 w 1023730"/>
                <a:gd name="connsiteY0" fmla="*/ 151799 h 448653"/>
                <a:gd name="connsiteX1" fmla="*/ 506896 w 1023730"/>
                <a:gd name="connsiteY1" fmla="*/ 440034 h 448653"/>
                <a:gd name="connsiteX2" fmla="*/ 288235 w 1023730"/>
                <a:gd name="connsiteY2" fmla="*/ 340642 h 448653"/>
                <a:gd name="connsiteX3" fmla="*/ 218661 w 1023730"/>
                <a:gd name="connsiteY3" fmla="*/ 12651 h 448653"/>
                <a:gd name="connsiteX4" fmla="*/ 0 w 1023730"/>
                <a:gd name="connsiteY4" fmla="*/ 62347 h 448653"/>
                <a:gd name="connsiteX5" fmla="*/ 0 w 1023730"/>
                <a:gd name="connsiteY5" fmla="*/ 62347 h 44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730" h="448653">
                  <a:moveTo>
                    <a:pt x="1023730" y="151799"/>
                  </a:moveTo>
                  <a:cubicBezTo>
                    <a:pt x="826604" y="280179"/>
                    <a:pt x="629478" y="408560"/>
                    <a:pt x="506896" y="440034"/>
                  </a:cubicBezTo>
                  <a:cubicBezTo>
                    <a:pt x="384313" y="471508"/>
                    <a:pt x="336274" y="411872"/>
                    <a:pt x="288235" y="340642"/>
                  </a:cubicBezTo>
                  <a:cubicBezTo>
                    <a:pt x="240196" y="269412"/>
                    <a:pt x="266700" y="59033"/>
                    <a:pt x="218661" y="12651"/>
                  </a:cubicBezTo>
                  <a:cubicBezTo>
                    <a:pt x="170622" y="-33731"/>
                    <a:pt x="0" y="62347"/>
                    <a:pt x="0" y="62347"/>
                  </a:cubicBezTo>
                  <a:lnTo>
                    <a:pt x="0" y="62347"/>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7" name="Straight Arrow Connector 146">
              <a:extLst>
                <a:ext uri="{FF2B5EF4-FFF2-40B4-BE49-F238E27FC236}">
                  <a16:creationId xmlns:a16="http://schemas.microsoft.com/office/drawing/2014/main" id="{877A8900-91C3-98EF-999F-19BB6B79E9CC}"/>
                </a:ext>
              </a:extLst>
            </p:cNvPr>
            <p:cNvCxnSpPr>
              <a:cxnSpLocks/>
              <a:stCxn id="126" idx="4"/>
            </p:cNvCxnSpPr>
            <p:nvPr/>
          </p:nvCxnSpPr>
          <p:spPr>
            <a:xfrm flipH="1">
              <a:off x="4190259" y="1987828"/>
              <a:ext cx="73622" cy="6017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7" name="Oval 156">
              <a:extLst>
                <a:ext uri="{FF2B5EF4-FFF2-40B4-BE49-F238E27FC236}">
                  <a16:creationId xmlns:a16="http://schemas.microsoft.com/office/drawing/2014/main" id="{B124CE70-5AFC-B287-4078-7DFBA90D65BD}"/>
                </a:ext>
              </a:extLst>
            </p:cNvPr>
            <p:cNvSpPr/>
            <p:nvPr/>
          </p:nvSpPr>
          <p:spPr>
            <a:xfrm>
              <a:off x="5229935" y="2028854"/>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0" name="Group 189">
            <a:extLst>
              <a:ext uri="{FF2B5EF4-FFF2-40B4-BE49-F238E27FC236}">
                <a16:creationId xmlns:a16="http://schemas.microsoft.com/office/drawing/2014/main" id="{6B186D52-8B0D-1820-0552-4A8C58BC89A7}"/>
              </a:ext>
            </a:extLst>
          </p:cNvPr>
          <p:cNvGrpSpPr/>
          <p:nvPr/>
        </p:nvGrpSpPr>
        <p:grpSpPr>
          <a:xfrm>
            <a:off x="5853479" y="2941095"/>
            <a:ext cx="1498383" cy="697739"/>
            <a:chOff x="4181755" y="2284644"/>
            <a:chExt cx="1498383" cy="697739"/>
          </a:xfrm>
        </p:grpSpPr>
        <p:sp>
          <p:nvSpPr>
            <p:cNvPr id="130" name="Freeform 129">
              <a:extLst>
                <a:ext uri="{FF2B5EF4-FFF2-40B4-BE49-F238E27FC236}">
                  <a16:creationId xmlns:a16="http://schemas.microsoft.com/office/drawing/2014/main" id="{8093319F-FE56-1133-C901-62B6C50EE259}"/>
                </a:ext>
              </a:extLst>
            </p:cNvPr>
            <p:cNvSpPr/>
            <p:nvPr/>
          </p:nvSpPr>
          <p:spPr>
            <a:xfrm>
              <a:off x="4224124" y="2315819"/>
              <a:ext cx="1456014" cy="666564"/>
            </a:xfrm>
            <a:custGeom>
              <a:avLst/>
              <a:gdLst>
                <a:gd name="connsiteX0" fmla="*/ 1013792 w 1456014"/>
                <a:gd name="connsiteY0" fmla="*/ 496957 h 666564"/>
                <a:gd name="connsiteX1" fmla="*/ 1123122 w 1456014"/>
                <a:gd name="connsiteY1" fmla="*/ 665922 h 666564"/>
                <a:gd name="connsiteX2" fmla="*/ 1451113 w 1456014"/>
                <a:gd name="connsiteY2" fmla="*/ 536713 h 666564"/>
                <a:gd name="connsiteX3" fmla="*/ 1282148 w 1456014"/>
                <a:gd name="connsiteY3" fmla="*/ 119270 h 666564"/>
                <a:gd name="connsiteX4" fmla="*/ 785192 w 1456014"/>
                <a:gd name="connsiteY4" fmla="*/ 149087 h 666564"/>
                <a:gd name="connsiteX5" fmla="*/ 904461 w 1456014"/>
                <a:gd name="connsiteY5" fmla="*/ 387626 h 666564"/>
                <a:gd name="connsiteX6" fmla="*/ 884583 w 1456014"/>
                <a:gd name="connsiteY6" fmla="*/ 566531 h 666564"/>
                <a:gd name="connsiteX7" fmla="*/ 636105 w 1456014"/>
                <a:gd name="connsiteY7" fmla="*/ 506896 h 666564"/>
                <a:gd name="connsiteX8" fmla="*/ 506896 w 1456014"/>
                <a:gd name="connsiteY8" fmla="*/ 228600 h 666564"/>
                <a:gd name="connsiteX9" fmla="*/ 268357 w 1456014"/>
                <a:gd name="connsiteY9" fmla="*/ 149087 h 666564"/>
                <a:gd name="connsiteX10" fmla="*/ 0 w 1456014"/>
                <a:gd name="connsiteY10" fmla="*/ 0 h 666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6014" h="666564">
                  <a:moveTo>
                    <a:pt x="1013792" y="496957"/>
                  </a:moveTo>
                  <a:cubicBezTo>
                    <a:pt x="1032013" y="578126"/>
                    <a:pt x="1050235" y="659296"/>
                    <a:pt x="1123122" y="665922"/>
                  </a:cubicBezTo>
                  <a:cubicBezTo>
                    <a:pt x="1196009" y="672548"/>
                    <a:pt x="1424609" y="627822"/>
                    <a:pt x="1451113" y="536713"/>
                  </a:cubicBezTo>
                  <a:cubicBezTo>
                    <a:pt x="1477617" y="445604"/>
                    <a:pt x="1393135" y="183874"/>
                    <a:pt x="1282148" y="119270"/>
                  </a:cubicBezTo>
                  <a:cubicBezTo>
                    <a:pt x="1171161" y="54666"/>
                    <a:pt x="848140" y="104361"/>
                    <a:pt x="785192" y="149087"/>
                  </a:cubicBezTo>
                  <a:cubicBezTo>
                    <a:pt x="722244" y="193813"/>
                    <a:pt x="887896" y="318052"/>
                    <a:pt x="904461" y="387626"/>
                  </a:cubicBezTo>
                  <a:cubicBezTo>
                    <a:pt x="921026" y="457200"/>
                    <a:pt x="929309" y="546653"/>
                    <a:pt x="884583" y="566531"/>
                  </a:cubicBezTo>
                  <a:cubicBezTo>
                    <a:pt x="839857" y="586409"/>
                    <a:pt x="699053" y="563218"/>
                    <a:pt x="636105" y="506896"/>
                  </a:cubicBezTo>
                  <a:cubicBezTo>
                    <a:pt x="573157" y="450574"/>
                    <a:pt x="568187" y="288235"/>
                    <a:pt x="506896" y="228600"/>
                  </a:cubicBezTo>
                  <a:cubicBezTo>
                    <a:pt x="445605" y="168965"/>
                    <a:pt x="352840" y="187187"/>
                    <a:pt x="268357" y="149087"/>
                  </a:cubicBezTo>
                  <a:cubicBezTo>
                    <a:pt x="183874" y="110987"/>
                    <a:pt x="91937" y="55493"/>
                    <a:pt x="0" y="0"/>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Arrow Connector 144">
              <a:extLst>
                <a:ext uri="{FF2B5EF4-FFF2-40B4-BE49-F238E27FC236}">
                  <a16:creationId xmlns:a16="http://schemas.microsoft.com/office/drawing/2014/main" id="{15CD9EAF-FFE0-1FB9-523B-4B31C36904DB}"/>
                </a:ext>
              </a:extLst>
            </p:cNvPr>
            <p:cNvCxnSpPr>
              <a:cxnSpLocks/>
              <a:stCxn id="130" idx="10"/>
            </p:cNvCxnSpPr>
            <p:nvPr/>
          </p:nvCxnSpPr>
          <p:spPr>
            <a:xfrm flipH="1" flipV="1">
              <a:off x="4181755" y="2284644"/>
              <a:ext cx="42369" cy="31175"/>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0EACAE75-6B68-D78B-7741-3C569A673BD4}"/>
                </a:ext>
              </a:extLst>
            </p:cNvPr>
            <p:cNvSpPr/>
            <p:nvPr/>
          </p:nvSpPr>
          <p:spPr>
            <a:xfrm>
              <a:off x="5176888" y="2758369"/>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3" name="Freeform 122">
            <a:extLst>
              <a:ext uri="{FF2B5EF4-FFF2-40B4-BE49-F238E27FC236}">
                <a16:creationId xmlns:a16="http://schemas.microsoft.com/office/drawing/2014/main" id="{DB91CC7E-E1CC-3CBC-0378-E01B30894AEA}"/>
              </a:ext>
            </a:extLst>
          </p:cNvPr>
          <p:cNvSpPr/>
          <p:nvPr/>
        </p:nvSpPr>
        <p:spPr>
          <a:xfrm>
            <a:off x="4925519" y="3440126"/>
            <a:ext cx="1332364" cy="480383"/>
          </a:xfrm>
          <a:custGeom>
            <a:avLst/>
            <a:gdLst>
              <a:gd name="connsiteX0" fmla="*/ 727710 w 727710"/>
              <a:gd name="connsiteY0" fmla="*/ 109330 h 427383"/>
              <a:gd name="connsiteX1" fmla="*/ 111484 w 727710"/>
              <a:gd name="connsiteY1" fmla="*/ 0 h 427383"/>
              <a:gd name="connsiteX2" fmla="*/ 2153 w 727710"/>
              <a:gd name="connsiteY2" fmla="*/ 109330 h 427383"/>
              <a:gd name="connsiteX3" fmla="*/ 141301 w 727710"/>
              <a:gd name="connsiteY3" fmla="*/ 427383 h 427383"/>
            </a:gdLst>
            <a:ahLst/>
            <a:cxnLst>
              <a:cxn ang="0">
                <a:pos x="connsiteX0" y="connsiteY0"/>
              </a:cxn>
              <a:cxn ang="0">
                <a:pos x="connsiteX1" y="connsiteY1"/>
              </a:cxn>
              <a:cxn ang="0">
                <a:pos x="connsiteX2" y="connsiteY2"/>
              </a:cxn>
              <a:cxn ang="0">
                <a:pos x="connsiteX3" y="connsiteY3"/>
              </a:cxn>
            </a:cxnLst>
            <a:rect l="l" t="t" r="r" b="b"/>
            <a:pathLst>
              <a:path w="727710" h="427383">
                <a:moveTo>
                  <a:pt x="727710" y="109330"/>
                </a:moveTo>
                <a:cubicBezTo>
                  <a:pt x="480060" y="54665"/>
                  <a:pt x="232410" y="0"/>
                  <a:pt x="111484" y="0"/>
                </a:cubicBezTo>
                <a:cubicBezTo>
                  <a:pt x="-9442" y="0"/>
                  <a:pt x="-2816" y="38100"/>
                  <a:pt x="2153" y="109330"/>
                </a:cubicBezTo>
                <a:cubicBezTo>
                  <a:pt x="7122" y="180560"/>
                  <a:pt x="74211" y="303971"/>
                  <a:pt x="141301" y="427383"/>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1" name="Straight Arrow Connector 140">
            <a:extLst>
              <a:ext uri="{FF2B5EF4-FFF2-40B4-BE49-F238E27FC236}">
                <a16:creationId xmlns:a16="http://schemas.microsoft.com/office/drawing/2014/main" id="{F8C7C5D1-33DB-1B3F-AFAD-6E5791202134}"/>
              </a:ext>
            </a:extLst>
          </p:cNvPr>
          <p:cNvCxnSpPr>
            <a:cxnSpLocks/>
            <a:stCxn id="123" idx="3"/>
          </p:cNvCxnSpPr>
          <p:nvPr/>
        </p:nvCxnSpPr>
        <p:spPr>
          <a:xfrm flipH="1">
            <a:off x="5104607" y="3920509"/>
            <a:ext cx="79620" cy="124775"/>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59" name="Oval 158">
            <a:extLst>
              <a:ext uri="{FF2B5EF4-FFF2-40B4-BE49-F238E27FC236}">
                <a16:creationId xmlns:a16="http://schemas.microsoft.com/office/drawing/2014/main" id="{CCF2C1EC-AC3F-3629-CF3E-4FBB81F85609}"/>
              </a:ext>
            </a:extLst>
          </p:cNvPr>
          <p:cNvSpPr/>
          <p:nvPr/>
        </p:nvSpPr>
        <p:spPr>
          <a:xfrm>
            <a:off x="6238332" y="351569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9" name="Group 198">
            <a:extLst>
              <a:ext uri="{FF2B5EF4-FFF2-40B4-BE49-F238E27FC236}">
                <a16:creationId xmlns:a16="http://schemas.microsoft.com/office/drawing/2014/main" id="{8DD6CED6-3BC7-A4B4-C3A0-C309B8F1BCB8}"/>
              </a:ext>
            </a:extLst>
          </p:cNvPr>
          <p:cNvGrpSpPr/>
          <p:nvPr/>
        </p:nvGrpSpPr>
        <p:grpSpPr>
          <a:xfrm rot="810270">
            <a:off x="6937877" y="3770957"/>
            <a:ext cx="370900" cy="302588"/>
            <a:chOff x="4752016" y="3034349"/>
            <a:chExt cx="370900" cy="302588"/>
          </a:xfrm>
        </p:grpSpPr>
        <p:sp>
          <p:nvSpPr>
            <p:cNvPr id="129" name="Freeform 128">
              <a:extLst>
                <a:ext uri="{FF2B5EF4-FFF2-40B4-BE49-F238E27FC236}">
                  <a16:creationId xmlns:a16="http://schemas.microsoft.com/office/drawing/2014/main" id="{9C3D746C-4B7B-6E01-8F8B-81961ACD8BE6}"/>
                </a:ext>
              </a:extLst>
            </p:cNvPr>
            <p:cNvSpPr/>
            <p:nvPr/>
          </p:nvSpPr>
          <p:spPr>
            <a:xfrm>
              <a:off x="4810533" y="3101010"/>
              <a:ext cx="268357" cy="168966"/>
            </a:xfrm>
            <a:custGeom>
              <a:avLst/>
              <a:gdLst>
                <a:gd name="connsiteX0" fmla="*/ 0 w 268357"/>
                <a:gd name="connsiteY0" fmla="*/ 0 h 168966"/>
                <a:gd name="connsiteX1" fmla="*/ 268357 w 268357"/>
                <a:gd name="connsiteY1" fmla="*/ 168966 h 168966"/>
              </a:gdLst>
              <a:ahLst/>
              <a:cxnLst>
                <a:cxn ang="0">
                  <a:pos x="connsiteX0" y="connsiteY0"/>
                </a:cxn>
                <a:cxn ang="0">
                  <a:pos x="connsiteX1" y="connsiteY1"/>
                </a:cxn>
              </a:cxnLst>
              <a:rect l="l" t="t" r="r" b="b"/>
              <a:pathLst>
                <a:path w="268357" h="168966">
                  <a:moveTo>
                    <a:pt x="0" y="0"/>
                  </a:moveTo>
                  <a:lnTo>
                    <a:pt x="268357" y="168966"/>
                  </a:ln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Arrow Connector 137">
              <a:extLst>
                <a:ext uri="{FF2B5EF4-FFF2-40B4-BE49-F238E27FC236}">
                  <a16:creationId xmlns:a16="http://schemas.microsoft.com/office/drawing/2014/main" id="{C5DD89FB-C145-FAA9-2B84-422656314A35}"/>
                </a:ext>
              </a:extLst>
            </p:cNvPr>
            <p:cNvCxnSpPr>
              <a:cxnSpLocks/>
            </p:cNvCxnSpPr>
            <p:nvPr/>
          </p:nvCxnSpPr>
          <p:spPr>
            <a:xfrm>
              <a:off x="5066790" y="3269976"/>
              <a:ext cx="56126" cy="6696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0" name="Oval 159">
              <a:extLst>
                <a:ext uri="{FF2B5EF4-FFF2-40B4-BE49-F238E27FC236}">
                  <a16:creationId xmlns:a16="http://schemas.microsoft.com/office/drawing/2014/main" id="{82D5F4F4-70B8-6DC4-4229-938F936EC206}"/>
                </a:ext>
              </a:extLst>
            </p:cNvPr>
            <p:cNvSpPr/>
            <p:nvPr/>
          </p:nvSpPr>
          <p:spPr>
            <a:xfrm>
              <a:off x="4752016" y="3034349"/>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8" name="Freeform 127">
            <a:extLst>
              <a:ext uri="{FF2B5EF4-FFF2-40B4-BE49-F238E27FC236}">
                <a16:creationId xmlns:a16="http://schemas.microsoft.com/office/drawing/2014/main" id="{ED48CAB7-589A-7895-C684-250E3166E6D6}"/>
              </a:ext>
            </a:extLst>
          </p:cNvPr>
          <p:cNvSpPr/>
          <p:nvPr/>
        </p:nvSpPr>
        <p:spPr>
          <a:xfrm>
            <a:off x="7452657" y="3138952"/>
            <a:ext cx="458157" cy="992548"/>
          </a:xfrm>
          <a:custGeom>
            <a:avLst/>
            <a:gdLst>
              <a:gd name="connsiteX0" fmla="*/ 99391 w 568942"/>
              <a:gd name="connsiteY0" fmla="*/ 104304 h 293147"/>
              <a:gd name="connsiteX1" fmla="*/ 19878 w 568942"/>
              <a:gd name="connsiteY1" fmla="*/ 163938 h 293147"/>
              <a:gd name="connsiteX2" fmla="*/ 308113 w 568942"/>
              <a:gd name="connsiteY2" fmla="*/ 64547 h 293147"/>
              <a:gd name="connsiteX3" fmla="*/ 546652 w 568942"/>
              <a:gd name="connsiteY3" fmla="*/ 4912 h 293147"/>
              <a:gd name="connsiteX4" fmla="*/ 506896 w 568942"/>
              <a:gd name="connsiteY4" fmla="*/ 193756 h 293147"/>
              <a:gd name="connsiteX5" fmla="*/ 89452 w 568942"/>
              <a:gd name="connsiteY5" fmla="*/ 273269 h 293147"/>
              <a:gd name="connsiteX6" fmla="*/ 0 w 568942"/>
              <a:gd name="connsiteY6" fmla="*/ 293147 h 293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942" h="293147">
                <a:moveTo>
                  <a:pt x="99391" y="104304"/>
                </a:moveTo>
                <a:cubicBezTo>
                  <a:pt x="42241" y="137434"/>
                  <a:pt x="-14909" y="170564"/>
                  <a:pt x="19878" y="163938"/>
                </a:cubicBezTo>
                <a:cubicBezTo>
                  <a:pt x="54665" y="157312"/>
                  <a:pt x="220317" y="91051"/>
                  <a:pt x="308113" y="64547"/>
                </a:cubicBezTo>
                <a:cubicBezTo>
                  <a:pt x="395909" y="38043"/>
                  <a:pt x="513522" y="-16623"/>
                  <a:pt x="546652" y="4912"/>
                </a:cubicBezTo>
                <a:cubicBezTo>
                  <a:pt x="579782" y="26447"/>
                  <a:pt x="583096" y="149030"/>
                  <a:pt x="506896" y="193756"/>
                </a:cubicBezTo>
                <a:cubicBezTo>
                  <a:pt x="430696" y="238482"/>
                  <a:pt x="173935" y="256704"/>
                  <a:pt x="89452" y="273269"/>
                </a:cubicBezTo>
                <a:cubicBezTo>
                  <a:pt x="4969" y="289834"/>
                  <a:pt x="2484" y="291490"/>
                  <a:pt x="0" y="293147"/>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6" name="Straight Arrow Connector 135">
            <a:extLst>
              <a:ext uri="{FF2B5EF4-FFF2-40B4-BE49-F238E27FC236}">
                <a16:creationId xmlns:a16="http://schemas.microsoft.com/office/drawing/2014/main" id="{3DF1D3F8-B79D-6E0C-6015-041CDE61486C}"/>
              </a:ext>
            </a:extLst>
          </p:cNvPr>
          <p:cNvCxnSpPr>
            <a:cxnSpLocks/>
            <a:stCxn id="128" idx="5"/>
          </p:cNvCxnSpPr>
          <p:nvPr/>
        </p:nvCxnSpPr>
        <p:spPr>
          <a:xfrm flipH="1">
            <a:off x="7433357" y="4064196"/>
            <a:ext cx="91334" cy="90412"/>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33DCF9D1-7F87-3757-FBBF-77CBD2F3559A}"/>
              </a:ext>
            </a:extLst>
          </p:cNvPr>
          <p:cNvSpPr/>
          <p:nvPr/>
        </p:nvSpPr>
        <p:spPr>
          <a:xfrm>
            <a:off x="7472601" y="3376068"/>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4" name="Group 193">
            <a:extLst>
              <a:ext uri="{FF2B5EF4-FFF2-40B4-BE49-F238E27FC236}">
                <a16:creationId xmlns:a16="http://schemas.microsoft.com/office/drawing/2014/main" id="{2556F649-2EC3-2959-C3FE-4945EB3FAB1B}"/>
              </a:ext>
            </a:extLst>
          </p:cNvPr>
          <p:cNvGrpSpPr/>
          <p:nvPr/>
        </p:nvGrpSpPr>
        <p:grpSpPr>
          <a:xfrm flipH="1">
            <a:off x="7942696" y="3489793"/>
            <a:ext cx="257200" cy="535466"/>
            <a:chOff x="6044828" y="2849756"/>
            <a:chExt cx="257200" cy="535466"/>
          </a:xfrm>
        </p:grpSpPr>
        <p:sp>
          <p:nvSpPr>
            <p:cNvPr id="127" name="Freeform 126">
              <a:extLst>
                <a:ext uri="{FF2B5EF4-FFF2-40B4-BE49-F238E27FC236}">
                  <a16:creationId xmlns:a16="http://schemas.microsoft.com/office/drawing/2014/main" id="{580BFB20-4586-E1E3-0F2D-80879DE5523F}"/>
                </a:ext>
              </a:extLst>
            </p:cNvPr>
            <p:cNvSpPr/>
            <p:nvPr/>
          </p:nvSpPr>
          <p:spPr>
            <a:xfrm>
              <a:off x="6112559" y="2892289"/>
              <a:ext cx="189469" cy="407504"/>
            </a:xfrm>
            <a:custGeom>
              <a:avLst/>
              <a:gdLst>
                <a:gd name="connsiteX0" fmla="*/ 0 w 189469"/>
                <a:gd name="connsiteY0" fmla="*/ 0 h 407504"/>
                <a:gd name="connsiteX1" fmla="*/ 168965 w 189469"/>
                <a:gd name="connsiteY1" fmla="*/ 149087 h 407504"/>
                <a:gd name="connsiteX2" fmla="*/ 168965 w 189469"/>
                <a:gd name="connsiteY2" fmla="*/ 327991 h 407504"/>
                <a:gd name="connsiteX3" fmla="*/ 9939 w 189469"/>
                <a:gd name="connsiteY3" fmla="*/ 407504 h 407504"/>
              </a:gdLst>
              <a:ahLst/>
              <a:cxnLst>
                <a:cxn ang="0">
                  <a:pos x="connsiteX0" y="connsiteY0"/>
                </a:cxn>
                <a:cxn ang="0">
                  <a:pos x="connsiteX1" y="connsiteY1"/>
                </a:cxn>
                <a:cxn ang="0">
                  <a:pos x="connsiteX2" y="connsiteY2"/>
                </a:cxn>
                <a:cxn ang="0">
                  <a:pos x="connsiteX3" y="connsiteY3"/>
                </a:cxn>
              </a:cxnLst>
              <a:rect l="l" t="t" r="r" b="b"/>
              <a:pathLst>
                <a:path w="189469" h="407504">
                  <a:moveTo>
                    <a:pt x="0" y="0"/>
                  </a:moveTo>
                  <a:cubicBezTo>
                    <a:pt x="70402" y="47211"/>
                    <a:pt x="140804" y="94422"/>
                    <a:pt x="168965" y="149087"/>
                  </a:cubicBezTo>
                  <a:cubicBezTo>
                    <a:pt x="197126" y="203752"/>
                    <a:pt x="195469" y="284922"/>
                    <a:pt x="168965" y="327991"/>
                  </a:cubicBezTo>
                  <a:cubicBezTo>
                    <a:pt x="142461" y="371060"/>
                    <a:pt x="76200" y="389282"/>
                    <a:pt x="9939" y="40750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2" name="Straight Arrow Connector 131">
              <a:extLst>
                <a:ext uri="{FF2B5EF4-FFF2-40B4-BE49-F238E27FC236}">
                  <a16:creationId xmlns:a16="http://schemas.microsoft.com/office/drawing/2014/main" id="{817F66A7-6505-2703-807D-31B177694D18}"/>
                </a:ext>
              </a:extLst>
            </p:cNvPr>
            <p:cNvCxnSpPr>
              <a:cxnSpLocks/>
            </p:cNvCxnSpPr>
            <p:nvPr/>
          </p:nvCxnSpPr>
          <p:spPr>
            <a:xfrm flipH="1">
              <a:off x="6044828" y="3271011"/>
              <a:ext cx="147242" cy="11421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384DB439-9EF8-1913-7301-89F15243BF11}"/>
                </a:ext>
              </a:extLst>
            </p:cNvPr>
            <p:cNvSpPr/>
            <p:nvPr/>
          </p:nvSpPr>
          <p:spPr>
            <a:xfrm>
              <a:off x="6077042" y="284975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5" name="Group 194">
            <a:extLst>
              <a:ext uri="{FF2B5EF4-FFF2-40B4-BE49-F238E27FC236}">
                <a16:creationId xmlns:a16="http://schemas.microsoft.com/office/drawing/2014/main" id="{19CE2C87-9F35-FCB8-56B2-74292B062474}"/>
              </a:ext>
            </a:extLst>
          </p:cNvPr>
          <p:cNvGrpSpPr/>
          <p:nvPr/>
        </p:nvGrpSpPr>
        <p:grpSpPr>
          <a:xfrm>
            <a:off x="5939386" y="2107962"/>
            <a:ext cx="1742238" cy="949503"/>
            <a:chOff x="4101408" y="1539424"/>
            <a:chExt cx="1742238" cy="949503"/>
          </a:xfrm>
        </p:grpSpPr>
        <p:sp>
          <p:nvSpPr>
            <p:cNvPr id="124" name="Freeform 123">
              <a:extLst>
                <a:ext uri="{FF2B5EF4-FFF2-40B4-BE49-F238E27FC236}">
                  <a16:creationId xmlns:a16="http://schemas.microsoft.com/office/drawing/2014/main" id="{7CF1219C-49B6-CABC-B042-D3EEA01EF5C2}"/>
                </a:ext>
              </a:extLst>
            </p:cNvPr>
            <p:cNvSpPr/>
            <p:nvPr/>
          </p:nvSpPr>
          <p:spPr>
            <a:xfrm>
              <a:off x="4194307" y="1539424"/>
              <a:ext cx="1595141" cy="915543"/>
            </a:xfrm>
            <a:custGeom>
              <a:avLst/>
              <a:gdLst>
                <a:gd name="connsiteX0" fmla="*/ 1719470 w 1719470"/>
                <a:gd name="connsiteY0" fmla="*/ 915543 h 915543"/>
                <a:gd name="connsiteX1" fmla="*/ 1103243 w 1719470"/>
                <a:gd name="connsiteY1" fmla="*/ 60778 h 915543"/>
                <a:gd name="connsiteX2" fmla="*/ 0 w 1719470"/>
                <a:gd name="connsiteY2" fmla="*/ 80656 h 915543"/>
              </a:gdLst>
              <a:ahLst/>
              <a:cxnLst>
                <a:cxn ang="0">
                  <a:pos x="connsiteX0" y="connsiteY0"/>
                </a:cxn>
                <a:cxn ang="0">
                  <a:pos x="connsiteX1" y="connsiteY1"/>
                </a:cxn>
                <a:cxn ang="0">
                  <a:pos x="connsiteX2" y="connsiteY2"/>
                </a:cxn>
              </a:cxnLst>
              <a:rect l="l" t="t" r="r" b="b"/>
              <a:pathLst>
                <a:path w="1719470" h="915543">
                  <a:moveTo>
                    <a:pt x="1719470" y="915543"/>
                  </a:moveTo>
                  <a:cubicBezTo>
                    <a:pt x="1554645" y="557734"/>
                    <a:pt x="1389821" y="199926"/>
                    <a:pt x="1103243" y="60778"/>
                  </a:cubicBezTo>
                  <a:cubicBezTo>
                    <a:pt x="816665" y="-78370"/>
                    <a:pt x="177248" y="62434"/>
                    <a:pt x="0" y="80656"/>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4" name="Straight Arrow Connector 143">
              <a:extLst>
                <a:ext uri="{FF2B5EF4-FFF2-40B4-BE49-F238E27FC236}">
                  <a16:creationId xmlns:a16="http://schemas.microsoft.com/office/drawing/2014/main" id="{85298027-A2E9-8E6E-08AB-5BB90CB6E3B8}"/>
                </a:ext>
              </a:extLst>
            </p:cNvPr>
            <p:cNvCxnSpPr>
              <a:cxnSpLocks/>
              <a:stCxn id="124" idx="2"/>
            </p:cNvCxnSpPr>
            <p:nvPr/>
          </p:nvCxnSpPr>
          <p:spPr>
            <a:xfrm flipH="1">
              <a:off x="4101408" y="1620080"/>
              <a:ext cx="92899" cy="77337"/>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7956524E-6C09-2E07-98E8-DB5C627D233C}"/>
                </a:ext>
              </a:extLst>
            </p:cNvPr>
            <p:cNvSpPr/>
            <p:nvPr/>
          </p:nvSpPr>
          <p:spPr>
            <a:xfrm>
              <a:off x="5721796" y="2367077"/>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3" name="Straight Connector 182">
            <a:extLst>
              <a:ext uri="{FF2B5EF4-FFF2-40B4-BE49-F238E27FC236}">
                <a16:creationId xmlns:a16="http://schemas.microsoft.com/office/drawing/2014/main" id="{0F4545C8-5E72-0041-C958-CDD47325D853}"/>
              </a:ext>
            </a:extLst>
          </p:cNvPr>
          <p:cNvCxnSpPr>
            <a:cxnSpLocks/>
          </p:cNvCxnSpPr>
          <p:nvPr/>
        </p:nvCxnSpPr>
        <p:spPr>
          <a:xfrm flipV="1">
            <a:off x="5451218" y="2140664"/>
            <a:ext cx="0" cy="4291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AA009CC3-6B33-88C0-0B37-DC171F41B42C}"/>
              </a:ext>
            </a:extLst>
          </p:cNvPr>
          <p:cNvCxnSpPr>
            <a:cxnSpLocks/>
          </p:cNvCxnSpPr>
          <p:nvPr/>
        </p:nvCxnSpPr>
        <p:spPr>
          <a:xfrm>
            <a:off x="3310242" y="4535006"/>
            <a:ext cx="5188377"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25" name="Group 224">
            <a:extLst>
              <a:ext uri="{FF2B5EF4-FFF2-40B4-BE49-F238E27FC236}">
                <a16:creationId xmlns:a16="http://schemas.microsoft.com/office/drawing/2014/main" id="{B18D2F87-E9FF-1939-8CAE-E50BB51F1D31}"/>
              </a:ext>
            </a:extLst>
          </p:cNvPr>
          <p:cNvGrpSpPr/>
          <p:nvPr/>
        </p:nvGrpSpPr>
        <p:grpSpPr>
          <a:xfrm rot="1874811">
            <a:off x="6369010" y="3685905"/>
            <a:ext cx="256102" cy="1549028"/>
            <a:chOff x="5752919" y="2703286"/>
            <a:chExt cx="256102" cy="1549028"/>
          </a:xfrm>
        </p:grpSpPr>
        <p:grpSp>
          <p:nvGrpSpPr>
            <p:cNvPr id="218" name="Group 217">
              <a:extLst>
                <a:ext uri="{FF2B5EF4-FFF2-40B4-BE49-F238E27FC236}">
                  <a16:creationId xmlns:a16="http://schemas.microsoft.com/office/drawing/2014/main" id="{246F12BD-5234-F2A2-6299-08F5B541AB2D}"/>
                </a:ext>
              </a:extLst>
            </p:cNvPr>
            <p:cNvGrpSpPr/>
            <p:nvPr/>
          </p:nvGrpSpPr>
          <p:grpSpPr>
            <a:xfrm>
              <a:off x="5789004" y="2755010"/>
              <a:ext cx="220017" cy="1497304"/>
              <a:chOff x="5789004" y="2755010"/>
              <a:chExt cx="220017" cy="1497304"/>
            </a:xfrm>
          </p:grpSpPr>
          <p:sp>
            <p:nvSpPr>
              <p:cNvPr id="154" name="Freeform 153">
                <a:extLst>
                  <a:ext uri="{FF2B5EF4-FFF2-40B4-BE49-F238E27FC236}">
                    <a16:creationId xmlns:a16="http://schemas.microsoft.com/office/drawing/2014/main" id="{E0D98A66-5B59-7A81-E037-E374A38CB2D2}"/>
                  </a:ext>
                </a:extLst>
              </p:cNvPr>
              <p:cNvSpPr/>
              <p:nvPr/>
            </p:nvSpPr>
            <p:spPr>
              <a:xfrm>
                <a:off x="5800751" y="2755010"/>
                <a:ext cx="208270" cy="1432615"/>
              </a:xfrm>
              <a:custGeom>
                <a:avLst/>
                <a:gdLst>
                  <a:gd name="connsiteX0" fmla="*/ 0 w 189469"/>
                  <a:gd name="connsiteY0" fmla="*/ 0 h 407504"/>
                  <a:gd name="connsiteX1" fmla="*/ 168965 w 189469"/>
                  <a:gd name="connsiteY1" fmla="*/ 149087 h 407504"/>
                  <a:gd name="connsiteX2" fmla="*/ 168965 w 189469"/>
                  <a:gd name="connsiteY2" fmla="*/ 327991 h 407504"/>
                  <a:gd name="connsiteX3" fmla="*/ 9939 w 189469"/>
                  <a:gd name="connsiteY3" fmla="*/ 407504 h 407504"/>
                </a:gdLst>
                <a:ahLst/>
                <a:cxnLst>
                  <a:cxn ang="0">
                    <a:pos x="connsiteX0" y="connsiteY0"/>
                  </a:cxn>
                  <a:cxn ang="0">
                    <a:pos x="connsiteX1" y="connsiteY1"/>
                  </a:cxn>
                  <a:cxn ang="0">
                    <a:pos x="connsiteX2" y="connsiteY2"/>
                  </a:cxn>
                  <a:cxn ang="0">
                    <a:pos x="connsiteX3" y="connsiteY3"/>
                  </a:cxn>
                </a:cxnLst>
                <a:rect l="l" t="t" r="r" b="b"/>
                <a:pathLst>
                  <a:path w="189469" h="407504">
                    <a:moveTo>
                      <a:pt x="0" y="0"/>
                    </a:moveTo>
                    <a:cubicBezTo>
                      <a:pt x="70402" y="47211"/>
                      <a:pt x="140804" y="94422"/>
                      <a:pt x="168965" y="149087"/>
                    </a:cubicBezTo>
                    <a:cubicBezTo>
                      <a:pt x="197126" y="203752"/>
                      <a:pt x="195469" y="284922"/>
                      <a:pt x="168965" y="327991"/>
                    </a:cubicBezTo>
                    <a:cubicBezTo>
                      <a:pt x="142461" y="371060"/>
                      <a:pt x="76200" y="389282"/>
                      <a:pt x="9939" y="40750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 name="Straight Arrow Connector 154">
                <a:extLst>
                  <a:ext uri="{FF2B5EF4-FFF2-40B4-BE49-F238E27FC236}">
                    <a16:creationId xmlns:a16="http://schemas.microsoft.com/office/drawing/2014/main" id="{AF01A5D4-EC42-065E-C0BC-F36C3E1EAB47}"/>
                  </a:ext>
                </a:extLst>
              </p:cNvPr>
              <p:cNvCxnSpPr>
                <a:cxnSpLocks/>
              </p:cNvCxnSpPr>
              <p:nvPr/>
            </p:nvCxnSpPr>
            <p:spPr>
              <a:xfrm flipH="1">
                <a:off x="5789004" y="4187625"/>
                <a:ext cx="42550" cy="64689"/>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197" name="Oval 196">
              <a:extLst>
                <a:ext uri="{FF2B5EF4-FFF2-40B4-BE49-F238E27FC236}">
                  <a16:creationId xmlns:a16="http://schemas.microsoft.com/office/drawing/2014/main" id="{361872D9-8B77-B306-91B1-DEA71F83EBB7}"/>
                </a:ext>
              </a:extLst>
            </p:cNvPr>
            <p:cNvSpPr/>
            <p:nvPr/>
          </p:nvSpPr>
          <p:spPr>
            <a:xfrm>
              <a:off x="5752919" y="270328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9" name="Group 218">
            <a:extLst>
              <a:ext uri="{FF2B5EF4-FFF2-40B4-BE49-F238E27FC236}">
                <a16:creationId xmlns:a16="http://schemas.microsoft.com/office/drawing/2014/main" id="{8E04F4D9-69F2-8C68-B2BD-6616D2832457}"/>
              </a:ext>
            </a:extLst>
          </p:cNvPr>
          <p:cNvGrpSpPr/>
          <p:nvPr/>
        </p:nvGrpSpPr>
        <p:grpSpPr>
          <a:xfrm>
            <a:off x="6321172" y="3742127"/>
            <a:ext cx="257200" cy="535466"/>
            <a:chOff x="6044828" y="2849756"/>
            <a:chExt cx="257200" cy="535466"/>
          </a:xfrm>
        </p:grpSpPr>
        <p:sp>
          <p:nvSpPr>
            <p:cNvPr id="220" name="Freeform 219">
              <a:extLst>
                <a:ext uri="{FF2B5EF4-FFF2-40B4-BE49-F238E27FC236}">
                  <a16:creationId xmlns:a16="http://schemas.microsoft.com/office/drawing/2014/main" id="{99BBA6E9-D0F4-9E5F-4B88-C938ACA8562D}"/>
                </a:ext>
              </a:extLst>
            </p:cNvPr>
            <p:cNvSpPr/>
            <p:nvPr/>
          </p:nvSpPr>
          <p:spPr>
            <a:xfrm>
              <a:off x="6112559" y="2892289"/>
              <a:ext cx="189469" cy="407504"/>
            </a:xfrm>
            <a:custGeom>
              <a:avLst/>
              <a:gdLst>
                <a:gd name="connsiteX0" fmla="*/ 0 w 189469"/>
                <a:gd name="connsiteY0" fmla="*/ 0 h 407504"/>
                <a:gd name="connsiteX1" fmla="*/ 168965 w 189469"/>
                <a:gd name="connsiteY1" fmla="*/ 149087 h 407504"/>
                <a:gd name="connsiteX2" fmla="*/ 168965 w 189469"/>
                <a:gd name="connsiteY2" fmla="*/ 327991 h 407504"/>
                <a:gd name="connsiteX3" fmla="*/ 9939 w 189469"/>
                <a:gd name="connsiteY3" fmla="*/ 407504 h 407504"/>
              </a:gdLst>
              <a:ahLst/>
              <a:cxnLst>
                <a:cxn ang="0">
                  <a:pos x="connsiteX0" y="connsiteY0"/>
                </a:cxn>
                <a:cxn ang="0">
                  <a:pos x="connsiteX1" y="connsiteY1"/>
                </a:cxn>
                <a:cxn ang="0">
                  <a:pos x="connsiteX2" y="connsiteY2"/>
                </a:cxn>
                <a:cxn ang="0">
                  <a:pos x="connsiteX3" y="connsiteY3"/>
                </a:cxn>
              </a:cxnLst>
              <a:rect l="l" t="t" r="r" b="b"/>
              <a:pathLst>
                <a:path w="189469" h="407504">
                  <a:moveTo>
                    <a:pt x="0" y="0"/>
                  </a:moveTo>
                  <a:cubicBezTo>
                    <a:pt x="70402" y="47211"/>
                    <a:pt x="140804" y="94422"/>
                    <a:pt x="168965" y="149087"/>
                  </a:cubicBezTo>
                  <a:cubicBezTo>
                    <a:pt x="197126" y="203752"/>
                    <a:pt x="195469" y="284922"/>
                    <a:pt x="168965" y="327991"/>
                  </a:cubicBezTo>
                  <a:cubicBezTo>
                    <a:pt x="142461" y="371060"/>
                    <a:pt x="76200" y="389282"/>
                    <a:pt x="9939" y="407504"/>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1" name="Straight Arrow Connector 220">
              <a:extLst>
                <a:ext uri="{FF2B5EF4-FFF2-40B4-BE49-F238E27FC236}">
                  <a16:creationId xmlns:a16="http://schemas.microsoft.com/office/drawing/2014/main" id="{4FA1BB56-3148-46BF-75D9-FE335361DCB1}"/>
                </a:ext>
              </a:extLst>
            </p:cNvPr>
            <p:cNvCxnSpPr>
              <a:cxnSpLocks/>
            </p:cNvCxnSpPr>
            <p:nvPr/>
          </p:nvCxnSpPr>
          <p:spPr>
            <a:xfrm flipH="1">
              <a:off x="6044828" y="3271011"/>
              <a:ext cx="147242" cy="114211"/>
            </a:xfrm>
            <a:prstGeom prst="straightConnector1">
              <a:avLst/>
            </a:prstGeom>
            <a:ln w="28575">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22" name="Oval 221">
              <a:extLst>
                <a:ext uri="{FF2B5EF4-FFF2-40B4-BE49-F238E27FC236}">
                  <a16:creationId xmlns:a16="http://schemas.microsoft.com/office/drawing/2014/main" id="{F9472F58-8260-FF17-2DF1-654827EF01E8}"/>
                </a:ext>
              </a:extLst>
            </p:cNvPr>
            <p:cNvSpPr/>
            <p:nvPr/>
          </p:nvSpPr>
          <p:spPr>
            <a:xfrm>
              <a:off x="6077042" y="2849756"/>
              <a:ext cx="121850" cy="121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0" name="TextBox 239">
            <a:extLst>
              <a:ext uri="{FF2B5EF4-FFF2-40B4-BE49-F238E27FC236}">
                <a16:creationId xmlns:a16="http://schemas.microsoft.com/office/drawing/2014/main" id="{736431D9-7C31-AA9D-E47D-E3B4434F207C}"/>
              </a:ext>
            </a:extLst>
          </p:cNvPr>
          <p:cNvSpPr txBox="1"/>
          <p:nvPr/>
        </p:nvSpPr>
        <p:spPr>
          <a:xfrm rot="16200000">
            <a:off x="4841773" y="2581446"/>
            <a:ext cx="1020536" cy="307777"/>
          </a:xfrm>
          <a:prstGeom prst="rect">
            <a:avLst/>
          </a:prstGeom>
          <a:noFill/>
        </p:spPr>
        <p:txBody>
          <a:bodyPr wrap="none" rtlCol="0">
            <a:spAutoFit/>
          </a:bodyPr>
          <a:lstStyle/>
          <a:p>
            <a:r>
              <a:rPr lang="en-US" sz="1400">
                <a:solidFill>
                  <a:srgbClr val="C00000"/>
                </a:solidFill>
              </a:rPr>
              <a:t>new means</a:t>
            </a:r>
          </a:p>
        </p:txBody>
      </p:sp>
      <p:sp>
        <p:nvSpPr>
          <p:cNvPr id="241" name="TextBox 240">
            <a:extLst>
              <a:ext uri="{FF2B5EF4-FFF2-40B4-BE49-F238E27FC236}">
                <a16:creationId xmlns:a16="http://schemas.microsoft.com/office/drawing/2014/main" id="{E42F0BB9-C201-4155-03D7-48A1D111EAD9}"/>
              </a:ext>
            </a:extLst>
          </p:cNvPr>
          <p:cNvSpPr txBox="1"/>
          <p:nvPr/>
        </p:nvSpPr>
        <p:spPr>
          <a:xfrm>
            <a:off x="6534497" y="4454124"/>
            <a:ext cx="1531894" cy="307777"/>
          </a:xfrm>
          <a:prstGeom prst="rect">
            <a:avLst/>
          </a:prstGeom>
          <a:noFill/>
        </p:spPr>
        <p:txBody>
          <a:bodyPr wrap="none" rtlCol="0">
            <a:spAutoFit/>
          </a:bodyPr>
          <a:lstStyle/>
          <a:p>
            <a:r>
              <a:rPr lang="en-US" sz="1400">
                <a:solidFill>
                  <a:srgbClr val="C00000"/>
                </a:solidFill>
              </a:rPr>
              <a:t>new opportunities</a:t>
            </a:r>
          </a:p>
        </p:txBody>
      </p:sp>
      <p:sp>
        <p:nvSpPr>
          <p:cNvPr id="8" name="TextBox 7">
            <a:extLst>
              <a:ext uri="{FF2B5EF4-FFF2-40B4-BE49-F238E27FC236}">
                <a16:creationId xmlns:a16="http://schemas.microsoft.com/office/drawing/2014/main" id="{9D42DFF8-903F-D262-602B-8AD6E2C02266}"/>
              </a:ext>
            </a:extLst>
          </p:cNvPr>
          <p:cNvSpPr txBox="1"/>
          <p:nvPr/>
        </p:nvSpPr>
        <p:spPr>
          <a:xfrm>
            <a:off x="7320146" y="2060588"/>
            <a:ext cx="885179" cy="461665"/>
          </a:xfrm>
          <a:prstGeom prst="rect">
            <a:avLst/>
          </a:prstGeom>
          <a:noFill/>
        </p:spPr>
        <p:txBody>
          <a:bodyPr wrap="none" rtlCol="0">
            <a:spAutoFit/>
          </a:bodyPr>
          <a:lstStyle/>
          <a:p>
            <a:pPr algn="ctr"/>
            <a:r>
              <a:rPr lang="en-US" sz="1200" b="1" i="1">
                <a:latin typeface="Helvetica" panose="020B0604020202020204" pitchFamily="34" charset="0"/>
                <a:cs typeface="Helvetica" panose="020B0604020202020204" pitchFamily="34" charset="0"/>
              </a:rPr>
              <a:t>Wicked</a:t>
            </a:r>
          </a:p>
          <a:p>
            <a:pPr algn="ctr"/>
            <a:r>
              <a:rPr lang="en-US" sz="1200" b="1" i="1">
                <a:latin typeface="Helvetica" panose="020B0604020202020204" pitchFamily="34" charset="0"/>
                <a:cs typeface="Helvetica" panose="020B0604020202020204" pitchFamily="34" charset="0"/>
              </a:rPr>
              <a:t>Problems</a:t>
            </a:r>
          </a:p>
        </p:txBody>
      </p:sp>
      <p:sp>
        <p:nvSpPr>
          <p:cNvPr id="9" name="TextBox 8">
            <a:extLst>
              <a:ext uri="{FF2B5EF4-FFF2-40B4-BE49-F238E27FC236}">
                <a16:creationId xmlns:a16="http://schemas.microsoft.com/office/drawing/2014/main" id="{AB95874D-DA08-F67B-7C3D-0F3BA8A55D42}"/>
              </a:ext>
            </a:extLst>
          </p:cNvPr>
          <p:cNvSpPr txBox="1"/>
          <p:nvPr/>
        </p:nvSpPr>
        <p:spPr>
          <a:xfrm>
            <a:off x="3807866" y="5196624"/>
            <a:ext cx="1128450" cy="461665"/>
          </a:xfrm>
          <a:prstGeom prst="rect">
            <a:avLst/>
          </a:prstGeom>
          <a:noFill/>
        </p:spPr>
        <p:txBody>
          <a:bodyPr wrap="none" rtlCol="0">
            <a:spAutoFit/>
          </a:bodyPr>
          <a:lstStyle/>
          <a:p>
            <a:pPr algn="ctr"/>
            <a:r>
              <a:rPr lang="en-US" sz="1200" b="1">
                <a:latin typeface="Helvetica" panose="020B0604020202020204" pitchFamily="34" charset="0"/>
                <a:cs typeface="Helvetica" panose="020B0604020202020204" pitchFamily="34" charset="0"/>
              </a:rPr>
              <a:t>RESEARCH</a:t>
            </a:r>
          </a:p>
          <a:p>
            <a:pPr algn="ctr"/>
            <a:r>
              <a:rPr lang="en-US" sz="1200" b="1">
                <a:latin typeface="Helvetica" panose="020B0604020202020204" pitchFamily="34" charset="0"/>
                <a:cs typeface="Helvetica" panose="020B0604020202020204" pitchFamily="34" charset="0"/>
              </a:rPr>
              <a:t>INNOVATION</a:t>
            </a:r>
          </a:p>
        </p:txBody>
      </p:sp>
      <p:sp>
        <p:nvSpPr>
          <p:cNvPr id="10" name="TextBox 9">
            <a:extLst>
              <a:ext uri="{FF2B5EF4-FFF2-40B4-BE49-F238E27FC236}">
                <a16:creationId xmlns:a16="http://schemas.microsoft.com/office/drawing/2014/main" id="{0DEBEE75-EA4E-000E-286D-FDB9950F9B96}"/>
              </a:ext>
            </a:extLst>
          </p:cNvPr>
          <p:cNvSpPr txBox="1"/>
          <p:nvPr/>
        </p:nvSpPr>
        <p:spPr>
          <a:xfrm>
            <a:off x="3295008" y="6031788"/>
            <a:ext cx="1080745" cy="461665"/>
          </a:xfrm>
          <a:prstGeom prst="rect">
            <a:avLst/>
          </a:prstGeom>
          <a:noFill/>
        </p:spPr>
        <p:txBody>
          <a:bodyPr wrap="none" rtlCol="0">
            <a:spAutoFit/>
          </a:bodyPr>
          <a:lstStyle/>
          <a:p>
            <a:pPr algn="ctr"/>
            <a:r>
              <a:rPr lang="en-US" sz="1200" b="1" i="1">
                <a:latin typeface="Helvetica" panose="020B0604020202020204" pitchFamily="34" charset="0"/>
                <a:cs typeface="Helvetica" panose="020B0604020202020204" pitchFamily="34" charset="0"/>
              </a:rPr>
              <a:t>Business as</a:t>
            </a:r>
          </a:p>
          <a:p>
            <a:pPr algn="ctr"/>
            <a:r>
              <a:rPr lang="en-US" sz="1200" b="1" i="1">
                <a:latin typeface="Helvetica" panose="020B0604020202020204" pitchFamily="34" charset="0"/>
                <a:cs typeface="Helvetica" panose="020B0604020202020204" pitchFamily="34" charset="0"/>
              </a:rPr>
              <a:t>Usual</a:t>
            </a:r>
          </a:p>
        </p:txBody>
      </p:sp>
      <p:sp>
        <p:nvSpPr>
          <p:cNvPr id="22" name="TextBox 21">
            <a:extLst>
              <a:ext uri="{FF2B5EF4-FFF2-40B4-BE49-F238E27FC236}">
                <a16:creationId xmlns:a16="http://schemas.microsoft.com/office/drawing/2014/main" id="{DECD042C-C338-32BF-CE46-A9B25EF1D24B}"/>
              </a:ext>
            </a:extLst>
          </p:cNvPr>
          <p:cNvSpPr txBox="1"/>
          <p:nvPr/>
        </p:nvSpPr>
        <p:spPr>
          <a:xfrm>
            <a:off x="8535928" y="6259496"/>
            <a:ext cx="1517345" cy="369332"/>
          </a:xfrm>
          <a:prstGeom prst="rect">
            <a:avLst/>
          </a:prstGeom>
          <a:noFill/>
        </p:spPr>
        <p:txBody>
          <a:bodyPr wrap="square">
            <a:spAutoFit/>
          </a:bodyPr>
          <a:lstStyle/>
          <a:p>
            <a:r>
              <a:rPr lang="en-US" b="1" i="1">
                <a:solidFill>
                  <a:schemeClr val="accent1">
                    <a:lumMod val="75000"/>
                  </a:schemeClr>
                </a:solidFill>
              </a:rPr>
              <a:t>unknown</a:t>
            </a:r>
            <a:endParaRPr lang="en-US" i="1"/>
          </a:p>
        </p:txBody>
      </p:sp>
      <p:sp>
        <p:nvSpPr>
          <p:cNvPr id="23" name="TextBox 22">
            <a:extLst>
              <a:ext uri="{FF2B5EF4-FFF2-40B4-BE49-F238E27FC236}">
                <a16:creationId xmlns:a16="http://schemas.microsoft.com/office/drawing/2014/main" id="{E39BB26C-56B7-88CC-BC12-5073796CAA7C}"/>
              </a:ext>
            </a:extLst>
          </p:cNvPr>
          <p:cNvSpPr txBox="1"/>
          <p:nvPr/>
        </p:nvSpPr>
        <p:spPr>
          <a:xfrm rot="16200000">
            <a:off x="2700408" y="1578784"/>
            <a:ext cx="1161981" cy="369332"/>
          </a:xfrm>
          <a:prstGeom prst="rect">
            <a:avLst/>
          </a:prstGeom>
          <a:noFill/>
        </p:spPr>
        <p:txBody>
          <a:bodyPr wrap="square">
            <a:spAutoFit/>
          </a:bodyPr>
          <a:lstStyle/>
          <a:p>
            <a:r>
              <a:rPr lang="en-US" b="1" i="1">
                <a:solidFill>
                  <a:schemeClr val="accent1">
                    <a:lumMod val="75000"/>
                  </a:schemeClr>
                </a:solidFill>
              </a:rPr>
              <a:t>unknown</a:t>
            </a:r>
            <a:endParaRPr lang="en-US" i="1"/>
          </a:p>
        </p:txBody>
      </p:sp>
    </p:spTree>
    <p:extLst>
      <p:ext uri="{BB962C8B-B14F-4D97-AF65-F5344CB8AC3E}">
        <p14:creationId xmlns:p14="http://schemas.microsoft.com/office/powerpoint/2010/main" val="2104348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descr="Silhouette facing the explosion">
            <a:extLst>
              <a:ext uri="{FF2B5EF4-FFF2-40B4-BE49-F238E27FC236}">
                <a16:creationId xmlns:a16="http://schemas.microsoft.com/office/drawing/2014/main" id="{5113D17B-FCF4-CC2F-ADA4-F83A668B74B4}"/>
              </a:ext>
            </a:extLst>
          </p:cNvPr>
          <p:cNvPicPr>
            <a:picLocks noChangeAspect="1"/>
          </p:cNvPicPr>
          <p:nvPr/>
        </p:nvPicPr>
        <p:blipFill>
          <a:blip r:embed="rId3"/>
          <a:stretch>
            <a:fillRect/>
          </a:stretch>
        </p:blipFill>
        <p:spPr>
          <a:xfrm>
            <a:off x="8244734" y="3930164"/>
            <a:ext cx="3952850" cy="2927836"/>
          </a:xfrm>
          <a:prstGeom prst="rect">
            <a:avLst/>
          </a:prstGeom>
        </p:spPr>
      </p:pic>
      <p:pic>
        <p:nvPicPr>
          <p:cNvPr id="12" name="Picture 11" descr="Burning forest and trees">
            <a:extLst>
              <a:ext uri="{FF2B5EF4-FFF2-40B4-BE49-F238E27FC236}">
                <a16:creationId xmlns:a16="http://schemas.microsoft.com/office/drawing/2014/main" id="{9F4A7D6C-59A0-8171-C02F-0B55C2E85096}"/>
              </a:ext>
            </a:extLst>
          </p:cNvPr>
          <p:cNvPicPr>
            <a:picLocks noChangeAspect="1"/>
          </p:cNvPicPr>
          <p:nvPr/>
        </p:nvPicPr>
        <p:blipFill>
          <a:blip r:embed="rId4"/>
          <a:stretch>
            <a:fillRect/>
          </a:stretch>
        </p:blipFill>
        <p:spPr>
          <a:xfrm>
            <a:off x="0" y="4047555"/>
            <a:ext cx="3782291" cy="2820230"/>
          </a:xfrm>
          <a:prstGeom prst="rect">
            <a:avLst/>
          </a:prstGeom>
        </p:spPr>
      </p:pic>
      <p:sp>
        <p:nvSpPr>
          <p:cNvPr id="2" name="Slide Number Placeholder 1">
            <a:extLst>
              <a:ext uri="{FF2B5EF4-FFF2-40B4-BE49-F238E27FC236}">
                <a16:creationId xmlns:a16="http://schemas.microsoft.com/office/drawing/2014/main" id="{4248CC6B-F1C7-F742-1A91-404709A7D84E}"/>
              </a:ext>
            </a:extLst>
          </p:cNvPr>
          <p:cNvSpPr>
            <a:spLocks noGrp="1"/>
          </p:cNvSpPr>
          <p:nvPr>
            <p:ph type="sldNum" sz="quarter" idx="12"/>
          </p:nvPr>
        </p:nvSpPr>
        <p:spPr/>
        <p:txBody>
          <a:bodyPr/>
          <a:lstStyle/>
          <a:p>
            <a:fld id="{330EA680-D336-4FF7-8B7A-9848BB0A1C32}" type="slidenum">
              <a:rPr lang="en-US" smtClean="0"/>
              <a:t>49</a:t>
            </a:fld>
            <a:endParaRPr lang="en-US"/>
          </a:p>
        </p:txBody>
      </p:sp>
      <p:sp>
        <p:nvSpPr>
          <p:cNvPr id="3" name="Title 2">
            <a:extLst>
              <a:ext uri="{FF2B5EF4-FFF2-40B4-BE49-F238E27FC236}">
                <a16:creationId xmlns:a16="http://schemas.microsoft.com/office/drawing/2014/main" id="{CC940B40-507D-716D-EEE0-D87A816B3846}"/>
              </a:ext>
            </a:extLst>
          </p:cNvPr>
          <p:cNvSpPr>
            <a:spLocks noGrp="1"/>
          </p:cNvSpPr>
          <p:nvPr>
            <p:ph type="title"/>
          </p:nvPr>
        </p:nvSpPr>
        <p:spPr/>
        <p:txBody>
          <a:bodyPr>
            <a:noAutofit/>
          </a:bodyPr>
          <a:lstStyle/>
          <a:p>
            <a:r>
              <a:rPr lang="en-US" sz="3600" b="0" dirty="0">
                <a:latin typeface="+mn-lt"/>
                <a:cs typeface="Helvetica" panose="020B0604020202020204" pitchFamily="34" charset="0"/>
              </a:rPr>
              <a:t>Wildfire mitigation through advanced autonomy</a:t>
            </a:r>
          </a:p>
        </p:txBody>
      </p:sp>
      <p:sp>
        <p:nvSpPr>
          <p:cNvPr id="4" name="TextBox 3">
            <a:extLst>
              <a:ext uri="{FF2B5EF4-FFF2-40B4-BE49-F238E27FC236}">
                <a16:creationId xmlns:a16="http://schemas.microsoft.com/office/drawing/2014/main" id="{61E8AF8C-A7E1-E343-3BD9-934D53E8C950}"/>
              </a:ext>
            </a:extLst>
          </p:cNvPr>
          <p:cNvSpPr txBox="1"/>
          <p:nvPr/>
        </p:nvSpPr>
        <p:spPr>
          <a:xfrm>
            <a:off x="147350" y="1674674"/>
            <a:ext cx="6560420" cy="1754326"/>
          </a:xfrm>
          <a:prstGeom prst="rect">
            <a:avLst/>
          </a:prstGeom>
          <a:noFill/>
        </p:spPr>
        <p:txBody>
          <a:bodyPr wrap="square" rtlCol="0">
            <a:spAutoFit/>
          </a:bodyPr>
          <a:lstStyle/>
          <a:p>
            <a:pPr marL="285750" indent="-285750">
              <a:buFont typeface="Arial" panose="020B0604020202020204" pitchFamily="34" charset="0"/>
              <a:buChar char="•"/>
            </a:pPr>
            <a:r>
              <a:rPr lang="en-US" dirty="0">
                <a:cs typeface="Helvetica" panose="020B0604020202020204" pitchFamily="34" charset="0"/>
              </a:rPr>
              <a:t>CAS enhanced safety for wildland firefighters</a:t>
            </a:r>
          </a:p>
          <a:p>
            <a:pPr marL="285750" indent="-285750">
              <a:buFont typeface="Arial" panose="020B0604020202020204" pitchFamily="34" charset="0"/>
              <a:buChar char="•"/>
            </a:pPr>
            <a:r>
              <a:rPr lang="en-US" dirty="0">
                <a:cs typeface="Helvetica" panose="020B0604020202020204" pitchFamily="34" charset="0"/>
              </a:rPr>
              <a:t>Fighting wildfires through deployable self-contained drones </a:t>
            </a:r>
          </a:p>
          <a:p>
            <a:pPr marL="285750" indent="-285750">
              <a:buFont typeface="Arial" panose="020B0604020202020204" pitchFamily="34" charset="0"/>
              <a:buChar char="•"/>
            </a:pPr>
            <a:r>
              <a:rPr lang="en-US" dirty="0">
                <a:cs typeface="Helvetica" panose="020B0604020202020204" pitchFamily="34" charset="0"/>
              </a:rPr>
              <a:t>Delivered five operator “kits” for traffic management to wildland firefighting partners for use in 2022 and beyond</a:t>
            </a:r>
          </a:p>
          <a:p>
            <a:pPr marL="285750" indent="-285750">
              <a:buFont typeface="Arial" panose="020B0604020202020204" pitchFamily="34" charset="0"/>
              <a:buChar char="•"/>
            </a:pPr>
            <a:r>
              <a:rPr lang="en-US" dirty="0"/>
              <a:t>Supported the formulation planning of a new NASA project within called ACERO</a:t>
            </a:r>
            <a:endParaRPr lang="en-US" dirty="0">
              <a:cs typeface="Helvetica" panose="020B0604020202020204" pitchFamily="34" charset="0"/>
            </a:endParaRPr>
          </a:p>
        </p:txBody>
      </p:sp>
      <p:pic>
        <p:nvPicPr>
          <p:cNvPr id="1026" name="Picture 2">
            <a:extLst>
              <a:ext uri="{FF2B5EF4-FFF2-40B4-BE49-F238E27FC236}">
                <a16:creationId xmlns:a16="http://schemas.microsoft.com/office/drawing/2014/main" id="{A7C7E1FA-DD23-BA4D-AD61-68A3B7C7F6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76043"/>
            <a:ext cx="7589446" cy="3390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BE54E97-9A49-BE21-D58D-848913A687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7770" y="1468459"/>
            <a:ext cx="4525030" cy="23169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6375AC8-0B7F-4049-4131-7D1D9EE2A9DF}"/>
              </a:ext>
            </a:extLst>
          </p:cNvPr>
          <p:cNvSpPr txBox="1"/>
          <p:nvPr/>
        </p:nvSpPr>
        <p:spPr>
          <a:xfrm>
            <a:off x="7274014" y="3034571"/>
            <a:ext cx="3392543" cy="646331"/>
          </a:xfrm>
          <a:prstGeom prst="rect">
            <a:avLst/>
          </a:prstGeom>
          <a:noFill/>
        </p:spPr>
        <p:txBody>
          <a:bodyPr wrap="square">
            <a:spAutoFit/>
          </a:bodyPr>
          <a:lstStyle/>
          <a:p>
            <a:pPr algn="ctr"/>
            <a:r>
              <a:rPr lang="en-US" b="0" i="0" u="none" strike="noStrike" dirty="0">
                <a:solidFill>
                  <a:schemeClr val="bg1"/>
                </a:solidFill>
                <a:effectLst/>
                <a:latin typeface="Helvetica" panose="020B0604020202020204" pitchFamily="34" charset="0"/>
              </a:rPr>
              <a:t>Integrating drones into the wildfire capability</a:t>
            </a:r>
            <a:endParaRPr lang="en-US" dirty="0">
              <a:solidFill>
                <a:schemeClr val="bg1"/>
              </a:solidFill>
            </a:endParaRPr>
          </a:p>
        </p:txBody>
      </p:sp>
      <p:pic>
        <p:nvPicPr>
          <p:cNvPr id="26" name="Picture 25">
            <a:extLst>
              <a:ext uri="{FF2B5EF4-FFF2-40B4-BE49-F238E27FC236}">
                <a16:creationId xmlns:a16="http://schemas.microsoft.com/office/drawing/2014/main" id="{510DAC1C-C38D-0175-E8B0-3738D6726F2F}"/>
              </a:ext>
            </a:extLst>
          </p:cNvPr>
          <p:cNvPicPr>
            <a:picLocks noChangeAspect="1"/>
          </p:cNvPicPr>
          <p:nvPr/>
        </p:nvPicPr>
        <p:blipFill>
          <a:blip r:embed="rId7"/>
          <a:stretch>
            <a:fillRect/>
          </a:stretch>
        </p:blipFill>
        <p:spPr>
          <a:xfrm>
            <a:off x="4075205" y="4407653"/>
            <a:ext cx="3911174" cy="2100034"/>
          </a:xfrm>
          <a:prstGeom prst="rect">
            <a:avLst/>
          </a:prstGeom>
          <a:effectLst>
            <a:softEdge rad="152400"/>
          </a:effectLst>
        </p:spPr>
      </p:pic>
    </p:spTree>
    <p:extLst>
      <p:ext uri="{BB962C8B-B14F-4D97-AF65-F5344CB8AC3E}">
        <p14:creationId xmlns:p14="http://schemas.microsoft.com/office/powerpoint/2010/main" val="169768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9A89DE-E040-19E3-2A5E-E8023ADB857D}"/>
              </a:ext>
            </a:extLst>
          </p:cNvPr>
          <p:cNvSpPr txBox="1"/>
          <p:nvPr/>
        </p:nvSpPr>
        <p:spPr>
          <a:xfrm>
            <a:off x="1584805" y="0"/>
            <a:ext cx="9019297" cy="923330"/>
          </a:xfrm>
          <a:prstGeom prst="rect">
            <a:avLst/>
          </a:prstGeom>
          <a:noFill/>
        </p:spPr>
        <p:txBody>
          <a:bodyPr wrap="square" lIns="91440" tIns="45720" rIns="91440" bIns="45720" rtlCol="0" anchor="t">
            <a:spAutoFit/>
          </a:bodyPr>
          <a:lstStyle/>
          <a:p>
            <a:pPr>
              <a:defRPr/>
            </a:pPr>
            <a:r>
              <a:rPr kumimoji="0" lang="en-US" sz="5400" b="0" i="0" u="none" strike="noStrike" kern="1200" cap="none" spc="0" normalizeH="0" baseline="0" noProof="0">
                <a:ln>
                  <a:noFill/>
                </a:ln>
                <a:effectLst/>
                <a:uLnTx/>
                <a:uFillTx/>
                <a:latin typeface="Calibri" panose="020F0502020204030204"/>
                <a:ea typeface="+mn-ea"/>
                <a:cs typeface="+mn-cs"/>
              </a:rPr>
              <a:t>Discovery </a:t>
            </a:r>
            <a:r>
              <a:rPr lang="en-US" sz="5400">
                <a:latin typeface="Calibri" panose="020F0502020204030204"/>
              </a:rPr>
              <a:t>Problem Formulation</a:t>
            </a:r>
            <a:endParaRPr kumimoji="0" lang="en-US" sz="5400" b="0" i="0" u="none" strike="noStrike" kern="1200" cap="none" spc="0" normalizeH="0" baseline="0" noProof="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31CBA6D-12FF-065F-E2B2-81CD3E09E01A}"/>
              </a:ext>
            </a:extLst>
          </p:cNvPr>
          <p:cNvSpPr txBox="1"/>
          <p:nvPr/>
        </p:nvSpPr>
        <p:spPr>
          <a:xfrm>
            <a:off x="3367263" y="1544348"/>
            <a:ext cx="594533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a:rPr>
              <a:t>We have identified a potential hotspot in the foresight phase and now we move into problem formulation </a:t>
            </a:r>
          </a:p>
          <a:p>
            <a:pPr marL="285750" indent="-285750">
              <a:buFont typeface="Arial"/>
              <a:buChar char="•"/>
            </a:pPr>
            <a:r>
              <a:rPr lang="en-US" sz="2000">
                <a:cs typeface="Calibri"/>
              </a:rPr>
              <a:t>This works a lot like think tanks or focus groups you see in many modern companies </a:t>
            </a:r>
          </a:p>
          <a:p>
            <a:pPr marL="285750" indent="-285750">
              <a:buFont typeface="Arial"/>
              <a:buChar char="•"/>
            </a:pPr>
            <a:r>
              <a:rPr lang="en-US" sz="2000">
                <a:cs typeface="Calibri"/>
              </a:rPr>
              <a:t>We converge thoughts, expertise, and geographical locations into one room to begin ideating on solution vectors </a:t>
            </a:r>
          </a:p>
        </p:txBody>
      </p:sp>
      <p:cxnSp>
        <p:nvCxnSpPr>
          <p:cNvPr id="5" name="Straight Connector 4">
            <a:extLst>
              <a:ext uri="{FF2B5EF4-FFF2-40B4-BE49-F238E27FC236}">
                <a16:creationId xmlns:a16="http://schemas.microsoft.com/office/drawing/2014/main" id="{4EB7A2E6-E6C4-F5DE-1056-B9B856D8CB39}"/>
              </a:ext>
            </a:extLst>
          </p:cNvPr>
          <p:cNvCxnSpPr>
            <a:cxnSpLocks/>
          </p:cNvCxnSpPr>
          <p:nvPr/>
        </p:nvCxnSpPr>
        <p:spPr>
          <a:xfrm>
            <a:off x="0" y="4560850"/>
            <a:ext cx="12192000" cy="0"/>
          </a:xfrm>
          <a:prstGeom prst="line">
            <a:avLst/>
          </a:prstGeom>
          <a:ln>
            <a:solidFill>
              <a:schemeClr val="tx1"/>
            </a:solidFill>
          </a:ln>
          <a:effectLst>
            <a:innerShdw blurRad="63500" dist="50800" dir="13500000">
              <a:prstClr val="black">
                <a:alpha val="50000"/>
              </a:prstClr>
            </a:innerShdw>
          </a:effectLst>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pic>
        <p:nvPicPr>
          <p:cNvPr id="8" name="Picture 7" descr="A picture containing table, indoor, person, room&#10;&#10;Description automatically generated">
            <a:extLst>
              <a:ext uri="{FF2B5EF4-FFF2-40B4-BE49-F238E27FC236}">
                <a16:creationId xmlns:a16="http://schemas.microsoft.com/office/drawing/2014/main" id="{5ACAE802-B871-BD47-A88E-211F97F938F7}"/>
              </a:ext>
            </a:extLst>
          </p:cNvPr>
          <p:cNvPicPr>
            <a:picLocks noChangeAspect="1"/>
          </p:cNvPicPr>
          <p:nvPr/>
        </p:nvPicPr>
        <p:blipFill>
          <a:blip r:embed="rId3"/>
          <a:stretch>
            <a:fillRect/>
          </a:stretch>
        </p:blipFill>
        <p:spPr>
          <a:xfrm>
            <a:off x="397199" y="4775509"/>
            <a:ext cx="2375211" cy="1781408"/>
          </a:xfrm>
          <a:prstGeom prst="rect">
            <a:avLst/>
          </a:prstGeom>
        </p:spPr>
      </p:pic>
      <p:pic>
        <p:nvPicPr>
          <p:cNvPr id="10" name="Picture 9" descr="A group of people in a room&#10;&#10;Description automatically generated">
            <a:extLst>
              <a:ext uri="{FF2B5EF4-FFF2-40B4-BE49-F238E27FC236}">
                <a16:creationId xmlns:a16="http://schemas.microsoft.com/office/drawing/2014/main" id="{5D334B97-9685-E18F-9717-F0D8577139D1}"/>
              </a:ext>
            </a:extLst>
          </p:cNvPr>
          <p:cNvPicPr>
            <a:picLocks noChangeAspect="1"/>
          </p:cNvPicPr>
          <p:nvPr/>
        </p:nvPicPr>
        <p:blipFill>
          <a:blip r:embed="rId4"/>
          <a:stretch>
            <a:fillRect/>
          </a:stretch>
        </p:blipFill>
        <p:spPr>
          <a:xfrm>
            <a:off x="3216233" y="4775509"/>
            <a:ext cx="2375210" cy="1781408"/>
          </a:xfrm>
          <a:prstGeom prst="rect">
            <a:avLst/>
          </a:prstGeom>
        </p:spPr>
      </p:pic>
      <p:pic>
        <p:nvPicPr>
          <p:cNvPr id="12" name="Picture 11" descr="A group of people in a room&#10;&#10;Description automatically generated with medium confidence">
            <a:extLst>
              <a:ext uri="{FF2B5EF4-FFF2-40B4-BE49-F238E27FC236}">
                <a16:creationId xmlns:a16="http://schemas.microsoft.com/office/drawing/2014/main" id="{47ADC066-E018-4A19-A96A-924FC6763F52}"/>
              </a:ext>
            </a:extLst>
          </p:cNvPr>
          <p:cNvPicPr>
            <a:picLocks noChangeAspect="1"/>
          </p:cNvPicPr>
          <p:nvPr/>
        </p:nvPicPr>
        <p:blipFill>
          <a:blip r:embed="rId5"/>
          <a:stretch>
            <a:fillRect/>
          </a:stretch>
        </p:blipFill>
        <p:spPr>
          <a:xfrm>
            <a:off x="6094453" y="4774529"/>
            <a:ext cx="2375210" cy="1782388"/>
          </a:xfrm>
          <a:prstGeom prst="rect">
            <a:avLst/>
          </a:prstGeom>
        </p:spPr>
      </p:pic>
      <p:pic>
        <p:nvPicPr>
          <p:cNvPr id="14" name="Picture 13" descr="A group of people in a room&#10;&#10;Description automatically generated with medium confidence">
            <a:extLst>
              <a:ext uri="{FF2B5EF4-FFF2-40B4-BE49-F238E27FC236}">
                <a16:creationId xmlns:a16="http://schemas.microsoft.com/office/drawing/2014/main" id="{18E4D4D3-2C4D-53AD-6139-1040EAB43517}"/>
              </a:ext>
            </a:extLst>
          </p:cNvPr>
          <p:cNvPicPr>
            <a:picLocks noChangeAspect="1"/>
          </p:cNvPicPr>
          <p:nvPr/>
        </p:nvPicPr>
        <p:blipFill>
          <a:blip r:embed="rId6"/>
          <a:stretch>
            <a:fillRect/>
          </a:stretch>
        </p:blipFill>
        <p:spPr>
          <a:xfrm>
            <a:off x="8948146" y="4775509"/>
            <a:ext cx="2375210" cy="1781408"/>
          </a:xfrm>
          <a:prstGeom prst="rect">
            <a:avLst/>
          </a:prstGeom>
        </p:spPr>
      </p:pic>
      <p:cxnSp>
        <p:nvCxnSpPr>
          <p:cNvPr id="6" name="Connector: Curved 5">
            <a:extLst>
              <a:ext uri="{FF2B5EF4-FFF2-40B4-BE49-F238E27FC236}">
                <a16:creationId xmlns:a16="http://schemas.microsoft.com/office/drawing/2014/main" id="{D9267644-11D7-D397-635A-E4DDD1F30FF0}"/>
              </a:ext>
            </a:extLst>
          </p:cNvPr>
          <p:cNvCxnSpPr/>
          <p:nvPr/>
        </p:nvCxnSpPr>
        <p:spPr>
          <a:xfrm flipV="1">
            <a:off x="275303" y="2123768"/>
            <a:ext cx="2241755" cy="21827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41BA2EEB-FF79-DBA2-0CFC-D4EA1762D53C}"/>
              </a:ext>
            </a:extLst>
          </p:cNvPr>
          <p:cNvCxnSpPr/>
          <p:nvPr/>
        </p:nvCxnSpPr>
        <p:spPr>
          <a:xfrm rot="10800000">
            <a:off x="9842091" y="3096268"/>
            <a:ext cx="1641987" cy="124992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A181925-00D3-E16B-4BD4-357466EE43B1}"/>
              </a:ext>
            </a:extLst>
          </p:cNvPr>
          <p:cNvSpPr/>
          <p:nvPr/>
        </p:nvSpPr>
        <p:spPr>
          <a:xfrm>
            <a:off x="2546268" y="1950142"/>
            <a:ext cx="294967" cy="320861"/>
          </a:xfrm>
          <a:prstGeom prst="ellipse">
            <a:avLst/>
          </a:prstGeom>
          <a:solidFill>
            <a:schemeClr val="accent1">
              <a:lumMod val="40000"/>
              <a:lumOff val="6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7CE6C8D-1C97-D6E1-49B2-48238D3EFB1C}"/>
              </a:ext>
            </a:extLst>
          </p:cNvPr>
          <p:cNvSpPr/>
          <p:nvPr/>
        </p:nvSpPr>
        <p:spPr>
          <a:xfrm>
            <a:off x="9547124" y="2940583"/>
            <a:ext cx="294967" cy="320861"/>
          </a:xfrm>
          <a:prstGeom prst="ellipse">
            <a:avLst/>
          </a:prstGeom>
          <a:solidFill>
            <a:schemeClr val="accent1">
              <a:lumMod val="40000"/>
              <a:lumOff val="6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9517545C-A03B-7A72-E057-73031414B59F}"/>
              </a:ext>
            </a:extLst>
          </p:cNvPr>
          <p:cNvCxnSpPr/>
          <p:nvPr/>
        </p:nvCxnSpPr>
        <p:spPr>
          <a:xfrm flipV="1">
            <a:off x="2691103" y="1790913"/>
            <a:ext cx="0" cy="319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90C89B1-5DD3-4D87-DE58-33D05A8A7ACC}"/>
              </a:ext>
            </a:extLst>
          </p:cNvPr>
          <p:cNvCxnSpPr/>
          <p:nvPr/>
        </p:nvCxnSpPr>
        <p:spPr>
          <a:xfrm flipV="1">
            <a:off x="9694607" y="2780753"/>
            <a:ext cx="0" cy="319659"/>
          </a:xfrm>
          <a:prstGeom prst="line">
            <a:avLst/>
          </a:prstGeom>
        </p:spPr>
        <p:style>
          <a:lnRef idx="1">
            <a:schemeClr val="accent1"/>
          </a:lnRef>
          <a:fillRef idx="0">
            <a:schemeClr val="accent1"/>
          </a:fillRef>
          <a:effectRef idx="0">
            <a:schemeClr val="accent1"/>
          </a:effectRef>
          <a:fontRef idx="minor">
            <a:schemeClr val="tx1"/>
          </a:fontRef>
        </p:style>
      </p:cxnSp>
      <p:sp>
        <p:nvSpPr>
          <p:cNvPr id="18" name="Isosceles Triangle 17">
            <a:extLst>
              <a:ext uri="{FF2B5EF4-FFF2-40B4-BE49-F238E27FC236}">
                <a16:creationId xmlns:a16="http://schemas.microsoft.com/office/drawing/2014/main" id="{7D6766B8-24EE-7645-D382-6EB987DFEF83}"/>
              </a:ext>
            </a:extLst>
          </p:cNvPr>
          <p:cNvSpPr/>
          <p:nvPr/>
        </p:nvSpPr>
        <p:spPr>
          <a:xfrm rot="5400000">
            <a:off x="2766825" y="1741752"/>
            <a:ext cx="98323" cy="23453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3706885F-E0EF-50F9-176C-2E416EACB8AC}"/>
              </a:ext>
            </a:extLst>
          </p:cNvPr>
          <p:cNvSpPr/>
          <p:nvPr/>
        </p:nvSpPr>
        <p:spPr>
          <a:xfrm rot="5400000">
            <a:off x="9762711" y="2753518"/>
            <a:ext cx="98323" cy="23453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893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PMC-PPT-TEMPLATE-2019">
  <a:themeElements>
    <a:clrScheme name="Custom 13">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007AD5"/>
      </a:hlink>
      <a:folHlink>
        <a:srgbClr val="85DFD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NASA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ED PPT Template 7 12 11">
  <a:themeElements>
    <a:clrScheme name="Custom 1">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0070C0"/>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83ba855-3a81-4837-98da-01928cd829ea">
      <Terms xmlns="http://schemas.microsoft.com/office/infopath/2007/PartnerControls"/>
    </lcf76f155ced4ddcb4097134ff3c332f>
    <SharedWithUsers xmlns="f4f3ad9d-1ac0-4595-bfda-4e66e0160c99">
      <UserInfo>
        <DisplayName>Fitzgerald, Diana R. (LARC-E1A)[FAIMOS-II]</DisplayName>
        <AccountId>41</AccountId>
        <AccountType/>
      </UserInfo>
      <UserInfo>
        <DisplayName>Wichman, Keith D. (ARC-A)</DisplayName>
        <AccountId>26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ECCEAF1A08D8741907EEBEA1467F5CF" ma:contentTypeVersion="13" ma:contentTypeDescription="Create a new document." ma:contentTypeScope="" ma:versionID="acfd80d1b9d9fabbe6ed57893e6ad567">
  <xsd:schema xmlns:xsd="http://www.w3.org/2001/XMLSchema" xmlns:xs="http://www.w3.org/2001/XMLSchema" xmlns:p="http://schemas.microsoft.com/office/2006/metadata/properties" xmlns:ns2="883ba855-3a81-4837-98da-01928cd829ea" xmlns:ns3="f4f3ad9d-1ac0-4595-bfda-4e66e0160c99" targetNamespace="http://schemas.microsoft.com/office/2006/metadata/properties" ma:root="true" ma:fieldsID="9ec0e543385d81f15e8aae0b7e352988" ns2:_="" ns3:_="">
    <xsd:import namespace="883ba855-3a81-4837-98da-01928cd829ea"/>
    <xsd:import namespace="f4f3ad9d-1ac0-4595-bfda-4e66e0160c9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3ba855-3a81-4837-98da-01928cd82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f3ad9d-1ac0-4595-bfda-4e66e0160c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F3700-10C5-412A-B1BD-31DB8CEE90B0}">
  <ds:schemaRefs>
    <ds:schemaRef ds:uri="http://schemas.microsoft.com/sharepoint/v3/contenttype/forms"/>
  </ds:schemaRefs>
</ds:datastoreItem>
</file>

<file path=customXml/itemProps2.xml><?xml version="1.0" encoding="utf-8"?>
<ds:datastoreItem xmlns:ds="http://schemas.openxmlformats.org/officeDocument/2006/customXml" ds:itemID="{B1BB9461-FB94-44EE-879E-3270F5255AF7}">
  <ds:schemaRefs>
    <ds:schemaRef ds:uri="f4f3ad9d-1ac0-4595-bfda-4e66e0160c99"/>
    <ds:schemaRef ds:uri="http://purl.org/dc/dcmitype/"/>
    <ds:schemaRef ds:uri="http://purl.org/dc/terms/"/>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883ba855-3a81-4837-98da-01928cd829ea"/>
  </ds:schemaRefs>
</ds:datastoreItem>
</file>

<file path=customXml/itemProps3.xml><?xml version="1.0" encoding="utf-8"?>
<ds:datastoreItem xmlns:ds="http://schemas.openxmlformats.org/officeDocument/2006/customXml" ds:itemID="{9EC6602D-2713-42D8-A830-DAA067A60C9D}">
  <ds:schemaRefs>
    <ds:schemaRef ds:uri="883ba855-3a81-4837-98da-01928cd829ea"/>
    <ds:schemaRef ds:uri="f4f3ad9d-1ac0-4595-bfda-4e66e0160c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32195</TotalTime>
  <Words>6822</Words>
  <Application>Microsoft Office PowerPoint</Application>
  <PresentationFormat>Widescreen</PresentationFormat>
  <Paragraphs>952</Paragraphs>
  <Slides>50</Slides>
  <Notes>36</Notes>
  <HiddenSlides>3</HiddenSlides>
  <MMClips>2</MMClips>
  <ScaleCrop>false</ScaleCrop>
  <HeadingPairs>
    <vt:vector size="6" baseType="variant">
      <vt:variant>
        <vt:lpstr>Fonts Used</vt:lpstr>
      </vt:variant>
      <vt:variant>
        <vt:i4>27</vt:i4>
      </vt:variant>
      <vt:variant>
        <vt:lpstr>Theme</vt:lpstr>
      </vt:variant>
      <vt:variant>
        <vt:i4>13</vt:i4>
      </vt:variant>
      <vt:variant>
        <vt:lpstr>Slide Titles</vt:lpstr>
      </vt:variant>
      <vt:variant>
        <vt:i4>50</vt:i4>
      </vt:variant>
    </vt:vector>
  </HeadingPairs>
  <TitlesOfParts>
    <vt:vector size="90" baseType="lpstr">
      <vt:lpstr>ＭＳ Ｐゴシック</vt:lpstr>
      <vt:lpstr>55 Helvetica Roman</vt:lpstr>
      <vt:lpstr>Aptos</vt:lpstr>
      <vt:lpstr>Arial</vt:lpstr>
      <vt:lpstr>Arial Black</vt:lpstr>
      <vt:lpstr>Avenir Book</vt:lpstr>
      <vt:lpstr>Avenir Next</vt:lpstr>
      <vt:lpstr>Avenir Next Demi Bold</vt:lpstr>
      <vt:lpstr>Avenir Next Medium</vt:lpstr>
      <vt:lpstr>Bahnschrift SemiLight Condensed</vt:lpstr>
      <vt:lpstr>Calibri</vt:lpstr>
      <vt:lpstr>Calibri Light</vt:lpstr>
      <vt:lpstr>Courier New</vt:lpstr>
      <vt:lpstr>DM Sans Italics</vt:lpstr>
      <vt:lpstr>Gill Sans Nova Light</vt:lpstr>
      <vt:lpstr>Gobold Thin</vt:lpstr>
      <vt:lpstr>Helvetica</vt:lpstr>
      <vt:lpstr>Helvetica Light</vt:lpstr>
      <vt:lpstr>Lucida Grande</vt:lpstr>
      <vt:lpstr>Merriweather</vt:lpstr>
      <vt:lpstr>Now Bold</vt:lpstr>
      <vt:lpstr>Roboto</vt:lpstr>
      <vt:lpstr>Roboto Light</vt:lpstr>
      <vt:lpstr>Segoe UI</vt:lpstr>
      <vt:lpstr>Symbol</vt:lpstr>
      <vt:lpstr>Times New Roman</vt:lpstr>
      <vt:lpstr>Wingdings</vt:lpstr>
      <vt:lpstr>DPMC-PPT-TEMPLATE-2019</vt:lpstr>
      <vt:lpstr>Custom Design</vt:lpstr>
      <vt:lpstr>1_Office Theme</vt:lpstr>
      <vt:lpstr>1_NASA Theme</vt:lpstr>
      <vt:lpstr>1_Custom Design</vt:lpstr>
      <vt:lpstr>7_office theme</vt:lpstr>
      <vt:lpstr>8_office theme</vt:lpstr>
      <vt:lpstr>Office Theme</vt:lpstr>
      <vt:lpstr>2_Custom Design</vt:lpstr>
      <vt:lpstr>ED PPT Template 7 12 11</vt:lpstr>
      <vt:lpstr>10_office theme</vt:lpstr>
      <vt:lpstr>2_Office Theme</vt:lpstr>
      <vt:lpstr>3_Office Theme</vt:lpstr>
      <vt:lpstr>PowerPoint Presentation</vt:lpstr>
      <vt:lpstr>PowerPoint Presentation</vt:lpstr>
      <vt:lpstr>Four Transformations for Sustainability, Greater Mobility, and Economic Growth</vt:lpstr>
      <vt:lpstr>Innovation Ecosystem: NASA Leadership for the Aviation Community</vt:lpstr>
      <vt:lpstr>Thinking differently to revolutionize aviation</vt:lpstr>
      <vt:lpstr>Many people, many ideas</vt:lpstr>
      <vt:lpstr>But how?</vt:lpstr>
      <vt:lpstr>Pillars of CAS innovation</vt:lpstr>
      <vt:lpstr>What is Wicked?</vt:lpstr>
      <vt:lpstr>Exploring the Wicked Quadrant… </vt:lpstr>
      <vt:lpstr>PowerPoint Presentation</vt:lpstr>
      <vt:lpstr>PowerPoint Presentation</vt:lpstr>
      <vt:lpstr>PowerPoint Presentation</vt:lpstr>
      <vt:lpstr>PowerPoint Presentation</vt:lpstr>
      <vt:lpstr>Using AI in Discovery</vt:lpstr>
      <vt:lpstr>PowerPoint Presentation</vt:lpstr>
      <vt:lpstr>PowerPoint Presentation</vt:lpstr>
      <vt:lpstr>Urban canyon, micro-weather prediction and moderation</vt:lpstr>
      <vt:lpstr>Capabilities, Communities, &amp; Connectivity</vt:lpstr>
      <vt:lpstr>Zero Impact Aviation</vt:lpstr>
      <vt:lpstr>Airports as Energy Nodes (ÆNodes)</vt:lpstr>
      <vt:lpstr>PowerPoint Presentation</vt:lpstr>
      <vt:lpstr>Local Airports Enable AAM</vt:lpstr>
      <vt:lpstr>Regional Air Mobility (RAM) Aircraft Study</vt:lpstr>
      <vt:lpstr>AAM Impact on Airport Electricity Use</vt:lpstr>
      <vt:lpstr>It Takes More Than a Runway</vt:lpstr>
      <vt:lpstr>Flip the Script for Aviation Emissions</vt:lpstr>
      <vt:lpstr>Airports as Energy Nodes (ÆNodes)</vt:lpstr>
      <vt:lpstr>Ænodes Modeling Approach</vt:lpstr>
      <vt:lpstr>Ænodes Objective</vt:lpstr>
      <vt:lpstr>Contacts and Resources </vt:lpstr>
      <vt:lpstr>PowerPoint Presentation</vt:lpstr>
      <vt:lpstr>What is an Operating Mode, Anyway?</vt:lpstr>
      <vt:lpstr>A Look Back: 20th Century Evolution of Operating Modes</vt:lpstr>
      <vt:lpstr>Coming Soon to an Airspace Near You</vt:lpstr>
      <vt:lpstr>A Look Forward: Operating Mode Options for 21st Century Aviation</vt:lpstr>
      <vt:lpstr>We’re Exploring a Routine Digital Operating Mode</vt:lpstr>
      <vt:lpstr>Detailed Framework for a Digitally Enabled Operating Mode</vt:lpstr>
      <vt:lpstr>Candidate Digital Automated Capabilities</vt:lpstr>
      <vt:lpstr>Candidate Digital Cooperative Practices</vt:lpstr>
      <vt:lpstr>A Path Forward</vt:lpstr>
      <vt:lpstr>PowerPoint Presentation</vt:lpstr>
      <vt:lpstr>Inspiring discovery and invigorating change</vt:lpstr>
      <vt:lpstr>PowerPoint Presentation</vt:lpstr>
      <vt:lpstr>CAS Activity Descriptions</vt:lpstr>
      <vt:lpstr>Why aviation to help the environment ?</vt:lpstr>
      <vt:lpstr>Exploring the Wicked Quadrant… and the Dragon of Chaos</vt:lpstr>
      <vt:lpstr>Exploring the Wicked Quadrant… and the Dragon of Chaos</vt:lpstr>
      <vt:lpstr>Wildfire mitigation through advanced autonomy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Cavolowsky, John A. (HQ-EP000)</dc:creator>
  <cp:lastModifiedBy>Skaggs, Kelci J. (AFRC-830)</cp:lastModifiedBy>
  <cp:revision>12</cp:revision>
  <cp:lastPrinted>2020-01-20T23:24:34Z</cp:lastPrinted>
  <dcterms:created xsi:type="dcterms:W3CDTF">2020-01-15T18:21:14Z</dcterms:created>
  <dcterms:modified xsi:type="dcterms:W3CDTF">2024-08-15T18:12:58Z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0x0101008ECCEAF1A08D8741907EEBEA1467F5CF</vt:lpwstr>
  </property>
  <property fmtid="{D5CDD505-2E9C-101B-9397-08002B2CF9AE}" pid="3" name="MediaServiceImageTags">
    <vt:lpwstr/>
  </property>
</Properties>
</file>