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57" r:id="rId3"/>
    <p:sldId id="259" r:id="rId4"/>
    <p:sldId id="260" r:id="rId5"/>
    <p:sldId id="261" r:id="rId6"/>
    <p:sldId id="262" r:id="rId7"/>
    <p:sldId id="265" r:id="rId8"/>
    <p:sldId id="264" r:id="rId9"/>
    <p:sldId id="267" r:id="rId10"/>
    <p:sldId id="266" r:id="rId11"/>
    <p:sldId id="268" r:id="rId12"/>
    <p:sldId id="269" r:id="rId13"/>
    <p:sldId id="270" r:id="rId14"/>
    <p:sldId id="271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BDE"/>
    <a:srgbClr val="3D6CB1"/>
    <a:srgbClr val="F36B36"/>
    <a:srgbClr val="0066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846"/>
  </p:normalViewPr>
  <p:slideViewPr>
    <p:cSldViewPr snapToGrid="0">
      <p:cViewPr>
        <p:scale>
          <a:sx n="80" d="100"/>
          <a:sy n="80" d="100"/>
        </p:scale>
        <p:origin x="165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7C6EC5-DADB-5542-EDE7-512092F2AA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BB105-3FF2-B768-7D57-ED195D6FB4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5CD8C-E054-41E8-8836-3BE9D7EDC92A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7E76C-8EA7-799B-7377-EE37A8FF84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12393A-EEA8-1ECC-E6BA-37CC5D2A35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77393-8FA8-4253-8DD7-60881086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85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BD378-3FDD-DD4B-A321-31A619C4449A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3FAEF-921E-DE47-BEF3-A168190BB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7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FC01A-32A4-A3EA-75A6-D0EA4BEFD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47104"/>
            <a:ext cx="12192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E2924-D0E0-3660-E716-677BA656D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7893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4DA88-2957-7952-9BD6-D67C55F1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CAE4-9F55-4D11-A3BD-05EC2FC21F00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A7AD4-2FAA-D27C-7BBE-C3FEE00D8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B3C65-C9CE-33FB-0E4C-EFD6EA60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0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97F5-88BD-F96F-6B21-E3CFE9FB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85725-E183-B17F-A8CF-2A9144A61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17E62-4D7A-5D9C-DA71-8AD7BFB57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ACE8F-A556-4113-AF98-31DA468C91E3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D65AC-3E6D-61F5-A1FC-3A19521C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FBE56-FCA0-B2D5-6400-6950EF3E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96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AD2A6-99CE-1164-EAF4-D556CF3CA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05147-2A42-3383-8DE3-107182AE0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6D606-8F76-D9E6-F647-350F2E07A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6AEDA-9B3F-4E95-95F7-A9D603571F3F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DDAD3-6CC2-C702-71CF-8CF6C68A0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DF6E4-9D83-8BE0-D6DC-3659E1D3F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2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FFE44-F93C-C85C-DD31-7BFAC2DED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00B81-C44D-F32B-D67F-C83CF3C3D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7B8A95-B15C-7584-4A78-8BABF478F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D5CFD-AA08-E2B9-6BD9-7F751D665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D7E68-DF8C-417C-9FA9-B7CC74420607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1C603-1A22-DB05-8023-33C0C719A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2622F-1FBD-4F67-1C10-F2DF3D3F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7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1F804-3E15-8E6D-2C61-24D415B3D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086" y="5555"/>
            <a:ext cx="8947447" cy="977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3E5E2-C006-E271-B78C-C2816B6F4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A611B2-4FDC-1320-5ADA-65F6659FE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EDF37-A64C-0723-46A1-A6EE21337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35C4BF-AB49-7478-F881-22995BEBD7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9A65C2-EA39-B184-E399-131422547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36122-8DEA-4CBA-BC77-DA58E514A0B1}" type="datetime1">
              <a:rPr lang="en-US" smtClean="0"/>
              <a:t>7/22/2024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A48CD4-02F5-67E2-1C12-F4B2827F9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9891ED-BED4-BA6B-D453-A120C1B5C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32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426D-CC06-636D-C6CE-099542329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7BF6CA-6A8B-555F-A434-464523B92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6A6-C83C-4025-835C-BCF5C837D5D5}" type="datetime1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FA59F2-A504-BAD9-BF28-91C7E4330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D484C4-172F-E419-ABA1-2BBE75AD4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2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67584B-16A3-7FF1-19C1-BB22BAC42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3F7B2-FB41-4BBC-B6F2-356D4AE89C95}" type="datetime1">
              <a:rPr lang="en-US" smtClean="0"/>
              <a:t>7/22/2024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232156-82C1-6E4B-EBA7-E6597A82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1AD2D-E8E3-83D9-BE91-F96DD25F0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1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A8256-38B7-CCDE-D36B-C9AE7DDDB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18CFC-B4D9-C5A3-7055-69F1C3BE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82D0E-2C87-126A-79AC-39E2D21FE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1ED32-ECBD-A889-30B2-5E2AF081B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5EF-08D5-4A28-8250-268DDEA3238E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F7CC8-ADD5-695E-7542-C5E88D79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60A57-E5D5-CAA8-4D79-F8A892AD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13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1C101-CBEC-5FD8-D1E2-F35FA77BE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49E3B7-F220-2344-6306-6CE6AF0B76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4945E-D14A-F066-2D09-7FBDFFD8B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8DD9F-3A0F-89DC-01F7-3980F538A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9BCF-867B-4436-87AD-B6F8D8502756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0DEF0D-11EB-FE5C-020C-05708F706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90E45-14A6-D542-0A1B-592D0BF2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40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D94A2-D10B-2B26-F117-DAB7AEAC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9FEC92-311A-EA5C-6798-72CB3DB86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8FB0B-09BD-5CF9-0C64-3D63E37D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2621-C1A9-4D5E-A141-EB34885B2A2B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013EF-4CDD-3FA8-81F6-8EC4071D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6649F-8E8A-DC6F-D85B-DB18D526A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44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D9C8BD-91DC-B2A7-024E-AFAA5EBAF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91CC47-8A69-FD82-D09E-121E3FA41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E743F-DD92-C8AD-9DEA-573060EC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B6F3-BF18-4CFD-9AEC-E5BE06931D02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4285B-20A9-5F12-AE36-E07F95B61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7B143-11EA-563A-C887-3714990BC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4058F34-623D-4532-8668-A58071A6D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8590" t="56578" r="10375" b="9086"/>
          <a:stretch/>
        </p:blipFill>
        <p:spPr>
          <a:xfrm>
            <a:off x="4425" y="-9201"/>
            <a:ext cx="1443256" cy="472336"/>
          </a:xfrm>
          <a:prstGeom prst="rect">
            <a:avLst/>
          </a:prstGeom>
        </p:spPr>
      </p:pic>
      <p:pic>
        <p:nvPicPr>
          <p:cNvPr id="7" name="Picture 2" descr="Community | Revolutionary Aviation Mobility">
            <a:extLst>
              <a:ext uri="{FF2B5EF4-FFF2-40B4-BE49-F238E27FC236}">
                <a16:creationId xmlns:a16="http://schemas.microsoft.com/office/drawing/2014/main" id="{A5D65403-CFC9-187B-A37F-9AA3C8C8C9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50" y="499198"/>
            <a:ext cx="502406" cy="50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535BB7-F392-01B5-823F-F9A706E997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39573" t="8030" r="33832" b="8194"/>
          <a:stretch/>
        </p:blipFill>
        <p:spPr>
          <a:xfrm>
            <a:off x="11362075" y="19129"/>
            <a:ext cx="791680" cy="92627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256284-E57A-59C2-7092-42E6664D4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681" y="40745"/>
            <a:ext cx="8880923" cy="926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D9C0A-E321-12FD-FD19-36BE0BADC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253331"/>
            <a:ext cx="7041735" cy="5239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EEBBE-A5A5-B23E-BF99-198B6DD0AE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89415-DA04-4634-92C4-FE76B6F5C694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93684-DE3D-4F16-62EF-D5C59C7C2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09ECF-7364-C298-63FB-708F205FB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74686-36DE-6C49-9D1D-64420A201A8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1184ED2-8B29-01CC-49C2-157C41044413}"/>
              </a:ext>
            </a:extLst>
          </p:cNvPr>
          <p:cNvCxnSpPr/>
          <p:nvPr userDrawn="1"/>
        </p:nvCxnSpPr>
        <p:spPr bwMode="auto">
          <a:xfrm flipV="1">
            <a:off x="0" y="1085393"/>
            <a:ext cx="12192000" cy="27056"/>
          </a:xfrm>
          <a:prstGeom prst="line">
            <a:avLst/>
          </a:prstGeom>
          <a:solidFill>
            <a:schemeClr val="accent1"/>
          </a:solidFill>
          <a:ln w="203200" cap="flat" cmpd="sng" algn="ctr">
            <a:gradFill flip="none" rotWithShape="1">
              <a:gsLst>
                <a:gs pos="73000">
                  <a:srgbClr val="F36B36"/>
                </a:gs>
                <a:gs pos="100000">
                  <a:prstClr val="white">
                    <a:alpha val="0"/>
                  </a:prstClr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61086384-7DB2-4A60-A05E-6571682394FC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448800" y="81491"/>
            <a:ext cx="993860" cy="8447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94A405-0BC2-B4E0-CB67-98997AB69E50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328605" y="171020"/>
            <a:ext cx="1038633" cy="58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4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gif"/><Relationship Id="rId4" Type="http://schemas.openxmlformats.org/officeDocument/2006/relationships/image" Target="../media/image31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F49E-FAAB-2D24-87B8-72F5DEB4B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81818"/>
            <a:ext cx="12192000" cy="1936893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Self-Aligned Focusing Schlieren and OH Planar Laser-Induced Fluorescence Flow Visualization in a Dual-Mode Scramjet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9CFFD3-6A64-F98C-91A4-E098969DB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18711"/>
            <a:ext cx="12192000" cy="373928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Brett F. Bathel, Joshua M. Weisberger, Wayne E. Page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i="1" dirty="0"/>
              <a:t>Advanced Measurements &amp; Data Systems Branch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i="1" dirty="0"/>
              <a:t>NASA Langley Research Center, Hampton, VA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Andrew Metro, Robert Rockwell, Chloe Dedic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i="1" dirty="0"/>
              <a:t>Department of Mechanical &amp; Aerospace Engineering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i="1" dirty="0"/>
              <a:t>The University of Virginia, Charlottesville, VA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Nicholas Mejia, Bryan Schmidt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i="1" dirty="0"/>
              <a:t>Department of Mechanical &amp; Aerospace Engineering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i="1" dirty="0"/>
              <a:t>Case Western Reserve University, Cleveland, OH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AIAA Paper 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2024-3808</a:t>
            </a:r>
            <a:endParaRPr lang="en-US" sz="16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AIAA Aviation Forum</a:t>
            </a:r>
          </a:p>
        </p:txBody>
      </p:sp>
    </p:spTree>
    <p:extLst>
      <p:ext uri="{BB962C8B-B14F-4D97-AF65-F5344CB8AC3E}">
        <p14:creationId xmlns:p14="http://schemas.microsoft.com/office/powerpoint/2010/main" val="2141061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39121-B245-77F6-F83C-BA283C9FC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Presentation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962AD-F9C5-CF34-70CA-64C221D50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3171"/>
            <a:ext cx="12192000" cy="5604668"/>
          </a:xfrm>
        </p:spPr>
        <p:txBody>
          <a:bodyPr>
            <a:normAutofit/>
          </a:bodyPr>
          <a:lstStyle/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University of Virginia Supersonic Combustion Facility (UVASCF)</a:t>
            </a:r>
          </a:p>
          <a:p>
            <a:pPr lvl="1"/>
            <a:r>
              <a:rPr lang="en-US" dirty="0"/>
              <a:t>Observe interesting physics using focusing schlieren technique that may not be captured by other measurement techniques (e.g., chemiluminescence, OH PLIF)</a:t>
            </a:r>
          </a:p>
          <a:p>
            <a:pPr lvl="1"/>
            <a:r>
              <a:rPr lang="en-US" dirty="0"/>
              <a:t>Challenges</a:t>
            </a:r>
          </a:p>
          <a:p>
            <a:r>
              <a:rPr lang="en-US" dirty="0"/>
              <a:t>Self-Aligned Focusing Schlieren (SAFS)</a:t>
            </a:r>
          </a:p>
          <a:p>
            <a:pPr lvl="1"/>
            <a:r>
              <a:rPr lang="en-US" dirty="0"/>
              <a:t>How it works, advantages over conventional schlieren and focusing schlieren methods</a:t>
            </a:r>
          </a:p>
          <a:p>
            <a:r>
              <a:rPr lang="en-US" dirty="0"/>
              <a:t>Experimental Setup</a:t>
            </a:r>
          </a:p>
          <a:p>
            <a:pPr lvl="1"/>
            <a:r>
              <a:rPr lang="en-US" dirty="0"/>
              <a:t>SAFS and OH planar laser-induced fluorescence (OH PLIF)</a:t>
            </a:r>
          </a:p>
          <a:p>
            <a:r>
              <a:rPr lang="en-US" dirty="0"/>
              <a:t>Results</a:t>
            </a:r>
          </a:p>
          <a:p>
            <a:pPr lvl="1"/>
            <a:r>
              <a:rPr lang="en-US" dirty="0"/>
              <a:t>SAFS, OH PLIF</a:t>
            </a:r>
          </a:p>
          <a:p>
            <a:pPr lvl="1"/>
            <a:r>
              <a:rPr lang="en-US" dirty="0"/>
              <a:t>SAFS Dynamic Mode Decomposition</a:t>
            </a:r>
          </a:p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57740-9B41-28BC-BF62-FBDE0EA48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75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1C34-69A7-1E2C-83CC-7AC07D758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B92C6-06C6-A133-F266-C3215F4D9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233889"/>
            <a:ext cx="6095999" cy="5624111"/>
          </a:xfrm>
        </p:spPr>
        <p:txBody>
          <a:bodyPr>
            <a:normAutofit/>
          </a:bodyPr>
          <a:lstStyle/>
          <a:p>
            <a:r>
              <a:rPr lang="en-US" dirty="0"/>
              <a:t>University of Virginia Supersonic Combustion Facility (UVASCF)</a:t>
            </a:r>
          </a:p>
          <a:p>
            <a:pPr lvl="1"/>
            <a:r>
              <a:rPr lang="en-US" dirty="0"/>
              <a:t>Capabilities</a:t>
            </a:r>
          </a:p>
          <a:p>
            <a:pPr lvl="2"/>
            <a:r>
              <a:rPr lang="en-US" dirty="0"/>
              <a:t>Electrically heated, continuous flow facility with stagnation temperatures up to 1200 K</a:t>
            </a:r>
          </a:p>
          <a:p>
            <a:pPr lvl="2"/>
            <a:r>
              <a:rPr lang="en-US" dirty="0"/>
              <a:t>Mach 2 nozzle</a:t>
            </a:r>
          </a:p>
          <a:p>
            <a:pPr lvl="2"/>
            <a:r>
              <a:rPr lang="en-US" dirty="0"/>
              <a:t>Optical access:</a:t>
            </a:r>
          </a:p>
          <a:p>
            <a:pPr lvl="3"/>
            <a:r>
              <a:rPr lang="en-US" dirty="0"/>
              <a:t>Sides: Two-sided access for flow visualization and laser access</a:t>
            </a:r>
          </a:p>
          <a:p>
            <a:pPr lvl="3"/>
            <a:r>
              <a:rPr lang="en-US" dirty="0"/>
              <a:t>Top: Ceiling access for laser access (PLIF, PIV, etc.)</a:t>
            </a:r>
          </a:p>
          <a:p>
            <a:pPr lvl="1"/>
            <a:r>
              <a:rPr lang="en-US" dirty="0"/>
              <a:t>Research</a:t>
            </a:r>
          </a:p>
          <a:p>
            <a:pPr lvl="2"/>
            <a:r>
              <a:rPr lang="en-US" dirty="0"/>
              <a:t>Flow/combustion physics: Fuel/air mixing, fuel injection strategies, combustion studies, etc.</a:t>
            </a:r>
          </a:p>
          <a:p>
            <a:pPr lvl="2"/>
            <a:r>
              <a:rPr lang="en-US" dirty="0"/>
              <a:t>Measurement techniques: Wall pressure, PLIF, chemiluminescence, PIV, CARS,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4B9DD-36EF-924E-FC1F-C3FF7B987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684E9E-16F9-0EE8-C83C-528CA73C18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6"/>
          <a:stretch/>
        </p:blipFill>
        <p:spPr>
          <a:xfrm>
            <a:off x="6331190" y="1149579"/>
            <a:ext cx="4158769" cy="55258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2775ED30-4056-8181-0118-3D072328CB17}"/>
              </a:ext>
            </a:extLst>
          </p:cNvPr>
          <p:cNvGrpSpPr/>
          <p:nvPr/>
        </p:nvGrpSpPr>
        <p:grpSpPr>
          <a:xfrm>
            <a:off x="8220076" y="1063426"/>
            <a:ext cx="3524248" cy="5698163"/>
            <a:chOff x="8220076" y="1063426"/>
            <a:chExt cx="3524248" cy="5698163"/>
          </a:xfrm>
        </p:grpSpPr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904C3A80-E4CF-9FE8-2B21-39B38D59B8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/>
            <a:srcRect l="6927" t="33412" r="802" b="44450"/>
            <a:stretch/>
          </p:blipFill>
          <p:spPr bwMode="auto">
            <a:xfrm rot="5400000">
              <a:off x="8402760" y="3402920"/>
              <a:ext cx="5663954" cy="1019175"/>
            </a:xfrm>
            <a:prstGeom prst="rect">
              <a:avLst/>
            </a:pr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74997"/>
                      </a:srgbClr>
                    </a:outerShdw>
                  </a:effectLst>
                </a14:hiddenEffects>
              </a:ext>
            </a:extLst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2E629F5-15B1-F2B6-1D3C-46FB62783BD0}"/>
                </a:ext>
              </a:extLst>
            </p:cNvPr>
            <p:cNvGrpSpPr/>
            <p:nvPr/>
          </p:nvGrpSpPr>
          <p:grpSpPr>
            <a:xfrm>
              <a:off x="8220076" y="1063426"/>
              <a:ext cx="2479674" cy="5698163"/>
              <a:chOff x="8220076" y="1063426"/>
              <a:chExt cx="2479674" cy="5698163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80D53A6-2350-77D8-C3B9-81E284F5ADBC}"/>
                  </a:ext>
                </a:extLst>
              </p:cNvPr>
              <p:cNvSpPr/>
              <p:nvPr/>
            </p:nvSpPr>
            <p:spPr>
              <a:xfrm>
                <a:off x="8220076" y="1695450"/>
                <a:ext cx="228600" cy="810419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 w="50800" cap="rnd">
                <a:solidFill>
                  <a:srgbClr val="FF0000"/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DB25E70-36FF-2C1A-85A3-9994EEE19A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20076" y="1063426"/>
                <a:ext cx="2479674" cy="632024"/>
              </a:xfrm>
              <a:prstGeom prst="line">
                <a:avLst/>
              </a:prstGeom>
              <a:ln w="38100" cap="rnd">
                <a:solidFill>
                  <a:srgbClr val="FF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B628107-E7C4-BF5B-E8F4-92A128E67F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0076" y="2492932"/>
                <a:ext cx="2479674" cy="4268657"/>
              </a:xfrm>
              <a:prstGeom prst="line">
                <a:avLst/>
              </a:prstGeom>
              <a:ln w="38100" cap="rnd">
                <a:solidFill>
                  <a:srgbClr val="FF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Picture 27" descr="Macintosh HD:Users:cpg3e:Desktop:Screen Shot 2013-05-31 at 1.46.51 PM.png">
            <a:extLst>
              <a:ext uri="{FF2B5EF4-FFF2-40B4-BE49-F238E27FC236}">
                <a16:creationId xmlns:a16="http://schemas.microsoft.com/office/drawing/2014/main" id="{19E9F95B-FF50-9C8D-4C07-2CFCD800B9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0" t="25679" b="17263"/>
          <a:stretch/>
        </p:blipFill>
        <p:spPr bwMode="auto">
          <a:xfrm rot="16200000">
            <a:off x="10704447" y="3499718"/>
            <a:ext cx="1109316" cy="415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6312219-41A4-63C9-99C1-299EB4FB2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0048" y="2396522"/>
            <a:ext cx="6016472" cy="22577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046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mph" presetSubtype="0" accel="30000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18151 -0.0231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76" y="-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FC2D63EF-0262-6ABE-0DD1-855971E8D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142" y="4003456"/>
            <a:ext cx="6295001" cy="2374027"/>
          </a:xfrm>
          <a:prstGeom prst="rect">
            <a:avLst/>
          </a:prstGeom>
        </p:spPr>
      </p:pic>
      <p:pic>
        <p:nvPicPr>
          <p:cNvPr id="10" name="Picture 9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D57E9095-CC59-88F0-77AB-336A55156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999" y="1196921"/>
            <a:ext cx="6294999" cy="24123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3B1C34-69A7-1E2C-83CC-7AC07D758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B92C6-06C6-A133-F266-C3215F4D9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253331"/>
            <a:ext cx="5888141" cy="556392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Advanced Laser-Based Imaging Techniques </a:t>
            </a:r>
          </a:p>
          <a:p>
            <a:pPr lvl="1"/>
            <a:r>
              <a:rPr lang="en-US" dirty="0"/>
              <a:t>Chemiluminescence: CH*, OH*</a:t>
            </a:r>
          </a:p>
          <a:p>
            <a:pPr lvl="1"/>
            <a:r>
              <a:rPr lang="en-US" dirty="0"/>
              <a:t>Laser-Based Measurements: PLIF (OH, CH</a:t>
            </a:r>
            <a:r>
              <a:rPr lang="en-US" baseline="-25000" dirty="0"/>
              <a:t>2</a:t>
            </a:r>
            <a:r>
              <a:rPr lang="en-US" dirty="0"/>
              <a:t>O, NO), CARS, PIV</a:t>
            </a:r>
          </a:p>
          <a:p>
            <a:endParaRPr lang="en-US" dirty="0"/>
          </a:p>
          <a:p>
            <a:r>
              <a:rPr lang="en-US" dirty="0"/>
              <a:t>High-Speed Schlieren Imaging</a:t>
            </a:r>
          </a:p>
          <a:p>
            <a:pPr lvl="1"/>
            <a:r>
              <a:rPr lang="en-US" dirty="0"/>
              <a:t>Obtain time-resolved images of density gradients and turbulent structures not visible with species-specific measurements</a:t>
            </a:r>
          </a:p>
          <a:p>
            <a:pPr lvl="1"/>
            <a:r>
              <a:rPr lang="en-US" dirty="0"/>
              <a:t>Use modal analysis techniques to isolate dominate flow structures and their frequencies</a:t>
            </a:r>
          </a:p>
          <a:p>
            <a:pPr lvl="1"/>
            <a:r>
              <a:rPr lang="en-US" dirty="0"/>
              <a:t>Identify interesting physics not observed with other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4B9DD-36EF-924E-FC1F-C3FF7B987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BA8073-0ACB-0CBD-3321-61579F8171AB}"/>
              </a:ext>
            </a:extLst>
          </p:cNvPr>
          <p:cNvSpPr txBox="1"/>
          <p:nvPr/>
        </p:nvSpPr>
        <p:spPr>
          <a:xfrm>
            <a:off x="9226568" y="3228945"/>
            <a:ext cx="3050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OH* Chemiluminescence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17FFDE-D6EA-94D2-2523-2BD36480001D}"/>
              </a:ext>
            </a:extLst>
          </p:cNvPr>
          <p:cNvSpPr txBox="1"/>
          <p:nvPr/>
        </p:nvSpPr>
        <p:spPr>
          <a:xfrm>
            <a:off x="11028998" y="6027128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 PLIF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B5C9A70-81C7-6906-9CC6-A4AB0B40ABD6}"/>
              </a:ext>
            </a:extLst>
          </p:cNvPr>
          <p:cNvGrpSpPr/>
          <p:nvPr/>
        </p:nvGrpSpPr>
        <p:grpSpPr>
          <a:xfrm>
            <a:off x="6430373" y="4330274"/>
            <a:ext cx="1383873" cy="523220"/>
            <a:chOff x="6430373" y="4840413"/>
            <a:chExt cx="1383873" cy="5232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97952D3-8AAD-DB22-FB45-E88F22DCCC09}"/>
                </a:ext>
              </a:extLst>
            </p:cNvPr>
            <p:cNvSpPr txBox="1"/>
            <p:nvPr/>
          </p:nvSpPr>
          <p:spPr>
            <a:xfrm>
              <a:off x="7409968" y="4840413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44F695-F66D-B0C8-4D99-A64E1805FDD8}"/>
                </a:ext>
              </a:extLst>
            </p:cNvPr>
            <p:cNvSpPr txBox="1"/>
            <p:nvPr/>
          </p:nvSpPr>
          <p:spPr>
            <a:xfrm>
              <a:off x="6430373" y="4840413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142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A8A45-50E4-1E10-82DA-D84BF396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1B9859-8949-222D-A12A-B635702D28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" y="1253331"/>
                <a:ext cx="5576868" cy="556392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Conventional Schlieren-Based Imaging</a:t>
                </a:r>
              </a:p>
              <a:p>
                <a:pPr lvl="1"/>
                <a:r>
                  <a:rPr lang="en-US" dirty="0"/>
                  <a:t>Sensitive to 1</a:t>
                </a:r>
                <a:r>
                  <a:rPr lang="en-US" baseline="30000" dirty="0"/>
                  <a:t>st</a:t>
                </a:r>
                <a:r>
                  <a:rPr lang="en-US" dirty="0"/>
                  <a:t> (schlieren) and 2</a:t>
                </a:r>
                <a:r>
                  <a:rPr lang="en-US" baseline="30000" dirty="0"/>
                  <a:t>nd</a:t>
                </a:r>
                <a:r>
                  <a:rPr lang="en-US" dirty="0"/>
                  <a:t> (shadowgraph) derivatives of density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Path integrated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Challenges 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Window defects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00B0F0"/>
                    </a:solidFill>
                  </a:rPr>
                  <a:t>path-integration effects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7030A0"/>
                    </a:solidFill>
                  </a:rPr>
                  <a:t>HVAC thermals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92D050"/>
                    </a:solidFill>
                  </a:rPr>
                  <a:t>tunnel boundary layers</a:t>
                </a:r>
              </a:p>
              <a:p>
                <a:pPr lvl="1"/>
                <a:r>
                  <a:rPr lang="en-US" dirty="0"/>
                  <a:t>Variations in window refractive index resulting from thermal/mechanical stress</a:t>
                </a:r>
              </a:p>
              <a:p>
                <a:pPr lvl="1"/>
                <a:r>
                  <a:rPr lang="en-US" dirty="0"/>
                  <a:t>Window flatness/parallelism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1B9859-8949-222D-A12A-B635702D28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1253331"/>
                <a:ext cx="5576868" cy="5563924"/>
              </a:xfrm>
              <a:blipFill>
                <a:blip r:embed="rId2"/>
                <a:stretch>
                  <a:fillRect l="-1967" t="-2522" r="-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88E28-5FAF-8D92-7BD2-FAA2522B7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5</a:t>
            </a:fld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2663CC9-6E5B-5E9A-E4E4-6C694D0F6D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69" r="33412"/>
          <a:stretch/>
        </p:blipFill>
        <p:spPr>
          <a:xfrm>
            <a:off x="5717498" y="1152004"/>
            <a:ext cx="6372810" cy="18600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092FAE06-C7DA-FB04-3032-18CB47469641}"/>
              </a:ext>
            </a:extLst>
          </p:cNvPr>
          <p:cNvGrpSpPr/>
          <p:nvPr/>
        </p:nvGrpSpPr>
        <p:grpSpPr>
          <a:xfrm>
            <a:off x="5656404" y="1057866"/>
            <a:ext cx="4740367" cy="1651946"/>
            <a:chOff x="5560707" y="4557259"/>
            <a:chExt cx="4740367" cy="1651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7F32CCB-F9F7-B2D3-D690-5B674E6D0625}"/>
                </a:ext>
              </a:extLst>
            </p:cNvPr>
            <p:cNvSpPr/>
            <p:nvPr/>
          </p:nvSpPr>
          <p:spPr>
            <a:xfrm>
              <a:off x="5560707" y="4683930"/>
              <a:ext cx="513589" cy="529723"/>
            </a:xfrm>
            <a:prstGeom prst="ellipse">
              <a:avLst/>
            </a:prstGeom>
            <a:noFill/>
            <a:ln w="76200">
              <a:solidFill>
                <a:srgbClr val="FF0000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7582014-19E9-BBD2-C8A5-230425AAF716}"/>
                </a:ext>
              </a:extLst>
            </p:cNvPr>
            <p:cNvSpPr/>
            <p:nvPr/>
          </p:nvSpPr>
          <p:spPr>
            <a:xfrm>
              <a:off x="5817501" y="5659765"/>
              <a:ext cx="1579299" cy="549440"/>
            </a:xfrm>
            <a:prstGeom prst="ellipse">
              <a:avLst/>
            </a:prstGeom>
            <a:noFill/>
            <a:ln w="76200">
              <a:solidFill>
                <a:srgbClr val="92D050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F3E60DE-3ABB-BC23-860E-D4E8AB21F074}"/>
                </a:ext>
              </a:extLst>
            </p:cNvPr>
            <p:cNvSpPr/>
            <p:nvPr/>
          </p:nvSpPr>
          <p:spPr>
            <a:xfrm rot="3770697">
              <a:off x="9301538" y="4809469"/>
              <a:ext cx="1251746" cy="747326"/>
            </a:xfrm>
            <a:prstGeom prst="ellipse">
              <a:avLst/>
            </a:prstGeom>
            <a:noFill/>
            <a:ln w="76200">
              <a:solidFill>
                <a:srgbClr val="7030A0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E7C7640-E16F-9E21-7483-8B6767558A1F}"/>
                </a:ext>
              </a:extLst>
            </p:cNvPr>
            <p:cNvSpPr/>
            <p:nvPr/>
          </p:nvSpPr>
          <p:spPr>
            <a:xfrm rot="21211670">
              <a:off x="6873783" y="4776654"/>
              <a:ext cx="2078076" cy="519635"/>
            </a:xfrm>
            <a:prstGeom prst="ellipse">
              <a:avLst/>
            </a:prstGeom>
            <a:noFill/>
            <a:ln w="76200">
              <a:solidFill>
                <a:srgbClr val="00B0F0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85928DC-1037-3AD6-5BE2-4C886EAB78C3}"/>
              </a:ext>
            </a:extLst>
          </p:cNvPr>
          <p:cNvGrpSpPr/>
          <p:nvPr/>
        </p:nvGrpSpPr>
        <p:grpSpPr>
          <a:xfrm>
            <a:off x="6363572" y="3870997"/>
            <a:ext cx="4688573" cy="2820202"/>
            <a:chOff x="6363572" y="3870997"/>
            <a:chExt cx="4688573" cy="282020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3EEE583-EC42-ACB0-3B96-A724305F3B2D}"/>
                </a:ext>
              </a:extLst>
            </p:cNvPr>
            <p:cNvGrpSpPr/>
            <p:nvPr/>
          </p:nvGrpSpPr>
          <p:grpSpPr>
            <a:xfrm>
              <a:off x="6363572" y="3870997"/>
              <a:ext cx="1029037" cy="2820202"/>
              <a:chOff x="8148217" y="1347536"/>
              <a:chExt cx="1029037" cy="2820202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3E695F1-08ED-E329-B8FB-AE85B626101A}"/>
                  </a:ext>
                </a:extLst>
              </p:cNvPr>
              <p:cNvSpPr/>
              <p:nvPr/>
            </p:nvSpPr>
            <p:spPr>
              <a:xfrm>
                <a:off x="8422105" y="1347536"/>
                <a:ext cx="481263" cy="2820202"/>
              </a:xfrm>
              <a:prstGeom prst="rect">
                <a:avLst/>
              </a:prstGeom>
              <a:solidFill>
                <a:schemeClr val="accent1">
                  <a:alpha val="2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CC2E08D7-1EA1-3199-EAF3-008BB9222B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1479479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7D4EE6C2-6DA5-D720-7A48-4D8E51CB3F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1799476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22B98D7A-13D9-6984-6226-81063587DB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2119473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73E3094D-0657-8E6E-6C8F-AEF30A0A99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2439470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92A7C62-4F38-3AC0-9B69-554B46E9F9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2759467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37C37E71-F113-0F91-C424-6D7A78A9CF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3079464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06BF2CD-DA09-D8FF-A093-C2C2FF3961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3399461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EF9879ED-BE69-8595-77B7-20AAD18FAF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3719458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4F2B8E73-5391-B26D-8576-8CE059873B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8217" y="4039457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DC7CFD2-DD71-F85F-0D12-CE7984705A5D}"/>
                </a:ext>
              </a:extLst>
            </p:cNvPr>
            <p:cNvGrpSpPr/>
            <p:nvPr/>
          </p:nvGrpSpPr>
          <p:grpSpPr>
            <a:xfrm>
              <a:off x="8179312" y="3870997"/>
              <a:ext cx="1029037" cy="2820202"/>
              <a:chOff x="10511274" y="1347536"/>
              <a:chExt cx="1029037" cy="2820202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14199C0-D5F8-4845-2DCF-8E97112ED8A2}"/>
                  </a:ext>
                </a:extLst>
              </p:cNvPr>
              <p:cNvSpPr/>
              <p:nvPr/>
            </p:nvSpPr>
            <p:spPr>
              <a:xfrm>
                <a:off x="10785162" y="1347536"/>
                <a:ext cx="481263" cy="2820202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3000">
                    <a:schemeClr val="accent1">
                      <a:lumMod val="60000"/>
                      <a:lumOff val="40000"/>
                    </a:schemeClr>
                  </a:gs>
                  <a:gs pos="53000">
                    <a:schemeClr val="accent1">
                      <a:lumMod val="20000"/>
                      <a:lumOff val="80000"/>
                    </a:schemeClr>
                  </a:gs>
                  <a:gs pos="47000">
                    <a:schemeClr val="accent1">
                      <a:lumMod val="60000"/>
                      <a:lumOff val="40000"/>
                    </a:schemeClr>
                  </a:gs>
                  <a:gs pos="26000">
                    <a:schemeClr val="accent1">
                      <a:lumMod val="20000"/>
                      <a:lumOff val="80000"/>
                    </a:schemeClr>
                  </a:gs>
                  <a:gs pos="87000">
                    <a:srgbClr val="B5C7E8"/>
                  </a:gs>
                  <a:gs pos="75000">
                    <a:schemeClr val="accent1">
                      <a:lumMod val="20000"/>
                      <a:lumOff val="80000"/>
                    </a:schemeClr>
                  </a:gs>
                  <a:gs pos="57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8802CBEC-6C44-A57C-0B6A-4B3A4D6810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5792" y="1471044"/>
                <a:ext cx="514519" cy="82621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3B3DAFB-12D7-1643-5188-7EB8453B74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1274" y="2119473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0960CC59-0A9A-390D-A3C0-6E63A8F146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1274" y="2759467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2C2C9380-1AD5-A0C2-4E15-9F54B96BE6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1274" y="4039457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108EDB4-2930-0DD4-7074-B2E8B75B103B}"/>
                  </a:ext>
                </a:extLst>
              </p:cNvPr>
              <p:cNvCxnSpPr/>
              <p:nvPr/>
            </p:nvCxnSpPr>
            <p:spPr>
              <a:xfrm flipH="1">
                <a:off x="10511274" y="1478748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C7CD6DB3-0772-6E93-3268-B162C1355B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5792" y="1705886"/>
                <a:ext cx="514519" cy="82621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3311243-9D02-77D8-DC37-7A5A8CD5C7D0}"/>
                  </a:ext>
                </a:extLst>
              </p:cNvPr>
              <p:cNvCxnSpPr/>
              <p:nvPr/>
            </p:nvCxnSpPr>
            <p:spPr>
              <a:xfrm flipH="1">
                <a:off x="10511274" y="1796942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BC9C3F64-FADC-99C9-4E88-34AA8EC68A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5792" y="2439309"/>
                <a:ext cx="514519" cy="41310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18F0480-00A2-44A3-0201-122912285D38}"/>
                  </a:ext>
                </a:extLst>
              </p:cNvPr>
              <p:cNvCxnSpPr/>
              <p:nvPr/>
            </p:nvCxnSpPr>
            <p:spPr>
              <a:xfrm flipH="1">
                <a:off x="10511274" y="2439309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B3AAF624-9A9F-F35E-D354-DA824B5AF6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5792" y="2997005"/>
                <a:ext cx="514519" cy="82621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6230D25-BA8C-2799-6BBB-272556F813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511274" y="3079464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B802EB55-6D0C-999D-E7D2-9D87C838A4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5792" y="3361639"/>
                <a:ext cx="514519" cy="36523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DF49C9D-E8ED-82C9-14BA-72FE506DEA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511274" y="3399460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35517B02-F10A-C904-B904-6AE0F24A90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5792" y="3726687"/>
                <a:ext cx="514519" cy="36523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980A51D-2810-B88C-1C26-598AC97877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511274" y="3725388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2A13DAB-8501-9EE4-13BB-1BF2AF102473}"/>
                </a:ext>
              </a:extLst>
            </p:cNvPr>
            <p:cNvGrpSpPr/>
            <p:nvPr/>
          </p:nvGrpSpPr>
          <p:grpSpPr>
            <a:xfrm>
              <a:off x="10023108" y="3870997"/>
              <a:ext cx="1029037" cy="2820202"/>
              <a:chOff x="10511274" y="1347536"/>
              <a:chExt cx="1029037" cy="2820202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A019936-95E7-B6F4-8413-654F75CD315C}"/>
                  </a:ext>
                </a:extLst>
              </p:cNvPr>
              <p:cNvSpPr/>
              <p:nvPr/>
            </p:nvSpPr>
            <p:spPr>
              <a:xfrm>
                <a:off x="10785164" y="1347536"/>
                <a:ext cx="569624" cy="2820202"/>
              </a:xfrm>
              <a:custGeom>
                <a:avLst/>
                <a:gdLst>
                  <a:gd name="connsiteX0" fmla="*/ 0 w 481263"/>
                  <a:gd name="connsiteY0" fmla="*/ 0 h 2820202"/>
                  <a:gd name="connsiteX1" fmla="*/ 481263 w 481263"/>
                  <a:gd name="connsiteY1" fmla="*/ 0 h 2820202"/>
                  <a:gd name="connsiteX2" fmla="*/ 481263 w 481263"/>
                  <a:gd name="connsiteY2" fmla="*/ 2820202 h 2820202"/>
                  <a:gd name="connsiteX3" fmla="*/ 0 w 481263"/>
                  <a:gd name="connsiteY3" fmla="*/ 2820202 h 2820202"/>
                  <a:gd name="connsiteX4" fmla="*/ 0 w 481263"/>
                  <a:gd name="connsiteY4" fmla="*/ 0 h 2820202"/>
                  <a:gd name="connsiteX0" fmla="*/ 0 w 484418"/>
                  <a:gd name="connsiteY0" fmla="*/ 0 h 2820202"/>
                  <a:gd name="connsiteX1" fmla="*/ 481263 w 484418"/>
                  <a:gd name="connsiteY1" fmla="*/ 0 h 2820202"/>
                  <a:gd name="connsiteX2" fmla="*/ 484418 w 484418"/>
                  <a:gd name="connsiteY2" fmla="*/ 222538 h 2820202"/>
                  <a:gd name="connsiteX3" fmla="*/ 481263 w 484418"/>
                  <a:gd name="connsiteY3" fmla="*/ 2820202 h 2820202"/>
                  <a:gd name="connsiteX4" fmla="*/ 0 w 484418"/>
                  <a:gd name="connsiteY4" fmla="*/ 2820202 h 2820202"/>
                  <a:gd name="connsiteX5" fmla="*/ 0 w 484418"/>
                  <a:gd name="connsiteY5" fmla="*/ 0 h 2820202"/>
                  <a:gd name="connsiteX0" fmla="*/ 0 w 514412"/>
                  <a:gd name="connsiteY0" fmla="*/ 0 h 2820202"/>
                  <a:gd name="connsiteX1" fmla="*/ 481263 w 514412"/>
                  <a:gd name="connsiteY1" fmla="*/ 0 h 2820202"/>
                  <a:gd name="connsiteX2" fmla="*/ 484418 w 514412"/>
                  <a:gd name="connsiteY2" fmla="*/ 222538 h 2820202"/>
                  <a:gd name="connsiteX3" fmla="*/ 473784 w 514412"/>
                  <a:gd name="connsiteY3" fmla="*/ 934919 h 2820202"/>
                  <a:gd name="connsiteX4" fmla="*/ 481263 w 514412"/>
                  <a:gd name="connsiteY4" fmla="*/ 2820202 h 2820202"/>
                  <a:gd name="connsiteX5" fmla="*/ 0 w 514412"/>
                  <a:gd name="connsiteY5" fmla="*/ 2820202 h 2820202"/>
                  <a:gd name="connsiteX6" fmla="*/ 0 w 514412"/>
                  <a:gd name="connsiteY6" fmla="*/ 0 h 2820202"/>
                  <a:gd name="connsiteX0" fmla="*/ 0 w 526675"/>
                  <a:gd name="connsiteY0" fmla="*/ 0 h 2820202"/>
                  <a:gd name="connsiteX1" fmla="*/ 481263 w 526675"/>
                  <a:gd name="connsiteY1" fmla="*/ 0 h 2820202"/>
                  <a:gd name="connsiteX2" fmla="*/ 484418 w 526675"/>
                  <a:gd name="connsiteY2" fmla="*/ 222538 h 2820202"/>
                  <a:gd name="connsiteX3" fmla="*/ 473784 w 526675"/>
                  <a:gd name="connsiteY3" fmla="*/ 934919 h 2820202"/>
                  <a:gd name="connsiteX4" fmla="*/ 505682 w 526675"/>
                  <a:gd name="connsiteY4" fmla="*/ 1838687 h 2820202"/>
                  <a:gd name="connsiteX5" fmla="*/ 481263 w 526675"/>
                  <a:gd name="connsiteY5" fmla="*/ 2820202 h 2820202"/>
                  <a:gd name="connsiteX6" fmla="*/ 0 w 526675"/>
                  <a:gd name="connsiteY6" fmla="*/ 2820202 h 2820202"/>
                  <a:gd name="connsiteX7" fmla="*/ 0 w 526675"/>
                  <a:gd name="connsiteY7" fmla="*/ 0 h 2820202"/>
                  <a:gd name="connsiteX0" fmla="*/ 0 w 529952"/>
                  <a:gd name="connsiteY0" fmla="*/ 0 h 2820202"/>
                  <a:gd name="connsiteX1" fmla="*/ 481263 w 529952"/>
                  <a:gd name="connsiteY1" fmla="*/ 0 h 2820202"/>
                  <a:gd name="connsiteX2" fmla="*/ 484418 w 529952"/>
                  <a:gd name="connsiteY2" fmla="*/ 222538 h 2820202"/>
                  <a:gd name="connsiteX3" fmla="*/ 473784 w 529952"/>
                  <a:gd name="connsiteY3" fmla="*/ 934919 h 2820202"/>
                  <a:gd name="connsiteX4" fmla="*/ 505682 w 529952"/>
                  <a:gd name="connsiteY4" fmla="*/ 1838687 h 2820202"/>
                  <a:gd name="connsiteX5" fmla="*/ 516315 w 529952"/>
                  <a:gd name="connsiteY5" fmla="*/ 2529803 h 2820202"/>
                  <a:gd name="connsiteX6" fmla="*/ 481263 w 529952"/>
                  <a:gd name="connsiteY6" fmla="*/ 2820202 h 2820202"/>
                  <a:gd name="connsiteX7" fmla="*/ 0 w 529952"/>
                  <a:gd name="connsiteY7" fmla="*/ 2820202 h 2820202"/>
                  <a:gd name="connsiteX8" fmla="*/ 0 w 529952"/>
                  <a:gd name="connsiteY8" fmla="*/ 0 h 2820202"/>
                  <a:gd name="connsiteX0" fmla="*/ 0 w 529952"/>
                  <a:gd name="connsiteY0" fmla="*/ 0 h 2820202"/>
                  <a:gd name="connsiteX1" fmla="*/ 481263 w 529952"/>
                  <a:gd name="connsiteY1" fmla="*/ 0 h 2820202"/>
                  <a:gd name="connsiteX2" fmla="*/ 516316 w 529952"/>
                  <a:gd name="connsiteY2" fmla="*/ 222538 h 2820202"/>
                  <a:gd name="connsiteX3" fmla="*/ 473784 w 529952"/>
                  <a:gd name="connsiteY3" fmla="*/ 934919 h 2820202"/>
                  <a:gd name="connsiteX4" fmla="*/ 505682 w 529952"/>
                  <a:gd name="connsiteY4" fmla="*/ 1838687 h 2820202"/>
                  <a:gd name="connsiteX5" fmla="*/ 516315 w 529952"/>
                  <a:gd name="connsiteY5" fmla="*/ 2529803 h 2820202"/>
                  <a:gd name="connsiteX6" fmla="*/ 481263 w 529952"/>
                  <a:gd name="connsiteY6" fmla="*/ 2820202 h 2820202"/>
                  <a:gd name="connsiteX7" fmla="*/ 0 w 529952"/>
                  <a:gd name="connsiteY7" fmla="*/ 2820202 h 2820202"/>
                  <a:gd name="connsiteX8" fmla="*/ 0 w 529952"/>
                  <a:gd name="connsiteY8" fmla="*/ 0 h 2820202"/>
                  <a:gd name="connsiteX0" fmla="*/ 0 w 529952"/>
                  <a:gd name="connsiteY0" fmla="*/ 0 h 2820202"/>
                  <a:gd name="connsiteX1" fmla="*/ 481263 w 529952"/>
                  <a:gd name="connsiteY1" fmla="*/ 0 h 2820202"/>
                  <a:gd name="connsiteX2" fmla="*/ 516316 w 529952"/>
                  <a:gd name="connsiteY2" fmla="*/ 222538 h 2820202"/>
                  <a:gd name="connsiteX3" fmla="*/ 473784 w 529952"/>
                  <a:gd name="connsiteY3" fmla="*/ 934919 h 2820202"/>
                  <a:gd name="connsiteX4" fmla="*/ 484417 w 529952"/>
                  <a:gd name="connsiteY4" fmla="*/ 1838687 h 2820202"/>
                  <a:gd name="connsiteX5" fmla="*/ 516315 w 529952"/>
                  <a:gd name="connsiteY5" fmla="*/ 2529803 h 2820202"/>
                  <a:gd name="connsiteX6" fmla="*/ 481263 w 529952"/>
                  <a:gd name="connsiteY6" fmla="*/ 2820202 h 2820202"/>
                  <a:gd name="connsiteX7" fmla="*/ 0 w 529952"/>
                  <a:gd name="connsiteY7" fmla="*/ 2820202 h 2820202"/>
                  <a:gd name="connsiteX8" fmla="*/ 0 w 529952"/>
                  <a:gd name="connsiteY8" fmla="*/ 0 h 2820202"/>
                  <a:gd name="connsiteX0" fmla="*/ 0 w 529952"/>
                  <a:gd name="connsiteY0" fmla="*/ 0 h 2820202"/>
                  <a:gd name="connsiteX1" fmla="*/ 481263 w 529952"/>
                  <a:gd name="connsiteY1" fmla="*/ 0 h 2820202"/>
                  <a:gd name="connsiteX2" fmla="*/ 516316 w 529952"/>
                  <a:gd name="connsiteY2" fmla="*/ 222538 h 2820202"/>
                  <a:gd name="connsiteX3" fmla="*/ 473784 w 529952"/>
                  <a:gd name="connsiteY3" fmla="*/ 934919 h 2820202"/>
                  <a:gd name="connsiteX4" fmla="*/ 484417 w 529952"/>
                  <a:gd name="connsiteY4" fmla="*/ 1838687 h 2820202"/>
                  <a:gd name="connsiteX5" fmla="*/ 516315 w 529952"/>
                  <a:gd name="connsiteY5" fmla="*/ 2529803 h 2820202"/>
                  <a:gd name="connsiteX6" fmla="*/ 481263 w 529952"/>
                  <a:gd name="connsiteY6" fmla="*/ 2820202 h 2820202"/>
                  <a:gd name="connsiteX7" fmla="*/ 0 w 529952"/>
                  <a:gd name="connsiteY7" fmla="*/ 2820202 h 2820202"/>
                  <a:gd name="connsiteX8" fmla="*/ 0 w 529952"/>
                  <a:gd name="connsiteY8" fmla="*/ 0 h 2820202"/>
                  <a:gd name="connsiteX0" fmla="*/ 0 w 569624"/>
                  <a:gd name="connsiteY0" fmla="*/ 0 h 2820202"/>
                  <a:gd name="connsiteX1" fmla="*/ 481263 w 569624"/>
                  <a:gd name="connsiteY1" fmla="*/ 0 h 2820202"/>
                  <a:gd name="connsiteX2" fmla="*/ 516316 w 569624"/>
                  <a:gd name="connsiteY2" fmla="*/ 222538 h 2820202"/>
                  <a:gd name="connsiteX3" fmla="*/ 473784 w 569624"/>
                  <a:gd name="connsiteY3" fmla="*/ 934919 h 2820202"/>
                  <a:gd name="connsiteX4" fmla="*/ 484417 w 569624"/>
                  <a:gd name="connsiteY4" fmla="*/ 1838687 h 2820202"/>
                  <a:gd name="connsiteX5" fmla="*/ 569478 w 569624"/>
                  <a:gd name="connsiteY5" fmla="*/ 2529803 h 2820202"/>
                  <a:gd name="connsiteX6" fmla="*/ 481263 w 569624"/>
                  <a:gd name="connsiteY6" fmla="*/ 2820202 h 2820202"/>
                  <a:gd name="connsiteX7" fmla="*/ 0 w 569624"/>
                  <a:gd name="connsiteY7" fmla="*/ 2820202 h 2820202"/>
                  <a:gd name="connsiteX8" fmla="*/ 0 w 569624"/>
                  <a:gd name="connsiteY8" fmla="*/ 0 h 2820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9624" h="2820202">
                    <a:moveTo>
                      <a:pt x="0" y="0"/>
                    </a:moveTo>
                    <a:lnTo>
                      <a:pt x="481263" y="0"/>
                    </a:lnTo>
                    <a:cubicBezTo>
                      <a:pt x="482315" y="74179"/>
                      <a:pt x="515264" y="148359"/>
                      <a:pt x="516316" y="222538"/>
                    </a:cubicBezTo>
                    <a:cubicBezTo>
                      <a:pt x="515070" y="378358"/>
                      <a:pt x="474310" y="501975"/>
                      <a:pt x="473784" y="934919"/>
                    </a:cubicBezTo>
                    <a:cubicBezTo>
                      <a:pt x="477328" y="1204277"/>
                      <a:pt x="483171" y="1524473"/>
                      <a:pt x="484417" y="1838687"/>
                    </a:cubicBezTo>
                    <a:cubicBezTo>
                      <a:pt x="491505" y="2104501"/>
                      <a:pt x="573548" y="2366217"/>
                      <a:pt x="569478" y="2529803"/>
                    </a:cubicBezTo>
                    <a:cubicBezTo>
                      <a:pt x="565408" y="2693389"/>
                      <a:pt x="567315" y="2771802"/>
                      <a:pt x="481263" y="2820202"/>
                    </a:cubicBezTo>
                    <a:lnTo>
                      <a:pt x="0" y="28202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AC969CCC-ECF0-550A-4695-3C8A5F79F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5792" y="1471044"/>
                <a:ext cx="514519" cy="82621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F1F54DF9-26BE-4BE4-18E1-6A5ABF343B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1274" y="2119473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4CC4C4EA-659F-106A-F6F9-0019C3BEC3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1274" y="2759467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B25DF991-E3B5-D56E-5BD8-1FD964CF98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1274" y="4039457"/>
                <a:ext cx="102903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E211B9C1-7AB3-51D9-5913-A0D982825172}"/>
                  </a:ext>
                </a:extLst>
              </p:cNvPr>
              <p:cNvCxnSpPr/>
              <p:nvPr/>
            </p:nvCxnSpPr>
            <p:spPr>
              <a:xfrm flipH="1">
                <a:off x="10511274" y="1478748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3585B1BF-6299-9ABB-B8B7-232DB110CB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5792" y="1705886"/>
                <a:ext cx="514519" cy="82621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33FCD270-77C0-04AB-479C-53BD5892AD5E}"/>
                  </a:ext>
                </a:extLst>
              </p:cNvPr>
              <p:cNvCxnSpPr/>
              <p:nvPr/>
            </p:nvCxnSpPr>
            <p:spPr>
              <a:xfrm flipH="1">
                <a:off x="10511274" y="1796942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00B912D0-5E7D-2913-C38C-7242F79B33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5792" y="2439309"/>
                <a:ext cx="514519" cy="41310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DEAEF80D-A284-10CA-D8B0-4A844A664E57}"/>
                  </a:ext>
                </a:extLst>
              </p:cNvPr>
              <p:cNvCxnSpPr/>
              <p:nvPr/>
            </p:nvCxnSpPr>
            <p:spPr>
              <a:xfrm flipH="1">
                <a:off x="10511274" y="2439309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B3FBBB1A-7D2C-32CA-93C8-0B2EC4AE74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5792" y="2997005"/>
                <a:ext cx="514519" cy="82621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DA101E01-9173-F8CF-0C8C-A4E2AB48E0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511274" y="3079464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1944F499-7C60-660F-89AF-7A67133C31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5792" y="3361639"/>
                <a:ext cx="514519" cy="36523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68963EFD-BF7B-9D40-C8CD-2517F6EA5D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511274" y="3399460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EA893066-B208-889B-0F7F-52556454B1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5792" y="3726687"/>
                <a:ext cx="514519" cy="36523"/>
              </a:xfrm>
              <a:prstGeom prst="straightConnector1">
                <a:avLst/>
              </a:prstGeom>
              <a:ln w="25400" cap="rnd"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6778D51-E80C-1BA4-B6B7-64C4D5C451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511274" y="3725388"/>
                <a:ext cx="514518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5" name="Picture 74">
            <a:extLst>
              <a:ext uri="{FF2B5EF4-FFF2-40B4-BE49-F238E27FC236}">
                <a16:creationId xmlns:a16="http://schemas.microsoft.com/office/drawing/2014/main" id="{69EA2E38-B4C1-3454-D568-542E6A989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446" y="3911268"/>
            <a:ext cx="7270985" cy="2640806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AA81EB57-26A0-9A40-00BB-786B7B31A5A1}"/>
              </a:ext>
            </a:extLst>
          </p:cNvPr>
          <p:cNvSpPr txBox="1"/>
          <p:nvPr/>
        </p:nvSpPr>
        <p:spPr>
          <a:xfrm>
            <a:off x="5717498" y="3012011"/>
            <a:ext cx="6372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Shockwave/boundary layer interaction in Mach 10 flow</a:t>
            </a:r>
          </a:p>
        </p:txBody>
      </p:sp>
    </p:spTree>
    <p:extLst>
      <p:ext uri="{BB962C8B-B14F-4D97-AF65-F5344CB8AC3E}">
        <p14:creationId xmlns:p14="http://schemas.microsoft.com/office/powerpoint/2010/main" val="242718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971E3-676F-7271-0896-0EC5DC10B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2C6F1-B36E-18FC-EAA1-16F23EA3A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253331"/>
            <a:ext cx="5334890" cy="560466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Conventional Focusing Schlieren</a:t>
            </a:r>
          </a:p>
          <a:p>
            <a:pPr lvl="1"/>
            <a:r>
              <a:rPr lang="en-US" dirty="0"/>
              <a:t>Sensitive to 1</a:t>
            </a:r>
            <a:r>
              <a:rPr lang="en-US" baseline="30000" dirty="0"/>
              <a:t>st</a:t>
            </a:r>
            <a:r>
              <a:rPr lang="en-US" dirty="0"/>
              <a:t> derivative of density</a:t>
            </a:r>
          </a:p>
          <a:p>
            <a:pPr lvl="1"/>
            <a:r>
              <a:rPr lang="en-US" dirty="0"/>
              <a:t>Narrow depth-of-focus</a:t>
            </a:r>
          </a:p>
          <a:p>
            <a:pPr lvl="1"/>
            <a:r>
              <a:rPr lang="en-US" dirty="0"/>
              <a:t>Successful application at </a:t>
            </a:r>
            <a:r>
              <a:rPr lang="en-US" dirty="0" err="1"/>
              <a:t>UVaSCF</a:t>
            </a:r>
            <a:r>
              <a:rPr lang="en-US" dirty="0"/>
              <a:t> with ramp fuel injector by </a:t>
            </a:r>
            <a:r>
              <a:rPr lang="en-US" dirty="0" err="1"/>
              <a:t>Kouchi</a:t>
            </a:r>
            <a:r>
              <a:rPr lang="en-US" dirty="0"/>
              <a:t> </a:t>
            </a:r>
            <a:r>
              <a:rPr lang="en-US" i="1" dirty="0"/>
              <a:t>et al.</a:t>
            </a:r>
            <a:r>
              <a:rPr lang="en-US" baseline="30000" dirty="0"/>
              <a:t>1,2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Time-consuming alignment procedure</a:t>
            </a:r>
          </a:p>
          <a:p>
            <a:pPr lvl="2"/>
            <a:r>
              <a:rPr lang="en-US" dirty="0"/>
              <a:t>Separate cutoff grid must be aligned to a separate source grid</a:t>
            </a:r>
          </a:p>
          <a:p>
            <a:pPr lvl="1"/>
            <a:r>
              <a:rPr lang="en-US" dirty="0"/>
              <a:t>Typically requires two-sided optical access</a:t>
            </a:r>
          </a:p>
          <a:p>
            <a:pPr lvl="2"/>
            <a:r>
              <a:rPr lang="en-US" dirty="0"/>
              <a:t>Large footprint</a:t>
            </a:r>
          </a:p>
          <a:p>
            <a:pPr lvl="1"/>
            <a:r>
              <a:rPr lang="en-US" dirty="0"/>
              <a:t>Limited adjustability</a:t>
            </a:r>
          </a:p>
          <a:p>
            <a:pPr lvl="1"/>
            <a:r>
              <a:rPr lang="en-US" dirty="0"/>
              <a:t>Sensitivity to vibration</a:t>
            </a:r>
          </a:p>
          <a:p>
            <a:pPr lvl="1"/>
            <a:r>
              <a:rPr lang="en-US" dirty="0"/>
              <a:t>Projection methods could suffer from glare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46F5A-9C83-0BDD-B29F-3753CA6AA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83D00E-924D-90E4-2EF5-7C2540F50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3254" y="3965944"/>
            <a:ext cx="6778746" cy="2189808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10AED984-247B-F023-2B93-02136EEC1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891" y="1497343"/>
            <a:ext cx="6788370" cy="15758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5831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60F70D91-A87E-92D5-DFD2-8D5994E011AE}"/>
              </a:ext>
            </a:extLst>
          </p:cNvPr>
          <p:cNvGrpSpPr/>
          <p:nvPr/>
        </p:nvGrpSpPr>
        <p:grpSpPr>
          <a:xfrm>
            <a:off x="5549753" y="2727956"/>
            <a:ext cx="6642247" cy="3339237"/>
            <a:chOff x="5549753" y="3518762"/>
            <a:chExt cx="6642247" cy="33392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F449823-1975-809C-9394-37A5943B8B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4528"/>
            <a:stretch/>
          </p:blipFill>
          <p:spPr>
            <a:xfrm>
              <a:off x="6197839" y="3518762"/>
              <a:ext cx="5565534" cy="2535101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BBFE3C8-8D59-509E-98ED-B96B9A9E0455}"/>
                </a:ext>
              </a:extLst>
            </p:cNvPr>
            <p:cNvGrpSpPr/>
            <p:nvPr/>
          </p:nvGrpSpPr>
          <p:grpSpPr>
            <a:xfrm>
              <a:off x="5605409" y="6155684"/>
              <a:ext cx="6586591" cy="377871"/>
              <a:chOff x="5511127" y="3877832"/>
              <a:chExt cx="6586591" cy="37787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63C00D7-CB5F-4DB7-0D8B-4DB876CD074F}"/>
                  </a:ext>
                </a:extLst>
              </p:cNvPr>
              <p:cNvGrpSpPr/>
              <p:nvPr/>
            </p:nvGrpSpPr>
            <p:grpSpPr>
              <a:xfrm>
                <a:off x="7788660" y="3877832"/>
                <a:ext cx="740752" cy="369332"/>
                <a:chOff x="6334003" y="3877832"/>
                <a:chExt cx="740752" cy="369332"/>
              </a:xfrm>
            </p:grpSpPr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4F2C4A15-9935-7890-9807-59EF38C16181}"/>
                    </a:ext>
                  </a:extLst>
                </p:cNvPr>
                <p:cNvSpPr/>
                <p:nvPr/>
              </p:nvSpPr>
              <p:spPr>
                <a:xfrm>
                  <a:off x="6334003" y="3967608"/>
                  <a:ext cx="189781" cy="189781"/>
                </a:xfrm>
                <a:prstGeom prst="rect">
                  <a:avLst/>
                </a:prstGeom>
                <a:solidFill>
                  <a:srgbClr val="29DF3A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24301F2-7807-2C57-D23B-BCB2EC783CFD}"/>
                    </a:ext>
                  </a:extLst>
                </p:cNvPr>
                <p:cNvSpPr txBox="1"/>
                <p:nvPr/>
              </p:nvSpPr>
              <p:spPr>
                <a:xfrm>
                  <a:off x="6535312" y="3877832"/>
                  <a:ext cx="5394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Any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15B7A8C-8CD0-128D-5F76-C1B09697E363}"/>
                  </a:ext>
                </a:extLst>
              </p:cNvPr>
              <p:cNvGrpSpPr/>
              <p:nvPr/>
            </p:nvGrpSpPr>
            <p:grpSpPr>
              <a:xfrm>
                <a:off x="8644533" y="3877832"/>
                <a:ext cx="1710775" cy="369332"/>
                <a:chOff x="7481302" y="3877832"/>
                <a:chExt cx="1710775" cy="369332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88E0D2A-2469-9032-C8C4-C138ABC84A29}"/>
                    </a:ext>
                  </a:extLst>
                </p:cNvPr>
                <p:cNvSpPr/>
                <p:nvPr/>
              </p:nvSpPr>
              <p:spPr>
                <a:xfrm>
                  <a:off x="7481302" y="3967608"/>
                  <a:ext cx="189781" cy="189781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CD7C7BE-DC15-06A3-8E54-D9B307428260}"/>
                    </a:ext>
                  </a:extLst>
                </p:cNvPr>
                <p:cNvSpPr txBox="1"/>
                <p:nvPr/>
              </p:nvSpPr>
              <p:spPr>
                <a:xfrm>
                  <a:off x="7671083" y="3877832"/>
                  <a:ext cx="15209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Linear Vertical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39F5733-0A99-5757-48BB-D9BD293D7975}"/>
                  </a:ext>
                </a:extLst>
              </p:cNvPr>
              <p:cNvGrpSpPr/>
              <p:nvPr/>
            </p:nvGrpSpPr>
            <p:grpSpPr>
              <a:xfrm>
                <a:off x="10470428" y="3877832"/>
                <a:ext cx="1627290" cy="369332"/>
                <a:chOff x="9346838" y="3877832"/>
                <a:chExt cx="1627290" cy="369332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551470F-70AA-68E6-6DEE-73FA5F495F0B}"/>
                    </a:ext>
                  </a:extLst>
                </p:cNvPr>
                <p:cNvSpPr/>
                <p:nvPr/>
              </p:nvSpPr>
              <p:spPr>
                <a:xfrm>
                  <a:off x="9346838" y="3967608"/>
                  <a:ext cx="189781" cy="189781"/>
                </a:xfrm>
                <a:prstGeom prst="rect">
                  <a:avLst/>
                </a:prstGeom>
                <a:solidFill>
                  <a:srgbClr val="FF33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CC78155-5681-2450-0812-77E3A47B696C}"/>
                    </a:ext>
                  </a:extLst>
                </p:cNvPr>
                <p:cNvSpPr txBox="1"/>
                <p:nvPr/>
              </p:nvSpPr>
              <p:spPr>
                <a:xfrm>
                  <a:off x="9536619" y="3877832"/>
                  <a:ext cx="14375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Right Circular</a:t>
                  </a: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FFE809-ED34-09EF-3FEE-23E753500E04}"/>
                  </a:ext>
                </a:extLst>
              </p:cNvPr>
              <p:cNvSpPr txBox="1"/>
              <p:nvPr/>
            </p:nvSpPr>
            <p:spPr>
              <a:xfrm>
                <a:off x="5511127" y="3886371"/>
                <a:ext cx="22660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Outgoing Polarization: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0F80F9B-9F8F-9F8B-83D1-73760A09CC18}"/>
                </a:ext>
              </a:extLst>
            </p:cNvPr>
            <p:cNvGrpSpPr/>
            <p:nvPr/>
          </p:nvGrpSpPr>
          <p:grpSpPr>
            <a:xfrm>
              <a:off x="5549753" y="6488667"/>
              <a:ext cx="5995943" cy="369332"/>
              <a:chOff x="5455471" y="4402412"/>
              <a:chExt cx="5995943" cy="36933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3A8C1962-3A15-8EEF-6D8C-525BBFAFC904}"/>
                  </a:ext>
                </a:extLst>
              </p:cNvPr>
              <p:cNvGrpSpPr/>
              <p:nvPr/>
            </p:nvGrpSpPr>
            <p:grpSpPr>
              <a:xfrm>
                <a:off x="7788660" y="4402412"/>
                <a:ext cx="1502320" cy="369332"/>
                <a:chOff x="7788659" y="4402412"/>
                <a:chExt cx="1502320" cy="369332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7B72773-6934-F957-1B2A-0027B9C878AF}"/>
                    </a:ext>
                  </a:extLst>
                </p:cNvPr>
                <p:cNvSpPr/>
                <p:nvPr/>
              </p:nvSpPr>
              <p:spPr>
                <a:xfrm>
                  <a:off x="7788659" y="4492188"/>
                  <a:ext cx="189781" cy="189781"/>
                </a:xfrm>
                <a:prstGeom prst="rect">
                  <a:avLst/>
                </a:prstGeom>
                <a:solidFill>
                  <a:srgbClr val="63F5F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5B6A55D-22A1-899B-5BA6-98EDA174DC41}"/>
                    </a:ext>
                  </a:extLst>
                </p:cNvPr>
                <p:cNvSpPr txBox="1"/>
                <p:nvPr/>
              </p:nvSpPr>
              <p:spPr>
                <a:xfrm>
                  <a:off x="7978440" y="4402412"/>
                  <a:ext cx="13125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Left Circular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5C32A4C-9A5F-B034-41FC-CA339BED991E}"/>
                  </a:ext>
                </a:extLst>
              </p:cNvPr>
              <p:cNvGrpSpPr/>
              <p:nvPr/>
            </p:nvGrpSpPr>
            <p:grpSpPr>
              <a:xfrm>
                <a:off x="9480761" y="4402412"/>
                <a:ext cx="1970653" cy="369332"/>
                <a:chOff x="9629506" y="4402412"/>
                <a:chExt cx="1970653" cy="369332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DF818B89-8C06-0D84-1CF4-450346BD12E1}"/>
                    </a:ext>
                  </a:extLst>
                </p:cNvPr>
                <p:cNvSpPr/>
                <p:nvPr/>
              </p:nvSpPr>
              <p:spPr>
                <a:xfrm>
                  <a:off x="9629506" y="4492188"/>
                  <a:ext cx="189781" cy="189781"/>
                </a:xfrm>
                <a:prstGeom prst="rect">
                  <a:avLst/>
                </a:prstGeom>
                <a:solidFill>
                  <a:srgbClr val="1A33EE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E45DDA6-D00C-A242-B530-A0E6C2FD42EF}"/>
                    </a:ext>
                  </a:extLst>
                </p:cNvPr>
                <p:cNvSpPr txBox="1"/>
                <p:nvPr/>
              </p:nvSpPr>
              <p:spPr>
                <a:xfrm>
                  <a:off x="9819287" y="4402412"/>
                  <a:ext cx="17808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Linear Horizontal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35FE68A-42BC-B18D-6BBE-381820F4C5E3}"/>
                  </a:ext>
                </a:extLst>
              </p:cNvPr>
              <p:cNvSpPr txBox="1"/>
              <p:nvPr/>
            </p:nvSpPr>
            <p:spPr>
              <a:xfrm>
                <a:off x="5455471" y="4402412"/>
                <a:ext cx="23216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Returning Polarization: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F226957-FE8A-3D21-ED1C-41CBDFEB3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Self-Aligned Focusing Schlieren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BBD46-4EDC-CEEB-F2D3-F10B27097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1"/>
            <a:ext cx="6131166" cy="5604668"/>
          </a:xfrm>
        </p:spPr>
        <p:txBody>
          <a:bodyPr/>
          <a:lstStyle/>
          <a:p>
            <a:r>
              <a:rPr lang="en-US" dirty="0"/>
              <a:t>Components</a:t>
            </a:r>
            <a:r>
              <a:rPr lang="en-US" baseline="30000" dirty="0"/>
              <a:t>3,4</a:t>
            </a:r>
            <a:endParaRPr lang="en-US" dirty="0"/>
          </a:p>
          <a:p>
            <a:pPr lvl="1"/>
            <a:r>
              <a:rPr lang="en-US" dirty="0"/>
              <a:t>Condensing lens to focus/diffuse light (CD)</a:t>
            </a:r>
          </a:p>
          <a:p>
            <a:pPr lvl="1"/>
            <a:r>
              <a:rPr lang="en-US" dirty="0"/>
              <a:t>Input light linearly polarized (LP</a:t>
            </a:r>
            <a:r>
              <a:rPr lang="en-US" baseline="30000" dirty="0"/>
              <a:t>1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Polarizing beamsplitter (PBS)</a:t>
            </a:r>
          </a:p>
          <a:p>
            <a:pPr lvl="1"/>
            <a:r>
              <a:rPr lang="en-US" dirty="0"/>
              <a:t>Ronchi ruling grid element (RR)</a:t>
            </a:r>
          </a:p>
          <a:p>
            <a:pPr lvl="1"/>
            <a:r>
              <a:rPr lang="en-US" dirty="0"/>
              <a:t>Polarizing Rochon prism (RP)</a:t>
            </a:r>
          </a:p>
          <a:p>
            <a:pPr lvl="1"/>
            <a:r>
              <a:rPr lang="en-US" dirty="0"/>
              <a:t>Field lens (FL)</a:t>
            </a:r>
          </a:p>
          <a:p>
            <a:pPr lvl="1"/>
            <a:r>
              <a:rPr lang="en-US" dirty="0"/>
              <a:t>Quarter-wave retarder</a:t>
            </a:r>
          </a:p>
          <a:p>
            <a:pPr lvl="2"/>
            <a:r>
              <a:rPr lang="en-US" dirty="0"/>
              <a:t>Plate (QWP)</a:t>
            </a:r>
          </a:p>
          <a:p>
            <a:pPr lvl="2"/>
            <a:r>
              <a:rPr lang="en-US" dirty="0"/>
              <a:t>Film (QWF)</a:t>
            </a:r>
          </a:p>
          <a:p>
            <a:pPr lvl="1"/>
            <a:r>
              <a:rPr lang="en-US" dirty="0"/>
              <a:t>Retroreflective background (RBG)</a:t>
            </a:r>
          </a:p>
          <a:p>
            <a:pPr lvl="1"/>
            <a:r>
              <a:rPr lang="en-US" dirty="0"/>
              <a:t>Linear polarizer (LP</a:t>
            </a:r>
            <a:r>
              <a:rPr lang="en-US" baseline="30000" dirty="0"/>
              <a:t>2</a:t>
            </a:r>
            <a:r>
              <a:rPr lang="en-US" dirty="0"/>
              <a:t>) transmits horizontally polarized light</a:t>
            </a:r>
          </a:p>
          <a:p>
            <a:pPr lvl="1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39323B2-6490-0488-F734-4A91F4A20BED}"/>
              </a:ext>
            </a:extLst>
          </p:cNvPr>
          <p:cNvGrpSpPr/>
          <p:nvPr/>
        </p:nvGrpSpPr>
        <p:grpSpPr>
          <a:xfrm>
            <a:off x="3648074" y="2151658"/>
            <a:ext cx="1684458" cy="3322738"/>
            <a:chOff x="3648074" y="2151658"/>
            <a:chExt cx="1684458" cy="3322738"/>
          </a:xfrm>
        </p:grpSpPr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3502E0E5-3B6E-6E4D-A9ED-81D095116E44}"/>
                </a:ext>
              </a:extLst>
            </p:cNvPr>
            <p:cNvSpPr/>
            <p:nvPr/>
          </p:nvSpPr>
          <p:spPr>
            <a:xfrm flipH="1">
              <a:off x="3648074" y="4113807"/>
              <a:ext cx="409575" cy="2837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D3C50B28-9987-83F6-F151-E62DF84B5448}"/>
                </a:ext>
              </a:extLst>
            </p:cNvPr>
            <p:cNvSpPr/>
            <p:nvPr/>
          </p:nvSpPr>
          <p:spPr>
            <a:xfrm flipH="1">
              <a:off x="4362449" y="2551708"/>
              <a:ext cx="409575" cy="2837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CC78D023-BE04-BEA2-3796-C59A3EA347A4}"/>
                </a:ext>
              </a:extLst>
            </p:cNvPr>
            <p:cNvSpPr/>
            <p:nvPr/>
          </p:nvSpPr>
          <p:spPr>
            <a:xfrm flipH="1">
              <a:off x="4894382" y="2151658"/>
              <a:ext cx="409575" cy="2837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4F6C04C3-9A6D-7018-2404-036D2BC83277}"/>
                </a:ext>
              </a:extLst>
            </p:cNvPr>
            <p:cNvSpPr/>
            <p:nvPr/>
          </p:nvSpPr>
          <p:spPr>
            <a:xfrm flipH="1">
              <a:off x="4922957" y="5190628"/>
              <a:ext cx="409575" cy="2837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C875A07B-372F-6835-B342-7BCBCFB1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1997"/>
            <a:ext cx="2743200" cy="365125"/>
          </a:xfrm>
        </p:spPr>
        <p:txBody>
          <a:bodyPr/>
          <a:lstStyle/>
          <a:p>
            <a:fld id="{CC074686-36DE-6C49-9D1D-64420A201A83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EE98452-D333-ADD1-1B9A-A70BFE00EBFE}"/>
              </a:ext>
            </a:extLst>
          </p:cNvPr>
          <p:cNvGrpSpPr/>
          <p:nvPr/>
        </p:nvGrpSpPr>
        <p:grpSpPr>
          <a:xfrm>
            <a:off x="2512174" y="2938212"/>
            <a:ext cx="2811648" cy="2536184"/>
            <a:chOff x="2512174" y="2938212"/>
            <a:chExt cx="2811648" cy="2536184"/>
          </a:xfrm>
        </p:grpSpPr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CB291225-31D3-C20E-3C98-FE24BF352752}"/>
                </a:ext>
              </a:extLst>
            </p:cNvPr>
            <p:cNvSpPr/>
            <p:nvPr/>
          </p:nvSpPr>
          <p:spPr>
            <a:xfrm flipH="1">
              <a:off x="4688746" y="2938212"/>
              <a:ext cx="409575" cy="283768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D82AA055-568E-FAC2-6F03-00A8554D21C8}"/>
                </a:ext>
              </a:extLst>
            </p:cNvPr>
            <p:cNvSpPr/>
            <p:nvPr/>
          </p:nvSpPr>
          <p:spPr>
            <a:xfrm flipH="1">
              <a:off x="4362448" y="3333753"/>
              <a:ext cx="409575" cy="283768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BEC43D86-D13C-1090-17D0-056C9A2D4999}"/>
                </a:ext>
              </a:extLst>
            </p:cNvPr>
            <p:cNvSpPr/>
            <p:nvPr/>
          </p:nvSpPr>
          <p:spPr>
            <a:xfrm flipH="1">
              <a:off x="2512174" y="3731463"/>
              <a:ext cx="409575" cy="283768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6868C536-F148-9FA2-D6E1-364F21AB0F53}"/>
                </a:ext>
              </a:extLst>
            </p:cNvPr>
            <p:cNvSpPr/>
            <p:nvPr/>
          </p:nvSpPr>
          <p:spPr>
            <a:xfrm flipH="1">
              <a:off x="4914247" y="5190628"/>
              <a:ext cx="409575" cy="283768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7455B8E-1B5D-540D-9238-EA3A59C3B26D}"/>
              </a:ext>
            </a:extLst>
          </p:cNvPr>
          <p:cNvGrpSpPr/>
          <p:nvPr/>
        </p:nvGrpSpPr>
        <p:grpSpPr>
          <a:xfrm>
            <a:off x="6266214" y="3237210"/>
            <a:ext cx="4092992" cy="1784617"/>
            <a:chOff x="6266214" y="2938212"/>
            <a:chExt cx="4092992" cy="1784617"/>
          </a:xfrm>
          <a:solidFill>
            <a:srgbClr val="FF0000">
              <a:alpha val="40000"/>
            </a:srgbClr>
          </a:solidFill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1836968F-9D3B-8FE0-8921-F9365CC95D9E}"/>
                </a:ext>
              </a:extLst>
            </p:cNvPr>
            <p:cNvSpPr/>
            <p:nvPr/>
          </p:nvSpPr>
          <p:spPr>
            <a:xfrm>
              <a:off x="9575041" y="3408401"/>
              <a:ext cx="784165" cy="98597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D35A8A9B-E0D9-448C-2EE6-A64B6A7AA19F}"/>
                </a:ext>
              </a:extLst>
            </p:cNvPr>
            <p:cNvSpPr/>
            <p:nvPr/>
          </p:nvSpPr>
          <p:spPr>
            <a:xfrm>
              <a:off x="6266214" y="2938212"/>
              <a:ext cx="431114" cy="17846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6A3C0B2-0D41-419F-13AF-5177338A0A0E}"/>
              </a:ext>
            </a:extLst>
          </p:cNvPr>
          <p:cNvGrpSpPr/>
          <p:nvPr/>
        </p:nvGrpSpPr>
        <p:grpSpPr>
          <a:xfrm>
            <a:off x="6374674" y="3237210"/>
            <a:ext cx="3179784" cy="1784617"/>
            <a:chOff x="6374674" y="2938212"/>
            <a:chExt cx="3179784" cy="1784617"/>
          </a:xfrm>
          <a:solidFill>
            <a:srgbClr val="00B0F0">
              <a:alpha val="40000"/>
            </a:srgbClr>
          </a:solidFill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14BF21D8-77C2-E7B2-105D-4F87BA4C0434}"/>
                </a:ext>
              </a:extLst>
            </p:cNvPr>
            <p:cNvSpPr/>
            <p:nvPr/>
          </p:nvSpPr>
          <p:spPr>
            <a:xfrm>
              <a:off x="8420097" y="3408400"/>
              <a:ext cx="1134361" cy="98597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C552ADA3-A8F6-9176-B1C9-C585DF672374}"/>
                </a:ext>
              </a:extLst>
            </p:cNvPr>
            <p:cNvSpPr/>
            <p:nvPr/>
          </p:nvSpPr>
          <p:spPr>
            <a:xfrm>
              <a:off x="6374674" y="2938212"/>
              <a:ext cx="128515" cy="17846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E510DC2-06C6-79C2-627C-2A0C1240F053}"/>
              </a:ext>
            </a:extLst>
          </p:cNvPr>
          <p:cNvSpPr txBox="1"/>
          <p:nvPr/>
        </p:nvSpPr>
        <p:spPr>
          <a:xfrm>
            <a:off x="6438930" y="1410667"/>
            <a:ext cx="5753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Imaging Optical Isolator</a:t>
            </a:r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392A3530-0EEF-EF8F-DDAC-6640E2349128}"/>
              </a:ext>
            </a:extLst>
          </p:cNvPr>
          <p:cNvSpPr/>
          <p:nvPr/>
        </p:nvSpPr>
        <p:spPr>
          <a:xfrm rot="10800000">
            <a:off x="9334476" y="3672138"/>
            <a:ext cx="346247" cy="817446"/>
          </a:xfrm>
          <a:prstGeom prst="downArrow">
            <a:avLst>
              <a:gd name="adj1" fmla="val 30434"/>
              <a:gd name="adj2" fmla="val 73183"/>
            </a:avLst>
          </a:prstGeom>
          <a:solidFill>
            <a:srgbClr val="FF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A0CC4ADD-AE75-EFD1-4975-AC8651DBEE9D}"/>
              </a:ext>
            </a:extLst>
          </p:cNvPr>
          <p:cNvSpPr/>
          <p:nvPr/>
        </p:nvSpPr>
        <p:spPr>
          <a:xfrm rot="16200000">
            <a:off x="6372748" y="3672136"/>
            <a:ext cx="346247" cy="817446"/>
          </a:xfrm>
          <a:prstGeom prst="downArrow">
            <a:avLst>
              <a:gd name="adj1" fmla="val 30434"/>
              <a:gd name="adj2" fmla="val 73183"/>
            </a:avLst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`</a:t>
            </a:r>
          </a:p>
        </p:txBody>
      </p:sp>
      <p:pic>
        <p:nvPicPr>
          <p:cNvPr id="40" name="Picture 39" descr="Background pattern&#10;&#10;Description automatically generated">
            <a:extLst>
              <a:ext uri="{FF2B5EF4-FFF2-40B4-BE49-F238E27FC236}">
                <a16:creationId xmlns:a16="http://schemas.microsoft.com/office/drawing/2014/main" id="{D4B0F19E-2A04-4984-A111-1CA9C2B18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08" y="2835476"/>
            <a:ext cx="4157144" cy="350759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81A8950-569D-167C-B377-A10E5D8651FD}"/>
              </a:ext>
            </a:extLst>
          </p:cNvPr>
          <p:cNvSpPr txBox="1"/>
          <p:nvPr/>
        </p:nvSpPr>
        <p:spPr>
          <a:xfrm>
            <a:off x="7174641" y="1948469"/>
            <a:ext cx="39196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Schlieren Optics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DBCE3A47-7D4E-4965-952C-955727B319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94" t="21199" r="16237" b="29335"/>
          <a:stretch/>
        </p:blipFill>
        <p:spPr>
          <a:xfrm>
            <a:off x="7174641" y="3718537"/>
            <a:ext cx="3334984" cy="1736117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90AC335D-6181-EB03-0EE5-96553D8773C5}"/>
              </a:ext>
            </a:extLst>
          </p:cNvPr>
          <p:cNvSpPr/>
          <p:nvPr/>
        </p:nvSpPr>
        <p:spPr>
          <a:xfrm>
            <a:off x="0" y="1283402"/>
            <a:ext cx="12191999" cy="52486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FACF04E-4B01-913E-DCDC-66FF34932FB6}"/>
              </a:ext>
            </a:extLst>
          </p:cNvPr>
          <p:cNvGrpSpPr/>
          <p:nvPr/>
        </p:nvGrpSpPr>
        <p:grpSpPr>
          <a:xfrm>
            <a:off x="654535" y="2089685"/>
            <a:ext cx="10953261" cy="3323987"/>
            <a:chOff x="-556706" y="1887208"/>
            <a:chExt cx="10953261" cy="33239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7E33004-59A7-C8B8-816D-E1502CFE6F66}"/>
                </a:ext>
              </a:extLst>
            </p:cNvPr>
            <p:cNvSpPr txBox="1"/>
            <p:nvPr/>
          </p:nvSpPr>
          <p:spPr>
            <a:xfrm>
              <a:off x="1759036" y="1887208"/>
              <a:ext cx="8637519" cy="3323987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174625" indent="-174625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Narrow depth-of-focus</a:t>
              </a:r>
            </a:p>
            <a:p>
              <a:pPr marL="174625" indent="-174625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Imaging large fields-of-view</a:t>
              </a:r>
            </a:p>
            <a:p>
              <a:pPr marL="174625" indent="-174625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Capable of high-speed acquisition</a:t>
              </a:r>
            </a:p>
            <a:p>
              <a:pPr marL="174625" indent="-174625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Schlieren-quality windows not required</a:t>
              </a:r>
            </a:p>
            <a:p>
              <a:pPr marL="174625" indent="-174625">
                <a:buFont typeface="Arial" panose="020B0604020202020204" pitchFamily="34" charset="0"/>
                <a:buChar char="•"/>
              </a:pPr>
              <a:r>
                <a:rPr lang="en-US" sz="2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Inherently self-aligned</a:t>
              </a:r>
            </a:p>
            <a:p>
              <a:pPr marL="174625" indent="-174625">
                <a:buFont typeface="Arial" panose="020B0604020202020204" pitchFamily="34" charset="0"/>
                <a:buChar char="•"/>
              </a:pPr>
              <a:r>
                <a:rPr lang="en-US" sz="2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Insensitive to vibration</a:t>
              </a:r>
            </a:p>
            <a:p>
              <a:pPr marL="174625" indent="-174625">
                <a:buFont typeface="Arial" panose="020B0604020202020204" pitchFamily="34" charset="0"/>
                <a:buChar char="•"/>
              </a:pPr>
              <a:r>
                <a:rPr lang="en-US" sz="2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Easily adjustable</a:t>
              </a:r>
            </a:p>
            <a:p>
              <a:pPr marL="631825" lvl="2" indent="-174625">
                <a:buFont typeface="Arial" panose="020B0604020202020204" pitchFamily="34" charset="0"/>
                <a:buChar char="•"/>
              </a:pPr>
              <a:r>
                <a:rPr lang="en-US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Scheimpflug</a:t>
              </a:r>
              <a:r>
                <a:rPr lang="en-US" b="1" i="1" dirty="0">
                  <a:latin typeface="Arial" panose="020B0604020202020204" pitchFamily="34" charset="0"/>
                  <a:cs typeface="Arial" panose="020B0604020202020204" pitchFamily="34" charset="0"/>
                </a:rPr>
                <a:t> imaging</a:t>
              </a:r>
            </a:p>
            <a:p>
              <a:pPr marL="174625" indent="-174625">
                <a:buFont typeface="Arial" panose="020B0604020202020204" pitchFamily="34" charset="0"/>
                <a:buChar char="•"/>
              </a:pPr>
              <a:r>
                <a:rPr lang="en-US" sz="2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Compact</a:t>
              </a:r>
            </a:p>
          </p:txBody>
        </p:sp>
        <p:sp>
          <p:nvSpPr>
            <p:cNvPr id="54" name="Right Brace 53">
              <a:extLst>
                <a:ext uri="{FF2B5EF4-FFF2-40B4-BE49-F238E27FC236}">
                  <a16:creationId xmlns:a16="http://schemas.microsoft.com/office/drawing/2014/main" id="{80140903-9F2F-DD0A-6AFE-13826C221235}"/>
                </a:ext>
              </a:extLst>
            </p:cNvPr>
            <p:cNvSpPr/>
            <p:nvPr/>
          </p:nvSpPr>
          <p:spPr>
            <a:xfrm>
              <a:off x="7368228" y="1930405"/>
              <a:ext cx="186275" cy="3229925"/>
            </a:xfrm>
            <a:prstGeom prst="rightBrace">
              <a:avLst>
                <a:gd name="adj1" fmla="val 68460"/>
                <a:gd name="adj2" fmla="val 87589"/>
              </a:avLst>
            </a:prstGeom>
            <a:ln w="25400"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ECE940C-F209-BED9-7CB8-2A8C5DC5690E}"/>
                </a:ext>
              </a:extLst>
            </p:cNvPr>
            <p:cNvSpPr txBox="1"/>
            <p:nvPr/>
          </p:nvSpPr>
          <p:spPr>
            <a:xfrm>
              <a:off x="-556706" y="2026194"/>
              <a:ext cx="1984839" cy="1200329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Conventional</a:t>
              </a:r>
            </a:p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Focusing</a:t>
              </a:r>
            </a:p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Schlieren</a:t>
              </a:r>
            </a:p>
          </p:txBody>
        </p:sp>
        <p:sp>
          <p:nvSpPr>
            <p:cNvPr id="58" name="Right Brace 57">
              <a:extLst>
                <a:ext uri="{FF2B5EF4-FFF2-40B4-BE49-F238E27FC236}">
                  <a16:creationId xmlns:a16="http://schemas.microsoft.com/office/drawing/2014/main" id="{0DF5BFAF-FA9B-C484-8E9D-EAFE97544B62}"/>
                </a:ext>
              </a:extLst>
            </p:cNvPr>
            <p:cNvSpPr/>
            <p:nvPr/>
          </p:nvSpPr>
          <p:spPr>
            <a:xfrm flipH="1">
              <a:off x="1474537" y="1922373"/>
              <a:ext cx="141815" cy="1467963"/>
            </a:xfrm>
            <a:prstGeom prst="rightBrace">
              <a:avLst>
                <a:gd name="adj1" fmla="val 68460"/>
                <a:gd name="adj2" fmla="val 53908"/>
              </a:avLst>
            </a:prstGeom>
            <a:ln w="25400"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C9B085E-A58B-6088-3EFB-BE863F4479AD}"/>
                </a:ext>
              </a:extLst>
            </p:cNvPr>
            <p:cNvSpPr txBox="1"/>
            <p:nvPr/>
          </p:nvSpPr>
          <p:spPr>
            <a:xfrm>
              <a:off x="7741831" y="3823983"/>
              <a:ext cx="1846980" cy="1200329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Self-Aligned</a:t>
              </a:r>
            </a:p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Focusing</a:t>
              </a:r>
            </a:p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Schlieren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268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9167E-6 2.59259E-6 L -0.24479 0.0009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04167E-6 2.59259E-6 L 0.17279 -0.0007 C 0.26823 -0.01852 0.28294 -0.01922 0.33607 -0.03218 " pathEditMode="relative" rAng="0" ptsTypes="AAA">
                                      <p:cBhvr>
                                        <p:cTn id="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97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  <p:bldP spid="30" grpId="1" animBg="1"/>
      <p:bldP spid="30" grpId="2" animBg="1"/>
      <p:bldP spid="37" grpId="0" animBg="1"/>
      <p:bldP spid="37" grpId="1" animBg="1"/>
      <p:bldP spid="37" grpId="2" animBg="1"/>
      <p:bldP spid="49" grpId="0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571E-91AB-2706-CC48-C1D189F6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Experimental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FD87A-1346-CF9B-3540-865EFA58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49FDEA-A9FD-9A28-F493-3C776511A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521" y="1986906"/>
            <a:ext cx="5507404" cy="40460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3BB6B3B-D75C-9E4E-36FD-D76904711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97" b="6667"/>
          <a:stretch/>
        </p:blipFill>
        <p:spPr bwMode="auto">
          <a:xfrm>
            <a:off x="6430686" y="1114490"/>
            <a:ext cx="5697341" cy="231325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BADF861-7667-7EB2-31B5-291CD57F651F}"/>
              </a:ext>
            </a:extLst>
          </p:cNvPr>
          <p:cNvSpPr/>
          <p:nvPr/>
        </p:nvSpPr>
        <p:spPr>
          <a:xfrm>
            <a:off x="6400800" y="1327046"/>
            <a:ext cx="5689600" cy="2057400"/>
          </a:xfrm>
          <a:custGeom>
            <a:avLst/>
            <a:gdLst>
              <a:gd name="connsiteX0" fmla="*/ 2851150 w 5689600"/>
              <a:gd name="connsiteY0" fmla="*/ 438150 h 2057400"/>
              <a:gd name="connsiteX1" fmla="*/ 1993900 w 5689600"/>
              <a:gd name="connsiteY1" fmla="*/ 558800 h 2057400"/>
              <a:gd name="connsiteX2" fmla="*/ 1943100 w 5689600"/>
              <a:gd name="connsiteY2" fmla="*/ 292100 h 2057400"/>
              <a:gd name="connsiteX3" fmla="*/ 1790700 w 5689600"/>
              <a:gd name="connsiteY3" fmla="*/ 76200 h 2057400"/>
              <a:gd name="connsiteX4" fmla="*/ 1111250 w 5689600"/>
              <a:gd name="connsiteY4" fmla="*/ 158750 h 2057400"/>
              <a:gd name="connsiteX5" fmla="*/ 1066800 w 5689600"/>
              <a:gd name="connsiteY5" fmla="*/ 196850 h 2057400"/>
              <a:gd name="connsiteX6" fmla="*/ 755650 w 5689600"/>
              <a:gd name="connsiteY6" fmla="*/ 241300 h 2057400"/>
              <a:gd name="connsiteX7" fmla="*/ 654050 w 5689600"/>
              <a:gd name="connsiteY7" fmla="*/ 304800 h 2057400"/>
              <a:gd name="connsiteX8" fmla="*/ 114300 w 5689600"/>
              <a:gd name="connsiteY8" fmla="*/ 431800 h 2057400"/>
              <a:gd name="connsiteX9" fmla="*/ 0 w 5689600"/>
              <a:gd name="connsiteY9" fmla="*/ 660400 h 2057400"/>
              <a:gd name="connsiteX10" fmla="*/ 44450 w 5689600"/>
              <a:gd name="connsiteY10" fmla="*/ 1054100 h 2057400"/>
              <a:gd name="connsiteX11" fmla="*/ 304800 w 5689600"/>
              <a:gd name="connsiteY11" fmla="*/ 1816100 h 2057400"/>
              <a:gd name="connsiteX12" fmla="*/ 457200 w 5689600"/>
              <a:gd name="connsiteY12" fmla="*/ 1765300 h 2057400"/>
              <a:gd name="connsiteX13" fmla="*/ 400050 w 5689600"/>
              <a:gd name="connsiteY13" fmla="*/ 1917700 h 2057400"/>
              <a:gd name="connsiteX14" fmla="*/ 457200 w 5689600"/>
              <a:gd name="connsiteY14" fmla="*/ 2057400 h 2057400"/>
              <a:gd name="connsiteX15" fmla="*/ 5575300 w 5689600"/>
              <a:gd name="connsiteY15" fmla="*/ 1028700 h 2057400"/>
              <a:gd name="connsiteX16" fmla="*/ 5568950 w 5689600"/>
              <a:gd name="connsiteY16" fmla="*/ 927100 h 2057400"/>
              <a:gd name="connsiteX17" fmla="*/ 5276850 w 5689600"/>
              <a:gd name="connsiteY17" fmla="*/ 666750 h 2057400"/>
              <a:gd name="connsiteX18" fmla="*/ 5689600 w 5689600"/>
              <a:gd name="connsiteY18" fmla="*/ 565150 h 2057400"/>
              <a:gd name="connsiteX19" fmla="*/ 5664200 w 5689600"/>
              <a:gd name="connsiteY19" fmla="*/ 254000 h 2057400"/>
              <a:gd name="connsiteX20" fmla="*/ 5594350 w 5689600"/>
              <a:gd name="connsiteY20" fmla="*/ 107950 h 2057400"/>
              <a:gd name="connsiteX21" fmla="*/ 5511800 w 5689600"/>
              <a:gd name="connsiteY21" fmla="*/ 57150 h 2057400"/>
              <a:gd name="connsiteX22" fmla="*/ 5416550 w 5689600"/>
              <a:gd name="connsiteY22" fmla="*/ 0 h 2057400"/>
              <a:gd name="connsiteX23" fmla="*/ 4584700 w 5689600"/>
              <a:gd name="connsiteY23" fmla="*/ 184150 h 2057400"/>
              <a:gd name="connsiteX24" fmla="*/ 4502150 w 5689600"/>
              <a:gd name="connsiteY24" fmla="*/ 222250 h 2057400"/>
              <a:gd name="connsiteX25" fmla="*/ 4400550 w 5689600"/>
              <a:gd name="connsiteY25" fmla="*/ 120650 h 2057400"/>
              <a:gd name="connsiteX26" fmla="*/ 3702050 w 5689600"/>
              <a:gd name="connsiteY26" fmla="*/ 209550 h 2057400"/>
              <a:gd name="connsiteX27" fmla="*/ 3663950 w 5689600"/>
              <a:gd name="connsiteY27" fmla="*/ 260350 h 2057400"/>
              <a:gd name="connsiteX28" fmla="*/ 3638550 w 5689600"/>
              <a:gd name="connsiteY28" fmla="*/ 361950 h 2057400"/>
              <a:gd name="connsiteX29" fmla="*/ 3600450 w 5689600"/>
              <a:gd name="connsiteY29" fmla="*/ 463550 h 2057400"/>
              <a:gd name="connsiteX30" fmla="*/ 3632200 w 5689600"/>
              <a:gd name="connsiteY30" fmla="*/ 628650 h 2057400"/>
              <a:gd name="connsiteX31" fmla="*/ 3683000 w 5689600"/>
              <a:gd name="connsiteY31" fmla="*/ 717550 h 2057400"/>
              <a:gd name="connsiteX32" fmla="*/ 3759200 w 5689600"/>
              <a:gd name="connsiteY32" fmla="*/ 755650 h 2057400"/>
              <a:gd name="connsiteX33" fmla="*/ 3784600 w 5689600"/>
              <a:gd name="connsiteY33" fmla="*/ 889000 h 2057400"/>
              <a:gd name="connsiteX34" fmla="*/ 2863850 w 5689600"/>
              <a:gd name="connsiteY34" fmla="*/ 1073150 h 2057400"/>
              <a:gd name="connsiteX35" fmla="*/ 2882900 w 5689600"/>
              <a:gd name="connsiteY35" fmla="*/ 933450 h 2057400"/>
              <a:gd name="connsiteX36" fmla="*/ 2959100 w 5689600"/>
              <a:gd name="connsiteY36" fmla="*/ 908050 h 2057400"/>
              <a:gd name="connsiteX37" fmla="*/ 3035300 w 5689600"/>
              <a:gd name="connsiteY37" fmla="*/ 806450 h 2057400"/>
              <a:gd name="connsiteX38" fmla="*/ 3009900 w 5689600"/>
              <a:gd name="connsiteY38" fmla="*/ 679450 h 2057400"/>
              <a:gd name="connsiteX39" fmla="*/ 2965450 w 5689600"/>
              <a:gd name="connsiteY39" fmla="*/ 514350 h 2057400"/>
              <a:gd name="connsiteX40" fmla="*/ 2851150 w 5689600"/>
              <a:gd name="connsiteY40" fmla="*/ 43815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689600" h="2057400">
                <a:moveTo>
                  <a:pt x="2851150" y="438150"/>
                </a:moveTo>
                <a:lnTo>
                  <a:pt x="1993900" y="558800"/>
                </a:lnTo>
                <a:lnTo>
                  <a:pt x="1943100" y="292100"/>
                </a:lnTo>
                <a:lnTo>
                  <a:pt x="1790700" y="76200"/>
                </a:lnTo>
                <a:lnTo>
                  <a:pt x="1111250" y="158750"/>
                </a:lnTo>
                <a:lnTo>
                  <a:pt x="1066800" y="196850"/>
                </a:lnTo>
                <a:lnTo>
                  <a:pt x="755650" y="241300"/>
                </a:lnTo>
                <a:lnTo>
                  <a:pt x="654050" y="304800"/>
                </a:lnTo>
                <a:lnTo>
                  <a:pt x="114300" y="431800"/>
                </a:lnTo>
                <a:lnTo>
                  <a:pt x="0" y="660400"/>
                </a:lnTo>
                <a:lnTo>
                  <a:pt x="44450" y="1054100"/>
                </a:lnTo>
                <a:lnTo>
                  <a:pt x="304800" y="1816100"/>
                </a:lnTo>
                <a:lnTo>
                  <a:pt x="457200" y="1765300"/>
                </a:lnTo>
                <a:lnTo>
                  <a:pt x="400050" y="1917700"/>
                </a:lnTo>
                <a:lnTo>
                  <a:pt x="457200" y="2057400"/>
                </a:lnTo>
                <a:lnTo>
                  <a:pt x="5575300" y="1028700"/>
                </a:lnTo>
                <a:lnTo>
                  <a:pt x="5568950" y="927100"/>
                </a:lnTo>
                <a:lnTo>
                  <a:pt x="5276850" y="666750"/>
                </a:lnTo>
                <a:lnTo>
                  <a:pt x="5689600" y="565150"/>
                </a:lnTo>
                <a:lnTo>
                  <a:pt x="5664200" y="254000"/>
                </a:lnTo>
                <a:lnTo>
                  <a:pt x="5594350" y="107950"/>
                </a:lnTo>
                <a:lnTo>
                  <a:pt x="5511800" y="57150"/>
                </a:lnTo>
                <a:lnTo>
                  <a:pt x="5416550" y="0"/>
                </a:lnTo>
                <a:lnTo>
                  <a:pt x="4584700" y="184150"/>
                </a:lnTo>
                <a:lnTo>
                  <a:pt x="4502150" y="222250"/>
                </a:lnTo>
                <a:lnTo>
                  <a:pt x="4400550" y="120650"/>
                </a:lnTo>
                <a:lnTo>
                  <a:pt x="3702050" y="209550"/>
                </a:lnTo>
                <a:lnTo>
                  <a:pt x="3663950" y="260350"/>
                </a:lnTo>
                <a:lnTo>
                  <a:pt x="3638550" y="361950"/>
                </a:lnTo>
                <a:lnTo>
                  <a:pt x="3600450" y="463550"/>
                </a:lnTo>
                <a:lnTo>
                  <a:pt x="3632200" y="628650"/>
                </a:lnTo>
                <a:lnTo>
                  <a:pt x="3683000" y="717550"/>
                </a:lnTo>
                <a:lnTo>
                  <a:pt x="3759200" y="755650"/>
                </a:lnTo>
                <a:lnTo>
                  <a:pt x="3784600" y="889000"/>
                </a:lnTo>
                <a:lnTo>
                  <a:pt x="2863850" y="1073150"/>
                </a:lnTo>
                <a:lnTo>
                  <a:pt x="2882900" y="933450"/>
                </a:lnTo>
                <a:lnTo>
                  <a:pt x="2959100" y="908050"/>
                </a:lnTo>
                <a:lnTo>
                  <a:pt x="3035300" y="806450"/>
                </a:lnTo>
                <a:lnTo>
                  <a:pt x="3009900" y="679450"/>
                </a:lnTo>
                <a:lnTo>
                  <a:pt x="2965450" y="514350"/>
                </a:lnTo>
                <a:lnTo>
                  <a:pt x="2851150" y="43815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CEB3BB-72F2-CE27-6864-0CADA3E19CD3}"/>
              </a:ext>
            </a:extLst>
          </p:cNvPr>
          <p:cNvSpPr/>
          <p:nvPr/>
        </p:nvSpPr>
        <p:spPr>
          <a:xfrm>
            <a:off x="8261350" y="1301646"/>
            <a:ext cx="1765300" cy="742950"/>
          </a:xfrm>
          <a:custGeom>
            <a:avLst/>
            <a:gdLst>
              <a:gd name="connsiteX0" fmla="*/ 965200 w 1765300"/>
              <a:gd name="connsiteY0" fmla="*/ 457200 h 742950"/>
              <a:gd name="connsiteX1" fmla="*/ 127000 w 1765300"/>
              <a:gd name="connsiteY1" fmla="*/ 590550 h 742950"/>
              <a:gd name="connsiteX2" fmla="*/ 82550 w 1765300"/>
              <a:gd name="connsiteY2" fmla="*/ 476250 h 742950"/>
              <a:gd name="connsiteX3" fmla="*/ 0 w 1765300"/>
              <a:gd name="connsiteY3" fmla="*/ 196850 h 742950"/>
              <a:gd name="connsiteX4" fmla="*/ 127000 w 1765300"/>
              <a:gd name="connsiteY4" fmla="*/ 6350 h 742950"/>
              <a:gd name="connsiteX5" fmla="*/ 1123950 w 1765300"/>
              <a:gd name="connsiteY5" fmla="*/ 0 h 742950"/>
              <a:gd name="connsiteX6" fmla="*/ 1358900 w 1765300"/>
              <a:gd name="connsiteY6" fmla="*/ 31750 h 742950"/>
              <a:gd name="connsiteX7" fmla="*/ 1384300 w 1765300"/>
              <a:gd name="connsiteY7" fmla="*/ 222250 h 742950"/>
              <a:gd name="connsiteX8" fmla="*/ 1682750 w 1765300"/>
              <a:gd name="connsiteY8" fmla="*/ 228600 h 742950"/>
              <a:gd name="connsiteX9" fmla="*/ 1765300 w 1765300"/>
              <a:gd name="connsiteY9" fmla="*/ 241300 h 742950"/>
              <a:gd name="connsiteX10" fmla="*/ 1758950 w 1765300"/>
              <a:gd name="connsiteY10" fmla="*/ 546100 h 742950"/>
              <a:gd name="connsiteX11" fmla="*/ 1758950 w 1765300"/>
              <a:gd name="connsiteY11" fmla="*/ 546100 h 742950"/>
              <a:gd name="connsiteX12" fmla="*/ 1422400 w 1765300"/>
              <a:gd name="connsiteY12" fmla="*/ 552450 h 742950"/>
              <a:gd name="connsiteX13" fmla="*/ 1371600 w 1765300"/>
              <a:gd name="connsiteY13" fmla="*/ 539750 h 742950"/>
              <a:gd name="connsiteX14" fmla="*/ 1358900 w 1765300"/>
              <a:gd name="connsiteY14" fmla="*/ 742950 h 742950"/>
              <a:gd name="connsiteX15" fmla="*/ 1282700 w 1765300"/>
              <a:gd name="connsiteY15" fmla="*/ 736600 h 742950"/>
              <a:gd name="connsiteX16" fmla="*/ 1212850 w 1765300"/>
              <a:gd name="connsiteY16" fmla="*/ 609600 h 742950"/>
              <a:gd name="connsiteX17" fmla="*/ 1123950 w 1765300"/>
              <a:gd name="connsiteY17" fmla="*/ 609600 h 742950"/>
              <a:gd name="connsiteX18" fmla="*/ 1066800 w 1765300"/>
              <a:gd name="connsiteY18" fmla="*/ 501650 h 742950"/>
              <a:gd name="connsiteX19" fmla="*/ 965200 w 1765300"/>
              <a:gd name="connsiteY19" fmla="*/ 45720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65300" h="742950">
                <a:moveTo>
                  <a:pt x="965200" y="457200"/>
                </a:moveTo>
                <a:lnTo>
                  <a:pt x="127000" y="590550"/>
                </a:lnTo>
                <a:lnTo>
                  <a:pt x="82550" y="476250"/>
                </a:lnTo>
                <a:lnTo>
                  <a:pt x="0" y="196850"/>
                </a:lnTo>
                <a:lnTo>
                  <a:pt x="127000" y="6350"/>
                </a:lnTo>
                <a:lnTo>
                  <a:pt x="1123950" y="0"/>
                </a:lnTo>
                <a:lnTo>
                  <a:pt x="1358900" y="31750"/>
                </a:lnTo>
                <a:lnTo>
                  <a:pt x="1384300" y="222250"/>
                </a:lnTo>
                <a:lnTo>
                  <a:pt x="1682750" y="228600"/>
                </a:lnTo>
                <a:lnTo>
                  <a:pt x="1765300" y="241300"/>
                </a:lnTo>
                <a:lnTo>
                  <a:pt x="1758950" y="546100"/>
                </a:lnTo>
                <a:lnTo>
                  <a:pt x="1758950" y="546100"/>
                </a:lnTo>
                <a:lnTo>
                  <a:pt x="1422400" y="552450"/>
                </a:lnTo>
                <a:lnTo>
                  <a:pt x="1371600" y="539750"/>
                </a:lnTo>
                <a:lnTo>
                  <a:pt x="1358900" y="742950"/>
                </a:lnTo>
                <a:lnTo>
                  <a:pt x="1282700" y="736600"/>
                </a:lnTo>
                <a:lnTo>
                  <a:pt x="1212850" y="609600"/>
                </a:lnTo>
                <a:lnTo>
                  <a:pt x="1123950" y="609600"/>
                </a:lnTo>
                <a:lnTo>
                  <a:pt x="1066800" y="501650"/>
                </a:lnTo>
                <a:lnTo>
                  <a:pt x="965200" y="457200"/>
                </a:lnTo>
                <a:close/>
              </a:path>
            </a:pathLst>
          </a:cu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BB4C85-4D47-D74C-1C55-55228818ECDD}"/>
              </a:ext>
            </a:extLst>
          </p:cNvPr>
          <p:cNvGrpSpPr/>
          <p:nvPr/>
        </p:nvGrpSpPr>
        <p:grpSpPr>
          <a:xfrm>
            <a:off x="6771346" y="3506417"/>
            <a:ext cx="3721534" cy="3326081"/>
            <a:chOff x="6771346" y="3506417"/>
            <a:chExt cx="3721534" cy="3326081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1D6238ED-1C97-17F6-4A80-D66DD23F8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8319" y="3506417"/>
              <a:ext cx="2494561" cy="332608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46CAB64-21EF-D2A5-054B-CE153BE21949}"/>
                </a:ext>
              </a:extLst>
            </p:cNvPr>
            <p:cNvGrpSpPr/>
            <p:nvPr/>
          </p:nvGrpSpPr>
          <p:grpSpPr>
            <a:xfrm>
              <a:off x="6771346" y="3866840"/>
              <a:ext cx="2372654" cy="461665"/>
              <a:chOff x="6771346" y="3866840"/>
              <a:chExt cx="2372654" cy="461665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F138CA38-BA47-A7EE-027B-D94072FCBABB}"/>
                  </a:ext>
                </a:extLst>
              </p:cNvPr>
              <p:cNvCxnSpPr/>
              <p:nvPr/>
            </p:nvCxnSpPr>
            <p:spPr>
              <a:xfrm flipV="1">
                <a:off x="8008384" y="4009933"/>
                <a:ext cx="1135616" cy="77675"/>
              </a:xfrm>
              <a:prstGeom prst="straightConnector1">
                <a:avLst/>
              </a:prstGeom>
              <a:ln w="63500" cap="rnd">
                <a:solidFill>
                  <a:schemeClr val="bg1"/>
                </a:solidFill>
                <a:round/>
                <a:tailEnd type="triangle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AF2342-A824-12C1-5AB2-C337F82D1C6F}"/>
                  </a:ext>
                </a:extLst>
              </p:cNvPr>
              <p:cNvSpPr txBox="1"/>
              <p:nvPr/>
            </p:nvSpPr>
            <p:spPr>
              <a:xfrm>
                <a:off x="6771346" y="3866840"/>
                <a:ext cx="1741182" cy="46166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SAFS Lens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1349823-E9FC-A85F-296D-457CFE33B7D3}"/>
                </a:ext>
              </a:extLst>
            </p:cNvPr>
            <p:cNvGrpSpPr/>
            <p:nvPr/>
          </p:nvGrpSpPr>
          <p:grpSpPr>
            <a:xfrm>
              <a:off x="6967714" y="5293055"/>
              <a:ext cx="1890230" cy="461665"/>
              <a:chOff x="6967714" y="5293055"/>
              <a:chExt cx="1890230" cy="461665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5139A134-4D7C-7488-B57A-A7B18303152D}"/>
                  </a:ext>
                </a:extLst>
              </p:cNvPr>
              <p:cNvCxnSpPr/>
              <p:nvPr/>
            </p:nvCxnSpPr>
            <p:spPr>
              <a:xfrm flipV="1">
                <a:off x="7722328" y="5478679"/>
                <a:ext cx="1135616" cy="77675"/>
              </a:xfrm>
              <a:prstGeom prst="straightConnector1">
                <a:avLst/>
              </a:prstGeom>
              <a:ln w="63500" cap="rnd">
                <a:solidFill>
                  <a:schemeClr val="bg1"/>
                </a:solidFill>
                <a:round/>
                <a:tailEnd type="triangle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3DEF01-5C58-8BD8-4CE4-45809FDF86B1}"/>
                  </a:ext>
                </a:extLst>
              </p:cNvPr>
              <p:cNvSpPr txBox="1"/>
              <p:nvPr/>
            </p:nvSpPr>
            <p:spPr>
              <a:xfrm>
                <a:off x="6967714" y="5293055"/>
                <a:ext cx="1040670" cy="46166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Cavity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13CCAC2-E3A3-8F00-6D2F-BDF8BBD68FFC}"/>
                </a:ext>
              </a:extLst>
            </p:cNvPr>
            <p:cNvGrpSpPr/>
            <p:nvPr/>
          </p:nvGrpSpPr>
          <p:grpSpPr>
            <a:xfrm>
              <a:off x="7285554" y="5876510"/>
              <a:ext cx="1848381" cy="828211"/>
              <a:chOff x="7285554" y="5876510"/>
              <a:chExt cx="1848381" cy="828211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91315C61-18A4-33F0-7166-2644AA9ADF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61350" y="5876510"/>
                <a:ext cx="872585" cy="659966"/>
              </a:xfrm>
              <a:prstGeom prst="straightConnector1">
                <a:avLst/>
              </a:prstGeom>
              <a:ln w="63500" cap="rnd">
                <a:solidFill>
                  <a:schemeClr val="bg1"/>
                </a:solidFill>
                <a:round/>
                <a:tailEnd type="triangle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AFCD4E-6816-EB58-9549-343BDD5EF6D6}"/>
                  </a:ext>
                </a:extLst>
              </p:cNvPr>
              <p:cNvSpPr txBox="1"/>
              <p:nvPr/>
            </p:nvSpPr>
            <p:spPr>
              <a:xfrm>
                <a:off x="7285554" y="6243056"/>
                <a:ext cx="1348446" cy="46166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Injectors</a:t>
                </a:r>
              </a:p>
            </p:txBody>
          </p:sp>
        </p:grpSp>
      </p:grp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FC505F6-79E8-17B6-2413-7C8B6B34E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7046"/>
            <a:ext cx="6554521" cy="549020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OH PLIF</a:t>
            </a:r>
          </a:p>
          <a:p>
            <a:pPr lvl="1"/>
            <a:r>
              <a:rPr lang="en-US" dirty="0"/>
              <a:t>20 Hz acquisition</a:t>
            </a:r>
          </a:p>
          <a:p>
            <a:pPr lvl="1"/>
            <a:r>
              <a:rPr lang="en-US" dirty="0"/>
              <a:t>Q</a:t>
            </a:r>
            <a:r>
              <a:rPr lang="en-US" baseline="-25000" dirty="0"/>
              <a:t>1</a:t>
            </a:r>
            <a:r>
              <a:rPr lang="en-US" dirty="0"/>
              <a:t>(8) transition A</a:t>
            </a:r>
            <a:r>
              <a:rPr lang="en-US" baseline="30000" dirty="0"/>
              <a:t>2</a:t>
            </a:r>
            <a:r>
              <a:rPr lang="en-US" dirty="0"/>
              <a:t>Σ</a:t>
            </a:r>
            <a:r>
              <a:rPr lang="en-US" baseline="30000" dirty="0"/>
              <a:t>+</a:t>
            </a:r>
            <a:r>
              <a:rPr lang="en-US" dirty="0"/>
              <a:t> → X</a:t>
            </a:r>
            <a:r>
              <a:rPr lang="en-US" baseline="30000" dirty="0"/>
              <a:t>2</a:t>
            </a:r>
            <a:r>
              <a:rPr lang="en-US" dirty="0"/>
              <a:t>Π(1,0) band of OH</a:t>
            </a:r>
          </a:p>
          <a:p>
            <a:pPr lvl="1"/>
            <a:r>
              <a:rPr lang="en-US" dirty="0"/>
              <a:t>PI-MAX4 1024i </a:t>
            </a:r>
            <a:r>
              <a:rPr lang="en-US" dirty="0" err="1"/>
              <a:t>iCCD</a:t>
            </a:r>
            <a:r>
              <a:rPr lang="en-US" dirty="0"/>
              <a:t> camera</a:t>
            </a:r>
          </a:p>
          <a:p>
            <a:pPr lvl="1"/>
            <a:endParaRPr lang="en-US" dirty="0"/>
          </a:p>
          <a:p>
            <a:r>
              <a:rPr lang="en-US" dirty="0"/>
              <a:t>SAFS</a:t>
            </a:r>
          </a:p>
          <a:p>
            <a:pPr lvl="1"/>
            <a:r>
              <a:rPr lang="en-US" dirty="0"/>
              <a:t>110 kHz acquisition</a:t>
            </a:r>
          </a:p>
          <a:p>
            <a:pPr lvl="1"/>
            <a:r>
              <a:rPr lang="en-US" dirty="0" err="1"/>
              <a:t>Cavitar</a:t>
            </a:r>
            <a:r>
              <a:rPr lang="en-US" dirty="0"/>
              <a:t> Cavilux HF 640 nm illumination</a:t>
            </a:r>
          </a:p>
          <a:p>
            <a:pPr lvl="1"/>
            <a:r>
              <a:rPr lang="en-US" dirty="0"/>
              <a:t>Phantom TMX 7510 CMOS camera</a:t>
            </a:r>
          </a:p>
          <a:p>
            <a:pPr lvl="1"/>
            <a:endParaRPr lang="en-US" dirty="0"/>
          </a:p>
          <a:p>
            <a:r>
              <a:rPr lang="en-US" dirty="0"/>
              <a:t>OH PLIF and SAFS Imaging Translation System</a:t>
            </a:r>
          </a:p>
          <a:p>
            <a:pPr lvl="1"/>
            <a:r>
              <a:rPr lang="en-US" dirty="0"/>
              <a:t>3-axis translation stage with optical rails</a:t>
            </a:r>
          </a:p>
          <a:p>
            <a:pPr lvl="1"/>
            <a:r>
              <a:rPr lang="en-US" dirty="0"/>
              <a:t>Visualization of </a:t>
            </a:r>
            <a:r>
              <a:rPr lang="en-US" dirty="0">
                <a:solidFill>
                  <a:srgbClr val="FF0000"/>
                </a:solidFill>
              </a:rPr>
              <a:t>injection location</a:t>
            </a:r>
            <a:r>
              <a:rPr lang="en-US" dirty="0"/>
              <a:t>, </a:t>
            </a:r>
            <a:r>
              <a:rPr lang="en-US" dirty="0">
                <a:solidFill>
                  <a:srgbClr val="00B050"/>
                </a:solidFill>
              </a:rPr>
              <a:t>cavity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cavity ramp</a:t>
            </a:r>
          </a:p>
          <a:p>
            <a:pPr lvl="1"/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Flow</a:t>
            </a:r>
          </a:p>
          <a:p>
            <a:pPr lvl="1"/>
            <a:r>
              <a:rPr lang="en-US" dirty="0"/>
              <a:t>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4 </a:t>
            </a:r>
            <a:r>
              <a:rPr lang="en-US" dirty="0"/>
              <a:t>(ethylene) injection from B2 row of injectors</a:t>
            </a:r>
          </a:p>
          <a:p>
            <a:pPr lvl="1"/>
            <a:r>
              <a:rPr lang="en-US" dirty="0" err="1"/>
              <a:t>φ</a:t>
            </a:r>
            <a:r>
              <a:rPr lang="en-US" baseline="-25000" dirty="0" err="1"/>
              <a:t>G</a:t>
            </a:r>
            <a:r>
              <a:rPr lang="en-US" dirty="0"/>
              <a:t> = 0.18</a:t>
            </a:r>
          </a:p>
        </p:txBody>
      </p:sp>
    </p:spTree>
    <p:extLst>
      <p:ext uri="{BB962C8B-B14F-4D97-AF65-F5344CB8AC3E}">
        <p14:creationId xmlns:p14="http://schemas.microsoft.com/office/powerpoint/2010/main" val="399781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571E-91AB-2706-CC48-C1D189F6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Experimental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FD87A-1346-CF9B-3540-865EFA58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9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42CB83-3AD3-CF5D-D606-1B82E42C22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68"/>
          <a:stretch/>
        </p:blipFill>
        <p:spPr>
          <a:xfrm>
            <a:off x="6218854" y="1041717"/>
            <a:ext cx="5973146" cy="19373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982B59-3C9D-7D0A-F78B-F9B3977EC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725" y="3190416"/>
            <a:ext cx="3254963" cy="13771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792440-6D4C-5AB7-2F84-9A8BE46B9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126" y="4991054"/>
            <a:ext cx="5101390" cy="15458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01B9395-6C21-1343-C8B5-CDDB81D650FF}"/>
              </a:ext>
            </a:extLst>
          </p:cNvPr>
          <p:cNvSpPr txBox="1"/>
          <p:nvPr/>
        </p:nvSpPr>
        <p:spPr>
          <a:xfrm>
            <a:off x="9842101" y="3470112"/>
            <a:ext cx="1580882" cy="52322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OH PLIF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0DE6D76-2087-A8DF-FE49-72FFECAABDF3}"/>
              </a:ext>
            </a:extLst>
          </p:cNvPr>
          <p:cNvGrpSpPr/>
          <p:nvPr/>
        </p:nvGrpSpPr>
        <p:grpSpPr>
          <a:xfrm>
            <a:off x="6490725" y="3190416"/>
            <a:ext cx="3254963" cy="1258295"/>
            <a:chOff x="5888142" y="3453063"/>
            <a:chExt cx="3254963" cy="125829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4D3AD46-21B6-760A-F777-C44F60C98B06}"/>
                </a:ext>
              </a:extLst>
            </p:cNvPr>
            <p:cNvSpPr/>
            <p:nvPr/>
          </p:nvSpPr>
          <p:spPr>
            <a:xfrm>
              <a:off x="5888142" y="3453063"/>
              <a:ext cx="765321" cy="1258295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254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D7BCB17-B144-619D-5842-C628F631DABF}"/>
                </a:ext>
              </a:extLst>
            </p:cNvPr>
            <p:cNvSpPr/>
            <p:nvPr/>
          </p:nvSpPr>
          <p:spPr>
            <a:xfrm>
              <a:off x="6677684" y="3453063"/>
              <a:ext cx="1118779" cy="1258295"/>
            </a:xfrm>
            <a:prstGeom prst="rect">
              <a:avLst/>
            </a:prstGeom>
            <a:solidFill>
              <a:srgbClr val="00B050">
                <a:alpha val="50000"/>
              </a:srgbClr>
            </a:solidFill>
            <a:ln w="254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C480EDC-619D-26DA-2E0E-0A614147047B}"/>
                </a:ext>
              </a:extLst>
            </p:cNvPr>
            <p:cNvSpPr/>
            <p:nvPr/>
          </p:nvSpPr>
          <p:spPr>
            <a:xfrm>
              <a:off x="7820684" y="3453063"/>
              <a:ext cx="1322421" cy="1258295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  <a:ln w="2540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9FF96B0-CD39-7499-8E36-F439DB247830}"/>
              </a:ext>
            </a:extLst>
          </p:cNvPr>
          <p:cNvSpPr txBox="1"/>
          <p:nvPr/>
        </p:nvSpPr>
        <p:spPr>
          <a:xfrm>
            <a:off x="6397162" y="6106544"/>
            <a:ext cx="1120820" cy="52322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SAFS</a:t>
            </a:r>
          </a:p>
        </p:txBody>
      </p:sp>
      <p:sp>
        <p:nvSpPr>
          <p:cNvPr id="1024" name="Content Placeholder 2">
            <a:extLst>
              <a:ext uri="{FF2B5EF4-FFF2-40B4-BE49-F238E27FC236}">
                <a16:creationId xmlns:a16="http://schemas.microsoft.com/office/drawing/2014/main" id="{BC128BF1-C359-1071-5F71-EFD8BAD6F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7046"/>
            <a:ext cx="6554521" cy="549020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OH PLIF</a:t>
            </a:r>
          </a:p>
          <a:p>
            <a:pPr lvl="1"/>
            <a:r>
              <a:rPr lang="en-US" dirty="0"/>
              <a:t>20 Hz acquisition</a:t>
            </a:r>
          </a:p>
          <a:p>
            <a:pPr lvl="1"/>
            <a:r>
              <a:rPr lang="en-US" dirty="0"/>
              <a:t>Q</a:t>
            </a:r>
            <a:r>
              <a:rPr lang="en-US" baseline="-25000" dirty="0"/>
              <a:t>1</a:t>
            </a:r>
            <a:r>
              <a:rPr lang="en-US" dirty="0"/>
              <a:t>(8) transition A</a:t>
            </a:r>
            <a:r>
              <a:rPr lang="en-US" baseline="30000" dirty="0"/>
              <a:t>2</a:t>
            </a:r>
            <a:r>
              <a:rPr lang="en-US" dirty="0"/>
              <a:t>Σ</a:t>
            </a:r>
            <a:r>
              <a:rPr lang="en-US" baseline="30000" dirty="0"/>
              <a:t>+</a:t>
            </a:r>
            <a:r>
              <a:rPr lang="en-US" dirty="0"/>
              <a:t> → X</a:t>
            </a:r>
            <a:r>
              <a:rPr lang="en-US" baseline="30000" dirty="0"/>
              <a:t>2</a:t>
            </a:r>
            <a:r>
              <a:rPr lang="en-US" dirty="0"/>
              <a:t>Π(1,0) band of OH (283 nm)</a:t>
            </a:r>
          </a:p>
          <a:p>
            <a:pPr lvl="1"/>
            <a:r>
              <a:rPr lang="en-US" dirty="0"/>
              <a:t>PI-MAX4 1024i </a:t>
            </a:r>
            <a:r>
              <a:rPr lang="en-US" dirty="0" err="1"/>
              <a:t>iCCD</a:t>
            </a:r>
            <a:r>
              <a:rPr lang="en-US" dirty="0"/>
              <a:t> camera</a:t>
            </a:r>
          </a:p>
          <a:p>
            <a:pPr lvl="1"/>
            <a:endParaRPr lang="en-US" dirty="0"/>
          </a:p>
          <a:p>
            <a:r>
              <a:rPr lang="en-US" dirty="0"/>
              <a:t>SAFS</a:t>
            </a:r>
          </a:p>
          <a:p>
            <a:pPr lvl="1"/>
            <a:r>
              <a:rPr lang="en-US" dirty="0"/>
              <a:t>110 kHz acquisition</a:t>
            </a:r>
          </a:p>
          <a:p>
            <a:pPr lvl="1"/>
            <a:r>
              <a:rPr lang="en-US" dirty="0" err="1"/>
              <a:t>Cavitar</a:t>
            </a:r>
            <a:r>
              <a:rPr lang="en-US" dirty="0"/>
              <a:t> Cavilux HF 640 nm illumination</a:t>
            </a:r>
          </a:p>
          <a:p>
            <a:pPr lvl="1"/>
            <a:r>
              <a:rPr lang="en-US" dirty="0"/>
              <a:t>Phantom TMX 7510 CMOS camera</a:t>
            </a:r>
          </a:p>
          <a:p>
            <a:pPr lvl="1"/>
            <a:endParaRPr lang="en-US" dirty="0"/>
          </a:p>
          <a:p>
            <a:r>
              <a:rPr lang="en-US" dirty="0"/>
              <a:t>OH PLIF and SAFS Imaging Translation System</a:t>
            </a:r>
          </a:p>
          <a:p>
            <a:pPr lvl="1"/>
            <a:r>
              <a:rPr lang="en-US" dirty="0"/>
              <a:t>3-axis translation stage with optical rails</a:t>
            </a:r>
          </a:p>
          <a:p>
            <a:pPr lvl="1"/>
            <a:r>
              <a:rPr lang="en-US" dirty="0"/>
              <a:t>Visualization of </a:t>
            </a:r>
            <a:r>
              <a:rPr lang="en-US" dirty="0">
                <a:solidFill>
                  <a:srgbClr val="FF0000"/>
                </a:solidFill>
              </a:rPr>
              <a:t>injection location</a:t>
            </a:r>
            <a:r>
              <a:rPr lang="en-US" dirty="0"/>
              <a:t>, </a:t>
            </a:r>
            <a:r>
              <a:rPr lang="en-US" dirty="0">
                <a:solidFill>
                  <a:srgbClr val="00B050"/>
                </a:solidFill>
              </a:rPr>
              <a:t>cavity</a:t>
            </a:r>
            <a:r>
              <a:rPr lang="en-US" dirty="0"/>
              <a:t>, </a:t>
            </a:r>
            <a:r>
              <a:rPr lang="en-US" dirty="0">
                <a:solidFill>
                  <a:srgbClr val="00B0F0"/>
                </a:solidFill>
              </a:rPr>
              <a:t>cavity ramp</a:t>
            </a:r>
          </a:p>
          <a:p>
            <a:pPr lvl="1"/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Flow</a:t>
            </a:r>
          </a:p>
          <a:p>
            <a:pPr lvl="1"/>
            <a:r>
              <a:rPr lang="en-US" dirty="0"/>
              <a:t>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4 </a:t>
            </a:r>
            <a:r>
              <a:rPr lang="en-US" dirty="0"/>
              <a:t>(ethylene) injection from B2 row of injectors</a:t>
            </a:r>
          </a:p>
          <a:p>
            <a:pPr lvl="1"/>
            <a:r>
              <a:rPr lang="en-US" dirty="0" err="1"/>
              <a:t>φ</a:t>
            </a:r>
            <a:r>
              <a:rPr lang="en-US" baseline="-25000" dirty="0" err="1"/>
              <a:t>G</a:t>
            </a:r>
            <a:r>
              <a:rPr lang="en-US" dirty="0"/>
              <a:t> = 0.18</a:t>
            </a:r>
          </a:p>
        </p:txBody>
      </p:sp>
    </p:spTree>
    <p:extLst>
      <p:ext uri="{BB962C8B-B14F-4D97-AF65-F5344CB8AC3E}">
        <p14:creationId xmlns:p14="http://schemas.microsoft.com/office/powerpoint/2010/main" val="365502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3DD914C-74FA-6AA5-549B-EDAFD2CAB51F}"/>
              </a:ext>
            </a:extLst>
          </p:cNvPr>
          <p:cNvGrpSpPr/>
          <p:nvPr/>
        </p:nvGrpSpPr>
        <p:grpSpPr>
          <a:xfrm>
            <a:off x="33481" y="746024"/>
            <a:ext cx="8699205" cy="3117849"/>
            <a:chOff x="33481" y="782120"/>
            <a:chExt cx="8699205" cy="31178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77303F-8ACF-F0D5-5957-51CC694AC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81" y="1043730"/>
              <a:ext cx="8699205" cy="285623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2952ED-C171-8C38-B753-A2F72143CA3F}"/>
                </a:ext>
              </a:extLst>
            </p:cNvPr>
            <p:cNvSpPr txBox="1"/>
            <p:nvPr/>
          </p:nvSpPr>
          <p:spPr>
            <a:xfrm>
              <a:off x="4782810" y="782120"/>
              <a:ext cx="3267113" cy="523220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Fuel-Off, Flame-Off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B60D34-82F4-CD2F-F879-D61641DB6E88}"/>
              </a:ext>
            </a:extLst>
          </p:cNvPr>
          <p:cNvGrpSpPr/>
          <p:nvPr/>
        </p:nvGrpSpPr>
        <p:grpSpPr>
          <a:xfrm>
            <a:off x="2695074" y="3850803"/>
            <a:ext cx="9404684" cy="2966452"/>
            <a:chOff x="2695074" y="3850803"/>
            <a:chExt cx="9404684" cy="29664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F244DC6-CC5E-45F9-3DC4-FB328EEA5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5074" y="3956664"/>
              <a:ext cx="9404684" cy="286059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D6E0CDF-AE72-9B6F-5DDF-6287525E9FA7}"/>
                </a:ext>
              </a:extLst>
            </p:cNvPr>
            <p:cNvSpPr txBox="1"/>
            <p:nvPr/>
          </p:nvSpPr>
          <p:spPr>
            <a:xfrm>
              <a:off x="8804177" y="3850803"/>
              <a:ext cx="3275192" cy="523220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Fuel-On, Flame-Off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8936F8A-EEA1-8655-2245-036232A25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1" y="1007634"/>
            <a:ext cx="8699205" cy="28837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777A5F-1055-12B1-D488-4090D30B5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583" y="3927516"/>
            <a:ext cx="9476175" cy="29683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3E842F-1ED7-DEE5-513B-98FDED560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F9D338-A8F4-8E82-5202-7187335D6995}"/>
              </a:ext>
            </a:extLst>
          </p:cNvPr>
          <p:cNvSpPr/>
          <p:nvPr/>
        </p:nvSpPr>
        <p:spPr>
          <a:xfrm>
            <a:off x="2502567" y="3915920"/>
            <a:ext cx="9655951" cy="294207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FB914-1A41-379C-F936-B08F06BC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10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BA55855-7155-3BC5-B210-24533C6247BC}"/>
              </a:ext>
            </a:extLst>
          </p:cNvPr>
          <p:cNvGrpSpPr/>
          <p:nvPr/>
        </p:nvGrpSpPr>
        <p:grpSpPr>
          <a:xfrm>
            <a:off x="33481" y="1007634"/>
            <a:ext cx="8699205" cy="2893711"/>
            <a:chOff x="33481" y="1007634"/>
            <a:chExt cx="8699205" cy="289371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9E17667-7812-3CA6-6B63-3BC856CFEC6A}"/>
                </a:ext>
              </a:extLst>
            </p:cNvPr>
            <p:cNvSpPr/>
            <p:nvPr/>
          </p:nvSpPr>
          <p:spPr>
            <a:xfrm>
              <a:off x="33481" y="1007634"/>
              <a:ext cx="3660214" cy="2421366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  <a:ln w="254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A724142-1510-2846-E572-CB0B29F29F14}"/>
                </a:ext>
              </a:extLst>
            </p:cNvPr>
            <p:cNvSpPr/>
            <p:nvPr/>
          </p:nvSpPr>
          <p:spPr>
            <a:xfrm>
              <a:off x="2189746" y="1515978"/>
              <a:ext cx="3429001" cy="2385367"/>
            </a:xfrm>
            <a:prstGeom prst="rect">
              <a:avLst/>
            </a:prstGeom>
            <a:solidFill>
              <a:srgbClr val="00B050">
                <a:alpha val="30000"/>
              </a:srgbClr>
            </a:solidFill>
            <a:ln w="25400">
              <a:solidFill>
                <a:srgbClr val="00B05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8C03829-D610-ADCF-380E-0781588F23E8}"/>
                </a:ext>
              </a:extLst>
            </p:cNvPr>
            <p:cNvSpPr/>
            <p:nvPr/>
          </p:nvSpPr>
          <p:spPr>
            <a:xfrm>
              <a:off x="5072472" y="1515978"/>
              <a:ext cx="3660214" cy="2385367"/>
            </a:xfrm>
            <a:prstGeom prst="rect">
              <a:avLst/>
            </a:prstGeom>
            <a:solidFill>
              <a:srgbClr val="00B0F0">
                <a:alpha val="30000"/>
              </a:srgbClr>
            </a:solidFill>
            <a:ln w="25400">
              <a:solidFill>
                <a:srgbClr val="00B0F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023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366AED6-6D35-5617-F0F3-C0A538CA6AFE}"/>
              </a:ext>
            </a:extLst>
          </p:cNvPr>
          <p:cNvGrpSpPr/>
          <p:nvPr/>
        </p:nvGrpSpPr>
        <p:grpSpPr>
          <a:xfrm>
            <a:off x="52821" y="883075"/>
            <a:ext cx="9299448" cy="2960652"/>
            <a:chOff x="52821" y="931203"/>
            <a:chExt cx="9299448" cy="296065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E08C2AD-86DC-9B86-2451-EF0F526C2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821" y="1063273"/>
              <a:ext cx="9299448" cy="282858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F15D3E-1158-E8E1-CBCA-D613F97708E9}"/>
                </a:ext>
              </a:extLst>
            </p:cNvPr>
            <p:cNvSpPr txBox="1"/>
            <p:nvPr/>
          </p:nvSpPr>
          <p:spPr>
            <a:xfrm>
              <a:off x="5147278" y="931203"/>
              <a:ext cx="3275192" cy="523220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Fuel-On, Flame-Off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9647851-F6A4-565F-50F4-6FAC13CEB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448" y="942953"/>
            <a:ext cx="9473184" cy="29673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B6AFFE-2AB2-2DC8-D1FB-754D5123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B5586-54DB-2EA1-D467-6309797EE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16938"/>
            <a:ext cx="2743200" cy="365125"/>
          </a:xfrm>
        </p:spPr>
        <p:txBody>
          <a:bodyPr/>
          <a:lstStyle/>
          <a:p>
            <a:fld id="{CC074686-36DE-6C49-9D1D-64420A201A83}" type="slidenum">
              <a:rPr lang="en-US" smtClean="0"/>
              <a:t>11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597BEB-5137-E30A-EFBB-4479B7117AF6}"/>
              </a:ext>
            </a:extLst>
          </p:cNvPr>
          <p:cNvGrpSpPr/>
          <p:nvPr/>
        </p:nvGrpSpPr>
        <p:grpSpPr>
          <a:xfrm>
            <a:off x="1831703" y="3937964"/>
            <a:ext cx="10360297" cy="2862496"/>
            <a:chOff x="1769465" y="3932683"/>
            <a:chExt cx="10360297" cy="286249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E3D71AE-D0F9-1D2A-6FE3-CA4025DEB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18815" y="3932683"/>
              <a:ext cx="9410947" cy="286249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E10521-B8B7-8CF7-5B49-74971080E59C}"/>
                </a:ext>
              </a:extLst>
            </p:cNvPr>
            <p:cNvSpPr txBox="1"/>
            <p:nvPr/>
          </p:nvSpPr>
          <p:spPr>
            <a:xfrm>
              <a:off x="1769465" y="6156311"/>
              <a:ext cx="3283271" cy="523220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Fuel-On, Flame-On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1A51CDB-BE90-D18B-8B0D-4AC7043E0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9296" y="3842762"/>
            <a:ext cx="9473184" cy="30272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4888975-4299-C264-A80A-3BE55F7F2128}"/>
              </a:ext>
            </a:extLst>
          </p:cNvPr>
          <p:cNvSpPr/>
          <p:nvPr/>
        </p:nvSpPr>
        <p:spPr>
          <a:xfrm>
            <a:off x="754553" y="3884586"/>
            <a:ext cx="11437447" cy="293266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5030-0127-D901-DE97-B029EFED7E5A}"/>
              </a:ext>
            </a:extLst>
          </p:cNvPr>
          <p:cNvSpPr txBox="1"/>
          <p:nvPr/>
        </p:nvSpPr>
        <p:spPr>
          <a:xfrm>
            <a:off x="9421730" y="2555344"/>
            <a:ext cx="2693366" cy="707886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SAFS (110 kHz)</a:t>
            </a:r>
          </a:p>
          <a:p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Regions not time correlated</a:t>
            </a:r>
          </a:p>
        </p:txBody>
      </p:sp>
    </p:spTree>
    <p:extLst>
      <p:ext uri="{BB962C8B-B14F-4D97-AF65-F5344CB8AC3E}">
        <p14:creationId xmlns:p14="http://schemas.microsoft.com/office/powerpoint/2010/main" val="152242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F469-ACEC-BE59-4593-1DFFE427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Results: Fuel-On, Flame-On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C7C6-E712-9C67-9C72-BCB47BCBC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037B1-C463-D639-E70A-DBBCCD332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568" y="4344911"/>
            <a:ext cx="8165432" cy="24836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8E5374-4B42-7E82-0298-5AD47BCFBEBB}"/>
              </a:ext>
            </a:extLst>
          </p:cNvPr>
          <p:cNvSpPr txBox="1"/>
          <p:nvPr/>
        </p:nvSpPr>
        <p:spPr>
          <a:xfrm>
            <a:off x="585941" y="5186627"/>
            <a:ext cx="3005951" cy="80021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SAFS (110 kHz)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Regions not time correlated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F8ABE6-69CB-5DF1-B02A-0357A5DC4858}"/>
              </a:ext>
            </a:extLst>
          </p:cNvPr>
          <p:cNvGrpSpPr/>
          <p:nvPr/>
        </p:nvGrpSpPr>
        <p:grpSpPr>
          <a:xfrm>
            <a:off x="95367" y="1073276"/>
            <a:ext cx="6993050" cy="3145797"/>
            <a:chOff x="95367" y="1073277"/>
            <a:chExt cx="6243725" cy="280871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0F8473-1670-8A51-B347-AEC682FFF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294" y="1073277"/>
              <a:ext cx="6214633" cy="2796585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1F3152A-4365-FF59-59CF-6199AF384FC6}"/>
                </a:ext>
              </a:extLst>
            </p:cNvPr>
            <p:cNvSpPr/>
            <p:nvPr/>
          </p:nvSpPr>
          <p:spPr>
            <a:xfrm>
              <a:off x="95367" y="2849787"/>
              <a:ext cx="6243725" cy="1032206"/>
            </a:xfrm>
            <a:custGeom>
              <a:avLst/>
              <a:gdLst>
                <a:gd name="connsiteX0" fmla="*/ 6238115 w 6238115"/>
                <a:gd name="connsiteY0" fmla="*/ 319759 h 1032206"/>
                <a:gd name="connsiteX1" fmla="*/ 5233958 w 6238115"/>
                <a:gd name="connsiteY1" fmla="*/ 286100 h 1032206"/>
                <a:gd name="connsiteX2" fmla="*/ 3135887 w 6238115"/>
                <a:gd name="connsiteY2" fmla="*/ 1026596 h 1032206"/>
                <a:gd name="connsiteX3" fmla="*/ 2883445 w 6238115"/>
                <a:gd name="connsiteY3" fmla="*/ 1009766 h 1032206"/>
                <a:gd name="connsiteX4" fmla="*/ 252441 w 6238115"/>
                <a:gd name="connsiteY4" fmla="*/ 875131 h 1032206"/>
                <a:gd name="connsiteX5" fmla="*/ 241222 w 6238115"/>
                <a:gd name="connsiteY5" fmla="*/ 22439 h 1032206"/>
                <a:gd name="connsiteX6" fmla="*/ 0 w 6238115"/>
                <a:gd name="connsiteY6" fmla="*/ 0 h 1032206"/>
                <a:gd name="connsiteX7" fmla="*/ 5610 w 6238115"/>
                <a:gd name="connsiteY7" fmla="*/ 1026596 h 1032206"/>
                <a:gd name="connsiteX8" fmla="*/ 6238115 w 6238115"/>
                <a:gd name="connsiteY8" fmla="*/ 1032206 h 1032206"/>
                <a:gd name="connsiteX9" fmla="*/ 6238115 w 6238115"/>
                <a:gd name="connsiteY9" fmla="*/ 319759 h 1032206"/>
                <a:gd name="connsiteX0" fmla="*/ 6238115 w 6238115"/>
                <a:gd name="connsiteY0" fmla="*/ 319759 h 1032206"/>
                <a:gd name="connsiteX1" fmla="*/ 5233958 w 6238115"/>
                <a:gd name="connsiteY1" fmla="*/ 286100 h 1032206"/>
                <a:gd name="connsiteX2" fmla="*/ 3135887 w 6238115"/>
                <a:gd name="connsiteY2" fmla="*/ 1026596 h 1032206"/>
                <a:gd name="connsiteX3" fmla="*/ 2883445 w 6238115"/>
                <a:gd name="connsiteY3" fmla="*/ 1009766 h 1032206"/>
                <a:gd name="connsiteX4" fmla="*/ 252441 w 6238115"/>
                <a:gd name="connsiteY4" fmla="*/ 875131 h 1032206"/>
                <a:gd name="connsiteX5" fmla="*/ 241222 w 6238115"/>
                <a:gd name="connsiteY5" fmla="*/ 22439 h 1032206"/>
                <a:gd name="connsiteX6" fmla="*/ 0 w 6238115"/>
                <a:gd name="connsiteY6" fmla="*/ 0 h 1032206"/>
                <a:gd name="connsiteX7" fmla="*/ 0 w 6238115"/>
                <a:gd name="connsiteY7" fmla="*/ 1026596 h 1032206"/>
                <a:gd name="connsiteX8" fmla="*/ 6238115 w 6238115"/>
                <a:gd name="connsiteY8" fmla="*/ 1032206 h 1032206"/>
                <a:gd name="connsiteX9" fmla="*/ 6238115 w 6238115"/>
                <a:gd name="connsiteY9" fmla="*/ 319759 h 1032206"/>
                <a:gd name="connsiteX0" fmla="*/ 6243725 w 6243725"/>
                <a:gd name="connsiteY0" fmla="*/ 319759 h 1032206"/>
                <a:gd name="connsiteX1" fmla="*/ 5239568 w 6243725"/>
                <a:gd name="connsiteY1" fmla="*/ 286100 h 1032206"/>
                <a:gd name="connsiteX2" fmla="*/ 3141497 w 6243725"/>
                <a:gd name="connsiteY2" fmla="*/ 1026596 h 1032206"/>
                <a:gd name="connsiteX3" fmla="*/ 2889055 w 6243725"/>
                <a:gd name="connsiteY3" fmla="*/ 1009766 h 1032206"/>
                <a:gd name="connsiteX4" fmla="*/ 258051 w 6243725"/>
                <a:gd name="connsiteY4" fmla="*/ 875131 h 1032206"/>
                <a:gd name="connsiteX5" fmla="*/ 246832 w 6243725"/>
                <a:gd name="connsiteY5" fmla="*/ 22439 h 1032206"/>
                <a:gd name="connsiteX6" fmla="*/ 5610 w 6243725"/>
                <a:gd name="connsiteY6" fmla="*/ 0 h 1032206"/>
                <a:gd name="connsiteX7" fmla="*/ 0 w 6243725"/>
                <a:gd name="connsiteY7" fmla="*/ 1032206 h 1032206"/>
                <a:gd name="connsiteX8" fmla="*/ 6243725 w 6243725"/>
                <a:gd name="connsiteY8" fmla="*/ 1032206 h 1032206"/>
                <a:gd name="connsiteX9" fmla="*/ 6243725 w 6243725"/>
                <a:gd name="connsiteY9" fmla="*/ 319759 h 103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43725" h="1032206">
                  <a:moveTo>
                    <a:pt x="6243725" y="319759"/>
                  </a:moveTo>
                  <a:lnTo>
                    <a:pt x="5239568" y="286100"/>
                  </a:lnTo>
                  <a:lnTo>
                    <a:pt x="3141497" y="1026596"/>
                  </a:lnTo>
                  <a:lnTo>
                    <a:pt x="2889055" y="1009766"/>
                  </a:lnTo>
                  <a:lnTo>
                    <a:pt x="258051" y="875131"/>
                  </a:lnTo>
                  <a:lnTo>
                    <a:pt x="246832" y="22439"/>
                  </a:lnTo>
                  <a:lnTo>
                    <a:pt x="5610" y="0"/>
                  </a:lnTo>
                  <a:lnTo>
                    <a:pt x="0" y="1032206"/>
                  </a:lnTo>
                  <a:lnTo>
                    <a:pt x="6243725" y="1032206"/>
                  </a:lnTo>
                  <a:lnTo>
                    <a:pt x="6243725" y="3197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769C82-CE47-C283-DC64-A17D67745391}"/>
              </a:ext>
            </a:extLst>
          </p:cNvPr>
          <p:cNvGrpSpPr/>
          <p:nvPr/>
        </p:nvGrpSpPr>
        <p:grpSpPr>
          <a:xfrm>
            <a:off x="81743" y="1035189"/>
            <a:ext cx="6993049" cy="3132210"/>
            <a:chOff x="114325" y="1073276"/>
            <a:chExt cx="6993049" cy="313221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90BBB0-2982-FAC9-8AAD-EEDD40145FF8}"/>
                </a:ext>
              </a:extLst>
            </p:cNvPr>
            <p:cNvSpPr/>
            <p:nvPr/>
          </p:nvSpPr>
          <p:spPr>
            <a:xfrm>
              <a:off x="114325" y="1073276"/>
              <a:ext cx="1333356" cy="313221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92BD20-C5FF-810F-686A-3C227D82A72F}"/>
                </a:ext>
              </a:extLst>
            </p:cNvPr>
            <p:cNvSpPr/>
            <p:nvPr/>
          </p:nvSpPr>
          <p:spPr>
            <a:xfrm>
              <a:off x="1466639" y="1073276"/>
              <a:ext cx="2443624" cy="3132210"/>
            </a:xfrm>
            <a:prstGeom prst="rect">
              <a:avLst/>
            </a:prstGeom>
            <a:solidFill>
              <a:srgbClr val="00B050">
                <a:alpha val="40000"/>
              </a:srgbClr>
            </a:solidFill>
            <a:ln>
              <a:solidFill>
                <a:srgbClr val="00B05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2820F3-A9F2-ABF0-F292-548862333DEE}"/>
                </a:ext>
              </a:extLst>
            </p:cNvPr>
            <p:cNvSpPr/>
            <p:nvPr/>
          </p:nvSpPr>
          <p:spPr>
            <a:xfrm>
              <a:off x="3930311" y="1073276"/>
              <a:ext cx="3177063" cy="3132210"/>
            </a:xfrm>
            <a:prstGeom prst="rect">
              <a:avLst/>
            </a:prstGeom>
            <a:solidFill>
              <a:srgbClr val="00B0F0">
                <a:alpha val="40000"/>
              </a:srgbClr>
            </a:solidFill>
            <a:ln>
              <a:solidFill>
                <a:srgbClr val="00B0F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73A285A-34A6-05F9-EEA7-384649942D92}"/>
              </a:ext>
            </a:extLst>
          </p:cNvPr>
          <p:cNvSpPr txBox="1"/>
          <p:nvPr/>
        </p:nvSpPr>
        <p:spPr>
          <a:xfrm>
            <a:off x="7318843" y="1352028"/>
            <a:ext cx="2916183" cy="80021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OH PLIF (20 Hz)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Images not time correlated</a:t>
            </a:r>
          </a:p>
        </p:txBody>
      </p:sp>
    </p:spTree>
    <p:extLst>
      <p:ext uri="{BB962C8B-B14F-4D97-AF65-F5344CB8AC3E}">
        <p14:creationId xmlns:p14="http://schemas.microsoft.com/office/powerpoint/2010/main" val="3282458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F469-ACEC-BE59-4593-1DFFE427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Results: Dynamic Mode Decomposition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C7C6-E712-9C67-9C72-BCB47BCBC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037B1-C463-D639-E70A-DBBCCD332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407" y="841663"/>
            <a:ext cx="6355186" cy="19330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37E708-4E75-812E-D6D5-6F287F4A9A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14" t="3642" r="26400" b="10902"/>
          <a:stretch/>
        </p:blipFill>
        <p:spPr>
          <a:xfrm>
            <a:off x="61964" y="2927961"/>
            <a:ext cx="4029275" cy="2546105"/>
          </a:xfrm>
          <a:prstGeom prst="rect">
            <a:avLst/>
          </a:prstGeom>
          <a:ln w="254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562B93-D73A-6C8F-5A68-01DF109E00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87" t="3228" r="27134" b="8828"/>
          <a:stretch/>
        </p:blipFill>
        <p:spPr>
          <a:xfrm>
            <a:off x="4211743" y="4263052"/>
            <a:ext cx="3771066" cy="2554203"/>
          </a:xfrm>
          <a:prstGeom prst="rect">
            <a:avLst/>
          </a:prstGeom>
          <a:ln w="25400">
            <a:solidFill>
              <a:srgbClr val="00B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2574DE-294E-25FE-BB22-AD2767D384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374" t="3643" r="25374" b="10072"/>
          <a:stretch/>
        </p:blipFill>
        <p:spPr>
          <a:xfrm>
            <a:off x="8117151" y="2975503"/>
            <a:ext cx="4010680" cy="2482802"/>
          </a:xfrm>
          <a:prstGeom prst="rect">
            <a:avLst/>
          </a:prstGeom>
          <a:ln w="25400">
            <a:solidFill>
              <a:srgbClr val="009B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614CA3B-8D8D-DAC8-1B42-6A09913B75DD}"/>
              </a:ext>
            </a:extLst>
          </p:cNvPr>
          <p:cNvSpPr/>
          <p:nvPr/>
        </p:nvSpPr>
        <p:spPr>
          <a:xfrm>
            <a:off x="2918407" y="841663"/>
            <a:ext cx="2471740" cy="1613707"/>
          </a:xfrm>
          <a:prstGeom prst="rect">
            <a:avLst/>
          </a:prstGeom>
          <a:solidFill>
            <a:srgbClr val="FF0000">
              <a:alpha val="20000"/>
            </a:srgbClr>
          </a:solidFill>
          <a:ln w="254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8E5374-4B42-7E82-0298-5AD47BCFBEBB}"/>
              </a:ext>
            </a:extLst>
          </p:cNvPr>
          <p:cNvSpPr txBox="1"/>
          <p:nvPr/>
        </p:nvSpPr>
        <p:spPr>
          <a:xfrm>
            <a:off x="196119" y="1072303"/>
            <a:ext cx="1784463" cy="954107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Fuel-On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Flame-On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1FE455-EC70-A427-4A06-17031E70D2B8}"/>
              </a:ext>
            </a:extLst>
          </p:cNvPr>
          <p:cNvSpPr/>
          <p:nvPr/>
        </p:nvSpPr>
        <p:spPr>
          <a:xfrm>
            <a:off x="4633657" y="1169631"/>
            <a:ext cx="2809880" cy="1613707"/>
          </a:xfrm>
          <a:prstGeom prst="rect">
            <a:avLst/>
          </a:prstGeom>
          <a:solidFill>
            <a:srgbClr val="00B050">
              <a:alpha val="20000"/>
            </a:srgbClr>
          </a:solidFill>
          <a:ln w="25400"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649103-68E9-EFB6-6AAF-3305FFFBAD52}"/>
              </a:ext>
            </a:extLst>
          </p:cNvPr>
          <p:cNvSpPr/>
          <p:nvPr/>
        </p:nvSpPr>
        <p:spPr>
          <a:xfrm>
            <a:off x="6860873" y="1169631"/>
            <a:ext cx="2415523" cy="1613707"/>
          </a:xfrm>
          <a:prstGeom prst="rect">
            <a:avLst/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A4BB9642-6605-5A60-1D40-C2790C4BCE02}"/>
              </a:ext>
            </a:extLst>
          </p:cNvPr>
          <p:cNvSpPr/>
          <p:nvPr/>
        </p:nvSpPr>
        <p:spPr>
          <a:xfrm rot="2513059">
            <a:off x="2005172" y="2170818"/>
            <a:ext cx="910508" cy="658654"/>
          </a:xfrm>
          <a:prstGeom prst="downArrow">
            <a:avLst/>
          </a:prstGeom>
          <a:solidFill>
            <a:srgbClr val="FF0000">
              <a:alpha val="20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FA338240-9599-EFE2-1CB3-4B9D7222D8B9}"/>
              </a:ext>
            </a:extLst>
          </p:cNvPr>
          <p:cNvSpPr/>
          <p:nvPr/>
        </p:nvSpPr>
        <p:spPr>
          <a:xfrm rot="19300958" flipH="1">
            <a:off x="9283228" y="2162347"/>
            <a:ext cx="910508" cy="658654"/>
          </a:xfrm>
          <a:prstGeom prst="downArrow">
            <a:avLst/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8A9D91DC-C221-FB11-A159-9B73269EFE01}"/>
              </a:ext>
            </a:extLst>
          </p:cNvPr>
          <p:cNvSpPr/>
          <p:nvPr/>
        </p:nvSpPr>
        <p:spPr>
          <a:xfrm flipH="1">
            <a:off x="5761268" y="2854276"/>
            <a:ext cx="910508" cy="658654"/>
          </a:xfrm>
          <a:prstGeom prst="downArrow">
            <a:avLst/>
          </a:prstGeom>
          <a:solidFill>
            <a:srgbClr val="00B050">
              <a:alpha val="20000"/>
            </a:srgbClr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E481B1-9299-FC58-4FD2-12FB2A965641}"/>
              </a:ext>
            </a:extLst>
          </p:cNvPr>
          <p:cNvSpPr txBox="1"/>
          <p:nvPr/>
        </p:nvSpPr>
        <p:spPr>
          <a:xfrm>
            <a:off x="79895" y="5723580"/>
            <a:ext cx="2866490" cy="52322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Mode 7 @ 1 kHz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5B6FCF-23CB-A926-010D-C8E10429BB0D}"/>
              </a:ext>
            </a:extLst>
          </p:cNvPr>
          <p:cNvSpPr txBox="1"/>
          <p:nvPr/>
        </p:nvSpPr>
        <p:spPr>
          <a:xfrm>
            <a:off x="4510214" y="3626381"/>
            <a:ext cx="3366627" cy="52322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Mode 6 @ 15.6 kHz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F70882-60D8-872D-7ED1-54516B765FFB}"/>
              </a:ext>
            </a:extLst>
          </p:cNvPr>
          <p:cNvSpPr txBox="1"/>
          <p:nvPr/>
        </p:nvSpPr>
        <p:spPr>
          <a:xfrm>
            <a:off x="8545103" y="5540153"/>
            <a:ext cx="3567002" cy="52322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Mode 13 @ 19.0 kHz</a:t>
            </a:r>
          </a:p>
        </p:txBody>
      </p:sp>
    </p:spTree>
    <p:extLst>
      <p:ext uri="{BB962C8B-B14F-4D97-AF65-F5344CB8AC3E}">
        <p14:creationId xmlns:p14="http://schemas.microsoft.com/office/powerpoint/2010/main" val="68569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9B437-EC35-12BA-FE3A-CBC4791F3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5B52F-5599-0B95-C3C1-D6D6E26C7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1"/>
            <a:ext cx="6621441" cy="55639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Schlieren-Based Imaging at the University of Virginia Supersonic Combustion Facility (</a:t>
            </a:r>
            <a:r>
              <a:rPr lang="en-US" dirty="0" err="1"/>
              <a:t>UVaSCF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Benefits, challenges</a:t>
            </a:r>
          </a:p>
          <a:p>
            <a:r>
              <a:rPr lang="en-US" dirty="0"/>
              <a:t>Self-Aligned Focusing Schlieren (SAFS) for Flow Visualization at </a:t>
            </a:r>
            <a:r>
              <a:rPr lang="en-US" dirty="0" err="1"/>
              <a:t>UVaSCF</a:t>
            </a:r>
            <a:endParaRPr lang="en-US" dirty="0"/>
          </a:p>
          <a:p>
            <a:pPr lvl="1"/>
            <a:r>
              <a:rPr lang="en-US" dirty="0"/>
              <a:t>Working principle, advantages over standard focusing schlieren</a:t>
            </a:r>
          </a:p>
          <a:p>
            <a:r>
              <a:rPr lang="en-US" dirty="0"/>
              <a:t>Results</a:t>
            </a:r>
          </a:p>
          <a:p>
            <a:pPr lvl="1"/>
            <a:r>
              <a:rPr lang="en-US" dirty="0"/>
              <a:t>SAFS and OH PLIF</a:t>
            </a:r>
          </a:p>
          <a:p>
            <a:pPr lvl="1"/>
            <a:r>
              <a:rPr lang="en-US" dirty="0"/>
              <a:t>Mach 2 flow, </a:t>
            </a:r>
            <a:r>
              <a:rPr lang="en-US" dirty="0" err="1"/>
              <a:t>φ</a:t>
            </a:r>
            <a:r>
              <a:rPr lang="en-US" baseline="-25000" dirty="0" err="1"/>
              <a:t>G</a:t>
            </a:r>
            <a:r>
              <a:rPr lang="en-US" dirty="0"/>
              <a:t> = 0.18</a:t>
            </a:r>
          </a:p>
          <a:p>
            <a:pPr lvl="2"/>
            <a:r>
              <a:rPr lang="en-US" dirty="0"/>
              <a:t>Fuel-Off, Flame-Off</a:t>
            </a:r>
          </a:p>
          <a:p>
            <a:pPr lvl="2"/>
            <a:r>
              <a:rPr lang="en-US" dirty="0"/>
              <a:t>Fuel-On, Flame-Off</a:t>
            </a:r>
          </a:p>
          <a:p>
            <a:pPr lvl="2"/>
            <a:r>
              <a:rPr lang="en-US" dirty="0"/>
              <a:t>Fuel-On, Flame-On</a:t>
            </a:r>
          </a:p>
          <a:p>
            <a:pPr lvl="1"/>
            <a:r>
              <a:rPr lang="en-US" dirty="0"/>
              <a:t>SAFS modal analysis (Dynamic Mode Decomposition)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E79D8-03E7-B054-CA61-B5261CB69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62C0F7-E3BF-F477-55E6-3183DBA2C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358" y="1077970"/>
            <a:ext cx="4207042" cy="12761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296CF0-80F4-E535-3A9E-6E5112F96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542" y="2474532"/>
            <a:ext cx="4207042" cy="12761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0AB51B3-9486-E89F-C6B2-2F29D66981D3}"/>
              </a:ext>
            </a:extLst>
          </p:cNvPr>
          <p:cNvGrpSpPr/>
          <p:nvPr/>
        </p:nvGrpSpPr>
        <p:grpSpPr>
          <a:xfrm>
            <a:off x="6613357" y="3871094"/>
            <a:ext cx="2980944" cy="1341165"/>
            <a:chOff x="95365" y="1073277"/>
            <a:chExt cx="6242271" cy="280847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C5A73AD-482D-8E33-38B2-1BBAD3E92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294" y="1073277"/>
              <a:ext cx="6214633" cy="2796585"/>
            </a:xfrm>
            <a:prstGeom prst="rect">
              <a:avLst/>
            </a:prstGeom>
          </p:spPr>
        </p:pic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7BC9954-4C1D-C043-E187-C1AEFB7ADD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365" y="2849788"/>
              <a:ext cx="6242271" cy="1031967"/>
            </a:xfrm>
            <a:custGeom>
              <a:avLst/>
              <a:gdLst>
                <a:gd name="connsiteX0" fmla="*/ 6238115 w 6238115"/>
                <a:gd name="connsiteY0" fmla="*/ 319759 h 1032206"/>
                <a:gd name="connsiteX1" fmla="*/ 5233958 w 6238115"/>
                <a:gd name="connsiteY1" fmla="*/ 286100 h 1032206"/>
                <a:gd name="connsiteX2" fmla="*/ 3135887 w 6238115"/>
                <a:gd name="connsiteY2" fmla="*/ 1026596 h 1032206"/>
                <a:gd name="connsiteX3" fmla="*/ 2883445 w 6238115"/>
                <a:gd name="connsiteY3" fmla="*/ 1009766 h 1032206"/>
                <a:gd name="connsiteX4" fmla="*/ 252441 w 6238115"/>
                <a:gd name="connsiteY4" fmla="*/ 875131 h 1032206"/>
                <a:gd name="connsiteX5" fmla="*/ 241222 w 6238115"/>
                <a:gd name="connsiteY5" fmla="*/ 22439 h 1032206"/>
                <a:gd name="connsiteX6" fmla="*/ 0 w 6238115"/>
                <a:gd name="connsiteY6" fmla="*/ 0 h 1032206"/>
                <a:gd name="connsiteX7" fmla="*/ 5610 w 6238115"/>
                <a:gd name="connsiteY7" fmla="*/ 1026596 h 1032206"/>
                <a:gd name="connsiteX8" fmla="*/ 6238115 w 6238115"/>
                <a:gd name="connsiteY8" fmla="*/ 1032206 h 1032206"/>
                <a:gd name="connsiteX9" fmla="*/ 6238115 w 6238115"/>
                <a:gd name="connsiteY9" fmla="*/ 319759 h 1032206"/>
                <a:gd name="connsiteX0" fmla="*/ 6238115 w 6238115"/>
                <a:gd name="connsiteY0" fmla="*/ 319759 h 1032206"/>
                <a:gd name="connsiteX1" fmla="*/ 5233958 w 6238115"/>
                <a:gd name="connsiteY1" fmla="*/ 286100 h 1032206"/>
                <a:gd name="connsiteX2" fmla="*/ 3135887 w 6238115"/>
                <a:gd name="connsiteY2" fmla="*/ 1026596 h 1032206"/>
                <a:gd name="connsiteX3" fmla="*/ 2883445 w 6238115"/>
                <a:gd name="connsiteY3" fmla="*/ 1009766 h 1032206"/>
                <a:gd name="connsiteX4" fmla="*/ 252441 w 6238115"/>
                <a:gd name="connsiteY4" fmla="*/ 875131 h 1032206"/>
                <a:gd name="connsiteX5" fmla="*/ 241222 w 6238115"/>
                <a:gd name="connsiteY5" fmla="*/ 22439 h 1032206"/>
                <a:gd name="connsiteX6" fmla="*/ 0 w 6238115"/>
                <a:gd name="connsiteY6" fmla="*/ 0 h 1032206"/>
                <a:gd name="connsiteX7" fmla="*/ 0 w 6238115"/>
                <a:gd name="connsiteY7" fmla="*/ 1026596 h 1032206"/>
                <a:gd name="connsiteX8" fmla="*/ 6238115 w 6238115"/>
                <a:gd name="connsiteY8" fmla="*/ 1032206 h 1032206"/>
                <a:gd name="connsiteX9" fmla="*/ 6238115 w 6238115"/>
                <a:gd name="connsiteY9" fmla="*/ 319759 h 1032206"/>
                <a:gd name="connsiteX0" fmla="*/ 6243725 w 6243725"/>
                <a:gd name="connsiteY0" fmla="*/ 319759 h 1032206"/>
                <a:gd name="connsiteX1" fmla="*/ 5239568 w 6243725"/>
                <a:gd name="connsiteY1" fmla="*/ 286100 h 1032206"/>
                <a:gd name="connsiteX2" fmla="*/ 3141497 w 6243725"/>
                <a:gd name="connsiteY2" fmla="*/ 1026596 h 1032206"/>
                <a:gd name="connsiteX3" fmla="*/ 2889055 w 6243725"/>
                <a:gd name="connsiteY3" fmla="*/ 1009766 h 1032206"/>
                <a:gd name="connsiteX4" fmla="*/ 258051 w 6243725"/>
                <a:gd name="connsiteY4" fmla="*/ 875131 h 1032206"/>
                <a:gd name="connsiteX5" fmla="*/ 246832 w 6243725"/>
                <a:gd name="connsiteY5" fmla="*/ 22439 h 1032206"/>
                <a:gd name="connsiteX6" fmla="*/ 5610 w 6243725"/>
                <a:gd name="connsiteY6" fmla="*/ 0 h 1032206"/>
                <a:gd name="connsiteX7" fmla="*/ 0 w 6243725"/>
                <a:gd name="connsiteY7" fmla="*/ 1032206 h 1032206"/>
                <a:gd name="connsiteX8" fmla="*/ 6243725 w 6243725"/>
                <a:gd name="connsiteY8" fmla="*/ 1032206 h 1032206"/>
                <a:gd name="connsiteX9" fmla="*/ 6243725 w 6243725"/>
                <a:gd name="connsiteY9" fmla="*/ 319759 h 103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43725" h="1032206">
                  <a:moveTo>
                    <a:pt x="6243725" y="319759"/>
                  </a:moveTo>
                  <a:lnTo>
                    <a:pt x="5239568" y="286100"/>
                  </a:lnTo>
                  <a:lnTo>
                    <a:pt x="3141497" y="1026596"/>
                  </a:lnTo>
                  <a:lnTo>
                    <a:pt x="2889055" y="1009766"/>
                  </a:lnTo>
                  <a:lnTo>
                    <a:pt x="258051" y="875131"/>
                  </a:lnTo>
                  <a:lnTo>
                    <a:pt x="246832" y="22439"/>
                  </a:lnTo>
                  <a:lnTo>
                    <a:pt x="5610" y="0"/>
                  </a:lnTo>
                  <a:lnTo>
                    <a:pt x="0" y="1032206"/>
                  </a:lnTo>
                  <a:lnTo>
                    <a:pt x="6243725" y="1032206"/>
                  </a:lnTo>
                  <a:lnTo>
                    <a:pt x="6243725" y="3197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42CDD38-5542-56A8-56BD-DF59AF4C9F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374" t="3643" r="25374" b="10072"/>
          <a:stretch/>
        </p:blipFill>
        <p:spPr>
          <a:xfrm>
            <a:off x="9348535" y="5286014"/>
            <a:ext cx="2322203" cy="1437554"/>
          </a:xfrm>
          <a:prstGeom prst="rect">
            <a:avLst/>
          </a:prstGeom>
          <a:ln w="25400">
            <a:solidFill>
              <a:srgbClr val="009B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0441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A0E64-EA24-3377-1749-A43C81AD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Acknowledgements and 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DF386-A46A-6458-03B5-9A7A7BAD8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74686-36DE-6C49-9D1D-64420A201A83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26655F-7705-7EF8-2040-99AFB3E06071}"/>
              </a:ext>
            </a:extLst>
          </p:cNvPr>
          <p:cNvSpPr txBox="1"/>
          <p:nvPr/>
        </p:nvSpPr>
        <p:spPr>
          <a:xfrm>
            <a:off x="0" y="1331028"/>
            <a:ext cx="121920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Acknowledgements:</a:t>
            </a:r>
          </a:p>
          <a:p>
            <a:r>
              <a:rPr lang="en-US" sz="2400" dirty="0"/>
              <a:t>	</a:t>
            </a:r>
            <a:r>
              <a:rPr lang="en-US" sz="2800" i="1" dirty="0"/>
              <a:t>Transformational Tools and Technologies (T</a:t>
            </a:r>
            <a:r>
              <a:rPr lang="en-US" sz="2800" i="1" baseline="30000" dirty="0"/>
              <a:t>3</a:t>
            </a:r>
            <a:r>
              <a:rPr lang="en-US" sz="2800" i="1" dirty="0"/>
              <a:t>) Project</a:t>
            </a:r>
          </a:p>
          <a:p>
            <a:r>
              <a:rPr lang="en-US" sz="2000" i="1" dirty="0"/>
              <a:t>	</a:t>
            </a:r>
            <a:r>
              <a:rPr lang="en-US" sz="2800" i="1" dirty="0"/>
              <a:t>Hypersonic Technologies Project (HTP)</a:t>
            </a:r>
          </a:p>
          <a:p>
            <a:r>
              <a:rPr lang="en-US" sz="2800" i="1" dirty="0"/>
              <a:t>	Plume Surface Interaction (PSI) Project</a:t>
            </a:r>
            <a:endParaRPr lang="en-US" sz="2000" i="1" dirty="0"/>
          </a:p>
          <a:p>
            <a:r>
              <a:rPr lang="en-US" sz="2800" b="1" dirty="0"/>
              <a:t>References:</a:t>
            </a:r>
          </a:p>
          <a:p>
            <a:pPr marL="1371600" indent="-457200"/>
            <a:r>
              <a:rPr lang="en-US" sz="1600" dirty="0" err="1"/>
              <a:t>Kouchi</a:t>
            </a:r>
            <a:r>
              <a:rPr lang="en-US" sz="1600" dirty="0"/>
              <a:t>, T., </a:t>
            </a:r>
            <a:r>
              <a:rPr lang="en-US" sz="1600" dirty="0" err="1"/>
              <a:t>Goyne</a:t>
            </a:r>
            <a:r>
              <a:rPr lang="en-US" sz="1600" dirty="0"/>
              <a:t>, C.P., Rockwell, R.D. and McDaniel, J.C., “Focusing-schlieren visualization in a dual-mode scramjet,” Experiments in Fluids, 56, pp.1-14, 2015.</a:t>
            </a:r>
          </a:p>
          <a:p>
            <a:pPr marL="1371600" indent="-457200"/>
            <a:r>
              <a:rPr lang="en-US" sz="1600" dirty="0" err="1"/>
              <a:t>Kouchi</a:t>
            </a:r>
            <a:r>
              <a:rPr lang="en-US" sz="1600" dirty="0"/>
              <a:t>, T., </a:t>
            </a:r>
            <a:r>
              <a:rPr lang="en-US" sz="1600" dirty="0" err="1"/>
              <a:t>Goyne</a:t>
            </a:r>
            <a:r>
              <a:rPr lang="en-US" sz="1600" dirty="0"/>
              <a:t>, C., Rockwell, R., Reynolds, R., Krauss, R. and McDaniel, J., “Focusing-schlieren visualization in direct-connect dual-mode scramjet,” 18</a:t>
            </a:r>
            <a:r>
              <a:rPr lang="en-US" sz="1600" baseline="30000" dirty="0"/>
              <a:t>th</a:t>
            </a:r>
            <a:r>
              <a:rPr lang="en-US" sz="1600" dirty="0"/>
              <a:t> AIAA/3AF International Space Planes and Hypersonic Systems and Technologies Conference, AIAA Paper 2012-5834, 2012.</a:t>
            </a:r>
          </a:p>
          <a:p>
            <a:pPr marL="1371600" indent="-457200"/>
            <a:r>
              <a:rPr lang="en-US" sz="1600" dirty="0"/>
              <a:t>Bathel, B.F. and Weisberger, J.M., “Compact, self-aligned focusing schlieren system,” Optics Letters, 46(14), pp. 3328-3331, 2021.</a:t>
            </a:r>
          </a:p>
          <a:p>
            <a:pPr marL="1371600" indent="-457200"/>
            <a:r>
              <a:rPr lang="en-US" sz="1600" dirty="0"/>
              <a:t>Weisberger, J.M. and Bathel, B.F., “Single source/cutoff grid, self-aligned focusing schlieren system,” Exp. Fluids, 63, 2022.</a:t>
            </a:r>
          </a:p>
          <a:p>
            <a:pPr marL="457200" indent="-457200">
              <a:tabLst>
                <a:tab pos="0" algn="l"/>
              </a:tabLst>
            </a:pPr>
            <a:r>
              <a:rPr lang="en-US" sz="2800" b="1" dirty="0"/>
              <a:t>Patents:</a:t>
            </a:r>
          </a:p>
          <a:p>
            <a:pPr marL="1371600" indent="-457200">
              <a:tabLst>
                <a:tab pos="0" algn="l"/>
              </a:tabLst>
            </a:pPr>
            <a:r>
              <a:rPr lang="en-US" sz="1800" dirty="0"/>
              <a:t>Bathel, B.F. and Weisberger, J.M., “</a:t>
            </a:r>
            <a:r>
              <a:rPr lang="en-US" dirty="0"/>
              <a:t>Compact, self-aligned projection focusing schlieren method and system,” US Patent #11,650,151, 2023.</a:t>
            </a:r>
          </a:p>
        </p:txBody>
      </p:sp>
    </p:spTree>
    <p:extLst>
      <p:ext uri="{BB962C8B-B14F-4D97-AF65-F5344CB8AC3E}">
        <p14:creationId xmlns:p14="http://schemas.microsoft.com/office/powerpoint/2010/main" val="2544455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anch 2023.potx" id="{C0FDD27F-3155-4F5C-810C-0A7D3A685BD2}" vid="{AF559F09-77A7-4D52-9B20-89A53C4EE66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Branch 2023</Template>
  <TotalTime>11867</TotalTime>
  <Words>1103</Words>
  <Application>Microsoft Office PowerPoint</Application>
  <PresentationFormat>Widescreen</PresentationFormat>
  <Paragraphs>213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Self-Aligned Focusing Schlieren and OH Planar Laser-Induced Fluorescence Flow Visualization in a Dual-Mode Scramjet</vt:lpstr>
      <vt:lpstr>Presentation Overview</vt:lpstr>
      <vt:lpstr>Motivation</vt:lpstr>
      <vt:lpstr>Motivation</vt:lpstr>
      <vt:lpstr>Motivation</vt:lpstr>
      <vt:lpstr>Motivation</vt:lpstr>
      <vt:lpstr>Self-Aligned Focusing Schlieren</vt:lpstr>
      <vt:lpstr>Experimental Setup</vt:lpstr>
      <vt:lpstr>Experimental Setup</vt:lpstr>
      <vt:lpstr>Results</vt:lpstr>
      <vt:lpstr>Results</vt:lpstr>
      <vt:lpstr>Results: Fuel-On, Flame-On</vt:lpstr>
      <vt:lpstr>Results: Dynamic Mode Decomposition</vt:lpstr>
      <vt:lpstr>Summary</vt:lpstr>
      <vt:lpstr>Acknowledgements and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Self-Aligned Focusing Schlieren and OH Planar Laser-Induced Fluorescence Flow Visualization in a Dual-Mode Scramjet</dc:title>
  <dc:creator>Bathel, Brett F. (LARC-D304)</dc:creator>
  <cp:lastModifiedBy>Bathel, Brett F. (LARC-D304)</cp:lastModifiedBy>
  <cp:revision>42</cp:revision>
  <dcterms:created xsi:type="dcterms:W3CDTF">2024-07-09T14:24:01Z</dcterms:created>
  <dcterms:modified xsi:type="dcterms:W3CDTF">2024-07-22T17:26:38Z</dcterms:modified>
</cp:coreProperties>
</file>