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64" r:id="rId2"/>
    <p:sldMasterId id="2147483676" r:id="rId3"/>
  </p:sldMasterIdLst>
  <p:notesMasterIdLst>
    <p:notesMasterId r:id="rId20"/>
  </p:notesMasterIdLst>
  <p:handoutMasterIdLst>
    <p:handoutMasterId r:id="rId21"/>
  </p:handoutMasterIdLst>
  <p:sldIdLst>
    <p:sldId id="310" r:id="rId4"/>
    <p:sldId id="311" r:id="rId5"/>
    <p:sldId id="312" r:id="rId6"/>
    <p:sldId id="339" r:id="rId7"/>
    <p:sldId id="341" r:id="rId8"/>
    <p:sldId id="345" r:id="rId9"/>
    <p:sldId id="342" r:id="rId10"/>
    <p:sldId id="375" r:id="rId11"/>
    <p:sldId id="344" r:id="rId12"/>
    <p:sldId id="340" r:id="rId13"/>
    <p:sldId id="346" r:id="rId14"/>
    <p:sldId id="377" r:id="rId15"/>
    <p:sldId id="347" r:id="rId16"/>
    <p:sldId id="349" r:id="rId17"/>
    <p:sldId id="376" r:id="rId18"/>
    <p:sldId id="338"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2" autoAdjust="0"/>
    <p:restoredTop sz="93537" autoAdjust="0"/>
  </p:normalViewPr>
  <p:slideViewPr>
    <p:cSldViewPr snapToGrid="0">
      <p:cViewPr varScale="1">
        <p:scale>
          <a:sx n="114" d="100"/>
          <a:sy n="114" d="100"/>
        </p:scale>
        <p:origin x="474" y="84"/>
      </p:cViewPr>
      <p:guideLst>
        <p:guide orient="horz" pos="2160"/>
        <p:guide pos="3840"/>
      </p:guideLst>
    </p:cSldViewPr>
  </p:slideViewPr>
  <p:notesTextViewPr>
    <p:cViewPr>
      <p:scale>
        <a:sx n="3" d="2"/>
        <a:sy n="3" d="2"/>
      </p:scale>
      <p:origin x="0" y="0"/>
    </p:cViewPr>
  </p:notesTextViewPr>
  <p:notesViewPr>
    <p:cSldViewPr snapToGrid="0">
      <p:cViewPr varScale="1">
        <p:scale>
          <a:sx n="88" d="100"/>
          <a:sy n="88" d="100"/>
        </p:scale>
        <p:origin x="382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50A24E9-3243-44E9-85F5-DB2322F333AA}" type="datetimeFigureOut">
              <a:rPr lang="en-US" smtClean="0"/>
              <a:t>7/23/2024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AMERICAN INSTITUTE OF AERONAUTICS AND ASTRONAUTICS | AIAA.ORG</a:t>
            </a: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0947AAB-B915-4BED-A1A5-BD15127AC7C4}" type="slidenum">
              <a:rPr lang="en-US" smtClean="0"/>
              <a:t>‹#›</a:t>
            </a:fld>
            <a:endParaRPr lang="en-US"/>
          </a:p>
        </p:txBody>
      </p:sp>
    </p:spTree>
    <p:extLst>
      <p:ext uri="{BB962C8B-B14F-4D97-AF65-F5344CB8AC3E}">
        <p14:creationId xmlns:p14="http://schemas.microsoft.com/office/powerpoint/2010/main" val="98219714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4ED26B9-E8BE-4D87-B7EF-69CBCE1138E4}" type="datetimeFigureOut">
              <a:rPr lang="en-US" smtClean="0"/>
              <a:t>7/23/2024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r>
              <a:rPr lang="en-US"/>
              <a:t>AMERICAN INSTITUTE OF AERONAUTICS AND ASTRONAUTICS | AIAA.ORG</a:t>
            </a: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A835D26-407A-4584-AE58-135855E8B6EB}" type="slidenum">
              <a:rPr lang="en-US" smtClean="0"/>
              <a:t>‹#›</a:t>
            </a:fld>
            <a:endParaRPr lang="en-US"/>
          </a:p>
        </p:txBody>
      </p:sp>
    </p:spTree>
    <p:extLst>
      <p:ext uri="{BB962C8B-B14F-4D97-AF65-F5344CB8AC3E}">
        <p14:creationId xmlns:p14="http://schemas.microsoft.com/office/powerpoint/2010/main" val="71290076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park.apache.org/docs/latest/ml-guide.html"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spark.apache.org/docs/latest/structured-streaming-programming-guide.html" TargetMode="External"/><Relationship Id="rId4" Type="http://schemas.openxmlformats.org/officeDocument/2006/relationships/hyperlink" Target="https://spark.apache.org/docs/latest/graphx-programming-guide.htm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the culmination of three phases of research: </a:t>
            </a:r>
          </a:p>
          <a:p>
            <a:r>
              <a:rPr lang="en-US" baseline="0" dirty="0"/>
              <a:t>Phase I - IAS prototype</a:t>
            </a:r>
          </a:p>
          <a:p>
            <a:r>
              <a:rPr lang="en-US" baseline="0" dirty="0"/>
              <a:t>Phase II- Enhanced IAS development</a:t>
            </a:r>
          </a:p>
          <a:p>
            <a:r>
              <a:rPr lang="en-US" baseline="0" dirty="0"/>
              <a:t>Phase III-Human-Agent V&amp;V of IAS</a:t>
            </a:r>
          </a:p>
          <a:p>
            <a:r>
              <a:rPr lang="en-US" baseline="0" dirty="0"/>
              <a:t>And how this technological development can advance operations in the ever evolving NAS.</a:t>
            </a:r>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1</a:t>
            </a:fld>
            <a:endParaRPr lang="en-US"/>
          </a:p>
        </p:txBody>
      </p:sp>
      <p:sp>
        <p:nvSpPr>
          <p:cNvPr id="5" name="Footer Placeholder 4">
            <a:extLst>
              <a:ext uri="{FF2B5EF4-FFF2-40B4-BE49-F238E27FC236}">
                <a16:creationId xmlns:a16="http://schemas.microsoft.com/office/drawing/2014/main" id="{81DE6AB7-9549-F505-C8F9-F203339B8298}"/>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3556431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2</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3339368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NAS Maturation – number of airspace operations exploding over the years causing the NAS to become an arduous environment to operate in.</a:t>
            </a:r>
          </a:p>
          <a:p>
            <a:pPr marL="174708" indent="-174708" defTabSz="931774">
              <a:buFont typeface="Arial" panose="020B0604020202020204" pitchFamily="34" charset="0"/>
              <a:buChar char="•"/>
              <a:defRPr/>
            </a:pPr>
            <a:r>
              <a:rPr lang="en-US" dirty="0"/>
              <a:t>Net-Centric Architecture – is the byproduct of a Next-Gen NAS, which</a:t>
            </a:r>
            <a:r>
              <a:rPr lang="en-US" baseline="0" dirty="0"/>
              <a:t> is </a:t>
            </a:r>
            <a:r>
              <a:rPr lang="en-US" dirty="0"/>
              <a:t>a complex environment with which a flight crew is to operate in.</a:t>
            </a:r>
          </a:p>
          <a:p>
            <a:pPr marL="174708" indent="-174708">
              <a:buFont typeface="Arial" panose="020B0604020202020204" pitchFamily="34" charset="0"/>
              <a:buChar char="•"/>
            </a:pPr>
            <a:r>
              <a:rPr lang="en-US" dirty="0"/>
              <a:t>Data influx to Ground Control Stations - “Add Brief Note”</a:t>
            </a:r>
          </a:p>
          <a:p>
            <a:pPr marL="174708" indent="-174708">
              <a:buFont typeface="Arial" panose="020B0604020202020204" pitchFamily="34" charset="0"/>
              <a:buChar char="•"/>
            </a:pPr>
            <a:r>
              <a:rPr lang="en-US" dirty="0"/>
              <a:t>Complex GCS infrastructure - “Add Brief Note”</a:t>
            </a:r>
          </a:p>
          <a:p>
            <a:pPr marL="174708" indent="-174708">
              <a:buFont typeface="Arial" panose="020B0604020202020204" pitchFamily="34" charset="0"/>
              <a:buChar char="•"/>
            </a:pPr>
            <a:r>
              <a:rPr lang="en-US" dirty="0"/>
              <a:t>Change Blindness – “Add Brief Note”</a:t>
            </a:r>
          </a:p>
          <a:p>
            <a:pPr marL="174708" indent="-174708">
              <a:buFont typeface="Arial" panose="020B0604020202020204" pitchFamily="34" charset="0"/>
              <a:buChar char="•"/>
            </a:pPr>
            <a:r>
              <a:rPr lang="en-US" dirty="0"/>
              <a:t>The human and machine agent- “Add Brief Note”</a:t>
            </a:r>
          </a:p>
          <a:p>
            <a:pPr marL="174708" indent="-174708">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3</a:t>
            </a:fld>
            <a:endParaRPr lang="en-US"/>
          </a:p>
        </p:txBody>
      </p:sp>
      <p:sp>
        <p:nvSpPr>
          <p:cNvPr id="5" name="Footer Placeholder 4">
            <a:extLst>
              <a:ext uri="{FF2B5EF4-FFF2-40B4-BE49-F238E27FC236}">
                <a16:creationId xmlns:a16="http://schemas.microsoft.com/office/drawing/2014/main" id="{4EA21426-B627-F909-1821-053AC2A91613}"/>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3225756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Times New Roman" panose="02020603050405020304" pitchFamily="18" charset="0"/>
                <a:ea typeface="Times New Roman" panose="02020603050405020304" pitchFamily="18" charset="0"/>
              </a:rPr>
              <a:t>As the NAS continues to experience a dramatic up shift in the types and number of aerial vehicles. </a:t>
            </a:r>
          </a:p>
          <a:p>
            <a:pPr marL="171450" indent="-171450">
              <a:buFont typeface="Arial" panose="020B0604020202020204" pitchFamily="34" charset="0"/>
              <a:buChar char="•"/>
            </a:pPr>
            <a:r>
              <a:rPr lang="en-US" dirty="0"/>
              <a:t>It is expected that 175 zettabytes of data will be created </a:t>
            </a:r>
            <a:r>
              <a:rPr lang="en-US" sz="1200" dirty="0">
                <a:effectLst/>
                <a:latin typeface="Times New Roman" panose="02020603050405020304" pitchFamily="18" charset="0"/>
                <a:ea typeface="Times New Roman" panose="02020603050405020304" pitchFamily="18" charset="0"/>
              </a:rPr>
              <a:t>in all modalities, i.e., visually, textually, auditorily by 2025, which is an 80% over 2022. </a:t>
            </a:r>
          </a:p>
          <a:p>
            <a:pPr marL="171450" indent="-171450">
              <a:buFont typeface="Arial" panose="020B0604020202020204" pitchFamily="34" charset="0"/>
              <a:buChar char="•"/>
            </a:pPr>
            <a:r>
              <a:rPr lang="en-US" sz="1200" dirty="0">
                <a:effectLst/>
                <a:latin typeface="Times New Roman" panose="02020603050405020304" pitchFamily="18" charset="0"/>
              </a:rPr>
              <a:t>Human-Agents cannot handle the vast amounts of data that will permeate their aviation environments. They will be overwhelmed, and catastrophe may not be averted. </a:t>
            </a:r>
          </a:p>
          <a:p>
            <a:pPr marL="171450" indent="-171450">
              <a:buFont typeface="Arial" panose="020B0604020202020204" pitchFamily="34" charset="0"/>
              <a:buChar char="•"/>
            </a:pPr>
            <a:r>
              <a:rPr lang="en-US" sz="1200" dirty="0">
                <a:effectLst/>
                <a:latin typeface="Times New Roman" panose="02020603050405020304" pitchFamily="18" charset="0"/>
                <a:ea typeface="Times New Roman" panose="02020603050405020304" pitchFamily="18" charset="0"/>
              </a:rPr>
              <a:t>Which is designed and structured around a c</a:t>
            </a:r>
            <a:r>
              <a:rPr lang="en-US" sz="1200" dirty="0">
                <a:latin typeface="Times New Roman" panose="02020603050405020304" pitchFamily="18" charset="0"/>
                <a:ea typeface="Times New Roman" panose="02020603050405020304" pitchFamily="18" charset="0"/>
              </a:rPr>
              <a:t>omplex monitoring and control configuration.</a:t>
            </a:r>
          </a:p>
          <a:p>
            <a:pPr marL="171450" indent="-171450">
              <a:buFont typeface="Arial" panose="020B0604020202020204" pitchFamily="34" charset="0"/>
              <a:buChar char="•"/>
            </a:pPr>
            <a:r>
              <a:rPr lang="en-US" sz="1200" dirty="0">
                <a:latin typeface="Times New Roman" panose="02020603050405020304" pitchFamily="18" charset="0"/>
                <a:ea typeface="Times New Roman" panose="02020603050405020304" pitchFamily="18" charset="0"/>
              </a:rPr>
              <a:t>And improve the operational environment of GCSOs. </a:t>
            </a:r>
            <a:endParaRPr lang="en-US" sz="1200" dirty="0">
              <a:effectLst/>
              <a:latin typeface="Times New Roman" panose="02020603050405020304" pitchFamily="18" charset="0"/>
            </a:endParaRPr>
          </a:p>
          <a:p>
            <a:pPr marL="171450" indent="-171450">
              <a:buFont typeface="Arial" panose="020B0604020202020204" pitchFamily="34" charset="0"/>
              <a:buChar char="•"/>
            </a:pPr>
            <a:endParaRPr lang="en-US" sz="1200" dirty="0">
              <a:effectLst/>
              <a:latin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4</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3317513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dirty="0">
              <a:effectLst/>
              <a:latin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5</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3945116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6</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3418644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150000"/>
              </a:lnSpc>
              <a:buFont typeface="Wingdings" panose="05000000000000000000" pitchFamily="2" charset="2"/>
              <a:buChar char="§"/>
            </a:pPr>
            <a:r>
              <a:rPr lang="en-US" dirty="0"/>
              <a:t>Combating CB begins with the calibration of the GCSO’s eye, head, and body position with respect to the visual field he or she is responsible for. This is done by using an eye tracking system.</a:t>
            </a:r>
          </a:p>
          <a:p>
            <a:pPr marL="0" indent="0">
              <a:lnSpc>
                <a:spcPct val="150000"/>
              </a:lnSpc>
              <a:buFont typeface="Wingdings" panose="05000000000000000000" pitchFamily="2" charset="2"/>
              <a:buNone/>
            </a:pPr>
            <a:endParaRPr lang="en-US" dirty="0"/>
          </a:p>
          <a:p>
            <a:pPr marL="228600" indent="-228600">
              <a:buFont typeface="Wingdings" panose="05000000000000000000" pitchFamily="2" charset="2"/>
              <a:buChar char="§"/>
            </a:pPr>
            <a:r>
              <a:rPr lang="en-US" dirty="0"/>
              <a:t>ICDS triggering occurs autonomously via the eye tracker’s parameter output. Only when the GCSO has lost visual focus with their calibrate visual field (or when the eye tracker is no longer outputting gaze data from a GCSO) does the Autonomous Trigger gets pulled.</a:t>
            </a:r>
          </a:p>
          <a:p>
            <a:pPr marL="0" indent="0">
              <a:buFont typeface="Wingdings" panose="05000000000000000000" pitchFamily="2" charset="2"/>
              <a:buNone/>
            </a:pPr>
            <a:endParaRPr lang="en-US" dirty="0"/>
          </a:p>
          <a:p>
            <a:pPr marL="228600" indent="-228600">
              <a:buFont typeface="Wingdings" panose="05000000000000000000" pitchFamily="2" charset="2"/>
              <a:buChar char="§"/>
            </a:pPr>
            <a:r>
              <a:rPr lang="en-US" dirty="0"/>
              <a:t>It is at this point that the ICDS and the data warehouse use all the ingested data to make predictions as to whether relevant data has been missed or not and then display and store that lost relevant data.</a:t>
            </a:r>
          </a:p>
          <a:p>
            <a:pPr marL="0" indent="0">
              <a:buFont typeface="Wingdings" panose="05000000000000000000" pitchFamily="2" charset="2"/>
              <a:buNone/>
            </a:pPr>
            <a:endParaRPr lang="en-US" dirty="0"/>
          </a:p>
          <a:p>
            <a:pPr marL="228600" indent="-228600">
              <a:buFont typeface="Wingdings" panose="05000000000000000000" pitchFamily="2" charset="2"/>
              <a:buChar char="§"/>
            </a:pPr>
            <a:r>
              <a:rPr lang="en-US" dirty="0"/>
              <a:t>Eye track data is time synchronized and continuously streamed with air vehicle state data provided by MPATH, which is portable, minimalist, fully-functioning GCS for UAVs, for any autonomous system supporting the </a:t>
            </a:r>
            <a:r>
              <a:rPr lang="en-US" dirty="0" err="1"/>
              <a:t>MAVLink</a:t>
            </a:r>
            <a:r>
              <a:rPr lang="en-US" dirty="0"/>
              <a:t> protocol or lightweight messaging protocol for communicating with UAVs. </a:t>
            </a:r>
          </a:p>
          <a:p>
            <a:pPr marL="0" indent="0">
              <a:buFont typeface="Wingdings" panose="05000000000000000000" pitchFamily="2" charset="2"/>
              <a:buNone/>
            </a:pPr>
            <a:endParaRPr lang="en-US" dirty="0"/>
          </a:p>
          <a:p>
            <a:pPr marL="228600" indent="-228600">
              <a:buFont typeface="Wingdings" panose="05000000000000000000" pitchFamily="2" charset="2"/>
              <a:buChar char="§"/>
            </a:pPr>
            <a:r>
              <a:rPr lang="en-US" dirty="0"/>
              <a:t>Data stored in the warehouse is beneficial for model (or ICDS) training in the future. </a:t>
            </a:r>
          </a:p>
        </p:txBody>
      </p:sp>
      <p:sp>
        <p:nvSpPr>
          <p:cNvPr id="4" name="Slide Number Placeholder 3"/>
          <p:cNvSpPr>
            <a:spLocks noGrp="1"/>
          </p:cNvSpPr>
          <p:nvPr>
            <p:ph type="sldNum" sz="quarter" idx="10"/>
          </p:nvPr>
        </p:nvSpPr>
        <p:spPr/>
        <p:txBody>
          <a:bodyPr/>
          <a:lstStyle/>
          <a:p>
            <a:fld id="{EA835D26-407A-4584-AE58-135855E8B6EB}" type="slidenum">
              <a:rPr lang="en-US" smtClean="0"/>
              <a:t>7</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583600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auto"/>
            <a:r>
              <a:rPr lang="en-US" sz="1200" b="0" i="0" dirty="0">
                <a:effectLst/>
                <a:latin typeface="Source Serif Pro" panose="020B0604020202020204" pitchFamily="18" charset="0"/>
              </a:rPr>
              <a:t>RISDDA- (performs data wrangling, management, distribution, and storage) utilizing a Kappa Data architecture, which is a streaming-first architecture deployment pattern where data is processed in real-time. However, this hardware structure could be implemented with only Raspberry </a:t>
            </a:r>
            <a:r>
              <a:rPr lang="en-US" sz="1200" b="0" i="0" dirty="0" err="1">
                <a:effectLst/>
                <a:latin typeface="Source Serif Pro" panose="020B0604020202020204" pitchFamily="18" charset="0"/>
              </a:rPr>
              <a:t>Pis</a:t>
            </a:r>
            <a:r>
              <a:rPr lang="en-US" sz="1200" b="0" i="0" dirty="0">
                <a:effectLst/>
                <a:latin typeface="Source Serif Pro" panose="020B0604020202020204" pitchFamily="18" charset="0"/>
              </a:rPr>
              <a:t> or one Raspberry Pi containing multiple Virtual Machines.</a:t>
            </a:r>
          </a:p>
          <a:p>
            <a:pPr marL="0" indent="0" algn="l" fontAlgn="auto">
              <a:buFont typeface="Arial" panose="020B0604020202020204" pitchFamily="34" charset="0"/>
              <a:buNone/>
            </a:pPr>
            <a:endParaRPr lang="en-US" sz="1200" b="0" i="0" dirty="0">
              <a:effectLst/>
              <a:latin typeface="Source Serif Pro" panose="020B0604020202020204" pitchFamily="18" charset="0"/>
            </a:endParaRPr>
          </a:p>
          <a:p>
            <a:pPr marL="171450" indent="-171450" algn="l" fontAlgn="auto">
              <a:buFont typeface="Wingdings" panose="05000000000000000000" pitchFamily="2" charset="2"/>
              <a:buChar char="§"/>
            </a:pPr>
            <a:r>
              <a:rPr lang="en-US" sz="1200" b="1" i="0" dirty="0">
                <a:effectLst/>
                <a:latin typeface="Source Serif Pro" panose="020B0604020202020204" pitchFamily="18" charset="0"/>
              </a:rPr>
              <a:t>Apache Spark</a:t>
            </a:r>
            <a:r>
              <a:rPr lang="en-US" sz="1200" b="0" i="0" dirty="0">
                <a:effectLst/>
                <a:latin typeface="Source Serif Pro" panose="020B0604020202020204" pitchFamily="18" charset="0"/>
              </a:rPr>
              <a:t>: </a:t>
            </a:r>
            <a:r>
              <a:rPr lang="en-US" sz="1200" b="0" i="0" dirty="0">
                <a:solidFill>
                  <a:srgbClr val="666666"/>
                </a:solidFill>
                <a:effectLst/>
                <a:latin typeface="DM Sans" pitchFamily="2" charset="0"/>
              </a:rPr>
              <a:t>is </a:t>
            </a:r>
            <a:r>
              <a:rPr lang="en-US" b="0" i="0" dirty="0">
                <a:solidFill>
                  <a:srgbClr val="666666"/>
                </a:solidFill>
                <a:effectLst/>
                <a:latin typeface="DM Sans" pitchFamily="2" charset="0"/>
              </a:rPr>
              <a:t>a unified analytics engine for large-scale data processing, it supports high-level tools including SQL and structured data processing, pandas, </a:t>
            </a:r>
            <a:r>
              <a:rPr lang="en-US" b="0" i="0" u="none" strike="noStrike" dirty="0" err="1">
                <a:solidFill>
                  <a:srgbClr val="2FA4E7"/>
                </a:solidFill>
                <a:effectLst/>
                <a:latin typeface="DM Sans" pitchFamily="2" charset="0"/>
                <a:hlinkClick r:id="rId3"/>
              </a:rPr>
              <a:t>MLlib</a:t>
            </a:r>
            <a:r>
              <a:rPr lang="en-US" b="0" i="0" u="none" strike="noStrike" dirty="0">
                <a:solidFill>
                  <a:srgbClr val="666666"/>
                </a:solidFill>
                <a:effectLst/>
                <a:latin typeface="DM Sans" pitchFamily="2" charset="0"/>
              </a:rPr>
              <a:t>,</a:t>
            </a:r>
            <a:r>
              <a:rPr lang="en-US" b="0" i="0" dirty="0">
                <a:solidFill>
                  <a:srgbClr val="666666"/>
                </a:solidFill>
                <a:effectLst/>
                <a:latin typeface="DM Sans" pitchFamily="2" charset="0"/>
              </a:rPr>
              <a:t> </a:t>
            </a:r>
            <a:r>
              <a:rPr lang="en-US" b="0" i="0" u="none" strike="noStrike" dirty="0" err="1">
                <a:solidFill>
                  <a:srgbClr val="2FA4E7"/>
                </a:solidFill>
                <a:effectLst/>
                <a:latin typeface="DM Sans" pitchFamily="2" charset="0"/>
                <a:hlinkClick r:id="rId4"/>
              </a:rPr>
              <a:t>GraphX</a:t>
            </a:r>
            <a:r>
              <a:rPr lang="en-US" b="0" i="0" dirty="0">
                <a:solidFill>
                  <a:srgbClr val="666666"/>
                </a:solidFill>
                <a:effectLst/>
                <a:latin typeface="DM Sans" pitchFamily="2" charset="0"/>
              </a:rPr>
              <a:t> for graph processing, and computation and </a:t>
            </a:r>
            <a:r>
              <a:rPr lang="en-US" b="0" i="0" u="none" strike="noStrike" dirty="0">
                <a:solidFill>
                  <a:srgbClr val="2FA4E7"/>
                </a:solidFill>
                <a:effectLst/>
                <a:latin typeface="DM Sans" pitchFamily="2" charset="0"/>
                <a:hlinkClick r:id="rId5"/>
              </a:rPr>
              <a:t>Structured Stream</a:t>
            </a:r>
            <a:r>
              <a:rPr lang="en-US" b="0" i="0" dirty="0">
                <a:solidFill>
                  <a:srgbClr val="666666"/>
                </a:solidFill>
                <a:effectLst/>
                <a:latin typeface="DM Sans" pitchFamily="2" charset="0"/>
              </a:rPr>
              <a:t> processing.</a:t>
            </a:r>
          </a:p>
          <a:p>
            <a:pPr marL="171450" indent="-171450" algn="l" fontAlgn="auto">
              <a:buFont typeface="Wingdings" panose="05000000000000000000" pitchFamily="2" charset="2"/>
              <a:buChar char="§"/>
            </a:pPr>
            <a:r>
              <a:rPr lang="en-US" sz="1200" b="1" i="0" dirty="0">
                <a:solidFill>
                  <a:srgbClr val="666666"/>
                </a:solidFill>
                <a:effectLst/>
                <a:latin typeface="DM Sans" pitchFamily="2" charset="0"/>
              </a:rPr>
              <a:t>Apache Kafka: </a:t>
            </a:r>
            <a:r>
              <a:rPr lang="en-US" b="0" i="0" dirty="0">
                <a:solidFill>
                  <a:srgbClr val="000000"/>
                </a:solidFill>
                <a:effectLst/>
                <a:latin typeface="Roboto" panose="02000000000000000000" pitchFamily="2" charset="0"/>
              </a:rPr>
              <a:t>is provided in a distributed, highly scalable, elastic, fault-tolerant, and secure manner. Kafka can be deployed on hardware, virtual machines, and containers, and on-premises as well as in the cloud</a:t>
            </a:r>
            <a:endParaRPr lang="en-US" sz="1200" b="0" i="0" dirty="0">
              <a:effectLst/>
              <a:latin typeface="Source Serif Pro" panose="020B0604020202020204" pitchFamily="18" charset="0"/>
            </a:endParaRPr>
          </a:p>
          <a:p>
            <a:pPr marL="171450" indent="-171450" algn="l" fontAlgn="auto">
              <a:buFont typeface="Wingdings" panose="05000000000000000000" pitchFamily="2" charset="2"/>
              <a:buChar char="§"/>
            </a:pPr>
            <a:r>
              <a:rPr lang="en-US" sz="1200" b="0" i="0" dirty="0">
                <a:effectLst/>
                <a:latin typeface="Source Serif Pro" panose="020B0604020202020204" pitchFamily="18" charset="0"/>
              </a:rPr>
              <a:t>It is a system that would accommodate the ingestion of multiple types of aviation communication data </a:t>
            </a:r>
          </a:p>
          <a:p>
            <a:pPr marL="171450" indent="-171450" algn="l" fontAlgn="auto">
              <a:buFont typeface="Wingdings" panose="05000000000000000000" pitchFamily="2" charset="2"/>
              <a:buChar char="§"/>
            </a:pPr>
            <a:r>
              <a:rPr lang="en-US" sz="1200" b="0" i="0" dirty="0">
                <a:effectLst/>
                <a:latin typeface="Source Serif Pro" panose="020B0604020202020204" pitchFamily="18" charset="0"/>
              </a:rPr>
              <a:t>It provides intelligent data distribution from multiple sources to intelligent machine connectors</a:t>
            </a:r>
          </a:p>
          <a:p>
            <a:pPr marL="171450" indent="-171450" algn="l" fontAlgn="auto">
              <a:buFont typeface="Wingdings" panose="05000000000000000000" pitchFamily="2" charset="2"/>
              <a:buChar char="§"/>
            </a:pPr>
            <a:r>
              <a:rPr lang="en-US" sz="1200" b="0" i="0" dirty="0">
                <a:effectLst/>
                <a:latin typeface="Source Serif Pro" panose="020B0604020202020204" pitchFamily="18" charset="0"/>
              </a:rPr>
              <a:t>Offers closed loop cloud data storage </a:t>
            </a:r>
          </a:p>
          <a:p>
            <a:pPr marL="171450" indent="-171450" algn="l" fontAlgn="auto">
              <a:buFont typeface="Wingdings" panose="05000000000000000000" pitchFamily="2" charset="2"/>
              <a:buChar char="§"/>
            </a:pPr>
            <a:r>
              <a:rPr lang="en-US" sz="1200" b="0" i="0" dirty="0">
                <a:effectLst/>
                <a:latin typeface="Source Serif Pro" panose="020B0604020202020204" pitchFamily="18" charset="0"/>
              </a:rPr>
              <a:t>And occupies a small physical footprint </a:t>
            </a:r>
          </a:p>
          <a:p>
            <a:pPr algn="l" fontAlgn="auto"/>
            <a:r>
              <a:rPr lang="en-US" sz="1200" b="0" i="0" dirty="0">
                <a:effectLst/>
                <a:latin typeface="Source Serif Pro" panose="020B0604020202020204" pitchFamily="18" charset="0"/>
              </a:rPr>
              <a:t>In a nutshell, this entire architecture stream process data from the messaging system(data sources through Apache Kafka messenger), transforms it, and publishes the enriched data to the messaging system, making it available for real-time predictive analytics, alerts, </a:t>
            </a:r>
            <a:r>
              <a:rPr lang="en-US" sz="1200" b="1" i="0" u="sng" dirty="0">
                <a:effectLst/>
                <a:highlight>
                  <a:srgbClr val="FFFF00"/>
                </a:highlight>
                <a:latin typeface="Source Serif Pro" panose="020B0604020202020204" pitchFamily="18" charset="0"/>
              </a:rPr>
              <a:t>machine learning (ML)</a:t>
            </a:r>
            <a:r>
              <a:rPr lang="en-US" sz="1200" b="1" i="0" u="sng" dirty="0">
                <a:effectLst/>
                <a:latin typeface="Source Serif Pro" panose="020B0604020202020204" pitchFamily="18" charset="0"/>
              </a:rPr>
              <a:t>, </a:t>
            </a:r>
            <a:r>
              <a:rPr lang="en-US" sz="1200" b="1" i="0" dirty="0">
                <a:effectLst/>
                <a:latin typeface="Source Serif Pro" panose="020B0604020202020204" pitchFamily="18" charset="0"/>
              </a:rPr>
              <a:t>reporting, dashboarding, predictive and preventive maintenance</a:t>
            </a:r>
            <a:r>
              <a:rPr lang="en-US" sz="1200" b="0" i="0" dirty="0">
                <a:effectLst/>
                <a:latin typeface="Source Serif Pro" panose="020B0604020202020204" pitchFamily="18" charset="0"/>
              </a:rPr>
              <a:t>.</a:t>
            </a:r>
          </a:p>
          <a:p>
            <a:endParaRPr lang="en-US" dirty="0"/>
          </a:p>
        </p:txBody>
      </p:sp>
      <p:sp>
        <p:nvSpPr>
          <p:cNvPr id="4" name="Slide Number Placeholder 3"/>
          <p:cNvSpPr>
            <a:spLocks noGrp="1"/>
          </p:cNvSpPr>
          <p:nvPr>
            <p:ph type="sldNum" sz="quarter" idx="5"/>
          </p:nvPr>
        </p:nvSpPr>
        <p:spPr/>
        <p:txBody>
          <a:bodyPr/>
          <a:lstStyle/>
          <a:p>
            <a:fld id="{EA835D26-407A-4584-AE58-135855E8B6EB}" type="slidenum">
              <a:rPr lang="en-US" smtClean="0"/>
              <a:t>8</a:t>
            </a:fld>
            <a:endParaRPr lang="en-US"/>
          </a:p>
        </p:txBody>
      </p:sp>
    </p:spTree>
    <p:extLst>
      <p:ext uri="{BB962C8B-B14F-4D97-AF65-F5344CB8AC3E}">
        <p14:creationId xmlns:p14="http://schemas.microsoft.com/office/powerpoint/2010/main" val="3287201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9</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2308287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dirty="0">
              <a:effectLst/>
              <a:latin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10</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3040514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11</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2895864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12</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2450359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13</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523606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14</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4119144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835D26-407A-4584-AE58-135855E8B6EB}" type="slidenum">
              <a:rPr lang="en-US" smtClean="0"/>
              <a:t>15</a:t>
            </a:fld>
            <a:endParaRPr lang="en-US"/>
          </a:p>
        </p:txBody>
      </p:sp>
      <p:sp>
        <p:nvSpPr>
          <p:cNvPr id="5" name="Footer Placeholder 4">
            <a:extLst>
              <a:ext uri="{FF2B5EF4-FFF2-40B4-BE49-F238E27FC236}">
                <a16:creationId xmlns:a16="http://schemas.microsoft.com/office/drawing/2014/main" id="{C4542CC7-62FC-870A-6617-8E848925B0E1}"/>
              </a:ext>
            </a:extLst>
          </p:cNvPr>
          <p:cNvSpPr>
            <a:spLocks noGrp="1"/>
          </p:cNvSpPr>
          <p:nvPr>
            <p:ph type="ftr" sz="quarter" idx="4"/>
          </p:nvPr>
        </p:nvSpPr>
        <p:spPr/>
        <p:txBody>
          <a:bodyPr/>
          <a:lstStyle/>
          <a:p>
            <a:r>
              <a:rPr lang="en-US"/>
              <a:t>AMERICAN INSTITUTE OF AERONAUTICS AND ASTRONAUTICS | AIAA.ORG</a:t>
            </a:r>
          </a:p>
        </p:txBody>
      </p:sp>
    </p:spTree>
    <p:extLst>
      <p:ext uri="{BB962C8B-B14F-4D97-AF65-F5344CB8AC3E}">
        <p14:creationId xmlns:p14="http://schemas.microsoft.com/office/powerpoint/2010/main" val="837541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normAutofit/>
          </a:bodyPr>
          <a:lstStyle>
            <a:lvl1pPr algn="ctr">
              <a:defRPr sz="3600" b="1" baseline="0">
                <a:latin typeface="Arial" panose="020B0604020202020204" pitchFamily="34" charset="0"/>
                <a:cs typeface="Arial" panose="020B0604020202020204" pitchFamily="34" charset="0"/>
              </a:defRPr>
            </a:lvl1pPr>
          </a:lstStyle>
          <a:p>
            <a:r>
              <a:rPr lang="en-US" dirty="0"/>
              <a:t>Autonomous System Technologies for Resilient Airspace Operations</a:t>
            </a:r>
          </a:p>
        </p:txBody>
      </p:sp>
      <p:sp>
        <p:nvSpPr>
          <p:cNvPr id="3" name="Subtitle 2"/>
          <p:cNvSpPr>
            <a:spLocks noGrp="1"/>
          </p:cNvSpPr>
          <p:nvPr>
            <p:ph type="subTitle" idx="1" hasCustomPrompt="1"/>
          </p:nvPr>
        </p:nvSpPr>
        <p:spPr>
          <a:xfrm>
            <a:off x="1524000" y="3602037"/>
            <a:ext cx="9144000" cy="1893693"/>
          </a:xfrm>
        </p:spPr>
        <p:txBody>
          <a:bodyPr>
            <a:normAutofit/>
          </a:bodyPr>
          <a:lstStyle>
            <a:lvl1pPr marL="0" indent="0" algn="ctr">
              <a:lnSpc>
                <a:spcPct val="100000"/>
              </a:lnSpc>
              <a:buNone/>
              <a:defRPr sz="2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Vincent E. Houston</a:t>
            </a:r>
          </a:p>
          <a:p>
            <a:r>
              <a:rPr lang="en-US" dirty="0"/>
              <a:t>Lisa R. Le Vie</a:t>
            </a:r>
          </a:p>
          <a:p>
            <a:r>
              <a:rPr lang="en-US" dirty="0"/>
              <a:t>NASA Langley Research Center</a:t>
            </a:r>
          </a:p>
          <a:p>
            <a:r>
              <a:rPr lang="en-US" dirty="0"/>
              <a:t>Hampton, Virginia</a:t>
            </a:r>
          </a:p>
        </p:txBody>
      </p:sp>
      <p:sp>
        <p:nvSpPr>
          <p:cNvPr id="4" name="Date Placeholder 3"/>
          <p:cNvSpPr>
            <a:spLocks noGrp="1"/>
          </p:cNvSpPr>
          <p:nvPr>
            <p:ph type="dt" sz="half" idx="10"/>
          </p:nvPr>
        </p:nvSpPr>
        <p:spPr>
          <a:xfrm>
            <a:off x="11234057" y="6492875"/>
            <a:ext cx="957943" cy="365125"/>
          </a:xfrm>
        </p:spPr>
        <p:txBody>
          <a:bodyPr/>
          <a:lstStyle>
            <a:lvl1pPr>
              <a:defRPr sz="1000">
                <a:solidFill>
                  <a:schemeClr val="tx1"/>
                </a:solidFill>
                <a:latin typeface="Arial" panose="020B0604020202020204" pitchFamily="34" charset="0"/>
                <a:cs typeface="Arial" panose="020B0604020202020204" pitchFamily="34" charset="0"/>
              </a:defRPr>
            </a:lvl1pPr>
          </a:lstStyle>
          <a:p>
            <a:fld id="{C42B5B84-1221-485A-AC28-BBBA60F6B0C8}" type="datetime3">
              <a:rPr lang="en-US" smtClean="0">
                <a:solidFill>
                  <a:prstClr val="black"/>
                </a:solidFill>
              </a:rPr>
              <a:t>23 July 2024</a:t>
            </a:fld>
            <a:endParaRPr lang="en-US" dirty="0">
              <a:solidFill>
                <a:prstClr val="black"/>
              </a:solidFill>
            </a:endParaRPr>
          </a:p>
        </p:txBody>
      </p:sp>
      <p:sp>
        <p:nvSpPr>
          <p:cNvPr id="5" name="Footer Placeholder 4"/>
          <p:cNvSpPr>
            <a:spLocks noGrp="1"/>
          </p:cNvSpPr>
          <p:nvPr>
            <p:ph type="ftr" sz="quarter" idx="11"/>
          </p:nvPr>
        </p:nvSpPr>
        <p:spPr>
          <a:xfrm>
            <a:off x="10888824" y="0"/>
            <a:ext cx="1303175" cy="365125"/>
          </a:xfrm>
        </p:spPr>
        <p:txBody>
          <a:bodyPr/>
          <a:lstStyle>
            <a:lvl1pPr>
              <a:defRPr sz="1000">
                <a:solidFill>
                  <a:schemeClr val="tx1"/>
                </a:solidFill>
                <a:latin typeface="Arial" panose="020B0604020202020204" pitchFamily="34" charset="0"/>
                <a:cs typeface="Arial" panose="020B0604020202020204" pitchFamily="34" charset="0"/>
              </a:defRPr>
            </a:lvl1pPr>
          </a:lstStyle>
          <a:p>
            <a:endParaRPr lang="en-US" dirty="0">
              <a:solidFill>
                <a:prstClr val="black"/>
              </a:solidFill>
            </a:endParaRPr>
          </a:p>
        </p:txBody>
      </p:sp>
      <p:sp>
        <p:nvSpPr>
          <p:cNvPr id="6" name="Slide Number Placeholder 5"/>
          <p:cNvSpPr>
            <a:spLocks noGrp="1"/>
          </p:cNvSpPr>
          <p:nvPr>
            <p:ph type="sldNum" sz="quarter" idx="12"/>
          </p:nvPr>
        </p:nvSpPr>
        <p:spPr>
          <a:xfrm>
            <a:off x="5905500" y="6492875"/>
            <a:ext cx="381000" cy="365125"/>
          </a:xfrm>
        </p:spPr>
        <p:txBody>
          <a:bodyPr/>
          <a:lstStyle>
            <a:lvl1pPr>
              <a:defRPr sz="1000" b="1">
                <a:solidFill>
                  <a:schemeClr val="tx1"/>
                </a:solidFill>
                <a:latin typeface="Arial" panose="020B0604020202020204" pitchFamily="34" charset="0"/>
                <a:cs typeface="Arial" panose="020B0604020202020204" pitchFamily="34" charset="0"/>
              </a:defRPr>
            </a:lvl1pPr>
          </a:lstStyle>
          <a:p>
            <a:fld id="{AC515DFE-E6A4-4A79-AA4A-483A03AB2E2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8830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7E43A4-2016-4862-837C-A77172C770DD}"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72292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4608DF-E139-474E-980B-4A89B12BE26E}"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92963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255FE5B-8DD0-41C9-B017-24C0C6DA12E3}" type="datetime3">
              <a:rPr lang="en-US" smtClean="0">
                <a:solidFill>
                  <a:prstClr val="black"/>
                </a:solidFill>
              </a:rPr>
              <a:t>23 July 2024</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14601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0EC791-DA59-4011-9959-87B4DC955C22}" type="datetime3">
              <a:rPr lang="en-US" smtClean="0">
                <a:solidFill>
                  <a:prstClr val="black"/>
                </a:solidFill>
              </a:rPr>
              <a:t>23 July 2024</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46036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CF216E-CCE5-4A3D-8D1F-78EED88D7773}" type="datetime3">
              <a:rPr lang="en-US" smtClean="0">
                <a:solidFill>
                  <a:prstClr val="black"/>
                </a:solidFill>
              </a:rPr>
              <a:t>23 July 2024</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26261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A20513-AB9C-4951-8744-4D3D6E263928}" type="datetime3">
              <a:rPr lang="en-US" smtClean="0">
                <a:solidFill>
                  <a:prstClr val="black"/>
                </a:solidFill>
              </a:rPr>
              <a:t>23 July 2024</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27112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ACCBE8-3F13-4AFD-9951-7B37D385B660}" type="datetime3">
              <a:rPr lang="en-US" smtClean="0">
                <a:solidFill>
                  <a:prstClr val="black"/>
                </a:solidFill>
              </a:rPr>
              <a:t>23 July 2024</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47842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C57919-6D0C-4ED6-BE55-2A61EE78E58B}" type="datetime3">
              <a:rPr lang="en-US" smtClean="0">
                <a:solidFill>
                  <a:prstClr val="black"/>
                </a:solidFill>
              </a:rPr>
              <a:t>23 July 2024</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0146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689346-862A-45CC-8D5D-B33E48B2E048}"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86745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AF2356-3122-43B7-AEC9-902DE47433A2}"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5485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normAutofit/>
          </a:bodyPr>
          <a:lstStyle>
            <a:lvl1pPr algn="ctr">
              <a:defRPr sz="3600" b="1" baseline="0">
                <a:latin typeface="Arial" panose="020B0604020202020204" pitchFamily="34" charset="0"/>
                <a:cs typeface="Arial" panose="020B0604020202020204" pitchFamily="34" charset="0"/>
              </a:defRPr>
            </a:lvl1pPr>
          </a:lstStyle>
          <a:p>
            <a:r>
              <a:rPr lang="en-US" dirty="0"/>
              <a:t>Autonomous System Technologies for Resilient Airspace Operations</a:t>
            </a:r>
          </a:p>
        </p:txBody>
      </p:sp>
      <p:sp>
        <p:nvSpPr>
          <p:cNvPr id="3" name="Subtitle 2"/>
          <p:cNvSpPr>
            <a:spLocks noGrp="1"/>
          </p:cNvSpPr>
          <p:nvPr>
            <p:ph type="subTitle" idx="1" hasCustomPrompt="1"/>
          </p:nvPr>
        </p:nvSpPr>
        <p:spPr>
          <a:xfrm>
            <a:off x="1524000" y="3602037"/>
            <a:ext cx="9144000" cy="1893693"/>
          </a:xfrm>
        </p:spPr>
        <p:txBody>
          <a:bodyPr>
            <a:normAutofit/>
          </a:bodyPr>
          <a:lstStyle>
            <a:lvl1pPr marL="0" indent="0" algn="ctr">
              <a:lnSpc>
                <a:spcPct val="100000"/>
              </a:lnSpc>
              <a:buNone/>
              <a:defRPr sz="2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Vincent E. Houston</a:t>
            </a:r>
          </a:p>
          <a:p>
            <a:r>
              <a:rPr lang="en-US" dirty="0"/>
              <a:t>Lisa R. Le Vie</a:t>
            </a:r>
          </a:p>
          <a:p>
            <a:r>
              <a:rPr lang="en-US" dirty="0"/>
              <a:t>NASA Langley Research Center</a:t>
            </a:r>
          </a:p>
          <a:p>
            <a:r>
              <a:rPr lang="en-US" dirty="0"/>
              <a:t>Hampton, Virginia</a:t>
            </a:r>
          </a:p>
        </p:txBody>
      </p:sp>
      <p:sp>
        <p:nvSpPr>
          <p:cNvPr id="4" name="Date Placeholder 3"/>
          <p:cNvSpPr>
            <a:spLocks noGrp="1"/>
          </p:cNvSpPr>
          <p:nvPr>
            <p:ph type="dt" sz="half" idx="10"/>
          </p:nvPr>
        </p:nvSpPr>
        <p:spPr>
          <a:xfrm>
            <a:off x="11234057" y="6492875"/>
            <a:ext cx="957943" cy="365125"/>
          </a:xfrm>
        </p:spPr>
        <p:txBody>
          <a:bodyPr/>
          <a:lstStyle>
            <a:lvl1pPr>
              <a:defRPr sz="1000">
                <a:solidFill>
                  <a:schemeClr val="tx1"/>
                </a:solidFill>
                <a:latin typeface="Arial" panose="020B0604020202020204" pitchFamily="34" charset="0"/>
                <a:cs typeface="Arial" panose="020B0604020202020204" pitchFamily="34" charset="0"/>
              </a:defRPr>
            </a:lvl1pPr>
          </a:lstStyle>
          <a:p>
            <a:fld id="{32D98F8D-F5C0-4075-B2AB-D8B3CF017C12}" type="datetime3">
              <a:rPr lang="en-US" smtClean="0">
                <a:solidFill>
                  <a:prstClr val="black"/>
                </a:solidFill>
              </a:rPr>
              <a:t>23 July 2024</a:t>
            </a:fld>
            <a:endParaRPr lang="en-US" dirty="0">
              <a:solidFill>
                <a:prstClr val="black"/>
              </a:solidFill>
            </a:endParaRPr>
          </a:p>
        </p:txBody>
      </p:sp>
      <p:sp>
        <p:nvSpPr>
          <p:cNvPr id="5" name="Footer Placeholder 4"/>
          <p:cNvSpPr>
            <a:spLocks noGrp="1"/>
          </p:cNvSpPr>
          <p:nvPr>
            <p:ph type="ftr" sz="quarter" idx="11"/>
          </p:nvPr>
        </p:nvSpPr>
        <p:spPr>
          <a:xfrm>
            <a:off x="10888824" y="0"/>
            <a:ext cx="1303175" cy="365125"/>
          </a:xfrm>
        </p:spPr>
        <p:txBody>
          <a:bodyPr/>
          <a:lstStyle>
            <a:lvl1pPr>
              <a:defRPr sz="1000">
                <a:solidFill>
                  <a:schemeClr val="tx1"/>
                </a:solidFill>
                <a:latin typeface="Arial" panose="020B0604020202020204" pitchFamily="34" charset="0"/>
                <a:cs typeface="Arial" panose="020B0604020202020204" pitchFamily="34" charset="0"/>
              </a:defRPr>
            </a:lvl1pPr>
          </a:lstStyle>
          <a:p>
            <a:endParaRPr lang="en-US" dirty="0">
              <a:solidFill>
                <a:prstClr val="black"/>
              </a:solidFill>
            </a:endParaRPr>
          </a:p>
        </p:txBody>
      </p:sp>
      <p:sp>
        <p:nvSpPr>
          <p:cNvPr id="6" name="Slide Number Placeholder 5"/>
          <p:cNvSpPr>
            <a:spLocks noGrp="1"/>
          </p:cNvSpPr>
          <p:nvPr>
            <p:ph type="sldNum" sz="quarter" idx="12"/>
          </p:nvPr>
        </p:nvSpPr>
        <p:spPr>
          <a:xfrm>
            <a:off x="5905500" y="6492875"/>
            <a:ext cx="381000" cy="365125"/>
          </a:xfrm>
        </p:spPr>
        <p:txBody>
          <a:bodyPr/>
          <a:lstStyle>
            <a:lvl1pPr>
              <a:defRPr sz="1000" b="1">
                <a:solidFill>
                  <a:schemeClr val="tx1"/>
                </a:solidFill>
                <a:latin typeface="Arial" panose="020B0604020202020204" pitchFamily="34" charset="0"/>
                <a:cs typeface="Arial" panose="020B0604020202020204" pitchFamily="34" charset="0"/>
              </a:defRPr>
            </a:lvl1pPr>
          </a:lstStyle>
          <a:p>
            <a:fld id="{AC515DFE-E6A4-4A79-AA4A-483A03AB2E2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46661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6FC262-9FA8-489D-81D0-6124AAFA88C1}"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372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D78AC2-8404-476F-AD63-3C5814DE5EEA}"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02176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60D750-DA54-4933-B31C-B4DF6C679414}" type="datetime3">
              <a:rPr lang="en-US" smtClean="0">
                <a:solidFill>
                  <a:prstClr val="black"/>
                </a:solidFill>
              </a:rPr>
              <a:t>23 July 2024</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44828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9CD97B-9B6D-464B-8CA3-117A5780979E}" type="datetime3">
              <a:rPr lang="en-US" smtClean="0">
                <a:solidFill>
                  <a:prstClr val="black"/>
                </a:solidFill>
              </a:rPr>
              <a:t>23 July 2024</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529010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C4152A1-EE35-4C0D-A23A-A7189C0242FD}" type="datetime3">
              <a:rPr lang="en-US" smtClean="0">
                <a:solidFill>
                  <a:prstClr val="black"/>
                </a:solidFill>
              </a:rPr>
              <a:t>23 July 2024</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450521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84DFDC-1C8F-41C1-91B9-48509FEC793E}" type="datetime3">
              <a:rPr lang="en-US" smtClean="0">
                <a:solidFill>
                  <a:prstClr val="black"/>
                </a:solidFill>
              </a:rPr>
              <a:t>23 July 2024</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95357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1EE49F-5024-4CA4-B8F6-3EFE3FD2C51B}" type="datetime3">
              <a:rPr lang="en-US" smtClean="0">
                <a:solidFill>
                  <a:prstClr val="black"/>
                </a:solidFill>
              </a:rPr>
              <a:t>23 July 2024</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50263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223134-21A7-4A9D-A6CB-09FE11398240}" type="datetime3">
              <a:rPr lang="en-US" smtClean="0">
                <a:solidFill>
                  <a:prstClr val="black"/>
                </a:solidFill>
              </a:rPr>
              <a:t>23 July 2024</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69870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8641F1-6B64-4B45-AC9A-68A3A40E7611}"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650676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5A6968-A01B-4955-89B3-E92B3B31EC73}"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57106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normAutofit/>
          </a:bodyPr>
          <a:lstStyle>
            <a:lvl1pPr algn="ctr">
              <a:defRPr sz="3600" b="1" baseline="0">
                <a:latin typeface="Arial" panose="020B0604020202020204" pitchFamily="34" charset="0"/>
                <a:cs typeface="Arial" panose="020B0604020202020204" pitchFamily="34" charset="0"/>
              </a:defRPr>
            </a:lvl1pPr>
          </a:lstStyle>
          <a:p>
            <a:r>
              <a:rPr lang="en-US" dirty="0"/>
              <a:t>Autonomous System Technologies for Resilient Airspace Operations</a:t>
            </a:r>
          </a:p>
        </p:txBody>
      </p:sp>
      <p:sp>
        <p:nvSpPr>
          <p:cNvPr id="3" name="Subtitle 2"/>
          <p:cNvSpPr>
            <a:spLocks noGrp="1"/>
          </p:cNvSpPr>
          <p:nvPr>
            <p:ph type="subTitle" idx="1" hasCustomPrompt="1"/>
          </p:nvPr>
        </p:nvSpPr>
        <p:spPr>
          <a:xfrm>
            <a:off x="1524000" y="3602037"/>
            <a:ext cx="9144000" cy="1893693"/>
          </a:xfrm>
        </p:spPr>
        <p:txBody>
          <a:bodyPr>
            <a:normAutofit/>
          </a:bodyPr>
          <a:lstStyle>
            <a:lvl1pPr marL="0" indent="0" algn="ctr">
              <a:lnSpc>
                <a:spcPct val="100000"/>
              </a:lnSpc>
              <a:buNone/>
              <a:defRPr sz="2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Vincent E. Houston</a:t>
            </a:r>
          </a:p>
          <a:p>
            <a:r>
              <a:rPr lang="en-US" dirty="0"/>
              <a:t>Lisa R. Le Vie</a:t>
            </a:r>
          </a:p>
          <a:p>
            <a:r>
              <a:rPr lang="en-US" dirty="0"/>
              <a:t>NASA Langley Research Center</a:t>
            </a:r>
          </a:p>
          <a:p>
            <a:r>
              <a:rPr lang="en-US" dirty="0"/>
              <a:t>Hampton, Virginia</a:t>
            </a:r>
          </a:p>
        </p:txBody>
      </p:sp>
      <p:sp>
        <p:nvSpPr>
          <p:cNvPr id="4" name="Date Placeholder 3"/>
          <p:cNvSpPr>
            <a:spLocks noGrp="1"/>
          </p:cNvSpPr>
          <p:nvPr>
            <p:ph type="dt" sz="half" idx="10"/>
          </p:nvPr>
        </p:nvSpPr>
        <p:spPr>
          <a:xfrm>
            <a:off x="11234057" y="6492875"/>
            <a:ext cx="957943" cy="365125"/>
          </a:xfrm>
        </p:spPr>
        <p:txBody>
          <a:bodyPr/>
          <a:lstStyle>
            <a:lvl1pPr>
              <a:defRPr sz="1000">
                <a:solidFill>
                  <a:schemeClr val="tx1"/>
                </a:solidFill>
                <a:latin typeface="Arial" panose="020B0604020202020204" pitchFamily="34" charset="0"/>
                <a:cs typeface="Arial" panose="020B0604020202020204" pitchFamily="34" charset="0"/>
              </a:defRPr>
            </a:lvl1pPr>
          </a:lstStyle>
          <a:p>
            <a:fld id="{EFF0F296-5322-446C-BFED-2A089DAAD8C7}" type="datetime3">
              <a:rPr lang="en-US" smtClean="0">
                <a:solidFill>
                  <a:prstClr val="black"/>
                </a:solidFill>
              </a:rPr>
              <a:t>23 July 2024</a:t>
            </a:fld>
            <a:endParaRPr lang="en-US" dirty="0">
              <a:solidFill>
                <a:prstClr val="black"/>
              </a:solidFill>
            </a:endParaRPr>
          </a:p>
        </p:txBody>
      </p:sp>
      <p:sp>
        <p:nvSpPr>
          <p:cNvPr id="5" name="Footer Placeholder 4"/>
          <p:cNvSpPr>
            <a:spLocks noGrp="1"/>
          </p:cNvSpPr>
          <p:nvPr>
            <p:ph type="ftr" sz="quarter" idx="11"/>
          </p:nvPr>
        </p:nvSpPr>
        <p:spPr>
          <a:xfrm>
            <a:off x="10888824" y="0"/>
            <a:ext cx="1303175" cy="365125"/>
          </a:xfrm>
        </p:spPr>
        <p:txBody>
          <a:bodyPr/>
          <a:lstStyle>
            <a:lvl1pPr>
              <a:defRPr sz="1000">
                <a:solidFill>
                  <a:schemeClr val="tx1"/>
                </a:solidFill>
                <a:latin typeface="Arial" panose="020B0604020202020204" pitchFamily="34" charset="0"/>
                <a:cs typeface="Arial" panose="020B0604020202020204" pitchFamily="34" charset="0"/>
              </a:defRPr>
            </a:lvl1pPr>
          </a:lstStyle>
          <a:p>
            <a:endParaRPr lang="en-US" dirty="0">
              <a:solidFill>
                <a:prstClr val="black"/>
              </a:solidFill>
            </a:endParaRPr>
          </a:p>
        </p:txBody>
      </p:sp>
      <p:sp>
        <p:nvSpPr>
          <p:cNvPr id="6" name="Slide Number Placeholder 5"/>
          <p:cNvSpPr>
            <a:spLocks noGrp="1"/>
          </p:cNvSpPr>
          <p:nvPr>
            <p:ph type="sldNum" sz="quarter" idx="12"/>
          </p:nvPr>
        </p:nvSpPr>
        <p:spPr>
          <a:xfrm>
            <a:off x="5905500" y="6492875"/>
            <a:ext cx="381000" cy="365125"/>
          </a:xfrm>
        </p:spPr>
        <p:txBody>
          <a:bodyPr/>
          <a:lstStyle>
            <a:lvl1pPr>
              <a:defRPr sz="1000" b="1">
                <a:solidFill>
                  <a:schemeClr val="tx1"/>
                </a:solidFill>
                <a:latin typeface="Arial" panose="020B0604020202020204" pitchFamily="34" charset="0"/>
                <a:cs typeface="Arial" panose="020B0604020202020204" pitchFamily="34" charset="0"/>
              </a:defRPr>
            </a:lvl1pPr>
          </a:lstStyle>
          <a:p>
            <a:fld id="{AC515DFE-E6A4-4A79-AA4A-483A03AB2E2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4417349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AC7CF7-89BA-4F48-9C89-39B78E12A161}"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48142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F8D0BD-8EF1-4AD9-BDBC-D70E848C08FA}"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434412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8373FC-7761-4059-B8BF-7573BB9FEF04}" type="datetime3">
              <a:rPr lang="en-US" smtClean="0">
                <a:solidFill>
                  <a:prstClr val="black"/>
                </a:solidFill>
              </a:rPr>
              <a:t>23 July 2024</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816732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F4C3C4E-6698-4BF8-8C76-FEC914DBE0ED}" type="datetime3">
              <a:rPr lang="en-US" smtClean="0">
                <a:solidFill>
                  <a:prstClr val="black"/>
                </a:solidFill>
              </a:rPr>
              <a:t>23 July 2024</a:t>
            </a:fld>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869869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DBAFA9-9D53-41C9-B4B4-23B54C3E2B42}" type="datetime3">
              <a:rPr lang="en-US" smtClean="0">
                <a:solidFill>
                  <a:prstClr val="black"/>
                </a:solidFill>
              </a:rPr>
              <a:t>23 July 2024</a:t>
            </a:fld>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326027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624AD4-F170-429C-A871-4139C7F0ADD0}" type="datetime3">
              <a:rPr lang="en-US" smtClean="0">
                <a:solidFill>
                  <a:prstClr val="black"/>
                </a:solidFill>
              </a:rPr>
              <a:t>23 July 2024</a:t>
            </a:fld>
            <a:endParaRPr lang="en-US">
              <a:solidFill>
                <a:prstClr val="black"/>
              </a:solidFill>
            </a:endParaRPr>
          </a:p>
        </p:txBody>
      </p:sp>
      <p:sp>
        <p:nvSpPr>
          <p:cNvPr id="3" name="Footer Placeholder 2"/>
          <p:cNvSpPr>
            <a:spLocks noGrp="1"/>
          </p:cNvSpPr>
          <p:nvPr>
            <p:ph type="ftr" sz="quarter" idx="11"/>
          </p:nvPr>
        </p:nvSpPr>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019759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870651-F505-4562-A7CB-32E6C75BC27E}" type="datetime3">
              <a:rPr lang="en-US" smtClean="0">
                <a:solidFill>
                  <a:prstClr val="black"/>
                </a:solidFill>
              </a:rPr>
              <a:t>23 July 2024</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54896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0E5FC4-529B-48D6-B7F1-95E45F739C92}" type="datetime3">
              <a:rPr lang="en-US" smtClean="0">
                <a:solidFill>
                  <a:prstClr val="black"/>
                </a:solidFill>
              </a:rPr>
              <a:t>23 July 2024</a:t>
            </a:fld>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222919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41C01E-B91E-4C56-B092-6E9F32A4A9E1}"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7148169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FBEC97-0D72-4011-BEB0-0D6AEB0B8E79}" type="datetime3">
              <a:rPr lang="en-US" smtClean="0">
                <a:solidFill>
                  <a:prstClr val="black"/>
                </a:solidFill>
              </a:rPr>
              <a:t>23 July 2024</a:t>
            </a:fld>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05636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206064" y="6492875"/>
            <a:ext cx="985935"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C971C9-1A14-4949-98B5-E986B316BC9B}" type="datetime3">
              <a:rPr lang="en-US" smtClean="0">
                <a:solidFill>
                  <a:prstClr val="black"/>
                </a:solidFill>
              </a:rPr>
              <a:t>23 July 2024</a:t>
            </a:fld>
            <a:endParaRPr lang="en-US" dirty="0">
              <a:solidFill>
                <a:prstClr val="black"/>
              </a:solidFill>
            </a:endParaRPr>
          </a:p>
        </p:txBody>
      </p:sp>
      <p:sp>
        <p:nvSpPr>
          <p:cNvPr id="5" name="Footer Placeholder 4"/>
          <p:cNvSpPr>
            <a:spLocks noGrp="1"/>
          </p:cNvSpPr>
          <p:nvPr>
            <p:ph type="ftr" sz="quarter" idx="3"/>
          </p:nvPr>
        </p:nvSpPr>
        <p:spPr>
          <a:xfrm>
            <a:off x="10730204" y="0"/>
            <a:ext cx="1461796" cy="365125"/>
          </a:xfrm>
          <a:prstGeom prst="rect">
            <a:avLst/>
          </a:prstGeom>
        </p:spPr>
        <p:txBody>
          <a:bodyPr vert="horz" lIns="91440" tIns="45720" rIns="91440" bIns="45720" rtlCol="0" anchor="ctr"/>
          <a:lstStyle>
            <a:lvl1pPr algn="ctr">
              <a:defRPr sz="1000">
                <a:solidFill>
                  <a:schemeClr val="tx1"/>
                </a:solidFill>
                <a:latin typeface="Arial" panose="020B0604020202020204" pitchFamily="34" charset="0"/>
                <a:cs typeface="Arial" panose="020B0604020202020204" pitchFamily="34" charset="0"/>
              </a:defRPr>
            </a:lvl1pPr>
          </a:lstStyle>
          <a:p>
            <a:endParaRPr lang="en-US" dirty="0">
              <a:solidFill>
                <a:prstClr val="black"/>
              </a:solidFill>
            </a:endParaRPr>
          </a:p>
        </p:txBody>
      </p:sp>
      <p:sp>
        <p:nvSpPr>
          <p:cNvPr id="6" name="Slide Number Placeholder 5"/>
          <p:cNvSpPr>
            <a:spLocks noGrp="1"/>
          </p:cNvSpPr>
          <p:nvPr>
            <p:ph type="sldNum" sz="quarter" idx="4"/>
          </p:nvPr>
        </p:nvSpPr>
        <p:spPr>
          <a:xfrm>
            <a:off x="5884506" y="6492875"/>
            <a:ext cx="422988" cy="365125"/>
          </a:xfrm>
          <a:prstGeom prst="rect">
            <a:avLst/>
          </a:prstGeom>
        </p:spPr>
        <p:txBody>
          <a:bodyPr vert="horz" lIns="91440" tIns="45720" rIns="91440" bIns="45720" rtlCol="0" anchor="ctr"/>
          <a:lstStyle>
            <a:lvl1pPr algn="r">
              <a:defRPr sz="1000">
                <a:solidFill>
                  <a:schemeClr val="tx1"/>
                </a:solidFill>
                <a:latin typeface="Arial" panose="020B0604020202020204" pitchFamily="34" charset="0"/>
                <a:cs typeface="Arial" panose="020B0604020202020204" pitchFamily="34" charset="0"/>
              </a:defRPr>
            </a:lvl1pPr>
          </a:lstStyle>
          <a:p>
            <a:fld id="{AC515DFE-E6A4-4A79-AA4A-483A03AB2E21}" type="slidenum">
              <a:rPr lang="en-US" smtClean="0">
                <a:solidFill>
                  <a:prstClr val="black"/>
                </a:solidFill>
              </a:rPr>
              <a:pPr/>
              <a:t>‹#›</a:t>
            </a:fld>
            <a:endParaRPr lang="en-US" dirty="0">
              <a:solidFill>
                <a:prstClr val="black"/>
              </a:solidFill>
            </a:endParaRPr>
          </a:p>
        </p:txBody>
      </p:sp>
      <p:pic>
        <p:nvPicPr>
          <p:cNvPr id="10" name="Picture 2" descr="Related imag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 y="0"/>
            <a:ext cx="1501205" cy="76915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063685" y="270594"/>
            <a:ext cx="2028119" cy="276999"/>
          </a:xfrm>
          <a:prstGeom prst="rect">
            <a:avLst/>
          </a:prstGeom>
          <a:noFill/>
        </p:spPr>
        <p:txBody>
          <a:bodyPr wrap="none" rtlCol="0">
            <a:spAutoFit/>
          </a:bodyPr>
          <a:lstStyle/>
          <a:p>
            <a:r>
              <a:rPr lang="en-US" sz="1200" b="1" dirty="0">
                <a:solidFill>
                  <a:prstClr val="black"/>
                </a:solidFill>
                <a:latin typeface="Arial" panose="020B0604020202020204" pitchFamily="34" charset="0"/>
                <a:cs typeface="Arial" panose="020B0604020202020204" pitchFamily="34" charset="0"/>
              </a:rPr>
              <a:t>Langley Research Center</a:t>
            </a:r>
          </a:p>
        </p:txBody>
      </p:sp>
    </p:spTree>
    <p:extLst>
      <p:ext uri="{BB962C8B-B14F-4D97-AF65-F5344CB8AC3E}">
        <p14:creationId xmlns:p14="http://schemas.microsoft.com/office/powerpoint/2010/main" val="2209988228"/>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206064" y="6492875"/>
            <a:ext cx="985935"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497F20F3-8B81-4ABE-A834-F67793092CBB}" type="datetime3">
              <a:rPr lang="en-US" smtClean="0">
                <a:solidFill>
                  <a:prstClr val="black"/>
                </a:solidFill>
              </a:rPr>
              <a:t>23 July 2024</a:t>
            </a:fld>
            <a:endParaRPr lang="en-US" dirty="0">
              <a:solidFill>
                <a:prstClr val="black"/>
              </a:solidFill>
            </a:endParaRPr>
          </a:p>
        </p:txBody>
      </p:sp>
      <p:sp>
        <p:nvSpPr>
          <p:cNvPr id="5" name="Footer Placeholder 4"/>
          <p:cNvSpPr>
            <a:spLocks noGrp="1"/>
          </p:cNvSpPr>
          <p:nvPr>
            <p:ph type="ftr" sz="quarter" idx="3"/>
          </p:nvPr>
        </p:nvSpPr>
        <p:spPr>
          <a:xfrm>
            <a:off x="10730204" y="0"/>
            <a:ext cx="1461796" cy="365125"/>
          </a:xfrm>
          <a:prstGeom prst="rect">
            <a:avLst/>
          </a:prstGeom>
        </p:spPr>
        <p:txBody>
          <a:bodyPr vert="horz" lIns="91440" tIns="45720" rIns="91440" bIns="45720" rtlCol="0" anchor="ctr"/>
          <a:lstStyle>
            <a:lvl1pPr algn="ctr">
              <a:defRPr sz="1000">
                <a:solidFill>
                  <a:schemeClr val="tx1"/>
                </a:solidFill>
                <a:latin typeface="Arial" panose="020B0604020202020204" pitchFamily="34" charset="0"/>
                <a:cs typeface="Arial" panose="020B0604020202020204" pitchFamily="34" charset="0"/>
              </a:defRPr>
            </a:lvl1pPr>
          </a:lstStyle>
          <a:p>
            <a:endParaRPr lang="en-US" dirty="0">
              <a:solidFill>
                <a:prstClr val="black"/>
              </a:solidFill>
            </a:endParaRPr>
          </a:p>
        </p:txBody>
      </p:sp>
      <p:sp>
        <p:nvSpPr>
          <p:cNvPr id="6" name="Slide Number Placeholder 5"/>
          <p:cNvSpPr>
            <a:spLocks noGrp="1"/>
          </p:cNvSpPr>
          <p:nvPr>
            <p:ph type="sldNum" sz="quarter" idx="4"/>
          </p:nvPr>
        </p:nvSpPr>
        <p:spPr>
          <a:xfrm>
            <a:off x="5884506" y="6492875"/>
            <a:ext cx="422988" cy="365125"/>
          </a:xfrm>
          <a:prstGeom prst="rect">
            <a:avLst/>
          </a:prstGeom>
        </p:spPr>
        <p:txBody>
          <a:bodyPr vert="horz" lIns="91440" tIns="45720" rIns="91440" bIns="45720" rtlCol="0" anchor="ctr"/>
          <a:lstStyle>
            <a:lvl1pPr algn="r">
              <a:defRPr sz="1000">
                <a:solidFill>
                  <a:schemeClr val="tx1"/>
                </a:solidFill>
                <a:latin typeface="Arial" panose="020B0604020202020204" pitchFamily="34" charset="0"/>
                <a:cs typeface="Arial" panose="020B0604020202020204" pitchFamily="34" charset="0"/>
              </a:defRPr>
            </a:lvl1pPr>
          </a:lstStyle>
          <a:p>
            <a:fld id="{AC515DFE-E6A4-4A79-AA4A-483A03AB2E21}" type="slidenum">
              <a:rPr lang="en-US" smtClean="0">
                <a:solidFill>
                  <a:prstClr val="black"/>
                </a:solidFill>
              </a:rPr>
              <a:pPr/>
              <a:t>‹#›</a:t>
            </a:fld>
            <a:endParaRPr lang="en-US" dirty="0">
              <a:solidFill>
                <a:prstClr val="black"/>
              </a:solidFill>
            </a:endParaRPr>
          </a:p>
        </p:txBody>
      </p:sp>
      <p:pic>
        <p:nvPicPr>
          <p:cNvPr id="10" name="Picture 2" descr="Related imag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 y="0"/>
            <a:ext cx="1501205" cy="76915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063685" y="270594"/>
            <a:ext cx="2028119" cy="276999"/>
          </a:xfrm>
          <a:prstGeom prst="rect">
            <a:avLst/>
          </a:prstGeom>
          <a:noFill/>
        </p:spPr>
        <p:txBody>
          <a:bodyPr wrap="none" rtlCol="0">
            <a:spAutoFit/>
          </a:bodyPr>
          <a:lstStyle/>
          <a:p>
            <a:r>
              <a:rPr lang="en-US" sz="1200" b="1" dirty="0">
                <a:solidFill>
                  <a:prstClr val="black"/>
                </a:solidFill>
                <a:latin typeface="Arial" panose="020B0604020202020204" pitchFamily="34" charset="0"/>
                <a:cs typeface="Arial" panose="020B0604020202020204" pitchFamily="34" charset="0"/>
              </a:rPr>
              <a:t>Langley Research Center</a:t>
            </a:r>
          </a:p>
        </p:txBody>
      </p:sp>
    </p:spTree>
    <p:extLst>
      <p:ext uri="{BB962C8B-B14F-4D97-AF65-F5344CB8AC3E}">
        <p14:creationId xmlns:p14="http://schemas.microsoft.com/office/powerpoint/2010/main" val="347604016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206064" y="6492875"/>
            <a:ext cx="985935"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8404788D-BB2B-495F-B90E-78B15F79FB5A}" type="datetime3">
              <a:rPr lang="en-US" smtClean="0">
                <a:solidFill>
                  <a:prstClr val="black"/>
                </a:solidFill>
              </a:rPr>
              <a:t>23 July 2024</a:t>
            </a:fld>
            <a:endParaRPr lang="en-US" dirty="0">
              <a:solidFill>
                <a:prstClr val="black"/>
              </a:solidFill>
            </a:endParaRPr>
          </a:p>
        </p:txBody>
      </p:sp>
      <p:sp>
        <p:nvSpPr>
          <p:cNvPr id="5" name="Footer Placeholder 4"/>
          <p:cNvSpPr>
            <a:spLocks noGrp="1"/>
          </p:cNvSpPr>
          <p:nvPr>
            <p:ph type="ftr" sz="quarter" idx="3"/>
          </p:nvPr>
        </p:nvSpPr>
        <p:spPr>
          <a:xfrm>
            <a:off x="10730204" y="0"/>
            <a:ext cx="1461796" cy="365125"/>
          </a:xfrm>
          <a:prstGeom prst="rect">
            <a:avLst/>
          </a:prstGeom>
        </p:spPr>
        <p:txBody>
          <a:bodyPr vert="horz" lIns="91440" tIns="45720" rIns="91440" bIns="45720" rtlCol="0" anchor="ctr"/>
          <a:lstStyle>
            <a:lvl1pPr algn="ctr">
              <a:defRPr sz="1000">
                <a:solidFill>
                  <a:schemeClr val="tx1"/>
                </a:solidFill>
                <a:latin typeface="Arial" panose="020B0604020202020204" pitchFamily="34" charset="0"/>
                <a:cs typeface="Arial" panose="020B0604020202020204" pitchFamily="34" charset="0"/>
              </a:defRPr>
            </a:lvl1pPr>
          </a:lstStyle>
          <a:p>
            <a:endParaRPr lang="en-US" dirty="0">
              <a:solidFill>
                <a:prstClr val="black"/>
              </a:solidFill>
            </a:endParaRPr>
          </a:p>
        </p:txBody>
      </p:sp>
      <p:sp>
        <p:nvSpPr>
          <p:cNvPr id="6" name="Slide Number Placeholder 5"/>
          <p:cNvSpPr>
            <a:spLocks noGrp="1"/>
          </p:cNvSpPr>
          <p:nvPr>
            <p:ph type="sldNum" sz="quarter" idx="4"/>
          </p:nvPr>
        </p:nvSpPr>
        <p:spPr>
          <a:xfrm>
            <a:off x="5884506" y="6492875"/>
            <a:ext cx="422988" cy="365125"/>
          </a:xfrm>
          <a:prstGeom prst="rect">
            <a:avLst/>
          </a:prstGeom>
        </p:spPr>
        <p:txBody>
          <a:bodyPr vert="horz" lIns="91440" tIns="45720" rIns="91440" bIns="45720" rtlCol="0" anchor="ctr"/>
          <a:lstStyle>
            <a:lvl1pPr algn="r">
              <a:defRPr sz="1000">
                <a:solidFill>
                  <a:schemeClr val="tx1"/>
                </a:solidFill>
                <a:latin typeface="Arial" panose="020B0604020202020204" pitchFamily="34" charset="0"/>
                <a:cs typeface="Arial" panose="020B0604020202020204" pitchFamily="34" charset="0"/>
              </a:defRPr>
            </a:lvl1pPr>
          </a:lstStyle>
          <a:p>
            <a:fld id="{AC515DFE-E6A4-4A79-AA4A-483A03AB2E21}" type="slidenum">
              <a:rPr lang="en-US" smtClean="0">
                <a:solidFill>
                  <a:prstClr val="black"/>
                </a:solidFill>
              </a:rPr>
              <a:pPr/>
              <a:t>‹#›</a:t>
            </a:fld>
            <a:endParaRPr lang="en-US" dirty="0">
              <a:solidFill>
                <a:prstClr val="black"/>
              </a:solidFill>
            </a:endParaRPr>
          </a:p>
        </p:txBody>
      </p:sp>
      <p:pic>
        <p:nvPicPr>
          <p:cNvPr id="10" name="Picture 2" descr="Related imag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 y="0"/>
            <a:ext cx="1501205" cy="76915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1063685" y="270594"/>
            <a:ext cx="2028119" cy="276999"/>
          </a:xfrm>
          <a:prstGeom prst="rect">
            <a:avLst/>
          </a:prstGeom>
          <a:noFill/>
        </p:spPr>
        <p:txBody>
          <a:bodyPr wrap="none" rtlCol="0">
            <a:spAutoFit/>
          </a:bodyPr>
          <a:lstStyle/>
          <a:p>
            <a:r>
              <a:rPr lang="en-US" sz="1200" b="1" dirty="0">
                <a:solidFill>
                  <a:prstClr val="black"/>
                </a:solidFill>
                <a:latin typeface="Arial" panose="020B0604020202020204" pitchFamily="34" charset="0"/>
                <a:cs typeface="Arial" panose="020B0604020202020204" pitchFamily="34" charset="0"/>
              </a:rPr>
              <a:t>Langley Research Center</a:t>
            </a:r>
          </a:p>
        </p:txBody>
      </p:sp>
    </p:spTree>
    <p:extLst>
      <p:ext uri="{BB962C8B-B14F-4D97-AF65-F5344CB8AC3E}">
        <p14:creationId xmlns:p14="http://schemas.microsoft.com/office/powerpoint/2010/main" val="394724316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microsoft.com/office/2007/relationships/media" Target="../media/media2.mp4"/><Relationship Id="rId7" Type="http://schemas.openxmlformats.org/officeDocument/2006/relationships/image" Target="../media/image2.jpg"/><Relationship Id="rId12"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3.xml"/><Relationship Id="rId11" Type="http://schemas.openxmlformats.org/officeDocument/2006/relationships/image" Target="../media/image6.png"/><Relationship Id="rId5" Type="http://schemas.openxmlformats.org/officeDocument/2006/relationships/slideLayout" Target="../slideLayouts/slideLayout24.xml"/><Relationship Id="rId10" Type="http://schemas.openxmlformats.org/officeDocument/2006/relationships/image" Target="../media/image5.png"/><Relationship Id="rId4" Type="http://schemas.openxmlformats.org/officeDocument/2006/relationships/video" Target="../media/media2.mp4"/><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2.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29.jpeg"/><Relationship Id="rId11" Type="http://schemas.openxmlformats.org/officeDocument/2006/relationships/image" Target="../media/image33.png"/><Relationship Id="rId5" Type="http://schemas.openxmlformats.org/officeDocument/2006/relationships/image" Target="../media/image24.png"/><Relationship Id="rId10" Type="http://schemas.microsoft.com/office/2007/relationships/hdphoto" Target="../media/hdphoto1.wdp"/><Relationship Id="rId4" Type="http://schemas.openxmlformats.org/officeDocument/2006/relationships/image" Target="../media/image23.png"/><Relationship Id="rId9"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4.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2CB3086-88F9-42F1-871F-6683F266C275}"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1</a:t>
            </a:fld>
            <a:endParaRPr lang="en-US">
              <a:solidFill>
                <a:prstClr val="black"/>
              </a:solidFill>
            </a:endParaRPr>
          </a:p>
        </p:txBody>
      </p:sp>
      <p:sp>
        <p:nvSpPr>
          <p:cNvPr id="7" name="TextBox 6"/>
          <p:cNvSpPr txBox="1"/>
          <p:nvPr/>
        </p:nvSpPr>
        <p:spPr>
          <a:xfrm>
            <a:off x="394134" y="887523"/>
            <a:ext cx="11403732" cy="954107"/>
          </a:xfrm>
          <a:prstGeom prst="rect">
            <a:avLst/>
          </a:prstGeom>
          <a:noFill/>
        </p:spPr>
        <p:txBody>
          <a:bodyPr wrap="square" rtlCol="0">
            <a:spAutoFit/>
          </a:bodyPr>
          <a:lstStyle/>
          <a:p>
            <a:pPr algn="ctr"/>
            <a:r>
              <a:rPr lang="en-US" sz="2800" b="1" i="1" dirty="0">
                <a:solidFill>
                  <a:prstClr val="black"/>
                </a:solidFill>
                <a:latin typeface="Times New Roman" panose="02020603050405020304" pitchFamily="18" charset="0"/>
                <a:cs typeface="Times New Roman" panose="02020603050405020304" pitchFamily="18" charset="0"/>
              </a:rPr>
              <a:t>Intelligent Change Detection System: </a:t>
            </a:r>
          </a:p>
          <a:p>
            <a:pPr algn="ctr"/>
            <a:r>
              <a:rPr lang="en-US" sz="2800" b="1" i="1" dirty="0">
                <a:solidFill>
                  <a:prstClr val="black"/>
                </a:solidFill>
                <a:latin typeface="Times New Roman" panose="02020603050405020304" pitchFamily="18" charset="0"/>
                <a:cs typeface="Times New Roman" panose="02020603050405020304" pitchFamily="18" charset="0"/>
              </a:rPr>
              <a:t>Autonomous Intelligent Machine Agent Model Development</a:t>
            </a:r>
          </a:p>
        </p:txBody>
      </p:sp>
      <p:sp>
        <p:nvSpPr>
          <p:cNvPr id="8" name="TextBox 7"/>
          <p:cNvSpPr txBox="1"/>
          <p:nvPr/>
        </p:nvSpPr>
        <p:spPr>
          <a:xfrm>
            <a:off x="3353423" y="2804600"/>
            <a:ext cx="5485156" cy="2154436"/>
          </a:xfrm>
          <a:prstGeom prst="rect">
            <a:avLst/>
          </a:prstGeom>
          <a:noFill/>
        </p:spPr>
        <p:txBody>
          <a:bodyPr wrap="none" rtlCol="0">
            <a:spAutoFit/>
          </a:bodyPr>
          <a:lstStyle/>
          <a:p>
            <a:pPr algn="ctr"/>
            <a:r>
              <a:rPr lang="en-US" sz="2200" b="1" dirty="0">
                <a:latin typeface="Times New Roman" panose="02020603050405020304" pitchFamily="18" charset="0"/>
                <a:cs typeface="Times New Roman" panose="02020603050405020304" pitchFamily="18" charset="0"/>
              </a:rPr>
              <a:t>Vincent E. Houston</a:t>
            </a:r>
          </a:p>
          <a:p>
            <a:pPr algn="ctr"/>
            <a:r>
              <a:rPr lang="en-US" sz="2200" b="1" dirty="0">
                <a:latin typeface="Times New Roman" panose="02020603050405020304" pitchFamily="18" charset="0"/>
                <a:cs typeface="Times New Roman" panose="02020603050405020304" pitchFamily="18" charset="0"/>
              </a:rPr>
              <a:t>David J. Degaraff</a:t>
            </a:r>
          </a:p>
          <a:p>
            <a:pPr algn="ctr"/>
            <a:endParaRPr lang="en-US" sz="2200" b="1" dirty="0">
              <a:latin typeface="Times New Roman" panose="02020603050405020304" pitchFamily="18" charset="0"/>
              <a:cs typeface="Times New Roman" panose="02020603050405020304" pitchFamily="18" charset="0"/>
            </a:endParaRPr>
          </a:p>
          <a:p>
            <a:pPr algn="ctr"/>
            <a:r>
              <a:rPr lang="en-US" sz="2200" i="1" dirty="0">
                <a:latin typeface="Times New Roman" panose="02020603050405020304" pitchFamily="18" charset="0"/>
                <a:cs typeface="Times New Roman" panose="02020603050405020304" pitchFamily="18" charset="0"/>
              </a:rPr>
              <a:t>Crew Systems and Aviation Operations Branch</a:t>
            </a:r>
            <a:endParaRPr lang="en-US" sz="2200" dirty="0">
              <a:latin typeface="Times New Roman" panose="02020603050405020304" pitchFamily="18" charset="0"/>
              <a:cs typeface="Times New Roman" panose="02020603050405020304" pitchFamily="18" charset="0"/>
            </a:endParaRPr>
          </a:p>
          <a:p>
            <a:pPr algn="ctr"/>
            <a:r>
              <a:rPr lang="en-US" sz="2200" i="1" dirty="0">
                <a:latin typeface="Times New Roman" panose="02020603050405020304" pitchFamily="18" charset="0"/>
                <a:cs typeface="Times New Roman" panose="02020603050405020304" pitchFamily="18" charset="0"/>
              </a:rPr>
              <a:t>NASA Langley Research Center</a:t>
            </a:r>
          </a:p>
          <a:p>
            <a:pPr algn="ctr"/>
            <a:endParaRPr lang="en-US" sz="2400" i="1" dirty="0">
              <a:latin typeface="Times New Roman" panose="02020603050405020304" pitchFamily="18" charset="0"/>
              <a:cs typeface="Times New Roman" panose="02020603050405020304" pitchFamily="18" charset="0"/>
            </a:endParaRPr>
          </a:p>
        </p:txBody>
      </p:sp>
      <p:cxnSp>
        <p:nvCxnSpPr>
          <p:cNvPr id="2" name="Straight Connector 1">
            <a:extLst>
              <a:ext uri="{FF2B5EF4-FFF2-40B4-BE49-F238E27FC236}">
                <a16:creationId xmlns:a16="http://schemas.microsoft.com/office/drawing/2014/main" id="{E8375E5E-2275-5FA9-D9B7-5BEFDFDEB5AE}"/>
              </a:ext>
            </a:extLst>
          </p:cNvPr>
          <p:cNvCxnSpPr>
            <a:cxnSpLocks/>
          </p:cNvCxnSpPr>
          <p:nvPr/>
        </p:nvCxnSpPr>
        <p:spPr>
          <a:xfrm>
            <a:off x="2" y="1777379"/>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3" name="Footer Placeholder 4">
            <a:extLst>
              <a:ext uri="{FF2B5EF4-FFF2-40B4-BE49-F238E27FC236}">
                <a16:creationId xmlns:a16="http://schemas.microsoft.com/office/drawing/2014/main" id="{C2F69522-7BFC-0E44-776C-95824AE0E4CF}"/>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spTree>
    <p:extLst>
      <p:ext uri="{BB962C8B-B14F-4D97-AF65-F5344CB8AC3E}">
        <p14:creationId xmlns:p14="http://schemas.microsoft.com/office/powerpoint/2010/main" val="3785732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2</a:t>
            </a:fld>
            <a:endParaRPr lang="en-US">
              <a:solidFill>
                <a:prstClr val="black"/>
              </a:solidFill>
            </a:endParaRPr>
          </a:p>
        </p:txBody>
      </p:sp>
      <p:sp>
        <p:nvSpPr>
          <p:cNvPr id="8" name="Title 1"/>
          <p:cNvSpPr txBox="1">
            <a:spLocks/>
          </p:cNvSpPr>
          <p:nvPr/>
        </p:nvSpPr>
        <p:spPr>
          <a:xfrm>
            <a:off x="1" y="470517"/>
            <a:ext cx="12191998" cy="654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Development Outline:</a:t>
            </a:r>
          </a:p>
        </p:txBody>
      </p:sp>
      <p:sp>
        <p:nvSpPr>
          <p:cNvPr id="9" name="Content Placeholder 2"/>
          <p:cNvSpPr txBox="1">
            <a:spLocks/>
          </p:cNvSpPr>
          <p:nvPr/>
        </p:nvSpPr>
        <p:spPr>
          <a:xfrm>
            <a:off x="257174" y="1416867"/>
            <a:ext cx="11392282" cy="51337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Research Motivations</a:t>
            </a:r>
          </a:p>
          <a:p>
            <a:pPr>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The Technical Challenge</a:t>
            </a:r>
          </a:p>
          <a:p>
            <a:pPr>
              <a:lnSpc>
                <a:spcPct val="15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Net Centric Architecture</a:t>
            </a: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What it is</a:t>
            </a: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Pros</a:t>
            </a: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Cons</a:t>
            </a:r>
            <a:endParaRPr lang="en-US" sz="22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Intelligent Change Detection System (ICDS) Architecture</a:t>
            </a: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ICDS Autonomous Trigger (AT)</a:t>
            </a: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Real-Time Intelligent Streaming Distributed Data Architecture</a:t>
            </a: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ICDS Intelligent Machine Agent (IMA) Model</a:t>
            </a:r>
            <a:endParaRPr lang="en-US" sz="22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ICDS Component Integration</a:t>
            </a:r>
          </a:p>
          <a:p>
            <a:pPr>
              <a:lnSpc>
                <a:spcPct val="15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ICDS IMA Model Development and Test </a:t>
            </a: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10" name="Footer Placeholder 4">
            <a:extLst>
              <a:ext uri="{FF2B5EF4-FFF2-40B4-BE49-F238E27FC236}">
                <a16:creationId xmlns:a16="http://schemas.microsoft.com/office/drawing/2014/main" id="{A48FC80C-4C83-6B7A-A570-D44EA4114D7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spTree>
    <p:extLst>
      <p:ext uri="{BB962C8B-B14F-4D97-AF65-F5344CB8AC3E}">
        <p14:creationId xmlns:p14="http://schemas.microsoft.com/office/powerpoint/2010/main" val="3537334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57D62C3B-FF84-A5F2-D777-A70E08EE402E}"/>
              </a:ext>
            </a:extLst>
          </p:cNvPr>
          <p:cNvSpPr txBox="1"/>
          <p:nvPr/>
        </p:nvSpPr>
        <p:spPr>
          <a:xfrm>
            <a:off x="8006750" y="4472743"/>
            <a:ext cx="1083951" cy="215444"/>
          </a:xfrm>
          <a:prstGeom prst="rect">
            <a:avLst/>
          </a:prstGeom>
          <a:noFill/>
        </p:spPr>
        <p:txBody>
          <a:bodyPr wrap="none" rtlCol="0">
            <a:spAutoFit/>
          </a:bodyPr>
          <a:lstStyle/>
          <a:p>
            <a:r>
              <a:rPr lang="en-US" sz="800" dirty="0">
                <a:latin typeface="Times New Roman" panose="02020603050405020304" pitchFamily="18" charset="0"/>
                <a:cs typeface="Times New Roman" panose="02020603050405020304" pitchFamily="18" charset="0"/>
              </a:rPr>
              <a:t>Credit: Alpha Coders</a:t>
            </a:r>
            <a:r>
              <a:rPr lang="en-US" sz="800" dirty="0"/>
              <a:t> </a:t>
            </a:r>
          </a:p>
        </p:txBody>
      </p:sp>
      <p:sp>
        <p:nvSpPr>
          <p:cNvPr id="11" name="TextBox 10">
            <a:extLst>
              <a:ext uri="{FF2B5EF4-FFF2-40B4-BE49-F238E27FC236}">
                <a16:creationId xmlns:a16="http://schemas.microsoft.com/office/drawing/2014/main" id="{DEA01004-C134-AB22-7B3F-EE5A87BA2129}"/>
              </a:ext>
            </a:extLst>
          </p:cNvPr>
          <p:cNvSpPr txBox="1"/>
          <p:nvPr/>
        </p:nvSpPr>
        <p:spPr>
          <a:xfrm>
            <a:off x="10694581" y="2723472"/>
            <a:ext cx="1475084" cy="215444"/>
          </a:xfrm>
          <a:prstGeom prst="rect">
            <a:avLst/>
          </a:prstGeom>
          <a:noFill/>
        </p:spPr>
        <p:txBody>
          <a:bodyPr wrap="none" rtlCol="0">
            <a:spAutoFit/>
          </a:bodyPr>
          <a:lstStyle/>
          <a:p>
            <a:r>
              <a:rPr lang="en-US" sz="800" dirty="0">
                <a:latin typeface="Times New Roman" panose="02020603050405020304" pitchFamily="18" charset="0"/>
                <a:cs typeface="Times New Roman" panose="02020603050405020304" pitchFamily="18" charset="0"/>
              </a:rPr>
              <a:t>Credit: Department of Defense</a:t>
            </a:r>
            <a:r>
              <a:rPr lang="en-US" sz="800" dirty="0"/>
              <a:t> </a:t>
            </a:r>
          </a:p>
        </p:txBody>
      </p:sp>
      <p:sp>
        <p:nvSpPr>
          <p:cNvPr id="10" name="TextBox 9">
            <a:extLst>
              <a:ext uri="{FF2B5EF4-FFF2-40B4-BE49-F238E27FC236}">
                <a16:creationId xmlns:a16="http://schemas.microsoft.com/office/drawing/2014/main" id="{098FFFAD-EA11-5C2D-2E27-A551D7D4834B}"/>
              </a:ext>
            </a:extLst>
          </p:cNvPr>
          <p:cNvSpPr txBox="1"/>
          <p:nvPr/>
        </p:nvSpPr>
        <p:spPr>
          <a:xfrm>
            <a:off x="11392207" y="4507418"/>
            <a:ext cx="797013" cy="215444"/>
          </a:xfrm>
          <a:prstGeom prst="rect">
            <a:avLst/>
          </a:prstGeom>
          <a:noFill/>
        </p:spPr>
        <p:txBody>
          <a:bodyPr wrap="none" rtlCol="0">
            <a:spAutoFit/>
          </a:bodyPr>
          <a:lstStyle/>
          <a:p>
            <a:r>
              <a:rPr lang="en-US" sz="800" dirty="0">
                <a:latin typeface="Times New Roman" panose="02020603050405020304" pitchFamily="18" charset="0"/>
                <a:cs typeface="Times New Roman" panose="02020603050405020304" pitchFamily="18" charset="0"/>
              </a:rPr>
              <a:t>Credit: NASA</a:t>
            </a:r>
            <a:r>
              <a:rPr lang="en-US" sz="800" dirty="0"/>
              <a:t> </a:t>
            </a:r>
          </a:p>
        </p:txBody>
      </p:sp>
      <p:sp>
        <p:nvSpPr>
          <p:cNvPr id="5" name="TextBox 4">
            <a:extLst>
              <a:ext uri="{FF2B5EF4-FFF2-40B4-BE49-F238E27FC236}">
                <a16:creationId xmlns:a16="http://schemas.microsoft.com/office/drawing/2014/main" id="{B33137A2-016D-561F-269F-32E0EF3B6459}"/>
              </a:ext>
            </a:extLst>
          </p:cNvPr>
          <p:cNvSpPr txBox="1"/>
          <p:nvPr/>
        </p:nvSpPr>
        <p:spPr>
          <a:xfrm>
            <a:off x="11361430" y="6249419"/>
            <a:ext cx="808235" cy="215444"/>
          </a:xfrm>
          <a:prstGeom prst="rect">
            <a:avLst/>
          </a:prstGeom>
          <a:noFill/>
        </p:spPr>
        <p:txBody>
          <a:bodyPr wrap="none" rtlCol="0">
            <a:spAutoFit/>
          </a:bodyPr>
          <a:lstStyle/>
          <a:p>
            <a:r>
              <a:rPr lang="en-US" sz="800" dirty="0">
                <a:latin typeface="Times New Roman" panose="02020603050405020304" pitchFamily="18" charset="0"/>
                <a:cs typeface="Times New Roman" panose="02020603050405020304" pitchFamily="18" charset="0"/>
              </a:rPr>
              <a:t>Credit: Author</a:t>
            </a:r>
            <a:r>
              <a:rPr lang="en-US" sz="800" dirty="0"/>
              <a:t> </a:t>
            </a:r>
          </a:p>
        </p:txBody>
      </p:sp>
      <p:sp>
        <p:nvSpPr>
          <p:cNvPr id="21" name="TextBox 20">
            <a:extLst>
              <a:ext uri="{FF2B5EF4-FFF2-40B4-BE49-F238E27FC236}">
                <a16:creationId xmlns:a16="http://schemas.microsoft.com/office/drawing/2014/main" id="{976D5A4C-1226-863B-3481-BFDF532F0690}"/>
              </a:ext>
            </a:extLst>
          </p:cNvPr>
          <p:cNvSpPr txBox="1"/>
          <p:nvPr/>
        </p:nvSpPr>
        <p:spPr>
          <a:xfrm>
            <a:off x="8285571" y="6259538"/>
            <a:ext cx="808235" cy="215444"/>
          </a:xfrm>
          <a:prstGeom prst="rect">
            <a:avLst/>
          </a:prstGeom>
          <a:noFill/>
        </p:spPr>
        <p:txBody>
          <a:bodyPr wrap="none" rtlCol="0">
            <a:spAutoFit/>
          </a:bodyPr>
          <a:lstStyle/>
          <a:p>
            <a:r>
              <a:rPr lang="en-US" sz="800" dirty="0">
                <a:latin typeface="Times New Roman" panose="02020603050405020304" pitchFamily="18" charset="0"/>
                <a:cs typeface="Times New Roman" panose="02020603050405020304" pitchFamily="18" charset="0"/>
              </a:rPr>
              <a:t>Credit: Author</a:t>
            </a:r>
            <a:r>
              <a:rPr lang="en-US" sz="800" dirty="0"/>
              <a:t> </a:t>
            </a:r>
          </a:p>
        </p:txBody>
      </p:sp>
      <p:sp>
        <p:nvSpPr>
          <p:cNvPr id="28" name="TextBox 27">
            <a:extLst>
              <a:ext uri="{FF2B5EF4-FFF2-40B4-BE49-F238E27FC236}">
                <a16:creationId xmlns:a16="http://schemas.microsoft.com/office/drawing/2014/main" id="{B425407C-9377-CE55-1CD8-AE84E4083012}"/>
              </a:ext>
            </a:extLst>
          </p:cNvPr>
          <p:cNvSpPr txBox="1"/>
          <p:nvPr/>
        </p:nvSpPr>
        <p:spPr>
          <a:xfrm>
            <a:off x="8318019" y="2713579"/>
            <a:ext cx="797013" cy="215444"/>
          </a:xfrm>
          <a:prstGeom prst="rect">
            <a:avLst/>
          </a:prstGeom>
          <a:noFill/>
        </p:spPr>
        <p:txBody>
          <a:bodyPr wrap="none" rtlCol="0">
            <a:spAutoFit/>
          </a:bodyPr>
          <a:lstStyle/>
          <a:p>
            <a:r>
              <a:rPr lang="en-US" sz="800" dirty="0">
                <a:latin typeface="Times New Roman" panose="02020603050405020304" pitchFamily="18" charset="0"/>
                <a:cs typeface="Times New Roman" panose="02020603050405020304" pitchFamily="18" charset="0"/>
              </a:rPr>
              <a:t>Credit: NASA</a:t>
            </a:r>
            <a:r>
              <a:rPr lang="en-US" sz="800" dirty="0"/>
              <a:t> </a:t>
            </a:r>
          </a:p>
        </p:txBody>
      </p:sp>
      <p:sp>
        <p:nvSpPr>
          <p:cNvPr id="4" name="Date Placeholder 3"/>
          <p:cNvSpPr>
            <a:spLocks noGrp="1"/>
          </p:cNvSpPr>
          <p:nvPr>
            <p:ph type="dt" sz="half" idx="10"/>
          </p:nvPr>
        </p:nvSpPr>
        <p:spPr/>
        <p:txBody>
          <a:bodyPr/>
          <a:lstStyle/>
          <a:p>
            <a:fld id="{372450C4-B35E-4EB8-B4A7-DF4A085305F7}"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3</a:t>
            </a:fld>
            <a:endParaRPr lang="en-US">
              <a:solidFill>
                <a:prstClr val="black"/>
              </a:solidFill>
            </a:endParaRPr>
          </a:p>
        </p:txBody>
      </p:sp>
      <p:sp>
        <p:nvSpPr>
          <p:cNvPr id="7" name="Title 1"/>
          <p:cNvSpPr txBox="1">
            <a:spLocks/>
          </p:cNvSpPr>
          <p:nvPr/>
        </p:nvSpPr>
        <p:spPr>
          <a:xfrm>
            <a:off x="4348743" y="365125"/>
            <a:ext cx="3616906" cy="81411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Research Motivations:</a:t>
            </a:r>
          </a:p>
        </p:txBody>
      </p:sp>
      <p:sp>
        <p:nvSpPr>
          <p:cNvPr id="8" name="Content Placeholder 2"/>
          <p:cNvSpPr txBox="1">
            <a:spLocks/>
          </p:cNvSpPr>
          <p:nvPr/>
        </p:nvSpPr>
        <p:spPr>
          <a:xfrm>
            <a:off x="-90562" y="1220384"/>
            <a:ext cx="6309111" cy="50481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en-US" sz="2200" b="1" i="0" u="none" strike="noStrike" kern="1200" cap="none" spc="0" normalizeH="0" baseline="0" noProof="0" dirty="0">
                <a:ln>
                  <a:noFill/>
                </a:ln>
                <a:solidFill>
                  <a:sysClr val="windowText" lastClr="000000"/>
                </a:solidFill>
                <a:effectLst/>
                <a:uLnTx/>
                <a:uFillTx/>
                <a:cs typeface="Arial" panose="020B0604020202020204" pitchFamily="34" charset="0"/>
              </a:rPr>
              <a:t> </a:t>
            </a:r>
            <a:r>
              <a:rPr kumimoji="0" lang="en-US" sz="2200" b="1"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Maturation of the NAS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en-US" sz="2200" b="1"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Net-Centric Environment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lang="en-US" sz="2200" b="1" dirty="0">
                <a:solidFill>
                  <a:sysClr val="windowText" lastClr="000000"/>
                </a:solidFill>
                <a:latin typeface="Times New Roman" panose="02020603050405020304" pitchFamily="18" charset="0"/>
                <a:cs typeface="Times New Roman" panose="02020603050405020304" pitchFamily="18" charset="0"/>
              </a:rPr>
              <a:t> </a:t>
            </a:r>
            <a:r>
              <a:rPr kumimoji="0" lang="en-US" sz="2200" b="1"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Data Influx into</a:t>
            </a:r>
            <a:r>
              <a:rPr kumimoji="0" lang="en-US" sz="2200" b="1" i="0" u="none" strike="noStrike" kern="1200" cap="none" spc="0" normalizeH="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Ground Control Stations</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200" b="1" i="0" u="none" strike="noStrike" kern="1200" cap="none" spc="0" normalizeH="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en-US" sz="2200" b="1" i="0" u="none" strike="noStrike" kern="1200" cap="none" spc="0" normalizeH="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Complex Visual Infrastructures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endParaRPr kumimoji="0" lang="en-US" sz="2200" b="1"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en-US" sz="2200" b="1"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Change Blindness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Ø"/>
              <a:tabLst/>
              <a:defRPr/>
            </a:pPr>
            <a:endParaRPr kumimoji="0" lang="en-US" sz="2200" b="1"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en-US" sz="2200" b="1" i="0" u="none" strike="noStrike" kern="120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rPr>
              <a:t> Human and Machine Symbiosis</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200" b="0" i="0" u="none" strike="noStrike" kern="1200" cap="none" spc="0" normalizeH="0" baseline="0" noProof="0" dirty="0">
              <a:ln>
                <a:noFill/>
              </a:ln>
              <a:solidFill>
                <a:sysClr val="windowText" lastClr="000000"/>
              </a:solidFill>
              <a:effectLst/>
              <a:uLnTx/>
              <a:uFillTx/>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ysClr val="windowText" lastClr="000000"/>
              </a:solidFill>
              <a:effectLst/>
              <a:uLnTx/>
              <a:uFillTx/>
              <a:cs typeface="Arial" panose="020B0604020202020204" pitchFamily="34" charset="0"/>
            </a:endParaRPr>
          </a:p>
        </p:txBody>
      </p:sp>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42688" y="1144799"/>
            <a:ext cx="3007263" cy="160822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2" name="Screen Recording 12">
            <a:hlinkClick r:id="" action="ppaction://media"/>
            <a:extLst>
              <a:ext uri="{FF2B5EF4-FFF2-40B4-BE49-F238E27FC236}">
                <a16:creationId xmlns:a16="http://schemas.microsoft.com/office/drawing/2014/main" id="{A207CA73-5017-03E1-B2D9-B28136EB3EE5}"/>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5976038" y="2950571"/>
            <a:ext cx="3007263" cy="158430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3" name="Screen Recording 12">
            <a:hlinkClick r:id="" action="ppaction://media"/>
            <a:extLst>
              <a:ext uri="{FF2B5EF4-FFF2-40B4-BE49-F238E27FC236}">
                <a16:creationId xmlns:a16="http://schemas.microsoft.com/office/drawing/2014/main" id="{CC464A97-A5DC-CB2F-6F48-087320ED8C2D}"/>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5967072" y="1153613"/>
            <a:ext cx="3007263" cy="159938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14" name="Rectangle 13">
            <a:extLst>
              <a:ext uri="{FF2B5EF4-FFF2-40B4-BE49-F238E27FC236}">
                <a16:creationId xmlns:a16="http://schemas.microsoft.com/office/drawing/2014/main" id="{92C6ACD3-1A97-930E-9084-9DF09B9F1B6B}"/>
              </a:ext>
            </a:extLst>
          </p:cNvPr>
          <p:cNvSpPr/>
          <p:nvPr/>
        </p:nvSpPr>
        <p:spPr>
          <a:xfrm>
            <a:off x="5967649" y="1107730"/>
            <a:ext cx="3053925" cy="18173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0E7507F-0341-1C83-079D-91205150190E}"/>
              </a:ext>
            </a:extLst>
          </p:cNvPr>
          <p:cNvSpPr/>
          <p:nvPr/>
        </p:nvSpPr>
        <p:spPr>
          <a:xfrm>
            <a:off x="9038474" y="1143040"/>
            <a:ext cx="3158189" cy="18060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677477C-1AB4-353D-2EF4-7D2E829196C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035014" y="4703470"/>
            <a:ext cx="3001723" cy="159939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7" name="Picture 16" descr="A picture containing text, indoor, ceiling, electronics&#10;&#10;Description automatically generated">
            <a:extLst>
              <a:ext uri="{FF2B5EF4-FFF2-40B4-BE49-F238E27FC236}">
                <a16:creationId xmlns:a16="http://schemas.microsoft.com/office/drawing/2014/main" id="{F4188089-4C00-E83F-5DAC-3F6C202CFE2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042688" y="2941692"/>
            <a:ext cx="3007263" cy="159939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cxnSp>
        <p:nvCxnSpPr>
          <p:cNvPr id="18" name="Straight Connector 17">
            <a:extLst>
              <a:ext uri="{FF2B5EF4-FFF2-40B4-BE49-F238E27FC236}">
                <a16:creationId xmlns:a16="http://schemas.microsoft.com/office/drawing/2014/main" id="{46735409-A3F8-3C01-C5C4-59F0132CD71B}"/>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grpSp>
        <p:nvGrpSpPr>
          <p:cNvPr id="23" name="Group 22">
            <a:extLst>
              <a:ext uri="{FF2B5EF4-FFF2-40B4-BE49-F238E27FC236}">
                <a16:creationId xmlns:a16="http://schemas.microsoft.com/office/drawing/2014/main" id="{F88FA374-D8C6-26E2-37D0-82803A991716}"/>
              </a:ext>
            </a:extLst>
          </p:cNvPr>
          <p:cNvGrpSpPr/>
          <p:nvPr/>
        </p:nvGrpSpPr>
        <p:grpSpPr>
          <a:xfrm>
            <a:off x="5964938" y="4710996"/>
            <a:ext cx="3009397" cy="1584301"/>
            <a:chOff x="5984425" y="4631753"/>
            <a:chExt cx="3043773" cy="1584301"/>
          </a:xfrm>
          <a:scene3d>
            <a:camera prst="orthographicFront">
              <a:rot lat="0" lon="0" rev="0"/>
            </a:camera>
            <a:lightRig rig="glow" dir="t">
              <a:rot lat="0" lon="0" rev="4800000"/>
            </a:lightRig>
          </a:scene3d>
        </p:grpSpPr>
        <p:pic>
          <p:nvPicPr>
            <p:cNvPr id="20" name="Picture 19" descr="A picture containing device, blue&#10;&#10;Description automatically generated">
              <a:extLst>
                <a:ext uri="{FF2B5EF4-FFF2-40B4-BE49-F238E27FC236}">
                  <a16:creationId xmlns:a16="http://schemas.microsoft.com/office/drawing/2014/main" id="{2FC06530-1A10-0CB0-CA5C-D2640330151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84425" y="4631753"/>
              <a:ext cx="1576629" cy="1584301"/>
            </a:xfrm>
            <a:prstGeom prst="rect">
              <a:avLst/>
            </a:prstGeom>
            <a:ln>
              <a:noFill/>
            </a:ln>
            <a:effectLst>
              <a:outerShdw blurRad="190500" dist="228600" dir="2700000" algn="ctr">
                <a:srgbClr val="000000">
                  <a:alpha val="30000"/>
                </a:srgbClr>
              </a:outerShdw>
            </a:effectLst>
            <a:sp3d prstMaterial="matte">
              <a:bevelT w="127000" h="63500"/>
            </a:sp3d>
          </p:spPr>
        </p:pic>
        <p:pic>
          <p:nvPicPr>
            <p:cNvPr id="22" name="Picture 21" descr="A close-up of a compass&#10;&#10;Description automatically generated with low confidence">
              <a:extLst>
                <a:ext uri="{FF2B5EF4-FFF2-40B4-BE49-F238E27FC236}">
                  <a16:creationId xmlns:a16="http://schemas.microsoft.com/office/drawing/2014/main" id="{70F2CE40-8370-5CB4-2628-6793E454D9F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61054" y="4631753"/>
              <a:ext cx="1467144" cy="1584300"/>
            </a:xfrm>
            <a:prstGeom prst="rect">
              <a:avLst/>
            </a:prstGeom>
            <a:ln>
              <a:noFill/>
            </a:ln>
            <a:effectLst>
              <a:outerShdw blurRad="190500" dist="228600" dir="2700000" algn="ctr">
                <a:srgbClr val="000000">
                  <a:alpha val="30000"/>
                </a:srgbClr>
              </a:outerShdw>
            </a:effectLst>
            <a:sp3d prstMaterial="matte">
              <a:bevelT w="127000" h="63500"/>
            </a:sp3d>
          </p:spPr>
        </p:pic>
      </p:grpSp>
      <p:sp>
        <p:nvSpPr>
          <p:cNvPr id="24" name="Rectangle 23">
            <a:extLst>
              <a:ext uri="{FF2B5EF4-FFF2-40B4-BE49-F238E27FC236}">
                <a16:creationId xmlns:a16="http://schemas.microsoft.com/office/drawing/2014/main" id="{88800FD6-D681-94D0-7469-87FDB1DEB482}"/>
              </a:ext>
            </a:extLst>
          </p:cNvPr>
          <p:cNvSpPr/>
          <p:nvPr/>
        </p:nvSpPr>
        <p:spPr>
          <a:xfrm>
            <a:off x="5961095" y="4692708"/>
            <a:ext cx="3053925" cy="18570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E53191B-6B50-A20B-7A1A-5C2957F86245}"/>
              </a:ext>
            </a:extLst>
          </p:cNvPr>
          <p:cNvSpPr/>
          <p:nvPr/>
        </p:nvSpPr>
        <p:spPr>
          <a:xfrm>
            <a:off x="9011476" y="2935477"/>
            <a:ext cx="3158189" cy="17503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B9EA891-2C01-9F3D-6397-2B15DE3DE138}"/>
              </a:ext>
            </a:extLst>
          </p:cNvPr>
          <p:cNvSpPr/>
          <p:nvPr/>
        </p:nvSpPr>
        <p:spPr>
          <a:xfrm>
            <a:off x="9029963" y="4695080"/>
            <a:ext cx="3144975" cy="1821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1F1AC9F-33CE-F266-E07E-3546819765E2}"/>
              </a:ext>
            </a:extLst>
          </p:cNvPr>
          <p:cNvSpPr/>
          <p:nvPr/>
        </p:nvSpPr>
        <p:spPr>
          <a:xfrm>
            <a:off x="5963003" y="2933424"/>
            <a:ext cx="3053925" cy="17718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ooter Placeholder 4">
            <a:extLst>
              <a:ext uri="{FF2B5EF4-FFF2-40B4-BE49-F238E27FC236}">
                <a16:creationId xmlns:a16="http://schemas.microsoft.com/office/drawing/2014/main" id="{947E675B-3B0C-AFB7-50C4-57A59830ACDE}"/>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spTree>
    <p:extLst>
      <p:ext uri="{BB962C8B-B14F-4D97-AF65-F5344CB8AC3E}">
        <p14:creationId xmlns:p14="http://schemas.microsoft.com/office/powerpoint/2010/main" val="153518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 presetClass="mediacall" presetSubtype="0" fill="hold" nodeType="withEffect">
                                  <p:stCondLst>
                                    <p:cond delay="0"/>
                                  </p:stCondLst>
                                  <p:childTnLst>
                                    <p:cmd type="call" cmd="playFrom(0.0)">
                                      <p:cBhvr>
                                        <p:cTn id="9" dur="10" fill="hold"/>
                                        <p:tgtEl>
                                          <p:spTgt spid="13"/>
                                        </p:tgtEl>
                                      </p:cBhvr>
                                    </p:cmd>
                                  </p:childTnLst>
                                </p:cTn>
                              </p:par>
                              <p:par>
                                <p:cTn id="10" presetID="1" presetClass="exit"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fade">
                                      <p:cBhvr>
                                        <p:cTn id="16" dur="500"/>
                                        <p:tgtEl>
                                          <p:spTgt spid="8">
                                            <p:txEl>
                                              <p:pRg st="2" end="2"/>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 presetClass="exit"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xEl>
                                              <p:pRg st="4" end="4"/>
                                            </p:txEl>
                                          </p:spTgt>
                                        </p:tgtEl>
                                        <p:attrNameLst>
                                          <p:attrName>style.visibility</p:attrName>
                                        </p:attrNameLst>
                                      </p:cBhvr>
                                      <p:to>
                                        <p:strVal val="visible"/>
                                      </p:to>
                                    </p:set>
                                  </p:childTnLst>
                                </p:cTn>
                              </p:par>
                              <p:par>
                                <p:cTn id="26" presetID="1" presetClass="mediacall" presetSubtype="0" fill="hold" nodeType="withEffect">
                                  <p:stCondLst>
                                    <p:cond delay="0"/>
                                  </p:stCondLst>
                                  <p:childTnLst>
                                    <p:cmd type="call" cmd="playFrom(0.0)">
                                      <p:cBhvr>
                                        <p:cTn id="27" dur="30469" fill="hold"/>
                                        <p:tgtEl>
                                          <p:spTgt spid="2"/>
                                        </p:tgtEl>
                                      </p:cBhvr>
                                    </p:cmd>
                                  </p:childTnLst>
                                </p:cTn>
                              </p:par>
                              <p:par>
                                <p:cTn id="28" presetID="1" presetClass="exit"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xEl>
                                              <p:pRg st="6" end="6"/>
                                            </p:txEl>
                                          </p:spTgt>
                                        </p:tgtEl>
                                        <p:attrNameLst>
                                          <p:attrName>style.visibility</p:attrName>
                                        </p:attrNameLst>
                                      </p:cBhvr>
                                      <p:to>
                                        <p:strVal val="visible"/>
                                      </p:to>
                                    </p:set>
                                    <p:animEffect transition="in" filter="fade">
                                      <p:cBhvr>
                                        <p:cTn id="34" dur="500"/>
                                        <p:tgtEl>
                                          <p:spTgt spid="8">
                                            <p:txEl>
                                              <p:pRg st="6" end="6"/>
                                            </p:txEl>
                                          </p:spTgt>
                                        </p:tgtEl>
                                      </p:cBhvr>
                                    </p:animEffect>
                                  </p:childTnLst>
                                </p:cTn>
                              </p:par>
                              <p:par>
                                <p:cTn id="35" presetID="1" presetClass="entr" presetSubtype="0" fill="hold" nodeType="withEffect">
                                  <p:stCondLst>
                                    <p:cond delay="0"/>
                                  </p:stCondLst>
                                  <p:childTnLst>
                                    <p:set>
                                      <p:cBhvr>
                                        <p:cTn id="36" dur="1" fill="hold">
                                          <p:stCondLst>
                                            <p:cond delay="9"/>
                                          </p:stCondLst>
                                        </p:cTn>
                                        <p:tgtEl>
                                          <p:spTgt spid="17"/>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xEl>
                                              <p:pRg st="8" end="8"/>
                                            </p:txEl>
                                          </p:spTgt>
                                        </p:tgtEl>
                                        <p:attrNameLst>
                                          <p:attrName>style.visibility</p:attrName>
                                        </p:attrNameLst>
                                      </p:cBhvr>
                                      <p:to>
                                        <p:strVal val="visible"/>
                                      </p:to>
                                    </p:set>
                                    <p:animEffect transition="in" filter="fade">
                                      <p:cBhvr>
                                        <p:cTn id="43" dur="500"/>
                                        <p:tgtEl>
                                          <p:spTgt spid="8">
                                            <p:txEl>
                                              <p:pRg st="8" end="8"/>
                                            </p:txEl>
                                          </p:spTgt>
                                        </p:tgtEl>
                                      </p:cBhvr>
                                    </p:animEffect>
                                  </p:childTnLst>
                                </p:cTn>
                              </p:par>
                              <p:par>
                                <p:cTn id="44" presetID="1" presetClass="entr" presetSubtype="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childTnLst>
                                </p:cTn>
                              </p:par>
                              <p:par>
                                <p:cTn id="46" presetID="1" presetClass="exit"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
                                            <p:txEl>
                                              <p:pRg st="10" end="10"/>
                                            </p:txEl>
                                          </p:spTgt>
                                        </p:tgtEl>
                                        <p:attrNameLst>
                                          <p:attrName>style.visibility</p:attrName>
                                        </p:attrNameLst>
                                      </p:cBhvr>
                                      <p:to>
                                        <p:strVal val="visible"/>
                                      </p:to>
                                    </p:set>
                                    <p:animEffect transition="in" filter="fade">
                                      <p:cBhvr>
                                        <p:cTn id="52" dur="500"/>
                                        <p:tgtEl>
                                          <p:spTgt spid="8">
                                            <p:txEl>
                                              <p:pRg st="10" end="10"/>
                                            </p:txEl>
                                          </p:spTgt>
                                        </p:tgtEl>
                                      </p:cBhvr>
                                    </p:animEffect>
                                  </p:childTnLst>
                                </p:cTn>
                              </p:par>
                              <p:par>
                                <p:cTn id="53" presetID="1" presetClass="exit"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57" fill="hold" display="0">
                  <p:stCondLst>
                    <p:cond delay="indefinite"/>
                  </p:stCondLst>
                </p:cTn>
                <p:tgtEl>
                  <p:spTgt spid="2"/>
                </p:tgtEl>
              </p:cMediaNode>
            </p:video>
            <p:video>
              <p:cMediaNode vol="80000">
                <p:cTn id="58" fill="hold" display="0">
                  <p:stCondLst>
                    <p:cond delay="indefinite"/>
                  </p:stCondLst>
                </p:cTn>
                <p:tgtEl>
                  <p:spTgt spid="13"/>
                </p:tgtEl>
              </p:cMediaNode>
            </p:video>
          </p:childTnLst>
        </p:cTn>
      </p:par>
    </p:tnLst>
    <p:bldLst>
      <p:bldP spid="8" grpId="0" uiExpand="1" build="p"/>
      <p:bldP spid="14" grpId="0" animBg="1"/>
      <p:bldP spid="15" grpId="0" animBg="1"/>
      <p:bldP spid="24" grpId="0" animBg="1"/>
      <p:bldP spid="25" grpId="0" animBg="1"/>
      <p:bldP spid="26"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4</a:t>
            </a:fld>
            <a:endParaRPr lang="en-US">
              <a:solidFill>
                <a:prstClr val="black"/>
              </a:solidFill>
            </a:endParaRPr>
          </a:p>
        </p:txBody>
      </p:sp>
      <p:sp>
        <p:nvSpPr>
          <p:cNvPr id="8" name="Title 1"/>
          <p:cNvSpPr txBox="1">
            <a:spLocks/>
          </p:cNvSpPr>
          <p:nvPr/>
        </p:nvSpPr>
        <p:spPr>
          <a:xfrm>
            <a:off x="3842994" y="423382"/>
            <a:ext cx="4506012" cy="654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The Technical Challenge:</a:t>
            </a:r>
          </a:p>
        </p:txBody>
      </p:sp>
      <p:sp>
        <p:nvSpPr>
          <p:cNvPr id="9" name="Content Placeholder 2"/>
          <p:cNvSpPr txBox="1">
            <a:spLocks/>
          </p:cNvSpPr>
          <p:nvPr/>
        </p:nvSpPr>
        <p:spPr>
          <a:xfrm>
            <a:off x="257174" y="1416867"/>
            <a:ext cx="11642650" cy="51337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200" dirty="0">
              <a:latin typeface="Times New Roman" panose="02020603050405020304" pitchFamily="18"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2" name="Footer Placeholder 4">
            <a:extLst>
              <a:ext uri="{FF2B5EF4-FFF2-40B4-BE49-F238E27FC236}">
                <a16:creationId xmlns:a16="http://schemas.microsoft.com/office/drawing/2014/main" id="{1A178D6B-8588-6AAD-357A-7093CDCA551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sp>
        <p:nvSpPr>
          <p:cNvPr id="5" name="TextBox 4">
            <a:extLst>
              <a:ext uri="{FF2B5EF4-FFF2-40B4-BE49-F238E27FC236}">
                <a16:creationId xmlns:a16="http://schemas.microsoft.com/office/drawing/2014/main" id="{4157E7CF-12B0-C724-106E-2AC13820FC12}"/>
              </a:ext>
            </a:extLst>
          </p:cNvPr>
          <p:cNvSpPr txBox="1"/>
          <p:nvPr/>
        </p:nvSpPr>
        <p:spPr>
          <a:xfrm>
            <a:off x="242775" y="1310691"/>
            <a:ext cx="11642651" cy="5109091"/>
          </a:xfrm>
          <a:prstGeom prst="rect">
            <a:avLst/>
          </a:prstGeom>
          <a:noFill/>
        </p:spPr>
        <p:txBody>
          <a:bodyPr wrap="square" rtlCol="0">
            <a:spAutoFit/>
          </a:bodyPr>
          <a:lstStyle/>
          <a:p>
            <a:pPr marL="342900" indent="-342900" algn="just" defTabSz="609585">
              <a:spcAft>
                <a:spcPts val="600"/>
              </a:spcAft>
              <a:buFont typeface="Wingdings" panose="05000000000000000000" pitchFamily="2" charset="2"/>
              <a:buChar char="q"/>
            </a:pPr>
            <a:r>
              <a:rPr lang="en-US" sz="2200" b="1" dirty="0">
                <a:effectLst/>
                <a:latin typeface="Times New Roman" panose="02020603050405020304" pitchFamily="18" charset="0"/>
                <a:ea typeface="Times New Roman" panose="02020603050405020304" pitchFamily="18" charset="0"/>
              </a:rPr>
              <a:t>The Next-Gen National Airspace System (NAS) will need to facilitate the emergence of Advanced Air Mobility (AAM).</a:t>
            </a:r>
          </a:p>
          <a:p>
            <a:pPr marL="342900" indent="-342900" algn="just" defTabSz="609585">
              <a:spcAft>
                <a:spcPts val="600"/>
              </a:spcAft>
              <a:buFont typeface="Wingdings" panose="05000000000000000000" pitchFamily="2" charset="2"/>
              <a:buChar char="q"/>
            </a:pPr>
            <a:endParaRPr lang="en-US" sz="2200" dirty="0">
              <a:effectLst/>
              <a:latin typeface="Times New Roman" panose="02020603050405020304" pitchFamily="18" charset="0"/>
              <a:ea typeface="Times New Roman" panose="02020603050405020304" pitchFamily="18" charset="0"/>
            </a:endParaRPr>
          </a:p>
          <a:p>
            <a:pPr marL="342900" indent="-342900" algn="just" defTabSz="609585">
              <a:spcAft>
                <a:spcPts val="600"/>
              </a:spcAft>
              <a:buFont typeface="Wingdings" panose="05000000000000000000" pitchFamily="2" charset="2"/>
              <a:buChar char="q"/>
            </a:pPr>
            <a:r>
              <a:rPr lang="en-US" sz="2200" b="1" dirty="0">
                <a:latin typeface="Times New Roman" panose="02020603050405020304" pitchFamily="18" charset="0"/>
                <a:ea typeface="Times New Roman" panose="02020603050405020304" pitchFamily="18" charset="0"/>
              </a:rPr>
              <a:t>An exponential increase in t</a:t>
            </a:r>
            <a:r>
              <a:rPr lang="en-US" sz="2200" b="1" dirty="0">
                <a:effectLst/>
                <a:latin typeface="Times New Roman" panose="02020603050405020304" pitchFamily="18" charset="0"/>
                <a:ea typeface="Times New Roman" panose="02020603050405020304" pitchFamily="18" charset="0"/>
              </a:rPr>
              <a:t>he amount of actionable data (information). </a:t>
            </a:r>
          </a:p>
          <a:p>
            <a:pPr marL="342900" indent="-342900" algn="just" defTabSz="609585">
              <a:spcAft>
                <a:spcPts val="600"/>
              </a:spcAft>
              <a:buFont typeface="Wingdings" panose="05000000000000000000" pitchFamily="2" charset="2"/>
              <a:buChar char="q"/>
            </a:pPr>
            <a:endParaRPr lang="en-US" sz="2200" dirty="0">
              <a:effectLst/>
              <a:latin typeface="Times New Roman" panose="02020603050405020304" pitchFamily="18" charset="0"/>
              <a:ea typeface="Times New Roman" panose="02020603050405020304" pitchFamily="18" charset="0"/>
            </a:endParaRPr>
          </a:p>
          <a:p>
            <a:pPr marL="342900" indent="-342900" algn="just" defTabSz="609585">
              <a:spcAft>
                <a:spcPts val="600"/>
              </a:spcAft>
              <a:buFont typeface="Wingdings" panose="05000000000000000000" pitchFamily="2" charset="2"/>
              <a:buChar char="q"/>
            </a:pPr>
            <a:r>
              <a:rPr lang="en-US" sz="2200" b="1" dirty="0">
                <a:effectLst/>
                <a:latin typeface="Times New Roman" panose="02020603050405020304" pitchFamily="18" charset="0"/>
                <a:ea typeface="Times New Roman" panose="02020603050405020304" pitchFamily="18" charset="0"/>
              </a:rPr>
              <a:t>Human-Agents performing direct-action aviation (DAA) tasking, to ensure the safe entry, operation, and egress of unmanned aerial vehicles within the NAS, will require a “collaborator.” </a:t>
            </a:r>
          </a:p>
          <a:p>
            <a:pPr marL="342900" indent="-342900" algn="just" defTabSz="609585">
              <a:spcAft>
                <a:spcPts val="600"/>
              </a:spcAft>
              <a:buFont typeface="Wingdings" panose="05000000000000000000" pitchFamily="2" charset="2"/>
              <a:buChar char="q"/>
            </a:pPr>
            <a:endParaRPr lang="en-US" sz="2200" dirty="0">
              <a:effectLst/>
              <a:latin typeface="Times New Roman" panose="02020603050405020304" pitchFamily="18" charset="0"/>
              <a:ea typeface="Times New Roman" panose="02020603050405020304" pitchFamily="18" charset="0"/>
            </a:endParaRPr>
          </a:p>
          <a:p>
            <a:pPr marL="342900" indent="-342900" algn="just" defTabSz="609585">
              <a:spcAft>
                <a:spcPts val="600"/>
              </a:spcAft>
              <a:buFont typeface="Wingdings" panose="05000000000000000000" pitchFamily="2" charset="2"/>
              <a:buChar char="q"/>
            </a:pPr>
            <a:r>
              <a:rPr lang="en-US" sz="2200" b="1" dirty="0">
                <a:latin typeface="Times New Roman" panose="02020603050405020304" pitchFamily="18" charset="0"/>
                <a:ea typeface="Times New Roman" panose="02020603050405020304" pitchFamily="18" charset="0"/>
              </a:rPr>
              <a:t>N</a:t>
            </a:r>
            <a:r>
              <a:rPr lang="en-US" sz="2200" b="1" dirty="0">
                <a:effectLst/>
                <a:latin typeface="Times New Roman" panose="02020603050405020304" pitchFamily="18" charset="0"/>
                <a:ea typeface="Times New Roman" panose="02020603050405020304" pitchFamily="18" charset="0"/>
              </a:rPr>
              <a:t>ASA projects have identified an operational challenge for Ground Control Station Operators (GCSOs) that is inherent to the design of their operational environment. </a:t>
            </a:r>
          </a:p>
          <a:p>
            <a:pPr marL="342900" indent="-342900" algn="just" defTabSz="609585">
              <a:spcAft>
                <a:spcPts val="600"/>
              </a:spcAft>
              <a:buFont typeface="Wingdings" panose="05000000000000000000" pitchFamily="2" charset="2"/>
              <a:buChar char="q"/>
            </a:pPr>
            <a:endParaRPr lang="en-US" sz="2200" dirty="0">
              <a:effectLst/>
              <a:latin typeface="Times New Roman" panose="02020603050405020304" pitchFamily="18" charset="0"/>
              <a:ea typeface="Times New Roman" panose="02020603050405020304" pitchFamily="18" charset="0"/>
            </a:endParaRPr>
          </a:p>
          <a:p>
            <a:pPr marL="342900" indent="-342900" algn="just" defTabSz="609585">
              <a:spcAft>
                <a:spcPts val="600"/>
              </a:spcAft>
              <a:buFont typeface="Wingdings" panose="05000000000000000000" pitchFamily="2" charset="2"/>
              <a:buChar char="q"/>
            </a:pPr>
            <a:r>
              <a:rPr lang="en-US" sz="2200" b="1" dirty="0">
                <a:effectLst/>
                <a:latin typeface="Times New Roman" panose="02020603050405020304" pitchFamily="18" charset="0"/>
                <a:ea typeface="Times New Roman" panose="02020603050405020304" pitchFamily="18" charset="0"/>
              </a:rPr>
              <a:t>Develop an autonomous system that can be implemented to combat </a:t>
            </a:r>
            <a:r>
              <a:rPr lang="en-US" sz="2200" b="1" dirty="0">
                <a:latin typeface="Times New Roman" panose="02020603050405020304" pitchFamily="18" charset="0"/>
                <a:ea typeface="Times New Roman" panose="02020603050405020304" pitchFamily="18" charset="0"/>
              </a:rPr>
              <a:t>“change blindness”.  </a:t>
            </a:r>
            <a:endParaRPr lang="en-US" sz="22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3994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5</a:t>
            </a:fld>
            <a:endParaRPr lang="en-US">
              <a:solidFill>
                <a:prstClr val="black"/>
              </a:solidFill>
            </a:endParaRPr>
          </a:p>
        </p:txBody>
      </p:sp>
      <p:sp>
        <p:nvSpPr>
          <p:cNvPr id="8" name="Title 1"/>
          <p:cNvSpPr txBox="1">
            <a:spLocks/>
          </p:cNvSpPr>
          <p:nvPr/>
        </p:nvSpPr>
        <p:spPr>
          <a:xfrm>
            <a:off x="4053667" y="423382"/>
            <a:ext cx="4084667" cy="654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Net Centric Architecture:</a:t>
            </a:r>
          </a:p>
        </p:txBody>
      </p:sp>
      <p:sp>
        <p:nvSpPr>
          <p:cNvPr id="9" name="Content Placeholder 2"/>
          <p:cNvSpPr txBox="1">
            <a:spLocks/>
          </p:cNvSpPr>
          <p:nvPr/>
        </p:nvSpPr>
        <p:spPr>
          <a:xfrm>
            <a:off x="257174" y="1416867"/>
            <a:ext cx="11392282" cy="51337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200" dirty="0">
              <a:latin typeface="Times New Roman" panose="02020603050405020304" pitchFamily="18"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2" name="Footer Placeholder 4">
            <a:extLst>
              <a:ext uri="{FF2B5EF4-FFF2-40B4-BE49-F238E27FC236}">
                <a16:creationId xmlns:a16="http://schemas.microsoft.com/office/drawing/2014/main" id="{1A178D6B-8588-6AAD-357A-7093CDCA551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grpSp>
        <p:nvGrpSpPr>
          <p:cNvPr id="5" name="Group 4">
            <a:extLst>
              <a:ext uri="{FF2B5EF4-FFF2-40B4-BE49-F238E27FC236}">
                <a16:creationId xmlns:a16="http://schemas.microsoft.com/office/drawing/2014/main" id="{18BC30AD-6835-EDE5-052A-51CB51AC2FEA}"/>
              </a:ext>
            </a:extLst>
          </p:cNvPr>
          <p:cNvGrpSpPr/>
          <p:nvPr/>
        </p:nvGrpSpPr>
        <p:grpSpPr>
          <a:xfrm>
            <a:off x="7686675" y="1285875"/>
            <a:ext cx="4359556" cy="5676900"/>
            <a:chOff x="305161" y="1210907"/>
            <a:chExt cx="3553775" cy="4947283"/>
          </a:xfrm>
        </p:grpSpPr>
        <p:sp>
          <p:nvSpPr>
            <p:cNvPr id="7" name="Rectangle 6">
              <a:extLst>
                <a:ext uri="{FF2B5EF4-FFF2-40B4-BE49-F238E27FC236}">
                  <a16:creationId xmlns:a16="http://schemas.microsoft.com/office/drawing/2014/main" id="{B58A8A6F-30D3-DBC0-4173-F41AD4B653D2}"/>
                </a:ext>
              </a:extLst>
            </p:cNvPr>
            <p:cNvSpPr/>
            <p:nvPr/>
          </p:nvSpPr>
          <p:spPr>
            <a:xfrm>
              <a:off x="305574" y="1210907"/>
              <a:ext cx="3553362" cy="4252327"/>
            </a:xfrm>
            <a:prstGeom prst="rect">
              <a:avLst/>
            </a:prstGeom>
            <a:solidFill>
              <a:schemeClr val="bg2">
                <a:lumMod val="50000"/>
              </a:schemeClr>
            </a:solidFill>
            <a:ln w="12700" cmpd="sng">
              <a:noFill/>
              <a:round/>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9">
              <a:extLst>
                <a:ext uri="{FF2B5EF4-FFF2-40B4-BE49-F238E27FC236}">
                  <a16:creationId xmlns:a16="http://schemas.microsoft.com/office/drawing/2014/main" id="{9BEFCC57-0332-8778-BEDE-414BCC7BE227}"/>
                </a:ext>
              </a:extLst>
            </p:cNvPr>
            <p:cNvSpPr/>
            <p:nvPr/>
          </p:nvSpPr>
          <p:spPr>
            <a:xfrm rot="2372838">
              <a:off x="1137801" y="2342970"/>
              <a:ext cx="555301" cy="2400649"/>
            </a:xfrm>
            <a:prstGeom prst="triangle">
              <a:avLst>
                <a:gd name="adj" fmla="val 18805"/>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110CAF57-C879-D985-1AF4-26B7AF0FC810}"/>
                </a:ext>
              </a:extLst>
            </p:cNvPr>
            <p:cNvSpPr/>
            <p:nvPr/>
          </p:nvSpPr>
          <p:spPr>
            <a:xfrm>
              <a:off x="330741" y="4553126"/>
              <a:ext cx="3487589" cy="1605064"/>
            </a:xfrm>
            <a:prstGeom prst="arc">
              <a:avLst>
                <a:gd name="adj1" fmla="val 10589282"/>
                <a:gd name="adj2" fmla="val 222926"/>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2" name="Picture 11">
              <a:extLst>
                <a:ext uri="{FF2B5EF4-FFF2-40B4-BE49-F238E27FC236}">
                  <a16:creationId xmlns:a16="http://schemas.microsoft.com/office/drawing/2014/main" id="{8D40B21D-DBB8-01FA-0D5C-24B560549E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05161" y="4237958"/>
              <a:ext cx="722841" cy="960953"/>
            </a:xfrm>
            <a:prstGeom prst="rect">
              <a:avLst/>
            </a:prstGeom>
          </p:spPr>
        </p:pic>
        <p:grpSp>
          <p:nvGrpSpPr>
            <p:cNvPr id="13" name="Group 12">
              <a:extLst>
                <a:ext uri="{FF2B5EF4-FFF2-40B4-BE49-F238E27FC236}">
                  <a16:creationId xmlns:a16="http://schemas.microsoft.com/office/drawing/2014/main" id="{269386FB-2F82-B26C-83DD-3FB3FAB3F7AD}"/>
                </a:ext>
              </a:extLst>
            </p:cNvPr>
            <p:cNvGrpSpPr/>
            <p:nvPr/>
          </p:nvGrpSpPr>
          <p:grpSpPr>
            <a:xfrm>
              <a:off x="1620280" y="1236074"/>
              <a:ext cx="1537081" cy="1605064"/>
              <a:chOff x="4822965" y="1823936"/>
              <a:chExt cx="1537081" cy="1605064"/>
            </a:xfrm>
          </p:grpSpPr>
          <p:sp>
            <p:nvSpPr>
              <p:cNvPr id="44" name="Oval 43">
                <a:extLst>
                  <a:ext uri="{FF2B5EF4-FFF2-40B4-BE49-F238E27FC236}">
                    <a16:creationId xmlns:a16="http://schemas.microsoft.com/office/drawing/2014/main" id="{FC0837F2-70F6-B3B7-FC22-B938E0B3B9F6}"/>
                  </a:ext>
                </a:extLst>
              </p:cNvPr>
              <p:cNvSpPr/>
              <p:nvPr/>
            </p:nvSpPr>
            <p:spPr>
              <a:xfrm>
                <a:off x="4822965" y="1823936"/>
                <a:ext cx="1537081" cy="1605064"/>
              </a:xfrm>
              <a:prstGeom prst="ellipse">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EF42F23F-DF81-F263-DF6F-8F1DE839A7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89157" y="1901781"/>
                <a:ext cx="1418337" cy="1239212"/>
              </a:xfrm>
              <a:prstGeom prst="rect">
                <a:avLst/>
              </a:prstGeom>
              <a:ln>
                <a:noFill/>
              </a:ln>
            </p:spPr>
          </p:pic>
        </p:grpSp>
        <p:sp>
          <p:nvSpPr>
            <p:cNvPr id="14" name="Isosceles Triangle 13">
              <a:extLst>
                <a:ext uri="{FF2B5EF4-FFF2-40B4-BE49-F238E27FC236}">
                  <a16:creationId xmlns:a16="http://schemas.microsoft.com/office/drawing/2014/main" id="{C777E0C9-EA29-831F-0A32-AF7D9DA35D06}"/>
                </a:ext>
              </a:extLst>
            </p:cNvPr>
            <p:cNvSpPr/>
            <p:nvPr/>
          </p:nvSpPr>
          <p:spPr>
            <a:xfrm rot="19444498">
              <a:off x="2450128" y="2134733"/>
              <a:ext cx="594922" cy="2590146"/>
            </a:xfrm>
            <a:prstGeom prst="triangle">
              <a:avLst>
                <a:gd name="adj" fmla="val 24201"/>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0FBF901C-E765-2401-D126-823ABEDA26FB}"/>
                </a:ext>
              </a:extLst>
            </p:cNvPr>
            <p:cNvCxnSpPr>
              <a:cxnSpLocks/>
            </p:cNvCxnSpPr>
            <p:nvPr/>
          </p:nvCxnSpPr>
          <p:spPr>
            <a:xfrm flipV="1">
              <a:off x="796954" y="4491080"/>
              <a:ext cx="1061616" cy="11378"/>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C0F04F61-F03B-2E40-2D48-46CF1139D1D8}"/>
                </a:ext>
              </a:extLst>
            </p:cNvPr>
            <p:cNvCxnSpPr>
              <a:cxnSpLocks/>
            </p:cNvCxnSpPr>
            <p:nvPr/>
          </p:nvCxnSpPr>
          <p:spPr>
            <a:xfrm flipV="1">
              <a:off x="817025" y="4195809"/>
              <a:ext cx="388011" cy="295271"/>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5437BC1A-FA60-3F4F-4483-8CB2D904CA56}"/>
                </a:ext>
              </a:extLst>
            </p:cNvPr>
            <p:cNvCxnSpPr>
              <a:cxnSpLocks/>
              <a:endCxn id="22" idx="3"/>
            </p:cNvCxnSpPr>
            <p:nvPr/>
          </p:nvCxnSpPr>
          <p:spPr>
            <a:xfrm flipV="1">
              <a:off x="799770" y="3636258"/>
              <a:ext cx="405266" cy="840936"/>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C24ED41-3D11-9361-D132-777C7F0C652C}"/>
                </a:ext>
              </a:extLst>
            </p:cNvPr>
            <p:cNvCxnSpPr>
              <a:cxnSpLocks/>
              <a:endCxn id="38" idx="3"/>
            </p:cNvCxnSpPr>
            <p:nvPr/>
          </p:nvCxnSpPr>
          <p:spPr>
            <a:xfrm flipH="1" flipV="1">
              <a:off x="2241424" y="4502459"/>
              <a:ext cx="1152368" cy="3047"/>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D6CFFF6-11C4-2F33-3AAA-B6CCCBDE5140}"/>
                </a:ext>
              </a:extLst>
            </p:cNvPr>
            <p:cNvCxnSpPr>
              <a:cxnSpLocks/>
            </p:cNvCxnSpPr>
            <p:nvPr/>
          </p:nvCxnSpPr>
          <p:spPr>
            <a:xfrm flipH="1" flipV="1">
              <a:off x="2956208" y="4195809"/>
              <a:ext cx="437585" cy="322945"/>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1D99D5C7-487C-21E7-6585-E93EC683F22D}"/>
                </a:ext>
              </a:extLst>
            </p:cNvPr>
            <p:cNvCxnSpPr>
              <a:cxnSpLocks/>
            </p:cNvCxnSpPr>
            <p:nvPr/>
          </p:nvCxnSpPr>
          <p:spPr>
            <a:xfrm flipH="1" flipV="1">
              <a:off x="2919091" y="3524064"/>
              <a:ext cx="483039" cy="1015711"/>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128AF057-FB07-910B-453C-746D34B4C35E}"/>
                </a:ext>
              </a:extLst>
            </p:cNvPr>
            <p:cNvCxnSpPr>
              <a:stCxn id="22" idx="7"/>
              <a:endCxn id="35" idx="2"/>
            </p:cNvCxnSpPr>
            <p:nvPr/>
          </p:nvCxnSpPr>
          <p:spPr>
            <a:xfrm flipV="1">
              <a:off x="1521705" y="3150357"/>
              <a:ext cx="276894" cy="179396"/>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sp>
          <p:nvSpPr>
            <p:cNvPr id="22" name="Oval 21">
              <a:extLst>
                <a:ext uri="{FF2B5EF4-FFF2-40B4-BE49-F238E27FC236}">
                  <a16:creationId xmlns:a16="http://schemas.microsoft.com/office/drawing/2014/main" id="{7ADEF7E4-9F8C-9079-58F4-29D208E0DA4F}"/>
                </a:ext>
              </a:extLst>
            </p:cNvPr>
            <p:cNvSpPr/>
            <p:nvPr/>
          </p:nvSpPr>
          <p:spPr>
            <a:xfrm>
              <a:off x="1139451" y="3266274"/>
              <a:ext cx="447839" cy="433463"/>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38100">
              <a:solidFill>
                <a:schemeClr val="accent1"/>
              </a:solidFill>
            </a:ln>
            <a:effectLst>
              <a:outerShdw blurRad="76200" dist="12700" dir="8100000" sy="-23000" kx="800400" algn="br" rotWithShape="0">
                <a:prstClr val="black">
                  <a:alpha val="2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Connector 22">
              <a:extLst>
                <a:ext uri="{FF2B5EF4-FFF2-40B4-BE49-F238E27FC236}">
                  <a16:creationId xmlns:a16="http://schemas.microsoft.com/office/drawing/2014/main" id="{648A1440-8940-5A91-0C22-A42E4D00FBFC}"/>
                </a:ext>
              </a:extLst>
            </p:cNvPr>
            <p:cNvCxnSpPr>
              <a:stCxn id="35" idx="6"/>
            </p:cNvCxnSpPr>
            <p:nvPr/>
          </p:nvCxnSpPr>
          <p:spPr>
            <a:xfrm>
              <a:off x="2216016" y="3150357"/>
              <a:ext cx="307942" cy="179396"/>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1B197A17-525B-4666-A6D7-73B2BCD1B14A}"/>
                </a:ext>
              </a:extLst>
            </p:cNvPr>
            <p:cNvCxnSpPr>
              <a:stCxn id="33" idx="1"/>
              <a:endCxn id="22" idx="6"/>
            </p:cNvCxnSpPr>
            <p:nvPr/>
          </p:nvCxnSpPr>
          <p:spPr>
            <a:xfrm flipH="1" flipV="1">
              <a:off x="1587290" y="3483006"/>
              <a:ext cx="238311" cy="145655"/>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D7D00A9B-82BC-F7D1-DC8C-145439CF5848}"/>
                </a:ext>
              </a:extLst>
            </p:cNvPr>
            <p:cNvCxnSpPr>
              <a:stCxn id="33" idx="2"/>
            </p:cNvCxnSpPr>
            <p:nvPr/>
          </p:nvCxnSpPr>
          <p:spPr>
            <a:xfrm flipH="1">
              <a:off x="1534625" y="3822752"/>
              <a:ext cx="207705" cy="151012"/>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grpSp>
          <p:nvGrpSpPr>
            <p:cNvPr id="26" name="Group 25">
              <a:extLst>
                <a:ext uri="{FF2B5EF4-FFF2-40B4-BE49-F238E27FC236}">
                  <a16:creationId xmlns:a16="http://schemas.microsoft.com/office/drawing/2014/main" id="{8C1FA4F3-0CF3-1875-C002-697B706722AE}"/>
                </a:ext>
              </a:extLst>
            </p:cNvPr>
            <p:cNvGrpSpPr/>
            <p:nvPr/>
          </p:nvGrpSpPr>
          <p:grpSpPr>
            <a:xfrm>
              <a:off x="1109890" y="3852264"/>
              <a:ext cx="493444" cy="433463"/>
              <a:chOff x="1084617" y="2711095"/>
              <a:chExt cx="493444" cy="433463"/>
            </a:xfrm>
          </p:grpSpPr>
          <p:sp>
            <p:nvSpPr>
              <p:cNvPr id="42" name="Oval 41">
                <a:extLst>
                  <a:ext uri="{FF2B5EF4-FFF2-40B4-BE49-F238E27FC236}">
                    <a16:creationId xmlns:a16="http://schemas.microsoft.com/office/drawing/2014/main" id="{B86FD6AB-34C7-64F5-44A1-7D97CDA1C1D8}"/>
                  </a:ext>
                </a:extLst>
              </p:cNvPr>
              <p:cNvSpPr/>
              <p:nvPr/>
            </p:nvSpPr>
            <p:spPr>
              <a:xfrm>
                <a:off x="1115286" y="2711095"/>
                <a:ext cx="432105" cy="433463"/>
              </a:xfrm>
              <a:prstGeom prst="ellipse">
                <a:avLst/>
              </a:prstGeom>
              <a:noFill/>
              <a:ln w="38100">
                <a:solidFill>
                  <a:schemeClr val="accent1"/>
                </a:solidFill>
              </a:ln>
              <a:effectLst>
                <a:outerShdw blurRad="76200" dir="13500000" sy="23000" kx="1200000" algn="br" rotWithShape="0">
                  <a:prstClr val="black">
                    <a:alpha val="2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E8E217E-BA34-22C1-197A-78B345AB3E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84617" y="2752251"/>
                <a:ext cx="493444" cy="366168"/>
              </a:xfrm>
              <a:prstGeom prst="rect">
                <a:avLst/>
              </a:prstGeom>
              <a:scene3d>
                <a:camera prst="orthographicFront"/>
                <a:lightRig rig="threePt" dir="t"/>
              </a:scene3d>
              <a:sp3d>
                <a:bevelT/>
              </a:sp3d>
            </p:spPr>
          </p:pic>
        </p:grpSp>
        <p:cxnSp>
          <p:nvCxnSpPr>
            <p:cNvPr id="27" name="Straight Connector 26">
              <a:extLst>
                <a:ext uri="{FF2B5EF4-FFF2-40B4-BE49-F238E27FC236}">
                  <a16:creationId xmlns:a16="http://schemas.microsoft.com/office/drawing/2014/main" id="{4FDC324E-2935-9238-A7CB-E9B9844AF507}"/>
                </a:ext>
              </a:extLst>
            </p:cNvPr>
            <p:cNvCxnSpPr>
              <a:stCxn id="33" idx="7"/>
              <a:endCxn id="41" idx="1"/>
            </p:cNvCxnSpPr>
            <p:nvPr/>
          </p:nvCxnSpPr>
          <p:spPr>
            <a:xfrm flipV="1">
              <a:off x="2227667" y="3454744"/>
              <a:ext cx="243585" cy="173917"/>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grpSp>
          <p:nvGrpSpPr>
            <p:cNvPr id="28" name="Group 27">
              <a:extLst>
                <a:ext uri="{FF2B5EF4-FFF2-40B4-BE49-F238E27FC236}">
                  <a16:creationId xmlns:a16="http://schemas.microsoft.com/office/drawing/2014/main" id="{89922803-C215-AA84-3A5E-C927321DFE9B}"/>
                </a:ext>
              </a:extLst>
            </p:cNvPr>
            <p:cNvGrpSpPr/>
            <p:nvPr/>
          </p:nvGrpSpPr>
          <p:grpSpPr>
            <a:xfrm>
              <a:off x="2471252" y="3238012"/>
              <a:ext cx="737806" cy="433464"/>
              <a:chOff x="5024813" y="2592716"/>
              <a:chExt cx="737806" cy="433464"/>
            </a:xfrm>
            <a:effectLst>
              <a:outerShdw blurRad="76200" dir="13500000" sy="23000" kx="1200000" algn="br" rotWithShape="0">
                <a:prstClr val="black">
                  <a:alpha val="20000"/>
                </a:prstClr>
              </a:outerShdw>
            </a:effectLst>
          </p:grpSpPr>
          <p:sp>
            <p:nvSpPr>
              <p:cNvPr id="40" name="Oval 39">
                <a:extLst>
                  <a:ext uri="{FF2B5EF4-FFF2-40B4-BE49-F238E27FC236}">
                    <a16:creationId xmlns:a16="http://schemas.microsoft.com/office/drawing/2014/main" id="{65B50A9D-BCD5-1EFF-D5EF-3DD4353077C6}"/>
                  </a:ext>
                </a:extLst>
              </p:cNvPr>
              <p:cNvSpPr/>
              <p:nvPr/>
            </p:nvSpPr>
            <p:spPr>
              <a:xfrm>
                <a:off x="5024813" y="2592716"/>
                <a:ext cx="447839" cy="433464"/>
              </a:xfrm>
              <a:prstGeom prst="ellipse">
                <a:avLst/>
              </a:prstGeom>
              <a:noFill/>
              <a:ln w="38100">
                <a:solidFill>
                  <a:schemeClr val="accent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053C1E3F-F150-D699-6B96-5D35D165444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24813" y="2647017"/>
                <a:ext cx="737806" cy="324862"/>
              </a:xfrm>
              <a:prstGeom prst="rect">
                <a:avLst/>
              </a:prstGeom>
            </p:spPr>
          </p:pic>
        </p:grpSp>
        <p:cxnSp>
          <p:nvCxnSpPr>
            <p:cNvPr id="29" name="Straight Connector 28">
              <a:extLst>
                <a:ext uri="{FF2B5EF4-FFF2-40B4-BE49-F238E27FC236}">
                  <a16:creationId xmlns:a16="http://schemas.microsoft.com/office/drawing/2014/main" id="{CB8B5980-9EDE-D397-753B-C6F1A00942A4}"/>
                </a:ext>
              </a:extLst>
            </p:cNvPr>
            <p:cNvCxnSpPr>
              <a:cxnSpLocks/>
            </p:cNvCxnSpPr>
            <p:nvPr/>
          </p:nvCxnSpPr>
          <p:spPr>
            <a:xfrm>
              <a:off x="2026634" y="4080459"/>
              <a:ext cx="0" cy="140721"/>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grpSp>
          <p:nvGrpSpPr>
            <p:cNvPr id="30" name="Group 29">
              <a:extLst>
                <a:ext uri="{FF2B5EF4-FFF2-40B4-BE49-F238E27FC236}">
                  <a16:creationId xmlns:a16="http://schemas.microsoft.com/office/drawing/2014/main" id="{7E3F6C38-0D9B-C42D-F75C-1EE417BF61EE}"/>
                </a:ext>
              </a:extLst>
            </p:cNvPr>
            <p:cNvGrpSpPr/>
            <p:nvPr/>
          </p:nvGrpSpPr>
          <p:grpSpPr>
            <a:xfrm>
              <a:off x="1747979" y="4206594"/>
              <a:ext cx="493445" cy="512596"/>
              <a:chOff x="1804168" y="2578060"/>
              <a:chExt cx="493445" cy="512596"/>
            </a:xfrm>
          </p:grpSpPr>
          <p:pic>
            <p:nvPicPr>
              <p:cNvPr id="38" name="Picture 37">
                <a:extLst>
                  <a:ext uri="{FF2B5EF4-FFF2-40B4-BE49-F238E27FC236}">
                    <a16:creationId xmlns:a16="http://schemas.microsoft.com/office/drawing/2014/main" id="{B9CFB926-813F-C397-748E-838EF3D0FBC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04168" y="2657193"/>
                <a:ext cx="493445" cy="433463"/>
              </a:xfrm>
              <a:prstGeom prst="rect">
                <a:avLst/>
              </a:prstGeom>
              <a:ln>
                <a:noFill/>
              </a:ln>
              <a:effectLst>
                <a:outerShdw blurRad="76200" dir="13500000" sy="23000" kx="1200000" algn="br" rotWithShape="0">
                  <a:prstClr val="black">
                    <a:alpha val="20000"/>
                  </a:prstClr>
                </a:outerShdw>
              </a:effectLst>
            </p:spPr>
          </p:pic>
          <p:sp>
            <p:nvSpPr>
              <p:cNvPr id="39" name="Oval 38">
                <a:extLst>
                  <a:ext uri="{FF2B5EF4-FFF2-40B4-BE49-F238E27FC236}">
                    <a16:creationId xmlns:a16="http://schemas.microsoft.com/office/drawing/2014/main" id="{2740EBF0-6CBC-B6B3-9940-3C874BAF2A9D}"/>
                  </a:ext>
                </a:extLst>
              </p:cNvPr>
              <p:cNvSpPr/>
              <p:nvPr/>
            </p:nvSpPr>
            <p:spPr>
              <a:xfrm>
                <a:off x="1855259" y="2578060"/>
                <a:ext cx="432250" cy="433464"/>
              </a:xfrm>
              <a:prstGeom prst="ellipse">
                <a:avLst/>
              </a:prstGeom>
              <a:noFill/>
              <a:ln w="38100">
                <a:solidFill>
                  <a:schemeClr val="accent1"/>
                </a:solidFill>
              </a:ln>
              <a:effectLst>
                <a:outerShdw blurRad="76200" dir="13500000" sy="23000" kx="1200000" algn="br" rotWithShape="0">
                  <a:prstClr val="black">
                    <a:alpha val="2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1" name="Straight Connector 30">
              <a:extLst>
                <a:ext uri="{FF2B5EF4-FFF2-40B4-BE49-F238E27FC236}">
                  <a16:creationId xmlns:a16="http://schemas.microsoft.com/office/drawing/2014/main" id="{C678F493-8EBF-5164-D375-78D7B24F0C26}"/>
                </a:ext>
              </a:extLst>
            </p:cNvPr>
            <p:cNvCxnSpPr>
              <a:stCxn id="37" idx="1"/>
              <a:endCxn id="33" idx="6"/>
            </p:cNvCxnSpPr>
            <p:nvPr/>
          </p:nvCxnSpPr>
          <p:spPr>
            <a:xfrm flipH="1" flipV="1">
              <a:off x="2310938" y="3822752"/>
              <a:ext cx="276322" cy="135325"/>
            </a:xfrm>
            <a:prstGeom prst="line">
              <a:avLst/>
            </a:prstGeom>
            <a:ln w="12700">
              <a:solidFill>
                <a:srgbClr val="FF0000"/>
              </a:solidFill>
            </a:ln>
          </p:spPr>
          <p:style>
            <a:lnRef idx="1">
              <a:schemeClr val="dk1"/>
            </a:lnRef>
            <a:fillRef idx="0">
              <a:schemeClr val="dk1"/>
            </a:fillRef>
            <a:effectRef idx="0">
              <a:schemeClr val="dk1"/>
            </a:effectRef>
            <a:fontRef idx="minor">
              <a:schemeClr val="tx1"/>
            </a:fontRef>
          </p:style>
        </p:cxnSp>
        <p:grpSp>
          <p:nvGrpSpPr>
            <p:cNvPr id="32" name="Group 31">
              <a:extLst>
                <a:ext uri="{FF2B5EF4-FFF2-40B4-BE49-F238E27FC236}">
                  <a16:creationId xmlns:a16="http://schemas.microsoft.com/office/drawing/2014/main" id="{66B18BF3-5140-45D2-AE68-47F413EED591}"/>
                </a:ext>
              </a:extLst>
            </p:cNvPr>
            <p:cNvGrpSpPr/>
            <p:nvPr/>
          </p:nvGrpSpPr>
          <p:grpSpPr>
            <a:xfrm>
              <a:off x="2523958" y="3894598"/>
              <a:ext cx="432250" cy="433464"/>
              <a:chOff x="2508500" y="2840877"/>
              <a:chExt cx="432250" cy="433464"/>
            </a:xfrm>
          </p:grpSpPr>
          <p:pic>
            <p:nvPicPr>
              <p:cNvPr id="36" name="Picture 35">
                <a:extLst>
                  <a:ext uri="{FF2B5EF4-FFF2-40B4-BE49-F238E27FC236}">
                    <a16:creationId xmlns:a16="http://schemas.microsoft.com/office/drawing/2014/main" id="{545ACFEA-BB29-58D0-4600-9AC86017D5F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31819" y="2948803"/>
                <a:ext cx="385612" cy="26298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p:spPr>
          </p:pic>
          <p:sp>
            <p:nvSpPr>
              <p:cNvPr id="37" name="Oval 36">
                <a:extLst>
                  <a:ext uri="{FF2B5EF4-FFF2-40B4-BE49-F238E27FC236}">
                    <a16:creationId xmlns:a16="http://schemas.microsoft.com/office/drawing/2014/main" id="{EB1F1F5E-D730-E2D9-8A42-38500B7F6571}"/>
                  </a:ext>
                </a:extLst>
              </p:cNvPr>
              <p:cNvSpPr/>
              <p:nvPr/>
            </p:nvSpPr>
            <p:spPr>
              <a:xfrm>
                <a:off x="2508500" y="2840877"/>
                <a:ext cx="432250" cy="433464"/>
              </a:xfrm>
              <a:prstGeom prst="ellipse">
                <a:avLst/>
              </a:prstGeom>
              <a:noFill/>
              <a:ln w="38100">
                <a:solidFill>
                  <a:schemeClr val="accent1"/>
                </a:solidFill>
              </a:ln>
              <a:effectLst>
                <a:outerShdw blurRad="76200" dir="13500000" sy="23000" kx="1200000" algn="br" rotWithShape="0">
                  <a:prstClr val="black">
                    <a:alpha val="2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Oval 32">
              <a:extLst>
                <a:ext uri="{FF2B5EF4-FFF2-40B4-BE49-F238E27FC236}">
                  <a16:creationId xmlns:a16="http://schemas.microsoft.com/office/drawing/2014/main" id="{0D4E5483-B0E7-BA85-C957-B38B4109FE19}"/>
                </a:ext>
              </a:extLst>
            </p:cNvPr>
            <p:cNvSpPr/>
            <p:nvPr/>
          </p:nvSpPr>
          <p:spPr>
            <a:xfrm>
              <a:off x="1742330" y="3548266"/>
              <a:ext cx="568608" cy="548971"/>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a:ln w="38100"/>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A409DC74-EC68-A183-ECA5-6EC2C1D5901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56293" y="4254736"/>
              <a:ext cx="723125" cy="950953"/>
            </a:xfrm>
            <a:prstGeom prst="rect">
              <a:avLst/>
            </a:prstGeom>
          </p:spPr>
        </p:pic>
        <p:sp>
          <p:nvSpPr>
            <p:cNvPr id="35" name="Oval 34">
              <a:extLst>
                <a:ext uri="{FF2B5EF4-FFF2-40B4-BE49-F238E27FC236}">
                  <a16:creationId xmlns:a16="http://schemas.microsoft.com/office/drawing/2014/main" id="{E162359D-E770-08B6-46CE-6728DA0EA9CD}"/>
                </a:ext>
              </a:extLst>
            </p:cNvPr>
            <p:cNvSpPr/>
            <p:nvPr/>
          </p:nvSpPr>
          <p:spPr>
            <a:xfrm>
              <a:off x="1798599" y="2933625"/>
              <a:ext cx="417417" cy="433463"/>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a:ln w="38100">
              <a:solidFill>
                <a:schemeClr val="accent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Content Placeholder 2">
            <a:extLst>
              <a:ext uri="{FF2B5EF4-FFF2-40B4-BE49-F238E27FC236}">
                <a16:creationId xmlns:a16="http://schemas.microsoft.com/office/drawing/2014/main" id="{4D8DC27B-ADC5-C320-A391-256CF0C87E9C}"/>
              </a:ext>
            </a:extLst>
          </p:cNvPr>
          <p:cNvSpPr>
            <a:spLocks noGrp="1"/>
          </p:cNvSpPr>
          <p:nvPr>
            <p:ph idx="1"/>
          </p:nvPr>
        </p:nvSpPr>
        <p:spPr>
          <a:xfrm>
            <a:off x="7341" y="1351112"/>
            <a:ext cx="7592309" cy="5178121"/>
          </a:xfrm>
        </p:spPr>
        <p:txBody>
          <a:bodyPr>
            <a:normAutofit fontScale="77500" lnSpcReduction="20000"/>
          </a:bodyPr>
          <a:lstStyle/>
          <a:p>
            <a:pPr>
              <a:buFont typeface="Wingdings" panose="05000000000000000000" pitchFamily="2" charset="2"/>
              <a:buChar char="q"/>
            </a:pPr>
            <a:r>
              <a:rPr lang="en-US" sz="2600"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 continuously-evolving system architecture</a:t>
            </a:r>
          </a:p>
          <a:p>
            <a:pPr>
              <a:lnSpc>
                <a:spcPct val="200000"/>
              </a:lnSpc>
              <a:buFont typeface="Wingdings" panose="05000000000000000000" pitchFamily="2" charset="2"/>
              <a:buChar char="q"/>
            </a:pPr>
            <a:r>
              <a:rPr lang="en-US" sz="2600"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 complex </a:t>
            </a:r>
            <a:r>
              <a:rPr lang="en-US" b="1" u="sng" dirty="0">
                <a:latin typeface="Times New Roman" panose="02020603050405020304" pitchFamily="18" charset="0"/>
                <a:cs typeface="Times New Roman" panose="02020603050405020304" pitchFamily="18" charset="0"/>
              </a:rPr>
              <a:t>Symbiotic </a:t>
            </a:r>
            <a:r>
              <a:rPr lang="en-US" b="1" dirty="0">
                <a:latin typeface="Times New Roman" panose="02020603050405020304" pitchFamily="18" charset="0"/>
                <a:cs typeface="Times New Roman" panose="02020603050405020304" pitchFamily="18" charset="0"/>
              </a:rPr>
              <a:t>community of:</a:t>
            </a:r>
          </a:p>
          <a:p>
            <a:pPr lvl="1">
              <a:buFont typeface="Wingdings" panose="05000000000000000000" pitchFamily="2" charset="2"/>
              <a:buChar char="§"/>
            </a:pPr>
            <a:r>
              <a:rPr lang="en-US" sz="2100" dirty="0">
                <a:latin typeface="Times New Roman" panose="02020603050405020304" pitchFamily="18" charset="0"/>
                <a:cs typeface="Times New Roman" panose="02020603050405020304" pitchFamily="18" charset="0"/>
              </a:rPr>
              <a:t>People</a:t>
            </a:r>
          </a:p>
          <a:p>
            <a:pPr lvl="1">
              <a:buFont typeface="Wingdings" panose="05000000000000000000" pitchFamily="2" charset="2"/>
              <a:buChar char="§"/>
            </a:pPr>
            <a:r>
              <a:rPr lang="en-US" sz="2100" dirty="0">
                <a:latin typeface="Times New Roman" panose="02020603050405020304" pitchFamily="18" charset="0"/>
                <a:cs typeface="Times New Roman" panose="02020603050405020304" pitchFamily="18" charset="0"/>
              </a:rPr>
              <a:t>Devices (Legacy, Current, and Burgeoning technologies)</a:t>
            </a:r>
          </a:p>
          <a:p>
            <a:pPr lvl="1">
              <a:buFont typeface="Wingdings" panose="05000000000000000000" pitchFamily="2" charset="2"/>
              <a:buChar char="§"/>
            </a:pPr>
            <a:r>
              <a:rPr lang="en-US" sz="2100" dirty="0">
                <a:latin typeface="Times New Roman" panose="02020603050405020304" pitchFamily="18" charset="0"/>
                <a:cs typeface="Times New Roman" panose="02020603050405020304" pitchFamily="18" charset="0"/>
              </a:rPr>
              <a:t>Information and Services</a:t>
            </a:r>
          </a:p>
          <a:p>
            <a:pPr>
              <a:lnSpc>
                <a:spcPct val="200000"/>
              </a:lnSpc>
              <a:buClr>
                <a:schemeClr val="tx1"/>
              </a:buClr>
              <a:buFont typeface="Wingdings" panose="05000000000000000000" pitchFamily="2" charset="2"/>
              <a:buChar char="q"/>
            </a:pPr>
            <a:r>
              <a:rPr lang="en-US" sz="2600"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Operating within a Net-Centric Environment Requires:</a:t>
            </a:r>
          </a:p>
          <a:p>
            <a:pPr lvl="1">
              <a:buFont typeface="Wingdings" panose="05000000000000000000" pitchFamily="2" charset="2"/>
              <a:buChar char="§"/>
            </a:pPr>
            <a:r>
              <a:rPr lang="en-US" sz="2100" dirty="0">
                <a:latin typeface="Times New Roman" panose="02020603050405020304" pitchFamily="18" charset="0"/>
                <a:cs typeface="Times New Roman" panose="02020603050405020304" pitchFamily="18" charset="0"/>
              </a:rPr>
              <a:t>Possessing the Coin-Of-The-Realm =&gt;</a:t>
            </a:r>
            <a:r>
              <a:rPr lang="en-US" sz="2100" b="1" dirty="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Massive Amounts of </a:t>
            </a:r>
            <a:r>
              <a:rPr lang="en-US" sz="2100" b="1" u="sng" dirty="0">
                <a:latin typeface="Times New Roman" panose="02020603050405020304" pitchFamily="18" charset="0"/>
                <a:cs typeface="Times New Roman" panose="02020603050405020304" pitchFamily="18" charset="0"/>
              </a:rPr>
              <a:t>“Actionable Data”</a:t>
            </a:r>
            <a:endParaRPr lang="en-US" sz="21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US" sz="2100" dirty="0">
                <a:latin typeface="Times New Roman" panose="02020603050405020304" pitchFamily="18" charset="0"/>
                <a:cs typeface="Times New Roman" panose="02020603050405020304" pitchFamily="18" charset="0"/>
              </a:rPr>
              <a:t>Using that coin (aka “Information”) to connect to the environment’s Comms</a:t>
            </a:r>
          </a:p>
          <a:p>
            <a:pPr lvl="1">
              <a:buFont typeface="Wingdings" panose="05000000000000000000" pitchFamily="2" charset="2"/>
              <a:buChar char="§"/>
            </a:pPr>
            <a:r>
              <a:rPr lang="en-US" sz="2100" dirty="0">
                <a:latin typeface="Times New Roman" panose="02020603050405020304" pitchFamily="18" charset="0"/>
                <a:cs typeface="Times New Roman" panose="02020603050405020304" pitchFamily="18" charset="0"/>
              </a:rPr>
              <a:t>Improvements in the ability for humans to data wrangle</a:t>
            </a:r>
          </a:p>
          <a:p>
            <a:pPr lvl="1">
              <a:buFont typeface="Wingdings" panose="05000000000000000000" pitchFamily="2" charset="2"/>
              <a:buChar char="§"/>
            </a:pPr>
            <a:r>
              <a:rPr lang="en-US" sz="2100" dirty="0">
                <a:latin typeface="Times New Roman" panose="02020603050405020304" pitchFamily="18" charset="0"/>
                <a:cs typeface="Times New Roman" panose="02020603050405020304" pitchFamily="18" charset="0"/>
              </a:rPr>
              <a:t>The use of intelligent systems</a:t>
            </a:r>
          </a:p>
          <a:p>
            <a:pPr>
              <a:lnSpc>
                <a:spcPct val="200000"/>
              </a:lnSpc>
              <a:buFont typeface="Wingdings" panose="05000000000000000000" pitchFamily="2" charset="2"/>
              <a:buChar char="q"/>
            </a:pPr>
            <a:r>
              <a:rPr lang="en-US" sz="2600"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The GOAL:</a:t>
            </a:r>
          </a:p>
          <a:p>
            <a:pPr lvl="1">
              <a:buFont typeface="Wingdings" panose="05000000000000000000" pitchFamily="2" charset="2"/>
              <a:buChar char="§"/>
            </a:pPr>
            <a:r>
              <a:rPr lang="en-US" sz="2100" dirty="0">
                <a:latin typeface="Times New Roman" panose="02020603050405020304" pitchFamily="18" charset="0"/>
                <a:cs typeface="Times New Roman" panose="02020603050405020304" pitchFamily="18" charset="0"/>
              </a:rPr>
              <a:t>Prevent data overload of human-agents/Direct Action Aviation Personnel (DAAP</a:t>
            </a:r>
          </a:p>
          <a:p>
            <a:pPr lvl="1">
              <a:buFont typeface="Wingdings" panose="05000000000000000000" pitchFamily="2" charset="2"/>
              <a:buChar char="§"/>
            </a:pPr>
            <a:r>
              <a:rPr lang="en-US" sz="2100" dirty="0">
                <a:latin typeface="Times New Roman" panose="02020603050405020304" pitchFamily="18" charset="0"/>
                <a:cs typeface="Times New Roman" panose="02020603050405020304" pitchFamily="18" charset="0"/>
              </a:rPr>
              <a:t>Empower </a:t>
            </a:r>
            <a:r>
              <a:rPr lang="en-US" sz="2100" b="1" u="sng" dirty="0">
                <a:latin typeface="Times New Roman" panose="02020603050405020304" pitchFamily="18" charset="0"/>
                <a:cs typeface="Times New Roman" panose="02020603050405020304" pitchFamily="18" charset="0"/>
              </a:rPr>
              <a:t>D</a:t>
            </a:r>
            <a:r>
              <a:rPr lang="en-US" sz="2100" dirty="0">
                <a:latin typeface="Times New Roman" panose="02020603050405020304" pitchFamily="18" charset="0"/>
                <a:cs typeface="Times New Roman" panose="02020603050405020304" pitchFamily="18" charset="0"/>
              </a:rPr>
              <a:t>irect </a:t>
            </a:r>
            <a:r>
              <a:rPr lang="en-US" sz="2100" b="1" u="sng" dirty="0">
                <a:latin typeface="Times New Roman" panose="02020603050405020304" pitchFamily="18" charset="0"/>
                <a:cs typeface="Times New Roman" panose="02020603050405020304" pitchFamily="18" charset="0"/>
              </a:rPr>
              <a:t>A</a:t>
            </a:r>
            <a:r>
              <a:rPr lang="en-US" sz="2100" dirty="0">
                <a:latin typeface="Times New Roman" panose="02020603050405020304" pitchFamily="18" charset="0"/>
                <a:cs typeface="Times New Roman" panose="02020603050405020304" pitchFamily="18" charset="0"/>
              </a:rPr>
              <a:t>ction </a:t>
            </a:r>
            <a:r>
              <a:rPr lang="en-US" sz="2100" b="1" u="sng" dirty="0">
                <a:latin typeface="Times New Roman" panose="02020603050405020304" pitchFamily="18" charset="0"/>
                <a:cs typeface="Times New Roman" panose="02020603050405020304" pitchFamily="18" charset="0"/>
              </a:rPr>
              <a:t>A</a:t>
            </a:r>
            <a:r>
              <a:rPr lang="en-US" sz="2100" dirty="0">
                <a:latin typeface="Times New Roman" panose="02020603050405020304" pitchFamily="18" charset="0"/>
                <a:cs typeface="Times New Roman" panose="02020603050405020304" pitchFamily="18" charset="0"/>
              </a:rPr>
              <a:t>viation </a:t>
            </a:r>
            <a:r>
              <a:rPr lang="en-US" sz="2100" b="1" u="sng" dirty="0">
                <a:latin typeface="Times New Roman" panose="02020603050405020304" pitchFamily="18" charset="0"/>
                <a:cs typeface="Times New Roman" panose="02020603050405020304" pitchFamily="18" charset="0"/>
              </a:rPr>
              <a:t>P</a:t>
            </a:r>
            <a:r>
              <a:rPr lang="en-US" sz="2100" dirty="0">
                <a:latin typeface="Times New Roman" panose="02020603050405020304" pitchFamily="18" charset="0"/>
                <a:cs typeface="Times New Roman" panose="02020603050405020304" pitchFamily="18" charset="0"/>
              </a:rPr>
              <a:t>ersonnel (DAAP)</a:t>
            </a:r>
          </a:p>
          <a:p>
            <a:pPr lvl="1">
              <a:buFont typeface="Wingdings" panose="05000000000000000000" pitchFamily="2" charset="2"/>
              <a:buChar char="§"/>
            </a:pPr>
            <a:r>
              <a:rPr lang="en-US" sz="2100" dirty="0">
                <a:latin typeface="Times New Roman" panose="02020603050405020304" pitchFamily="18" charset="0"/>
                <a:cs typeface="Times New Roman" panose="02020603050405020304" pitchFamily="18" charset="0"/>
              </a:rPr>
              <a:t>Provide DAAP with preferably-pertinent information</a:t>
            </a:r>
          </a:p>
          <a:p>
            <a:pPr>
              <a:buClr>
                <a:schemeClr val="tx1"/>
              </a:buClr>
              <a:buFont typeface="Wingdings" panose="05000000000000000000" pitchFamily="2" charset="2"/>
              <a:buChar char="q"/>
            </a:pPr>
            <a:endParaRPr lang="en-US" sz="1400" dirty="0"/>
          </a:p>
        </p:txBody>
      </p:sp>
      <p:sp>
        <p:nvSpPr>
          <p:cNvPr id="47" name="TextBox 46">
            <a:extLst>
              <a:ext uri="{FF2B5EF4-FFF2-40B4-BE49-F238E27FC236}">
                <a16:creationId xmlns:a16="http://schemas.microsoft.com/office/drawing/2014/main" id="{2EB7F69C-AE26-E5EC-F640-7C44763CD410}"/>
              </a:ext>
            </a:extLst>
          </p:cNvPr>
          <p:cNvSpPr txBox="1"/>
          <p:nvPr/>
        </p:nvSpPr>
        <p:spPr>
          <a:xfrm>
            <a:off x="11289356" y="6096607"/>
            <a:ext cx="785793" cy="215444"/>
          </a:xfrm>
          <a:prstGeom prst="rect">
            <a:avLst/>
          </a:prstGeom>
          <a:noFill/>
        </p:spPr>
        <p:txBody>
          <a:bodyPr wrap="none" rtlCol="0">
            <a:spAutoFit/>
          </a:bodyPr>
          <a:lstStyle/>
          <a:p>
            <a:r>
              <a:rPr lang="en-US" sz="800" dirty="0">
                <a:latin typeface="Times New Roman" panose="02020603050405020304" pitchFamily="18" charset="0"/>
                <a:cs typeface="Times New Roman" panose="02020603050405020304" pitchFamily="18" charset="0"/>
              </a:rPr>
              <a:t>Credit: Author</a:t>
            </a:r>
            <a:endParaRPr lang="en-US" sz="800" dirty="0"/>
          </a:p>
        </p:txBody>
      </p:sp>
    </p:spTree>
    <p:extLst>
      <p:ext uri="{BB962C8B-B14F-4D97-AF65-F5344CB8AC3E}">
        <p14:creationId xmlns:p14="http://schemas.microsoft.com/office/powerpoint/2010/main" val="1677552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6</a:t>
            </a:fld>
            <a:endParaRPr lang="en-US">
              <a:solidFill>
                <a:prstClr val="black"/>
              </a:solidFill>
            </a:endParaRPr>
          </a:p>
        </p:txBody>
      </p:sp>
      <p:sp>
        <p:nvSpPr>
          <p:cNvPr id="8" name="Title 1"/>
          <p:cNvSpPr txBox="1">
            <a:spLocks/>
          </p:cNvSpPr>
          <p:nvPr/>
        </p:nvSpPr>
        <p:spPr>
          <a:xfrm>
            <a:off x="1" y="470517"/>
            <a:ext cx="12191998" cy="654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Intelligent Change Detection System Model Development:</a:t>
            </a:r>
          </a:p>
        </p:txBody>
      </p:sp>
      <p:sp>
        <p:nvSpPr>
          <p:cNvPr id="9" name="Content Placeholder 2"/>
          <p:cNvSpPr txBox="1">
            <a:spLocks/>
          </p:cNvSpPr>
          <p:nvPr/>
        </p:nvSpPr>
        <p:spPr>
          <a:xfrm>
            <a:off x="257174" y="1672726"/>
            <a:ext cx="11392282" cy="36249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ICDS System Functionalities:</a:t>
            </a:r>
          </a:p>
          <a:p>
            <a:pPr marL="0" indent="0">
              <a:buNone/>
            </a:pPr>
            <a:endParaRPr lang="en-US" sz="22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Ingest all sUAS MPATH data Transmitted to the Remote Operations for Autonomous Missions (ROAM) Lab</a:t>
            </a:r>
          </a:p>
          <a:p>
            <a:pPr marL="914400" lvl="2" indent="0">
              <a:buNone/>
            </a:pPr>
            <a:r>
              <a:rPr lang="en-US" sz="1600" dirty="0">
                <a:latin typeface="Times New Roman" panose="02020603050405020304" pitchFamily="18" charset="0"/>
                <a:cs typeface="Times New Roman" panose="02020603050405020304" pitchFamily="18" charset="0"/>
              </a:rPr>
              <a:t> </a:t>
            </a: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Predict the onset of Change Blindness (CB) in ROAM Ground Control Station Operators (GCSOs)</a:t>
            </a:r>
          </a:p>
          <a:p>
            <a:pPr marL="914400" lvl="2" indent="0">
              <a:buNone/>
            </a:pPr>
            <a:endParaRPr lang="en-US" sz="16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Determine whether relevant changes to sUAS state data has been missed due to CB </a:t>
            </a:r>
          </a:p>
          <a:p>
            <a:pPr marL="914400" lvl="2" indent="0">
              <a:buNone/>
            </a:pPr>
            <a:r>
              <a:rPr lang="en-US" sz="1600" dirty="0">
                <a:latin typeface="Times New Roman" panose="02020603050405020304" pitchFamily="18" charset="0"/>
                <a:cs typeface="Times New Roman" panose="02020603050405020304" pitchFamily="18" charset="0"/>
              </a:rPr>
              <a:t>  </a:t>
            </a: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Depict missed relevant sUAS state data changes to GCSO display</a:t>
            </a:r>
          </a:p>
          <a:p>
            <a:pPr marL="914400" lvl="2" indent="0">
              <a:buNone/>
            </a:pPr>
            <a:endParaRPr lang="en-US" sz="16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Store ingested data for continued ICDS training </a:t>
            </a:r>
            <a:endParaRPr lang="en-US" sz="1600" b="1" dirty="0">
              <a:latin typeface="Times New Roman" panose="02020603050405020304" pitchFamily="18"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1018925"/>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10" name="Footer Placeholder 4">
            <a:extLst>
              <a:ext uri="{FF2B5EF4-FFF2-40B4-BE49-F238E27FC236}">
                <a16:creationId xmlns:a16="http://schemas.microsoft.com/office/drawing/2014/main" id="{A48FC80C-4C83-6B7A-A570-D44EA4114D7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spTree>
    <p:extLst>
      <p:ext uri="{BB962C8B-B14F-4D97-AF65-F5344CB8AC3E}">
        <p14:creationId xmlns:p14="http://schemas.microsoft.com/office/powerpoint/2010/main" val="1393246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7</a:t>
            </a:fld>
            <a:endParaRPr lang="en-US">
              <a:solidFill>
                <a:prstClr val="black"/>
              </a:solidFill>
            </a:endParaRPr>
          </a:p>
        </p:txBody>
      </p:sp>
      <p:sp>
        <p:nvSpPr>
          <p:cNvPr id="9" name="Content Placeholder 2"/>
          <p:cNvSpPr txBox="1">
            <a:spLocks/>
          </p:cNvSpPr>
          <p:nvPr/>
        </p:nvSpPr>
        <p:spPr>
          <a:xfrm>
            <a:off x="799716" y="966671"/>
            <a:ext cx="11392282" cy="51337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endParaRPr lang="en-US" sz="2200" b="1" dirty="0">
              <a:latin typeface="Times New Roman" panose="02020603050405020304" pitchFamily="18"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10" name="Footer Placeholder 4">
            <a:extLst>
              <a:ext uri="{FF2B5EF4-FFF2-40B4-BE49-F238E27FC236}">
                <a16:creationId xmlns:a16="http://schemas.microsoft.com/office/drawing/2014/main" id="{A48FC80C-4C83-6B7A-A570-D44EA4114D7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sp>
        <p:nvSpPr>
          <p:cNvPr id="2" name="Title 1">
            <a:extLst>
              <a:ext uri="{FF2B5EF4-FFF2-40B4-BE49-F238E27FC236}">
                <a16:creationId xmlns:a16="http://schemas.microsoft.com/office/drawing/2014/main" id="{2E23E1F0-D011-5F0A-C665-EFB794704AB1}"/>
              </a:ext>
            </a:extLst>
          </p:cNvPr>
          <p:cNvSpPr txBox="1">
            <a:spLocks/>
          </p:cNvSpPr>
          <p:nvPr/>
        </p:nvSpPr>
        <p:spPr>
          <a:xfrm>
            <a:off x="1630301" y="452257"/>
            <a:ext cx="8931398" cy="654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Intelligent Change Detection System Architecture: (AT)</a:t>
            </a:r>
          </a:p>
        </p:txBody>
      </p:sp>
      <p:pic>
        <p:nvPicPr>
          <p:cNvPr id="42" name="Picture 41">
            <a:extLst>
              <a:ext uri="{FF2B5EF4-FFF2-40B4-BE49-F238E27FC236}">
                <a16:creationId xmlns:a16="http://schemas.microsoft.com/office/drawing/2014/main" id="{BDA9DFAB-6B5C-2C86-CB73-45D7368A24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3613" y="2817633"/>
            <a:ext cx="3097645" cy="199275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grpSp>
        <p:nvGrpSpPr>
          <p:cNvPr id="43" name="Group 42">
            <a:extLst>
              <a:ext uri="{FF2B5EF4-FFF2-40B4-BE49-F238E27FC236}">
                <a16:creationId xmlns:a16="http://schemas.microsoft.com/office/drawing/2014/main" id="{AD85DAF1-9C8E-9A3B-108B-67F041D13552}"/>
              </a:ext>
            </a:extLst>
          </p:cNvPr>
          <p:cNvGrpSpPr/>
          <p:nvPr/>
        </p:nvGrpSpPr>
        <p:grpSpPr>
          <a:xfrm>
            <a:off x="1667606" y="1536918"/>
            <a:ext cx="6881091" cy="939444"/>
            <a:chOff x="1727200" y="1588655"/>
            <a:chExt cx="6881091" cy="939444"/>
          </a:xfrm>
        </p:grpSpPr>
        <p:sp>
          <p:nvSpPr>
            <p:cNvPr id="44" name="Speech Bubble: Oval 43">
              <a:extLst>
                <a:ext uri="{FF2B5EF4-FFF2-40B4-BE49-F238E27FC236}">
                  <a16:creationId xmlns:a16="http://schemas.microsoft.com/office/drawing/2014/main" id="{F6CBF360-7CCB-C98F-43C1-E8084BA33B4F}"/>
                </a:ext>
              </a:extLst>
            </p:cNvPr>
            <p:cNvSpPr/>
            <p:nvPr/>
          </p:nvSpPr>
          <p:spPr>
            <a:xfrm>
              <a:off x="1727200" y="1588655"/>
              <a:ext cx="6881091" cy="939444"/>
            </a:xfrm>
            <a:prstGeom prst="wedgeEllipseCallout">
              <a:avLst>
                <a:gd name="adj1" fmla="val 79183"/>
                <a:gd name="adj2" fmla="val 242338"/>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3E7332E5-3D1D-8C20-EAD3-791A7C719F60}"/>
                </a:ext>
              </a:extLst>
            </p:cNvPr>
            <p:cNvGrpSpPr/>
            <p:nvPr/>
          </p:nvGrpSpPr>
          <p:grpSpPr>
            <a:xfrm>
              <a:off x="2490217" y="1775566"/>
              <a:ext cx="5419026" cy="534773"/>
              <a:chOff x="2471744" y="2002562"/>
              <a:chExt cx="5419026" cy="534773"/>
            </a:xfrm>
          </p:grpSpPr>
          <p:sp>
            <p:nvSpPr>
              <p:cNvPr id="46" name="Rectangle: Rounded Corners 45">
                <a:extLst>
                  <a:ext uri="{FF2B5EF4-FFF2-40B4-BE49-F238E27FC236}">
                    <a16:creationId xmlns:a16="http://schemas.microsoft.com/office/drawing/2014/main" id="{2291FA2D-4F22-8E54-71B0-9E6BCC5C63B1}"/>
                  </a:ext>
                </a:extLst>
              </p:cNvPr>
              <p:cNvSpPr/>
              <p:nvPr/>
            </p:nvSpPr>
            <p:spPr>
              <a:xfrm>
                <a:off x="2471744" y="2002562"/>
                <a:ext cx="5419026" cy="53477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8AA633A0-C882-0231-E3B9-8DBBA90DB7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1744" y="2002562"/>
                <a:ext cx="5419026" cy="534773"/>
              </a:xfrm>
              <a:prstGeom prst="rect">
                <a:avLst/>
              </a:prstGeom>
              <a:ln>
                <a:noFill/>
              </a:ln>
              <a:effectLst>
                <a:softEdge rad="63500"/>
              </a:effectLst>
            </p:spPr>
          </p:pic>
        </p:grpSp>
      </p:grpSp>
      <p:sp>
        <p:nvSpPr>
          <p:cNvPr id="48" name="TextBox 47">
            <a:extLst>
              <a:ext uri="{FF2B5EF4-FFF2-40B4-BE49-F238E27FC236}">
                <a16:creationId xmlns:a16="http://schemas.microsoft.com/office/drawing/2014/main" id="{EA8F4A53-98D1-8279-7509-1493E37E0CC6}"/>
              </a:ext>
            </a:extLst>
          </p:cNvPr>
          <p:cNvSpPr txBox="1"/>
          <p:nvPr/>
        </p:nvSpPr>
        <p:spPr>
          <a:xfrm>
            <a:off x="42456" y="3253098"/>
            <a:ext cx="8849874" cy="2528384"/>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q"/>
              <a:tabLst/>
              <a:defRPr/>
            </a:pPr>
            <a:r>
              <a:rPr kumimoji="0" lang="en-US" sz="2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Time synchronized with MPATH data stream</a:t>
            </a:r>
            <a:endParaRPr lang="en-US" sz="2200" b="1" dirty="0">
              <a:latin typeface="Times New Roman" panose="02020603050405020304" pitchFamily="18" charset="0"/>
              <a:cs typeface="Times New Roman" panose="02020603050405020304" pitchFamily="18" charset="0"/>
            </a:endParaRPr>
          </a:p>
          <a:p>
            <a:pPr marL="285750" indent="-285750">
              <a:lnSpc>
                <a:spcPct val="200000"/>
              </a:lnSpc>
              <a:buFont typeface="Wingdings" panose="05000000000000000000" pitchFamily="2" charset="2"/>
              <a:buChar char="q"/>
            </a:pPr>
            <a:r>
              <a:rPr lang="en-US" sz="2200" b="1" dirty="0">
                <a:latin typeface="Times New Roman" panose="02020603050405020304" pitchFamily="18" charset="0"/>
                <a:cs typeface="Times New Roman" panose="02020603050405020304" pitchFamily="18" charset="0"/>
              </a:rPr>
              <a:t>Autonomously identifies loss of GCSO eye focus</a:t>
            </a:r>
          </a:p>
          <a:p>
            <a:pPr marL="285750" indent="-285750">
              <a:lnSpc>
                <a:spcPct val="200000"/>
              </a:lnSpc>
              <a:buFont typeface="Wingdings" panose="05000000000000000000" pitchFamily="2" charset="2"/>
              <a:buChar char="q"/>
            </a:pPr>
            <a:r>
              <a:rPr lang="en-US" sz="2200" b="1" dirty="0">
                <a:latin typeface="Times New Roman" panose="02020603050405020304" pitchFamily="18" charset="0"/>
                <a:cs typeface="Times New Roman" panose="02020603050405020304" pitchFamily="18" charset="0"/>
              </a:rPr>
              <a:t>Triggers the ingestion of all sUAS MPATH state data</a:t>
            </a:r>
          </a:p>
          <a:p>
            <a:pPr marL="285750" indent="-285750">
              <a:lnSpc>
                <a:spcPct val="200000"/>
              </a:lnSpc>
              <a:buFont typeface="Wingdings" panose="05000000000000000000" pitchFamily="2" charset="2"/>
              <a:buChar char="q"/>
            </a:pPr>
            <a:r>
              <a:rPr lang="en-US" sz="2200" b="1" dirty="0">
                <a:latin typeface="Times New Roman" panose="02020603050405020304" pitchFamily="18" charset="0"/>
                <a:cs typeface="Times New Roman" panose="02020603050405020304" pitchFamily="18" charset="0"/>
              </a:rPr>
              <a:t>Triggers the implementation of the ICDS relevant data determination</a:t>
            </a:r>
          </a:p>
        </p:txBody>
      </p:sp>
    </p:spTree>
    <p:extLst>
      <p:ext uri="{BB962C8B-B14F-4D97-AF65-F5344CB8AC3E}">
        <p14:creationId xmlns:p14="http://schemas.microsoft.com/office/powerpoint/2010/main" val="1028045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C1939ED-727F-0038-19E1-D565F9ADFD93}"/>
              </a:ext>
            </a:extLst>
          </p:cNvPr>
          <p:cNvSpPr>
            <a:spLocks noGrp="1"/>
          </p:cNvSpPr>
          <p:nvPr>
            <p:ph type="dt" sz="half" idx="10"/>
          </p:nvPr>
        </p:nvSpPr>
        <p:spPr>
          <a:xfrm>
            <a:off x="11340289" y="6601930"/>
            <a:ext cx="985935" cy="365125"/>
          </a:xfrm>
        </p:spPr>
        <p:txBody>
          <a:bodyPr/>
          <a:lstStyle/>
          <a:p>
            <a:fld id="{1217992A-2CA5-49C8-9EA6-D02194A5E269}" type="datetime3">
              <a:rPr lang="en-US" smtClean="0">
                <a:solidFill>
                  <a:prstClr val="black"/>
                </a:solidFill>
              </a:rPr>
              <a:pPr/>
              <a:t>23 July 2024</a:t>
            </a:fld>
            <a:endParaRPr lang="en-US" dirty="0">
              <a:solidFill>
                <a:prstClr val="black"/>
              </a:solidFill>
            </a:endParaRPr>
          </a:p>
        </p:txBody>
      </p:sp>
      <p:sp>
        <p:nvSpPr>
          <p:cNvPr id="6" name="Slide Number Placeholder 5">
            <a:extLst>
              <a:ext uri="{FF2B5EF4-FFF2-40B4-BE49-F238E27FC236}">
                <a16:creationId xmlns:a16="http://schemas.microsoft.com/office/drawing/2014/main" id="{BE3CFCB8-E22A-4FC8-5267-27852457F786}"/>
              </a:ext>
            </a:extLst>
          </p:cNvPr>
          <p:cNvSpPr>
            <a:spLocks noGrp="1"/>
          </p:cNvSpPr>
          <p:nvPr>
            <p:ph type="sldNum" sz="quarter" idx="12"/>
          </p:nvPr>
        </p:nvSpPr>
        <p:spPr/>
        <p:txBody>
          <a:bodyPr/>
          <a:lstStyle/>
          <a:p>
            <a:fld id="{AC515DFE-E6A4-4A79-AA4A-483A03AB2E21}" type="slidenum">
              <a:rPr lang="en-US" smtClean="0">
                <a:solidFill>
                  <a:prstClr val="black"/>
                </a:solidFill>
              </a:rPr>
              <a:pPr/>
              <a:t>8</a:t>
            </a:fld>
            <a:endParaRPr lang="en-US">
              <a:solidFill>
                <a:prstClr val="black"/>
              </a:solidFill>
            </a:endParaRPr>
          </a:p>
        </p:txBody>
      </p:sp>
      <p:grpSp>
        <p:nvGrpSpPr>
          <p:cNvPr id="74" name="Group 73">
            <a:extLst>
              <a:ext uri="{FF2B5EF4-FFF2-40B4-BE49-F238E27FC236}">
                <a16:creationId xmlns:a16="http://schemas.microsoft.com/office/drawing/2014/main" id="{D317A5B3-7764-23B1-1C5F-1F62767633E6}"/>
              </a:ext>
            </a:extLst>
          </p:cNvPr>
          <p:cNvGrpSpPr/>
          <p:nvPr/>
        </p:nvGrpSpPr>
        <p:grpSpPr>
          <a:xfrm>
            <a:off x="2139193" y="1671619"/>
            <a:ext cx="7952763" cy="4553468"/>
            <a:chOff x="2139193" y="1719744"/>
            <a:chExt cx="7952763" cy="4553468"/>
          </a:xfrm>
        </p:grpSpPr>
        <p:sp>
          <p:nvSpPr>
            <p:cNvPr id="38" name="Rectangle: Rounded Corners 37">
              <a:extLst>
                <a:ext uri="{FF2B5EF4-FFF2-40B4-BE49-F238E27FC236}">
                  <a16:creationId xmlns:a16="http://schemas.microsoft.com/office/drawing/2014/main" id="{6E31BDB1-39E2-12A3-5A3F-7DF62D114866}"/>
                </a:ext>
              </a:extLst>
            </p:cNvPr>
            <p:cNvSpPr/>
            <p:nvPr/>
          </p:nvSpPr>
          <p:spPr>
            <a:xfrm>
              <a:off x="2139193" y="1719744"/>
              <a:ext cx="7952763" cy="4553468"/>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B34164D0-3F60-04B0-17E7-17D8C5AD77E4}"/>
                </a:ext>
              </a:extLst>
            </p:cNvPr>
            <p:cNvGrpSpPr/>
            <p:nvPr/>
          </p:nvGrpSpPr>
          <p:grpSpPr>
            <a:xfrm>
              <a:off x="2562450" y="2084397"/>
              <a:ext cx="7123813" cy="3816674"/>
              <a:chOff x="3985588" y="2645102"/>
              <a:chExt cx="5072464" cy="3375851"/>
            </a:xfrm>
          </p:grpSpPr>
          <p:sp>
            <p:nvSpPr>
              <p:cNvPr id="14" name="Rectangle: Rounded Corners 13">
                <a:extLst>
                  <a:ext uri="{FF2B5EF4-FFF2-40B4-BE49-F238E27FC236}">
                    <a16:creationId xmlns:a16="http://schemas.microsoft.com/office/drawing/2014/main" id="{C538D06A-DCC1-208A-B80D-9655D752182D}"/>
                  </a:ext>
                </a:extLst>
              </p:cNvPr>
              <p:cNvSpPr/>
              <p:nvPr/>
            </p:nvSpPr>
            <p:spPr>
              <a:xfrm>
                <a:off x="3985588" y="2645102"/>
                <a:ext cx="5072464" cy="3375851"/>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Arrow Connector 14">
                <a:extLst>
                  <a:ext uri="{FF2B5EF4-FFF2-40B4-BE49-F238E27FC236}">
                    <a16:creationId xmlns:a16="http://schemas.microsoft.com/office/drawing/2014/main" id="{2134D155-A631-93B6-8D6D-F9334951B367}"/>
                  </a:ext>
                </a:extLst>
              </p:cNvPr>
              <p:cNvCxnSpPr>
                <a:cxnSpLocks/>
              </p:cNvCxnSpPr>
              <p:nvPr/>
            </p:nvCxnSpPr>
            <p:spPr>
              <a:xfrm>
                <a:off x="4820555" y="4330140"/>
                <a:ext cx="61487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CAF84878-F8A5-3480-F526-7D6B1733FEDA}"/>
                  </a:ext>
                </a:extLst>
              </p:cNvPr>
              <p:cNvGrpSpPr/>
              <p:nvPr/>
            </p:nvGrpSpPr>
            <p:grpSpPr>
              <a:xfrm>
                <a:off x="4189782" y="4056245"/>
                <a:ext cx="847507" cy="557136"/>
                <a:chOff x="1210893" y="3530433"/>
                <a:chExt cx="834316" cy="624578"/>
              </a:xfrm>
            </p:grpSpPr>
            <p:sp>
              <p:nvSpPr>
                <p:cNvPr id="36" name="Rectangle: Rounded Corners 35">
                  <a:extLst>
                    <a:ext uri="{FF2B5EF4-FFF2-40B4-BE49-F238E27FC236}">
                      <a16:creationId xmlns:a16="http://schemas.microsoft.com/office/drawing/2014/main" id="{D733D213-6D52-BD1A-652F-A08BAFD1CBD5}"/>
                    </a:ext>
                  </a:extLst>
                </p:cNvPr>
                <p:cNvSpPr/>
                <p:nvPr/>
              </p:nvSpPr>
              <p:spPr>
                <a:xfrm>
                  <a:off x="1210893" y="3536129"/>
                  <a:ext cx="834316" cy="618882"/>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pic>
              <p:nvPicPr>
                <p:cNvPr id="37" name="Picture 4" descr="asf - Revision 1903270: /kafka/site/logos/originals/png">
                  <a:extLst>
                    <a:ext uri="{FF2B5EF4-FFF2-40B4-BE49-F238E27FC236}">
                      <a16:creationId xmlns:a16="http://schemas.microsoft.com/office/drawing/2014/main" id="{CEE61BD5-35BA-349E-57D8-9D28DA1FA32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9390" y="3530433"/>
                  <a:ext cx="527008" cy="573705"/>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16" descr="A picture containing text, electronics&#10;&#10;Description automatically generated">
                <a:extLst>
                  <a:ext uri="{FF2B5EF4-FFF2-40B4-BE49-F238E27FC236}">
                    <a16:creationId xmlns:a16="http://schemas.microsoft.com/office/drawing/2014/main" id="{0C0117EA-1FFF-64FF-E18B-AB6D402B7B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0756" y="2795584"/>
                <a:ext cx="4929684" cy="3120810"/>
              </a:xfrm>
              <a:prstGeom prst="rect">
                <a:avLst/>
              </a:prstGeom>
              <a:effectLst>
                <a:softEdge rad="1270000"/>
              </a:effectLst>
            </p:spPr>
          </p:pic>
          <p:grpSp>
            <p:nvGrpSpPr>
              <p:cNvPr id="18" name="Group 17">
                <a:extLst>
                  <a:ext uri="{FF2B5EF4-FFF2-40B4-BE49-F238E27FC236}">
                    <a16:creationId xmlns:a16="http://schemas.microsoft.com/office/drawing/2014/main" id="{E7D89762-7501-3ABE-A501-44BCAFA900DD}"/>
                  </a:ext>
                </a:extLst>
              </p:cNvPr>
              <p:cNvGrpSpPr/>
              <p:nvPr/>
            </p:nvGrpSpPr>
            <p:grpSpPr>
              <a:xfrm>
                <a:off x="8092932" y="4046854"/>
                <a:ext cx="847507" cy="552056"/>
                <a:chOff x="1028040" y="3530432"/>
                <a:chExt cx="834316" cy="618883"/>
              </a:xfrm>
            </p:grpSpPr>
            <p:sp>
              <p:nvSpPr>
                <p:cNvPr id="34" name="Rectangle: Rounded Corners 33">
                  <a:extLst>
                    <a:ext uri="{FF2B5EF4-FFF2-40B4-BE49-F238E27FC236}">
                      <a16:creationId xmlns:a16="http://schemas.microsoft.com/office/drawing/2014/main" id="{10618EBA-CE16-4138-FC44-6EDCF6880348}"/>
                    </a:ext>
                  </a:extLst>
                </p:cNvPr>
                <p:cNvSpPr/>
                <p:nvPr/>
              </p:nvSpPr>
              <p:spPr>
                <a:xfrm>
                  <a:off x="1028040" y="3530432"/>
                  <a:ext cx="834316" cy="618883"/>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pic>
              <p:nvPicPr>
                <p:cNvPr id="35" name="Picture 4" descr="asf - Revision 1903270: /kafka/site/logos/originals/png">
                  <a:extLst>
                    <a:ext uri="{FF2B5EF4-FFF2-40B4-BE49-F238E27FC236}">
                      <a16:creationId xmlns:a16="http://schemas.microsoft.com/office/drawing/2014/main" id="{F65C4B1E-C810-871D-7A9E-50639E78B7D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0607" y="3530433"/>
                  <a:ext cx="527008" cy="573705"/>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Box 18">
                <a:extLst>
                  <a:ext uri="{FF2B5EF4-FFF2-40B4-BE49-F238E27FC236}">
                    <a16:creationId xmlns:a16="http://schemas.microsoft.com/office/drawing/2014/main" id="{A6190539-911F-2B65-88DB-665EDB6DA4BD}"/>
                  </a:ext>
                </a:extLst>
              </p:cNvPr>
              <p:cNvSpPr txBox="1"/>
              <p:nvPr/>
            </p:nvSpPr>
            <p:spPr>
              <a:xfrm>
                <a:off x="4519115" y="4024930"/>
                <a:ext cx="158382" cy="233911"/>
              </a:xfrm>
              <a:prstGeom prst="rect">
                <a:avLst/>
              </a:prstGeom>
              <a:noFill/>
            </p:spPr>
            <p:txBody>
              <a:bodyPr wrap="square">
                <a:spAutoFit/>
              </a:bodyPr>
              <a:lstStyle/>
              <a:p>
                <a:pPr defTabSz="685800"/>
                <a:r>
                  <a:rPr lang="en-US" sz="825" dirty="0">
                    <a:solidFill>
                      <a:prstClr val="black"/>
                    </a:solidFill>
                    <a:latin typeface="Calibri Light" panose="020F0302020204030204" pitchFamily="34" charset="0"/>
                    <a:ea typeface="SimSun" panose="02010600030101010101" pitchFamily="2" charset="-122"/>
                  </a:rPr>
                  <a:t>©</a:t>
                </a:r>
                <a:endParaRPr lang="en-US" sz="1350" dirty="0">
                  <a:solidFill>
                    <a:prstClr val="black"/>
                  </a:solidFill>
                  <a:latin typeface="Calibri" panose="020F0502020204030204"/>
                </a:endParaRPr>
              </a:p>
            </p:txBody>
          </p:sp>
          <p:sp>
            <p:nvSpPr>
              <p:cNvPr id="20" name="TextBox 19">
                <a:extLst>
                  <a:ext uri="{FF2B5EF4-FFF2-40B4-BE49-F238E27FC236}">
                    <a16:creationId xmlns:a16="http://schemas.microsoft.com/office/drawing/2014/main" id="{999A22AC-3BA8-BE16-B5A1-B98584C40FBD}"/>
                  </a:ext>
                </a:extLst>
              </p:cNvPr>
              <p:cNvSpPr txBox="1"/>
              <p:nvPr/>
            </p:nvSpPr>
            <p:spPr>
              <a:xfrm>
                <a:off x="8427085" y="4015105"/>
                <a:ext cx="208760" cy="219291"/>
              </a:xfrm>
              <a:prstGeom prst="rect">
                <a:avLst/>
              </a:prstGeom>
              <a:noFill/>
            </p:spPr>
            <p:txBody>
              <a:bodyPr wrap="square">
                <a:spAutoFit/>
              </a:bodyPr>
              <a:lstStyle/>
              <a:p>
                <a:pPr defTabSz="685800"/>
                <a:r>
                  <a:rPr lang="en-US" sz="825" dirty="0">
                    <a:solidFill>
                      <a:prstClr val="black"/>
                    </a:solidFill>
                    <a:latin typeface="Calibri Light" panose="020F0302020204030204" pitchFamily="34" charset="0"/>
                    <a:ea typeface="SimSun" panose="02010600030101010101" pitchFamily="2" charset="-122"/>
                  </a:rPr>
                  <a:t>©</a:t>
                </a:r>
                <a:endParaRPr lang="en-US" sz="1350" dirty="0">
                  <a:solidFill>
                    <a:prstClr val="black"/>
                  </a:solidFill>
                  <a:latin typeface="Calibri" panose="020F0502020204030204"/>
                </a:endParaRPr>
              </a:p>
            </p:txBody>
          </p:sp>
          <p:grpSp>
            <p:nvGrpSpPr>
              <p:cNvPr id="21" name="Group 20">
                <a:extLst>
                  <a:ext uri="{FF2B5EF4-FFF2-40B4-BE49-F238E27FC236}">
                    <a16:creationId xmlns:a16="http://schemas.microsoft.com/office/drawing/2014/main" id="{33E68519-795F-534B-3C8E-A20462BF8E68}"/>
                  </a:ext>
                </a:extLst>
              </p:cNvPr>
              <p:cNvGrpSpPr/>
              <p:nvPr/>
            </p:nvGrpSpPr>
            <p:grpSpPr>
              <a:xfrm>
                <a:off x="4655410" y="3552898"/>
                <a:ext cx="3931963" cy="2345470"/>
                <a:chOff x="5054730" y="862525"/>
                <a:chExt cx="3931963" cy="1921709"/>
              </a:xfrm>
            </p:grpSpPr>
            <p:sp>
              <p:nvSpPr>
                <p:cNvPr id="23" name="TextBox 22">
                  <a:extLst>
                    <a:ext uri="{FF2B5EF4-FFF2-40B4-BE49-F238E27FC236}">
                      <a16:creationId xmlns:a16="http://schemas.microsoft.com/office/drawing/2014/main" id="{4B28931C-33A5-AB51-103D-7BA55443A06B}"/>
                    </a:ext>
                  </a:extLst>
                </p:cNvPr>
                <p:cNvSpPr txBox="1"/>
                <p:nvPr/>
              </p:nvSpPr>
              <p:spPr>
                <a:xfrm>
                  <a:off x="5054730" y="2530318"/>
                  <a:ext cx="1531188" cy="253916"/>
                </a:xfrm>
                <a:prstGeom prst="rect">
                  <a:avLst/>
                </a:prstGeom>
                <a:noFill/>
              </p:spPr>
              <p:txBody>
                <a:bodyPr wrap="none" rtlCol="0">
                  <a:spAutoFit/>
                </a:bodyPr>
                <a:lstStyle/>
                <a:p>
                  <a:pPr defTabSz="685800"/>
                  <a:r>
                    <a:rPr lang="en-US" sz="1050" b="1" dirty="0">
                      <a:solidFill>
                        <a:prstClr val="black"/>
                      </a:solidFill>
                      <a:latin typeface="Calibri" panose="020F0502020204030204"/>
                    </a:rPr>
                    <a:t>Streaming Data Pipeline</a:t>
                  </a:r>
                </a:p>
              </p:txBody>
            </p:sp>
            <p:pic>
              <p:nvPicPr>
                <p:cNvPr id="24" name="Picture 6">
                  <a:extLst>
                    <a:ext uri="{FF2B5EF4-FFF2-40B4-BE49-F238E27FC236}">
                      <a16:creationId xmlns:a16="http://schemas.microsoft.com/office/drawing/2014/main" id="{3DBD2F86-D299-8322-2664-A6272F28818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92252" y="2320080"/>
                  <a:ext cx="494441" cy="400848"/>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47DD3F80-599D-3D5A-DFFA-F3152A9CAEBE}"/>
                    </a:ext>
                  </a:extLst>
                </p:cNvPr>
                <p:cNvGrpSpPr/>
                <p:nvPr/>
              </p:nvGrpSpPr>
              <p:grpSpPr>
                <a:xfrm>
                  <a:off x="5807123" y="862525"/>
                  <a:ext cx="2080660" cy="1281824"/>
                  <a:chOff x="5810378" y="862915"/>
                  <a:chExt cx="2080660" cy="1281824"/>
                </a:xfrm>
              </p:grpSpPr>
              <p:cxnSp>
                <p:nvCxnSpPr>
                  <p:cNvPr id="26" name="Straight Arrow Connector 25">
                    <a:extLst>
                      <a:ext uri="{FF2B5EF4-FFF2-40B4-BE49-F238E27FC236}">
                        <a16:creationId xmlns:a16="http://schemas.microsoft.com/office/drawing/2014/main" id="{6C07A125-3EAA-D44A-3EF8-EB2877406861}"/>
                      </a:ext>
                    </a:extLst>
                  </p:cNvPr>
                  <p:cNvCxnSpPr>
                    <a:cxnSpLocks/>
                  </p:cNvCxnSpPr>
                  <p:nvPr/>
                </p:nvCxnSpPr>
                <p:spPr>
                  <a:xfrm flipV="1">
                    <a:off x="6209393" y="1331450"/>
                    <a:ext cx="0" cy="6438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EC71EEB-34A8-B719-0E7B-41D61BA1B6C3}"/>
                      </a:ext>
                    </a:extLst>
                  </p:cNvPr>
                  <p:cNvCxnSpPr>
                    <a:cxnSpLocks/>
                  </p:cNvCxnSpPr>
                  <p:nvPr/>
                </p:nvCxnSpPr>
                <p:spPr>
                  <a:xfrm>
                    <a:off x="7494482" y="995518"/>
                    <a:ext cx="0" cy="67389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Rounded Corners 27">
                    <a:extLst>
                      <a:ext uri="{FF2B5EF4-FFF2-40B4-BE49-F238E27FC236}">
                        <a16:creationId xmlns:a16="http://schemas.microsoft.com/office/drawing/2014/main" id="{750957B0-F828-62A4-C68F-3BC9FACB04D1}"/>
                      </a:ext>
                    </a:extLst>
                  </p:cNvPr>
                  <p:cNvSpPr/>
                  <p:nvPr/>
                </p:nvSpPr>
                <p:spPr>
                  <a:xfrm>
                    <a:off x="5810378" y="1653381"/>
                    <a:ext cx="770405" cy="491358"/>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900" b="1" dirty="0">
                        <a:solidFill>
                          <a:prstClr val="black"/>
                        </a:solidFill>
                        <a:latin typeface="Times New Roman" panose="02020603050405020304" pitchFamily="18" charset="0"/>
                        <a:cs typeface="Times New Roman" panose="02020603050405020304" pitchFamily="18" charset="0"/>
                      </a:rPr>
                      <a:t>Normalize</a:t>
                    </a:r>
                  </a:p>
                </p:txBody>
              </p:sp>
              <p:sp>
                <p:nvSpPr>
                  <p:cNvPr id="29" name="Rectangle: Rounded Corners 28">
                    <a:extLst>
                      <a:ext uri="{FF2B5EF4-FFF2-40B4-BE49-F238E27FC236}">
                        <a16:creationId xmlns:a16="http://schemas.microsoft.com/office/drawing/2014/main" id="{A9B1D6D6-F5AB-A5A9-1147-29D134F8D70B}"/>
                      </a:ext>
                    </a:extLst>
                  </p:cNvPr>
                  <p:cNvSpPr/>
                  <p:nvPr/>
                </p:nvSpPr>
                <p:spPr>
                  <a:xfrm>
                    <a:off x="7148259" y="1661877"/>
                    <a:ext cx="742779" cy="469446"/>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900" b="1" dirty="0">
                        <a:solidFill>
                          <a:prstClr val="black"/>
                        </a:solidFill>
                        <a:latin typeface="Times New Roman" panose="02020603050405020304" pitchFamily="18" charset="0"/>
                        <a:cs typeface="Times New Roman" panose="02020603050405020304" pitchFamily="18" charset="0"/>
                      </a:rPr>
                      <a:t>Real-Time</a:t>
                    </a:r>
                  </a:p>
                  <a:p>
                    <a:pPr algn="ctr" defTabSz="685800"/>
                    <a:r>
                      <a:rPr lang="en-US" sz="900" b="1" dirty="0">
                        <a:solidFill>
                          <a:prstClr val="black"/>
                        </a:solidFill>
                        <a:latin typeface="Times New Roman" panose="02020603050405020304" pitchFamily="18" charset="0"/>
                        <a:cs typeface="Times New Roman" panose="02020603050405020304" pitchFamily="18" charset="0"/>
                      </a:rPr>
                      <a:t>Analytics</a:t>
                    </a:r>
                  </a:p>
                </p:txBody>
              </p:sp>
              <p:sp>
                <p:nvSpPr>
                  <p:cNvPr id="30" name="Rectangle: Rounded Corners 29">
                    <a:extLst>
                      <a:ext uri="{FF2B5EF4-FFF2-40B4-BE49-F238E27FC236}">
                        <a16:creationId xmlns:a16="http://schemas.microsoft.com/office/drawing/2014/main" id="{7680E382-9D73-57EC-E1BF-505614003466}"/>
                      </a:ext>
                    </a:extLst>
                  </p:cNvPr>
                  <p:cNvSpPr/>
                  <p:nvPr/>
                </p:nvSpPr>
                <p:spPr>
                  <a:xfrm>
                    <a:off x="5810378" y="862915"/>
                    <a:ext cx="778795" cy="469553"/>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900" b="1" dirty="0">
                        <a:solidFill>
                          <a:prstClr val="black"/>
                        </a:solidFill>
                        <a:latin typeface="Times New Roman" panose="02020603050405020304" pitchFamily="18" charset="0"/>
                        <a:cs typeface="Times New Roman" panose="02020603050405020304" pitchFamily="18" charset="0"/>
                      </a:rPr>
                      <a:t>Cleanse</a:t>
                    </a:r>
                  </a:p>
                </p:txBody>
              </p:sp>
              <p:sp>
                <p:nvSpPr>
                  <p:cNvPr id="31" name="Rectangle: Rounded Corners 30">
                    <a:extLst>
                      <a:ext uri="{FF2B5EF4-FFF2-40B4-BE49-F238E27FC236}">
                        <a16:creationId xmlns:a16="http://schemas.microsoft.com/office/drawing/2014/main" id="{592C76EE-1391-B407-E1BD-3C2DA189047F}"/>
                      </a:ext>
                    </a:extLst>
                  </p:cNvPr>
                  <p:cNvSpPr/>
                  <p:nvPr/>
                </p:nvSpPr>
                <p:spPr>
                  <a:xfrm>
                    <a:off x="7123093" y="862915"/>
                    <a:ext cx="742778" cy="469553"/>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900" b="1" dirty="0">
                        <a:solidFill>
                          <a:prstClr val="black"/>
                        </a:solidFill>
                        <a:latin typeface="Times New Roman" panose="02020603050405020304" pitchFamily="18" charset="0"/>
                        <a:cs typeface="Times New Roman" panose="02020603050405020304" pitchFamily="18" charset="0"/>
                      </a:rPr>
                      <a:t>Enrich</a:t>
                    </a:r>
                  </a:p>
                </p:txBody>
              </p:sp>
              <p:cxnSp>
                <p:nvCxnSpPr>
                  <p:cNvPr id="32" name="Straight Arrow Connector 31">
                    <a:extLst>
                      <a:ext uri="{FF2B5EF4-FFF2-40B4-BE49-F238E27FC236}">
                        <a16:creationId xmlns:a16="http://schemas.microsoft.com/office/drawing/2014/main" id="{CE0C703B-11EE-0DB8-BA1D-FAD37791F845}"/>
                      </a:ext>
                    </a:extLst>
                  </p:cNvPr>
                  <p:cNvCxnSpPr>
                    <a:cxnSpLocks/>
                    <a:stCxn id="30" idx="3"/>
                  </p:cNvCxnSpPr>
                  <p:nvPr/>
                </p:nvCxnSpPr>
                <p:spPr>
                  <a:xfrm flipV="1">
                    <a:off x="6589173" y="1097691"/>
                    <a:ext cx="545972"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7E0C6BA-5953-F3A9-BE8D-1F1D73A9B235}"/>
                      </a:ext>
                    </a:extLst>
                  </p:cNvPr>
                  <p:cNvCxnSpPr>
                    <a:cxnSpLocks/>
                    <a:stCxn id="29" idx="1"/>
                    <a:endCxn id="28" idx="3"/>
                  </p:cNvCxnSpPr>
                  <p:nvPr/>
                </p:nvCxnSpPr>
                <p:spPr>
                  <a:xfrm flipH="1">
                    <a:off x="6580783" y="1896601"/>
                    <a:ext cx="567476" cy="24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cxnSp>
            <p:nvCxnSpPr>
              <p:cNvPr id="22" name="Straight Arrow Connector 21">
                <a:extLst>
                  <a:ext uri="{FF2B5EF4-FFF2-40B4-BE49-F238E27FC236}">
                    <a16:creationId xmlns:a16="http://schemas.microsoft.com/office/drawing/2014/main" id="{FABC5E6A-69D5-C6B4-C3BB-6EAC9BD88EFC}"/>
                  </a:ext>
                </a:extLst>
              </p:cNvPr>
              <p:cNvCxnSpPr>
                <a:cxnSpLocks/>
              </p:cNvCxnSpPr>
              <p:nvPr/>
            </p:nvCxnSpPr>
            <p:spPr>
              <a:xfrm>
                <a:off x="7463296" y="4282380"/>
                <a:ext cx="61487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69" name="TextBox 68">
            <a:extLst>
              <a:ext uri="{FF2B5EF4-FFF2-40B4-BE49-F238E27FC236}">
                <a16:creationId xmlns:a16="http://schemas.microsoft.com/office/drawing/2014/main" id="{C961AA07-300B-E8F6-127B-BA6BBFF932AD}"/>
              </a:ext>
            </a:extLst>
          </p:cNvPr>
          <p:cNvSpPr txBox="1"/>
          <p:nvPr/>
        </p:nvSpPr>
        <p:spPr>
          <a:xfrm>
            <a:off x="1090864" y="729089"/>
            <a:ext cx="10010273" cy="523220"/>
          </a:xfrm>
          <a:prstGeom prst="rect">
            <a:avLst/>
          </a:prstGeom>
          <a:noFill/>
        </p:spPr>
        <p:txBody>
          <a:bodyPr wrap="square">
            <a:spAutoFit/>
          </a:bodyPr>
          <a:lstStyle/>
          <a:p>
            <a:pPr lvl="1"/>
            <a:r>
              <a:rPr lang="en-US" sz="2800" b="1" dirty="0">
                <a:latin typeface="Times New Roman" panose="02020603050405020304" pitchFamily="18" charset="0"/>
                <a:cs typeface="Times New Roman" panose="02020603050405020304" pitchFamily="18" charset="0"/>
              </a:rPr>
              <a:t>Intelligent Change Detection System Architecture: (RISDDA)</a:t>
            </a:r>
          </a:p>
        </p:txBody>
      </p:sp>
      <p:cxnSp>
        <p:nvCxnSpPr>
          <p:cNvPr id="71" name="Straight Connector 70">
            <a:extLst>
              <a:ext uri="{FF2B5EF4-FFF2-40B4-BE49-F238E27FC236}">
                <a16:creationId xmlns:a16="http://schemas.microsoft.com/office/drawing/2014/main" id="{C93EAE0F-0867-12C8-B316-F53E543FC34A}"/>
              </a:ext>
            </a:extLst>
          </p:cNvPr>
          <p:cNvCxnSpPr>
            <a:cxnSpLocks/>
          </p:cNvCxnSpPr>
          <p:nvPr/>
        </p:nvCxnSpPr>
        <p:spPr>
          <a:xfrm flipV="1">
            <a:off x="0" y="1198380"/>
            <a:ext cx="12192000" cy="3745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2574CD31-0B09-F623-CAD1-ED7FEE3CAD31}"/>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spTree>
    <p:extLst>
      <p:ext uri="{BB962C8B-B14F-4D97-AF65-F5344CB8AC3E}">
        <p14:creationId xmlns:p14="http://schemas.microsoft.com/office/powerpoint/2010/main" val="556053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2C01A93C-6048-4FAC-8193-2D8D11A35641}"/>
              </a:ext>
            </a:extLst>
          </p:cNvPr>
          <p:cNvSpPr/>
          <p:nvPr/>
        </p:nvSpPr>
        <p:spPr>
          <a:xfrm>
            <a:off x="724277" y="1107214"/>
            <a:ext cx="10646875" cy="5385657"/>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9</a:t>
            </a:fld>
            <a:endParaRPr lang="en-US">
              <a:solidFill>
                <a:prstClr val="black"/>
              </a:solidFill>
            </a:endParaRP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10" name="Footer Placeholder 4">
            <a:extLst>
              <a:ext uri="{FF2B5EF4-FFF2-40B4-BE49-F238E27FC236}">
                <a16:creationId xmlns:a16="http://schemas.microsoft.com/office/drawing/2014/main" id="{A48FC80C-4C83-6B7A-A570-D44EA4114D7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sp>
        <p:nvSpPr>
          <p:cNvPr id="2" name="Title 1">
            <a:extLst>
              <a:ext uri="{FF2B5EF4-FFF2-40B4-BE49-F238E27FC236}">
                <a16:creationId xmlns:a16="http://schemas.microsoft.com/office/drawing/2014/main" id="{97D8E134-DD92-751D-E42F-580877FB5680}"/>
              </a:ext>
            </a:extLst>
          </p:cNvPr>
          <p:cNvSpPr txBox="1">
            <a:spLocks/>
          </p:cNvSpPr>
          <p:nvPr/>
        </p:nvSpPr>
        <p:spPr>
          <a:xfrm>
            <a:off x="749666" y="452257"/>
            <a:ext cx="10927560" cy="654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Intelligent Change Detection System Architecture: (ICD ML Model)</a:t>
            </a:r>
          </a:p>
        </p:txBody>
      </p:sp>
      <p:grpSp>
        <p:nvGrpSpPr>
          <p:cNvPr id="5" name="Group 4">
            <a:extLst>
              <a:ext uri="{FF2B5EF4-FFF2-40B4-BE49-F238E27FC236}">
                <a16:creationId xmlns:a16="http://schemas.microsoft.com/office/drawing/2014/main" id="{F7FDA732-5BED-519F-4A65-D81535C8D783}"/>
              </a:ext>
            </a:extLst>
          </p:cNvPr>
          <p:cNvGrpSpPr/>
          <p:nvPr/>
        </p:nvGrpSpPr>
        <p:grpSpPr>
          <a:xfrm>
            <a:off x="972119" y="1404366"/>
            <a:ext cx="10247763" cy="4751801"/>
            <a:chOff x="779647" y="562173"/>
            <a:chExt cx="10247763" cy="4751801"/>
          </a:xfrm>
        </p:grpSpPr>
        <p:grpSp>
          <p:nvGrpSpPr>
            <p:cNvPr id="7" name="Group 6">
              <a:extLst>
                <a:ext uri="{FF2B5EF4-FFF2-40B4-BE49-F238E27FC236}">
                  <a16:creationId xmlns:a16="http://schemas.microsoft.com/office/drawing/2014/main" id="{BB831A8F-8AFD-D26C-CB5A-DAD2C0E78BD7}"/>
                </a:ext>
              </a:extLst>
            </p:cNvPr>
            <p:cNvGrpSpPr/>
            <p:nvPr/>
          </p:nvGrpSpPr>
          <p:grpSpPr>
            <a:xfrm>
              <a:off x="779647" y="562173"/>
              <a:ext cx="10247763" cy="4751801"/>
              <a:chOff x="1127279" y="2277551"/>
              <a:chExt cx="10247763" cy="4751801"/>
            </a:xfrm>
          </p:grpSpPr>
          <p:grpSp>
            <p:nvGrpSpPr>
              <p:cNvPr id="12" name="Group 11">
                <a:extLst>
                  <a:ext uri="{FF2B5EF4-FFF2-40B4-BE49-F238E27FC236}">
                    <a16:creationId xmlns:a16="http://schemas.microsoft.com/office/drawing/2014/main" id="{5100F14A-CA03-7FDB-1C38-72095B6957ED}"/>
                  </a:ext>
                </a:extLst>
              </p:cNvPr>
              <p:cNvGrpSpPr/>
              <p:nvPr/>
            </p:nvGrpSpPr>
            <p:grpSpPr>
              <a:xfrm>
                <a:off x="1127279" y="2277551"/>
                <a:ext cx="10247763" cy="4751801"/>
                <a:chOff x="1127279" y="1521639"/>
                <a:chExt cx="10247763" cy="4751801"/>
              </a:xfrm>
            </p:grpSpPr>
            <p:grpSp>
              <p:nvGrpSpPr>
                <p:cNvPr id="14" name="Group 13">
                  <a:extLst>
                    <a:ext uri="{FF2B5EF4-FFF2-40B4-BE49-F238E27FC236}">
                      <a16:creationId xmlns:a16="http://schemas.microsoft.com/office/drawing/2014/main" id="{CC01657E-7495-7513-67CA-DDF17315817E}"/>
                    </a:ext>
                  </a:extLst>
                </p:cNvPr>
                <p:cNvGrpSpPr/>
                <p:nvPr/>
              </p:nvGrpSpPr>
              <p:grpSpPr>
                <a:xfrm>
                  <a:off x="1127279" y="1521639"/>
                  <a:ext cx="10247763" cy="4751801"/>
                  <a:chOff x="517679" y="1533847"/>
                  <a:chExt cx="10247763" cy="4751801"/>
                </a:xfrm>
              </p:grpSpPr>
              <p:sp>
                <p:nvSpPr>
                  <p:cNvPr id="16" name="Cloud 15">
                    <a:extLst>
                      <a:ext uri="{FF2B5EF4-FFF2-40B4-BE49-F238E27FC236}">
                        <a16:creationId xmlns:a16="http://schemas.microsoft.com/office/drawing/2014/main" id="{B3D19821-EBE4-4A94-DE08-80EFABD106A6}"/>
                      </a:ext>
                    </a:extLst>
                  </p:cNvPr>
                  <p:cNvSpPr/>
                  <p:nvPr/>
                </p:nvSpPr>
                <p:spPr>
                  <a:xfrm>
                    <a:off x="6941574" y="2418736"/>
                    <a:ext cx="3823868" cy="2777047"/>
                  </a:xfrm>
                  <a:prstGeom prst="cloud">
                    <a:avLst/>
                  </a:prstGeom>
                  <a:solidFill>
                    <a:schemeClr val="accent5">
                      <a:lumMod val="50000"/>
                    </a:schemeClr>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     Intelligent Change  </a:t>
                    </a:r>
                  </a:p>
                  <a:p>
                    <a:pPr algn="ctr"/>
                    <a:r>
                      <a:rPr lang="en-US" dirty="0">
                        <a:latin typeface="Times New Roman" panose="02020603050405020304" pitchFamily="18" charset="0"/>
                        <a:cs typeface="Times New Roman" panose="02020603050405020304" pitchFamily="18" charset="0"/>
                      </a:rPr>
                      <a:t>     Detection System  </a:t>
                    </a:r>
                  </a:p>
                  <a:p>
                    <a:pPr algn="ctr"/>
                    <a:r>
                      <a:rPr lang="en-US" dirty="0">
                        <a:latin typeface="Times New Roman" panose="02020603050405020304" pitchFamily="18" charset="0"/>
                        <a:cs typeface="Times New Roman" panose="02020603050405020304" pitchFamily="18" charset="0"/>
                      </a:rPr>
                      <a:t>  (ICDS)</a:t>
                    </a:r>
                  </a:p>
                </p:txBody>
              </p:sp>
              <p:sp>
                <p:nvSpPr>
                  <p:cNvPr id="17" name="Arrow: U-Turn 16">
                    <a:extLst>
                      <a:ext uri="{FF2B5EF4-FFF2-40B4-BE49-F238E27FC236}">
                        <a16:creationId xmlns:a16="http://schemas.microsoft.com/office/drawing/2014/main" id="{B4AA3A2B-E614-11AD-630C-201A0F518DFB}"/>
                      </a:ext>
                    </a:extLst>
                  </p:cNvPr>
                  <p:cNvSpPr/>
                  <p:nvPr/>
                </p:nvSpPr>
                <p:spPr>
                  <a:xfrm>
                    <a:off x="1927123" y="1533847"/>
                    <a:ext cx="7354529" cy="1445328"/>
                  </a:xfrm>
                  <a:prstGeom prst="uturnArrow">
                    <a:avLst>
                      <a:gd name="adj1" fmla="val 25000"/>
                      <a:gd name="adj2" fmla="val 25000"/>
                      <a:gd name="adj3" fmla="val 39154"/>
                      <a:gd name="adj4" fmla="val 42574"/>
                      <a:gd name="adj5" fmla="val 75000"/>
                    </a:avLst>
                  </a:prstGeom>
                  <a:solidFill>
                    <a:schemeClr val="tx2">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Rounded Corners 17">
                    <a:extLst>
                      <a:ext uri="{FF2B5EF4-FFF2-40B4-BE49-F238E27FC236}">
                        <a16:creationId xmlns:a16="http://schemas.microsoft.com/office/drawing/2014/main" id="{839B8AC7-593B-7093-D22F-8F06E75B81C7}"/>
                      </a:ext>
                    </a:extLst>
                  </p:cNvPr>
                  <p:cNvSpPr/>
                  <p:nvPr/>
                </p:nvSpPr>
                <p:spPr>
                  <a:xfrm>
                    <a:off x="517679" y="2125161"/>
                    <a:ext cx="3257345" cy="1639843"/>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U-Turn 18">
                    <a:extLst>
                      <a:ext uri="{FF2B5EF4-FFF2-40B4-BE49-F238E27FC236}">
                        <a16:creationId xmlns:a16="http://schemas.microsoft.com/office/drawing/2014/main" id="{10820DF4-F13F-C0AD-E03D-6EC8727CE6F7}"/>
                      </a:ext>
                    </a:extLst>
                  </p:cNvPr>
                  <p:cNvSpPr/>
                  <p:nvPr/>
                </p:nvSpPr>
                <p:spPr>
                  <a:xfrm flipV="1">
                    <a:off x="1927123" y="4840320"/>
                    <a:ext cx="7354529" cy="1445328"/>
                  </a:xfrm>
                  <a:prstGeom prst="uturnArrow">
                    <a:avLst>
                      <a:gd name="adj1" fmla="val 25000"/>
                      <a:gd name="adj2" fmla="val 25000"/>
                      <a:gd name="adj3" fmla="val 39154"/>
                      <a:gd name="adj4" fmla="val 42574"/>
                      <a:gd name="adj5" fmla="val 75000"/>
                    </a:avLst>
                  </a:prstGeom>
                  <a:solidFill>
                    <a:schemeClr val="tx2">
                      <a:lumMod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0" name="Group 19">
                    <a:extLst>
                      <a:ext uri="{FF2B5EF4-FFF2-40B4-BE49-F238E27FC236}">
                        <a16:creationId xmlns:a16="http://schemas.microsoft.com/office/drawing/2014/main" id="{528079BC-5266-DE8C-F75A-6DAC2E68A4BC}"/>
                      </a:ext>
                    </a:extLst>
                  </p:cNvPr>
                  <p:cNvGrpSpPr/>
                  <p:nvPr/>
                </p:nvGrpSpPr>
                <p:grpSpPr>
                  <a:xfrm>
                    <a:off x="517679" y="3990903"/>
                    <a:ext cx="3257345" cy="1639843"/>
                    <a:chOff x="517679" y="3990903"/>
                    <a:chExt cx="3257345" cy="1639843"/>
                  </a:xfrm>
                </p:grpSpPr>
                <p:sp>
                  <p:nvSpPr>
                    <p:cNvPr id="21" name="Rectangle: Rounded Corners 20">
                      <a:extLst>
                        <a:ext uri="{FF2B5EF4-FFF2-40B4-BE49-F238E27FC236}">
                          <a16:creationId xmlns:a16="http://schemas.microsoft.com/office/drawing/2014/main" id="{2116AE44-2621-189B-82ED-3AE5F34D1B2B}"/>
                        </a:ext>
                      </a:extLst>
                    </p:cNvPr>
                    <p:cNvSpPr/>
                    <p:nvPr/>
                  </p:nvSpPr>
                  <p:spPr>
                    <a:xfrm>
                      <a:off x="517679" y="3990903"/>
                      <a:ext cx="3257345" cy="1639843"/>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FF57BA5-6DD4-9CD7-DB9E-0E0F4775EBB4}"/>
                        </a:ext>
                      </a:extLst>
                    </p:cNvPr>
                    <p:cNvSpPr/>
                    <p:nvPr/>
                  </p:nvSpPr>
                  <p:spPr>
                    <a:xfrm>
                      <a:off x="1557854" y="4274169"/>
                      <a:ext cx="1176993" cy="104015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 name="Rectangle 14">
                  <a:extLst>
                    <a:ext uri="{FF2B5EF4-FFF2-40B4-BE49-F238E27FC236}">
                      <a16:creationId xmlns:a16="http://schemas.microsoft.com/office/drawing/2014/main" id="{CA2F90F6-D2F5-9D30-0CC4-A0C6C83EA6F0}"/>
                    </a:ext>
                  </a:extLst>
                </p:cNvPr>
                <p:cNvSpPr/>
                <p:nvPr/>
              </p:nvSpPr>
              <p:spPr>
                <a:xfrm>
                  <a:off x="1694066" y="5422473"/>
                  <a:ext cx="2123768" cy="22590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149987" dist="250190" dir="8460000" algn="ctr">
                    <a:srgbClr val="000000">
                      <a:alpha val="28000"/>
                    </a:srgb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C0534B7D-651C-4F0C-3480-8573576A0085}"/>
                  </a:ext>
                </a:extLst>
              </p:cNvPr>
              <p:cNvSpPr txBox="1"/>
              <p:nvPr/>
            </p:nvSpPr>
            <p:spPr>
              <a:xfrm>
                <a:off x="3172750" y="2277551"/>
                <a:ext cx="5846500" cy="369332"/>
              </a:xfrm>
              <a:prstGeom prst="rect">
                <a:avLst/>
              </a:prstGeom>
              <a:noFill/>
            </p:spPr>
            <p:txBody>
              <a:bodyPr wrap="square" rtlCol="0">
                <a:spAutoFit/>
              </a:bodyPr>
              <a:lstStyle/>
              <a:p>
                <a:r>
                  <a:rPr lang="en-US" b="1" dirty="0">
                    <a:solidFill>
                      <a:schemeClr val="bg1"/>
                    </a:solidFill>
                    <a:latin typeface="Times New Roman" panose="02020603050405020304" pitchFamily="18" charset="0"/>
                    <a:cs typeface="Times New Roman" panose="02020603050405020304" pitchFamily="18" charset="0"/>
                  </a:rPr>
                  <a:t>MPATH Full Parameter List &amp; Synchronized Timestamp</a:t>
                </a:r>
              </a:p>
            </p:txBody>
          </p:sp>
        </p:grpSp>
        <p:sp>
          <p:nvSpPr>
            <p:cNvPr id="11" name="TextBox 10">
              <a:extLst>
                <a:ext uri="{FF2B5EF4-FFF2-40B4-BE49-F238E27FC236}">
                  <a16:creationId xmlns:a16="http://schemas.microsoft.com/office/drawing/2014/main" id="{0CACB1A8-3AD9-F5A3-C510-96A380756157}"/>
                </a:ext>
              </a:extLst>
            </p:cNvPr>
            <p:cNvSpPr txBox="1"/>
            <p:nvPr/>
          </p:nvSpPr>
          <p:spPr>
            <a:xfrm>
              <a:off x="3309359" y="4944642"/>
              <a:ext cx="5113992" cy="369332"/>
            </a:xfrm>
            <a:prstGeom prst="rect">
              <a:avLst/>
            </a:prstGeom>
            <a:noFill/>
          </p:spPr>
          <p:txBody>
            <a:bodyPr wrap="square" rtlCol="0">
              <a:spAutoFit/>
            </a:bodyPr>
            <a:lstStyle/>
            <a:p>
              <a:r>
                <a:rPr lang="en-US" b="1" dirty="0">
                  <a:solidFill>
                    <a:schemeClr val="bg1"/>
                  </a:solidFill>
                  <a:latin typeface="Times New Roman" panose="02020603050405020304" pitchFamily="18" charset="0"/>
                  <a:cs typeface="Times New Roman" panose="02020603050405020304" pitchFamily="18" charset="0"/>
                </a:rPr>
                <a:t>Left &amp; Right Eye Gaze Data + Device Timestamp</a:t>
              </a:r>
            </a:p>
          </p:txBody>
        </p:sp>
      </p:grpSp>
    </p:spTree>
    <p:extLst>
      <p:ext uri="{BB962C8B-B14F-4D97-AF65-F5344CB8AC3E}">
        <p14:creationId xmlns:p14="http://schemas.microsoft.com/office/powerpoint/2010/main" val="2109805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10</a:t>
            </a:fld>
            <a:endParaRPr lang="en-US">
              <a:solidFill>
                <a:prstClr val="black"/>
              </a:solidFill>
            </a:endParaRPr>
          </a:p>
        </p:txBody>
      </p:sp>
      <p:sp>
        <p:nvSpPr>
          <p:cNvPr id="8" name="Title 1"/>
          <p:cNvSpPr txBox="1">
            <a:spLocks/>
          </p:cNvSpPr>
          <p:nvPr/>
        </p:nvSpPr>
        <p:spPr>
          <a:xfrm>
            <a:off x="2235024" y="432851"/>
            <a:ext cx="7721953" cy="6549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Intelligent Change Detection System Architecture</a:t>
            </a:r>
          </a:p>
        </p:txBody>
      </p:sp>
      <p:sp>
        <p:nvSpPr>
          <p:cNvPr id="9" name="Content Placeholder 2"/>
          <p:cNvSpPr txBox="1">
            <a:spLocks/>
          </p:cNvSpPr>
          <p:nvPr/>
        </p:nvSpPr>
        <p:spPr>
          <a:xfrm>
            <a:off x="257174" y="1416867"/>
            <a:ext cx="11392282" cy="51337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200" dirty="0">
              <a:latin typeface="Times New Roman" panose="02020603050405020304" pitchFamily="18"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2" name="Footer Placeholder 4">
            <a:extLst>
              <a:ext uri="{FF2B5EF4-FFF2-40B4-BE49-F238E27FC236}">
                <a16:creationId xmlns:a16="http://schemas.microsoft.com/office/drawing/2014/main" id="{1A178D6B-8588-6AAD-357A-7093CDCA551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sp>
        <p:nvSpPr>
          <p:cNvPr id="10" name="Rectangle: Rounded Corners 9">
            <a:extLst>
              <a:ext uri="{FF2B5EF4-FFF2-40B4-BE49-F238E27FC236}">
                <a16:creationId xmlns:a16="http://schemas.microsoft.com/office/drawing/2014/main" id="{28DA9B3D-E232-1FEE-20C2-A297E99FAB4E}"/>
              </a:ext>
            </a:extLst>
          </p:cNvPr>
          <p:cNvSpPr/>
          <p:nvPr/>
        </p:nvSpPr>
        <p:spPr>
          <a:xfrm>
            <a:off x="92363" y="1092154"/>
            <a:ext cx="12007273" cy="5458477"/>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EDB6E67A-86F8-6D15-8565-19E570E549E9}"/>
              </a:ext>
            </a:extLst>
          </p:cNvPr>
          <p:cNvGrpSpPr/>
          <p:nvPr/>
        </p:nvGrpSpPr>
        <p:grpSpPr>
          <a:xfrm>
            <a:off x="3016746" y="1605401"/>
            <a:ext cx="6065051" cy="3375851"/>
            <a:chOff x="3778770" y="1907478"/>
            <a:chExt cx="6065051" cy="3375851"/>
          </a:xfrm>
        </p:grpSpPr>
        <p:grpSp>
          <p:nvGrpSpPr>
            <p:cNvPr id="12" name="Group 11">
              <a:extLst>
                <a:ext uri="{FF2B5EF4-FFF2-40B4-BE49-F238E27FC236}">
                  <a16:creationId xmlns:a16="http://schemas.microsoft.com/office/drawing/2014/main" id="{04059789-FA82-1559-98C6-44C9349F776A}"/>
                </a:ext>
              </a:extLst>
            </p:cNvPr>
            <p:cNvGrpSpPr/>
            <p:nvPr/>
          </p:nvGrpSpPr>
          <p:grpSpPr>
            <a:xfrm>
              <a:off x="4186433" y="1907478"/>
              <a:ext cx="5072464" cy="3375851"/>
              <a:chOff x="3985588" y="2645102"/>
              <a:chExt cx="5072464" cy="3375851"/>
            </a:xfrm>
          </p:grpSpPr>
          <p:sp>
            <p:nvSpPr>
              <p:cNvPr id="15" name="Rectangle: Rounded Corners 14">
                <a:extLst>
                  <a:ext uri="{FF2B5EF4-FFF2-40B4-BE49-F238E27FC236}">
                    <a16:creationId xmlns:a16="http://schemas.microsoft.com/office/drawing/2014/main" id="{CD548BDB-AC39-4D68-847A-6D38387636B8}"/>
                  </a:ext>
                </a:extLst>
              </p:cNvPr>
              <p:cNvSpPr/>
              <p:nvPr/>
            </p:nvSpPr>
            <p:spPr>
              <a:xfrm>
                <a:off x="3985588" y="2645102"/>
                <a:ext cx="5072464" cy="3375851"/>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Arrow Connector 15">
                <a:extLst>
                  <a:ext uri="{FF2B5EF4-FFF2-40B4-BE49-F238E27FC236}">
                    <a16:creationId xmlns:a16="http://schemas.microsoft.com/office/drawing/2014/main" id="{E6718054-AF92-45A3-323E-DF95B9EEF4D7}"/>
                  </a:ext>
                </a:extLst>
              </p:cNvPr>
              <p:cNvCxnSpPr>
                <a:cxnSpLocks/>
              </p:cNvCxnSpPr>
              <p:nvPr/>
            </p:nvCxnSpPr>
            <p:spPr>
              <a:xfrm>
                <a:off x="4820555" y="4330140"/>
                <a:ext cx="61487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EB1C972B-A1A4-65E5-4C07-612332F767BF}"/>
                  </a:ext>
                </a:extLst>
              </p:cNvPr>
              <p:cNvGrpSpPr/>
              <p:nvPr/>
            </p:nvGrpSpPr>
            <p:grpSpPr>
              <a:xfrm>
                <a:off x="4189782" y="4056245"/>
                <a:ext cx="847507" cy="557136"/>
                <a:chOff x="1210893" y="3530433"/>
                <a:chExt cx="834316" cy="624578"/>
              </a:xfrm>
            </p:grpSpPr>
            <p:sp>
              <p:nvSpPr>
                <p:cNvPr id="37" name="Rectangle: Rounded Corners 36">
                  <a:extLst>
                    <a:ext uri="{FF2B5EF4-FFF2-40B4-BE49-F238E27FC236}">
                      <a16:creationId xmlns:a16="http://schemas.microsoft.com/office/drawing/2014/main" id="{E71CE5F0-8C92-D667-2B86-A5D2AD5E45AC}"/>
                    </a:ext>
                  </a:extLst>
                </p:cNvPr>
                <p:cNvSpPr/>
                <p:nvPr/>
              </p:nvSpPr>
              <p:spPr>
                <a:xfrm>
                  <a:off x="1210893" y="3536129"/>
                  <a:ext cx="834316" cy="618882"/>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pic>
              <p:nvPicPr>
                <p:cNvPr id="38" name="Picture 4" descr="asf - Revision 1903270: /kafka/site/logos/originals/png">
                  <a:extLst>
                    <a:ext uri="{FF2B5EF4-FFF2-40B4-BE49-F238E27FC236}">
                      <a16:creationId xmlns:a16="http://schemas.microsoft.com/office/drawing/2014/main" id="{62E6E143-95C2-B161-E3CD-59FBC4BEB1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9390" y="3530433"/>
                  <a:ext cx="527008" cy="573705"/>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Picture 17" descr="A picture containing text, electronics&#10;&#10;Description automatically generated">
                <a:extLst>
                  <a:ext uri="{FF2B5EF4-FFF2-40B4-BE49-F238E27FC236}">
                    <a16:creationId xmlns:a16="http://schemas.microsoft.com/office/drawing/2014/main" id="{ED1C21E5-3D4C-4A13-1BC2-F8045A2AA4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0756" y="2795584"/>
                <a:ext cx="4929684" cy="3120810"/>
              </a:xfrm>
              <a:prstGeom prst="rect">
                <a:avLst/>
              </a:prstGeom>
              <a:effectLst>
                <a:softEdge rad="1270000"/>
              </a:effectLst>
            </p:spPr>
          </p:pic>
          <p:grpSp>
            <p:nvGrpSpPr>
              <p:cNvPr id="19" name="Group 18">
                <a:extLst>
                  <a:ext uri="{FF2B5EF4-FFF2-40B4-BE49-F238E27FC236}">
                    <a16:creationId xmlns:a16="http://schemas.microsoft.com/office/drawing/2014/main" id="{2FFCFB00-2209-A13D-ACAA-C8EF608921EE}"/>
                  </a:ext>
                </a:extLst>
              </p:cNvPr>
              <p:cNvGrpSpPr/>
              <p:nvPr/>
            </p:nvGrpSpPr>
            <p:grpSpPr>
              <a:xfrm>
                <a:off x="8092932" y="4046854"/>
                <a:ext cx="847507" cy="552056"/>
                <a:chOff x="1028040" y="3530432"/>
                <a:chExt cx="834316" cy="618883"/>
              </a:xfrm>
            </p:grpSpPr>
            <p:sp>
              <p:nvSpPr>
                <p:cNvPr id="35" name="Rectangle: Rounded Corners 34">
                  <a:extLst>
                    <a:ext uri="{FF2B5EF4-FFF2-40B4-BE49-F238E27FC236}">
                      <a16:creationId xmlns:a16="http://schemas.microsoft.com/office/drawing/2014/main" id="{232ED0C1-CA75-D17E-2685-3B1E92ABE31D}"/>
                    </a:ext>
                  </a:extLst>
                </p:cNvPr>
                <p:cNvSpPr/>
                <p:nvPr/>
              </p:nvSpPr>
              <p:spPr>
                <a:xfrm>
                  <a:off x="1028040" y="3530432"/>
                  <a:ext cx="834316" cy="618883"/>
                </a:xfrm>
                <a:prstGeom prst="roundRect">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pic>
              <p:nvPicPr>
                <p:cNvPr id="36" name="Picture 4" descr="asf - Revision 1903270: /kafka/site/logos/originals/png">
                  <a:extLst>
                    <a:ext uri="{FF2B5EF4-FFF2-40B4-BE49-F238E27FC236}">
                      <a16:creationId xmlns:a16="http://schemas.microsoft.com/office/drawing/2014/main" id="{6F2BA86C-0F15-1E71-7324-1C02635B29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0607" y="3530433"/>
                  <a:ext cx="527008" cy="573705"/>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19">
                <a:extLst>
                  <a:ext uri="{FF2B5EF4-FFF2-40B4-BE49-F238E27FC236}">
                    <a16:creationId xmlns:a16="http://schemas.microsoft.com/office/drawing/2014/main" id="{28B994C8-C6B7-0358-6B1F-4A8FE08A7606}"/>
                  </a:ext>
                </a:extLst>
              </p:cNvPr>
              <p:cNvSpPr txBox="1"/>
              <p:nvPr/>
            </p:nvSpPr>
            <p:spPr>
              <a:xfrm>
                <a:off x="4519115" y="4024930"/>
                <a:ext cx="158382" cy="233911"/>
              </a:xfrm>
              <a:prstGeom prst="rect">
                <a:avLst/>
              </a:prstGeom>
              <a:noFill/>
            </p:spPr>
            <p:txBody>
              <a:bodyPr wrap="square">
                <a:spAutoFit/>
              </a:bodyPr>
              <a:lstStyle/>
              <a:p>
                <a:pPr defTabSz="685800"/>
                <a:r>
                  <a:rPr lang="en-US" sz="825" dirty="0">
                    <a:solidFill>
                      <a:prstClr val="black"/>
                    </a:solidFill>
                    <a:latin typeface="Calibri Light" panose="020F0302020204030204" pitchFamily="34" charset="0"/>
                    <a:ea typeface="SimSun" panose="02010600030101010101" pitchFamily="2" charset="-122"/>
                  </a:rPr>
                  <a:t>©</a:t>
                </a:r>
                <a:endParaRPr lang="en-US" sz="1350" dirty="0">
                  <a:solidFill>
                    <a:prstClr val="black"/>
                  </a:solidFill>
                  <a:latin typeface="Calibri" panose="020F0502020204030204"/>
                </a:endParaRPr>
              </a:p>
            </p:txBody>
          </p:sp>
          <p:sp>
            <p:nvSpPr>
              <p:cNvPr id="21" name="TextBox 20">
                <a:extLst>
                  <a:ext uri="{FF2B5EF4-FFF2-40B4-BE49-F238E27FC236}">
                    <a16:creationId xmlns:a16="http://schemas.microsoft.com/office/drawing/2014/main" id="{646E9403-6006-3913-562A-192D4EB5F7B0}"/>
                  </a:ext>
                </a:extLst>
              </p:cNvPr>
              <p:cNvSpPr txBox="1"/>
              <p:nvPr/>
            </p:nvSpPr>
            <p:spPr>
              <a:xfrm>
                <a:off x="8427085" y="4015105"/>
                <a:ext cx="208760" cy="219291"/>
              </a:xfrm>
              <a:prstGeom prst="rect">
                <a:avLst/>
              </a:prstGeom>
              <a:noFill/>
            </p:spPr>
            <p:txBody>
              <a:bodyPr wrap="square">
                <a:spAutoFit/>
              </a:bodyPr>
              <a:lstStyle/>
              <a:p>
                <a:pPr defTabSz="685800"/>
                <a:r>
                  <a:rPr lang="en-US" sz="825" dirty="0">
                    <a:solidFill>
                      <a:prstClr val="black"/>
                    </a:solidFill>
                    <a:latin typeface="Calibri Light" panose="020F0302020204030204" pitchFamily="34" charset="0"/>
                    <a:ea typeface="SimSun" panose="02010600030101010101" pitchFamily="2" charset="-122"/>
                  </a:rPr>
                  <a:t>©</a:t>
                </a:r>
                <a:endParaRPr lang="en-US" sz="1350" dirty="0">
                  <a:solidFill>
                    <a:prstClr val="black"/>
                  </a:solidFill>
                  <a:latin typeface="Calibri" panose="020F0502020204030204"/>
                </a:endParaRPr>
              </a:p>
            </p:txBody>
          </p:sp>
          <p:grpSp>
            <p:nvGrpSpPr>
              <p:cNvPr id="22" name="Group 21">
                <a:extLst>
                  <a:ext uri="{FF2B5EF4-FFF2-40B4-BE49-F238E27FC236}">
                    <a16:creationId xmlns:a16="http://schemas.microsoft.com/office/drawing/2014/main" id="{B2419E57-F740-99D0-44CA-F1539E031E82}"/>
                  </a:ext>
                </a:extLst>
              </p:cNvPr>
              <p:cNvGrpSpPr/>
              <p:nvPr/>
            </p:nvGrpSpPr>
            <p:grpSpPr>
              <a:xfrm>
                <a:off x="4655410" y="3552898"/>
                <a:ext cx="3931963" cy="2345470"/>
                <a:chOff x="5054730" y="862525"/>
                <a:chExt cx="3931963" cy="1921709"/>
              </a:xfrm>
            </p:grpSpPr>
            <p:sp>
              <p:nvSpPr>
                <p:cNvPr id="24" name="TextBox 23">
                  <a:extLst>
                    <a:ext uri="{FF2B5EF4-FFF2-40B4-BE49-F238E27FC236}">
                      <a16:creationId xmlns:a16="http://schemas.microsoft.com/office/drawing/2014/main" id="{475BDC50-2071-4D55-B529-AF2ED05B1CC7}"/>
                    </a:ext>
                  </a:extLst>
                </p:cNvPr>
                <p:cNvSpPr txBox="1"/>
                <p:nvPr/>
              </p:nvSpPr>
              <p:spPr>
                <a:xfrm>
                  <a:off x="5054730" y="2530318"/>
                  <a:ext cx="1531188" cy="253916"/>
                </a:xfrm>
                <a:prstGeom prst="rect">
                  <a:avLst/>
                </a:prstGeom>
                <a:noFill/>
              </p:spPr>
              <p:txBody>
                <a:bodyPr wrap="none" rtlCol="0">
                  <a:spAutoFit/>
                </a:bodyPr>
                <a:lstStyle/>
                <a:p>
                  <a:pPr defTabSz="685800"/>
                  <a:r>
                    <a:rPr lang="en-US" sz="1050" b="1" dirty="0">
                      <a:solidFill>
                        <a:prstClr val="black"/>
                      </a:solidFill>
                      <a:latin typeface="Calibri" panose="020F0502020204030204"/>
                    </a:rPr>
                    <a:t>Streaming Data Pipeline</a:t>
                  </a:r>
                </a:p>
              </p:txBody>
            </p:sp>
            <p:pic>
              <p:nvPicPr>
                <p:cNvPr id="25" name="Picture 6">
                  <a:extLst>
                    <a:ext uri="{FF2B5EF4-FFF2-40B4-BE49-F238E27FC236}">
                      <a16:creationId xmlns:a16="http://schemas.microsoft.com/office/drawing/2014/main" id="{FF519F66-516D-D11B-C84B-759508D83DE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92252" y="2320080"/>
                  <a:ext cx="494441" cy="400848"/>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a:extLst>
                    <a:ext uri="{FF2B5EF4-FFF2-40B4-BE49-F238E27FC236}">
                      <a16:creationId xmlns:a16="http://schemas.microsoft.com/office/drawing/2014/main" id="{6EDF3225-11F6-5C87-4036-0CC61F5EC97B}"/>
                    </a:ext>
                  </a:extLst>
                </p:cNvPr>
                <p:cNvGrpSpPr/>
                <p:nvPr/>
              </p:nvGrpSpPr>
              <p:grpSpPr>
                <a:xfrm>
                  <a:off x="5807123" y="862525"/>
                  <a:ext cx="2080660" cy="1281824"/>
                  <a:chOff x="5810378" y="862915"/>
                  <a:chExt cx="2080660" cy="1281824"/>
                </a:xfrm>
              </p:grpSpPr>
              <p:cxnSp>
                <p:nvCxnSpPr>
                  <p:cNvPr id="27" name="Straight Arrow Connector 26">
                    <a:extLst>
                      <a:ext uri="{FF2B5EF4-FFF2-40B4-BE49-F238E27FC236}">
                        <a16:creationId xmlns:a16="http://schemas.microsoft.com/office/drawing/2014/main" id="{CB9CB766-41F5-7A61-D35E-E2E4EA87963C}"/>
                      </a:ext>
                    </a:extLst>
                  </p:cNvPr>
                  <p:cNvCxnSpPr>
                    <a:cxnSpLocks/>
                  </p:cNvCxnSpPr>
                  <p:nvPr/>
                </p:nvCxnSpPr>
                <p:spPr>
                  <a:xfrm flipV="1">
                    <a:off x="6209393" y="1331450"/>
                    <a:ext cx="0" cy="6438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13EFC28-C432-D0B6-0778-BE5916C017DC}"/>
                      </a:ext>
                    </a:extLst>
                  </p:cNvPr>
                  <p:cNvCxnSpPr>
                    <a:cxnSpLocks/>
                  </p:cNvCxnSpPr>
                  <p:nvPr/>
                </p:nvCxnSpPr>
                <p:spPr>
                  <a:xfrm>
                    <a:off x="7494482" y="995518"/>
                    <a:ext cx="0" cy="67389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Rounded Corners 28">
                    <a:extLst>
                      <a:ext uri="{FF2B5EF4-FFF2-40B4-BE49-F238E27FC236}">
                        <a16:creationId xmlns:a16="http://schemas.microsoft.com/office/drawing/2014/main" id="{FA05FF88-9D98-E7E1-D823-C1BD7C683E28}"/>
                      </a:ext>
                    </a:extLst>
                  </p:cNvPr>
                  <p:cNvSpPr/>
                  <p:nvPr/>
                </p:nvSpPr>
                <p:spPr>
                  <a:xfrm>
                    <a:off x="5810378" y="1653381"/>
                    <a:ext cx="770405" cy="491358"/>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900" b="1" dirty="0">
                        <a:solidFill>
                          <a:prstClr val="black"/>
                        </a:solidFill>
                        <a:latin typeface="Times New Roman" panose="02020603050405020304" pitchFamily="18" charset="0"/>
                        <a:cs typeface="Times New Roman" panose="02020603050405020304" pitchFamily="18" charset="0"/>
                      </a:rPr>
                      <a:t>Normalize</a:t>
                    </a:r>
                  </a:p>
                </p:txBody>
              </p:sp>
              <p:sp>
                <p:nvSpPr>
                  <p:cNvPr id="30" name="Rectangle: Rounded Corners 29">
                    <a:extLst>
                      <a:ext uri="{FF2B5EF4-FFF2-40B4-BE49-F238E27FC236}">
                        <a16:creationId xmlns:a16="http://schemas.microsoft.com/office/drawing/2014/main" id="{4AA7AF47-B365-73D5-C759-0F8FAECCD3A8}"/>
                      </a:ext>
                    </a:extLst>
                  </p:cNvPr>
                  <p:cNvSpPr/>
                  <p:nvPr/>
                </p:nvSpPr>
                <p:spPr>
                  <a:xfrm>
                    <a:off x="7148259" y="1661877"/>
                    <a:ext cx="742779" cy="469446"/>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900" b="1" dirty="0">
                        <a:solidFill>
                          <a:prstClr val="black"/>
                        </a:solidFill>
                        <a:latin typeface="Times New Roman" panose="02020603050405020304" pitchFamily="18" charset="0"/>
                        <a:cs typeface="Times New Roman" panose="02020603050405020304" pitchFamily="18" charset="0"/>
                      </a:rPr>
                      <a:t>Real-Time</a:t>
                    </a:r>
                  </a:p>
                  <a:p>
                    <a:pPr algn="ctr" defTabSz="685800"/>
                    <a:r>
                      <a:rPr lang="en-US" sz="900" b="1" dirty="0">
                        <a:solidFill>
                          <a:prstClr val="black"/>
                        </a:solidFill>
                        <a:latin typeface="Times New Roman" panose="02020603050405020304" pitchFamily="18" charset="0"/>
                        <a:cs typeface="Times New Roman" panose="02020603050405020304" pitchFamily="18" charset="0"/>
                      </a:rPr>
                      <a:t>Analytics</a:t>
                    </a:r>
                  </a:p>
                </p:txBody>
              </p:sp>
              <p:sp>
                <p:nvSpPr>
                  <p:cNvPr id="31" name="Rectangle: Rounded Corners 30">
                    <a:extLst>
                      <a:ext uri="{FF2B5EF4-FFF2-40B4-BE49-F238E27FC236}">
                        <a16:creationId xmlns:a16="http://schemas.microsoft.com/office/drawing/2014/main" id="{015290DE-7770-ACD2-263A-6B90A6405119}"/>
                      </a:ext>
                    </a:extLst>
                  </p:cNvPr>
                  <p:cNvSpPr/>
                  <p:nvPr/>
                </p:nvSpPr>
                <p:spPr>
                  <a:xfrm>
                    <a:off x="5810378" y="862915"/>
                    <a:ext cx="778795" cy="469553"/>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900" b="1" dirty="0">
                        <a:solidFill>
                          <a:prstClr val="black"/>
                        </a:solidFill>
                        <a:latin typeface="Times New Roman" panose="02020603050405020304" pitchFamily="18" charset="0"/>
                        <a:cs typeface="Times New Roman" panose="02020603050405020304" pitchFamily="18" charset="0"/>
                      </a:rPr>
                      <a:t>Cleanse</a:t>
                    </a:r>
                  </a:p>
                </p:txBody>
              </p:sp>
              <p:sp>
                <p:nvSpPr>
                  <p:cNvPr id="32" name="Rectangle: Rounded Corners 31">
                    <a:extLst>
                      <a:ext uri="{FF2B5EF4-FFF2-40B4-BE49-F238E27FC236}">
                        <a16:creationId xmlns:a16="http://schemas.microsoft.com/office/drawing/2014/main" id="{CCFFCD24-C74D-943A-7C48-2EFF37ED75CD}"/>
                      </a:ext>
                    </a:extLst>
                  </p:cNvPr>
                  <p:cNvSpPr/>
                  <p:nvPr/>
                </p:nvSpPr>
                <p:spPr>
                  <a:xfrm>
                    <a:off x="7123093" y="862915"/>
                    <a:ext cx="742778" cy="469553"/>
                  </a:xfrm>
                  <a:prstGeom prst="roundRect">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900" b="1" dirty="0">
                        <a:solidFill>
                          <a:prstClr val="black"/>
                        </a:solidFill>
                        <a:latin typeface="Times New Roman" panose="02020603050405020304" pitchFamily="18" charset="0"/>
                        <a:cs typeface="Times New Roman" panose="02020603050405020304" pitchFamily="18" charset="0"/>
                      </a:rPr>
                      <a:t>Enrich</a:t>
                    </a:r>
                  </a:p>
                </p:txBody>
              </p:sp>
              <p:cxnSp>
                <p:nvCxnSpPr>
                  <p:cNvPr id="33" name="Straight Arrow Connector 32">
                    <a:extLst>
                      <a:ext uri="{FF2B5EF4-FFF2-40B4-BE49-F238E27FC236}">
                        <a16:creationId xmlns:a16="http://schemas.microsoft.com/office/drawing/2014/main" id="{E5C5FF1E-87CE-65D6-F37E-88D7C7336CDF}"/>
                      </a:ext>
                    </a:extLst>
                  </p:cNvPr>
                  <p:cNvCxnSpPr>
                    <a:cxnSpLocks/>
                    <a:stCxn id="31" idx="3"/>
                  </p:cNvCxnSpPr>
                  <p:nvPr/>
                </p:nvCxnSpPr>
                <p:spPr>
                  <a:xfrm flipV="1">
                    <a:off x="6589173" y="1097691"/>
                    <a:ext cx="545972"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F8B44817-489E-8DDE-A3E8-F985D47F89DA}"/>
                      </a:ext>
                    </a:extLst>
                  </p:cNvPr>
                  <p:cNvCxnSpPr>
                    <a:cxnSpLocks/>
                    <a:stCxn id="30" idx="1"/>
                    <a:endCxn id="29" idx="3"/>
                  </p:cNvCxnSpPr>
                  <p:nvPr/>
                </p:nvCxnSpPr>
                <p:spPr>
                  <a:xfrm flipH="1">
                    <a:off x="6580783" y="1896601"/>
                    <a:ext cx="567476" cy="246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cxnSp>
            <p:nvCxnSpPr>
              <p:cNvPr id="23" name="Straight Arrow Connector 22">
                <a:extLst>
                  <a:ext uri="{FF2B5EF4-FFF2-40B4-BE49-F238E27FC236}">
                    <a16:creationId xmlns:a16="http://schemas.microsoft.com/office/drawing/2014/main" id="{56187407-62B0-D0C5-B8F4-140751506700}"/>
                  </a:ext>
                </a:extLst>
              </p:cNvPr>
              <p:cNvCxnSpPr>
                <a:cxnSpLocks/>
              </p:cNvCxnSpPr>
              <p:nvPr/>
            </p:nvCxnSpPr>
            <p:spPr>
              <a:xfrm>
                <a:off x="7463296" y="4282380"/>
                <a:ext cx="61487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13" name="Straight Arrow Connector 12">
              <a:extLst>
                <a:ext uri="{FF2B5EF4-FFF2-40B4-BE49-F238E27FC236}">
                  <a16:creationId xmlns:a16="http://schemas.microsoft.com/office/drawing/2014/main" id="{DDA7139F-B4C9-995B-BAB3-15219C641F05}"/>
                </a:ext>
              </a:extLst>
            </p:cNvPr>
            <p:cNvCxnSpPr>
              <a:cxnSpLocks/>
            </p:cNvCxnSpPr>
            <p:nvPr/>
          </p:nvCxnSpPr>
          <p:spPr>
            <a:xfrm flipV="1">
              <a:off x="3778770" y="3605029"/>
              <a:ext cx="407663" cy="43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25E351F-EDAD-EE3F-E7F2-CCD2EB9AD4E3}"/>
                </a:ext>
              </a:extLst>
            </p:cNvPr>
            <p:cNvCxnSpPr>
              <a:cxnSpLocks/>
            </p:cNvCxnSpPr>
            <p:nvPr/>
          </p:nvCxnSpPr>
          <p:spPr>
            <a:xfrm flipV="1">
              <a:off x="9280382" y="3569386"/>
              <a:ext cx="563439" cy="55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180AC816-1FD3-04E1-34DF-76F5C98E3702}"/>
              </a:ext>
            </a:extLst>
          </p:cNvPr>
          <p:cNvGrpSpPr/>
          <p:nvPr/>
        </p:nvGrpSpPr>
        <p:grpSpPr>
          <a:xfrm>
            <a:off x="10140284" y="2479338"/>
            <a:ext cx="1404329" cy="1417728"/>
            <a:chOff x="10659607" y="1872232"/>
            <a:chExt cx="1404329" cy="3146565"/>
          </a:xfrm>
        </p:grpSpPr>
        <p:sp>
          <p:nvSpPr>
            <p:cNvPr id="40" name="Rectangle 39">
              <a:extLst>
                <a:ext uri="{FF2B5EF4-FFF2-40B4-BE49-F238E27FC236}">
                  <a16:creationId xmlns:a16="http://schemas.microsoft.com/office/drawing/2014/main" id="{9AA16A54-0B5E-2AC9-0645-7E4BD072FFC3}"/>
                </a:ext>
              </a:extLst>
            </p:cNvPr>
            <p:cNvSpPr/>
            <p:nvPr/>
          </p:nvSpPr>
          <p:spPr>
            <a:xfrm>
              <a:off x="10659607" y="1872232"/>
              <a:ext cx="1404329" cy="3146565"/>
            </a:xfrm>
            <a:prstGeom prst="rect">
              <a:avLst/>
            </a:prstGeom>
            <a:solidFill>
              <a:schemeClr val="accent1">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28575">
                  <a:solidFill>
                    <a:schemeClr val="tx1"/>
                  </a:solidFill>
                </a:ln>
              </a:endParaRPr>
            </a:p>
          </p:txBody>
        </p:sp>
        <p:grpSp>
          <p:nvGrpSpPr>
            <p:cNvPr id="43" name="Group 42">
              <a:extLst>
                <a:ext uri="{FF2B5EF4-FFF2-40B4-BE49-F238E27FC236}">
                  <a16:creationId xmlns:a16="http://schemas.microsoft.com/office/drawing/2014/main" id="{66571EC3-414A-8827-C30B-6A474D327C7B}"/>
                </a:ext>
              </a:extLst>
            </p:cNvPr>
            <p:cNvGrpSpPr/>
            <p:nvPr/>
          </p:nvGrpSpPr>
          <p:grpSpPr>
            <a:xfrm>
              <a:off x="10686652" y="2114325"/>
              <a:ext cx="1338750" cy="2654117"/>
              <a:chOff x="9401394" y="-1082257"/>
              <a:chExt cx="1338750" cy="2654117"/>
            </a:xfrm>
          </p:grpSpPr>
          <p:sp>
            <p:nvSpPr>
              <p:cNvPr id="50" name="Flowchart: Magnetic Disk 49">
                <a:extLst>
                  <a:ext uri="{FF2B5EF4-FFF2-40B4-BE49-F238E27FC236}">
                    <a16:creationId xmlns:a16="http://schemas.microsoft.com/office/drawing/2014/main" id="{B3816F56-C448-B3E8-10C0-0D0F9522B4A0}"/>
                  </a:ext>
                </a:extLst>
              </p:cNvPr>
              <p:cNvSpPr/>
              <p:nvPr/>
            </p:nvSpPr>
            <p:spPr>
              <a:xfrm>
                <a:off x="9401394" y="-1082257"/>
                <a:ext cx="1338750" cy="2654117"/>
              </a:xfrm>
              <a:prstGeom prst="flowChartMagneticDisk">
                <a:avLst/>
              </a:prstGeom>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51" name="TextBox 50">
                <a:extLst>
                  <a:ext uri="{FF2B5EF4-FFF2-40B4-BE49-F238E27FC236}">
                    <a16:creationId xmlns:a16="http://schemas.microsoft.com/office/drawing/2014/main" id="{099E7FE3-B9C4-CCE3-29A6-21780B17C608}"/>
                  </a:ext>
                </a:extLst>
              </p:cNvPr>
              <p:cNvSpPr txBox="1"/>
              <p:nvPr/>
            </p:nvSpPr>
            <p:spPr>
              <a:xfrm>
                <a:off x="9619342" y="13026"/>
                <a:ext cx="918902" cy="1024638"/>
              </a:xfrm>
              <a:prstGeom prst="rect">
                <a:avLst/>
              </a:prstGeom>
              <a:noFill/>
              <a:scene3d>
                <a:camera prst="orthographicFront"/>
                <a:lightRig rig="threePt" dir="t"/>
              </a:scene3d>
              <a:sp3d>
                <a:bevelT w="152400" h="50800" prst="softRound"/>
              </a:sp3d>
            </p:spPr>
            <p:txBody>
              <a:bodyPr wrap="square" rtlCol="0">
                <a:spAutoFit/>
              </a:bodyPr>
              <a:lstStyle/>
              <a:p>
                <a:pPr defTabSz="685800"/>
                <a:r>
                  <a:rPr lang="en-US" sz="1200" b="1" dirty="0">
                    <a:solidFill>
                      <a:prstClr val="black"/>
                    </a:solidFill>
                    <a:latin typeface="Times New Roman" panose="02020603050405020304" pitchFamily="18" charset="0"/>
                    <a:cs typeface="Times New Roman" panose="02020603050405020304" pitchFamily="18" charset="0"/>
                  </a:rPr>
                  <a:t>      </a:t>
                </a:r>
                <a:r>
                  <a:rPr lang="en-US" sz="1200" b="1" dirty="0">
                    <a:solidFill>
                      <a:schemeClr val="bg1"/>
                    </a:solidFill>
                    <a:latin typeface="Times New Roman" panose="02020603050405020304" pitchFamily="18" charset="0"/>
                    <a:cs typeface="Times New Roman" panose="02020603050405020304" pitchFamily="18" charset="0"/>
                  </a:rPr>
                  <a:t>ICD</a:t>
                </a:r>
              </a:p>
              <a:p>
                <a:pPr defTabSz="685800"/>
                <a:r>
                  <a:rPr lang="en-US" sz="1200" b="1" dirty="0">
                    <a:solidFill>
                      <a:schemeClr val="bg1"/>
                    </a:solidFill>
                    <a:latin typeface="Times New Roman" panose="02020603050405020304" pitchFamily="18" charset="0"/>
                    <a:cs typeface="Times New Roman" panose="02020603050405020304" pitchFamily="18" charset="0"/>
                  </a:rPr>
                  <a:t>ML Model</a:t>
                </a:r>
              </a:p>
            </p:txBody>
          </p:sp>
        </p:grpSp>
      </p:grpSp>
      <p:grpSp>
        <p:nvGrpSpPr>
          <p:cNvPr id="54" name="Group 53">
            <a:extLst>
              <a:ext uri="{FF2B5EF4-FFF2-40B4-BE49-F238E27FC236}">
                <a16:creationId xmlns:a16="http://schemas.microsoft.com/office/drawing/2014/main" id="{4C62314A-9580-2442-FA34-47794C66E17F}"/>
              </a:ext>
            </a:extLst>
          </p:cNvPr>
          <p:cNvGrpSpPr/>
          <p:nvPr/>
        </p:nvGrpSpPr>
        <p:grpSpPr>
          <a:xfrm>
            <a:off x="9085317" y="1605401"/>
            <a:ext cx="443110" cy="3161673"/>
            <a:chOff x="10009573" y="1716678"/>
            <a:chExt cx="443110" cy="3503069"/>
          </a:xfrm>
        </p:grpSpPr>
        <p:sp>
          <p:nvSpPr>
            <p:cNvPr id="55" name="Rectangle: Rounded Corners 54">
              <a:extLst>
                <a:ext uri="{FF2B5EF4-FFF2-40B4-BE49-F238E27FC236}">
                  <a16:creationId xmlns:a16="http://schemas.microsoft.com/office/drawing/2014/main" id="{37A24CDC-70AE-C8DF-2790-90703641B693}"/>
                </a:ext>
              </a:extLst>
            </p:cNvPr>
            <p:cNvSpPr/>
            <p:nvPr/>
          </p:nvSpPr>
          <p:spPr>
            <a:xfrm>
              <a:off x="10009573" y="1716678"/>
              <a:ext cx="443110" cy="3503069"/>
            </a:xfrm>
            <a:prstGeom prst="roundRect">
              <a:avLst>
                <a:gd name="adj" fmla="val 50000"/>
              </a:avLst>
            </a:prstGeom>
            <a:solidFill>
              <a:schemeClr val="accent1">
                <a:lumMod val="20000"/>
                <a:lumOff val="80000"/>
              </a:schemeClr>
            </a:solidFill>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chemeClr val="tx1"/>
                  </a:solidFill>
                </a:ln>
                <a:solidFill>
                  <a:schemeClr val="bg1"/>
                </a:solidFill>
              </a:endParaRPr>
            </a:p>
          </p:txBody>
        </p:sp>
        <p:sp>
          <p:nvSpPr>
            <p:cNvPr id="56" name="TextBox 55">
              <a:extLst>
                <a:ext uri="{FF2B5EF4-FFF2-40B4-BE49-F238E27FC236}">
                  <a16:creationId xmlns:a16="http://schemas.microsoft.com/office/drawing/2014/main" id="{257E8743-60F9-7C25-7705-C6625ABD5FAA}"/>
                </a:ext>
              </a:extLst>
            </p:cNvPr>
            <p:cNvSpPr txBox="1"/>
            <p:nvPr/>
          </p:nvSpPr>
          <p:spPr>
            <a:xfrm>
              <a:off x="10090386" y="2123398"/>
              <a:ext cx="305761" cy="2585323"/>
            </a:xfrm>
            <a:prstGeom prst="rect">
              <a:avLst/>
            </a:prstGeom>
            <a:noFill/>
          </p:spPr>
          <p:txBody>
            <a:bodyPr wrap="square" rtlCol="0">
              <a:spAutoFit/>
            </a:bodyPr>
            <a:lstStyle/>
            <a:p>
              <a:r>
                <a:rPr lang="en-US" b="1" dirty="0"/>
                <a:t>Dat a</a:t>
              </a:r>
            </a:p>
            <a:p>
              <a:endParaRPr lang="en-US" b="1" dirty="0"/>
            </a:p>
            <a:p>
              <a:r>
                <a:rPr lang="en-US" b="1" dirty="0"/>
                <a:t>L</a:t>
              </a:r>
            </a:p>
            <a:p>
              <a:r>
                <a:rPr lang="en-US" b="1" dirty="0" err="1"/>
                <a:t>ake</a:t>
              </a:r>
              <a:endParaRPr lang="en-US" b="1" dirty="0"/>
            </a:p>
          </p:txBody>
        </p:sp>
      </p:grpSp>
      <p:cxnSp>
        <p:nvCxnSpPr>
          <p:cNvPr id="57" name="Connector: Elbow 56">
            <a:extLst>
              <a:ext uri="{FF2B5EF4-FFF2-40B4-BE49-F238E27FC236}">
                <a16:creationId xmlns:a16="http://schemas.microsoft.com/office/drawing/2014/main" id="{C382F983-122F-B863-094B-6EF9A1037850}"/>
              </a:ext>
            </a:extLst>
          </p:cNvPr>
          <p:cNvCxnSpPr>
            <a:cxnSpLocks/>
          </p:cNvCxnSpPr>
          <p:nvPr/>
        </p:nvCxnSpPr>
        <p:spPr>
          <a:xfrm rot="16200000" flipH="1">
            <a:off x="8314472" y="3622908"/>
            <a:ext cx="2303392" cy="1630851"/>
          </a:xfrm>
          <a:prstGeom prst="bentConnector3">
            <a:avLst>
              <a:gd name="adj1" fmla="val 10026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C1E34DEA-B4B6-65A0-F38F-DF88DB6D25DD}"/>
              </a:ext>
            </a:extLst>
          </p:cNvPr>
          <p:cNvSpPr txBox="1"/>
          <p:nvPr/>
        </p:nvSpPr>
        <p:spPr>
          <a:xfrm>
            <a:off x="4234438" y="5387349"/>
            <a:ext cx="45719" cy="369332"/>
          </a:xfrm>
          <a:prstGeom prst="rect">
            <a:avLst/>
          </a:prstGeom>
          <a:noFill/>
        </p:spPr>
        <p:txBody>
          <a:bodyPr wrap="square" rtlCol="0">
            <a:spAutoFit/>
          </a:bodyPr>
          <a:lstStyle/>
          <a:p>
            <a:endParaRPr lang="en-US" dirty="0"/>
          </a:p>
        </p:txBody>
      </p:sp>
      <p:sp>
        <p:nvSpPr>
          <p:cNvPr id="84" name="TextBox 83">
            <a:extLst>
              <a:ext uri="{FF2B5EF4-FFF2-40B4-BE49-F238E27FC236}">
                <a16:creationId xmlns:a16="http://schemas.microsoft.com/office/drawing/2014/main" id="{53B9A60F-F842-2EF6-5C64-126FAE12B1DB}"/>
              </a:ext>
            </a:extLst>
          </p:cNvPr>
          <p:cNvSpPr txBox="1"/>
          <p:nvPr/>
        </p:nvSpPr>
        <p:spPr>
          <a:xfrm>
            <a:off x="3332958" y="5057960"/>
            <a:ext cx="5022634" cy="70788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Real-Time Intelligent Streaming Distributed </a:t>
            </a:r>
          </a:p>
          <a:p>
            <a:r>
              <a:rPr lang="en-US" sz="2000" b="1" dirty="0">
                <a:latin typeface="Times New Roman" panose="02020603050405020304" pitchFamily="18" charset="0"/>
                <a:cs typeface="Times New Roman" panose="02020603050405020304" pitchFamily="18" charset="0"/>
              </a:rPr>
              <a:t>             Data Architecture (RISDDA)</a:t>
            </a:r>
          </a:p>
        </p:txBody>
      </p:sp>
      <p:grpSp>
        <p:nvGrpSpPr>
          <p:cNvPr id="85" name="Group 84">
            <a:extLst>
              <a:ext uri="{FF2B5EF4-FFF2-40B4-BE49-F238E27FC236}">
                <a16:creationId xmlns:a16="http://schemas.microsoft.com/office/drawing/2014/main" id="{4AF65236-AC1B-8958-8B6D-E6F13B037945}"/>
              </a:ext>
            </a:extLst>
          </p:cNvPr>
          <p:cNvGrpSpPr/>
          <p:nvPr/>
        </p:nvGrpSpPr>
        <p:grpSpPr>
          <a:xfrm>
            <a:off x="10344789" y="4815634"/>
            <a:ext cx="1338919" cy="1507435"/>
            <a:chOff x="10342077" y="4939852"/>
            <a:chExt cx="1338919" cy="1507435"/>
          </a:xfrm>
        </p:grpSpPr>
        <p:grpSp>
          <p:nvGrpSpPr>
            <p:cNvPr id="86" name="Group 85">
              <a:extLst>
                <a:ext uri="{FF2B5EF4-FFF2-40B4-BE49-F238E27FC236}">
                  <a16:creationId xmlns:a16="http://schemas.microsoft.com/office/drawing/2014/main" id="{F50BACFD-224F-56A7-01A6-C2067C3939E9}"/>
                </a:ext>
              </a:extLst>
            </p:cNvPr>
            <p:cNvGrpSpPr/>
            <p:nvPr/>
          </p:nvGrpSpPr>
          <p:grpSpPr>
            <a:xfrm>
              <a:off x="10342077" y="4939852"/>
              <a:ext cx="1338750" cy="882037"/>
              <a:chOff x="9401394" y="260648"/>
              <a:chExt cx="1338750" cy="775335"/>
            </a:xfrm>
            <a:solidFill>
              <a:schemeClr val="bg2"/>
            </a:solidFill>
          </p:grpSpPr>
          <p:sp>
            <p:nvSpPr>
              <p:cNvPr id="90" name="Flowchart: Magnetic Disk 89">
                <a:extLst>
                  <a:ext uri="{FF2B5EF4-FFF2-40B4-BE49-F238E27FC236}">
                    <a16:creationId xmlns:a16="http://schemas.microsoft.com/office/drawing/2014/main" id="{87544A1F-CE34-8397-24CE-91DC25931EB8}"/>
                  </a:ext>
                </a:extLst>
              </p:cNvPr>
              <p:cNvSpPr/>
              <p:nvPr/>
            </p:nvSpPr>
            <p:spPr>
              <a:xfrm>
                <a:off x="9401394" y="260648"/>
                <a:ext cx="1338750" cy="775335"/>
              </a:xfrm>
              <a:prstGeom prst="flowChartMagneticDisk">
                <a:avLst/>
              </a:prstGeom>
              <a:gr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91" name="TextBox 90">
                <a:extLst>
                  <a:ext uri="{FF2B5EF4-FFF2-40B4-BE49-F238E27FC236}">
                    <a16:creationId xmlns:a16="http://schemas.microsoft.com/office/drawing/2014/main" id="{8A4AFFC2-503F-CBBB-F290-DD389417514A}"/>
                  </a:ext>
                </a:extLst>
              </p:cNvPr>
              <p:cNvSpPr txBox="1"/>
              <p:nvPr/>
            </p:nvSpPr>
            <p:spPr>
              <a:xfrm>
                <a:off x="9617858" y="462351"/>
                <a:ext cx="966153" cy="461664"/>
              </a:xfrm>
              <a:prstGeom prst="rect">
                <a:avLst/>
              </a:prstGeom>
              <a:noFill/>
              <a:scene3d>
                <a:camera prst="orthographicFront"/>
                <a:lightRig rig="threePt" dir="t"/>
              </a:scene3d>
              <a:sp3d>
                <a:bevelT w="152400" h="50800" prst="softRound"/>
              </a:sp3d>
            </p:spPr>
            <p:txBody>
              <a:bodyPr wrap="square" rtlCol="0">
                <a:spAutoFit/>
              </a:bodyPr>
              <a:lstStyle/>
              <a:p>
                <a:pPr defTabSz="685800"/>
                <a:r>
                  <a:rPr lang="en-US" sz="1200" b="1" dirty="0">
                    <a:latin typeface="Times New Roman" panose="02020603050405020304" pitchFamily="18" charset="0"/>
                    <a:cs typeface="Times New Roman" panose="02020603050405020304" pitchFamily="18" charset="0"/>
                  </a:rPr>
                  <a:t>      Data Warehouse</a:t>
                </a:r>
              </a:p>
            </p:txBody>
          </p:sp>
        </p:grpSp>
        <p:grpSp>
          <p:nvGrpSpPr>
            <p:cNvPr id="87" name="Group 86">
              <a:extLst>
                <a:ext uri="{FF2B5EF4-FFF2-40B4-BE49-F238E27FC236}">
                  <a16:creationId xmlns:a16="http://schemas.microsoft.com/office/drawing/2014/main" id="{D8FA50A4-10EC-87B9-B89B-5DB0501FDE66}"/>
                </a:ext>
              </a:extLst>
            </p:cNvPr>
            <p:cNvGrpSpPr/>
            <p:nvPr/>
          </p:nvGrpSpPr>
          <p:grpSpPr>
            <a:xfrm>
              <a:off x="10342246" y="5582102"/>
              <a:ext cx="1338750" cy="865185"/>
              <a:chOff x="9401394" y="320154"/>
              <a:chExt cx="1338750" cy="715829"/>
            </a:xfrm>
            <a:solidFill>
              <a:schemeClr val="bg2"/>
            </a:solidFill>
          </p:grpSpPr>
          <p:sp>
            <p:nvSpPr>
              <p:cNvPr id="88" name="Flowchart: Magnetic Disk 87">
                <a:extLst>
                  <a:ext uri="{FF2B5EF4-FFF2-40B4-BE49-F238E27FC236}">
                    <a16:creationId xmlns:a16="http://schemas.microsoft.com/office/drawing/2014/main" id="{1F4B95D5-FE4A-8C5D-42C3-090B6EBB1134}"/>
                  </a:ext>
                </a:extLst>
              </p:cNvPr>
              <p:cNvSpPr/>
              <p:nvPr/>
            </p:nvSpPr>
            <p:spPr>
              <a:xfrm>
                <a:off x="9401394" y="320154"/>
                <a:ext cx="1338750" cy="715829"/>
              </a:xfrm>
              <a:prstGeom prst="flowChartMagneticDisk">
                <a:avLst/>
              </a:prstGeom>
              <a:grpFill/>
              <a:ln>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89" name="TextBox 88">
                <a:extLst>
                  <a:ext uri="{FF2B5EF4-FFF2-40B4-BE49-F238E27FC236}">
                    <a16:creationId xmlns:a16="http://schemas.microsoft.com/office/drawing/2014/main" id="{4F2BBDDD-6801-A504-32EE-998A4CB2482A}"/>
                  </a:ext>
                </a:extLst>
              </p:cNvPr>
              <p:cNvSpPr txBox="1"/>
              <p:nvPr/>
            </p:nvSpPr>
            <p:spPr>
              <a:xfrm>
                <a:off x="9669603" y="391122"/>
                <a:ext cx="966153" cy="534756"/>
              </a:xfrm>
              <a:prstGeom prst="rect">
                <a:avLst/>
              </a:prstGeom>
              <a:noFill/>
              <a:scene3d>
                <a:camera prst="orthographicFront"/>
                <a:lightRig rig="threePt" dir="t"/>
              </a:scene3d>
              <a:sp3d>
                <a:bevelT w="152400" h="50800" prst="softRound"/>
              </a:sp3d>
            </p:spPr>
            <p:txBody>
              <a:bodyPr wrap="square" rtlCol="0">
                <a:spAutoFit/>
              </a:bodyPr>
              <a:lstStyle/>
              <a:p>
                <a:pPr defTabSz="685800"/>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MetaData</a:t>
                </a:r>
                <a:r>
                  <a:rPr lang="en-US" sz="1200" b="1" dirty="0">
                    <a:latin typeface="Times New Roman" panose="02020603050405020304" pitchFamily="18" charset="0"/>
                    <a:cs typeface="Times New Roman" panose="02020603050405020304" pitchFamily="18" charset="0"/>
                  </a:rPr>
                  <a:t> Repository</a:t>
                </a:r>
              </a:p>
            </p:txBody>
          </p:sp>
        </p:grpSp>
      </p:grpSp>
      <p:grpSp>
        <p:nvGrpSpPr>
          <p:cNvPr id="99" name="Group 98">
            <a:extLst>
              <a:ext uri="{FF2B5EF4-FFF2-40B4-BE49-F238E27FC236}">
                <a16:creationId xmlns:a16="http://schemas.microsoft.com/office/drawing/2014/main" id="{9F764548-ED64-C636-AA0E-7CF593EB5E23}"/>
              </a:ext>
            </a:extLst>
          </p:cNvPr>
          <p:cNvGrpSpPr/>
          <p:nvPr/>
        </p:nvGrpSpPr>
        <p:grpSpPr>
          <a:xfrm>
            <a:off x="361309" y="3495431"/>
            <a:ext cx="1836396" cy="2453155"/>
            <a:chOff x="1226398" y="2071074"/>
            <a:chExt cx="1836396" cy="2453155"/>
          </a:xfrm>
        </p:grpSpPr>
        <p:grpSp>
          <p:nvGrpSpPr>
            <p:cNvPr id="61" name="Group 60">
              <a:extLst>
                <a:ext uri="{FF2B5EF4-FFF2-40B4-BE49-F238E27FC236}">
                  <a16:creationId xmlns:a16="http://schemas.microsoft.com/office/drawing/2014/main" id="{CEA96523-4BF2-8411-7261-D895E384BC68}"/>
                </a:ext>
              </a:extLst>
            </p:cNvPr>
            <p:cNvGrpSpPr/>
            <p:nvPr/>
          </p:nvGrpSpPr>
          <p:grpSpPr>
            <a:xfrm>
              <a:off x="1226398" y="2071074"/>
              <a:ext cx="1836396" cy="2453155"/>
              <a:chOff x="120478" y="2685563"/>
              <a:chExt cx="1836396" cy="2453155"/>
            </a:xfrm>
          </p:grpSpPr>
          <p:grpSp>
            <p:nvGrpSpPr>
              <p:cNvPr id="62" name="Group 61">
                <a:extLst>
                  <a:ext uri="{FF2B5EF4-FFF2-40B4-BE49-F238E27FC236}">
                    <a16:creationId xmlns:a16="http://schemas.microsoft.com/office/drawing/2014/main" id="{58F02E49-22B4-1DEB-0352-C7AE5B9DA251}"/>
                  </a:ext>
                </a:extLst>
              </p:cNvPr>
              <p:cNvGrpSpPr/>
              <p:nvPr/>
            </p:nvGrpSpPr>
            <p:grpSpPr>
              <a:xfrm>
                <a:off x="120478" y="2685563"/>
                <a:ext cx="1836396" cy="2453155"/>
                <a:chOff x="43224" y="2394106"/>
                <a:chExt cx="1836396" cy="2453155"/>
              </a:xfrm>
            </p:grpSpPr>
            <p:sp>
              <p:nvSpPr>
                <p:cNvPr id="64" name="TextBox 63">
                  <a:extLst>
                    <a:ext uri="{FF2B5EF4-FFF2-40B4-BE49-F238E27FC236}">
                      <a16:creationId xmlns:a16="http://schemas.microsoft.com/office/drawing/2014/main" id="{E0F69211-AB79-2753-B145-A71095BA9776}"/>
                    </a:ext>
                  </a:extLst>
                </p:cNvPr>
                <p:cNvSpPr txBox="1"/>
                <p:nvPr/>
              </p:nvSpPr>
              <p:spPr>
                <a:xfrm>
                  <a:off x="480464" y="4058555"/>
                  <a:ext cx="1399156" cy="24622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Enroute</a:t>
                  </a:r>
                </a:p>
              </p:txBody>
            </p:sp>
            <p:grpSp>
              <p:nvGrpSpPr>
                <p:cNvPr id="65" name="Group 64">
                  <a:extLst>
                    <a:ext uri="{FF2B5EF4-FFF2-40B4-BE49-F238E27FC236}">
                      <a16:creationId xmlns:a16="http://schemas.microsoft.com/office/drawing/2014/main" id="{0F207105-2642-AD55-F864-D9C7C91881D7}"/>
                    </a:ext>
                  </a:extLst>
                </p:cNvPr>
                <p:cNvGrpSpPr/>
                <p:nvPr/>
              </p:nvGrpSpPr>
              <p:grpSpPr>
                <a:xfrm>
                  <a:off x="43224" y="2394106"/>
                  <a:ext cx="1609800" cy="2453155"/>
                  <a:chOff x="42868" y="2396678"/>
                  <a:chExt cx="1609800" cy="2453155"/>
                </a:xfrm>
              </p:grpSpPr>
              <p:sp>
                <p:nvSpPr>
                  <p:cNvPr id="66" name="TextBox 65">
                    <a:extLst>
                      <a:ext uri="{FF2B5EF4-FFF2-40B4-BE49-F238E27FC236}">
                        <a16:creationId xmlns:a16="http://schemas.microsoft.com/office/drawing/2014/main" id="{1D0B1FC4-E78B-DE27-E436-917611CD5B71}"/>
                      </a:ext>
                    </a:extLst>
                  </p:cNvPr>
                  <p:cNvSpPr txBox="1"/>
                  <p:nvPr/>
                </p:nvSpPr>
                <p:spPr>
                  <a:xfrm>
                    <a:off x="52562" y="2396678"/>
                    <a:ext cx="1598352" cy="276999"/>
                  </a:xfrm>
                  <a:prstGeom prst="rect">
                    <a:avLst/>
                  </a:prstGeom>
                  <a:noFill/>
                  <a:ln w="28575">
                    <a:solidFill>
                      <a:schemeClr val="tx1"/>
                    </a:solidFill>
                  </a:ln>
                </p:spPr>
                <p:txBody>
                  <a:bodyPr wrap="square" rtlCol="0">
                    <a:spAutoFit/>
                  </a:bodyPr>
                  <a:lstStyle/>
                  <a:p>
                    <a:r>
                      <a:rPr lang="en-US" sz="1200" b="1" dirty="0"/>
                      <a:t>       MPATH </a:t>
                    </a:r>
                    <a:r>
                      <a:rPr lang="en-US" sz="1200" b="1" dirty="0">
                        <a:latin typeface="Times New Roman" panose="02020603050405020304" pitchFamily="18" charset="0"/>
                        <a:cs typeface="Times New Roman" panose="02020603050405020304" pitchFamily="18" charset="0"/>
                      </a:rPr>
                      <a:t>Data</a:t>
                    </a:r>
                  </a:p>
                </p:txBody>
              </p:sp>
              <p:sp>
                <p:nvSpPr>
                  <p:cNvPr id="67" name="TextBox 66">
                    <a:extLst>
                      <a:ext uri="{FF2B5EF4-FFF2-40B4-BE49-F238E27FC236}">
                        <a16:creationId xmlns:a16="http://schemas.microsoft.com/office/drawing/2014/main" id="{D25E1D2B-C9BD-4FD2-8C97-17270A2F83BA}"/>
                      </a:ext>
                    </a:extLst>
                  </p:cNvPr>
                  <p:cNvSpPr txBox="1"/>
                  <p:nvPr/>
                </p:nvSpPr>
                <p:spPr>
                  <a:xfrm>
                    <a:off x="485014" y="4449723"/>
                    <a:ext cx="845563" cy="400110"/>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Multimedia    </a:t>
                    </a:r>
                  </a:p>
                  <a:p>
                    <a:r>
                      <a:rPr lang="en-US" sz="1000" b="1" dirty="0">
                        <a:latin typeface="Times New Roman" panose="02020603050405020304" pitchFamily="18" charset="0"/>
                        <a:cs typeface="Times New Roman" panose="02020603050405020304" pitchFamily="18" charset="0"/>
                      </a:rPr>
                      <a:t>     Data</a:t>
                    </a:r>
                  </a:p>
                </p:txBody>
              </p:sp>
              <p:sp>
                <p:nvSpPr>
                  <p:cNvPr id="68" name="Flowchart: Connector 67">
                    <a:extLst>
                      <a:ext uri="{FF2B5EF4-FFF2-40B4-BE49-F238E27FC236}">
                        <a16:creationId xmlns:a16="http://schemas.microsoft.com/office/drawing/2014/main" id="{842EB9BF-CE94-B684-3ACA-2A776D5F2157}"/>
                      </a:ext>
                    </a:extLst>
                  </p:cNvPr>
                  <p:cNvSpPr/>
                  <p:nvPr/>
                </p:nvSpPr>
                <p:spPr>
                  <a:xfrm>
                    <a:off x="106081" y="4026362"/>
                    <a:ext cx="304929" cy="327171"/>
                  </a:xfrm>
                  <a:prstGeom prst="flowChartConnector">
                    <a:avLst/>
                  </a:prstGeom>
                  <a:blipFill dpi="0" rotWithShape="1">
                    <a:blip r:embed="rId6" cstate="print">
                      <a:extLst>
                        <a:ext uri="{28A0092B-C50C-407E-A947-70E740481C1C}">
                          <a14:useLocalDpi xmlns:a14="http://schemas.microsoft.com/office/drawing/2010/main" val="0"/>
                        </a:ext>
                      </a:extLst>
                    </a:blip>
                    <a:srcRect/>
                    <a:stretch>
                      <a:fillRect/>
                    </a:stretch>
                  </a:blipFill>
                  <a:ln w="19050"/>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C46E483C-A425-693A-12D2-16ACF6A76AED}"/>
                      </a:ext>
                    </a:extLst>
                  </p:cNvPr>
                  <p:cNvSpPr txBox="1"/>
                  <p:nvPr/>
                </p:nvSpPr>
                <p:spPr>
                  <a:xfrm>
                    <a:off x="467075" y="3285797"/>
                    <a:ext cx="765598" cy="24622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Weather</a:t>
                    </a:r>
                  </a:p>
                </p:txBody>
              </p:sp>
              <p:sp>
                <p:nvSpPr>
                  <p:cNvPr id="70" name="TextBox 69">
                    <a:extLst>
                      <a:ext uri="{FF2B5EF4-FFF2-40B4-BE49-F238E27FC236}">
                        <a16:creationId xmlns:a16="http://schemas.microsoft.com/office/drawing/2014/main" id="{8C6CC03E-487D-C9A6-422F-AEF88063CA30}"/>
                      </a:ext>
                    </a:extLst>
                  </p:cNvPr>
                  <p:cNvSpPr txBox="1"/>
                  <p:nvPr/>
                </p:nvSpPr>
                <p:spPr>
                  <a:xfrm>
                    <a:off x="480221" y="3689812"/>
                    <a:ext cx="931813" cy="24622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Flight/Flow</a:t>
                    </a:r>
                  </a:p>
                </p:txBody>
              </p:sp>
              <p:sp>
                <p:nvSpPr>
                  <p:cNvPr id="71" name="Flowchart: Connector 70">
                    <a:extLst>
                      <a:ext uri="{FF2B5EF4-FFF2-40B4-BE49-F238E27FC236}">
                        <a16:creationId xmlns:a16="http://schemas.microsoft.com/office/drawing/2014/main" id="{40CDBF28-1D4A-3FFE-58A1-AD7D38C6D50D}"/>
                      </a:ext>
                    </a:extLst>
                  </p:cNvPr>
                  <p:cNvSpPr/>
                  <p:nvPr/>
                </p:nvSpPr>
                <p:spPr>
                  <a:xfrm>
                    <a:off x="105242" y="2774820"/>
                    <a:ext cx="288178" cy="327171"/>
                  </a:xfrm>
                  <a:prstGeom prst="flowChartConnector">
                    <a:avLst/>
                  </a:prstGeom>
                  <a:blipFill dpi="0" rotWithShape="1">
                    <a:blip r:embed="rId7" cstate="print">
                      <a:extLst>
                        <a:ext uri="{28A0092B-C50C-407E-A947-70E740481C1C}">
                          <a14:useLocalDpi xmlns:a14="http://schemas.microsoft.com/office/drawing/2010/main" val="0"/>
                        </a:ext>
                      </a:extLst>
                    </a:blip>
                    <a:srcRect/>
                    <a:stretch>
                      <a:fillRect/>
                    </a:stretch>
                  </a:blipFill>
                  <a:ln w="19050"/>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lowchart: Connector 71">
                    <a:extLst>
                      <a:ext uri="{FF2B5EF4-FFF2-40B4-BE49-F238E27FC236}">
                        <a16:creationId xmlns:a16="http://schemas.microsoft.com/office/drawing/2014/main" id="{3F2A2907-8E5C-963C-13BB-43F6AEA7FE93}"/>
                      </a:ext>
                    </a:extLst>
                  </p:cNvPr>
                  <p:cNvSpPr/>
                  <p:nvPr/>
                </p:nvSpPr>
                <p:spPr>
                  <a:xfrm>
                    <a:off x="106082" y="3208747"/>
                    <a:ext cx="310886" cy="351089"/>
                  </a:xfrm>
                  <a:prstGeom prst="flowChartConnector">
                    <a:avLst/>
                  </a:prstGeom>
                  <a:blipFill dpi="0" rotWithShape="1">
                    <a:blip r:embed="rId8" cstate="print">
                      <a:extLst>
                        <a:ext uri="{28A0092B-C50C-407E-A947-70E740481C1C}">
                          <a14:useLocalDpi xmlns:a14="http://schemas.microsoft.com/office/drawing/2010/main" val="0"/>
                        </a:ext>
                      </a:extLst>
                    </a:blip>
                    <a:srcRect/>
                    <a:stretch>
                      <a:fillRect/>
                    </a:stretch>
                  </a:blipFill>
                  <a:ln w="19050"/>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lowchart: Connector 72">
                    <a:extLst>
                      <a:ext uri="{FF2B5EF4-FFF2-40B4-BE49-F238E27FC236}">
                        <a16:creationId xmlns:a16="http://schemas.microsoft.com/office/drawing/2014/main" id="{0C217D55-9F61-4320-1FEB-88E9700DCED7}"/>
                      </a:ext>
                    </a:extLst>
                  </p:cNvPr>
                  <p:cNvSpPr/>
                  <p:nvPr/>
                </p:nvSpPr>
                <p:spPr>
                  <a:xfrm>
                    <a:off x="106082" y="3619098"/>
                    <a:ext cx="304929" cy="351089"/>
                  </a:xfrm>
                  <a:prstGeom prst="flowChartConnector">
                    <a:avLst/>
                  </a:prstGeom>
                  <a:blipFill dpi="0" rotWithShape="1">
                    <a:blip r:embed="rId9" cstate="print">
                      <a:extLst>
                        <a:ext uri="{BEBA8EAE-BF5A-486C-A8C5-ECC9F3942E4B}">
                          <a14:imgProps xmlns:a14="http://schemas.microsoft.com/office/drawing/2010/main">
                            <a14:imgLayer r:embed="rId10">
                              <a14:imgEffect>
                                <a14:colorTemperature colorTemp="11200"/>
                              </a14:imgEffect>
                            </a14:imgLayer>
                          </a14:imgProps>
                        </a:ext>
                        <a:ext uri="{28A0092B-C50C-407E-A947-70E740481C1C}">
                          <a14:useLocalDpi xmlns:a14="http://schemas.microsoft.com/office/drawing/2010/main" val="0"/>
                        </a:ext>
                      </a:extLst>
                    </a:blip>
                    <a:srcRect/>
                    <a:stretch>
                      <a:fillRect/>
                    </a:stretch>
                  </a:blipFill>
                  <a:ln w="19050"/>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id="{87148199-E622-F06E-6723-4999285AC876}"/>
                      </a:ext>
                    </a:extLst>
                  </p:cNvPr>
                  <p:cNvSpPr txBox="1"/>
                  <p:nvPr/>
                </p:nvSpPr>
                <p:spPr>
                  <a:xfrm>
                    <a:off x="463355" y="2823052"/>
                    <a:ext cx="1164013" cy="24622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UAS State Data</a:t>
                    </a:r>
                  </a:p>
                </p:txBody>
              </p:sp>
              <p:sp>
                <p:nvSpPr>
                  <p:cNvPr id="75" name="Rectangle 74">
                    <a:extLst>
                      <a:ext uri="{FF2B5EF4-FFF2-40B4-BE49-F238E27FC236}">
                        <a16:creationId xmlns:a16="http://schemas.microsoft.com/office/drawing/2014/main" id="{6EA19EB4-78D5-AB77-465F-7ED304CD5846}"/>
                      </a:ext>
                    </a:extLst>
                  </p:cNvPr>
                  <p:cNvSpPr/>
                  <p:nvPr/>
                </p:nvSpPr>
                <p:spPr>
                  <a:xfrm>
                    <a:off x="52563" y="2672266"/>
                    <a:ext cx="1598353" cy="217026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6" name="Straight Connector 75">
                    <a:extLst>
                      <a:ext uri="{FF2B5EF4-FFF2-40B4-BE49-F238E27FC236}">
                        <a16:creationId xmlns:a16="http://schemas.microsoft.com/office/drawing/2014/main" id="{E1144F60-6B59-0116-0762-92AC2D2FC7BA}"/>
                      </a:ext>
                    </a:extLst>
                  </p:cNvPr>
                  <p:cNvCxnSpPr>
                    <a:cxnSpLocks/>
                  </p:cNvCxnSpPr>
                  <p:nvPr/>
                </p:nvCxnSpPr>
                <p:spPr>
                  <a:xfrm>
                    <a:off x="49859" y="3170534"/>
                    <a:ext cx="160141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FC18B0C-DD44-BE86-8951-DD839F39D8B1}"/>
                      </a:ext>
                    </a:extLst>
                  </p:cNvPr>
                  <p:cNvCxnSpPr>
                    <a:cxnSpLocks/>
                  </p:cNvCxnSpPr>
                  <p:nvPr/>
                </p:nvCxnSpPr>
                <p:spPr>
                  <a:xfrm>
                    <a:off x="42868" y="3591382"/>
                    <a:ext cx="160141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036E47D-1D02-8819-1660-1F1D99A2A4C4}"/>
                      </a:ext>
                    </a:extLst>
                  </p:cNvPr>
                  <p:cNvCxnSpPr>
                    <a:cxnSpLocks/>
                  </p:cNvCxnSpPr>
                  <p:nvPr/>
                </p:nvCxnSpPr>
                <p:spPr>
                  <a:xfrm>
                    <a:off x="42868" y="3994054"/>
                    <a:ext cx="160141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3094E4E-57C8-9986-1CF4-9C2CF5A2C19B}"/>
                      </a:ext>
                    </a:extLst>
                  </p:cNvPr>
                  <p:cNvCxnSpPr>
                    <a:cxnSpLocks/>
                  </p:cNvCxnSpPr>
                  <p:nvPr/>
                </p:nvCxnSpPr>
                <p:spPr>
                  <a:xfrm>
                    <a:off x="51257" y="4379948"/>
                    <a:ext cx="160141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63" name="Oval 62">
                <a:extLst>
                  <a:ext uri="{FF2B5EF4-FFF2-40B4-BE49-F238E27FC236}">
                    <a16:creationId xmlns:a16="http://schemas.microsoft.com/office/drawing/2014/main" id="{35B4F6DE-32D5-C5FA-EA2D-143A91110E01}"/>
                  </a:ext>
                </a:extLst>
              </p:cNvPr>
              <p:cNvSpPr/>
              <p:nvPr/>
            </p:nvSpPr>
            <p:spPr>
              <a:xfrm>
                <a:off x="184375" y="4706067"/>
                <a:ext cx="356590" cy="400105"/>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2" name="Straight Connector 91">
              <a:extLst>
                <a:ext uri="{FF2B5EF4-FFF2-40B4-BE49-F238E27FC236}">
                  <a16:creationId xmlns:a16="http://schemas.microsoft.com/office/drawing/2014/main" id="{AF7F7D83-934B-EF2D-A4BE-CF782BC01BFF}"/>
                </a:ext>
              </a:extLst>
            </p:cNvPr>
            <p:cNvCxnSpPr>
              <a:cxnSpLocks/>
            </p:cNvCxnSpPr>
            <p:nvPr/>
          </p:nvCxnSpPr>
          <p:spPr>
            <a:xfrm>
              <a:off x="1226593" y="2343796"/>
              <a:ext cx="160141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4" name="Straight Arrow Connector 93">
            <a:extLst>
              <a:ext uri="{FF2B5EF4-FFF2-40B4-BE49-F238E27FC236}">
                <a16:creationId xmlns:a16="http://schemas.microsoft.com/office/drawing/2014/main" id="{A5882CB4-20DD-FCC1-99EB-54CA57FF5105}"/>
              </a:ext>
            </a:extLst>
          </p:cNvPr>
          <p:cNvCxnSpPr>
            <a:cxnSpLocks/>
          </p:cNvCxnSpPr>
          <p:nvPr/>
        </p:nvCxnSpPr>
        <p:spPr>
          <a:xfrm>
            <a:off x="9528427" y="3272863"/>
            <a:ext cx="638902" cy="10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02" name="Connector: Elbow 101">
            <a:extLst>
              <a:ext uri="{FF2B5EF4-FFF2-40B4-BE49-F238E27FC236}">
                <a16:creationId xmlns:a16="http://schemas.microsoft.com/office/drawing/2014/main" id="{5D3DEC9E-0E80-DC1E-E845-E22CBF725DDA}"/>
              </a:ext>
            </a:extLst>
          </p:cNvPr>
          <p:cNvCxnSpPr>
            <a:cxnSpLocks/>
            <a:stCxn id="75" idx="3"/>
          </p:cNvCxnSpPr>
          <p:nvPr/>
        </p:nvCxnSpPr>
        <p:spPr>
          <a:xfrm flipV="1">
            <a:off x="1969357" y="3598501"/>
            <a:ext cx="780465" cy="1257652"/>
          </a:xfrm>
          <a:prstGeom prst="bentConnector2">
            <a:avLst/>
          </a:prstGeom>
          <a:ln w="38100"/>
        </p:spPr>
        <p:style>
          <a:lnRef idx="1">
            <a:schemeClr val="dk1"/>
          </a:lnRef>
          <a:fillRef idx="0">
            <a:schemeClr val="dk1"/>
          </a:fillRef>
          <a:effectRef idx="0">
            <a:schemeClr val="dk1"/>
          </a:effectRef>
          <a:fontRef idx="minor">
            <a:schemeClr val="tx1"/>
          </a:fontRef>
        </p:style>
      </p:cxnSp>
      <p:grpSp>
        <p:nvGrpSpPr>
          <p:cNvPr id="111" name="Group 110">
            <a:extLst>
              <a:ext uri="{FF2B5EF4-FFF2-40B4-BE49-F238E27FC236}">
                <a16:creationId xmlns:a16="http://schemas.microsoft.com/office/drawing/2014/main" id="{F3AAB2A3-808E-557E-F97D-412467D72BEF}"/>
              </a:ext>
            </a:extLst>
          </p:cNvPr>
          <p:cNvGrpSpPr/>
          <p:nvPr/>
        </p:nvGrpSpPr>
        <p:grpSpPr>
          <a:xfrm>
            <a:off x="2475285" y="3000669"/>
            <a:ext cx="552192" cy="769441"/>
            <a:chOff x="2718348" y="1556211"/>
            <a:chExt cx="552192" cy="769441"/>
          </a:xfrm>
        </p:grpSpPr>
        <p:sp>
          <p:nvSpPr>
            <p:cNvPr id="110" name="Oval 109">
              <a:extLst>
                <a:ext uri="{FF2B5EF4-FFF2-40B4-BE49-F238E27FC236}">
                  <a16:creationId xmlns:a16="http://schemas.microsoft.com/office/drawing/2014/main" id="{F17C9E60-F5CA-3AE7-326A-AB242BBED9CD}"/>
                </a:ext>
              </a:extLst>
            </p:cNvPr>
            <p:cNvSpPr/>
            <p:nvPr/>
          </p:nvSpPr>
          <p:spPr>
            <a:xfrm>
              <a:off x="2718348" y="1575454"/>
              <a:ext cx="552192" cy="586879"/>
            </a:xfrm>
            <a:prstGeom prst="ellipse">
              <a:avLst/>
            </a:prstGeom>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extBox 108">
              <a:extLst>
                <a:ext uri="{FF2B5EF4-FFF2-40B4-BE49-F238E27FC236}">
                  <a16:creationId xmlns:a16="http://schemas.microsoft.com/office/drawing/2014/main" id="{B7544FCF-B035-932A-D1A0-D022D39606F5}"/>
                </a:ext>
              </a:extLst>
            </p:cNvPr>
            <p:cNvSpPr txBox="1"/>
            <p:nvPr/>
          </p:nvSpPr>
          <p:spPr>
            <a:xfrm>
              <a:off x="2737598" y="1556211"/>
              <a:ext cx="513282" cy="769441"/>
            </a:xfrm>
            <a:prstGeom prst="rect">
              <a:avLst/>
            </a:prstGeom>
            <a:noFill/>
          </p:spPr>
          <p:txBody>
            <a:bodyPr wrap="none" rtlCol="0">
              <a:spAutoFit/>
            </a:bodyPr>
            <a:lstStyle/>
            <a:p>
              <a:r>
                <a:rPr lang="en-US" sz="4400" b="1" dirty="0">
                  <a:latin typeface="Times New Roman" panose="02020603050405020304" pitchFamily="18" charset="0"/>
                  <a:cs typeface="Times New Roman" panose="02020603050405020304" pitchFamily="18" charset="0"/>
                </a:rPr>
                <a:t>^</a:t>
              </a:r>
            </a:p>
          </p:txBody>
        </p:sp>
      </p:grpSp>
      <p:cxnSp>
        <p:nvCxnSpPr>
          <p:cNvPr id="117" name="Connector: Elbow 116">
            <a:extLst>
              <a:ext uri="{FF2B5EF4-FFF2-40B4-BE49-F238E27FC236}">
                <a16:creationId xmlns:a16="http://schemas.microsoft.com/office/drawing/2014/main" id="{0409155B-22EB-F545-991D-E850DEDC4DA5}"/>
              </a:ext>
            </a:extLst>
          </p:cNvPr>
          <p:cNvCxnSpPr>
            <a:cxnSpLocks/>
            <a:stCxn id="106" idx="3"/>
            <a:endCxn id="109" idx="0"/>
          </p:cNvCxnSpPr>
          <p:nvPr/>
        </p:nvCxnSpPr>
        <p:spPr>
          <a:xfrm>
            <a:off x="2173127" y="2275301"/>
            <a:ext cx="578049" cy="725368"/>
          </a:xfrm>
          <a:prstGeom prst="bentConnector2">
            <a:avLst/>
          </a:prstGeom>
          <a:ln w="38100"/>
        </p:spPr>
        <p:style>
          <a:lnRef idx="1">
            <a:schemeClr val="dk1"/>
          </a:lnRef>
          <a:fillRef idx="0">
            <a:schemeClr val="dk1"/>
          </a:fillRef>
          <a:effectRef idx="0">
            <a:schemeClr val="dk1"/>
          </a:effectRef>
          <a:fontRef idx="minor">
            <a:schemeClr val="tx1"/>
          </a:fontRef>
        </p:style>
      </p:cxnSp>
      <p:grpSp>
        <p:nvGrpSpPr>
          <p:cNvPr id="122" name="Group 121">
            <a:extLst>
              <a:ext uri="{FF2B5EF4-FFF2-40B4-BE49-F238E27FC236}">
                <a16:creationId xmlns:a16="http://schemas.microsoft.com/office/drawing/2014/main" id="{2FB36536-8123-D0CC-024B-67E91ED09D67}"/>
              </a:ext>
            </a:extLst>
          </p:cNvPr>
          <p:cNvGrpSpPr/>
          <p:nvPr/>
        </p:nvGrpSpPr>
        <p:grpSpPr>
          <a:xfrm>
            <a:off x="244555" y="1306878"/>
            <a:ext cx="1929581" cy="1931267"/>
            <a:chOff x="244555" y="1306878"/>
            <a:chExt cx="1929581" cy="1931267"/>
          </a:xfrm>
        </p:grpSpPr>
        <p:grpSp>
          <p:nvGrpSpPr>
            <p:cNvPr id="120" name="Group 119">
              <a:extLst>
                <a:ext uri="{FF2B5EF4-FFF2-40B4-BE49-F238E27FC236}">
                  <a16:creationId xmlns:a16="http://schemas.microsoft.com/office/drawing/2014/main" id="{6446BD22-DCD3-F6E4-49D7-84A42920DBE1}"/>
                </a:ext>
              </a:extLst>
            </p:cNvPr>
            <p:cNvGrpSpPr/>
            <p:nvPr/>
          </p:nvGrpSpPr>
          <p:grpSpPr>
            <a:xfrm>
              <a:off x="244555" y="1306878"/>
              <a:ext cx="1929581" cy="1931267"/>
              <a:chOff x="283055" y="1306878"/>
              <a:chExt cx="1929581" cy="1931267"/>
            </a:xfrm>
          </p:grpSpPr>
          <p:pic>
            <p:nvPicPr>
              <p:cNvPr id="106" name="Picture 105" descr="A picture containing text, dark&#10;&#10;Description automatically generated">
                <a:extLst>
                  <a:ext uri="{FF2B5EF4-FFF2-40B4-BE49-F238E27FC236}">
                    <a16:creationId xmlns:a16="http://schemas.microsoft.com/office/drawing/2014/main" id="{C2D34A72-A392-4891-EC1D-6FCD480CC30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02306" y="1385826"/>
                <a:ext cx="1909321" cy="1778949"/>
              </a:xfrm>
              <a:prstGeom prst="rect">
                <a:avLst/>
              </a:prstGeom>
              <a:effectLst>
                <a:softEdge rad="317500"/>
              </a:effectLst>
            </p:spPr>
          </p:pic>
          <p:sp>
            <p:nvSpPr>
              <p:cNvPr id="119" name="Oval 118">
                <a:extLst>
                  <a:ext uri="{FF2B5EF4-FFF2-40B4-BE49-F238E27FC236}">
                    <a16:creationId xmlns:a16="http://schemas.microsoft.com/office/drawing/2014/main" id="{AD4DC100-5ABD-61D5-79DB-1C5EB6EEA9A7}"/>
                  </a:ext>
                </a:extLst>
              </p:cNvPr>
              <p:cNvSpPr/>
              <p:nvPr/>
            </p:nvSpPr>
            <p:spPr>
              <a:xfrm>
                <a:off x="283055" y="1306878"/>
                <a:ext cx="1929581" cy="1931267"/>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1" name="TextBox 120">
              <a:extLst>
                <a:ext uri="{FF2B5EF4-FFF2-40B4-BE49-F238E27FC236}">
                  <a16:creationId xmlns:a16="http://schemas.microsoft.com/office/drawing/2014/main" id="{5B7C4D82-A299-1847-4DF4-268544DC5AEA}"/>
                </a:ext>
              </a:extLst>
            </p:cNvPr>
            <p:cNvSpPr txBox="1"/>
            <p:nvPr/>
          </p:nvSpPr>
          <p:spPr>
            <a:xfrm>
              <a:off x="802998" y="1340005"/>
              <a:ext cx="841897" cy="369332"/>
            </a:xfrm>
            <a:prstGeom prst="rect">
              <a:avLst/>
            </a:prstGeom>
            <a:noFill/>
          </p:spPr>
          <p:txBody>
            <a:bodyPr wrap="none" rtlCol="0">
              <a:spAutoFit/>
            </a:bodyPr>
            <a:lstStyle/>
            <a:p>
              <a:r>
                <a:rPr lang="en-US" sz="900" b="1" dirty="0">
                  <a:latin typeface="Times New Roman" panose="02020603050405020304" pitchFamily="18" charset="0"/>
                  <a:cs typeface="Times New Roman" panose="02020603050405020304" pitchFamily="18" charset="0"/>
                </a:rPr>
                <a:t>Autonomous </a:t>
              </a:r>
            </a:p>
            <a:p>
              <a:r>
                <a:rPr lang="en-US" sz="900" b="1" dirty="0">
                  <a:latin typeface="Times New Roman" panose="02020603050405020304" pitchFamily="18" charset="0"/>
                  <a:cs typeface="Times New Roman" panose="02020603050405020304" pitchFamily="18" charset="0"/>
                </a:rPr>
                <a:t>     Trigger</a:t>
              </a:r>
            </a:p>
          </p:txBody>
        </p:sp>
      </p:grpSp>
    </p:spTree>
    <p:extLst>
      <p:ext uri="{BB962C8B-B14F-4D97-AF65-F5344CB8AC3E}">
        <p14:creationId xmlns:p14="http://schemas.microsoft.com/office/powerpoint/2010/main" val="1122471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11</a:t>
            </a:fld>
            <a:endParaRPr lang="en-US">
              <a:solidFill>
                <a:prstClr val="black"/>
              </a:solidFill>
            </a:endParaRPr>
          </a:p>
        </p:txBody>
      </p:sp>
      <p:sp>
        <p:nvSpPr>
          <p:cNvPr id="8" name="Title 1"/>
          <p:cNvSpPr txBox="1">
            <a:spLocks/>
          </p:cNvSpPr>
          <p:nvPr/>
        </p:nvSpPr>
        <p:spPr>
          <a:xfrm>
            <a:off x="1" y="470517"/>
            <a:ext cx="12191998" cy="654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Intelligent Change Detection ML Model (Dataset Design):</a:t>
            </a:r>
          </a:p>
        </p:txBody>
      </p:sp>
      <p:sp>
        <p:nvSpPr>
          <p:cNvPr id="9" name="Content Placeholder 2"/>
          <p:cNvSpPr txBox="1">
            <a:spLocks/>
          </p:cNvSpPr>
          <p:nvPr/>
        </p:nvSpPr>
        <p:spPr>
          <a:xfrm>
            <a:off x="-86703" y="1858172"/>
            <a:ext cx="8609917" cy="43940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en-US" sz="2200" b="1"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Twenty-two Parameters Representing MPATH sUAS data </a:t>
            </a:r>
          </a:p>
          <a:p>
            <a:pPr>
              <a:lnSpc>
                <a:spcPct val="15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Ten thousand rows every 15 seconds</a:t>
            </a:r>
          </a:p>
          <a:p>
            <a:pPr>
              <a:lnSpc>
                <a:spcPct val="15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Eight hundred and eighty thousand data points per minute</a:t>
            </a:r>
          </a:p>
          <a:p>
            <a:pPr>
              <a:lnSpc>
                <a:spcPct val="15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Random value starts for each parameter</a:t>
            </a:r>
          </a:p>
          <a:p>
            <a:pPr>
              <a:lnSpc>
                <a:spcPct val="15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Tobii</a:t>
            </a:r>
            <a:r>
              <a:rPr lang="en-US" sz="2200" dirty="0">
                <a:latin typeface="Times New Roman" panose="02020603050405020304" pitchFamily="18" charset="0"/>
                <a:cs typeface="Times New Roman" panose="02020603050405020304" pitchFamily="18" charset="0"/>
              </a:rPr>
              <a:t> Eye Tracker gaze and eye-close data</a:t>
            </a:r>
          </a:p>
          <a:p>
            <a:pPr>
              <a:lnSpc>
                <a:spcPct val="15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Timestamp for data inputs</a:t>
            </a:r>
          </a:p>
          <a:p>
            <a:pPr>
              <a:lnSpc>
                <a:spcPct val="150000"/>
              </a:lnSpc>
              <a:buFont typeface="Wingdings" panose="05000000000000000000" pitchFamily="2" charset="2"/>
              <a:buChar char="q"/>
            </a:pPr>
            <a:r>
              <a:rPr lang="en-US" sz="2200" dirty="0">
                <a:latin typeface="Times New Roman" panose="02020603050405020304" pitchFamily="18" charset="0"/>
                <a:cs typeface="Times New Roman" panose="02020603050405020304" pitchFamily="18" charset="0"/>
              </a:rPr>
              <a:t> Nominal and off-nominal data values</a:t>
            </a: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10" name="Footer Placeholder 4">
            <a:extLst>
              <a:ext uri="{FF2B5EF4-FFF2-40B4-BE49-F238E27FC236}">
                <a16:creationId xmlns:a16="http://schemas.microsoft.com/office/drawing/2014/main" id="{A48FC80C-4C83-6B7A-A570-D44EA4114D7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graphicFrame>
        <p:nvGraphicFramePr>
          <p:cNvPr id="2" name="Table 4">
            <a:extLst>
              <a:ext uri="{FF2B5EF4-FFF2-40B4-BE49-F238E27FC236}">
                <a16:creationId xmlns:a16="http://schemas.microsoft.com/office/drawing/2014/main" id="{2358612F-8EB0-A5BC-0AD2-8B947B20BFFF}"/>
              </a:ext>
            </a:extLst>
          </p:cNvPr>
          <p:cNvGraphicFramePr>
            <a:graphicFrameLocks noGrp="1"/>
          </p:cNvGraphicFramePr>
          <p:nvPr>
            <p:extLst>
              <p:ext uri="{D42A27DB-BD31-4B8C-83A1-F6EECF244321}">
                <p14:modId xmlns:p14="http://schemas.microsoft.com/office/powerpoint/2010/main" val="3992092846"/>
              </p:ext>
            </p:extLst>
          </p:nvPr>
        </p:nvGraphicFramePr>
        <p:xfrm>
          <a:off x="6912528" y="1191095"/>
          <a:ext cx="5248726" cy="5394960"/>
        </p:xfrm>
        <a:graphic>
          <a:graphicData uri="http://schemas.openxmlformats.org/drawingml/2006/table">
            <a:tbl>
              <a:tblPr firstRow="1" bandRow="1">
                <a:tableStyleId>{5C22544A-7EE6-4342-B048-85BDC9FD1C3A}</a:tableStyleId>
              </a:tblPr>
              <a:tblGrid>
                <a:gridCol w="1728584">
                  <a:extLst>
                    <a:ext uri="{9D8B030D-6E8A-4147-A177-3AD203B41FA5}">
                      <a16:colId xmlns:a16="http://schemas.microsoft.com/office/drawing/2014/main" val="1001248584"/>
                    </a:ext>
                  </a:extLst>
                </a:gridCol>
                <a:gridCol w="1760071">
                  <a:extLst>
                    <a:ext uri="{9D8B030D-6E8A-4147-A177-3AD203B41FA5}">
                      <a16:colId xmlns:a16="http://schemas.microsoft.com/office/drawing/2014/main" val="1299418227"/>
                    </a:ext>
                  </a:extLst>
                </a:gridCol>
                <a:gridCol w="1760071">
                  <a:extLst>
                    <a:ext uri="{9D8B030D-6E8A-4147-A177-3AD203B41FA5}">
                      <a16:colId xmlns:a16="http://schemas.microsoft.com/office/drawing/2014/main" val="823013381"/>
                    </a:ext>
                  </a:extLst>
                </a:gridCol>
              </a:tblGrid>
              <a:tr h="341263">
                <a:tc>
                  <a:txBody>
                    <a:bodyPr/>
                    <a:lstStyle/>
                    <a:p>
                      <a:pPr algn="ctr"/>
                      <a:r>
                        <a:rPr lang="en-US" dirty="0">
                          <a:latin typeface="Times New Roman" panose="02020603050405020304" pitchFamily="18" charset="0"/>
                          <a:cs typeface="Times New Roman" panose="02020603050405020304" pitchFamily="18" charset="0"/>
                        </a:rPr>
                        <a:t>Parameter</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Normal Value</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Units</a:t>
                      </a:r>
                    </a:p>
                  </a:txBody>
                  <a:tcPr>
                    <a:cell3D prstMaterial="dkEdge">
                      <a:bevel prst="cross"/>
                      <a:lightRig rig="flood" dir="t"/>
                    </a:cell3D>
                  </a:tcPr>
                </a:tc>
                <a:extLst>
                  <a:ext uri="{0D108BD9-81ED-4DB2-BD59-A6C34878D82A}">
                    <a16:rowId xmlns:a16="http://schemas.microsoft.com/office/drawing/2014/main" val="65685320"/>
                  </a:ext>
                </a:extLst>
              </a:tr>
              <a:tr h="341263">
                <a:tc>
                  <a:txBody>
                    <a:bodyPr/>
                    <a:lstStyle/>
                    <a:p>
                      <a:r>
                        <a:rPr lang="en-US" dirty="0">
                          <a:latin typeface="Times New Roman" panose="02020603050405020304" pitchFamily="18" charset="0"/>
                          <a:cs typeface="Times New Roman" panose="02020603050405020304" pitchFamily="18" charset="0"/>
                        </a:rPr>
                        <a:t>Ground Speed</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20</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Knots</a:t>
                      </a:r>
                    </a:p>
                  </a:txBody>
                  <a:tcPr>
                    <a:cell3D prstMaterial="dkEdge">
                      <a:bevel prst="cross"/>
                      <a:lightRig rig="flood" dir="t"/>
                    </a:cell3D>
                  </a:tcPr>
                </a:tc>
                <a:extLst>
                  <a:ext uri="{0D108BD9-81ED-4DB2-BD59-A6C34878D82A}">
                    <a16:rowId xmlns:a16="http://schemas.microsoft.com/office/drawing/2014/main" val="1818775863"/>
                  </a:ext>
                </a:extLst>
              </a:tr>
              <a:tr h="341263">
                <a:tc>
                  <a:txBody>
                    <a:bodyPr/>
                    <a:lstStyle/>
                    <a:p>
                      <a:r>
                        <a:rPr lang="en-US" dirty="0">
                          <a:latin typeface="Times New Roman" panose="02020603050405020304" pitchFamily="18" charset="0"/>
                          <a:cs typeface="Times New Roman" panose="02020603050405020304" pitchFamily="18" charset="0"/>
                        </a:rPr>
                        <a:t>Vertical Speed</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-2</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Feet / Seconds</a:t>
                      </a:r>
                    </a:p>
                  </a:txBody>
                  <a:tcPr>
                    <a:cell3D prstMaterial="dkEdge">
                      <a:bevel prst="cross"/>
                      <a:lightRig rig="flood" dir="t"/>
                    </a:cell3D>
                  </a:tcPr>
                </a:tc>
                <a:extLst>
                  <a:ext uri="{0D108BD9-81ED-4DB2-BD59-A6C34878D82A}">
                    <a16:rowId xmlns:a16="http://schemas.microsoft.com/office/drawing/2014/main" val="252932581"/>
                  </a:ext>
                </a:extLst>
              </a:tr>
              <a:tr h="341263">
                <a:tc>
                  <a:txBody>
                    <a:bodyPr/>
                    <a:lstStyle/>
                    <a:p>
                      <a:r>
                        <a:rPr lang="en-US" dirty="0">
                          <a:latin typeface="Times New Roman" panose="02020603050405020304" pitchFamily="18" charset="0"/>
                          <a:cs typeface="Times New Roman" panose="02020603050405020304" pitchFamily="18" charset="0"/>
                        </a:rPr>
                        <a:t>Position Change</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+1024</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Feet</a:t>
                      </a:r>
                    </a:p>
                  </a:txBody>
                  <a:tcPr>
                    <a:cell3D prstMaterial="dkEdge">
                      <a:bevel prst="cross"/>
                      <a:lightRig rig="flood" dir="t"/>
                    </a:cell3D>
                  </a:tcPr>
                </a:tc>
                <a:extLst>
                  <a:ext uri="{0D108BD9-81ED-4DB2-BD59-A6C34878D82A}">
                    <a16:rowId xmlns:a16="http://schemas.microsoft.com/office/drawing/2014/main" val="3668148888"/>
                  </a:ext>
                </a:extLst>
              </a:tr>
              <a:tr h="341263">
                <a:tc>
                  <a:txBody>
                    <a:bodyPr/>
                    <a:lstStyle/>
                    <a:p>
                      <a:r>
                        <a:rPr lang="en-US" dirty="0">
                          <a:latin typeface="Times New Roman" panose="02020603050405020304" pitchFamily="18" charset="0"/>
                          <a:cs typeface="Times New Roman" panose="02020603050405020304" pitchFamily="18" charset="0"/>
                        </a:rPr>
                        <a:t>Distance Traveled</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+1400</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Feet</a:t>
                      </a:r>
                    </a:p>
                  </a:txBody>
                  <a:tcPr>
                    <a:cell3D prstMaterial="dkEdge">
                      <a:bevel prst="cross"/>
                      <a:lightRig rig="flood" dir="t"/>
                    </a:cell3D>
                  </a:tcPr>
                </a:tc>
                <a:extLst>
                  <a:ext uri="{0D108BD9-81ED-4DB2-BD59-A6C34878D82A}">
                    <a16:rowId xmlns:a16="http://schemas.microsoft.com/office/drawing/2014/main" val="288100118"/>
                  </a:ext>
                </a:extLst>
              </a:tr>
              <a:tr h="341263">
                <a:tc>
                  <a:txBody>
                    <a:bodyPr/>
                    <a:lstStyle/>
                    <a:p>
                      <a:r>
                        <a:rPr lang="en-US" dirty="0">
                          <a:latin typeface="Times New Roman" panose="02020603050405020304" pitchFamily="18" charset="0"/>
                          <a:cs typeface="Times New Roman" panose="02020603050405020304" pitchFamily="18" charset="0"/>
                        </a:rPr>
                        <a:t>Flight Time</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+15</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Seconds</a:t>
                      </a:r>
                    </a:p>
                  </a:txBody>
                  <a:tcPr>
                    <a:cell3D prstMaterial="dkEdge">
                      <a:bevel prst="cross"/>
                      <a:lightRig rig="flood" dir="t"/>
                    </a:cell3D>
                  </a:tcPr>
                </a:tc>
                <a:extLst>
                  <a:ext uri="{0D108BD9-81ED-4DB2-BD59-A6C34878D82A}">
                    <a16:rowId xmlns:a16="http://schemas.microsoft.com/office/drawing/2014/main" val="493523936"/>
                  </a:ext>
                </a:extLst>
              </a:tr>
              <a:tr h="341263">
                <a:tc>
                  <a:txBody>
                    <a:bodyPr/>
                    <a:lstStyle/>
                    <a:p>
                      <a:r>
                        <a:rPr lang="en-US" dirty="0">
                          <a:latin typeface="Times New Roman" panose="02020603050405020304" pitchFamily="18" charset="0"/>
                          <a:cs typeface="Times New Roman" panose="02020603050405020304" pitchFamily="18" charset="0"/>
                        </a:rPr>
                        <a:t>Altitude</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+3200</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Feet</a:t>
                      </a:r>
                    </a:p>
                  </a:txBody>
                  <a:tcPr>
                    <a:cell3D prstMaterial="dkEdge">
                      <a:bevel prst="cross"/>
                      <a:lightRig rig="flood" dir="t"/>
                    </a:cell3D>
                  </a:tcPr>
                </a:tc>
                <a:extLst>
                  <a:ext uri="{0D108BD9-81ED-4DB2-BD59-A6C34878D82A}">
                    <a16:rowId xmlns:a16="http://schemas.microsoft.com/office/drawing/2014/main" val="2447774296"/>
                  </a:ext>
                </a:extLst>
              </a:tr>
              <a:tr h="597211">
                <a:tc>
                  <a:txBody>
                    <a:bodyPr/>
                    <a:lstStyle/>
                    <a:p>
                      <a:r>
                        <a:rPr lang="en-US" dirty="0">
                          <a:latin typeface="Times New Roman" panose="02020603050405020304" pitchFamily="18" charset="0"/>
                          <a:cs typeface="Times New Roman" panose="02020603050405020304" pitchFamily="18" charset="0"/>
                        </a:rPr>
                        <a:t>Battery Time Remaining</a:t>
                      </a:r>
                    </a:p>
                  </a:txBody>
                  <a:tcPr>
                    <a:cell3D prstMaterial="dkEdge">
                      <a:bevel prst="cross"/>
                      <a:lightRig rig="flood" dir="t"/>
                    </a:cell3D>
                  </a:tcPr>
                </a:tc>
                <a:tc>
                  <a:txBody>
                    <a:bodyPr/>
                    <a:lstStyle/>
                    <a:p>
                      <a:pPr algn="ctr">
                        <a:lnSpc>
                          <a:spcPct val="150000"/>
                        </a:lnSpc>
                      </a:pPr>
                      <a:r>
                        <a:rPr lang="en-US" dirty="0">
                          <a:latin typeface="Times New Roman" panose="02020603050405020304" pitchFamily="18" charset="0"/>
                          <a:cs typeface="Times New Roman" panose="02020603050405020304" pitchFamily="18" charset="0"/>
                        </a:rPr>
                        <a:t>+7.5</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Hours</a:t>
                      </a:r>
                    </a:p>
                  </a:txBody>
                  <a:tcPr>
                    <a:cell3D prstMaterial="dkEdge">
                      <a:bevel prst="cross"/>
                      <a:lightRig rig="flood" dir="t"/>
                    </a:cell3D>
                  </a:tcPr>
                </a:tc>
                <a:extLst>
                  <a:ext uri="{0D108BD9-81ED-4DB2-BD59-A6C34878D82A}">
                    <a16:rowId xmlns:a16="http://schemas.microsoft.com/office/drawing/2014/main" val="1504760816"/>
                  </a:ext>
                </a:extLst>
              </a:tr>
              <a:tr h="341263">
                <a:tc>
                  <a:txBody>
                    <a:bodyPr/>
                    <a:lstStyle/>
                    <a:p>
                      <a:r>
                        <a:rPr lang="en-US" dirty="0">
                          <a:latin typeface="Times New Roman" panose="02020603050405020304" pitchFamily="18" charset="0"/>
                          <a:cs typeface="Times New Roman" panose="02020603050405020304" pitchFamily="18" charset="0"/>
                        </a:rPr>
                        <a:t>Battery Percentage</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71</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Percent</a:t>
                      </a:r>
                    </a:p>
                  </a:txBody>
                  <a:tcPr>
                    <a:cell3D prstMaterial="dkEdge">
                      <a:bevel prst="cross"/>
                      <a:lightRig rig="flood" dir="t"/>
                    </a:cell3D>
                  </a:tcPr>
                </a:tc>
                <a:extLst>
                  <a:ext uri="{0D108BD9-81ED-4DB2-BD59-A6C34878D82A}">
                    <a16:rowId xmlns:a16="http://schemas.microsoft.com/office/drawing/2014/main" val="3181723900"/>
                  </a:ext>
                </a:extLst>
              </a:tr>
              <a:tr h="597211">
                <a:tc>
                  <a:txBody>
                    <a:bodyPr/>
                    <a:lstStyle/>
                    <a:p>
                      <a:r>
                        <a:rPr lang="en-US" dirty="0" err="1">
                          <a:latin typeface="Times New Roman" panose="02020603050405020304" pitchFamily="18" charset="0"/>
                          <a:cs typeface="Times New Roman" panose="02020603050405020304" pitchFamily="18" charset="0"/>
                        </a:rPr>
                        <a:t>Tobii</a:t>
                      </a:r>
                      <a:r>
                        <a:rPr lang="en-US" dirty="0">
                          <a:latin typeface="Times New Roman" panose="02020603050405020304" pitchFamily="18" charset="0"/>
                          <a:cs typeface="Times New Roman" panose="02020603050405020304" pitchFamily="18" charset="0"/>
                        </a:rPr>
                        <a:t> Eye Tracker</a:t>
                      </a:r>
                    </a:p>
                    <a:p>
                      <a:r>
                        <a:rPr lang="en-US" dirty="0">
                          <a:latin typeface="Times New Roman" panose="02020603050405020304" pitchFamily="18" charset="0"/>
                          <a:cs typeface="Times New Roman" panose="02020603050405020304" pitchFamily="18" charset="0"/>
                        </a:rPr>
                        <a:t>    (Gaze-Left)</a:t>
                      </a:r>
                    </a:p>
                  </a:txBody>
                  <a:tcPr>
                    <a:cell3D prstMaterial="dkEdge">
                      <a:bevel prst="cross"/>
                      <a:lightRig rig="flood" dir="t"/>
                    </a:cell3D>
                  </a:tcPr>
                </a:tc>
                <a:tc>
                  <a:txBody>
                    <a:bodyPr/>
                    <a:lstStyle/>
                    <a:p>
                      <a:pPr algn="ctr">
                        <a:lnSpc>
                          <a:spcPct val="150000"/>
                        </a:lnSpc>
                      </a:pPr>
                      <a:r>
                        <a:rPr lang="en-US" dirty="0">
                          <a:latin typeface="Times New Roman" panose="02020603050405020304" pitchFamily="18" charset="0"/>
                          <a:cs typeface="Times New Roman" panose="02020603050405020304" pitchFamily="18" charset="0"/>
                        </a:rPr>
                        <a:t>60</a:t>
                      </a:r>
                    </a:p>
                  </a:txBody>
                  <a:tcPr>
                    <a:cell3D prstMaterial="dkEdge">
                      <a:bevel prst="cross"/>
                      <a:lightRig rig="flood" dir="t"/>
                    </a:cell3D>
                  </a:tcPr>
                </a:tc>
                <a:tc>
                  <a:txBody>
                    <a:bodyPr/>
                    <a:lstStyle/>
                    <a:p>
                      <a:pPr algn="ctr">
                        <a:lnSpc>
                          <a:spcPct val="150000"/>
                        </a:lnSpc>
                      </a:pPr>
                      <a:r>
                        <a:rPr lang="en-US" dirty="0">
                          <a:latin typeface="Times New Roman" panose="02020603050405020304" pitchFamily="18" charset="0"/>
                          <a:cs typeface="Times New Roman" panose="02020603050405020304" pitchFamily="18" charset="0"/>
                        </a:rPr>
                        <a:t>Hertz</a:t>
                      </a:r>
                    </a:p>
                  </a:txBody>
                  <a:tcPr>
                    <a:cell3D prstMaterial="dkEdge">
                      <a:bevel prst="cross"/>
                      <a:lightRig rig="flood" dir="t"/>
                    </a:cell3D>
                  </a:tcPr>
                </a:tc>
                <a:extLst>
                  <a:ext uri="{0D108BD9-81ED-4DB2-BD59-A6C34878D82A}">
                    <a16:rowId xmlns:a16="http://schemas.microsoft.com/office/drawing/2014/main" val="3770973766"/>
                  </a:ext>
                </a:extLst>
              </a:tr>
              <a:tr h="341263">
                <a:tc>
                  <a:txBody>
                    <a:bodyPr/>
                    <a:lstStyle/>
                    <a:p>
                      <a:pPr algn="ctr"/>
                      <a:r>
                        <a:rPr lang="en-US" dirty="0">
                          <a:latin typeface="Times New Roman" panose="02020603050405020304" pitchFamily="18" charset="0"/>
                          <a:cs typeface="Times New Roman" panose="02020603050405020304" pitchFamily="18" charset="0"/>
                        </a:rPr>
                        <a:t>…</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a:t>
                      </a:r>
                    </a:p>
                  </a:txBody>
                  <a:tcPr>
                    <a:cell3D prstMaterial="dkEdge">
                      <a:bevel prst="cross"/>
                      <a:lightRig rig="flood" dir="t"/>
                    </a:cell3D>
                  </a:tcPr>
                </a:tc>
                <a:tc>
                  <a:txBody>
                    <a:bodyPr/>
                    <a:lstStyle/>
                    <a:p>
                      <a:pPr algn="ctr"/>
                      <a:r>
                        <a:rPr lang="en-US" dirty="0">
                          <a:latin typeface="Times New Roman" panose="02020603050405020304" pitchFamily="18" charset="0"/>
                          <a:cs typeface="Times New Roman" panose="02020603050405020304" pitchFamily="18" charset="0"/>
                        </a:rPr>
                        <a:t>…</a:t>
                      </a:r>
                    </a:p>
                  </a:txBody>
                  <a:tcPr>
                    <a:cell3D prstMaterial="dkEdge">
                      <a:bevel prst="cross"/>
                      <a:lightRig rig="flood" dir="t"/>
                    </a:cell3D>
                  </a:tcPr>
                </a:tc>
                <a:extLst>
                  <a:ext uri="{0D108BD9-81ED-4DB2-BD59-A6C34878D82A}">
                    <a16:rowId xmlns:a16="http://schemas.microsoft.com/office/drawing/2014/main" val="2772703082"/>
                  </a:ext>
                </a:extLst>
              </a:tr>
            </a:tbl>
          </a:graphicData>
        </a:graphic>
      </p:graphicFrame>
    </p:spTree>
    <p:extLst>
      <p:ext uri="{BB962C8B-B14F-4D97-AF65-F5344CB8AC3E}">
        <p14:creationId xmlns:p14="http://schemas.microsoft.com/office/powerpoint/2010/main" val="828289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12</a:t>
            </a:fld>
            <a:endParaRPr lang="en-US">
              <a:solidFill>
                <a:prstClr val="black"/>
              </a:solidFill>
            </a:endParaRPr>
          </a:p>
        </p:txBody>
      </p:sp>
      <p:sp>
        <p:nvSpPr>
          <p:cNvPr id="8" name="Title 1"/>
          <p:cNvSpPr txBox="1">
            <a:spLocks/>
          </p:cNvSpPr>
          <p:nvPr/>
        </p:nvSpPr>
        <p:spPr>
          <a:xfrm>
            <a:off x="1" y="470517"/>
            <a:ext cx="12191998" cy="654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Intelligent Change Detection ML Model (Dataset Design):</a:t>
            </a:r>
          </a:p>
        </p:txBody>
      </p:sp>
      <p:sp>
        <p:nvSpPr>
          <p:cNvPr id="9" name="Content Placeholder 2"/>
          <p:cNvSpPr txBox="1">
            <a:spLocks/>
          </p:cNvSpPr>
          <p:nvPr/>
        </p:nvSpPr>
        <p:spPr>
          <a:xfrm>
            <a:off x="257174" y="1416867"/>
            <a:ext cx="11392282" cy="51337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Data Processing and Normalization</a:t>
            </a:r>
          </a:p>
          <a:p>
            <a:pPr lvl="1">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Raw data rounded, reducing data input and increasing model speed</a:t>
            </a:r>
          </a:p>
          <a:p>
            <a:pPr lvl="1">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Actual model input is the change in parameters between time steps</a:t>
            </a:r>
          </a:p>
          <a:p>
            <a:pPr lvl="1">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Eight hundred-eighty-eight thousand entries of the 23 input parameters implemented as model input</a:t>
            </a: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10" name="Footer Placeholder 4">
            <a:extLst>
              <a:ext uri="{FF2B5EF4-FFF2-40B4-BE49-F238E27FC236}">
                <a16:creationId xmlns:a16="http://schemas.microsoft.com/office/drawing/2014/main" id="{A48FC80C-4C83-6B7A-A570-D44EA4114D7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grpSp>
        <p:nvGrpSpPr>
          <p:cNvPr id="63" name="Group 62">
            <a:extLst>
              <a:ext uri="{FF2B5EF4-FFF2-40B4-BE49-F238E27FC236}">
                <a16:creationId xmlns:a16="http://schemas.microsoft.com/office/drawing/2014/main" id="{C1F66146-7364-F4F7-253F-38295EBBF8B8}"/>
              </a:ext>
            </a:extLst>
          </p:cNvPr>
          <p:cNvGrpSpPr/>
          <p:nvPr/>
        </p:nvGrpSpPr>
        <p:grpSpPr>
          <a:xfrm>
            <a:off x="4598907" y="3437442"/>
            <a:ext cx="5452845" cy="3050709"/>
            <a:chOff x="6008257" y="3429000"/>
            <a:chExt cx="5452845" cy="3050709"/>
          </a:xfrm>
        </p:grpSpPr>
        <p:grpSp>
          <p:nvGrpSpPr>
            <p:cNvPr id="7" name="Group 6">
              <a:extLst>
                <a:ext uri="{FF2B5EF4-FFF2-40B4-BE49-F238E27FC236}">
                  <a16:creationId xmlns:a16="http://schemas.microsoft.com/office/drawing/2014/main" id="{0EAF45D1-1E51-5FA8-006D-B28F611D9EEE}"/>
                </a:ext>
              </a:extLst>
            </p:cNvPr>
            <p:cNvGrpSpPr/>
            <p:nvPr/>
          </p:nvGrpSpPr>
          <p:grpSpPr>
            <a:xfrm>
              <a:off x="6008258" y="3429000"/>
              <a:ext cx="5452844" cy="3050709"/>
              <a:chOff x="4949505" y="3288484"/>
              <a:chExt cx="5452844" cy="3415834"/>
            </a:xfrm>
          </p:grpSpPr>
          <p:pic>
            <p:nvPicPr>
              <p:cNvPr id="2" name="Picture 1">
                <a:extLst>
                  <a:ext uri="{FF2B5EF4-FFF2-40B4-BE49-F238E27FC236}">
                    <a16:creationId xmlns:a16="http://schemas.microsoft.com/office/drawing/2014/main" id="{27DC6C51-5742-9F2E-D260-456124D281EB}"/>
                  </a:ext>
                </a:extLst>
              </p:cNvPr>
              <p:cNvPicPr>
                <a:picLocks noChangeAspect="1"/>
              </p:cNvPicPr>
              <p:nvPr/>
            </p:nvPicPr>
            <p:blipFill>
              <a:blip r:embed="rId3"/>
              <a:stretch>
                <a:fillRect/>
              </a:stretch>
            </p:blipFill>
            <p:spPr>
              <a:xfrm>
                <a:off x="4949505" y="3313651"/>
                <a:ext cx="5452844" cy="339066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5" name="Rectangle 4">
                <a:extLst>
                  <a:ext uri="{FF2B5EF4-FFF2-40B4-BE49-F238E27FC236}">
                    <a16:creationId xmlns:a16="http://schemas.microsoft.com/office/drawing/2014/main" id="{2C91FBBA-78E5-BEA8-714D-72D219CA87A5}"/>
                  </a:ext>
                </a:extLst>
              </p:cNvPr>
              <p:cNvSpPr/>
              <p:nvPr/>
            </p:nvSpPr>
            <p:spPr>
              <a:xfrm>
                <a:off x="4949505" y="3288484"/>
                <a:ext cx="4991449" cy="3390667"/>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2" name="Group 61">
              <a:extLst>
                <a:ext uri="{FF2B5EF4-FFF2-40B4-BE49-F238E27FC236}">
                  <a16:creationId xmlns:a16="http://schemas.microsoft.com/office/drawing/2014/main" id="{5EAF67C8-EE67-BE7B-BEA8-6F1B97D7E5BA}"/>
                </a:ext>
              </a:extLst>
            </p:cNvPr>
            <p:cNvGrpSpPr/>
            <p:nvPr/>
          </p:nvGrpSpPr>
          <p:grpSpPr>
            <a:xfrm>
              <a:off x="6008257" y="3429000"/>
              <a:ext cx="4991449" cy="3050709"/>
              <a:chOff x="6008258" y="3429000"/>
              <a:chExt cx="4991449" cy="3050709"/>
            </a:xfrm>
          </p:grpSpPr>
          <p:sp>
            <p:nvSpPr>
              <p:cNvPr id="11" name="Rectangle 10">
                <a:extLst>
                  <a:ext uri="{FF2B5EF4-FFF2-40B4-BE49-F238E27FC236}">
                    <a16:creationId xmlns:a16="http://schemas.microsoft.com/office/drawing/2014/main" id="{E6664D34-63C4-F463-E9E0-27BA9E13E49C}"/>
                  </a:ext>
                </a:extLst>
              </p:cNvPr>
              <p:cNvSpPr/>
              <p:nvPr/>
            </p:nvSpPr>
            <p:spPr>
              <a:xfrm>
                <a:off x="6041815" y="3607267"/>
                <a:ext cx="4930986" cy="838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CAFC44B-5993-81D4-3041-78BA0086AB8B}"/>
                  </a:ext>
                </a:extLst>
              </p:cNvPr>
              <p:cNvCxnSpPr/>
              <p:nvPr/>
            </p:nvCxnSpPr>
            <p:spPr>
              <a:xfrm>
                <a:off x="6008258" y="3674379"/>
                <a:ext cx="4991449"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65F0114B-C244-4CF8-539B-4E7E1B30776A}"/>
                  </a:ext>
                </a:extLst>
              </p:cNvPr>
              <p:cNvCxnSpPr/>
              <p:nvPr/>
            </p:nvCxnSpPr>
            <p:spPr>
              <a:xfrm>
                <a:off x="7256477" y="3451477"/>
                <a:ext cx="0" cy="3028232"/>
              </a:xfrm>
              <a:prstGeom prst="line">
                <a:avLst/>
              </a:prstGeom>
              <a:ln w="1905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5DBA0554-7483-D28F-47D2-C354444D1E99}"/>
                  </a:ext>
                </a:extLst>
              </p:cNvPr>
              <p:cNvCxnSpPr/>
              <p:nvPr/>
            </p:nvCxnSpPr>
            <p:spPr>
              <a:xfrm>
                <a:off x="8548382" y="3451477"/>
                <a:ext cx="0" cy="3005755"/>
              </a:xfrm>
              <a:prstGeom prst="line">
                <a:avLst/>
              </a:prstGeom>
              <a:ln w="19050"/>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FB23D15E-BB0F-6081-45C8-9988B3C847E5}"/>
                  </a:ext>
                </a:extLst>
              </p:cNvPr>
              <p:cNvCxnSpPr/>
              <p:nvPr/>
            </p:nvCxnSpPr>
            <p:spPr>
              <a:xfrm>
                <a:off x="9773174" y="3429000"/>
                <a:ext cx="0" cy="3028232"/>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93B604F9-ECE2-D889-81A9-19C8839C50C7}"/>
                  </a:ext>
                </a:extLst>
              </p:cNvPr>
              <p:cNvCxnSpPr/>
              <p:nvPr/>
            </p:nvCxnSpPr>
            <p:spPr>
              <a:xfrm>
                <a:off x="6008258" y="3875714"/>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66D33F2F-89D5-00FD-030C-67010295B159}"/>
                  </a:ext>
                </a:extLst>
              </p:cNvPr>
              <p:cNvCxnSpPr/>
              <p:nvPr/>
            </p:nvCxnSpPr>
            <p:spPr>
              <a:xfrm>
                <a:off x="6008258" y="4043494"/>
                <a:ext cx="4991449" cy="0"/>
              </a:xfrm>
              <a:prstGeom prst="line">
                <a:avLst/>
              </a:prstGeom>
              <a:ln w="190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5FD2BC08-EA98-A9DE-A239-F1EA67E31001}"/>
                  </a:ext>
                </a:extLst>
              </p:cNvPr>
              <p:cNvCxnSpPr/>
              <p:nvPr/>
            </p:nvCxnSpPr>
            <p:spPr>
              <a:xfrm>
                <a:off x="6008258" y="4219662"/>
                <a:ext cx="4991449" cy="0"/>
              </a:xfrm>
              <a:prstGeom prst="line">
                <a:avLst/>
              </a:prstGeom>
              <a:ln w="190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FAD14837-3C6A-A9EE-6C5D-7DEE0D7826F3}"/>
                  </a:ext>
                </a:extLst>
              </p:cNvPr>
              <p:cNvCxnSpPr/>
              <p:nvPr/>
            </p:nvCxnSpPr>
            <p:spPr>
              <a:xfrm>
                <a:off x="6008258" y="4387442"/>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D949864C-BE3F-FF46-0157-96C108613D85}"/>
                  </a:ext>
                </a:extLst>
              </p:cNvPr>
              <p:cNvCxnSpPr/>
              <p:nvPr/>
            </p:nvCxnSpPr>
            <p:spPr>
              <a:xfrm>
                <a:off x="6008258" y="4555222"/>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983886E0-800F-80AF-F4E4-000F809D17D6}"/>
                  </a:ext>
                </a:extLst>
              </p:cNvPr>
              <p:cNvCxnSpPr/>
              <p:nvPr/>
            </p:nvCxnSpPr>
            <p:spPr>
              <a:xfrm>
                <a:off x="6008258" y="4899171"/>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1A5B233E-805E-91DD-7B4A-B78DEA3769A4}"/>
                  </a:ext>
                </a:extLst>
              </p:cNvPr>
              <p:cNvCxnSpPr/>
              <p:nvPr/>
            </p:nvCxnSpPr>
            <p:spPr>
              <a:xfrm>
                <a:off x="6008258" y="4731391"/>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86C6DD0D-40F6-0314-9C48-BE2337BB0556}"/>
                  </a:ext>
                </a:extLst>
              </p:cNvPr>
              <p:cNvCxnSpPr/>
              <p:nvPr/>
            </p:nvCxnSpPr>
            <p:spPr>
              <a:xfrm>
                <a:off x="6008258" y="5075339"/>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05703E0C-DDB1-C24E-4519-0B52C2E633C2}"/>
                  </a:ext>
                </a:extLst>
              </p:cNvPr>
              <p:cNvCxnSpPr/>
              <p:nvPr/>
            </p:nvCxnSpPr>
            <p:spPr>
              <a:xfrm>
                <a:off x="6008258" y="5251508"/>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59A57A60-A6A5-C79B-CB63-8532E6F5809E}"/>
                  </a:ext>
                </a:extLst>
              </p:cNvPr>
              <p:cNvCxnSpPr/>
              <p:nvPr/>
            </p:nvCxnSpPr>
            <p:spPr>
              <a:xfrm>
                <a:off x="6008258" y="5410899"/>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D718A274-0BD4-5107-A7D1-BC70F9025B3E}"/>
                  </a:ext>
                </a:extLst>
              </p:cNvPr>
              <p:cNvCxnSpPr/>
              <p:nvPr/>
            </p:nvCxnSpPr>
            <p:spPr>
              <a:xfrm>
                <a:off x="6008258" y="5587068"/>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F062C97B-BF4B-F590-D27D-4325FFF5293A}"/>
                  </a:ext>
                </a:extLst>
              </p:cNvPr>
              <p:cNvCxnSpPr/>
              <p:nvPr/>
            </p:nvCxnSpPr>
            <p:spPr>
              <a:xfrm>
                <a:off x="6008258" y="5754848"/>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08580944-59C1-C439-B90F-F70C22938DAD}"/>
                  </a:ext>
                </a:extLst>
              </p:cNvPr>
              <p:cNvCxnSpPr/>
              <p:nvPr/>
            </p:nvCxnSpPr>
            <p:spPr>
              <a:xfrm>
                <a:off x="6008258" y="5922628"/>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C0101380-0C86-20BF-3B36-B0B88CFEE98F}"/>
                  </a:ext>
                </a:extLst>
              </p:cNvPr>
              <p:cNvCxnSpPr/>
              <p:nvPr/>
            </p:nvCxnSpPr>
            <p:spPr>
              <a:xfrm>
                <a:off x="6008258" y="6098796"/>
                <a:ext cx="499144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338CC55A-B01A-4F01-DEA4-5EEF2A3E5874}"/>
                  </a:ext>
                </a:extLst>
              </p:cNvPr>
              <p:cNvCxnSpPr/>
              <p:nvPr/>
            </p:nvCxnSpPr>
            <p:spPr>
              <a:xfrm>
                <a:off x="6008258" y="6274965"/>
                <a:ext cx="4991449" cy="0"/>
              </a:xfrm>
              <a:prstGeom prst="line">
                <a:avLst/>
              </a:prstGeom>
              <a:ln w="19050"/>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3591419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13</a:t>
            </a:fld>
            <a:endParaRPr lang="en-US">
              <a:solidFill>
                <a:prstClr val="black"/>
              </a:solidFill>
            </a:endParaRPr>
          </a:p>
        </p:txBody>
      </p:sp>
      <p:sp>
        <p:nvSpPr>
          <p:cNvPr id="8" name="Title 1"/>
          <p:cNvSpPr txBox="1">
            <a:spLocks/>
          </p:cNvSpPr>
          <p:nvPr/>
        </p:nvSpPr>
        <p:spPr>
          <a:xfrm>
            <a:off x="2" y="688122"/>
            <a:ext cx="12191998" cy="654957"/>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Intelligent Change Detection ML Model (Model Selection &amp; Feature Extraction):</a:t>
            </a:r>
          </a:p>
        </p:txBody>
      </p:sp>
      <p:sp>
        <p:nvSpPr>
          <p:cNvPr id="9" name="Content Placeholder 2"/>
          <p:cNvSpPr txBox="1">
            <a:spLocks/>
          </p:cNvSpPr>
          <p:nvPr/>
        </p:nvSpPr>
        <p:spPr>
          <a:xfrm>
            <a:off x="257174" y="1416867"/>
            <a:ext cx="11392282" cy="51337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Machine Learning Algorithms Considered</a:t>
            </a:r>
          </a:p>
          <a:p>
            <a:pPr lvl="1">
              <a:lnSpc>
                <a:spcPct val="150000"/>
              </a:lnSpc>
              <a:buFont typeface="Wingdings" panose="05000000000000000000" pitchFamily="2" charset="2"/>
              <a:buChar char="q"/>
            </a:pPr>
            <a:r>
              <a:rPr lang="en-US" sz="1600" dirty="0">
                <a:latin typeface="Times New Roman" panose="02020603050405020304" pitchFamily="18" charset="0"/>
                <a:cs typeface="Times New Roman" panose="02020603050405020304" pitchFamily="18" charset="0"/>
              </a:rPr>
              <a:t>Neural Networks</a:t>
            </a:r>
          </a:p>
          <a:p>
            <a:pPr lvl="1">
              <a:buFont typeface="Wingdings" panose="05000000000000000000" pitchFamily="2" charset="2"/>
              <a:buChar char="q"/>
            </a:pPr>
            <a:r>
              <a:rPr lang="en-US" sz="1600" dirty="0">
                <a:latin typeface="Times New Roman" panose="02020603050405020304" pitchFamily="18" charset="0"/>
                <a:cs typeface="Times New Roman" panose="02020603050405020304" pitchFamily="18" charset="0"/>
              </a:rPr>
              <a:t>Ensemble Methods</a:t>
            </a:r>
          </a:p>
          <a:p>
            <a:pPr lvl="1">
              <a:buFont typeface="Wingdings" panose="05000000000000000000" pitchFamily="2" charset="2"/>
              <a:buChar char="q"/>
            </a:pPr>
            <a:r>
              <a:rPr lang="en-US" sz="1600" dirty="0">
                <a:latin typeface="Times New Roman" panose="02020603050405020304" pitchFamily="18" charset="0"/>
                <a:cs typeface="Times New Roman" panose="02020603050405020304" pitchFamily="18" charset="0"/>
              </a:rPr>
              <a:t>K-Nearest Neighbor</a:t>
            </a:r>
          </a:p>
          <a:p>
            <a:pPr lvl="1">
              <a:buFont typeface="Wingdings" panose="05000000000000000000" pitchFamily="2" charset="2"/>
              <a:buChar char="q"/>
            </a:pPr>
            <a:endParaRPr lang="en-US"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Feature Extraction to Improve Model Accuracy</a:t>
            </a:r>
          </a:p>
          <a:p>
            <a:pPr lvl="1">
              <a:lnSpc>
                <a:spcPct val="15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Altitude</a:t>
            </a:r>
          </a:p>
          <a:p>
            <a:pPr lvl="1">
              <a:lnSpc>
                <a:spcPct val="10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Heading</a:t>
            </a:r>
          </a:p>
          <a:p>
            <a:pPr lvl="1">
              <a:lnSpc>
                <a:spcPct val="10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Ground Speed</a:t>
            </a:r>
          </a:p>
          <a:p>
            <a:pPr lvl="1">
              <a:lnSpc>
                <a:spcPct val="10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Vertical Speed</a:t>
            </a:r>
          </a:p>
          <a:p>
            <a:pPr lvl="1">
              <a:lnSpc>
                <a:spcPct val="10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Pitch</a:t>
            </a:r>
          </a:p>
          <a:p>
            <a:pPr lvl="1">
              <a:lnSpc>
                <a:spcPct val="10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Roll</a:t>
            </a:r>
          </a:p>
          <a:p>
            <a:pPr lvl="1">
              <a:lnSpc>
                <a:spcPct val="10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Battery Percentage</a:t>
            </a: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1198753"/>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10" name="Footer Placeholder 4">
            <a:extLst>
              <a:ext uri="{FF2B5EF4-FFF2-40B4-BE49-F238E27FC236}">
                <a16:creationId xmlns:a16="http://schemas.microsoft.com/office/drawing/2014/main" id="{A48FC80C-4C83-6B7A-A570-D44EA4114D7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grpSp>
        <p:nvGrpSpPr>
          <p:cNvPr id="25" name="Group 24">
            <a:extLst>
              <a:ext uri="{FF2B5EF4-FFF2-40B4-BE49-F238E27FC236}">
                <a16:creationId xmlns:a16="http://schemas.microsoft.com/office/drawing/2014/main" id="{403C3293-0767-3D4E-90C2-B5687A704C69}"/>
              </a:ext>
            </a:extLst>
          </p:cNvPr>
          <p:cNvGrpSpPr/>
          <p:nvPr/>
        </p:nvGrpSpPr>
        <p:grpSpPr>
          <a:xfrm>
            <a:off x="6216242" y="2114026"/>
            <a:ext cx="5433214" cy="2850037"/>
            <a:chOff x="6216242" y="1853710"/>
            <a:chExt cx="5433214" cy="2942573"/>
          </a:xfrm>
        </p:grpSpPr>
        <p:grpSp>
          <p:nvGrpSpPr>
            <p:cNvPr id="20" name="Group 19">
              <a:extLst>
                <a:ext uri="{FF2B5EF4-FFF2-40B4-BE49-F238E27FC236}">
                  <a16:creationId xmlns:a16="http://schemas.microsoft.com/office/drawing/2014/main" id="{51D78C09-9D96-56B9-BDD6-18A3B91D4F43}"/>
                </a:ext>
              </a:extLst>
            </p:cNvPr>
            <p:cNvGrpSpPr/>
            <p:nvPr/>
          </p:nvGrpSpPr>
          <p:grpSpPr>
            <a:xfrm>
              <a:off x="6216242" y="1853710"/>
              <a:ext cx="5433214" cy="2942573"/>
              <a:chOff x="6635318" y="1677798"/>
              <a:chExt cx="3959977" cy="2290195"/>
            </a:xfrm>
          </p:grpSpPr>
          <p:sp>
            <p:nvSpPr>
              <p:cNvPr id="16" name="Rectangle: Rounded Corners 15">
                <a:extLst>
                  <a:ext uri="{FF2B5EF4-FFF2-40B4-BE49-F238E27FC236}">
                    <a16:creationId xmlns:a16="http://schemas.microsoft.com/office/drawing/2014/main" id="{039FE3F2-6585-41E4-7EC9-EDC66C2DA706}"/>
                  </a:ext>
                </a:extLst>
              </p:cNvPr>
              <p:cNvSpPr/>
              <p:nvPr/>
            </p:nvSpPr>
            <p:spPr>
              <a:xfrm>
                <a:off x="6677637" y="1677798"/>
                <a:ext cx="3917658" cy="2290195"/>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Diagram&#10;&#10;Description automatically generated">
                <a:extLst>
                  <a:ext uri="{FF2B5EF4-FFF2-40B4-BE49-F238E27FC236}">
                    <a16:creationId xmlns:a16="http://schemas.microsoft.com/office/drawing/2014/main" id="{98D7230D-C46E-DDA9-068D-2A8C4B03B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5318" y="1765036"/>
                <a:ext cx="2005804" cy="1254539"/>
              </a:xfrm>
              <a:prstGeom prst="rect">
                <a:avLst/>
              </a:prstGeom>
              <a:effectLst>
                <a:outerShdw blurRad="50800" dist="38100" dir="8100000" algn="tr" rotWithShape="0">
                  <a:prstClr val="black">
                    <a:alpha val="40000"/>
                  </a:prstClr>
                </a:outerShdw>
                <a:softEdge rad="317500"/>
              </a:effectLst>
            </p:spPr>
          </p:pic>
          <p:sp>
            <p:nvSpPr>
              <p:cNvPr id="17" name="TextBox 16">
                <a:extLst>
                  <a:ext uri="{FF2B5EF4-FFF2-40B4-BE49-F238E27FC236}">
                    <a16:creationId xmlns:a16="http://schemas.microsoft.com/office/drawing/2014/main" id="{DDD1984A-BB10-5807-A4A4-E13258B739C6}"/>
                  </a:ext>
                </a:extLst>
              </p:cNvPr>
              <p:cNvSpPr txBox="1"/>
              <p:nvPr/>
            </p:nvSpPr>
            <p:spPr>
              <a:xfrm>
                <a:off x="7306772" y="1783812"/>
                <a:ext cx="657346" cy="167679"/>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Neural Network</a:t>
                </a:r>
              </a:p>
            </p:txBody>
          </p:sp>
          <p:sp>
            <p:nvSpPr>
              <p:cNvPr id="18" name="TextBox 17">
                <a:extLst>
                  <a:ext uri="{FF2B5EF4-FFF2-40B4-BE49-F238E27FC236}">
                    <a16:creationId xmlns:a16="http://schemas.microsoft.com/office/drawing/2014/main" id="{F7ABCAAF-9CC4-C44F-6ED0-41755B5D2114}"/>
                  </a:ext>
                </a:extLst>
              </p:cNvPr>
              <p:cNvSpPr txBox="1"/>
              <p:nvPr/>
            </p:nvSpPr>
            <p:spPr>
              <a:xfrm>
                <a:off x="9306131" y="1772922"/>
                <a:ext cx="760892" cy="167679"/>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Ensemble Method</a:t>
                </a:r>
              </a:p>
            </p:txBody>
          </p:sp>
          <p:sp>
            <p:nvSpPr>
              <p:cNvPr id="19" name="TextBox 18">
                <a:extLst>
                  <a:ext uri="{FF2B5EF4-FFF2-40B4-BE49-F238E27FC236}">
                    <a16:creationId xmlns:a16="http://schemas.microsoft.com/office/drawing/2014/main" id="{F4599578-13C8-8770-D2E3-6CEB65B2143B}"/>
                  </a:ext>
                </a:extLst>
              </p:cNvPr>
              <p:cNvSpPr txBox="1"/>
              <p:nvPr/>
            </p:nvSpPr>
            <p:spPr>
              <a:xfrm>
                <a:off x="8413775" y="2881783"/>
                <a:ext cx="784874" cy="167679"/>
              </a:xfrm>
              <a:prstGeom prst="rect">
                <a:avLst/>
              </a:prstGeom>
              <a:noFill/>
            </p:spPr>
            <p:txBody>
              <a:bodyPr wrap="square" rtlCol="0">
                <a:spAutoFit/>
              </a:bodyPr>
              <a:lstStyle/>
              <a:p>
                <a:r>
                  <a:rPr lang="en-US" sz="800" b="1" dirty="0">
                    <a:latin typeface="Times New Roman" panose="02020603050405020304" pitchFamily="18" charset="0"/>
                    <a:cs typeface="Times New Roman" panose="02020603050405020304" pitchFamily="18" charset="0"/>
                  </a:rPr>
                  <a:t>K-Nearest Neighbor</a:t>
                </a:r>
              </a:p>
            </p:txBody>
          </p:sp>
        </p:grpSp>
        <p:pic>
          <p:nvPicPr>
            <p:cNvPr id="22" name="Picture 21" descr="Diagram, schematic&#10;&#10;Description automatically generated">
              <a:extLst>
                <a:ext uri="{FF2B5EF4-FFF2-40B4-BE49-F238E27FC236}">
                  <a16:creationId xmlns:a16="http://schemas.microsoft.com/office/drawing/2014/main" id="{C7FB95DD-9FBC-A8BA-B4AD-1EC05F21BD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57162" y="3499118"/>
              <a:ext cx="2010613" cy="1255027"/>
            </a:xfrm>
            <a:prstGeom prst="rect">
              <a:avLst/>
            </a:prstGeom>
            <a:effectLst>
              <a:softEdge rad="127000"/>
            </a:effectLst>
          </p:spPr>
        </p:pic>
        <p:pic>
          <p:nvPicPr>
            <p:cNvPr id="24" name="Picture 23" descr="A picture containing text, sky&#10;&#10;Description automatically generated">
              <a:extLst>
                <a:ext uri="{FF2B5EF4-FFF2-40B4-BE49-F238E27FC236}">
                  <a16:creationId xmlns:a16="http://schemas.microsoft.com/office/drawing/2014/main" id="{A0E973C8-F546-A0CF-0414-5E58423517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68709" y="2109728"/>
              <a:ext cx="2267915" cy="1245460"/>
            </a:xfrm>
            <a:prstGeom prst="rect">
              <a:avLst/>
            </a:prstGeom>
            <a:effectLst>
              <a:softEdge rad="127000"/>
            </a:effectLst>
          </p:spPr>
        </p:pic>
      </p:grpSp>
      <p:sp>
        <p:nvSpPr>
          <p:cNvPr id="26" name="Oval 25">
            <a:extLst>
              <a:ext uri="{FF2B5EF4-FFF2-40B4-BE49-F238E27FC236}">
                <a16:creationId xmlns:a16="http://schemas.microsoft.com/office/drawing/2014/main" id="{2FAEC6DB-E7E2-DD85-C969-877F23112E41}"/>
              </a:ext>
            </a:extLst>
          </p:cNvPr>
          <p:cNvSpPr/>
          <p:nvPr/>
        </p:nvSpPr>
        <p:spPr>
          <a:xfrm>
            <a:off x="6333028" y="2021490"/>
            <a:ext cx="5262319" cy="150854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961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14</a:t>
            </a:fld>
            <a:endParaRPr lang="en-US">
              <a:solidFill>
                <a:prstClr val="black"/>
              </a:solidFill>
            </a:endParaRPr>
          </a:p>
        </p:txBody>
      </p:sp>
      <p:sp>
        <p:nvSpPr>
          <p:cNvPr id="8" name="Title 1"/>
          <p:cNvSpPr txBox="1">
            <a:spLocks/>
          </p:cNvSpPr>
          <p:nvPr/>
        </p:nvSpPr>
        <p:spPr>
          <a:xfrm>
            <a:off x="1" y="470517"/>
            <a:ext cx="12191998" cy="654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Intelligent Change Detection ML Model (Test Results):</a:t>
            </a:r>
          </a:p>
        </p:txBody>
      </p:sp>
      <p:sp>
        <p:nvSpPr>
          <p:cNvPr id="9" name="Content Placeholder 2"/>
          <p:cNvSpPr txBox="1">
            <a:spLocks/>
          </p:cNvSpPr>
          <p:nvPr/>
        </p:nvSpPr>
        <p:spPr>
          <a:xfrm>
            <a:off x="-85154" y="2001549"/>
            <a:ext cx="5949058" cy="42734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 Supervised machine learning model test and         </a:t>
            </a:r>
          </a:p>
          <a:p>
            <a:pPr marL="0" indent="0">
              <a:spcBef>
                <a:spcPts val="0"/>
              </a:spcBef>
              <a:buNone/>
            </a:pPr>
            <a:r>
              <a:rPr lang="en-US" sz="2000" b="1" dirty="0">
                <a:latin typeface="Times New Roman" panose="02020603050405020304" pitchFamily="18" charset="0"/>
                <a:cs typeface="Times New Roman" panose="02020603050405020304" pitchFamily="18" charset="0"/>
              </a:rPr>
              <a:t>     evaluation conducted with MATLAB</a:t>
            </a:r>
          </a:p>
          <a:p>
            <a:pPr marL="0" indent="0">
              <a:buNone/>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 ICD Machine Learning model top performer: </a:t>
            </a:r>
          </a:p>
          <a:p>
            <a:pPr marL="0" indent="0">
              <a:spcBef>
                <a:spcPts val="0"/>
              </a:spcBef>
              <a:buNone/>
            </a:pP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RUSBoosted</a:t>
            </a:r>
            <a:r>
              <a:rPr lang="en-US" sz="2000" b="1" dirty="0">
                <a:latin typeface="Times New Roman" panose="02020603050405020304" pitchFamily="18" charset="0"/>
                <a:cs typeface="Times New Roman" panose="02020603050405020304" pitchFamily="18" charset="0"/>
              </a:rPr>
              <a:t> Tree</a:t>
            </a:r>
          </a:p>
          <a:p>
            <a:pPr marL="0" indent="0">
              <a:buNone/>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 Model parameters and input vectors fine </a:t>
            </a:r>
          </a:p>
          <a:p>
            <a:pPr marL="0" indent="0">
              <a:spcBef>
                <a:spcPts val="0"/>
              </a:spcBef>
              <a:buNone/>
            </a:pPr>
            <a:r>
              <a:rPr lang="en-US" sz="2000" b="1" dirty="0">
                <a:latin typeface="Times New Roman" panose="02020603050405020304" pitchFamily="18" charset="0"/>
                <a:cs typeface="Times New Roman" panose="02020603050405020304" pitchFamily="18" charset="0"/>
              </a:rPr>
              <a:t>     tuned with </a:t>
            </a:r>
            <a:r>
              <a:rPr lang="en-US" sz="2000" b="1" dirty="0" err="1">
                <a:latin typeface="Times New Roman" panose="02020603050405020304" pitchFamily="18" charset="0"/>
                <a:cs typeface="Times New Roman" panose="02020603050405020304" pitchFamily="18" charset="0"/>
              </a:rPr>
              <a:t>RUSBoosted</a:t>
            </a:r>
            <a:r>
              <a:rPr lang="en-US" sz="2000" b="1" dirty="0">
                <a:latin typeface="Times New Roman" panose="02020603050405020304" pitchFamily="18" charset="0"/>
                <a:cs typeface="Times New Roman" panose="02020603050405020304" pitchFamily="18" charset="0"/>
              </a:rPr>
              <a:t> Tree</a:t>
            </a:r>
          </a:p>
          <a:p>
            <a:pPr marL="0" indent="0">
              <a:buNone/>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 Accuracy of change blindness detection and   </a:t>
            </a:r>
          </a:p>
          <a:p>
            <a:pPr marL="0" indent="0">
              <a:spcBef>
                <a:spcPts val="0"/>
              </a:spcBef>
              <a:buNone/>
            </a:pPr>
            <a:r>
              <a:rPr lang="en-US" sz="2000" b="1" dirty="0">
                <a:latin typeface="Times New Roman" panose="02020603050405020304" pitchFamily="18" charset="0"/>
                <a:cs typeface="Times New Roman" panose="02020603050405020304" pitchFamily="18" charset="0"/>
              </a:rPr>
              <a:t>    missed relevant sUAS stated state data is: </a:t>
            </a:r>
            <a:r>
              <a:rPr lang="en-US" sz="2000" b="1" dirty="0">
                <a:solidFill>
                  <a:srgbClr val="FF0000"/>
                </a:solidFill>
                <a:highlight>
                  <a:srgbClr val="FFFF00"/>
                </a:highlight>
                <a:latin typeface="Times New Roman" panose="02020603050405020304" pitchFamily="18" charset="0"/>
                <a:cs typeface="Times New Roman" panose="02020603050405020304" pitchFamily="18" charset="0"/>
              </a:rPr>
              <a:t>87.55%</a:t>
            </a:r>
            <a:endParaRPr lang="en-US" sz="2200" b="1" dirty="0">
              <a:solidFill>
                <a:srgbClr val="FF0000"/>
              </a:solidFill>
              <a:highlight>
                <a:srgbClr val="FFFF00"/>
              </a:highlight>
              <a:latin typeface="Times New Roman" panose="02020603050405020304" pitchFamily="18"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10" name="Footer Placeholder 4">
            <a:extLst>
              <a:ext uri="{FF2B5EF4-FFF2-40B4-BE49-F238E27FC236}">
                <a16:creationId xmlns:a16="http://schemas.microsoft.com/office/drawing/2014/main" id="{A48FC80C-4C83-6B7A-A570-D44EA4114D7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grpSp>
        <p:nvGrpSpPr>
          <p:cNvPr id="7" name="Group 6">
            <a:extLst>
              <a:ext uri="{FF2B5EF4-FFF2-40B4-BE49-F238E27FC236}">
                <a16:creationId xmlns:a16="http://schemas.microsoft.com/office/drawing/2014/main" id="{0DA4AE50-0EF8-77B5-4EDE-A31EF2E0C5FF}"/>
              </a:ext>
            </a:extLst>
          </p:cNvPr>
          <p:cNvGrpSpPr/>
          <p:nvPr/>
        </p:nvGrpSpPr>
        <p:grpSpPr>
          <a:xfrm>
            <a:off x="5728417" y="1507913"/>
            <a:ext cx="6389346" cy="4826160"/>
            <a:chOff x="5728417" y="1492570"/>
            <a:chExt cx="6389346" cy="4792011"/>
          </a:xfrm>
        </p:grpSpPr>
        <p:pic>
          <p:nvPicPr>
            <p:cNvPr id="2" name="Picture 1" descr="Chart&#10;&#10;Description automatically generated">
              <a:extLst>
                <a:ext uri="{FF2B5EF4-FFF2-40B4-BE49-F238E27FC236}">
                  <a16:creationId xmlns:a16="http://schemas.microsoft.com/office/drawing/2014/main" id="{A684A377-B4EE-10C4-5F85-544324103A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8417" y="1492570"/>
              <a:ext cx="6389346" cy="4792011"/>
            </a:xfrm>
            <a:prstGeom prst="rect">
              <a:avLst/>
            </a:prstGeom>
            <a:ln>
              <a:noFill/>
            </a:ln>
            <a:effectLst>
              <a:outerShdw blurRad="190500" dist="228600" dir="2700000" algn="ctr">
                <a:srgbClr val="000000">
                  <a:alpha val="30000"/>
                </a:srgbClr>
              </a:outerShdw>
              <a:softEdge rad="63500"/>
            </a:effectLst>
            <a:scene3d>
              <a:camera prst="orthographicFront">
                <a:rot lat="0" lon="0" rev="0"/>
              </a:camera>
              <a:lightRig rig="glow" dir="t">
                <a:rot lat="0" lon="0" rev="4800000"/>
              </a:lightRig>
            </a:scene3d>
            <a:sp3d prstMaterial="matte">
              <a:bevelT w="127000" h="63500"/>
            </a:sp3d>
          </p:spPr>
        </p:pic>
        <p:sp>
          <p:nvSpPr>
            <p:cNvPr id="5" name="Rectangle 4">
              <a:extLst>
                <a:ext uri="{FF2B5EF4-FFF2-40B4-BE49-F238E27FC236}">
                  <a16:creationId xmlns:a16="http://schemas.microsoft.com/office/drawing/2014/main" id="{3A5DE3BF-BB93-3B78-6A57-A02812F65C09}"/>
                </a:ext>
              </a:extLst>
            </p:cNvPr>
            <p:cNvSpPr/>
            <p:nvPr/>
          </p:nvSpPr>
          <p:spPr>
            <a:xfrm>
              <a:off x="5728417" y="1621628"/>
              <a:ext cx="6389346" cy="4662953"/>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91792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DE1E0AB-E9F6-4997-A838-525E97D3B6BF}" type="datetime3">
              <a:rPr lang="en-US" smtClean="0">
                <a:solidFill>
                  <a:prstClr val="black"/>
                </a:solidFill>
              </a:rPr>
              <a:t>23 July 2024</a:t>
            </a:fld>
            <a:endParaRPr lang="en-US">
              <a:solidFill>
                <a:prstClr val="black"/>
              </a:solidFill>
            </a:endParaRPr>
          </a:p>
        </p:txBody>
      </p:sp>
      <p:sp>
        <p:nvSpPr>
          <p:cNvPr id="6" name="Slide Number Placeholder 5"/>
          <p:cNvSpPr>
            <a:spLocks noGrp="1"/>
          </p:cNvSpPr>
          <p:nvPr>
            <p:ph type="sldNum" sz="quarter" idx="12"/>
          </p:nvPr>
        </p:nvSpPr>
        <p:spPr/>
        <p:txBody>
          <a:bodyPr/>
          <a:lstStyle/>
          <a:p>
            <a:fld id="{AC515DFE-E6A4-4A79-AA4A-483A03AB2E21}" type="slidenum">
              <a:rPr lang="en-US" smtClean="0">
                <a:solidFill>
                  <a:prstClr val="black"/>
                </a:solidFill>
              </a:rPr>
              <a:pPr/>
              <a:t>15</a:t>
            </a:fld>
            <a:endParaRPr lang="en-US">
              <a:solidFill>
                <a:prstClr val="black"/>
              </a:solidFill>
            </a:endParaRPr>
          </a:p>
        </p:txBody>
      </p:sp>
      <p:sp>
        <p:nvSpPr>
          <p:cNvPr id="8" name="Title 1"/>
          <p:cNvSpPr txBox="1">
            <a:spLocks/>
          </p:cNvSpPr>
          <p:nvPr/>
        </p:nvSpPr>
        <p:spPr>
          <a:xfrm>
            <a:off x="1" y="470517"/>
            <a:ext cx="12191998" cy="6549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Helvetica" panose="020B0604020202020204" pitchFamily="34" charset="0"/>
                <a:ea typeface="+mj-ea"/>
                <a:cs typeface="Helvetica"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strike="noStrike" kern="1200" cap="none" spc="0" normalizeH="0" baseline="0" noProof="0" dirty="0">
                <a:ln>
                  <a:noFill/>
                </a:ln>
                <a:solidFill>
                  <a:schemeClr val="tx1"/>
                </a:solidFill>
                <a:effectLst/>
                <a:uLnTx/>
                <a:uFillTx/>
                <a:latin typeface="Times New Roman" panose="02020603050405020304" pitchFamily="18" charset="0"/>
                <a:cs typeface="Times New Roman" panose="02020603050405020304" pitchFamily="18" charset="0"/>
              </a:rPr>
              <a:t>Intelligent Change Detection Future Research Efforts:</a:t>
            </a:r>
          </a:p>
        </p:txBody>
      </p:sp>
      <p:sp>
        <p:nvSpPr>
          <p:cNvPr id="9" name="Content Placeholder 2"/>
          <p:cNvSpPr txBox="1">
            <a:spLocks/>
          </p:cNvSpPr>
          <p:nvPr/>
        </p:nvSpPr>
        <p:spPr>
          <a:xfrm>
            <a:off x="24140" y="1462826"/>
            <a:ext cx="7466218" cy="51337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Real-Time Streaming MPATH data ingestion into ICDS</a:t>
            </a:r>
          </a:p>
          <a:p>
            <a:pPr lvl="1">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Verify ICDS improved accuracy w/non-simulated data </a:t>
            </a:r>
          </a:p>
          <a:p>
            <a:pPr>
              <a:buFont typeface="Wingdings" panose="05000000000000000000" pitchFamily="2" charset="2"/>
              <a:buChar char="q"/>
            </a:pPr>
            <a:endParaRPr lang="en-US" sz="20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 Full ICDS Integration into the ROAM Lab</a:t>
            </a:r>
          </a:p>
          <a:p>
            <a:pPr>
              <a:buFont typeface="Wingdings" panose="05000000000000000000" pitchFamily="2" charset="2"/>
              <a:buChar char="q"/>
            </a:pPr>
            <a:endParaRPr lang="en-US" sz="20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 System footprint reduction</a:t>
            </a:r>
          </a:p>
          <a:p>
            <a:pPr lvl="1">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Verify non-intrusive portability of full ICDS </a:t>
            </a:r>
          </a:p>
          <a:p>
            <a:pPr>
              <a:buFont typeface="Wingdings" panose="05000000000000000000" pitchFamily="2" charset="2"/>
              <a:buChar char="q"/>
            </a:pPr>
            <a:endParaRPr lang="en-US" sz="20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 Human-In-The-Loop research study</a:t>
            </a:r>
          </a:p>
          <a:p>
            <a:pPr lvl="1">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Determine ICDS design correctness</a:t>
            </a:r>
          </a:p>
          <a:p>
            <a:pPr lvl="1">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Verify ICDS effectiveness at human-machine teaming</a:t>
            </a:r>
          </a:p>
          <a:p>
            <a:pPr lvl="1">
              <a:buFont typeface="Wingdings" panose="05000000000000000000" pitchFamily="2" charset="2"/>
              <a:buChar char="§"/>
            </a:pPr>
            <a:r>
              <a:rPr lang="en-US" sz="1800" dirty="0">
                <a:latin typeface="Times New Roman" panose="02020603050405020304" pitchFamily="18" charset="0"/>
                <a:cs typeface="Times New Roman" panose="02020603050405020304" pitchFamily="18" charset="0"/>
              </a:rPr>
              <a:t>Acquisition of human knowledge w/respect to missed data relevance</a:t>
            </a:r>
          </a:p>
        </p:txBody>
      </p:sp>
      <p:cxnSp>
        <p:nvCxnSpPr>
          <p:cNvPr id="3" name="Straight Connector 2">
            <a:extLst>
              <a:ext uri="{FF2B5EF4-FFF2-40B4-BE49-F238E27FC236}">
                <a16:creationId xmlns:a16="http://schemas.microsoft.com/office/drawing/2014/main" id="{4E445B68-BD6E-29DA-7575-09EE5CDA4D41}"/>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10" name="Footer Placeholder 4">
            <a:extLst>
              <a:ext uri="{FF2B5EF4-FFF2-40B4-BE49-F238E27FC236}">
                <a16:creationId xmlns:a16="http://schemas.microsoft.com/office/drawing/2014/main" id="{A48FC80C-4C83-6B7A-A570-D44EA4114D73}"/>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sp>
        <p:nvSpPr>
          <p:cNvPr id="7" name="Rectangle: Rounded Corners 6">
            <a:extLst>
              <a:ext uri="{FF2B5EF4-FFF2-40B4-BE49-F238E27FC236}">
                <a16:creationId xmlns:a16="http://schemas.microsoft.com/office/drawing/2014/main" id="{02045756-2913-32B5-B0AE-F1FAC4D0BC4F}"/>
              </a:ext>
            </a:extLst>
          </p:cNvPr>
          <p:cNvSpPr/>
          <p:nvPr/>
        </p:nvSpPr>
        <p:spPr>
          <a:xfrm>
            <a:off x="8168997" y="1136165"/>
            <a:ext cx="2489902" cy="1280970"/>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26074066-1A4C-50C2-6491-BBFCD607A653}"/>
              </a:ext>
            </a:extLst>
          </p:cNvPr>
          <p:cNvSpPr/>
          <p:nvPr/>
        </p:nvSpPr>
        <p:spPr>
          <a:xfrm>
            <a:off x="8168996" y="5315626"/>
            <a:ext cx="2489903" cy="1280970"/>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6" name="Picture 95" descr="Diagram&#10;&#10;Description automatically generated">
            <a:extLst>
              <a:ext uri="{FF2B5EF4-FFF2-40B4-BE49-F238E27FC236}">
                <a16:creationId xmlns:a16="http://schemas.microsoft.com/office/drawing/2014/main" id="{7CDE5875-E650-6D2F-3E96-BA13081B78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8996" y="2494026"/>
            <a:ext cx="2552214" cy="1339693"/>
          </a:xfrm>
          <a:prstGeom prst="rect">
            <a:avLst/>
          </a:prstGeom>
          <a:effectLst>
            <a:softEdge rad="63500"/>
          </a:effectLst>
        </p:spPr>
      </p:pic>
      <p:sp>
        <p:nvSpPr>
          <p:cNvPr id="99" name="Rectangle: Rounded Corners 98">
            <a:extLst>
              <a:ext uri="{FF2B5EF4-FFF2-40B4-BE49-F238E27FC236}">
                <a16:creationId xmlns:a16="http://schemas.microsoft.com/office/drawing/2014/main" id="{07C2131C-DCE5-B502-4EF6-20B9DA86F1C2}"/>
              </a:ext>
            </a:extLst>
          </p:cNvPr>
          <p:cNvSpPr/>
          <p:nvPr/>
        </p:nvSpPr>
        <p:spPr>
          <a:xfrm>
            <a:off x="8168997" y="3910611"/>
            <a:ext cx="2489902" cy="1286206"/>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285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9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83B6171-E50E-494B-95C5-FF5620344F3A}" type="datetime3">
              <a:rPr lang="en-US" smtClean="0"/>
              <a:t>23 July 2024</a:t>
            </a:fld>
            <a:endParaRPr lang="en-US"/>
          </a:p>
        </p:txBody>
      </p:sp>
      <p:sp>
        <p:nvSpPr>
          <p:cNvPr id="6" name="Slide Number Placeholder 5"/>
          <p:cNvSpPr>
            <a:spLocks noGrp="1"/>
          </p:cNvSpPr>
          <p:nvPr>
            <p:ph type="sldNum" sz="quarter" idx="12"/>
          </p:nvPr>
        </p:nvSpPr>
        <p:spPr/>
        <p:txBody>
          <a:bodyPr/>
          <a:lstStyle/>
          <a:p>
            <a:fld id="{AC515DFE-E6A4-4A79-AA4A-483A03AB2E21}" type="slidenum">
              <a:rPr lang="en-US" smtClean="0"/>
              <a:t>16</a:t>
            </a:fld>
            <a:endParaRPr lang="en-US"/>
          </a:p>
        </p:txBody>
      </p:sp>
      <p:sp>
        <p:nvSpPr>
          <p:cNvPr id="7" name="Title 1"/>
          <p:cNvSpPr>
            <a:spLocks noGrp="1"/>
          </p:cNvSpPr>
          <p:nvPr>
            <p:ph type="title"/>
          </p:nvPr>
        </p:nvSpPr>
        <p:spPr>
          <a:xfrm>
            <a:off x="4336365" y="284502"/>
            <a:ext cx="3519270" cy="992733"/>
          </a:xfrm>
        </p:spPr>
        <p:txBody>
          <a:bodyPr>
            <a:normAutofit/>
          </a:bodyPr>
          <a:lstStyle/>
          <a:p>
            <a:r>
              <a:rPr lang="en-US" sz="2800" b="1" dirty="0">
                <a:latin typeface="+mn-lt"/>
                <a:cs typeface="Arial" panose="020B0604020202020204" pitchFamily="34" charset="0"/>
              </a:rPr>
              <a:t>Questions/Comments:</a:t>
            </a:r>
          </a:p>
        </p:txBody>
      </p:sp>
      <p:cxnSp>
        <p:nvCxnSpPr>
          <p:cNvPr id="2" name="Straight Connector 1">
            <a:extLst>
              <a:ext uri="{FF2B5EF4-FFF2-40B4-BE49-F238E27FC236}">
                <a16:creationId xmlns:a16="http://schemas.microsoft.com/office/drawing/2014/main" id="{649FF878-21EB-1E6F-A800-9D0713671872}"/>
              </a:ext>
            </a:extLst>
          </p:cNvPr>
          <p:cNvCxnSpPr>
            <a:cxnSpLocks/>
          </p:cNvCxnSpPr>
          <p:nvPr/>
        </p:nvCxnSpPr>
        <p:spPr>
          <a:xfrm>
            <a:off x="2" y="966671"/>
            <a:ext cx="12191998" cy="0"/>
          </a:xfrm>
          <a:prstGeom prst="line">
            <a:avLst/>
          </a:prstGeom>
          <a:ln w="38100"/>
        </p:spPr>
        <p:style>
          <a:lnRef idx="3">
            <a:schemeClr val="dk1"/>
          </a:lnRef>
          <a:fillRef idx="0">
            <a:schemeClr val="dk1"/>
          </a:fillRef>
          <a:effectRef idx="2">
            <a:schemeClr val="dk1"/>
          </a:effectRef>
          <a:fontRef idx="minor">
            <a:schemeClr val="tx1"/>
          </a:fontRef>
        </p:style>
      </p:cxnSp>
      <p:sp>
        <p:nvSpPr>
          <p:cNvPr id="3" name="Footer Placeholder 4">
            <a:extLst>
              <a:ext uri="{FF2B5EF4-FFF2-40B4-BE49-F238E27FC236}">
                <a16:creationId xmlns:a16="http://schemas.microsoft.com/office/drawing/2014/main" id="{3728D614-AD43-18B8-2E9A-A61748BA59E1}"/>
              </a:ext>
            </a:extLst>
          </p:cNvPr>
          <p:cNvSpPr>
            <a:spLocks noGrp="1"/>
          </p:cNvSpPr>
          <p:nvPr>
            <p:ph type="ftr" sz="quarter" idx="11"/>
          </p:nvPr>
        </p:nvSpPr>
        <p:spPr>
          <a:xfrm>
            <a:off x="10730204" y="0"/>
            <a:ext cx="1461796" cy="365125"/>
          </a:xfrm>
        </p:spPr>
        <p:txBody>
          <a:bodyPr/>
          <a:lstStyle/>
          <a:p>
            <a:r>
              <a:rPr lang="en-US" b="1" dirty="0">
                <a:solidFill>
                  <a:prstClr val="black"/>
                </a:solidFill>
              </a:rPr>
              <a:t>AIAA Aviation 2024</a:t>
            </a:r>
          </a:p>
        </p:txBody>
      </p:sp>
      <p:pic>
        <p:nvPicPr>
          <p:cNvPr id="10" name="Picture 9" descr="MCj04238280000[1]">
            <a:extLst>
              <a:ext uri="{FF2B5EF4-FFF2-40B4-BE49-F238E27FC236}">
                <a16:creationId xmlns:a16="http://schemas.microsoft.com/office/drawing/2014/main" id="{A042A36A-78E2-F970-65E8-4D2E05A34A88}"/>
              </a:ext>
            </a:extLst>
          </p:cNvPr>
          <p:cNvPicPr>
            <a:picLocks noChangeAspect="1" noChangeArrowheads="1"/>
          </p:cNvPicPr>
          <p:nvPr/>
        </p:nvPicPr>
        <p:blipFill>
          <a:blip r:embed="rId2" cstate="print"/>
          <a:srcRect/>
          <a:stretch>
            <a:fillRect/>
          </a:stretch>
        </p:blipFill>
        <p:spPr bwMode="auto">
          <a:xfrm>
            <a:off x="4961988" y="2172749"/>
            <a:ext cx="2514600" cy="3038995"/>
          </a:xfrm>
          <a:prstGeom prst="rect">
            <a:avLst/>
          </a:prstGeom>
          <a:noFill/>
          <a:ln w="9525">
            <a:noFill/>
            <a:miter lim="800000"/>
            <a:headEnd/>
            <a:tailEnd/>
          </a:ln>
          <a:effectLst>
            <a:outerShdw blurRad="76200" dir="13500000" sy="23000" kx="1200000" algn="br" rotWithShape="0">
              <a:prstClr val="black">
                <a:alpha val="20000"/>
              </a:prstClr>
            </a:outerShdw>
          </a:effectLst>
        </p:spPr>
      </p:pic>
    </p:spTree>
    <p:extLst>
      <p:ext uri="{BB962C8B-B14F-4D97-AF65-F5344CB8AC3E}">
        <p14:creationId xmlns:p14="http://schemas.microsoft.com/office/powerpoint/2010/main" val="191006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PPT_Template</Template>
  <TotalTime>36654</TotalTime>
  <Words>1822</Words>
  <Application>Microsoft Office PowerPoint</Application>
  <PresentationFormat>Widescreen</PresentationFormat>
  <Paragraphs>329</Paragraphs>
  <Slides>16</Slides>
  <Notes>15</Notes>
  <HiddenSlides>0</HiddenSlides>
  <MMClips>2</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16</vt:i4>
      </vt:variant>
    </vt:vector>
  </HeadingPairs>
  <TitlesOfParts>
    <vt:vector size="27" baseType="lpstr">
      <vt:lpstr>Arial</vt:lpstr>
      <vt:lpstr>Calibri</vt:lpstr>
      <vt:lpstr>Calibri Light</vt:lpstr>
      <vt:lpstr>DM Sans</vt:lpstr>
      <vt:lpstr>Roboto</vt:lpstr>
      <vt:lpstr>Source Serif Pro</vt:lpstr>
      <vt:lpstr>Times New Roman</vt:lpstr>
      <vt:lpstr>Wingdings</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Manuel, Walter (LARC-D318)[UNIVERSITIES SPACE RESEARCH ASSOCIATION]</dc:creator>
  <cp:lastModifiedBy>Houston, Vincent E. (LARC-D318)</cp:lastModifiedBy>
  <cp:revision>401</cp:revision>
  <cp:lastPrinted>2019-06-03T13:10:11Z</cp:lastPrinted>
  <dcterms:created xsi:type="dcterms:W3CDTF">2018-05-23T11:37:46Z</dcterms:created>
  <dcterms:modified xsi:type="dcterms:W3CDTF">2024-07-23T14:18:20Z</dcterms:modified>
</cp:coreProperties>
</file>