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5"/>
  </p:sldMasterIdLst>
  <p:notesMasterIdLst>
    <p:notesMasterId r:id="rId13"/>
  </p:notesMasterIdLst>
  <p:handoutMasterIdLst>
    <p:handoutMasterId r:id="rId14"/>
  </p:handoutMasterIdLst>
  <p:sldIdLst>
    <p:sldId id="278" r:id="rId6"/>
    <p:sldId id="346" r:id="rId7"/>
    <p:sldId id="256" r:id="rId8"/>
    <p:sldId id="353" r:id="rId9"/>
    <p:sldId id="258" r:id="rId10"/>
    <p:sldId id="352" r:id="rId11"/>
    <p:sldId id="351" r:id="rId1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192" userDrawn="1">
          <p15:clr>
            <a:srgbClr val="A4A3A4"/>
          </p15:clr>
        </p15:guide>
        <p15:guide id="2" orient="horz" pos="430">
          <p15:clr>
            <a:srgbClr val="A4A3A4"/>
          </p15:clr>
        </p15:guide>
        <p15:guide id="3" orient="horz" pos="696" userDrawn="1">
          <p15:clr>
            <a:srgbClr val="A4A3A4"/>
          </p15:clr>
        </p15:guide>
        <p15:guide id="4" pos="7">
          <p15:clr>
            <a:srgbClr val="A4A3A4"/>
          </p15:clr>
        </p15:guide>
        <p15:guide id="5" pos="7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9900"/>
    <a:srgbClr val="ECECEC"/>
    <a:srgbClr val="F9F9F9"/>
    <a:srgbClr val="CFCFC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8" autoAdjust="0"/>
    <p:restoredTop sz="86096" autoAdjust="0"/>
  </p:normalViewPr>
  <p:slideViewPr>
    <p:cSldViewPr snapToGrid="0">
      <p:cViewPr varScale="1">
        <p:scale>
          <a:sx n="140" d="100"/>
          <a:sy n="140" d="100"/>
        </p:scale>
        <p:origin x="4932" y="102"/>
      </p:cViewPr>
      <p:guideLst>
        <p:guide orient="horz" pos="192"/>
        <p:guide orient="horz" pos="430"/>
        <p:guide orient="horz" pos="696"/>
        <p:guide pos="7"/>
        <p:guide pos="72"/>
      </p:guideLst>
    </p:cSldViewPr>
  </p:slideViewPr>
  <p:outlineViewPr>
    <p:cViewPr>
      <p:scale>
        <a:sx n="33" d="100"/>
        <a:sy n="33" d="100"/>
      </p:scale>
      <p:origin x="24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0" d="100"/>
          <a:sy n="80" d="100"/>
        </p:scale>
        <p:origin x="-222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3036038" cy="464184"/>
          </a:xfrm>
          <a:prstGeom prst="rect">
            <a:avLst/>
          </a:prstGeom>
          <a:noFill/>
          <a:ln w="9525">
            <a:noFill/>
            <a:miter lim="800000"/>
            <a:headEnd/>
            <a:tailEnd/>
          </a:ln>
          <a:effectLst/>
        </p:spPr>
        <p:txBody>
          <a:bodyPr vert="horz" wrap="square" lIns="93059" tIns="46529" rIns="93059" bIns="46529" numCol="1" anchor="t" anchorCtr="0" compatLnSpc="1">
            <a:prstTxWarp prst="textNoShape">
              <a:avLst/>
            </a:prstTxWarp>
          </a:bodyPr>
          <a:lstStyle>
            <a:lvl1pPr defTabSz="928491">
              <a:defRPr sz="1200">
                <a:latin typeface="Times New Roman" pitchFamily="18" charset="0"/>
              </a:defRPr>
            </a:lvl1pPr>
          </a:lstStyle>
          <a:p>
            <a:pPr>
              <a:defRPr/>
            </a:pPr>
            <a:endParaRPr lang="en-US"/>
          </a:p>
        </p:txBody>
      </p:sp>
      <p:sp>
        <p:nvSpPr>
          <p:cNvPr id="4099" name="Rectangle 1027"/>
          <p:cNvSpPr>
            <a:spLocks noGrp="1" noChangeArrowheads="1"/>
          </p:cNvSpPr>
          <p:nvPr>
            <p:ph type="dt" sz="quarter" idx="1"/>
          </p:nvPr>
        </p:nvSpPr>
        <p:spPr bwMode="auto">
          <a:xfrm>
            <a:off x="3974363" y="0"/>
            <a:ext cx="3036037" cy="464184"/>
          </a:xfrm>
          <a:prstGeom prst="rect">
            <a:avLst/>
          </a:prstGeom>
          <a:noFill/>
          <a:ln w="9525">
            <a:noFill/>
            <a:miter lim="800000"/>
            <a:headEnd/>
            <a:tailEnd/>
          </a:ln>
          <a:effectLst/>
        </p:spPr>
        <p:txBody>
          <a:bodyPr vert="horz" wrap="square" lIns="93059" tIns="46529" rIns="93059" bIns="46529" numCol="1" anchor="t" anchorCtr="0" compatLnSpc="1">
            <a:prstTxWarp prst="textNoShape">
              <a:avLst/>
            </a:prstTxWarp>
          </a:bodyPr>
          <a:lstStyle>
            <a:lvl1pPr algn="r" defTabSz="928491">
              <a:defRPr sz="1200">
                <a:latin typeface="Times New Roman" pitchFamily="18" charset="0"/>
              </a:defRPr>
            </a:lvl1pPr>
          </a:lstStyle>
          <a:p>
            <a:pPr>
              <a:defRPr/>
            </a:pPr>
            <a:fld id="{CD5B7D77-038D-4061-9D8D-B5C0B4E4FFB1}" type="datetime1">
              <a:rPr lang="en-US" smtClean="0"/>
              <a:t>7/22/2024</a:t>
            </a:fld>
            <a:endParaRPr lang="en-US"/>
          </a:p>
        </p:txBody>
      </p:sp>
      <p:sp>
        <p:nvSpPr>
          <p:cNvPr id="4100" name="Rectangle 1028"/>
          <p:cNvSpPr>
            <a:spLocks noGrp="1" noChangeArrowheads="1"/>
          </p:cNvSpPr>
          <p:nvPr>
            <p:ph type="ftr" sz="quarter" idx="2"/>
          </p:nvPr>
        </p:nvSpPr>
        <p:spPr bwMode="auto">
          <a:xfrm>
            <a:off x="0" y="8832216"/>
            <a:ext cx="3036038" cy="464184"/>
          </a:xfrm>
          <a:prstGeom prst="rect">
            <a:avLst/>
          </a:prstGeom>
          <a:noFill/>
          <a:ln w="9525">
            <a:noFill/>
            <a:miter lim="800000"/>
            <a:headEnd/>
            <a:tailEnd/>
          </a:ln>
          <a:effectLst/>
        </p:spPr>
        <p:txBody>
          <a:bodyPr vert="horz" wrap="square" lIns="93059" tIns="46529" rIns="93059" bIns="46529" numCol="1" anchor="b" anchorCtr="0" compatLnSpc="1">
            <a:prstTxWarp prst="textNoShape">
              <a:avLst/>
            </a:prstTxWarp>
          </a:bodyPr>
          <a:lstStyle>
            <a:lvl1pPr defTabSz="928491">
              <a:defRPr sz="1200">
                <a:latin typeface="Times New Roman" pitchFamily="18" charset="0"/>
              </a:defRPr>
            </a:lvl1pPr>
          </a:lstStyle>
          <a:p>
            <a:pPr>
              <a:defRPr/>
            </a:pPr>
            <a:endParaRPr lang="en-US"/>
          </a:p>
        </p:txBody>
      </p:sp>
      <p:sp>
        <p:nvSpPr>
          <p:cNvPr id="4101" name="Rectangle 1029"/>
          <p:cNvSpPr>
            <a:spLocks noGrp="1" noChangeArrowheads="1"/>
          </p:cNvSpPr>
          <p:nvPr>
            <p:ph type="sldNum" sz="quarter" idx="3"/>
          </p:nvPr>
        </p:nvSpPr>
        <p:spPr bwMode="auto">
          <a:xfrm>
            <a:off x="3974363" y="8832216"/>
            <a:ext cx="3036037" cy="464184"/>
          </a:xfrm>
          <a:prstGeom prst="rect">
            <a:avLst/>
          </a:prstGeom>
          <a:noFill/>
          <a:ln w="9525">
            <a:noFill/>
            <a:miter lim="800000"/>
            <a:headEnd/>
            <a:tailEnd/>
          </a:ln>
          <a:effectLst/>
        </p:spPr>
        <p:txBody>
          <a:bodyPr vert="horz" wrap="square" lIns="93059" tIns="46529" rIns="93059" bIns="46529" numCol="1" anchor="b" anchorCtr="0" compatLnSpc="1">
            <a:prstTxWarp prst="textNoShape">
              <a:avLst/>
            </a:prstTxWarp>
          </a:bodyPr>
          <a:lstStyle>
            <a:lvl1pPr algn="r" defTabSz="928491">
              <a:defRPr sz="1200">
                <a:latin typeface="Times New Roman" pitchFamily="18" charset="0"/>
              </a:defRPr>
            </a:lvl1pPr>
          </a:lstStyle>
          <a:p>
            <a:pPr>
              <a:defRPr/>
            </a:pPr>
            <a:fld id="{B85BACD1-1BB1-48F2-AE03-47DE3226006E}" type="slidenum">
              <a:rPr lang="en-US"/>
              <a:pPr>
                <a:defRPr/>
              </a:pPr>
              <a:t>‹#›</a:t>
            </a:fld>
            <a:endParaRPr lang="en-US"/>
          </a:p>
        </p:txBody>
      </p:sp>
    </p:spTree>
    <p:extLst>
      <p:ext uri="{BB962C8B-B14F-4D97-AF65-F5344CB8AC3E}">
        <p14:creationId xmlns:p14="http://schemas.microsoft.com/office/powerpoint/2010/main" val="69943634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5122"/>
          <p:cNvSpPr>
            <a:spLocks noGrp="1" noChangeArrowheads="1"/>
          </p:cNvSpPr>
          <p:nvPr>
            <p:ph type="hdr" sz="quarter"/>
          </p:nvPr>
        </p:nvSpPr>
        <p:spPr bwMode="auto">
          <a:xfrm>
            <a:off x="0" y="0"/>
            <a:ext cx="3037628" cy="464184"/>
          </a:xfrm>
          <a:prstGeom prst="rect">
            <a:avLst/>
          </a:prstGeom>
          <a:noFill/>
          <a:ln w="9525">
            <a:noFill/>
            <a:miter lim="800000"/>
            <a:headEnd/>
            <a:tailEnd/>
          </a:ln>
          <a:effectLst/>
        </p:spPr>
        <p:txBody>
          <a:bodyPr vert="horz" wrap="square" lIns="91543" tIns="45770" rIns="91543" bIns="45770" numCol="1" anchor="t" anchorCtr="0" compatLnSpc="1">
            <a:prstTxWarp prst="textNoShape">
              <a:avLst/>
            </a:prstTxWarp>
          </a:bodyPr>
          <a:lstStyle>
            <a:lvl1pPr defTabSz="914182">
              <a:defRPr sz="1200">
                <a:latin typeface="Times New Roman" pitchFamily="18" charset="0"/>
              </a:defRPr>
            </a:lvl1pPr>
          </a:lstStyle>
          <a:p>
            <a:pPr>
              <a:defRPr/>
            </a:pPr>
            <a:endParaRPr lang="en-US"/>
          </a:p>
        </p:txBody>
      </p:sp>
      <p:sp>
        <p:nvSpPr>
          <p:cNvPr id="26627" name="Rectangle 5123"/>
          <p:cNvSpPr>
            <a:spLocks noGrp="1" noChangeArrowheads="1"/>
          </p:cNvSpPr>
          <p:nvPr>
            <p:ph type="dt" idx="1"/>
          </p:nvPr>
        </p:nvSpPr>
        <p:spPr bwMode="auto">
          <a:xfrm>
            <a:off x="3971183" y="0"/>
            <a:ext cx="3037628" cy="464184"/>
          </a:xfrm>
          <a:prstGeom prst="rect">
            <a:avLst/>
          </a:prstGeom>
          <a:noFill/>
          <a:ln w="9525">
            <a:noFill/>
            <a:miter lim="800000"/>
            <a:headEnd/>
            <a:tailEnd/>
          </a:ln>
          <a:effectLst/>
        </p:spPr>
        <p:txBody>
          <a:bodyPr vert="horz" wrap="square" lIns="91543" tIns="45770" rIns="91543" bIns="45770" numCol="1" anchor="t" anchorCtr="0" compatLnSpc="1">
            <a:prstTxWarp prst="textNoShape">
              <a:avLst/>
            </a:prstTxWarp>
          </a:bodyPr>
          <a:lstStyle>
            <a:lvl1pPr algn="r" defTabSz="914182">
              <a:defRPr sz="1200">
                <a:latin typeface="Times New Roman" pitchFamily="18" charset="0"/>
              </a:defRPr>
            </a:lvl1pPr>
          </a:lstStyle>
          <a:p>
            <a:pPr>
              <a:defRPr/>
            </a:pPr>
            <a:fld id="{72731C2D-5E7C-4E73-B3A5-6D8096BB9E79}" type="datetime1">
              <a:rPr lang="en-US" smtClean="0"/>
              <a:t>7/22/2024</a:t>
            </a:fld>
            <a:endParaRPr lang="en-US"/>
          </a:p>
        </p:txBody>
      </p:sp>
      <p:sp>
        <p:nvSpPr>
          <p:cNvPr id="20484" name="Rectangle 5124"/>
          <p:cNvSpPr>
            <a:spLocks noGrp="1" noRot="1" noChangeAspect="1" noChangeArrowheads="1" noTextEdit="1"/>
          </p:cNvSpPr>
          <p:nvPr>
            <p:ph type="sldImg" idx="2"/>
          </p:nvPr>
        </p:nvSpPr>
        <p:spPr bwMode="auto">
          <a:xfrm>
            <a:off x="1182688" y="698500"/>
            <a:ext cx="4648200" cy="3486150"/>
          </a:xfrm>
          <a:prstGeom prst="rect">
            <a:avLst/>
          </a:prstGeom>
          <a:noFill/>
          <a:ln w="9525">
            <a:solidFill>
              <a:srgbClr val="000000"/>
            </a:solidFill>
            <a:miter lim="800000"/>
            <a:headEnd/>
            <a:tailEnd/>
          </a:ln>
        </p:spPr>
      </p:sp>
      <p:sp>
        <p:nvSpPr>
          <p:cNvPr id="26629" name="Rectangle 5125"/>
          <p:cNvSpPr>
            <a:spLocks noGrp="1" noChangeArrowheads="1"/>
          </p:cNvSpPr>
          <p:nvPr>
            <p:ph type="body" sz="quarter" idx="3"/>
          </p:nvPr>
        </p:nvSpPr>
        <p:spPr bwMode="auto">
          <a:xfrm>
            <a:off x="701359" y="4412929"/>
            <a:ext cx="5607684" cy="4185606"/>
          </a:xfrm>
          <a:prstGeom prst="rect">
            <a:avLst/>
          </a:prstGeom>
          <a:noFill/>
          <a:ln w="9525">
            <a:noFill/>
            <a:miter lim="800000"/>
            <a:headEnd/>
            <a:tailEnd/>
          </a:ln>
          <a:effectLst/>
        </p:spPr>
        <p:txBody>
          <a:bodyPr vert="horz" wrap="square" lIns="91543" tIns="45770" rIns="91543" bIns="4577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5126"/>
          <p:cNvSpPr>
            <a:spLocks noGrp="1" noChangeArrowheads="1"/>
          </p:cNvSpPr>
          <p:nvPr>
            <p:ph type="ftr" sz="quarter" idx="4"/>
          </p:nvPr>
        </p:nvSpPr>
        <p:spPr bwMode="auto">
          <a:xfrm>
            <a:off x="0" y="8830627"/>
            <a:ext cx="3037628" cy="464184"/>
          </a:xfrm>
          <a:prstGeom prst="rect">
            <a:avLst/>
          </a:prstGeom>
          <a:noFill/>
          <a:ln w="9525">
            <a:noFill/>
            <a:miter lim="800000"/>
            <a:headEnd/>
            <a:tailEnd/>
          </a:ln>
          <a:effectLst/>
        </p:spPr>
        <p:txBody>
          <a:bodyPr vert="horz" wrap="square" lIns="91543" tIns="45770" rIns="91543" bIns="45770" numCol="1" anchor="b" anchorCtr="0" compatLnSpc="1">
            <a:prstTxWarp prst="textNoShape">
              <a:avLst/>
            </a:prstTxWarp>
          </a:bodyPr>
          <a:lstStyle>
            <a:lvl1pPr defTabSz="914182">
              <a:defRPr sz="1200">
                <a:latin typeface="Times New Roman" pitchFamily="18" charset="0"/>
              </a:defRPr>
            </a:lvl1pPr>
          </a:lstStyle>
          <a:p>
            <a:pPr>
              <a:defRPr/>
            </a:pPr>
            <a:endParaRPr lang="en-US"/>
          </a:p>
        </p:txBody>
      </p:sp>
      <p:sp>
        <p:nvSpPr>
          <p:cNvPr id="26631" name="Rectangle 5127"/>
          <p:cNvSpPr>
            <a:spLocks noGrp="1" noChangeArrowheads="1"/>
          </p:cNvSpPr>
          <p:nvPr>
            <p:ph type="sldNum" sz="quarter" idx="5"/>
          </p:nvPr>
        </p:nvSpPr>
        <p:spPr bwMode="auto">
          <a:xfrm>
            <a:off x="3971183" y="8830627"/>
            <a:ext cx="3037628" cy="464184"/>
          </a:xfrm>
          <a:prstGeom prst="rect">
            <a:avLst/>
          </a:prstGeom>
          <a:noFill/>
          <a:ln w="9525">
            <a:noFill/>
            <a:miter lim="800000"/>
            <a:headEnd/>
            <a:tailEnd/>
          </a:ln>
          <a:effectLst/>
        </p:spPr>
        <p:txBody>
          <a:bodyPr vert="horz" wrap="square" lIns="91543" tIns="45770" rIns="91543" bIns="45770" numCol="1" anchor="b" anchorCtr="0" compatLnSpc="1">
            <a:prstTxWarp prst="textNoShape">
              <a:avLst/>
            </a:prstTxWarp>
          </a:bodyPr>
          <a:lstStyle>
            <a:lvl1pPr algn="r" defTabSz="914182">
              <a:defRPr sz="1200">
                <a:latin typeface="Times New Roman" pitchFamily="18" charset="0"/>
              </a:defRPr>
            </a:lvl1pPr>
          </a:lstStyle>
          <a:p>
            <a:pPr>
              <a:defRPr/>
            </a:pPr>
            <a:fld id="{2E528C49-EC17-4F55-90CA-DEE80B1735A0}" type="slidenum">
              <a:rPr lang="en-US"/>
              <a:pPr>
                <a:defRPr/>
              </a:pPr>
              <a:t>‹#›</a:t>
            </a:fld>
            <a:endParaRPr lang="en-US"/>
          </a:p>
        </p:txBody>
      </p:sp>
    </p:spTree>
    <p:extLst>
      <p:ext uri="{BB962C8B-B14F-4D97-AF65-F5344CB8AC3E}">
        <p14:creationId xmlns:p14="http://schemas.microsoft.com/office/powerpoint/2010/main" val="138882277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Rot="1" noChangeAspect="1" noChangeArrowheads="1" noTextEdit="1"/>
          </p:cNvSpPr>
          <p:nvPr>
            <p:ph type="sldImg"/>
          </p:nvPr>
        </p:nvSpPr>
        <p:spPr>
          <a:xfrm>
            <a:off x="1036638" y="547688"/>
            <a:ext cx="4945062" cy="3708400"/>
          </a:xfrm>
          <a:ln w="12700" cap="flat">
            <a:solidFill>
              <a:schemeClr val="tx1"/>
            </a:solidFill>
          </a:ln>
        </p:spPr>
      </p:sp>
      <p:sp>
        <p:nvSpPr>
          <p:cNvPr id="22533" name="Rectangle 3"/>
          <p:cNvSpPr>
            <a:spLocks noGrp="1" noChangeArrowheads="1"/>
          </p:cNvSpPr>
          <p:nvPr>
            <p:ph type="body" idx="1"/>
          </p:nvPr>
        </p:nvSpPr>
        <p:spPr>
          <a:xfrm>
            <a:off x="904927" y="4416108"/>
            <a:ext cx="5197366" cy="4198323"/>
          </a:xfrm>
          <a:noFill/>
          <a:ln/>
        </p:spPr>
        <p:txBody>
          <a:bodyPr lIns="87655" tIns="43060" rIns="87655" bIns="43060"/>
          <a:lstStyle/>
          <a:p>
            <a:pPr eaLnBrk="1" hangingPunct="1"/>
            <a:endParaRPr lang="en-GB" dirty="0"/>
          </a:p>
        </p:txBody>
      </p:sp>
      <p:sp>
        <p:nvSpPr>
          <p:cNvPr id="2" name="Slide Number Placeholder 1"/>
          <p:cNvSpPr>
            <a:spLocks noGrp="1"/>
          </p:cNvSpPr>
          <p:nvPr>
            <p:ph type="sldNum" sz="quarter" idx="10"/>
          </p:nvPr>
        </p:nvSpPr>
        <p:spPr/>
        <p:txBody>
          <a:bodyPr/>
          <a:lstStyle/>
          <a:p>
            <a:pPr>
              <a:defRPr/>
            </a:pPr>
            <a:fld id="{2E528C49-EC17-4F55-90CA-DEE80B1735A0}"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E528C49-EC17-4F55-90CA-DEE80B1735A0}" type="slidenum">
              <a:rPr lang="en-US" smtClean="0"/>
              <a:pPr>
                <a:defRPr/>
              </a:pPr>
              <a:t>2</a:t>
            </a:fld>
            <a:endParaRPr lang="en-US"/>
          </a:p>
        </p:txBody>
      </p:sp>
    </p:spTree>
    <p:extLst>
      <p:ext uri="{BB962C8B-B14F-4D97-AF65-F5344CB8AC3E}">
        <p14:creationId xmlns:p14="http://schemas.microsoft.com/office/powerpoint/2010/main" val="3023675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6705600" cy="792162"/>
          </a:xfrm>
          <a:prstGeom prst="rect">
            <a:avLst/>
          </a:prstGeom>
        </p:spPr>
        <p:txBody>
          <a:bodyPr/>
          <a:lstStyle>
            <a:lvl1pPr>
              <a:defRPr sz="2400"/>
            </a:lvl1pPr>
          </a:lstStyle>
          <a:p>
            <a:r>
              <a:rPr lang="en-US"/>
              <a:t>Click to edit Master title style</a:t>
            </a:r>
          </a:p>
        </p:txBody>
      </p:sp>
      <p:sp>
        <p:nvSpPr>
          <p:cNvPr id="3" name="Content Placeholder 2"/>
          <p:cNvSpPr>
            <a:spLocks noGrp="1"/>
          </p:cNvSpPr>
          <p:nvPr>
            <p:ph idx="1"/>
          </p:nvPr>
        </p:nvSpPr>
        <p:spPr>
          <a:xfrm>
            <a:off x="457200" y="1447800"/>
            <a:ext cx="8229600" cy="4953000"/>
          </a:xfrm>
        </p:spPr>
        <p:txBody>
          <a:bodyPr/>
          <a:lstStyle>
            <a:lvl1pPr>
              <a:defRPr sz="2000"/>
            </a:lvl1pPr>
            <a:lvl2pPr>
              <a:defRPr sz="1800"/>
            </a:lvl2pPr>
            <a:lvl3pPr>
              <a:defRPr sz="18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normAutofit/>
          </a:bodyPr>
          <a:lstStyle>
            <a:lvl1pPr algn="ctr">
              <a:defRPr sz="2400" b="0" cap="none" baseline="0"/>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t"/>
          <a:lstStyle>
            <a:lvl1pPr marL="0" indent="0" algn="ctr">
              <a:buNone/>
              <a:defRPr sz="4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66800" y="13855"/>
            <a:ext cx="6705600" cy="1143000"/>
          </a:xfrm>
          <a:prstGeom prst="rect">
            <a:avLst/>
          </a:prstGeom>
        </p:spPr>
        <p:txBody>
          <a:body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447800"/>
            <a:ext cx="82296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7596" name="Line 12"/>
          <p:cNvSpPr>
            <a:spLocks noChangeShapeType="1"/>
          </p:cNvSpPr>
          <p:nvPr/>
        </p:nvSpPr>
        <p:spPr bwMode="auto">
          <a:xfrm flipV="1">
            <a:off x="1412875" y="1119188"/>
            <a:ext cx="6326188" cy="1587"/>
          </a:xfrm>
          <a:prstGeom prst="line">
            <a:avLst/>
          </a:prstGeom>
          <a:noFill/>
          <a:ln w="47625" cmpd="thickThin">
            <a:solidFill>
              <a:schemeClr val="tx1"/>
            </a:solidFill>
            <a:round/>
            <a:headEnd type="none" w="sm" len="sm"/>
            <a:tailEnd type="none" w="sm" len="sm"/>
          </a:ln>
          <a:effectLst/>
        </p:spPr>
        <p:txBody>
          <a:bodyPr wrap="none" anchor="ctr"/>
          <a:lstStyle/>
          <a:p>
            <a:pPr>
              <a:defRPr/>
            </a:pPr>
            <a:endParaRPr lang="en-US">
              <a:latin typeface="Arial" charset="0"/>
            </a:endParaRPr>
          </a:p>
        </p:txBody>
      </p:sp>
      <p:sp>
        <p:nvSpPr>
          <p:cNvPr id="67602" name="Line 18"/>
          <p:cNvSpPr>
            <a:spLocks noChangeShapeType="1"/>
          </p:cNvSpPr>
          <p:nvPr/>
        </p:nvSpPr>
        <p:spPr bwMode="auto">
          <a:xfrm flipH="1">
            <a:off x="1023938" y="6593086"/>
            <a:ext cx="7888288" cy="0"/>
          </a:xfrm>
          <a:prstGeom prst="line">
            <a:avLst/>
          </a:prstGeom>
          <a:noFill/>
          <a:ln w="25400">
            <a:solidFill>
              <a:schemeClr val="tx1"/>
            </a:solidFill>
            <a:round/>
            <a:headEnd type="none" w="sm" len="sm"/>
            <a:tailEnd type="none" w="sm" len="sm"/>
          </a:ln>
          <a:effectLst/>
        </p:spPr>
        <p:txBody>
          <a:bodyPr wrap="none" anchor="ctr"/>
          <a:lstStyle/>
          <a:p>
            <a:pPr>
              <a:defRPr/>
            </a:pPr>
            <a:endParaRPr lang="en-US">
              <a:latin typeface="Arial" charset="0"/>
            </a:endParaRPr>
          </a:p>
        </p:txBody>
      </p:sp>
      <p:sp>
        <p:nvSpPr>
          <p:cNvPr id="67603" name="Rectangle 19"/>
          <p:cNvSpPr>
            <a:spLocks noChangeArrowheads="1"/>
          </p:cNvSpPr>
          <p:nvPr/>
        </p:nvSpPr>
        <p:spPr bwMode="auto">
          <a:xfrm>
            <a:off x="180109" y="6480373"/>
            <a:ext cx="841375" cy="225425"/>
          </a:xfrm>
          <a:prstGeom prst="rect">
            <a:avLst/>
          </a:prstGeom>
          <a:noFill/>
          <a:ln w="9525">
            <a:noFill/>
            <a:miter lim="800000"/>
            <a:headEnd/>
            <a:tailEnd/>
          </a:ln>
          <a:effectLst/>
        </p:spPr>
        <p:txBody>
          <a:bodyPr wrap="none" lIns="90488" tIns="44450" rIns="90488" bIns="44450">
            <a:spAutoFit/>
          </a:bodyPr>
          <a:lstStyle/>
          <a:p>
            <a:pPr eaLnBrk="0" hangingPunct="0">
              <a:defRPr/>
            </a:pPr>
            <a:r>
              <a:rPr lang="en-US" sz="900" b="1" dirty="0">
                <a:latin typeface="Arial" charset="0"/>
              </a:rPr>
              <a:t>Page No. </a:t>
            </a:r>
            <a:fld id="{C9E4821E-EEF2-4FDB-B137-BE3FEE3260C8}" type="slidenum">
              <a:rPr lang="en-US" sz="900" b="1">
                <a:latin typeface="Arial" charset="0"/>
              </a:rPr>
              <a:pPr eaLnBrk="0" hangingPunct="0">
                <a:defRPr/>
              </a:pPr>
              <a:t>‹#›</a:t>
            </a:fld>
            <a:endParaRPr lang="en-US" sz="900" b="1" dirty="0">
              <a:latin typeface="Arial" charset="0"/>
            </a:endParaRPr>
          </a:p>
        </p:txBody>
      </p:sp>
      <p:sp>
        <p:nvSpPr>
          <p:cNvPr id="9" name="Rectangle 20"/>
          <p:cNvSpPr>
            <a:spLocks noChangeArrowheads="1"/>
          </p:cNvSpPr>
          <p:nvPr/>
        </p:nvSpPr>
        <p:spPr bwMode="auto">
          <a:xfrm>
            <a:off x="3111702" y="6568066"/>
            <a:ext cx="2918986" cy="335989"/>
          </a:xfrm>
          <a:prstGeom prst="rect">
            <a:avLst/>
          </a:prstGeom>
          <a:noFill/>
          <a:ln w="9525">
            <a:noFill/>
            <a:miter lim="800000"/>
            <a:headEnd/>
            <a:tailEnd/>
          </a:ln>
          <a:effectLst/>
        </p:spPr>
        <p:txBody>
          <a:bodyPr wrap="square" lIns="90488" tIns="44450" rIns="90488" bIns="44450">
            <a:spAutoFit/>
          </a:bodyPr>
          <a:lstStyle/>
          <a:p>
            <a:pPr algn="ctr" eaLnBrk="0" hangingPunct="0">
              <a:tabLst>
                <a:tab pos="8912225" algn="r"/>
              </a:tabLst>
              <a:defRPr/>
            </a:pPr>
            <a:r>
              <a:rPr lang="en-US" sz="800" b="1" dirty="0">
                <a:latin typeface="Arial" charset="0"/>
              </a:rPr>
              <a:t>GOES-R</a:t>
            </a:r>
            <a:r>
              <a:rPr lang="en-US" sz="800" b="1" baseline="0" dirty="0">
                <a:latin typeface="Arial" charset="0"/>
              </a:rPr>
              <a:t> Field Campaign Workshop  </a:t>
            </a:r>
          </a:p>
          <a:p>
            <a:pPr algn="ctr" eaLnBrk="0" hangingPunct="0">
              <a:tabLst>
                <a:tab pos="8912225" algn="r"/>
              </a:tabLst>
              <a:defRPr/>
            </a:pPr>
            <a:r>
              <a:rPr lang="en-US" sz="800" b="1" baseline="0" dirty="0">
                <a:latin typeface="Arial" charset="0"/>
              </a:rPr>
              <a:t>8-9 April 2015, College Park, Maryland, U.S.A.</a:t>
            </a:r>
            <a:endParaRPr lang="en-US" sz="800" b="1" dirty="0">
              <a:latin typeface="Arial" charset="0"/>
            </a:endParaRPr>
          </a:p>
        </p:txBody>
      </p:sp>
      <p:sp>
        <p:nvSpPr>
          <p:cNvPr id="3" name="Title Placeholder 2"/>
          <p:cNvSpPr>
            <a:spLocks noGrp="1"/>
          </p:cNvSpPr>
          <p:nvPr>
            <p:ph type="title"/>
          </p:nvPr>
        </p:nvSpPr>
        <p:spPr>
          <a:xfrm>
            <a:off x="1066800" y="274638"/>
            <a:ext cx="6704851" cy="792162"/>
          </a:xfrm>
          <a:prstGeom prst="rect">
            <a:avLst/>
          </a:prstGeom>
        </p:spPr>
        <p:txBody>
          <a:bodyPr vert="horz" lIns="91440" tIns="45720" rIns="91440" bIns="45720" rtlCol="0" anchor="ctr">
            <a:normAutofit/>
          </a:bodyPr>
          <a:lstStyle/>
          <a:p>
            <a:r>
              <a:rPr lang="en-US"/>
              <a:t>Click to edit Master title style</a:t>
            </a:r>
          </a:p>
        </p:txBody>
      </p:sp>
      <p:pic>
        <p:nvPicPr>
          <p:cNvPr id="4"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72977" y="722711"/>
            <a:ext cx="810952" cy="408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7753006" y="6618295"/>
            <a:ext cx="1289135" cy="215444"/>
          </a:xfrm>
          <a:prstGeom prst="rect">
            <a:avLst/>
          </a:prstGeom>
          <a:noFill/>
        </p:spPr>
        <p:txBody>
          <a:bodyPr wrap="none" rtlCol="0">
            <a:spAutoFit/>
          </a:bodyPr>
          <a:lstStyle/>
          <a:p>
            <a:r>
              <a:rPr lang="en-US" sz="800" dirty="0"/>
              <a:t>Airborne</a:t>
            </a:r>
            <a:r>
              <a:rPr lang="en-US" sz="800" baseline="0" dirty="0"/>
              <a:t> GLM Simulator</a:t>
            </a:r>
            <a:endParaRPr lang="en-US" sz="800" dirty="0"/>
          </a:p>
        </p:txBody>
      </p:sp>
      <p:pic>
        <p:nvPicPr>
          <p:cNvPr id="14" name="Picture 24" descr="NASA_Logo.png"/>
          <p:cNvPicPr>
            <a:picLocks noChangeAspect="1"/>
          </p:cNvPicPr>
          <p:nvPr userDrawn="1"/>
        </p:nvPicPr>
        <p:blipFill>
          <a:blip r:embed="rId16"/>
          <a:srcRect/>
          <a:stretch>
            <a:fillRect/>
          </a:stretch>
        </p:blipFill>
        <p:spPr bwMode="auto">
          <a:xfrm>
            <a:off x="8072438" y="139700"/>
            <a:ext cx="542925" cy="457200"/>
          </a:xfrm>
          <a:prstGeom prst="rect">
            <a:avLst/>
          </a:prstGeom>
          <a:noFill/>
          <a:ln w="9525">
            <a:noFill/>
            <a:miter lim="800000"/>
            <a:headEnd/>
            <a:tailEnd/>
          </a:ln>
        </p:spPr>
      </p:pic>
      <p:pic>
        <p:nvPicPr>
          <p:cNvPr id="15" name="Picture 25" descr="NOAA_logo.png"/>
          <p:cNvPicPr>
            <a:picLocks noChangeAspect="1"/>
          </p:cNvPicPr>
          <p:nvPr userDrawn="1"/>
        </p:nvPicPr>
        <p:blipFill>
          <a:blip r:embed="rId17"/>
          <a:srcRect/>
          <a:stretch>
            <a:fillRect/>
          </a:stretch>
        </p:blipFill>
        <p:spPr bwMode="auto">
          <a:xfrm>
            <a:off x="8605838" y="139700"/>
            <a:ext cx="455612" cy="457200"/>
          </a:xfrm>
          <a:prstGeom prst="rect">
            <a:avLst/>
          </a:prstGeom>
          <a:noFill/>
          <a:ln w="9525">
            <a:noFill/>
            <a:miter lim="800000"/>
            <a:headEnd/>
            <a:tailEnd/>
          </a:ln>
        </p:spPr>
      </p:pic>
      <p:pic>
        <p:nvPicPr>
          <p:cNvPr id="16" name="Picture 21" descr="GOES-R_logo.png"/>
          <p:cNvPicPr>
            <a:picLocks noChangeAspect="1"/>
          </p:cNvPicPr>
          <p:nvPr userDrawn="1"/>
        </p:nvPicPr>
        <p:blipFill>
          <a:blip r:embed="rId18"/>
          <a:srcRect/>
          <a:stretch>
            <a:fillRect/>
          </a:stretch>
        </p:blipFill>
        <p:spPr bwMode="auto">
          <a:xfrm>
            <a:off x="143596" y="80325"/>
            <a:ext cx="914400" cy="5826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sldNum="0" hdr="0" ftr="0" dt="0"/>
  <p:txStyles>
    <p:titleStyle>
      <a:lvl1pPr algn="ctr" rtl="0" eaLnBrk="0" fontAlgn="base" hangingPunct="0">
        <a:spcBef>
          <a:spcPct val="0"/>
        </a:spcBef>
        <a:spcAft>
          <a:spcPct val="0"/>
        </a:spcAft>
        <a:defRPr sz="2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1800" i="1">
          <a:solidFill>
            <a:schemeClr val="tx1"/>
          </a:solidFill>
          <a:latin typeface="+mn-lt"/>
        </a:defRPr>
      </a:lvl3pPr>
      <a:lvl4pPr marL="1600200" indent="-228600" algn="l" rtl="0" eaLnBrk="0" fontAlgn="base" hangingPunct="0">
        <a:spcBef>
          <a:spcPct val="20000"/>
        </a:spcBef>
        <a:spcAft>
          <a:spcPct val="0"/>
        </a:spcAft>
        <a:buChar char="–"/>
        <a:defRPr sz="1800" i="1">
          <a:solidFill>
            <a:schemeClr val="tx1"/>
          </a:solidFill>
          <a:latin typeface="+mn-lt"/>
        </a:defRPr>
      </a:lvl4pPr>
      <a:lvl5pPr marL="2057400" indent="-228600" algn="l" rtl="0" eaLnBrk="0" fontAlgn="base" hangingPunct="0">
        <a:spcBef>
          <a:spcPct val="20000"/>
        </a:spcBef>
        <a:spcAft>
          <a:spcPct val="0"/>
        </a:spcAft>
        <a:buChar char="»"/>
        <a:defRPr sz="1800" i="1">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doi.org/10.1175/WAF-D-21-0003.1" TargetMode="External"/><Relationship Id="rId1" Type="http://schemas.openxmlformats.org/officeDocument/2006/relationships/slideLayout" Target="../slideLayouts/slideLayout4.xml"/><Relationship Id="rId4" Type="http://schemas.openxmlformats.org/officeDocument/2006/relationships/image" Target="../media/image12.tiff"/></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hyperlink" Target="https://doi.org/10.1029/2021JD034704"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mailto:gts0007@uah.edu" TargetMode="External"/><Relationship Id="rId3" Type="http://schemas.openxmlformats.org/officeDocument/2006/relationships/hyperlink" Target="mailto:dmach@nasa.gov" TargetMode="External"/><Relationship Id="rId7" Type="http://schemas.openxmlformats.org/officeDocument/2006/relationships/hyperlink" Target="mailto:slb0012@uah.edu" TargetMode="External"/><Relationship Id="rId2" Type="http://schemas.openxmlformats.org/officeDocument/2006/relationships/hyperlink" Target="mailto:christopher.j.schultz@nasa.gov" TargetMode="External"/><Relationship Id="rId1" Type="http://schemas.openxmlformats.org/officeDocument/2006/relationships/slideLayout" Target="../slideLayouts/slideLayout6.xml"/><Relationship Id="rId6" Type="http://schemas.openxmlformats.org/officeDocument/2006/relationships/hyperlink" Target="mailto:sebastian.harkema@nasa.gov" TargetMode="External"/><Relationship Id="rId5" Type="http://schemas.openxmlformats.org/officeDocument/2006/relationships/hyperlink" Target="mailto:timothy.j.lang@nasa.gov" TargetMode="External"/><Relationship Id="rId4" Type="http://schemas.openxmlformats.org/officeDocument/2006/relationships/hyperlink" Target="mailto:monte.bateman@nasa.gov"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69888" y="2452688"/>
            <a:ext cx="8491537" cy="363537"/>
          </a:xfrm>
          <a:prstGeom prst="rect">
            <a:avLst/>
          </a:prstGeom>
          <a:noFill/>
          <a:ln w="12700">
            <a:noFill/>
            <a:miter lim="800000"/>
            <a:headEnd/>
            <a:tailEnd/>
          </a:ln>
        </p:spPr>
        <p:txBody>
          <a:bodyPr lIns="90488" tIns="44450" rIns="90488" bIns="44450">
            <a:spAutoFit/>
          </a:bodyPr>
          <a:lstStyle/>
          <a:p>
            <a:pPr algn="ctr" eaLnBrk="0" hangingPunct="0"/>
            <a:endParaRPr lang="en-GB" b="1" i="1" dirty="0">
              <a:latin typeface="Arial Black" pitchFamily="34" charset="0"/>
              <a:cs typeface="Times New Roman" pitchFamily="18" charset="0"/>
            </a:endParaRPr>
          </a:p>
        </p:txBody>
      </p:sp>
      <p:sp>
        <p:nvSpPr>
          <p:cNvPr id="3075" name="Rectangle 3"/>
          <p:cNvSpPr>
            <a:spLocks noChangeArrowheads="1"/>
          </p:cNvSpPr>
          <p:nvPr/>
        </p:nvSpPr>
        <p:spPr bwMode="auto">
          <a:xfrm>
            <a:off x="477521" y="3023447"/>
            <a:ext cx="7447279" cy="1228294"/>
          </a:xfrm>
          <a:prstGeom prst="rect">
            <a:avLst/>
          </a:prstGeom>
          <a:noFill/>
          <a:ln w="12700">
            <a:noFill/>
            <a:miter lim="800000"/>
            <a:headEnd/>
            <a:tailEnd/>
          </a:ln>
        </p:spPr>
        <p:txBody>
          <a:bodyPr lIns="90488" tIns="44450" rIns="90488" bIns="44450" anchor="ctr"/>
          <a:lstStyle/>
          <a:p>
            <a:pPr algn="ctr">
              <a:lnSpc>
                <a:spcPct val="90000"/>
              </a:lnSpc>
            </a:pPr>
            <a:r>
              <a:rPr lang="en-US" sz="2000" i="1" dirty="0">
                <a:solidFill>
                  <a:schemeClr val="tx2"/>
                </a:solidFill>
              </a:rPr>
              <a:t>Presented by</a:t>
            </a:r>
          </a:p>
          <a:p>
            <a:pPr algn="ctr">
              <a:lnSpc>
                <a:spcPct val="90000"/>
              </a:lnSpc>
              <a:spcBef>
                <a:spcPts val="900"/>
              </a:spcBef>
            </a:pPr>
            <a:r>
              <a:rPr lang="en-US" sz="2800" b="1" dirty="0">
                <a:solidFill>
                  <a:srgbClr val="0000FF"/>
                </a:solidFill>
              </a:rPr>
              <a:t>Christopher J. Schultz</a:t>
            </a:r>
          </a:p>
          <a:p>
            <a:pPr algn="ctr">
              <a:lnSpc>
                <a:spcPct val="90000"/>
              </a:lnSpc>
              <a:spcBef>
                <a:spcPts val="900"/>
              </a:spcBef>
            </a:pPr>
            <a:r>
              <a:rPr lang="en-US" sz="2000" i="1" dirty="0">
                <a:solidFill>
                  <a:schemeClr val="tx2"/>
                </a:solidFill>
              </a:rPr>
              <a:t>NASA/Marshall Space Flight Center</a:t>
            </a:r>
          </a:p>
          <a:p>
            <a:pPr algn="ctr">
              <a:lnSpc>
                <a:spcPct val="90000"/>
              </a:lnSpc>
              <a:spcBef>
                <a:spcPts val="900"/>
              </a:spcBef>
            </a:pPr>
            <a:r>
              <a:rPr lang="en-US" sz="2000" i="1" dirty="0">
                <a:solidFill>
                  <a:schemeClr val="tx2"/>
                </a:solidFill>
              </a:rPr>
              <a:t>LIP Team:</a:t>
            </a:r>
          </a:p>
          <a:p>
            <a:pPr algn="ctr">
              <a:lnSpc>
                <a:spcPct val="90000"/>
              </a:lnSpc>
              <a:spcBef>
                <a:spcPts val="900"/>
              </a:spcBef>
            </a:pPr>
            <a:r>
              <a:rPr lang="en-US" sz="2000" i="1" dirty="0">
                <a:solidFill>
                  <a:srgbClr val="0000FF"/>
                </a:solidFill>
              </a:rPr>
              <a:t>Monte Bateman, Doug Mach, Timothy Lang, Sebastian Harkema, Mason Quick, Rich Blakeslee, Michael Stewart, Scott Podgorny, David Corridor</a:t>
            </a:r>
          </a:p>
        </p:txBody>
      </p:sp>
      <p:sp>
        <p:nvSpPr>
          <p:cNvPr id="3076" name="Rectangle 4"/>
          <p:cNvSpPr>
            <a:spLocks noChangeArrowheads="1"/>
          </p:cNvSpPr>
          <p:nvPr/>
        </p:nvSpPr>
        <p:spPr bwMode="auto">
          <a:xfrm>
            <a:off x="753007" y="4926638"/>
            <a:ext cx="7752818" cy="766877"/>
          </a:xfrm>
          <a:prstGeom prst="rect">
            <a:avLst/>
          </a:prstGeom>
          <a:noFill/>
          <a:ln w="9525">
            <a:noFill/>
            <a:miter lim="800000"/>
            <a:headEnd/>
            <a:tailEnd/>
          </a:ln>
        </p:spPr>
        <p:txBody>
          <a:bodyPr wrap="square" lIns="90488" tIns="44450" rIns="90488" bIns="44450">
            <a:spAutoFit/>
          </a:bodyPr>
          <a:lstStyle/>
          <a:p>
            <a:pPr algn="ctr" eaLnBrk="0" hangingPunct="0"/>
            <a:r>
              <a:rPr lang="en-US" sz="2400" dirty="0"/>
              <a:t>IMPACTS Science Team Meeting</a:t>
            </a:r>
            <a:endParaRPr lang="en-US" sz="2000" i="1" dirty="0"/>
          </a:p>
          <a:p>
            <a:pPr algn="ctr" eaLnBrk="0" hangingPunct="0">
              <a:spcBef>
                <a:spcPts val="0"/>
              </a:spcBef>
            </a:pPr>
            <a:r>
              <a:rPr lang="en-US" sz="2000" i="1" dirty="0"/>
              <a:t>July 2024</a:t>
            </a:r>
          </a:p>
        </p:txBody>
      </p:sp>
      <p:sp>
        <p:nvSpPr>
          <p:cNvPr id="3078" name="Rectangle 6"/>
          <p:cNvSpPr>
            <a:spLocks noChangeArrowheads="1"/>
          </p:cNvSpPr>
          <p:nvPr/>
        </p:nvSpPr>
        <p:spPr bwMode="auto">
          <a:xfrm>
            <a:off x="7535863" y="5487988"/>
            <a:ext cx="1377950" cy="457200"/>
          </a:xfrm>
          <a:prstGeom prst="rect">
            <a:avLst/>
          </a:prstGeom>
          <a:noFill/>
          <a:ln w="9525">
            <a:noFill/>
            <a:miter lim="800000"/>
            <a:headEnd/>
            <a:tailEnd/>
          </a:ln>
        </p:spPr>
        <p:txBody>
          <a:bodyPr wrap="none" anchor="ctr"/>
          <a:lstStyle/>
          <a:p>
            <a:endParaRPr lang="en-US" dirty="0"/>
          </a:p>
        </p:txBody>
      </p:sp>
      <p:sp>
        <p:nvSpPr>
          <p:cNvPr id="3080" name="Rectangle 8"/>
          <p:cNvSpPr>
            <a:spLocks noChangeArrowheads="1"/>
          </p:cNvSpPr>
          <p:nvPr/>
        </p:nvSpPr>
        <p:spPr bwMode="auto">
          <a:xfrm>
            <a:off x="712832" y="131722"/>
            <a:ext cx="7792993" cy="2113744"/>
          </a:xfrm>
          <a:prstGeom prst="rect">
            <a:avLst/>
          </a:prstGeom>
          <a:noFill/>
          <a:ln w="9525">
            <a:noFill/>
            <a:miter lim="800000"/>
            <a:headEnd/>
            <a:tailEnd/>
          </a:ln>
        </p:spPr>
        <p:txBody>
          <a:bodyPr lIns="90488" tIns="44450" rIns="90488" bIns="44450" anchor="ctr"/>
          <a:lstStyle/>
          <a:p>
            <a:pPr algn="ctr" eaLnBrk="0" hangingPunct="0"/>
            <a:r>
              <a:rPr lang="en-US" sz="3200" b="1" dirty="0">
                <a:solidFill>
                  <a:srgbClr val="0000FF"/>
                </a:solidFill>
              </a:rPr>
              <a:t>The Lightning Instrument Package</a:t>
            </a:r>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634972" y="2588539"/>
            <a:ext cx="7880162" cy="369332"/>
          </a:xfrm>
          <a:prstGeom prst="rect">
            <a:avLst/>
          </a:prstGeom>
          <a:noFill/>
        </p:spPr>
        <p:txBody>
          <a:bodyPr wrap="square" rtlCol="0">
            <a:spAutoFit/>
          </a:bodyPr>
          <a:lstStyle/>
          <a:p>
            <a:endParaRPr lang="en-US" dirty="0"/>
          </a:p>
        </p:txBody>
      </p:sp>
      <p:sp>
        <p:nvSpPr>
          <p:cNvPr id="3" name="Title 2"/>
          <p:cNvSpPr>
            <a:spLocks noGrp="1"/>
          </p:cNvSpPr>
          <p:nvPr>
            <p:ph type="title"/>
          </p:nvPr>
        </p:nvSpPr>
        <p:spPr>
          <a:xfrm>
            <a:off x="1222253" y="273050"/>
            <a:ext cx="6705600" cy="806450"/>
          </a:xfrm>
        </p:spPr>
        <p:txBody>
          <a:bodyPr>
            <a:noAutofit/>
          </a:bodyPr>
          <a:lstStyle/>
          <a:p>
            <a:r>
              <a:rPr lang="en-US" sz="2800" dirty="0"/>
              <a:t>LIP Measurements</a:t>
            </a:r>
          </a:p>
        </p:txBody>
      </p:sp>
      <p:sp>
        <p:nvSpPr>
          <p:cNvPr id="7" name="Rectangle 4"/>
          <p:cNvSpPr txBox="1">
            <a:spLocks noChangeArrowheads="1"/>
          </p:cNvSpPr>
          <p:nvPr/>
        </p:nvSpPr>
        <p:spPr>
          <a:xfrm>
            <a:off x="11113" y="870673"/>
            <a:ext cx="7086600" cy="4845133"/>
          </a:xfrm>
          <a:prstGeom prst="rect">
            <a:avLst/>
          </a:prstGeom>
          <a:noFill/>
        </p:spPr>
        <p:txBody>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1800" i="1">
                <a:solidFill>
                  <a:schemeClr val="tx1"/>
                </a:solidFill>
                <a:latin typeface="+mn-lt"/>
              </a:defRPr>
            </a:lvl3pPr>
            <a:lvl4pPr marL="1600200" indent="-228600" algn="l" rtl="0" eaLnBrk="0" fontAlgn="base" hangingPunct="0">
              <a:spcBef>
                <a:spcPct val="20000"/>
              </a:spcBef>
              <a:spcAft>
                <a:spcPct val="0"/>
              </a:spcAft>
              <a:buChar char="–"/>
              <a:defRPr sz="1800" i="1">
                <a:solidFill>
                  <a:schemeClr val="tx1"/>
                </a:solidFill>
                <a:latin typeface="+mn-lt"/>
              </a:defRPr>
            </a:lvl4pPr>
            <a:lvl5pPr marL="2057400" indent="-228600" algn="l" rtl="0" eaLnBrk="0" fontAlgn="base" hangingPunct="0">
              <a:spcBef>
                <a:spcPct val="20000"/>
              </a:spcBef>
              <a:spcAft>
                <a:spcPct val="0"/>
              </a:spcAft>
              <a:buChar char="»"/>
              <a:defRPr sz="1800" i="1">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altLang="en-US" kern="0" dirty="0"/>
              <a:t>Instrumentation</a:t>
            </a:r>
          </a:p>
          <a:p>
            <a:pPr lvl="1"/>
            <a:r>
              <a:rPr lang="en-US" altLang="en-US" sz="1800" kern="0" dirty="0"/>
              <a:t>Electric Field Mills  (7)</a:t>
            </a:r>
          </a:p>
          <a:p>
            <a:r>
              <a:rPr lang="en-US" altLang="en-US" kern="0" dirty="0"/>
              <a:t>Measurements</a:t>
            </a:r>
          </a:p>
          <a:p>
            <a:pPr lvl="1"/>
            <a:r>
              <a:rPr lang="en-US" altLang="en-US" sz="1800" kern="0" dirty="0"/>
              <a:t>Vector components of the electric field  ( E</a:t>
            </a:r>
            <a:r>
              <a:rPr lang="en-US" altLang="en-US" sz="1800" kern="0" baseline="-25000" dirty="0"/>
              <a:t>x</a:t>
            </a:r>
            <a:r>
              <a:rPr lang="en-US" altLang="en-US" sz="1800" kern="0" dirty="0"/>
              <a:t> , E</a:t>
            </a:r>
            <a:r>
              <a:rPr lang="en-US" altLang="en-US" sz="1800" kern="0" baseline="-25000" dirty="0"/>
              <a:t>y </a:t>
            </a:r>
            <a:r>
              <a:rPr lang="en-US" altLang="en-US" sz="1800" kern="0" dirty="0"/>
              <a:t>, E</a:t>
            </a:r>
            <a:r>
              <a:rPr lang="en-US" altLang="en-US" sz="1800" kern="0" baseline="-25000" dirty="0"/>
              <a:t>z </a:t>
            </a:r>
            <a:r>
              <a:rPr lang="en-US" altLang="en-US" sz="1800" kern="0" dirty="0"/>
              <a:t>)</a:t>
            </a:r>
          </a:p>
          <a:p>
            <a:pPr lvl="1"/>
            <a:r>
              <a:rPr lang="en-US" altLang="en-US" sz="1800" kern="0" dirty="0"/>
              <a:t>Aircraft Charge</a:t>
            </a:r>
          </a:p>
          <a:p>
            <a:pPr lvl="1"/>
            <a:r>
              <a:rPr lang="en-US" altLang="en-US" sz="1800" kern="0" dirty="0"/>
              <a:t>Lightning statistics  ( identified from electric field changes )</a:t>
            </a:r>
          </a:p>
          <a:p>
            <a:pPr lvl="1"/>
            <a:r>
              <a:rPr lang="en-US" altLang="en-US" sz="1800" kern="0" dirty="0"/>
              <a:t>Storm electric currents  (derived result )</a:t>
            </a:r>
          </a:p>
          <a:p>
            <a:pPr lvl="1"/>
            <a:r>
              <a:rPr lang="en-US" altLang="en-US" sz="1800" kern="0" dirty="0"/>
              <a:t>Storm charge structure  (derived result )</a:t>
            </a:r>
          </a:p>
          <a:p>
            <a:r>
              <a:rPr lang="en-US" altLang="en-US" kern="0" dirty="0"/>
              <a:t>Measurement Range / Accuracy</a:t>
            </a:r>
          </a:p>
          <a:p>
            <a:pPr lvl="1"/>
            <a:r>
              <a:rPr lang="en-US" altLang="en-US" sz="1800" kern="0" dirty="0"/>
              <a:t>Electric Field :  few V/m  to  ten’s of  kV/m	10 - 20%</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921705" y="4538866"/>
            <a:ext cx="1494965" cy="2117502"/>
          </a:xfrm>
          <a:prstGeom prst="rect">
            <a:avLst/>
          </a:prstGeom>
        </p:spPr>
      </p:pic>
      <p:grpSp>
        <p:nvGrpSpPr>
          <p:cNvPr id="8" name="Group 7"/>
          <p:cNvGrpSpPr/>
          <p:nvPr/>
        </p:nvGrpSpPr>
        <p:grpSpPr>
          <a:xfrm>
            <a:off x="828066" y="4636228"/>
            <a:ext cx="5768340" cy="1922780"/>
            <a:chOff x="4399467" y="4656216"/>
            <a:chExt cx="5768340" cy="1922780"/>
          </a:xfrm>
        </p:grpSpPr>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9467" y="4656216"/>
              <a:ext cx="5768340" cy="1922780"/>
            </a:xfrm>
            <a:prstGeom prst="rect">
              <a:avLst/>
            </a:prstGeom>
          </p:spPr>
        </p:pic>
        <p:cxnSp>
          <p:nvCxnSpPr>
            <p:cNvPr id="10" name="Straight Arrow Connector 9"/>
            <p:cNvCxnSpPr/>
            <p:nvPr/>
          </p:nvCxnSpPr>
          <p:spPr>
            <a:xfrm flipV="1">
              <a:off x="7498080" y="5638618"/>
              <a:ext cx="215537" cy="58622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a:off x="8298075" y="4709160"/>
              <a:ext cx="238502" cy="4164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a:off x="6875992" y="4928155"/>
              <a:ext cx="347447" cy="39495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flipV="1">
              <a:off x="9093743" y="5532522"/>
              <a:ext cx="152452" cy="51477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pic>
        <p:nvPicPr>
          <p:cNvPr id="15" name="Picture 14">
            <a:extLst>
              <a:ext uri="{FF2B5EF4-FFF2-40B4-BE49-F238E27FC236}">
                <a16:creationId xmlns:a16="http://schemas.microsoft.com/office/drawing/2014/main" id="{7C10F538-7961-453E-933C-CBC0AB6404C7}"/>
              </a:ext>
            </a:extLst>
          </p:cNvPr>
          <p:cNvPicPr>
            <a:picLocks noChangeAspect="1"/>
          </p:cNvPicPr>
          <p:nvPr/>
        </p:nvPicPr>
        <p:blipFill rotWithShape="1">
          <a:blip r:embed="rId5">
            <a:extLst>
              <a:ext uri="{28A0092B-C50C-407E-A947-70E740481C1C}">
                <a14:useLocalDpi xmlns:a14="http://schemas.microsoft.com/office/drawing/2010/main" val="0"/>
              </a:ext>
            </a:extLst>
          </a:blip>
          <a:srcRect l="4604" t="20158" r="20158" b="5398"/>
          <a:stretch/>
        </p:blipFill>
        <p:spPr>
          <a:xfrm>
            <a:off x="6369627" y="103909"/>
            <a:ext cx="2691245" cy="2662857"/>
          </a:xfrm>
          <a:prstGeom prst="rect">
            <a:avLst/>
          </a:prstGeom>
        </p:spPr>
      </p:pic>
      <p:sp>
        <p:nvSpPr>
          <p:cNvPr id="16" name="TextBox 15">
            <a:extLst>
              <a:ext uri="{FF2B5EF4-FFF2-40B4-BE49-F238E27FC236}">
                <a16:creationId xmlns:a16="http://schemas.microsoft.com/office/drawing/2014/main" id="{1366D2D1-BFE4-498E-A901-540442A80959}"/>
              </a:ext>
            </a:extLst>
          </p:cNvPr>
          <p:cNvSpPr txBox="1"/>
          <p:nvPr/>
        </p:nvSpPr>
        <p:spPr>
          <a:xfrm>
            <a:off x="8515134" y="664746"/>
            <a:ext cx="680613" cy="369332"/>
          </a:xfrm>
          <a:prstGeom prst="rect">
            <a:avLst/>
          </a:prstGeom>
          <a:noFill/>
        </p:spPr>
        <p:txBody>
          <a:bodyPr wrap="square" rtlCol="0">
            <a:spAutoFit/>
          </a:bodyPr>
          <a:lstStyle/>
          <a:p>
            <a:r>
              <a:rPr lang="en-US" dirty="0"/>
              <a:t>NY</a:t>
            </a:r>
          </a:p>
        </p:txBody>
      </p:sp>
      <p:sp>
        <p:nvSpPr>
          <p:cNvPr id="17" name="TextBox 16">
            <a:extLst>
              <a:ext uri="{FF2B5EF4-FFF2-40B4-BE49-F238E27FC236}">
                <a16:creationId xmlns:a16="http://schemas.microsoft.com/office/drawing/2014/main" id="{FAAA9D84-12D6-47EC-9D5B-A2EC3D6905FA}"/>
              </a:ext>
            </a:extLst>
          </p:cNvPr>
          <p:cNvSpPr txBox="1"/>
          <p:nvPr/>
        </p:nvSpPr>
        <p:spPr>
          <a:xfrm>
            <a:off x="7468565" y="2264629"/>
            <a:ext cx="675717" cy="369332"/>
          </a:xfrm>
          <a:prstGeom prst="rect">
            <a:avLst/>
          </a:prstGeom>
          <a:noFill/>
        </p:spPr>
        <p:txBody>
          <a:bodyPr wrap="square" rtlCol="0">
            <a:spAutoFit/>
          </a:bodyPr>
          <a:lstStyle/>
          <a:p>
            <a:r>
              <a:rPr lang="en-US" dirty="0"/>
              <a:t>PA</a:t>
            </a:r>
          </a:p>
        </p:txBody>
      </p:sp>
      <p:sp>
        <p:nvSpPr>
          <p:cNvPr id="18" name="TextBox 17">
            <a:extLst>
              <a:ext uri="{FF2B5EF4-FFF2-40B4-BE49-F238E27FC236}">
                <a16:creationId xmlns:a16="http://schemas.microsoft.com/office/drawing/2014/main" id="{623BA906-4A75-4C72-930F-5ED854F3F268}"/>
              </a:ext>
            </a:extLst>
          </p:cNvPr>
          <p:cNvSpPr txBox="1"/>
          <p:nvPr/>
        </p:nvSpPr>
        <p:spPr>
          <a:xfrm>
            <a:off x="6770634" y="297577"/>
            <a:ext cx="1118150" cy="369332"/>
          </a:xfrm>
          <a:prstGeom prst="rect">
            <a:avLst/>
          </a:prstGeom>
          <a:noFill/>
        </p:spPr>
        <p:txBody>
          <a:bodyPr wrap="square" rtlCol="0">
            <a:spAutoFit/>
          </a:bodyPr>
          <a:lstStyle/>
          <a:p>
            <a:r>
              <a:rPr lang="en-US" dirty="0"/>
              <a:t>Canada</a:t>
            </a:r>
          </a:p>
        </p:txBody>
      </p:sp>
    </p:spTree>
    <p:extLst>
      <p:ext uri="{BB962C8B-B14F-4D97-AF65-F5344CB8AC3E}">
        <p14:creationId xmlns:p14="http://schemas.microsoft.com/office/powerpoint/2010/main" val="1390303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B1F4C5D-94E0-4F6E-A307-37E6582226DA}"/>
              </a:ext>
            </a:extLst>
          </p:cNvPr>
          <p:cNvSpPr/>
          <p:nvPr/>
        </p:nvSpPr>
        <p:spPr>
          <a:xfrm>
            <a:off x="4572574" y="684897"/>
            <a:ext cx="4451075" cy="3671011"/>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38E5A18-74A7-4C5C-B7A7-42907D6C2703}"/>
              </a:ext>
            </a:extLst>
          </p:cNvPr>
          <p:cNvSpPr/>
          <p:nvPr/>
        </p:nvSpPr>
        <p:spPr>
          <a:xfrm>
            <a:off x="114300" y="682625"/>
            <a:ext cx="4451075" cy="36710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605432" y="198584"/>
            <a:ext cx="7886700" cy="518012"/>
          </a:xfrm>
        </p:spPr>
        <p:txBody>
          <a:bodyPr>
            <a:normAutofit fontScale="90000"/>
          </a:bodyPr>
          <a:lstStyle/>
          <a:p>
            <a:pPr algn="ctr"/>
            <a:r>
              <a:rPr lang="en-US" sz="2800" dirty="0"/>
              <a:t>NASA/MSFC Airborne Electric Field Mill</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481" y="1092948"/>
            <a:ext cx="2756772" cy="3029485"/>
          </a:xfrm>
          <a:prstGeom prst="rect">
            <a:avLst/>
          </a:prstGeom>
        </p:spPr>
      </p:pic>
      <p:sp>
        <p:nvSpPr>
          <p:cNvPr id="7" name="TextBox 6"/>
          <p:cNvSpPr txBox="1"/>
          <p:nvPr/>
        </p:nvSpPr>
        <p:spPr>
          <a:xfrm>
            <a:off x="3302140" y="1078851"/>
            <a:ext cx="1212063" cy="307777"/>
          </a:xfrm>
          <a:prstGeom prst="rect">
            <a:avLst/>
          </a:prstGeom>
          <a:noFill/>
        </p:spPr>
        <p:txBody>
          <a:bodyPr wrap="none" rtlCol="0">
            <a:spAutoFit/>
          </a:bodyPr>
          <a:lstStyle/>
          <a:p>
            <a:r>
              <a:rPr lang="en-US" sz="1400" dirty="0"/>
              <a:t>5 Circuit cards</a:t>
            </a:r>
          </a:p>
        </p:txBody>
      </p:sp>
      <p:sp>
        <p:nvSpPr>
          <p:cNvPr id="12" name="TextBox 11"/>
          <p:cNvSpPr txBox="1"/>
          <p:nvPr/>
        </p:nvSpPr>
        <p:spPr>
          <a:xfrm>
            <a:off x="3284243" y="2333566"/>
            <a:ext cx="1203580" cy="738664"/>
          </a:xfrm>
          <a:prstGeom prst="rect">
            <a:avLst/>
          </a:prstGeom>
          <a:noFill/>
        </p:spPr>
        <p:txBody>
          <a:bodyPr wrap="square" rtlCol="0">
            <a:spAutoFit/>
          </a:bodyPr>
          <a:lstStyle/>
          <a:p>
            <a:r>
              <a:rPr lang="en-US" sz="1400" dirty="0"/>
              <a:t>Command / Data packet exchange</a:t>
            </a: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8866" y="1148100"/>
            <a:ext cx="2537957" cy="3132660"/>
          </a:xfrm>
          <a:prstGeom prst="rect">
            <a:avLst/>
          </a:prstGeom>
        </p:spPr>
      </p:pic>
      <p:sp>
        <p:nvSpPr>
          <p:cNvPr id="2" name="TextBox 1"/>
          <p:cNvSpPr txBox="1"/>
          <p:nvPr/>
        </p:nvSpPr>
        <p:spPr>
          <a:xfrm>
            <a:off x="350112" y="4406463"/>
            <a:ext cx="8565288" cy="2308324"/>
          </a:xfrm>
          <a:prstGeom prst="rect">
            <a:avLst/>
          </a:prstGeom>
          <a:noFill/>
        </p:spPr>
        <p:txBody>
          <a:bodyPr wrap="square" rtlCol="0">
            <a:spAutoFit/>
          </a:bodyPr>
          <a:lstStyle/>
          <a:p>
            <a:pPr marL="285750" indent="-285750">
              <a:buFont typeface="Arial" panose="020B0604020202020204" pitchFamily="34" charset="0"/>
              <a:buChar char="•"/>
            </a:pPr>
            <a:r>
              <a:rPr lang="en-US" sz="1600" dirty="0"/>
              <a:t>ABFM Electric Field Sensitivity, Dynamic Range &amp; Linearity Requirements:</a:t>
            </a:r>
          </a:p>
          <a:p>
            <a:pPr marL="742950" lvl="1" indent="-285750">
              <a:buFont typeface="Arial" panose="020B0604020202020204" pitchFamily="34" charset="0"/>
              <a:buChar char="•"/>
            </a:pPr>
            <a:r>
              <a:rPr lang="en-US" sz="1600" dirty="0"/>
              <a:t>Aircraft form factor calibration:  Fair weather fields  ~70 V/m so  for 5% accuracy requires ~ 3 V/m resolution</a:t>
            </a:r>
          </a:p>
          <a:p>
            <a:pPr marL="742950" lvl="1" indent="-285750">
              <a:buFont typeface="Arial" panose="020B0604020202020204" pitchFamily="34" charset="0"/>
              <a:buChar char="•"/>
            </a:pPr>
            <a:r>
              <a:rPr lang="en-US" sz="1600" dirty="0"/>
              <a:t>Aircraft in-situ charging to ~200 kV/m:  Full scale needs to be ~ 2x EF</a:t>
            </a:r>
            <a:r>
              <a:rPr lang="en-US" sz="1600" baseline="-25000" dirty="0"/>
              <a:t>Q</a:t>
            </a:r>
            <a:r>
              <a:rPr lang="en-US" sz="1600" dirty="0"/>
              <a:t> -&gt; 400 kV/m</a:t>
            </a:r>
          </a:p>
          <a:p>
            <a:pPr marL="742950" lvl="1" indent="-285750">
              <a:buFont typeface="Arial" panose="020B0604020202020204" pitchFamily="34" charset="0"/>
              <a:buChar char="•"/>
            </a:pPr>
            <a:r>
              <a:rPr lang="en-US" sz="1600" dirty="0"/>
              <a:t>Detect 100 V/m external field in the presence of 200 kV/m common mode due to highly charged aircraft -&gt; 0.05% linearity</a:t>
            </a:r>
          </a:p>
          <a:p>
            <a:pPr marL="285750" indent="-285750">
              <a:buFont typeface="Arial" panose="020B0604020202020204" pitchFamily="34" charset="0"/>
              <a:buChar char="•"/>
            </a:pPr>
            <a:r>
              <a:rPr lang="en-US" sz="1600" dirty="0"/>
              <a:t>ABFM Upgrade Performance: </a:t>
            </a:r>
            <a:r>
              <a:rPr lang="en-US" sz="1600" u="sng" dirty="0"/>
              <a:t>1 V/m to 512 kV/m with .03% non-linearity </a:t>
            </a:r>
            <a:r>
              <a:rPr lang="en-US" sz="1600" dirty="0"/>
              <a:t>(verified via test)</a:t>
            </a:r>
          </a:p>
          <a:p>
            <a:pPr marL="742950" lvl="1" indent="-285750">
              <a:buFont typeface="Arial" panose="020B0604020202020204" pitchFamily="34" charset="0"/>
              <a:buChar char="•"/>
            </a:pPr>
            <a:r>
              <a:rPr lang="en-US" sz="1600" dirty="0"/>
              <a:t>Same mass and volume, reduced total power requirements (only one instead of four Embedded Linux Systems needed)</a:t>
            </a:r>
          </a:p>
        </p:txBody>
      </p:sp>
      <p:sp>
        <p:nvSpPr>
          <p:cNvPr id="16" name="TextBox 15"/>
          <p:cNvSpPr txBox="1"/>
          <p:nvPr/>
        </p:nvSpPr>
        <p:spPr>
          <a:xfrm>
            <a:off x="1358297" y="731985"/>
            <a:ext cx="1429109" cy="369332"/>
          </a:xfrm>
          <a:prstGeom prst="rect">
            <a:avLst/>
          </a:prstGeom>
          <a:noFill/>
        </p:spPr>
        <p:txBody>
          <a:bodyPr wrap="none" rtlCol="0">
            <a:spAutoFit/>
          </a:bodyPr>
          <a:lstStyle/>
          <a:p>
            <a:r>
              <a:rPr lang="en-US" dirty="0"/>
              <a:t>Legacy ABFM</a:t>
            </a:r>
          </a:p>
        </p:txBody>
      </p:sp>
      <p:sp>
        <p:nvSpPr>
          <p:cNvPr id="18" name="TextBox 17"/>
          <p:cNvSpPr txBox="1"/>
          <p:nvPr/>
        </p:nvSpPr>
        <p:spPr>
          <a:xfrm>
            <a:off x="6659548" y="716596"/>
            <a:ext cx="1600182" cy="369332"/>
          </a:xfrm>
          <a:prstGeom prst="rect">
            <a:avLst/>
          </a:prstGeom>
          <a:noFill/>
        </p:spPr>
        <p:txBody>
          <a:bodyPr wrap="none" rtlCol="0">
            <a:spAutoFit/>
          </a:bodyPr>
          <a:lstStyle/>
          <a:p>
            <a:r>
              <a:rPr lang="en-US" dirty="0"/>
              <a:t>Upgrade ABFM</a:t>
            </a:r>
          </a:p>
        </p:txBody>
      </p:sp>
      <p:sp>
        <p:nvSpPr>
          <p:cNvPr id="20" name="TextBox 19"/>
          <p:cNvSpPr txBox="1"/>
          <p:nvPr/>
        </p:nvSpPr>
        <p:spPr>
          <a:xfrm>
            <a:off x="4601614" y="1092948"/>
            <a:ext cx="1212063" cy="307777"/>
          </a:xfrm>
          <a:prstGeom prst="rect">
            <a:avLst/>
          </a:prstGeom>
          <a:noFill/>
        </p:spPr>
        <p:txBody>
          <a:bodyPr wrap="none" rtlCol="0">
            <a:spAutoFit/>
          </a:bodyPr>
          <a:lstStyle/>
          <a:p>
            <a:r>
              <a:rPr lang="en-US" sz="1400" dirty="0"/>
              <a:t>3 Circuit cards</a:t>
            </a:r>
          </a:p>
        </p:txBody>
      </p:sp>
      <p:sp>
        <p:nvSpPr>
          <p:cNvPr id="22" name="TextBox 21"/>
          <p:cNvSpPr txBox="1"/>
          <p:nvPr/>
        </p:nvSpPr>
        <p:spPr>
          <a:xfrm>
            <a:off x="3300101" y="1407671"/>
            <a:ext cx="973343" cy="523220"/>
          </a:xfrm>
          <a:prstGeom prst="rect">
            <a:avLst/>
          </a:prstGeom>
          <a:noFill/>
        </p:spPr>
        <p:txBody>
          <a:bodyPr wrap="none" rtlCol="0">
            <a:spAutoFit/>
          </a:bodyPr>
          <a:lstStyle/>
          <a:p>
            <a:r>
              <a:rPr lang="en-US" sz="1400" dirty="0"/>
              <a:t>8-bit MCU </a:t>
            </a:r>
          </a:p>
          <a:p>
            <a:r>
              <a:rPr lang="en-US" sz="1400" dirty="0"/>
              <a:t>&amp; FPGA</a:t>
            </a:r>
          </a:p>
        </p:txBody>
      </p:sp>
      <p:sp>
        <p:nvSpPr>
          <p:cNvPr id="24" name="TextBox 23"/>
          <p:cNvSpPr txBox="1"/>
          <p:nvPr/>
        </p:nvSpPr>
        <p:spPr>
          <a:xfrm>
            <a:off x="4565375" y="1437384"/>
            <a:ext cx="1531728" cy="954107"/>
          </a:xfrm>
          <a:prstGeom prst="rect">
            <a:avLst/>
          </a:prstGeom>
          <a:noFill/>
        </p:spPr>
        <p:txBody>
          <a:bodyPr wrap="square" rtlCol="0">
            <a:spAutoFit/>
          </a:bodyPr>
          <a:lstStyle/>
          <a:p>
            <a:r>
              <a:rPr lang="en-US" sz="1400" dirty="0"/>
              <a:t>MCU &amp; Linux Arm Processor instantiated in Xilinx FPGA</a:t>
            </a:r>
          </a:p>
        </p:txBody>
      </p:sp>
      <p:sp>
        <p:nvSpPr>
          <p:cNvPr id="25" name="TextBox 24"/>
          <p:cNvSpPr txBox="1"/>
          <p:nvPr/>
        </p:nvSpPr>
        <p:spPr>
          <a:xfrm>
            <a:off x="4523813" y="2391491"/>
            <a:ext cx="1436080" cy="523220"/>
          </a:xfrm>
          <a:prstGeom prst="rect">
            <a:avLst/>
          </a:prstGeom>
          <a:noFill/>
        </p:spPr>
        <p:txBody>
          <a:bodyPr wrap="square" rtlCol="0">
            <a:spAutoFit/>
          </a:bodyPr>
          <a:lstStyle/>
          <a:p>
            <a:r>
              <a:rPr lang="en-US" sz="1400" dirty="0"/>
              <a:t>Hosted web page + NTP client</a:t>
            </a:r>
          </a:p>
        </p:txBody>
      </p:sp>
      <p:sp>
        <p:nvSpPr>
          <p:cNvPr id="26" name="TextBox 25"/>
          <p:cNvSpPr txBox="1"/>
          <p:nvPr/>
        </p:nvSpPr>
        <p:spPr>
          <a:xfrm>
            <a:off x="3307460" y="3110994"/>
            <a:ext cx="1203580" cy="523220"/>
          </a:xfrm>
          <a:prstGeom prst="rect">
            <a:avLst/>
          </a:prstGeom>
          <a:noFill/>
        </p:spPr>
        <p:txBody>
          <a:bodyPr wrap="square" rtlCol="0">
            <a:spAutoFit/>
          </a:bodyPr>
          <a:lstStyle/>
          <a:p>
            <a:r>
              <a:rPr lang="en-US" sz="1400" dirty="0"/>
              <a:t>Asynchronous Serial I/O</a:t>
            </a:r>
          </a:p>
        </p:txBody>
      </p:sp>
      <p:sp>
        <p:nvSpPr>
          <p:cNvPr id="27" name="TextBox 26"/>
          <p:cNvSpPr txBox="1"/>
          <p:nvPr/>
        </p:nvSpPr>
        <p:spPr>
          <a:xfrm>
            <a:off x="4601613" y="3110994"/>
            <a:ext cx="1358279" cy="738664"/>
          </a:xfrm>
          <a:prstGeom prst="rect">
            <a:avLst/>
          </a:prstGeom>
          <a:noFill/>
        </p:spPr>
        <p:txBody>
          <a:bodyPr wrap="square" rtlCol="0">
            <a:spAutoFit/>
          </a:bodyPr>
          <a:lstStyle/>
          <a:p>
            <a:r>
              <a:rPr lang="en-US" sz="1400" dirty="0"/>
              <a:t>Ethernet (direct connect to ER2 LAN)</a:t>
            </a:r>
          </a:p>
        </p:txBody>
      </p:sp>
    </p:spTree>
    <p:extLst>
      <p:ext uri="{BB962C8B-B14F-4D97-AF65-F5344CB8AC3E}">
        <p14:creationId xmlns:p14="http://schemas.microsoft.com/office/powerpoint/2010/main" val="3236579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F5243-F346-29A9-48B8-AE1147972A2C}"/>
              </a:ext>
            </a:extLst>
          </p:cNvPr>
          <p:cNvSpPr>
            <a:spLocks noGrp="1"/>
          </p:cNvSpPr>
          <p:nvPr>
            <p:ph type="title"/>
          </p:nvPr>
        </p:nvSpPr>
        <p:spPr>
          <a:xfrm>
            <a:off x="0" y="13855"/>
            <a:ext cx="9144000" cy="1143000"/>
          </a:xfrm>
        </p:spPr>
        <p:txBody>
          <a:bodyPr/>
          <a:lstStyle/>
          <a:p>
            <a:r>
              <a:rPr lang="en-US" dirty="0"/>
              <a:t>IMPACTS Summary</a:t>
            </a:r>
          </a:p>
        </p:txBody>
      </p:sp>
      <p:sp>
        <p:nvSpPr>
          <p:cNvPr id="3" name="TextBox 2">
            <a:extLst>
              <a:ext uri="{FF2B5EF4-FFF2-40B4-BE49-F238E27FC236}">
                <a16:creationId xmlns:a16="http://schemas.microsoft.com/office/drawing/2014/main" id="{FC500267-BA3E-AB7A-A81B-D8D894C655BF}"/>
              </a:ext>
            </a:extLst>
          </p:cNvPr>
          <p:cNvSpPr txBox="1"/>
          <p:nvPr/>
        </p:nvSpPr>
        <p:spPr>
          <a:xfrm>
            <a:off x="197893" y="1296538"/>
            <a:ext cx="3582537" cy="4247317"/>
          </a:xfrm>
          <a:prstGeom prst="rect">
            <a:avLst/>
          </a:prstGeom>
          <a:noFill/>
        </p:spPr>
        <p:txBody>
          <a:bodyPr wrap="square" rtlCol="0">
            <a:spAutoFit/>
          </a:bodyPr>
          <a:lstStyle/>
          <a:p>
            <a:r>
              <a:rPr lang="en-US" dirty="0"/>
              <a:t>LIP ran flawlessly for each of the IOPs between 2020, 2022, and 2023</a:t>
            </a:r>
          </a:p>
          <a:p>
            <a:r>
              <a:rPr lang="en-US" dirty="0"/>
              <a:t>- Zero data was lost due to mill issues, zero mills went down during any of the  </a:t>
            </a:r>
          </a:p>
          <a:p>
            <a:r>
              <a:rPr lang="en-US" dirty="0"/>
              <a:t>  flights</a:t>
            </a:r>
          </a:p>
          <a:p>
            <a:endParaRPr lang="en-US" dirty="0"/>
          </a:p>
          <a:p>
            <a:r>
              <a:rPr lang="en-US" dirty="0"/>
              <a:t>Great characterization of winter cyclone charge structures</a:t>
            </a:r>
          </a:p>
          <a:p>
            <a:endParaRPr lang="en-US" dirty="0"/>
          </a:p>
          <a:p>
            <a:r>
              <a:rPr lang="en-US" dirty="0"/>
              <a:t>Only lightning observed was in thunderstorms along flight legs and the two cyclone cases out in the Atlantic</a:t>
            </a:r>
          </a:p>
        </p:txBody>
      </p:sp>
      <p:pic>
        <p:nvPicPr>
          <p:cNvPr id="4" name="Picture 3">
            <a:extLst>
              <a:ext uri="{FF2B5EF4-FFF2-40B4-BE49-F238E27FC236}">
                <a16:creationId xmlns:a16="http://schemas.microsoft.com/office/drawing/2014/main" id="{83821D26-3046-EDDC-B331-3115996B4442}"/>
              </a:ext>
            </a:extLst>
          </p:cNvPr>
          <p:cNvPicPr>
            <a:picLocks noChangeAspect="1"/>
          </p:cNvPicPr>
          <p:nvPr/>
        </p:nvPicPr>
        <p:blipFill rotWithShape="1">
          <a:blip r:embed="rId2"/>
          <a:srcRect l="30511" t="11852" r="36512" b="22507"/>
          <a:stretch/>
        </p:blipFill>
        <p:spPr bwMode="auto">
          <a:xfrm>
            <a:off x="4339188" y="873457"/>
            <a:ext cx="4173583" cy="4672792"/>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242EDEDD-8E2A-B060-4676-4A9934222D29}"/>
              </a:ext>
            </a:extLst>
          </p:cNvPr>
          <p:cNvSpPr txBox="1"/>
          <p:nvPr/>
        </p:nvSpPr>
        <p:spPr>
          <a:xfrm>
            <a:off x="4339188" y="5616054"/>
            <a:ext cx="4496937" cy="954107"/>
          </a:xfrm>
          <a:prstGeom prst="rect">
            <a:avLst/>
          </a:prstGeom>
          <a:noFill/>
        </p:spPr>
        <p:txBody>
          <a:bodyPr wrap="square" rtlCol="0">
            <a:spAutoFit/>
          </a:bodyPr>
          <a:lstStyle/>
          <a:p>
            <a:r>
              <a:rPr lang="en-US" sz="1400" dirty="0"/>
              <a:t>Real time data display from pass through a winter cyclone off the Atlantic Coast on January 15, 2023. Both lightning and broad scale electric fields are observed during this pass through the cyclone. </a:t>
            </a:r>
          </a:p>
        </p:txBody>
      </p:sp>
    </p:spTree>
    <p:extLst>
      <p:ext uri="{BB962C8B-B14F-4D97-AF65-F5344CB8AC3E}">
        <p14:creationId xmlns:p14="http://schemas.microsoft.com/office/powerpoint/2010/main" val="1192290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392" y="78610"/>
            <a:ext cx="9144000" cy="793158"/>
          </a:xfrm>
        </p:spPr>
        <p:txBody>
          <a:bodyPr>
            <a:normAutofit fontScale="90000"/>
          </a:bodyPr>
          <a:lstStyle/>
          <a:p>
            <a:pPr algn="ctr">
              <a:lnSpc>
                <a:spcPct val="100000"/>
              </a:lnSpc>
            </a:pPr>
            <a:r>
              <a:rPr lang="en-US" sz="1500" dirty="0">
                <a:solidFill>
                  <a:schemeClr val="accent1">
                    <a:lumMod val="75000"/>
                  </a:schemeClr>
                </a:solidFill>
                <a:latin typeface="+mn-lt"/>
              </a:rPr>
              <a:t>Electrification Within Wintertime Stratiform Regions Sampled During the 2020/2022 NASA IMPACTS Field Campaign</a:t>
            </a:r>
            <a:br>
              <a:rPr lang="en-US" sz="1500" dirty="0">
                <a:solidFill>
                  <a:schemeClr val="accent1">
                    <a:lumMod val="75000"/>
                  </a:schemeClr>
                </a:solidFill>
                <a:latin typeface="+mn-lt"/>
              </a:rPr>
            </a:br>
            <a:r>
              <a:rPr lang="en-US" sz="1500" dirty="0">
                <a:solidFill>
                  <a:schemeClr val="accent1">
                    <a:lumMod val="75000"/>
                  </a:schemeClr>
                </a:solidFill>
                <a:latin typeface="+mn-lt"/>
              </a:rPr>
              <a:t>(</a:t>
            </a:r>
            <a:r>
              <a:rPr lang="en-US" sz="1500" i="1" dirty="0">
                <a:solidFill>
                  <a:schemeClr val="accent1">
                    <a:lumMod val="75000"/>
                  </a:schemeClr>
                </a:solidFill>
                <a:latin typeface="+mn-lt"/>
              </a:rPr>
              <a:t>J. </a:t>
            </a:r>
            <a:r>
              <a:rPr lang="en-US" sz="1500" i="1" dirty="0" err="1">
                <a:solidFill>
                  <a:schemeClr val="accent1">
                    <a:lumMod val="75000"/>
                  </a:schemeClr>
                </a:solidFill>
                <a:latin typeface="+mn-lt"/>
              </a:rPr>
              <a:t>Geophy</a:t>
            </a:r>
            <a:r>
              <a:rPr lang="en-US" sz="1500" i="1" dirty="0">
                <a:solidFill>
                  <a:schemeClr val="accent1">
                    <a:lumMod val="75000"/>
                  </a:schemeClr>
                </a:solidFill>
                <a:latin typeface="+mn-lt"/>
              </a:rPr>
              <a:t>. Res. Atmos.</a:t>
            </a:r>
            <a:r>
              <a:rPr lang="en-US" sz="1500" dirty="0">
                <a:solidFill>
                  <a:schemeClr val="accent1">
                    <a:lumMod val="75000"/>
                  </a:schemeClr>
                </a:solidFill>
                <a:latin typeface="+mn-lt"/>
              </a:rPr>
              <a:t>, </a:t>
            </a:r>
            <a:r>
              <a:rPr lang="en-US" sz="1500" dirty="0">
                <a:solidFill>
                  <a:srgbClr val="0563C1"/>
                </a:solidFill>
                <a:latin typeface="+mn-lt"/>
                <a:hlinkClick r:id="rId2">
                  <a:extLst>
                    <a:ext uri="{A12FA001-AC4F-418D-AE19-62706E023703}">
                      <ahyp:hlinkClr xmlns:ahyp="http://schemas.microsoft.com/office/drawing/2018/hyperlinkcolor" val="tx"/>
                    </a:ext>
                  </a:extLst>
                </a:hlinkClick>
              </a:rPr>
              <a:t>https://doi.org</a:t>
            </a:r>
            <a:r>
              <a:rPr lang="en-US" sz="1500" u="sng" dirty="0">
                <a:solidFill>
                  <a:srgbClr val="0070C0"/>
                </a:solidFill>
                <a:latin typeface="+mn-lt"/>
                <a:hlinkClick r:id="rId2">
                  <a:extLst>
                    <a:ext uri="{A12FA001-AC4F-418D-AE19-62706E023703}">
                      <ahyp:hlinkClr xmlns:ahyp="http://schemas.microsoft.com/office/drawing/2018/hyperlinkcolor" val="tx"/>
                    </a:ext>
                  </a:extLst>
                </a:hlinkClick>
              </a:rPr>
              <a:t>/</a:t>
            </a:r>
            <a:r>
              <a:rPr lang="en-US" sz="1500" u="sng" dirty="0">
                <a:solidFill>
                  <a:srgbClr val="0070C0"/>
                </a:solidFill>
                <a:latin typeface="+mn-lt"/>
              </a:rPr>
              <a:t>10.1029/2023JD038708</a:t>
            </a:r>
            <a:r>
              <a:rPr lang="en-US" sz="1500" dirty="0">
                <a:solidFill>
                  <a:schemeClr val="accent1">
                    <a:lumMod val="75000"/>
                  </a:schemeClr>
                </a:solidFill>
                <a:latin typeface="+mn-lt"/>
              </a:rPr>
              <a:t>)</a:t>
            </a:r>
            <a:br>
              <a:rPr lang="en-US" sz="975" b="1" dirty="0">
                <a:solidFill>
                  <a:schemeClr val="accent1">
                    <a:lumMod val="75000"/>
                  </a:schemeClr>
                </a:solidFill>
                <a:latin typeface="+mn-lt"/>
              </a:rPr>
            </a:br>
            <a:r>
              <a:rPr lang="en-US" sz="975" b="1" dirty="0">
                <a:solidFill>
                  <a:srgbClr val="C00000"/>
                </a:solidFill>
              </a:rPr>
              <a:t>  </a:t>
            </a:r>
            <a:r>
              <a:rPr lang="en-US" sz="1200" b="1" dirty="0">
                <a:solidFill>
                  <a:srgbClr val="C00000"/>
                </a:solidFill>
              </a:rPr>
              <a:t>Sebastian S. Harkema (UAH), Lawrence D. Carey (UAH), Christopher J. Schultz (MSFC), Edward R. Mansell (NOAA), </a:t>
            </a:r>
            <a:br>
              <a:rPr lang="en-US" sz="1200" b="1" dirty="0">
                <a:solidFill>
                  <a:srgbClr val="C00000"/>
                </a:solidFill>
              </a:rPr>
            </a:br>
            <a:r>
              <a:rPr lang="en-US" sz="1200" b="1" dirty="0">
                <a:solidFill>
                  <a:srgbClr val="C00000"/>
                </a:solidFill>
              </a:rPr>
              <a:t>Emily B. Berndt (MSFC), Alexandre O. Fierro (BP), </a:t>
            </a:r>
            <a:r>
              <a:rPr lang="en-US" sz="1200" b="1" dirty="0" err="1">
                <a:solidFill>
                  <a:srgbClr val="C00000"/>
                </a:solidFill>
              </a:rPr>
              <a:t>Toshi</a:t>
            </a:r>
            <a:r>
              <a:rPr lang="en-US" sz="1200" b="1" dirty="0">
                <a:solidFill>
                  <a:srgbClr val="C00000"/>
                </a:solidFill>
              </a:rPr>
              <a:t> Matsui (GFSC/UMD)</a:t>
            </a:r>
            <a:endParaRPr lang="en-US" sz="1200" dirty="0">
              <a:solidFill>
                <a:srgbClr val="C00000"/>
              </a:solidFill>
            </a:endParaRPr>
          </a:p>
        </p:txBody>
      </p:sp>
      <p:sp>
        <p:nvSpPr>
          <p:cNvPr id="5" name="Content Placeholder 4"/>
          <p:cNvSpPr>
            <a:spLocks noGrp="1"/>
          </p:cNvSpPr>
          <p:nvPr>
            <p:ph sz="half" idx="1"/>
          </p:nvPr>
        </p:nvSpPr>
        <p:spPr>
          <a:xfrm>
            <a:off x="0" y="1312657"/>
            <a:ext cx="4394579" cy="3874906"/>
          </a:xfrm>
        </p:spPr>
        <p:txBody>
          <a:bodyPr>
            <a:normAutofit fontScale="25000" lnSpcReduction="20000"/>
          </a:bodyPr>
          <a:lstStyle/>
          <a:p>
            <a:r>
              <a:rPr lang="en-US" sz="5600" b="1" dirty="0"/>
              <a:t>On 7 February 2020 during the IMPACTS field campaign, microphysical probe data indicated that the environment could be weakly electrified as the NASA P-3 was sampling the snowband over central New York</a:t>
            </a:r>
          </a:p>
          <a:p>
            <a:pPr lvl="1"/>
            <a:r>
              <a:rPr lang="en-US" sz="4000" dirty="0"/>
              <a:t>Graupel, a hydrometeor often the focus of cloud electrification, was not present in the P-3 data, but rimed and non-rimed aggregates were observed (Panel A, B, right). Electrification was observed with the non-rimed aggregates, but not with the rimed aggregates, which is different from traditional electrification theory. </a:t>
            </a:r>
          </a:p>
          <a:p>
            <a:r>
              <a:rPr lang="en-US" sz="5600" b="1" dirty="0"/>
              <a:t>A theoretical model was developed to determine whether accretion or diffusion growth regimes were preferential during periods of greatest electrification In-situ observations	</a:t>
            </a:r>
          </a:p>
          <a:p>
            <a:pPr lvl="1"/>
            <a:r>
              <a:rPr lang="en-US" sz="4000" dirty="0">
                <a:ea typeface="Calibri" panose="020F0502020204030204" pitchFamily="34" charset="0"/>
              </a:rPr>
              <a:t>The electrification was observed in regions where hydrometeors were growing by vapor diffusion and not traditional accretion processes that typically drive electrification and lightning (Panel C, right).  </a:t>
            </a:r>
          </a:p>
          <a:p>
            <a:r>
              <a:rPr lang="en-US" sz="5600" b="1" dirty="0"/>
              <a:t>Snow hydrometeors were found to carry more charge density; compared to graupel, in simulated wintertime stratiform regions</a:t>
            </a:r>
          </a:p>
          <a:p>
            <a:pPr lvl="1">
              <a:tabLst>
                <a:tab pos="1245394" algn="l"/>
              </a:tabLst>
            </a:pPr>
            <a:r>
              <a:rPr lang="en-US" sz="4000" dirty="0"/>
              <a:t>Large-scale electrification was simulated for two nor’easters during NASA IMPACTS to provide context to aircraft in-site observations </a:t>
            </a:r>
            <a:r>
              <a:rPr lang="en-US" sz="4000" dirty="0">
                <a:ea typeface="Calibri" panose="020F0502020204030204" pitchFamily="34" charset="0"/>
              </a:rPr>
              <a:t>using the Weather Research and Forecasting with electrification parameterization (NU-WRF-ELEC)</a:t>
            </a:r>
          </a:p>
          <a:p>
            <a:pPr lvl="1">
              <a:tabLst>
                <a:tab pos="1245394" algn="l"/>
              </a:tabLst>
            </a:pPr>
            <a:r>
              <a:rPr lang="en-US" sz="4000" dirty="0">
                <a:ea typeface="Calibri" panose="020F0502020204030204" pitchFamily="34" charset="0"/>
              </a:rPr>
              <a:t>The simulations match the microphysical probe data suggesting the potential for snow and ice hydrometeors to carry more charge than graupel hydrometeors in wintertime stratiform regions, </a:t>
            </a:r>
            <a:r>
              <a:rPr lang="en-US" sz="4000" u="sng" dirty="0">
                <a:ea typeface="Calibri" panose="020F0502020204030204" pitchFamily="34" charset="0"/>
              </a:rPr>
              <a:t>which is contrary to typical graupel based electrification theories. </a:t>
            </a:r>
          </a:p>
          <a:p>
            <a:endParaRPr lang="en-US" sz="1350" dirty="0"/>
          </a:p>
        </p:txBody>
      </p:sp>
      <p:cxnSp>
        <p:nvCxnSpPr>
          <p:cNvPr id="17" name="Straight Connector 16"/>
          <p:cNvCxnSpPr/>
          <p:nvPr/>
        </p:nvCxnSpPr>
        <p:spPr>
          <a:xfrm>
            <a:off x="0" y="1026618"/>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9894" y="498838"/>
            <a:ext cx="504155" cy="418448"/>
          </a:xfrm>
          <a:prstGeom prst="rect">
            <a:avLst/>
          </a:prstGeom>
        </p:spPr>
      </p:pic>
      <p:pic>
        <p:nvPicPr>
          <p:cNvPr id="32" name="Picture 31" descr="Chart&#10;&#10;Description automatically generated">
            <a:extLst>
              <a:ext uri="{FF2B5EF4-FFF2-40B4-BE49-F238E27FC236}">
                <a16:creationId xmlns:a16="http://schemas.microsoft.com/office/drawing/2014/main" id="{52BA567E-638D-9842-632E-3047362962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4130" y="1988133"/>
            <a:ext cx="5002571" cy="3199430"/>
          </a:xfrm>
          <a:prstGeom prst="rect">
            <a:avLst/>
          </a:prstGeom>
        </p:spPr>
      </p:pic>
      <p:sp>
        <p:nvSpPr>
          <p:cNvPr id="2" name="TextBox 1">
            <a:extLst>
              <a:ext uri="{FF2B5EF4-FFF2-40B4-BE49-F238E27FC236}">
                <a16:creationId xmlns:a16="http://schemas.microsoft.com/office/drawing/2014/main" id="{DF69B074-0216-9370-59CC-C7F538E61B5F}"/>
              </a:ext>
            </a:extLst>
          </p:cNvPr>
          <p:cNvSpPr txBox="1"/>
          <p:nvPr/>
        </p:nvSpPr>
        <p:spPr>
          <a:xfrm>
            <a:off x="4394578" y="5355875"/>
            <a:ext cx="4749421" cy="646331"/>
          </a:xfrm>
          <a:prstGeom prst="rect">
            <a:avLst/>
          </a:prstGeom>
          <a:noFill/>
        </p:spPr>
        <p:txBody>
          <a:bodyPr wrap="square">
            <a:spAutoFit/>
          </a:bodyPr>
          <a:lstStyle/>
          <a:p>
            <a:pPr algn="just"/>
            <a:r>
              <a:rPr lang="en-US" sz="900" dirty="0"/>
              <a:t>Observed and derived microphysical probe data from the NASA IMPACTS field campaign. Electrification (black lines) occur in regions with lower liquid water content (green), but higher ice supersaturation values (red line), which were observed and modeled to occur in regions of diffusional ice growth.</a:t>
            </a:r>
          </a:p>
        </p:txBody>
      </p:sp>
    </p:spTree>
    <p:extLst>
      <p:ext uri="{BB962C8B-B14F-4D97-AF65-F5344CB8AC3E}">
        <p14:creationId xmlns:p14="http://schemas.microsoft.com/office/powerpoint/2010/main" val="644312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C67F6A3-BD0C-7FAD-96DC-756BE7E1FEEA}"/>
              </a:ext>
            </a:extLst>
          </p:cNvPr>
          <p:cNvGrpSpPr/>
          <p:nvPr/>
        </p:nvGrpSpPr>
        <p:grpSpPr>
          <a:xfrm>
            <a:off x="5405406" y="313507"/>
            <a:ext cx="3743702" cy="1946410"/>
            <a:chOff x="422189" y="3529571"/>
            <a:chExt cx="5937901" cy="3380321"/>
          </a:xfrm>
        </p:grpSpPr>
        <p:pic>
          <p:nvPicPr>
            <p:cNvPr id="5" name="Picture 4" descr="A black background with red text&#10;&#10;Description automatically generated">
              <a:extLst>
                <a:ext uri="{FF2B5EF4-FFF2-40B4-BE49-F238E27FC236}">
                  <a16:creationId xmlns:a16="http://schemas.microsoft.com/office/drawing/2014/main" id="{42E76723-D979-F4FC-6E45-3C2ACEBDE323}"/>
                </a:ext>
              </a:extLst>
            </p:cNvPr>
            <p:cNvPicPr>
              <a:picLocks noChangeAspect="1"/>
            </p:cNvPicPr>
            <p:nvPr/>
          </p:nvPicPr>
          <p:blipFill rotWithShape="1">
            <a:blip r:embed="rId2"/>
            <a:srcRect r="-433" b="68366"/>
            <a:stretch/>
          </p:blipFill>
          <p:spPr>
            <a:xfrm>
              <a:off x="422189" y="3843962"/>
              <a:ext cx="2942439" cy="3065930"/>
            </a:xfrm>
            <a:prstGeom prst="rect">
              <a:avLst/>
            </a:prstGeom>
          </p:spPr>
        </p:pic>
        <p:pic>
          <p:nvPicPr>
            <p:cNvPr id="6" name="Picture 5" descr="A black background with red text&#10;&#10;Description automatically generated">
              <a:extLst>
                <a:ext uri="{FF2B5EF4-FFF2-40B4-BE49-F238E27FC236}">
                  <a16:creationId xmlns:a16="http://schemas.microsoft.com/office/drawing/2014/main" id="{F6F48202-AA3F-F7B8-B6A6-1F2A3235E728}"/>
                </a:ext>
              </a:extLst>
            </p:cNvPr>
            <p:cNvPicPr>
              <a:picLocks noChangeAspect="1"/>
            </p:cNvPicPr>
            <p:nvPr/>
          </p:nvPicPr>
          <p:blipFill rotWithShape="1">
            <a:blip r:embed="rId2"/>
            <a:srcRect t="66144" r="-433"/>
            <a:stretch/>
          </p:blipFill>
          <p:spPr>
            <a:xfrm>
              <a:off x="3417651" y="3529571"/>
              <a:ext cx="2942439" cy="3281089"/>
            </a:xfrm>
            <a:prstGeom prst="rect">
              <a:avLst/>
            </a:prstGeom>
          </p:spPr>
        </p:pic>
        <p:pic>
          <p:nvPicPr>
            <p:cNvPr id="7" name="Picture 6" descr="A black background with red text&#10;&#10;Description automatically generated">
              <a:extLst>
                <a:ext uri="{FF2B5EF4-FFF2-40B4-BE49-F238E27FC236}">
                  <a16:creationId xmlns:a16="http://schemas.microsoft.com/office/drawing/2014/main" id="{29B3430F-0E29-39B6-7EFA-3E10B17B6887}"/>
                </a:ext>
              </a:extLst>
            </p:cNvPr>
            <p:cNvPicPr>
              <a:picLocks noChangeAspect="1"/>
            </p:cNvPicPr>
            <p:nvPr/>
          </p:nvPicPr>
          <p:blipFill rotWithShape="1">
            <a:blip r:embed="rId2"/>
            <a:srcRect l="41125" t="35163" r="-433" b="58693"/>
            <a:stretch/>
          </p:blipFill>
          <p:spPr>
            <a:xfrm>
              <a:off x="942142" y="3843961"/>
              <a:ext cx="1740346" cy="591678"/>
            </a:xfrm>
            <a:prstGeom prst="rect">
              <a:avLst/>
            </a:prstGeom>
          </p:spPr>
        </p:pic>
      </p:grpSp>
      <p:sp>
        <p:nvSpPr>
          <p:cNvPr id="10" name="TextBox 9">
            <a:extLst>
              <a:ext uri="{FF2B5EF4-FFF2-40B4-BE49-F238E27FC236}">
                <a16:creationId xmlns:a16="http://schemas.microsoft.com/office/drawing/2014/main" id="{F7AABEA3-8C02-F920-C910-FF1003D8CA8A}"/>
              </a:ext>
            </a:extLst>
          </p:cNvPr>
          <p:cNvSpPr txBox="1"/>
          <p:nvPr/>
        </p:nvSpPr>
        <p:spPr>
          <a:xfrm>
            <a:off x="333576" y="119779"/>
            <a:ext cx="7364027" cy="369332"/>
          </a:xfrm>
          <a:prstGeom prst="rect">
            <a:avLst/>
          </a:prstGeom>
          <a:noFill/>
        </p:spPr>
        <p:txBody>
          <a:bodyPr wrap="square" rtlCol="0">
            <a:spAutoFit/>
          </a:bodyPr>
          <a:lstStyle/>
          <a:p>
            <a:r>
              <a:rPr lang="en-US" dirty="0"/>
              <a:t>IMPACTS Collaboration with UND (Christian Nairy)</a:t>
            </a:r>
          </a:p>
        </p:txBody>
      </p:sp>
      <p:pic>
        <p:nvPicPr>
          <p:cNvPr id="14" name="Picture 13" descr="Map&#10;&#10;Description automatically generated">
            <a:extLst>
              <a:ext uri="{FF2B5EF4-FFF2-40B4-BE49-F238E27FC236}">
                <a16:creationId xmlns:a16="http://schemas.microsoft.com/office/drawing/2014/main" id="{0DBA0201-D17A-0669-DA70-AD093977DA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08247" y="2559899"/>
            <a:ext cx="6010539" cy="3380928"/>
          </a:xfrm>
          <a:prstGeom prst="rect">
            <a:avLst/>
          </a:prstGeom>
        </p:spPr>
      </p:pic>
      <p:sp>
        <p:nvSpPr>
          <p:cNvPr id="15" name="TextBox 14">
            <a:extLst>
              <a:ext uri="{FF2B5EF4-FFF2-40B4-BE49-F238E27FC236}">
                <a16:creationId xmlns:a16="http://schemas.microsoft.com/office/drawing/2014/main" id="{6B692684-2E57-513A-361C-6B84B098E405}"/>
              </a:ext>
            </a:extLst>
          </p:cNvPr>
          <p:cNvSpPr txBox="1"/>
          <p:nvPr/>
        </p:nvSpPr>
        <p:spPr>
          <a:xfrm>
            <a:off x="0" y="925839"/>
            <a:ext cx="3217549" cy="6001643"/>
          </a:xfrm>
          <a:prstGeom prst="rect">
            <a:avLst/>
          </a:prstGeom>
          <a:noFill/>
        </p:spPr>
        <p:txBody>
          <a:bodyPr wrap="square" rtlCol="0">
            <a:spAutoFit/>
          </a:bodyPr>
          <a:lstStyle/>
          <a:p>
            <a:pPr marL="214313" indent="-214313">
              <a:buFont typeface="Arial" panose="020B0604020202020204" pitchFamily="34" charset="0"/>
              <a:buChar char="•"/>
            </a:pPr>
            <a:r>
              <a:rPr lang="en-US" sz="1600" dirty="0"/>
              <a:t>Work ongoing between CPI probes, LIP, EXRAD, and AMPR to characterize frequency and concentrations of chain aggregates in winter storms (right, top)</a:t>
            </a:r>
          </a:p>
          <a:p>
            <a:pPr marL="214313" indent="-214313">
              <a:buFont typeface="Arial" panose="020B0604020202020204" pitchFamily="34" charset="0"/>
              <a:buChar char="•"/>
            </a:pPr>
            <a:endParaRPr lang="en-US" sz="1600" dirty="0"/>
          </a:p>
          <a:p>
            <a:pPr marL="214313" indent="-214313">
              <a:buFont typeface="Arial" panose="020B0604020202020204" pitchFamily="34" charset="0"/>
              <a:buChar char="•"/>
            </a:pPr>
            <a:r>
              <a:rPr lang="en-US" sz="1600" dirty="0"/>
              <a:t>Understanding the impact of chain aggregation on radar, electrical, and radiative properties. </a:t>
            </a:r>
          </a:p>
          <a:p>
            <a:pPr marL="214313" indent="-214313">
              <a:buFont typeface="Arial" panose="020B0604020202020204" pitchFamily="34" charset="0"/>
              <a:buChar char="•"/>
            </a:pPr>
            <a:endParaRPr lang="en-US" sz="1600" dirty="0"/>
          </a:p>
          <a:p>
            <a:pPr marL="214313" indent="-214313">
              <a:buFont typeface="Arial" panose="020B0604020202020204" pitchFamily="34" charset="0"/>
              <a:buChar char="•"/>
            </a:pPr>
            <a:r>
              <a:rPr lang="en-US" sz="1600" dirty="0"/>
              <a:t>Hypothesized to contribute to the signal of depolarization within differential reflectivity and linear depolarization ratio</a:t>
            </a:r>
          </a:p>
          <a:p>
            <a:pPr marL="557213" lvl="1" indent="-214313">
              <a:buFont typeface="Arial" panose="020B0604020202020204" pitchFamily="34" charset="0"/>
              <a:buChar char="•"/>
            </a:pPr>
            <a:r>
              <a:rPr lang="en-US" sz="1600" dirty="0"/>
              <a:t>These aggregates align in the vertical electric field and change their shape relative to the radar (see right panel D) in regions of known electrification (panel A, red line)</a:t>
            </a:r>
          </a:p>
          <a:p>
            <a:pPr marL="214313" indent="-214313">
              <a:buFont typeface="Arial" panose="020B0604020202020204" pitchFamily="34" charset="0"/>
              <a:buChar char="•"/>
            </a:pPr>
            <a:endParaRPr lang="en-US" sz="1600" dirty="0"/>
          </a:p>
        </p:txBody>
      </p:sp>
      <p:sp>
        <p:nvSpPr>
          <p:cNvPr id="16" name="TextBox 15">
            <a:extLst>
              <a:ext uri="{FF2B5EF4-FFF2-40B4-BE49-F238E27FC236}">
                <a16:creationId xmlns:a16="http://schemas.microsoft.com/office/drawing/2014/main" id="{2D445213-ACF6-2832-7025-D2299D7C9930}"/>
              </a:ext>
            </a:extLst>
          </p:cNvPr>
          <p:cNvSpPr txBox="1"/>
          <p:nvPr/>
        </p:nvSpPr>
        <p:spPr>
          <a:xfrm>
            <a:off x="3738595" y="851654"/>
            <a:ext cx="1687283" cy="646331"/>
          </a:xfrm>
          <a:prstGeom prst="rect">
            <a:avLst/>
          </a:prstGeom>
          <a:noFill/>
        </p:spPr>
        <p:txBody>
          <a:bodyPr wrap="square" rtlCol="0">
            <a:spAutoFit/>
          </a:bodyPr>
          <a:lstStyle/>
          <a:p>
            <a:r>
              <a:rPr lang="en-US" dirty="0"/>
              <a:t>From Nairy et al. 2024, AMS)</a:t>
            </a:r>
          </a:p>
        </p:txBody>
      </p:sp>
      <p:sp>
        <p:nvSpPr>
          <p:cNvPr id="17" name="TextBox 16">
            <a:extLst>
              <a:ext uri="{FF2B5EF4-FFF2-40B4-BE49-F238E27FC236}">
                <a16:creationId xmlns:a16="http://schemas.microsoft.com/office/drawing/2014/main" id="{9F418EE6-0651-2014-8A3A-709856746D1F}"/>
              </a:ext>
            </a:extLst>
          </p:cNvPr>
          <p:cNvSpPr txBox="1"/>
          <p:nvPr/>
        </p:nvSpPr>
        <p:spPr>
          <a:xfrm>
            <a:off x="4377596" y="6091890"/>
            <a:ext cx="5134893" cy="646331"/>
          </a:xfrm>
          <a:prstGeom prst="rect">
            <a:avLst/>
          </a:prstGeom>
          <a:noFill/>
        </p:spPr>
        <p:txBody>
          <a:bodyPr wrap="square" rtlCol="0">
            <a:spAutoFit/>
          </a:bodyPr>
          <a:lstStyle/>
          <a:p>
            <a:r>
              <a:rPr lang="en-US" dirty="0"/>
              <a:t>From Schultz et al. 2021, JGR, </a:t>
            </a:r>
            <a:r>
              <a:rPr lang="en-US" dirty="0">
                <a:hlinkClick r:id="rId4"/>
              </a:rPr>
              <a:t>https://doi.org/10.1029/2021JD034704</a:t>
            </a:r>
            <a:r>
              <a:rPr lang="en-US" dirty="0"/>
              <a:t>  </a:t>
            </a:r>
          </a:p>
        </p:txBody>
      </p:sp>
    </p:spTree>
    <p:extLst>
      <p:ext uri="{BB962C8B-B14F-4D97-AF65-F5344CB8AC3E}">
        <p14:creationId xmlns:p14="http://schemas.microsoft.com/office/powerpoint/2010/main" val="3576912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Ask one of us!</a:t>
            </a:r>
          </a:p>
        </p:txBody>
      </p:sp>
      <p:sp>
        <p:nvSpPr>
          <p:cNvPr id="3" name="TextBox 2"/>
          <p:cNvSpPr txBox="1"/>
          <p:nvPr/>
        </p:nvSpPr>
        <p:spPr>
          <a:xfrm>
            <a:off x="2471262" y="1156855"/>
            <a:ext cx="4864769" cy="5355312"/>
          </a:xfrm>
          <a:prstGeom prst="rect">
            <a:avLst/>
          </a:prstGeom>
          <a:noFill/>
        </p:spPr>
        <p:txBody>
          <a:bodyPr wrap="square" rtlCol="0">
            <a:spAutoFit/>
          </a:bodyPr>
          <a:lstStyle/>
          <a:p>
            <a:r>
              <a:rPr lang="en-US" dirty="0"/>
              <a:t>LIP Team POCs</a:t>
            </a:r>
          </a:p>
          <a:p>
            <a:r>
              <a:rPr lang="en-US" dirty="0"/>
              <a:t>Chris Schultz (</a:t>
            </a:r>
            <a:r>
              <a:rPr lang="en-US" dirty="0">
                <a:hlinkClick r:id="rId2"/>
              </a:rPr>
              <a:t>christopher.j.schultz@nasa.gov</a:t>
            </a:r>
            <a:r>
              <a:rPr lang="en-US" dirty="0"/>
              <a:t>)</a:t>
            </a:r>
          </a:p>
          <a:p>
            <a:endParaRPr lang="en-US" dirty="0"/>
          </a:p>
          <a:p>
            <a:r>
              <a:rPr lang="en-US" dirty="0"/>
              <a:t>Doug Mach (</a:t>
            </a:r>
            <a:r>
              <a:rPr lang="en-US" dirty="0">
                <a:hlinkClick r:id="rId3"/>
              </a:rPr>
              <a:t>dmach@nasa.gov</a:t>
            </a:r>
            <a:r>
              <a:rPr lang="en-US" dirty="0"/>
              <a:t>) </a:t>
            </a:r>
          </a:p>
          <a:p>
            <a:endParaRPr lang="en-US" dirty="0"/>
          </a:p>
          <a:p>
            <a:r>
              <a:rPr lang="en-US" dirty="0"/>
              <a:t>Monte Bateman (</a:t>
            </a:r>
            <a:r>
              <a:rPr lang="en-US" dirty="0">
                <a:hlinkClick r:id="rId4"/>
              </a:rPr>
              <a:t>monte.bateman@nasa.gov</a:t>
            </a:r>
            <a:r>
              <a:rPr lang="en-US" dirty="0"/>
              <a:t>) </a:t>
            </a:r>
          </a:p>
          <a:p>
            <a:endParaRPr lang="en-US" dirty="0"/>
          </a:p>
          <a:p>
            <a:r>
              <a:rPr lang="en-US" dirty="0"/>
              <a:t>Timothy Lang (</a:t>
            </a:r>
            <a:r>
              <a:rPr lang="en-US" dirty="0">
                <a:hlinkClick r:id="rId5"/>
              </a:rPr>
              <a:t>timothy.j.lang@nasa.gov</a:t>
            </a:r>
            <a:r>
              <a:rPr lang="en-US" dirty="0"/>
              <a:t>) </a:t>
            </a:r>
          </a:p>
          <a:p>
            <a:endParaRPr lang="en-US" dirty="0"/>
          </a:p>
          <a:p>
            <a:r>
              <a:rPr lang="en-US" dirty="0"/>
              <a:t>Sebastian Harkema (</a:t>
            </a:r>
            <a:r>
              <a:rPr lang="fi-FI" dirty="0">
                <a:hlinkClick r:id="rId6"/>
              </a:rPr>
              <a:t>sebastian.harkema@nasa.gov</a:t>
            </a:r>
            <a:r>
              <a:rPr lang="fi-FI" dirty="0"/>
              <a:t>)</a:t>
            </a:r>
            <a:endParaRPr lang="en-US" dirty="0"/>
          </a:p>
          <a:p>
            <a:endParaRPr lang="en-US" dirty="0"/>
          </a:p>
          <a:p>
            <a:r>
              <a:rPr lang="en-US" dirty="0"/>
              <a:t>GHRC DAAC POCs</a:t>
            </a:r>
          </a:p>
          <a:p>
            <a:endParaRPr lang="en-US" dirty="0"/>
          </a:p>
          <a:p>
            <a:r>
              <a:rPr lang="en-US" dirty="0"/>
              <a:t>Leigh Sinclair (</a:t>
            </a:r>
            <a:r>
              <a:rPr lang="en-US" dirty="0">
                <a:hlinkClick r:id="rId7"/>
              </a:rPr>
              <a:t>slb0012@uah.edu</a:t>
            </a:r>
            <a:r>
              <a:rPr lang="en-US" dirty="0"/>
              <a:t>) </a:t>
            </a:r>
          </a:p>
          <a:p>
            <a:endParaRPr lang="en-US" dirty="0"/>
          </a:p>
          <a:p>
            <a:r>
              <a:rPr lang="en-US" dirty="0"/>
              <a:t>Geoffrey Stano (</a:t>
            </a:r>
            <a:r>
              <a:rPr lang="en-US" dirty="0">
                <a:hlinkClick r:id="rId8"/>
              </a:rPr>
              <a:t>gts0007@uah.edu</a:t>
            </a:r>
            <a:r>
              <a:rPr lang="en-US" dirty="0"/>
              <a:t>) </a:t>
            </a:r>
          </a:p>
          <a:p>
            <a:endParaRPr lang="en-US" dirty="0"/>
          </a:p>
        </p:txBody>
      </p:sp>
    </p:spTree>
    <p:extLst>
      <p:ext uri="{BB962C8B-B14F-4D97-AF65-F5344CB8AC3E}">
        <p14:creationId xmlns:p14="http://schemas.microsoft.com/office/powerpoint/2010/main" val="347345854"/>
      </p:ext>
    </p:extLst>
  </p:cSld>
  <p:clrMapOvr>
    <a:masterClrMapping/>
  </p:clrMapOvr>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D5EE20BC90F444880C68A85099589E0" ma:contentTypeVersion="1" ma:contentTypeDescription="Create a new document." ma:contentTypeScope="" ma:versionID="4ebe12c3534dd80049fab0bbad55ecbf">
  <xsd:schema xmlns:xsd="http://www.w3.org/2001/XMLSchema" xmlns:xs="http://www.w3.org/2001/XMLSchema" xmlns:p="http://schemas.microsoft.com/office/2006/metadata/properties" xmlns:ns2="ce204e60-067e-4038-94f2-854b39719b5c" xmlns:ns3="http://schemas.microsoft.com/sharepoint/v4" targetNamespace="http://schemas.microsoft.com/office/2006/metadata/properties" ma:root="true" ma:fieldsID="a601d6163b8643628f04a1c1ee5b6383" ns2:_="" ns3:_="">
    <xsd:import namespace="ce204e60-067e-4038-94f2-854b39719b5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204e60-067e-4038-94f2-854b39719b5c" elementFormDefault="qualified">
    <xsd:import namespace="http://schemas.microsoft.com/office/2006/documentManagement/types"/>
    <xsd:import namespace="http://schemas.microsoft.com/office/infopath/2007/PartnerControls"/>
    <xsd:element name="_dlc_DocId" ma:index="4" nillable="true" ma:displayName="Document ID Value" ma:description="The value of the document ID assigned to this item." ma:internalName="_dlc_DocId" ma:readOnly="true">
      <xsd:simpleType>
        <xsd:restriction base="dms:Text"/>
      </xsd:simpleType>
    </xsd:element>
    <xsd:element name="_dlc_DocIdUrl" ma:index="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6"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ce204e60-067e-4038-94f2-854b39719b5c">4SDW4C4EAYDZ-82-434</_dlc_DocId>
    <_dlc_DocIdUrl xmlns="ce204e60-067e-4038-94f2-854b39719b5c">
      <Url>https://sharepoint.msfc.nasa.gov/sites/sciencetech/ZP20/ZP21/ISSLIS/_layouts/15/DocIdRedir.aspx?ID=4SDW4C4EAYDZ-82-434</Url>
      <Description>4SDW4C4EAYDZ-82-434</Description>
    </_dlc_DocIdUrl>
    <IconOverlay xmlns="http://schemas.microsoft.com/sharepoint/v4" xsi:nil="true"/>
  </documentManagement>
</p:properties>
</file>

<file path=customXml/itemProps1.xml><?xml version="1.0" encoding="utf-8"?>
<ds:datastoreItem xmlns:ds="http://schemas.openxmlformats.org/officeDocument/2006/customXml" ds:itemID="{9DCB5201-9ED6-4F38-B66C-19249D2E549F}">
  <ds:schemaRefs>
    <ds:schemaRef ds:uri="http://schemas.microsoft.com/sharepoint/v3/contenttype/forms"/>
  </ds:schemaRefs>
</ds:datastoreItem>
</file>

<file path=customXml/itemProps2.xml><?xml version="1.0" encoding="utf-8"?>
<ds:datastoreItem xmlns:ds="http://schemas.openxmlformats.org/officeDocument/2006/customXml" ds:itemID="{10C1D8EC-A1F5-4665-B555-D65FB12D1B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204e60-067e-4038-94f2-854b39719b5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2BF3745-4087-4FE2-85CB-FB5887C14CC7}">
  <ds:schemaRefs>
    <ds:schemaRef ds:uri="http://schemas.microsoft.com/sharepoint/events"/>
  </ds:schemaRefs>
</ds:datastoreItem>
</file>

<file path=customXml/itemProps4.xml><?xml version="1.0" encoding="utf-8"?>
<ds:datastoreItem xmlns:ds="http://schemas.openxmlformats.org/officeDocument/2006/customXml" ds:itemID="{F66C76D5-3485-4F24-9A7E-8D614B756D14}">
  <ds:schemaRefs>
    <ds:schemaRef ds:uri="http://schemas.microsoft.com/sharepoint/v4"/>
    <ds:schemaRef ds:uri="http://purl.org/dc/terms/"/>
    <ds:schemaRef ds:uri="http://schemas.openxmlformats.org/package/2006/metadata/core-properties"/>
    <ds:schemaRef ds:uri="ce204e60-067e-4038-94f2-854b39719b5c"/>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16125</TotalTime>
  <Words>982</Words>
  <Application>Microsoft Office PowerPoint</Application>
  <PresentationFormat>On-screen Show (4:3)</PresentationFormat>
  <Paragraphs>86</Paragraphs>
  <Slides>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Arial Black</vt:lpstr>
      <vt:lpstr>Times New Roman</vt:lpstr>
      <vt:lpstr>1_Default Design</vt:lpstr>
      <vt:lpstr>PowerPoint Presentation</vt:lpstr>
      <vt:lpstr>LIP Measurements</vt:lpstr>
      <vt:lpstr>NASA/MSFC Airborne Electric Field Mill</vt:lpstr>
      <vt:lpstr>IMPACTS Summary</vt:lpstr>
      <vt:lpstr>Electrification Within Wintertime Stratiform Regions Sampled During the 2020/2022 NASA IMPACTS Field Campaign (J. Geophy. Res. Atmos., https://doi.org/10.1029/2023JD038708)   Sebastian S. Harkema (UAH), Lawrence D. Carey (UAH), Christopher J. Schultz (MSFC), Edward R. Mansell (NOAA),  Emily B. Berndt (MSFC), Alexandre O. Fierro (BP), Toshi Matsui (GFSC/UMD)</vt:lpstr>
      <vt:lpstr>PowerPoint Presentation</vt:lpstr>
      <vt:lpstr>Questions?  Ask one of us!</vt:lpstr>
    </vt:vector>
  </TitlesOfParts>
  <Company>NASA ODIN/OSF Seat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mklewis</dc:creator>
  <cp:lastModifiedBy>Schultz, Christopher J. (MSFC-ST11)</cp:lastModifiedBy>
  <cp:revision>803</cp:revision>
  <cp:lastPrinted>2014-06-14T00:35:03Z</cp:lastPrinted>
  <dcterms:created xsi:type="dcterms:W3CDTF">2003-11-18T14:48:34Z</dcterms:created>
  <dcterms:modified xsi:type="dcterms:W3CDTF">2024-07-22T14:12:55Z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4b69d1bb-48c8-4c87-a687-bfe6fb0323ee</vt:lpwstr>
  </property>
  <property fmtid="{D5CDD505-2E9C-101B-9397-08002B2CF9AE}" pid="3" name="ContentTypeId">
    <vt:lpwstr>0x0101008D5EE20BC90F444880C68A85099589E0</vt:lpwstr>
  </property>
</Properties>
</file>