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9" r:id="rId2"/>
    <p:sldId id="716" r:id="rId3"/>
    <p:sldId id="1939" r:id="rId4"/>
    <p:sldId id="1937" r:id="rId5"/>
    <p:sldId id="1938" r:id="rId6"/>
    <p:sldId id="1944" r:id="rId7"/>
    <p:sldId id="1945" r:id="rId8"/>
    <p:sldId id="1946" r:id="rId9"/>
    <p:sldId id="24917" r:id="rId10"/>
    <p:sldId id="24920" r:id="rId11"/>
    <p:sldId id="1947" r:id="rId12"/>
    <p:sldId id="1920" r:id="rId13"/>
    <p:sldId id="750" r:id="rId14"/>
    <p:sldId id="353" r:id="rId15"/>
    <p:sldId id="8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p15:clr>
            <a:srgbClr val="A4A3A4"/>
          </p15:clr>
        </p15:guide>
        <p15:guide id="2" pos="21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DDE30-68E4-4493-E3F5-52B6765716E7}" name="Mashiku, Alinda K. (GSFC-5950)" initials="MAK(5" userId="S::aaligawe@ndc.nasa.gov::c4576205-32c4-4d82-8ca8-0d3e4ab971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hiku, Alinda K. (GSFC-5950)" initials="MAK(" lastIdx="1" clrIdx="0">
    <p:extLst>
      <p:ext uri="{19B8F6BF-5375-455C-9EA6-DF929625EA0E}">
        <p15:presenceInfo xmlns:p15="http://schemas.microsoft.com/office/powerpoint/2012/main" userId="S-1-5-21-330711430-3775241029-4075259233-587188" providerId="AD"/>
      </p:ext>
    </p:extLst>
  </p:cmAuthor>
  <p:cmAuthor id="2" name="Rosa, Joseph D. (GSFC-595.0)[OMITRON]" initials="RJD(" lastIdx="6" clrIdx="1">
    <p:extLst>
      <p:ext uri="{19B8F6BF-5375-455C-9EA6-DF929625EA0E}">
        <p15:presenceInfo xmlns:p15="http://schemas.microsoft.com/office/powerpoint/2012/main" userId="S-1-5-21-330711430-3775241029-4075259233-405354" providerId="AD"/>
      </p:ext>
    </p:extLst>
  </p:cmAuthor>
  <p:cmAuthor id="3" name="Corley, Bryan M. (JSC-CM471)" initials="CBM(" lastIdx="1" clrIdx="2">
    <p:extLst>
      <p:ext uri="{19B8F6BF-5375-455C-9EA6-DF929625EA0E}">
        <p15:presenceInfo xmlns:p15="http://schemas.microsoft.com/office/powerpoint/2012/main" userId="S-1-5-21-330711430-3775241029-4075259233-20327" providerId="AD"/>
      </p:ext>
    </p:extLst>
  </p:cmAuthor>
  <p:cmAuthor id="4" name="Kieffer, Margaret (HQ-TH000)" initials="KM(" lastIdx="3" clrIdx="3">
    <p:extLst>
      <p:ext uri="{19B8F6BF-5375-455C-9EA6-DF929625EA0E}">
        <p15:presenceInfo xmlns:p15="http://schemas.microsoft.com/office/powerpoint/2012/main" userId="S::mkieffer@ndc.nasa.gov::009d36cb-06a3-4c0f-91ca-cb2256580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CBCDE2"/>
    <a:srgbClr val="0000FF"/>
    <a:srgbClr val="19387A"/>
    <a:srgbClr val="AF3034"/>
    <a:srgbClr val="FADF4E"/>
    <a:srgbClr val="AF3134"/>
    <a:srgbClr val="E1F2FF"/>
    <a:srgbClr val="000C8A"/>
    <a:srgbClr val="8A9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95" autoAdjust="0"/>
  </p:normalViewPr>
  <p:slideViewPr>
    <p:cSldViewPr snapToGrid="0">
      <p:cViewPr varScale="1">
        <p:scale>
          <a:sx n="63" d="100"/>
          <a:sy n="63" d="100"/>
        </p:scale>
        <p:origin x="1332" y="64"/>
      </p:cViewPr>
      <p:guideLst>
        <p:guide orient="horz" pos="984"/>
        <p:guide pos="2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68"/>
    </p:cViewPr>
  </p:sorter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C358CA-447C-6444-9BCC-FA916C93F807}" type="datetimeFigureOut">
              <a:rPr lang="en-US" smtClean="0"/>
              <a:t>7/24/2024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E279E6-37D6-1F46-8ED7-65624E7B026B}" type="slidenum">
              <a:rPr lang="en-US" smtClean="0"/>
              <a:t>‹#›</a:t>
            </a:fld>
            <a:endParaRPr lang="en-US" dirty="0"/>
          </a:p>
        </p:txBody>
      </p:sp>
    </p:spTree>
    <p:extLst>
      <p:ext uri="{BB962C8B-B14F-4D97-AF65-F5344CB8AC3E}">
        <p14:creationId xmlns:p14="http://schemas.microsoft.com/office/powerpoint/2010/main" val="202089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0B855-4BB0-D049-BF04-D66C443CB33A}" type="datetimeFigureOut">
              <a:rPr lang="en-US" smtClean="0"/>
              <a:pPr/>
              <a:t>7/24/2024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739EF-F548-F948-9711-AC63F8CE9628}" type="slidenum">
              <a:rPr lang="en-US" smtClean="0"/>
              <a:pPr/>
              <a:t>‹#›</a:t>
            </a:fld>
            <a:endParaRPr lang="en-US" dirty="0"/>
          </a:p>
        </p:txBody>
      </p:sp>
    </p:spTree>
    <p:extLst>
      <p:ext uri="{BB962C8B-B14F-4D97-AF65-F5344CB8AC3E}">
        <p14:creationId xmlns:p14="http://schemas.microsoft.com/office/powerpoint/2010/main" val="48934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1</a:t>
            </a:fld>
            <a:endParaRPr lang="en-US" dirty="0"/>
          </a:p>
        </p:txBody>
      </p:sp>
    </p:spTree>
    <p:extLst>
      <p:ext uri="{BB962C8B-B14F-4D97-AF65-F5344CB8AC3E}">
        <p14:creationId xmlns:p14="http://schemas.microsoft.com/office/powerpoint/2010/main" val="415953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The number of satellites over time continues to grow.</a:t>
            </a:r>
          </a:p>
          <a:p>
            <a:r>
              <a:rPr lang="en-US" sz="1050" dirty="0"/>
              <a:t>Number of conjunctions with operational spacecraft now outnumbers conjunctions with debris</a:t>
            </a:r>
          </a:p>
          <a:p>
            <a:r>
              <a:rPr lang="en-US" sz="1050" dirty="0"/>
              <a:t>Several ultra-large constellations (up to 30k space vehicles) have been announced (for Low Earth Orbit), though not yet deployed.</a:t>
            </a:r>
          </a:p>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a:t>
            </a:fld>
            <a:endParaRPr lang="en-US" dirty="0"/>
          </a:p>
        </p:txBody>
      </p:sp>
    </p:spTree>
    <p:extLst>
      <p:ext uri="{BB962C8B-B14F-4D97-AF65-F5344CB8AC3E}">
        <p14:creationId xmlns:p14="http://schemas.microsoft.com/office/powerpoint/2010/main" val="249717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talking points:</a:t>
            </a:r>
          </a:p>
          <a:p>
            <a:pPr marL="228600" indent="-228600">
              <a:buAutoNum type="arabicPeriod"/>
            </a:pPr>
            <a:r>
              <a:rPr lang="en-US" dirty="0"/>
              <a:t>CARA real-time ops processes: Run screenings 3x a day with notifications as early as 7 days from TCA: Generic five steps outlined in the progress bar below</a:t>
            </a:r>
          </a:p>
          <a:p>
            <a:pPr marL="228600" indent="-228600">
              <a:buAutoNum type="arabicPeriod"/>
            </a:pPr>
            <a:r>
              <a:rPr lang="en-US" dirty="0"/>
              <a:t>Involves the 5 CARA groups to analyze the information to notify and engage with the missions</a:t>
            </a:r>
          </a:p>
          <a:p>
            <a:pPr marL="228600" indent="-228600">
              <a:buAutoNum type="arabicPeriod"/>
            </a:pPr>
            <a:r>
              <a:rPr lang="en-US" dirty="0"/>
              <a:t>Overall: 7-41 active interfaces and 7-25 total data sets </a:t>
            </a:r>
            <a:r>
              <a:rPr lang="en-US" dirty="0" err="1"/>
              <a:t>transfered</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06BE915-DF71-FD4A-8DD8-3E9477B85FB8}" type="slidenum">
              <a:rPr lang="en-US" smtClean="0"/>
              <a:t>15</a:t>
            </a:fld>
            <a:endParaRPr lang="en-US" dirty="0"/>
          </a:p>
        </p:txBody>
      </p:sp>
    </p:spTree>
    <p:extLst>
      <p:ext uri="{BB962C8B-B14F-4D97-AF65-F5344CB8AC3E}">
        <p14:creationId xmlns:p14="http://schemas.microsoft.com/office/powerpoint/2010/main" val="190166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CA0000"/>
              </a:buClr>
              <a:defRPr>
                <a:latin typeface="+mn-lt"/>
              </a:defRPr>
            </a:lvl1pPr>
            <a:lvl2pPr>
              <a:buClr>
                <a:srgbClr val="CA0000"/>
              </a:buClr>
              <a:defRPr>
                <a:latin typeface="+mn-lt"/>
              </a:defRPr>
            </a:lvl2pPr>
            <a:lvl3pPr>
              <a:buClr>
                <a:srgbClr val="CA0000"/>
              </a:buClr>
              <a:defRPr>
                <a:latin typeface="+mn-lt"/>
              </a:defRPr>
            </a:lvl3pPr>
            <a:lvl4pPr>
              <a:buClr>
                <a:srgbClr val="CA0000"/>
              </a:buClr>
              <a:defRPr>
                <a:latin typeface="+mn-lt"/>
              </a:defRPr>
            </a:lvl4pPr>
            <a:lvl5pPr>
              <a:buClr>
                <a:srgbClr val="CA0000"/>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08130"/>
            <a:ext cx="8229600" cy="1143000"/>
          </a:xfrm>
        </p:spPr>
        <p:txBody>
          <a:bodyPr/>
          <a:lstStyle>
            <a:lvl1pPr>
              <a:defRPr>
                <a:solidFill>
                  <a:schemeClr val="bg1">
                    <a:lumMod val="85000"/>
                  </a:schemeClr>
                </a:solidFill>
                <a:latin typeface="+mj-lt"/>
              </a:defRPr>
            </a:lvl1pPr>
          </a:lstStyle>
          <a:p>
            <a:r>
              <a:rPr lang="en-US" dirty="0"/>
              <a:t>Click to edit Master title style</a:t>
            </a:r>
          </a:p>
        </p:txBody>
      </p:sp>
      <p:sp>
        <p:nvSpPr>
          <p:cNvPr id="5" name="Slide Number Placeholder 4"/>
          <p:cNvSpPr>
            <a:spLocks noGrp="1"/>
          </p:cNvSpPr>
          <p:nvPr>
            <p:ph type="sldNum" sz="quarter" idx="10"/>
          </p:nvPr>
        </p:nvSpPr>
        <p:spPr/>
        <p:txBody>
          <a:bodyPr/>
          <a:lstStyle/>
          <a:p>
            <a:fld id="{32D37674-C2EF-49DD-B547-2006DC0D39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lumMod val="8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3DAB22-9B10-3C4C-B4CB-334CB07393FF}"/>
              </a:ext>
            </a:extLst>
          </p:cNvPr>
          <p:cNvSpPr>
            <a:spLocks noGrp="1"/>
          </p:cNvSpPr>
          <p:nvPr>
            <p:ph type="title"/>
          </p:nvPr>
        </p:nvSpPr>
        <p:spPr/>
        <p:txBody>
          <a:bodyPr/>
          <a:lstStyle/>
          <a:p>
            <a:r>
              <a:rPr lang="en-US"/>
              <a:t>Click to edit Master title style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FDDC7CE-E2F1-F441-A4A9-7168D8559A65}" type="slidenum">
              <a:rPr lang="en-US" smtClean="0"/>
              <a:t>‹#›</a:t>
            </a:fld>
            <a:endParaRPr lang="en-US" dirty="0"/>
          </a:p>
        </p:txBody>
      </p:sp>
    </p:spTree>
    <p:extLst>
      <p:ext uri="{BB962C8B-B14F-4D97-AF65-F5344CB8AC3E}">
        <p14:creationId xmlns:p14="http://schemas.microsoft.com/office/powerpoint/2010/main" val="166518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1"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indent="-128588">
              <a:buSzPct val="130000"/>
              <a:defRPr sz="1350"/>
            </a:lvl1pPr>
            <a:lvl2pPr marL="388144" indent="-170260">
              <a:defRPr sz="1200"/>
            </a:lvl2pPr>
            <a:lvl3pPr marL="600075" indent="-132160">
              <a:buSzPct val="125000"/>
              <a:defRPr sz="1200"/>
            </a:lvl3pPr>
            <a:lvl4pPr marL="901304" indent="-171450">
              <a:defRPr sz="1200"/>
            </a:lvl4pPr>
            <a:lvl5pPr marL="1072754" indent="-132160">
              <a:buFont typeface="Arial"/>
              <a:buChar char="•"/>
              <a:defRPr sz="12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Tree>
    <p:extLst>
      <p:ext uri="{BB962C8B-B14F-4D97-AF65-F5344CB8AC3E}">
        <p14:creationId xmlns:p14="http://schemas.microsoft.com/office/powerpoint/2010/main" val="1137694129"/>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D897B5-F219-4A40-9BCB-5A7083720AEE}"/>
              </a:ext>
            </a:extLst>
          </p:cNvPr>
          <p:cNvSpPr/>
          <p:nvPr userDrawn="1"/>
        </p:nvSpPr>
        <p:spPr>
          <a:xfrm>
            <a:off x="0" y="1367444"/>
            <a:ext cx="9144000" cy="127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A91BB"/>
              </a:solidFill>
            </a:endParaRPr>
          </a:p>
        </p:txBody>
      </p:sp>
      <p:sp>
        <p:nvSpPr>
          <p:cNvPr id="16" name="Rectangle 15">
            <a:extLst>
              <a:ext uri="{FF2B5EF4-FFF2-40B4-BE49-F238E27FC236}">
                <a16:creationId xmlns:a16="http://schemas.microsoft.com/office/drawing/2014/main" id="{576BFAD3-DB95-FC4C-BEC8-7401C23124FA}"/>
              </a:ext>
            </a:extLst>
          </p:cNvPr>
          <p:cNvSpPr/>
          <p:nvPr userDrawn="1"/>
        </p:nvSpPr>
        <p:spPr>
          <a:xfrm>
            <a:off x="0" y="1367444"/>
            <a:ext cx="9144000" cy="1270038"/>
          </a:xfrm>
          <a:prstGeom prst="rect">
            <a:avLst/>
          </a:prstGeom>
          <a:gradFill>
            <a:gsLst>
              <a:gs pos="75000">
                <a:srgbClr val="8A91BB"/>
              </a:gs>
              <a:gs pos="0">
                <a:srgbClr val="19387A"/>
              </a:gs>
              <a:gs pos="100000">
                <a:srgbClr val="CBCDE2"/>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A91BB"/>
              </a:solidFill>
            </a:endParaRPr>
          </a:p>
        </p:txBody>
      </p:sp>
      <p:sp>
        <p:nvSpPr>
          <p:cNvPr id="8" name="Subtitle 2"/>
          <p:cNvSpPr>
            <a:spLocks noGrp="1"/>
          </p:cNvSpPr>
          <p:nvPr>
            <p:ph type="subTitle" idx="1"/>
          </p:nvPr>
        </p:nvSpPr>
        <p:spPr>
          <a:xfrm>
            <a:off x="245539" y="3023226"/>
            <a:ext cx="6400800" cy="221933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261079" y="621944"/>
            <a:ext cx="2850848" cy="246221"/>
          </a:xfrm>
          <a:prstGeom prst="rect">
            <a:avLst/>
          </a:prstGeom>
          <a:noFill/>
        </p:spPr>
        <p:txBody>
          <a:bodyPr wrap="none" rtlCol="0">
            <a:spAutoFit/>
          </a:bodyPr>
          <a:lstStyle/>
          <a:p>
            <a:r>
              <a:rPr lang="en-US" sz="1000" dirty="0">
                <a:solidFill>
                  <a:schemeClr val="bg1"/>
                </a:solidFill>
                <a:latin typeface="Arial"/>
                <a:cs typeface="Arial"/>
              </a:rPr>
              <a:t>National Aeronautics</a:t>
            </a:r>
            <a:r>
              <a:rPr lang="en-US" sz="1000" baseline="0" dirty="0">
                <a:solidFill>
                  <a:schemeClr val="bg1"/>
                </a:solidFill>
                <a:latin typeface="Arial"/>
                <a:cs typeface="Arial"/>
              </a:rPr>
              <a:t> and Space Administration</a:t>
            </a:r>
            <a:endParaRPr lang="en-US" sz="1000" dirty="0">
              <a:solidFill>
                <a:schemeClr val="bg1"/>
              </a:solidFill>
              <a:latin typeface="Arial"/>
              <a:cs typeface="Arial"/>
            </a:endParaRPr>
          </a:p>
        </p:txBody>
      </p:sp>
      <p:sp>
        <p:nvSpPr>
          <p:cNvPr id="10" name="TextBox 9"/>
          <p:cNvSpPr txBox="1"/>
          <p:nvPr userDrawn="1"/>
        </p:nvSpPr>
        <p:spPr>
          <a:xfrm>
            <a:off x="261079" y="6254779"/>
            <a:ext cx="1082348" cy="246221"/>
          </a:xfrm>
          <a:prstGeom prst="rect">
            <a:avLst/>
          </a:prstGeom>
          <a:noFill/>
        </p:spPr>
        <p:txBody>
          <a:bodyPr wrap="none" rtlCol="0">
            <a:spAutoFit/>
          </a:bodyPr>
          <a:lstStyle/>
          <a:p>
            <a:pPr algn="l"/>
            <a:r>
              <a:rPr lang="en-US" sz="1000" b="1" dirty="0">
                <a:solidFill>
                  <a:schemeClr val="bg1"/>
                </a:solidFill>
                <a:latin typeface="Arial"/>
                <a:cs typeface="Arial"/>
              </a:rPr>
              <a:t>www.nasa.gov</a:t>
            </a:r>
          </a:p>
        </p:txBody>
      </p:sp>
      <p:sp>
        <p:nvSpPr>
          <p:cNvPr id="11" name="TextBox 10"/>
          <p:cNvSpPr txBox="1"/>
          <p:nvPr userDrawn="1"/>
        </p:nvSpPr>
        <p:spPr>
          <a:xfrm>
            <a:off x="251762" y="5839973"/>
            <a:ext cx="5580078" cy="30777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spc="200" dirty="0">
                <a:solidFill>
                  <a:srgbClr val="8A91BB"/>
                </a:solidFill>
                <a:latin typeface="Century Gothic" panose="020B0502020202020204" pitchFamily="34" charset="0"/>
                <a:cs typeface="Arial"/>
              </a:rPr>
              <a:t>NASA</a:t>
            </a:r>
            <a:r>
              <a:rPr lang="en-US" sz="1400" b="1" spc="200" dirty="0">
                <a:solidFill>
                  <a:srgbClr val="8A91BB"/>
                </a:solidFill>
                <a:latin typeface="Century Gothic" panose="020B0502020202020204" pitchFamily="34" charset="0"/>
                <a:cs typeface="Arial"/>
              </a:rPr>
              <a:t> Conjunction Risk Assessment</a:t>
            </a:r>
          </a:p>
        </p:txBody>
      </p:sp>
      <p:sp>
        <p:nvSpPr>
          <p:cNvPr id="7" name="Title 1"/>
          <p:cNvSpPr>
            <a:spLocks noGrp="1"/>
          </p:cNvSpPr>
          <p:nvPr>
            <p:ph type="ctrTitle"/>
          </p:nvPr>
        </p:nvSpPr>
        <p:spPr>
          <a:xfrm>
            <a:off x="245538" y="1267451"/>
            <a:ext cx="8898461" cy="1470025"/>
          </a:xfrm>
        </p:spPr>
        <p:txBody>
          <a:bodyPr/>
          <a:lstStyle>
            <a:lvl1pPr algn="l">
              <a:defRPr>
                <a:solidFill>
                  <a:srgbClr val="CA0000"/>
                </a:solidFill>
                <a:effectLst>
                  <a:outerShdw blurRad="50800" dist="38100" dir="2700000" algn="tl" rotWithShape="0">
                    <a:prstClr val="black"/>
                  </a:outerShdw>
                </a:effectLst>
              </a:defRPr>
            </a:lvl1pPr>
          </a:lstStyle>
          <a:p>
            <a:r>
              <a:rPr lang="en-US" dirty="0"/>
              <a:t>Click to edit Master title style</a:t>
            </a:r>
          </a:p>
        </p:txBody>
      </p:sp>
      <p:pic>
        <p:nvPicPr>
          <p:cNvPr id="13" name="NASA.gif" descr="/Users/kgammage/Documents/CustomerWork/Meatballs/NASA.gif"/>
          <p:cNvPicPr>
            <a:picLocks noChangeAspect="1"/>
          </p:cNvPicPr>
          <p:nvPr userDrawn="1"/>
        </p:nvPicPr>
        <p:blipFill>
          <a:blip r:embed="rId3" r:link="rId4"/>
          <a:stretch>
            <a:fillRect/>
          </a:stretch>
        </p:blipFill>
        <p:spPr>
          <a:xfrm>
            <a:off x="7735889" y="258783"/>
            <a:ext cx="1086856" cy="934696"/>
          </a:xfrm>
          <a:prstGeom prst="rect">
            <a:avLst/>
          </a:prstGeom>
        </p:spPr>
      </p:pic>
      <p:cxnSp>
        <p:nvCxnSpPr>
          <p:cNvPr id="3" name="Straight Connector 2">
            <a:extLst>
              <a:ext uri="{FF2B5EF4-FFF2-40B4-BE49-F238E27FC236}">
                <a16:creationId xmlns:a16="http://schemas.microsoft.com/office/drawing/2014/main" id="{BD33103E-49B1-DB43-BD68-F854FA000F3C}"/>
              </a:ext>
            </a:extLst>
          </p:cNvPr>
          <p:cNvCxnSpPr/>
          <p:nvPr userDrawn="1"/>
        </p:nvCxnSpPr>
        <p:spPr>
          <a:xfrm>
            <a:off x="0" y="1371600"/>
            <a:ext cx="9144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AF7AE7E-1AD3-394B-BE79-E771072EC3E3}"/>
              </a:ext>
            </a:extLst>
          </p:cNvPr>
          <p:cNvCxnSpPr/>
          <p:nvPr userDrawn="1"/>
        </p:nvCxnSpPr>
        <p:spPr>
          <a:xfrm>
            <a:off x="0" y="2643149"/>
            <a:ext cx="9144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fld id="{32D37674-C2EF-49DD-B547-2006DC0D39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lumMod val="8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lumMod val="8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8C164-57C2-B84D-AF5B-A37C06E59202}"/>
              </a:ext>
            </a:extLst>
          </p:cNvPr>
          <p:cNvSpPr/>
          <p:nvPr userDrawn="1"/>
        </p:nvSpPr>
        <p:spPr>
          <a:xfrm>
            <a:off x="0" y="0"/>
            <a:ext cx="9144000" cy="1270038"/>
          </a:xfrm>
          <a:prstGeom prst="rect">
            <a:avLst/>
          </a:prstGeom>
          <a:gradFill>
            <a:gsLst>
              <a:gs pos="75000">
                <a:srgbClr val="8A91BB"/>
              </a:gs>
              <a:gs pos="0">
                <a:srgbClr val="19387A"/>
              </a:gs>
              <a:gs pos="100000">
                <a:srgbClr val="CBCDE2"/>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A91BB"/>
              </a:solidFill>
            </a:endParaRPr>
          </a:p>
        </p:txBody>
      </p:sp>
      <p:sp>
        <p:nvSpPr>
          <p:cNvPr id="2" name="Title Placeholder 1"/>
          <p:cNvSpPr>
            <a:spLocks noGrp="1"/>
          </p:cNvSpPr>
          <p:nvPr>
            <p:ph type="title"/>
          </p:nvPr>
        </p:nvSpPr>
        <p:spPr>
          <a:xfrm>
            <a:off x="457200" y="168802"/>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475412"/>
            <a:ext cx="8229600" cy="4650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38029" y="6422227"/>
            <a:ext cx="3220753" cy="307777"/>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rgbClr val="8A91BB"/>
                </a:solidFill>
                <a:effectLst>
                  <a:outerShdw blurRad="50800" dist="38100" dir="2700000" algn="tl" rotWithShape="0">
                    <a:schemeClr val="tx1">
                      <a:alpha val="0"/>
                    </a:schemeClr>
                  </a:outerShdw>
                </a:effectLst>
                <a:latin typeface="Century Gothic" panose="020B0502020202020204" pitchFamily="34" charset="0"/>
              </a:rPr>
              <a:t>NASA</a:t>
            </a:r>
            <a:r>
              <a:rPr lang="en-US" sz="1400" b="1" dirty="0">
                <a:solidFill>
                  <a:srgbClr val="8A91BB"/>
                </a:solidFill>
                <a:effectLst>
                  <a:outerShdw blurRad="50800" dist="38100" dir="2700000" algn="tl" rotWithShape="0">
                    <a:schemeClr val="tx1">
                      <a:alpha val="0"/>
                    </a:schemeClr>
                  </a:outerShdw>
                </a:effectLst>
                <a:latin typeface="Century Gothic" panose="020B0502020202020204" pitchFamily="34" charset="0"/>
              </a:rPr>
              <a:t> Conjunction Risk Assessment</a:t>
            </a:r>
          </a:p>
        </p:txBody>
      </p:sp>
      <p:cxnSp>
        <p:nvCxnSpPr>
          <p:cNvPr id="10" name="Straight Connector 9">
            <a:extLst>
              <a:ext uri="{FF2B5EF4-FFF2-40B4-BE49-F238E27FC236}">
                <a16:creationId xmlns:a16="http://schemas.microsoft.com/office/drawing/2014/main" id="{84D146FF-AA30-844A-86F2-2331A81DC230}"/>
              </a:ext>
            </a:extLst>
          </p:cNvPr>
          <p:cNvCxnSpPr/>
          <p:nvPr userDrawn="1"/>
        </p:nvCxnSpPr>
        <p:spPr>
          <a:xfrm>
            <a:off x="0" y="6319025"/>
            <a:ext cx="9144000" cy="0"/>
          </a:xfrm>
          <a:prstGeom prst="line">
            <a:avLst/>
          </a:prstGeom>
          <a:ln w="38100">
            <a:solidFill>
              <a:srgbClr val="19387A"/>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65E1555-99A7-0349-AA0D-A43B8CE4B0F4}"/>
              </a:ext>
            </a:extLst>
          </p:cNvPr>
          <p:cNvCxnSpPr/>
          <p:nvPr userDrawn="1"/>
        </p:nvCxnSpPr>
        <p:spPr>
          <a:xfrm>
            <a:off x="0" y="1260089"/>
            <a:ext cx="9144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37674-C2EF-49DD-B547-2006DC0D39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4" r:id="rId12"/>
  </p:sldLayoutIdLst>
  <p:hf hdr="0" ftr="0" dt="0"/>
  <p:txStyles>
    <p:titleStyle>
      <a:lvl1pPr algn="l" defTabSz="457200" rtl="0" eaLnBrk="1" latinLnBrk="0" hangingPunct="1">
        <a:spcBef>
          <a:spcPct val="0"/>
        </a:spcBef>
        <a:buNone/>
        <a:defRPr sz="3600" b="1" kern="1200">
          <a:solidFill>
            <a:schemeClr val="bg1">
              <a:lumMod val="85000"/>
            </a:schemeClr>
          </a:solidFill>
          <a:effectLst>
            <a:outerShdw blurRad="50800" dist="38100" dir="2700000" algn="tl" rotWithShape="0">
              <a:schemeClr val="tx1"/>
            </a:outerShdw>
          </a:effectLst>
          <a:latin typeface="+mj-lt"/>
          <a:ea typeface="+mj-ea"/>
          <a:cs typeface="Arial"/>
        </a:defRPr>
      </a:lvl1pPr>
    </p:titleStyle>
    <p:bodyStyle>
      <a:lvl1pPr marL="171450" indent="-171450" algn="l" defTabSz="457200" rtl="0" eaLnBrk="1" latinLnBrk="0" hangingPunct="1">
        <a:spcBef>
          <a:spcPct val="20000"/>
        </a:spcBef>
        <a:buClr>
          <a:srgbClr val="CA0000"/>
        </a:buClr>
        <a:buFont typeface="Arial"/>
        <a:buChar char="•"/>
        <a:defRPr sz="2000" b="1" kern="1200">
          <a:solidFill>
            <a:schemeClr val="tx1"/>
          </a:solidFill>
          <a:effectLst>
            <a:outerShdw blurRad="50800" dist="38100" dir="2700000" algn="tl" rotWithShape="0">
              <a:schemeClr val="tx1">
                <a:alpha val="0"/>
              </a:schemeClr>
            </a:outerShdw>
          </a:effectLst>
          <a:latin typeface="+mj-lt"/>
          <a:ea typeface="+mn-ea"/>
          <a:cs typeface="Arial"/>
        </a:defRPr>
      </a:lvl1pPr>
      <a:lvl2pPr marL="455613" indent="-284163" algn="l" defTabSz="457200" rtl="0" eaLnBrk="1" latinLnBrk="0" hangingPunct="1">
        <a:spcBef>
          <a:spcPct val="20000"/>
        </a:spcBef>
        <a:buClr>
          <a:srgbClr val="CA0000"/>
        </a:buClr>
        <a:buFont typeface="Arial"/>
        <a:buChar char="–"/>
        <a:tabLst>
          <a:tab pos="341313" algn="l"/>
        </a:tabLst>
        <a:defRPr sz="1800" b="1" kern="1200">
          <a:solidFill>
            <a:schemeClr val="tx1"/>
          </a:solidFill>
          <a:effectLst>
            <a:outerShdw blurRad="50800" dist="38100" dir="2700000" algn="tl" rotWithShape="0">
              <a:schemeClr val="tx1">
                <a:alpha val="0"/>
              </a:schemeClr>
            </a:outerShdw>
          </a:effectLst>
          <a:latin typeface="+mj-lt"/>
          <a:ea typeface="+mn-ea"/>
          <a:cs typeface="Arial"/>
        </a:defRPr>
      </a:lvl2pPr>
      <a:lvl3pPr marL="741363" indent="-228600" algn="l" defTabSz="457200" rtl="0" eaLnBrk="1" latinLnBrk="0" hangingPunct="1">
        <a:spcBef>
          <a:spcPct val="20000"/>
        </a:spcBef>
        <a:buClr>
          <a:srgbClr val="CA0000"/>
        </a:buClr>
        <a:buFont typeface="Arial"/>
        <a:buChar char="•"/>
        <a:tabLst>
          <a:tab pos="569913" algn="l"/>
        </a:tabLst>
        <a:defRPr sz="1600" b="1" kern="1200">
          <a:solidFill>
            <a:schemeClr val="tx1"/>
          </a:solidFill>
          <a:effectLst>
            <a:outerShdw blurRad="50800" dist="38100" dir="2700000" algn="tl" rotWithShape="0">
              <a:schemeClr val="tx1">
                <a:alpha val="0"/>
              </a:schemeClr>
            </a:outerShdw>
          </a:effectLst>
          <a:latin typeface="+mj-lt"/>
          <a:ea typeface="+mn-ea"/>
          <a:cs typeface="Arial"/>
        </a:defRPr>
      </a:lvl3pPr>
      <a:lvl4pPr marL="1025525" indent="-284163" algn="l" defTabSz="457200" rtl="0" eaLnBrk="1" latinLnBrk="0" hangingPunct="1">
        <a:spcBef>
          <a:spcPct val="20000"/>
        </a:spcBef>
        <a:buClr>
          <a:srgbClr val="CA0000"/>
        </a:buClr>
        <a:buFont typeface="Arial"/>
        <a:buChar char="–"/>
        <a:defRPr sz="1600" b="1" kern="1200">
          <a:solidFill>
            <a:schemeClr val="tx1"/>
          </a:solidFill>
          <a:effectLst>
            <a:outerShdw blurRad="50800" dist="38100" dir="2700000" algn="tl" rotWithShape="0">
              <a:schemeClr val="tx1">
                <a:alpha val="0"/>
              </a:schemeClr>
            </a:outerShdw>
          </a:effectLst>
          <a:latin typeface="+mj-lt"/>
          <a:ea typeface="+mn-ea"/>
          <a:cs typeface="Arial"/>
        </a:defRPr>
      </a:lvl4pPr>
      <a:lvl5pPr marL="1254125" indent="-228600" algn="l" defTabSz="457200" rtl="0" eaLnBrk="1" latinLnBrk="0" hangingPunct="1">
        <a:spcBef>
          <a:spcPct val="20000"/>
        </a:spcBef>
        <a:buClr>
          <a:srgbClr val="CA0000"/>
        </a:buClr>
        <a:buFont typeface="Arial"/>
        <a:buChar char="»"/>
        <a:defRPr sz="1600" b="1" kern="1200">
          <a:solidFill>
            <a:schemeClr val="tx1"/>
          </a:solidFill>
          <a:effectLst>
            <a:outerShdw blurRad="50800" dist="38100" dir="2700000" algn="tl" rotWithShape="0">
              <a:schemeClr val="tx1">
                <a:alpha val="0"/>
              </a:schemeClr>
            </a:outerShdw>
          </a:effectLst>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kgammage/Documents/CustomerWork/Meatballs/NASA.gif" TargetMode="External"/><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Lauri K. Newman</a:t>
            </a:r>
          </a:p>
          <a:p>
            <a:r>
              <a:rPr lang="en-US" dirty="0"/>
              <a:t>NASA Conjunction Assessment Program Officer</a:t>
            </a:r>
          </a:p>
          <a:p>
            <a:r>
              <a:rPr lang="en-US" dirty="0"/>
              <a:t>HQ Science Mission Directorate</a:t>
            </a:r>
          </a:p>
          <a:p>
            <a:r>
              <a:rPr lang="en-US" dirty="0"/>
              <a:t>Office of the Deputy Associate Administrator for Programs</a:t>
            </a:r>
          </a:p>
          <a:p>
            <a:endParaRPr lang="en-US" dirty="0"/>
          </a:p>
          <a:p>
            <a:r>
              <a:rPr lang="en-US" dirty="0"/>
              <a:t>August 6, 2024</a:t>
            </a:r>
          </a:p>
        </p:txBody>
      </p:sp>
      <p:sp>
        <p:nvSpPr>
          <p:cNvPr id="3" name="Title 2"/>
          <p:cNvSpPr>
            <a:spLocks noGrp="1"/>
          </p:cNvSpPr>
          <p:nvPr>
            <p:ph type="ctrTitle"/>
          </p:nvPr>
        </p:nvSpPr>
        <p:spPr/>
        <p:txBody>
          <a:bodyPr/>
          <a:lstStyle/>
          <a:p>
            <a:r>
              <a:rPr lang="en-US" b="1" i="0" dirty="0">
                <a:solidFill>
                  <a:srgbClr val="FADF4E"/>
                </a:solidFill>
                <a:effectLst/>
                <a:latin typeface="+mn-lt"/>
              </a:rPr>
              <a:t>Automating Maneuvers: Considerations for Collision Avoidance</a:t>
            </a:r>
            <a:endParaRPr lang="en-US" dirty="0">
              <a:solidFill>
                <a:srgbClr val="FADF4E"/>
              </a:solidFill>
            </a:endParaRPr>
          </a:p>
        </p:txBody>
      </p:sp>
      <p:sp>
        <p:nvSpPr>
          <p:cNvPr id="4" name="Slide Number Placeholder 3"/>
          <p:cNvSpPr>
            <a:spLocks noGrp="1"/>
          </p:cNvSpPr>
          <p:nvPr>
            <p:ph type="sldNum" sz="quarter" idx="10"/>
          </p:nvPr>
        </p:nvSpPr>
        <p:spPr/>
        <p:txBody>
          <a:bodyPr/>
          <a:lstStyle/>
          <a:p>
            <a:fld id="{32D37674-C2EF-49DD-B547-2006DC0D39D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05312E-2DF4-4A4B-8533-C19C035833E2}"/>
              </a:ext>
            </a:extLst>
          </p:cNvPr>
          <p:cNvSpPr>
            <a:spLocks noGrp="1"/>
          </p:cNvSpPr>
          <p:nvPr>
            <p:ph type="title"/>
          </p:nvPr>
        </p:nvSpPr>
        <p:spPr>
          <a:xfrm>
            <a:off x="228600" y="298071"/>
            <a:ext cx="8683319" cy="581597"/>
          </a:xfrm>
        </p:spPr>
        <p:txBody>
          <a:bodyPr>
            <a:noAutofit/>
          </a:bodyPr>
          <a:lstStyle/>
          <a:p>
            <a:r>
              <a:rPr lang="en-US" sz="3600" i="0" dirty="0">
                <a:solidFill>
                  <a:schemeClr val="bg1">
                    <a:lumMod val="85000"/>
                  </a:schemeClr>
                </a:solidFill>
              </a:rPr>
              <a:t>“Collaborative” Conjunction Adjudication</a:t>
            </a:r>
          </a:p>
        </p:txBody>
      </p:sp>
      <p:sp>
        <p:nvSpPr>
          <p:cNvPr id="6" name="Content Placeholder 5">
            <a:extLst>
              <a:ext uri="{FF2B5EF4-FFF2-40B4-BE49-F238E27FC236}">
                <a16:creationId xmlns:a16="http://schemas.microsoft.com/office/drawing/2014/main" id="{F8E8949B-9E0C-46D1-9D2D-28CEB69B556D}"/>
              </a:ext>
            </a:extLst>
          </p:cNvPr>
          <p:cNvSpPr>
            <a:spLocks noGrp="1"/>
          </p:cNvSpPr>
          <p:nvPr>
            <p:ph sz="quarter" idx="15"/>
          </p:nvPr>
        </p:nvSpPr>
        <p:spPr>
          <a:xfrm>
            <a:off x="33819" y="1296126"/>
            <a:ext cx="9072880" cy="5330569"/>
          </a:xfrm>
        </p:spPr>
        <p:txBody>
          <a:bodyPr>
            <a:normAutofit lnSpcReduction="10000"/>
          </a:bodyPr>
          <a:lstStyle/>
          <a:p>
            <a:r>
              <a:rPr lang="en-US" sz="2000" dirty="0">
                <a:latin typeface="+mn-lt"/>
              </a:rPr>
              <a:t>Collaborative:  participants are free to pursue their own strategies bilaterally; only the state of conjunctions is centrally tracked</a:t>
            </a:r>
          </a:p>
          <a:p>
            <a:r>
              <a:rPr lang="en-US" sz="2000" dirty="0">
                <a:latin typeface="+mn-lt"/>
              </a:rPr>
              <a:t>When the ground node finds a conjunction between ephemerides in its DB, alert sent to both O/</a:t>
            </a:r>
            <a:r>
              <a:rPr lang="en-US" sz="2000" dirty="0" err="1">
                <a:latin typeface="+mn-lt"/>
              </a:rPr>
              <a:t>Os</a:t>
            </a:r>
            <a:endParaRPr lang="en-US" sz="2000" dirty="0">
              <a:latin typeface="+mn-lt"/>
            </a:endParaRPr>
          </a:p>
          <a:p>
            <a:pPr lvl="1"/>
            <a:r>
              <a:rPr lang="en-US" sz="1800" dirty="0">
                <a:latin typeface="+mn-lt"/>
              </a:rPr>
              <a:t>CDM accompanies alert to provide basic astrodynamics info and other event details</a:t>
            </a:r>
          </a:p>
          <a:p>
            <a:r>
              <a:rPr lang="en-US" sz="2000" dirty="0">
                <a:latin typeface="+mn-lt"/>
              </a:rPr>
              <a:t>O/</a:t>
            </a:r>
            <a:r>
              <a:rPr lang="en-US" sz="2000" dirty="0" err="1">
                <a:latin typeface="+mn-lt"/>
              </a:rPr>
              <a:t>Os</a:t>
            </a:r>
            <a:r>
              <a:rPr lang="en-US" sz="2000" dirty="0">
                <a:latin typeface="+mn-lt"/>
              </a:rPr>
              <a:t> can choose from among three categories to indicate their posture toward </a:t>
            </a:r>
            <a:br>
              <a:rPr lang="en-US" sz="2000" dirty="0">
                <a:latin typeface="+mn-lt"/>
              </a:rPr>
            </a:br>
            <a:r>
              <a:rPr lang="en-US" sz="2000" dirty="0">
                <a:latin typeface="+mn-lt"/>
              </a:rPr>
              <a:t>this collision</a:t>
            </a: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pPr marL="0" indent="0">
              <a:buNone/>
            </a:pPr>
            <a:endParaRPr lang="en-US" sz="1200" dirty="0">
              <a:latin typeface="+mn-lt"/>
            </a:endParaRPr>
          </a:p>
          <a:p>
            <a:r>
              <a:rPr lang="en-US" sz="2000" dirty="0">
                <a:latin typeface="+mn-lt"/>
              </a:rPr>
              <a:t>O/</a:t>
            </a:r>
            <a:r>
              <a:rPr lang="en-US" sz="2000" dirty="0" err="1">
                <a:latin typeface="+mn-lt"/>
              </a:rPr>
              <a:t>Os</a:t>
            </a:r>
            <a:r>
              <a:rPr lang="en-US" sz="2000" dirty="0">
                <a:latin typeface="+mn-lt"/>
              </a:rPr>
              <a:t> could embrace general rules for managing the assignment of responsibility, while allowing specific bilateral arrangements between pairs of O/</a:t>
            </a:r>
            <a:r>
              <a:rPr lang="en-US" sz="2000" dirty="0" err="1">
                <a:latin typeface="+mn-lt"/>
              </a:rPr>
              <a:t>Os</a:t>
            </a:r>
            <a:endParaRPr lang="en-US" sz="2000" dirty="0">
              <a:latin typeface="+mn-lt"/>
            </a:endParaRPr>
          </a:p>
        </p:txBody>
      </p:sp>
      <p:pic>
        <p:nvPicPr>
          <p:cNvPr id="3" name="Picture 2">
            <a:extLst>
              <a:ext uri="{FF2B5EF4-FFF2-40B4-BE49-F238E27FC236}">
                <a16:creationId xmlns:a16="http://schemas.microsoft.com/office/drawing/2014/main" id="{44426A4C-0BC7-4A15-AE9A-7B47E081D3ED}"/>
              </a:ext>
            </a:extLst>
          </p:cNvPr>
          <p:cNvPicPr>
            <a:picLocks noChangeAspect="1"/>
          </p:cNvPicPr>
          <p:nvPr/>
        </p:nvPicPr>
        <p:blipFill rotWithShape="1">
          <a:blip r:embed="rId2"/>
          <a:srcRect b="6682"/>
          <a:stretch/>
        </p:blipFill>
        <p:spPr>
          <a:xfrm>
            <a:off x="2116183" y="3234002"/>
            <a:ext cx="6448563" cy="2336690"/>
          </a:xfrm>
          <a:prstGeom prst="rect">
            <a:avLst/>
          </a:prstGeom>
          <a:ln w="12700">
            <a:solidFill>
              <a:schemeClr val="tx1"/>
            </a:solidFill>
          </a:ln>
        </p:spPr>
      </p:pic>
    </p:spTree>
    <p:extLst>
      <p:ext uri="{BB962C8B-B14F-4D97-AF65-F5344CB8AC3E}">
        <p14:creationId xmlns:p14="http://schemas.microsoft.com/office/powerpoint/2010/main" val="33349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E10A33E-4210-F7E7-C265-C7D79E20A310}"/>
              </a:ext>
            </a:extLst>
          </p:cNvPr>
          <p:cNvSpPr>
            <a:spLocks noGrp="1"/>
          </p:cNvSpPr>
          <p:nvPr>
            <p:ph idx="1"/>
          </p:nvPr>
        </p:nvSpPr>
        <p:spPr>
          <a:xfrm>
            <a:off x="457200" y="1225806"/>
            <a:ext cx="8229600" cy="5130544"/>
          </a:xfrm>
        </p:spPr>
        <p:txBody>
          <a:bodyPr>
            <a:normAutofit fontScale="92500" lnSpcReduction="10000"/>
          </a:bodyPr>
          <a:lstStyle/>
          <a:p>
            <a:r>
              <a:rPr lang="en-US" sz="2200" dirty="0"/>
              <a:t>Insulates against outages or other communication breakdowns</a:t>
            </a:r>
          </a:p>
          <a:p>
            <a:pPr lvl="1"/>
            <a:r>
              <a:rPr lang="en-US" sz="1900" dirty="0"/>
              <a:t>Ruleset could indicate O/O #1 supposed to mitigate, but O/O #1 may not receive message</a:t>
            </a:r>
            <a:r>
              <a:rPr lang="en-US" sz="1900" dirty="0">
                <a:solidFill>
                  <a:srgbClr val="0070C0"/>
                </a:solidFill>
              </a:rPr>
              <a:t> </a:t>
            </a:r>
            <a:r>
              <a:rPr lang="en-US" sz="1900" dirty="0"/>
              <a:t>or have other issues</a:t>
            </a:r>
          </a:p>
          <a:p>
            <a:pPr lvl="1"/>
            <a:r>
              <a:rPr lang="en-US" sz="1900" dirty="0"/>
              <a:t>With current proposal, ground node makes explicit whether O/O #1 actively plans to mitigate conjunction</a:t>
            </a:r>
          </a:p>
          <a:p>
            <a:r>
              <a:rPr lang="en-US" sz="2200" dirty="0"/>
              <a:t>Allows bilateral modification of standard rules</a:t>
            </a:r>
          </a:p>
          <a:p>
            <a:pPr lvl="1"/>
            <a:r>
              <a:rPr lang="en-US" sz="1900" dirty="0"/>
              <a:t>Thus enables particular solutions for problems that exist largely between two constellations, such as deorbit of </a:t>
            </a:r>
            <a:r>
              <a:rPr lang="en-US" sz="1900" dirty="0" err="1"/>
              <a:t>OneWeb</a:t>
            </a:r>
            <a:r>
              <a:rPr lang="en-US" sz="1900" dirty="0"/>
              <a:t> satellites through Starlink constellation</a:t>
            </a:r>
          </a:p>
          <a:p>
            <a:pPr lvl="1"/>
            <a:r>
              <a:rPr lang="en-US" sz="1900" dirty="0"/>
              <a:t>Eliminates need for ground node to take cognizance of bilateral rulesets, which would be both cumbersome and perhaps not possible (if bilateral arrangement would require functionality modifications to ground node)</a:t>
            </a:r>
          </a:p>
          <a:p>
            <a:r>
              <a:rPr lang="en-US" sz="2200" dirty="0"/>
              <a:t>Promotes paradigm of </a:t>
            </a:r>
            <a:r>
              <a:rPr lang="en-US" sz="2200" i="1" dirty="0"/>
              <a:t>ex post facto </a:t>
            </a:r>
            <a:r>
              <a:rPr lang="en-US" sz="2200" dirty="0"/>
              <a:t>audit rather than </a:t>
            </a:r>
            <a:r>
              <a:rPr lang="en-US" sz="2200" i="1" dirty="0"/>
              <a:t>ante factum </a:t>
            </a:r>
            <a:r>
              <a:rPr lang="en-US" sz="2200" dirty="0"/>
              <a:t>direct enforcement </a:t>
            </a:r>
          </a:p>
          <a:p>
            <a:pPr lvl="1"/>
            <a:r>
              <a:rPr lang="en-US" sz="1900" dirty="0"/>
              <a:t>Each O/O can follow the licensing rules of its particular governing authority; ground node can make available historical performance data to allow authority to assess compliance</a:t>
            </a:r>
          </a:p>
          <a:p>
            <a:pPr lvl="1"/>
            <a:r>
              <a:rPr lang="en-US" sz="1900" dirty="0"/>
              <a:t>Much more amenable to multinational collaborative paradigm</a:t>
            </a:r>
          </a:p>
          <a:p>
            <a:endParaRPr lang="en-US" dirty="0"/>
          </a:p>
        </p:txBody>
      </p:sp>
      <p:sp>
        <p:nvSpPr>
          <p:cNvPr id="5" name="Title 4">
            <a:extLst>
              <a:ext uri="{FF2B5EF4-FFF2-40B4-BE49-F238E27FC236}">
                <a16:creationId xmlns:a16="http://schemas.microsoft.com/office/drawing/2014/main" id="{02B0AB6D-670F-8094-7890-269B7963E40C}"/>
              </a:ext>
            </a:extLst>
          </p:cNvPr>
          <p:cNvSpPr>
            <a:spLocks noGrp="1"/>
          </p:cNvSpPr>
          <p:nvPr>
            <p:ph type="title"/>
          </p:nvPr>
        </p:nvSpPr>
        <p:spPr>
          <a:xfrm>
            <a:off x="457200" y="82806"/>
            <a:ext cx="8229600" cy="1143000"/>
          </a:xfrm>
        </p:spPr>
        <p:txBody>
          <a:bodyPr/>
          <a:lstStyle/>
          <a:p>
            <a:r>
              <a:rPr lang="en-US" dirty="0"/>
              <a:t>Advantages of Collaborative Model</a:t>
            </a:r>
          </a:p>
        </p:txBody>
      </p:sp>
      <p:sp>
        <p:nvSpPr>
          <p:cNvPr id="4" name="Slide Number Placeholder 3">
            <a:extLst>
              <a:ext uri="{FF2B5EF4-FFF2-40B4-BE49-F238E27FC236}">
                <a16:creationId xmlns:a16="http://schemas.microsoft.com/office/drawing/2014/main" id="{3A61CD4F-EE48-2EE7-665D-5FE07FA0B4C5}"/>
              </a:ext>
            </a:extLst>
          </p:cNvPr>
          <p:cNvSpPr>
            <a:spLocks noGrp="1"/>
          </p:cNvSpPr>
          <p:nvPr>
            <p:ph type="sldNum" sz="quarter" idx="10"/>
          </p:nvPr>
        </p:nvSpPr>
        <p:spPr/>
        <p:txBody>
          <a:bodyPr/>
          <a:lstStyle/>
          <a:p>
            <a:fld id="{32D37674-C2EF-49DD-B547-2006DC0D39DB}" type="slidenum">
              <a:rPr lang="en-US" smtClean="0"/>
              <a:t>11</a:t>
            </a:fld>
            <a:endParaRPr lang="en-US" dirty="0"/>
          </a:p>
        </p:txBody>
      </p:sp>
    </p:spTree>
    <p:extLst>
      <p:ext uri="{BB962C8B-B14F-4D97-AF65-F5344CB8AC3E}">
        <p14:creationId xmlns:p14="http://schemas.microsoft.com/office/powerpoint/2010/main" val="118049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6FEAB-1E10-4485-8586-2231E287CD1D}"/>
              </a:ext>
            </a:extLst>
          </p:cNvPr>
          <p:cNvSpPr>
            <a:spLocks noGrp="1"/>
          </p:cNvSpPr>
          <p:nvPr>
            <p:ph idx="1"/>
          </p:nvPr>
        </p:nvSpPr>
        <p:spPr/>
        <p:txBody>
          <a:bodyPr/>
          <a:lstStyle/>
          <a:p>
            <a:r>
              <a:rPr lang="en-US" dirty="0"/>
              <a:t>The Department of Commerce (DOC)/NOAA Office of Space Commerce has been tasked to develop a Space Traffic Coordination system that will take over the CA service currently being provided by 19 SDS to commercial and international entities per Space Policy Directive-3.</a:t>
            </a:r>
          </a:p>
          <a:p>
            <a:r>
              <a:rPr lang="en-US" dirty="0"/>
              <a:t>DOC has been participating in the </a:t>
            </a:r>
            <a:r>
              <a:rPr lang="en-US" dirty="0" err="1"/>
              <a:t>Starlink</a:t>
            </a:r>
            <a:r>
              <a:rPr lang="en-US" dirty="0"/>
              <a:t>/Starling experiment as an observer</a:t>
            </a:r>
          </a:p>
          <a:p>
            <a:r>
              <a:rPr lang="en-US" dirty="0"/>
              <a:t>It is hoped that as the DOC Tracking Coordination System for Space (</a:t>
            </a:r>
            <a:r>
              <a:rPr lang="en-US" dirty="0" err="1"/>
              <a:t>TraCSS</a:t>
            </a:r>
            <a:r>
              <a:rPr lang="en-US" dirty="0"/>
              <a:t>) is developed, a version of this capability could be incorporated for use in operations by other parties.</a:t>
            </a:r>
          </a:p>
        </p:txBody>
      </p:sp>
      <p:sp>
        <p:nvSpPr>
          <p:cNvPr id="3" name="Title 2">
            <a:extLst>
              <a:ext uri="{FF2B5EF4-FFF2-40B4-BE49-F238E27FC236}">
                <a16:creationId xmlns:a16="http://schemas.microsoft.com/office/drawing/2014/main" id="{67DD1FE2-047D-49CD-9D11-143519D1572F}"/>
              </a:ext>
            </a:extLst>
          </p:cNvPr>
          <p:cNvSpPr>
            <a:spLocks noGrp="1"/>
          </p:cNvSpPr>
          <p:nvPr>
            <p:ph type="title"/>
          </p:nvPr>
        </p:nvSpPr>
        <p:spPr>
          <a:xfrm>
            <a:off x="457200" y="86351"/>
            <a:ext cx="8229600" cy="1143000"/>
          </a:xfrm>
        </p:spPr>
        <p:txBody>
          <a:bodyPr>
            <a:normAutofit fontScale="90000"/>
          </a:bodyPr>
          <a:lstStyle/>
          <a:p>
            <a:r>
              <a:rPr lang="en-US" dirty="0"/>
              <a:t>Office of Space Commerce:</a:t>
            </a:r>
            <a:br>
              <a:rPr lang="en-US" dirty="0"/>
            </a:br>
            <a:r>
              <a:rPr lang="en-US" dirty="0"/>
              <a:t>Space Traffic Coordination</a:t>
            </a:r>
          </a:p>
        </p:txBody>
      </p:sp>
      <p:sp>
        <p:nvSpPr>
          <p:cNvPr id="4" name="Slide Number Placeholder 3">
            <a:extLst>
              <a:ext uri="{FF2B5EF4-FFF2-40B4-BE49-F238E27FC236}">
                <a16:creationId xmlns:a16="http://schemas.microsoft.com/office/drawing/2014/main" id="{D0DF2B15-0E07-4434-A0AC-A8D16CB1CB22}"/>
              </a:ext>
            </a:extLst>
          </p:cNvPr>
          <p:cNvSpPr>
            <a:spLocks noGrp="1"/>
          </p:cNvSpPr>
          <p:nvPr>
            <p:ph type="sldNum" sz="quarter" idx="10"/>
          </p:nvPr>
        </p:nvSpPr>
        <p:spPr/>
        <p:txBody>
          <a:bodyPr/>
          <a:lstStyle/>
          <a:p>
            <a:fld id="{32D37674-C2EF-49DD-B547-2006DC0D39DB}" type="slidenum">
              <a:rPr lang="en-US" smtClean="0"/>
              <a:t>12</a:t>
            </a:fld>
            <a:endParaRPr lang="en-US" dirty="0"/>
          </a:p>
        </p:txBody>
      </p:sp>
    </p:spTree>
    <p:extLst>
      <p:ext uri="{BB962C8B-B14F-4D97-AF65-F5344CB8AC3E}">
        <p14:creationId xmlns:p14="http://schemas.microsoft.com/office/powerpoint/2010/main" val="80431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002B78-8348-44E3-B2C8-3EAEC2CFC9ED}"/>
              </a:ext>
            </a:extLst>
          </p:cNvPr>
          <p:cNvSpPr>
            <a:spLocks noGrp="1"/>
          </p:cNvSpPr>
          <p:nvPr>
            <p:ph idx="1"/>
          </p:nvPr>
        </p:nvSpPr>
        <p:spPr>
          <a:xfrm>
            <a:off x="91441" y="1180772"/>
            <a:ext cx="8950960" cy="4650752"/>
          </a:xfrm>
        </p:spPr>
        <p:txBody>
          <a:bodyPr>
            <a:normAutofit/>
          </a:bodyPr>
          <a:lstStyle/>
          <a:p>
            <a:r>
              <a:rPr lang="en-US" dirty="0"/>
              <a:t>Increasing congestion of space accentuates need for robust CA practice</a:t>
            </a:r>
          </a:p>
          <a:p>
            <a:r>
              <a:rPr lang="en-US" dirty="0">
                <a:effectLst/>
                <a:ea typeface="Times New Roman" panose="02020603050405020304" pitchFamily="18" charset="0"/>
              </a:rPr>
              <a:t>Performing a maneuver without sharing the plan with other nearby spacecraft causes a risk that two spacecraft will collide</a:t>
            </a:r>
          </a:p>
          <a:p>
            <a:pPr lvl="1"/>
            <a:r>
              <a:rPr lang="en-US" dirty="0">
                <a:effectLst/>
              </a:rPr>
              <a:t>Ephemerides should be shared with 19 SDS</a:t>
            </a:r>
            <a:endParaRPr lang="en-US" dirty="0"/>
          </a:p>
          <a:p>
            <a:r>
              <a:rPr lang="en-US" dirty="0"/>
              <a:t>Automated maneuvers must be screened for close approaches to prevent collision</a:t>
            </a:r>
          </a:p>
          <a:p>
            <a:pPr lvl="1"/>
            <a:r>
              <a:rPr lang="en-US" dirty="0"/>
              <a:t>Process should allow sufficient time for this </a:t>
            </a:r>
          </a:p>
          <a:p>
            <a:pPr lvl="1"/>
            <a:r>
              <a:rPr lang="en-US" dirty="0"/>
              <a:t>Even test burns should be screened </a:t>
            </a:r>
          </a:p>
          <a:p>
            <a:r>
              <a:rPr lang="en-US" dirty="0"/>
              <a:t>Future process should be faster thanks to </a:t>
            </a:r>
            <a:r>
              <a:rPr lang="en-US" dirty="0" err="1"/>
              <a:t>Starlink</a:t>
            </a:r>
            <a:r>
              <a:rPr lang="en-US" dirty="0"/>
              <a:t>/Starling experiment</a:t>
            </a:r>
          </a:p>
        </p:txBody>
      </p:sp>
      <p:sp>
        <p:nvSpPr>
          <p:cNvPr id="5" name="Title 4">
            <a:extLst>
              <a:ext uri="{FF2B5EF4-FFF2-40B4-BE49-F238E27FC236}">
                <a16:creationId xmlns:a16="http://schemas.microsoft.com/office/drawing/2014/main" id="{7B4DD793-BB29-49E8-BABB-364A9A99776D}"/>
              </a:ext>
            </a:extLst>
          </p:cNvPr>
          <p:cNvSpPr>
            <a:spLocks noGrp="1"/>
          </p:cNvSpPr>
          <p:nvPr>
            <p:ph type="title"/>
          </p:nvPr>
        </p:nvSpPr>
        <p:spPr/>
        <p:txBody>
          <a:bodyPr/>
          <a:lstStyle/>
          <a:p>
            <a:r>
              <a:rPr lang="en-US" dirty="0"/>
              <a:t>Summary</a:t>
            </a:r>
          </a:p>
        </p:txBody>
      </p:sp>
      <p:sp>
        <p:nvSpPr>
          <p:cNvPr id="2" name="TextBox 1">
            <a:extLst>
              <a:ext uri="{FF2B5EF4-FFF2-40B4-BE49-F238E27FC236}">
                <a16:creationId xmlns:a16="http://schemas.microsoft.com/office/drawing/2014/main" id="{AD6B7487-6B44-ADD2-517C-AC34111A5FA5}"/>
              </a:ext>
            </a:extLst>
          </p:cNvPr>
          <p:cNvSpPr txBox="1"/>
          <p:nvPr/>
        </p:nvSpPr>
        <p:spPr>
          <a:xfrm>
            <a:off x="949493" y="5983970"/>
            <a:ext cx="2168094" cy="400110"/>
          </a:xfrm>
          <a:prstGeom prst="rect">
            <a:avLst/>
          </a:prstGeom>
          <a:noFill/>
        </p:spPr>
        <p:txBody>
          <a:bodyPr wrap="none" rtlCol="0">
            <a:spAutoFit/>
          </a:bodyPr>
          <a:lstStyle/>
          <a:p>
            <a:r>
              <a:rPr lang="en-US" b="1" dirty="0">
                <a:solidFill>
                  <a:schemeClr val="tx1"/>
                </a:solidFill>
              </a:rPr>
              <a:t>NASA CA website</a:t>
            </a:r>
          </a:p>
        </p:txBody>
      </p:sp>
      <p:sp>
        <p:nvSpPr>
          <p:cNvPr id="3" name="TextBox 2">
            <a:extLst>
              <a:ext uri="{FF2B5EF4-FFF2-40B4-BE49-F238E27FC236}">
                <a16:creationId xmlns:a16="http://schemas.microsoft.com/office/drawing/2014/main" id="{1D56304E-888D-9812-28AF-17FA2E764C81}"/>
              </a:ext>
            </a:extLst>
          </p:cNvPr>
          <p:cNvSpPr txBox="1"/>
          <p:nvPr/>
        </p:nvSpPr>
        <p:spPr>
          <a:xfrm>
            <a:off x="6596907" y="5983692"/>
            <a:ext cx="1548181" cy="400110"/>
          </a:xfrm>
          <a:prstGeom prst="rect">
            <a:avLst/>
          </a:prstGeom>
          <a:noFill/>
        </p:spPr>
        <p:txBody>
          <a:bodyPr wrap="none" rtlCol="0">
            <a:spAutoFit/>
          </a:bodyPr>
          <a:lstStyle/>
          <a:p>
            <a:r>
              <a:rPr lang="en-US" b="1" dirty="0">
                <a:solidFill>
                  <a:schemeClr val="tx1"/>
                </a:solidFill>
              </a:rPr>
              <a:t>CARA Tools</a:t>
            </a:r>
          </a:p>
        </p:txBody>
      </p:sp>
      <p:sp>
        <p:nvSpPr>
          <p:cNvPr id="10" name="TextBox 9">
            <a:extLst>
              <a:ext uri="{FF2B5EF4-FFF2-40B4-BE49-F238E27FC236}">
                <a16:creationId xmlns:a16="http://schemas.microsoft.com/office/drawing/2014/main" id="{783E8101-E1D2-05FB-A03C-FB5AB3CF80B1}"/>
              </a:ext>
            </a:extLst>
          </p:cNvPr>
          <p:cNvSpPr txBox="1"/>
          <p:nvPr/>
        </p:nvSpPr>
        <p:spPr>
          <a:xfrm>
            <a:off x="3660145" y="5983966"/>
            <a:ext cx="2511137" cy="400110"/>
          </a:xfrm>
          <a:prstGeom prst="rect">
            <a:avLst/>
          </a:prstGeom>
          <a:noFill/>
        </p:spPr>
        <p:txBody>
          <a:bodyPr wrap="none" rtlCol="0">
            <a:spAutoFit/>
          </a:bodyPr>
          <a:lstStyle/>
          <a:p>
            <a:r>
              <a:rPr lang="en-US" b="1" dirty="0">
                <a:solidFill>
                  <a:schemeClr val="tx1"/>
                </a:solidFill>
              </a:rPr>
              <a:t>NASA CA Handbook</a:t>
            </a:r>
          </a:p>
        </p:txBody>
      </p:sp>
      <p:pic>
        <p:nvPicPr>
          <p:cNvPr id="13" name="Picture 12" descr="Qr code&#10;&#10;Description automatically generated">
            <a:extLst>
              <a:ext uri="{FF2B5EF4-FFF2-40B4-BE49-F238E27FC236}">
                <a16:creationId xmlns:a16="http://schemas.microsoft.com/office/drawing/2014/main" id="{721DE86B-2CC5-AC02-AC89-C9050EFB9DAC}"/>
              </a:ext>
            </a:extLst>
          </p:cNvPr>
          <p:cNvPicPr>
            <a:picLocks noChangeAspect="1"/>
          </p:cNvPicPr>
          <p:nvPr/>
        </p:nvPicPr>
        <p:blipFill>
          <a:blip r:embed="rId2"/>
          <a:stretch>
            <a:fillRect/>
          </a:stretch>
        </p:blipFill>
        <p:spPr>
          <a:xfrm>
            <a:off x="6294919" y="4207481"/>
            <a:ext cx="1848610" cy="1848610"/>
          </a:xfrm>
          <a:prstGeom prst="rect">
            <a:avLst/>
          </a:prstGeom>
        </p:spPr>
      </p:pic>
      <p:pic>
        <p:nvPicPr>
          <p:cNvPr id="15" name="Picture 14" descr="Qr code CARA Website&#10;&#10;Description automatically generated">
            <a:extLst>
              <a:ext uri="{FF2B5EF4-FFF2-40B4-BE49-F238E27FC236}">
                <a16:creationId xmlns:a16="http://schemas.microsoft.com/office/drawing/2014/main" id="{E31153EC-543E-CEE2-9952-5E8BD6D2A310}"/>
              </a:ext>
            </a:extLst>
          </p:cNvPr>
          <p:cNvPicPr>
            <a:picLocks noChangeAspect="1"/>
          </p:cNvPicPr>
          <p:nvPr/>
        </p:nvPicPr>
        <p:blipFill>
          <a:blip r:embed="rId3"/>
          <a:stretch>
            <a:fillRect/>
          </a:stretch>
        </p:blipFill>
        <p:spPr>
          <a:xfrm>
            <a:off x="875221" y="4175657"/>
            <a:ext cx="1912258" cy="1912258"/>
          </a:xfrm>
          <a:prstGeom prst="rect">
            <a:avLst/>
          </a:prstGeom>
        </p:spPr>
      </p:pic>
      <p:pic>
        <p:nvPicPr>
          <p:cNvPr id="16" name="Picture 15" descr="Qr code&#10;&#10;Description automatically generated">
            <a:extLst>
              <a:ext uri="{FF2B5EF4-FFF2-40B4-BE49-F238E27FC236}">
                <a16:creationId xmlns:a16="http://schemas.microsoft.com/office/drawing/2014/main" id="{3B8026C0-F437-E9EA-5F7D-058FF82CE0D8}"/>
              </a:ext>
            </a:extLst>
          </p:cNvPr>
          <p:cNvPicPr>
            <a:picLocks noChangeAspect="1"/>
          </p:cNvPicPr>
          <p:nvPr/>
        </p:nvPicPr>
        <p:blipFill>
          <a:blip r:embed="rId4"/>
          <a:stretch>
            <a:fillRect/>
          </a:stretch>
        </p:blipFill>
        <p:spPr>
          <a:xfrm>
            <a:off x="3808865" y="4289431"/>
            <a:ext cx="1766656" cy="1766656"/>
          </a:xfrm>
          <a:prstGeom prst="rect">
            <a:avLst/>
          </a:prstGeom>
        </p:spPr>
      </p:pic>
    </p:spTree>
    <p:extLst>
      <p:ext uri="{BB962C8B-B14F-4D97-AF65-F5344CB8AC3E}">
        <p14:creationId xmlns:p14="http://schemas.microsoft.com/office/powerpoint/2010/main" val="335809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ASA.gif" descr="/Users/kgammage/Documents/CustomerWork/Meatballs/NASA.gif">
            <a:extLst>
              <a:ext uri="{FF2B5EF4-FFF2-40B4-BE49-F238E27FC236}">
                <a16:creationId xmlns:a16="http://schemas.microsoft.com/office/drawing/2014/main" id="{9E60C1DA-D642-0648-A514-883083268256}"/>
              </a:ext>
            </a:extLst>
          </p:cNvPr>
          <p:cNvPicPr>
            <a:picLocks noChangeAspect="1"/>
          </p:cNvPicPr>
          <p:nvPr/>
        </p:nvPicPr>
        <p:blipFill>
          <a:blip r:embed="rId2" r:link="rId3"/>
          <a:stretch>
            <a:fillRect/>
          </a:stretch>
        </p:blipFill>
        <p:spPr>
          <a:xfrm>
            <a:off x="3313986" y="2347108"/>
            <a:ext cx="2516027" cy="2163783"/>
          </a:xfrm>
          <a:prstGeom prst="rect">
            <a:avLst/>
          </a:prstGeom>
        </p:spPr>
      </p:pic>
      <p:sp>
        <p:nvSpPr>
          <p:cNvPr id="4" name="Title 2">
            <a:extLst>
              <a:ext uri="{FF2B5EF4-FFF2-40B4-BE49-F238E27FC236}">
                <a16:creationId xmlns:a16="http://schemas.microsoft.com/office/drawing/2014/main" id="{620E7916-502D-410A-96A5-4D942D5F7C48}"/>
              </a:ext>
            </a:extLst>
          </p:cNvPr>
          <p:cNvSpPr txBox="1">
            <a:spLocks/>
          </p:cNvSpPr>
          <p:nvPr/>
        </p:nvSpPr>
        <p:spPr>
          <a:xfrm>
            <a:off x="457200" y="208130"/>
            <a:ext cx="8229600" cy="1143000"/>
          </a:xfrm>
          <a:prstGeom prst="rect">
            <a:avLst/>
          </a:prstGeom>
        </p:spPr>
        <p:txBody>
          <a:bodyPr/>
          <a:lstStyle>
            <a:lvl1pPr algn="l" defTabSz="457200" rtl="0" eaLnBrk="1" latinLnBrk="0" hangingPunct="1">
              <a:spcBef>
                <a:spcPct val="0"/>
              </a:spcBef>
              <a:buNone/>
              <a:defRPr sz="3600" b="1" kern="1200">
                <a:solidFill>
                  <a:schemeClr val="bg1">
                    <a:lumMod val="85000"/>
                  </a:schemeClr>
                </a:solidFill>
                <a:effectLst>
                  <a:outerShdw blurRad="50800" dist="38100" dir="2700000" algn="tl" rotWithShape="0">
                    <a:schemeClr val="tx1"/>
                  </a:outerShdw>
                </a:effectLst>
                <a:latin typeface="+mj-lt"/>
                <a:ea typeface="+mj-ea"/>
                <a:cs typeface="Arial"/>
              </a:defRPr>
            </a:lvl1pPr>
          </a:lstStyle>
          <a:p>
            <a:r>
              <a:rPr lang="en-US" dirty="0"/>
              <a:t>Questions?</a:t>
            </a:r>
          </a:p>
        </p:txBody>
      </p:sp>
    </p:spTree>
    <p:extLst>
      <p:ext uri="{BB962C8B-B14F-4D97-AF65-F5344CB8AC3E}">
        <p14:creationId xmlns:p14="http://schemas.microsoft.com/office/powerpoint/2010/main" val="314921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6">
            <a:extLst>
              <a:ext uri="{FF2B5EF4-FFF2-40B4-BE49-F238E27FC236}">
                <a16:creationId xmlns:a16="http://schemas.microsoft.com/office/drawing/2014/main" id="{E9F6797B-2397-A6D9-2B3B-2DA78B7597B5}"/>
              </a:ext>
            </a:extLst>
          </p:cNvPr>
          <p:cNvSpPr/>
          <p:nvPr/>
        </p:nvSpPr>
        <p:spPr bwMode="auto">
          <a:xfrm rot="16200000">
            <a:off x="6810205" y="2437268"/>
            <a:ext cx="178308" cy="1655137"/>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highlight>
                <a:srgbClr val="800080"/>
              </a:highlight>
              <a:latin typeface="Times New Roman" pitchFamily="18" charset="0"/>
            </a:endParaRPr>
          </a:p>
        </p:txBody>
      </p:sp>
      <p:sp>
        <p:nvSpPr>
          <p:cNvPr id="47" name="Down Arrow 46">
            <a:extLst>
              <a:ext uri="{FF2B5EF4-FFF2-40B4-BE49-F238E27FC236}">
                <a16:creationId xmlns:a16="http://schemas.microsoft.com/office/drawing/2014/main" id="{0958F480-8BC5-C74E-B383-B2A7765398C5}"/>
              </a:ext>
            </a:extLst>
          </p:cNvPr>
          <p:cNvSpPr/>
          <p:nvPr/>
        </p:nvSpPr>
        <p:spPr bwMode="auto">
          <a:xfrm rot="5400000">
            <a:off x="6870789" y="2675788"/>
            <a:ext cx="178308" cy="1655137"/>
          </a:xfrm>
          <a:prstGeom prst="down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43" name="Down Arrow 42">
            <a:extLst>
              <a:ext uri="{FF2B5EF4-FFF2-40B4-BE49-F238E27FC236}">
                <a16:creationId xmlns:a16="http://schemas.microsoft.com/office/drawing/2014/main" id="{8139D990-3A86-CF41-99C4-F819FD61A6E2}"/>
              </a:ext>
            </a:extLst>
          </p:cNvPr>
          <p:cNvSpPr/>
          <p:nvPr/>
        </p:nvSpPr>
        <p:spPr bwMode="auto">
          <a:xfrm rot="5400000">
            <a:off x="4209911" y="2735545"/>
            <a:ext cx="178308" cy="1555840"/>
          </a:xfrm>
          <a:prstGeom prst="down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30" name="Down Arrow 29">
            <a:extLst>
              <a:ext uri="{FF2B5EF4-FFF2-40B4-BE49-F238E27FC236}">
                <a16:creationId xmlns:a16="http://schemas.microsoft.com/office/drawing/2014/main" id="{81710F65-33CB-F744-9C8A-E823260B2AFB}"/>
              </a:ext>
            </a:extLst>
          </p:cNvPr>
          <p:cNvSpPr/>
          <p:nvPr/>
        </p:nvSpPr>
        <p:spPr bwMode="auto">
          <a:xfrm rot="16200000">
            <a:off x="4140385" y="2412737"/>
            <a:ext cx="178308" cy="1555839"/>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2" name="Title 1">
            <a:extLst>
              <a:ext uri="{FF2B5EF4-FFF2-40B4-BE49-F238E27FC236}">
                <a16:creationId xmlns:a16="http://schemas.microsoft.com/office/drawing/2014/main" id="{A3B14BD6-5903-FF40-991B-2ED91602D305}"/>
              </a:ext>
            </a:extLst>
          </p:cNvPr>
          <p:cNvSpPr>
            <a:spLocks noGrp="1"/>
          </p:cNvSpPr>
          <p:nvPr>
            <p:ph type="title"/>
          </p:nvPr>
        </p:nvSpPr>
        <p:spPr/>
        <p:txBody>
          <a:bodyPr>
            <a:normAutofit/>
          </a:bodyPr>
          <a:lstStyle/>
          <a:p>
            <a:r>
              <a:rPr lang="en-US" dirty="0"/>
              <a:t>CARA Real-Time Process</a:t>
            </a:r>
            <a:endParaRPr lang="en-US" u="sng" dirty="0"/>
          </a:p>
        </p:txBody>
      </p:sp>
      <p:sp>
        <p:nvSpPr>
          <p:cNvPr id="4" name="Process 3">
            <a:extLst>
              <a:ext uri="{FF2B5EF4-FFF2-40B4-BE49-F238E27FC236}">
                <a16:creationId xmlns:a16="http://schemas.microsoft.com/office/drawing/2014/main" id="{2D3A233D-9FF1-E245-9722-622451BAB44A}"/>
              </a:ext>
            </a:extLst>
          </p:cNvPr>
          <p:cNvSpPr/>
          <p:nvPr/>
        </p:nvSpPr>
        <p:spPr bwMode="auto">
          <a:xfrm>
            <a:off x="5086637" y="1586043"/>
            <a:ext cx="972716" cy="839951"/>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latin typeface="Times New Roman" pitchFamily="18" charset="0"/>
              </a:rPr>
              <a:t>Orbital Safety Analysts (Vandenberg)</a:t>
            </a:r>
          </a:p>
        </p:txBody>
      </p:sp>
      <p:sp>
        <p:nvSpPr>
          <p:cNvPr id="5" name="Process 4">
            <a:extLst>
              <a:ext uri="{FF2B5EF4-FFF2-40B4-BE49-F238E27FC236}">
                <a16:creationId xmlns:a16="http://schemas.microsoft.com/office/drawing/2014/main" id="{CB8575C5-B52E-AD41-9E4E-1E7614BE74AD}"/>
              </a:ext>
            </a:extLst>
          </p:cNvPr>
          <p:cNvSpPr/>
          <p:nvPr/>
        </p:nvSpPr>
        <p:spPr bwMode="auto">
          <a:xfrm>
            <a:off x="7735259" y="3078160"/>
            <a:ext cx="972716" cy="514350"/>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latin typeface="Times New Roman" pitchFamily="18" charset="0"/>
              </a:rPr>
              <a:t>CARA Operations</a:t>
            </a:r>
          </a:p>
        </p:txBody>
      </p:sp>
      <p:sp>
        <p:nvSpPr>
          <p:cNvPr id="6" name="Process 5">
            <a:extLst>
              <a:ext uri="{FF2B5EF4-FFF2-40B4-BE49-F238E27FC236}">
                <a16:creationId xmlns:a16="http://schemas.microsoft.com/office/drawing/2014/main" id="{01ABE9F4-3536-6342-B8AE-EE64681AEF76}"/>
              </a:ext>
            </a:extLst>
          </p:cNvPr>
          <p:cNvSpPr/>
          <p:nvPr/>
        </p:nvSpPr>
        <p:spPr bwMode="auto">
          <a:xfrm>
            <a:off x="5031130" y="3078160"/>
            <a:ext cx="1106022" cy="514350"/>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latin typeface="Times New Roman" pitchFamily="18" charset="0"/>
              </a:rPr>
              <a:t>CARA System</a:t>
            </a:r>
          </a:p>
        </p:txBody>
      </p:sp>
      <p:sp>
        <p:nvSpPr>
          <p:cNvPr id="7" name="Process 6">
            <a:extLst>
              <a:ext uri="{FF2B5EF4-FFF2-40B4-BE49-F238E27FC236}">
                <a16:creationId xmlns:a16="http://schemas.microsoft.com/office/drawing/2014/main" id="{2859C84E-25EC-EF4C-81AA-CF62D4F49634}"/>
              </a:ext>
            </a:extLst>
          </p:cNvPr>
          <p:cNvSpPr/>
          <p:nvPr/>
        </p:nvSpPr>
        <p:spPr bwMode="auto">
          <a:xfrm>
            <a:off x="5079335" y="4272359"/>
            <a:ext cx="972716" cy="514350"/>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latin typeface="Times New Roman" pitchFamily="18" charset="0"/>
              </a:rPr>
              <a:t>CARA Analysis</a:t>
            </a:r>
          </a:p>
        </p:txBody>
      </p:sp>
      <p:sp>
        <p:nvSpPr>
          <p:cNvPr id="10" name="Process 9">
            <a:extLst>
              <a:ext uri="{FF2B5EF4-FFF2-40B4-BE49-F238E27FC236}">
                <a16:creationId xmlns:a16="http://schemas.microsoft.com/office/drawing/2014/main" id="{BE93BBBC-BE01-1A4A-887A-09D791A96A3B}"/>
              </a:ext>
            </a:extLst>
          </p:cNvPr>
          <p:cNvSpPr/>
          <p:nvPr/>
        </p:nvSpPr>
        <p:spPr bwMode="auto">
          <a:xfrm>
            <a:off x="2548429" y="3088619"/>
            <a:ext cx="972716" cy="516171"/>
          </a:xfrm>
          <a:prstGeom prst="flowChartProcess">
            <a:avLst/>
          </a:prstGeom>
          <a:solidFill>
            <a:schemeClr val="bg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solidFill>
                  <a:srgbClr val="990099"/>
                </a:solidFill>
                <a:latin typeface="Times New Roman" pitchFamily="18" charset="0"/>
              </a:rPr>
              <a:t>Mission</a:t>
            </a:r>
          </a:p>
        </p:txBody>
      </p:sp>
      <p:pic>
        <p:nvPicPr>
          <p:cNvPr id="15" name="Graphic 14" descr="Satellite outline">
            <a:extLst>
              <a:ext uri="{FF2B5EF4-FFF2-40B4-BE49-F238E27FC236}">
                <a16:creationId xmlns:a16="http://schemas.microsoft.com/office/drawing/2014/main" id="{7D4FCBD2-3AB3-D542-9D1D-5CFD192727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252" y="1825919"/>
            <a:ext cx="685800" cy="685800"/>
          </a:xfrm>
          <a:prstGeom prst="rect">
            <a:avLst/>
          </a:prstGeom>
          <a:scene3d>
            <a:camera prst="orthographicFront">
              <a:rot lat="0" lon="10800000" rev="0"/>
            </a:camera>
            <a:lightRig rig="threePt" dir="t"/>
          </a:scene3d>
        </p:spPr>
      </p:pic>
      <p:grpSp>
        <p:nvGrpSpPr>
          <p:cNvPr id="49" name="Group 48">
            <a:extLst>
              <a:ext uri="{FF2B5EF4-FFF2-40B4-BE49-F238E27FC236}">
                <a16:creationId xmlns:a16="http://schemas.microsoft.com/office/drawing/2014/main" id="{72F6F313-D65E-7D4B-9C6E-F6669ABA9990}"/>
              </a:ext>
            </a:extLst>
          </p:cNvPr>
          <p:cNvGrpSpPr/>
          <p:nvPr/>
        </p:nvGrpSpPr>
        <p:grpSpPr>
          <a:xfrm>
            <a:off x="2603919" y="1846913"/>
            <a:ext cx="847700" cy="899786"/>
            <a:chOff x="2712099" y="1319551"/>
            <a:chExt cx="1130267" cy="1199714"/>
          </a:xfrm>
        </p:grpSpPr>
        <p:sp>
          <p:nvSpPr>
            <p:cNvPr id="26" name="Process 25">
              <a:extLst>
                <a:ext uri="{FF2B5EF4-FFF2-40B4-BE49-F238E27FC236}">
                  <a16:creationId xmlns:a16="http://schemas.microsoft.com/office/drawing/2014/main" id="{6FC42489-AC86-F340-86D7-A7A7C83A6811}"/>
                </a:ext>
              </a:extLst>
            </p:cNvPr>
            <p:cNvSpPr/>
            <p:nvPr/>
          </p:nvSpPr>
          <p:spPr bwMode="auto">
            <a:xfrm>
              <a:off x="2712099" y="1333547"/>
              <a:ext cx="1130267" cy="1185718"/>
            </a:xfrm>
            <a:prstGeom prst="flowChartProcess">
              <a:avLst/>
            </a:prstGeom>
            <a:solidFill>
              <a:schemeClr val="bg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200" dirty="0">
                  <a:solidFill>
                    <a:srgbClr val="990099"/>
                  </a:solidFill>
                  <a:latin typeface="Times New Roman" pitchFamily="18" charset="0"/>
                </a:rPr>
                <a:t>DOD SSN</a:t>
              </a:r>
            </a:p>
          </p:txBody>
        </p:sp>
        <p:pic>
          <p:nvPicPr>
            <p:cNvPr id="21" name="Graphic 20" descr="Satellite dish outline">
              <a:extLst>
                <a:ext uri="{FF2B5EF4-FFF2-40B4-BE49-F238E27FC236}">
                  <a16:creationId xmlns:a16="http://schemas.microsoft.com/office/drawing/2014/main" id="{777341F5-8AE5-B74A-9988-B01D4FFB5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0033" y="1319551"/>
              <a:ext cx="914400" cy="914400"/>
            </a:xfrm>
            <a:prstGeom prst="rect">
              <a:avLst/>
            </a:prstGeom>
            <a:scene3d>
              <a:camera prst="orthographicFront">
                <a:rot lat="0" lon="10800000" rev="0"/>
              </a:camera>
              <a:lightRig rig="threePt" dir="t"/>
            </a:scene3d>
          </p:spPr>
        </p:pic>
      </p:grpSp>
      <p:grpSp>
        <p:nvGrpSpPr>
          <p:cNvPr id="50" name="Group 49">
            <a:extLst>
              <a:ext uri="{FF2B5EF4-FFF2-40B4-BE49-F238E27FC236}">
                <a16:creationId xmlns:a16="http://schemas.microsoft.com/office/drawing/2014/main" id="{09364FDE-12EC-924F-9FB6-CCB435068697}"/>
              </a:ext>
            </a:extLst>
          </p:cNvPr>
          <p:cNvGrpSpPr/>
          <p:nvPr/>
        </p:nvGrpSpPr>
        <p:grpSpPr>
          <a:xfrm>
            <a:off x="618078" y="2997166"/>
            <a:ext cx="871345" cy="1209611"/>
            <a:chOff x="64311" y="3182812"/>
            <a:chExt cx="1161793" cy="1612815"/>
          </a:xfrm>
        </p:grpSpPr>
        <p:sp>
          <p:nvSpPr>
            <p:cNvPr id="27" name="Process 26">
              <a:extLst>
                <a:ext uri="{FF2B5EF4-FFF2-40B4-BE49-F238E27FC236}">
                  <a16:creationId xmlns:a16="http://schemas.microsoft.com/office/drawing/2014/main" id="{C95901C0-D5DC-044F-88E3-A47CFBEA800D}"/>
                </a:ext>
              </a:extLst>
            </p:cNvPr>
            <p:cNvSpPr/>
            <p:nvPr/>
          </p:nvSpPr>
          <p:spPr bwMode="auto">
            <a:xfrm>
              <a:off x="64311" y="3214862"/>
              <a:ext cx="1161793" cy="1580765"/>
            </a:xfrm>
            <a:prstGeom prst="flowChartProcess">
              <a:avLst/>
            </a:prstGeom>
            <a:solidFill>
              <a:schemeClr val="bg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200" dirty="0">
                  <a:solidFill>
                    <a:srgbClr val="990099"/>
                  </a:solidFill>
                  <a:latin typeface="Times New Roman" pitchFamily="18" charset="0"/>
                </a:rPr>
                <a:t>Mission Ground Station</a:t>
              </a:r>
            </a:p>
          </p:txBody>
        </p:sp>
        <p:pic>
          <p:nvPicPr>
            <p:cNvPr id="25" name="Graphic 24" descr="Satellite dish outline">
              <a:extLst>
                <a:ext uri="{FF2B5EF4-FFF2-40B4-BE49-F238E27FC236}">
                  <a16:creationId xmlns:a16="http://schemas.microsoft.com/office/drawing/2014/main" id="{96C8551A-3232-0F4E-B172-262AFDACA2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8008" y="3182812"/>
              <a:ext cx="914400" cy="914400"/>
            </a:xfrm>
            <a:prstGeom prst="rect">
              <a:avLst/>
            </a:prstGeom>
          </p:spPr>
        </p:pic>
      </p:grpSp>
      <p:sp>
        <p:nvSpPr>
          <p:cNvPr id="34" name="Down Arrow 33">
            <a:extLst>
              <a:ext uri="{FF2B5EF4-FFF2-40B4-BE49-F238E27FC236}">
                <a16:creationId xmlns:a16="http://schemas.microsoft.com/office/drawing/2014/main" id="{BBB2038F-956A-1E4C-A248-5B3E642F6746}"/>
              </a:ext>
            </a:extLst>
          </p:cNvPr>
          <p:cNvSpPr/>
          <p:nvPr/>
        </p:nvSpPr>
        <p:spPr bwMode="auto">
          <a:xfrm>
            <a:off x="980270" y="2527254"/>
            <a:ext cx="178308" cy="493949"/>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35" name="Down Arrow 34">
            <a:extLst>
              <a:ext uri="{FF2B5EF4-FFF2-40B4-BE49-F238E27FC236}">
                <a16:creationId xmlns:a16="http://schemas.microsoft.com/office/drawing/2014/main" id="{81EA5C8E-9794-C34D-9880-575300F9AAD0}"/>
              </a:ext>
            </a:extLst>
          </p:cNvPr>
          <p:cNvSpPr/>
          <p:nvPr/>
        </p:nvSpPr>
        <p:spPr bwMode="auto">
          <a:xfrm rot="16200000">
            <a:off x="4179974" y="1355450"/>
            <a:ext cx="178308" cy="1620417"/>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36" name="Down Arrow 35">
            <a:extLst>
              <a:ext uri="{FF2B5EF4-FFF2-40B4-BE49-F238E27FC236}">
                <a16:creationId xmlns:a16="http://schemas.microsoft.com/office/drawing/2014/main" id="{ABF8A521-C3B3-1448-8BDE-23A5D79AD524}"/>
              </a:ext>
            </a:extLst>
          </p:cNvPr>
          <p:cNvSpPr/>
          <p:nvPr/>
        </p:nvSpPr>
        <p:spPr bwMode="auto">
          <a:xfrm rot="16200000">
            <a:off x="1933563" y="2681364"/>
            <a:ext cx="178308" cy="1051988"/>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grpSp>
        <p:nvGrpSpPr>
          <p:cNvPr id="41" name="Group 40">
            <a:extLst>
              <a:ext uri="{FF2B5EF4-FFF2-40B4-BE49-F238E27FC236}">
                <a16:creationId xmlns:a16="http://schemas.microsoft.com/office/drawing/2014/main" id="{A14E9078-0A4C-3441-A932-B88E8332FF86}"/>
              </a:ext>
            </a:extLst>
          </p:cNvPr>
          <p:cNvGrpSpPr/>
          <p:nvPr/>
        </p:nvGrpSpPr>
        <p:grpSpPr>
          <a:xfrm>
            <a:off x="1357104" y="1661520"/>
            <a:ext cx="1113423" cy="959989"/>
            <a:chOff x="821074" y="1072359"/>
            <a:chExt cx="1484564" cy="1279985"/>
          </a:xfrm>
        </p:grpSpPr>
        <p:sp>
          <p:nvSpPr>
            <p:cNvPr id="37" name="Arc 36">
              <a:extLst>
                <a:ext uri="{FF2B5EF4-FFF2-40B4-BE49-F238E27FC236}">
                  <a16:creationId xmlns:a16="http://schemas.microsoft.com/office/drawing/2014/main" id="{FD7CA83D-C055-2142-A22F-B3E5D381CF5B}"/>
                </a:ext>
              </a:extLst>
            </p:cNvPr>
            <p:cNvSpPr/>
            <p:nvPr/>
          </p:nvSpPr>
          <p:spPr bwMode="auto">
            <a:xfrm rot="3774229">
              <a:off x="1144824" y="1191531"/>
              <a:ext cx="1203649" cy="1117978"/>
            </a:xfrm>
            <a:prstGeom prst="arc">
              <a:avLst/>
            </a:prstGeom>
            <a:noFill/>
            <a:ln w="222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38" name="Arc 37">
              <a:extLst>
                <a:ext uri="{FF2B5EF4-FFF2-40B4-BE49-F238E27FC236}">
                  <a16:creationId xmlns:a16="http://schemas.microsoft.com/office/drawing/2014/main" id="{BC91C618-BB2C-884F-A713-7E70007115BA}"/>
                </a:ext>
              </a:extLst>
            </p:cNvPr>
            <p:cNvSpPr/>
            <p:nvPr/>
          </p:nvSpPr>
          <p:spPr bwMode="auto">
            <a:xfrm rot="3774229">
              <a:off x="1035923" y="1159481"/>
              <a:ext cx="1203649" cy="1117978"/>
            </a:xfrm>
            <a:prstGeom prst="arc">
              <a:avLst/>
            </a:prstGeom>
            <a:noFill/>
            <a:ln w="222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39" name="Arc 38">
              <a:extLst>
                <a:ext uri="{FF2B5EF4-FFF2-40B4-BE49-F238E27FC236}">
                  <a16:creationId xmlns:a16="http://schemas.microsoft.com/office/drawing/2014/main" id="{9DAA92B0-F44F-204A-90B1-9C254411B1B7}"/>
                </a:ext>
              </a:extLst>
            </p:cNvPr>
            <p:cNvSpPr/>
            <p:nvPr/>
          </p:nvSpPr>
          <p:spPr bwMode="auto">
            <a:xfrm rot="3774229">
              <a:off x="907081" y="1138768"/>
              <a:ext cx="1203649" cy="1117978"/>
            </a:xfrm>
            <a:prstGeom prst="arc">
              <a:avLst/>
            </a:prstGeom>
            <a:noFill/>
            <a:ln w="222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40" name="Arc 39">
              <a:extLst>
                <a:ext uri="{FF2B5EF4-FFF2-40B4-BE49-F238E27FC236}">
                  <a16:creationId xmlns:a16="http://schemas.microsoft.com/office/drawing/2014/main" id="{DD83F9C7-8800-3743-8B54-6F61205477E2}"/>
                </a:ext>
              </a:extLst>
            </p:cNvPr>
            <p:cNvSpPr/>
            <p:nvPr/>
          </p:nvSpPr>
          <p:spPr bwMode="auto">
            <a:xfrm rot="3774229">
              <a:off x="778238" y="1115195"/>
              <a:ext cx="1203649" cy="1117978"/>
            </a:xfrm>
            <a:prstGeom prst="arc">
              <a:avLst/>
            </a:prstGeom>
            <a:noFill/>
            <a:ln w="222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grpSp>
      <p:pic>
        <p:nvPicPr>
          <p:cNvPr id="3" name="Picture 2">
            <a:extLst>
              <a:ext uri="{FF2B5EF4-FFF2-40B4-BE49-F238E27FC236}">
                <a16:creationId xmlns:a16="http://schemas.microsoft.com/office/drawing/2014/main" id="{3551E2EB-D04B-6F45-91D0-E28039333656}"/>
              </a:ext>
            </a:extLst>
          </p:cNvPr>
          <p:cNvPicPr>
            <a:picLocks noChangeAspect="1"/>
          </p:cNvPicPr>
          <p:nvPr/>
        </p:nvPicPr>
        <p:blipFill>
          <a:blip r:embed="rId7"/>
          <a:stretch>
            <a:fillRect/>
          </a:stretch>
        </p:blipFill>
        <p:spPr>
          <a:xfrm>
            <a:off x="1785321" y="5419663"/>
            <a:ext cx="7128656" cy="826850"/>
          </a:xfrm>
          <a:prstGeom prst="rect">
            <a:avLst/>
          </a:prstGeom>
        </p:spPr>
      </p:pic>
      <p:sp>
        <p:nvSpPr>
          <p:cNvPr id="31" name="Down Arrow 30">
            <a:extLst>
              <a:ext uri="{FF2B5EF4-FFF2-40B4-BE49-F238E27FC236}">
                <a16:creationId xmlns:a16="http://schemas.microsoft.com/office/drawing/2014/main" id="{BA28DB31-4F35-C34E-AF1A-2C31223ADFDD}"/>
              </a:ext>
            </a:extLst>
          </p:cNvPr>
          <p:cNvSpPr/>
          <p:nvPr/>
        </p:nvSpPr>
        <p:spPr bwMode="auto">
          <a:xfrm>
            <a:off x="5680393" y="2430073"/>
            <a:ext cx="178308" cy="65785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FF0000"/>
              </a:solidFill>
              <a:latin typeface="Times New Roman" pitchFamily="18" charset="0"/>
            </a:endParaRPr>
          </a:p>
        </p:txBody>
      </p:sp>
      <p:sp>
        <p:nvSpPr>
          <p:cNvPr id="32" name="Down Arrow 31">
            <a:extLst>
              <a:ext uri="{FF2B5EF4-FFF2-40B4-BE49-F238E27FC236}">
                <a16:creationId xmlns:a16="http://schemas.microsoft.com/office/drawing/2014/main" id="{E2F03E5F-4439-E44E-99BB-0E0775E95A0F}"/>
              </a:ext>
            </a:extLst>
          </p:cNvPr>
          <p:cNvSpPr/>
          <p:nvPr/>
        </p:nvSpPr>
        <p:spPr bwMode="auto">
          <a:xfrm rot="10800000">
            <a:off x="5319126" y="2430073"/>
            <a:ext cx="178308" cy="657851"/>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51" name="Down Arrow 50">
            <a:extLst>
              <a:ext uri="{FF2B5EF4-FFF2-40B4-BE49-F238E27FC236}">
                <a16:creationId xmlns:a16="http://schemas.microsoft.com/office/drawing/2014/main" id="{2BEDABDB-D4D0-C24D-BA28-7B5484990FDA}"/>
              </a:ext>
            </a:extLst>
          </p:cNvPr>
          <p:cNvSpPr/>
          <p:nvPr/>
        </p:nvSpPr>
        <p:spPr bwMode="auto">
          <a:xfrm rot="10800000">
            <a:off x="5476538" y="3613109"/>
            <a:ext cx="178308" cy="659250"/>
          </a:xfrm>
          <a:prstGeom prst="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sp>
        <p:nvSpPr>
          <p:cNvPr id="53" name="TextBox 52">
            <a:extLst>
              <a:ext uri="{FF2B5EF4-FFF2-40B4-BE49-F238E27FC236}">
                <a16:creationId xmlns:a16="http://schemas.microsoft.com/office/drawing/2014/main" id="{44EBC66A-D38A-D948-9CE8-31FA1DAB5B69}"/>
              </a:ext>
            </a:extLst>
          </p:cNvPr>
          <p:cNvSpPr txBox="1"/>
          <p:nvPr/>
        </p:nvSpPr>
        <p:spPr>
          <a:xfrm>
            <a:off x="7004140" y="5126992"/>
            <a:ext cx="1952779" cy="230832"/>
          </a:xfrm>
          <a:prstGeom prst="rect">
            <a:avLst/>
          </a:prstGeom>
          <a:noFill/>
          <a:ln>
            <a:noFill/>
          </a:ln>
        </p:spPr>
        <p:txBody>
          <a:bodyPr wrap="none" rtlCol="0">
            <a:spAutoFit/>
          </a:bodyPr>
          <a:lstStyle/>
          <a:p>
            <a:r>
              <a:rPr lang="en-US" sz="900" dirty="0"/>
              <a:t>Decision Point: Maneuver Go / No-Go</a:t>
            </a:r>
          </a:p>
        </p:txBody>
      </p:sp>
      <p:cxnSp>
        <p:nvCxnSpPr>
          <p:cNvPr id="54" name="Straight Arrow Connector 53">
            <a:extLst>
              <a:ext uri="{FF2B5EF4-FFF2-40B4-BE49-F238E27FC236}">
                <a16:creationId xmlns:a16="http://schemas.microsoft.com/office/drawing/2014/main" id="{B3CD801B-A936-0B44-9567-72B8FE328075}"/>
              </a:ext>
            </a:extLst>
          </p:cNvPr>
          <p:cNvCxnSpPr/>
          <p:nvPr/>
        </p:nvCxnSpPr>
        <p:spPr bwMode="auto">
          <a:xfrm>
            <a:off x="7595747" y="5307090"/>
            <a:ext cx="0" cy="1093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9" name="TextBox 58">
            <a:extLst>
              <a:ext uri="{FF2B5EF4-FFF2-40B4-BE49-F238E27FC236}">
                <a16:creationId xmlns:a16="http://schemas.microsoft.com/office/drawing/2014/main" id="{9512053B-708F-CD4A-9147-209E9404112A}"/>
              </a:ext>
            </a:extLst>
          </p:cNvPr>
          <p:cNvSpPr txBox="1"/>
          <p:nvPr/>
        </p:nvSpPr>
        <p:spPr>
          <a:xfrm>
            <a:off x="4683648" y="5125031"/>
            <a:ext cx="2114681" cy="230832"/>
          </a:xfrm>
          <a:prstGeom prst="rect">
            <a:avLst/>
          </a:prstGeom>
          <a:noFill/>
        </p:spPr>
        <p:txBody>
          <a:bodyPr wrap="none" rtlCol="0">
            <a:spAutoFit/>
          </a:bodyPr>
          <a:lstStyle/>
          <a:p>
            <a:r>
              <a:rPr lang="en-US" sz="900" dirty="0"/>
              <a:t>Decision Point: Begin Maneuver Planning</a:t>
            </a:r>
          </a:p>
        </p:txBody>
      </p:sp>
      <p:cxnSp>
        <p:nvCxnSpPr>
          <p:cNvPr id="60" name="Straight Arrow Connector 59">
            <a:extLst>
              <a:ext uri="{FF2B5EF4-FFF2-40B4-BE49-F238E27FC236}">
                <a16:creationId xmlns:a16="http://schemas.microsoft.com/office/drawing/2014/main" id="{AE06D7BC-0C1A-DE4F-AA9B-F35E3CA1EECD}"/>
              </a:ext>
            </a:extLst>
          </p:cNvPr>
          <p:cNvCxnSpPr/>
          <p:nvPr/>
        </p:nvCxnSpPr>
        <p:spPr bwMode="auto">
          <a:xfrm>
            <a:off x="5178020" y="5293830"/>
            <a:ext cx="0" cy="1093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Down Arrow 10">
            <a:extLst>
              <a:ext uri="{FF2B5EF4-FFF2-40B4-BE49-F238E27FC236}">
                <a16:creationId xmlns:a16="http://schemas.microsoft.com/office/drawing/2014/main" id="{516653CA-CBD3-9CE1-9720-CD80F5526B66}"/>
              </a:ext>
            </a:extLst>
          </p:cNvPr>
          <p:cNvSpPr/>
          <p:nvPr/>
        </p:nvSpPr>
        <p:spPr bwMode="auto">
          <a:xfrm rot="5400000">
            <a:off x="1918116" y="3001816"/>
            <a:ext cx="178308" cy="1051988"/>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500" dirty="0">
              <a:solidFill>
                <a:srgbClr val="990099"/>
              </a:solidFill>
              <a:latin typeface="Times New Roman" pitchFamily="18" charset="0"/>
            </a:endParaRPr>
          </a:p>
        </p:txBody>
      </p:sp>
      <p:grpSp>
        <p:nvGrpSpPr>
          <p:cNvPr id="18" name="Group 17">
            <a:extLst>
              <a:ext uri="{FF2B5EF4-FFF2-40B4-BE49-F238E27FC236}">
                <a16:creationId xmlns:a16="http://schemas.microsoft.com/office/drawing/2014/main" id="{BC552872-8C80-CEF4-B746-54158CDF6F99}"/>
              </a:ext>
            </a:extLst>
          </p:cNvPr>
          <p:cNvGrpSpPr/>
          <p:nvPr/>
        </p:nvGrpSpPr>
        <p:grpSpPr>
          <a:xfrm>
            <a:off x="8368886" y="1857412"/>
            <a:ext cx="1729224" cy="507831"/>
            <a:chOff x="11158515" y="1333547"/>
            <a:chExt cx="2305632" cy="677108"/>
          </a:xfrm>
        </p:grpSpPr>
        <p:sp>
          <p:nvSpPr>
            <p:cNvPr id="19" name="TextBox 18">
              <a:extLst>
                <a:ext uri="{FF2B5EF4-FFF2-40B4-BE49-F238E27FC236}">
                  <a16:creationId xmlns:a16="http://schemas.microsoft.com/office/drawing/2014/main" id="{B25F77E3-BE95-524E-214A-40CA3924E34A}"/>
                </a:ext>
              </a:extLst>
            </p:cNvPr>
            <p:cNvSpPr txBox="1"/>
            <p:nvPr/>
          </p:nvSpPr>
          <p:spPr>
            <a:xfrm>
              <a:off x="11158515" y="1333547"/>
              <a:ext cx="2305632" cy="677108"/>
            </a:xfrm>
            <a:prstGeom prst="rect">
              <a:avLst/>
            </a:prstGeom>
            <a:noFill/>
          </p:spPr>
          <p:txBody>
            <a:bodyPr wrap="square" rtlCol="0">
              <a:spAutoFit/>
            </a:bodyPr>
            <a:lstStyle/>
            <a:p>
              <a:r>
                <a:rPr lang="en-US" sz="900" u="sng" dirty="0"/>
                <a:t>LEGEND:</a:t>
              </a:r>
            </a:p>
            <a:p>
              <a:r>
                <a:rPr lang="en-US" sz="900" b="1" dirty="0"/>
                <a:t>       CARA</a:t>
              </a:r>
            </a:p>
            <a:p>
              <a:r>
                <a:rPr lang="en-US" sz="900" b="1" dirty="0"/>
                <a:t>       External</a:t>
              </a:r>
            </a:p>
          </p:txBody>
        </p:sp>
        <p:sp>
          <p:nvSpPr>
            <p:cNvPr id="20" name="Rectangle 19">
              <a:extLst>
                <a:ext uri="{FF2B5EF4-FFF2-40B4-BE49-F238E27FC236}">
                  <a16:creationId xmlns:a16="http://schemas.microsoft.com/office/drawing/2014/main" id="{67793736-B0C5-E4FE-8C40-668965AC24E3}"/>
                </a:ext>
              </a:extLst>
            </p:cNvPr>
            <p:cNvSpPr/>
            <p:nvPr/>
          </p:nvSpPr>
          <p:spPr>
            <a:xfrm>
              <a:off x="11286773" y="1575626"/>
              <a:ext cx="136635" cy="14229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7FE381C2-9FC0-0F4B-8FEE-E1EF4D387F51}"/>
                </a:ext>
              </a:extLst>
            </p:cNvPr>
            <p:cNvSpPr/>
            <p:nvPr/>
          </p:nvSpPr>
          <p:spPr>
            <a:xfrm>
              <a:off x="11286773" y="1783626"/>
              <a:ext cx="136635" cy="14229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 name="Slide Number Placeholder 5">
            <a:extLst>
              <a:ext uri="{FF2B5EF4-FFF2-40B4-BE49-F238E27FC236}">
                <a16:creationId xmlns:a16="http://schemas.microsoft.com/office/drawing/2014/main" id="{7346F333-75C8-04EB-F8C0-87B4140C7D35}"/>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0070C0"/>
                </a:solidFill>
                <a:latin typeface="Century Gothic" panose="020B0502020202020204" pitchFamily="34" charset="0"/>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BE99E5-8F11-4D46-8B27-FC02D164DEA2}" type="slidenum">
              <a:rPr lang="en-US" smtClean="0"/>
              <a:pPr/>
              <a:t>15</a:t>
            </a:fld>
            <a:endParaRPr lang="en-US" dirty="0"/>
          </a:p>
        </p:txBody>
      </p:sp>
      <p:sp>
        <p:nvSpPr>
          <p:cNvPr id="14" name="TextBox 13">
            <a:extLst>
              <a:ext uri="{FF2B5EF4-FFF2-40B4-BE49-F238E27FC236}">
                <a16:creationId xmlns:a16="http://schemas.microsoft.com/office/drawing/2014/main" id="{161DC9B3-E75C-D835-87A3-5A9C05942436}"/>
              </a:ext>
            </a:extLst>
          </p:cNvPr>
          <p:cNvSpPr txBox="1"/>
          <p:nvPr/>
        </p:nvSpPr>
        <p:spPr>
          <a:xfrm>
            <a:off x="250516" y="4509133"/>
            <a:ext cx="3309691" cy="646331"/>
          </a:xfrm>
          <a:prstGeom prst="rect">
            <a:avLst/>
          </a:prstGeom>
          <a:solidFill>
            <a:srgbClr val="FFFF00"/>
          </a:solidFill>
          <a:ln w="28575">
            <a:solidFill>
              <a:schemeClr val="tx1"/>
            </a:solidFill>
          </a:ln>
        </p:spPr>
        <p:txBody>
          <a:bodyPr wrap="square" rtlCol="0">
            <a:spAutoFit/>
          </a:bodyPr>
          <a:lstStyle/>
          <a:p>
            <a:pPr algn="ctr"/>
            <a:r>
              <a:rPr lang="en-US" sz="1200" b="1" dirty="0"/>
              <a:t>CA PROCESS IS COMPLEX!</a:t>
            </a:r>
          </a:p>
          <a:p>
            <a:pPr algn="ctr"/>
            <a:r>
              <a:rPr lang="en-US" sz="1200" b="1" u="sng" dirty="0"/>
              <a:t>Each event is unique</a:t>
            </a:r>
          </a:p>
          <a:p>
            <a:pPr algn="ctr"/>
            <a:r>
              <a:rPr lang="en-US" sz="1200" b="1" dirty="0"/>
              <a:t>Automated system still requires manual analysis</a:t>
            </a:r>
          </a:p>
        </p:txBody>
      </p:sp>
      <p:sp>
        <p:nvSpPr>
          <p:cNvPr id="8" name="TextBox 7">
            <a:extLst>
              <a:ext uri="{FF2B5EF4-FFF2-40B4-BE49-F238E27FC236}">
                <a16:creationId xmlns:a16="http://schemas.microsoft.com/office/drawing/2014/main" id="{F44FC884-296C-BC3A-7A86-D8CF3CDC7212}"/>
              </a:ext>
            </a:extLst>
          </p:cNvPr>
          <p:cNvSpPr txBox="1"/>
          <p:nvPr/>
        </p:nvSpPr>
        <p:spPr>
          <a:xfrm>
            <a:off x="5565467" y="3888761"/>
            <a:ext cx="1289135"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Data actionability</a:t>
            </a:r>
          </a:p>
        </p:txBody>
      </p:sp>
      <p:sp>
        <p:nvSpPr>
          <p:cNvPr id="12" name="TextBox 11">
            <a:extLst>
              <a:ext uri="{FF2B5EF4-FFF2-40B4-BE49-F238E27FC236}">
                <a16:creationId xmlns:a16="http://schemas.microsoft.com/office/drawing/2014/main" id="{B9BADB62-FCA0-EB7A-5925-5DCB31B9F9B5}"/>
              </a:ext>
            </a:extLst>
          </p:cNvPr>
          <p:cNvSpPr txBox="1"/>
          <p:nvPr/>
        </p:nvSpPr>
        <p:spPr>
          <a:xfrm>
            <a:off x="5761492" y="2552613"/>
            <a:ext cx="124264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Screening results</a:t>
            </a:r>
          </a:p>
        </p:txBody>
      </p:sp>
      <p:sp>
        <p:nvSpPr>
          <p:cNvPr id="16" name="TextBox 15">
            <a:extLst>
              <a:ext uri="{FF2B5EF4-FFF2-40B4-BE49-F238E27FC236}">
                <a16:creationId xmlns:a16="http://schemas.microsoft.com/office/drawing/2014/main" id="{F674A337-C20F-4FBE-B0CE-DAEE4DA33DAB}"/>
              </a:ext>
            </a:extLst>
          </p:cNvPr>
          <p:cNvSpPr txBox="1"/>
          <p:nvPr/>
        </p:nvSpPr>
        <p:spPr>
          <a:xfrm>
            <a:off x="4411753" y="2656063"/>
            <a:ext cx="96532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ephemerides</a:t>
            </a:r>
          </a:p>
        </p:txBody>
      </p:sp>
      <p:sp>
        <p:nvSpPr>
          <p:cNvPr id="17" name="TextBox 16">
            <a:extLst>
              <a:ext uri="{FF2B5EF4-FFF2-40B4-BE49-F238E27FC236}">
                <a16:creationId xmlns:a16="http://schemas.microsoft.com/office/drawing/2014/main" id="{02D0BA9A-6BD7-DACF-2903-48AEB51F3E69}"/>
              </a:ext>
            </a:extLst>
          </p:cNvPr>
          <p:cNvSpPr txBox="1"/>
          <p:nvPr/>
        </p:nvSpPr>
        <p:spPr>
          <a:xfrm>
            <a:off x="3856590" y="2909100"/>
            <a:ext cx="96532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ephemerides</a:t>
            </a:r>
          </a:p>
        </p:txBody>
      </p:sp>
      <p:sp>
        <p:nvSpPr>
          <p:cNvPr id="23" name="TextBox 22">
            <a:extLst>
              <a:ext uri="{FF2B5EF4-FFF2-40B4-BE49-F238E27FC236}">
                <a16:creationId xmlns:a16="http://schemas.microsoft.com/office/drawing/2014/main" id="{893C02BE-3AEE-AECD-A0BE-67374F433E01}"/>
              </a:ext>
            </a:extLst>
          </p:cNvPr>
          <p:cNvSpPr txBox="1"/>
          <p:nvPr/>
        </p:nvSpPr>
        <p:spPr>
          <a:xfrm>
            <a:off x="3780657" y="1883892"/>
            <a:ext cx="98777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tracking data</a:t>
            </a:r>
          </a:p>
        </p:txBody>
      </p:sp>
      <p:sp>
        <p:nvSpPr>
          <p:cNvPr id="24" name="TextBox 23">
            <a:extLst>
              <a:ext uri="{FF2B5EF4-FFF2-40B4-BE49-F238E27FC236}">
                <a16:creationId xmlns:a16="http://schemas.microsoft.com/office/drawing/2014/main" id="{2E6D4F70-B82A-A4DF-264A-D0BBCC3C740E}"/>
              </a:ext>
            </a:extLst>
          </p:cNvPr>
          <p:cNvSpPr txBox="1"/>
          <p:nvPr/>
        </p:nvSpPr>
        <p:spPr>
          <a:xfrm>
            <a:off x="1481276" y="2922452"/>
            <a:ext cx="98777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tracking data</a:t>
            </a:r>
          </a:p>
        </p:txBody>
      </p:sp>
      <p:sp>
        <p:nvSpPr>
          <p:cNvPr id="28" name="TextBox 27">
            <a:extLst>
              <a:ext uri="{FF2B5EF4-FFF2-40B4-BE49-F238E27FC236}">
                <a16:creationId xmlns:a16="http://schemas.microsoft.com/office/drawing/2014/main" id="{E338936A-736F-8BFA-F151-7B3B5D1E5186}"/>
              </a:ext>
            </a:extLst>
          </p:cNvPr>
          <p:cNvSpPr txBox="1"/>
          <p:nvPr/>
        </p:nvSpPr>
        <p:spPr>
          <a:xfrm>
            <a:off x="1466753" y="3523899"/>
            <a:ext cx="115929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acquisition data</a:t>
            </a:r>
          </a:p>
        </p:txBody>
      </p:sp>
      <p:sp>
        <p:nvSpPr>
          <p:cNvPr id="42" name="TextBox 41">
            <a:extLst>
              <a:ext uri="{FF2B5EF4-FFF2-40B4-BE49-F238E27FC236}">
                <a16:creationId xmlns:a16="http://schemas.microsoft.com/office/drawing/2014/main" id="{8E798D9B-BC85-D64B-3FD1-4AC29D5DE9D0}"/>
              </a:ext>
            </a:extLst>
          </p:cNvPr>
          <p:cNvSpPr txBox="1"/>
          <p:nvPr/>
        </p:nvSpPr>
        <p:spPr>
          <a:xfrm>
            <a:off x="3458607" y="3514453"/>
            <a:ext cx="175443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reports/recommendations</a:t>
            </a:r>
          </a:p>
        </p:txBody>
      </p:sp>
      <p:sp>
        <p:nvSpPr>
          <p:cNvPr id="45" name="TextBox 44">
            <a:extLst>
              <a:ext uri="{FF2B5EF4-FFF2-40B4-BE49-F238E27FC236}">
                <a16:creationId xmlns:a16="http://schemas.microsoft.com/office/drawing/2014/main" id="{C3CA81D8-34EE-46B1-6335-614FE999EAFB}"/>
              </a:ext>
            </a:extLst>
          </p:cNvPr>
          <p:cNvSpPr txBox="1"/>
          <p:nvPr/>
        </p:nvSpPr>
        <p:spPr>
          <a:xfrm>
            <a:off x="6603182" y="2987362"/>
            <a:ext cx="61266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reports</a:t>
            </a:r>
          </a:p>
        </p:txBody>
      </p:sp>
      <p:sp>
        <p:nvSpPr>
          <p:cNvPr id="48" name="TextBox 47">
            <a:extLst>
              <a:ext uri="{FF2B5EF4-FFF2-40B4-BE49-F238E27FC236}">
                <a16:creationId xmlns:a16="http://schemas.microsoft.com/office/drawing/2014/main" id="{A4851D37-FD9F-DF80-8391-F86D8A74D18A}"/>
              </a:ext>
            </a:extLst>
          </p:cNvPr>
          <p:cNvSpPr txBox="1"/>
          <p:nvPr/>
        </p:nvSpPr>
        <p:spPr>
          <a:xfrm>
            <a:off x="6434913" y="3490678"/>
            <a:ext cx="113845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risk assessment</a:t>
            </a:r>
          </a:p>
        </p:txBody>
      </p:sp>
    </p:spTree>
    <p:extLst>
      <p:ext uri="{BB962C8B-B14F-4D97-AF65-F5344CB8AC3E}">
        <p14:creationId xmlns:p14="http://schemas.microsoft.com/office/powerpoint/2010/main" val="335627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B040-FE0E-4C95-B149-B577972102E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4FF868B-62A5-4D45-A0F6-11888FE6D482}"/>
              </a:ext>
            </a:extLst>
          </p:cNvPr>
          <p:cNvSpPr>
            <a:spLocks noGrp="1"/>
          </p:cNvSpPr>
          <p:nvPr>
            <p:ph idx="1"/>
          </p:nvPr>
        </p:nvSpPr>
        <p:spPr/>
        <p:txBody>
          <a:bodyPr>
            <a:normAutofit/>
          </a:bodyPr>
          <a:lstStyle/>
          <a:p>
            <a:r>
              <a:rPr lang="en-US" dirty="0"/>
              <a:t>Changing Orbit Environment Poses Increasing Safety Challenges</a:t>
            </a:r>
          </a:p>
          <a:p>
            <a:r>
              <a:rPr lang="en-US" dirty="0"/>
              <a:t>Basic Conjunction Assessment (CA) Concepts and General Processes</a:t>
            </a:r>
          </a:p>
          <a:p>
            <a:r>
              <a:rPr lang="en-US" dirty="0"/>
              <a:t>Automation Considerations </a:t>
            </a:r>
          </a:p>
          <a:p>
            <a:r>
              <a:rPr lang="en-US" dirty="0"/>
              <a:t>Starling/</a:t>
            </a:r>
            <a:r>
              <a:rPr lang="en-US" dirty="0" err="1"/>
              <a:t>Starlink</a:t>
            </a:r>
            <a:r>
              <a:rPr lang="en-US" dirty="0"/>
              <a:t> Automation Experiment </a:t>
            </a:r>
          </a:p>
        </p:txBody>
      </p:sp>
    </p:spTree>
    <p:extLst>
      <p:ext uri="{BB962C8B-B14F-4D97-AF65-F5344CB8AC3E}">
        <p14:creationId xmlns:p14="http://schemas.microsoft.com/office/powerpoint/2010/main" val="206268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15B76-B6BC-7370-517A-DA6F10D2AA82}"/>
              </a:ext>
            </a:extLst>
          </p:cNvPr>
          <p:cNvSpPr>
            <a:spLocks noGrp="1"/>
          </p:cNvSpPr>
          <p:nvPr>
            <p:ph type="title"/>
          </p:nvPr>
        </p:nvSpPr>
        <p:spPr>
          <a:xfrm>
            <a:off x="457200" y="85273"/>
            <a:ext cx="8229600" cy="1143000"/>
          </a:xfrm>
        </p:spPr>
        <p:txBody>
          <a:bodyPr>
            <a:normAutofit fontScale="90000"/>
          </a:bodyPr>
          <a:lstStyle/>
          <a:p>
            <a:r>
              <a:rPr lang="en-US" dirty="0"/>
              <a:t>Conjunction Assessment Trends:</a:t>
            </a:r>
            <a:br>
              <a:rPr lang="en-US" dirty="0"/>
            </a:br>
            <a:r>
              <a:rPr lang="en-US" dirty="0"/>
              <a:t>Situation is Getting Worse!</a:t>
            </a:r>
          </a:p>
        </p:txBody>
      </p:sp>
      <p:sp>
        <p:nvSpPr>
          <p:cNvPr id="4" name="Slide Number Placeholder 3">
            <a:extLst>
              <a:ext uri="{FF2B5EF4-FFF2-40B4-BE49-F238E27FC236}">
                <a16:creationId xmlns:a16="http://schemas.microsoft.com/office/drawing/2014/main" id="{11915867-927D-84C4-01FE-F698B231F6DF}"/>
              </a:ext>
            </a:extLst>
          </p:cNvPr>
          <p:cNvSpPr>
            <a:spLocks noGrp="1"/>
          </p:cNvSpPr>
          <p:nvPr>
            <p:ph type="sldNum" sz="quarter" idx="10"/>
          </p:nvPr>
        </p:nvSpPr>
        <p:spPr>
          <a:xfrm>
            <a:off x="6484455" y="6467307"/>
            <a:ext cx="2057400" cy="365125"/>
          </a:xfrm>
        </p:spPr>
        <p:txBody>
          <a:bodyPr/>
          <a:lstStyle/>
          <a:p>
            <a:fld id="{32D37674-C2EF-49DD-B547-2006DC0D39DB}" type="slidenum">
              <a:rPr lang="en-US" smtClean="0"/>
              <a:t>3</a:t>
            </a:fld>
            <a:endParaRPr lang="en-US" dirty="0"/>
          </a:p>
        </p:txBody>
      </p:sp>
      <p:sp>
        <p:nvSpPr>
          <p:cNvPr id="9" name="TextBox 8">
            <a:extLst>
              <a:ext uri="{FF2B5EF4-FFF2-40B4-BE49-F238E27FC236}">
                <a16:creationId xmlns:a16="http://schemas.microsoft.com/office/drawing/2014/main" id="{0EB316F4-92A0-D53B-F222-59EC71C4C795}"/>
              </a:ext>
            </a:extLst>
          </p:cNvPr>
          <p:cNvSpPr txBox="1"/>
          <p:nvPr/>
        </p:nvSpPr>
        <p:spPr>
          <a:xfrm>
            <a:off x="511570" y="5834438"/>
            <a:ext cx="8229600" cy="319446"/>
          </a:xfrm>
          <a:prstGeom prst="rect">
            <a:avLst/>
          </a:prstGeom>
          <a:solidFill>
            <a:schemeClr val="accent1">
              <a:lumMod val="60000"/>
              <a:lumOff val="40000"/>
            </a:schemeClr>
          </a:solidFill>
        </p:spPr>
        <p:txBody>
          <a:bodyPr wrap="square">
            <a:spAutoFit/>
          </a:bodyPr>
          <a:lstStyle/>
          <a:p>
            <a:pPr algn="ctr">
              <a:lnSpc>
                <a:spcPct val="80000"/>
              </a:lnSpc>
            </a:pPr>
            <a:r>
              <a:rPr lang="en-US" b="1" dirty="0"/>
              <a:t>Large constellations will continue to drive the close approach event risk.</a:t>
            </a:r>
          </a:p>
        </p:txBody>
      </p:sp>
      <p:sp>
        <p:nvSpPr>
          <p:cNvPr id="5" name="Content Placeholder 4">
            <a:extLst>
              <a:ext uri="{FF2B5EF4-FFF2-40B4-BE49-F238E27FC236}">
                <a16:creationId xmlns:a16="http://schemas.microsoft.com/office/drawing/2014/main" id="{BE7343FF-3726-23A2-F898-388407525E8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88759AD-F7DC-441B-39EF-064FB75C94E5}"/>
              </a:ext>
            </a:extLst>
          </p:cNvPr>
          <p:cNvPicPr>
            <a:picLocks noChangeAspect="1"/>
          </p:cNvPicPr>
          <p:nvPr/>
        </p:nvPicPr>
        <p:blipFill>
          <a:blip r:embed="rId3"/>
          <a:stretch>
            <a:fillRect/>
          </a:stretch>
        </p:blipFill>
        <p:spPr>
          <a:xfrm>
            <a:off x="484385" y="1475412"/>
            <a:ext cx="8229600" cy="4224348"/>
          </a:xfrm>
          <a:prstGeom prst="rect">
            <a:avLst/>
          </a:prstGeom>
        </p:spPr>
      </p:pic>
      <p:sp>
        <p:nvSpPr>
          <p:cNvPr id="7" name="TextBox 6">
            <a:extLst>
              <a:ext uri="{FF2B5EF4-FFF2-40B4-BE49-F238E27FC236}">
                <a16:creationId xmlns:a16="http://schemas.microsoft.com/office/drawing/2014/main" id="{028EAB9F-636F-9456-05AE-40014455C1A1}"/>
              </a:ext>
            </a:extLst>
          </p:cNvPr>
          <p:cNvSpPr txBox="1"/>
          <p:nvPr/>
        </p:nvSpPr>
        <p:spPr>
          <a:xfrm>
            <a:off x="1203626" y="2479590"/>
            <a:ext cx="3528607" cy="1107996"/>
          </a:xfrm>
          <a:prstGeom prst="rect">
            <a:avLst/>
          </a:prstGeom>
          <a:solidFill>
            <a:schemeClr val="bg1"/>
          </a:solidFill>
          <a:ln>
            <a:solidFill>
              <a:schemeClr val="accent1"/>
            </a:solidFill>
          </a:ln>
        </p:spPr>
        <p:txBody>
          <a:bodyPr wrap="square" rtlCol="0">
            <a:spAutoFit/>
          </a:bodyPr>
          <a:lstStyle/>
          <a:p>
            <a:r>
              <a:rPr lang="en-US" sz="1100" b="1" dirty="0"/>
              <a:t>+28,000 Catalogued Objects</a:t>
            </a:r>
          </a:p>
          <a:p>
            <a:endParaRPr lang="en-US" sz="1100" b="1" dirty="0">
              <a:solidFill>
                <a:srgbClr val="224DFF"/>
              </a:solidFill>
            </a:endParaRPr>
          </a:p>
          <a:p>
            <a:r>
              <a:rPr lang="en-US" sz="1100" b="1" dirty="0">
                <a:solidFill>
                  <a:srgbClr val="0070C0"/>
                </a:solidFill>
              </a:rPr>
              <a:t>Increase in total conjunction events as of Dec 2023:</a:t>
            </a:r>
          </a:p>
          <a:p>
            <a:r>
              <a:rPr lang="en-US" sz="1100" b="1" dirty="0">
                <a:solidFill>
                  <a:srgbClr val="0070C0"/>
                </a:solidFill>
              </a:rPr>
              <a:t>• 40% since 12/2022 (~1 year)</a:t>
            </a:r>
          </a:p>
          <a:p>
            <a:r>
              <a:rPr lang="en-US" sz="1100" b="1" dirty="0">
                <a:solidFill>
                  <a:srgbClr val="0070C0"/>
                </a:solidFill>
              </a:rPr>
              <a:t>• 133% since 12/2021 (~2 years)</a:t>
            </a:r>
          </a:p>
          <a:p>
            <a:r>
              <a:rPr lang="en-US" sz="1100" b="1" dirty="0">
                <a:solidFill>
                  <a:srgbClr val="0070C0"/>
                </a:solidFill>
              </a:rPr>
              <a:t>• 250% since 12/2020 (~3 years)</a:t>
            </a:r>
          </a:p>
        </p:txBody>
      </p:sp>
    </p:spTree>
    <p:extLst>
      <p:ext uri="{BB962C8B-B14F-4D97-AF65-F5344CB8AC3E}">
        <p14:creationId xmlns:p14="http://schemas.microsoft.com/office/powerpoint/2010/main" val="15819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D9ED30-4B35-4162-ABAA-C578B5ECFE0A}"/>
              </a:ext>
            </a:extLst>
          </p:cNvPr>
          <p:cNvSpPr>
            <a:spLocks noGrp="1"/>
          </p:cNvSpPr>
          <p:nvPr>
            <p:ph idx="1"/>
          </p:nvPr>
        </p:nvSpPr>
        <p:spPr>
          <a:xfrm>
            <a:off x="457200" y="1249530"/>
            <a:ext cx="8446346" cy="4734244"/>
          </a:xfrm>
        </p:spPr>
        <p:txBody>
          <a:bodyPr/>
          <a:lstStyle/>
          <a:p>
            <a:r>
              <a:rPr lang="en-US" dirty="0"/>
              <a:t>High-risk satellite conjunction shown below</a:t>
            </a:r>
          </a:p>
          <a:p>
            <a:pPr lvl="1"/>
            <a:r>
              <a:rPr lang="en-US" dirty="0"/>
              <a:t>Protected satellite well maintained (with axes at bottom); small 1-</a:t>
            </a:r>
            <a:r>
              <a:rPr lang="el-GR" dirty="0"/>
              <a:t>σ</a:t>
            </a:r>
            <a:r>
              <a:rPr lang="en-US" dirty="0"/>
              <a:t> (red/inner) / 3-σ (green/outer) error ellipses </a:t>
            </a:r>
          </a:p>
          <a:p>
            <a:pPr lvl="1"/>
            <a:r>
              <a:rPr lang="en-US" dirty="0"/>
              <a:t>Debris object “above” it, with very large error ellipses (3-σ extends beyond image)</a:t>
            </a:r>
          </a:p>
          <a:p>
            <a:r>
              <a:rPr lang="en-US" dirty="0"/>
              <a:t>Conjunction “screening” activities predict encounters</a:t>
            </a:r>
          </a:p>
          <a:p>
            <a:r>
              <a:rPr lang="en-US" dirty="0"/>
              <a:t>“Risk assessment” determines that actual likelihood/consequence of collision</a:t>
            </a:r>
          </a:p>
          <a:p>
            <a:r>
              <a:rPr lang="en-US" dirty="0"/>
              <a:t>Mitigation planning helps select maneuver for protected asset to avoid collision</a:t>
            </a:r>
          </a:p>
        </p:txBody>
      </p:sp>
      <p:sp>
        <p:nvSpPr>
          <p:cNvPr id="3" name="Title 2">
            <a:extLst>
              <a:ext uri="{FF2B5EF4-FFF2-40B4-BE49-F238E27FC236}">
                <a16:creationId xmlns:a16="http://schemas.microsoft.com/office/drawing/2014/main" id="{1FB859C1-1DA9-455E-B57F-B24423D48992}"/>
              </a:ext>
            </a:extLst>
          </p:cNvPr>
          <p:cNvSpPr>
            <a:spLocks noGrp="1"/>
          </p:cNvSpPr>
          <p:nvPr>
            <p:ph type="title"/>
          </p:nvPr>
        </p:nvSpPr>
        <p:spPr>
          <a:xfrm>
            <a:off x="457200" y="106530"/>
            <a:ext cx="8229600" cy="1143000"/>
          </a:xfrm>
        </p:spPr>
        <p:txBody>
          <a:bodyPr>
            <a:normAutofit fontScale="90000"/>
          </a:bodyPr>
          <a:lstStyle/>
          <a:p>
            <a:r>
              <a:rPr lang="en-US" dirty="0"/>
              <a:t>Satellite Conjunction Assessment:</a:t>
            </a:r>
            <a:br>
              <a:rPr lang="en-US" dirty="0"/>
            </a:br>
            <a:r>
              <a:rPr lang="en-US" dirty="0"/>
              <a:t>Basics</a:t>
            </a:r>
          </a:p>
        </p:txBody>
      </p:sp>
      <p:pic>
        <p:nvPicPr>
          <p:cNvPr id="6" name="Picture 5">
            <a:extLst>
              <a:ext uri="{FF2B5EF4-FFF2-40B4-BE49-F238E27FC236}">
                <a16:creationId xmlns:a16="http://schemas.microsoft.com/office/drawing/2014/main" id="{018B220C-A612-46DF-93C9-4AB73F75C446}"/>
              </a:ext>
            </a:extLst>
          </p:cNvPr>
          <p:cNvPicPr>
            <a:picLocks noChangeAspect="1"/>
          </p:cNvPicPr>
          <p:nvPr/>
        </p:nvPicPr>
        <p:blipFill>
          <a:blip r:embed="rId2"/>
          <a:stretch>
            <a:fillRect/>
          </a:stretch>
        </p:blipFill>
        <p:spPr>
          <a:xfrm>
            <a:off x="1849119" y="3973451"/>
            <a:ext cx="6041813" cy="2152713"/>
          </a:xfrm>
          <a:prstGeom prst="rect">
            <a:avLst/>
          </a:prstGeom>
        </p:spPr>
      </p:pic>
    </p:spTree>
    <p:extLst>
      <p:ext uri="{BB962C8B-B14F-4D97-AF65-F5344CB8AC3E}">
        <p14:creationId xmlns:p14="http://schemas.microsoft.com/office/powerpoint/2010/main" val="402648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hidden="1">
            <a:extLst>
              <a:ext uri="{FF2B5EF4-FFF2-40B4-BE49-F238E27FC236}">
                <a16:creationId xmlns:a16="http://schemas.microsoft.com/office/drawing/2014/main" id="{8236C35F-BF5A-684F-BC8E-F0D87BA6BB56}"/>
              </a:ext>
            </a:extLst>
          </p:cNvPr>
          <p:cNvSpPr>
            <a:spLocks noGrp="1"/>
          </p:cNvSpPr>
          <p:nvPr>
            <p:ph type="body" sz="quarter" idx="4294967295"/>
          </p:nvPr>
        </p:nvSpPr>
        <p:spPr>
          <a:xfrm>
            <a:off x="2926080" y="0"/>
            <a:ext cx="3291840" cy="235374"/>
          </a:xfrm>
        </p:spPr>
        <p:txBody>
          <a:bodyPr>
            <a:normAutofit fontScale="55000" lnSpcReduction="20000"/>
          </a:bodyPr>
          <a:lstStyle/>
          <a:p>
            <a:endParaRPr lang="en-US" dirty="0"/>
          </a:p>
        </p:txBody>
      </p:sp>
      <p:sp>
        <p:nvSpPr>
          <p:cNvPr id="16" name="Text Placeholder 15" hidden="1">
            <a:extLst>
              <a:ext uri="{FF2B5EF4-FFF2-40B4-BE49-F238E27FC236}">
                <a16:creationId xmlns:a16="http://schemas.microsoft.com/office/drawing/2014/main" id="{849E9127-37B8-8945-9636-9FD2A0384BCB}"/>
              </a:ext>
            </a:extLst>
          </p:cNvPr>
          <p:cNvSpPr>
            <a:spLocks noGrp="1"/>
          </p:cNvSpPr>
          <p:nvPr>
            <p:ph type="body" sz="quarter" idx="4294967295"/>
          </p:nvPr>
        </p:nvSpPr>
        <p:spPr>
          <a:xfrm>
            <a:off x="2926080" y="6630591"/>
            <a:ext cx="3291840" cy="235374"/>
          </a:xfrm>
        </p:spPr>
        <p:txBody>
          <a:bodyPr>
            <a:normAutofit fontScale="55000" lnSpcReduction="20000"/>
          </a:bodyPr>
          <a:lstStyle/>
          <a:p>
            <a:endParaRPr lang="en-US" dirty="0"/>
          </a:p>
        </p:txBody>
      </p:sp>
      <p:sp>
        <p:nvSpPr>
          <p:cNvPr id="70" name="TextBox 69"/>
          <p:cNvSpPr txBox="1"/>
          <p:nvPr/>
        </p:nvSpPr>
        <p:spPr>
          <a:xfrm>
            <a:off x="6139080" y="3545830"/>
            <a:ext cx="2587636" cy="1708160"/>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Collision Avoidance </a:t>
            </a:r>
            <a:r>
              <a:rPr lang="en-US" sz="1050" dirty="0">
                <a:latin typeface="Arial" panose="020B0604020202020204" pitchFamily="34" charset="0"/>
                <a:cs typeface="Arial" panose="020B0604020202020204" pitchFamily="34" charset="0"/>
              </a:rPr>
              <a:t>is the process of executing mitigative action, typically in the form of an orbital maneuver, to reduce collision risk.</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Each satellite </a:t>
            </a:r>
            <a:r>
              <a:rPr lang="en-US" sz="1050" b="1" dirty="0">
                <a:latin typeface="Arial" panose="020B0604020202020204" pitchFamily="34" charset="0"/>
                <a:cs typeface="Arial" panose="020B0604020202020204" pitchFamily="34" charset="0"/>
              </a:rPr>
              <a:t>Owner/Operator (O/O)</a:t>
            </a:r>
            <a:r>
              <a:rPr lang="en-US" sz="1050" dirty="0">
                <a:latin typeface="Arial" panose="020B0604020202020204" pitchFamily="34" charset="0"/>
                <a:cs typeface="Arial" panose="020B0604020202020204" pitchFamily="34" charset="0"/>
              </a:rPr>
              <a:t> – mission management, flight dynamics, and flight operations – is responsible for making maneuver decisions and executing the maneuvers.</a:t>
            </a:r>
          </a:p>
        </p:txBody>
      </p:sp>
      <p:grpSp>
        <p:nvGrpSpPr>
          <p:cNvPr id="24" name="Group 23" descr="Diagram depicting two intersecting satellite ellipsoids (estimated position, estimated vector, and the estimated uncertainty elipsoid around that). In this diagram, one of the satelliltes is applying a delta-v maneuver to move its ellipsoid out of the other ellipsoid, to avoid the conjunction.">
            <a:extLst>
              <a:ext uri="{FF2B5EF4-FFF2-40B4-BE49-F238E27FC236}">
                <a16:creationId xmlns:a16="http://schemas.microsoft.com/office/drawing/2014/main" id="{7C8538A2-2EB8-8840-BCC4-81695028515C}"/>
              </a:ext>
            </a:extLst>
          </p:cNvPr>
          <p:cNvGrpSpPr/>
          <p:nvPr/>
        </p:nvGrpSpPr>
        <p:grpSpPr>
          <a:xfrm>
            <a:off x="6209449" y="1662113"/>
            <a:ext cx="2446896" cy="1874275"/>
            <a:chOff x="8279265" y="1073150"/>
            <a:chExt cx="3262528" cy="2499033"/>
          </a:xfrm>
        </p:grpSpPr>
        <p:sp>
          <p:nvSpPr>
            <p:cNvPr id="59" name="Oval 58"/>
            <p:cNvSpPr/>
            <p:nvPr/>
          </p:nvSpPr>
          <p:spPr>
            <a:xfrm rot="18439845">
              <a:off x="9403354" y="2360532"/>
              <a:ext cx="1330591" cy="524786"/>
            </a:xfrm>
            <a:prstGeom prst="ellipse">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0" name="Oval 59"/>
            <p:cNvSpPr/>
            <p:nvPr/>
          </p:nvSpPr>
          <p:spPr>
            <a:xfrm rot="20372102">
              <a:off x="10166408" y="1087024"/>
              <a:ext cx="644934" cy="2270176"/>
            </a:xfrm>
            <a:prstGeom prst="ellipse">
              <a:avLst/>
            </a:prstGeom>
            <a:gradFill>
              <a:gsLst>
                <a:gs pos="91000">
                  <a:schemeClr val="accent2"/>
                </a:gs>
                <a:gs pos="50000">
                  <a:schemeClr val="accent2">
                    <a:lumMod val="40000"/>
                    <a:lumOff val="60000"/>
                    <a:alpha val="74000"/>
                  </a:schemeClr>
                </a:gs>
              </a:gsLst>
              <a:lin ang="5400000" scaled="0"/>
            </a:gra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sp>
          <p:nvSpPr>
            <p:cNvPr id="62" name="Oval 61"/>
            <p:cNvSpPr/>
            <p:nvPr/>
          </p:nvSpPr>
          <p:spPr>
            <a:xfrm>
              <a:off x="10040786" y="2590995"/>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63" name="Straight Arrow Connector 62"/>
            <p:cNvCxnSpPr>
              <a:cxnSpLocks/>
            </p:cNvCxnSpPr>
            <p:nvPr/>
          </p:nvCxnSpPr>
          <p:spPr>
            <a:xfrm flipH="1" flipV="1">
              <a:off x="10045700" y="1073150"/>
              <a:ext cx="447675" cy="1158875"/>
            </a:xfrm>
            <a:prstGeom prst="straightConnector1">
              <a:avLst/>
            </a:prstGeom>
            <a:ln w="2540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a:cxnSpLocks/>
              <a:stCxn id="62" idx="2"/>
            </p:cNvCxnSpPr>
            <p:nvPr/>
          </p:nvCxnSpPr>
          <p:spPr>
            <a:xfrm flipH="1">
              <a:off x="8949443" y="2617889"/>
              <a:ext cx="1091343" cy="149362"/>
            </a:xfrm>
            <a:prstGeom prst="straightConnector1">
              <a:avLst/>
            </a:prstGeom>
            <a:ln w="25400">
              <a:prstDash val="sysDash"/>
              <a:tailEnd type="triangle"/>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rot="18439845">
              <a:off x="8228568" y="2509894"/>
              <a:ext cx="1330591" cy="524786"/>
            </a:xfrm>
            <a:prstGeom prst="ellipse">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67" name="Straight Arrow Connector 66"/>
            <p:cNvCxnSpPr/>
            <p:nvPr/>
          </p:nvCxnSpPr>
          <p:spPr>
            <a:xfrm flipH="1">
              <a:off x="8410104" y="2783108"/>
              <a:ext cx="468145" cy="625169"/>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10457499" y="2195218"/>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6" name="Oval 65"/>
            <p:cNvSpPr/>
            <p:nvPr/>
          </p:nvSpPr>
          <p:spPr>
            <a:xfrm>
              <a:off x="8866000" y="2740357"/>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7" name="Right Brace 46">
              <a:extLst>
                <a:ext uri="{FF2B5EF4-FFF2-40B4-BE49-F238E27FC236}">
                  <a16:creationId xmlns:a16="http://schemas.microsoft.com/office/drawing/2014/main" id="{DC18C752-CA6C-0C4C-8B4B-3FCA3A7CE469}"/>
                </a:ext>
                <a:ext uri="{C183D7F6-B498-43B3-948B-1728B52AA6E4}">
                  <adec:decorative xmlns:adec="http://schemas.microsoft.com/office/drawing/2017/decorative" val="1"/>
                </a:ext>
              </a:extLst>
            </p:cNvPr>
            <p:cNvSpPr/>
            <p:nvPr/>
          </p:nvSpPr>
          <p:spPr>
            <a:xfrm rot="5400000">
              <a:off x="9801565" y="1831955"/>
              <a:ext cx="217928" cy="3262528"/>
            </a:xfrm>
            <a:prstGeom prst="rightBrace">
              <a:avLst/>
            </a:prstGeom>
            <a:ln>
              <a:solidFill>
                <a:schemeClr val="accent5"/>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dirty="0"/>
            </a:p>
          </p:txBody>
        </p:sp>
      </p:grpSp>
      <p:sp>
        <p:nvSpPr>
          <p:cNvPr id="41" name="TextBox 40"/>
          <p:cNvSpPr txBox="1"/>
          <p:nvPr/>
        </p:nvSpPr>
        <p:spPr>
          <a:xfrm>
            <a:off x="3206629" y="3545830"/>
            <a:ext cx="2700816" cy="267765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CA Risk Analysis (CARA) </a:t>
            </a:r>
            <a:r>
              <a:rPr lang="en-US" sz="1050" dirty="0">
                <a:latin typeface="Arial" panose="020B0604020202020204" pitchFamily="34" charset="0"/>
                <a:cs typeface="Arial" panose="020B0604020202020204" pitchFamily="34" charset="0"/>
              </a:rPr>
              <a:t>is the process of assessing collision risk and assisting satellites in planning maneuvers to mitigate that risk, if warranted.</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The NASA </a:t>
            </a:r>
            <a:r>
              <a:rPr lang="en-US" sz="1050" b="1" dirty="0">
                <a:latin typeface="Arial" panose="020B0604020202020204" pitchFamily="34" charset="0"/>
                <a:cs typeface="Arial" panose="020B0604020202020204" pitchFamily="34" charset="0"/>
              </a:rPr>
              <a:t>CARA </a:t>
            </a:r>
            <a:r>
              <a:rPr lang="en-US" sz="1050" dirty="0">
                <a:latin typeface="Arial" panose="020B0604020202020204" pitchFamily="34" charset="0"/>
                <a:cs typeface="Arial" panose="020B0604020202020204" pitchFamily="34" charset="0"/>
              </a:rPr>
              <a:t>program performs risk assessment for all NASA operational satellites not affiliated with Human Spaceflight (HSF), as well as for some partner missions.</a:t>
            </a:r>
            <a:br>
              <a:rPr lang="en-US" sz="1050" dirty="0">
                <a:latin typeface="Arial" panose="020B0604020202020204" pitchFamily="34" charset="0"/>
                <a:cs typeface="Arial" panose="020B0604020202020204" pitchFamily="34" charset="0"/>
              </a:rPr>
            </a:b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JSC </a:t>
            </a:r>
            <a:r>
              <a:rPr lang="en-US" sz="1050" b="1" dirty="0">
                <a:latin typeface="Arial" panose="020B0604020202020204" pitchFamily="34" charset="0"/>
                <a:cs typeface="Arial" panose="020B0604020202020204" pitchFamily="34" charset="0"/>
              </a:rPr>
              <a:t>Flight Operations Directorate (FOD)</a:t>
            </a:r>
            <a:r>
              <a:rPr lang="en-US" sz="1050" dirty="0">
                <a:latin typeface="Arial" panose="020B0604020202020204" pitchFamily="34" charset="0"/>
                <a:cs typeface="Arial" panose="020B0604020202020204" pitchFamily="34" charset="0"/>
              </a:rPr>
              <a:t> performs risk assessment for all NASA HSF program assets and is the O/O for maneuver decisions and execution.</a:t>
            </a:r>
          </a:p>
        </p:txBody>
      </p:sp>
      <p:grpSp>
        <p:nvGrpSpPr>
          <p:cNvPr id="8" name="Group 7" descr="Diagram depicting two intersecting satellite ellipsoids (estimated position, estimated vector, and the estimated uncertainty elipsoid around that). This identifies a probably conjunction event.">
            <a:extLst>
              <a:ext uri="{FF2B5EF4-FFF2-40B4-BE49-F238E27FC236}">
                <a16:creationId xmlns:a16="http://schemas.microsoft.com/office/drawing/2014/main" id="{DB12129B-4B2F-1147-A37F-065AB2E8E29A}"/>
              </a:ext>
            </a:extLst>
          </p:cNvPr>
          <p:cNvGrpSpPr/>
          <p:nvPr/>
        </p:nvGrpSpPr>
        <p:grpSpPr>
          <a:xfrm>
            <a:off x="3252738" y="1621631"/>
            <a:ext cx="2446896" cy="1914756"/>
            <a:chOff x="4336984" y="1019175"/>
            <a:chExt cx="3262528" cy="2553008"/>
          </a:xfrm>
        </p:grpSpPr>
        <p:sp>
          <p:nvSpPr>
            <p:cNvPr id="30" name="Oval 29"/>
            <p:cNvSpPr/>
            <p:nvPr/>
          </p:nvSpPr>
          <p:spPr>
            <a:xfrm rot="18439845">
              <a:off x="5224576" y="2346654"/>
              <a:ext cx="1330591" cy="524786"/>
            </a:xfrm>
            <a:prstGeom prst="ellipse">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Oval 30"/>
            <p:cNvSpPr/>
            <p:nvPr/>
          </p:nvSpPr>
          <p:spPr>
            <a:xfrm rot="20372102">
              <a:off x="5987630" y="1073146"/>
              <a:ext cx="644934" cy="2270176"/>
            </a:xfrm>
            <a:prstGeom prst="ellipse">
              <a:avLst/>
            </a:prstGeom>
            <a:gradFill>
              <a:gsLst>
                <a:gs pos="90000">
                  <a:schemeClr val="accent2"/>
                </a:gs>
                <a:gs pos="50000">
                  <a:schemeClr val="accent2">
                    <a:lumMod val="40000"/>
                    <a:lumOff val="60000"/>
                    <a:alpha val="74000"/>
                  </a:schemeClr>
                </a:gs>
              </a:gsLst>
              <a:lin ang="5400000" scaled="0"/>
            </a:gra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cxnSp>
          <p:nvCxnSpPr>
            <p:cNvPr id="34" name="Straight Arrow Connector 33"/>
            <p:cNvCxnSpPr>
              <a:cxnSpLocks/>
            </p:cNvCxnSpPr>
            <p:nvPr/>
          </p:nvCxnSpPr>
          <p:spPr>
            <a:xfrm flipH="1" flipV="1">
              <a:off x="5851525" y="1019175"/>
              <a:ext cx="460375" cy="1193802"/>
            </a:xfrm>
            <a:prstGeom prst="straightConnector1">
              <a:avLst/>
            </a:prstGeom>
            <a:ln w="2540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cxnSpLocks/>
            </p:cNvCxnSpPr>
            <p:nvPr/>
          </p:nvCxnSpPr>
          <p:spPr>
            <a:xfrm flipH="1">
              <a:off x="5384800" y="2603500"/>
              <a:ext cx="508001" cy="619125"/>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278721" y="2181340"/>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3" name="Oval 32"/>
            <p:cNvSpPr/>
            <p:nvPr/>
          </p:nvSpPr>
          <p:spPr>
            <a:xfrm>
              <a:off x="5858495" y="2582153"/>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6" name="Right Brace 45">
              <a:extLst>
                <a:ext uri="{FF2B5EF4-FFF2-40B4-BE49-F238E27FC236}">
                  <a16:creationId xmlns:a16="http://schemas.microsoft.com/office/drawing/2014/main" id="{D98BD1F4-52C2-E54D-A632-B4BA56CD8E13}"/>
                </a:ext>
                <a:ext uri="{C183D7F6-B498-43B3-948B-1728B52AA6E4}">
                  <adec:decorative xmlns:adec="http://schemas.microsoft.com/office/drawing/2017/decorative" val="1"/>
                </a:ext>
              </a:extLst>
            </p:cNvPr>
            <p:cNvSpPr/>
            <p:nvPr/>
          </p:nvSpPr>
          <p:spPr>
            <a:xfrm rot="5400000">
              <a:off x="5859284" y="1831955"/>
              <a:ext cx="217928" cy="3262528"/>
            </a:xfrm>
            <a:prstGeom prst="rightBrace">
              <a:avLst/>
            </a:prstGeom>
            <a:ln>
              <a:solidFill>
                <a:schemeClr val="accent5"/>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dirty="0"/>
            </a:p>
          </p:txBody>
        </p:sp>
      </p:grpSp>
      <p:sp>
        <p:nvSpPr>
          <p:cNvPr id="29" name="TextBox 28"/>
          <p:cNvSpPr txBox="1"/>
          <p:nvPr/>
        </p:nvSpPr>
        <p:spPr>
          <a:xfrm>
            <a:off x="278520" y="3545829"/>
            <a:ext cx="2696475" cy="2192908"/>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Conjunction Assessment (CA)</a:t>
            </a:r>
            <a:r>
              <a:rPr lang="en-US" sz="1050" dirty="0">
                <a:latin typeface="Arial" panose="020B0604020202020204" pitchFamily="34" charset="0"/>
                <a:cs typeface="Arial" panose="020B0604020202020204" pitchFamily="34" charset="0"/>
              </a:rPr>
              <a:t> is the process of identifying close approaches between two orbiting objects; sometimes called </a:t>
            </a:r>
            <a:r>
              <a:rPr lang="en-US" sz="1050" b="1" dirty="0">
                <a:latin typeface="Arial" panose="020B0604020202020204" pitchFamily="34" charset="0"/>
                <a:cs typeface="Arial" panose="020B0604020202020204" pitchFamily="34" charset="0"/>
              </a:rPr>
              <a:t>conjunction screening</a:t>
            </a:r>
            <a:r>
              <a:rPr lang="en-US" sz="1050" dirty="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The </a:t>
            </a:r>
            <a:r>
              <a:rPr lang="en-US" sz="1050" b="1" dirty="0">
                <a:latin typeface="Arial" panose="020B0604020202020204" pitchFamily="34" charset="0"/>
                <a:cs typeface="Arial" panose="020B0604020202020204" pitchFamily="34" charset="0"/>
              </a:rPr>
              <a:t>18</a:t>
            </a:r>
            <a:r>
              <a:rPr lang="en-US" sz="1050" b="1" baseline="30000" dirty="0">
                <a:latin typeface="Arial" panose="020B0604020202020204" pitchFamily="34" charset="0"/>
                <a:cs typeface="Arial" panose="020B0604020202020204" pitchFamily="34" charset="0"/>
              </a:rPr>
              <a:t>th</a:t>
            </a:r>
            <a:r>
              <a:rPr lang="en-US" sz="1050" b="1" dirty="0">
                <a:latin typeface="Arial" panose="020B0604020202020204" pitchFamily="34" charset="0"/>
                <a:cs typeface="Arial" panose="020B0604020202020204" pitchFamily="34" charset="0"/>
              </a:rPr>
              <a:t> Space Defense Squadron</a:t>
            </a:r>
            <a:r>
              <a:rPr lang="en-US" sz="1050"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(18 SDS) </a:t>
            </a:r>
            <a:r>
              <a:rPr lang="en-US" sz="1050" dirty="0">
                <a:latin typeface="Arial" panose="020B0604020202020204" pitchFamily="34" charset="0"/>
                <a:cs typeface="Arial" panose="020B0604020202020204" pitchFamily="34" charset="0"/>
              </a:rPr>
              <a:t>at Vandenberg Space Force Base (VSFB) maintains the high accuracy catalog of space objects. Orbital Safety Analysts (OSAs) at VSFB screen NASA protected assets against the catalog, perform tasking requests, and generate close approach data.</a:t>
            </a:r>
          </a:p>
        </p:txBody>
      </p:sp>
      <p:grpSp>
        <p:nvGrpSpPr>
          <p:cNvPr id="5" name="Group 4" descr="Diagram depicting multiple estimated satellite positions with direction vectors, and uncertainty ellipsoids. One satellite may traverse through two other ellipsoids, which could be a conjunction.">
            <a:extLst>
              <a:ext uri="{FF2B5EF4-FFF2-40B4-BE49-F238E27FC236}">
                <a16:creationId xmlns:a16="http://schemas.microsoft.com/office/drawing/2014/main" id="{8BEA29B5-0F74-6040-B337-397BB9C87B0E}"/>
              </a:ext>
            </a:extLst>
          </p:cNvPr>
          <p:cNvGrpSpPr/>
          <p:nvPr/>
        </p:nvGrpSpPr>
        <p:grpSpPr>
          <a:xfrm>
            <a:off x="356112" y="1737313"/>
            <a:ext cx="2446896" cy="1799075"/>
            <a:chOff x="474816" y="1173416"/>
            <a:chExt cx="3262528" cy="2398767"/>
          </a:xfrm>
        </p:grpSpPr>
        <p:sp>
          <p:nvSpPr>
            <p:cNvPr id="6" name="Oval 5"/>
            <p:cNvSpPr/>
            <p:nvPr/>
          </p:nvSpPr>
          <p:spPr>
            <a:xfrm rot="18439845">
              <a:off x="611531" y="2696761"/>
              <a:ext cx="681318" cy="233083"/>
            </a:xfrm>
            <a:prstGeom prst="ellipse">
              <a:avLst/>
            </a:prstGeom>
            <a:gradFill>
              <a:gsLst>
                <a:gs pos="33000">
                  <a:schemeClr val="accent1">
                    <a:lumMod val="60000"/>
                    <a:lumOff val="40000"/>
                  </a:schemeClr>
                </a:gs>
                <a:gs pos="66000">
                  <a:schemeClr val="accent1">
                    <a:lumMod val="99000"/>
                    <a:satMod val="120000"/>
                    <a:shade val="78000"/>
                  </a:schemeClr>
                </a:gs>
              </a:gsLst>
              <a:lin ang="10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Oval 8"/>
            <p:cNvSpPr/>
            <p:nvPr/>
          </p:nvSpPr>
          <p:spPr>
            <a:xfrm rot="9598983">
              <a:off x="1724797" y="1463283"/>
              <a:ext cx="1232020" cy="175553"/>
            </a:xfrm>
            <a:prstGeom prst="ellipse">
              <a:avLst/>
            </a:prstGeom>
            <a:gradFill>
              <a:gsLst>
                <a:gs pos="90000">
                  <a:schemeClr val="accent2"/>
                </a:gs>
                <a:gs pos="50000">
                  <a:srgbClr val="FFB8AF">
                    <a:alpha val="74118"/>
                  </a:srgbClr>
                </a:gs>
              </a:gsLst>
              <a:lin ang="10800000" scaled="1"/>
            </a:gra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sp>
          <p:nvSpPr>
            <p:cNvPr id="11" name="Oval 10"/>
            <p:cNvSpPr/>
            <p:nvPr/>
          </p:nvSpPr>
          <p:spPr>
            <a:xfrm rot="13183209">
              <a:off x="730718" y="2041988"/>
              <a:ext cx="1232020" cy="175553"/>
            </a:xfrm>
            <a:prstGeom prst="ellipse">
              <a:avLst/>
            </a:prstGeom>
            <a:gradFill>
              <a:gsLst>
                <a:gs pos="90000">
                  <a:schemeClr val="accent2"/>
                </a:gs>
                <a:gs pos="50000">
                  <a:srgbClr val="FFB8AF">
                    <a:alpha val="74118"/>
                  </a:srgbClr>
                </a:gs>
              </a:gsLst>
              <a:lin ang="10800000" scaled="1"/>
            </a:gra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sp>
          <p:nvSpPr>
            <p:cNvPr id="12" name="Oval 11"/>
            <p:cNvSpPr/>
            <p:nvPr/>
          </p:nvSpPr>
          <p:spPr>
            <a:xfrm rot="3565253">
              <a:off x="1276236" y="2075664"/>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Freeform 16"/>
            <p:cNvSpPr/>
            <p:nvPr/>
          </p:nvSpPr>
          <p:spPr>
            <a:xfrm>
              <a:off x="930426" y="1702790"/>
              <a:ext cx="2720140" cy="1138588"/>
            </a:xfrm>
            <a:custGeom>
              <a:avLst/>
              <a:gdLst>
                <a:gd name="connsiteX0" fmla="*/ 0 w 2698376"/>
                <a:gd name="connsiteY0" fmla="*/ 1167133 h 1167133"/>
                <a:gd name="connsiteX1" fmla="*/ 672353 w 2698376"/>
                <a:gd name="connsiteY1" fmla="*/ 414098 h 1167133"/>
                <a:gd name="connsiteX2" fmla="*/ 1945341 w 2698376"/>
                <a:gd name="connsiteY2" fmla="*/ 19650 h 1167133"/>
                <a:gd name="connsiteX3" fmla="*/ 2698376 w 2698376"/>
                <a:gd name="connsiteY3" fmla="*/ 55509 h 1167133"/>
                <a:gd name="connsiteX4" fmla="*/ 2698376 w 2698376"/>
                <a:gd name="connsiteY4" fmla="*/ 55509 h 116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376" h="1167133">
                  <a:moveTo>
                    <a:pt x="0" y="1167133"/>
                  </a:moveTo>
                  <a:cubicBezTo>
                    <a:pt x="174065" y="886239"/>
                    <a:pt x="348130" y="605345"/>
                    <a:pt x="672353" y="414098"/>
                  </a:cubicBezTo>
                  <a:cubicBezTo>
                    <a:pt x="996577" y="222851"/>
                    <a:pt x="1607671" y="79415"/>
                    <a:pt x="1945341" y="19650"/>
                  </a:cubicBezTo>
                  <a:cubicBezTo>
                    <a:pt x="2283011" y="-40115"/>
                    <a:pt x="2698376" y="55509"/>
                    <a:pt x="2698376" y="55509"/>
                  </a:cubicBezTo>
                  <a:lnTo>
                    <a:pt x="2698376" y="55509"/>
                  </a:lnTo>
                </a:path>
              </a:pathLst>
            </a:custGeom>
            <a:noFill/>
            <a:ln w="19050">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9" name="Straight Arrow Connector 18"/>
            <p:cNvCxnSpPr/>
            <p:nvPr/>
          </p:nvCxnSpPr>
          <p:spPr>
            <a:xfrm flipH="1" flipV="1">
              <a:off x="652942" y="1551058"/>
              <a:ext cx="629743" cy="524488"/>
            </a:xfrm>
            <a:prstGeom prst="straightConnector1">
              <a:avLst/>
            </a:prstGeom>
            <a:ln w="1905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1533577" y="1537622"/>
              <a:ext cx="856536" cy="311052"/>
            </a:xfrm>
            <a:prstGeom prst="straightConnector1">
              <a:avLst/>
            </a:prstGeom>
            <a:ln w="1905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2358737" y="1506235"/>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Oval 13"/>
            <p:cNvSpPr/>
            <p:nvPr/>
          </p:nvSpPr>
          <p:spPr>
            <a:xfrm rot="3565253">
              <a:off x="2625258" y="2304106"/>
              <a:ext cx="63457" cy="5699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Oval 6"/>
            <p:cNvSpPr/>
            <p:nvPr/>
          </p:nvSpPr>
          <p:spPr>
            <a:xfrm>
              <a:off x="906049" y="2795370"/>
              <a:ext cx="62753" cy="5378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7" name="Right Brace 26">
              <a:extLst>
                <a:ext uri="{C183D7F6-B498-43B3-948B-1728B52AA6E4}">
                  <adec:decorative xmlns:adec="http://schemas.microsoft.com/office/drawing/2017/decorative" val="1"/>
                </a:ext>
              </a:extLst>
            </p:cNvPr>
            <p:cNvSpPr/>
            <p:nvPr/>
          </p:nvSpPr>
          <p:spPr>
            <a:xfrm rot="5400000">
              <a:off x="1997116" y="1831955"/>
              <a:ext cx="217928" cy="3262528"/>
            </a:xfrm>
            <a:prstGeom prst="rightBrace">
              <a:avLst/>
            </a:prstGeom>
            <a:ln>
              <a:solidFill>
                <a:schemeClr val="accent5"/>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dirty="0"/>
            </a:p>
          </p:txBody>
        </p:sp>
        <p:sp>
          <p:nvSpPr>
            <p:cNvPr id="13" name="Oval 12"/>
            <p:cNvSpPr/>
            <p:nvPr/>
          </p:nvSpPr>
          <p:spPr>
            <a:xfrm rot="17372121">
              <a:off x="1747833" y="2196290"/>
              <a:ext cx="1873381" cy="143550"/>
            </a:xfrm>
            <a:prstGeom prst="ellipse">
              <a:avLst/>
            </a:prstGeom>
            <a:gradFill>
              <a:gsLst>
                <a:gs pos="90000">
                  <a:schemeClr val="accent2"/>
                </a:gs>
                <a:gs pos="50000">
                  <a:srgbClr val="FFB8AF">
                    <a:alpha val="74118"/>
                  </a:srgbClr>
                </a:gs>
              </a:gsLst>
              <a:lin ang="10800000" scaled="1"/>
            </a:gra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cxnSp>
          <p:nvCxnSpPr>
            <p:cNvPr id="23" name="Straight Arrow Connector 22"/>
            <p:cNvCxnSpPr>
              <a:cxnSpLocks/>
              <a:stCxn id="14" idx="5"/>
            </p:cNvCxnSpPr>
            <p:nvPr/>
          </p:nvCxnSpPr>
          <p:spPr>
            <a:xfrm flipV="1">
              <a:off x="2651051" y="1173416"/>
              <a:ext cx="410877" cy="1188755"/>
            </a:xfrm>
            <a:prstGeom prst="straightConnector1">
              <a:avLst/>
            </a:prstGeom>
            <a:ln w="1905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grpSp>
      <p:sp>
        <p:nvSpPr>
          <p:cNvPr id="4" name="Title 3"/>
          <p:cNvSpPr>
            <a:spLocks noGrp="1"/>
          </p:cNvSpPr>
          <p:nvPr>
            <p:ph type="title"/>
          </p:nvPr>
        </p:nvSpPr>
        <p:spPr>
          <a:xfrm>
            <a:off x="176686" y="66885"/>
            <a:ext cx="8828417" cy="1143000"/>
          </a:xfrm>
        </p:spPr>
        <p:txBody>
          <a:bodyPr>
            <a:normAutofit fontScale="90000"/>
          </a:bodyPr>
          <a:lstStyle/>
          <a:p>
            <a:r>
              <a:rPr lang="en-US" dirty="0"/>
              <a:t>Satellite Conjunction Assessment:</a:t>
            </a:r>
            <a:br>
              <a:rPr lang="en-US" dirty="0"/>
            </a:br>
            <a:r>
              <a:rPr lang="en-US" dirty="0"/>
              <a:t>NASA Process Details</a:t>
            </a:r>
          </a:p>
        </p:txBody>
      </p:sp>
      <p:sp>
        <p:nvSpPr>
          <p:cNvPr id="2" name="Slide Number Placeholder 1"/>
          <p:cNvSpPr>
            <a:spLocks noGrp="1"/>
          </p:cNvSpPr>
          <p:nvPr>
            <p:ph type="sldNum" sz="quarter" idx="12"/>
          </p:nvPr>
        </p:nvSpPr>
        <p:spPr/>
        <p:txBody>
          <a:bodyPr/>
          <a:lstStyle/>
          <a:p>
            <a:fld id="{32D37674-C2EF-49DD-B547-2006DC0D39DB}" type="slidenum">
              <a:rPr lang="en-US" smtClean="0"/>
              <a:pPr/>
              <a:t>5</a:t>
            </a:fld>
            <a:endParaRPr lang="en-US" dirty="0"/>
          </a:p>
        </p:txBody>
      </p:sp>
      <p:sp>
        <p:nvSpPr>
          <p:cNvPr id="44" name="TextBox 43">
            <a:extLst>
              <a:ext uri="{FF2B5EF4-FFF2-40B4-BE49-F238E27FC236}">
                <a16:creationId xmlns:a16="http://schemas.microsoft.com/office/drawing/2014/main" id="{F09F069F-194A-E14E-BDC2-9C62DB4B4190}"/>
              </a:ext>
            </a:extLst>
          </p:cNvPr>
          <p:cNvSpPr txBox="1"/>
          <p:nvPr/>
        </p:nvSpPr>
        <p:spPr>
          <a:xfrm>
            <a:off x="2030057" y="2459130"/>
            <a:ext cx="673650" cy="346249"/>
          </a:xfrm>
          <a:prstGeom prst="rect">
            <a:avLst/>
          </a:prstGeom>
          <a:noFill/>
        </p:spPr>
        <p:txBody>
          <a:bodyPr wrap="square" rtlCol="0">
            <a:spAutoFit/>
          </a:bodyPr>
          <a:lstStyle/>
          <a:p>
            <a:pPr algn="ctr"/>
            <a:r>
              <a:rPr lang="en-US" sz="825" b="1" dirty="0">
                <a:solidFill>
                  <a:schemeClr val="accent2">
                    <a:lumMod val="60000"/>
                    <a:lumOff val="40000"/>
                  </a:schemeClr>
                </a:solidFill>
                <a:cs typeface="Arial" panose="020B0604020202020204" pitchFamily="34" charset="0"/>
              </a:rPr>
              <a:t>Catalog Object </a:t>
            </a:r>
            <a:r>
              <a:rPr lang="en-US" sz="825" b="1" i="1" dirty="0">
                <a:solidFill>
                  <a:schemeClr val="accent2">
                    <a:lumMod val="60000"/>
                    <a:lumOff val="40000"/>
                  </a:schemeClr>
                </a:solidFill>
                <a:cs typeface="Arial" panose="020B0604020202020204" pitchFamily="34" charset="0"/>
              </a:rPr>
              <a:t>i+2</a:t>
            </a:r>
          </a:p>
        </p:txBody>
      </p:sp>
      <p:sp>
        <p:nvSpPr>
          <p:cNvPr id="45" name="TextBox 44">
            <a:extLst>
              <a:ext uri="{FF2B5EF4-FFF2-40B4-BE49-F238E27FC236}">
                <a16:creationId xmlns:a16="http://schemas.microsoft.com/office/drawing/2014/main" id="{F781C68D-AAE5-514A-B00A-8100719476A9}"/>
              </a:ext>
            </a:extLst>
          </p:cNvPr>
          <p:cNvSpPr txBox="1"/>
          <p:nvPr/>
        </p:nvSpPr>
        <p:spPr>
          <a:xfrm>
            <a:off x="1111822" y="1673469"/>
            <a:ext cx="733922" cy="346249"/>
          </a:xfrm>
          <a:prstGeom prst="rect">
            <a:avLst/>
          </a:prstGeom>
          <a:noFill/>
        </p:spPr>
        <p:txBody>
          <a:bodyPr wrap="square" rtlCol="0">
            <a:spAutoFit/>
          </a:bodyPr>
          <a:lstStyle/>
          <a:p>
            <a:pPr algn="ctr"/>
            <a:r>
              <a:rPr lang="en-US" sz="825" b="1" dirty="0">
                <a:solidFill>
                  <a:schemeClr val="accent2">
                    <a:lumMod val="60000"/>
                    <a:lumOff val="40000"/>
                  </a:schemeClr>
                </a:solidFill>
                <a:cs typeface="Arial" panose="020B0604020202020204" pitchFamily="34" charset="0"/>
              </a:rPr>
              <a:t>Catalog Object </a:t>
            </a:r>
            <a:r>
              <a:rPr lang="en-US" sz="825" b="1" i="1" dirty="0">
                <a:solidFill>
                  <a:schemeClr val="accent2">
                    <a:lumMod val="60000"/>
                    <a:lumOff val="40000"/>
                  </a:schemeClr>
                </a:solidFill>
                <a:cs typeface="Arial" panose="020B0604020202020204" pitchFamily="34" charset="0"/>
              </a:rPr>
              <a:t>i+1</a:t>
            </a:r>
          </a:p>
        </p:txBody>
      </p:sp>
      <p:sp>
        <p:nvSpPr>
          <p:cNvPr id="48" name="TextBox 47">
            <a:extLst>
              <a:ext uri="{FF2B5EF4-FFF2-40B4-BE49-F238E27FC236}">
                <a16:creationId xmlns:a16="http://schemas.microsoft.com/office/drawing/2014/main" id="{0F601A58-ABE0-5F4B-8324-31EFA95A839D}"/>
              </a:ext>
            </a:extLst>
          </p:cNvPr>
          <p:cNvSpPr txBox="1"/>
          <p:nvPr/>
        </p:nvSpPr>
        <p:spPr>
          <a:xfrm>
            <a:off x="1069367" y="2731843"/>
            <a:ext cx="569587" cy="346249"/>
          </a:xfrm>
          <a:prstGeom prst="rect">
            <a:avLst/>
          </a:prstGeom>
          <a:noFill/>
        </p:spPr>
        <p:txBody>
          <a:bodyPr wrap="square" rtlCol="0">
            <a:spAutoFit/>
          </a:bodyPr>
          <a:lstStyle/>
          <a:p>
            <a:pPr algn="ctr"/>
            <a:r>
              <a:rPr lang="en-US" sz="825" b="1" dirty="0">
                <a:solidFill>
                  <a:schemeClr val="accent2">
                    <a:lumMod val="60000"/>
                    <a:lumOff val="40000"/>
                  </a:schemeClr>
                </a:solidFill>
                <a:cs typeface="Arial" panose="020B0604020202020204" pitchFamily="34" charset="0"/>
              </a:rPr>
              <a:t>Catalog Object</a:t>
            </a:r>
            <a:r>
              <a:rPr lang="en-US" sz="825" b="1" i="1" dirty="0">
                <a:solidFill>
                  <a:schemeClr val="accent2">
                    <a:lumMod val="60000"/>
                    <a:lumOff val="40000"/>
                  </a:schemeClr>
                </a:solidFill>
                <a:cs typeface="Arial" panose="020B0604020202020204" pitchFamily="34" charset="0"/>
              </a:rPr>
              <a:t> i</a:t>
            </a:r>
          </a:p>
        </p:txBody>
      </p:sp>
      <p:sp>
        <p:nvSpPr>
          <p:cNvPr id="49" name="TextBox 48">
            <a:extLst>
              <a:ext uri="{FF2B5EF4-FFF2-40B4-BE49-F238E27FC236}">
                <a16:creationId xmlns:a16="http://schemas.microsoft.com/office/drawing/2014/main" id="{B96AD8C0-2161-9F46-9D55-B61BE648F944}"/>
              </a:ext>
            </a:extLst>
          </p:cNvPr>
          <p:cNvSpPr txBox="1"/>
          <p:nvPr/>
        </p:nvSpPr>
        <p:spPr>
          <a:xfrm>
            <a:off x="3707024" y="2592380"/>
            <a:ext cx="594493" cy="346249"/>
          </a:xfrm>
          <a:prstGeom prst="rect">
            <a:avLst/>
          </a:prstGeom>
          <a:noFill/>
        </p:spPr>
        <p:txBody>
          <a:bodyPr wrap="square" rtlCol="0">
            <a:spAutoFit/>
          </a:bodyPr>
          <a:lstStyle/>
          <a:p>
            <a:pPr algn="ctr"/>
            <a:r>
              <a:rPr lang="en-US" sz="825" b="1" dirty="0">
                <a:solidFill>
                  <a:schemeClr val="accent1">
                    <a:lumMod val="75000"/>
                  </a:schemeClr>
                </a:solidFill>
                <a:cs typeface="Arial" panose="020B0604020202020204" pitchFamily="34" charset="0"/>
              </a:rPr>
              <a:t>Primary S/C</a:t>
            </a:r>
          </a:p>
        </p:txBody>
      </p:sp>
      <p:sp>
        <p:nvSpPr>
          <p:cNvPr id="50" name="TextBox 49">
            <a:extLst>
              <a:ext uri="{FF2B5EF4-FFF2-40B4-BE49-F238E27FC236}">
                <a16:creationId xmlns:a16="http://schemas.microsoft.com/office/drawing/2014/main" id="{F84C977F-A5AF-D247-89D6-5769DD0AC20F}"/>
              </a:ext>
            </a:extLst>
          </p:cNvPr>
          <p:cNvSpPr txBox="1"/>
          <p:nvPr/>
        </p:nvSpPr>
        <p:spPr>
          <a:xfrm>
            <a:off x="4779467" y="1953369"/>
            <a:ext cx="690299" cy="346249"/>
          </a:xfrm>
          <a:prstGeom prst="rect">
            <a:avLst/>
          </a:prstGeom>
          <a:noFill/>
        </p:spPr>
        <p:txBody>
          <a:bodyPr wrap="square" rtlCol="0">
            <a:spAutoFit/>
          </a:bodyPr>
          <a:lstStyle/>
          <a:p>
            <a:pPr algn="ctr"/>
            <a:r>
              <a:rPr lang="en-US" sz="825" b="1" dirty="0">
                <a:solidFill>
                  <a:schemeClr val="accent2">
                    <a:lumMod val="60000"/>
                    <a:lumOff val="40000"/>
                  </a:schemeClr>
                </a:solidFill>
                <a:cs typeface="Arial" panose="020B0604020202020204" pitchFamily="34" charset="0"/>
              </a:rPr>
              <a:t>Secondary Object</a:t>
            </a:r>
          </a:p>
        </p:txBody>
      </p:sp>
      <p:sp>
        <p:nvSpPr>
          <p:cNvPr id="51" name="TextBox 50">
            <a:extLst>
              <a:ext uri="{FF2B5EF4-FFF2-40B4-BE49-F238E27FC236}">
                <a16:creationId xmlns:a16="http://schemas.microsoft.com/office/drawing/2014/main" id="{660A9C18-8BCD-1240-AB54-2B9E0368ACBF}"/>
              </a:ext>
            </a:extLst>
          </p:cNvPr>
          <p:cNvSpPr txBox="1"/>
          <p:nvPr/>
        </p:nvSpPr>
        <p:spPr>
          <a:xfrm>
            <a:off x="7899986" y="1894062"/>
            <a:ext cx="726375" cy="346249"/>
          </a:xfrm>
          <a:prstGeom prst="rect">
            <a:avLst/>
          </a:prstGeom>
          <a:noFill/>
        </p:spPr>
        <p:txBody>
          <a:bodyPr wrap="square" rtlCol="0">
            <a:spAutoFit/>
          </a:bodyPr>
          <a:lstStyle/>
          <a:p>
            <a:pPr algn="ctr"/>
            <a:r>
              <a:rPr lang="en-US" sz="825" b="1" dirty="0">
                <a:solidFill>
                  <a:schemeClr val="accent2">
                    <a:lumMod val="60000"/>
                    <a:lumOff val="40000"/>
                  </a:schemeClr>
                </a:solidFill>
                <a:cs typeface="Arial" panose="020B0604020202020204" pitchFamily="34" charset="0"/>
              </a:rPr>
              <a:t>Secondary Object</a:t>
            </a:r>
          </a:p>
        </p:txBody>
      </p:sp>
      <p:sp>
        <p:nvSpPr>
          <p:cNvPr id="52" name="TextBox 51">
            <a:extLst>
              <a:ext uri="{FF2B5EF4-FFF2-40B4-BE49-F238E27FC236}">
                <a16:creationId xmlns:a16="http://schemas.microsoft.com/office/drawing/2014/main" id="{3C22D14F-6945-CE46-A1B9-055E4BD93FFD}"/>
              </a:ext>
            </a:extLst>
          </p:cNvPr>
          <p:cNvSpPr txBox="1"/>
          <p:nvPr/>
        </p:nvSpPr>
        <p:spPr>
          <a:xfrm>
            <a:off x="7234609" y="3204885"/>
            <a:ext cx="988901" cy="219291"/>
          </a:xfrm>
          <a:prstGeom prst="rect">
            <a:avLst/>
          </a:prstGeom>
          <a:noFill/>
        </p:spPr>
        <p:txBody>
          <a:bodyPr wrap="square" rtlCol="0">
            <a:spAutoFit/>
          </a:bodyPr>
          <a:lstStyle/>
          <a:p>
            <a:r>
              <a:rPr lang="en-US" sz="825" b="1" dirty="0">
                <a:solidFill>
                  <a:schemeClr val="accent1">
                    <a:lumMod val="75000"/>
                  </a:schemeClr>
                </a:solidFill>
                <a:cs typeface="Arial" panose="020B0604020202020204" pitchFamily="34" charset="0"/>
              </a:rPr>
              <a:t>Primary S/C</a:t>
            </a:r>
          </a:p>
        </p:txBody>
      </p:sp>
      <p:sp>
        <p:nvSpPr>
          <p:cNvPr id="53" name="TextBox 52">
            <a:extLst>
              <a:ext uri="{FF2B5EF4-FFF2-40B4-BE49-F238E27FC236}">
                <a16:creationId xmlns:a16="http://schemas.microsoft.com/office/drawing/2014/main" id="{AEDF1077-80C4-A54E-A70A-E64BE996D19A}"/>
              </a:ext>
            </a:extLst>
          </p:cNvPr>
          <p:cNvSpPr txBox="1"/>
          <p:nvPr/>
        </p:nvSpPr>
        <p:spPr>
          <a:xfrm>
            <a:off x="6893526" y="2402169"/>
            <a:ext cx="684832" cy="346249"/>
          </a:xfrm>
          <a:prstGeom prst="rect">
            <a:avLst/>
          </a:prstGeom>
          <a:noFill/>
        </p:spPr>
        <p:txBody>
          <a:bodyPr wrap="square" rtlCol="0">
            <a:spAutoFit/>
          </a:bodyPr>
          <a:lstStyle/>
          <a:p>
            <a:pPr algn="ctr"/>
            <a:r>
              <a:rPr lang="en-US" sz="825" b="1" dirty="0">
                <a:solidFill>
                  <a:schemeClr val="accent1">
                    <a:lumMod val="75000"/>
                  </a:schemeClr>
                </a:solidFill>
                <a:cs typeface="Arial" panose="020B0604020202020204" pitchFamily="34" charset="0"/>
              </a:rPr>
              <a:t>Maneuver</a:t>
            </a:r>
            <a:br>
              <a:rPr lang="en-US" sz="825" b="1" dirty="0">
                <a:solidFill>
                  <a:schemeClr val="accent1">
                    <a:lumMod val="75000"/>
                  </a:schemeClr>
                </a:solidFill>
                <a:cs typeface="Arial" panose="020B0604020202020204" pitchFamily="34" charset="0"/>
              </a:rPr>
            </a:br>
            <a:r>
              <a:rPr lang="en-US" sz="825" dirty="0">
                <a:solidFill>
                  <a:schemeClr val="accent1">
                    <a:lumMod val="75000"/>
                  </a:schemeClr>
                </a:solidFill>
              </a:rPr>
              <a:t>∆V</a:t>
            </a:r>
          </a:p>
        </p:txBody>
      </p:sp>
      <p:sp>
        <p:nvSpPr>
          <p:cNvPr id="54" name="TextBox 53">
            <a:extLst>
              <a:ext uri="{FF2B5EF4-FFF2-40B4-BE49-F238E27FC236}">
                <a16:creationId xmlns:a16="http://schemas.microsoft.com/office/drawing/2014/main" id="{D94FC04F-3F64-E34A-8B23-57B86D329871}"/>
              </a:ext>
            </a:extLst>
          </p:cNvPr>
          <p:cNvSpPr txBox="1"/>
          <p:nvPr/>
        </p:nvSpPr>
        <p:spPr>
          <a:xfrm>
            <a:off x="176686" y="2690765"/>
            <a:ext cx="594493" cy="346249"/>
          </a:xfrm>
          <a:prstGeom prst="rect">
            <a:avLst/>
          </a:prstGeom>
          <a:noFill/>
        </p:spPr>
        <p:txBody>
          <a:bodyPr wrap="square" rtlCol="0">
            <a:spAutoFit/>
          </a:bodyPr>
          <a:lstStyle/>
          <a:p>
            <a:pPr algn="ctr"/>
            <a:r>
              <a:rPr lang="en-US" sz="825" b="1" dirty="0">
                <a:solidFill>
                  <a:schemeClr val="accent1">
                    <a:lumMod val="75000"/>
                  </a:schemeClr>
                </a:solidFill>
                <a:cs typeface="Arial" panose="020B0604020202020204" pitchFamily="34" charset="0"/>
              </a:rPr>
              <a:t>Primary S/C</a:t>
            </a:r>
          </a:p>
        </p:txBody>
      </p:sp>
      <p:sp>
        <p:nvSpPr>
          <p:cNvPr id="55" name="TextBox 54">
            <a:extLst>
              <a:ext uri="{FF2B5EF4-FFF2-40B4-BE49-F238E27FC236}">
                <a16:creationId xmlns:a16="http://schemas.microsoft.com/office/drawing/2014/main" id="{215B3370-8077-1F46-9761-EBAA8E71B710}"/>
              </a:ext>
            </a:extLst>
          </p:cNvPr>
          <p:cNvSpPr txBox="1"/>
          <p:nvPr/>
        </p:nvSpPr>
        <p:spPr>
          <a:xfrm>
            <a:off x="5955560" y="2729803"/>
            <a:ext cx="594493" cy="346249"/>
          </a:xfrm>
          <a:prstGeom prst="rect">
            <a:avLst/>
          </a:prstGeom>
          <a:noFill/>
        </p:spPr>
        <p:txBody>
          <a:bodyPr wrap="square" rtlCol="0">
            <a:spAutoFit/>
          </a:bodyPr>
          <a:lstStyle/>
          <a:p>
            <a:pPr algn="ctr"/>
            <a:r>
              <a:rPr lang="en-US" sz="825" b="1" dirty="0">
                <a:solidFill>
                  <a:schemeClr val="accent1">
                    <a:lumMod val="75000"/>
                  </a:schemeClr>
                </a:solidFill>
                <a:cs typeface="Arial" panose="020B0604020202020204" pitchFamily="34" charset="0"/>
              </a:rPr>
              <a:t>Primary S/C</a:t>
            </a:r>
          </a:p>
        </p:txBody>
      </p:sp>
    </p:spTree>
    <p:extLst>
      <p:ext uri="{BB962C8B-B14F-4D97-AF65-F5344CB8AC3E}">
        <p14:creationId xmlns:p14="http://schemas.microsoft.com/office/powerpoint/2010/main" val="309321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360C4D-7C66-ECC1-81FC-A2F7941A2D16}"/>
              </a:ext>
            </a:extLst>
          </p:cNvPr>
          <p:cNvSpPr>
            <a:spLocks noGrp="1"/>
          </p:cNvSpPr>
          <p:nvPr>
            <p:ph idx="1"/>
          </p:nvPr>
        </p:nvSpPr>
        <p:spPr/>
        <p:txBody>
          <a:bodyPr>
            <a:normAutofit/>
          </a:bodyPr>
          <a:lstStyle/>
          <a:p>
            <a:r>
              <a:rPr lang="en-US" dirty="0"/>
              <a:t>DOD can track spacecraft, but they have no way of knowing about planned future  maneuvers unless operators share their predicted ephemerides with the planned maneuvers included in them</a:t>
            </a:r>
          </a:p>
          <a:p>
            <a:pPr lvl="1"/>
            <a:r>
              <a:rPr lang="en-US" dirty="0"/>
              <a:t>Maneuverable spacecraft send their ephemerides to 19 SDS for screening</a:t>
            </a:r>
          </a:p>
          <a:p>
            <a:r>
              <a:rPr lang="en-US" dirty="0"/>
              <a:t>At the time of writing of this paper, 19 SDS screens once every 8 hours. </a:t>
            </a:r>
          </a:p>
          <a:p>
            <a:pPr lvl="1"/>
            <a:r>
              <a:rPr lang="en-US" dirty="0"/>
              <a:t>If one screening is missed, need to wait for the next one</a:t>
            </a:r>
          </a:p>
          <a:p>
            <a:r>
              <a:rPr lang="en-US" dirty="0"/>
              <a:t>This means that in order to ensure other operators have knowledge of your planned future maneuver, 16 hours should be allotted</a:t>
            </a:r>
          </a:p>
          <a:p>
            <a:pPr lvl="1"/>
            <a:r>
              <a:rPr lang="en-US" dirty="0"/>
              <a:t>19 SDS is currently working to reduce their latency based on user feedback</a:t>
            </a:r>
          </a:p>
          <a:p>
            <a:endParaRPr lang="en-US" dirty="0"/>
          </a:p>
        </p:txBody>
      </p:sp>
      <p:sp>
        <p:nvSpPr>
          <p:cNvPr id="3" name="Title 2">
            <a:extLst>
              <a:ext uri="{FF2B5EF4-FFF2-40B4-BE49-F238E27FC236}">
                <a16:creationId xmlns:a16="http://schemas.microsoft.com/office/drawing/2014/main" id="{38621A32-7531-4F10-129B-278DC72F73CA}"/>
              </a:ext>
            </a:extLst>
          </p:cNvPr>
          <p:cNvSpPr>
            <a:spLocks noGrp="1"/>
          </p:cNvSpPr>
          <p:nvPr>
            <p:ph type="title"/>
          </p:nvPr>
        </p:nvSpPr>
        <p:spPr/>
        <p:txBody>
          <a:bodyPr/>
          <a:lstStyle/>
          <a:p>
            <a:r>
              <a:rPr lang="en-US" dirty="0"/>
              <a:t>Screening Latency</a:t>
            </a:r>
          </a:p>
        </p:txBody>
      </p:sp>
      <p:sp>
        <p:nvSpPr>
          <p:cNvPr id="4" name="Slide Number Placeholder 3">
            <a:extLst>
              <a:ext uri="{FF2B5EF4-FFF2-40B4-BE49-F238E27FC236}">
                <a16:creationId xmlns:a16="http://schemas.microsoft.com/office/drawing/2014/main" id="{7A6DD170-F24C-78D2-F2CD-F15C57038772}"/>
              </a:ext>
            </a:extLst>
          </p:cNvPr>
          <p:cNvSpPr>
            <a:spLocks noGrp="1"/>
          </p:cNvSpPr>
          <p:nvPr>
            <p:ph type="sldNum" sz="quarter" idx="10"/>
          </p:nvPr>
        </p:nvSpPr>
        <p:spPr/>
        <p:txBody>
          <a:bodyPr/>
          <a:lstStyle/>
          <a:p>
            <a:fld id="{32D37674-C2EF-49DD-B547-2006DC0D39DB}" type="slidenum">
              <a:rPr lang="en-US" smtClean="0"/>
              <a:t>6</a:t>
            </a:fld>
            <a:endParaRPr lang="en-US" dirty="0"/>
          </a:p>
        </p:txBody>
      </p:sp>
    </p:spTree>
    <p:extLst>
      <p:ext uri="{BB962C8B-B14F-4D97-AF65-F5344CB8AC3E}">
        <p14:creationId xmlns:p14="http://schemas.microsoft.com/office/powerpoint/2010/main" val="220963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12269-9DAC-0B67-3874-5152BD93FB67}"/>
              </a:ext>
            </a:extLst>
          </p:cNvPr>
          <p:cNvSpPr>
            <a:spLocks noGrp="1"/>
          </p:cNvSpPr>
          <p:nvPr>
            <p:ph idx="1"/>
          </p:nvPr>
        </p:nvSpPr>
        <p:spPr/>
        <p:txBody>
          <a:bodyPr/>
          <a:lstStyle/>
          <a:p>
            <a:r>
              <a:rPr lang="en-US" dirty="0"/>
              <a:t>Many operators are employing automated maneuvering vs ground-controlled maneuvers to manage workload</a:t>
            </a:r>
          </a:p>
          <a:p>
            <a:pPr lvl="1"/>
            <a:r>
              <a:rPr lang="en-US" dirty="0"/>
              <a:t>Large constellations are hard to operate without automation</a:t>
            </a:r>
          </a:p>
          <a:p>
            <a:r>
              <a:rPr lang="en-US" dirty="0"/>
              <a:t>Automated maneuvering is often near-real-time in current practice</a:t>
            </a:r>
          </a:p>
          <a:p>
            <a:pPr lvl="1"/>
            <a:r>
              <a:rPr lang="en-US" dirty="0"/>
              <a:t>Does not incorporate screening</a:t>
            </a:r>
          </a:p>
          <a:p>
            <a:pPr lvl="1"/>
            <a:r>
              <a:rPr lang="en-US" dirty="0"/>
              <a:t>Causes risk to other nearby spacecraft who don’t have a way to know where the autonomously maneuvering spacecraft is</a:t>
            </a:r>
          </a:p>
          <a:p>
            <a:pPr lvl="1"/>
            <a:r>
              <a:rPr lang="en-US" dirty="0"/>
              <a:t>Collison would not only potentially destroy involved spacecraft but also put debris in orbit that jeopardizes other third-party spacecraft </a:t>
            </a:r>
          </a:p>
          <a:p>
            <a:r>
              <a:rPr lang="en-US" dirty="0"/>
              <a:t>Automated maneuvers do not always need to be real-time</a:t>
            </a:r>
          </a:p>
          <a:p>
            <a:pPr lvl="1"/>
            <a:r>
              <a:rPr lang="en-US" dirty="0"/>
              <a:t>Can build in time for screenings with appropriate latency</a:t>
            </a:r>
          </a:p>
          <a:p>
            <a:pPr lvl="1"/>
            <a:r>
              <a:rPr lang="en-US" dirty="0"/>
              <a:t>Can still be automated (no human in loop)</a:t>
            </a:r>
          </a:p>
          <a:p>
            <a:r>
              <a:rPr lang="en-US" dirty="0"/>
              <a:t>If real-time automated maneuvers are necessary, other CA means should be employed</a:t>
            </a:r>
          </a:p>
        </p:txBody>
      </p:sp>
      <p:sp>
        <p:nvSpPr>
          <p:cNvPr id="3" name="Title 2">
            <a:extLst>
              <a:ext uri="{FF2B5EF4-FFF2-40B4-BE49-F238E27FC236}">
                <a16:creationId xmlns:a16="http://schemas.microsoft.com/office/drawing/2014/main" id="{A0CF6428-952D-A8EC-5975-AF90365F4933}"/>
              </a:ext>
            </a:extLst>
          </p:cNvPr>
          <p:cNvSpPr>
            <a:spLocks noGrp="1"/>
          </p:cNvSpPr>
          <p:nvPr>
            <p:ph type="title"/>
          </p:nvPr>
        </p:nvSpPr>
        <p:spPr/>
        <p:txBody>
          <a:bodyPr/>
          <a:lstStyle/>
          <a:p>
            <a:r>
              <a:rPr lang="en-US" dirty="0"/>
              <a:t>Automation Considerations</a:t>
            </a:r>
          </a:p>
        </p:txBody>
      </p:sp>
      <p:sp>
        <p:nvSpPr>
          <p:cNvPr id="4" name="Slide Number Placeholder 3">
            <a:extLst>
              <a:ext uri="{FF2B5EF4-FFF2-40B4-BE49-F238E27FC236}">
                <a16:creationId xmlns:a16="http://schemas.microsoft.com/office/drawing/2014/main" id="{34D84461-81F9-CAC8-3562-6A329F51AF15}"/>
              </a:ext>
            </a:extLst>
          </p:cNvPr>
          <p:cNvSpPr>
            <a:spLocks noGrp="1"/>
          </p:cNvSpPr>
          <p:nvPr>
            <p:ph type="sldNum" sz="quarter" idx="10"/>
          </p:nvPr>
        </p:nvSpPr>
        <p:spPr/>
        <p:txBody>
          <a:bodyPr/>
          <a:lstStyle/>
          <a:p>
            <a:fld id="{32D37674-C2EF-49DD-B547-2006DC0D39DB}" type="slidenum">
              <a:rPr lang="en-US" smtClean="0"/>
              <a:t>7</a:t>
            </a:fld>
            <a:endParaRPr lang="en-US" dirty="0"/>
          </a:p>
        </p:txBody>
      </p:sp>
    </p:spTree>
    <p:extLst>
      <p:ext uri="{BB962C8B-B14F-4D97-AF65-F5344CB8AC3E}">
        <p14:creationId xmlns:p14="http://schemas.microsoft.com/office/powerpoint/2010/main" val="59772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354F3-052D-F735-56E7-409A58EB6CB9}"/>
              </a:ext>
            </a:extLst>
          </p:cNvPr>
          <p:cNvSpPr>
            <a:spLocks noGrp="1"/>
          </p:cNvSpPr>
          <p:nvPr>
            <p:ph idx="1"/>
          </p:nvPr>
        </p:nvSpPr>
        <p:spPr>
          <a:xfrm>
            <a:off x="457200" y="1405788"/>
            <a:ext cx="8229600" cy="4650752"/>
          </a:xfrm>
        </p:spPr>
        <p:txBody>
          <a:bodyPr>
            <a:normAutofit/>
          </a:bodyPr>
          <a:lstStyle/>
          <a:p>
            <a:r>
              <a:rPr lang="en-US" dirty="0"/>
              <a:t>Starling is a NASA constellation of 4 </a:t>
            </a:r>
            <a:r>
              <a:rPr lang="en-US" dirty="0" err="1"/>
              <a:t>cubesats</a:t>
            </a:r>
            <a:r>
              <a:rPr lang="en-US" dirty="0"/>
              <a:t> that is collocated with the SpaceX Starlink constellation</a:t>
            </a:r>
          </a:p>
          <a:p>
            <a:r>
              <a:rPr lang="en-US" dirty="0"/>
              <a:t>Both constellations perform automated maneuvering</a:t>
            </a:r>
          </a:p>
          <a:p>
            <a:r>
              <a:rPr lang="en-US" dirty="0"/>
              <a:t>Starlink considers CA when planning maneuvers, but the maneuvers are altered by the spacecraft in NRT to employ latest GPS solution</a:t>
            </a:r>
          </a:p>
          <a:p>
            <a:r>
              <a:rPr lang="en-US" dirty="0"/>
              <a:t>In fully automated mode for both satellites, neither would have maneuvers explicitly screened prior to execution</a:t>
            </a:r>
          </a:p>
          <a:p>
            <a:pPr lvl="1"/>
            <a:r>
              <a:rPr lang="en-US" dirty="0"/>
              <a:t>Satellites could maneuver into each other</a:t>
            </a:r>
          </a:p>
          <a:p>
            <a:pPr lvl="1"/>
            <a:r>
              <a:rPr lang="en-US" dirty="0"/>
              <a:t>A version of this situation is what happened with the Iridium-COSMOS collision</a:t>
            </a:r>
          </a:p>
          <a:p>
            <a:r>
              <a:rPr lang="en-US" dirty="0"/>
              <a:t>Starling and Starlink are jointly pursuing an experiment to manage collision risk with autonomous systems</a:t>
            </a:r>
          </a:p>
          <a:p>
            <a:pPr lvl="1"/>
            <a:r>
              <a:rPr lang="en-US" dirty="0"/>
              <a:t>Ground system provides extremely rapid screening of maneuver ephems</a:t>
            </a:r>
          </a:p>
          <a:p>
            <a:pPr lvl="1"/>
            <a:r>
              <a:rPr lang="en-US" dirty="0"/>
              <a:t>Mitigation action management systems assists responsibility assignment</a:t>
            </a:r>
          </a:p>
        </p:txBody>
      </p:sp>
      <p:sp>
        <p:nvSpPr>
          <p:cNvPr id="3" name="Title 2">
            <a:extLst>
              <a:ext uri="{FF2B5EF4-FFF2-40B4-BE49-F238E27FC236}">
                <a16:creationId xmlns:a16="http://schemas.microsoft.com/office/drawing/2014/main" id="{5BE14287-BE69-12AC-564F-2E930D819FE1}"/>
              </a:ext>
            </a:extLst>
          </p:cNvPr>
          <p:cNvSpPr>
            <a:spLocks noGrp="1"/>
          </p:cNvSpPr>
          <p:nvPr>
            <p:ph type="title"/>
          </p:nvPr>
        </p:nvSpPr>
        <p:spPr/>
        <p:txBody>
          <a:bodyPr/>
          <a:lstStyle/>
          <a:p>
            <a:r>
              <a:rPr lang="en-US" dirty="0" err="1"/>
              <a:t>Starlink</a:t>
            </a:r>
            <a:r>
              <a:rPr lang="en-US" dirty="0"/>
              <a:t>/Starling Experiment</a:t>
            </a:r>
          </a:p>
        </p:txBody>
      </p:sp>
      <p:sp>
        <p:nvSpPr>
          <p:cNvPr id="4" name="Slide Number Placeholder 3">
            <a:extLst>
              <a:ext uri="{FF2B5EF4-FFF2-40B4-BE49-F238E27FC236}">
                <a16:creationId xmlns:a16="http://schemas.microsoft.com/office/drawing/2014/main" id="{19653299-05F7-2235-7CA2-A8305680A3BE}"/>
              </a:ext>
            </a:extLst>
          </p:cNvPr>
          <p:cNvSpPr>
            <a:spLocks noGrp="1"/>
          </p:cNvSpPr>
          <p:nvPr>
            <p:ph type="sldNum" sz="quarter" idx="10"/>
          </p:nvPr>
        </p:nvSpPr>
        <p:spPr/>
        <p:txBody>
          <a:bodyPr/>
          <a:lstStyle/>
          <a:p>
            <a:fld id="{32D37674-C2EF-49DD-B547-2006DC0D39DB}" type="slidenum">
              <a:rPr lang="en-US" smtClean="0"/>
              <a:t>8</a:t>
            </a:fld>
            <a:endParaRPr lang="en-US" dirty="0"/>
          </a:p>
        </p:txBody>
      </p:sp>
    </p:spTree>
    <p:extLst>
      <p:ext uri="{BB962C8B-B14F-4D97-AF65-F5344CB8AC3E}">
        <p14:creationId xmlns:p14="http://schemas.microsoft.com/office/powerpoint/2010/main" val="54988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8E04852-A494-4304-BC98-673D7C6C22D2}"/>
              </a:ext>
            </a:extLst>
          </p:cNvPr>
          <p:cNvSpPr>
            <a:spLocks noGrp="1"/>
          </p:cNvSpPr>
          <p:nvPr>
            <p:ph sz="quarter" idx="15"/>
          </p:nvPr>
        </p:nvSpPr>
        <p:spPr>
          <a:xfrm>
            <a:off x="0" y="1352488"/>
            <a:ext cx="3952240" cy="4956872"/>
          </a:xfrm>
        </p:spPr>
        <p:txBody>
          <a:bodyPr>
            <a:normAutofit fontScale="92500" lnSpcReduction="10000"/>
          </a:bodyPr>
          <a:lstStyle/>
          <a:p>
            <a:r>
              <a:rPr lang="en-US" sz="2000" dirty="0">
                <a:latin typeface="+mn-lt"/>
              </a:rPr>
              <a:t>Receives each predicted ephemeris update for every satellite in autonomous constellations</a:t>
            </a:r>
          </a:p>
          <a:p>
            <a:r>
              <a:rPr lang="en-US" sz="2000" dirty="0">
                <a:latin typeface="+mn-lt"/>
              </a:rPr>
              <a:t>Screens each ephemeris against all other ephemerides in its database and returns CDMs</a:t>
            </a:r>
          </a:p>
          <a:p>
            <a:pPr lvl="1"/>
            <a:r>
              <a:rPr lang="en-US" sz="2000" dirty="0">
                <a:latin typeface="+mn-lt"/>
              </a:rPr>
              <a:t>Extremely low-latency screening—essentially on-demand screenings, with CDMs returned within ~1 min</a:t>
            </a:r>
          </a:p>
          <a:p>
            <a:pPr lvl="1"/>
            <a:r>
              <a:rPr lang="en-US" sz="2000" dirty="0">
                <a:latin typeface="+mn-lt"/>
              </a:rPr>
              <a:t>Could also screen against remainder of catalogue and provide CDMs for that, if catalogue available to ground node </a:t>
            </a:r>
          </a:p>
          <a:p>
            <a:r>
              <a:rPr lang="en-US" sz="2000" dirty="0">
                <a:latin typeface="+mn-lt"/>
              </a:rPr>
              <a:t>Updates database with current trajectory for each protected object</a:t>
            </a:r>
          </a:p>
        </p:txBody>
      </p:sp>
      <p:sp>
        <p:nvSpPr>
          <p:cNvPr id="11" name="Title 4">
            <a:extLst>
              <a:ext uri="{FF2B5EF4-FFF2-40B4-BE49-F238E27FC236}">
                <a16:creationId xmlns:a16="http://schemas.microsoft.com/office/drawing/2014/main" id="{CF7A6BBB-6C6F-6226-F319-6F969F96BCB3}"/>
              </a:ext>
            </a:extLst>
          </p:cNvPr>
          <p:cNvSpPr>
            <a:spLocks noGrp="1"/>
          </p:cNvSpPr>
          <p:nvPr>
            <p:ph type="title"/>
          </p:nvPr>
        </p:nvSpPr>
        <p:spPr>
          <a:xfrm>
            <a:off x="228602" y="91251"/>
            <a:ext cx="8229600" cy="1143000"/>
          </a:xfrm>
        </p:spPr>
        <p:txBody>
          <a:bodyPr/>
          <a:lstStyle/>
          <a:p>
            <a:r>
              <a:rPr lang="en-US" sz="3600" i="0" dirty="0">
                <a:solidFill>
                  <a:schemeClr val="bg1">
                    <a:lumMod val="85000"/>
                  </a:schemeClr>
                </a:solidFill>
              </a:rPr>
              <a:t>Experimental Ground Node Details</a:t>
            </a:r>
          </a:p>
        </p:txBody>
      </p:sp>
      <p:pic>
        <p:nvPicPr>
          <p:cNvPr id="12" name="Picture 11" descr="Graphical user interface&#10;&#10;Description automatically generated with low confidence">
            <a:extLst>
              <a:ext uri="{FF2B5EF4-FFF2-40B4-BE49-F238E27FC236}">
                <a16:creationId xmlns:a16="http://schemas.microsoft.com/office/drawing/2014/main" id="{261F53E4-F28F-33C1-D2D6-BF61B6740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708" y="1822448"/>
            <a:ext cx="5347556" cy="3213104"/>
          </a:xfrm>
          <a:prstGeom prst="rect">
            <a:avLst/>
          </a:prstGeom>
        </p:spPr>
      </p:pic>
    </p:spTree>
    <p:extLst>
      <p:ext uri="{BB962C8B-B14F-4D97-AF65-F5344CB8AC3E}">
        <p14:creationId xmlns:p14="http://schemas.microsoft.com/office/powerpoint/2010/main" val="4050243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88308</TotalTime>
  <Words>1507</Words>
  <Application>Microsoft Office PowerPoint</Application>
  <PresentationFormat>On-screen Show (4:3)</PresentationFormat>
  <Paragraphs>169</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Times New Roman</vt:lpstr>
      <vt:lpstr>Office Theme</vt:lpstr>
      <vt:lpstr>Automating Maneuvers: Considerations for Collision Avoidance</vt:lpstr>
      <vt:lpstr>Agenda</vt:lpstr>
      <vt:lpstr>Conjunction Assessment Trends: Situation is Getting Worse!</vt:lpstr>
      <vt:lpstr>Satellite Conjunction Assessment: Basics</vt:lpstr>
      <vt:lpstr>Satellite Conjunction Assessment: NASA Process Details</vt:lpstr>
      <vt:lpstr>Screening Latency</vt:lpstr>
      <vt:lpstr>Automation Considerations</vt:lpstr>
      <vt:lpstr>Starlink/Starling Experiment</vt:lpstr>
      <vt:lpstr>Experimental Ground Node Details</vt:lpstr>
      <vt:lpstr>“Collaborative” Conjunction Adjudication</vt:lpstr>
      <vt:lpstr>Advantages of Collaborative Model</vt:lpstr>
      <vt:lpstr>Office of Space Commerce: Space Traffic Coordination</vt:lpstr>
      <vt:lpstr>Summary</vt:lpstr>
      <vt:lpstr>PowerPoint Presentation</vt:lpstr>
      <vt:lpstr>CARA Real-Time Process</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Employees Since January 2010</dc:title>
  <dc:creator>NASA ODIN</dc:creator>
  <cp:lastModifiedBy>Lauri Newman</cp:lastModifiedBy>
  <cp:revision>714</cp:revision>
  <dcterms:created xsi:type="dcterms:W3CDTF">2013-01-29T13:50:35Z</dcterms:created>
  <dcterms:modified xsi:type="dcterms:W3CDTF">2024-07-24T15:29:43Z</dcterms:modified>
</cp:coreProperties>
</file>