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  <p:sldMasterId id="2147483684" r:id="rId6"/>
    <p:sldMasterId id="2147483704" r:id="rId7"/>
    <p:sldMasterId id="2147483715" r:id="rId8"/>
    <p:sldMasterId id="2147483738" r:id="rId9"/>
  </p:sldMasterIdLst>
  <p:notesMasterIdLst>
    <p:notesMasterId r:id="rId33"/>
  </p:notesMasterIdLst>
  <p:handoutMasterIdLst>
    <p:handoutMasterId r:id="rId34"/>
  </p:handoutMasterIdLst>
  <p:sldIdLst>
    <p:sldId id="256" r:id="rId10"/>
    <p:sldId id="18644" r:id="rId11"/>
    <p:sldId id="18632" r:id="rId12"/>
    <p:sldId id="18626" r:id="rId13"/>
    <p:sldId id="5329" r:id="rId14"/>
    <p:sldId id="18627" r:id="rId15"/>
    <p:sldId id="18628" r:id="rId16"/>
    <p:sldId id="18645" r:id="rId17"/>
    <p:sldId id="18629" r:id="rId18"/>
    <p:sldId id="18646" r:id="rId19"/>
    <p:sldId id="18641" r:id="rId20"/>
    <p:sldId id="5491" r:id="rId21"/>
    <p:sldId id="5489" r:id="rId22"/>
    <p:sldId id="18630" r:id="rId23"/>
    <p:sldId id="18647" r:id="rId24"/>
    <p:sldId id="5490" r:id="rId25"/>
    <p:sldId id="18648" r:id="rId26"/>
    <p:sldId id="5494" r:id="rId27"/>
    <p:sldId id="5495" r:id="rId28"/>
    <p:sldId id="5496" r:id="rId29"/>
    <p:sldId id="5497" r:id="rId30"/>
    <p:sldId id="5493" r:id="rId31"/>
    <p:sldId id="18631" r:id="rId32"/>
  </p:sldIdLst>
  <p:sldSz cx="9144000" cy="5143500" type="screen16x9"/>
  <p:notesSz cx="6858000" cy="962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EE6712-E37F-A901-8C69-22801BDC2FB6}" name="Smith, Irene Skupniewicz (ARC-AFO)" initials="S(" userId="S::issmith1@ndc.nasa.gov::8e4c45ac-fa19-43b2-8bc3-3a1a5260691b" providerId="AD"/>
  <p188:author id="{2450AD9B-1CDF-D903-7DDA-B4C18B466E2D}" name="Rios, Joseph (ARC-AF)" initials="RJ(A" userId="S::jlrios@ndc.nasa.gov::7b4eef8b-6a8b-4707-a865-be002eaded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arine Lee" initials="KL" lastIdx="4" clrIdx="0"/>
  <p:cmAuthor id="1" name="Barmore, Bryan E. (LARC-D318)" initials="BBE(" lastIdx="12" clrIdx="1"/>
  <p:cmAuthor id="2" name="Paul Lee" initials="pl" lastIdx="2" clrIdx="2"/>
  <p:cmAuthor id="3" name="ODIN" initials="" lastIdx="13" clrIdx="3"/>
  <p:cmAuthor id="4" name="william chan" initials="wc" lastIdx="2" clrIdx="4"/>
  <p:cmAuthor id="5" name="Bryan Barmore" initials="BB" lastIdx="43" clrIdx="5"/>
  <p:cmAuthor id="6" name="Microsoft Office User" initials="Office" lastIdx="22" clrIdx="6"/>
  <p:cmAuthor id="7" name="Microsoft Office User" initials="Office [2]" lastIdx="1" clrIdx="7"/>
  <p:cmAuthor id="8" name="Microsoft Office User" initials="Office [3]" lastIdx="1" clrIdx="8"/>
  <p:cmAuthor id="9" name="Microsoft Office User" initials="Office [4]" lastIdx="1" clrIdx="9"/>
  <p:cmAuthor id="10" name="Barmore" initials="B" lastIdx="1" clrIdx="10"/>
  <p:cmAuthor id="11" name="Barmore" initials="B [2]" lastIdx="1" clrIdx="11"/>
  <p:cmAuthor id="12" name="Barmore, Bryan E. (LARC-E1A)" initials="BBE(" lastIdx="17" clrIdx="12">
    <p:extLst>
      <p:ext uri="{19B8F6BF-5375-455C-9EA6-DF929625EA0E}">
        <p15:presenceInfo xmlns:p15="http://schemas.microsoft.com/office/powerpoint/2012/main" userId="S::bbarmore@ndc.nasa.gov::4beabd82-b657-4e66-af57-8f86d9082e93" providerId="AD"/>
      </p:ext>
    </p:extLst>
  </p:cmAuthor>
  <p:cmAuthor id="13" name="Thipphavong, David P. (ARC-AF)" initials="T(" lastIdx="2" clrIdx="13">
    <p:extLst>
      <p:ext uri="{19B8F6BF-5375-455C-9EA6-DF929625EA0E}">
        <p15:presenceInfo xmlns:p15="http://schemas.microsoft.com/office/powerpoint/2012/main" userId="S::dthippha@ndc.nasa.gov::d056579a-579d-45d5-b6fe-e6f370ccd6dd" providerId="AD"/>
      </p:ext>
    </p:extLst>
  </p:cmAuthor>
  <p:cmAuthor id="14" name="Ponthieux, Joseph G. (LARC-E1A)[LITES II]" initials="PJG(I" lastIdx="1" clrIdx="14">
    <p:extLst>
      <p:ext uri="{19B8F6BF-5375-455C-9EA6-DF929625EA0E}">
        <p15:presenceInfo xmlns:p15="http://schemas.microsoft.com/office/powerpoint/2012/main" userId="S-1-5-21-330711430-3775241029-4075259233-79436" providerId="AD"/>
      </p:ext>
    </p:extLst>
  </p:cmAuthor>
  <p:cmAuthor id="15" name="Madson, Mike D. (ARC-AT)" initials="M(" lastIdx="3" clrIdx="15">
    <p:extLst>
      <p:ext uri="{19B8F6BF-5375-455C-9EA6-DF929625EA0E}">
        <p15:presenceInfo xmlns:p15="http://schemas.microsoft.com/office/powerpoint/2012/main" userId="S::mmadson@ndc.nasa.gov::2e442acf-b8b4-4676-8ff7-0d6451e942ec" providerId="AD"/>
      </p:ext>
    </p:extLst>
  </p:cmAuthor>
  <p:cmAuthor id="16" name="Witzberger, Kevin E. (ARC-AF)" initials="W(" lastIdx="16" clrIdx="16">
    <p:extLst>
      <p:ext uri="{19B8F6BF-5375-455C-9EA6-DF929625EA0E}">
        <p15:presenceInfo xmlns:p15="http://schemas.microsoft.com/office/powerpoint/2012/main" userId="S::kwitzber@ndc.nasa.gov::2ba14412-69d9-4844-ac86-2e24ebe11360" providerId="AD"/>
      </p:ext>
    </p:extLst>
  </p:cmAuthor>
  <p:cmAuthor id="17" name="Chan, William N. (ARC-A)" initials="CWN(" lastIdx="21" clrIdx="17">
    <p:extLst>
      <p:ext uri="{19B8F6BF-5375-455C-9EA6-DF929625EA0E}">
        <p15:presenceInfo xmlns:p15="http://schemas.microsoft.com/office/powerpoint/2012/main" userId="S::wnchan@ndc.nasa.gov::7421d93b-0541-45f0-a714-c906104278d8" providerId="AD"/>
      </p:ext>
    </p:extLst>
  </p:cmAuthor>
  <p:cmAuthor id="18" name="Corzo, Roxana (ARC-AT)[WYLE LABS]" initials="CR(L" lastIdx="1" clrIdx="18">
    <p:extLst>
      <p:ext uri="{19B8F6BF-5375-455C-9EA6-DF929625EA0E}">
        <p15:presenceInfo xmlns:p15="http://schemas.microsoft.com/office/powerpoint/2012/main" userId="S-1-5-21-330711430-3775241029-4075259233-824768" providerId="AD"/>
      </p:ext>
    </p:extLst>
  </p:cmAuthor>
  <p:cmAuthor id="19" name="Rios, Joseph (ARC-AFO)" initials="R(" lastIdx="1" clrIdx="19">
    <p:extLst>
      <p:ext uri="{19B8F6BF-5375-455C-9EA6-DF929625EA0E}">
        <p15:presenceInfo xmlns:p15="http://schemas.microsoft.com/office/powerpoint/2012/main" userId="S::jlrios@ndc.nasa.gov::7b4eef8b-6a8b-4707-a865-be002eaded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1D5"/>
    <a:srgbClr val="0432FF"/>
    <a:srgbClr val="9AB994"/>
    <a:srgbClr val="093D92"/>
    <a:srgbClr val="797979"/>
    <a:srgbClr val="E6F0FA"/>
    <a:srgbClr val="D6C1C8"/>
    <a:srgbClr val="D6AEBB"/>
    <a:srgbClr val="B994A0"/>
    <a:srgbClr val="B0F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5B485-08FF-46AC-BA64-AD33F8224823}" v="1" dt="2024-07-26T19:38:48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/>
    <p:restoredTop sz="94490"/>
  </p:normalViewPr>
  <p:slideViewPr>
    <p:cSldViewPr snapToGrid="0">
      <p:cViewPr varScale="1">
        <p:scale>
          <a:sx n="142" d="100"/>
          <a:sy n="142" d="100"/>
        </p:scale>
        <p:origin x="127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0339B-6983-DF45-B781-9B7D54483A06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FFDBDF-EE2F-774D-9705-B4A8B4DF0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80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2CE48-6344-447F-807F-0791761DCECF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9FF2B9-9815-4E82-99A1-55DA67C6B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0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55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5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6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2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3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53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3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45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3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30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4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0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6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7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1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18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6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Rectangle 4"/>
          <p:cNvSpPr/>
          <p:nvPr userDrawn="1"/>
        </p:nvSpPr>
        <p:spPr>
          <a:xfrm>
            <a:off x="0" y="4871260"/>
            <a:ext cx="9144000" cy="272240"/>
          </a:xfrm>
          <a:prstGeom prst="rect">
            <a:avLst/>
          </a:prstGeom>
          <a:solidFill>
            <a:srgbClr val="214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8308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0"/>
            <a:ext cx="8178080" cy="4978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8" y="611976"/>
            <a:ext cx="8642561" cy="4202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234" y="4984648"/>
            <a:ext cx="733766" cy="159749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30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6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0"/>
            <a:ext cx="7974503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68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0"/>
            <a:ext cx="7978639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99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0"/>
            <a:ext cx="7978639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18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495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AD5-6FF7-EA4B-B457-C11C3C85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F3B67-14EA-4B40-A974-5DC04A4F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BC12-63B5-F146-AC6C-9DD50331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DDF6-28C4-5E42-B061-FBAAF57D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76AF6-F906-5844-98D2-CB70790A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0F91-DA92-7C4E-B629-DF21F8E0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79FAD-3D35-5045-8D86-B5699BBA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79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8" y="720264"/>
            <a:ext cx="8642561" cy="387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77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211A655-D523-4CD1-AEDD-75E89B2B52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211A655-D523-4CD1-AEDD-75E89B2B5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C1AEAD5-9AE6-4BA1-ACC8-2B7989FD934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425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C78D-8C6F-4B55-9AAD-94F4F834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41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0"/>
            <a:ext cx="8178080" cy="4978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8" y="611976"/>
            <a:ext cx="8642561" cy="4202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234" y="4984648"/>
            <a:ext cx="733766" cy="159749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9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95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0"/>
            <a:ext cx="7974503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274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0"/>
            <a:ext cx="7978639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890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0"/>
            <a:ext cx="7978639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23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264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AD5-6FF7-EA4B-B457-C11C3C85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F3B67-14EA-4B40-A974-5DC04A4F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BC12-63B5-F146-AC6C-9DD50331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DDF6-28C4-5E42-B061-FBAAF57D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76AF6-F906-5844-98D2-CB70790A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0F91-DA92-7C4E-B629-DF21F8E0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8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23FC3-CE0D-164D-847C-49A4B9B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4869657"/>
            <a:ext cx="361950" cy="273844"/>
          </a:xfrm>
        </p:spPr>
        <p:txBody>
          <a:bodyPr/>
          <a:lstStyle/>
          <a:p>
            <a:fld id="{4473F7C6-D9D9-AD4E-9564-E5A8DF5DC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62378C-0621-5E40-9363-2B77DB4DC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57" y="815731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72D238-8A05-CE42-9CD7-A62634F91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7" y="2950388"/>
            <a:ext cx="1731611" cy="1048327"/>
          </a:xfrm>
          <a:prstGeom prst="rect">
            <a:avLst/>
          </a:prstGeom>
        </p:spPr>
      </p:pic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0EC05CE7-5E05-624B-8EC6-89D5C1CBE9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90277" y="815731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0D40633-7ADF-CA41-9549-D6D0CA92CB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96996" y="815731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39682755-2552-4745-9D1C-DA52440D67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03715" y="815731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0E9DE9B1-C444-E041-B4D9-5A77A6BEB99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10434" y="815731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2CD0DABC-231D-1F4E-B935-02C1CB45F7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81184" y="2812895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380BEDCA-FB5E-CE41-B7E6-2D9A2C3481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90934" y="2812895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A4D0052D-C387-B047-8AAA-1F518E9968F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00684" y="2812895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BE96391-65E0-4340-8D84-E70ABB126B2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10434" y="2812895"/>
            <a:ext cx="1753466" cy="1394222"/>
          </a:xfr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D16F79E-4B2F-7943-A3D9-A02FDAA758C3}"/>
              </a:ext>
            </a:extLst>
          </p:cNvPr>
          <p:cNvCxnSpPr/>
          <p:nvPr userDrawn="1"/>
        </p:nvCxnSpPr>
        <p:spPr bwMode="auto">
          <a:xfrm>
            <a:off x="722950" y="484532"/>
            <a:ext cx="8313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4" name="Picture 13" descr="NASA insigniaCMYK">
            <a:extLst>
              <a:ext uri="{FF2B5EF4-FFF2-40B4-BE49-F238E27FC236}">
                <a16:creationId xmlns:a16="http://schemas.microsoft.com/office/drawing/2014/main" id="{D807FC00-0765-EF48-BE93-BAEA070763A7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9" y="33416"/>
            <a:ext cx="58340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itle 1">
            <a:extLst>
              <a:ext uri="{FF2B5EF4-FFF2-40B4-BE49-F238E27FC236}">
                <a16:creationId xmlns:a16="http://schemas.microsoft.com/office/drawing/2014/main" id="{8F26D2EF-8B32-8340-AEB2-53B3DAA0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99" y="0"/>
            <a:ext cx="7974503" cy="497880"/>
          </a:xfrm>
        </p:spPr>
        <p:txBody>
          <a:bodyPr>
            <a:normAutofit/>
          </a:bodyPr>
          <a:lstStyle>
            <a:lvl1pPr algn="ctr">
              <a:defRPr sz="21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46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123000"/>
            <a:ext cx="7974503" cy="374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430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0"/>
            <a:ext cx="8178080" cy="4978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8" y="611976"/>
            <a:ext cx="8642561" cy="4202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234" y="4984648"/>
            <a:ext cx="733766" cy="159749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14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9" y="0"/>
            <a:ext cx="7974503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865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0"/>
            <a:ext cx="7978639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193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0"/>
            <a:ext cx="7978639" cy="49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25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696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8" y="720264"/>
            <a:ext cx="8642561" cy="387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414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AD5-6FF7-EA4B-B457-C11C3C85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F3B67-14EA-4B40-A974-5DC04A4F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BC12-63B5-F146-AC6C-9DD50331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DDF6-28C4-5E42-B061-FBAAF57D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76AF6-F906-5844-98D2-CB70790A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0F91-DA92-7C4E-B629-DF21F8E0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B3B356-3D30-8C41-86AC-74ED2FF7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58513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prstClr val="black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123000"/>
            <a:ext cx="8178080" cy="374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7" y="720264"/>
            <a:ext cx="8642561" cy="3874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91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16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8" y="123000"/>
            <a:ext cx="7974503" cy="374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351" y="685413"/>
            <a:ext cx="4294450" cy="390921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01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7" y="123000"/>
            <a:ext cx="7978639" cy="374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CED60-BF19-2E4E-831F-766567676015}"/>
              </a:ext>
            </a:extLst>
          </p:cNvPr>
          <p:cNvSpPr txBox="1"/>
          <p:nvPr userDrawn="1"/>
        </p:nvSpPr>
        <p:spPr>
          <a:xfrm>
            <a:off x="1454568" y="4904854"/>
            <a:ext cx="6221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DRAFT. PRE-DECISIONAL. NASA INTERNAL ONLY.</a:t>
            </a:r>
          </a:p>
        </p:txBody>
      </p:sp>
    </p:spTree>
    <p:extLst>
      <p:ext uri="{BB962C8B-B14F-4D97-AF65-F5344CB8AC3E}">
        <p14:creationId xmlns:p14="http://schemas.microsoft.com/office/powerpoint/2010/main" val="42113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7" y="123000"/>
            <a:ext cx="7978639" cy="374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3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openxmlformats.org/officeDocument/2006/relationships/image" Target="../media/image4.tiff"/><Relationship Id="rId4" Type="http://schemas.openxmlformats.org/officeDocument/2006/relationships/theme" Target="../theme/theme1.xml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9.tiff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5.png"/><Relationship Id="rId14" Type="http://schemas.microsoft.com/office/2007/relationships/hdphoto" Target="../media/hdphoto8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sky.jpg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7" y="4"/>
            <a:ext cx="9150959" cy="59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email">
            <a:lum bright="70000" contrast="-70000"/>
            <a:alphaModFix amt="4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0"/>
            <a:ext cx="15240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screen">
            <a:lum bright="70000" contrast="-70000"/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71450"/>
            <a:ext cx="1158240" cy="542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65515"/>
            <a:ext cx="553402" cy="415052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 userDrawn="1"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47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250" r="96000">
                        <a14:foregroundMark x1="15750" y1="38500" x2="15750" y2="38500"/>
                        <a14:foregroundMark x1="15750" y1="38500" x2="15750" y2="38500"/>
                        <a14:foregroundMark x1="19375" y1="36500" x2="19375" y2="36500"/>
                        <a14:foregroundMark x1="15500" y1="27833" x2="15500" y2="27833"/>
                        <a14:foregroundMark x1="7250" y1="26833" x2="7250" y2="26833"/>
                        <a14:backgroundMark x1="65375" y1="75333" x2="65375" y2="75333"/>
                        <a14:backgroundMark x1="62250" y1="68333" x2="62250" y2="68333"/>
                        <a14:backgroundMark x1="69375" y1="62333" x2="69375" y2="62333"/>
                        <a14:backgroundMark x1="50750" y1="67333" x2="50750" y2="6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114" y="171450"/>
            <a:ext cx="753981" cy="42411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3721" y="75280"/>
            <a:ext cx="822960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068" y="102374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4845" y="4980995"/>
            <a:ext cx="319319" cy="207749"/>
          </a:xfrm>
          <a:prstGeom prst="rect">
            <a:avLst/>
          </a:prstGeom>
          <a:noFill/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>
                <a:solidFill>
                  <a:prstClr val="black"/>
                </a:solidFill>
                <a:latin typeface="Calibri" charset="0"/>
                <a:cs typeface="Arial" charset="0"/>
              </a:rPr>
              <a:t> </a:t>
            </a:r>
            <a:fld id="{D44AAE72-5488-4E80-8FD1-D7DF62C285B2}" type="slidenum">
              <a:rPr lang="en-US" sz="750">
                <a:solidFill>
                  <a:prstClr val="black"/>
                </a:solidFill>
                <a:latin typeface="Calibri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pic>
        <p:nvPicPr>
          <p:cNvPr id="11" name="Picture 10" descr="slide_sky.jpg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14900"/>
            <a:ext cx="9150959" cy="22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Slide Number Placeholder 3"/>
          <p:cNvSpPr txBox="1">
            <a:spLocks/>
          </p:cNvSpPr>
          <p:nvPr userDrawn="1"/>
        </p:nvSpPr>
        <p:spPr>
          <a:xfrm>
            <a:off x="6457950" y="48696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87866-80AC-2F42-9AD1-8EE3C236D8D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171450"/>
            <a:ext cx="853917" cy="434697"/>
          </a:xfrm>
          <a:prstGeom prst="rect">
            <a:avLst/>
          </a:prstGeom>
          <a:effectLst/>
          <a:scene3d>
            <a:camera prst="orthographicFront">
              <a:rot lat="0" lon="9000000" rev="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screen">
            <a:lum bright="70000" contrast="-70000"/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-26799"/>
            <a:ext cx="762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A694353-5638-2F4E-ABCC-11BE2690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58513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prstClr val="black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A75FD5-14A8-D442-B00A-5F22AEDDD5D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" y="7185"/>
            <a:ext cx="6700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3" r:id="rId2"/>
    <p:sldLayoutId id="2147483754" r:id="rId3"/>
  </p:sldLayoutIdLst>
  <p:hf sldNum="0"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lang="en-US" sz="2100" b="1" kern="1200" dirty="0">
          <a:solidFill>
            <a:srgbClr val="FFFFFF"/>
          </a:solidFill>
          <a:effectLst>
            <a:outerShdw blurRad="114300" dist="88900" dir="2700000" algn="tl" rotWithShape="0">
              <a:prstClr val="black">
                <a:alpha val="75000"/>
              </a:prstClr>
            </a:outerShdw>
          </a:effectLst>
          <a:latin typeface="Arial" charset="0"/>
          <a:ea typeface="+mj-ea"/>
          <a:cs typeface="ＭＳ Ｐゴシック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charset="0"/>
          <a:ea typeface="+mn-ea"/>
          <a:cs typeface="ＭＳ Ｐゴシック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sky.jp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8" y="3"/>
            <a:ext cx="9150959" cy="59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lum bright="70000" contrast="-70000"/>
            <a:alphaModFix amt="44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0"/>
            <a:ext cx="1524000" cy="685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screen">
            <a:lum bright="70000" contrast="-70000"/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71450"/>
            <a:ext cx="1158240" cy="542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65515"/>
            <a:ext cx="553402" cy="41505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 userDrawn="1"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4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250" r="96000">
                        <a14:foregroundMark x1="15750" y1="38500" x2="15750" y2="38500"/>
                        <a14:foregroundMark x1="15750" y1="38500" x2="15750" y2="38500"/>
                        <a14:foregroundMark x1="19375" y1="36500" x2="19375" y2="36500"/>
                        <a14:foregroundMark x1="15500" y1="27833" x2="15500" y2="27833"/>
                        <a14:foregroundMark x1="7250" y1="26833" x2="7250" y2="26833"/>
                        <a14:backgroundMark x1="65375" y1="75333" x2="65375" y2="75333"/>
                        <a14:backgroundMark x1="62250" y1="68333" x2="62250" y2="68333"/>
                        <a14:backgroundMark x1="69375" y1="62333" x2="69375" y2="62333"/>
                        <a14:backgroundMark x1="50750" y1="67333" x2="50750" y2="6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114" y="171450"/>
            <a:ext cx="753981" cy="424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1" cstate="email">
            <a:lum bright="70000" contrast="-70000"/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171450"/>
            <a:ext cx="853917" cy="434697"/>
          </a:xfrm>
          <a:prstGeom prst="rect">
            <a:avLst/>
          </a:prstGeom>
          <a:effectLst/>
          <a:scene3d>
            <a:camera prst="orthographicFront">
              <a:rot lat="0" lon="9000000" rev="0"/>
            </a:camera>
            <a:lightRig rig="threePt" dir="t"/>
          </a:scene3d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 cstate="screen">
            <a:lum bright="70000" contrast="-70000"/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-26799"/>
            <a:ext cx="762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068" y="102374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4845" y="4980995"/>
            <a:ext cx="319318" cy="207749"/>
          </a:xfrm>
          <a:prstGeom prst="rect">
            <a:avLst/>
          </a:prstGeom>
          <a:noFill/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>
                <a:solidFill>
                  <a:prstClr val="black"/>
                </a:solidFill>
                <a:latin typeface="Calibri" charset="0"/>
                <a:cs typeface="Arial" charset="0"/>
              </a:rPr>
              <a:t> </a:t>
            </a:r>
            <a:fld id="{D44AAE72-5488-4E80-8FD1-D7DF62C285B2}" type="slidenum">
              <a:rPr lang="en-US" sz="750">
                <a:solidFill>
                  <a:prstClr val="black"/>
                </a:solidFill>
                <a:latin typeface="Calibri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7395" y="4977424"/>
            <a:ext cx="814647" cy="207749"/>
          </a:xfrm>
          <a:prstGeom prst="rect">
            <a:avLst/>
          </a:prstGeom>
          <a:noFill/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 dirty="0">
                <a:solidFill>
                  <a:srgbClr val="FF0000"/>
                </a:solidFill>
                <a:latin typeface="Calibri" pitchFamily="-109" charset="0"/>
              </a:rPr>
              <a:t>For NASA   Only</a:t>
            </a:r>
          </a:p>
        </p:txBody>
      </p:sp>
      <p:pic>
        <p:nvPicPr>
          <p:cNvPr id="11" name="Picture 10" descr="slide_sky.jpg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14900"/>
            <a:ext cx="9150959" cy="22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Slide Number Placeholder 3"/>
          <p:cNvSpPr txBox="1">
            <a:spLocks/>
          </p:cNvSpPr>
          <p:nvPr userDrawn="1"/>
        </p:nvSpPr>
        <p:spPr>
          <a:xfrm>
            <a:off x="6457950" y="48696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87866-80AC-2F42-9AD1-8EE3C236D8D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3721" y="75280"/>
            <a:ext cx="822960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alt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C21D5A-6322-7746-9045-12CA0E7F63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" y="7185"/>
            <a:ext cx="670021" cy="54864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4A7E43C-977A-D44E-AB80-693E883D5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58513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prstClr val="black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lang="en-US" altLang="en-US" sz="2100" b="1" kern="1200" dirty="0">
          <a:solidFill>
            <a:srgbClr val="FFFFFF"/>
          </a:solidFill>
          <a:effectLst>
            <a:outerShdw blurRad="114300" dist="88900" dir="2700000" algn="tl" rotWithShape="0">
              <a:prstClr val="black">
                <a:alpha val="75000"/>
              </a:prstClr>
            </a:outerShdw>
          </a:effectLst>
          <a:latin typeface="Arial" charset="0"/>
          <a:ea typeface="+mj-ea"/>
          <a:cs typeface="ＭＳ Ｐゴシック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charset="0"/>
          <a:ea typeface="+mn-ea"/>
          <a:cs typeface="ＭＳ Ｐゴシック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950" y="123000"/>
            <a:ext cx="8167428" cy="37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17" y="592476"/>
            <a:ext cx="8642561" cy="400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234" y="4814728"/>
            <a:ext cx="7337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597" y="47978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2950" y="484532"/>
            <a:ext cx="8313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8" y="33416"/>
            <a:ext cx="58340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8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ctr" defTabSz="342900" rtl="0" eaLnBrk="1" latinLnBrk="0" hangingPunct="1">
        <a:lnSpc>
          <a:spcPct val="80000"/>
        </a:lnSpc>
        <a:spcBef>
          <a:spcPct val="0"/>
        </a:spcBef>
        <a:buNone/>
        <a:defRPr sz="2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950" y="0"/>
            <a:ext cx="8167428" cy="49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18" y="592476"/>
            <a:ext cx="8642561" cy="420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234" y="4941405"/>
            <a:ext cx="733766" cy="198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598" y="47978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/>
            <a:endParaRPr lang="en-US" sz="135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2950" y="484532"/>
            <a:ext cx="8313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9" y="33416"/>
            <a:ext cx="58340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FCDB2-FC7C-9942-8879-D1B9EA786225}"/>
              </a:ext>
            </a:extLst>
          </p:cNvPr>
          <p:cNvSpPr/>
          <p:nvPr userDrawn="1"/>
        </p:nvSpPr>
        <p:spPr>
          <a:xfrm>
            <a:off x="3418431" y="5002243"/>
            <a:ext cx="27764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0" dirty="0">
                <a:solidFill>
                  <a:srgbClr val="FF0000"/>
                </a:solidFill>
                <a:effectLst/>
                <a:latin typeface="Arial Black" panose="020B0604020202020204" pitchFamily="34" charset="0"/>
              </a:rPr>
              <a:t>NASA Pre-Decisional / FOR   ONLY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8782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hdr="0" ftr="0" dt="0"/>
  <p:txStyles>
    <p:titleStyle>
      <a:lvl1pPr algn="ctr" defTabSz="342892" rtl="0" eaLnBrk="1" latinLnBrk="0" hangingPunct="1">
        <a:lnSpc>
          <a:spcPct val="8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950" y="0"/>
            <a:ext cx="8167428" cy="49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18" y="592476"/>
            <a:ext cx="8642561" cy="420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234" y="4941405"/>
            <a:ext cx="733766" cy="198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598" y="47978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/>
            <a:endParaRPr lang="en-US" sz="135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2950" y="484532"/>
            <a:ext cx="8313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9" y="33416"/>
            <a:ext cx="58340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5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342892" rtl="0" eaLnBrk="1" latinLnBrk="0" hangingPunct="1">
        <a:lnSpc>
          <a:spcPct val="8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950" y="0"/>
            <a:ext cx="8167428" cy="49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18" y="592476"/>
            <a:ext cx="8642561" cy="420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234" y="4941405"/>
            <a:ext cx="733766" cy="198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598" y="47978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/>
            <a:endParaRPr lang="en-US" sz="135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2950" y="484532"/>
            <a:ext cx="8313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9" y="33416"/>
            <a:ext cx="58340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FCDB2-FC7C-9942-8879-D1B9EA786225}"/>
              </a:ext>
            </a:extLst>
          </p:cNvPr>
          <p:cNvSpPr/>
          <p:nvPr userDrawn="1"/>
        </p:nvSpPr>
        <p:spPr>
          <a:xfrm>
            <a:off x="3419850" y="5031308"/>
            <a:ext cx="27764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0" dirty="0">
                <a:solidFill>
                  <a:srgbClr val="FF0000"/>
                </a:solidFill>
                <a:effectLst/>
                <a:latin typeface="Arial Black" panose="020B0604020202020204" pitchFamily="34" charset="0"/>
              </a:rPr>
              <a:t>NASA Pre-Decisional / FOR   ONLY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596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 ftr="0" dt="0"/>
  <p:txStyles>
    <p:titleStyle>
      <a:lvl1pPr algn="ctr" defTabSz="342892" rtl="0" eaLnBrk="1" latinLnBrk="0" hangingPunct="1">
        <a:lnSpc>
          <a:spcPct val="8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6454-46A9-EB4A-AA2B-CE2A932A8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264" y="839069"/>
            <a:ext cx="7119471" cy="13780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Method of Compliance for Achieving Target Collision Risk in UTM Operations</a:t>
            </a:r>
            <a:endParaRPr lang="en-US" sz="1800" b="0" dirty="0">
              <a:solidFill>
                <a:schemeClr val="accent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A3B58B8-1B67-4B44-A367-1BD73ACC9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66" y="3087304"/>
            <a:ext cx="71194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4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✧ </a:t>
            </a:r>
            <a:r>
              <a:rPr lang="en-US" sz="14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NASA Ames Research Center 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400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*</a:t>
            </a:r>
            <a:r>
              <a:rPr lang="en-US" sz="14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Metis Technology Solutions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4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✦ </a:t>
            </a:r>
            <a:r>
              <a:rPr lang="en-US" sz="14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San Jose Sate University Research Foundation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4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◇ </a:t>
            </a:r>
            <a:r>
              <a:rPr lang="en-US" sz="14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Universities Space Research Association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400" dirty="0">
              <a:latin typeface="Avenir Book" charset="0"/>
              <a:ea typeface="Avenir Book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4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Moffett Field, CA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03A4770-1E10-3742-93C7-6B02412E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400" y="2312435"/>
            <a:ext cx="17994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b="1" dirty="0">
                <a:latin typeface="Avenir Book" charset="0"/>
                <a:ea typeface="Avenir Book" charset="0"/>
                <a:cs typeface="Calibri" panose="020F0502020204030204" pitchFamily="34" charset="0"/>
              </a:rPr>
              <a:t>Min Xue</a:t>
            </a:r>
            <a:r>
              <a:rPr lang="en-US" sz="16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✧</a:t>
            </a:r>
            <a:endParaRPr lang="en-US" sz="1600" dirty="0">
              <a:latin typeface="Avenir Book" charset="0"/>
              <a:ea typeface="Avenir Book" charset="0"/>
              <a:cs typeface="Calibri" panose="020F050202020403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66273FD-0C77-FF46-BA60-4FD72C6B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511" y="4558720"/>
            <a:ext cx="64395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Aviation Forum, Aug. 1, 2024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634B311-6891-DF4D-92B1-80BF5141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2" y="2330911"/>
            <a:ext cx="2122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b="1" dirty="0">
                <a:latin typeface="Avenir Book" charset="0"/>
                <a:ea typeface="Avenir Book" charset="0"/>
                <a:cs typeface="Calibri" panose="020F0502020204030204" pitchFamily="34" charset="0"/>
              </a:rPr>
              <a:t>Vincent </a:t>
            </a:r>
            <a:r>
              <a:rPr lang="en-US" sz="1600" b="1" dirty="0" err="1">
                <a:latin typeface="Avenir Book" charset="0"/>
                <a:ea typeface="Avenir Book" charset="0"/>
                <a:cs typeface="Calibri" panose="020F0502020204030204" pitchFamily="34" charset="0"/>
              </a:rPr>
              <a:t>Kuo</a:t>
            </a:r>
            <a:r>
              <a:rPr lang="en-US" sz="16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*</a:t>
            </a:r>
            <a:endParaRPr lang="en-US" sz="1600" baseline="30000" dirty="0">
              <a:latin typeface="Avenir Book" charset="0"/>
              <a:ea typeface="Avenir Book" charset="0"/>
              <a:cs typeface="Calibri" panose="020F050202020403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1E9448A7-B7CE-BA40-8398-EAAB7921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511" y="2638075"/>
            <a:ext cx="3527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b="1" dirty="0">
                <a:latin typeface="Avenir Book" charset="0"/>
                <a:ea typeface="Avenir Book" charset="0"/>
                <a:cs typeface="Calibri" panose="020F0502020204030204" pitchFamily="34" charset="0"/>
              </a:rPr>
              <a:t>José Ignacio de </a:t>
            </a:r>
            <a:r>
              <a:rPr lang="en-US" sz="1600" b="1" dirty="0" err="1">
                <a:latin typeface="Avenir Book" charset="0"/>
                <a:ea typeface="Avenir Book" charset="0"/>
                <a:cs typeface="Calibri" panose="020F0502020204030204" pitchFamily="34" charset="0"/>
              </a:rPr>
              <a:t>Alvear</a:t>
            </a:r>
            <a:r>
              <a:rPr lang="en-US" sz="1600" b="1" dirty="0">
                <a:latin typeface="Avenir Book" charset="0"/>
                <a:ea typeface="Avenir Book" charset="0"/>
                <a:cs typeface="Calibri" panose="020F0502020204030204" pitchFamily="34" charset="0"/>
              </a:rPr>
              <a:t> Cárdenas</a:t>
            </a:r>
            <a:r>
              <a:rPr lang="en-US" sz="16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✦</a:t>
            </a:r>
            <a:endParaRPr lang="en-US" sz="1600" dirty="0">
              <a:latin typeface="Avenir Book" charset="0"/>
              <a:ea typeface="Avenir Book" charset="0"/>
              <a:cs typeface="Calibri" panose="020F050202020403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0714CAA-FF9B-CFEE-A388-44351F18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910" y="2662329"/>
            <a:ext cx="3527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b="1" dirty="0">
                <a:latin typeface="Avenir Book" charset="0"/>
                <a:ea typeface="Avenir Book" charset="0"/>
                <a:cs typeface="Calibri" panose="020F0502020204030204" pitchFamily="34" charset="0"/>
              </a:rPr>
              <a:t>Priyank Pradeep</a:t>
            </a:r>
            <a:r>
              <a:rPr lang="en-US" sz="1600" b="1" baseline="30000" dirty="0">
                <a:latin typeface="Avenir Book" charset="0"/>
                <a:ea typeface="Avenir Book" charset="0"/>
                <a:cs typeface="Calibri" panose="020F0502020204030204" pitchFamily="34" charset="0"/>
              </a:rPr>
              <a:t>◇</a:t>
            </a:r>
            <a:endParaRPr lang="en-US" sz="1600" dirty="0">
              <a:latin typeface="Avenir Book" charset="0"/>
              <a:ea typeface="Avenir Book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3"/>
    </mc:Choice>
    <mc:Fallback xmlns="">
      <p:transition spd="slow" advTm="330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Outline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430801" y="852682"/>
            <a:ext cx="63361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 of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ASTM USS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of Compliance for Strategic Coordination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Baseline ASTM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Volume-based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Flow Diagram: test harness and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4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C9DD7B-2BBE-8C7A-AF52-D83A2E7E468B}"/>
              </a:ext>
            </a:extLst>
          </p:cNvPr>
          <p:cNvSpPr/>
          <p:nvPr/>
        </p:nvSpPr>
        <p:spPr>
          <a:xfrm>
            <a:off x="1573219" y="2122889"/>
            <a:ext cx="1645920" cy="4214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33732-A6EC-AD10-9D41-308362FC9193}"/>
              </a:ext>
            </a:extLst>
          </p:cNvPr>
          <p:cNvSpPr/>
          <p:nvPr/>
        </p:nvSpPr>
        <p:spPr>
          <a:xfrm rot="19495825">
            <a:off x="1919610" y="2770272"/>
            <a:ext cx="1645920" cy="4214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156F7-6FD5-1646-32DF-D76F5A72AD89}"/>
              </a:ext>
            </a:extLst>
          </p:cNvPr>
          <p:cNvSpPr/>
          <p:nvPr/>
        </p:nvSpPr>
        <p:spPr>
          <a:xfrm>
            <a:off x="2217815" y="3737643"/>
            <a:ext cx="12882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Rectangular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0E6FF-AF8A-AFAE-D10B-65CBCA685C60}"/>
                  </a:ext>
                </a:extLst>
              </p:cNvPr>
              <p:cNvSpPr txBox="1"/>
              <p:nvPr/>
            </p:nvSpPr>
            <p:spPr>
              <a:xfrm>
                <a:off x="2217815" y="2316559"/>
                <a:ext cx="19139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0E6FF-AF8A-AFAE-D10B-65CBCA685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15" y="2316559"/>
                <a:ext cx="191399" cy="184666"/>
              </a:xfrm>
              <a:prstGeom prst="rect">
                <a:avLst/>
              </a:prstGeom>
              <a:blipFill>
                <a:blip r:embed="rId3"/>
                <a:stretch>
                  <a:fillRect l="-12500" r="-12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D94C3-FA0E-1307-502D-913C856FC74E}"/>
                  </a:ext>
                </a:extLst>
              </p:cNvPr>
              <p:cNvSpPr txBox="1"/>
              <p:nvPr/>
            </p:nvSpPr>
            <p:spPr>
              <a:xfrm>
                <a:off x="2596609" y="3062816"/>
                <a:ext cx="283347" cy="19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D94C3-FA0E-1307-502D-913C856F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09" y="3062816"/>
                <a:ext cx="283347" cy="199542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5D95197-44E2-2EFB-AE47-F75C9EE9C06C}"/>
              </a:ext>
            </a:extLst>
          </p:cNvPr>
          <p:cNvSpPr/>
          <p:nvPr/>
        </p:nvSpPr>
        <p:spPr>
          <a:xfrm>
            <a:off x="2373501" y="2325323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D865EF-7C54-1C98-02EB-028102BC57D8}"/>
              </a:ext>
            </a:extLst>
          </p:cNvPr>
          <p:cNvSpPr/>
          <p:nvPr/>
        </p:nvSpPr>
        <p:spPr>
          <a:xfrm>
            <a:off x="2686362" y="2970438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F324C3-0945-02E9-F9B3-7D6CDA24C9D5}"/>
                  </a:ext>
                </a:extLst>
              </p:cNvPr>
              <p:cNvSpPr txBox="1"/>
              <p:nvPr/>
            </p:nvSpPr>
            <p:spPr>
              <a:xfrm>
                <a:off x="2879956" y="3919733"/>
                <a:ext cx="283347" cy="19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F324C3-0945-02E9-F9B3-7D6CDA24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56" y="3919733"/>
                <a:ext cx="283347" cy="199542"/>
              </a:xfrm>
              <a:prstGeom prst="rect">
                <a:avLst/>
              </a:prstGeom>
              <a:blipFill>
                <a:blip r:embed="rId5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1D9420-BC47-ECD6-DD6A-635C94721A24}"/>
              </a:ext>
            </a:extLst>
          </p:cNvPr>
          <p:cNvCxnSpPr>
            <a:cxnSpLocks/>
          </p:cNvCxnSpPr>
          <p:nvPr/>
        </p:nvCxnSpPr>
        <p:spPr>
          <a:xfrm flipH="1" flipV="1">
            <a:off x="2445658" y="3444851"/>
            <a:ext cx="150951" cy="2689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299995-AD01-EBA6-92C7-2AF8D7531934}"/>
              </a:ext>
            </a:extLst>
          </p:cNvPr>
          <p:cNvSpPr/>
          <p:nvPr/>
        </p:nvSpPr>
        <p:spPr>
          <a:xfrm>
            <a:off x="979525" y="2811307"/>
            <a:ext cx="12166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Rectangular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0D362-49D4-5106-DB52-EAC371D3D030}"/>
                  </a:ext>
                </a:extLst>
              </p:cNvPr>
              <p:cNvSpPr txBox="1"/>
              <p:nvPr/>
            </p:nvSpPr>
            <p:spPr>
              <a:xfrm>
                <a:off x="1675038" y="2980839"/>
                <a:ext cx="28334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0D362-49D4-5106-DB52-EAC371D3D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38" y="2980839"/>
                <a:ext cx="283347" cy="184666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EAD9EB-BC1F-12F8-8496-90B66825A431}"/>
              </a:ext>
            </a:extLst>
          </p:cNvPr>
          <p:cNvCxnSpPr>
            <a:cxnSpLocks/>
          </p:cNvCxnSpPr>
          <p:nvPr/>
        </p:nvCxnSpPr>
        <p:spPr>
          <a:xfrm flipV="1">
            <a:off x="1724065" y="2552967"/>
            <a:ext cx="197680" cy="25940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8473A98-9C94-002C-F55F-474926BE9634}"/>
              </a:ext>
            </a:extLst>
          </p:cNvPr>
          <p:cNvSpPr txBox="1"/>
          <p:nvPr/>
        </p:nvSpPr>
        <p:spPr>
          <a:xfrm>
            <a:off x="4098720" y="1824803"/>
            <a:ext cx="27801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What is the UA-UA collision risk?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800A6D-37B4-5F95-0DC1-BEDAFC48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/>
              <a:t>Volume-base Collision Risk Model</a:t>
            </a:r>
          </a:p>
        </p:txBody>
      </p:sp>
    </p:spTree>
    <p:extLst>
      <p:ext uri="{BB962C8B-B14F-4D97-AF65-F5344CB8AC3E}">
        <p14:creationId xmlns:p14="http://schemas.microsoft.com/office/powerpoint/2010/main" val="197024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691BBE3F-5887-8FC5-F4ED-02556AA609EC}"/>
              </a:ext>
            </a:extLst>
          </p:cNvPr>
          <p:cNvSpPr/>
          <p:nvPr/>
        </p:nvSpPr>
        <p:spPr>
          <a:xfrm>
            <a:off x="3878691" y="2472495"/>
            <a:ext cx="818985" cy="8262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/>
              <a:t>Volume-base Collision Risk Model: Collision Risk between Elliptical Shapes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8876C9-A25F-D216-24C4-4C6B00A7DCE8}"/>
              </a:ext>
            </a:extLst>
          </p:cNvPr>
          <p:cNvSpPr/>
          <p:nvPr/>
        </p:nvSpPr>
        <p:spPr>
          <a:xfrm>
            <a:off x="677354" y="2043691"/>
            <a:ext cx="1119517" cy="35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8CA42-BB15-A265-6A52-D87C6B3D868C}"/>
              </a:ext>
            </a:extLst>
          </p:cNvPr>
          <p:cNvSpPr/>
          <p:nvPr/>
        </p:nvSpPr>
        <p:spPr>
          <a:xfrm rot="17591024">
            <a:off x="853304" y="2142649"/>
            <a:ext cx="1119517" cy="35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2A1B2F-384E-BEC3-FF7F-32C84500394E}"/>
              </a:ext>
            </a:extLst>
          </p:cNvPr>
          <p:cNvCxnSpPr>
            <a:cxnSpLocks/>
          </p:cNvCxnSpPr>
          <p:nvPr/>
        </p:nvCxnSpPr>
        <p:spPr>
          <a:xfrm>
            <a:off x="457200" y="2211082"/>
            <a:ext cx="1890132" cy="104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C4E634-DF72-2AAB-9E06-6BA384DEC580}"/>
              </a:ext>
            </a:extLst>
          </p:cNvPr>
          <p:cNvCxnSpPr>
            <a:cxnSpLocks/>
          </p:cNvCxnSpPr>
          <p:nvPr/>
        </p:nvCxnSpPr>
        <p:spPr>
          <a:xfrm flipV="1">
            <a:off x="897285" y="1335819"/>
            <a:ext cx="974873" cy="206835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9D8E1BF-8844-2BB3-D1FA-19B65FA4636A}"/>
              </a:ext>
            </a:extLst>
          </p:cNvPr>
          <p:cNvSpPr/>
          <p:nvPr/>
        </p:nvSpPr>
        <p:spPr>
          <a:xfrm rot="19791431">
            <a:off x="3562584" y="1818520"/>
            <a:ext cx="1451200" cy="7744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B832C-6B5C-9027-EEFA-80B692068656}"/>
              </a:ext>
            </a:extLst>
          </p:cNvPr>
          <p:cNvSpPr/>
          <p:nvPr/>
        </p:nvSpPr>
        <p:spPr>
          <a:xfrm>
            <a:off x="242530" y="1353061"/>
            <a:ext cx="15782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400" dirty="0">
                <a:latin typeface="Calibri" panose="020F0502020204030204" pitchFamily="34" charset="0"/>
              </a:rPr>
              <a:t>Elliptical intent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EC559-F611-230B-2DF9-55108BF7DCF9}"/>
              </a:ext>
            </a:extLst>
          </p:cNvPr>
          <p:cNvSpPr/>
          <p:nvPr/>
        </p:nvSpPr>
        <p:spPr>
          <a:xfrm>
            <a:off x="1106179" y="2819876"/>
            <a:ext cx="1489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400" dirty="0">
                <a:latin typeface="Calibri" panose="020F0502020204030204" pitchFamily="34" charset="0"/>
              </a:rPr>
              <a:t>Elliptical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A9B943-90E3-71A1-2540-4AD4D669466F}"/>
                  </a:ext>
                </a:extLst>
              </p:cNvPr>
              <p:cNvSpPr txBox="1"/>
              <p:nvPr/>
            </p:nvSpPr>
            <p:spPr>
              <a:xfrm>
                <a:off x="1010695" y="2172362"/>
                <a:ext cx="2219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A9B943-90E3-71A1-2540-4AD4D6694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95" y="2172362"/>
                <a:ext cx="221920" cy="215444"/>
              </a:xfrm>
              <a:prstGeom prst="rect">
                <a:avLst/>
              </a:prstGeom>
              <a:blipFill>
                <a:blip r:embed="rId3"/>
                <a:stretch>
                  <a:fillRect l="-16667" r="-555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2A0387-7A75-491B-0436-00CECE87FAEE}"/>
                  </a:ext>
                </a:extLst>
              </p:cNvPr>
              <p:cNvSpPr txBox="1"/>
              <p:nvPr/>
            </p:nvSpPr>
            <p:spPr>
              <a:xfrm>
                <a:off x="1283552" y="2372462"/>
                <a:ext cx="283347" cy="2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2A0387-7A75-491B-0436-00CECE87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52" y="2372462"/>
                <a:ext cx="283347" cy="232756"/>
              </a:xfrm>
              <a:prstGeom prst="rect">
                <a:avLst/>
              </a:prstGeom>
              <a:blipFill>
                <a:blip r:embed="rId4"/>
                <a:stretch>
                  <a:fillRect l="-434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49F111C-285C-A897-09D9-CCFC8D1AF24D}"/>
              </a:ext>
            </a:extLst>
          </p:cNvPr>
          <p:cNvSpPr/>
          <p:nvPr/>
        </p:nvSpPr>
        <p:spPr>
          <a:xfrm>
            <a:off x="3131511" y="1082715"/>
            <a:ext cx="157851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400" dirty="0">
                <a:latin typeface="Calibri" panose="020F0502020204030204" pitchFamily="34" charset="0"/>
              </a:rPr>
              <a:t>Combined elliptical intent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50239A-DA10-1A8F-D166-A3CCCB6B4857}"/>
              </a:ext>
            </a:extLst>
          </p:cNvPr>
          <p:cNvSpPr/>
          <p:nvPr/>
        </p:nvSpPr>
        <p:spPr>
          <a:xfrm>
            <a:off x="1166381" y="2181126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C4645B-53B7-4E15-61A8-C1E098AAE151}"/>
              </a:ext>
            </a:extLst>
          </p:cNvPr>
          <p:cNvSpPr/>
          <p:nvPr/>
        </p:nvSpPr>
        <p:spPr>
          <a:xfrm>
            <a:off x="1373305" y="2280084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E6AC62-343A-5847-4229-41403390D109}"/>
              </a:ext>
            </a:extLst>
          </p:cNvPr>
          <p:cNvSpPr/>
          <p:nvPr/>
        </p:nvSpPr>
        <p:spPr>
          <a:xfrm>
            <a:off x="4248426" y="2165396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5CFF22-D663-AB68-E8AA-F498EFDAA5F9}"/>
              </a:ext>
            </a:extLst>
          </p:cNvPr>
          <p:cNvSpPr/>
          <p:nvPr/>
        </p:nvSpPr>
        <p:spPr>
          <a:xfrm>
            <a:off x="4244920" y="2836265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175C44-CAD0-CFA4-576B-3C785F2A55D0}"/>
              </a:ext>
            </a:extLst>
          </p:cNvPr>
          <p:cNvSpPr/>
          <p:nvPr/>
        </p:nvSpPr>
        <p:spPr>
          <a:xfrm>
            <a:off x="3217452" y="3390824"/>
            <a:ext cx="169465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Circular collision zone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E997D3-07AE-199E-E8CD-31AC8C3C39DC}"/>
                  </a:ext>
                </a:extLst>
              </p:cNvPr>
              <p:cNvSpPr txBox="1"/>
              <p:nvPr/>
            </p:nvSpPr>
            <p:spPr>
              <a:xfrm>
                <a:off x="869021" y="1507653"/>
                <a:ext cx="2833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E997D3-07AE-199E-E8CD-31AC8C3C3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21" y="1507653"/>
                <a:ext cx="283347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65F9B4-7A18-04ED-A651-F1B857500194}"/>
                  </a:ext>
                </a:extLst>
              </p:cNvPr>
              <p:cNvSpPr txBox="1"/>
              <p:nvPr/>
            </p:nvSpPr>
            <p:spPr>
              <a:xfrm>
                <a:off x="1604498" y="2965638"/>
                <a:ext cx="283347" cy="2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65F9B4-7A18-04ED-A651-F1B85750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98" y="2965638"/>
                <a:ext cx="283347" cy="299313"/>
              </a:xfrm>
              <a:prstGeom prst="rect">
                <a:avLst/>
              </a:prstGeom>
              <a:blipFill>
                <a:blip r:embed="rId6"/>
                <a:stretch>
                  <a:fillRect l="-4348" r="-434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976223-2E18-442D-F56D-642250A4C789}"/>
                  </a:ext>
                </a:extLst>
              </p:cNvPr>
              <p:cNvSpPr txBox="1"/>
              <p:nvPr/>
            </p:nvSpPr>
            <p:spPr>
              <a:xfrm>
                <a:off x="3367751" y="1493930"/>
                <a:ext cx="768382" cy="2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976223-2E18-442D-F56D-642250A4C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51" y="1493930"/>
                <a:ext cx="768382" cy="232756"/>
              </a:xfrm>
              <a:prstGeom prst="rect">
                <a:avLst/>
              </a:prstGeom>
              <a:blipFill>
                <a:blip r:embed="rId7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C399F36-6DA7-B845-5BF5-CAA9F5C23E3E}"/>
              </a:ext>
            </a:extLst>
          </p:cNvPr>
          <p:cNvGrpSpPr/>
          <p:nvPr/>
        </p:nvGrpSpPr>
        <p:grpSpPr>
          <a:xfrm rot="1429262">
            <a:off x="6196478" y="1480055"/>
            <a:ext cx="1288391" cy="1859992"/>
            <a:chOff x="6196478" y="1480055"/>
            <a:chExt cx="1288391" cy="185999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7B5C4D-BC15-2F90-77C8-0ABC791104AA}"/>
                </a:ext>
              </a:extLst>
            </p:cNvPr>
            <p:cNvSpPr/>
            <p:nvPr/>
          </p:nvSpPr>
          <p:spPr>
            <a:xfrm rot="19791431">
              <a:off x="6196478" y="1480055"/>
              <a:ext cx="1288391" cy="12837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4154485-C362-A1DE-FD75-BAE4FD096E99}"/>
                </a:ext>
              </a:extLst>
            </p:cNvPr>
            <p:cNvGrpSpPr/>
            <p:nvPr/>
          </p:nvGrpSpPr>
          <p:grpSpPr>
            <a:xfrm>
              <a:off x="6629400" y="2084666"/>
              <a:ext cx="644610" cy="1255381"/>
              <a:chOff x="6629400" y="2084666"/>
              <a:chExt cx="644610" cy="125538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F98F4BB-8B2C-CC83-F321-AF8ECCB72745}"/>
                  </a:ext>
                </a:extLst>
              </p:cNvPr>
              <p:cNvSpPr/>
              <p:nvPr/>
            </p:nvSpPr>
            <p:spPr>
              <a:xfrm rot="20080606">
                <a:off x="6777630" y="2493945"/>
                <a:ext cx="489949" cy="84610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98BF9CC-158E-DC0C-9EE6-6EA456F57FCC}"/>
                  </a:ext>
                </a:extLst>
              </p:cNvPr>
              <p:cNvSpPr/>
              <p:nvPr/>
            </p:nvSpPr>
            <p:spPr>
              <a:xfrm>
                <a:off x="6800916" y="2084666"/>
                <a:ext cx="79513" cy="807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66D27C9-AD3D-746E-71D6-7CBD47859F41}"/>
                  </a:ext>
                </a:extLst>
              </p:cNvPr>
              <p:cNvSpPr/>
              <p:nvPr/>
            </p:nvSpPr>
            <p:spPr>
              <a:xfrm>
                <a:off x="6982847" y="2876630"/>
                <a:ext cx="79513" cy="807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9DFDA6-BB6F-C4EB-FF41-A6186BAB3BC8}"/>
                  </a:ext>
                </a:extLst>
              </p:cNvPr>
              <p:cNvSpPr/>
              <p:nvPr/>
            </p:nvSpPr>
            <p:spPr>
              <a:xfrm rot="20166814">
                <a:off x="6773571" y="2479645"/>
                <a:ext cx="500439" cy="857806"/>
              </a:xfrm>
              <a:prstGeom prst="rect">
                <a:avLst/>
              </a:prstGeom>
              <a:noFill/>
              <a:ln>
                <a:solidFill>
                  <a:srgbClr val="0432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8CD2810-61E6-7706-92EF-29DF2CFC8349}"/>
                  </a:ext>
                </a:extLst>
              </p:cNvPr>
              <p:cNvSpPr/>
              <p:nvPr/>
            </p:nvSpPr>
            <p:spPr>
              <a:xfrm>
                <a:off x="6629400" y="2416175"/>
                <a:ext cx="558800" cy="349250"/>
              </a:xfrm>
              <a:custGeom>
                <a:avLst/>
                <a:gdLst>
                  <a:gd name="connsiteX0" fmla="*/ 50800 w 558800"/>
                  <a:gd name="connsiteY0" fmla="*/ 327025 h 349250"/>
                  <a:gd name="connsiteX1" fmla="*/ 139700 w 558800"/>
                  <a:gd name="connsiteY1" fmla="*/ 346075 h 349250"/>
                  <a:gd name="connsiteX2" fmla="*/ 234950 w 558800"/>
                  <a:gd name="connsiteY2" fmla="*/ 349250 h 349250"/>
                  <a:gd name="connsiteX3" fmla="*/ 307975 w 558800"/>
                  <a:gd name="connsiteY3" fmla="*/ 342900 h 349250"/>
                  <a:gd name="connsiteX4" fmla="*/ 390525 w 558800"/>
                  <a:gd name="connsiteY4" fmla="*/ 323850 h 349250"/>
                  <a:gd name="connsiteX5" fmla="*/ 444500 w 558800"/>
                  <a:gd name="connsiteY5" fmla="*/ 304800 h 349250"/>
                  <a:gd name="connsiteX6" fmla="*/ 498475 w 558800"/>
                  <a:gd name="connsiteY6" fmla="*/ 279400 h 349250"/>
                  <a:gd name="connsiteX7" fmla="*/ 533400 w 558800"/>
                  <a:gd name="connsiteY7" fmla="*/ 260350 h 349250"/>
                  <a:gd name="connsiteX8" fmla="*/ 558800 w 558800"/>
                  <a:gd name="connsiteY8" fmla="*/ 247650 h 349250"/>
                  <a:gd name="connsiteX9" fmla="*/ 450850 w 558800"/>
                  <a:gd name="connsiteY9" fmla="*/ 0 h 349250"/>
                  <a:gd name="connsiteX10" fmla="*/ 0 w 558800"/>
                  <a:gd name="connsiteY10" fmla="*/ 200025 h 349250"/>
                  <a:gd name="connsiteX11" fmla="*/ 50800 w 558800"/>
                  <a:gd name="connsiteY11" fmla="*/ 327025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8800" h="349250">
                    <a:moveTo>
                      <a:pt x="50800" y="327025"/>
                    </a:moveTo>
                    <a:lnTo>
                      <a:pt x="139700" y="346075"/>
                    </a:lnTo>
                    <a:lnTo>
                      <a:pt x="234950" y="349250"/>
                    </a:lnTo>
                    <a:lnTo>
                      <a:pt x="307975" y="342900"/>
                    </a:lnTo>
                    <a:lnTo>
                      <a:pt x="390525" y="323850"/>
                    </a:lnTo>
                    <a:lnTo>
                      <a:pt x="444500" y="304800"/>
                    </a:lnTo>
                    <a:lnTo>
                      <a:pt x="498475" y="279400"/>
                    </a:lnTo>
                    <a:lnTo>
                      <a:pt x="533400" y="260350"/>
                    </a:lnTo>
                    <a:lnTo>
                      <a:pt x="558800" y="247650"/>
                    </a:lnTo>
                    <a:lnTo>
                      <a:pt x="450850" y="0"/>
                    </a:lnTo>
                    <a:lnTo>
                      <a:pt x="0" y="200025"/>
                    </a:lnTo>
                    <a:lnTo>
                      <a:pt x="50800" y="327025"/>
                    </a:lnTo>
                    <a:close/>
                  </a:path>
                </a:pathLst>
              </a:custGeom>
              <a:no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763B7C5-8B0F-637D-FCD0-815AAEF9C5BE}"/>
                  </a:ext>
                </a:extLst>
              </p:cNvPr>
              <p:cNvSpPr/>
              <p:nvPr/>
            </p:nvSpPr>
            <p:spPr>
              <a:xfrm>
                <a:off x="6740525" y="2527300"/>
                <a:ext cx="415925" cy="238125"/>
              </a:xfrm>
              <a:custGeom>
                <a:avLst/>
                <a:gdLst>
                  <a:gd name="connsiteX0" fmla="*/ 0 w 415925"/>
                  <a:gd name="connsiteY0" fmla="*/ 228600 h 238125"/>
                  <a:gd name="connsiteX1" fmla="*/ 92075 w 415925"/>
                  <a:gd name="connsiteY1" fmla="*/ 238125 h 238125"/>
                  <a:gd name="connsiteX2" fmla="*/ 152400 w 415925"/>
                  <a:gd name="connsiteY2" fmla="*/ 234950 h 238125"/>
                  <a:gd name="connsiteX3" fmla="*/ 212725 w 415925"/>
                  <a:gd name="connsiteY3" fmla="*/ 228600 h 238125"/>
                  <a:gd name="connsiteX4" fmla="*/ 260350 w 415925"/>
                  <a:gd name="connsiteY4" fmla="*/ 215900 h 238125"/>
                  <a:gd name="connsiteX5" fmla="*/ 323850 w 415925"/>
                  <a:gd name="connsiteY5" fmla="*/ 196850 h 238125"/>
                  <a:gd name="connsiteX6" fmla="*/ 365125 w 415925"/>
                  <a:gd name="connsiteY6" fmla="*/ 177800 h 238125"/>
                  <a:gd name="connsiteX7" fmla="*/ 400050 w 415925"/>
                  <a:gd name="connsiteY7" fmla="*/ 158750 h 238125"/>
                  <a:gd name="connsiteX8" fmla="*/ 415925 w 415925"/>
                  <a:gd name="connsiteY8" fmla="*/ 152400 h 238125"/>
                  <a:gd name="connsiteX9" fmla="*/ 374650 w 415925"/>
                  <a:gd name="connsiteY9" fmla="*/ 107950 h 238125"/>
                  <a:gd name="connsiteX10" fmla="*/ 346075 w 415925"/>
                  <a:gd name="connsiteY10" fmla="*/ 79375 h 238125"/>
                  <a:gd name="connsiteX11" fmla="*/ 298450 w 415925"/>
                  <a:gd name="connsiteY11" fmla="*/ 41275 h 238125"/>
                  <a:gd name="connsiteX12" fmla="*/ 260350 w 415925"/>
                  <a:gd name="connsiteY12" fmla="*/ 22225 h 238125"/>
                  <a:gd name="connsiteX13" fmla="*/ 215900 w 415925"/>
                  <a:gd name="connsiteY13" fmla="*/ 9525 h 238125"/>
                  <a:gd name="connsiteX14" fmla="*/ 171450 w 415925"/>
                  <a:gd name="connsiteY14" fmla="*/ 0 h 238125"/>
                  <a:gd name="connsiteX15" fmla="*/ 130175 w 415925"/>
                  <a:gd name="connsiteY15" fmla="*/ 3175 h 238125"/>
                  <a:gd name="connsiteX16" fmla="*/ 101600 w 415925"/>
                  <a:gd name="connsiteY16" fmla="*/ 12700 h 238125"/>
                  <a:gd name="connsiteX17" fmla="*/ 73025 w 415925"/>
                  <a:gd name="connsiteY17" fmla="*/ 31750 h 238125"/>
                  <a:gd name="connsiteX18" fmla="*/ 41275 w 415925"/>
                  <a:gd name="connsiteY18" fmla="*/ 60325 h 238125"/>
                  <a:gd name="connsiteX19" fmla="*/ 19050 w 415925"/>
                  <a:gd name="connsiteY19" fmla="*/ 95250 h 238125"/>
                  <a:gd name="connsiteX20" fmla="*/ 9525 w 415925"/>
                  <a:gd name="connsiteY20" fmla="*/ 133350 h 238125"/>
                  <a:gd name="connsiteX21" fmla="*/ 3175 w 415925"/>
                  <a:gd name="connsiteY21" fmla="*/ 171450 h 238125"/>
                  <a:gd name="connsiteX22" fmla="*/ 0 w 415925"/>
                  <a:gd name="connsiteY22" fmla="*/ 22860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5925" h="238125">
                    <a:moveTo>
                      <a:pt x="0" y="228600"/>
                    </a:moveTo>
                    <a:lnTo>
                      <a:pt x="92075" y="238125"/>
                    </a:lnTo>
                    <a:lnTo>
                      <a:pt x="152400" y="234950"/>
                    </a:lnTo>
                    <a:lnTo>
                      <a:pt x="212725" y="228600"/>
                    </a:lnTo>
                    <a:lnTo>
                      <a:pt x="260350" y="215900"/>
                    </a:lnTo>
                    <a:lnTo>
                      <a:pt x="323850" y="196850"/>
                    </a:lnTo>
                    <a:lnTo>
                      <a:pt x="365125" y="177800"/>
                    </a:lnTo>
                    <a:lnTo>
                      <a:pt x="400050" y="158750"/>
                    </a:lnTo>
                    <a:lnTo>
                      <a:pt x="415925" y="152400"/>
                    </a:lnTo>
                    <a:lnTo>
                      <a:pt x="374650" y="107950"/>
                    </a:lnTo>
                    <a:lnTo>
                      <a:pt x="346075" y="79375"/>
                    </a:lnTo>
                    <a:lnTo>
                      <a:pt x="298450" y="41275"/>
                    </a:lnTo>
                    <a:lnTo>
                      <a:pt x="260350" y="22225"/>
                    </a:lnTo>
                    <a:lnTo>
                      <a:pt x="215900" y="9525"/>
                    </a:lnTo>
                    <a:lnTo>
                      <a:pt x="171450" y="0"/>
                    </a:lnTo>
                    <a:lnTo>
                      <a:pt x="130175" y="3175"/>
                    </a:lnTo>
                    <a:lnTo>
                      <a:pt x="101600" y="12700"/>
                    </a:lnTo>
                    <a:lnTo>
                      <a:pt x="73025" y="31750"/>
                    </a:lnTo>
                    <a:lnTo>
                      <a:pt x="41275" y="60325"/>
                    </a:lnTo>
                    <a:lnTo>
                      <a:pt x="19050" y="95250"/>
                    </a:lnTo>
                    <a:lnTo>
                      <a:pt x="9525" y="133350"/>
                    </a:lnTo>
                    <a:lnTo>
                      <a:pt x="3175" y="17145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0000">
                  <a:alpha val="38162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193BB1B-31E2-4F33-29B4-93C4FC6DD336}"/>
              </a:ext>
            </a:extLst>
          </p:cNvPr>
          <p:cNvSpPr/>
          <p:nvPr/>
        </p:nvSpPr>
        <p:spPr>
          <a:xfrm>
            <a:off x="5780229" y="1135863"/>
            <a:ext cx="18479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400" dirty="0">
                <a:latin typeface="Calibri" panose="020F0502020204030204" pitchFamily="34" charset="0"/>
              </a:rPr>
              <a:t>Combined circular intent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267186-3EDB-59A5-6DEA-B5E6182E7787}"/>
              </a:ext>
            </a:extLst>
          </p:cNvPr>
          <p:cNvSpPr/>
          <p:nvPr/>
        </p:nvSpPr>
        <p:spPr>
          <a:xfrm>
            <a:off x="6943193" y="2824561"/>
            <a:ext cx="11715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Elliptical collision zone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9D241A5-BC7F-0BA8-0021-A6D3F587AD0D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1459261" y="2646362"/>
            <a:ext cx="391458" cy="1735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3F1782-9C68-CE34-7420-CCC9A7023A44}"/>
              </a:ext>
            </a:extLst>
          </p:cNvPr>
          <p:cNvCxnSpPr>
            <a:cxnSpLocks/>
            <a:stCxn id="24" idx="3"/>
            <a:endCxn id="5" idx="0"/>
          </p:cNvCxnSpPr>
          <p:nvPr/>
        </p:nvCxnSpPr>
        <p:spPr>
          <a:xfrm>
            <a:off x="1152368" y="1646153"/>
            <a:ext cx="84745" cy="3975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F0F17D-A58C-0EC9-BE6E-44AF79386802}"/>
              </a:ext>
            </a:extLst>
          </p:cNvPr>
          <p:cNvCxnSpPr>
            <a:cxnSpLocks/>
          </p:cNvCxnSpPr>
          <p:nvPr/>
        </p:nvCxnSpPr>
        <p:spPr>
          <a:xfrm>
            <a:off x="3998810" y="1525063"/>
            <a:ext cx="274645" cy="2586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83D6992-8A33-0DE9-C79E-E6A37C24350B}"/>
              </a:ext>
            </a:extLst>
          </p:cNvPr>
          <p:cNvCxnSpPr>
            <a:cxnSpLocks/>
          </p:cNvCxnSpPr>
          <p:nvPr/>
        </p:nvCxnSpPr>
        <p:spPr>
          <a:xfrm>
            <a:off x="6943193" y="2146065"/>
            <a:ext cx="896114" cy="3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EC2A1F-BB05-B9F8-1308-A3F2E0C3F2A7}"/>
              </a:ext>
            </a:extLst>
          </p:cNvPr>
          <p:cNvCxnSpPr>
            <a:cxnSpLocks/>
          </p:cNvCxnSpPr>
          <p:nvPr/>
        </p:nvCxnSpPr>
        <p:spPr>
          <a:xfrm flipV="1">
            <a:off x="6955786" y="1377605"/>
            <a:ext cx="0" cy="78779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A0B288-6E1F-6970-F92E-167680224968}"/>
                  </a:ext>
                </a:extLst>
              </p:cNvPr>
              <p:cNvSpPr txBox="1"/>
              <p:nvPr/>
            </p:nvSpPr>
            <p:spPr>
              <a:xfrm>
                <a:off x="7879386" y="2036825"/>
                <a:ext cx="1297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A0B288-6E1F-6970-F92E-167680224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386" y="2036825"/>
                <a:ext cx="129714" cy="184666"/>
              </a:xfrm>
              <a:prstGeom prst="rect">
                <a:avLst/>
              </a:prstGeom>
              <a:blipFill>
                <a:blip r:embed="rId8"/>
                <a:stretch>
                  <a:fillRect l="-18182" r="-909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2B5EF3-82BA-7E8F-7AC9-3202C2FF3857}"/>
                  </a:ext>
                </a:extLst>
              </p:cNvPr>
              <p:cNvSpPr txBox="1"/>
              <p:nvPr/>
            </p:nvSpPr>
            <p:spPr>
              <a:xfrm>
                <a:off x="7048650" y="1309264"/>
                <a:ext cx="1324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2B5EF3-82BA-7E8F-7AC9-3202C2FF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650" y="1309264"/>
                <a:ext cx="132472" cy="184666"/>
              </a:xfrm>
              <a:prstGeom prst="rect">
                <a:avLst/>
              </a:prstGeom>
              <a:blipFill>
                <a:blip r:embed="rId9"/>
                <a:stretch>
                  <a:fillRect l="-16667" r="-25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E3949F4-355B-DB92-FEFC-FE271179122B}"/>
              </a:ext>
            </a:extLst>
          </p:cNvPr>
          <p:cNvCxnSpPr>
            <a:cxnSpLocks/>
          </p:cNvCxnSpPr>
          <p:nvPr/>
        </p:nvCxnSpPr>
        <p:spPr>
          <a:xfrm flipV="1">
            <a:off x="6202922" y="2160551"/>
            <a:ext cx="0" cy="787791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9526A-BE75-D535-D1CE-4E66EEAFA39E}"/>
              </a:ext>
            </a:extLst>
          </p:cNvPr>
          <p:cNvCxnSpPr>
            <a:cxnSpLocks/>
          </p:cNvCxnSpPr>
          <p:nvPr/>
        </p:nvCxnSpPr>
        <p:spPr>
          <a:xfrm>
            <a:off x="6065303" y="2160551"/>
            <a:ext cx="87712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428C501-0F60-B7EA-B123-4BA11F4ECFB0}"/>
              </a:ext>
            </a:extLst>
          </p:cNvPr>
          <p:cNvCxnSpPr>
            <a:cxnSpLocks/>
          </p:cNvCxnSpPr>
          <p:nvPr/>
        </p:nvCxnSpPr>
        <p:spPr>
          <a:xfrm>
            <a:off x="6065303" y="2964711"/>
            <a:ext cx="7370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D4F5FC7-E63A-5B30-20C4-ABF063378A0A}"/>
                  </a:ext>
                </a:extLst>
              </p:cNvPr>
              <p:cNvSpPr txBox="1"/>
              <p:nvPr/>
            </p:nvSpPr>
            <p:spPr>
              <a:xfrm>
                <a:off x="5987872" y="2403633"/>
                <a:ext cx="214354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D4F5FC7-E63A-5B30-20C4-ABF06337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72" y="2403633"/>
                <a:ext cx="214354" cy="199285"/>
              </a:xfrm>
              <a:prstGeom prst="rect">
                <a:avLst/>
              </a:prstGeom>
              <a:blipFill>
                <a:blip r:embed="rId10"/>
                <a:stretch>
                  <a:fillRect l="-16667" r="-555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97E5FDC-5292-79F1-C07D-2067C0E24F73}"/>
                  </a:ext>
                </a:extLst>
              </p:cNvPr>
              <p:cNvSpPr txBox="1"/>
              <p:nvPr/>
            </p:nvSpPr>
            <p:spPr>
              <a:xfrm>
                <a:off x="6251189" y="2620591"/>
                <a:ext cx="201850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97E5FDC-5292-79F1-C07D-2067C0E24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189" y="2620591"/>
                <a:ext cx="201850" cy="199285"/>
              </a:xfrm>
              <a:prstGeom prst="rect">
                <a:avLst/>
              </a:prstGeom>
              <a:blipFill>
                <a:blip r:embed="rId11"/>
                <a:stretch>
                  <a:fillRect l="-1764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12E32F6-F033-00B3-7618-14B436D0414D}"/>
              </a:ext>
            </a:extLst>
          </p:cNvPr>
          <p:cNvCxnSpPr>
            <a:cxnSpLocks/>
          </p:cNvCxnSpPr>
          <p:nvPr/>
        </p:nvCxnSpPr>
        <p:spPr>
          <a:xfrm>
            <a:off x="6276232" y="2522610"/>
            <a:ext cx="28616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ABB845-B5A9-73B8-F068-47844303F130}"/>
              </a:ext>
            </a:extLst>
          </p:cNvPr>
          <p:cNvCxnSpPr>
            <a:cxnSpLocks/>
          </p:cNvCxnSpPr>
          <p:nvPr/>
        </p:nvCxnSpPr>
        <p:spPr>
          <a:xfrm flipV="1">
            <a:off x="6484795" y="2510851"/>
            <a:ext cx="0" cy="45386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1F87FC5-F39B-3A79-6D5B-A890EA1EC1DD}"/>
              </a:ext>
            </a:extLst>
          </p:cNvPr>
          <p:cNvCxnSpPr>
            <a:cxnSpLocks/>
          </p:cNvCxnSpPr>
          <p:nvPr/>
        </p:nvCxnSpPr>
        <p:spPr>
          <a:xfrm flipV="1">
            <a:off x="6955786" y="2181126"/>
            <a:ext cx="0" cy="140140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E1E49EC-1243-F489-21E3-528779403824}"/>
              </a:ext>
            </a:extLst>
          </p:cNvPr>
          <p:cNvCxnSpPr>
            <a:cxnSpLocks/>
          </p:cNvCxnSpPr>
          <p:nvPr/>
        </p:nvCxnSpPr>
        <p:spPr>
          <a:xfrm flipV="1">
            <a:off x="6816632" y="2947288"/>
            <a:ext cx="0" cy="63524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E0F2A9-7411-CD2B-2A85-E7D6125998F6}"/>
              </a:ext>
            </a:extLst>
          </p:cNvPr>
          <p:cNvCxnSpPr>
            <a:cxnSpLocks/>
          </p:cNvCxnSpPr>
          <p:nvPr/>
        </p:nvCxnSpPr>
        <p:spPr>
          <a:xfrm flipV="1">
            <a:off x="6561243" y="2964711"/>
            <a:ext cx="0" cy="61077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6481328-E6DE-84B1-9568-A25268554C00}"/>
                  </a:ext>
                </a:extLst>
              </p:cNvPr>
              <p:cNvSpPr txBox="1"/>
              <p:nvPr/>
            </p:nvSpPr>
            <p:spPr>
              <a:xfrm>
                <a:off x="6838849" y="3558118"/>
                <a:ext cx="20980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6481328-E6DE-84B1-9568-A25268554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49" y="3558118"/>
                <a:ext cx="209801" cy="184666"/>
              </a:xfrm>
              <a:prstGeom prst="rect">
                <a:avLst/>
              </a:prstGeom>
              <a:blipFill>
                <a:blip r:embed="rId12"/>
                <a:stretch>
                  <a:fillRect l="-11765" r="-58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6D5222-84C8-BEBB-984C-43D15A651975}"/>
                  </a:ext>
                </a:extLst>
              </p:cNvPr>
              <p:cNvSpPr txBox="1"/>
              <p:nvPr/>
            </p:nvSpPr>
            <p:spPr>
              <a:xfrm>
                <a:off x="6619335" y="3454718"/>
                <a:ext cx="19729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6D5222-84C8-BEBB-984C-43D15A651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35" y="3454718"/>
                <a:ext cx="197297" cy="184666"/>
              </a:xfrm>
              <a:prstGeom prst="rect">
                <a:avLst/>
              </a:prstGeom>
              <a:blipFill>
                <a:blip r:embed="rId13"/>
                <a:stretch>
                  <a:fillRect l="-18750" r="-6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2019E1-E2C5-3491-BE9E-54285B30C4EC}"/>
              </a:ext>
            </a:extLst>
          </p:cNvPr>
          <p:cNvCxnSpPr>
            <a:cxnSpLocks/>
          </p:cNvCxnSpPr>
          <p:nvPr/>
        </p:nvCxnSpPr>
        <p:spPr>
          <a:xfrm>
            <a:off x="6568875" y="3447024"/>
            <a:ext cx="26030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09808C2-95F9-9933-9B8A-C08904AB238F}"/>
              </a:ext>
            </a:extLst>
          </p:cNvPr>
          <p:cNvCxnSpPr>
            <a:cxnSpLocks/>
          </p:cNvCxnSpPr>
          <p:nvPr/>
        </p:nvCxnSpPr>
        <p:spPr>
          <a:xfrm>
            <a:off x="6816632" y="3547051"/>
            <a:ext cx="13915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2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C9DD7B-2BBE-8C7A-AF52-D83A2E7E468B}"/>
              </a:ext>
            </a:extLst>
          </p:cNvPr>
          <p:cNvSpPr/>
          <p:nvPr/>
        </p:nvSpPr>
        <p:spPr>
          <a:xfrm>
            <a:off x="1573219" y="2122889"/>
            <a:ext cx="1645920" cy="4214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BAD21F-A3B3-3417-929B-803B9E734E99}"/>
              </a:ext>
            </a:extLst>
          </p:cNvPr>
          <p:cNvSpPr/>
          <p:nvPr/>
        </p:nvSpPr>
        <p:spPr>
          <a:xfrm>
            <a:off x="1573218" y="2122888"/>
            <a:ext cx="1645919" cy="421419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F2C4F9-7E13-97A7-481D-D97F7183B959}"/>
              </a:ext>
            </a:extLst>
          </p:cNvPr>
          <p:cNvSpPr/>
          <p:nvPr/>
        </p:nvSpPr>
        <p:spPr>
          <a:xfrm>
            <a:off x="1280345" y="2011571"/>
            <a:ext cx="2256846" cy="628153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33732-A6EC-AD10-9D41-308362FC9193}"/>
              </a:ext>
            </a:extLst>
          </p:cNvPr>
          <p:cNvSpPr/>
          <p:nvPr/>
        </p:nvSpPr>
        <p:spPr>
          <a:xfrm rot="19495825">
            <a:off x="1919610" y="2770272"/>
            <a:ext cx="1645920" cy="4214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E4B6FE-4578-1B94-FE59-08C438C65E2C}"/>
              </a:ext>
            </a:extLst>
          </p:cNvPr>
          <p:cNvSpPr/>
          <p:nvPr/>
        </p:nvSpPr>
        <p:spPr>
          <a:xfrm rot="19495825">
            <a:off x="1919609" y="2770271"/>
            <a:ext cx="1645919" cy="421419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FF7687-0131-BDA4-CB83-096F43879D6F}"/>
              </a:ext>
            </a:extLst>
          </p:cNvPr>
          <p:cNvSpPr/>
          <p:nvPr/>
        </p:nvSpPr>
        <p:spPr>
          <a:xfrm rot="19495825">
            <a:off x="1626736" y="2658954"/>
            <a:ext cx="2256846" cy="628153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156F7-6FD5-1646-32DF-D76F5A72AD89}"/>
              </a:ext>
            </a:extLst>
          </p:cNvPr>
          <p:cNvSpPr/>
          <p:nvPr/>
        </p:nvSpPr>
        <p:spPr>
          <a:xfrm>
            <a:off x="2217815" y="3737643"/>
            <a:ext cx="12882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Rectangular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0E6FF-AF8A-AFAE-D10B-65CBCA685C60}"/>
                  </a:ext>
                </a:extLst>
              </p:cNvPr>
              <p:cNvSpPr txBox="1"/>
              <p:nvPr/>
            </p:nvSpPr>
            <p:spPr>
              <a:xfrm>
                <a:off x="2217815" y="2316559"/>
                <a:ext cx="19139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0E6FF-AF8A-AFAE-D10B-65CBCA685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15" y="2316559"/>
                <a:ext cx="191399" cy="184666"/>
              </a:xfrm>
              <a:prstGeom prst="rect">
                <a:avLst/>
              </a:prstGeom>
              <a:blipFill>
                <a:blip r:embed="rId3"/>
                <a:stretch>
                  <a:fillRect l="-12500" r="-12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D94C3-FA0E-1307-502D-913C856FC74E}"/>
                  </a:ext>
                </a:extLst>
              </p:cNvPr>
              <p:cNvSpPr txBox="1"/>
              <p:nvPr/>
            </p:nvSpPr>
            <p:spPr>
              <a:xfrm>
                <a:off x="2596609" y="3062816"/>
                <a:ext cx="283347" cy="19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D94C3-FA0E-1307-502D-913C856F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09" y="3062816"/>
                <a:ext cx="283347" cy="199542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5D95197-44E2-2EFB-AE47-F75C9EE9C06C}"/>
              </a:ext>
            </a:extLst>
          </p:cNvPr>
          <p:cNvSpPr/>
          <p:nvPr/>
        </p:nvSpPr>
        <p:spPr>
          <a:xfrm>
            <a:off x="2373501" y="2325323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D865EF-7C54-1C98-02EB-028102BC57D8}"/>
              </a:ext>
            </a:extLst>
          </p:cNvPr>
          <p:cNvSpPr/>
          <p:nvPr/>
        </p:nvSpPr>
        <p:spPr>
          <a:xfrm>
            <a:off x="2686362" y="2970438"/>
            <a:ext cx="79513" cy="80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F324C3-0945-02E9-F9B3-7D6CDA24C9D5}"/>
                  </a:ext>
                </a:extLst>
              </p:cNvPr>
              <p:cNvSpPr txBox="1"/>
              <p:nvPr/>
            </p:nvSpPr>
            <p:spPr>
              <a:xfrm>
                <a:off x="2879956" y="3919733"/>
                <a:ext cx="283347" cy="19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F324C3-0945-02E9-F9B3-7D6CDA24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56" y="3919733"/>
                <a:ext cx="283347" cy="199542"/>
              </a:xfrm>
              <a:prstGeom prst="rect">
                <a:avLst/>
              </a:prstGeom>
              <a:blipFill>
                <a:blip r:embed="rId5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1D9420-BC47-ECD6-DD6A-635C94721A24}"/>
              </a:ext>
            </a:extLst>
          </p:cNvPr>
          <p:cNvCxnSpPr>
            <a:cxnSpLocks/>
          </p:cNvCxnSpPr>
          <p:nvPr/>
        </p:nvCxnSpPr>
        <p:spPr>
          <a:xfrm flipH="1" flipV="1">
            <a:off x="2445658" y="3444851"/>
            <a:ext cx="150951" cy="2689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299995-AD01-EBA6-92C7-2AF8D7531934}"/>
              </a:ext>
            </a:extLst>
          </p:cNvPr>
          <p:cNvSpPr/>
          <p:nvPr/>
        </p:nvSpPr>
        <p:spPr>
          <a:xfrm>
            <a:off x="979525" y="2811307"/>
            <a:ext cx="12166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Rectangular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0D362-49D4-5106-DB52-EAC371D3D030}"/>
                  </a:ext>
                </a:extLst>
              </p:cNvPr>
              <p:cNvSpPr txBox="1"/>
              <p:nvPr/>
            </p:nvSpPr>
            <p:spPr>
              <a:xfrm>
                <a:off x="1675038" y="2980839"/>
                <a:ext cx="28334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0D362-49D4-5106-DB52-EAC371D3D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38" y="2980839"/>
                <a:ext cx="283347" cy="184666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EAD9EB-BC1F-12F8-8496-90B66825A431}"/>
              </a:ext>
            </a:extLst>
          </p:cNvPr>
          <p:cNvCxnSpPr>
            <a:cxnSpLocks/>
          </p:cNvCxnSpPr>
          <p:nvPr/>
        </p:nvCxnSpPr>
        <p:spPr>
          <a:xfrm flipV="1">
            <a:off x="1724065" y="2552967"/>
            <a:ext cx="197680" cy="25940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9A1DEE-53E3-4A3D-E6D5-3597C881F308}"/>
              </a:ext>
            </a:extLst>
          </p:cNvPr>
          <p:cNvCxnSpPr>
            <a:cxnSpLocks/>
          </p:cNvCxnSpPr>
          <p:nvPr/>
        </p:nvCxnSpPr>
        <p:spPr>
          <a:xfrm flipH="1" flipV="1">
            <a:off x="3219137" y="2998540"/>
            <a:ext cx="150951" cy="2689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83342B-17F6-96B7-9F0C-D699B6283E01}"/>
              </a:ext>
            </a:extLst>
          </p:cNvPr>
          <p:cNvCxnSpPr>
            <a:cxnSpLocks/>
          </p:cNvCxnSpPr>
          <p:nvPr/>
        </p:nvCxnSpPr>
        <p:spPr>
          <a:xfrm flipH="1" flipV="1">
            <a:off x="3370088" y="2702309"/>
            <a:ext cx="300510" cy="21799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416FDAE-DAFF-C424-4168-8794E0A5FDAE}"/>
              </a:ext>
            </a:extLst>
          </p:cNvPr>
          <p:cNvSpPr/>
          <p:nvPr/>
        </p:nvSpPr>
        <p:spPr>
          <a:xfrm>
            <a:off x="2792653" y="3251077"/>
            <a:ext cx="1489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Circumscribed</a:t>
            </a:r>
          </a:p>
          <a:p>
            <a:pPr marL="228600"/>
            <a:r>
              <a:rPr lang="en-US" sz="1200" dirty="0">
                <a:latin typeface="Calibri" panose="020F0502020204030204" pitchFamily="34" charset="0"/>
              </a:rPr>
              <a:t>elliptical intent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24959-7AC2-9867-BBD0-8B1C2B162E28}"/>
              </a:ext>
            </a:extLst>
          </p:cNvPr>
          <p:cNvSpPr/>
          <p:nvPr/>
        </p:nvSpPr>
        <p:spPr>
          <a:xfrm>
            <a:off x="3506066" y="2721439"/>
            <a:ext cx="12166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Inscribed elliptical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8F20A-7CA5-4575-FADF-F44DDC4D99DF}"/>
                  </a:ext>
                </a:extLst>
              </p:cNvPr>
              <p:cNvSpPr txBox="1"/>
              <p:nvPr/>
            </p:nvSpPr>
            <p:spPr>
              <a:xfrm>
                <a:off x="3946626" y="3410973"/>
                <a:ext cx="283347" cy="19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𝑗𝑐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8F20A-7CA5-4575-FADF-F44DDC4D9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26" y="3410973"/>
                <a:ext cx="283347" cy="199542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B41618-E9C0-B738-F87D-ADE0E53317C7}"/>
                  </a:ext>
                </a:extLst>
              </p:cNvPr>
              <p:cNvSpPr txBox="1"/>
              <p:nvPr/>
            </p:nvSpPr>
            <p:spPr>
              <a:xfrm>
                <a:off x="4007603" y="3054325"/>
                <a:ext cx="283347" cy="19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B41618-E9C0-B738-F87D-ADE0E5331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03" y="3054325"/>
                <a:ext cx="283347" cy="199542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C332D6-4BD3-BEB4-4EA1-DAD98B95AB33}"/>
              </a:ext>
            </a:extLst>
          </p:cNvPr>
          <p:cNvCxnSpPr>
            <a:cxnSpLocks/>
          </p:cNvCxnSpPr>
          <p:nvPr/>
        </p:nvCxnSpPr>
        <p:spPr>
          <a:xfrm>
            <a:off x="2999297" y="1787988"/>
            <a:ext cx="67168" cy="421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DF8B91-F9FF-F234-6ACE-76C629B39931}"/>
              </a:ext>
            </a:extLst>
          </p:cNvPr>
          <p:cNvCxnSpPr>
            <a:cxnSpLocks/>
          </p:cNvCxnSpPr>
          <p:nvPr/>
        </p:nvCxnSpPr>
        <p:spPr>
          <a:xfrm>
            <a:off x="2023150" y="1824114"/>
            <a:ext cx="249446" cy="1843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0888F85-44D4-54F5-0CB1-51BA32F55577}"/>
              </a:ext>
            </a:extLst>
          </p:cNvPr>
          <p:cNvSpPr/>
          <p:nvPr/>
        </p:nvSpPr>
        <p:spPr>
          <a:xfrm>
            <a:off x="992045" y="1399249"/>
            <a:ext cx="1489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Circumscribed</a:t>
            </a:r>
          </a:p>
          <a:p>
            <a:pPr marL="228600"/>
            <a:r>
              <a:rPr lang="en-US" sz="1200" dirty="0">
                <a:latin typeface="Calibri" panose="020F0502020204030204" pitchFamily="34" charset="0"/>
              </a:rPr>
              <a:t>elliptical intent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B5972C-893D-81C8-88AF-505F5B201BC2}"/>
              </a:ext>
            </a:extLst>
          </p:cNvPr>
          <p:cNvSpPr/>
          <p:nvPr/>
        </p:nvSpPr>
        <p:spPr>
          <a:xfrm>
            <a:off x="2435919" y="1262171"/>
            <a:ext cx="11891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Inscribed elliptical intent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006FA4-5FD0-D8EE-1F29-7DEEAEE1A86E}"/>
                  </a:ext>
                </a:extLst>
              </p:cNvPr>
              <p:cNvSpPr txBox="1"/>
              <p:nvPr/>
            </p:nvSpPr>
            <p:spPr>
              <a:xfrm>
                <a:off x="1484542" y="1723988"/>
                <a:ext cx="28334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006FA4-5FD0-D8EE-1F29-7DEEAEE1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42" y="1723988"/>
                <a:ext cx="283347" cy="184666"/>
              </a:xfrm>
              <a:prstGeom prst="rect">
                <a:avLst/>
              </a:prstGeom>
              <a:blipFill>
                <a:blip r:embed="rId9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1A557E-ED6F-C508-FF37-A4280A7878A5}"/>
                  </a:ext>
                </a:extLst>
              </p:cNvPr>
              <p:cNvSpPr txBox="1"/>
              <p:nvPr/>
            </p:nvSpPr>
            <p:spPr>
              <a:xfrm>
                <a:off x="2952149" y="1582487"/>
                <a:ext cx="28334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1A557E-ED6F-C508-FF37-A4280A787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49" y="1582487"/>
                <a:ext cx="283347" cy="184666"/>
              </a:xfrm>
              <a:prstGeom prst="rect">
                <a:avLst/>
              </a:prstGeom>
              <a:blipFill>
                <a:blip r:embed="rId10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3306AA64-EB2D-98BE-8E3F-9236796705E5}"/>
              </a:ext>
            </a:extLst>
          </p:cNvPr>
          <p:cNvSpPr/>
          <p:nvPr/>
        </p:nvSpPr>
        <p:spPr>
          <a:xfrm>
            <a:off x="4954742" y="2800084"/>
            <a:ext cx="139665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Lower bound of the collision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36ABD4-AD29-A2D9-0139-0904C7BBE3C5}"/>
                  </a:ext>
                </a:extLst>
              </p:cNvPr>
              <p:cNvSpPr txBox="1"/>
              <p:nvPr/>
            </p:nvSpPr>
            <p:spPr>
              <a:xfrm>
                <a:off x="5575268" y="3143213"/>
                <a:ext cx="28334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𝑙𝑏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36ABD4-AD29-A2D9-0139-0904C7BB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68" y="3143213"/>
                <a:ext cx="283347" cy="184666"/>
              </a:xfrm>
              <a:prstGeom prst="rect">
                <a:avLst/>
              </a:prstGeom>
              <a:blipFill>
                <a:blip r:embed="rId11"/>
                <a:stretch>
                  <a:fillRect l="-26087" r="-3478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8473A98-9C94-002C-F55F-474926BE9634}"/>
              </a:ext>
            </a:extLst>
          </p:cNvPr>
          <p:cNvSpPr txBox="1"/>
          <p:nvPr/>
        </p:nvSpPr>
        <p:spPr>
          <a:xfrm>
            <a:off x="7009262" y="2207297"/>
            <a:ext cx="14382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UA-UA collision risk</a:t>
            </a:r>
          </a:p>
          <a:p>
            <a:pPr algn="ctr"/>
            <a:endParaRPr lang="en-US" sz="1000" dirty="0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FBDCEBFF-3FE5-0439-8E5F-C38085DE0283}"/>
              </a:ext>
            </a:extLst>
          </p:cNvPr>
          <p:cNvSpPr/>
          <p:nvPr/>
        </p:nvSpPr>
        <p:spPr>
          <a:xfrm>
            <a:off x="6466232" y="2464172"/>
            <a:ext cx="344558" cy="1719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934275-EAB2-5673-B00F-E0E0B0A4CEBD}"/>
              </a:ext>
            </a:extLst>
          </p:cNvPr>
          <p:cNvSpPr/>
          <p:nvPr/>
        </p:nvSpPr>
        <p:spPr>
          <a:xfrm>
            <a:off x="5143500" y="2790071"/>
            <a:ext cx="1085866" cy="594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CE2826-D04B-6103-6A09-1962C2483B60}"/>
              </a:ext>
            </a:extLst>
          </p:cNvPr>
          <p:cNvSpPr/>
          <p:nvPr/>
        </p:nvSpPr>
        <p:spPr>
          <a:xfrm>
            <a:off x="4936637" y="1922078"/>
            <a:ext cx="139665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/>
            <a:r>
              <a:rPr lang="en-US" sz="1200" dirty="0">
                <a:latin typeface="Calibri" panose="020F0502020204030204" pitchFamily="34" charset="0"/>
              </a:rPr>
              <a:t>Upper bound of the collision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F4A652-0463-85BC-27F5-F4CDBF436FC4}"/>
                  </a:ext>
                </a:extLst>
              </p:cNvPr>
              <p:cNvSpPr txBox="1"/>
              <p:nvPr/>
            </p:nvSpPr>
            <p:spPr>
              <a:xfrm>
                <a:off x="5557163" y="2265207"/>
                <a:ext cx="283347" cy="198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F4A652-0463-85BC-27F5-F4CDBF43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63" y="2265207"/>
                <a:ext cx="283347" cy="198965"/>
              </a:xfrm>
              <a:prstGeom prst="rect">
                <a:avLst/>
              </a:prstGeom>
              <a:blipFill>
                <a:blip r:embed="rId12"/>
                <a:stretch>
                  <a:fillRect l="-21739" r="-4782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BE9E480F-8E6E-47DD-956D-14A7CD4B8275}"/>
              </a:ext>
            </a:extLst>
          </p:cNvPr>
          <p:cNvSpPr/>
          <p:nvPr/>
        </p:nvSpPr>
        <p:spPr>
          <a:xfrm>
            <a:off x="5125395" y="1912065"/>
            <a:ext cx="1085866" cy="594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5A7B57F4-F631-AED7-4494-BFE02EBA08D5}"/>
              </a:ext>
            </a:extLst>
          </p:cNvPr>
          <p:cNvSpPr/>
          <p:nvPr/>
        </p:nvSpPr>
        <p:spPr>
          <a:xfrm rot="20358793">
            <a:off x="4393783" y="2239367"/>
            <a:ext cx="622064" cy="1719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BCD15F69-D0E9-5CE2-888D-1A64E93F74C3}"/>
              </a:ext>
            </a:extLst>
          </p:cNvPr>
          <p:cNvSpPr/>
          <p:nvPr/>
        </p:nvSpPr>
        <p:spPr>
          <a:xfrm rot="1580198">
            <a:off x="4409917" y="2790369"/>
            <a:ext cx="622064" cy="1719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3D83CF8-EA5D-84FF-F0C4-BA14E144882D}"/>
                  </a:ext>
                </a:extLst>
              </p:cNvPr>
              <p:cNvSpPr txBox="1"/>
              <p:nvPr/>
            </p:nvSpPr>
            <p:spPr>
              <a:xfrm>
                <a:off x="7325444" y="2401742"/>
                <a:ext cx="283347" cy="198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𝑙𝑏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3D83CF8-EA5D-84FF-F0C4-BA14E1448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444" y="2401742"/>
                <a:ext cx="283347" cy="198965"/>
              </a:xfrm>
              <a:prstGeom prst="rect">
                <a:avLst/>
              </a:prstGeom>
              <a:blipFill>
                <a:blip r:embed="rId13"/>
                <a:stretch>
                  <a:fillRect l="-20833" r="-1458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2B800A6D-37B4-5F95-0DC1-BEDAFC48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/>
              <a:t>Volume-base Collision Risk Model: Collision Risk between Rectangular Cuboids</a:t>
            </a:r>
          </a:p>
        </p:txBody>
      </p:sp>
    </p:spTree>
    <p:extLst>
      <p:ext uri="{BB962C8B-B14F-4D97-AF65-F5344CB8AC3E}">
        <p14:creationId xmlns:p14="http://schemas.microsoft.com/office/powerpoint/2010/main" val="242184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B800A6D-37B4-5F95-0DC1-BEDAFC48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/>
              <a:t>Volume-base Collision Risk Model: 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ED983A-C8BC-3E84-3699-FC52E066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54" y="840921"/>
            <a:ext cx="4805509" cy="39841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BEDD-E847-919B-F8D3-AEFCB0A4C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852" y="1073603"/>
            <a:ext cx="2218709" cy="29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Outline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430801" y="852682"/>
            <a:ext cx="63361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 of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ASTM USS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of Compliance for Strategic Coordination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Baseline ASTM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Volume-based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Flow Diagram: test harness and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>
            <a:extLst>
              <a:ext uri="{FF2B5EF4-FFF2-40B4-BE49-F238E27FC236}">
                <a16:creationId xmlns:a16="http://schemas.microsoft.com/office/drawing/2014/main" id="{F313279B-4254-0078-64B4-FE611AC674F2}"/>
              </a:ext>
            </a:extLst>
          </p:cNvPr>
          <p:cNvSpPr txBox="1"/>
          <p:nvPr/>
        </p:nvSpPr>
        <p:spPr>
          <a:xfrm>
            <a:off x="63524" y="829524"/>
            <a:ext cx="9429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ASTM requirement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D37DF22-D5C8-5245-9D80-7278ABB6A716}"/>
              </a:ext>
            </a:extLst>
          </p:cNvPr>
          <p:cNvSpPr/>
          <p:nvPr/>
        </p:nvSpPr>
        <p:spPr>
          <a:xfrm>
            <a:off x="5589438" y="1638340"/>
            <a:ext cx="2635624" cy="2742213"/>
          </a:xfrm>
          <a:custGeom>
            <a:avLst/>
            <a:gdLst>
              <a:gd name="connsiteX0" fmla="*/ 2635624 w 2635624"/>
              <a:gd name="connsiteY0" fmla="*/ 0 h 2757870"/>
              <a:gd name="connsiteX1" fmla="*/ 4890 w 2635624"/>
              <a:gd name="connsiteY1" fmla="*/ 4890 h 2757870"/>
              <a:gd name="connsiteX2" fmla="*/ 0 w 2635624"/>
              <a:gd name="connsiteY2" fmla="*/ 2757870 h 2757870"/>
              <a:gd name="connsiteX3" fmla="*/ 1530520 w 2635624"/>
              <a:gd name="connsiteY3" fmla="*/ 2757870 h 2757870"/>
              <a:gd name="connsiteX4" fmla="*/ 1525630 w 2635624"/>
              <a:gd name="connsiteY4" fmla="*/ 1198011 h 2757870"/>
              <a:gd name="connsiteX5" fmla="*/ 2635624 w 2635624"/>
              <a:gd name="connsiteY5" fmla="*/ 1207791 h 2757870"/>
              <a:gd name="connsiteX6" fmla="*/ 2635624 w 2635624"/>
              <a:gd name="connsiteY6" fmla="*/ 0 h 27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624" h="2757870">
                <a:moveTo>
                  <a:pt x="2635624" y="0"/>
                </a:moveTo>
                <a:lnTo>
                  <a:pt x="4890" y="4890"/>
                </a:lnTo>
                <a:lnTo>
                  <a:pt x="0" y="2757870"/>
                </a:lnTo>
                <a:lnTo>
                  <a:pt x="1530520" y="2757870"/>
                </a:lnTo>
                <a:lnTo>
                  <a:pt x="1525630" y="1198011"/>
                </a:lnTo>
                <a:lnTo>
                  <a:pt x="2635624" y="1207791"/>
                </a:lnTo>
                <a:lnTo>
                  <a:pt x="2635624" y="0"/>
                </a:lnTo>
                <a:close/>
              </a:path>
            </a:pathLst>
          </a:custGeom>
          <a:solidFill>
            <a:srgbClr val="0070C0">
              <a:alpha val="23976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/>
              <a:t>Flow Diagram: MOC for the Strategic Coordination Services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A8B81E-95B0-DCC3-F662-C478D6F65FBD}"/>
              </a:ext>
            </a:extLst>
          </p:cNvPr>
          <p:cNvSpPr/>
          <p:nvPr/>
        </p:nvSpPr>
        <p:spPr>
          <a:xfrm>
            <a:off x="857431" y="1359284"/>
            <a:ext cx="1443593" cy="558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[OPIN0010]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OiMinConformance = 95%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8EF5F2-2113-D8B0-1EF9-9F5F713B200A}"/>
              </a:ext>
            </a:extLst>
          </p:cNvPr>
          <p:cNvSpPr/>
          <p:nvPr/>
        </p:nvSpPr>
        <p:spPr>
          <a:xfrm>
            <a:off x="859570" y="2021384"/>
            <a:ext cx="1442002" cy="558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[OPINxxxx]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Type = Normal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8CE7AD5-58CE-C878-0F91-2A0D1BBB8EDD}"/>
              </a:ext>
            </a:extLst>
          </p:cNvPr>
          <p:cNvSpPr/>
          <p:nvPr/>
        </p:nvSpPr>
        <p:spPr>
          <a:xfrm>
            <a:off x="2857866" y="1542923"/>
            <a:ext cx="1060174" cy="87655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Volume-based Collision Risk Model 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B2880A5D-07EB-AB06-C767-A2EEEDD8073F}"/>
              </a:ext>
            </a:extLst>
          </p:cNvPr>
          <p:cNvSpPr/>
          <p:nvPr/>
        </p:nvSpPr>
        <p:spPr>
          <a:xfrm>
            <a:off x="2935356" y="839717"/>
            <a:ext cx="1040296" cy="344557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Test case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9A3F87-55C3-AE40-3F80-C7B3E2BF9EAB}"/>
              </a:ext>
            </a:extLst>
          </p:cNvPr>
          <p:cNvSpPr txBox="1"/>
          <p:nvPr/>
        </p:nvSpPr>
        <p:spPr>
          <a:xfrm>
            <a:off x="4273586" y="1673376"/>
            <a:ext cx="66410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UA-UA collision risk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40034F8-3B4D-8E5D-9982-E52FFAF01586}"/>
              </a:ext>
            </a:extLst>
          </p:cNvPr>
          <p:cNvSpPr/>
          <p:nvPr/>
        </p:nvSpPr>
        <p:spPr>
          <a:xfrm>
            <a:off x="5826906" y="1879095"/>
            <a:ext cx="1060174" cy="81460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Volume-based Collision Risk Model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C374034-CE96-AE44-963E-DE1C6DECF34A}"/>
              </a:ext>
            </a:extLst>
          </p:cNvPr>
          <p:cNvSpPr/>
          <p:nvPr/>
        </p:nvSpPr>
        <p:spPr>
          <a:xfrm>
            <a:off x="5662542" y="814536"/>
            <a:ext cx="1404984" cy="66952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Strategic Conflict Detection Service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(target)</a:t>
            </a:r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100C5DC8-97AA-4AA1-93DB-E913A382490F}"/>
              </a:ext>
            </a:extLst>
          </p:cNvPr>
          <p:cNvSpPr/>
          <p:nvPr/>
        </p:nvSpPr>
        <p:spPr>
          <a:xfrm>
            <a:off x="6240608" y="1478981"/>
            <a:ext cx="249382" cy="40011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212830-1DC5-D553-D37F-2E249F85A258}"/>
              </a:ext>
            </a:extLst>
          </p:cNvPr>
          <p:cNvSpPr txBox="1"/>
          <p:nvPr/>
        </p:nvSpPr>
        <p:spPr>
          <a:xfrm>
            <a:off x="5787306" y="3056324"/>
            <a:ext cx="11342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UA-UA collision risks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DE3136B6-BF49-4831-ECB0-380108E563A0}"/>
              </a:ext>
            </a:extLst>
          </p:cNvPr>
          <p:cNvSpPr/>
          <p:nvPr/>
        </p:nvSpPr>
        <p:spPr>
          <a:xfrm rot="5400000">
            <a:off x="6179952" y="2764378"/>
            <a:ext cx="348918" cy="2276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88BC090F-311A-DF75-DB10-4A279E18047E}"/>
              </a:ext>
            </a:extLst>
          </p:cNvPr>
          <p:cNvSpPr/>
          <p:nvPr/>
        </p:nvSpPr>
        <p:spPr>
          <a:xfrm>
            <a:off x="5756615" y="3795003"/>
            <a:ext cx="1216841" cy="46166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&lt; TLS?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2D87DAF8-441B-7DCF-D12F-999D15322E16}"/>
              </a:ext>
            </a:extLst>
          </p:cNvPr>
          <p:cNvSpPr/>
          <p:nvPr/>
        </p:nvSpPr>
        <p:spPr>
          <a:xfrm rot="5400000">
            <a:off x="6230237" y="3548722"/>
            <a:ext cx="269598" cy="2276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C7984E30-79FE-ACA7-F754-A890093F7DA4}"/>
              </a:ext>
            </a:extLst>
          </p:cNvPr>
          <p:cNvSpPr/>
          <p:nvPr/>
        </p:nvSpPr>
        <p:spPr>
          <a:xfrm rot="5400000">
            <a:off x="6211215" y="4325060"/>
            <a:ext cx="307639" cy="1708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973D1D66-D3E6-B90E-B105-C2E9FE69F1F5}"/>
              </a:ext>
            </a:extLst>
          </p:cNvPr>
          <p:cNvSpPr/>
          <p:nvPr/>
        </p:nvSpPr>
        <p:spPr>
          <a:xfrm>
            <a:off x="6977151" y="3992137"/>
            <a:ext cx="312493" cy="17249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62E7D0-B8E1-BA7A-1056-920BC69F747B}"/>
              </a:ext>
            </a:extLst>
          </p:cNvPr>
          <p:cNvSpPr txBox="1"/>
          <p:nvPr/>
        </p:nvSpPr>
        <p:spPr>
          <a:xfrm>
            <a:off x="7267138" y="3942643"/>
            <a:ext cx="60150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Fail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DCDCF3-4340-66DF-6ABA-4434BE522E56}"/>
              </a:ext>
            </a:extLst>
          </p:cNvPr>
          <p:cNvSpPr txBox="1"/>
          <p:nvPr/>
        </p:nvSpPr>
        <p:spPr>
          <a:xfrm>
            <a:off x="6103191" y="4588900"/>
            <a:ext cx="51416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Pass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5F7CC73C-BB40-BE7D-1265-E0EAEDB3C721}"/>
              </a:ext>
            </a:extLst>
          </p:cNvPr>
          <p:cNvSpPr/>
          <p:nvPr/>
        </p:nvSpPr>
        <p:spPr>
          <a:xfrm rot="5400000">
            <a:off x="3215673" y="1277643"/>
            <a:ext cx="344558" cy="1719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48DF147E-D610-3B9F-7482-3374B74AC60E}"/>
              </a:ext>
            </a:extLst>
          </p:cNvPr>
          <p:cNvSpPr/>
          <p:nvPr/>
        </p:nvSpPr>
        <p:spPr>
          <a:xfrm>
            <a:off x="3920614" y="1851217"/>
            <a:ext cx="344558" cy="17191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6611F1A0-7F71-6921-D388-61E74F202BBC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>
            <a:off x="2301024" y="1638341"/>
            <a:ext cx="556842" cy="34285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4B6C3040-80C2-2DE4-8034-CE6E691334E2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 flipV="1">
            <a:off x="2301572" y="1981200"/>
            <a:ext cx="556294" cy="31924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A3238E9-06A2-4F1F-C90E-CBCFA1191931}"/>
              </a:ext>
            </a:extLst>
          </p:cNvPr>
          <p:cNvSpPr/>
          <p:nvPr/>
        </p:nvSpPr>
        <p:spPr>
          <a:xfrm>
            <a:off x="3600854" y="3429597"/>
            <a:ext cx="1212547" cy="66115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CF52C9-C15E-E94D-FDAF-864D08B99874}"/>
              </a:ext>
            </a:extLst>
          </p:cNvPr>
          <p:cNvSpPr txBox="1"/>
          <p:nvPr/>
        </p:nvSpPr>
        <p:spPr>
          <a:xfrm>
            <a:off x="3600855" y="3370843"/>
            <a:ext cx="124408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Operational/testing data</a:t>
            </a:r>
            <a:endParaRPr lang="en-US" sz="1400" i="1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6972C2-7FBF-8936-B9EF-2ED00689E236}"/>
              </a:ext>
            </a:extLst>
          </p:cNvPr>
          <p:cNvGrpSpPr/>
          <p:nvPr/>
        </p:nvGrpSpPr>
        <p:grpSpPr>
          <a:xfrm>
            <a:off x="2226360" y="3521933"/>
            <a:ext cx="988990" cy="505689"/>
            <a:chOff x="6741619" y="777182"/>
            <a:chExt cx="977772" cy="378658"/>
          </a:xfrm>
        </p:grpSpPr>
        <p:sp>
          <p:nvSpPr>
            <p:cNvPr id="81" name="Can 80">
              <a:extLst>
                <a:ext uri="{FF2B5EF4-FFF2-40B4-BE49-F238E27FC236}">
                  <a16:creationId xmlns:a16="http://schemas.microsoft.com/office/drawing/2014/main" id="{85B8E4A6-A13B-3E14-8E35-2520A7D4C51D}"/>
                </a:ext>
              </a:extLst>
            </p:cNvPr>
            <p:cNvSpPr/>
            <p:nvPr/>
          </p:nvSpPr>
          <p:spPr>
            <a:xfrm>
              <a:off x="6741619" y="777182"/>
              <a:ext cx="977772" cy="378658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A42CA94-ED13-CBB0-5C88-0EA6C2E4E81A}"/>
                </a:ext>
              </a:extLst>
            </p:cNvPr>
            <p:cNvSpPr txBox="1"/>
            <p:nvPr/>
          </p:nvSpPr>
          <p:spPr>
            <a:xfrm>
              <a:off x="6767976" y="852753"/>
              <a:ext cx="951414" cy="2700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Conformance Data</a:t>
              </a:r>
            </a:p>
          </p:txBody>
        </p:sp>
      </p:grp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7A5BB1B-7DBC-870A-E5C0-BE90DD13CECA}"/>
              </a:ext>
            </a:extLst>
          </p:cNvPr>
          <p:cNvSpPr/>
          <p:nvPr/>
        </p:nvSpPr>
        <p:spPr>
          <a:xfrm rot="10800000">
            <a:off x="3222286" y="3688819"/>
            <a:ext cx="363752" cy="1719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Bent Arrow 87">
            <a:extLst>
              <a:ext uri="{FF2B5EF4-FFF2-40B4-BE49-F238E27FC236}">
                <a16:creationId xmlns:a16="http://schemas.microsoft.com/office/drawing/2014/main" id="{9CF12B92-2E57-D421-B0D8-35CC7F3CE68C}"/>
              </a:ext>
            </a:extLst>
          </p:cNvPr>
          <p:cNvSpPr/>
          <p:nvPr/>
        </p:nvSpPr>
        <p:spPr>
          <a:xfrm rot="16200000">
            <a:off x="1323317" y="2957688"/>
            <a:ext cx="1100938" cy="705149"/>
          </a:xfrm>
          <a:prstGeom prst="bentArrow">
            <a:avLst>
              <a:gd name="adj1" fmla="val 9792"/>
              <a:gd name="adj2" fmla="val 11730"/>
              <a:gd name="adj3" fmla="val 17166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56EDD7-490A-EB38-4A41-6356ED0DD0B2}"/>
              </a:ext>
            </a:extLst>
          </p:cNvPr>
          <p:cNvSpPr/>
          <p:nvPr/>
        </p:nvSpPr>
        <p:spPr>
          <a:xfrm>
            <a:off x="728586" y="1191319"/>
            <a:ext cx="1721224" cy="155677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BD9A58FD-2FA0-0567-5310-CF9FFB5E8482}"/>
              </a:ext>
            </a:extLst>
          </p:cNvPr>
          <p:cNvSpPr/>
          <p:nvPr/>
        </p:nvSpPr>
        <p:spPr>
          <a:xfrm>
            <a:off x="4016259" y="2347773"/>
            <a:ext cx="1775544" cy="369925"/>
          </a:xfrm>
          <a:custGeom>
            <a:avLst/>
            <a:gdLst>
              <a:gd name="connsiteX0" fmla="*/ 0 w 2591615"/>
              <a:gd name="connsiteY0" fmla="*/ 0 h 305361"/>
              <a:gd name="connsiteX1" fmla="*/ 1002417 w 2591615"/>
              <a:gd name="connsiteY1" fmla="*/ 303170 h 305361"/>
              <a:gd name="connsiteX2" fmla="*/ 2591615 w 2591615"/>
              <a:gd name="connsiteY2" fmla="*/ 112466 h 30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1615" h="305361">
                <a:moveTo>
                  <a:pt x="0" y="0"/>
                </a:moveTo>
                <a:cubicBezTo>
                  <a:pt x="285240" y="142213"/>
                  <a:pt x="570481" y="284426"/>
                  <a:pt x="1002417" y="303170"/>
                </a:cubicBezTo>
                <a:cubicBezTo>
                  <a:pt x="1434353" y="321914"/>
                  <a:pt x="2012984" y="217190"/>
                  <a:pt x="2591615" y="112466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86925AB-2620-FA32-CC73-B2EEE9448BB9}"/>
              </a:ext>
            </a:extLst>
          </p:cNvPr>
          <p:cNvSpPr txBox="1"/>
          <p:nvPr/>
        </p:nvSpPr>
        <p:spPr>
          <a:xfrm>
            <a:off x="1117702" y="1067580"/>
            <a:ext cx="94299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Assumptions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E52D4C5-56E3-38D3-B64A-6ECF2F4BBE88}"/>
              </a:ext>
            </a:extLst>
          </p:cNvPr>
          <p:cNvCxnSpPr>
            <a:cxnSpLocks/>
            <a:stCxn id="111" idx="2"/>
          </p:cNvCxnSpPr>
          <p:nvPr/>
        </p:nvCxnSpPr>
        <p:spPr>
          <a:xfrm>
            <a:off x="535020" y="1229634"/>
            <a:ext cx="274314" cy="297559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791A687-8B18-BA4F-112D-EB149B32736D}"/>
              </a:ext>
            </a:extLst>
          </p:cNvPr>
          <p:cNvSpPr txBox="1"/>
          <p:nvPr/>
        </p:nvSpPr>
        <p:spPr>
          <a:xfrm>
            <a:off x="-12009" y="2842366"/>
            <a:ext cx="9429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OPIN  requirement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68A6B29-F514-DAE3-9DDC-C7D1A7CD6A3D}"/>
              </a:ext>
            </a:extLst>
          </p:cNvPr>
          <p:cNvCxnSpPr>
            <a:cxnSpLocks/>
            <a:stCxn id="114" idx="0"/>
          </p:cNvCxnSpPr>
          <p:nvPr/>
        </p:nvCxnSpPr>
        <p:spPr>
          <a:xfrm flipV="1">
            <a:off x="459487" y="2564769"/>
            <a:ext cx="349847" cy="27759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EF78E61-ABAB-0D2A-B130-0977AF290BE9}"/>
              </a:ext>
            </a:extLst>
          </p:cNvPr>
          <p:cNvSpPr txBox="1"/>
          <p:nvPr/>
        </p:nvSpPr>
        <p:spPr>
          <a:xfrm>
            <a:off x="4568930" y="4176865"/>
            <a:ext cx="9429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SCD requirement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2F06037-108A-081E-653F-F3F4834E7AA3}"/>
              </a:ext>
            </a:extLst>
          </p:cNvPr>
          <p:cNvCxnSpPr>
            <a:cxnSpLocks/>
          </p:cNvCxnSpPr>
          <p:nvPr/>
        </p:nvCxnSpPr>
        <p:spPr>
          <a:xfrm flipV="1">
            <a:off x="5359179" y="4090752"/>
            <a:ext cx="397436" cy="16591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00C245A-1E55-D3E8-7C58-299649D1FC09}"/>
              </a:ext>
            </a:extLst>
          </p:cNvPr>
          <p:cNvSpPr txBox="1"/>
          <p:nvPr/>
        </p:nvSpPr>
        <p:spPr>
          <a:xfrm>
            <a:off x="4285943" y="2788274"/>
            <a:ext cx="130349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OIs are required not to conflict with each other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B06336C-024D-43F5-BFF8-32CA39BDEC6C}"/>
              </a:ext>
            </a:extLst>
          </p:cNvPr>
          <p:cNvSpPr/>
          <p:nvPr/>
        </p:nvSpPr>
        <p:spPr>
          <a:xfrm>
            <a:off x="7293339" y="3955275"/>
            <a:ext cx="550984" cy="246221"/>
          </a:xfrm>
          <a:prstGeom prst="ellipse">
            <a:avLst/>
          </a:prstGeom>
          <a:solidFill>
            <a:srgbClr val="FF0000">
              <a:alpha val="31464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FDE1D188-08D3-6DBE-3A91-660D6515ABAA}"/>
              </a:ext>
            </a:extLst>
          </p:cNvPr>
          <p:cNvSpPr/>
          <p:nvPr/>
        </p:nvSpPr>
        <p:spPr>
          <a:xfrm>
            <a:off x="6078918" y="4584949"/>
            <a:ext cx="550984" cy="246221"/>
          </a:xfrm>
          <a:prstGeom prst="ellipse">
            <a:avLst/>
          </a:prstGeom>
          <a:solidFill>
            <a:srgbClr val="00B050">
              <a:alpha val="31464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nt Arrow 1">
            <a:extLst>
              <a:ext uri="{FF2B5EF4-FFF2-40B4-BE49-F238E27FC236}">
                <a16:creationId xmlns:a16="http://schemas.microsoft.com/office/drawing/2014/main" id="{4B3861A7-C290-4D8E-0296-A56113B05F77}"/>
              </a:ext>
            </a:extLst>
          </p:cNvPr>
          <p:cNvSpPr/>
          <p:nvPr/>
        </p:nvSpPr>
        <p:spPr>
          <a:xfrm flipH="1">
            <a:off x="7068371" y="978864"/>
            <a:ext cx="636020" cy="975884"/>
          </a:xfrm>
          <a:prstGeom prst="bentArrow">
            <a:avLst>
              <a:gd name="adj1" fmla="val 18650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E4F6C2-AAA6-8A85-28A7-CF743AA9D1A8}"/>
              </a:ext>
            </a:extLst>
          </p:cNvPr>
          <p:cNvGrpSpPr/>
          <p:nvPr/>
        </p:nvGrpSpPr>
        <p:grpSpPr>
          <a:xfrm>
            <a:off x="7185092" y="1954748"/>
            <a:ext cx="905756" cy="573626"/>
            <a:chOff x="6741619" y="777182"/>
            <a:chExt cx="977772" cy="387184"/>
          </a:xfrm>
        </p:grpSpPr>
        <p:sp>
          <p:nvSpPr>
            <p:cNvPr id="39" name="Can 38">
              <a:extLst>
                <a:ext uri="{FF2B5EF4-FFF2-40B4-BE49-F238E27FC236}">
                  <a16:creationId xmlns:a16="http://schemas.microsoft.com/office/drawing/2014/main" id="{B719DEAB-2269-0109-20A4-4B4D3ECBB258}"/>
                </a:ext>
              </a:extLst>
            </p:cNvPr>
            <p:cNvSpPr/>
            <p:nvPr/>
          </p:nvSpPr>
          <p:spPr>
            <a:xfrm>
              <a:off x="6741619" y="777182"/>
              <a:ext cx="977772" cy="378658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D621E3-5153-5182-095B-BEC1F936CBA2}"/>
                </a:ext>
              </a:extLst>
            </p:cNvPr>
            <p:cNvSpPr txBox="1"/>
            <p:nvPr/>
          </p:nvSpPr>
          <p:spPr>
            <a:xfrm>
              <a:off x="6767976" y="852753"/>
              <a:ext cx="951414" cy="31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Test 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9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64" grpId="0" animBg="1"/>
      <p:bldP spid="35" grpId="0" animBg="1"/>
      <p:bldP spid="47" grpId="0" animBg="1"/>
      <p:bldP spid="48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78" grpId="0" animBg="1"/>
      <p:bldP spid="79" grpId="0"/>
      <p:bldP spid="83" grpId="0" animBg="1"/>
      <p:bldP spid="88" grpId="0" animBg="1"/>
      <p:bldP spid="108" grpId="0" animBg="1"/>
      <p:bldP spid="114" grpId="0" animBg="1"/>
      <p:bldP spid="118" grpId="0"/>
      <p:bldP spid="130" grpId="0"/>
      <p:bldP spid="131" grpId="0" animBg="1"/>
      <p:bldP spid="1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Outline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430801" y="852682"/>
            <a:ext cx="63361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 of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ASTM USS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of Compliance for Strategic Coordination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Baseline ASTM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Volume-based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Flow Diagram: test harness and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2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Impact of Different SC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25FC9-BDB7-2E3C-A9C6-512629970EAA}"/>
              </a:ext>
            </a:extLst>
          </p:cNvPr>
          <p:cNvSpPr/>
          <p:nvPr/>
        </p:nvSpPr>
        <p:spPr>
          <a:xfrm rot="16200000">
            <a:off x="2208361" y="2723271"/>
            <a:ext cx="1206622" cy="3353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683ED-C22D-C288-CA1C-05B502797ED1}"/>
              </a:ext>
            </a:extLst>
          </p:cNvPr>
          <p:cNvSpPr/>
          <p:nvPr/>
        </p:nvSpPr>
        <p:spPr>
          <a:xfrm rot="18916958">
            <a:off x="1684167" y="2029557"/>
            <a:ext cx="1651616" cy="327791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8C032-F561-C578-7F53-4B03692A0809}"/>
              </a:ext>
            </a:extLst>
          </p:cNvPr>
          <p:cNvSpPr/>
          <p:nvPr/>
        </p:nvSpPr>
        <p:spPr>
          <a:xfrm rot="18916958">
            <a:off x="5193834" y="1739225"/>
            <a:ext cx="1651616" cy="327791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885C20-7958-66DA-F566-1CF44B34D5F8}"/>
              </a:ext>
            </a:extLst>
          </p:cNvPr>
          <p:cNvCxnSpPr>
            <a:cxnSpLocks/>
          </p:cNvCxnSpPr>
          <p:nvPr/>
        </p:nvCxnSpPr>
        <p:spPr>
          <a:xfrm>
            <a:off x="6108480" y="2067370"/>
            <a:ext cx="183375" cy="187762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D779721-B591-8153-8DBB-377617F80B44}"/>
              </a:ext>
            </a:extLst>
          </p:cNvPr>
          <p:cNvSpPr/>
          <p:nvPr/>
        </p:nvSpPr>
        <p:spPr>
          <a:xfrm>
            <a:off x="1553636" y="3591803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without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3.2x10</a:t>
            </a:r>
            <a:r>
              <a:rPr lang="en-US" sz="1400" baseline="30000" dirty="0">
                <a:latin typeface="Calibri" panose="020F0502020204030204" pitchFamily="34" charset="0"/>
              </a:rPr>
              <a:t>-6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10202-714A-D736-7015-3DACBBAE1E18}"/>
              </a:ext>
            </a:extLst>
          </p:cNvPr>
          <p:cNvSpPr/>
          <p:nvPr/>
        </p:nvSpPr>
        <p:spPr>
          <a:xfrm>
            <a:off x="5317516" y="3556235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7.5x10</a:t>
            </a:r>
            <a:r>
              <a:rPr lang="en-US" sz="1400" baseline="30000" dirty="0">
                <a:latin typeface="Calibri" panose="020F0502020204030204" pitchFamily="34" charset="0"/>
              </a:rPr>
              <a:t>-7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D6EE4-857D-9889-15A7-79FE3E18F450}"/>
              </a:ext>
            </a:extLst>
          </p:cNvPr>
          <p:cNvSpPr/>
          <p:nvPr/>
        </p:nvSpPr>
        <p:spPr>
          <a:xfrm rot="2598821">
            <a:off x="2732437" y="1374732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00E087-6F54-523F-D996-978E1AD61120}"/>
              </a:ext>
            </a:extLst>
          </p:cNvPr>
          <p:cNvSpPr/>
          <p:nvPr/>
        </p:nvSpPr>
        <p:spPr>
          <a:xfrm rot="18754953">
            <a:off x="1889595" y="1984156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4000 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98019-83FB-1441-CE79-2AD3C805649D}"/>
              </a:ext>
            </a:extLst>
          </p:cNvPr>
          <p:cNvSpPr/>
          <p:nvPr/>
        </p:nvSpPr>
        <p:spPr>
          <a:xfrm rot="5400000">
            <a:off x="2722750" y="2632073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3000 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F7F12E-2579-C6AA-CD32-D4EEC53138F6}"/>
              </a:ext>
            </a:extLst>
          </p:cNvPr>
          <p:cNvSpPr/>
          <p:nvPr/>
        </p:nvSpPr>
        <p:spPr>
          <a:xfrm>
            <a:off x="2358254" y="3307866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5C064C-81F2-1A32-81FB-A6706AC06F95}"/>
              </a:ext>
            </a:extLst>
          </p:cNvPr>
          <p:cNvSpPr/>
          <p:nvPr/>
        </p:nvSpPr>
        <p:spPr>
          <a:xfrm rot="2598821">
            <a:off x="5896190" y="1925175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500 ft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1CC1F5-5B2B-669F-DA9E-E0A38161312A}"/>
              </a:ext>
            </a:extLst>
          </p:cNvPr>
          <p:cNvSpPr/>
          <p:nvPr/>
        </p:nvSpPr>
        <p:spPr>
          <a:xfrm>
            <a:off x="2164341" y="1454239"/>
            <a:ext cx="115309" cy="116984"/>
          </a:xfrm>
          <a:prstGeom prst="ellipse">
            <a:avLst/>
          </a:prstGeom>
          <a:solidFill>
            <a:srgbClr val="FF0000">
              <a:alpha val="41148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E8C612-234A-A031-FAE1-D8797807C0C2}"/>
              </a:ext>
            </a:extLst>
          </p:cNvPr>
          <p:cNvSpPr/>
          <p:nvPr/>
        </p:nvSpPr>
        <p:spPr>
          <a:xfrm>
            <a:off x="1652873" y="1092647"/>
            <a:ext cx="10582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Collision zone </a:t>
            </a:r>
          </a:p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R=10 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7F7B8-06C7-307C-D436-3FD768F2376A}"/>
              </a:ext>
            </a:extLst>
          </p:cNvPr>
          <p:cNvSpPr/>
          <p:nvPr/>
        </p:nvSpPr>
        <p:spPr>
          <a:xfrm rot="18914566">
            <a:off x="2058516" y="2215945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60 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093AC5-248C-4035-7FEE-4195BD148BA4}"/>
              </a:ext>
            </a:extLst>
          </p:cNvPr>
          <p:cNvSpPr/>
          <p:nvPr/>
        </p:nvSpPr>
        <p:spPr>
          <a:xfrm rot="16200000">
            <a:off x="5856658" y="2690752"/>
            <a:ext cx="1206622" cy="3353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FA052DC-EBE9-763F-9BEA-7692A3EE3620}"/>
              </a:ext>
            </a:extLst>
          </p:cNvPr>
          <p:cNvSpPr/>
          <p:nvPr/>
        </p:nvSpPr>
        <p:spPr>
          <a:xfrm>
            <a:off x="2564242" y="2079042"/>
            <a:ext cx="335383" cy="334006"/>
          </a:xfrm>
          <a:prstGeom prst="arc">
            <a:avLst>
              <a:gd name="adj1" fmla="val 18239584"/>
              <a:gd name="adj2" fmla="val 1073522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3E1745-A89F-1EC7-4026-66EACEE02F61}"/>
              </a:ext>
            </a:extLst>
          </p:cNvPr>
          <p:cNvSpPr/>
          <p:nvPr/>
        </p:nvSpPr>
        <p:spPr>
          <a:xfrm>
            <a:off x="2566100" y="2070748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45</a:t>
            </a:r>
            <a:r>
              <a:rPr lang="en-US" sz="1000" baseline="30000" dirty="0">
                <a:latin typeface="Calibri" panose="020F0502020204030204" pitchFamily="34" charset="0"/>
              </a:rPr>
              <a:t>o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2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Impact of Layout of Operational Intents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25FC9-BDB7-2E3C-A9C6-512629970EAA}"/>
              </a:ext>
            </a:extLst>
          </p:cNvPr>
          <p:cNvSpPr/>
          <p:nvPr/>
        </p:nvSpPr>
        <p:spPr>
          <a:xfrm rot="16200000">
            <a:off x="1829461" y="1992488"/>
            <a:ext cx="1651617" cy="3353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683ED-C22D-C288-CA1C-05B502797ED1}"/>
              </a:ext>
            </a:extLst>
          </p:cNvPr>
          <p:cNvSpPr/>
          <p:nvPr/>
        </p:nvSpPr>
        <p:spPr>
          <a:xfrm rot="16200000">
            <a:off x="1497873" y="1996284"/>
            <a:ext cx="1651616" cy="327791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BC1A1-9619-AE67-6EB2-5C3602AE101F}"/>
              </a:ext>
            </a:extLst>
          </p:cNvPr>
          <p:cNvSpPr/>
          <p:nvPr/>
        </p:nvSpPr>
        <p:spPr>
          <a:xfrm rot="16200000">
            <a:off x="5427190" y="1848838"/>
            <a:ext cx="1651616" cy="327791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391D77-B715-4554-7F26-030137BFE70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416894" y="2012734"/>
            <a:ext cx="296114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5B7517-483D-7A9A-A406-0B552FFFBA0E}"/>
              </a:ext>
            </a:extLst>
          </p:cNvPr>
          <p:cNvSpPr/>
          <p:nvPr/>
        </p:nvSpPr>
        <p:spPr>
          <a:xfrm>
            <a:off x="1863672" y="1146468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0F918-9BBD-3CD9-74DD-88FF74458036}"/>
              </a:ext>
            </a:extLst>
          </p:cNvPr>
          <p:cNvSpPr/>
          <p:nvPr/>
        </p:nvSpPr>
        <p:spPr>
          <a:xfrm rot="16200000">
            <a:off x="1705010" y="2172083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4000 ft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D4E76-1442-7345-22C9-8D2F5955B09E}"/>
              </a:ext>
            </a:extLst>
          </p:cNvPr>
          <p:cNvSpPr/>
          <p:nvPr/>
        </p:nvSpPr>
        <p:spPr>
          <a:xfrm>
            <a:off x="1066112" y="898551"/>
            <a:ext cx="10582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Collision zone </a:t>
            </a:r>
          </a:p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R=10 ft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08218-5D1C-64E6-C948-E24852E6C275}"/>
              </a:ext>
            </a:extLst>
          </p:cNvPr>
          <p:cNvSpPr/>
          <p:nvPr/>
        </p:nvSpPr>
        <p:spPr>
          <a:xfrm>
            <a:off x="2194158" y="1146468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8062D7-6FA1-599F-F062-A4CFF22B67B0}"/>
              </a:ext>
            </a:extLst>
          </p:cNvPr>
          <p:cNvSpPr/>
          <p:nvPr/>
        </p:nvSpPr>
        <p:spPr>
          <a:xfrm rot="16200000">
            <a:off x="2597192" y="2189300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4000 ft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48D54-B6F7-EF72-A049-FC9C8A79CCC4}"/>
              </a:ext>
            </a:extLst>
          </p:cNvPr>
          <p:cNvSpPr/>
          <p:nvPr/>
        </p:nvSpPr>
        <p:spPr>
          <a:xfrm>
            <a:off x="6106156" y="1836426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F76F87-BF89-C265-1F9A-E1356D49084A}"/>
              </a:ext>
            </a:extLst>
          </p:cNvPr>
          <p:cNvSpPr/>
          <p:nvPr/>
        </p:nvSpPr>
        <p:spPr>
          <a:xfrm>
            <a:off x="1320837" y="3309210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without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2.1x10</a:t>
            </a:r>
            <a:r>
              <a:rPr lang="en-US" sz="1400" baseline="30000" dirty="0">
                <a:latin typeface="Calibri" panose="020F0502020204030204" pitchFamily="34" charset="0"/>
              </a:rPr>
              <a:t>-4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F4259-5946-3FA1-6B7E-F03D9E5D1678}"/>
              </a:ext>
            </a:extLst>
          </p:cNvPr>
          <p:cNvSpPr/>
          <p:nvPr/>
        </p:nvSpPr>
        <p:spPr>
          <a:xfrm>
            <a:off x="5441426" y="3308717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5.7x10</a:t>
            </a:r>
            <a:r>
              <a:rPr lang="en-US" sz="1400" baseline="30000" dirty="0">
                <a:latin typeface="Calibri" panose="020F0502020204030204" pitchFamily="34" charset="0"/>
              </a:rPr>
              <a:t>-8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7CAE5C-37DD-4AEA-0932-FB685147E403}"/>
              </a:ext>
            </a:extLst>
          </p:cNvPr>
          <p:cNvSpPr/>
          <p:nvPr/>
        </p:nvSpPr>
        <p:spPr>
          <a:xfrm rot="16200000">
            <a:off x="6089875" y="1848348"/>
            <a:ext cx="1645005" cy="3353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A984D9-ACB0-8896-CBD9-C27DF4846A44}"/>
              </a:ext>
            </a:extLst>
          </p:cNvPr>
          <p:cNvSpPr/>
          <p:nvPr/>
        </p:nvSpPr>
        <p:spPr>
          <a:xfrm>
            <a:off x="1640775" y="1275878"/>
            <a:ext cx="115309" cy="116984"/>
          </a:xfrm>
          <a:prstGeom prst="ellipse">
            <a:avLst/>
          </a:prstGeom>
          <a:solidFill>
            <a:srgbClr val="FF0000">
              <a:alpha val="41148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980F2-35C9-4DEB-ABB0-E8F31AE7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8E158EB-CB43-E2A3-D374-C51E7D405B63}"/>
              </a:ext>
            </a:extLst>
          </p:cNvPr>
          <p:cNvSpPr/>
          <p:nvPr/>
        </p:nvSpPr>
        <p:spPr>
          <a:xfrm>
            <a:off x="6659734" y="989288"/>
            <a:ext cx="1712488" cy="8820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NMACs per flight hour)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7D470E-2B31-9C7E-F41D-52253033D8D8}"/>
              </a:ext>
            </a:extLst>
          </p:cNvPr>
          <p:cNvSpPr txBox="1"/>
          <p:nvPr/>
        </p:nvSpPr>
        <p:spPr>
          <a:xfrm>
            <a:off x="453229" y="965952"/>
            <a:ext cx="496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How to develop a method of compliance to show that a target UA-to-UA Collision Risk level can be achieved by core UTM services?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C1F296-52FA-2767-5F26-8DC25B62F13B}"/>
              </a:ext>
            </a:extLst>
          </p:cNvPr>
          <p:cNvCxnSpPr>
            <a:cxnSpLocks/>
          </p:cNvCxnSpPr>
          <p:nvPr/>
        </p:nvCxnSpPr>
        <p:spPr>
          <a:xfrm>
            <a:off x="3466768" y="3077155"/>
            <a:ext cx="9303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ABF19F-F133-C5F8-5FEF-DBC1274D16C7}"/>
              </a:ext>
            </a:extLst>
          </p:cNvPr>
          <p:cNvCxnSpPr>
            <a:cxnSpLocks/>
          </p:cNvCxnSpPr>
          <p:nvPr/>
        </p:nvCxnSpPr>
        <p:spPr>
          <a:xfrm>
            <a:off x="3466768" y="3077155"/>
            <a:ext cx="0" cy="3071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8F3595-6300-297B-CFB5-94577EEF1F6F}"/>
              </a:ext>
            </a:extLst>
          </p:cNvPr>
          <p:cNvCxnSpPr>
            <a:cxnSpLocks/>
          </p:cNvCxnSpPr>
          <p:nvPr/>
        </p:nvCxnSpPr>
        <p:spPr>
          <a:xfrm>
            <a:off x="2536465" y="3402913"/>
            <a:ext cx="9303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505DDD-D764-FB2C-5920-1AFADFB5F17D}"/>
              </a:ext>
            </a:extLst>
          </p:cNvPr>
          <p:cNvCxnSpPr>
            <a:cxnSpLocks/>
          </p:cNvCxnSpPr>
          <p:nvPr/>
        </p:nvCxnSpPr>
        <p:spPr>
          <a:xfrm flipH="1">
            <a:off x="2528514" y="3410865"/>
            <a:ext cx="15901" cy="2308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CFFFA4-65A3-C12B-6D74-BE8AC6690F29}"/>
              </a:ext>
            </a:extLst>
          </p:cNvPr>
          <p:cNvCxnSpPr>
            <a:cxnSpLocks/>
          </p:cNvCxnSpPr>
          <p:nvPr/>
        </p:nvCxnSpPr>
        <p:spPr>
          <a:xfrm>
            <a:off x="1606162" y="3641697"/>
            <a:ext cx="9303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B9971B-E87C-3802-4052-0A736965D170}"/>
              </a:ext>
            </a:extLst>
          </p:cNvPr>
          <p:cNvCxnSpPr>
            <a:cxnSpLocks/>
          </p:cNvCxnSpPr>
          <p:nvPr/>
        </p:nvCxnSpPr>
        <p:spPr>
          <a:xfrm>
            <a:off x="1606162" y="3641697"/>
            <a:ext cx="0" cy="4850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94D557-F6DA-B882-C1BB-4CA6890656EB}"/>
              </a:ext>
            </a:extLst>
          </p:cNvPr>
          <p:cNvCxnSpPr>
            <a:cxnSpLocks/>
          </p:cNvCxnSpPr>
          <p:nvPr/>
        </p:nvCxnSpPr>
        <p:spPr>
          <a:xfrm>
            <a:off x="4380066" y="2580541"/>
            <a:ext cx="9303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BD9AA0-74B8-B71C-4038-E770D46E1F60}"/>
              </a:ext>
            </a:extLst>
          </p:cNvPr>
          <p:cNvCxnSpPr>
            <a:cxnSpLocks/>
          </p:cNvCxnSpPr>
          <p:nvPr/>
        </p:nvCxnSpPr>
        <p:spPr>
          <a:xfrm>
            <a:off x="4380066" y="2580541"/>
            <a:ext cx="0" cy="4850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92562-013A-83D2-8FBD-E54847829AE5}"/>
              </a:ext>
            </a:extLst>
          </p:cNvPr>
          <p:cNvCxnSpPr>
            <a:cxnSpLocks/>
          </p:cNvCxnSpPr>
          <p:nvPr/>
        </p:nvCxnSpPr>
        <p:spPr>
          <a:xfrm>
            <a:off x="675859" y="4126727"/>
            <a:ext cx="9303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5BDD5F6-7FF6-8544-F10F-4A2DECF013CC}"/>
              </a:ext>
            </a:extLst>
          </p:cNvPr>
          <p:cNvSpPr txBox="1"/>
          <p:nvPr/>
        </p:nvSpPr>
        <p:spPr>
          <a:xfrm>
            <a:off x="1637967" y="3665062"/>
            <a:ext cx="8666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Safety Credit</a:t>
            </a:r>
          </a:p>
          <a:p>
            <a:pPr algn="ctr"/>
            <a:r>
              <a:rPr lang="en-US" sz="1100" dirty="0"/>
              <a:t>(USS)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71C36B-E535-35BA-457D-7E2A3375F6CB}"/>
              </a:ext>
            </a:extLst>
          </p:cNvPr>
          <p:cNvSpPr txBox="1"/>
          <p:nvPr/>
        </p:nvSpPr>
        <p:spPr>
          <a:xfrm>
            <a:off x="2441046" y="3402913"/>
            <a:ext cx="1256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Safety Credit</a:t>
            </a:r>
          </a:p>
          <a:p>
            <a:pPr algn="ctr"/>
            <a:r>
              <a:rPr lang="en-US" sz="1100" dirty="0"/>
              <a:t>(Intent sharing)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D5229B-BEDE-65E1-797D-E9212D284480}"/>
              </a:ext>
            </a:extLst>
          </p:cNvPr>
          <p:cNvSpPr txBox="1"/>
          <p:nvPr/>
        </p:nvSpPr>
        <p:spPr>
          <a:xfrm>
            <a:off x="3302636" y="3078143"/>
            <a:ext cx="1542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Safety Credit</a:t>
            </a:r>
          </a:p>
          <a:p>
            <a:pPr algn="ctr"/>
            <a:r>
              <a:rPr lang="en-US" sz="1100" dirty="0"/>
              <a:t>(Strategic Conflict Detection)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74DCC3-870A-C7BE-20A5-AEF1EE9F037A}"/>
              </a:ext>
            </a:extLst>
          </p:cNvPr>
          <p:cNvSpPr txBox="1"/>
          <p:nvPr/>
        </p:nvSpPr>
        <p:spPr>
          <a:xfrm>
            <a:off x="4243774" y="2598535"/>
            <a:ext cx="13994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Safety Credit</a:t>
            </a:r>
          </a:p>
          <a:p>
            <a:pPr algn="ctr"/>
            <a:r>
              <a:rPr lang="en-US" sz="1100" dirty="0"/>
              <a:t>(Conformance Monitoring)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482F18-11EA-A51C-B437-17BF39709D80}"/>
              </a:ext>
            </a:extLst>
          </p:cNvPr>
          <p:cNvCxnSpPr>
            <a:cxnSpLocks/>
          </p:cNvCxnSpPr>
          <p:nvPr/>
        </p:nvCxnSpPr>
        <p:spPr>
          <a:xfrm flipV="1">
            <a:off x="5426766" y="1807297"/>
            <a:ext cx="1224501" cy="56716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Impact of Operational Intent Size: larger intents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25FC9-BDB7-2E3C-A9C6-512629970EAA}"/>
              </a:ext>
            </a:extLst>
          </p:cNvPr>
          <p:cNvSpPr/>
          <p:nvPr/>
        </p:nvSpPr>
        <p:spPr>
          <a:xfrm rot="16200000">
            <a:off x="4297502" y="2539953"/>
            <a:ext cx="1206622" cy="53991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683ED-C22D-C288-CA1C-05B502797ED1}"/>
              </a:ext>
            </a:extLst>
          </p:cNvPr>
          <p:cNvSpPr/>
          <p:nvPr/>
        </p:nvSpPr>
        <p:spPr>
          <a:xfrm rot="18916958">
            <a:off x="3411983" y="1961240"/>
            <a:ext cx="1651616" cy="510110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79721-B591-8153-8DBB-377617F80B44}"/>
              </a:ext>
            </a:extLst>
          </p:cNvPr>
          <p:cNvSpPr/>
          <p:nvPr/>
        </p:nvSpPr>
        <p:spPr>
          <a:xfrm>
            <a:off x="3345592" y="3679422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without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4.36x10</a:t>
            </a:r>
            <a:r>
              <a:rPr lang="en-US" sz="1400" baseline="30000" dirty="0">
                <a:latin typeface="Calibri" panose="020F0502020204030204" pitchFamily="34" charset="0"/>
              </a:rPr>
              <a:t>-6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D6EE4-857D-9889-15A7-79FE3E18F450}"/>
              </a:ext>
            </a:extLst>
          </p:cNvPr>
          <p:cNvSpPr/>
          <p:nvPr/>
        </p:nvSpPr>
        <p:spPr>
          <a:xfrm rot="2598821">
            <a:off x="4459747" y="1401797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500 ft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00E087-6F54-523F-D996-978E1AD61120}"/>
              </a:ext>
            </a:extLst>
          </p:cNvPr>
          <p:cNvSpPr/>
          <p:nvPr/>
        </p:nvSpPr>
        <p:spPr>
          <a:xfrm rot="18754953">
            <a:off x="3611693" y="1904947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4000 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98019-83FB-1441-CE79-2AD3C805649D}"/>
              </a:ext>
            </a:extLst>
          </p:cNvPr>
          <p:cNvSpPr/>
          <p:nvPr/>
        </p:nvSpPr>
        <p:spPr>
          <a:xfrm rot="5400000">
            <a:off x="4910894" y="2472148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3000 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F7F12E-2579-C6AA-CD32-D4EEC53138F6}"/>
              </a:ext>
            </a:extLst>
          </p:cNvPr>
          <p:cNvSpPr/>
          <p:nvPr/>
        </p:nvSpPr>
        <p:spPr>
          <a:xfrm>
            <a:off x="4465025" y="3430626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500 ft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E8C612-234A-A031-FAE1-D8797807C0C2}"/>
              </a:ext>
            </a:extLst>
          </p:cNvPr>
          <p:cNvSpPr/>
          <p:nvPr/>
        </p:nvSpPr>
        <p:spPr>
          <a:xfrm>
            <a:off x="3201739" y="1172666"/>
            <a:ext cx="10582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Collision zone </a:t>
            </a:r>
          </a:p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R=10 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7F7B8-06C7-307C-D436-3FD768F2376A}"/>
              </a:ext>
            </a:extLst>
          </p:cNvPr>
          <p:cNvSpPr/>
          <p:nvPr/>
        </p:nvSpPr>
        <p:spPr>
          <a:xfrm rot="18914566">
            <a:off x="3850472" y="2303564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60 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218C27-50EA-50EF-A854-D82EE84A833F}"/>
              </a:ext>
            </a:extLst>
          </p:cNvPr>
          <p:cNvCxnSpPr>
            <a:cxnSpLocks/>
          </p:cNvCxnSpPr>
          <p:nvPr/>
        </p:nvCxnSpPr>
        <p:spPr>
          <a:xfrm>
            <a:off x="7277466" y="1891112"/>
            <a:ext cx="340463" cy="325183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A4737D-2705-C3B9-4DC7-B174BA63DA3A}"/>
              </a:ext>
            </a:extLst>
          </p:cNvPr>
          <p:cNvSpPr/>
          <p:nvPr/>
        </p:nvSpPr>
        <p:spPr>
          <a:xfrm>
            <a:off x="6321222" y="3582638"/>
            <a:ext cx="2593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 a 500-ft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1.4x10</a:t>
            </a:r>
            <a:r>
              <a:rPr lang="en-US" sz="1400" baseline="30000" dirty="0">
                <a:latin typeface="Calibri" panose="020F0502020204030204" pitchFamily="34" charset="0"/>
              </a:rPr>
              <a:t>-6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804FFA-07A9-55A7-4D92-8C1292436282}"/>
              </a:ext>
            </a:extLst>
          </p:cNvPr>
          <p:cNvSpPr/>
          <p:nvPr/>
        </p:nvSpPr>
        <p:spPr>
          <a:xfrm rot="2598821">
            <a:off x="7138173" y="1808162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500 ft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C6D2BD-A1BA-76CF-1493-4F74824EB9E9}"/>
              </a:ext>
            </a:extLst>
          </p:cNvPr>
          <p:cNvSpPr/>
          <p:nvPr/>
        </p:nvSpPr>
        <p:spPr>
          <a:xfrm rot="18916958">
            <a:off x="6129982" y="1583112"/>
            <a:ext cx="1651616" cy="510110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90A26-B5BD-3E17-C079-D7EEB41EBDF7}"/>
              </a:ext>
            </a:extLst>
          </p:cNvPr>
          <p:cNvSpPr/>
          <p:nvPr/>
        </p:nvSpPr>
        <p:spPr>
          <a:xfrm rot="16200000">
            <a:off x="7284576" y="2549649"/>
            <a:ext cx="1206622" cy="53991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86868D-8154-CEDA-7693-3BF8FD03469E}"/>
              </a:ext>
            </a:extLst>
          </p:cNvPr>
          <p:cNvSpPr/>
          <p:nvPr/>
        </p:nvSpPr>
        <p:spPr>
          <a:xfrm>
            <a:off x="3787600" y="1536173"/>
            <a:ext cx="115309" cy="116984"/>
          </a:xfrm>
          <a:prstGeom prst="ellipse">
            <a:avLst/>
          </a:prstGeom>
          <a:solidFill>
            <a:srgbClr val="FF0000">
              <a:alpha val="41148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F6BE94-0D44-956A-9480-19852C96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" y="887434"/>
            <a:ext cx="3313571" cy="20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Impact of Operational Intent Size: smaller intents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25FC9-BDB7-2E3C-A9C6-512629970EAA}"/>
              </a:ext>
            </a:extLst>
          </p:cNvPr>
          <p:cNvSpPr/>
          <p:nvPr/>
        </p:nvSpPr>
        <p:spPr>
          <a:xfrm rot="16200000">
            <a:off x="4563427" y="2250377"/>
            <a:ext cx="562793" cy="3353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683ED-C22D-C288-CA1C-05B502797ED1}"/>
              </a:ext>
            </a:extLst>
          </p:cNvPr>
          <p:cNvSpPr/>
          <p:nvPr/>
        </p:nvSpPr>
        <p:spPr>
          <a:xfrm rot="18916958">
            <a:off x="4096209" y="1888239"/>
            <a:ext cx="874321" cy="327791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885C20-7958-66DA-F566-1CF44B34D5F8}"/>
              </a:ext>
            </a:extLst>
          </p:cNvPr>
          <p:cNvCxnSpPr>
            <a:cxnSpLocks/>
          </p:cNvCxnSpPr>
          <p:nvPr/>
        </p:nvCxnSpPr>
        <p:spPr>
          <a:xfrm>
            <a:off x="7071608" y="2279297"/>
            <a:ext cx="183375" cy="187762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D779721-B591-8153-8DBB-377617F80B44}"/>
              </a:ext>
            </a:extLst>
          </p:cNvPr>
          <p:cNvSpPr/>
          <p:nvPr/>
        </p:nvSpPr>
        <p:spPr>
          <a:xfrm>
            <a:off x="3586788" y="3440823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without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1.12x10</a:t>
            </a:r>
            <a:r>
              <a:rPr lang="en-US" sz="1400" baseline="30000" dirty="0">
                <a:latin typeface="Calibri" panose="020F0502020204030204" pitchFamily="34" charset="0"/>
              </a:rPr>
              <a:t>-5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10202-714A-D736-7015-3DACBBAE1E18}"/>
              </a:ext>
            </a:extLst>
          </p:cNvPr>
          <p:cNvSpPr/>
          <p:nvPr/>
        </p:nvSpPr>
        <p:spPr>
          <a:xfrm>
            <a:off x="6279671" y="3440823"/>
            <a:ext cx="2173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Deconflict with buffer</a:t>
            </a:r>
          </a:p>
          <a:p>
            <a:pPr marL="228600" algn="ctr"/>
            <a:r>
              <a:rPr lang="en-US" sz="1400" dirty="0">
                <a:latin typeface="Calibri" panose="020F0502020204030204" pitchFamily="34" charset="0"/>
              </a:rPr>
              <a:t>(Collision risk = 4.48x10</a:t>
            </a:r>
            <a:r>
              <a:rPr lang="en-US" sz="1400" baseline="30000" dirty="0">
                <a:latin typeface="Calibri" panose="020F0502020204030204" pitchFamily="34" charset="0"/>
              </a:rPr>
              <a:t>-7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D6EE4-857D-9889-15A7-79FE3E18F450}"/>
              </a:ext>
            </a:extLst>
          </p:cNvPr>
          <p:cNvSpPr/>
          <p:nvPr/>
        </p:nvSpPr>
        <p:spPr>
          <a:xfrm rot="2598821">
            <a:off x="4508808" y="1468472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00E087-6F54-523F-D996-978E1AD61120}"/>
              </a:ext>
            </a:extLst>
          </p:cNvPr>
          <p:cNvSpPr/>
          <p:nvPr/>
        </p:nvSpPr>
        <p:spPr>
          <a:xfrm rot="18754953">
            <a:off x="3922747" y="1833176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2000 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98019-83FB-1441-CE79-2AD3C805649D}"/>
              </a:ext>
            </a:extLst>
          </p:cNvPr>
          <p:cNvSpPr/>
          <p:nvPr/>
        </p:nvSpPr>
        <p:spPr>
          <a:xfrm rot="5400000">
            <a:off x="4755516" y="2244751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1500 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F7F12E-2579-C6AA-CD32-D4EEC53138F6}"/>
              </a:ext>
            </a:extLst>
          </p:cNvPr>
          <p:cNvSpPr/>
          <p:nvPr/>
        </p:nvSpPr>
        <p:spPr>
          <a:xfrm>
            <a:off x="4396419" y="2727673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100 ft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5C064C-81F2-1A32-81FB-A6706AC06F95}"/>
              </a:ext>
            </a:extLst>
          </p:cNvPr>
          <p:cNvSpPr/>
          <p:nvPr/>
        </p:nvSpPr>
        <p:spPr>
          <a:xfrm rot="2598821">
            <a:off x="6859318" y="2137102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500 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7F7B8-06C7-307C-D436-3FD768F2376A}"/>
              </a:ext>
            </a:extLst>
          </p:cNvPr>
          <p:cNvSpPr/>
          <p:nvPr/>
        </p:nvSpPr>
        <p:spPr>
          <a:xfrm rot="18914566">
            <a:off x="4091668" y="2064965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60 s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FA052DC-EBE9-763F-9BEA-7692A3EE3620}"/>
              </a:ext>
            </a:extLst>
          </p:cNvPr>
          <p:cNvSpPr/>
          <p:nvPr/>
        </p:nvSpPr>
        <p:spPr>
          <a:xfrm>
            <a:off x="4597394" y="1928062"/>
            <a:ext cx="335383" cy="334006"/>
          </a:xfrm>
          <a:prstGeom prst="arc">
            <a:avLst>
              <a:gd name="adj1" fmla="val 18239584"/>
              <a:gd name="adj2" fmla="val 1073522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3E1745-A89F-1EC7-4026-66EACEE02F61}"/>
              </a:ext>
            </a:extLst>
          </p:cNvPr>
          <p:cNvSpPr/>
          <p:nvPr/>
        </p:nvSpPr>
        <p:spPr>
          <a:xfrm>
            <a:off x="4599252" y="1919768"/>
            <a:ext cx="7057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algn="ctr"/>
            <a:r>
              <a:rPr lang="en-US" sz="1000" dirty="0">
                <a:latin typeface="Calibri" panose="020F0502020204030204" pitchFamily="34" charset="0"/>
              </a:rPr>
              <a:t>45</a:t>
            </a:r>
            <a:r>
              <a:rPr lang="en-US" sz="1000" baseline="30000" dirty="0">
                <a:latin typeface="Calibri" panose="020F0502020204030204" pitchFamily="34" charset="0"/>
              </a:rPr>
              <a:t>o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4DCD84-A77B-6CDB-AE38-F14E7A3B0100}"/>
              </a:ext>
            </a:extLst>
          </p:cNvPr>
          <p:cNvSpPr/>
          <p:nvPr/>
        </p:nvSpPr>
        <p:spPr>
          <a:xfrm rot="16200000">
            <a:off x="7141277" y="2583453"/>
            <a:ext cx="562793" cy="3353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C9410-0AF8-CAD8-D40E-3D093E607172}"/>
              </a:ext>
            </a:extLst>
          </p:cNvPr>
          <p:cNvSpPr/>
          <p:nvPr/>
        </p:nvSpPr>
        <p:spPr>
          <a:xfrm rot="18916958">
            <a:off x="6488447" y="2001332"/>
            <a:ext cx="874321" cy="327791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A569-14DF-9469-DFFB-DF5E2954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" y="887434"/>
            <a:ext cx="3313571" cy="20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9797A-0B9F-DE0E-BD19-5BB64C567A62}"/>
              </a:ext>
            </a:extLst>
          </p:cNvPr>
          <p:cNvSpPr txBox="1"/>
          <p:nvPr/>
        </p:nvSpPr>
        <p:spPr>
          <a:xfrm>
            <a:off x="765970" y="1153141"/>
            <a:ext cx="78100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An MOC for Strategic Coordination services is developed for nominal situations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An SCD service needs to include dynamic extra buffers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itchFamily="2" charset="0"/>
              </a:rPr>
              <a:t>Test </a:t>
            </a:r>
            <a:r>
              <a:rPr lang="en-US" sz="1600" dirty="0">
                <a:latin typeface="Helvetica" pitchFamily="2" charset="0"/>
              </a:rPr>
              <a:t>cases in the test harness need to consider the layout and size of operational intent volumes, as they play important roles in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When the operational tempo is high, the SCD service reduces the tempo to mitigate the collision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This MOC can serve as a proof while providing guidance on test harness and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140767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" y="43033"/>
            <a:ext cx="9154133" cy="47320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Future work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B3A11C-E5D2-7053-8B2D-40206B540A81}"/>
              </a:ext>
            </a:extLst>
          </p:cNvPr>
          <p:cNvSpPr/>
          <p:nvPr/>
        </p:nvSpPr>
        <p:spPr>
          <a:xfrm>
            <a:off x="2350164" y="1003781"/>
            <a:ext cx="1644811" cy="6198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Strategic Conflict Detection (SCD)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D6CFC2-208F-B9ED-4C04-DB7C14D88597}"/>
              </a:ext>
            </a:extLst>
          </p:cNvPr>
          <p:cNvSpPr/>
          <p:nvPr/>
        </p:nvSpPr>
        <p:spPr>
          <a:xfrm>
            <a:off x="1604493" y="2287384"/>
            <a:ext cx="1374321" cy="834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Intent Conflict,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permitted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40696-6DEC-E31F-0B62-1FC0516BEA0D}"/>
              </a:ext>
            </a:extLst>
          </p:cNvPr>
          <p:cNvSpPr/>
          <p:nvPr/>
        </p:nvSpPr>
        <p:spPr>
          <a:xfrm>
            <a:off x="3409734" y="2287383"/>
            <a:ext cx="1389716" cy="8340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Intent Conflict,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2A10D7-2BB6-A47B-F813-5DDD969DE23B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2291654" y="1623595"/>
            <a:ext cx="880916" cy="66378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B3D478-E2D1-0BE0-1642-5F1A5C60F990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3172570" y="1623595"/>
            <a:ext cx="932022" cy="66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F09A5C-E9CC-A6CB-8D18-253C79823A45}"/>
              </a:ext>
            </a:extLst>
          </p:cNvPr>
          <p:cNvSpPr/>
          <p:nvPr/>
        </p:nvSpPr>
        <p:spPr>
          <a:xfrm>
            <a:off x="1682200" y="3458293"/>
            <a:ext cx="1389716" cy="8340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Compliance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FF650-100B-F247-1D2B-F2923104CA4C}"/>
              </a:ext>
            </a:extLst>
          </p:cNvPr>
          <p:cNvCxnSpPr>
            <a:cxnSpLocks/>
          </p:cNvCxnSpPr>
          <p:nvPr/>
        </p:nvCxnSpPr>
        <p:spPr>
          <a:xfrm flipV="1">
            <a:off x="2291653" y="3181696"/>
            <a:ext cx="0" cy="4101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22273B7-6056-540F-F5EF-CFDF616B4C36}"/>
              </a:ext>
            </a:extLst>
          </p:cNvPr>
          <p:cNvSpPr/>
          <p:nvPr/>
        </p:nvSpPr>
        <p:spPr>
          <a:xfrm>
            <a:off x="3242383" y="2281416"/>
            <a:ext cx="1789926" cy="90028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D60788-17FD-8019-4B9E-1E94C2AC279F}"/>
              </a:ext>
            </a:extLst>
          </p:cNvPr>
          <p:cNvSpPr/>
          <p:nvPr/>
        </p:nvSpPr>
        <p:spPr>
          <a:xfrm>
            <a:off x="3527893" y="3458293"/>
            <a:ext cx="1389716" cy="8340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Compliance</a:t>
            </a:r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837714-FB3A-2AE4-0C03-13856DE3765F}"/>
              </a:ext>
            </a:extLst>
          </p:cNvPr>
          <p:cNvCxnSpPr>
            <a:endCxn id="11" idx="4"/>
          </p:cNvCxnSpPr>
          <p:nvPr/>
        </p:nvCxnSpPr>
        <p:spPr>
          <a:xfrm flipV="1">
            <a:off x="4137346" y="3181696"/>
            <a:ext cx="0" cy="410163"/>
          </a:xfrm>
          <a:prstGeom prst="straightConnector1">
            <a:avLst/>
          </a:prstGeom>
          <a:ln>
            <a:solidFill>
              <a:srgbClr val="0432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AF2B5F-9AFF-48AA-6CA8-2C23B6182949}"/>
              </a:ext>
            </a:extLst>
          </p:cNvPr>
          <p:cNvSpPr/>
          <p:nvPr/>
        </p:nvSpPr>
        <p:spPr>
          <a:xfrm>
            <a:off x="5407742" y="2449433"/>
            <a:ext cx="1254258" cy="59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Off-nominal situations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6C9407-B90C-CC25-77D6-FD03968B3A2B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3172570" y="1623595"/>
            <a:ext cx="2862301" cy="825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CD88A3-54F4-F889-69A0-120E39629043}"/>
              </a:ext>
            </a:extLst>
          </p:cNvPr>
          <p:cNvSpPr/>
          <p:nvPr/>
        </p:nvSpPr>
        <p:spPr>
          <a:xfrm>
            <a:off x="5227372" y="2377523"/>
            <a:ext cx="1675226" cy="74394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F69CE4-8171-EF43-AC55-72A56AA1FC3B}"/>
              </a:ext>
            </a:extLst>
          </p:cNvPr>
          <p:cNvSpPr/>
          <p:nvPr/>
        </p:nvSpPr>
        <p:spPr>
          <a:xfrm>
            <a:off x="5400241" y="3440648"/>
            <a:ext cx="1389716" cy="8340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Compliance</a:t>
            </a:r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299F12-7ABD-CBF2-0E7E-298941947697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6064985" y="3121470"/>
            <a:ext cx="0" cy="435323"/>
          </a:xfrm>
          <a:prstGeom prst="straightConnector1">
            <a:avLst/>
          </a:prstGeom>
          <a:ln>
            <a:solidFill>
              <a:srgbClr val="0432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8632321-F723-68AB-844D-90D24426B4A2}"/>
              </a:ext>
            </a:extLst>
          </p:cNvPr>
          <p:cNvSpPr/>
          <p:nvPr/>
        </p:nvSpPr>
        <p:spPr>
          <a:xfrm>
            <a:off x="5359922" y="984261"/>
            <a:ext cx="2037256" cy="74394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Conformance Monitoring for Situation Awareness(CMSA)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5B1768-77F3-E07E-9DB6-46744B7F8253}"/>
              </a:ext>
            </a:extLst>
          </p:cNvPr>
          <p:cNvCxnSpPr>
            <a:cxnSpLocks/>
            <a:stCxn id="18" idx="2"/>
            <a:endCxn id="2" idx="0"/>
          </p:cNvCxnSpPr>
          <p:nvPr/>
        </p:nvCxnSpPr>
        <p:spPr>
          <a:xfrm flipH="1">
            <a:off x="6034871" y="1728208"/>
            <a:ext cx="343679" cy="7212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Outline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430801" y="852682"/>
            <a:ext cx="63361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 of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ASTM USS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of Compliance for Strategic Coordination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Baseline ASTM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Volume-based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Flow Diagram: test harness and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7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Background I: Method of Compliance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036604" y="968821"/>
            <a:ext cx="7234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" pitchFamily="2" charset="0"/>
              </a:rPr>
              <a:t>Advisory Circulars 107-2A:</a:t>
            </a:r>
          </a:p>
          <a:p>
            <a:endParaRPr lang="en-US" sz="1600" dirty="0">
              <a:effectLst/>
              <a:latin typeface="Helvetica" pitchFamily="2" charset="0"/>
            </a:endParaRPr>
          </a:p>
          <a:p>
            <a:r>
              <a:rPr lang="en-US" sz="1600" i="1" dirty="0">
                <a:effectLst/>
                <a:latin typeface="Helvetica" pitchFamily="2" charset="0"/>
              </a:rPr>
              <a:t>           </a:t>
            </a:r>
            <a:r>
              <a:rPr lang="en-US" sz="1600" i="1" dirty="0">
                <a:effectLst/>
                <a:latin typeface="Century Gothic" panose="020B0502020202020204" pitchFamily="34" charset="0"/>
              </a:rPr>
              <a:t>“</a:t>
            </a:r>
            <a:r>
              <a:rPr lang="en-US" sz="1600" i="1" dirty="0">
                <a:latin typeface="Century Gothic" panose="020B0502020202020204" pitchFamily="34" charset="0"/>
                <a:cs typeface="Cavolini" panose="03000502040302020204" pitchFamily="66" charset="0"/>
              </a:rPr>
              <a:t>A</a:t>
            </a:r>
            <a:r>
              <a:rPr lang="en-US" sz="1600" i="1" dirty="0">
                <a:effectLst/>
                <a:latin typeface="Century Gothic" panose="020B0502020202020204" pitchFamily="34" charset="0"/>
                <a:cs typeface="Cavolini" panose="03000502040302020204" pitchFamily="66" charset="0"/>
              </a:rPr>
              <a:t> method of compliance (MOC), or a means of compliance, is one method, but not the only method, to show compliance with a regulatory requirement</a:t>
            </a:r>
            <a:r>
              <a:rPr lang="en-US" sz="1600" i="1" dirty="0">
                <a:effectLst/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FF0A8-C3D7-FCA2-0A4E-20F3A439AD04}"/>
              </a:ext>
            </a:extLst>
          </p:cNvPr>
          <p:cNvSpPr txBox="1"/>
          <p:nvPr/>
        </p:nvSpPr>
        <p:spPr>
          <a:xfrm>
            <a:off x="1147922" y="3042073"/>
            <a:ext cx="7342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A</a:t>
            </a:r>
            <a:r>
              <a:rPr lang="en-US" sz="1600" dirty="0">
                <a:effectLst/>
                <a:latin typeface="Helvetica" pitchFamily="2" charset="0"/>
              </a:rPr>
              <a:t>n MOC can help break down the initial requirement, substitute it with sub-requirements, and </a:t>
            </a:r>
            <a:r>
              <a:rPr lang="en-US" sz="1600" dirty="0">
                <a:latin typeface="Helvetica" pitchFamily="2" charset="0"/>
              </a:rPr>
              <a:t>show</a:t>
            </a:r>
            <a:r>
              <a:rPr lang="en-US" sz="1600" dirty="0">
                <a:effectLst/>
                <a:latin typeface="Helvetica" pitchFamily="2" charset="0"/>
              </a:rPr>
              <a:t> that satisfying the sub-requirements is equal to satisfying the </a:t>
            </a:r>
            <a:r>
              <a:rPr lang="en-US" sz="1600" dirty="0">
                <a:latin typeface="Helvetica" pitchFamily="2" charset="0"/>
              </a:rPr>
              <a:t>initial</a:t>
            </a:r>
            <a:r>
              <a:rPr lang="en-US" sz="1600" dirty="0">
                <a:effectLst/>
                <a:latin typeface="Helvetica" pitchFamily="2" charset="0"/>
              </a:rPr>
              <a:t> requirement.</a:t>
            </a:r>
          </a:p>
        </p:txBody>
      </p:sp>
    </p:spTree>
    <p:extLst>
      <p:ext uri="{BB962C8B-B14F-4D97-AF65-F5344CB8AC3E}">
        <p14:creationId xmlns:p14="http://schemas.microsoft.com/office/powerpoint/2010/main" val="11777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073558" y="728392"/>
            <a:ext cx="70731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small UA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00" dirty="0"/>
              <a:t>Does not exceed the applicable injury severity limit upon impact with a human being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00" dirty="0"/>
              <a:t>Does not contain any exposed rotating parts that would lacerate human skin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00" dirty="0"/>
              <a:t>Does not contain any safety defects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Sample MOCs in AC 107-2A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AD42D-F84B-5ABF-40DF-EF4659F7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43" y="3175523"/>
            <a:ext cx="2268682" cy="1709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DDE317-C04B-338E-F4EC-91C137D8B03A}"/>
                  </a:ext>
                </a:extLst>
              </p:cNvPr>
              <p:cNvSpPr txBox="1"/>
              <p:nvPr/>
            </p:nvSpPr>
            <p:spPr>
              <a:xfrm>
                <a:off x="2953769" y="2483617"/>
                <a:ext cx="2027414" cy="227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𝐾𝐸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𝑖𝑚𝑝𝑎𝑐𝑡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=0.0155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DDE317-C04B-338E-F4EC-91C137D8B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9" y="2483617"/>
                <a:ext cx="2027414" cy="227948"/>
              </a:xfrm>
              <a:prstGeom prst="rect">
                <a:avLst/>
              </a:prstGeom>
              <a:blipFill>
                <a:blip r:embed="rId4"/>
                <a:stretch>
                  <a:fillRect l="-124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B81582-4742-F072-7480-D1330966ADAA}"/>
              </a:ext>
            </a:extLst>
          </p:cNvPr>
          <p:cNvSpPr txBox="1"/>
          <p:nvPr/>
        </p:nvSpPr>
        <p:spPr>
          <a:xfrm>
            <a:off x="2270829" y="2139024"/>
            <a:ext cx="378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small UA’s maximum kinetic energy calculated using:</a:t>
            </a:r>
          </a:p>
          <a:p>
            <a:endParaRPr lang="en-US" sz="1200" dirty="0"/>
          </a:p>
          <a:p>
            <a:r>
              <a:rPr lang="en-US" sz="1200" dirty="0"/>
              <a:t>is less than: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71834-7DB5-06CB-D657-2EF348FF0A8A}"/>
              </a:ext>
            </a:extLst>
          </p:cNvPr>
          <p:cNvSpPr txBox="1"/>
          <p:nvPr/>
        </p:nvSpPr>
        <p:spPr>
          <a:xfrm>
            <a:off x="3322081" y="2760024"/>
            <a:ext cx="168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Category 2 : 11 ft-</a:t>
            </a:r>
            <a:r>
              <a:rPr lang="en-US" sz="1200" dirty="0" err="1"/>
              <a:t>lbs</a:t>
            </a:r>
            <a:endParaRPr lang="en-US" sz="1200" dirty="0"/>
          </a:p>
          <a:p>
            <a:r>
              <a:rPr lang="en-US" sz="1200" dirty="0"/>
              <a:t>Category 3 : 25 ft-</a:t>
            </a:r>
            <a:r>
              <a:rPr lang="en-US" sz="1200" dirty="0" err="1"/>
              <a:t>lbs</a:t>
            </a:r>
            <a:endParaRPr lang="en-US" sz="1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3A38AD2-C952-88C3-1861-813C3B51A387}"/>
              </a:ext>
            </a:extLst>
          </p:cNvPr>
          <p:cNvSpPr/>
          <p:nvPr/>
        </p:nvSpPr>
        <p:spPr>
          <a:xfrm>
            <a:off x="1733384" y="968821"/>
            <a:ext cx="6196204" cy="21451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3ECAF7-C05C-FAE1-EF42-86B29E7775B5}"/>
              </a:ext>
            </a:extLst>
          </p:cNvPr>
          <p:cNvSpPr/>
          <p:nvPr/>
        </p:nvSpPr>
        <p:spPr>
          <a:xfrm>
            <a:off x="1979363" y="2139024"/>
            <a:ext cx="4090559" cy="2745676"/>
          </a:xfrm>
          <a:prstGeom prst="roundRect">
            <a:avLst>
              <a:gd name="adj" fmla="val 9780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BDDA4-8C15-C498-6B13-E35A04590A00}"/>
              </a:ext>
            </a:extLst>
          </p:cNvPr>
          <p:cNvSpPr txBox="1"/>
          <p:nvPr/>
        </p:nvSpPr>
        <p:spPr>
          <a:xfrm>
            <a:off x="4913177" y="4176684"/>
            <a:ext cx="121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Speed limits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A0F4C-84C3-5140-904B-4CCE8FDDCFBA}"/>
              </a:ext>
            </a:extLst>
          </p:cNvPr>
          <p:cNvSpPr txBox="1"/>
          <p:nvPr/>
        </p:nvSpPr>
        <p:spPr>
          <a:xfrm>
            <a:off x="6058063" y="3162333"/>
            <a:ext cx="215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FAA-provided MOC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050ECBD8-BF02-8622-8F30-A6D74C618EDB}"/>
              </a:ext>
            </a:extLst>
          </p:cNvPr>
          <p:cNvCxnSpPr>
            <a:cxnSpLocks/>
            <a:stCxn id="15" idx="3"/>
            <a:endCxn id="16" idx="3"/>
          </p:cNvCxnSpPr>
          <p:nvPr/>
        </p:nvCxnSpPr>
        <p:spPr>
          <a:xfrm flipH="1">
            <a:off x="6069922" y="1076076"/>
            <a:ext cx="1859666" cy="2435786"/>
          </a:xfrm>
          <a:prstGeom prst="bentConnector3">
            <a:avLst>
              <a:gd name="adj1" fmla="val -122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7CE5F80-8D10-FAA9-4C2F-E870AF8F3B67}"/>
              </a:ext>
            </a:extLst>
          </p:cNvPr>
          <p:cNvSpPr/>
          <p:nvPr/>
        </p:nvSpPr>
        <p:spPr>
          <a:xfrm>
            <a:off x="3417740" y="3840192"/>
            <a:ext cx="1006746" cy="929147"/>
          </a:xfrm>
          <a:prstGeom prst="roundRect">
            <a:avLst>
              <a:gd name="adj" fmla="val 6737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2C38EC-D635-4005-092C-59FE8ABD8311}"/>
              </a:ext>
            </a:extLst>
          </p:cNvPr>
          <p:cNvCxnSpPr>
            <a:cxnSpLocks/>
          </p:cNvCxnSpPr>
          <p:nvPr/>
        </p:nvCxnSpPr>
        <p:spPr>
          <a:xfrm>
            <a:off x="4424485" y="4329404"/>
            <a:ext cx="54738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8D051C-D571-7AFA-1A1E-342C5E4AEA2E}"/>
              </a:ext>
            </a:extLst>
          </p:cNvPr>
          <p:cNvSpPr txBox="1"/>
          <p:nvPr/>
        </p:nvSpPr>
        <p:spPr>
          <a:xfrm>
            <a:off x="4854483" y="3488191"/>
            <a:ext cx="121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Kinetic energy limits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84DB8B-E6E6-0686-FF3B-1BB182FA443E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866340" y="3003443"/>
            <a:ext cx="595863" cy="4847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B549EB5-CE26-AE13-3C2C-35B224B95D7A}"/>
              </a:ext>
            </a:extLst>
          </p:cNvPr>
          <p:cNvSpPr/>
          <p:nvPr/>
        </p:nvSpPr>
        <p:spPr>
          <a:xfrm>
            <a:off x="3358549" y="2789306"/>
            <a:ext cx="1495934" cy="411470"/>
          </a:xfrm>
          <a:prstGeom prst="roundRect">
            <a:avLst>
              <a:gd name="adj" fmla="val 6737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EAFD53-A0B1-12CB-8FB3-78F8BB4553AE}"/>
              </a:ext>
            </a:extLst>
          </p:cNvPr>
          <p:cNvSpPr txBox="1"/>
          <p:nvPr/>
        </p:nvSpPr>
        <p:spPr>
          <a:xfrm>
            <a:off x="1336061" y="1617620"/>
            <a:ext cx="560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Helvetica" pitchFamily="2" charset="0"/>
              </a:rPr>
              <a:t>“Manufacture the small UAS so that the propellers are internal to the UAS, such as in a ducted fan configuration, then the rotating parts would not be exposed.”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08CA0D-426A-12DC-B0B3-030278BE8F75}"/>
              </a:ext>
            </a:extLst>
          </p:cNvPr>
          <p:cNvSpPr/>
          <p:nvPr/>
        </p:nvSpPr>
        <p:spPr>
          <a:xfrm>
            <a:off x="1380235" y="1634053"/>
            <a:ext cx="5434734" cy="418547"/>
          </a:xfrm>
          <a:prstGeom prst="roundRect">
            <a:avLst>
              <a:gd name="adj" fmla="val 9780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2E11359-F8F7-D95D-A6A6-3725D7783D04}"/>
              </a:ext>
            </a:extLst>
          </p:cNvPr>
          <p:cNvSpPr/>
          <p:nvPr/>
        </p:nvSpPr>
        <p:spPr>
          <a:xfrm>
            <a:off x="1733384" y="1190144"/>
            <a:ext cx="5662498" cy="198689"/>
          </a:xfrm>
          <a:prstGeom prst="roundRect">
            <a:avLst>
              <a:gd name="adj" fmla="val 9780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7FDB365-2CFD-8387-12A0-4B8D46571723}"/>
              </a:ext>
            </a:extLst>
          </p:cNvPr>
          <p:cNvCxnSpPr>
            <a:cxnSpLocks/>
            <a:stCxn id="36" idx="3"/>
            <a:endCxn id="35" idx="3"/>
          </p:cNvCxnSpPr>
          <p:nvPr/>
        </p:nvCxnSpPr>
        <p:spPr>
          <a:xfrm flipH="1">
            <a:off x="6814969" y="1289489"/>
            <a:ext cx="580913" cy="553838"/>
          </a:xfrm>
          <a:prstGeom prst="bentConnector3">
            <a:avLst>
              <a:gd name="adj1" fmla="val -3935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4A28A62-648B-F91A-D568-CA4DA7730290}"/>
              </a:ext>
            </a:extLst>
          </p:cNvPr>
          <p:cNvSpPr txBox="1"/>
          <p:nvPr/>
        </p:nvSpPr>
        <p:spPr>
          <a:xfrm>
            <a:off x="6541022" y="1824271"/>
            <a:ext cx="215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FAA-provided MOC</a:t>
            </a:r>
          </a:p>
        </p:txBody>
      </p:sp>
    </p:spTree>
    <p:extLst>
      <p:ext uri="{BB962C8B-B14F-4D97-AF65-F5344CB8AC3E}">
        <p14:creationId xmlns:p14="http://schemas.microsoft.com/office/powerpoint/2010/main" val="42874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 animBg="1"/>
      <p:bldP spid="16" grpId="0" animBg="1"/>
      <p:bldP spid="17" grpId="0"/>
      <p:bldP spid="18" grpId="0"/>
      <p:bldP spid="20" grpId="0" animBg="1"/>
      <p:bldP spid="22" grpId="0"/>
      <p:bldP spid="24" grpId="0" animBg="1"/>
      <p:bldP spid="30" grpId="0"/>
      <p:bldP spid="35" grpId="0" animBg="1"/>
      <p:bldP spid="35" grpId="1" animBg="1"/>
      <p:bldP spid="36" grpId="0" animBg="1"/>
      <p:bldP spid="36" grpId="1" animBg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Background II: Reich Collision Risk Model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83507" y="719935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F94A-CD53-0A74-1E06-F3392A380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866" y="1841889"/>
            <a:ext cx="3504648" cy="826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602B4-E085-956F-38A8-F289ED70085D}"/>
              </a:ext>
            </a:extLst>
          </p:cNvPr>
          <p:cNvSpPr txBox="1"/>
          <p:nvPr/>
        </p:nvSpPr>
        <p:spPr>
          <a:xfrm>
            <a:off x="1011852" y="786513"/>
            <a:ext cx="7342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The Reich Collision Risk Model was developed to assess safety assessment for the North Atlantic Reduced Longitudinal Separation Minimum (</a:t>
            </a:r>
            <a:r>
              <a:rPr lang="en-US" sz="1600" dirty="0" err="1">
                <a:latin typeface="Helvetica" pitchFamily="2" charset="0"/>
              </a:rPr>
              <a:t>RLongSM</a:t>
            </a:r>
            <a:r>
              <a:rPr lang="en-US" sz="1600" dirty="0">
                <a:latin typeface="Helvetica" pitchFamily="2" charset="0"/>
              </a:rPr>
              <a:t>) project by providing a collision risk estimation.</a:t>
            </a:r>
            <a:endParaRPr lang="en-US" sz="1600" dirty="0">
              <a:effectLst/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637D1-B102-FD8E-68CF-F3EEE55E9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15" y="2709899"/>
            <a:ext cx="1432999" cy="797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9A9EC0-21DD-E195-C81C-5B7BD07003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752"/>
          <a:stretch/>
        </p:blipFill>
        <p:spPr>
          <a:xfrm>
            <a:off x="255909" y="1631342"/>
            <a:ext cx="2653858" cy="1238286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A4EE2275-0242-0F75-E070-4155202683C8}"/>
              </a:ext>
            </a:extLst>
          </p:cNvPr>
          <p:cNvSpPr/>
          <p:nvPr/>
        </p:nvSpPr>
        <p:spPr>
          <a:xfrm>
            <a:off x="2899106" y="2500244"/>
            <a:ext cx="1121087" cy="608585"/>
          </a:xfrm>
          <a:custGeom>
            <a:avLst/>
            <a:gdLst>
              <a:gd name="connsiteX0" fmla="*/ 0 w 1097280"/>
              <a:gd name="connsiteY0" fmla="*/ 914400 h 914400"/>
              <a:gd name="connsiteX1" fmla="*/ 882594 w 1097280"/>
              <a:gd name="connsiteY1" fmla="*/ 636105 h 914400"/>
              <a:gd name="connsiteX2" fmla="*/ 1097280 w 10972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914400">
                <a:moveTo>
                  <a:pt x="0" y="914400"/>
                </a:moveTo>
                <a:cubicBezTo>
                  <a:pt x="349857" y="851452"/>
                  <a:pt x="699714" y="788505"/>
                  <a:pt x="882594" y="636105"/>
                </a:cubicBezTo>
                <a:cubicBezTo>
                  <a:pt x="1065474" y="483705"/>
                  <a:pt x="1081377" y="241852"/>
                  <a:pt x="1097280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5E861-2C97-B74B-8698-A3FB681CFDCD}"/>
              </a:ext>
            </a:extLst>
          </p:cNvPr>
          <p:cNvSpPr txBox="1"/>
          <p:nvPr/>
        </p:nvSpPr>
        <p:spPr>
          <a:xfrm>
            <a:off x="6715302" y="1631342"/>
            <a:ext cx="163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Avg. relative passing speeds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830D7E8-7F7A-A8F2-FD32-536A25D7ACBC}"/>
              </a:ext>
            </a:extLst>
          </p:cNvPr>
          <p:cNvSpPr/>
          <p:nvPr/>
        </p:nvSpPr>
        <p:spPr>
          <a:xfrm>
            <a:off x="5339816" y="1684088"/>
            <a:ext cx="1534602" cy="217034"/>
          </a:xfrm>
          <a:custGeom>
            <a:avLst/>
            <a:gdLst>
              <a:gd name="connsiteX0" fmla="*/ 1534602 w 1534602"/>
              <a:gd name="connsiteY0" fmla="*/ 121619 h 217034"/>
              <a:gd name="connsiteX1" fmla="*/ 341906 w 1534602"/>
              <a:gd name="connsiteY1" fmla="*/ 2349 h 217034"/>
              <a:gd name="connsiteX2" fmla="*/ 0 w 1534602"/>
              <a:gd name="connsiteY2" fmla="*/ 217034 h 2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602" h="217034">
                <a:moveTo>
                  <a:pt x="1534602" y="121619"/>
                </a:moveTo>
                <a:cubicBezTo>
                  <a:pt x="1066137" y="54032"/>
                  <a:pt x="597673" y="-13554"/>
                  <a:pt x="341906" y="2349"/>
                </a:cubicBezTo>
                <a:cubicBezTo>
                  <a:pt x="86139" y="18251"/>
                  <a:pt x="43069" y="117642"/>
                  <a:pt x="0" y="21703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2A38B-4FA1-A0B1-16A8-4C427B4C0B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501"/>
          <a:stretch/>
        </p:blipFill>
        <p:spPr>
          <a:xfrm>
            <a:off x="255909" y="2843385"/>
            <a:ext cx="2653858" cy="775923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3CDFEBE1-D6A3-86F6-01FE-11C32E86A216}"/>
              </a:ext>
            </a:extLst>
          </p:cNvPr>
          <p:cNvSpPr/>
          <p:nvPr/>
        </p:nvSpPr>
        <p:spPr>
          <a:xfrm flipH="1">
            <a:off x="5283019" y="2619327"/>
            <a:ext cx="951216" cy="354461"/>
          </a:xfrm>
          <a:custGeom>
            <a:avLst/>
            <a:gdLst>
              <a:gd name="connsiteX0" fmla="*/ 0 w 1097280"/>
              <a:gd name="connsiteY0" fmla="*/ 914400 h 914400"/>
              <a:gd name="connsiteX1" fmla="*/ 882594 w 1097280"/>
              <a:gd name="connsiteY1" fmla="*/ 636105 h 914400"/>
              <a:gd name="connsiteX2" fmla="*/ 1097280 w 10972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914400">
                <a:moveTo>
                  <a:pt x="0" y="914400"/>
                </a:moveTo>
                <a:cubicBezTo>
                  <a:pt x="349857" y="851452"/>
                  <a:pt x="699714" y="788505"/>
                  <a:pt x="882594" y="636105"/>
                </a:cubicBezTo>
                <a:cubicBezTo>
                  <a:pt x="1065474" y="483705"/>
                  <a:pt x="1081377" y="241852"/>
                  <a:pt x="1097280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BBB271-DBC4-2F0A-20B0-A8E7DAA6662D}"/>
              </a:ext>
            </a:extLst>
          </p:cNvPr>
          <p:cNvSpPr txBox="1"/>
          <p:nvPr/>
        </p:nvSpPr>
        <p:spPr>
          <a:xfrm>
            <a:off x="767814" y="3837746"/>
            <a:ext cx="8217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Why the Reich model is not suitable for UTM at the current stage: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Requires adequate and representative traffic data to derive probabilistic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Performs effectively only with parallel routes over extended ranges</a:t>
            </a:r>
          </a:p>
        </p:txBody>
      </p:sp>
    </p:spTree>
    <p:extLst>
      <p:ext uri="{BB962C8B-B14F-4D97-AF65-F5344CB8AC3E}">
        <p14:creationId xmlns:p14="http://schemas.microsoft.com/office/powerpoint/2010/main" val="17563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Background III: ASTM UTM USS Specification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13C75-599C-43C9-1546-37EED852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2" y="1025767"/>
            <a:ext cx="7790749" cy="2975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52ECAC-E9CC-366A-7BED-FE178A278A11}"/>
              </a:ext>
            </a:extLst>
          </p:cNvPr>
          <p:cNvSpPr txBox="1"/>
          <p:nvPr/>
        </p:nvSpPr>
        <p:spPr>
          <a:xfrm>
            <a:off x="3362414" y="712605"/>
            <a:ext cx="215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ASTM F3548-21</a:t>
            </a:r>
          </a:p>
        </p:txBody>
      </p:sp>
    </p:spTree>
    <p:extLst>
      <p:ext uri="{BB962C8B-B14F-4D97-AF65-F5344CB8AC3E}">
        <p14:creationId xmlns:p14="http://schemas.microsoft.com/office/powerpoint/2010/main" val="47593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Outline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54CC-1599-B4F4-FD2A-7A89603A8E8B}"/>
              </a:ext>
            </a:extLst>
          </p:cNvPr>
          <p:cNvSpPr txBox="1"/>
          <p:nvPr/>
        </p:nvSpPr>
        <p:spPr>
          <a:xfrm>
            <a:off x="1430801" y="852682"/>
            <a:ext cx="63361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 of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ASTM USS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of Compliance for Strategic Coordination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Baseline ASTM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Volume-based Collision Risk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Flow Diagram: test harness and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0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409DC1B0-619F-A94A-86B9-988887A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66318"/>
            <a:ext cx="8039099" cy="473202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Baseline ASTM Requirements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E02265-93C8-9C00-90AE-A287ADC60647}"/>
              </a:ext>
            </a:extLst>
          </p:cNvPr>
          <p:cNvSpPr txBox="1">
            <a:spLocks/>
          </p:cNvSpPr>
          <p:nvPr/>
        </p:nvSpPr>
        <p:spPr>
          <a:xfrm>
            <a:off x="927847" y="852682"/>
            <a:ext cx="7342094" cy="332199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>
              <a:solidFill>
                <a:srgbClr val="1F4E79"/>
              </a:solidFill>
              <a:latin typeface="Calibri" pitchFamily="34" charset="0"/>
              <a:ea typeface="ＭＳ Ｐゴシック"/>
            </a:endParaRPr>
          </a:p>
          <a:p>
            <a:pPr marL="0" indent="0">
              <a:spcBef>
                <a:spcPts val="450"/>
              </a:spcBef>
              <a:buFont typeface="Arial" charset="0"/>
              <a:buNone/>
            </a:pPr>
            <a:endParaRPr lang="en-US" sz="22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66E0E-74E0-B6E7-9E04-535018106102}"/>
              </a:ext>
            </a:extLst>
          </p:cNvPr>
          <p:cNvSpPr txBox="1"/>
          <p:nvPr/>
        </p:nvSpPr>
        <p:spPr>
          <a:xfrm>
            <a:off x="429859" y="1086546"/>
            <a:ext cx="3891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Helvetica" pitchFamily="2" charset="0"/>
              </a:rPr>
              <a:t>"Operational intents shall (OPIN0010) be constructed such that the UA’s actual position is inside an operational intent in the Activated state at least 95 percent of total flight time.”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C57D79-A123-5809-8074-52A7FD6F9B27}"/>
              </a:ext>
            </a:extLst>
          </p:cNvPr>
          <p:cNvSpPr/>
          <p:nvPr/>
        </p:nvSpPr>
        <p:spPr>
          <a:xfrm>
            <a:off x="5782067" y="2231069"/>
            <a:ext cx="1644811" cy="6198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Strategic Conflict Detection (SCD)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3F3131-631D-7B1B-6AD9-BE1B217744E4}"/>
              </a:ext>
            </a:extLst>
          </p:cNvPr>
          <p:cNvSpPr/>
          <p:nvPr/>
        </p:nvSpPr>
        <p:spPr>
          <a:xfrm>
            <a:off x="5026741" y="3235539"/>
            <a:ext cx="1374321" cy="834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Intent Conflict,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permitted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785819-920F-B98C-A067-6387C65A7584}"/>
              </a:ext>
            </a:extLst>
          </p:cNvPr>
          <p:cNvSpPr/>
          <p:nvPr/>
        </p:nvSpPr>
        <p:spPr>
          <a:xfrm>
            <a:off x="6831982" y="3235538"/>
            <a:ext cx="1389716" cy="8340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Intent Conflict,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33EC26-4251-FC4B-28D3-D5740C625B0B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5713901" y="2867564"/>
            <a:ext cx="880864" cy="3846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EB49E2-6400-D732-10FD-7584CDDFF1F7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594765" y="2867564"/>
            <a:ext cx="932075" cy="3679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DF6D54F-CA78-880F-7DC4-6B36EBE8C704}"/>
              </a:ext>
            </a:extLst>
          </p:cNvPr>
          <p:cNvSpPr/>
          <p:nvPr/>
        </p:nvSpPr>
        <p:spPr>
          <a:xfrm>
            <a:off x="4818938" y="3252219"/>
            <a:ext cx="1789926" cy="87763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5C94A-E39F-8B7F-6328-9AF2697CA751}"/>
              </a:ext>
            </a:extLst>
          </p:cNvPr>
          <p:cNvSpPr txBox="1"/>
          <p:nvPr/>
        </p:nvSpPr>
        <p:spPr>
          <a:xfrm>
            <a:off x="303692" y="2960083"/>
            <a:ext cx="41809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Helvetica" pitchFamily="2" charset="0"/>
              </a:rPr>
              <a:t>"A managing USS shall (SCD0035) verify that before transitioning an operational intent to the Accepted state, it does </a:t>
            </a:r>
            <a:r>
              <a:rPr lang="en-US" sz="1400" b="1" i="1" dirty="0">
                <a:effectLst/>
                <a:latin typeface="Helvetica" pitchFamily="2" charset="0"/>
              </a:rPr>
              <a:t>not conflict with </a:t>
            </a:r>
            <a:r>
              <a:rPr lang="en-US" sz="1400" i="1" dirty="0">
                <a:effectLst/>
                <a:latin typeface="Helvetica" pitchFamily="2" charset="0"/>
              </a:rPr>
              <a:t>an equal priority operational intent when the regulation does not allow conflicts within the same priority level."</a:t>
            </a:r>
          </a:p>
          <a:p>
            <a:endParaRPr lang="en-US" sz="1400" i="1" dirty="0">
              <a:effectLst/>
              <a:latin typeface="Helvetica" pitchFamily="2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99D2E4B-5834-DCB5-FC71-596724667BC7}"/>
              </a:ext>
            </a:extLst>
          </p:cNvPr>
          <p:cNvSpPr/>
          <p:nvPr/>
        </p:nvSpPr>
        <p:spPr>
          <a:xfrm>
            <a:off x="6170741" y="4125609"/>
            <a:ext cx="1389716" cy="8340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Compliance</a:t>
            </a:r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A12E74-C207-8FBA-E692-A93D24A84D96}"/>
              </a:ext>
            </a:extLst>
          </p:cNvPr>
          <p:cNvCxnSpPr>
            <a:cxnSpLocks/>
          </p:cNvCxnSpPr>
          <p:nvPr/>
        </p:nvCxnSpPr>
        <p:spPr>
          <a:xfrm flipH="1" flipV="1">
            <a:off x="6066845" y="4102987"/>
            <a:ext cx="182880" cy="230474"/>
          </a:xfrm>
          <a:prstGeom prst="straightConnector1">
            <a:avLst/>
          </a:prstGeom>
          <a:ln>
            <a:solidFill>
              <a:srgbClr val="0432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522328-F79B-31CE-5DF3-E48557D68DAA}"/>
              </a:ext>
            </a:extLst>
          </p:cNvPr>
          <p:cNvSpPr/>
          <p:nvPr/>
        </p:nvSpPr>
        <p:spPr>
          <a:xfrm>
            <a:off x="5753820" y="1123665"/>
            <a:ext cx="1773020" cy="71819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Operational Intent Creation and Modification (OICM)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7E7A4B-4A0B-7DC8-3281-6164FF9ADEF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20950" y="1563600"/>
            <a:ext cx="125291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28F75F-BFC7-0251-C14D-8CF6BD206FCC}"/>
              </a:ext>
            </a:extLst>
          </p:cNvPr>
          <p:cNvCxnSpPr>
            <a:cxnSpLocks/>
          </p:cNvCxnSpPr>
          <p:nvPr/>
        </p:nvCxnSpPr>
        <p:spPr>
          <a:xfrm>
            <a:off x="4298872" y="3252219"/>
            <a:ext cx="520066" cy="3179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15" grpId="0" animBg="1"/>
      <p:bldP spid="16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xIJrIaf0r7KvoQDSLf1w"/>
</p:tagLst>
</file>

<file path=ppt/theme/theme1.xml><?xml version="1.0" encoding="utf-8"?>
<a:theme xmlns:a="http://schemas.openxmlformats.org/drawingml/2006/main" name="2_nasa_asp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_UAM" id="{D0F915FD-BD66-1246-86AD-0B28E5FF3638}" vid="{EC954705-109C-5649-B652-F7C9DFD6939A}"/>
    </a:ext>
  </a:extLst>
</a:theme>
</file>

<file path=ppt/theme/theme2.xml><?xml version="1.0" encoding="utf-8"?>
<a:theme xmlns:a="http://schemas.openxmlformats.org/drawingml/2006/main" name="1_nasa_asp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18636BE5-743E-0640-8493-37B8A231A3B6}" vid="{CF2B61B8-B4C7-E04B-BB97-970387E5535D}"/>
    </a:ext>
  </a:extLst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44FF5E3-63CF-49D4-A0AC-7F0655252FF1}" vid="{3783D7D7-0C66-4BF0-A920-2BD1B7D6F928}"/>
    </a:ext>
  </a:extLst>
</a:theme>
</file>

<file path=ppt/theme/theme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44FF5E3-63CF-49D4-A0AC-7F0655252FF1}" vid="{3783D7D7-0C66-4BF0-A920-2BD1B7D6F928}"/>
    </a:ext>
  </a:ext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44FF5E3-63CF-49D4-A0AC-7F0655252FF1}" vid="{3783D7D7-0C66-4BF0-A920-2BD1B7D6F92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38301-DFE0-46B7-AE58-220F960C75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596B11-5DA7-4927-A237-8D499045F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91FF9B-6698-4D72-851B-AAA58B5124F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67446</TotalTime>
  <Words>1177</Words>
  <Application>Microsoft Office PowerPoint</Application>
  <PresentationFormat>On-screen Show (16:9)</PresentationFormat>
  <Paragraphs>274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Avenir Book</vt:lpstr>
      <vt:lpstr>Calibri</vt:lpstr>
      <vt:lpstr>Cambria Math</vt:lpstr>
      <vt:lpstr>Century Gothic</vt:lpstr>
      <vt:lpstr>Helvetica</vt:lpstr>
      <vt:lpstr>2_nasa_asp_presentation</vt:lpstr>
      <vt:lpstr>1_nasa_asp_presentation</vt:lpstr>
      <vt:lpstr>20_Office Theme</vt:lpstr>
      <vt:lpstr>21_Office Theme</vt:lpstr>
      <vt:lpstr>22_Office Theme</vt:lpstr>
      <vt:lpstr>23_Office Theme</vt:lpstr>
      <vt:lpstr>think-cell Slide</vt:lpstr>
      <vt:lpstr>A Method of Compliance for Achieving Target Collision Risk in UTM Operations</vt:lpstr>
      <vt:lpstr>PowerPoint Presentation</vt:lpstr>
      <vt:lpstr>Outline</vt:lpstr>
      <vt:lpstr>Background I: Method of Compliance</vt:lpstr>
      <vt:lpstr>Sample MOCs in AC 107-2A</vt:lpstr>
      <vt:lpstr>Background II: Reich Collision Risk Model</vt:lpstr>
      <vt:lpstr>Background III: ASTM UTM USS Specification</vt:lpstr>
      <vt:lpstr>Outline</vt:lpstr>
      <vt:lpstr>Baseline ASTM Requirements</vt:lpstr>
      <vt:lpstr>Outline</vt:lpstr>
      <vt:lpstr>Volume-base Collision Risk Model</vt:lpstr>
      <vt:lpstr>Volume-base Collision Risk Model: Collision Risk between Elliptical Shapes</vt:lpstr>
      <vt:lpstr>Volume-base Collision Risk Model: Collision Risk between Rectangular Cuboids</vt:lpstr>
      <vt:lpstr>Volume-base Collision Risk Model: Example</vt:lpstr>
      <vt:lpstr>Outline</vt:lpstr>
      <vt:lpstr>Flow Diagram: MOC for the Strategic Coordination Services</vt:lpstr>
      <vt:lpstr>Outline</vt:lpstr>
      <vt:lpstr>Impact of Different SC Services</vt:lpstr>
      <vt:lpstr>Impact of Layout of Operational Intents</vt:lpstr>
      <vt:lpstr>Impact of Operational Intent Size: larger intents</vt:lpstr>
      <vt:lpstr>Impact of Operational Intent Size: smaller intents</vt:lpstr>
      <vt:lpstr>Conclusions</vt:lpstr>
      <vt:lpstr>Future work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subject/>
  <dc:creator>rrosen</dc:creator>
  <cp:keywords/>
  <dc:description/>
  <cp:lastModifiedBy>Skinas, Kate D (ARC-AF)[MIRACORP, INC]</cp:lastModifiedBy>
  <cp:revision>39</cp:revision>
  <cp:lastPrinted>2020-07-12T20:54:21Z</cp:lastPrinted>
  <dcterms:created xsi:type="dcterms:W3CDTF">2015-10-26T12:44:38Z</dcterms:created>
  <dcterms:modified xsi:type="dcterms:W3CDTF">2024-07-26T19:40:02Z</dcterms:modified>
  <cp:category/>
</cp:coreProperties>
</file>