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4" r:id="rId2"/>
  </p:sldMasterIdLst>
  <p:notesMasterIdLst>
    <p:notesMasterId r:id="rId12"/>
  </p:notesMasterIdLst>
  <p:sldIdLst>
    <p:sldId id="268" r:id="rId3"/>
    <p:sldId id="345" r:id="rId4"/>
    <p:sldId id="257" r:id="rId5"/>
    <p:sldId id="339" r:id="rId6"/>
    <p:sldId id="340" r:id="rId7"/>
    <p:sldId id="341" r:id="rId8"/>
    <p:sldId id="347" r:id="rId9"/>
    <p:sldId id="346" r:id="rId10"/>
    <p:sldId id="34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D3D236-079A-4D30-89D8-CFA4BB3DA3E6}" v="1" dt="2024-08-05T04:31:18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68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RY JUSTH" userId="1bd5bf21-7c46-4db6-a147-64bba359137f" providerId="ADAL" clId="{1CD3D236-079A-4D30-89D8-CFA4BB3DA3E6}"/>
    <pc:docChg chg="undo custSel addSld modSld">
      <pc:chgData name="HILARY JUSTH" userId="1bd5bf21-7c46-4db6-a147-64bba359137f" providerId="ADAL" clId="{1CD3D236-079A-4D30-89D8-CFA4BB3DA3E6}" dt="2024-08-05T05:24:09.670" v="1340" actId="20577"/>
      <pc:docMkLst>
        <pc:docMk/>
      </pc:docMkLst>
      <pc:sldChg chg="modSp mod">
        <pc:chgData name="HILARY JUSTH" userId="1bd5bf21-7c46-4db6-a147-64bba359137f" providerId="ADAL" clId="{1CD3D236-079A-4D30-89D8-CFA4BB3DA3E6}" dt="2024-08-05T03:44:01.104" v="115" actId="20577"/>
        <pc:sldMkLst>
          <pc:docMk/>
          <pc:sldMk cId="3481450583" sldId="257"/>
        </pc:sldMkLst>
        <pc:spChg chg="mod">
          <ac:chgData name="HILARY JUSTH" userId="1bd5bf21-7c46-4db6-a147-64bba359137f" providerId="ADAL" clId="{1CD3D236-079A-4D30-89D8-CFA4BB3DA3E6}" dt="2024-08-05T03:44:01.104" v="115" actId="20577"/>
          <ac:spMkLst>
            <pc:docMk/>
            <pc:sldMk cId="3481450583" sldId="257"/>
            <ac:spMk id="3" creationId="{8AAD247C-3DBD-A0E4-64A6-448FEDB6D26A}"/>
          </ac:spMkLst>
        </pc:spChg>
      </pc:sldChg>
      <pc:sldChg chg="modSp mod">
        <pc:chgData name="HILARY JUSTH" userId="1bd5bf21-7c46-4db6-a147-64bba359137f" providerId="ADAL" clId="{1CD3D236-079A-4D30-89D8-CFA4BB3DA3E6}" dt="2024-08-05T03:39:48.814" v="31" actId="20577"/>
        <pc:sldMkLst>
          <pc:docMk/>
          <pc:sldMk cId="2440427446" sldId="268"/>
        </pc:sldMkLst>
        <pc:spChg chg="mod">
          <ac:chgData name="HILARY JUSTH" userId="1bd5bf21-7c46-4db6-a147-64bba359137f" providerId="ADAL" clId="{1CD3D236-079A-4D30-89D8-CFA4BB3DA3E6}" dt="2024-08-05T03:39:48.814" v="31" actId="20577"/>
          <ac:spMkLst>
            <pc:docMk/>
            <pc:sldMk cId="2440427446" sldId="268"/>
            <ac:spMk id="4" creationId="{2F77A04D-42E7-1232-C1E2-0EFECA48C121}"/>
          </ac:spMkLst>
        </pc:spChg>
      </pc:sldChg>
      <pc:sldChg chg="modSp mod">
        <pc:chgData name="HILARY JUSTH" userId="1bd5bf21-7c46-4db6-a147-64bba359137f" providerId="ADAL" clId="{1CD3D236-079A-4D30-89D8-CFA4BB3DA3E6}" dt="2024-08-05T05:22:27.856" v="1333" actId="20577"/>
        <pc:sldMkLst>
          <pc:docMk/>
          <pc:sldMk cId="3428299515" sldId="339"/>
        </pc:sldMkLst>
        <pc:spChg chg="mod">
          <ac:chgData name="HILARY JUSTH" userId="1bd5bf21-7c46-4db6-a147-64bba359137f" providerId="ADAL" clId="{1CD3D236-079A-4D30-89D8-CFA4BB3DA3E6}" dt="2024-08-05T05:22:27.856" v="1333" actId="20577"/>
          <ac:spMkLst>
            <pc:docMk/>
            <pc:sldMk cId="3428299515" sldId="339"/>
            <ac:spMk id="3" creationId="{8AAD247C-3DBD-A0E4-64A6-448FEDB6D26A}"/>
          </ac:spMkLst>
        </pc:spChg>
      </pc:sldChg>
      <pc:sldChg chg="modSp mod">
        <pc:chgData name="HILARY JUSTH" userId="1bd5bf21-7c46-4db6-a147-64bba359137f" providerId="ADAL" clId="{1CD3D236-079A-4D30-89D8-CFA4BB3DA3E6}" dt="2024-08-05T05:17:07.603" v="1233" actId="20577"/>
        <pc:sldMkLst>
          <pc:docMk/>
          <pc:sldMk cId="1141686875" sldId="345"/>
        </pc:sldMkLst>
        <pc:spChg chg="mod">
          <ac:chgData name="HILARY JUSTH" userId="1bd5bf21-7c46-4db6-a147-64bba359137f" providerId="ADAL" clId="{1CD3D236-079A-4D30-89D8-CFA4BB3DA3E6}" dt="2024-08-05T03:39:13.090" v="22" actId="20577"/>
          <ac:spMkLst>
            <pc:docMk/>
            <pc:sldMk cId="1141686875" sldId="345"/>
            <ac:spMk id="5" creationId="{DB1B93BE-CE3A-3BAF-C2D8-C02DC2016275}"/>
          </ac:spMkLst>
        </pc:spChg>
        <pc:spChg chg="mod">
          <ac:chgData name="HILARY JUSTH" userId="1bd5bf21-7c46-4db6-a147-64bba359137f" providerId="ADAL" clId="{1CD3D236-079A-4D30-89D8-CFA4BB3DA3E6}" dt="2024-08-05T05:17:07.603" v="1233" actId="20577"/>
          <ac:spMkLst>
            <pc:docMk/>
            <pc:sldMk cId="1141686875" sldId="345"/>
            <ac:spMk id="6" creationId="{07F97CA5-FBB2-E4F0-51AE-A2E73402F551}"/>
          </ac:spMkLst>
        </pc:spChg>
      </pc:sldChg>
      <pc:sldChg chg="modSp add mod">
        <pc:chgData name="HILARY JUSTH" userId="1bd5bf21-7c46-4db6-a147-64bba359137f" providerId="ADAL" clId="{1CD3D236-079A-4D30-89D8-CFA4BB3DA3E6}" dt="2024-08-05T05:24:09.670" v="1340" actId="20577"/>
        <pc:sldMkLst>
          <pc:docMk/>
          <pc:sldMk cId="834174742" sldId="346"/>
        </pc:sldMkLst>
        <pc:spChg chg="mod">
          <ac:chgData name="HILARY JUSTH" userId="1bd5bf21-7c46-4db6-a147-64bba359137f" providerId="ADAL" clId="{1CD3D236-079A-4D30-89D8-CFA4BB3DA3E6}" dt="2024-08-05T03:47:38.888" v="163" actId="14100"/>
          <ac:spMkLst>
            <pc:docMk/>
            <pc:sldMk cId="834174742" sldId="346"/>
            <ac:spMk id="2" creationId="{8037499A-FF00-99DB-A9A0-0FC318AD65F0}"/>
          </ac:spMkLst>
        </pc:spChg>
        <pc:spChg chg="mod">
          <ac:chgData name="HILARY JUSTH" userId="1bd5bf21-7c46-4db6-a147-64bba359137f" providerId="ADAL" clId="{1CD3D236-079A-4D30-89D8-CFA4BB3DA3E6}" dt="2024-08-05T05:24:09.670" v="1340" actId="20577"/>
          <ac:spMkLst>
            <pc:docMk/>
            <pc:sldMk cId="834174742" sldId="346"/>
            <ac:spMk id="3" creationId="{1D4EE4A1-2A80-718F-6171-20D4090D5EE4}"/>
          </ac:spMkLst>
        </pc:spChg>
      </pc:sldChg>
      <pc:sldChg chg="addSp modSp add mod">
        <pc:chgData name="HILARY JUSTH" userId="1bd5bf21-7c46-4db6-a147-64bba359137f" providerId="ADAL" clId="{1CD3D236-079A-4D30-89D8-CFA4BB3DA3E6}" dt="2024-08-05T04:35:54.667" v="1211" actId="20577"/>
        <pc:sldMkLst>
          <pc:docMk/>
          <pc:sldMk cId="2470213391" sldId="347"/>
        </pc:sldMkLst>
        <pc:spChg chg="mod">
          <ac:chgData name="HILARY JUSTH" userId="1bd5bf21-7c46-4db6-a147-64bba359137f" providerId="ADAL" clId="{1CD3D236-079A-4D30-89D8-CFA4BB3DA3E6}" dt="2024-08-05T04:35:54.667" v="1211" actId="20577"/>
          <ac:spMkLst>
            <pc:docMk/>
            <pc:sldMk cId="2470213391" sldId="347"/>
            <ac:spMk id="2" creationId="{8037499A-FF00-99DB-A9A0-0FC318AD65F0}"/>
          </ac:spMkLst>
        </pc:spChg>
        <pc:spChg chg="mod">
          <ac:chgData name="HILARY JUSTH" userId="1bd5bf21-7c46-4db6-a147-64bba359137f" providerId="ADAL" clId="{1CD3D236-079A-4D30-89D8-CFA4BB3DA3E6}" dt="2024-08-05T04:35:30.135" v="1191" actId="20577"/>
          <ac:spMkLst>
            <pc:docMk/>
            <pc:sldMk cId="2470213391" sldId="347"/>
            <ac:spMk id="3" creationId="{1D4EE4A1-2A80-718F-6171-20D4090D5EE4}"/>
          </ac:spMkLst>
        </pc:spChg>
        <pc:picChg chg="add mod">
          <ac:chgData name="HILARY JUSTH" userId="1bd5bf21-7c46-4db6-a147-64bba359137f" providerId="ADAL" clId="{1CD3D236-079A-4D30-89D8-CFA4BB3DA3E6}" dt="2024-08-05T04:35:26.855" v="1190" actId="1076"/>
          <ac:picMkLst>
            <pc:docMk/>
            <pc:sldMk cId="2470213391" sldId="347"/>
            <ac:picMk id="6" creationId="{F781A9DF-1F07-4F4A-CFBE-5C9A5F4121DA}"/>
          </ac:picMkLst>
        </pc:picChg>
      </pc:sldChg>
    </pc:docChg>
  </pc:docChgLst>
  <pc:docChgLst>
    <pc:chgData name="Justh, Hilary L. (MSFC-EV44)" userId="1bd5bf21-7c46-4db6-a147-64bba359137f" providerId="ADAL" clId="{1CD3D236-079A-4D30-89D8-CFA4BB3DA3E6}"/>
    <pc:docChg chg="modSld">
      <pc:chgData name="Justh, Hilary L. (MSFC-EV44)" userId="1bd5bf21-7c46-4db6-a147-64bba359137f" providerId="ADAL" clId="{1CD3D236-079A-4D30-89D8-CFA4BB3DA3E6}" dt="2024-08-05T13:22:53.354" v="6"/>
      <pc:docMkLst>
        <pc:docMk/>
      </pc:docMkLst>
      <pc:sldChg chg="modSp mod">
        <pc:chgData name="Justh, Hilary L. (MSFC-EV44)" userId="1bd5bf21-7c46-4db6-a147-64bba359137f" providerId="ADAL" clId="{1CD3D236-079A-4D30-89D8-CFA4BB3DA3E6}" dt="2024-08-05T13:16:57.310" v="1" actId="20577"/>
        <pc:sldMkLst>
          <pc:docMk/>
          <pc:sldMk cId="3481450583" sldId="257"/>
        </pc:sldMkLst>
        <pc:spChg chg="mod">
          <ac:chgData name="Justh, Hilary L. (MSFC-EV44)" userId="1bd5bf21-7c46-4db6-a147-64bba359137f" providerId="ADAL" clId="{1CD3D236-079A-4D30-89D8-CFA4BB3DA3E6}" dt="2024-08-05T13:16:57.310" v="1" actId="20577"/>
          <ac:spMkLst>
            <pc:docMk/>
            <pc:sldMk cId="3481450583" sldId="257"/>
            <ac:spMk id="3" creationId="{8AAD247C-3DBD-A0E4-64A6-448FEDB6D26A}"/>
          </ac:spMkLst>
        </pc:spChg>
      </pc:sldChg>
      <pc:sldChg chg="modSp mod">
        <pc:chgData name="Justh, Hilary L. (MSFC-EV44)" userId="1bd5bf21-7c46-4db6-a147-64bba359137f" providerId="ADAL" clId="{1CD3D236-079A-4D30-89D8-CFA4BB3DA3E6}" dt="2024-08-05T13:22:53.354" v="6"/>
        <pc:sldMkLst>
          <pc:docMk/>
          <pc:sldMk cId="2440427446" sldId="268"/>
        </pc:sldMkLst>
        <pc:spChg chg="mod">
          <ac:chgData name="Justh, Hilary L. (MSFC-EV44)" userId="1bd5bf21-7c46-4db6-a147-64bba359137f" providerId="ADAL" clId="{1CD3D236-079A-4D30-89D8-CFA4BB3DA3E6}" dt="2024-08-05T13:22:53.354" v="6"/>
          <ac:spMkLst>
            <pc:docMk/>
            <pc:sldMk cId="2440427446" sldId="268"/>
            <ac:spMk id="8" creationId="{B5E9F331-5009-0E84-68B6-E502BD1F3DFE}"/>
          </ac:spMkLst>
        </pc:spChg>
      </pc:sldChg>
      <pc:sldChg chg="modSp mod">
        <pc:chgData name="Justh, Hilary L. (MSFC-EV44)" userId="1bd5bf21-7c46-4db6-a147-64bba359137f" providerId="ADAL" clId="{1CD3D236-079A-4D30-89D8-CFA4BB3DA3E6}" dt="2024-08-05T13:20:14.521" v="5" actId="20577"/>
        <pc:sldMkLst>
          <pc:docMk/>
          <pc:sldMk cId="834174742" sldId="346"/>
        </pc:sldMkLst>
        <pc:spChg chg="mod">
          <ac:chgData name="Justh, Hilary L. (MSFC-EV44)" userId="1bd5bf21-7c46-4db6-a147-64bba359137f" providerId="ADAL" clId="{1CD3D236-079A-4D30-89D8-CFA4BB3DA3E6}" dt="2024-08-05T13:20:14.521" v="5" actId="20577"/>
          <ac:spMkLst>
            <pc:docMk/>
            <pc:sldMk cId="834174742" sldId="346"/>
            <ac:spMk id="3" creationId="{1D4EE4A1-2A80-718F-6171-20D4090D5EE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9904A-50BE-4651-A22C-E963C481863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1670F-E696-41F0-AF77-41C8F2FD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9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173C68-DC85-6741-A344-B21118876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933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30C88-2B17-48E6-D635-E712EEB65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967C1-D6A7-D091-F2D2-973F120F7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B93BE-6B40-8D7B-1981-F203DC442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4624F-150D-4B0C-AB1F-255365F100D2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A75EE-C52E-C534-1E21-6257D3BBC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819E6-6A8E-6F6C-0864-909207A15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2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155E0-714B-52B2-60D5-A506125FF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974927-88E9-1F2D-44DC-2C6AC3314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A9A2C-E992-DCD4-3222-8CC43976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DE42E-55C0-4A01-BCED-57C846FD0507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F355B-1EC9-C850-32AE-A84A36D41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6494C-30B6-0458-91E1-1B5D0975F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0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7C6D7B-6AD8-791D-18D3-E581BAA973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7A219D-3FAF-E3F2-AC68-A7AE2F30A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6515F-3090-501A-553F-D6538CCF1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EFC3-DF6F-4DAE-85CB-6A44A1BB4F0B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CAEC6-6AE3-7CDE-D3DC-DC166AF9F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CD035-B2F4-CF43-EC22-4B988F6A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16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287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B28CDF-2F2F-19A1-CC0C-6B1E0645C3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89489" y="49659"/>
            <a:ext cx="1137424" cy="113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569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30C88-2B17-48E6-D635-E712EEB65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967C1-D6A7-D091-F2D2-973F120F7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B93BE-6B40-8D7B-1981-F203DC442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40E1-6C58-493F-B982-0A483C1B5FF6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A75EE-C52E-C534-1E21-6257D3BBC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819E6-6A8E-6F6C-0864-909207A15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71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1DF19-B265-5D50-385B-A74685EBB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693EA-BED2-24BA-8572-5FBC5C21F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85BE6-9457-3F75-85FB-FB077FC21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9E95-727D-412B-97C7-31EF7DA0D84D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26AFE-838B-5130-AEC1-9596C9B1E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4BEEA-2092-64C4-020D-27E80F55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42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6A21E-FF4A-D6C4-D61D-AA57F355B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2E8FD-73C9-081C-B02A-4636C1EF0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6661E-C8E7-B63F-54C5-2C269732F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F105-5737-40A3-ACB6-102031F6DA5D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1AB8A-03AB-F0A6-78BC-6829DF04E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23308-A45D-CE25-BFD3-295245182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681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791F7-CC57-D4C2-9BF1-A18C4EE99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BDE56-2CD7-A0CB-0F27-BFD67F92B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E4015F-830C-A085-F42F-AF37D476A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B3F4B-B81F-B091-F744-837A9508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680F3-0604-47A3-9AC4-4D5D3C62778B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03D57-456C-4256-5C4B-32A730D7A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E0502-4360-DB2A-06B5-145CD31A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843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936D0-B6CF-CAE5-1DCE-6C8690566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4AB74-8429-C928-B85F-502581C3C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90057-46C2-A60F-8ABB-80F435AF8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BC64AC-1CC8-13F3-B804-94DCF031C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0BE8F2-C022-9482-5ABB-D2D006996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287AA6-32A3-BE0A-7A51-33D7698DE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CE1F8-6C2F-48ED-AB93-8D4C8552E340}" type="datetime1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C69520-86F9-0715-D193-3F307BC5E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6A7432-7FE8-47E1-5728-06BD787F7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4919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26E0F-5FE6-1F03-EA0A-83AF9330C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123777-84FD-8BCA-4F8A-D9CEE51C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A1F87-EACE-4252-BC61-B431931186AF}" type="datetime1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0D834E-C162-A2E1-97E0-7F368FC9C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7D5A1A-7822-EE9D-F285-546FF2609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9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1DF19-B265-5D50-385B-A74685EBB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693EA-BED2-24BA-8572-5FBC5C21F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85BE6-9457-3F75-85FB-FB077FC21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1AA7-64F0-4DA9-8056-86C17E848300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26AFE-838B-5130-AEC1-9596C9B1E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4BEEA-2092-64C4-020D-27E80F55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34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52B0D8-85DE-EF28-9118-9048F7234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D5EAF-40ED-423C-BDE6-968D404FD902}" type="datetime1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E89218-7CB9-F9C5-C4AE-13D87F435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68B67-A5E0-BA9B-ADAA-0650A4860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829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BC885-C90F-6D37-2F0A-F9B35D3A6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1B3E8-EFE7-2FA0-8ED4-746A9AE20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5898E-C74F-8081-2BBF-4D6292879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01B83-FF88-2C0A-EFD1-530DCB1F2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E99F-C5C4-4740-820C-F89298B1816B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078444-6F26-131E-1D47-22D676F4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98D59-1D2D-CDE3-0A3E-F117D459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68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6D796-760B-95BF-79ED-8751A8E45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85F8E-3A0D-D3A5-FB43-0597746E10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0158D-E4F0-2875-518E-8A249DBCA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236B9-9983-8715-7E65-2ADF224E4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62A5E-A432-407D-AB92-141C688BDCD2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368262-7C53-FDD8-A76C-8DC0F11A1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32249-E9D0-7746-C321-4097BFB1C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20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155E0-714B-52B2-60D5-A506125FF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974927-88E9-1F2D-44DC-2C6AC3314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A9A2C-E992-DCD4-3222-8CC43976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B0C46-F716-4A5A-A92D-27DBFCFAECB8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F355B-1EC9-C850-32AE-A84A36D41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6494C-30B6-0458-91E1-1B5D0975F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1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7C6D7B-6AD8-791D-18D3-E581BAA973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7A219D-3FAF-E3F2-AC68-A7AE2F30A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6515F-3090-501A-553F-D6538CCF1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2830-8AA8-4ACC-B73E-D7B24F76E5D3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CAEC6-6AE3-7CDE-D3DC-DC166AF9F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CD035-B2F4-CF43-EC22-4B988F6A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576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B28CDF-2F2F-19A1-CC0C-6B1E0645C3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89488" y="49659"/>
            <a:ext cx="1137424" cy="113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93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6A21E-FF4A-D6C4-D61D-AA57F355B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2E8FD-73C9-081C-B02A-4636C1EF0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6661E-C8E7-B63F-54C5-2C269732F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85E8-1BC1-4B0D-A362-6932216C5405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1AB8A-03AB-F0A6-78BC-6829DF04E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23308-A45D-CE25-BFD3-295245182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4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791F7-CC57-D4C2-9BF1-A18C4EE99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BDE56-2CD7-A0CB-0F27-BFD67F92B2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E4015F-830C-A085-F42F-AF37D476A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B3F4B-B81F-B091-F744-837A9508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98DB1-ABE3-4FEF-8B5A-B055FB05E405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03D57-456C-4256-5C4B-32A730D7A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E0502-4360-DB2A-06B5-145CD31A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4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936D0-B6CF-CAE5-1DCE-6C8690566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4AB74-8429-C928-B85F-502581C3C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90057-46C2-A60F-8ABB-80F435AF8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BC64AC-1CC8-13F3-B804-94DCF031C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0BE8F2-C022-9482-5ABB-D2D006996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287AA6-32A3-BE0A-7A51-33D7698DE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D721B-187C-4942-A587-641E0AE22AA3}" type="datetime1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C69520-86F9-0715-D193-3F307BC5E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6A7432-7FE8-47E1-5728-06BD787F7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85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26E0F-5FE6-1F03-EA0A-83AF9330C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123777-84FD-8BCA-4F8A-D9CEE51C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17B7C-9A80-4B40-B816-A0C3B348BE03}" type="datetime1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0D834E-C162-A2E1-97E0-7F368FC9C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7D5A1A-7822-EE9D-F285-546FF2609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6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52B0D8-85DE-EF28-9118-9048F7234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9EB2-4AD4-4ADB-8B67-DD384E5586E5}" type="datetime1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E89218-7CB9-F9C5-C4AE-13D87F435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468B67-A5E0-BA9B-ADAA-0650A4860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1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BC885-C90F-6D37-2F0A-F9B35D3A6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1B3E8-EFE7-2FA0-8ED4-746A9AE20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5898E-C74F-8081-2BBF-4D6292879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01B83-FF88-2C0A-EFD1-530DCB1F2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51291-9526-48A7-9C49-7AC5955D4309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078444-6F26-131E-1D47-22D676F4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98D59-1D2D-CDE3-0A3E-F117D459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5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6D796-760B-95BF-79ED-8751A8E45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85F8E-3A0D-D3A5-FB43-0597746E10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0158D-E4F0-2875-518E-8A249DBCA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236B9-9983-8715-7E65-2ADF224E4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66BD0-415B-435A-9C59-976568E489FD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368262-7C53-FDD8-A76C-8DC0F11A1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32249-E9D0-7746-C321-4097BFB1C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5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7075C5-7AAF-14BD-9FA1-02B6E9EED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213" y="18257"/>
            <a:ext cx="67492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FEA15-81B1-1E69-A1A4-67FEFC2B2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8616B-8427-B883-7133-1912913AC1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90222-58FE-43BC-AEE8-EFFFB45CBDA6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957D2-B436-F72B-F8FE-BA5ACC8823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6985F-4716-D63F-9947-631F26D0D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8EB98F-DE53-8AED-D9FB-08BBDDB40448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89489" y="38508"/>
            <a:ext cx="1137424" cy="11374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AAC1B4-5A25-7231-8FAA-88F722385873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-724828" y="-81368"/>
            <a:ext cx="2754352" cy="137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68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7075C5-7AAF-14BD-9FA1-02B6E9EED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212" y="18255"/>
            <a:ext cx="67492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FEA15-81B1-1E69-A1A4-67FEFC2B2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8616B-8427-B883-7133-1912913AC1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2D92C-17D7-4636-886C-1387131AA408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957D2-B436-F72B-F8FE-BA5ACC8823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6985F-4716-D63F-9947-631F26D0D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8ADE9-8888-904F-AA11-A132563DD38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A8EB98F-DE53-8AED-D9FB-08BBDDB40448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89488" y="38508"/>
            <a:ext cx="1137424" cy="11374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CAAC1B4-5A25-7231-8FAA-88F722385873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-724828" y="-81368"/>
            <a:ext cx="2754352" cy="137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168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oftware.nasa.gov/software/MFS-33888-1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software.nasa.gov/software/MFS-33888-1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8B8C7D-994F-9A6D-19A7-D1C5EB9AC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988267"/>
            <a:ext cx="6858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Global Reference Atmospheric Model (GRAM) Suite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and Uranus-GRAM Upgrades</a:t>
            </a:r>
            <a:br>
              <a:rPr lang="en-US" dirty="0">
                <a:solidFill>
                  <a:schemeClr val="bg1"/>
                </a:solidFill>
              </a:rPr>
            </a:b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4186F9-F7E1-CBEA-0D6A-A11AEBCEF9CA}"/>
              </a:ext>
            </a:extLst>
          </p:cNvPr>
          <p:cNvSpPr/>
          <p:nvPr/>
        </p:nvSpPr>
        <p:spPr>
          <a:xfrm>
            <a:off x="4268007" y="4268510"/>
            <a:ext cx="5153353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GB" altLang="en-US" sz="2400" b="1" dirty="0">
                <a:solidFill>
                  <a:srgbClr val="FFFFFF"/>
                </a:solidFill>
              </a:rPr>
              <a:t>Hilary L. Justh</a:t>
            </a:r>
            <a:endParaRPr lang="en-GB" altLang="en-US" sz="2400" b="1" baseline="30000" dirty="0">
              <a:solidFill>
                <a:srgbClr val="FFFFFF"/>
              </a:solidFill>
            </a:endParaRPr>
          </a:p>
          <a:p>
            <a:pPr algn="ctr">
              <a:lnSpc>
                <a:spcPct val="80000"/>
              </a:lnSpc>
              <a:defRPr/>
            </a:pPr>
            <a:endParaRPr lang="en-GB" altLang="en-US" sz="1200" b="1" dirty="0">
              <a:solidFill>
                <a:srgbClr val="FFFFFF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GB" altLang="en-US" sz="1400" b="1" dirty="0">
                <a:solidFill>
                  <a:srgbClr val="FFFFFF"/>
                </a:solidFill>
              </a:rPr>
              <a:t>Planetary GRAM Lead </a:t>
            </a:r>
          </a:p>
          <a:p>
            <a:pPr algn="ctr">
              <a:lnSpc>
                <a:spcPct val="80000"/>
              </a:lnSpc>
              <a:defRPr/>
            </a:pPr>
            <a:r>
              <a:rPr lang="en-GB" altLang="en-US" sz="1400" b="1" dirty="0">
                <a:solidFill>
                  <a:srgbClr val="FFFFFF"/>
                </a:solidFill>
              </a:rPr>
              <a:t>Natural Environments Branch (EV44)</a:t>
            </a:r>
          </a:p>
          <a:p>
            <a:pPr algn="ctr">
              <a:lnSpc>
                <a:spcPct val="80000"/>
              </a:lnSpc>
              <a:defRPr/>
            </a:pPr>
            <a:r>
              <a:rPr lang="en-GB" altLang="en-US" sz="1400" b="1" dirty="0">
                <a:solidFill>
                  <a:srgbClr val="FFFFFF"/>
                </a:solidFill>
              </a:rPr>
              <a:t>NASA Marshall Space Flight Center</a:t>
            </a:r>
          </a:p>
          <a:p>
            <a:pPr algn="ctr">
              <a:lnSpc>
                <a:spcPct val="80000"/>
              </a:lnSpc>
              <a:defRPr/>
            </a:pPr>
            <a:r>
              <a:rPr lang="en-GB" altLang="en-US" sz="1400" b="1" dirty="0">
                <a:solidFill>
                  <a:srgbClr val="FFFFFF"/>
                </a:solidFill>
              </a:rPr>
              <a:t>Hilary.L.Justh@nasa.gov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5E9F331-5009-0E84-68B6-E502BD1F3DFE}"/>
              </a:ext>
            </a:extLst>
          </p:cNvPr>
          <p:cNvSpPr/>
          <p:nvPr/>
        </p:nvSpPr>
        <p:spPr>
          <a:xfrm>
            <a:off x="0" y="6126480"/>
            <a:ext cx="9144000" cy="73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altLang="en-US" sz="2000" b="1" dirty="0">
                <a:solidFill>
                  <a:srgbClr val="FFFFFF"/>
                </a:solidFill>
              </a:rPr>
              <a:t>Research, Engineering, and Science Symposium (RESSPO) 2024</a:t>
            </a:r>
          </a:p>
          <a:p>
            <a:pPr algn="ctr">
              <a:lnSpc>
                <a:spcPct val="80000"/>
              </a:lnSpc>
              <a:defRPr/>
            </a:pPr>
            <a:r>
              <a:rPr lang="en-US" altLang="en-US" sz="2000" b="1" dirty="0">
                <a:solidFill>
                  <a:srgbClr val="FFFFFF"/>
                </a:solidFill>
              </a:rPr>
              <a:t>August 8, 2024</a:t>
            </a:r>
          </a:p>
          <a:p>
            <a:pPr algn="ctr">
              <a:lnSpc>
                <a:spcPct val="80000"/>
              </a:lnSpc>
              <a:defRPr/>
            </a:pPr>
            <a:endParaRPr lang="en-GB" altLang="en-US" sz="1200" b="1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99BE23-8FD1-9190-BEDD-51E03C6812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22376" y="-82296"/>
            <a:ext cx="2755631" cy="13778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F77A04D-42E7-1232-C1E2-0EFECA48C121}"/>
              </a:ext>
            </a:extLst>
          </p:cNvPr>
          <p:cNvSpPr/>
          <p:nvPr/>
        </p:nvSpPr>
        <p:spPr>
          <a:xfrm>
            <a:off x="-277360" y="4266861"/>
            <a:ext cx="5153353" cy="1229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GB" altLang="en-US" sz="2400" b="1" dirty="0">
                <a:solidFill>
                  <a:srgbClr val="FFFFFF"/>
                </a:solidFill>
              </a:rPr>
              <a:t>Justin Garland</a:t>
            </a:r>
            <a:endParaRPr lang="en-GB" altLang="en-US" sz="2400" b="1" baseline="30000" dirty="0">
              <a:solidFill>
                <a:srgbClr val="FFFFFF"/>
              </a:solidFill>
            </a:endParaRPr>
          </a:p>
          <a:p>
            <a:pPr algn="ctr">
              <a:lnSpc>
                <a:spcPct val="80000"/>
              </a:lnSpc>
              <a:defRPr/>
            </a:pPr>
            <a:endParaRPr lang="en-GB" altLang="en-US" sz="1200" b="1" dirty="0">
              <a:solidFill>
                <a:srgbClr val="FFFFFF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GB" altLang="en-US" sz="1400" b="1" dirty="0">
                <a:solidFill>
                  <a:srgbClr val="FFFFFF"/>
                </a:solidFill>
              </a:rPr>
              <a:t>Planetary GRAM Developer </a:t>
            </a:r>
          </a:p>
          <a:p>
            <a:pPr algn="ctr">
              <a:lnSpc>
                <a:spcPct val="80000"/>
              </a:lnSpc>
              <a:defRPr/>
            </a:pPr>
            <a:r>
              <a:rPr lang="en-GB" altLang="en-US" sz="1400" b="1" dirty="0">
                <a:solidFill>
                  <a:srgbClr val="FFFFFF"/>
                </a:solidFill>
              </a:rPr>
              <a:t>Analytical Mechanics Associates</a:t>
            </a:r>
          </a:p>
          <a:p>
            <a:pPr algn="ctr">
              <a:lnSpc>
                <a:spcPct val="80000"/>
              </a:lnSpc>
              <a:defRPr/>
            </a:pPr>
            <a:r>
              <a:rPr lang="en-GB" altLang="en-US" sz="1400" b="1" dirty="0">
                <a:solidFill>
                  <a:srgbClr val="FFFFFF"/>
                </a:solidFill>
              </a:rPr>
              <a:t>NASA Langley Research Center</a:t>
            </a:r>
          </a:p>
          <a:p>
            <a:pPr algn="ctr">
              <a:lnSpc>
                <a:spcPct val="80000"/>
              </a:lnSpc>
              <a:defRPr/>
            </a:pPr>
            <a:r>
              <a:rPr lang="en-GB" altLang="en-US" sz="1400" b="1" dirty="0">
                <a:solidFill>
                  <a:srgbClr val="FFFFFF"/>
                </a:solidFill>
              </a:rPr>
              <a:t>Justin.Garland@nasa.gov </a:t>
            </a:r>
          </a:p>
        </p:txBody>
      </p:sp>
    </p:spTree>
    <p:extLst>
      <p:ext uri="{BB962C8B-B14F-4D97-AF65-F5344CB8AC3E}">
        <p14:creationId xmlns:p14="http://schemas.microsoft.com/office/powerpoint/2010/main" val="2440427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61B39-8228-0596-0024-7B2E7DE48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GRAM Upgrade Team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01C617-C204-5001-98AA-87186858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1B93BE-CE3A-3BAF-C2D8-C02DC2016275}"/>
              </a:ext>
            </a:extLst>
          </p:cNvPr>
          <p:cNvSpPr txBox="1">
            <a:spLocks/>
          </p:cNvSpPr>
          <p:nvPr/>
        </p:nvSpPr>
        <p:spPr>
          <a:xfrm>
            <a:off x="576072" y="2011679"/>
            <a:ext cx="4163209" cy="5648078"/>
          </a:xfrm>
          <a:prstGeom prst="rect">
            <a:avLst/>
          </a:prstGeom>
        </p:spPr>
        <p:txBody>
          <a:bodyPr>
            <a:norm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100">
                <a:solidFill>
                  <a:schemeClr val="tx1"/>
                </a:solidFill>
                <a:latin typeface="+mn-lt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8859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6pPr>
            <a:lvl7pPr marL="22288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7pPr>
            <a:lvl8pPr marL="25717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8pPr>
            <a:lvl9pPr marL="29146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2000" b="1" i="1" u="sng" kern="0" dirty="0">
                <a:solidFill>
                  <a:srgbClr val="000000"/>
                </a:solidFill>
                <a:cs typeface="Arial" panose="020B0604020202020204" pitchFamily="34" charset="0"/>
              </a:rPr>
              <a:t>NASA Langley Research Center   </a:t>
            </a:r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1050" b="1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b="1" kern="0" dirty="0">
                <a:solidFill>
                  <a:srgbClr val="000000"/>
                </a:solidFill>
                <a:cs typeface="Arial" panose="020B0604020202020204" pitchFamily="34" charset="0"/>
              </a:rPr>
              <a:t>Project Manager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kern="0" dirty="0">
                <a:solidFill>
                  <a:srgbClr val="000000"/>
                </a:solidFill>
                <a:cs typeface="Arial" panose="020B0604020202020204" pitchFamily="34" charset="0"/>
              </a:rPr>
              <a:t>Soumyo Dutta	</a:t>
            </a:r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1050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b="1" kern="0" dirty="0">
                <a:solidFill>
                  <a:srgbClr val="000000"/>
                </a:solidFill>
                <a:cs typeface="Arial" panose="020B0604020202020204" pitchFamily="34" charset="0"/>
              </a:rPr>
              <a:t>Code Architect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kern="0" dirty="0">
                <a:solidFill>
                  <a:srgbClr val="000000"/>
                </a:solidFill>
                <a:cs typeface="Arial" panose="020B0604020202020204" pitchFamily="34" charset="0"/>
              </a:rPr>
              <a:t>James Hoffman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i="1" kern="0" dirty="0">
                <a:solidFill>
                  <a:srgbClr val="000000"/>
                </a:solidFill>
                <a:cs typeface="Arial" panose="020B0604020202020204" pitchFamily="34" charset="0"/>
              </a:rPr>
              <a:t>Analytical Mechanics Associates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kern="0" dirty="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Project Scientist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Kunio Sayanagi</a:t>
            </a:r>
            <a:endParaRPr lang="en-US" sz="1800" b="1" i="1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1050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b="1" kern="0" dirty="0">
                <a:solidFill>
                  <a:srgbClr val="000000"/>
                </a:solidFill>
                <a:cs typeface="Arial" panose="020B0604020202020204" pitchFamily="34" charset="0"/>
              </a:rPr>
              <a:t>Planetary GRAM Developer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kern="0" dirty="0">
                <a:solidFill>
                  <a:srgbClr val="000000"/>
                </a:solidFill>
                <a:cs typeface="Arial" panose="020B0604020202020204" pitchFamily="34" charset="0"/>
              </a:rPr>
              <a:t>Justin Garland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Analytical Mechanics Associates</a:t>
            </a:r>
            <a:endParaRPr lang="en-US" sz="1800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Tx/>
              <a:buNone/>
            </a:pPr>
            <a:endParaRPr lang="en-US" sz="1050" b="1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b="1" kern="0" dirty="0">
                <a:solidFill>
                  <a:srgbClr val="000000"/>
                </a:solidFill>
                <a:cs typeface="Arial" panose="020B0604020202020204" pitchFamily="34" charset="0"/>
              </a:rPr>
              <a:t>Implementation Expert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kern="0" dirty="0">
                <a:solidFill>
                  <a:srgbClr val="000000"/>
                </a:solidFill>
                <a:cs typeface="Arial" panose="020B0604020202020204" pitchFamily="34" charset="0"/>
              </a:rPr>
              <a:t>John Aguirre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1800" i="1" kern="0" dirty="0">
                <a:solidFill>
                  <a:srgbClr val="000000"/>
                </a:solidFill>
                <a:cs typeface="Arial" panose="020B0604020202020204" pitchFamily="34" charset="0"/>
              </a:rPr>
              <a:t>Analytical Mechanics Associates</a:t>
            </a:r>
          </a:p>
          <a:p>
            <a:pPr marL="0" indent="0">
              <a:buFontTx/>
              <a:buNone/>
            </a:pPr>
            <a:endParaRPr lang="en-US" sz="400" i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endParaRPr lang="en-US" sz="18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endParaRPr lang="en-US" sz="105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Tx/>
              <a:buNone/>
            </a:pPr>
            <a:endParaRPr lang="en-US" sz="18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F97CA5-FBB2-E4F0-51AE-A2E73402F551}"/>
              </a:ext>
            </a:extLst>
          </p:cNvPr>
          <p:cNvSpPr/>
          <p:nvPr/>
        </p:nvSpPr>
        <p:spPr>
          <a:xfrm>
            <a:off x="4625534" y="2011680"/>
            <a:ext cx="4162806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783"/>
            <a:r>
              <a:rPr lang="en-US" sz="2000" b="1" i="1" u="sng" dirty="0">
                <a:solidFill>
                  <a:prstClr val="black"/>
                </a:solidFill>
                <a:cs typeface="Arial" panose="020B0604020202020204" pitchFamily="34" charset="0"/>
              </a:rPr>
              <a:t>NASA Marshall Space Flight Center </a:t>
            </a:r>
            <a:endParaRPr lang="en-US" sz="2000" i="1" u="sng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685783"/>
            <a:endParaRPr lang="en-US" sz="105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685783"/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Planetary Atmosphere Specialist</a:t>
            </a:r>
          </a:p>
          <a:p>
            <a:pPr defTabSz="685783"/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Planetary GRAM Lead</a:t>
            </a:r>
          </a:p>
          <a:p>
            <a:pPr defTabSz="685783"/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Hilary Justh</a:t>
            </a:r>
            <a:endParaRPr lang="en-US" sz="105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685783"/>
            <a:endParaRPr lang="en-US" sz="105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685783"/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Earth-GRAM Developer</a:t>
            </a:r>
          </a:p>
          <a:p>
            <a:pPr defTabSz="685783"/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Patrick White</a:t>
            </a:r>
          </a:p>
          <a:p>
            <a:pPr defTabSz="685783"/>
            <a:endParaRPr lang="en-US" sz="105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685783"/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GRAM Developer</a:t>
            </a:r>
          </a:p>
          <a:p>
            <a:pPr defTabSz="685783"/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Lee Burns</a:t>
            </a:r>
          </a:p>
          <a:p>
            <a:pPr defTabSz="685783"/>
            <a:r>
              <a:rPr lang="en-US" i="1" dirty="0">
                <a:solidFill>
                  <a:prstClr val="black"/>
                </a:solidFill>
                <a:cs typeface="Arial" panose="020B0604020202020204" pitchFamily="34" charset="0"/>
              </a:rPr>
              <a:t>Jacobs Space Exploration Group</a:t>
            </a:r>
            <a:endParaRPr lang="en-US" sz="1050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685783"/>
            <a:endParaRPr lang="en-US" sz="1050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defTabSz="685783"/>
            <a:r>
              <a:rPr lang="en-US" b="1" dirty="0">
                <a:solidFill>
                  <a:prstClr val="black"/>
                </a:solidFill>
                <a:cs typeface="Arial" panose="020B0604020202020204" pitchFamily="34" charset="0"/>
              </a:rPr>
              <a:t>Data Implementation</a:t>
            </a:r>
          </a:p>
          <a:p>
            <a:pPr defTabSz="685783"/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Corey Walker</a:t>
            </a:r>
          </a:p>
          <a:p>
            <a:pPr defTabSz="685783"/>
            <a:r>
              <a:rPr lang="en-US" i="1" dirty="0">
                <a:solidFill>
                  <a:prstClr val="black"/>
                </a:solidFill>
                <a:cs typeface="Arial" panose="020B0604020202020204" pitchFamily="34" charset="0"/>
              </a:rPr>
              <a:t>Jacobs Space Exploration Group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Paul Bremner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  <a:p>
            <a:pPr defTabSz="685783"/>
            <a:endParaRPr lang="en-US" sz="105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685783"/>
            <a:endParaRPr lang="en-US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C70DF6-BE71-C8F7-A31C-198E6791A3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2376" y="-82296"/>
            <a:ext cx="2755631" cy="137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686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D70B06-2C28-A842-9796-3F47874F0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4828" y="-81368"/>
            <a:ext cx="2754352" cy="13771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39ED1F-ACCF-ED82-707A-A3DA63BF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GRAM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D247C-3DBD-A0E4-64A6-448FEDB6D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007880"/>
            <a:ext cx="7886700" cy="4351338"/>
          </a:xfrm>
        </p:spPr>
        <p:txBody>
          <a:bodyPr>
            <a:noAutofit/>
          </a:bodyPr>
          <a:lstStyle/>
          <a:p>
            <a:pPr marL="0" marR="0" lvl="0" algn="l" defTabSz="914400" rtl="0" eaLnBrk="0" fontAlgn="base" latinLnBrk="0" hangingPunct="0"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Engineering-oriented atmospheric models that estimate mean values and statistical variations of atmospheric properties for numerous planetary destinations</a:t>
            </a:r>
          </a:p>
          <a:p>
            <a:pPr eaLnBrk="0" fontAlgn="base" hangingPunct="0">
              <a:spcAft>
                <a:spcPct val="0"/>
              </a:spcAf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Available for Venus, Earth, Mars, Jupiter, Titan, Uranus, and Neptune</a:t>
            </a:r>
          </a:p>
          <a:p>
            <a:pPr eaLnBrk="0" fontAlgn="base" hangingPunct="0">
              <a:spcAft>
                <a:spcPct val="0"/>
              </a:spcAf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Outputs include atmospheric density, temperature, pressure, chemical composition, radiative fluxes (for Mars-GRAM), and wind components along a user-defined path</a:t>
            </a:r>
          </a:p>
          <a:p>
            <a:pPr marL="685800" lvl="2" eaLnBrk="0" fontAlgn="base" hangingPunct="0">
              <a:spcBef>
                <a:spcPts val="1000"/>
              </a:spcBef>
              <a:spcAft>
                <a:spcPct val="0"/>
              </a:spcAft>
              <a:buFont typeface="Calibri" panose="020F0502020204030204" pitchFamily="34" charset="0"/>
              <a:buChar char="-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Includes seasonal, diurnal, geographic, and altitude variations</a:t>
            </a:r>
          </a:p>
          <a:p>
            <a:pPr eaLnBrk="0" fontAlgn="base" hangingPunct="0">
              <a:spcAft>
                <a:spcPct val="0"/>
              </a:spcAf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Widely used by the engineering community because of their ability to create realistic atmospheric dispersions at a rapid runtime</a:t>
            </a:r>
          </a:p>
          <a:p>
            <a:pPr eaLnBrk="0" fontAlgn="base" hangingPunct="0">
              <a:spcAft>
                <a:spcPct val="0"/>
              </a:spcAf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Can be integrated into high fidelity flight dynamic simulations of launch, entry, descent and landing (EDL), aerobraking and aerocapture</a:t>
            </a:r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55728-FFEC-0D80-8B11-46FBD97A3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5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D70B06-2C28-A842-9796-3F47874F0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4828" y="-81368"/>
            <a:ext cx="2754352" cy="13771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39ED1F-ACCF-ED82-707A-A3DA63BF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212" y="18255"/>
            <a:ext cx="6749276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GRAM Overview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D247C-3DBD-A0E4-64A6-448FEDB6D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2007880"/>
            <a:ext cx="7886700" cy="4351338"/>
          </a:xfrm>
        </p:spPr>
        <p:txBody>
          <a:bodyPr>
            <a:noAutofit/>
          </a:bodyPr>
          <a:lstStyle/>
          <a:p>
            <a:pPr lvl="0"/>
            <a:r>
              <a:rPr lang="en-US" sz="2000" dirty="0">
                <a:solidFill>
                  <a:srgbClr val="000000"/>
                </a:solidFill>
              </a:rPr>
              <a:t>Optional trajectory input file can be used to provide the GRAM trajectory path</a:t>
            </a:r>
          </a:p>
          <a:p>
            <a:r>
              <a:rPr lang="en-US" sz="2000" dirty="0"/>
              <a:t>Optional auxiliary profile may be used to replace model data in the GRAMs </a:t>
            </a:r>
          </a:p>
          <a:p>
            <a:r>
              <a:rPr lang="en-US" sz="2000" dirty="0"/>
              <a:t>GRAMs are statistics-based models, not physics-based predictive forecast/simulation models</a:t>
            </a:r>
          </a:p>
          <a:p>
            <a:r>
              <a:rPr lang="en-US" sz="2000" dirty="0"/>
              <a:t>GRAMs are distributed in the GRAM Suite available through the NASA Software Catalog </a:t>
            </a:r>
            <a:r>
              <a:rPr lang="en-US" sz="2000" dirty="0">
                <a:hlinkClick r:id="rId3"/>
              </a:rPr>
              <a:t>https://software.nasa.gov/software/MFS-33888-1</a:t>
            </a:r>
            <a:r>
              <a:rPr lang="en-US" sz="2000" dirty="0"/>
              <a:t> </a:t>
            </a:r>
          </a:p>
          <a:p>
            <a:r>
              <a:rPr lang="en-US" sz="2000" dirty="0"/>
              <a:t>Version History (details can be found in GRAM Suite Change Log included in the documentation folder within the GRAM Suite distribution files)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Version 1.0 - May 2020		Version 1.4 - November 2021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Version 1.1 - September 2020	Version 1.5 - April 2023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Version 1.2 - July 2021		Version 2.0 - October 2023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Version 1.3 - October 2021	Version 2.1 - August 2024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				</a:t>
            </a:r>
          </a:p>
          <a:p>
            <a:endParaRPr lang="en-US" sz="2000" dirty="0"/>
          </a:p>
          <a:p>
            <a:pPr marL="231775" marR="0" lvl="0" indent="-2317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4D01A-0525-8895-105C-BF95CA320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299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34F6E-496E-3B46-91B9-4D11662D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GRAM Suite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1A272-9D2F-4CEC-64CC-BDF65D982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2011680"/>
            <a:ext cx="7886700" cy="4351338"/>
          </a:xfrm>
        </p:spPr>
        <p:txBody>
          <a:bodyPr>
            <a:noAutofit/>
          </a:bodyPr>
          <a:lstStyle/>
          <a:p>
            <a:r>
              <a:rPr lang="en-US" sz="2000" dirty="0"/>
              <a:t>Common object-oriented C++ framework that simplifies model updates, integration, testing, and maintenance </a:t>
            </a:r>
          </a:p>
          <a:p>
            <a:r>
              <a:rPr lang="en-US" sz="2000" dirty="0"/>
              <a:t>Supports all solar system destination models</a:t>
            </a:r>
          </a:p>
          <a:p>
            <a:r>
              <a:rPr lang="en-US" sz="2000" dirty="0"/>
              <a:t>Provides a uniform user interface for all GRAMs</a:t>
            </a:r>
          </a:p>
          <a:p>
            <a:r>
              <a:rPr lang="en-US" sz="2000" dirty="0"/>
              <a:t>Includes C++ library with C and Fortran interfaces that can be incorporated in a trajectory or orbit propagation code</a:t>
            </a:r>
          </a:p>
          <a:p>
            <a:r>
              <a:rPr lang="en-US" sz="2000" dirty="0"/>
              <a:t>Includes Python Application Program Interface (API) </a:t>
            </a:r>
          </a:p>
          <a:p>
            <a:r>
              <a:rPr lang="en-US" sz="2000" dirty="0"/>
              <a:t>All future GRAM Upgrades will be released in the GRAM Suite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68E20F-ABAF-B182-378B-A7691DF52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7816" y="5325721"/>
            <a:ext cx="3389670" cy="115224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4DCFAA-C9C5-B730-F76A-A1CB5700564E}"/>
              </a:ext>
            </a:extLst>
          </p:cNvPr>
          <p:cNvSpPr txBox="1"/>
          <p:nvPr/>
        </p:nvSpPr>
        <p:spPr>
          <a:xfrm>
            <a:off x="2725238" y="4997559"/>
            <a:ext cx="2000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Legacy GRAMs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C40BA3-2654-C925-A44F-C4E1041AA9ED}"/>
              </a:ext>
            </a:extLst>
          </p:cNvPr>
          <p:cNvSpPr txBox="1"/>
          <p:nvPr/>
        </p:nvSpPr>
        <p:spPr>
          <a:xfrm>
            <a:off x="4337180" y="4987167"/>
            <a:ext cx="19852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GRAM Suite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054ED-9ABF-B1EE-9455-1248725CF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0AB128-FD40-D2B7-1CE6-3636EFACB8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2376" y="-82296"/>
            <a:ext cx="2755631" cy="137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28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7499A-FF00-99DB-A9A0-0FC318AD6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Uranus-GRAM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EE4A1-2A80-718F-6171-20D4090D5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2011680"/>
            <a:ext cx="7886700" cy="4351338"/>
          </a:xfrm>
        </p:spPr>
        <p:txBody>
          <a:bodyPr>
            <a:noAutofit/>
          </a:bodyPr>
          <a:lstStyle/>
          <a:p>
            <a:r>
              <a:rPr lang="en-US" sz="2000" dirty="0"/>
              <a:t>Updated Uranus-GRAM is contained in GRAM Suite Version 2.1 </a:t>
            </a:r>
          </a:p>
          <a:p>
            <a:r>
              <a:rPr lang="en-US" sz="2000" dirty="0"/>
              <a:t>Atmospheric density, temperature, and pressure as a function of altitude are characterized by a Uranus Atmospheric Model developed by the GRAM team that includes:</a:t>
            </a:r>
          </a:p>
          <a:p>
            <a:pPr lvl="1"/>
            <a:r>
              <a:rPr lang="en-US" sz="1600" dirty="0"/>
              <a:t>Modern </a:t>
            </a:r>
            <a:r>
              <a:rPr lang="en-US" sz="1600" dirty="0" err="1"/>
              <a:t>reanalyses</a:t>
            </a:r>
            <a:r>
              <a:rPr lang="en-US" sz="1600" dirty="0"/>
              <a:t> of Voyager flyby measurement recent observational data</a:t>
            </a:r>
          </a:p>
          <a:p>
            <a:pPr lvl="1"/>
            <a:r>
              <a:rPr lang="en-US" sz="1600" dirty="0"/>
              <a:t>Zonal wind speeds with an estimated vertical shear</a:t>
            </a:r>
          </a:p>
          <a:p>
            <a:r>
              <a:rPr lang="en-US" sz="2000" dirty="0"/>
              <a:t>Uranus-GRAM’s atmospheric reference basis is a 3-segment atmospheric model that consists of “families” of profiles covering the full range of uncertainty in Uranus’ atmospheric properties</a:t>
            </a:r>
          </a:p>
          <a:p>
            <a:pPr lvl="1"/>
            <a:r>
              <a:rPr lang="en-US" sz="1600" dirty="0" err="1"/>
              <a:t>Thermospheric</a:t>
            </a:r>
            <a:r>
              <a:rPr lang="en-US" sz="1600" dirty="0"/>
              <a:t> model “family” covers the full range of observed temperature changes, sufficient data is not currently available to construct a true seasonal trend in Uranus’ temperatures and zonal wind structure</a:t>
            </a:r>
          </a:p>
          <a:p>
            <a:r>
              <a:rPr lang="en-US" sz="2000" dirty="0"/>
              <a:t>Details regarding the Uranus-GRAM upgrades can be found in the Uranus-GRAM User Guide included in the documentation folder within the GRAM Suite distribution files</a:t>
            </a:r>
          </a:p>
          <a:p>
            <a:endParaRPr lang="en-US" sz="2000" dirty="0"/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243FA-4A38-1232-6D36-D7FDDB05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938819-1F2A-2D58-9427-984BC5AD9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2376" y="-82296"/>
            <a:ext cx="2755631" cy="137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303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7499A-FF00-99DB-A9A0-0FC318AD6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Uranus-GRAM Temperature Profile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EE4A1-2A80-718F-6171-20D4090D5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2011680"/>
            <a:ext cx="7886700" cy="4351338"/>
          </a:xfrm>
        </p:spPr>
        <p:txBody>
          <a:bodyPr>
            <a:no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Temperature vs altitude and pressure for full range of Uranus-GRAM</a:t>
            </a:r>
          </a:p>
          <a:p>
            <a:r>
              <a:rPr lang="en-US" sz="2000" dirty="0"/>
              <a:t>Modelled “family” of </a:t>
            </a:r>
            <a:r>
              <a:rPr lang="en-US" sz="2000" dirty="0" err="1"/>
              <a:t>thermospheric</a:t>
            </a:r>
            <a:r>
              <a:rPr lang="en-US" sz="2000" dirty="0"/>
              <a:t> profiles between 15 temperature steps shown as dotted black lines</a:t>
            </a:r>
          </a:p>
          <a:p>
            <a:r>
              <a:rPr lang="en-US" sz="2000" dirty="0"/>
              <a:t>Deep atmospheric temperature spread over 10 estimated BV frequency steps is also shown</a:t>
            </a:r>
          </a:p>
          <a:p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243FA-4A38-1232-6D36-D7FDDB05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938819-1F2A-2D58-9427-984BC5AD9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2376" y="-82296"/>
            <a:ext cx="2755631" cy="13778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781A9DF-1F07-4F4A-CFBE-5C9A5F4121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9097" y="1972974"/>
            <a:ext cx="4365806" cy="291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213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7499A-FF00-99DB-A9A0-0FC318AD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212" y="18255"/>
            <a:ext cx="7375138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Future Uranus-GRAM Improvements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EE4A1-2A80-718F-6171-20D4090D5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2011680"/>
            <a:ext cx="7886700" cy="4351338"/>
          </a:xfrm>
        </p:spPr>
        <p:txBody>
          <a:bodyPr>
            <a:noAutofit/>
          </a:bodyPr>
          <a:lstStyle/>
          <a:p>
            <a:r>
              <a:rPr lang="en-US" sz="2000" dirty="0"/>
              <a:t>GRAMs have been essential in designing probe and potential aerocapture missions, this will continue with the Uranus Orbiter and Probe (UOP) Flagship Mission</a:t>
            </a:r>
          </a:p>
          <a:p>
            <a:r>
              <a:rPr lang="en-US" sz="2000" dirty="0"/>
              <a:t>One of the findings of the Aerocapture Demonstration Relevance Assessment Team (ADRAT) was to continue efforts to update and improve the fidelity of GRAMs for the outer planets, including Titan</a:t>
            </a:r>
          </a:p>
          <a:p>
            <a:r>
              <a:rPr lang="en-US" sz="2000" dirty="0"/>
              <a:t>Future planned updates include:</a:t>
            </a:r>
          </a:p>
          <a:p>
            <a:pPr lvl="1"/>
            <a:r>
              <a:rPr lang="en-US" sz="1600" dirty="0"/>
              <a:t>Update molecular abundances</a:t>
            </a:r>
          </a:p>
          <a:p>
            <a:pPr lvl="1"/>
            <a:r>
              <a:rPr lang="en-US" sz="1600" dirty="0"/>
              <a:t>Addition of a 2D (varying with latitude) model</a:t>
            </a:r>
          </a:p>
          <a:p>
            <a:pPr lvl="1"/>
            <a:r>
              <a:rPr lang="en-US" sz="1600" dirty="0"/>
              <a:t>Enhance wind sheer estimates</a:t>
            </a:r>
          </a:p>
          <a:p>
            <a:pPr lvl="1"/>
            <a:r>
              <a:rPr lang="en-US" sz="1600" dirty="0"/>
              <a:t>Construct improved seasonal trends in Uranus’ temperatures and zonal wind structure as data is available</a:t>
            </a:r>
          </a:p>
          <a:p>
            <a:pPr lvl="1"/>
            <a:r>
              <a:rPr lang="en-US" sz="1600" dirty="0"/>
              <a:t>Assess the uncertainties contained in the GRAMs</a:t>
            </a:r>
          </a:p>
          <a:p>
            <a:pPr lvl="1"/>
            <a:r>
              <a:rPr lang="en-US" sz="1600" dirty="0"/>
              <a:t>Assess additional data and analyses that have not been incorporated into the GRAMs for their applicability to altitudes of interest for aerocapture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243FA-4A38-1232-6D36-D7FDDB05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938819-1F2A-2D58-9427-984BC5AD9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2376" y="-82296"/>
            <a:ext cx="2755631" cy="137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174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4EAEA-41BA-4546-5F92-2D37A0CC6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CC305-AD12-63A6-3F2B-C82132834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2011680"/>
            <a:ext cx="7886700" cy="4351338"/>
          </a:xfrm>
        </p:spPr>
        <p:txBody>
          <a:bodyPr>
            <a:noAutofit/>
          </a:bodyPr>
          <a:lstStyle/>
          <a:p>
            <a:r>
              <a:rPr lang="en-US" sz="2000" dirty="0"/>
              <a:t>GRAMs are frequently used toolsets and vital in assessing effects of atmospheres on interplanetary spacecraft during the program life cycle process</a:t>
            </a:r>
          </a:p>
          <a:p>
            <a:r>
              <a:rPr lang="en-US" sz="2000" dirty="0"/>
              <a:t>GRAM Suite Version 2.0 is available via the NASA Software Catalog </a:t>
            </a:r>
            <a:r>
              <a:rPr lang="en-US" sz="2000" dirty="0">
                <a:hlinkClick r:id="rId2"/>
              </a:rPr>
              <a:t>https://software.nasa.gov/software/MFS-33888-1</a:t>
            </a:r>
            <a:r>
              <a:rPr lang="en-US" sz="2000" dirty="0"/>
              <a:t> </a:t>
            </a:r>
          </a:p>
          <a:p>
            <a:pPr marR="0" lvl="0" algn="l" defTabSz="914400" rtl="0" eaLnBrk="0" fontAlgn="base" latinLnBrk="0" hangingPunct="0"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Upgrades of GRAM Suite are continuing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-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Updating the inherent data in the GRAMs to reflect current best estimates 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-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Next GRAM Suite release Version 2.1 in August 2024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  <a:buFont typeface="Calibri" panose="020F0502020204030204" pitchFamily="34" charset="0"/>
              <a:buChar char="-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Ongoing discussions with:</a:t>
            </a:r>
          </a:p>
          <a:p>
            <a:pPr marL="1171575" lvl="2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Modeling groups within NASA and academia regarding status of their models</a:t>
            </a:r>
          </a:p>
          <a:p>
            <a:pPr marL="1171575" lvl="2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Planetary mission teams (VERITAS, DAVINCI, Dragonfly, MAV, MAVEN, etc.) to determine potential mission support by the GRAM team, utilization of collected atmospheric data, and needed GRAM upgrades</a:t>
            </a:r>
          </a:p>
          <a:p>
            <a:pPr marR="0" lvl="0" algn="l" defTabSz="914400" rtl="0" eaLnBrk="0" fontAlgn="base" latinLnBrk="0" hangingPunct="0"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Feedback regarding the GRAMs is encouraged and welcomed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B2AD74-E7E2-2B58-B17B-46D661C94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ADE9-8888-904F-AA11-A132563DD384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418E06-DE9B-2E5A-0318-614F80DFA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2376" y="-82296"/>
            <a:ext cx="2755631" cy="137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136562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6B2D6F5-892D-45BD-8BEF-C76585883C0C}" vid="{434C789D-1A51-47FD-B1E0-89450AC19773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6B2D6F5-892D-45BD-8BEF-C76585883C0C}" vid="{5D1D552C-FBF1-4C61-B036-5F17F07F9A9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005d458-45be-48ae-8140-d43da96dd17b}" enabled="0" method="" siteId="{7005d458-45be-48ae-8140-d43da96dd17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5255</TotalTime>
  <Words>933</Words>
  <Application>Microsoft Office PowerPoint</Application>
  <PresentationFormat>On-screen Show (4:3)</PresentationFormat>
  <Paragraphs>133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2_Custom Design</vt:lpstr>
      <vt:lpstr>Custom Design</vt:lpstr>
      <vt:lpstr>Global Reference Atmospheric Model (GRAM) Suite  and Uranus-GRAM Upgrades  </vt:lpstr>
      <vt:lpstr>GRAM Upgrade Team</vt:lpstr>
      <vt:lpstr>GRAM Overview</vt:lpstr>
      <vt:lpstr>GRAM Overview (Continued)</vt:lpstr>
      <vt:lpstr>GRAM Suite</vt:lpstr>
      <vt:lpstr>Uranus-GRAM</vt:lpstr>
      <vt:lpstr>Uranus-GRAM Temperature Profile</vt:lpstr>
      <vt:lpstr>Future Uranus-GRAM Improvements</vt:lpstr>
      <vt:lpstr>Summary</vt:lpstr>
    </vt:vector>
  </TitlesOfParts>
  <Company>NASA OCIO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Earth-GRAM Update</dc:title>
  <dc:creator>White, Patrick W. (MSFC-EV44)</dc:creator>
  <cp:lastModifiedBy>Justh, Hilary L. (MSFC-EV44)</cp:lastModifiedBy>
  <cp:revision>141</cp:revision>
  <dcterms:created xsi:type="dcterms:W3CDTF">2023-08-15T19:41:12Z</dcterms:created>
  <dcterms:modified xsi:type="dcterms:W3CDTF">2024-08-05T13:23:03Z</dcterms:modified>
</cp:coreProperties>
</file>