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5" r:id="rId5"/>
  </p:sldIdLst>
  <p:sldSz cx="512064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7642CDF-2CA9-41D7-9BC6-36072A9063EF}">
          <p14:sldIdLst>
            <p14:sldId id="2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789CB-34DB-66A1-6D93-A07112942E4C}" name="Joyner, Elizabeth R {she, her, hers} (GSFC-613.0)[SCIENCE SYSTEMS AND APPLICATIONS INC]" initials="JI" userId="S::ejoyner@ndc.nasa.gov::f1bbad8d-3821-4233-a646-38a83fccf3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9" d="100"/>
          <a:sy n="29" d="100"/>
        </p:scale>
        <p:origin x="192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en-US"/>
              <a:t>Click to edit Master title style</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EA6C56-3D72-434F-8C50-654704BA4F8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141354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A6C56-3D72-434F-8C50-654704BA4F8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29719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A6C56-3D72-434F-8C50-654704BA4F8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55465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A6C56-3D72-434F-8C50-654704BA4F8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339706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en-US"/>
              <a:t>Click to edit Master title style</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A6C56-3D72-434F-8C50-654704BA4F8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113244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EA6C56-3D72-434F-8C50-654704BA4F8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130961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Click to 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Click to 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EA6C56-3D72-434F-8C50-654704BA4F8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318086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EA6C56-3D72-434F-8C50-654704BA4F8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220967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A6C56-3D72-434F-8C50-654704BA4F8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250082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a:t>Click to edit Master title style</a:t>
            </a:r>
            <a:endParaRPr lang="en-US" dirty="0"/>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Click to edit Master text styles</a:t>
            </a:r>
          </a:p>
        </p:txBody>
      </p:sp>
      <p:sp>
        <p:nvSpPr>
          <p:cNvPr id="5" name="Date Placeholder 4"/>
          <p:cNvSpPr>
            <a:spLocks noGrp="1"/>
          </p:cNvSpPr>
          <p:nvPr>
            <p:ph type="dt" sz="half" idx="10"/>
          </p:nvPr>
        </p:nvSpPr>
        <p:spPr/>
        <p:txBody>
          <a:bodyPr/>
          <a:lstStyle/>
          <a:p>
            <a:fld id="{00EA6C56-3D72-434F-8C50-654704BA4F8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149776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a:t>Click icon to add picture</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Click to edit Master text styles</a:t>
            </a:r>
          </a:p>
        </p:txBody>
      </p:sp>
      <p:sp>
        <p:nvSpPr>
          <p:cNvPr id="5" name="Date Placeholder 4"/>
          <p:cNvSpPr>
            <a:spLocks noGrp="1"/>
          </p:cNvSpPr>
          <p:nvPr>
            <p:ph type="dt" sz="half" idx="10"/>
          </p:nvPr>
        </p:nvSpPr>
        <p:spPr/>
        <p:txBody>
          <a:bodyPr/>
          <a:lstStyle/>
          <a:p>
            <a:fld id="{00EA6C56-3D72-434F-8C50-654704BA4F8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D4524-3DC4-48A3-8DAF-777DA2843301}" type="slidenum">
              <a:rPr lang="en-US" smtClean="0"/>
              <a:t>‹#›</a:t>
            </a:fld>
            <a:endParaRPr lang="en-US"/>
          </a:p>
        </p:txBody>
      </p:sp>
    </p:spTree>
    <p:extLst>
      <p:ext uri="{BB962C8B-B14F-4D97-AF65-F5344CB8AC3E}">
        <p14:creationId xmlns:p14="http://schemas.microsoft.com/office/powerpoint/2010/main" val="330888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00EA6C56-3D72-434F-8C50-654704BA4F84}" type="datetimeFigureOut">
              <a:rPr lang="en-US" smtClean="0"/>
              <a:t>1/21/2025</a:t>
            </a:fld>
            <a:endParaRPr lang="en-US"/>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CB2D4524-3DC4-48A3-8DAF-777DA2843301}" type="slidenum">
              <a:rPr lang="en-US" smtClean="0"/>
              <a:t>‹#›</a:t>
            </a:fld>
            <a:endParaRPr lang="en-US"/>
          </a:p>
        </p:txBody>
      </p:sp>
    </p:spTree>
    <p:extLst>
      <p:ext uri="{BB962C8B-B14F-4D97-AF65-F5344CB8AC3E}">
        <p14:creationId xmlns:p14="http://schemas.microsoft.com/office/powerpoint/2010/main" val="2294950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84EBC87-D0F6-7116-0B25-C10A5C5407FE}"/>
                  </a:ext>
                </a:extLst>
              </p:cNvPr>
              <p:cNvSpPr>
                <a:spLocks noGrp="1"/>
              </p:cNvSpPr>
              <p:nvPr>
                <p:ph type="title"/>
              </p:nvPr>
            </p:nvSpPr>
            <p:spPr>
              <a:xfrm>
                <a:off x="9359265" y="-1432364"/>
                <a:ext cx="32964392" cy="6400800"/>
              </a:xfrm>
            </p:spPr>
            <p:txBody>
              <a:bodyPr>
                <a:normAutofit/>
              </a:bodyPr>
              <a:lstStyle/>
              <a:p>
                <a:pPr algn="ctr"/>
                <a:r>
                  <a:rPr lang="en-US" sz="8000" dirty="0"/>
                  <a:t>June 2023 Canadian Wildfire Effects on Hampton Roads VA using ASDC Data</a:t>
                </a:r>
                <a:br>
                  <a:rPr lang="en-US" sz="7000" dirty="0"/>
                </a:br>
                <a14:m>
                  <m:oMath xmlns:m="http://schemas.openxmlformats.org/officeDocument/2006/math">
                    <m:sSup>
                      <m:sSupPr>
                        <m:ctrlPr>
                          <a:rPr lang="en-US" sz="7000" i="1" smtClean="0">
                            <a:latin typeface="Cambria Math" panose="02040503050406030204" pitchFamily="18" charset="0"/>
                          </a:rPr>
                        </m:ctrlPr>
                      </m:sSupPr>
                      <m:e>
                        <m:r>
                          <m:rPr>
                            <m:nor/>
                          </m:rPr>
                          <a:rPr lang="en-US" sz="7000" dirty="0"/>
                          <m:t>Roberto</m:t>
                        </m:r>
                        <m:r>
                          <m:rPr>
                            <m:nor/>
                          </m:rPr>
                          <a:rPr lang="en-US" sz="7000" dirty="0"/>
                          <m:t> </m:t>
                        </m:r>
                        <m:r>
                          <m:rPr>
                            <m:nor/>
                          </m:rPr>
                          <a:rPr lang="en-US" sz="7000" dirty="0"/>
                          <m:t>Jackson</m:t>
                        </m:r>
                        <m:r>
                          <m:rPr>
                            <m:nor/>
                          </m:rPr>
                          <a:rPr lang="en-US" sz="7000" dirty="0"/>
                          <m:t> </m:t>
                        </m:r>
                        <m:r>
                          <m:rPr>
                            <m:nor/>
                          </m:rPr>
                          <a:rPr lang="en-US" sz="7000" dirty="0"/>
                          <m:t>Baeza</m:t>
                        </m:r>
                      </m:e>
                      <m:sup>
                        <m:r>
                          <a:rPr lang="en-US" sz="7000" b="0" i="1" smtClean="0">
                            <a:latin typeface="Cambria Math" panose="02040503050406030204" pitchFamily="18" charset="0"/>
                          </a:rPr>
                          <m:t>1,4</m:t>
                        </m:r>
                      </m:sup>
                    </m:sSup>
                  </m:oMath>
                </a14:m>
                <a:r>
                  <a:rPr lang="en-US" sz="7000" dirty="0"/>
                  <a:t>, </a:t>
                </a:r>
                <a14:m>
                  <m:oMath xmlns:m="http://schemas.openxmlformats.org/officeDocument/2006/math">
                    <m:sSup>
                      <m:sSupPr>
                        <m:ctrlPr>
                          <a:rPr lang="en-US" sz="7000" i="1" smtClean="0">
                            <a:latin typeface="Cambria Math" panose="02040503050406030204" pitchFamily="18" charset="0"/>
                          </a:rPr>
                        </m:ctrlPr>
                      </m:sSupPr>
                      <m:e>
                        <m:r>
                          <m:rPr>
                            <m:nor/>
                          </m:rPr>
                          <a:rPr lang="en-US" sz="7000" dirty="0"/>
                          <m:t>Hazem</m:t>
                        </m:r>
                        <m:r>
                          <m:rPr>
                            <m:nor/>
                          </m:rPr>
                          <a:rPr lang="en-US" sz="7000" dirty="0"/>
                          <m:t> </m:t>
                        </m:r>
                        <m:r>
                          <m:rPr>
                            <m:nor/>
                          </m:rPr>
                          <a:rPr lang="en-US" sz="7000" dirty="0"/>
                          <m:t>Mahmoud</m:t>
                        </m:r>
                      </m:e>
                      <m:sup>
                        <m:r>
                          <a:rPr lang="en-US" sz="7000" b="0" i="1" smtClean="0">
                            <a:latin typeface="Cambria Math" panose="02040503050406030204" pitchFamily="18" charset="0"/>
                          </a:rPr>
                          <m:t>12</m:t>
                        </m:r>
                      </m:sup>
                    </m:sSup>
                  </m:oMath>
                </a14:m>
                <a:r>
                  <a:rPr lang="en-US" sz="7000" dirty="0"/>
                  <a:t>, </a:t>
                </a:r>
                <a14:m>
                  <m:oMath xmlns:m="http://schemas.openxmlformats.org/officeDocument/2006/math">
                    <m:sSup>
                      <m:sSupPr>
                        <m:ctrlPr>
                          <a:rPr lang="en-US" sz="7000" i="1">
                            <a:latin typeface="Cambria Math" panose="02040503050406030204" pitchFamily="18" charset="0"/>
                          </a:rPr>
                        </m:ctrlPr>
                      </m:sSupPr>
                      <m:e>
                        <m:r>
                          <m:rPr>
                            <m:nor/>
                          </m:rPr>
                          <a:rPr lang="en-US" sz="7000" dirty="0"/>
                          <m:t>Daniel</m:t>
                        </m:r>
                        <m:r>
                          <m:rPr>
                            <m:nor/>
                          </m:rPr>
                          <a:rPr lang="en-US" sz="7000" dirty="0"/>
                          <m:t> </m:t>
                        </m:r>
                        <m:r>
                          <m:rPr>
                            <m:nor/>
                          </m:rPr>
                          <a:rPr lang="en-US" sz="7000" dirty="0"/>
                          <m:t>Kaufman</m:t>
                        </m:r>
                      </m:e>
                      <m:sup>
                        <m:r>
                          <a:rPr lang="en-US" sz="7000" b="0" i="1" smtClean="0">
                            <a:latin typeface="Cambria Math" panose="02040503050406030204" pitchFamily="18" charset="0"/>
                          </a:rPr>
                          <m:t>23</m:t>
                        </m:r>
                      </m:sup>
                    </m:sSup>
                  </m:oMath>
                </a14:m>
                <a:br>
                  <a:rPr lang="en-US" sz="7000" dirty="0"/>
                </a:br>
                <a:r>
                  <a:rPr lang="en-US" sz="5400" dirty="0"/>
                  <a:t>(1)NASA Langley Research Center, (2)Adnet Systems, (3)Booz Allen Hamilton, (4)USRA</a:t>
                </a:r>
              </a:p>
            </p:txBody>
          </p:sp>
        </mc:Choice>
        <mc:Fallback>
          <p:sp>
            <p:nvSpPr>
              <p:cNvPr id="2" name="Title 1">
                <a:extLst>
                  <a:ext uri="{FF2B5EF4-FFF2-40B4-BE49-F238E27FC236}">
                    <a16:creationId xmlns:a16="http://schemas.microsoft.com/office/drawing/2014/main" id="{684EBC87-D0F6-7116-0B25-C10A5C5407FE}"/>
                  </a:ext>
                </a:extLst>
              </p:cNvPr>
              <p:cNvSpPr>
                <a:spLocks noGrp="1" noRot="1" noChangeAspect="1" noMove="1" noResize="1" noEditPoints="1" noAdjustHandles="1" noChangeArrowheads="1" noChangeShapeType="1" noTextEdit="1"/>
              </p:cNvSpPr>
              <p:nvPr>
                <p:ph type="title"/>
              </p:nvPr>
            </p:nvSpPr>
            <p:spPr>
              <a:xfrm>
                <a:off x="9359265" y="-1432364"/>
                <a:ext cx="32964392" cy="6400800"/>
              </a:xfrm>
              <a:blipFill>
                <a:blip r:embed="rId2"/>
                <a:stretch>
                  <a:fillRect/>
                </a:stretch>
              </a:blipFill>
            </p:spPr>
            <p:txBody>
              <a:bodyPr/>
              <a:lstStyle/>
              <a:p>
                <a:r>
                  <a:rPr lang="en-US">
                    <a:noFill/>
                  </a:rPr>
                  <a:t> </a:t>
                </a:r>
              </a:p>
            </p:txBody>
          </p:sp>
        </mc:Fallback>
      </mc:AlternateContent>
      <p:pic>
        <p:nvPicPr>
          <p:cNvPr id="4" name="Picture 3" descr="Shape&#10;&#10;Description automatically generated with medium confidence">
            <a:extLst>
              <a:ext uri="{FF2B5EF4-FFF2-40B4-BE49-F238E27FC236}">
                <a16:creationId xmlns:a16="http://schemas.microsoft.com/office/drawing/2014/main" id="{DE873DE8-FF40-FAA4-B756-C134D286EE52}"/>
              </a:ext>
            </a:extLst>
          </p:cNvPr>
          <p:cNvPicPr>
            <a:picLocks noChangeAspect="1"/>
          </p:cNvPicPr>
          <p:nvPr/>
        </p:nvPicPr>
        <p:blipFill>
          <a:blip r:embed="rId3"/>
          <a:stretch>
            <a:fillRect/>
          </a:stretch>
        </p:blipFill>
        <p:spPr>
          <a:xfrm>
            <a:off x="47435860" y="231457"/>
            <a:ext cx="3506664" cy="2827954"/>
          </a:xfrm>
          <a:prstGeom prst="rect">
            <a:avLst/>
          </a:prstGeom>
        </p:spPr>
      </p:pic>
      <p:pic>
        <p:nvPicPr>
          <p:cNvPr id="9" name="Picture 6" descr="DAAClogoOnly">
            <a:extLst>
              <a:ext uri="{FF2B5EF4-FFF2-40B4-BE49-F238E27FC236}">
                <a16:creationId xmlns:a16="http://schemas.microsoft.com/office/drawing/2014/main" id="{3FA81EB1-DECB-01D6-D758-A555AA6CEDE0}"/>
              </a:ext>
            </a:extLst>
          </p:cNvPr>
          <p:cNvPicPr>
            <a:picLocks noChangeAspect="1" noChangeArrowheads="1"/>
          </p:cNvPicPr>
          <p:nvPr/>
        </p:nvPicPr>
        <p:blipFill>
          <a:blip r:embed="rId4" cstate="print"/>
          <a:srcRect/>
          <a:stretch>
            <a:fillRect/>
          </a:stretch>
        </p:blipFill>
        <p:spPr bwMode="auto">
          <a:xfrm>
            <a:off x="41847860" y="231457"/>
            <a:ext cx="1992516" cy="2862262"/>
          </a:xfrm>
          <a:prstGeom prst="rect">
            <a:avLst/>
          </a:prstGeom>
          <a:noFill/>
          <a:ln w="9525">
            <a:noFill/>
            <a:miter lim="800000"/>
            <a:headEnd/>
            <a:tailEnd/>
          </a:ln>
        </p:spPr>
      </p:pic>
      <p:sp>
        <p:nvSpPr>
          <p:cNvPr id="10" name="TextBox 5">
            <a:extLst>
              <a:ext uri="{FF2B5EF4-FFF2-40B4-BE49-F238E27FC236}">
                <a16:creationId xmlns:a16="http://schemas.microsoft.com/office/drawing/2014/main" id="{378410E7-9950-9692-268C-5257752FB808}"/>
              </a:ext>
            </a:extLst>
          </p:cNvPr>
          <p:cNvSpPr txBox="1">
            <a:spLocks noChangeArrowheads="1"/>
          </p:cNvSpPr>
          <p:nvPr/>
        </p:nvSpPr>
        <p:spPr bwMode="auto">
          <a:xfrm>
            <a:off x="43844621" y="231457"/>
            <a:ext cx="3603939" cy="2762950"/>
          </a:xfrm>
          <a:prstGeom prst="rect">
            <a:avLst/>
          </a:prstGeom>
          <a:noFill/>
          <a:ln w="9525">
            <a:noFill/>
            <a:miter lim="800000"/>
            <a:headEnd/>
            <a:tailEnd/>
          </a:ln>
        </p:spPr>
        <p:txBody>
          <a:bodyPr wrap="none">
            <a:spAutoFit/>
          </a:bodyPr>
          <a:lstStyle/>
          <a:p>
            <a:pPr>
              <a:spcBef>
                <a:spcPts val="300"/>
              </a:spcBef>
            </a:pPr>
            <a:r>
              <a:rPr lang="en-US" sz="4000" b="1">
                <a:solidFill>
                  <a:srgbClr val="0033CC"/>
                </a:solidFill>
                <a:latin typeface="Corbel" charset="0"/>
              </a:rPr>
              <a:t>ATMOSPHERIC</a:t>
            </a:r>
          </a:p>
          <a:p>
            <a:pPr>
              <a:spcBef>
                <a:spcPts val="300"/>
              </a:spcBef>
            </a:pPr>
            <a:r>
              <a:rPr lang="en-US" sz="4000" b="1">
                <a:solidFill>
                  <a:srgbClr val="0033CC"/>
                </a:solidFill>
                <a:latin typeface="Corbel" charset="0"/>
              </a:rPr>
              <a:t>SCIENCE</a:t>
            </a:r>
          </a:p>
          <a:p>
            <a:pPr>
              <a:spcBef>
                <a:spcPts val="300"/>
              </a:spcBef>
            </a:pPr>
            <a:r>
              <a:rPr lang="en-US" sz="4000" b="1">
                <a:solidFill>
                  <a:srgbClr val="0033CC"/>
                </a:solidFill>
                <a:latin typeface="Corbel" charset="0"/>
              </a:rPr>
              <a:t>DATA </a:t>
            </a:r>
          </a:p>
          <a:p>
            <a:pPr>
              <a:spcBef>
                <a:spcPts val="300"/>
              </a:spcBef>
            </a:pPr>
            <a:r>
              <a:rPr lang="en-US" sz="4000" b="1">
                <a:solidFill>
                  <a:srgbClr val="0033CC"/>
                </a:solidFill>
                <a:latin typeface="Corbel" charset="0"/>
              </a:rPr>
              <a:t>CENTER</a:t>
            </a:r>
          </a:p>
        </p:txBody>
      </p:sp>
      <p:pic>
        <p:nvPicPr>
          <p:cNvPr id="20" name="Picture 19" descr="Chart, scatter chart&#10;&#10;Description automatically generated">
            <a:extLst>
              <a:ext uri="{FF2B5EF4-FFF2-40B4-BE49-F238E27FC236}">
                <a16:creationId xmlns:a16="http://schemas.microsoft.com/office/drawing/2014/main" id="{7914EA7B-EC5E-11EB-E69A-6833CFC28282}"/>
              </a:ext>
            </a:extLst>
          </p:cNvPr>
          <p:cNvPicPr>
            <a:picLocks noChangeAspect="1"/>
          </p:cNvPicPr>
          <p:nvPr/>
        </p:nvPicPr>
        <p:blipFill>
          <a:blip r:embed="rId5"/>
          <a:stretch>
            <a:fillRect/>
          </a:stretch>
        </p:blipFill>
        <p:spPr>
          <a:xfrm>
            <a:off x="702619" y="22829988"/>
            <a:ext cx="10815347" cy="5549105"/>
          </a:xfrm>
          <a:prstGeom prst="rect">
            <a:avLst/>
          </a:prstGeom>
          <a:ln w="63500" cap="sq">
            <a:solidFill>
              <a:srgbClr val="000000"/>
            </a:solidFill>
            <a:miter lim="800000"/>
          </a:ln>
          <a:effectLst/>
        </p:spPr>
      </p:pic>
      <p:pic>
        <p:nvPicPr>
          <p:cNvPr id="34" name="Picture 33" descr="Chart&#10;&#10;Description automatically generated">
            <a:extLst>
              <a:ext uri="{FF2B5EF4-FFF2-40B4-BE49-F238E27FC236}">
                <a16:creationId xmlns:a16="http://schemas.microsoft.com/office/drawing/2014/main" id="{A9388FF1-D750-9863-7A6F-0AEFC43B9291}"/>
              </a:ext>
            </a:extLst>
          </p:cNvPr>
          <p:cNvPicPr>
            <a:picLocks noChangeAspect="1"/>
          </p:cNvPicPr>
          <p:nvPr/>
        </p:nvPicPr>
        <p:blipFill>
          <a:blip r:embed="rId6"/>
          <a:stretch>
            <a:fillRect/>
          </a:stretch>
        </p:blipFill>
        <p:spPr>
          <a:xfrm>
            <a:off x="702619" y="7660320"/>
            <a:ext cx="8401676" cy="6243771"/>
          </a:xfrm>
          <a:prstGeom prst="rect">
            <a:avLst/>
          </a:prstGeom>
          <a:ln w="63500" cap="sq">
            <a:solidFill>
              <a:srgbClr val="000000"/>
            </a:solidFill>
            <a:miter lim="800000"/>
          </a:ln>
          <a:effectLst/>
        </p:spPr>
      </p:pic>
      <p:pic>
        <p:nvPicPr>
          <p:cNvPr id="40" name="Picture 39" descr="A picture containing map&#10;&#10;Description automatically generated">
            <a:extLst>
              <a:ext uri="{FF2B5EF4-FFF2-40B4-BE49-F238E27FC236}">
                <a16:creationId xmlns:a16="http://schemas.microsoft.com/office/drawing/2014/main" id="{27C8B76D-6A17-6736-C1B7-F95AECC60207}"/>
              </a:ext>
            </a:extLst>
          </p:cNvPr>
          <p:cNvPicPr>
            <a:picLocks noChangeAspect="1"/>
          </p:cNvPicPr>
          <p:nvPr/>
        </p:nvPicPr>
        <p:blipFill>
          <a:blip r:embed="rId7"/>
          <a:stretch>
            <a:fillRect/>
          </a:stretch>
        </p:blipFill>
        <p:spPr>
          <a:xfrm>
            <a:off x="702619" y="14471649"/>
            <a:ext cx="8401676" cy="6243773"/>
          </a:xfrm>
          <a:prstGeom prst="rect">
            <a:avLst/>
          </a:prstGeom>
          <a:ln w="63500" cap="sq">
            <a:solidFill>
              <a:srgbClr val="000000"/>
            </a:solidFill>
            <a:miter lim="800000"/>
          </a:ln>
          <a:effectLst/>
        </p:spPr>
      </p:pic>
      <p:pic>
        <p:nvPicPr>
          <p:cNvPr id="19" name="Picture 18" descr="A picture containing diagram&#10;&#10;Description automatically generated">
            <a:extLst>
              <a:ext uri="{FF2B5EF4-FFF2-40B4-BE49-F238E27FC236}">
                <a16:creationId xmlns:a16="http://schemas.microsoft.com/office/drawing/2014/main" id="{75AB02C5-20FD-75CD-9369-66F870F72EF6}"/>
              </a:ext>
            </a:extLst>
          </p:cNvPr>
          <p:cNvPicPr>
            <a:picLocks noChangeAspect="1"/>
          </p:cNvPicPr>
          <p:nvPr/>
        </p:nvPicPr>
        <p:blipFill>
          <a:blip r:embed="rId8"/>
          <a:stretch>
            <a:fillRect/>
          </a:stretch>
        </p:blipFill>
        <p:spPr>
          <a:xfrm>
            <a:off x="702619" y="29191974"/>
            <a:ext cx="10809401" cy="8033092"/>
          </a:xfrm>
          <a:prstGeom prst="rect">
            <a:avLst/>
          </a:prstGeom>
          <a:ln w="63500" cap="sq">
            <a:solidFill>
              <a:srgbClr val="000000"/>
            </a:solidFill>
            <a:miter lim="800000"/>
          </a:ln>
          <a:effectLst/>
        </p:spPr>
      </p:pic>
      <p:pic>
        <p:nvPicPr>
          <p:cNvPr id="24" name="Picture 23" descr="Chart, histogram&#10;&#10;Description automatically generated">
            <a:extLst>
              <a:ext uri="{FF2B5EF4-FFF2-40B4-BE49-F238E27FC236}">
                <a16:creationId xmlns:a16="http://schemas.microsoft.com/office/drawing/2014/main" id="{4D04BA51-8BCC-338C-03FF-5FD51DCC355C}"/>
              </a:ext>
            </a:extLst>
          </p:cNvPr>
          <p:cNvPicPr>
            <a:picLocks noChangeAspect="1"/>
          </p:cNvPicPr>
          <p:nvPr/>
        </p:nvPicPr>
        <p:blipFill>
          <a:blip r:embed="rId9"/>
          <a:stretch>
            <a:fillRect/>
          </a:stretch>
        </p:blipFill>
        <p:spPr>
          <a:xfrm>
            <a:off x="20849919" y="8797651"/>
            <a:ext cx="8400770" cy="10120948"/>
          </a:xfrm>
          <a:prstGeom prst="rect">
            <a:avLst/>
          </a:prstGeom>
          <a:ln w="63500" cap="sq">
            <a:solidFill>
              <a:srgbClr val="000000"/>
            </a:solidFill>
            <a:miter lim="800000"/>
          </a:ln>
          <a:effectLst/>
        </p:spPr>
      </p:pic>
      <p:pic>
        <p:nvPicPr>
          <p:cNvPr id="26" name="Picture 25" descr="Chart, line chart, histogram&#10;&#10;Description automatically generated">
            <a:extLst>
              <a:ext uri="{FF2B5EF4-FFF2-40B4-BE49-F238E27FC236}">
                <a16:creationId xmlns:a16="http://schemas.microsoft.com/office/drawing/2014/main" id="{F4BE6468-F9FF-D3E9-7B29-274222D67EFB}"/>
              </a:ext>
            </a:extLst>
          </p:cNvPr>
          <p:cNvPicPr>
            <a:picLocks noChangeAspect="1"/>
          </p:cNvPicPr>
          <p:nvPr/>
        </p:nvPicPr>
        <p:blipFill>
          <a:blip r:embed="rId10"/>
          <a:stretch>
            <a:fillRect/>
          </a:stretch>
        </p:blipFill>
        <p:spPr>
          <a:xfrm>
            <a:off x="20853205" y="20074018"/>
            <a:ext cx="8397484" cy="7460680"/>
          </a:xfrm>
          <a:prstGeom prst="rect">
            <a:avLst/>
          </a:prstGeom>
          <a:ln w="63500" cap="sq" cmpd="sng">
            <a:solidFill>
              <a:srgbClr val="000000"/>
            </a:solidFill>
            <a:prstDash val="solid"/>
            <a:miter lim="800000"/>
          </a:ln>
          <a:effectLst/>
        </p:spPr>
      </p:pic>
      <p:pic>
        <p:nvPicPr>
          <p:cNvPr id="30" name="Picture 29" descr="Map&#10;&#10;Description automatically generated">
            <a:extLst>
              <a:ext uri="{FF2B5EF4-FFF2-40B4-BE49-F238E27FC236}">
                <a16:creationId xmlns:a16="http://schemas.microsoft.com/office/drawing/2014/main" id="{6894754A-C9C5-CBBB-CCB4-8F79424B7FEC}"/>
              </a:ext>
            </a:extLst>
          </p:cNvPr>
          <p:cNvPicPr>
            <a:picLocks noChangeAspect="1"/>
          </p:cNvPicPr>
          <p:nvPr/>
        </p:nvPicPr>
        <p:blipFill>
          <a:blip r:embed="rId11"/>
          <a:stretch>
            <a:fillRect/>
          </a:stretch>
        </p:blipFill>
        <p:spPr>
          <a:xfrm>
            <a:off x="36180259" y="8848265"/>
            <a:ext cx="8539451" cy="5986944"/>
          </a:xfrm>
          <a:prstGeom prst="rect">
            <a:avLst/>
          </a:prstGeom>
          <a:ln w="63500" cap="sq" cmpd="sng">
            <a:solidFill>
              <a:srgbClr val="000000"/>
            </a:solidFill>
            <a:prstDash val="solid"/>
            <a:miter lim="800000"/>
          </a:ln>
          <a:effectLst/>
        </p:spPr>
      </p:pic>
      <p:pic>
        <p:nvPicPr>
          <p:cNvPr id="32" name="Picture 31" descr="Chart, scatter chart&#10;&#10;Description automatically generated">
            <a:extLst>
              <a:ext uri="{FF2B5EF4-FFF2-40B4-BE49-F238E27FC236}">
                <a16:creationId xmlns:a16="http://schemas.microsoft.com/office/drawing/2014/main" id="{9F45EC75-2FB7-1D08-5FD2-D1FD85A8199C}"/>
              </a:ext>
            </a:extLst>
          </p:cNvPr>
          <p:cNvPicPr>
            <a:picLocks noChangeAspect="1"/>
          </p:cNvPicPr>
          <p:nvPr/>
        </p:nvPicPr>
        <p:blipFill>
          <a:blip r:embed="rId12"/>
          <a:stretch>
            <a:fillRect/>
          </a:stretch>
        </p:blipFill>
        <p:spPr>
          <a:xfrm>
            <a:off x="20853205" y="28563117"/>
            <a:ext cx="8416939" cy="6724644"/>
          </a:xfrm>
          <a:prstGeom prst="rect">
            <a:avLst/>
          </a:prstGeom>
          <a:ln w="63500" cap="sq" cmpd="sng">
            <a:solidFill>
              <a:srgbClr val="000000"/>
            </a:solidFill>
            <a:prstDash val="solid"/>
            <a:miter lim="800000"/>
          </a:ln>
          <a:effectLst/>
        </p:spPr>
      </p:pic>
      <p:pic>
        <p:nvPicPr>
          <p:cNvPr id="35" name="Picture 34" descr="Chart, line chart&#10;&#10;Description automatically generated">
            <a:extLst>
              <a:ext uri="{FF2B5EF4-FFF2-40B4-BE49-F238E27FC236}">
                <a16:creationId xmlns:a16="http://schemas.microsoft.com/office/drawing/2014/main" id="{986F529B-2C19-FE0B-6310-B0909A4D8CA9}"/>
              </a:ext>
            </a:extLst>
          </p:cNvPr>
          <p:cNvPicPr>
            <a:picLocks noChangeAspect="1"/>
          </p:cNvPicPr>
          <p:nvPr/>
        </p:nvPicPr>
        <p:blipFill>
          <a:blip r:embed="rId13"/>
          <a:stretch>
            <a:fillRect/>
          </a:stretch>
        </p:blipFill>
        <p:spPr>
          <a:xfrm>
            <a:off x="36188464" y="15980097"/>
            <a:ext cx="8532519" cy="7460680"/>
          </a:xfrm>
          <a:prstGeom prst="rect">
            <a:avLst/>
          </a:prstGeom>
          <a:ln w="63500" cap="sq" cmpd="sng">
            <a:solidFill>
              <a:srgbClr val="000000"/>
            </a:solidFill>
            <a:prstDash val="solid"/>
            <a:miter lim="800000"/>
          </a:ln>
          <a:effectLst/>
        </p:spPr>
      </p:pic>
      <p:sp>
        <p:nvSpPr>
          <p:cNvPr id="38" name="Rectangle 37">
            <a:extLst>
              <a:ext uri="{FF2B5EF4-FFF2-40B4-BE49-F238E27FC236}">
                <a16:creationId xmlns:a16="http://schemas.microsoft.com/office/drawing/2014/main" id="{8517A1BD-F03B-0D10-0A18-06BD1B5AAB4B}"/>
              </a:ext>
            </a:extLst>
          </p:cNvPr>
          <p:cNvSpPr/>
          <p:nvPr/>
        </p:nvSpPr>
        <p:spPr>
          <a:xfrm>
            <a:off x="626533" y="3377723"/>
            <a:ext cx="50035845" cy="2815158"/>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4400" b="1" i="1" dirty="0">
                <a:solidFill>
                  <a:schemeClr val="tx1"/>
                </a:solidFill>
              </a:rPr>
              <a:t>Introduction:</a:t>
            </a:r>
          </a:p>
          <a:p>
            <a:r>
              <a:rPr lang="en-US" sz="3200" dirty="0">
                <a:solidFill>
                  <a:schemeClr val="tx1"/>
                </a:solidFill>
              </a:rPr>
              <a:t>In June of 2023 thousands of acres of wildfires spread across northwestern Canada. This event emitted huge amounts of smoke, and pollutants that travelled east across the North America, the Atlantic ocean and eventually all the way to Continental Europe. This smoke created a dangerous air quality event throughout the Atlantic Coast. As climate change increases the prevalence of wildfires more cities and states will be affected by the dangerous smoke and pollutants produced by these events. In this poster we documented and investigated the June 06</a:t>
            </a:r>
            <a:r>
              <a:rPr lang="en-US" sz="3200" baseline="30000" dirty="0">
                <a:solidFill>
                  <a:schemeClr val="tx1"/>
                </a:solidFill>
              </a:rPr>
              <a:t>th</a:t>
            </a:r>
            <a:r>
              <a:rPr lang="en-US" sz="3200" dirty="0">
                <a:solidFill>
                  <a:schemeClr val="tx1"/>
                </a:solidFill>
              </a:rPr>
              <a:t> Air Quality Event over Hampton Roads, VA. To perform a comparative analysis, we utilized two data sources: NASA’s Atmospheric Science Data Center we used the Cloud Aerosol Lidar and Infrared Pathfinder Satellite Observation (CALIPSO), the Deep Space Climate ObserVatoRy (DSCOVR) Enhanced Polychromatic Imaging Camera (EPIC), data product, and the EPA’s ground-based Air Quality System (AQS). </a:t>
            </a:r>
            <a:endParaRPr lang="en-US" sz="3200" dirty="0">
              <a:solidFill>
                <a:schemeClr val="tx1"/>
              </a:solidFill>
              <a:cs typeface="Calibri"/>
            </a:endParaRPr>
          </a:p>
        </p:txBody>
      </p:sp>
      <p:sp>
        <p:nvSpPr>
          <p:cNvPr id="39" name="Rectangle 38">
            <a:extLst>
              <a:ext uri="{FF2B5EF4-FFF2-40B4-BE49-F238E27FC236}">
                <a16:creationId xmlns:a16="http://schemas.microsoft.com/office/drawing/2014/main" id="{8181E0F5-B87A-371E-2D24-14A58378DD40}"/>
              </a:ext>
            </a:extLst>
          </p:cNvPr>
          <p:cNvSpPr/>
          <p:nvPr/>
        </p:nvSpPr>
        <p:spPr>
          <a:xfrm>
            <a:off x="636580" y="6498744"/>
            <a:ext cx="19018556" cy="838424"/>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4400" b="1" i="1" dirty="0">
                <a:solidFill>
                  <a:schemeClr val="tx1"/>
                </a:solidFill>
              </a:rPr>
              <a:t>Overview of the June 6</a:t>
            </a:r>
            <a:r>
              <a:rPr lang="en-US" sz="4400" b="1" i="1" baseline="30000" dirty="0">
                <a:solidFill>
                  <a:schemeClr val="tx1"/>
                </a:solidFill>
              </a:rPr>
              <a:t>th</a:t>
            </a:r>
            <a:r>
              <a:rPr lang="en-US" sz="4400" b="1" i="1" dirty="0">
                <a:solidFill>
                  <a:schemeClr val="tx1"/>
                </a:solidFill>
              </a:rPr>
              <a:t>, 2023, Air Quality Event:</a:t>
            </a:r>
            <a:r>
              <a:rPr lang="en-US" sz="4400" dirty="0">
                <a:solidFill>
                  <a:schemeClr val="tx1"/>
                </a:solidFill>
              </a:rPr>
              <a:t> </a:t>
            </a:r>
            <a:endParaRPr lang="en-US" sz="3200" dirty="0">
              <a:solidFill>
                <a:schemeClr val="tx1"/>
              </a:solidFill>
            </a:endParaRPr>
          </a:p>
        </p:txBody>
      </p:sp>
      <p:sp>
        <p:nvSpPr>
          <p:cNvPr id="43" name="TextBox 42">
            <a:extLst>
              <a:ext uri="{FF2B5EF4-FFF2-40B4-BE49-F238E27FC236}">
                <a16:creationId xmlns:a16="http://schemas.microsoft.com/office/drawing/2014/main" id="{B391EE9A-2AA7-A16E-8D97-E54B60A322A8}"/>
              </a:ext>
            </a:extLst>
          </p:cNvPr>
          <p:cNvSpPr txBox="1"/>
          <p:nvPr/>
        </p:nvSpPr>
        <p:spPr>
          <a:xfrm>
            <a:off x="9359265" y="7596820"/>
            <a:ext cx="10295871" cy="6032421"/>
          </a:xfrm>
          <a:prstGeom prst="rect">
            <a:avLst/>
          </a:prstGeom>
          <a:noFill/>
          <a:ln>
            <a:solidFill>
              <a:srgbClr val="000000"/>
            </a:solidFill>
          </a:ln>
        </p:spPr>
        <p:txBody>
          <a:bodyPr wrap="square" rtlCol="0">
            <a:spAutoFit/>
          </a:bodyPr>
          <a:lstStyle/>
          <a:p>
            <a:pPr algn="ctr">
              <a:spcAft>
                <a:spcPts val="1200"/>
              </a:spcAft>
            </a:pPr>
            <a:r>
              <a:rPr lang="en-US" sz="4400" i="1" dirty="0"/>
              <a:t>A Good Day:</a:t>
            </a:r>
          </a:p>
          <a:p>
            <a:pPr algn="ctr">
              <a:spcAft>
                <a:spcPts val="1200"/>
              </a:spcAft>
            </a:pPr>
            <a:r>
              <a:rPr lang="en-US" sz="3600" dirty="0"/>
              <a:t>UVAI Map of the Chesapeake Bay on June 5th</a:t>
            </a:r>
          </a:p>
          <a:p>
            <a:pPr marL="342900" indent="-342900">
              <a:spcAft>
                <a:spcPts val="1200"/>
              </a:spcAft>
              <a:buFont typeface="Arial" panose="020B0604020202020204" pitchFamily="34" charset="0"/>
              <a:buChar char="•"/>
            </a:pPr>
            <a:r>
              <a:rPr lang="en-US" sz="3200" b="1" dirty="0"/>
              <a:t>The map shows a clear day with minimal pollutants in the air above Hampton Roads.</a:t>
            </a:r>
          </a:p>
          <a:p>
            <a:pPr marL="342900" indent="-342900">
              <a:spcAft>
                <a:spcPts val="1200"/>
              </a:spcAft>
              <a:buFont typeface="Arial" panose="020B0604020202020204" pitchFamily="34" charset="0"/>
              <a:buChar char="•"/>
            </a:pPr>
            <a:r>
              <a:rPr lang="en-US" sz="3200" dirty="0"/>
              <a:t>Ultraviolet Aerosol Index (UVAI) is a proxy for PM 2.5 data and a product within DSCOVR EPIC. </a:t>
            </a:r>
          </a:p>
          <a:p>
            <a:pPr marL="342900" indent="-342900">
              <a:spcAft>
                <a:spcPts val="1200"/>
              </a:spcAft>
              <a:buFont typeface="Arial" panose="020B0604020202020204" pitchFamily="34" charset="0"/>
              <a:buChar char="•"/>
            </a:pPr>
            <a:r>
              <a:rPr lang="en-US" sz="3200" dirty="0"/>
              <a:t>The image on the left shows the UVAI over the Chesapeake Bay, including Hampton Roads, on June 5</a:t>
            </a:r>
            <a:r>
              <a:rPr lang="en-US" sz="3200" baseline="30000" dirty="0"/>
              <a:t>th</a:t>
            </a:r>
            <a:r>
              <a:rPr lang="en-US" sz="3200" dirty="0"/>
              <a:t> at 10:44 AM.</a:t>
            </a:r>
          </a:p>
          <a:p>
            <a:pPr marL="342900" indent="-342900">
              <a:spcAft>
                <a:spcPts val="1200"/>
              </a:spcAft>
              <a:buFont typeface="Arial" panose="020B0604020202020204" pitchFamily="34" charset="0"/>
              <a:buChar char="•"/>
            </a:pPr>
            <a:r>
              <a:rPr lang="en-US" sz="3200" dirty="0"/>
              <a:t>The entire map has a UVAI of less than two meaning very little PM 2.5 can be found in the area.</a:t>
            </a:r>
          </a:p>
        </p:txBody>
      </p:sp>
      <p:sp>
        <p:nvSpPr>
          <p:cNvPr id="44" name="TextBox 43">
            <a:extLst>
              <a:ext uri="{FF2B5EF4-FFF2-40B4-BE49-F238E27FC236}">
                <a16:creationId xmlns:a16="http://schemas.microsoft.com/office/drawing/2014/main" id="{47F6ADA0-7DE8-C864-572D-B0636BFE2A38}"/>
              </a:ext>
            </a:extLst>
          </p:cNvPr>
          <p:cNvSpPr txBox="1"/>
          <p:nvPr/>
        </p:nvSpPr>
        <p:spPr>
          <a:xfrm>
            <a:off x="9309396" y="14152216"/>
            <a:ext cx="10294940" cy="6678751"/>
          </a:xfrm>
          <a:prstGeom prst="rect">
            <a:avLst/>
          </a:prstGeom>
          <a:noFill/>
          <a:ln>
            <a:solidFill>
              <a:srgbClr val="000000"/>
            </a:solidFill>
          </a:ln>
        </p:spPr>
        <p:txBody>
          <a:bodyPr wrap="square" rtlCol="0">
            <a:spAutoFit/>
          </a:bodyPr>
          <a:lstStyle/>
          <a:p>
            <a:pPr algn="ctr">
              <a:spcAft>
                <a:spcPts val="1200"/>
              </a:spcAft>
            </a:pPr>
            <a:r>
              <a:rPr lang="en-US" sz="4400" i="1" dirty="0"/>
              <a:t>A Poor Air Quality Day:</a:t>
            </a:r>
          </a:p>
          <a:p>
            <a:pPr algn="ctr">
              <a:spcAft>
                <a:spcPts val="1200"/>
              </a:spcAft>
            </a:pPr>
            <a:r>
              <a:rPr lang="en-US" sz="3600" dirty="0"/>
              <a:t>UVAI Map of the Chesapeake Bay on June 6th</a:t>
            </a:r>
          </a:p>
          <a:p>
            <a:pPr marL="342900" indent="-342900">
              <a:spcAft>
                <a:spcPts val="1200"/>
              </a:spcAft>
              <a:buFont typeface="Arial" panose="020B0604020202020204" pitchFamily="34" charset="0"/>
              <a:buChar char="•"/>
            </a:pPr>
            <a:r>
              <a:rPr lang="en-US" sz="3200" b="1" dirty="0"/>
              <a:t>On June 6</a:t>
            </a:r>
            <a:r>
              <a:rPr lang="en-US" sz="3200" b="1" baseline="30000" dirty="0"/>
              <a:t>th</a:t>
            </a:r>
            <a:r>
              <a:rPr lang="en-US" sz="3200" b="1" dirty="0"/>
              <a:t>, 2023, smoke engulfed the Atlantic Coast.</a:t>
            </a:r>
          </a:p>
          <a:p>
            <a:pPr marL="342900" indent="-342900">
              <a:spcAft>
                <a:spcPts val="1200"/>
              </a:spcAft>
              <a:buFont typeface="Arial" panose="020B0604020202020204" pitchFamily="34" charset="0"/>
              <a:buChar char="•"/>
            </a:pPr>
            <a:r>
              <a:rPr lang="en-US" sz="3200" dirty="0"/>
              <a:t>The Image on the left shows the UVAI over the Chesapeake Bay, including Hampton Roads, on June 6</a:t>
            </a:r>
            <a:r>
              <a:rPr lang="en-US" sz="3200" baseline="30000" dirty="0"/>
              <a:t>th</a:t>
            </a:r>
            <a:r>
              <a:rPr lang="en-US" sz="3200" dirty="0"/>
              <a:t> at 6:03 PM.</a:t>
            </a:r>
          </a:p>
          <a:p>
            <a:pPr marL="342900" indent="-342900">
              <a:spcAft>
                <a:spcPts val="1200"/>
              </a:spcAft>
              <a:buFont typeface="Arial" panose="020B0604020202020204" pitchFamily="34" charset="0"/>
              <a:buChar char="•"/>
            </a:pPr>
            <a:r>
              <a:rPr lang="en-US" sz="3200" dirty="0"/>
              <a:t>7.3 is the maximum UVAI of the graph. This shows a huge projected difference in the PM 2.5 in the area. </a:t>
            </a:r>
          </a:p>
          <a:p>
            <a:pPr marL="342900" indent="-342900">
              <a:spcAft>
                <a:spcPts val="1200"/>
              </a:spcAft>
              <a:buFont typeface="Arial" panose="020B0604020202020204" pitchFamily="34" charset="0"/>
              <a:buChar char="•"/>
            </a:pPr>
            <a:r>
              <a:rPr lang="en-US" sz="3200" dirty="0"/>
              <a:t>In just over 24 hours the smoke blew in creating an adverse air quality event, increasing risk of asthma and worsening other respiratory conditions. </a:t>
            </a:r>
          </a:p>
          <a:p>
            <a:pPr marL="342900" indent="-342900">
              <a:spcAft>
                <a:spcPts val="1200"/>
              </a:spcAft>
              <a:buFont typeface="Arial" panose="020B0604020202020204" pitchFamily="34" charset="0"/>
              <a:buChar char="•"/>
            </a:pPr>
            <a:r>
              <a:rPr lang="en-US" sz="3200" dirty="0"/>
              <a:t>The area is mostly experiencing unhealthy air quality.</a:t>
            </a:r>
          </a:p>
        </p:txBody>
      </p:sp>
      <p:sp>
        <p:nvSpPr>
          <p:cNvPr id="45" name="Rectangle 44">
            <a:extLst>
              <a:ext uri="{FF2B5EF4-FFF2-40B4-BE49-F238E27FC236}">
                <a16:creationId xmlns:a16="http://schemas.microsoft.com/office/drawing/2014/main" id="{71428494-E6A9-6E8A-D894-DB382073C12F}"/>
              </a:ext>
            </a:extLst>
          </p:cNvPr>
          <p:cNvSpPr/>
          <p:nvPr/>
        </p:nvSpPr>
        <p:spPr>
          <a:xfrm>
            <a:off x="636579" y="21423046"/>
            <a:ext cx="19018557" cy="838424"/>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i="1">
                <a:solidFill>
                  <a:schemeClr val="tx1"/>
                </a:solidFill>
              </a:rPr>
              <a:t>CALIPSO and Aerosol Layer Height:</a:t>
            </a:r>
            <a:endParaRPr lang="en-US" sz="3200" b="1" i="1">
              <a:solidFill>
                <a:schemeClr val="tx1"/>
              </a:solidFill>
            </a:endParaRPr>
          </a:p>
        </p:txBody>
      </p:sp>
      <p:sp>
        <p:nvSpPr>
          <p:cNvPr id="46" name="TextBox 45">
            <a:extLst>
              <a:ext uri="{FF2B5EF4-FFF2-40B4-BE49-F238E27FC236}">
                <a16:creationId xmlns:a16="http://schemas.microsoft.com/office/drawing/2014/main" id="{E7BCE5BD-F6E9-F080-4310-0D52C9EAD339}"/>
              </a:ext>
            </a:extLst>
          </p:cNvPr>
          <p:cNvSpPr txBox="1"/>
          <p:nvPr/>
        </p:nvSpPr>
        <p:spPr>
          <a:xfrm>
            <a:off x="11788006" y="22774323"/>
            <a:ext cx="7867130" cy="6309420"/>
          </a:xfrm>
          <a:prstGeom prst="rect">
            <a:avLst/>
          </a:prstGeom>
          <a:noFill/>
          <a:ln>
            <a:solidFill>
              <a:srgbClr val="000000"/>
            </a:solidFill>
          </a:ln>
        </p:spPr>
        <p:txBody>
          <a:bodyPr wrap="square" lIns="91440" tIns="45720" rIns="91440" bIns="45720" rtlCol="0" anchor="t">
            <a:spAutoFit/>
          </a:bodyPr>
          <a:lstStyle/>
          <a:p>
            <a:pPr algn="ctr">
              <a:spcAft>
                <a:spcPts val="1200"/>
              </a:spcAft>
            </a:pPr>
            <a:r>
              <a:rPr lang="en-US" sz="4400" i="1" dirty="0"/>
              <a:t>CALIPSO Curtain Graph</a:t>
            </a:r>
            <a:endParaRPr lang="en-US" sz="3600" i="1" dirty="0"/>
          </a:p>
          <a:p>
            <a:pPr marL="342900" indent="-342900">
              <a:spcAft>
                <a:spcPts val="1200"/>
              </a:spcAft>
              <a:buFont typeface="Arial" panose="020B0604020202020204" pitchFamily="34" charset="0"/>
              <a:buChar char="•"/>
            </a:pPr>
            <a:r>
              <a:rPr lang="en-US" sz="3200" dirty="0"/>
              <a:t>Graph shows Aerosol Subtype as calculated from two spectrometers on CALIPSO.</a:t>
            </a:r>
            <a:endParaRPr lang="en-US" sz="3200" b="1" dirty="0"/>
          </a:p>
          <a:p>
            <a:pPr marL="342900" indent="-342900">
              <a:spcAft>
                <a:spcPts val="1200"/>
              </a:spcAft>
              <a:buFont typeface="Arial" panose="020B0604020202020204" pitchFamily="34" charset="0"/>
              <a:buChar char="•"/>
            </a:pPr>
            <a:r>
              <a:rPr lang="en-US" sz="3200" b="1" dirty="0"/>
              <a:t>Four days later, a smoke plume lingers. That smoke plume is bifurcated in a higher and lower layer. </a:t>
            </a:r>
            <a:endParaRPr lang="en-US" sz="3200" dirty="0"/>
          </a:p>
          <a:p>
            <a:pPr marL="342900" indent="-342900">
              <a:spcAft>
                <a:spcPts val="1200"/>
              </a:spcAft>
              <a:buFont typeface="Arial" panose="020B0604020202020204" pitchFamily="34" charset="0"/>
              <a:buChar char="•"/>
            </a:pPr>
            <a:r>
              <a:rPr lang="en-US" sz="3200" dirty="0"/>
              <a:t>Using lidar CALIPSO produces a cross section of the atmosphere. </a:t>
            </a:r>
          </a:p>
          <a:p>
            <a:pPr marL="342900" indent="-342900">
              <a:spcAft>
                <a:spcPts val="1200"/>
              </a:spcAft>
              <a:buFont typeface="Arial" panose="020B0604020202020204" pitchFamily="34" charset="0"/>
              <a:buChar char="•"/>
            </a:pPr>
            <a:r>
              <a:rPr lang="en-US" sz="3200" dirty="0"/>
              <a:t>Due to temporal resolution, there is very little CALIPSO data from the desired area during the event’s timeframe.</a:t>
            </a:r>
            <a:endParaRPr lang="en-US" sz="3200" dirty="0">
              <a:cs typeface="Calibri"/>
            </a:endParaRPr>
          </a:p>
        </p:txBody>
      </p:sp>
      <p:sp>
        <p:nvSpPr>
          <p:cNvPr id="47" name="TextBox 46">
            <a:extLst>
              <a:ext uri="{FF2B5EF4-FFF2-40B4-BE49-F238E27FC236}">
                <a16:creationId xmlns:a16="http://schemas.microsoft.com/office/drawing/2014/main" id="{917EF0C4-5061-ECE4-C16C-E51C4C415413}"/>
              </a:ext>
            </a:extLst>
          </p:cNvPr>
          <p:cNvSpPr txBox="1"/>
          <p:nvPr/>
        </p:nvSpPr>
        <p:spPr>
          <a:xfrm>
            <a:off x="11788006" y="29930761"/>
            <a:ext cx="7867130" cy="7294305"/>
          </a:xfrm>
          <a:prstGeom prst="rect">
            <a:avLst/>
          </a:prstGeom>
          <a:noFill/>
          <a:ln>
            <a:solidFill>
              <a:srgbClr val="000000"/>
            </a:solidFill>
          </a:ln>
        </p:spPr>
        <p:txBody>
          <a:bodyPr wrap="square" rtlCol="0">
            <a:spAutoFit/>
          </a:bodyPr>
          <a:lstStyle/>
          <a:p>
            <a:pPr algn="ctr">
              <a:spcAft>
                <a:spcPts val="1200"/>
              </a:spcAft>
            </a:pPr>
            <a:r>
              <a:rPr lang="en-US" sz="4400" i="1" dirty="0"/>
              <a:t>Aerosol Layer Height Graph</a:t>
            </a:r>
            <a:endParaRPr lang="en-US" sz="3600" i="1" dirty="0"/>
          </a:p>
          <a:p>
            <a:pPr marL="342900" indent="-342900">
              <a:spcAft>
                <a:spcPts val="1200"/>
              </a:spcAft>
              <a:buFont typeface="Arial" panose="020B0604020202020204" pitchFamily="34" charset="0"/>
              <a:buChar char="•"/>
            </a:pPr>
            <a:r>
              <a:rPr lang="en-US" sz="3200" b="1" dirty="0"/>
              <a:t>This graphs shows the geographic extent of the lower smoke plume seen above.</a:t>
            </a:r>
            <a:endParaRPr lang="en-US" sz="3200" dirty="0"/>
          </a:p>
          <a:p>
            <a:pPr marL="342900" indent="-342900">
              <a:spcAft>
                <a:spcPts val="1200"/>
              </a:spcAft>
              <a:buFont typeface="Arial" panose="020B0604020202020204" pitchFamily="34" charset="0"/>
              <a:buChar char="•"/>
            </a:pPr>
            <a:r>
              <a:rPr lang="en-US" sz="3200" dirty="0"/>
              <a:t>Aerosol Layer Height describes the maximum height of aerosols within a given space of the atmosphere. </a:t>
            </a:r>
          </a:p>
          <a:p>
            <a:pPr marL="342900" indent="-342900">
              <a:spcAft>
                <a:spcPts val="1200"/>
              </a:spcAft>
              <a:buFont typeface="Arial" panose="020B0604020202020204" pitchFamily="34" charset="0"/>
              <a:buChar char="•"/>
            </a:pPr>
            <a:r>
              <a:rPr lang="en-US" sz="3200" dirty="0"/>
              <a:t>The tail end of the plume at 35, and -75 is shown in the darkest part of this graph in the middle of the left side. </a:t>
            </a:r>
          </a:p>
          <a:p>
            <a:pPr marL="342900" indent="-342900">
              <a:spcAft>
                <a:spcPts val="1200"/>
              </a:spcAft>
              <a:buFont typeface="Arial" panose="020B0604020202020204" pitchFamily="34" charset="0"/>
              <a:buChar char="•"/>
            </a:pPr>
            <a:r>
              <a:rPr lang="en-US" sz="3200" dirty="0"/>
              <a:t>The temporal and spatial resolution for Aerosol Layer Height is worse than UVAI, which explains for the blocky gradient in this graph.</a:t>
            </a:r>
          </a:p>
        </p:txBody>
      </p:sp>
      <p:sp>
        <p:nvSpPr>
          <p:cNvPr id="48" name="Rectangle 47">
            <a:extLst>
              <a:ext uri="{FF2B5EF4-FFF2-40B4-BE49-F238E27FC236}">
                <a16:creationId xmlns:a16="http://schemas.microsoft.com/office/drawing/2014/main" id="{C441D95A-A1A9-C878-3827-110D8EB9CADE}"/>
              </a:ext>
            </a:extLst>
          </p:cNvPr>
          <p:cNvSpPr/>
          <p:nvPr/>
        </p:nvSpPr>
        <p:spPr>
          <a:xfrm>
            <a:off x="20766375" y="6498744"/>
            <a:ext cx="29896003" cy="838424"/>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i="1">
                <a:solidFill>
                  <a:schemeClr val="tx1"/>
                </a:solidFill>
              </a:rPr>
              <a:t>Comparing DSCOVR EPIC Data and Air Quality System Data </a:t>
            </a:r>
            <a:r>
              <a:rPr lang="en-US" sz="4400">
                <a:solidFill>
                  <a:schemeClr val="tx1"/>
                </a:solidFill>
              </a:rPr>
              <a:t> </a:t>
            </a:r>
            <a:endParaRPr lang="en-US" sz="3200">
              <a:solidFill>
                <a:schemeClr val="tx1"/>
              </a:solidFill>
            </a:endParaRPr>
          </a:p>
        </p:txBody>
      </p:sp>
      <p:sp>
        <p:nvSpPr>
          <p:cNvPr id="49" name="TextBox 48">
            <a:extLst>
              <a:ext uri="{FF2B5EF4-FFF2-40B4-BE49-F238E27FC236}">
                <a16:creationId xmlns:a16="http://schemas.microsoft.com/office/drawing/2014/main" id="{79DE6FD2-788D-420E-25F8-ABDC543C3C24}"/>
              </a:ext>
            </a:extLst>
          </p:cNvPr>
          <p:cNvSpPr txBox="1"/>
          <p:nvPr/>
        </p:nvSpPr>
        <p:spPr>
          <a:xfrm>
            <a:off x="29464263" y="8757877"/>
            <a:ext cx="5696597" cy="6155531"/>
          </a:xfrm>
          <a:prstGeom prst="rect">
            <a:avLst/>
          </a:prstGeom>
          <a:noFill/>
          <a:ln>
            <a:solidFill>
              <a:srgbClr val="000000"/>
            </a:solidFill>
          </a:ln>
        </p:spPr>
        <p:txBody>
          <a:bodyPr wrap="square" rtlCol="0">
            <a:spAutoFit/>
          </a:bodyPr>
          <a:lstStyle/>
          <a:p>
            <a:pPr algn="ctr">
              <a:spcAft>
                <a:spcPts val="1200"/>
              </a:spcAft>
            </a:pPr>
            <a:r>
              <a:rPr lang="en-US" sz="4400" i="1" dirty="0"/>
              <a:t>Air Quality System</a:t>
            </a:r>
          </a:p>
          <a:p>
            <a:pPr marL="342900" indent="-342900">
              <a:spcAft>
                <a:spcPts val="1200"/>
              </a:spcAft>
              <a:buFont typeface="Arial" panose="020B0604020202020204" pitchFamily="34" charset="0"/>
              <a:buChar char="•"/>
            </a:pPr>
            <a:r>
              <a:rPr lang="en-US" sz="3200" b="1" dirty="0"/>
              <a:t>The graph shows a 130 PM 2.5 spike as smoke entered Hampton Roads.</a:t>
            </a:r>
          </a:p>
          <a:p>
            <a:pPr marL="342900" indent="-342900">
              <a:spcAft>
                <a:spcPts val="1200"/>
              </a:spcAft>
              <a:buFont typeface="Arial" panose="020B0604020202020204" pitchFamily="34" charset="0"/>
              <a:buChar char="•"/>
            </a:pPr>
            <a:r>
              <a:rPr lang="en-US" sz="3200" dirty="0"/>
              <a:t>From AQS a ground-based system by the Environmental Protection Agency. </a:t>
            </a:r>
          </a:p>
          <a:p>
            <a:pPr marL="342900" indent="-342900">
              <a:spcAft>
                <a:spcPts val="1200"/>
              </a:spcAft>
              <a:buFont typeface="Arial" panose="020B0604020202020204" pitchFamily="34" charset="0"/>
              <a:buChar char="•"/>
            </a:pPr>
            <a:r>
              <a:rPr lang="en-US" sz="3200" dirty="0"/>
              <a:t>Breathing fine particulate matter, as measured by PM 2.5 can lead to a myriad of adverse health outcomes.</a:t>
            </a:r>
          </a:p>
        </p:txBody>
      </p:sp>
      <p:sp>
        <p:nvSpPr>
          <p:cNvPr id="50" name="TextBox 49">
            <a:extLst>
              <a:ext uri="{FF2B5EF4-FFF2-40B4-BE49-F238E27FC236}">
                <a16:creationId xmlns:a16="http://schemas.microsoft.com/office/drawing/2014/main" id="{DD95103F-45B2-CCCD-2E03-89A82CBAA4CA}"/>
              </a:ext>
            </a:extLst>
          </p:cNvPr>
          <p:cNvSpPr txBox="1"/>
          <p:nvPr/>
        </p:nvSpPr>
        <p:spPr>
          <a:xfrm>
            <a:off x="29464263" y="15506408"/>
            <a:ext cx="5696597" cy="5509200"/>
          </a:xfrm>
          <a:prstGeom prst="rect">
            <a:avLst/>
          </a:prstGeom>
          <a:noFill/>
          <a:ln>
            <a:solidFill>
              <a:srgbClr val="000000"/>
            </a:solidFill>
          </a:ln>
        </p:spPr>
        <p:txBody>
          <a:bodyPr wrap="square" rtlCol="0">
            <a:spAutoFit/>
          </a:bodyPr>
          <a:lstStyle/>
          <a:p>
            <a:pPr algn="ctr">
              <a:spcAft>
                <a:spcPts val="1200"/>
              </a:spcAft>
            </a:pPr>
            <a:r>
              <a:rPr lang="en-US" sz="4400" i="1" dirty="0"/>
              <a:t>DSCOVR EPIC UVAI</a:t>
            </a:r>
          </a:p>
          <a:p>
            <a:pPr marL="342900" indent="-342900">
              <a:spcAft>
                <a:spcPts val="1200"/>
              </a:spcAft>
              <a:buFont typeface="Arial" panose="020B0604020202020204" pitchFamily="34" charset="0"/>
              <a:buChar char="•"/>
            </a:pPr>
            <a:r>
              <a:rPr lang="en-US" sz="3200" dirty="0"/>
              <a:t>This time series graph shows the normalized UVAI pulled from the closest data point to the latitude and longitude of Hampton Roads overtime. </a:t>
            </a:r>
          </a:p>
          <a:p>
            <a:pPr marL="342900" indent="-342900">
              <a:spcAft>
                <a:spcPts val="1200"/>
              </a:spcAft>
              <a:buFont typeface="Arial" panose="020B0604020202020204" pitchFamily="34" charset="0"/>
              <a:buChar char="•"/>
            </a:pPr>
            <a:r>
              <a:rPr lang="en-US" sz="3200" b="1" dirty="0"/>
              <a:t>EPIC data is much noisier, shows multiple large spikes, and peaks noticeably earlier than AQS.</a:t>
            </a:r>
          </a:p>
        </p:txBody>
      </p:sp>
      <p:sp>
        <p:nvSpPr>
          <p:cNvPr id="51" name="TextBox 50">
            <a:extLst>
              <a:ext uri="{FF2B5EF4-FFF2-40B4-BE49-F238E27FC236}">
                <a16:creationId xmlns:a16="http://schemas.microsoft.com/office/drawing/2014/main" id="{12C75794-8E6A-835D-7BA0-84A1EA34EE8D}"/>
              </a:ext>
            </a:extLst>
          </p:cNvPr>
          <p:cNvSpPr txBox="1"/>
          <p:nvPr/>
        </p:nvSpPr>
        <p:spPr>
          <a:xfrm>
            <a:off x="29489663" y="21608608"/>
            <a:ext cx="5696597" cy="6801862"/>
          </a:xfrm>
          <a:prstGeom prst="rect">
            <a:avLst/>
          </a:prstGeom>
          <a:noFill/>
          <a:ln>
            <a:solidFill>
              <a:srgbClr val="000000"/>
            </a:solidFill>
          </a:ln>
        </p:spPr>
        <p:txBody>
          <a:bodyPr wrap="square" rtlCol="0">
            <a:spAutoFit/>
          </a:bodyPr>
          <a:lstStyle/>
          <a:p>
            <a:pPr algn="ctr">
              <a:spcAft>
                <a:spcPts val="1200"/>
              </a:spcAft>
            </a:pPr>
            <a:r>
              <a:rPr lang="en-US" sz="4400" i="1" dirty="0"/>
              <a:t>Initial Comparison</a:t>
            </a:r>
          </a:p>
          <a:p>
            <a:pPr marL="342900" indent="-342900">
              <a:spcAft>
                <a:spcPts val="1200"/>
              </a:spcAft>
              <a:buFont typeface="Arial" panose="020B0604020202020204" pitchFamily="34" charset="0"/>
              <a:buChar char="•"/>
            </a:pPr>
            <a:r>
              <a:rPr lang="en-US" sz="3200" dirty="0"/>
              <a:t>In this graph we used min-max normalized the AQS data </a:t>
            </a:r>
          </a:p>
          <a:p>
            <a:pPr marL="342900" indent="-342900">
              <a:spcAft>
                <a:spcPts val="1200"/>
              </a:spcAft>
              <a:buFont typeface="Arial" panose="020B0604020202020204" pitchFamily="34" charset="0"/>
              <a:buChar char="•"/>
            </a:pPr>
            <a:r>
              <a:rPr lang="en-US" sz="3200" dirty="0"/>
              <a:t>We removed points, according to minimize time difference, to have the same number of points between AQS and EPIC data for error calculations. </a:t>
            </a:r>
          </a:p>
          <a:p>
            <a:pPr marL="342900" indent="-342900">
              <a:spcAft>
                <a:spcPts val="1200"/>
              </a:spcAft>
              <a:buFont typeface="Arial" panose="020B0604020202020204" pitchFamily="34" charset="0"/>
              <a:buChar char="•"/>
            </a:pPr>
            <a:r>
              <a:rPr lang="en-US" sz="3200" dirty="0"/>
              <a:t>Residual Mean Squared Error (RMSE) is .36.</a:t>
            </a:r>
          </a:p>
          <a:p>
            <a:pPr marL="342900" indent="-342900">
              <a:spcAft>
                <a:spcPts val="1200"/>
              </a:spcAft>
              <a:buFont typeface="Arial" panose="020B0604020202020204" pitchFamily="34" charset="0"/>
              <a:buChar char="•"/>
            </a:pPr>
            <a:r>
              <a:rPr lang="en-US" sz="3200" b="1" dirty="0"/>
              <a:t>Error is 36% for AQS predicting EPIC data. </a:t>
            </a:r>
          </a:p>
        </p:txBody>
      </p:sp>
      <p:sp>
        <p:nvSpPr>
          <p:cNvPr id="52" name="Rectangle 51">
            <a:extLst>
              <a:ext uri="{FF2B5EF4-FFF2-40B4-BE49-F238E27FC236}">
                <a16:creationId xmlns:a16="http://schemas.microsoft.com/office/drawing/2014/main" id="{0898244A-9A97-F9FE-7478-779098F6023D}"/>
              </a:ext>
            </a:extLst>
          </p:cNvPr>
          <p:cNvSpPr/>
          <p:nvPr/>
        </p:nvSpPr>
        <p:spPr>
          <a:xfrm>
            <a:off x="20766375" y="7633681"/>
            <a:ext cx="14394485" cy="78678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a:solidFill>
                  <a:schemeClr val="tx1"/>
                </a:solidFill>
              </a:rPr>
              <a:t>Initial Normalized AQS and DSCOVR EPIC Comparison</a:t>
            </a:r>
          </a:p>
        </p:txBody>
      </p:sp>
      <p:sp>
        <p:nvSpPr>
          <p:cNvPr id="53" name="TextBox 52">
            <a:extLst>
              <a:ext uri="{FF2B5EF4-FFF2-40B4-BE49-F238E27FC236}">
                <a16:creationId xmlns:a16="http://schemas.microsoft.com/office/drawing/2014/main" id="{97C7ED15-06FB-5BC8-FAB2-D612CDD53563}"/>
              </a:ext>
            </a:extLst>
          </p:cNvPr>
          <p:cNvSpPr txBox="1"/>
          <p:nvPr/>
        </p:nvSpPr>
        <p:spPr>
          <a:xfrm>
            <a:off x="29489663" y="29003470"/>
            <a:ext cx="5696597" cy="6309420"/>
          </a:xfrm>
          <a:prstGeom prst="rect">
            <a:avLst/>
          </a:prstGeom>
          <a:noFill/>
          <a:ln>
            <a:solidFill>
              <a:srgbClr val="000000"/>
            </a:solidFill>
          </a:ln>
        </p:spPr>
        <p:txBody>
          <a:bodyPr wrap="square" rtlCol="0">
            <a:spAutoFit/>
          </a:bodyPr>
          <a:lstStyle/>
          <a:p>
            <a:pPr algn="ctr">
              <a:spcAft>
                <a:spcPts val="1200"/>
              </a:spcAft>
            </a:pPr>
            <a:r>
              <a:rPr lang="en-US" sz="4400" i="1"/>
              <a:t>Linear Regression</a:t>
            </a:r>
          </a:p>
          <a:p>
            <a:pPr marL="342900" indent="-342900">
              <a:spcAft>
                <a:spcPts val="1200"/>
              </a:spcAft>
              <a:buFont typeface="Arial" panose="020B0604020202020204" pitchFamily="34" charset="0"/>
              <a:buChar char="•"/>
            </a:pPr>
            <a:r>
              <a:rPr lang="en-US" sz="3200"/>
              <a:t>Slope: 0.022, Intercept: 0.318, and Standard Error: 0.092</a:t>
            </a:r>
          </a:p>
          <a:p>
            <a:pPr marL="342900" indent="-342900">
              <a:spcAft>
                <a:spcPts val="1200"/>
              </a:spcAft>
              <a:buFont typeface="Arial" panose="020B0604020202020204" pitchFamily="34" charset="0"/>
              <a:buChar char="•"/>
            </a:pPr>
            <a:r>
              <a:rPr lang="en-US" sz="3200" b="1"/>
              <a:t>R Value:0.012, P Value: 0.814</a:t>
            </a:r>
          </a:p>
          <a:p>
            <a:pPr marL="342900" indent="-342900">
              <a:spcAft>
                <a:spcPts val="1200"/>
              </a:spcAft>
              <a:buFont typeface="Arial" panose="020B0604020202020204" pitchFamily="34" charset="0"/>
              <a:buChar char="•"/>
            </a:pPr>
            <a:r>
              <a:rPr lang="en-US" sz="3200"/>
              <a:t>Our R value is very close to 0 which means they are likely uncorrelated.</a:t>
            </a:r>
          </a:p>
          <a:p>
            <a:pPr marL="342900" indent="-342900">
              <a:spcAft>
                <a:spcPts val="1200"/>
              </a:spcAft>
              <a:buFont typeface="Arial" panose="020B0604020202020204" pitchFamily="34" charset="0"/>
              <a:buChar char="•"/>
            </a:pPr>
            <a:r>
              <a:rPr lang="en-US" sz="3200"/>
              <a:t>Our P Value is high, so </a:t>
            </a:r>
            <a:r>
              <a:rPr lang="en-US" sz="3200" b="1"/>
              <a:t>we lack  sufficient evidence to believe AQS PM2.5 and EPIC UVAI are correlated.</a:t>
            </a:r>
          </a:p>
        </p:txBody>
      </p:sp>
      <p:sp>
        <p:nvSpPr>
          <p:cNvPr id="55" name="TextBox 54">
            <a:extLst>
              <a:ext uri="{FF2B5EF4-FFF2-40B4-BE49-F238E27FC236}">
                <a16:creationId xmlns:a16="http://schemas.microsoft.com/office/drawing/2014/main" id="{111B689D-9C6E-6016-D7B4-CBF415EAED53}"/>
              </a:ext>
            </a:extLst>
          </p:cNvPr>
          <p:cNvSpPr txBox="1"/>
          <p:nvPr/>
        </p:nvSpPr>
        <p:spPr>
          <a:xfrm>
            <a:off x="44965781" y="8791993"/>
            <a:ext cx="5696597" cy="7294305"/>
          </a:xfrm>
          <a:prstGeom prst="rect">
            <a:avLst/>
          </a:prstGeom>
          <a:noFill/>
          <a:ln>
            <a:solidFill>
              <a:srgbClr val="000000"/>
            </a:solidFill>
          </a:ln>
        </p:spPr>
        <p:txBody>
          <a:bodyPr wrap="square" rtlCol="0">
            <a:spAutoFit/>
          </a:bodyPr>
          <a:lstStyle/>
          <a:p>
            <a:pPr algn="ctr">
              <a:spcAft>
                <a:spcPts val="1200"/>
              </a:spcAft>
            </a:pPr>
            <a:r>
              <a:rPr lang="en-US" sz="4400" i="1" dirty="0"/>
              <a:t>Location Graph</a:t>
            </a:r>
          </a:p>
          <a:p>
            <a:pPr marL="342900" indent="-342900">
              <a:spcAft>
                <a:spcPts val="1200"/>
              </a:spcAft>
              <a:buFont typeface="Arial" panose="020B0604020202020204" pitchFamily="34" charset="0"/>
              <a:buChar char="•"/>
            </a:pPr>
            <a:r>
              <a:rPr lang="en-US" sz="3200" dirty="0"/>
              <a:t>We Investigated if the difference in location lead to the high error rate seen previously.</a:t>
            </a:r>
          </a:p>
          <a:p>
            <a:pPr marL="342900" indent="-342900">
              <a:spcAft>
                <a:spcPts val="1200"/>
              </a:spcAft>
              <a:buFont typeface="Arial" panose="020B0604020202020204" pitchFamily="34" charset="0"/>
              <a:buChar char="•"/>
            </a:pPr>
            <a:r>
              <a:rPr lang="en-US" sz="3200" dirty="0"/>
              <a:t>This graph shows the location of the two AQS stations in “X.”</a:t>
            </a:r>
          </a:p>
          <a:p>
            <a:pPr marL="342900" indent="-342900">
              <a:spcAft>
                <a:spcPts val="1200"/>
              </a:spcAft>
              <a:buFont typeface="Arial" panose="020B0604020202020204" pitchFamily="34" charset="0"/>
              <a:buChar char="•"/>
            </a:pPr>
            <a:r>
              <a:rPr lang="en-US" sz="3200" dirty="0"/>
              <a:t>The other points are locations of every EPIC point in the timeseries graph.</a:t>
            </a:r>
          </a:p>
          <a:p>
            <a:pPr marL="342900" indent="-342900">
              <a:spcAft>
                <a:spcPts val="1200"/>
              </a:spcAft>
              <a:buFont typeface="Arial" panose="020B0604020202020204" pitchFamily="34" charset="0"/>
              <a:buChar char="•"/>
            </a:pPr>
            <a:r>
              <a:rPr lang="en-US" sz="3200" b="1" dirty="0"/>
              <a:t>Any error from location is trivial as they are much closer than the AQS stations.</a:t>
            </a:r>
          </a:p>
        </p:txBody>
      </p:sp>
      <p:sp>
        <p:nvSpPr>
          <p:cNvPr id="56" name="Rectangle 55">
            <a:extLst>
              <a:ext uri="{FF2B5EF4-FFF2-40B4-BE49-F238E27FC236}">
                <a16:creationId xmlns:a16="http://schemas.microsoft.com/office/drawing/2014/main" id="{16056699-822A-3996-29AD-BD2B7E1041B0}"/>
              </a:ext>
            </a:extLst>
          </p:cNvPr>
          <p:cNvSpPr/>
          <p:nvPr/>
        </p:nvSpPr>
        <p:spPr>
          <a:xfrm>
            <a:off x="36081129" y="7662817"/>
            <a:ext cx="14581249" cy="78678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a:solidFill>
                  <a:schemeClr val="tx1"/>
                </a:solidFill>
              </a:rPr>
              <a:t>Normalized and Time-shifted AQS and DSCOVR EPIC Comparison</a:t>
            </a:r>
          </a:p>
        </p:txBody>
      </p:sp>
      <p:sp>
        <p:nvSpPr>
          <p:cNvPr id="57" name="TextBox 56">
            <a:extLst>
              <a:ext uri="{FF2B5EF4-FFF2-40B4-BE49-F238E27FC236}">
                <a16:creationId xmlns:a16="http://schemas.microsoft.com/office/drawing/2014/main" id="{684CD14F-853B-1C51-ECA1-CB793B83E0F4}"/>
              </a:ext>
            </a:extLst>
          </p:cNvPr>
          <p:cNvSpPr txBox="1"/>
          <p:nvPr/>
        </p:nvSpPr>
        <p:spPr>
          <a:xfrm>
            <a:off x="44958793" y="16826291"/>
            <a:ext cx="5696597" cy="6740307"/>
          </a:xfrm>
          <a:prstGeom prst="rect">
            <a:avLst/>
          </a:prstGeom>
          <a:noFill/>
          <a:ln>
            <a:solidFill>
              <a:srgbClr val="000000"/>
            </a:solidFill>
          </a:ln>
        </p:spPr>
        <p:txBody>
          <a:bodyPr wrap="square" rtlCol="0">
            <a:spAutoFit/>
          </a:bodyPr>
          <a:lstStyle/>
          <a:p>
            <a:pPr algn="ctr">
              <a:spcAft>
                <a:spcPts val="1200"/>
              </a:spcAft>
            </a:pPr>
            <a:r>
              <a:rPr lang="en-US" sz="4000" i="1" dirty="0"/>
              <a:t>Time-shifted Comparison</a:t>
            </a:r>
          </a:p>
          <a:p>
            <a:pPr marL="342900" indent="-342900">
              <a:spcAft>
                <a:spcPts val="1200"/>
              </a:spcAft>
              <a:buFont typeface="Arial" panose="020B0604020202020204" pitchFamily="34" charset="0"/>
              <a:buChar char="•"/>
            </a:pPr>
            <a:r>
              <a:rPr lang="en-US" sz="3200" dirty="0"/>
              <a:t>We removed points from the start of AQS data and the end of EPIC until the peaks aligned. </a:t>
            </a:r>
          </a:p>
          <a:p>
            <a:pPr marL="342900" indent="-342900">
              <a:spcAft>
                <a:spcPts val="1200"/>
              </a:spcAft>
              <a:buFont typeface="Arial" panose="020B0604020202020204" pitchFamily="34" charset="0"/>
              <a:buChar char="•"/>
            </a:pPr>
            <a:r>
              <a:rPr lang="en-US" sz="3200" dirty="0"/>
              <a:t>RMSE was reduced by nearly a quarter. </a:t>
            </a:r>
            <a:r>
              <a:rPr lang="en-US" sz="3200" b="1" dirty="0"/>
              <a:t>Error is now 25%</a:t>
            </a:r>
          </a:p>
          <a:p>
            <a:pPr marL="342900" indent="-342900">
              <a:spcAft>
                <a:spcPts val="1200"/>
              </a:spcAft>
              <a:buFont typeface="Arial" panose="020B0604020202020204" pitchFamily="34" charset="0"/>
              <a:buChar char="•"/>
            </a:pPr>
            <a:r>
              <a:rPr lang="en-US" sz="3200" dirty="0"/>
              <a:t>The discrepancy is because the satellite detects the smoke before ground-based sensors. </a:t>
            </a:r>
          </a:p>
          <a:p>
            <a:pPr marL="342900" indent="-342900">
              <a:spcAft>
                <a:spcPts val="1200"/>
              </a:spcAft>
              <a:buFont typeface="Arial" panose="020B0604020202020204" pitchFamily="34" charset="0"/>
              <a:buChar char="•"/>
            </a:pPr>
            <a:r>
              <a:rPr lang="en-US" sz="3200" b="1" dirty="0"/>
              <a:t>AQS only detects fallen pollutants. EPIC sees them while in the atmosphere.</a:t>
            </a:r>
          </a:p>
        </p:txBody>
      </p:sp>
      <p:sp>
        <p:nvSpPr>
          <p:cNvPr id="58" name="TextBox 57">
            <a:extLst>
              <a:ext uri="{FF2B5EF4-FFF2-40B4-BE49-F238E27FC236}">
                <a16:creationId xmlns:a16="http://schemas.microsoft.com/office/drawing/2014/main" id="{360089D3-8E93-BE29-A343-0BE11FCE6FE0}"/>
              </a:ext>
            </a:extLst>
          </p:cNvPr>
          <p:cNvSpPr txBox="1"/>
          <p:nvPr/>
        </p:nvSpPr>
        <p:spPr>
          <a:xfrm>
            <a:off x="44949608" y="25045254"/>
            <a:ext cx="5696597" cy="6309420"/>
          </a:xfrm>
          <a:prstGeom prst="rect">
            <a:avLst/>
          </a:prstGeom>
          <a:noFill/>
          <a:ln>
            <a:solidFill>
              <a:srgbClr val="000000"/>
            </a:solidFill>
          </a:ln>
        </p:spPr>
        <p:txBody>
          <a:bodyPr wrap="square" rtlCol="0">
            <a:spAutoFit/>
          </a:bodyPr>
          <a:lstStyle/>
          <a:p>
            <a:pPr algn="ctr">
              <a:spcAft>
                <a:spcPts val="1200"/>
              </a:spcAft>
            </a:pPr>
            <a:r>
              <a:rPr lang="en-US" sz="4400" i="1" dirty="0"/>
              <a:t>Linear Regression</a:t>
            </a:r>
          </a:p>
          <a:p>
            <a:pPr marL="342900" indent="-342900">
              <a:spcAft>
                <a:spcPts val="1200"/>
              </a:spcAft>
              <a:buFont typeface="Arial" panose="020B0604020202020204" pitchFamily="34" charset="0"/>
              <a:buChar char="•"/>
            </a:pPr>
            <a:r>
              <a:rPr lang="en-US" sz="3200" dirty="0"/>
              <a:t>Slope: 0.660, Intercept: 0.215, and Standard Error: 0.075</a:t>
            </a:r>
          </a:p>
          <a:p>
            <a:pPr marL="342900" indent="-342900">
              <a:spcAft>
                <a:spcPts val="1200"/>
              </a:spcAft>
              <a:buFont typeface="Arial" panose="020B0604020202020204" pitchFamily="34" charset="0"/>
              <a:buChar char="•"/>
            </a:pPr>
            <a:r>
              <a:rPr lang="en-US" sz="3200" dirty="0"/>
              <a:t>R Value: 0.62, P Value:5.52e-15</a:t>
            </a:r>
          </a:p>
          <a:p>
            <a:pPr marL="342900" indent="-342900">
              <a:spcAft>
                <a:spcPts val="1200"/>
              </a:spcAft>
              <a:buFont typeface="Arial" panose="020B0604020202020204" pitchFamily="34" charset="0"/>
              <a:buChar char="•"/>
            </a:pPr>
            <a:r>
              <a:rPr lang="en-US" sz="3200" dirty="0"/>
              <a:t>Our R Value is high enough to see a moderately strong positive relationship. </a:t>
            </a:r>
          </a:p>
          <a:p>
            <a:pPr marL="342900" indent="-342900">
              <a:spcAft>
                <a:spcPts val="1200"/>
              </a:spcAft>
              <a:buFont typeface="Arial" panose="020B0604020202020204" pitchFamily="34" charset="0"/>
              <a:buChar char="•"/>
            </a:pPr>
            <a:r>
              <a:rPr lang="en-US" sz="3200" dirty="0"/>
              <a:t>Our P Value is low, so we </a:t>
            </a:r>
            <a:r>
              <a:rPr lang="en-US" sz="3200" b="1" dirty="0"/>
              <a:t>have</a:t>
            </a:r>
            <a:r>
              <a:rPr lang="en-US" sz="3200" dirty="0"/>
              <a:t> </a:t>
            </a:r>
            <a:r>
              <a:rPr lang="en-US" sz="3200" b="1" dirty="0"/>
              <a:t>sufficient evidence to believe AQS PM2.5 and EPIC UVAI are correlated.</a:t>
            </a:r>
            <a:endParaRPr lang="en-US" sz="3200" dirty="0"/>
          </a:p>
        </p:txBody>
      </p:sp>
      <p:pic>
        <p:nvPicPr>
          <p:cNvPr id="61" name="Picture 60" descr="A red and white logo&#10;&#10;Description automatically generated with medium confidence">
            <a:extLst>
              <a:ext uri="{FF2B5EF4-FFF2-40B4-BE49-F238E27FC236}">
                <a16:creationId xmlns:a16="http://schemas.microsoft.com/office/drawing/2014/main" id="{F21CDBF2-434D-682A-F242-C6900C161A55}"/>
              </a:ext>
            </a:extLst>
          </p:cNvPr>
          <p:cNvPicPr>
            <a:picLocks noChangeAspect="1"/>
          </p:cNvPicPr>
          <p:nvPr/>
        </p:nvPicPr>
        <p:blipFill>
          <a:blip r:embed="rId14"/>
          <a:stretch>
            <a:fillRect/>
          </a:stretch>
        </p:blipFill>
        <p:spPr>
          <a:xfrm>
            <a:off x="-399981" y="70093"/>
            <a:ext cx="5417161" cy="3047153"/>
          </a:xfrm>
          <a:prstGeom prst="rect">
            <a:avLst/>
          </a:prstGeom>
        </p:spPr>
      </p:pic>
      <p:sp>
        <p:nvSpPr>
          <p:cNvPr id="3" name="TextBox 2">
            <a:extLst>
              <a:ext uri="{FF2B5EF4-FFF2-40B4-BE49-F238E27FC236}">
                <a16:creationId xmlns:a16="http://schemas.microsoft.com/office/drawing/2014/main" id="{0F3A5D80-383A-8876-A2D2-1FCEA75734C1}"/>
              </a:ext>
            </a:extLst>
          </p:cNvPr>
          <p:cNvSpPr txBox="1"/>
          <p:nvPr/>
        </p:nvSpPr>
        <p:spPr>
          <a:xfrm>
            <a:off x="36079527" y="32692601"/>
            <a:ext cx="14566678" cy="2523768"/>
          </a:xfrm>
          <a:prstGeom prst="rect">
            <a:avLst/>
          </a:prstGeom>
          <a:noFill/>
          <a:ln>
            <a:solidFill>
              <a:srgbClr val="000000"/>
            </a:solidFill>
          </a:ln>
        </p:spPr>
        <p:txBody>
          <a:bodyPr wrap="square" rtlCol="0">
            <a:spAutoFit/>
          </a:bodyPr>
          <a:lstStyle/>
          <a:p>
            <a:pPr marL="342900" indent="-342900">
              <a:spcAft>
                <a:spcPts val="1200"/>
              </a:spcAft>
              <a:buFont typeface="Arial" panose="020B0604020202020204" pitchFamily="34" charset="0"/>
              <a:buChar char="•"/>
            </a:pPr>
            <a:r>
              <a:rPr lang="en-US" sz="3200" dirty="0"/>
              <a:t>This research was generously funded by the Texas Space Grant Consortium</a:t>
            </a:r>
          </a:p>
          <a:p>
            <a:pPr marL="342900" indent="-342900">
              <a:spcAft>
                <a:spcPts val="1200"/>
              </a:spcAft>
              <a:buFont typeface="Arial" panose="020B0604020202020204" pitchFamily="34" charset="0"/>
              <a:buChar char="•"/>
            </a:pPr>
            <a:r>
              <a:rPr lang="en-US" sz="3200" dirty="0"/>
              <a:t>This research was supported and lead by the Earth Science Data Systems Projects</a:t>
            </a:r>
          </a:p>
          <a:p>
            <a:pPr marL="342900" indent="-342900">
              <a:spcAft>
                <a:spcPts val="1200"/>
              </a:spcAft>
              <a:buFont typeface="Arial" panose="020B0604020202020204" pitchFamily="34" charset="0"/>
              <a:buChar char="•"/>
            </a:pPr>
            <a:r>
              <a:rPr lang="en-US" sz="3200" dirty="0"/>
              <a:t>I personally thank Hazem Mahmoud for his leadership and guidance in this process.</a:t>
            </a:r>
          </a:p>
          <a:p>
            <a:pPr marL="342900" indent="-342900">
              <a:spcAft>
                <a:spcPts val="1200"/>
              </a:spcAft>
              <a:buFont typeface="Arial" panose="020B0604020202020204" pitchFamily="34" charset="0"/>
              <a:buChar char="•"/>
            </a:pPr>
            <a:r>
              <a:rPr lang="en-US" sz="3200" dirty="0"/>
              <a:t>If there are any further questions, please ask on the Earth Data Forum</a:t>
            </a:r>
          </a:p>
        </p:txBody>
      </p:sp>
      <p:sp>
        <p:nvSpPr>
          <p:cNvPr id="5" name="Rectangle 4">
            <a:extLst>
              <a:ext uri="{FF2B5EF4-FFF2-40B4-BE49-F238E27FC236}">
                <a16:creationId xmlns:a16="http://schemas.microsoft.com/office/drawing/2014/main" id="{460BC071-F42B-4F94-072C-5795DCA06F21}"/>
              </a:ext>
            </a:extLst>
          </p:cNvPr>
          <p:cNvSpPr/>
          <p:nvPr/>
        </p:nvSpPr>
        <p:spPr>
          <a:xfrm>
            <a:off x="36079527" y="31713338"/>
            <a:ext cx="14581249" cy="838424"/>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a:solidFill>
                  <a:schemeClr val="tx1"/>
                </a:solidFill>
              </a:rPr>
              <a:t>Acknowledgements</a:t>
            </a:r>
          </a:p>
        </p:txBody>
      </p:sp>
      <p:pic>
        <p:nvPicPr>
          <p:cNvPr id="7" name="Picture 6" descr="A picture containing shape&#10;&#10;Description automatically generated">
            <a:extLst>
              <a:ext uri="{FF2B5EF4-FFF2-40B4-BE49-F238E27FC236}">
                <a16:creationId xmlns:a16="http://schemas.microsoft.com/office/drawing/2014/main" id="{D133A29B-4F81-9080-827C-D8DE78F4CFD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32800" y="654703"/>
            <a:ext cx="6403861" cy="2200660"/>
          </a:xfrm>
          <a:prstGeom prst="rect">
            <a:avLst/>
          </a:prstGeom>
        </p:spPr>
      </p:pic>
      <p:pic>
        <p:nvPicPr>
          <p:cNvPr id="8" name="Picture 7" descr="A satellite and planets in space&#10;&#10;Description automatically generated">
            <a:extLst>
              <a:ext uri="{FF2B5EF4-FFF2-40B4-BE49-F238E27FC236}">
                <a16:creationId xmlns:a16="http://schemas.microsoft.com/office/drawing/2014/main" id="{03200E47-3F87-8A95-BF4A-8197A69A92E8}"/>
              </a:ext>
            </a:extLst>
          </p:cNvPr>
          <p:cNvPicPr>
            <a:picLocks noChangeAspect="1"/>
          </p:cNvPicPr>
          <p:nvPr/>
        </p:nvPicPr>
        <p:blipFill>
          <a:blip r:embed="rId16"/>
          <a:stretch>
            <a:fillRect/>
          </a:stretch>
        </p:blipFill>
        <p:spPr>
          <a:xfrm>
            <a:off x="20851192" y="35837802"/>
            <a:ext cx="3630127" cy="2302032"/>
          </a:xfrm>
          <a:prstGeom prst="rect">
            <a:avLst/>
          </a:prstGeom>
        </p:spPr>
      </p:pic>
      <p:pic>
        <p:nvPicPr>
          <p:cNvPr id="11" name="Picture 10" descr="A logo with palm trees and a windmill&#10;&#10;Description automatically generated">
            <a:extLst>
              <a:ext uri="{FF2B5EF4-FFF2-40B4-BE49-F238E27FC236}">
                <a16:creationId xmlns:a16="http://schemas.microsoft.com/office/drawing/2014/main" id="{219E97E5-19AF-A78F-E972-A4FCB8D8C9C7}"/>
              </a:ext>
            </a:extLst>
          </p:cNvPr>
          <p:cNvPicPr>
            <a:picLocks noChangeAspect="1"/>
          </p:cNvPicPr>
          <p:nvPr/>
        </p:nvPicPr>
        <p:blipFill>
          <a:blip r:embed="rId17"/>
          <a:stretch>
            <a:fillRect/>
          </a:stretch>
        </p:blipFill>
        <p:spPr>
          <a:xfrm>
            <a:off x="43058370" y="36026474"/>
            <a:ext cx="3489260" cy="1699315"/>
          </a:xfrm>
          <a:prstGeom prst="rect">
            <a:avLst/>
          </a:prstGeom>
        </p:spPr>
      </p:pic>
      <p:pic>
        <p:nvPicPr>
          <p:cNvPr id="12" name="Picture 11" descr="A satellite in the earth&#10;&#10;Description automatically generated">
            <a:extLst>
              <a:ext uri="{FF2B5EF4-FFF2-40B4-BE49-F238E27FC236}">
                <a16:creationId xmlns:a16="http://schemas.microsoft.com/office/drawing/2014/main" id="{A67F4E74-1BE0-4945-78CF-33A20DC408C4}"/>
              </a:ext>
            </a:extLst>
          </p:cNvPr>
          <p:cNvPicPr>
            <a:picLocks noChangeAspect="1"/>
          </p:cNvPicPr>
          <p:nvPr/>
        </p:nvPicPr>
        <p:blipFill>
          <a:blip r:embed="rId18"/>
          <a:stretch>
            <a:fillRect/>
          </a:stretch>
        </p:blipFill>
        <p:spPr>
          <a:xfrm>
            <a:off x="47078910" y="35058168"/>
            <a:ext cx="3630127" cy="3394169"/>
          </a:xfrm>
          <a:prstGeom prst="rect">
            <a:avLst/>
          </a:prstGeom>
        </p:spPr>
      </p:pic>
      <p:pic>
        <p:nvPicPr>
          <p:cNvPr id="13" name="Picture 2" descr="You Have Questions . . . the Earthdata Forum Has Answers | Earthdata">
            <a:extLst>
              <a:ext uri="{FF2B5EF4-FFF2-40B4-BE49-F238E27FC236}">
                <a16:creationId xmlns:a16="http://schemas.microsoft.com/office/drawing/2014/main" id="{DBA5CEA6-7F2D-C63B-6D89-38B6D7D1B12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12597" y="36241373"/>
            <a:ext cx="4462502" cy="14921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35CDA21-E621-1EFC-BB03-5930CA3402DB}"/>
              </a:ext>
            </a:extLst>
          </p:cNvPr>
          <p:cNvPicPr>
            <a:picLocks noChangeAspect="1"/>
          </p:cNvPicPr>
          <p:nvPr/>
        </p:nvPicPr>
        <p:blipFill>
          <a:blip r:embed="rId20"/>
          <a:stretch>
            <a:fillRect/>
          </a:stretch>
        </p:blipFill>
        <p:spPr>
          <a:xfrm>
            <a:off x="30006377" y="36283668"/>
            <a:ext cx="4803837" cy="1449811"/>
          </a:xfrm>
          <a:prstGeom prst="rect">
            <a:avLst/>
          </a:prstGeom>
        </p:spPr>
      </p:pic>
      <p:pic>
        <p:nvPicPr>
          <p:cNvPr id="15" name="Picture 13">
            <a:extLst>
              <a:ext uri="{FF2B5EF4-FFF2-40B4-BE49-F238E27FC236}">
                <a16:creationId xmlns:a16="http://schemas.microsoft.com/office/drawing/2014/main" id="{3151AD9C-BDDC-A172-C312-E1263D56F65A}"/>
              </a:ext>
            </a:extLst>
          </p:cNvPr>
          <p:cNvPicPr>
            <a:picLocks noChangeAspect="1"/>
          </p:cNvPicPr>
          <p:nvPr/>
        </p:nvPicPr>
        <p:blipFill>
          <a:blip r:embed="rId21"/>
          <a:stretch>
            <a:fillRect/>
          </a:stretch>
        </p:blipFill>
        <p:spPr>
          <a:xfrm>
            <a:off x="35341492" y="36277595"/>
            <a:ext cx="7185600" cy="1492105"/>
          </a:xfrm>
          <a:prstGeom prst="rect">
            <a:avLst/>
          </a:prstGeom>
        </p:spPr>
      </p:pic>
      <p:pic>
        <p:nvPicPr>
          <p:cNvPr id="17" name="Picture 16" descr="Chart, scatter chart&#10;&#10;Description automatically generated">
            <a:extLst>
              <a:ext uri="{FF2B5EF4-FFF2-40B4-BE49-F238E27FC236}">
                <a16:creationId xmlns:a16="http://schemas.microsoft.com/office/drawing/2014/main" id="{C2511590-D575-D704-FB4D-59ABF86C35F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209632" y="24585665"/>
            <a:ext cx="8416938" cy="6724644"/>
          </a:xfrm>
          <a:prstGeom prst="rect">
            <a:avLst/>
          </a:prstGeom>
          <a:ln w="63500" cap="sq">
            <a:solidFill>
              <a:srgbClr val="000000"/>
            </a:solidFill>
            <a:miter lim="800000"/>
          </a:ln>
          <a:effectLst>
            <a:outerShdw blurRad="50800" dist="50800" dir="5400000" sx="2000" sy="2000" algn="ctr" rotWithShape="0">
              <a:srgbClr val="000000">
                <a:alpha val="43137"/>
              </a:srgbClr>
            </a:outerShdw>
          </a:effectLst>
        </p:spPr>
      </p:pic>
    </p:spTree>
    <p:extLst>
      <p:ext uri="{BB962C8B-B14F-4D97-AF65-F5344CB8AC3E}">
        <p14:creationId xmlns:p14="http://schemas.microsoft.com/office/powerpoint/2010/main" val="4218473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4577ae-dbfc-44be-869e-6dd47f0f3d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5A0F52B44E6D498493B97D7DC42B1D" ma:contentTypeVersion="15" ma:contentTypeDescription="Create a new document." ma:contentTypeScope="" ma:versionID="c0c076e7217014c039c316a37d8f5647">
  <xsd:schema xmlns:xsd="http://www.w3.org/2001/XMLSchema" xmlns:xs="http://www.w3.org/2001/XMLSchema" xmlns:p="http://schemas.microsoft.com/office/2006/metadata/properties" xmlns:ns3="8b4577ae-dbfc-44be-869e-6dd47f0f3dba" xmlns:ns4="4a8e3a4a-34c1-478a-8360-bbe62ea53153" targetNamespace="http://schemas.microsoft.com/office/2006/metadata/properties" ma:root="true" ma:fieldsID="10505faffe0a10284cf049b8834246cd" ns3:_="" ns4:_="">
    <xsd:import namespace="8b4577ae-dbfc-44be-869e-6dd47f0f3dba"/>
    <xsd:import namespace="4a8e3a4a-34c1-478a-8360-bbe62ea531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577ae-dbfc-44be-869e-6dd47f0f3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e3a4a-34c1-478a-8360-bbe62ea531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5C4EA-6919-4F01-8587-DA7E0E24B7F7}">
  <ds:schemaRefs>
    <ds:schemaRef ds:uri="http://purl.org/dc/terms/"/>
    <ds:schemaRef ds:uri="8b4577ae-dbfc-44be-869e-6dd47f0f3dba"/>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4a8e3a4a-34c1-478a-8360-bbe62ea53153"/>
    <ds:schemaRef ds:uri="http://purl.org/dc/dcmitype/"/>
  </ds:schemaRefs>
</ds:datastoreItem>
</file>

<file path=customXml/itemProps2.xml><?xml version="1.0" encoding="utf-8"?>
<ds:datastoreItem xmlns:ds="http://schemas.openxmlformats.org/officeDocument/2006/customXml" ds:itemID="{D2CD1192-FFDF-4F01-99E4-3484EB133CAC}">
  <ds:schemaRefs>
    <ds:schemaRef ds:uri="http://schemas.microsoft.com/sharepoint/v3/contenttype/forms"/>
  </ds:schemaRefs>
</ds:datastoreItem>
</file>

<file path=customXml/itemProps3.xml><?xml version="1.0" encoding="utf-8"?>
<ds:datastoreItem xmlns:ds="http://schemas.openxmlformats.org/officeDocument/2006/customXml" ds:itemID="{17CD26BE-10EA-4F75-BD42-0902E56F7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4577ae-dbfc-44be-869e-6dd47f0f3dba"/>
    <ds:schemaRef ds:uri="4a8e3a4a-34c1-478a-8360-bbe62ea53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5689</TotalTime>
  <Words>1059</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Corbel</vt:lpstr>
      <vt:lpstr>Office Theme</vt:lpstr>
      <vt:lpstr>June 2023 Canadian Wildfire Effects on Hampton Roads VA using ASDC Data 〖"Roberto Jackson Baeza" 〗^1,4, 〖"Hazem Mahmoud" 〗^12, 〖"Daniel Kaufman" 〗^23 (1)NASA Langley Research Center, (2)Adnet Systems, (3)Booz Allen Hamilton, (4)USRA</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2023 Canadian Wildfire Effects on Hampton Roads VA using ASDC Data</dc:title>
  <dc:creator>Baeza, Roberto J. (LARC-E301)[Intern]</dc:creator>
  <cp:lastModifiedBy>Mahmoud, Hazem A. (LARC-E301)[RSES]</cp:lastModifiedBy>
  <cp:revision>7</cp:revision>
  <dcterms:created xsi:type="dcterms:W3CDTF">2024-08-01T17:00:52Z</dcterms:created>
  <dcterms:modified xsi:type="dcterms:W3CDTF">2025-01-21T14:16:13Z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0x010100335A0F52B44E6D498493B97D7DC42B1D</vt:lpwstr>
  </property>
</Properties>
</file>