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5"/>
  </p:sldMasterIdLst>
  <p:notesMasterIdLst>
    <p:notesMasterId r:id="rId39"/>
  </p:notesMasterIdLst>
  <p:handoutMasterIdLst>
    <p:handoutMasterId r:id="rId40"/>
  </p:handoutMasterIdLst>
  <p:sldIdLst>
    <p:sldId id="766" r:id="rId6"/>
    <p:sldId id="799" r:id="rId7"/>
    <p:sldId id="816" r:id="rId8"/>
    <p:sldId id="817" r:id="rId9"/>
    <p:sldId id="818" r:id="rId10"/>
    <p:sldId id="819" r:id="rId11"/>
    <p:sldId id="262" r:id="rId12"/>
    <p:sldId id="798" r:id="rId13"/>
    <p:sldId id="801" r:id="rId14"/>
    <p:sldId id="289" r:id="rId15"/>
    <p:sldId id="290" r:id="rId16"/>
    <p:sldId id="291" r:id="rId17"/>
    <p:sldId id="292" r:id="rId18"/>
    <p:sldId id="293" r:id="rId19"/>
    <p:sldId id="294" r:id="rId20"/>
    <p:sldId id="802" r:id="rId21"/>
    <p:sldId id="297" r:id="rId22"/>
    <p:sldId id="300" r:id="rId23"/>
    <p:sldId id="301" r:id="rId24"/>
    <p:sldId id="302" r:id="rId25"/>
    <p:sldId id="304" r:id="rId26"/>
    <p:sldId id="305" r:id="rId27"/>
    <p:sldId id="306" r:id="rId28"/>
    <p:sldId id="808" r:id="rId29"/>
    <p:sldId id="307" r:id="rId30"/>
    <p:sldId id="308" r:id="rId31"/>
    <p:sldId id="309" r:id="rId32"/>
    <p:sldId id="820" r:id="rId33"/>
    <p:sldId id="821" r:id="rId34"/>
    <p:sldId id="809" r:id="rId35"/>
    <p:sldId id="822" r:id="rId36"/>
    <p:sldId id="823" r:id="rId37"/>
    <p:sldId id="310" r:id="rId38"/>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A09DBF-AF8C-71BD-DBC2-8A1545C39FF2}" name="Moorhead, Althea V. (MSFC-EV44)" initials="AM" userId="S::amoorhea@ndc.nasa.gov::e3822ff9-9c27-415e-9781-ebc3a731af0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0F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A8885B-AF5B-7345-8717-0B946CE3E54D}" v="25" dt="2024-08-08T17:09:37.772"/>
    <p1510:client id="{51B9F6F7-F065-8A4B-8DE7-786EDB0350E8}" v="46" dt="2024-08-08T01:50:30.2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36" autoAdjust="0"/>
    <p:restoredTop sz="94658"/>
  </p:normalViewPr>
  <p:slideViewPr>
    <p:cSldViewPr>
      <p:cViewPr varScale="1">
        <p:scale>
          <a:sx n="120" d="100"/>
          <a:sy n="120" d="100"/>
        </p:scale>
        <p:origin x="552" y="184"/>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ke, William J. (MSFC-EV44)" userId="15fb4ad5-9d9f-46dc-aa51-c7bd693031b8" providerId="ADAL" clId="{51B9F6F7-F065-8A4B-8DE7-786EDB0350E8}"/>
    <pc:docChg chg="undo custSel addSld modSld">
      <pc:chgData name="Cooke, William J. (MSFC-EV44)" userId="15fb4ad5-9d9f-46dc-aa51-c7bd693031b8" providerId="ADAL" clId="{51B9F6F7-F065-8A4B-8DE7-786EDB0350E8}" dt="2024-08-09T14:24:15.175" v="710" actId="20577"/>
      <pc:docMkLst>
        <pc:docMk/>
      </pc:docMkLst>
      <pc:sldChg chg="modSp mod">
        <pc:chgData name="Cooke, William J. (MSFC-EV44)" userId="15fb4ad5-9d9f-46dc-aa51-c7bd693031b8" providerId="ADAL" clId="{51B9F6F7-F065-8A4B-8DE7-786EDB0350E8}" dt="2024-08-08T01:42:12.815" v="645" actId="1035"/>
        <pc:sldMkLst>
          <pc:docMk/>
          <pc:sldMk cId="3766887851" sldId="297"/>
        </pc:sldMkLst>
        <pc:spChg chg="mod">
          <ac:chgData name="Cooke, William J. (MSFC-EV44)" userId="15fb4ad5-9d9f-46dc-aa51-c7bd693031b8" providerId="ADAL" clId="{51B9F6F7-F065-8A4B-8DE7-786EDB0350E8}" dt="2024-08-08T01:42:12.815" v="645" actId="1035"/>
          <ac:spMkLst>
            <pc:docMk/>
            <pc:sldMk cId="3766887851" sldId="297"/>
            <ac:spMk id="3" creationId="{00000000-0000-0000-0000-000000000000}"/>
          </ac:spMkLst>
        </pc:spChg>
      </pc:sldChg>
      <pc:sldChg chg="delSp modSp mod">
        <pc:chgData name="Cooke, William J. (MSFC-EV44)" userId="15fb4ad5-9d9f-46dc-aa51-c7bd693031b8" providerId="ADAL" clId="{51B9F6F7-F065-8A4B-8DE7-786EDB0350E8}" dt="2024-08-08T01:42:45.620" v="649" actId="14100"/>
        <pc:sldMkLst>
          <pc:docMk/>
          <pc:sldMk cId="1357709249" sldId="302"/>
        </pc:sldMkLst>
        <pc:spChg chg="mod">
          <ac:chgData name="Cooke, William J. (MSFC-EV44)" userId="15fb4ad5-9d9f-46dc-aa51-c7bd693031b8" providerId="ADAL" clId="{51B9F6F7-F065-8A4B-8DE7-786EDB0350E8}" dt="2024-08-08T01:42:45.620" v="649" actId="14100"/>
          <ac:spMkLst>
            <pc:docMk/>
            <pc:sldMk cId="1357709249" sldId="302"/>
            <ac:spMk id="2" creationId="{00000000-0000-0000-0000-000000000000}"/>
          </ac:spMkLst>
        </pc:spChg>
        <pc:spChg chg="del">
          <ac:chgData name="Cooke, William J. (MSFC-EV44)" userId="15fb4ad5-9d9f-46dc-aa51-c7bd693031b8" providerId="ADAL" clId="{51B9F6F7-F065-8A4B-8DE7-786EDB0350E8}" dt="2024-08-08T01:42:31.823" v="646" actId="478"/>
          <ac:spMkLst>
            <pc:docMk/>
            <pc:sldMk cId="1357709249" sldId="302"/>
            <ac:spMk id="3" creationId="{C6CBDF79-5D1C-BC4E-9F12-FEB6E361E181}"/>
          </ac:spMkLst>
        </pc:spChg>
        <pc:spChg chg="mod">
          <ac:chgData name="Cooke, William J. (MSFC-EV44)" userId="15fb4ad5-9d9f-46dc-aa51-c7bd693031b8" providerId="ADAL" clId="{51B9F6F7-F065-8A4B-8DE7-786EDB0350E8}" dt="2024-08-08T01:42:42.100" v="648" actId="1076"/>
          <ac:spMkLst>
            <pc:docMk/>
            <pc:sldMk cId="1357709249" sldId="302"/>
            <ac:spMk id="5" creationId="{C057B26D-34A1-BF1D-FE57-3BFDB016C65D}"/>
          </ac:spMkLst>
        </pc:spChg>
        <pc:picChg chg="mod">
          <ac:chgData name="Cooke, William J. (MSFC-EV44)" userId="15fb4ad5-9d9f-46dc-aa51-c7bd693031b8" providerId="ADAL" clId="{51B9F6F7-F065-8A4B-8DE7-786EDB0350E8}" dt="2024-08-08T01:42:34.051" v="647" actId="1076"/>
          <ac:picMkLst>
            <pc:docMk/>
            <pc:sldMk cId="1357709249" sldId="302"/>
            <ac:picMk id="4" creationId="{00000000-0000-0000-0000-000000000000}"/>
          </ac:picMkLst>
        </pc:picChg>
      </pc:sldChg>
      <pc:sldChg chg="modSp add mod">
        <pc:chgData name="Cooke, William J. (MSFC-EV44)" userId="15fb4ad5-9d9f-46dc-aa51-c7bd693031b8" providerId="ADAL" clId="{51B9F6F7-F065-8A4B-8DE7-786EDB0350E8}" dt="2024-08-08T01:50:20.381" v="662" actId="1076"/>
        <pc:sldMkLst>
          <pc:docMk/>
          <pc:sldMk cId="3833398770" sldId="304"/>
        </pc:sldMkLst>
        <pc:spChg chg="mod">
          <ac:chgData name="Cooke, William J. (MSFC-EV44)" userId="15fb4ad5-9d9f-46dc-aa51-c7bd693031b8" providerId="ADAL" clId="{51B9F6F7-F065-8A4B-8DE7-786EDB0350E8}" dt="2024-08-08T01:50:20.381" v="662" actId="1076"/>
          <ac:spMkLst>
            <pc:docMk/>
            <pc:sldMk cId="3833398770" sldId="304"/>
            <ac:spMk id="3" creationId="{00000000-0000-0000-0000-000000000000}"/>
          </ac:spMkLst>
        </pc:spChg>
        <pc:picChg chg="mod">
          <ac:chgData name="Cooke, William J. (MSFC-EV44)" userId="15fb4ad5-9d9f-46dc-aa51-c7bd693031b8" providerId="ADAL" clId="{51B9F6F7-F065-8A4B-8DE7-786EDB0350E8}" dt="2024-08-08T01:50:03.092" v="659" actId="1076"/>
          <ac:picMkLst>
            <pc:docMk/>
            <pc:sldMk cId="3833398770" sldId="304"/>
            <ac:picMk id="10" creationId="{00000000-0000-0000-0000-000000000000}"/>
          </ac:picMkLst>
        </pc:picChg>
      </pc:sldChg>
      <pc:sldChg chg="add">
        <pc:chgData name="Cooke, William J. (MSFC-EV44)" userId="15fb4ad5-9d9f-46dc-aa51-c7bd693031b8" providerId="ADAL" clId="{51B9F6F7-F065-8A4B-8DE7-786EDB0350E8}" dt="2024-08-08T01:50:30.291" v="663"/>
        <pc:sldMkLst>
          <pc:docMk/>
          <pc:sldMk cId="4084255782" sldId="305"/>
        </pc:sldMkLst>
      </pc:sldChg>
      <pc:sldChg chg="modSp mod">
        <pc:chgData name="Cooke, William J. (MSFC-EV44)" userId="15fb4ad5-9d9f-46dc-aa51-c7bd693031b8" providerId="ADAL" clId="{51B9F6F7-F065-8A4B-8DE7-786EDB0350E8}" dt="2024-08-08T01:51:42.396" v="666" actId="20577"/>
        <pc:sldMkLst>
          <pc:docMk/>
          <pc:sldMk cId="1306746195" sldId="310"/>
        </pc:sldMkLst>
        <pc:spChg chg="mod">
          <ac:chgData name="Cooke, William J. (MSFC-EV44)" userId="15fb4ad5-9d9f-46dc-aa51-c7bd693031b8" providerId="ADAL" clId="{51B9F6F7-F065-8A4B-8DE7-786EDB0350E8}" dt="2024-08-08T01:51:42.396" v="666" actId="20577"/>
          <ac:spMkLst>
            <pc:docMk/>
            <pc:sldMk cId="1306746195" sldId="310"/>
            <ac:spMk id="2" creationId="{00000000-0000-0000-0000-000000000000}"/>
          </ac:spMkLst>
        </pc:spChg>
      </pc:sldChg>
      <pc:sldChg chg="modSp mod">
        <pc:chgData name="Cooke, William J. (MSFC-EV44)" userId="15fb4ad5-9d9f-46dc-aa51-c7bd693031b8" providerId="ADAL" clId="{51B9F6F7-F065-8A4B-8DE7-786EDB0350E8}" dt="2024-08-09T14:24:15.175" v="710" actId="20577"/>
        <pc:sldMkLst>
          <pc:docMk/>
          <pc:sldMk cId="3556339077" sldId="766"/>
        </pc:sldMkLst>
        <pc:spChg chg="mod">
          <ac:chgData name="Cooke, William J. (MSFC-EV44)" userId="15fb4ad5-9d9f-46dc-aa51-c7bd693031b8" providerId="ADAL" clId="{51B9F6F7-F065-8A4B-8DE7-786EDB0350E8}" dt="2024-08-09T14:24:15.175" v="710" actId="20577"/>
          <ac:spMkLst>
            <pc:docMk/>
            <pc:sldMk cId="3556339077" sldId="766"/>
            <ac:spMk id="10" creationId="{71D5491E-3D57-D803-2166-5E47D219A070}"/>
          </ac:spMkLst>
        </pc:spChg>
      </pc:sldChg>
      <pc:sldChg chg="addSp delSp modSp new mod">
        <pc:chgData name="Cooke, William J. (MSFC-EV44)" userId="15fb4ad5-9d9f-46dc-aa51-c7bd693031b8" providerId="ADAL" clId="{51B9F6F7-F065-8A4B-8DE7-786EDB0350E8}" dt="2024-08-07T19:04:28.145" v="74" actId="20577"/>
        <pc:sldMkLst>
          <pc:docMk/>
          <pc:sldMk cId="4123496105" sldId="816"/>
        </pc:sldMkLst>
        <pc:spChg chg="mod">
          <ac:chgData name="Cooke, William J. (MSFC-EV44)" userId="15fb4ad5-9d9f-46dc-aa51-c7bd693031b8" providerId="ADAL" clId="{51B9F6F7-F065-8A4B-8DE7-786EDB0350E8}" dt="2024-08-07T19:04:28.145" v="74" actId="20577"/>
          <ac:spMkLst>
            <pc:docMk/>
            <pc:sldMk cId="4123496105" sldId="816"/>
            <ac:spMk id="2" creationId="{0059D8DB-7667-AB26-B494-D7DB1FB71BA8}"/>
          </ac:spMkLst>
        </pc:spChg>
        <pc:spChg chg="del">
          <ac:chgData name="Cooke, William J. (MSFC-EV44)" userId="15fb4ad5-9d9f-46dc-aa51-c7bd693031b8" providerId="ADAL" clId="{51B9F6F7-F065-8A4B-8DE7-786EDB0350E8}" dt="2024-08-07T19:01:58.088" v="1" actId="478"/>
          <ac:spMkLst>
            <pc:docMk/>
            <pc:sldMk cId="4123496105" sldId="816"/>
            <ac:spMk id="3" creationId="{48D3C443-E58B-19BF-872A-0A8859CD8449}"/>
          </ac:spMkLst>
        </pc:spChg>
        <pc:spChg chg="add mod">
          <ac:chgData name="Cooke, William J. (MSFC-EV44)" userId="15fb4ad5-9d9f-46dc-aa51-c7bd693031b8" providerId="ADAL" clId="{51B9F6F7-F065-8A4B-8DE7-786EDB0350E8}" dt="2024-08-07T19:02:22.733" v="7" actId="1076"/>
          <ac:spMkLst>
            <pc:docMk/>
            <pc:sldMk cId="4123496105" sldId="816"/>
            <ac:spMk id="6" creationId="{2AB289C5-C37C-77C5-FE02-2B2204CF13D0}"/>
          </ac:spMkLst>
        </pc:spChg>
        <pc:spChg chg="add mod">
          <ac:chgData name="Cooke, William J. (MSFC-EV44)" userId="15fb4ad5-9d9f-46dc-aa51-c7bd693031b8" providerId="ADAL" clId="{51B9F6F7-F065-8A4B-8DE7-786EDB0350E8}" dt="2024-08-07T19:03:19.050" v="43" actId="1076"/>
          <ac:spMkLst>
            <pc:docMk/>
            <pc:sldMk cId="4123496105" sldId="816"/>
            <ac:spMk id="7" creationId="{FA319852-BBD1-C190-238C-F83523C546A9}"/>
          </ac:spMkLst>
        </pc:spChg>
        <pc:picChg chg="add del mod">
          <ac:chgData name="Cooke, William J. (MSFC-EV44)" userId="15fb4ad5-9d9f-46dc-aa51-c7bd693031b8" providerId="ADAL" clId="{51B9F6F7-F065-8A4B-8DE7-786EDB0350E8}" dt="2024-08-07T19:02:05.700" v="5" actId="478"/>
          <ac:picMkLst>
            <pc:docMk/>
            <pc:sldMk cId="4123496105" sldId="816"/>
            <ac:picMk id="4" creationId="{198A785F-DAED-DA3D-DC41-34887E791A59}"/>
          </ac:picMkLst>
        </pc:picChg>
        <pc:picChg chg="add mod">
          <ac:chgData name="Cooke, William J. (MSFC-EV44)" userId="15fb4ad5-9d9f-46dc-aa51-c7bd693031b8" providerId="ADAL" clId="{51B9F6F7-F065-8A4B-8DE7-786EDB0350E8}" dt="2024-08-07T19:02:03.202" v="4" actId="1076"/>
          <ac:picMkLst>
            <pc:docMk/>
            <pc:sldMk cId="4123496105" sldId="816"/>
            <ac:picMk id="5" creationId="{02CB17A5-FE52-3F71-52CF-A3369B52C90B}"/>
          </ac:picMkLst>
        </pc:picChg>
        <pc:cxnChg chg="add mod">
          <ac:chgData name="Cooke, William J. (MSFC-EV44)" userId="15fb4ad5-9d9f-46dc-aa51-c7bd693031b8" providerId="ADAL" clId="{51B9F6F7-F065-8A4B-8DE7-786EDB0350E8}" dt="2024-08-07T19:04:04.337" v="48" actId="208"/>
          <ac:cxnSpMkLst>
            <pc:docMk/>
            <pc:sldMk cId="4123496105" sldId="816"/>
            <ac:cxnSpMk id="9" creationId="{42DBFF6D-5978-77C8-CFBE-1788FF2412E2}"/>
          </ac:cxnSpMkLst>
        </pc:cxnChg>
      </pc:sldChg>
      <pc:sldChg chg="addSp modSp new mod">
        <pc:chgData name="Cooke, William J. (MSFC-EV44)" userId="15fb4ad5-9d9f-46dc-aa51-c7bd693031b8" providerId="ADAL" clId="{51B9F6F7-F065-8A4B-8DE7-786EDB0350E8}" dt="2024-08-08T01:40:53.016" v="642" actId="5793"/>
        <pc:sldMkLst>
          <pc:docMk/>
          <pc:sldMk cId="2659639098" sldId="817"/>
        </pc:sldMkLst>
        <pc:spChg chg="mod">
          <ac:chgData name="Cooke, William J. (MSFC-EV44)" userId="15fb4ad5-9d9f-46dc-aa51-c7bd693031b8" providerId="ADAL" clId="{51B9F6F7-F065-8A4B-8DE7-786EDB0350E8}" dt="2024-08-08T01:40:53.016" v="642" actId="5793"/>
          <ac:spMkLst>
            <pc:docMk/>
            <pc:sldMk cId="2659639098" sldId="817"/>
            <ac:spMk id="3" creationId="{04C1EDA6-98BA-C471-A3B6-6CCBBE42194C}"/>
          </ac:spMkLst>
        </pc:spChg>
        <pc:spChg chg="add mod">
          <ac:chgData name="Cooke, William J. (MSFC-EV44)" userId="15fb4ad5-9d9f-46dc-aa51-c7bd693031b8" providerId="ADAL" clId="{51B9F6F7-F065-8A4B-8DE7-786EDB0350E8}" dt="2024-08-07T19:11:14.533" v="471" actId="1076"/>
          <ac:spMkLst>
            <pc:docMk/>
            <pc:sldMk cId="2659639098" sldId="817"/>
            <ac:spMk id="5" creationId="{CC638668-D0C0-BFDF-F434-ED228158B73C}"/>
          </ac:spMkLst>
        </pc:spChg>
        <pc:graphicFrameChg chg="add mod modGraphic">
          <ac:chgData name="Cooke, William J. (MSFC-EV44)" userId="15fb4ad5-9d9f-46dc-aa51-c7bd693031b8" providerId="ADAL" clId="{51B9F6F7-F065-8A4B-8DE7-786EDB0350E8}" dt="2024-08-08T01:40:41.192" v="638" actId="1035"/>
          <ac:graphicFrameMkLst>
            <pc:docMk/>
            <pc:sldMk cId="2659639098" sldId="817"/>
            <ac:graphicFrameMk id="4" creationId="{3197FEDC-16ED-6B7B-F23F-4A81F81ACCBE}"/>
          </ac:graphicFrameMkLst>
        </pc:graphicFrameChg>
      </pc:sldChg>
      <pc:sldChg chg="modSp mod">
        <pc:chgData name="Cooke, William J. (MSFC-EV44)" userId="15fb4ad5-9d9f-46dc-aa51-c7bd693031b8" providerId="ADAL" clId="{51B9F6F7-F065-8A4B-8DE7-786EDB0350E8}" dt="2024-08-09T14:17:43.266" v="668" actId="15"/>
        <pc:sldMkLst>
          <pc:docMk/>
          <pc:sldMk cId="537119556" sldId="818"/>
        </pc:sldMkLst>
        <pc:spChg chg="mod">
          <ac:chgData name="Cooke, William J. (MSFC-EV44)" userId="15fb4ad5-9d9f-46dc-aa51-c7bd693031b8" providerId="ADAL" clId="{51B9F6F7-F065-8A4B-8DE7-786EDB0350E8}" dt="2024-08-09T14:17:43.266" v="668" actId="15"/>
          <ac:spMkLst>
            <pc:docMk/>
            <pc:sldMk cId="537119556" sldId="818"/>
            <ac:spMk id="3" creationId="{F25EDE9F-7F96-72E8-430E-B6288394ACDB}"/>
          </ac:spMkLst>
        </pc:spChg>
      </pc:sldChg>
      <pc:sldChg chg="modSp mod">
        <pc:chgData name="Cooke, William J. (MSFC-EV44)" userId="15fb4ad5-9d9f-46dc-aa51-c7bd693031b8" providerId="ADAL" clId="{51B9F6F7-F065-8A4B-8DE7-786EDB0350E8}" dt="2024-08-09T14:20:06.547" v="699" actId="20577"/>
        <pc:sldMkLst>
          <pc:docMk/>
          <pc:sldMk cId="3327098901" sldId="822"/>
        </pc:sldMkLst>
        <pc:spChg chg="mod">
          <ac:chgData name="Cooke, William J. (MSFC-EV44)" userId="15fb4ad5-9d9f-46dc-aa51-c7bd693031b8" providerId="ADAL" clId="{51B9F6F7-F065-8A4B-8DE7-786EDB0350E8}" dt="2024-08-09T14:20:06.547" v="699" actId="20577"/>
          <ac:spMkLst>
            <pc:docMk/>
            <pc:sldMk cId="3327098901" sldId="822"/>
            <ac:spMk id="3" creationId="{B5D20144-C057-5799-99E9-A0105BE76615}"/>
          </ac:spMkLst>
        </pc:spChg>
      </pc:sldChg>
    </pc:docChg>
  </pc:docChgLst>
  <pc:docChgLst>
    <pc:chgData name="Cooke, William J. (MSFC-EV44)" userId="15fb4ad5-9d9f-46dc-aa51-c7bd693031b8" providerId="ADAL" clId="{4BA8885B-AF5B-7345-8717-0B946CE3E54D}"/>
    <pc:docChg chg="undo custSel addSld delSld modSld">
      <pc:chgData name="Cooke, William J. (MSFC-EV44)" userId="15fb4ad5-9d9f-46dc-aa51-c7bd693031b8" providerId="ADAL" clId="{4BA8885B-AF5B-7345-8717-0B946CE3E54D}" dt="2024-08-08T17:41:16.313" v="1237" actId="20577"/>
      <pc:docMkLst>
        <pc:docMk/>
      </pc:docMkLst>
      <pc:sldChg chg="addSp delSp modSp mod modAnim">
        <pc:chgData name="Cooke, William J. (MSFC-EV44)" userId="15fb4ad5-9d9f-46dc-aa51-c7bd693031b8" providerId="ADAL" clId="{4BA8885B-AF5B-7345-8717-0B946CE3E54D}" dt="2024-08-08T16:24:37.214" v="743"/>
        <pc:sldMkLst>
          <pc:docMk/>
          <pc:sldMk cId="3429134177" sldId="809"/>
        </pc:sldMkLst>
        <pc:spChg chg="add mod">
          <ac:chgData name="Cooke, William J. (MSFC-EV44)" userId="15fb4ad5-9d9f-46dc-aa51-c7bd693031b8" providerId="ADAL" clId="{4BA8885B-AF5B-7345-8717-0B946CE3E54D}" dt="2024-08-08T16:24:31.209" v="742" actId="1038"/>
          <ac:spMkLst>
            <pc:docMk/>
            <pc:sldMk cId="3429134177" sldId="809"/>
            <ac:spMk id="2" creationId="{063978DC-1AE9-96CE-7200-90109E8E22B8}"/>
          </ac:spMkLst>
        </pc:spChg>
        <pc:spChg chg="del">
          <ac:chgData name="Cooke, William J. (MSFC-EV44)" userId="15fb4ad5-9d9f-46dc-aa51-c7bd693031b8" providerId="ADAL" clId="{4BA8885B-AF5B-7345-8717-0B946CE3E54D}" dt="2024-08-08T13:47:52.445" v="370" actId="21"/>
          <ac:spMkLst>
            <pc:docMk/>
            <pc:sldMk cId="3429134177" sldId="809"/>
            <ac:spMk id="2" creationId="{51C234ED-029E-924C-A3D6-50A1166E548B}"/>
          </ac:spMkLst>
        </pc:spChg>
        <pc:spChg chg="add mod">
          <ac:chgData name="Cooke, William J. (MSFC-EV44)" userId="15fb4ad5-9d9f-46dc-aa51-c7bd693031b8" providerId="ADAL" clId="{4BA8885B-AF5B-7345-8717-0B946CE3E54D}" dt="2024-08-08T13:14:33.205" v="369" actId="1076"/>
          <ac:spMkLst>
            <pc:docMk/>
            <pc:sldMk cId="3429134177" sldId="809"/>
            <ac:spMk id="3" creationId="{B3C53125-D92C-482C-52A9-B69A7A8F1653}"/>
          </ac:spMkLst>
        </pc:spChg>
        <pc:spChg chg="add mod">
          <ac:chgData name="Cooke, William J. (MSFC-EV44)" userId="15fb4ad5-9d9f-46dc-aa51-c7bd693031b8" providerId="ADAL" clId="{4BA8885B-AF5B-7345-8717-0B946CE3E54D}" dt="2024-08-08T13:47:52.445" v="370" actId="21"/>
          <ac:spMkLst>
            <pc:docMk/>
            <pc:sldMk cId="3429134177" sldId="809"/>
            <ac:spMk id="7" creationId="{4C2ADB39-1A4E-B40E-1B1B-E18EB117AFCE}"/>
          </ac:spMkLst>
        </pc:spChg>
      </pc:sldChg>
      <pc:sldChg chg="del">
        <pc:chgData name="Cooke, William J. (MSFC-EV44)" userId="15fb4ad5-9d9f-46dc-aa51-c7bd693031b8" providerId="ADAL" clId="{4BA8885B-AF5B-7345-8717-0B946CE3E54D}" dt="2024-08-08T16:23:13.620" v="730" actId="2696"/>
        <pc:sldMkLst>
          <pc:docMk/>
          <pc:sldMk cId="3698692496" sldId="810"/>
        </pc:sldMkLst>
      </pc:sldChg>
      <pc:sldChg chg="delSp modSp del mod">
        <pc:chgData name="Cooke, William J. (MSFC-EV44)" userId="15fb4ad5-9d9f-46dc-aa51-c7bd693031b8" providerId="ADAL" clId="{4BA8885B-AF5B-7345-8717-0B946CE3E54D}" dt="2024-08-08T16:23:27.154" v="732" actId="2696"/>
        <pc:sldMkLst>
          <pc:docMk/>
          <pc:sldMk cId="1694614130" sldId="811"/>
        </pc:sldMkLst>
        <pc:spChg chg="del">
          <ac:chgData name="Cooke, William J. (MSFC-EV44)" userId="15fb4ad5-9d9f-46dc-aa51-c7bd693031b8" providerId="ADAL" clId="{4BA8885B-AF5B-7345-8717-0B946CE3E54D}" dt="2024-08-08T16:19:10.370" v="702" actId="478"/>
          <ac:spMkLst>
            <pc:docMk/>
            <pc:sldMk cId="1694614130" sldId="811"/>
            <ac:spMk id="6" creationId="{A0DD48AA-FD1F-2445-B8FA-9F9D1785E8D9}"/>
          </ac:spMkLst>
        </pc:spChg>
        <pc:picChg chg="mod">
          <ac:chgData name="Cooke, William J. (MSFC-EV44)" userId="15fb4ad5-9d9f-46dc-aa51-c7bd693031b8" providerId="ADAL" clId="{4BA8885B-AF5B-7345-8717-0B946CE3E54D}" dt="2024-08-08T16:19:34.718" v="707" actId="1076"/>
          <ac:picMkLst>
            <pc:docMk/>
            <pc:sldMk cId="1694614130" sldId="811"/>
            <ac:picMk id="5" creationId="{A7EA9EA5-9C76-0E4A-BF45-4520ED623F0F}"/>
          </ac:picMkLst>
        </pc:picChg>
        <pc:cxnChg chg="del">
          <ac:chgData name="Cooke, William J. (MSFC-EV44)" userId="15fb4ad5-9d9f-46dc-aa51-c7bd693031b8" providerId="ADAL" clId="{4BA8885B-AF5B-7345-8717-0B946CE3E54D}" dt="2024-08-08T16:19:12.625" v="703" actId="478"/>
          <ac:cxnSpMkLst>
            <pc:docMk/>
            <pc:sldMk cId="1694614130" sldId="811"/>
            <ac:cxnSpMk id="8" creationId="{75FDF579-570C-7D44-ABE8-9FC6B097EA59}"/>
          </ac:cxnSpMkLst>
        </pc:cxnChg>
      </pc:sldChg>
      <pc:sldChg chg="del">
        <pc:chgData name="Cooke, William J. (MSFC-EV44)" userId="15fb4ad5-9d9f-46dc-aa51-c7bd693031b8" providerId="ADAL" clId="{4BA8885B-AF5B-7345-8717-0B946CE3E54D}" dt="2024-08-08T16:23:15.893" v="731" actId="2696"/>
        <pc:sldMkLst>
          <pc:docMk/>
          <pc:sldMk cId="527221257" sldId="812"/>
        </pc:sldMkLst>
      </pc:sldChg>
      <pc:sldChg chg="del">
        <pc:chgData name="Cooke, William J. (MSFC-EV44)" userId="15fb4ad5-9d9f-46dc-aa51-c7bd693031b8" providerId="ADAL" clId="{4BA8885B-AF5B-7345-8717-0B946CE3E54D}" dt="2024-08-08T16:23:30.046" v="733" actId="2696"/>
        <pc:sldMkLst>
          <pc:docMk/>
          <pc:sldMk cId="3909012344" sldId="813"/>
        </pc:sldMkLst>
      </pc:sldChg>
      <pc:sldChg chg="del">
        <pc:chgData name="Cooke, William J. (MSFC-EV44)" userId="15fb4ad5-9d9f-46dc-aa51-c7bd693031b8" providerId="ADAL" clId="{4BA8885B-AF5B-7345-8717-0B946CE3E54D}" dt="2024-08-08T16:23:30.730" v="734" actId="2696"/>
        <pc:sldMkLst>
          <pc:docMk/>
          <pc:sldMk cId="1200834440" sldId="814"/>
        </pc:sldMkLst>
      </pc:sldChg>
      <pc:sldChg chg="del">
        <pc:chgData name="Cooke, William J. (MSFC-EV44)" userId="15fb4ad5-9d9f-46dc-aa51-c7bd693031b8" providerId="ADAL" clId="{4BA8885B-AF5B-7345-8717-0B946CE3E54D}" dt="2024-08-08T16:23:32.466" v="735" actId="2696"/>
        <pc:sldMkLst>
          <pc:docMk/>
          <pc:sldMk cId="2867170953" sldId="815"/>
        </pc:sldMkLst>
      </pc:sldChg>
      <pc:sldChg chg="modSp mod">
        <pc:chgData name="Cooke, William J. (MSFC-EV44)" userId="15fb4ad5-9d9f-46dc-aa51-c7bd693031b8" providerId="ADAL" clId="{4BA8885B-AF5B-7345-8717-0B946CE3E54D}" dt="2024-08-08T13:12:30.501" v="348" actId="20577"/>
        <pc:sldMkLst>
          <pc:docMk/>
          <pc:sldMk cId="4123496105" sldId="816"/>
        </pc:sldMkLst>
        <pc:spChg chg="mod">
          <ac:chgData name="Cooke, William J. (MSFC-EV44)" userId="15fb4ad5-9d9f-46dc-aa51-c7bd693031b8" providerId="ADAL" clId="{4BA8885B-AF5B-7345-8717-0B946CE3E54D}" dt="2024-08-08T13:12:30.501" v="348" actId="20577"/>
          <ac:spMkLst>
            <pc:docMk/>
            <pc:sldMk cId="4123496105" sldId="816"/>
            <ac:spMk id="6" creationId="{2AB289C5-C37C-77C5-FE02-2B2204CF13D0}"/>
          </ac:spMkLst>
        </pc:spChg>
      </pc:sldChg>
      <pc:sldChg chg="modSp mod">
        <pc:chgData name="Cooke, William J. (MSFC-EV44)" userId="15fb4ad5-9d9f-46dc-aa51-c7bd693031b8" providerId="ADAL" clId="{4BA8885B-AF5B-7345-8717-0B946CE3E54D}" dt="2024-08-08T13:00:49.831" v="0" actId="122"/>
        <pc:sldMkLst>
          <pc:docMk/>
          <pc:sldMk cId="2659639098" sldId="817"/>
        </pc:sldMkLst>
        <pc:graphicFrameChg chg="modGraphic">
          <ac:chgData name="Cooke, William J. (MSFC-EV44)" userId="15fb4ad5-9d9f-46dc-aa51-c7bd693031b8" providerId="ADAL" clId="{4BA8885B-AF5B-7345-8717-0B946CE3E54D}" dt="2024-08-08T13:00:49.831" v="0" actId="122"/>
          <ac:graphicFrameMkLst>
            <pc:docMk/>
            <pc:sldMk cId="2659639098" sldId="817"/>
            <ac:graphicFrameMk id="4" creationId="{3197FEDC-16ED-6B7B-F23F-4A81F81ACCBE}"/>
          </ac:graphicFrameMkLst>
        </pc:graphicFrameChg>
      </pc:sldChg>
      <pc:sldChg chg="modSp new mod">
        <pc:chgData name="Cooke, William J. (MSFC-EV44)" userId="15fb4ad5-9d9f-46dc-aa51-c7bd693031b8" providerId="ADAL" clId="{4BA8885B-AF5B-7345-8717-0B946CE3E54D}" dt="2024-08-08T13:06:14.227" v="319" actId="15"/>
        <pc:sldMkLst>
          <pc:docMk/>
          <pc:sldMk cId="537119556" sldId="818"/>
        </pc:sldMkLst>
        <pc:spChg chg="mod">
          <ac:chgData name="Cooke, William J. (MSFC-EV44)" userId="15fb4ad5-9d9f-46dc-aa51-c7bd693031b8" providerId="ADAL" clId="{4BA8885B-AF5B-7345-8717-0B946CE3E54D}" dt="2024-08-08T13:02:55.136" v="34" actId="20577"/>
          <ac:spMkLst>
            <pc:docMk/>
            <pc:sldMk cId="537119556" sldId="818"/>
            <ac:spMk id="2" creationId="{DA39BBDC-2E4C-C91C-E5F6-A3387342F2A4}"/>
          </ac:spMkLst>
        </pc:spChg>
        <pc:spChg chg="mod">
          <ac:chgData name="Cooke, William J. (MSFC-EV44)" userId="15fb4ad5-9d9f-46dc-aa51-c7bd693031b8" providerId="ADAL" clId="{4BA8885B-AF5B-7345-8717-0B946CE3E54D}" dt="2024-08-08T13:06:14.227" v="319" actId="15"/>
          <ac:spMkLst>
            <pc:docMk/>
            <pc:sldMk cId="537119556" sldId="818"/>
            <ac:spMk id="3" creationId="{F25EDE9F-7F96-72E8-430E-B6288394ACDB}"/>
          </ac:spMkLst>
        </pc:spChg>
      </pc:sldChg>
      <pc:sldChg chg="addSp delSp modSp new mod">
        <pc:chgData name="Cooke, William J. (MSFC-EV44)" userId="15fb4ad5-9d9f-46dc-aa51-c7bd693031b8" providerId="ADAL" clId="{4BA8885B-AF5B-7345-8717-0B946CE3E54D}" dt="2024-08-08T13:13:00.954" v="351" actId="1076"/>
        <pc:sldMkLst>
          <pc:docMk/>
          <pc:sldMk cId="1279276968" sldId="819"/>
        </pc:sldMkLst>
        <pc:spChg chg="del">
          <ac:chgData name="Cooke, William J. (MSFC-EV44)" userId="15fb4ad5-9d9f-46dc-aa51-c7bd693031b8" providerId="ADAL" clId="{4BA8885B-AF5B-7345-8717-0B946CE3E54D}" dt="2024-08-08T13:09:30.157" v="321" actId="478"/>
          <ac:spMkLst>
            <pc:docMk/>
            <pc:sldMk cId="1279276968" sldId="819"/>
            <ac:spMk id="3" creationId="{EB6FC990-1D9B-9A18-1FCB-41C5F67B9749}"/>
          </ac:spMkLst>
        </pc:spChg>
        <pc:spChg chg="add mod">
          <ac:chgData name="Cooke, William J. (MSFC-EV44)" userId="15fb4ad5-9d9f-46dc-aa51-c7bd693031b8" providerId="ADAL" clId="{4BA8885B-AF5B-7345-8717-0B946CE3E54D}" dt="2024-08-08T13:11:18.720" v="344" actId="1076"/>
          <ac:spMkLst>
            <pc:docMk/>
            <pc:sldMk cId="1279276968" sldId="819"/>
            <ac:spMk id="6" creationId="{5ED9511B-D6E0-2B07-9C1E-7FB9EA208BF8}"/>
          </ac:spMkLst>
        </pc:spChg>
        <pc:spChg chg="add mod">
          <ac:chgData name="Cooke, William J. (MSFC-EV44)" userId="15fb4ad5-9d9f-46dc-aa51-c7bd693031b8" providerId="ADAL" clId="{4BA8885B-AF5B-7345-8717-0B946CE3E54D}" dt="2024-08-08T13:11:37.472" v="346" actId="1076"/>
          <ac:spMkLst>
            <pc:docMk/>
            <pc:sldMk cId="1279276968" sldId="819"/>
            <ac:spMk id="7" creationId="{710C3A28-D5B0-F2EB-944E-5ACA573B2D33}"/>
          </ac:spMkLst>
        </pc:spChg>
        <pc:spChg chg="add mod">
          <ac:chgData name="Cooke, William J. (MSFC-EV44)" userId="15fb4ad5-9d9f-46dc-aa51-c7bd693031b8" providerId="ADAL" clId="{4BA8885B-AF5B-7345-8717-0B946CE3E54D}" dt="2024-08-08T13:13:00.954" v="351" actId="1076"/>
          <ac:spMkLst>
            <pc:docMk/>
            <pc:sldMk cId="1279276968" sldId="819"/>
            <ac:spMk id="9" creationId="{4D1DA159-BBA2-3BE2-A4A8-94719858B65E}"/>
          </ac:spMkLst>
        </pc:spChg>
        <pc:picChg chg="add mod">
          <ac:chgData name="Cooke, William J. (MSFC-EV44)" userId="15fb4ad5-9d9f-46dc-aa51-c7bd693031b8" providerId="ADAL" clId="{4BA8885B-AF5B-7345-8717-0B946CE3E54D}" dt="2024-08-08T13:10:07.266" v="327" actId="1076"/>
          <ac:picMkLst>
            <pc:docMk/>
            <pc:sldMk cId="1279276968" sldId="819"/>
            <ac:picMk id="4" creationId="{47D261F6-2808-1FD1-096F-409558EEFC87}"/>
          </ac:picMkLst>
        </pc:picChg>
        <pc:picChg chg="add mod modCrop">
          <ac:chgData name="Cooke, William J. (MSFC-EV44)" userId="15fb4ad5-9d9f-46dc-aa51-c7bd693031b8" providerId="ADAL" clId="{4BA8885B-AF5B-7345-8717-0B946CE3E54D}" dt="2024-08-08T13:12:14.044" v="347" actId="732"/>
          <ac:picMkLst>
            <pc:docMk/>
            <pc:sldMk cId="1279276968" sldId="819"/>
            <ac:picMk id="5" creationId="{551EF0B5-B6C6-EAB0-4E00-9C1BC754C705}"/>
          </ac:picMkLst>
        </pc:picChg>
      </pc:sldChg>
      <pc:sldChg chg="addSp delSp modSp new mod">
        <pc:chgData name="Cooke, William J. (MSFC-EV44)" userId="15fb4ad5-9d9f-46dc-aa51-c7bd693031b8" providerId="ADAL" clId="{4BA8885B-AF5B-7345-8717-0B946CE3E54D}" dt="2024-08-08T16:18:42.365" v="700" actId="14100"/>
        <pc:sldMkLst>
          <pc:docMk/>
          <pc:sldMk cId="4196264660" sldId="820"/>
        </pc:sldMkLst>
        <pc:spChg chg="del">
          <ac:chgData name="Cooke, William J. (MSFC-EV44)" userId="15fb4ad5-9d9f-46dc-aa51-c7bd693031b8" providerId="ADAL" clId="{4BA8885B-AF5B-7345-8717-0B946CE3E54D}" dt="2024-08-08T13:48:04.162" v="372"/>
          <ac:spMkLst>
            <pc:docMk/>
            <pc:sldMk cId="4196264660" sldId="820"/>
            <ac:spMk id="2" creationId="{4DDDE057-78E0-6FEC-DDA9-1E7FAD7F518C}"/>
          </ac:spMkLst>
        </pc:spChg>
        <pc:spChg chg="add mod">
          <ac:chgData name="Cooke, William J. (MSFC-EV44)" userId="15fb4ad5-9d9f-46dc-aa51-c7bd693031b8" providerId="ADAL" clId="{4BA8885B-AF5B-7345-8717-0B946CE3E54D}" dt="2024-08-08T16:18:42.365" v="700" actId="14100"/>
          <ac:spMkLst>
            <pc:docMk/>
            <pc:sldMk cId="4196264660" sldId="820"/>
            <ac:spMk id="2" creationId="{F79C1EDE-CF68-2922-416E-659E2C20E989}"/>
          </ac:spMkLst>
        </pc:spChg>
        <pc:spChg chg="del">
          <ac:chgData name="Cooke, William J. (MSFC-EV44)" userId="15fb4ad5-9d9f-46dc-aa51-c7bd693031b8" providerId="ADAL" clId="{4BA8885B-AF5B-7345-8717-0B946CE3E54D}" dt="2024-08-08T13:48:13.670" v="373" actId="478"/>
          <ac:spMkLst>
            <pc:docMk/>
            <pc:sldMk cId="4196264660" sldId="820"/>
            <ac:spMk id="3" creationId="{62703FB5-33C3-926D-3DBF-C8FE69FA7BFF}"/>
          </ac:spMkLst>
        </pc:spChg>
        <pc:spChg chg="add mod">
          <ac:chgData name="Cooke, William J. (MSFC-EV44)" userId="15fb4ad5-9d9f-46dc-aa51-c7bd693031b8" providerId="ADAL" clId="{4BA8885B-AF5B-7345-8717-0B946CE3E54D}" dt="2024-08-08T13:48:04.162" v="372"/>
          <ac:spMkLst>
            <pc:docMk/>
            <pc:sldMk cId="4196264660" sldId="820"/>
            <ac:spMk id="4" creationId="{26DB0D2F-CA72-4162-4EBF-8123C92FE2C8}"/>
          </ac:spMkLst>
        </pc:spChg>
        <pc:picChg chg="add mod">
          <ac:chgData name="Cooke, William J. (MSFC-EV44)" userId="15fb4ad5-9d9f-46dc-aa51-c7bd693031b8" providerId="ADAL" clId="{4BA8885B-AF5B-7345-8717-0B946CE3E54D}" dt="2024-08-08T13:48:54.782" v="380" actId="1076"/>
          <ac:picMkLst>
            <pc:docMk/>
            <pc:sldMk cId="4196264660" sldId="820"/>
            <ac:picMk id="1026" creationId="{848FD3BE-35E3-F5FF-EF2F-D56C4CE9777B}"/>
          </ac:picMkLst>
        </pc:picChg>
      </pc:sldChg>
      <pc:sldChg chg="addSp delSp modSp new mod">
        <pc:chgData name="Cooke, William J. (MSFC-EV44)" userId="15fb4ad5-9d9f-46dc-aa51-c7bd693031b8" providerId="ADAL" clId="{4BA8885B-AF5B-7345-8717-0B946CE3E54D}" dt="2024-08-08T16:27:46.370" v="776" actId="164"/>
        <pc:sldMkLst>
          <pc:docMk/>
          <pc:sldMk cId="1123349992" sldId="821"/>
        </pc:sldMkLst>
        <pc:spChg chg="del">
          <ac:chgData name="Cooke, William J. (MSFC-EV44)" userId="15fb4ad5-9d9f-46dc-aa51-c7bd693031b8" providerId="ADAL" clId="{4BA8885B-AF5B-7345-8717-0B946CE3E54D}" dt="2024-08-08T16:20:15.418" v="709" actId="478"/>
          <ac:spMkLst>
            <pc:docMk/>
            <pc:sldMk cId="1123349992" sldId="821"/>
            <ac:spMk id="3" creationId="{0EEF2277-AE76-7A49-DDE7-6CFCA331CFD9}"/>
          </ac:spMkLst>
        </pc:spChg>
        <pc:spChg chg="add mod topLvl">
          <ac:chgData name="Cooke, William J. (MSFC-EV44)" userId="15fb4ad5-9d9f-46dc-aa51-c7bd693031b8" providerId="ADAL" clId="{4BA8885B-AF5B-7345-8717-0B946CE3E54D}" dt="2024-08-08T16:27:21.414" v="770" actId="1076"/>
          <ac:spMkLst>
            <pc:docMk/>
            <pc:sldMk cId="1123349992" sldId="821"/>
            <ac:spMk id="15" creationId="{6942E9F4-575F-8EF4-D38B-0CBE418B0565}"/>
          </ac:spMkLst>
        </pc:spChg>
        <pc:grpChg chg="add del">
          <ac:chgData name="Cooke, William J. (MSFC-EV44)" userId="15fb4ad5-9d9f-46dc-aa51-c7bd693031b8" providerId="ADAL" clId="{4BA8885B-AF5B-7345-8717-0B946CE3E54D}" dt="2024-08-08T16:26:52.607" v="763" actId="164"/>
          <ac:grpSpMkLst>
            <pc:docMk/>
            <pc:sldMk cId="1123349992" sldId="821"/>
            <ac:grpSpMk id="16" creationId="{9F69C7F8-6565-E390-3E67-73C3B08F7226}"/>
          </ac:grpSpMkLst>
        </pc:grpChg>
        <pc:grpChg chg="add">
          <ac:chgData name="Cooke, William J. (MSFC-EV44)" userId="15fb4ad5-9d9f-46dc-aa51-c7bd693031b8" providerId="ADAL" clId="{4BA8885B-AF5B-7345-8717-0B946CE3E54D}" dt="2024-08-08T16:27:46.370" v="776" actId="164"/>
          <ac:grpSpMkLst>
            <pc:docMk/>
            <pc:sldMk cId="1123349992" sldId="821"/>
            <ac:grpSpMk id="17" creationId="{7AA63E5F-5BE1-622E-E673-9F68FB26C42B}"/>
          </ac:grpSpMkLst>
        </pc:grpChg>
        <pc:picChg chg="add mod topLvl">
          <ac:chgData name="Cooke, William J. (MSFC-EV44)" userId="15fb4ad5-9d9f-46dc-aa51-c7bd693031b8" providerId="ADAL" clId="{4BA8885B-AF5B-7345-8717-0B946CE3E54D}" dt="2024-08-08T16:27:27.030" v="772" actId="1076"/>
          <ac:picMkLst>
            <pc:docMk/>
            <pc:sldMk cId="1123349992" sldId="821"/>
            <ac:picMk id="5" creationId="{27840F6F-DBA8-C0EF-8BC3-2E75570D912B}"/>
          </ac:picMkLst>
        </pc:picChg>
        <pc:cxnChg chg="add del mod">
          <ac:chgData name="Cooke, William J. (MSFC-EV44)" userId="15fb4ad5-9d9f-46dc-aa51-c7bd693031b8" providerId="ADAL" clId="{4BA8885B-AF5B-7345-8717-0B946CE3E54D}" dt="2024-08-08T16:21:33.210" v="719" actId="478"/>
          <ac:cxnSpMkLst>
            <pc:docMk/>
            <pc:sldMk cId="1123349992" sldId="821"/>
            <ac:cxnSpMk id="7" creationId="{5257E771-319F-8C35-CA6D-490EB5E91A49}"/>
          </ac:cxnSpMkLst>
        </pc:cxnChg>
        <pc:cxnChg chg="add mod">
          <ac:chgData name="Cooke, William J. (MSFC-EV44)" userId="15fb4ad5-9d9f-46dc-aa51-c7bd693031b8" providerId="ADAL" clId="{4BA8885B-AF5B-7345-8717-0B946CE3E54D}" dt="2024-08-08T16:27:39.133" v="775" actId="1076"/>
          <ac:cxnSpMkLst>
            <pc:docMk/>
            <pc:sldMk cId="1123349992" sldId="821"/>
            <ac:cxnSpMk id="10" creationId="{C231420C-EAF3-6100-6712-ABF29F0CC406}"/>
          </ac:cxnSpMkLst>
        </pc:cxnChg>
      </pc:sldChg>
      <pc:sldChg chg="addSp modSp new mod">
        <pc:chgData name="Cooke, William J. (MSFC-EV44)" userId="15fb4ad5-9d9f-46dc-aa51-c7bd693031b8" providerId="ADAL" clId="{4BA8885B-AF5B-7345-8717-0B946CE3E54D}" dt="2024-08-08T17:11:27.378" v="962" actId="1076"/>
        <pc:sldMkLst>
          <pc:docMk/>
          <pc:sldMk cId="3327098901" sldId="822"/>
        </pc:sldMkLst>
        <pc:spChg chg="mod">
          <ac:chgData name="Cooke, William J. (MSFC-EV44)" userId="15fb4ad5-9d9f-46dc-aa51-c7bd693031b8" providerId="ADAL" clId="{4BA8885B-AF5B-7345-8717-0B946CE3E54D}" dt="2024-08-08T16:40:08.293" v="781" actId="20577"/>
          <ac:spMkLst>
            <pc:docMk/>
            <pc:sldMk cId="3327098901" sldId="822"/>
            <ac:spMk id="2" creationId="{296C5966-E748-3E3A-00D8-D4C1DE2F3F23}"/>
          </ac:spMkLst>
        </pc:spChg>
        <pc:spChg chg="mod">
          <ac:chgData name="Cooke, William J. (MSFC-EV44)" userId="15fb4ad5-9d9f-46dc-aa51-c7bd693031b8" providerId="ADAL" clId="{4BA8885B-AF5B-7345-8717-0B946CE3E54D}" dt="2024-08-08T17:10:41.699" v="954" actId="1076"/>
          <ac:spMkLst>
            <pc:docMk/>
            <pc:sldMk cId="3327098901" sldId="822"/>
            <ac:spMk id="3" creationId="{B5D20144-C057-5799-99E9-A0105BE76615}"/>
          </ac:spMkLst>
        </pc:spChg>
        <pc:spChg chg="add mod">
          <ac:chgData name="Cooke, William J. (MSFC-EV44)" userId="15fb4ad5-9d9f-46dc-aa51-c7bd693031b8" providerId="ADAL" clId="{4BA8885B-AF5B-7345-8717-0B946CE3E54D}" dt="2024-08-08T17:11:27.378" v="962" actId="1076"/>
          <ac:spMkLst>
            <pc:docMk/>
            <pc:sldMk cId="3327098901" sldId="822"/>
            <ac:spMk id="5" creationId="{1095F368-232E-BA39-794C-7C0485FBD6C0}"/>
          </ac:spMkLst>
        </pc:spChg>
        <pc:picChg chg="add mod">
          <ac:chgData name="Cooke, William J. (MSFC-EV44)" userId="15fb4ad5-9d9f-46dc-aa51-c7bd693031b8" providerId="ADAL" clId="{4BA8885B-AF5B-7345-8717-0B946CE3E54D}" dt="2024-08-08T17:09:37.771" v="951" actId="1076"/>
          <ac:picMkLst>
            <pc:docMk/>
            <pc:sldMk cId="3327098901" sldId="822"/>
            <ac:picMk id="1026" creationId="{76162C88-F5F1-A63A-951E-D4DE6319798F}"/>
          </ac:picMkLst>
        </pc:picChg>
      </pc:sldChg>
      <pc:sldChg chg="modSp new mod">
        <pc:chgData name="Cooke, William J. (MSFC-EV44)" userId="15fb4ad5-9d9f-46dc-aa51-c7bd693031b8" providerId="ADAL" clId="{4BA8885B-AF5B-7345-8717-0B946CE3E54D}" dt="2024-08-08T17:41:16.313" v="1237" actId="20577"/>
        <pc:sldMkLst>
          <pc:docMk/>
          <pc:sldMk cId="110593394" sldId="823"/>
        </pc:sldMkLst>
        <pc:spChg chg="mod">
          <ac:chgData name="Cooke, William J. (MSFC-EV44)" userId="15fb4ad5-9d9f-46dc-aa51-c7bd693031b8" providerId="ADAL" clId="{4BA8885B-AF5B-7345-8717-0B946CE3E54D}" dt="2024-08-08T17:41:16.313" v="1237" actId="20577"/>
          <ac:spMkLst>
            <pc:docMk/>
            <pc:sldMk cId="110593394" sldId="823"/>
            <ac:spMk id="3" creationId="{ACD3FB6A-EBA7-423B-0F10-A8A37569349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11699" cy="463696"/>
          </a:xfrm>
          <a:prstGeom prst="rect">
            <a:avLst/>
          </a:prstGeom>
        </p:spPr>
        <p:txBody>
          <a:bodyPr vert="horz" lIns="90763" tIns="45382" rIns="90763" bIns="45382" rtlCol="0"/>
          <a:lstStyle>
            <a:lvl1pPr algn="l">
              <a:defRPr sz="1200"/>
            </a:lvl1pPr>
          </a:lstStyle>
          <a:p>
            <a:endParaRPr lang="en-US"/>
          </a:p>
        </p:txBody>
      </p:sp>
      <p:sp>
        <p:nvSpPr>
          <p:cNvPr id="3" name="Date Placeholder 2"/>
          <p:cNvSpPr>
            <a:spLocks noGrp="1"/>
          </p:cNvSpPr>
          <p:nvPr>
            <p:ph type="dt" sz="quarter" idx="1"/>
          </p:nvPr>
        </p:nvSpPr>
        <p:spPr>
          <a:xfrm>
            <a:off x="3936768" y="2"/>
            <a:ext cx="3011699" cy="463696"/>
          </a:xfrm>
          <a:prstGeom prst="rect">
            <a:avLst/>
          </a:prstGeom>
        </p:spPr>
        <p:txBody>
          <a:bodyPr vert="horz" lIns="90763" tIns="45382" rIns="90763" bIns="45382" rtlCol="0"/>
          <a:lstStyle>
            <a:lvl1pPr algn="r">
              <a:defRPr sz="1200"/>
            </a:lvl1pPr>
          </a:lstStyle>
          <a:p>
            <a:fld id="{80A62446-7EFE-43CB-96DE-AEA268324CA5}" type="datetimeFigureOut">
              <a:rPr lang="en-US" smtClean="0"/>
              <a:t>8/9/24</a:t>
            </a:fld>
            <a:endParaRPr lang="en-US"/>
          </a:p>
        </p:txBody>
      </p:sp>
      <p:sp>
        <p:nvSpPr>
          <p:cNvPr id="4" name="Footer Placeholder 3"/>
          <p:cNvSpPr>
            <a:spLocks noGrp="1"/>
          </p:cNvSpPr>
          <p:nvPr>
            <p:ph type="ftr" sz="quarter" idx="2"/>
          </p:nvPr>
        </p:nvSpPr>
        <p:spPr>
          <a:xfrm>
            <a:off x="0" y="8772380"/>
            <a:ext cx="3011699" cy="463696"/>
          </a:xfrm>
          <a:prstGeom prst="rect">
            <a:avLst/>
          </a:prstGeom>
        </p:spPr>
        <p:txBody>
          <a:bodyPr vert="horz" lIns="90763" tIns="45382" rIns="90763" bIns="45382"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380"/>
            <a:ext cx="3011699" cy="463696"/>
          </a:xfrm>
          <a:prstGeom prst="rect">
            <a:avLst/>
          </a:prstGeom>
        </p:spPr>
        <p:txBody>
          <a:bodyPr vert="horz" lIns="90763" tIns="45382" rIns="90763" bIns="45382" rtlCol="0" anchor="b"/>
          <a:lstStyle>
            <a:lvl1pPr algn="r">
              <a:defRPr sz="1200"/>
            </a:lvl1pPr>
          </a:lstStyle>
          <a:p>
            <a:fld id="{BD625F9F-B3F4-499F-BAD3-DF173B9F4554}" type="slidenum">
              <a:rPr lang="en-US" smtClean="0"/>
              <a:t>‹#›</a:t>
            </a:fld>
            <a:endParaRPr lang="en-US"/>
          </a:p>
        </p:txBody>
      </p:sp>
    </p:spTree>
    <p:extLst>
      <p:ext uri="{BB962C8B-B14F-4D97-AF65-F5344CB8AC3E}">
        <p14:creationId xmlns:p14="http://schemas.microsoft.com/office/powerpoint/2010/main" val="1284674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2329" cy="463696"/>
          </a:xfrm>
          <a:prstGeom prst="rect">
            <a:avLst/>
          </a:prstGeom>
        </p:spPr>
        <p:txBody>
          <a:bodyPr vert="horz" lIns="90763" tIns="45382" rIns="90763" bIns="45382" rtlCol="0"/>
          <a:lstStyle>
            <a:lvl1pPr algn="l">
              <a:defRPr sz="1200"/>
            </a:lvl1pPr>
          </a:lstStyle>
          <a:p>
            <a:endParaRPr lang="en-US"/>
          </a:p>
        </p:txBody>
      </p:sp>
      <p:sp>
        <p:nvSpPr>
          <p:cNvPr id="3" name="Date Placeholder 2"/>
          <p:cNvSpPr>
            <a:spLocks noGrp="1"/>
          </p:cNvSpPr>
          <p:nvPr>
            <p:ph type="dt" idx="1"/>
          </p:nvPr>
        </p:nvSpPr>
        <p:spPr>
          <a:xfrm>
            <a:off x="3936173" y="1"/>
            <a:ext cx="3012329" cy="463696"/>
          </a:xfrm>
          <a:prstGeom prst="rect">
            <a:avLst/>
          </a:prstGeom>
        </p:spPr>
        <p:txBody>
          <a:bodyPr vert="horz" lIns="90763" tIns="45382" rIns="90763" bIns="45382" rtlCol="0"/>
          <a:lstStyle>
            <a:lvl1pPr algn="r">
              <a:defRPr sz="1200"/>
            </a:lvl1pPr>
          </a:lstStyle>
          <a:p>
            <a:fld id="{6D63A3B4-515F-4F75-BB53-3C77FA27C179}" type="datetimeFigureOut">
              <a:rPr lang="en-US" smtClean="0"/>
              <a:t>8/9/24</a:t>
            </a:fld>
            <a:endParaRPr lang="en-US"/>
          </a:p>
        </p:txBody>
      </p:sp>
      <p:sp>
        <p:nvSpPr>
          <p:cNvPr id="4" name="Slide Image Placeholder 3"/>
          <p:cNvSpPr>
            <a:spLocks noGrp="1" noRot="1" noChangeAspect="1"/>
          </p:cNvSpPr>
          <p:nvPr>
            <p:ph type="sldImg" idx="2"/>
          </p:nvPr>
        </p:nvSpPr>
        <p:spPr>
          <a:xfrm>
            <a:off x="706438" y="1154113"/>
            <a:ext cx="5537200" cy="3116262"/>
          </a:xfrm>
          <a:prstGeom prst="rect">
            <a:avLst/>
          </a:prstGeom>
          <a:noFill/>
          <a:ln w="12700">
            <a:solidFill>
              <a:prstClr val="black"/>
            </a:solidFill>
          </a:ln>
        </p:spPr>
        <p:txBody>
          <a:bodyPr vert="horz" lIns="90763" tIns="45382" rIns="90763" bIns="45382" rtlCol="0" anchor="ctr"/>
          <a:lstStyle/>
          <a:p>
            <a:endParaRPr lang="en-US"/>
          </a:p>
        </p:txBody>
      </p:sp>
      <p:sp>
        <p:nvSpPr>
          <p:cNvPr id="5" name="Notes Placeholder 4"/>
          <p:cNvSpPr>
            <a:spLocks noGrp="1"/>
          </p:cNvSpPr>
          <p:nvPr>
            <p:ph type="body" sz="quarter" idx="3"/>
          </p:nvPr>
        </p:nvSpPr>
        <p:spPr>
          <a:xfrm>
            <a:off x="695637" y="4444546"/>
            <a:ext cx="5558801" cy="3637020"/>
          </a:xfrm>
          <a:prstGeom prst="rect">
            <a:avLst/>
          </a:prstGeom>
        </p:spPr>
        <p:txBody>
          <a:bodyPr vert="horz" lIns="90763" tIns="45382" rIns="90763" bIns="453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379"/>
            <a:ext cx="3012329" cy="463696"/>
          </a:xfrm>
          <a:prstGeom prst="rect">
            <a:avLst/>
          </a:prstGeom>
        </p:spPr>
        <p:txBody>
          <a:bodyPr vert="horz" lIns="90763" tIns="45382" rIns="90763" bIns="45382" rtlCol="0" anchor="b"/>
          <a:lstStyle>
            <a:lvl1pPr algn="l">
              <a:defRPr sz="1200"/>
            </a:lvl1pPr>
          </a:lstStyle>
          <a:p>
            <a:endParaRPr lang="en-US"/>
          </a:p>
        </p:txBody>
      </p:sp>
      <p:sp>
        <p:nvSpPr>
          <p:cNvPr id="7" name="Slide Number Placeholder 6"/>
          <p:cNvSpPr>
            <a:spLocks noGrp="1"/>
          </p:cNvSpPr>
          <p:nvPr>
            <p:ph type="sldNum" sz="quarter" idx="5"/>
          </p:nvPr>
        </p:nvSpPr>
        <p:spPr>
          <a:xfrm>
            <a:off x="3936173" y="8772379"/>
            <a:ext cx="3012329" cy="463696"/>
          </a:xfrm>
          <a:prstGeom prst="rect">
            <a:avLst/>
          </a:prstGeom>
        </p:spPr>
        <p:txBody>
          <a:bodyPr vert="horz" lIns="90763" tIns="45382" rIns="90763" bIns="45382" rtlCol="0" anchor="b"/>
          <a:lstStyle>
            <a:lvl1pPr algn="r">
              <a:defRPr sz="1200"/>
            </a:lvl1pPr>
          </a:lstStyle>
          <a:p>
            <a:fld id="{AE9E4F50-69B0-4745-B24A-DA2BC1E43D60}" type="slidenum">
              <a:rPr lang="en-US" smtClean="0"/>
              <a:t>‹#›</a:t>
            </a:fld>
            <a:endParaRPr lang="en-US"/>
          </a:p>
        </p:txBody>
      </p:sp>
    </p:spTree>
    <p:extLst>
      <p:ext uri="{BB962C8B-B14F-4D97-AF65-F5344CB8AC3E}">
        <p14:creationId xmlns:p14="http://schemas.microsoft.com/office/powerpoint/2010/main" val="2131295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EA923F-5582-401A-8719-CCE6469B239A}" type="slidenum">
              <a:rPr lang="en-US" smtClean="0"/>
              <a:pPr/>
              <a:t>11</a:t>
            </a:fld>
            <a:endParaRPr lang="en-US"/>
          </a:p>
        </p:txBody>
      </p:sp>
    </p:spTree>
    <p:extLst>
      <p:ext uri="{BB962C8B-B14F-4D97-AF65-F5344CB8AC3E}">
        <p14:creationId xmlns:p14="http://schemas.microsoft.com/office/powerpoint/2010/main" val="1699914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EA923F-5582-401A-8719-CCE6469B239A}" type="slidenum">
              <a:rPr lang="en-US" smtClean="0"/>
              <a:pPr/>
              <a:t>13</a:t>
            </a:fld>
            <a:endParaRPr lang="en-US"/>
          </a:p>
        </p:txBody>
      </p:sp>
    </p:spTree>
    <p:extLst>
      <p:ext uri="{BB962C8B-B14F-4D97-AF65-F5344CB8AC3E}">
        <p14:creationId xmlns:p14="http://schemas.microsoft.com/office/powerpoint/2010/main" val="1728731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EA923F-5582-401A-8719-CCE6469B239A}" type="slidenum">
              <a:rPr lang="en-US" smtClean="0"/>
              <a:pPr/>
              <a:t>14</a:t>
            </a:fld>
            <a:endParaRPr lang="en-US"/>
          </a:p>
        </p:txBody>
      </p:sp>
    </p:spTree>
    <p:extLst>
      <p:ext uri="{BB962C8B-B14F-4D97-AF65-F5344CB8AC3E}">
        <p14:creationId xmlns:p14="http://schemas.microsoft.com/office/powerpoint/2010/main" val="1760967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EA923F-5582-401A-8719-CCE6469B239A}" type="slidenum">
              <a:rPr lang="en-US" smtClean="0"/>
              <a:pPr/>
              <a:t>25</a:t>
            </a:fld>
            <a:endParaRPr lang="en-US"/>
          </a:p>
        </p:txBody>
      </p:sp>
    </p:spTree>
    <p:extLst>
      <p:ext uri="{BB962C8B-B14F-4D97-AF65-F5344CB8AC3E}">
        <p14:creationId xmlns:p14="http://schemas.microsoft.com/office/powerpoint/2010/main" val="847154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EA923F-5582-401A-8719-CCE6469B239A}" type="slidenum">
              <a:rPr lang="en-US" smtClean="0"/>
              <a:pPr/>
              <a:t>27</a:t>
            </a:fld>
            <a:endParaRPr lang="en-US"/>
          </a:p>
        </p:txBody>
      </p:sp>
    </p:spTree>
    <p:extLst>
      <p:ext uri="{BB962C8B-B14F-4D97-AF65-F5344CB8AC3E}">
        <p14:creationId xmlns:p14="http://schemas.microsoft.com/office/powerpoint/2010/main" val="3411547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 name="Rectangle 16"/>
          <p:cNvSpPr/>
          <p:nvPr/>
        </p:nvSpPr>
        <p:spPr>
          <a:xfrm>
            <a:off x="0" y="2514600"/>
            <a:ext cx="12192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18" name="Rectangle 17"/>
          <p:cNvSpPr/>
          <p:nvPr/>
        </p:nvSpPr>
        <p:spPr>
          <a:xfrm rot="16200000">
            <a:off x="5715000" y="-3962400"/>
            <a:ext cx="762000" cy="12192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13" name="Rectangle 16"/>
          <p:cNvSpPr txBox="1">
            <a:spLocks/>
          </p:cNvSpPr>
          <p:nvPr/>
        </p:nvSpPr>
        <p:spPr>
          <a:xfrm>
            <a:off x="203200" y="304800"/>
            <a:ext cx="4165600" cy="304800"/>
          </a:xfrm>
          <a:prstGeom prst="rect">
            <a:avLst/>
          </a:prstGeom>
        </p:spPr>
        <p:txBody>
          <a:bodyPr vert="horz" anchor="ctr"/>
          <a:lstStyle>
            <a:lvl1pPr>
              <a:defRPr dirty="0">
                <a:solidFill>
                  <a:schemeClr val="bg1">
                    <a:lumMod val="50000"/>
                  </a:schemeClr>
                </a:solidFill>
              </a:defRPr>
            </a:lvl1pPr>
            <a:extLs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152333"/>
                </a:solidFill>
                <a:effectLst/>
                <a:uLnTx/>
                <a:uFillTx/>
                <a:latin typeface="Arial" charset="0"/>
                <a:ea typeface="+mn-ea"/>
                <a:cs typeface="+mn-cs"/>
              </a:rPr>
              <a:t>National Aeronautics and Space Administration</a:t>
            </a:r>
          </a:p>
        </p:txBody>
      </p:sp>
      <p:sp>
        <p:nvSpPr>
          <p:cNvPr id="2" name="Title 1"/>
          <p:cNvSpPr>
            <a:spLocks noGrp="1"/>
          </p:cNvSpPr>
          <p:nvPr>
            <p:ph type="ctrTitle" hasCustomPrompt="1"/>
          </p:nvPr>
        </p:nvSpPr>
        <p:spPr>
          <a:xfrm>
            <a:off x="304800" y="1828800"/>
            <a:ext cx="11582400" cy="609600"/>
          </a:xfrm>
          <a:prstGeom prst="rect">
            <a:avLst/>
          </a:prstGeom>
        </p:spPr>
        <p:txBody>
          <a:bodyPr/>
          <a:lstStyle>
            <a:lvl1pPr>
              <a:defRPr sz="3600">
                <a:solidFill>
                  <a:srgbClr val="BACD32"/>
                </a:solidFill>
              </a:defRPr>
            </a:lvl1pPr>
          </a:lstStyle>
          <a:p>
            <a:r>
              <a:rPr lang="en-US" dirty="0"/>
              <a:t>CLICK TO EDIT MASTER TITLE</a:t>
            </a:r>
          </a:p>
        </p:txBody>
      </p:sp>
      <p:sp>
        <p:nvSpPr>
          <p:cNvPr id="3" name="Subtitle 2"/>
          <p:cNvSpPr>
            <a:spLocks noGrp="1"/>
          </p:cNvSpPr>
          <p:nvPr>
            <p:ph type="subTitle" idx="1"/>
          </p:nvPr>
        </p:nvSpPr>
        <p:spPr>
          <a:xfrm>
            <a:off x="304800" y="2590800"/>
            <a:ext cx="11582400" cy="304800"/>
          </a:xfrm>
          <a:prstGeom prst="rect">
            <a:avLst/>
          </a:prstGeom>
        </p:spPr>
        <p:txBody>
          <a:bodyPr/>
          <a:lstStyle>
            <a:lvl1pPr marL="0" indent="0" algn="l">
              <a:buNone/>
              <a:defRPr sz="14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6" name="Rectangle 4"/>
          <p:cNvSpPr>
            <a:spLocks noGrp="1"/>
          </p:cNvSpPr>
          <p:nvPr>
            <p:ph type="dt" sz="half" idx="14"/>
          </p:nvPr>
        </p:nvSpPr>
        <p:spPr>
          <a:xfrm>
            <a:off x="304800" y="2895600"/>
            <a:ext cx="1422400" cy="228600"/>
          </a:xfrm>
          <a:prstGeom prst="rect">
            <a:avLst/>
          </a:prstGeom>
        </p:spPr>
        <p:txBody>
          <a:bodyPr/>
          <a:lstStyle>
            <a:lvl1pPr algn="l">
              <a:defRPr sz="1000" b="1">
                <a:solidFill>
                  <a:schemeClr val="bg1">
                    <a:lumMod val="50000"/>
                  </a:schemeClr>
                </a:solidFill>
              </a:defRPr>
            </a:lvl1pPr>
          </a:lstStyle>
          <a:p>
            <a:fld id="{D2B73CC9-3C89-4362-8B25-70F8B3C651EE}" type="datetimeFigureOut">
              <a:rPr lang="en-US" smtClean="0"/>
              <a:t>8/9/24</a:t>
            </a:fld>
            <a:endParaRPr lang="en-US"/>
          </a:p>
        </p:txBody>
      </p:sp>
      <p:pic>
        <p:nvPicPr>
          <p:cNvPr id="4" name="Picture 3"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4400" y="204669"/>
            <a:ext cx="731520" cy="670560"/>
          </a:xfrm>
          <a:prstGeom prst="rect">
            <a:avLst/>
          </a:prstGeom>
        </p:spPr>
      </p:pic>
    </p:spTree>
    <p:extLst>
      <p:ext uri="{BB962C8B-B14F-4D97-AF65-F5344CB8AC3E}">
        <p14:creationId xmlns:p14="http://schemas.microsoft.com/office/powerpoint/2010/main" val="358462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2" name="Rectangle 10"/>
          <p:cNvSpPr/>
          <p:nvPr/>
        </p:nvSpPr>
        <p:spPr>
          <a:xfrm>
            <a:off x="0" y="838200"/>
            <a:ext cx="114808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0" name="Rectangle 10"/>
          <p:cNvSpPr/>
          <p:nvPr/>
        </p:nvSpPr>
        <p:spPr>
          <a:xfrm rot="16200000">
            <a:off x="5676900" y="-5676900"/>
            <a:ext cx="838200" cy="12192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6" name="Slide Number Placeholder 5"/>
          <p:cNvSpPr>
            <a:spLocks noGrp="1"/>
          </p:cNvSpPr>
          <p:nvPr>
            <p:ph type="sldNum" sz="quarter" idx="12"/>
          </p:nvPr>
        </p:nvSpPr>
        <p:spPr>
          <a:xfrm>
            <a:off x="508000" y="6340476"/>
            <a:ext cx="812800" cy="365125"/>
          </a:xfrm>
        </p:spPr>
        <p:txBody>
          <a:bodyPr/>
          <a:lstStyle/>
          <a:p>
            <a:fld id="{24461208-1162-4A6C-99A7-288A7CB9DF73}" type="slidenum">
              <a:rPr lang="en-US" smtClean="0"/>
              <a:t>‹#›</a:t>
            </a:fld>
            <a:endParaRPr lang="en-US"/>
          </a:p>
        </p:txBody>
      </p:sp>
      <p:sp>
        <p:nvSpPr>
          <p:cNvPr id="2" name="Title 1"/>
          <p:cNvSpPr>
            <a:spLocks noGrp="1"/>
          </p:cNvSpPr>
          <p:nvPr>
            <p:ph type="title"/>
          </p:nvPr>
        </p:nvSpPr>
        <p:spPr>
          <a:xfrm>
            <a:off x="406400" y="184834"/>
            <a:ext cx="10668000" cy="547004"/>
          </a:xfrm>
          <a:prstGeom prst="rect">
            <a:avLst/>
          </a:prstGeom>
        </p:spPr>
        <p:txBody>
          <a:bodyPr/>
          <a:lstStyle>
            <a:lvl1pPr>
              <a:defRPr sz="28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06399" y="990600"/>
            <a:ext cx="11538127" cy="5135563"/>
          </a:xfrm>
          <a:prstGeom prst="rect">
            <a:avLst/>
          </a:prstGeom>
        </p:spPr>
        <p:txBody>
          <a:bodyPr>
            <a:normAutofit/>
          </a:bodyPr>
          <a:lstStyle>
            <a:lvl1pPr>
              <a:lnSpc>
                <a:spcPct val="130000"/>
              </a:lnSpc>
              <a:spcBef>
                <a:spcPts val="432"/>
              </a:spcBef>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30000"/>
              </a:lnSpc>
              <a:spcBef>
                <a:spcPts val="432"/>
              </a:spcBef>
              <a:spcAft>
                <a:spcPct val="0"/>
              </a:spcAft>
              <a:buClr>
                <a:srgbClr val="152335"/>
              </a:buClr>
              <a:buSzTx/>
              <a:buFont typeface="Arial" pitchFamily="34" charset="0"/>
              <a:buChar char="–"/>
              <a:tabLst/>
              <a:defRPr sz="2000">
                <a:solidFill>
                  <a:srgbClr val="152335"/>
                </a:solidFill>
              </a:defRPr>
            </a:lvl2pPr>
            <a:lvl3pPr>
              <a:lnSpc>
                <a:spcPct val="130000"/>
              </a:lnSpc>
              <a:spcBef>
                <a:spcPts val="432"/>
              </a:spcBef>
              <a:buClr>
                <a:srgbClr val="152335"/>
              </a:buClr>
              <a:buFont typeface="Arial" pitchFamily="34" charset="0"/>
              <a:buChar char="•"/>
              <a:defRPr sz="1800">
                <a:solidFill>
                  <a:srgbClr val="152335"/>
                </a:solidFill>
              </a:defRPr>
            </a:lvl3pPr>
            <a:lvl4pPr>
              <a:lnSpc>
                <a:spcPct val="130000"/>
              </a:lnSpc>
              <a:spcBef>
                <a:spcPts val="432"/>
              </a:spcBef>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Rectangle 10"/>
          <p:cNvSpPr/>
          <p:nvPr/>
        </p:nvSpPr>
        <p:spPr>
          <a:xfrm>
            <a:off x="0" y="0"/>
            <a:ext cx="6096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pic>
        <p:nvPicPr>
          <p:cNvPr id="8" name="Picture 2" descr="C:\Users\ckrajci\Desktop\NSC Knowledge Management Concepts\NASA.png"/>
          <p:cNvPicPr>
            <a:picLocks noChangeAspect="1" noChangeArrowheads="1"/>
          </p:cNvPicPr>
          <p:nvPr/>
        </p:nvPicPr>
        <p:blipFill>
          <a:blip r:embed="rId2" cstate="print"/>
          <a:srcRect/>
          <a:stretch>
            <a:fillRect/>
          </a:stretch>
        </p:blipFill>
        <p:spPr bwMode="auto">
          <a:xfrm>
            <a:off x="11321873" y="184834"/>
            <a:ext cx="622654" cy="547004"/>
          </a:xfrm>
          <a:prstGeom prst="rect">
            <a:avLst/>
          </a:prstGeom>
          <a:noFill/>
        </p:spPr>
      </p:pic>
    </p:spTree>
    <p:extLst>
      <p:ext uri="{BB962C8B-B14F-4D97-AF65-F5344CB8AC3E}">
        <p14:creationId xmlns:p14="http://schemas.microsoft.com/office/powerpoint/2010/main" val="2948106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4" name="Rectangle 10"/>
          <p:cNvSpPr/>
          <p:nvPr/>
        </p:nvSpPr>
        <p:spPr>
          <a:xfrm>
            <a:off x="0" y="0"/>
            <a:ext cx="12192000" cy="6858000"/>
          </a:xfrm>
          <a:prstGeom prst="rect">
            <a:avLst/>
          </a:prstGeom>
          <a:solidFill>
            <a:schemeClr val="bg1"/>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5" name="Rectangle 4"/>
          <p:cNvSpPr/>
          <p:nvPr/>
        </p:nvSpPr>
        <p:spPr>
          <a:xfrm>
            <a:off x="0" y="2514600"/>
            <a:ext cx="12192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6" name="Rectangle 5"/>
          <p:cNvSpPr/>
          <p:nvPr/>
        </p:nvSpPr>
        <p:spPr>
          <a:xfrm rot="16200000">
            <a:off x="5676900" y="-4000500"/>
            <a:ext cx="838200" cy="12192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13" name="Title 1"/>
          <p:cNvSpPr>
            <a:spLocks noGrp="1"/>
          </p:cNvSpPr>
          <p:nvPr>
            <p:ph type="ctrTitle"/>
          </p:nvPr>
        </p:nvSpPr>
        <p:spPr>
          <a:xfrm>
            <a:off x="304800" y="1981201"/>
            <a:ext cx="11074400" cy="479425"/>
          </a:xfrm>
          <a:prstGeom prst="rect">
            <a:avLst/>
          </a:prstGeom>
        </p:spPr>
        <p:txBody>
          <a:bodyPr/>
          <a:lstStyle>
            <a:lvl1pPr>
              <a:defRPr sz="2400">
                <a:solidFill>
                  <a:srgbClr val="BACD32"/>
                </a:solidFill>
              </a:defRPr>
            </a:lvl1pPr>
          </a:lstStyle>
          <a:p>
            <a:r>
              <a:rPr lang="en-US" dirty="0"/>
              <a:t>Click to edit Master title style</a:t>
            </a:r>
          </a:p>
        </p:txBody>
      </p:sp>
      <p:sp>
        <p:nvSpPr>
          <p:cNvPr id="14" name="Subtitle 2"/>
          <p:cNvSpPr>
            <a:spLocks noGrp="1"/>
          </p:cNvSpPr>
          <p:nvPr>
            <p:ph type="subTitle" idx="1"/>
          </p:nvPr>
        </p:nvSpPr>
        <p:spPr>
          <a:xfrm>
            <a:off x="304800" y="2590800"/>
            <a:ext cx="11074400" cy="304800"/>
          </a:xfrm>
          <a:prstGeom prst="rect">
            <a:avLst/>
          </a:prstGeom>
        </p:spPr>
        <p:txBody>
          <a:bodyPr/>
          <a:lstStyle>
            <a:lvl1pPr marL="0" indent="0" algn="l">
              <a:buNone/>
              <a:defRPr sz="1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Slide Number Placeholder 5"/>
          <p:cNvSpPr>
            <a:spLocks noGrp="1"/>
          </p:cNvSpPr>
          <p:nvPr>
            <p:ph type="sldNum" sz="quarter" idx="11"/>
          </p:nvPr>
        </p:nvSpPr>
        <p:spPr/>
        <p:txBody>
          <a:bodyPr/>
          <a:lstStyle>
            <a:lvl1pPr>
              <a:defRPr/>
            </a:lvl1pPr>
          </a:lstStyle>
          <a:p>
            <a:fld id="{24461208-1162-4A6C-99A7-288A7CB9DF73}" type="slidenum">
              <a:rPr lang="en-US" smtClean="0"/>
              <a:t>‹#›</a:t>
            </a:fld>
            <a:endParaRPr lang="en-US"/>
          </a:p>
        </p:txBody>
      </p:sp>
      <p:pic>
        <p:nvPicPr>
          <p:cNvPr id="8" name="Picture 7"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4400" y="204669"/>
            <a:ext cx="812800" cy="558800"/>
          </a:xfrm>
          <a:prstGeom prst="rect">
            <a:avLst/>
          </a:prstGeom>
        </p:spPr>
      </p:pic>
    </p:spTree>
    <p:extLst>
      <p:ext uri="{BB962C8B-B14F-4D97-AF65-F5344CB8AC3E}">
        <p14:creationId xmlns:p14="http://schemas.microsoft.com/office/powerpoint/2010/main" val="137194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4" name="Rectangle 10"/>
          <p:cNvSpPr/>
          <p:nvPr/>
        </p:nvSpPr>
        <p:spPr>
          <a:xfrm>
            <a:off x="0" y="838200"/>
            <a:ext cx="114808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46" name="Rectangle 10"/>
          <p:cNvSpPr/>
          <p:nvPr/>
        </p:nvSpPr>
        <p:spPr>
          <a:xfrm rot="16200000">
            <a:off x="5676900" y="-5676900"/>
            <a:ext cx="838200" cy="12192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48" name="Rectangle 10"/>
          <p:cNvSpPr/>
          <p:nvPr/>
        </p:nvSpPr>
        <p:spPr>
          <a:xfrm>
            <a:off x="0" y="0"/>
            <a:ext cx="6096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43" name="Rectangle 37"/>
          <p:cNvSpPr>
            <a:spLocks noGrp="1"/>
          </p:cNvSpPr>
          <p:nvPr>
            <p:ph type="body" sz="quarter" idx="15"/>
          </p:nvPr>
        </p:nvSpPr>
        <p:spPr>
          <a:xfrm>
            <a:off x="406400" y="990600"/>
            <a:ext cx="9855200"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1" name="Rectangle 37"/>
          <p:cNvSpPr>
            <a:spLocks noGrp="1"/>
          </p:cNvSpPr>
          <p:nvPr>
            <p:ph type="body" sz="quarter" idx="17"/>
          </p:nvPr>
        </p:nvSpPr>
        <p:spPr>
          <a:xfrm>
            <a:off x="414528" y="1433945"/>
            <a:ext cx="9847072"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5" name="Rectangle 37"/>
          <p:cNvSpPr>
            <a:spLocks noGrp="1"/>
          </p:cNvSpPr>
          <p:nvPr>
            <p:ph type="body" sz="quarter" idx="19"/>
          </p:nvPr>
        </p:nvSpPr>
        <p:spPr>
          <a:xfrm>
            <a:off x="414528" y="1877290"/>
            <a:ext cx="9847072"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7" name="Rectangle 37"/>
          <p:cNvSpPr>
            <a:spLocks noGrp="1"/>
          </p:cNvSpPr>
          <p:nvPr>
            <p:ph type="body" sz="quarter" idx="21"/>
          </p:nvPr>
        </p:nvSpPr>
        <p:spPr>
          <a:xfrm>
            <a:off x="414528" y="2320635"/>
            <a:ext cx="9847072"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9" name="Rectangle 37"/>
          <p:cNvSpPr>
            <a:spLocks noGrp="1"/>
          </p:cNvSpPr>
          <p:nvPr>
            <p:ph type="body" sz="quarter" idx="23"/>
          </p:nvPr>
        </p:nvSpPr>
        <p:spPr>
          <a:xfrm>
            <a:off x="414528" y="2763980"/>
            <a:ext cx="9847072"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1" name="Rectangle 37"/>
          <p:cNvSpPr>
            <a:spLocks noGrp="1"/>
          </p:cNvSpPr>
          <p:nvPr>
            <p:ph type="body" sz="quarter" idx="25"/>
          </p:nvPr>
        </p:nvSpPr>
        <p:spPr>
          <a:xfrm>
            <a:off x="414528" y="3207325"/>
            <a:ext cx="9847072"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3" name="Rectangle 37"/>
          <p:cNvSpPr>
            <a:spLocks noGrp="1"/>
          </p:cNvSpPr>
          <p:nvPr>
            <p:ph type="body" sz="quarter" idx="27"/>
          </p:nvPr>
        </p:nvSpPr>
        <p:spPr>
          <a:xfrm>
            <a:off x="414528" y="3650670"/>
            <a:ext cx="9847072"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5" name="Rectangle 37"/>
          <p:cNvSpPr>
            <a:spLocks noGrp="1"/>
          </p:cNvSpPr>
          <p:nvPr>
            <p:ph type="body" sz="quarter" idx="29"/>
          </p:nvPr>
        </p:nvSpPr>
        <p:spPr>
          <a:xfrm>
            <a:off x="414528" y="4094015"/>
            <a:ext cx="9847072"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57" name="Rectangle 37"/>
          <p:cNvSpPr>
            <a:spLocks noGrp="1"/>
          </p:cNvSpPr>
          <p:nvPr>
            <p:ph type="body" sz="quarter" idx="31"/>
          </p:nvPr>
        </p:nvSpPr>
        <p:spPr>
          <a:xfrm>
            <a:off x="414528" y="4537360"/>
            <a:ext cx="9847072"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6" name="Rectangle 37"/>
          <p:cNvSpPr>
            <a:spLocks noGrp="1"/>
          </p:cNvSpPr>
          <p:nvPr>
            <p:ph type="body" sz="quarter" idx="33"/>
          </p:nvPr>
        </p:nvSpPr>
        <p:spPr>
          <a:xfrm>
            <a:off x="414528" y="4980705"/>
            <a:ext cx="9847072"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8" name="Rectangle 37"/>
          <p:cNvSpPr>
            <a:spLocks noGrp="1"/>
          </p:cNvSpPr>
          <p:nvPr>
            <p:ph type="body" sz="quarter" idx="35"/>
          </p:nvPr>
        </p:nvSpPr>
        <p:spPr>
          <a:xfrm>
            <a:off x="414528" y="5424050"/>
            <a:ext cx="9847072"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30" name="Rectangle 37"/>
          <p:cNvSpPr>
            <a:spLocks noGrp="1"/>
          </p:cNvSpPr>
          <p:nvPr>
            <p:ph type="body" sz="quarter" idx="37"/>
          </p:nvPr>
        </p:nvSpPr>
        <p:spPr>
          <a:xfrm>
            <a:off x="414528" y="5867400"/>
            <a:ext cx="9847072" cy="228600"/>
          </a:xfrm>
          <a:prstGeom prst="rect">
            <a:avLst/>
          </a:prstGeom>
          <a:solidFill>
            <a:schemeClr val="bg1">
              <a:lumMod val="95000"/>
            </a:schemeClr>
          </a:solidFill>
        </p:spPr>
        <p:txBody>
          <a:bodyPr anchor="ctr">
            <a:noAutofit/>
          </a:bodyPr>
          <a:lstStyle>
            <a:lvl1pPr>
              <a:buFontTx/>
              <a:buNone/>
              <a:defRPr sz="1100"/>
            </a:lvl1pPr>
            <a:extLst/>
          </a:lstStyle>
          <a:p>
            <a:pPr lvl="0"/>
            <a:r>
              <a:rPr lang="en-US"/>
              <a:t>Click to edit Master text styles</a:t>
            </a:r>
          </a:p>
        </p:txBody>
      </p:sp>
      <p:sp>
        <p:nvSpPr>
          <p:cNvPr id="36" name="Slide Number Placeholder 6"/>
          <p:cNvSpPr>
            <a:spLocks noGrp="1"/>
          </p:cNvSpPr>
          <p:nvPr>
            <p:ph type="sldNum" sz="quarter" idx="12"/>
          </p:nvPr>
        </p:nvSpPr>
        <p:spPr>
          <a:xfrm>
            <a:off x="508000" y="6324601"/>
            <a:ext cx="812800" cy="365125"/>
          </a:xfrm>
        </p:spPr>
        <p:txBody>
          <a:bodyPr/>
          <a:lstStyle/>
          <a:p>
            <a:fld id="{24461208-1162-4A6C-99A7-288A7CB9DF73}" type="slidenum">
              <a:rPr lang="en-US" smtClean="0"/>
              <a:t>‹#›</a:t>
            </a:fld>
            <a:endParaRPr lang="en-US"/>
          </a:p>
        </p:txBody>
      </p:sp>
      <p:sp>
        <p:nvSpPr>
          <p:cNvPr id="63" name="Rectangle 37"/>
          <p:cNvSpPr>
            <a:spLocks noGrp="1"/>
          </p:cNvSpPr>
          <p:nvPr>
            <p:ph type="body" sz="quarter" idx="14" hasCustomPrompt="1"/>
          </p:nvPr>
        </p:nvSpPr>
        <p:spPr>
          <a:xfrm>
            <a:off x="10261600" y="990600"/>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5" name="Rectangle 37"/>
          <p:cNvSpPr>
            <a:spLocks noGrp="1"/>
          </p:cNvSpPr>
          <p:nvPr>
            <p:ph type="body" sz="quarter" idx="39" hasCustomPrompt="1"/>
          </p:nvPr>
        </p:nvSpPr>
        <p:spPr>
          <a:xfrm>
            <a:off x="10261600" y="1433945"/>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6" name="Rectangle 37"/>
          <p:cNvSpPr>
            <a:spLocks noGrp="1"/>
          </p:cNvSpPr>
          <p:nvPr>
            <p:ph type="body" sz="quarter" idx="40" hasCustomPrompt="1"/>
          </p:nvPr>
        </p:nvSpPr>
        <p:spPr>
          <a:xfrm>
            <a:off x="10261600" y="1877290"/>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7" name="Rectangle 37"/>
          <p:cNvSpPr>
            <a:spLocks noGrp="1"/>
          </p:cNvSpPr>
          <p:nvPr>
            <p:ph type="body" sz="quarter" idx="41" hasCustomPrompt="1"/>
          </p:nvPr>
        </p:nvSpPr>
        <p:spPr>
          <a:xfrm>
            <a:off x="10261600" y="2320635"/>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8" name="Rectangle 37"/>
          <p:cNvSpPr>
            <a:spLocks noGrp="1"/>
          </p:cNvSpPr>
          <p:nvPr>
            <p:ph type="body" sz="quarter" idx="42" hasCustomPrompt="1"/>
          </p:nvPr>
        </p:nvSpPr>
        <p:spPr>
          <a:xfrm>
            <a:off x="10261600" y="2763980"/>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9" name="Rectangle 37"/>
          <p:cNvSpPr>
            <a:spLocks noGrp="1"/>
          </p:cNvSpPr>
          <p:nvPr>
            <p:ph type="body" sz="quarter" idx="43" hasCustomPrompt="1"/>
          </p:nvPr>
        </p:nvSpPr>
        <p:spPr>
          <a:xfrm>
            <a:off x="10261600" y="3207325"/>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0" name="Rectangle 37"/>
          <p:cNvSpPr>
            <a:spLocks noGrp="1"/>
          </p:cNvSpPr>
          <p:nvPr>
            <p:ph type="body" sz="quarter" idx="44" hasCustomPrompt="1"/>
          </p:nvPr>
        </p:nvSpPr>
        <p:spPr>
          <a:xfrm>
            <a:off x="10261600" y="3650670"/>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1" name="Rectangle 37"/>
          <p:cNvSpPr>
            <a:spLocks noGrp="1"/>
          </p:cNvSpPr>
          <p:nvPr>
            <p:ph type="body" sz="quarter" idx="45" hasCustomPrompt="1"/>
          </p:nvPr>
        </p:nvSpPr>
        <p:spPr>
          <a:xfrm>
            <a:off x="10261600" y="4094015"/>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2" name="Rectangle 37"/>
          <p:cNvSpPr>
            <a:spLocks noGrp="1"/>
          </p:cNvSpPr>
          <p:nvPr>
            <p:ph type="body" sz="quarter" idx="46" hasCustomPrompt="1"/>
          </p:nvPr>
        </p:nvSpPr>
        <p:spPr>
          <a:xfrm>
            <a:off x="10261600" y="4537360"/>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3" name="Rectangle 37"/>
          <p:cNvSpPr>
            <a:spLocks noGrp="1"/>
          </p:cNvSpPr>
          <p:nvPr>
            <p:ph type="body" sz="quarter" idx="47" hasCustomPrompt="1"/>
          </p:nvPr>
        </p:nvSpPr>
        <p:spPr>
          <a:xfrm>
            <a:off x="10261600" y="4980705"/>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4" name="Rectangle 37"/>
          <p:cNvSpPr>
            <a:spLocks noGrp="1"/>
          </p:cNvSpPr>
          <p:nvPr>
            <p:ph type="body" sz="quarter" idx="48" hasCustomPrompt="1"/>
          </p:nvPr>
        </p:nvSpPr>
        <p:spPr>
          <a:xfrm>
            <a:off x="10261600" y="5424050"/>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5" name="Rectangle 37"/>
          <p:cNvSpPr>
            <a:spLocks noGrp="1"/>
          </p:cNvSpPr>
          <p:nvPr>
            <p:ph type="body" sz="quarter" idx="49" hasCustomPrompt="1"/>
          </p:nvPr>
        </p:nvSpPr>
        <p:spPr>
          <a:xfrm>
            <a:off x="10261600" y="5867400"/>
            <a:ext cx="8128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37" name="Title 1"/>
          <p:cNvSpPr>
            <a:spLocks noGrp="1"/>
          </p:cNvSpPr>
          <p:nvPr>
            <p:ph type="title"/>
          </p:nvPr>
        </p:nvSpPr>
        <p:spPr>
          <a:xfrm>
            <a:off x="406400" y="381000"/>
            <a:ext cx="10668000" cy="350838"/>
          </a:xfrm>
          <a:prstGeom prst="rect">
            <a:avLst/>
          </a:prstGeom>
        </p:spPr>
        <p:txBody>
          <a:bodyPr/>
          <a:lstStyle>
            <a:lvl1pPr>
              <a:defRPr sz="2000">
                <a:solidFill>
                  <a:schemeClr val="bg1"/>
                </a:solidFill>
              </a:defRPr>
            </a:lvl1pPr>
          </a:lstStyle>
          <a:p>
            <a:r>
              <a:rPr lang="en-US"/>
              <a:t>Click to edit Master title style</a:t>
            </a:r>
            <a:endParaRPr lang="en-US" dirty="0"/>
          </a:p>
        </p:txBody>
      </p:sp>
      <p:pic>
        <p:nvPicPr>
          <p:cNvPr id="32" name="Picture 2" descr="C:\Users\ckrajci\Desktop\NSC Knowledge Management Concepts\NASA.png"/>
          <p:cNvPicPr>
            <a:picLocks noChangeAspect="1" noChangeArrowheads="1"/>
          </p:cNvPicPr>
          <p:nvPr userDrawn="1"/>
        </p:nvPicPr>
        <p:blipFill>
          <a:blip r:embed="rId2" cstate="print"/>
          <a:srcRect/>
          <a:stretch>
            <a:fillRect/>
          </a:stretch>
        </p:blipFill>
        <p:spPr bwMode="auto">
          <a:xfrm>
            <a:off x="11321873" y="184834"/>
            <a:ext cx="622654" cy="547004"/>
          </a:xfrm>
          <a:prstGeom prst="rect">
            <a:avLst/>
          </a:prstGeom>
          <a:noFill/>
        </p:spPr>
      </p:pic>
    </p:spTree>
    <p:extLst>
      <p:ext uri="{BB962C8B-B14F-4D97-AF65-F5344CB8AC3E}">
        <p14:creationId xmlns:p14="http://schemas.microsoft.com/office/powerpoint/2010/main" val="1659790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6" name="Rectangle 10"/>
          <p:cNvSpPr/>
          <p:nvPr/>
        </p:nvSpPr>
        <p:spPr>
          <a:xfrm rot="16200000">
            <a:off x="5676900" y="-5676900"/>
            <a:ext cx="838200" cy="12192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3" name="Content Placeholder 2"/>
          <p:cNvSpPr>
            <a:spLocks noGrp="1"/>
          </p:cNvSpPr>
          <p:nvPr>
            <p:ph idx="13"/>
          </p:nvPr>
        </p:nvSpPr>
        <p:spPr>
          <a:xfrm>
            <a:off x="406400" y="990600"/>
            <a:ext cx="5181600" cy="5135563"/>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4" name="Content Placeholder 2"/>
          <p:cNvSpPr>
            <a:spLocks noGrp="1"/>
          </p:cNvSpPr>
          <p:nvPr>
            <p:ph idx="14"/>
          </p:nvPr>
        </p:nvSpPr>
        <p:spPr>
          <a:xfrm>
            <a:off x="5892800" y="990600"/>
            <a:ext cx="5181600" cy="5135563"/>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p:nvPr>
        </p:nvSpPr>
        <p:spPr>
          <a:xfrm>
            <a:off x="406400" y="381000"/>
            <a:ext cx="10668000" cy="350838"/>
          </a:xfrm>
          <a:prstGeom prst="rect">
            <a:avLst/>
          </a:prstGeom>
        </p:spPr>
        <p:txBody>
          <a:bodyPr/>
          <a:lstStyle>
            <a:lvl1pPr>
              <a:defRPr sz="2000">
                <a:solidFill>
                  <a:schemeClr val="bg1"/>
                </a:solidFill>
              </a:defRPr>
            </a:lvl1pPr>
          </a:lstStyle>
          <a:p>
            <a:r>
              <a:rPr lang="en-US"/>
              <a:t>Click to edit Master title style</a:t>
            </a:r>
            <a:endParaRPr lang="en-US" dirty="0"/>
          </a:p>
        </p:txBody>
      </p:sp>
      <p:sp>
        <p:nvSpPr>
          <p:cNvPr id="12" name="Rectangle 10"/>
          <p:cNvSpPr/>
          <p:nvPr/>
        </p:nvSpPr>
        <p:spPr>
          <a:xfrm>
            <a:off x="0" y="838200"/>
            <a:ext cx="114808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8" name="Rectangle 10"/>
          <p:cNvSpPr/>
          <p:nvPr/>
        </p:nvSpPr>
        <p:spPr>
          <a:xfrm>
            <a:off x="0" y="0"/>
            <a:ext cx="6096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pic>
        <p:nvPicPr>
          <p:cNvPr id="10" name="Picture 2" descr="C:\Users\ckrajci\Desktop\NSC Knowledge Management Concepts\NASA.png"/>
          <p:cNvPicPr>
            <a:picLocks noChangeAspect="1" noChangeArrowheads="1"/>
          </p:cNvPicPr>
          <p:nvPr userDrawn="1"/>
        </p:nvPicPr>
        <p:blipFill>
          <a:blip r:embed="rId2" cstate="print"/>
          <a:srcRect/>
          <a:stretch>
            <a:fillRect/>
          </a:stretch>
        </p:blipFill>
        <p:spPr bwMode="auto">
          <a:xfrm>
            <a:off x="11321873" y="184834"/>
            <a:ext cx="622654" cy="547004"/>
          </a:xfrm>
          <a:prstGeom prst="rect">
            <a:avLst/>
          </a:prstGeom>
          <a:noFill/>
        </p:spPr>
      </p:pic>
    </p:spTree>
    <p:extLst>
      <p:ext uri="{BB962C8B-B14F-4D97-AF65-F5344CB8AC3E}">
        <p14:creationId xmlns:p14="http://schemas.microsoft.com/office/powerpoint/2010/main" val="42027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8" name="Rectangle 10"/>
          <p:cNvSpPr/>
          <p:nvPr/>
        </p:nvSpPr>
        <p:spPr>
          <a:xfrm rot="16200000">
            <a:off x="5676900" y="-5676900"/>
            <a:ext cx="838200" cy="12192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21" name="Rectangle 10"/>
          <p:cNvSpPr/>
          <p:nvPr/>
        </p:nvSpPr>
        <p:spPr>
          <a:xfrm>
            <a:off x="0" y="838200"/>
            <a:ext cx="114808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22" name="Rectangle 10"/>
          <p:cNvSpPr/>
          <p:nvPr/>
        </p:nvSpPr>
        <p:spPr>
          <a:xfrm>
            <a:off x="0" y="0"/>
            <a:ext cx="6096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3" name="Text Placeholder 2"/>
          <p:cNvSpPr>
            <a:spLocks noGrp="1"/>
          </p:cNvSpPr>
          <p:nvPr>
            <p:ph type="body" idx="1"/>
          </p:nvPr>
        </p:nvSpPr>
        <p:spPr>
          <a:xfrm>
            <a:off x="406400" y="990600"/>
            <a:ext cx="5181600" cy="589808"/>
          </a:xfrm>
          <a:prstGeom prst="rect">
            <a:avLst/>
          </a:prstGeom>
          <a:solidFill>
            <a:srgbClr val="BACD32"/>
          </a:solidFill>
        </p:spPr>
        <p:txBody>
          <a:bodyPr anchor="b"/>
          <a:lstStyle>
            <a:lvl1pPr marL="0" indent="0">
              <a:buNone/>
              <a:defRPr sz="2000" b="1">
                <a:solidFill>
                  <a:srgbClr val="F5F9D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892801" y="990600"/>
            <a:ext cx="5181600" cy="589808"/>
          </a:xfrm>
          <a:prstGeom prst="rect">
            <a:avLst/>
          </a:prstGeom>
          <a:solidFill>
            <a:srgbClr val="BACD32"/>
          </a:solidFill>
        </p:spPr>
        <p:txBody>
          <a:bodyPr anchor="b"/>
          <a:lstStyle>
            <a:lvl1pPr marL="0" indent="0">
              <a:buNone/>
              <a:defRPr sz="2000" b="1">
                <a:solidFill>
                  <a:srgbClr val="F5F9D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Slide Number Placeholder 8"/>
          <p:cNvSpPr>
            <a:spLocks noGrp="1"/>
          </p:cNvSpPr>
          <p:nvPr>
            <p:ph type="sldNum" sz="quarter" idx="12"/>
          </p:nvPr>
        </p:nvSpPr>
        <p:spPr/>
        <p:txBody>
          <a:bodyPr/>
          <a:lstStyle/>
          <a:p>
            <a:fld id="{24461208-1162-4A6C-99A7-288A7CB9DF73}" type="slidenum">
              <a:rPr lang="en-US" smtClean="0"/>
              <a:t>‹#›</a:t>
            </a:fld>
            <a:endParaRPr lang="en-US"/>
          </a:p>
        </p:txBody>
      </p:sp>
      <p:sp>
        <p:nvSpPr>
          <p:cNvPr id="15" name="Content Placeholder 2"/>
          <p:cNvSpPr>
            <a:spLocks noGrp="1"/>
          </p:cNvSpPr>
          <p:nvPr>
            <p:ph idx="13"/>
          </p:nvPr>
        </p:nvSpPr>
        <p:spPr>
          <a:xfrm>
            <a:off x="406400" y="1600200"/>
            <a:ext cx="5181600" cy="4572000"/>
          </a:xfrm>
          <a:prstGeom prst="rect">
            <a:avLst/>
          </a:prstGeom>
        </p:spPr>
        <p:txBody>
          <a:bodyPr/>
          <a:lstStyle>
            <a:lvl1pPr>
              <a:buClr>
                <a:srgbClr val="152335"/>
              </a:buClr>
              <a:buFont typeface="Wingdings" pitchFamily="2" charset="2"/>
              <a:buChar char="§"/>
              <a:defRPr sz="18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Content Placeholder 2"/>
          <p:cNvSpPr>
            <a:spLocks noGrp="1"/>
          </p:cNvSpPr>
          <p:nvPr>
            <p:ph idx="14"/>
          </p:nvPr>
        </p:nvSpPr>
        <p:spPr>
          <a:xfrm>
            <a:off x="5892800" y="1600200"/>
            <a:ext cx="5181600" cy="4572000"/>
          </a:xfrm>
          <a:prstGeom prst="rect">
            <a:avLst/>
          </a:prstGeom>
        </p:spPr>
        <p:txBody>
          <a:bodyPr/>
          <a:lstStyle>
            <a:lvl1pPr>
              <a:buClr>
                <a:srgbClr val="152335"/>
              </a:buClr>
              <a:buFont typeface="Wingdings" pitchFamily="2" charset="2"/>
              <a:buChar char="§"/>
              <a:defRPr sz="18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p:cNvSpPr>
            <a:spLocks noGrp="1"/>
          </p:cNvSpPr>
          <p:nvPr>
            <p:ph type="title"/>
          </p:nvPr>
        </p:nvSpPr>
        <p:spPr>
          <a:xfrm>
            <a:off x="406400" y="381000"/>
            <a:ext cx="10668000" cy="350838"/>
          </a:xfrm>
          <a:prstGeom prst="rect">
            <a:avLst/>
          </a:prstGeom>
        </p:spPr>
        <p:txBody>
          <a:bodyPr/>
          <a:lstStyle>
            <a:lvl1pPr>
              <a:defRPr sz="2000">
                <a:solidFill>
                  <a:schemeClr val="bg1"/>
                </a:solidFill>
              </a:defRPr>
            </a:lvl1pPr>
          </a:lstStyle>
          <a:p>
            <a:r>
              <a:rPr lang="en-US"/>
              <a:t>Click to edit Master title style</a:t>
            </a:r>
            <a:endParaRPr lang="en-US" dirty="0"/>
          </a:p>
        </p:txBody>
      </p:sp>
      <p:pic>
        <p:nvPicPr>
          <p:cNvPr id="13" name="Picture 2" descr="C:\Users\ckrajci\Desktop\NSC Knowledge Management Concepts\NASA.png"/>
          <p:cNvPicPr>
            <a:picLocks noChangeAspect="1" noChangeArrowheads="1"/>
          </p:cNvPicPr>
          <p:nvPr userDrawn="1"/>
        </p:nvPicPr>
        <p:blipFill>
          <a:blip r:embed="rId2" cstate="print"/>
          <a:srcRect/>
          <a:stretch>
            <a:fillRect/>
          </a:stretch>
        </p:blipFill>
        <p:spPr bwMode="auto">
          <a:xfrm>
            <a:off x="11321873" y="184834"/>
            <a:ext cx="622654" cy="547004"/>
          </a:xfrm>
          <a:prstGeom prst="rect">
            <a:avLst/>
          </a:prstGeom>
          <a:noFill/>
        </p:spPr>
      </p:pic>
    </p:spTree>
    <p:extLst>
      <p:ext uri="{BB962C8B-B14F-4D97-AF65-F5344CB8AC3E}">
        <p14:creationId xmlns:p14="http://schemas.microsoft.com/office/powerpoint/2010/main" val="2893491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Rectangle 10"/>
          <p:cNvSpPr/>
          <p:nvPr/>
        </p:nvSpPr>
        <p:spPr>
          <a:xfrm rot="16200000">
            <a:off x="5676900" y="-5676900"/>
            <a:ext cx="838200" cy="12192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5" name="Rectangle 10"/>
          <p:cNvSpPr/>
          <p:nvPr/>
        </p:nvSpPr>
        <p:spPr>
          <a:xfrm>
            <a:off x="0" y="838200"/>
            <a:ext cx="114808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6" name="Rectangle 10"/>
          <p:cNvSpPr/>
          <p:nvPr/>
        </p:nvSpPr>
        <p:spPr>
          <a:xfrm>
            <a:off x="0" y="0"/>
            <a:ext cx="6096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5" name="Slide Number Placeholder 4"/>
          <p:cNvSpPr>
            <a:spLocks noGrp="1"/>
          </p:cNvSpPr>
          <p:nvPr>
            <p:ph type="sldNum" sz="quarter" idx="12"/>
          </p:nvPr>
        </p:nvSpPr>
        <p:spPr/>
        <p:txBody>
          <a:bodyPr/>
          <a:lstStyle/>
          <a:p>
            <a:fld id="{24461208-1162-4A6C-99A7-288A7CB9DF73}" type="slidenum">
              <a:rPr lang="en-US" smtClean="0"/>
              <a:t>‹#›</a:t>
            </a:fld>
            <a:endParaRPr lang="en-US"/>
          </a:p>
        </p:txBody>
      </p:sp>
      <p:sp>
        <p:nvSpPr>
          <p:cNvPr id="10" name="Title 1"/>
          <p:cNvSpPr>
            <a:spLocks noGrp="1"/>
          </p:cNvSpPr>
          <p:nvPr>
            <p:ph type="title"/>
          </p:nvPr>
        </p:nvSpPr>
        <p:spPr>
          <a:xfrm>
            <a:off x="406400" y="381000"/>
            <a:ext cx="10668000" cy="350838"/>
          </a:xfrm>
          <a:prstGeom prst="rect">
            <a:avLst/>
          </a:prstGeom>
        </p:spPr>
        <p:txBody>
          <a:bodyPr/>
          <a:lstStyle>
            <a:lvl1pPr>
              <a:defRPr sz="2000">
                <a:solidFill>
                  <a:schemeClr val="bg1"/>
                </a:solidFill>
              </a:defRPr>
            </a:lvl1pPr>
          </a:lstStyle>
          <a:p>
            <a:r>
              <a:rPr lang="en-US"/>
              <a:t>Click to edit Master title style</a:t>
            </a:r>
            <a:endParaRPr lang="en-US" dirty="0"/>
          </a:p>
        </p:txBody>
      </p:sp>
      <p:pic>
        <p:nvPicPr>
          <p:cNvPr id="7" name="Picture 2" descr="C:\Users\ckrajci\Desktop\NSC Knowledge Management Concepts\NASA.png"/>
          <p:cNvPicPr>
            <a:picLocks noChangeAspect="1" noChangeArrowheads="1"/>
          </p:cNvPicPr>
          <p:nvPr/>
        </p:nvPicPr>
        <p:blipFill>
          <a:blip r:embed="rId2" cstate="print"/>
          <a:srcRect/>
          <a:stretch>
            <a:fillRect/>
          </a:stretch>
        </p:blipFill>
        <p:spPr bwMode="auto">
          <a:xfrm>
            <a:off x="11261977" y="228600"/>
            <a:ext cx="691684" cy="457200"/>
          </a:xfrm>
          <a:prstGeom prst="rect">
            <a:avLst/>
          </a:prstGeom>
          <a:noFill/>
        </p:spPr>
      </p:pic>
    </p:spTree>
    <p:extLst>
      <p:ext uri="{BB962C8B-B14F-4D97-AF65-F5344CB8AC3E}">
        <p14:creationId xmlns:p14="http://schemas.microsoft.com/office/powerpoint/2010/main" val="330405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461208-1162-4A6C-99A7-288A7CB9DF73}" type="slidenum">
              <a:rPr lang="en-US" smtClean="0"/>
              <a:t>‹#›</a:t>
            </a:fld>
            <a:endParaRPr lang="en-US"/>
          </a:p>
        </p:txBody>
      </p:sp>
      <p:pic>
        <p:nvPicPr>
          <p:cNvPr id="3" name="Picture 2"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4400" y="204669"/>
            <a:ext cx="812800" cy="558800"/>
          </a:xfrm>
          <a:prstGeom prst="rect">
            <a:avLst/>
          </a:prstGeom>
        </p:spPr>
      </p:pic>
    </p:spTree>
    <p:extLst>
      <p:ext uri="{BB962C8B-B14F-4D97-AF65-F5344CB8AC3E}">
        <p14:creationId xmlns:p14="http://schemas.microsoft.com/office/powerpoint/2010/main" val="351075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401" y="273050"/>
            <a:ext cx="4011084" cy="1162050"/>
          </a:xfrm>
          <a:prstGeom prst="rect">
            <a:avLst/>
          </a:prstGeom>
          <a:solidFill>
            <a:srgbClr val="152335"/>
          </a:solidFill>
        </p:spPr>
        <p:txBody>
          <a:bodyPr anchor="b"/>
          <a:lstStyle>
            <a:lvl1pPr algn="l">
              <a:defRPr sz="2000" b="1">
                <a:solidFill>
                  <a:schemeClr val="bg1"/>
                </a:solidFill>
              </a:defRPr>
            </a:lvl1pPr>
          </a:lstStyle>
          <a:p>
            <a:r>
              <a:rPr lang="en-US" dirty="0"/>
              <a:t>CLICK TO EDIT MASTER TITLE STYLE</a:t>
            </a:r>
          </a:p>
        </p:txBody>
      </p:sp>
      <p:sp>
        <p:nvSpPr>
          <p:cNvPr id="4" name="Text Placeholder 3"/>
          <p:cNvSpPr>
            <a:spLocks noGrp="1"/>
          </p:cNvSpPr>
          <p:nvPr>
            <p:ph type="body" sz="half" idx="2"/>
          </p:nvPr>
        </p:nvSpPr>
        <p:spPr>
          <a:xfrm>
            <a:off x="406401" y="1435101"/>
            <a:ext cx="4011084" cy="4691063"/>
          </a:xfrm>
          <a:prstGeom prst="rect">
            <a:avLst/>
          </a:prstGeom>
        </p:spPr>
        <p:txBody>
          <a:bodyPr/>
          <a:lstStyle>
            <a:lvl1pPr marL="0" indent="0">
              <a:buNone/>
              <a:defRPr sz="1400">
                <a:solidFill>
                  <a:schemeClr val="bg1">
                    <a:lumMod val="6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2" name="Content Placeholder 2"/>
          <p:cNvSpPr>
            <a:spLocks noGrp="1"/>
          </p:cNvSpPr>
          <p:nvPr>
            <p:ph idx="13"/>
          </p:nvPr>
        </p:nvSpPr>
        <p:spPr>
          <a:xfrm>
            <a:off x="4540092" y="273050"/>
            <a:ext cx="6604000" cy="5863254"/>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6" name="Picture 5"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4400" y="204669"/>
            <a:ext cx="812800" cy="558800"/>
          </a:xfrm>
          <a:prstGeom prst="rect">
            <a:avLst/>
          </a:prstGeom>
        </p:spPr>
      </p:pic>
    </p:spTree>
    <p:extLst>
      <p:ext uri="{BB962C8B-B14F-4D97-AF65-F5344CB8AC3E}">
        <p14:creationId xmlns:p14="http://schemas.microsoft.com/office/powerpoint/2010/main" val="36898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solidFill>
                  <a:schemeClr val="bg1">
                    <a:lumMod val="6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pic>
        <p:nvPicPr>
          <p:cNvPr id="6" name="Picture 5"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4400" y="204669"/>
            <a:ext cx="812800" cy="558800"/>
          </a:xfrm>
          <a:prstGeom prst="rect">
            <a:avLst/>
          </a:prstGeom>
        </p:spPr>
      </p:pic>
    </p:spTree>
    <p:extLst>
      <p:ext uri="{BB962C8B-B14F-4D97-AF65-F5344CB8AC3E}">
        <p14:creationId xmlns:p14="http://schemas.microsoft.com/office/powerpoint/2010/main" val="139321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17606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28801" y="0"/>
            <a:ext cx="9068729" cy="762000"/>
          </a:xfrm>
          <a:prstGeom prst="rect">
            <a:avLst/>
          </a:prstGeom>
        </p:spPr>
        <p:txBody>
          <a:bodyPr/>
          <a:lstStyle/>
          <a:p>
            <a:r>
              <a:rPr lang="en-US" dirty="0"/>
              <a:t>Click to edit Master title style</a:t>
            </a:r>
          </a:p>
        </p:txBody>
      </p:sp>
      <p:sp>
        <p:nvSpPr>
          <p:cNvPr id="3" name="TextBox 2"/>
          <p:cNvSpPr txBox="1"/>
          <p:nvPr userDrawn="1"/>
        </p:nvSpPr>
        <p:spPr>
          <a:xfrm>
            <a:off x="9452976" y="6581001"/>
            <a:ext cx="2488504" cy="261598"/>
          </a:xfrm>
          <a:prstGeom prst="rect">
            <a:avLst/>
          </a:prstGeom>
          <a:noFill/>
        </p:spPr>
        <p:txBody>
          <a:bodyPr wrap="square" lIns="91429" tIns="45714" rIns="91429" bIns="45714" rtlCol="0">
            <a:spAutoFit/>
          </a:bodyPr>
          <a:lstStyle/>
          <a:p>
            <a:pPr algn="r" fontAlgn="base">
              <a:spcBef>
                <a:spcPct val="0"/>
              </a:spcBef>
              <a:spcAft>
                <a:spcPct val="0"/>
              </a:spcAft>
            </a:pPr>
            <a:r>
              <a:rPr lang="en-US" sz="1100" b="1" i="1" dirty="0">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dirty="0">
              <a:solidFill>
                <a:prstClr val="black"/>
              </a:solidFill>
              <a:latin typeface="Arial" pitchFamily="34" charset="0"/>
            </a:endParaRPr>
          </a:p>
        </p:txBody>
      </p:sp>
    </p:spTree>
    <p:extLst>
      <p:ext uri="{BB962C8B-B14F-4D97-AF65-F5344CB8AC3E}">
        <p14:creationId xmlns:p14="http://schemas.microsoft.com/office/powerpoint/2010/main" val="2272826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828801" y="0"/>
            <a:ext cx="9068729" cy="762000"/>
          </a:xfrm>
          <a:prstGeom prst="rect">
            <a:avLst/>
          </a:prstGeom>
        </p:spPr>
        <p:txBody>
          <a:bodyPr/>
          <a:lstStyle/>
          <a:p>
            <a:r>
              <a:rPr lang="en-US" dirty="0"/>
              <a:t>Click to edit Master title style</a:t>
            </a:r>
          </a:p>
        </p:txBody>
      </p:sp>
      <p:sp>
        <p:nvSpPr>
          <p:cNvPr id="3" name="TextBox 2"/>
          <p:cNvSpPr txBox="1"/>
          <p:nvPr userDrawn="1"/>
        </p:nvSpPr>
        <p:spPr>
          <a:xfrm>
            <a:off x="9452976" y="6581001"/>
            <a:ext cx="2488504" cy="261598"/>
          </a:xfrm>
          <a:prstGeom prst="rect">
            <a:avLst/>
          </a:prstGeom>
          <a:noFill/>
        </p:spPr>
        <p:txBody>
          <a:bodyPr wrap="square" lIns="91429" tIns="45714" rIns="91429" bIns="45714" rtlCol="0">
            <a:spAutoFit/>
          </a:bodyPr>
          <a:lstStyle/>
          <a:p>
            <a:pPr algn="r" fontAlgn="base">
              <a:spcBef>
                <a:spcPct val="0"/>
              </a:spcBef>
              <a:spcAft>
                <a:spcPct val="0"/>
              </a:spcAft>
            </a:pPr>
            <a:r>
              <a:rPr lang="en-US" sz="1100" b="1" i="1" dirty="0">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dirty="0">
              <a:solidFill>
                <a:prstClr val="black"/>
              </a:solidFill>
              <a:latin typeface="Arial" pitchFamily="34" charset="0"/>
            </a:endParaRPr>
          </a:p>
        </p:txBody>
      </p:sp>
    </p:spTree>
    <p:extLst>
      <p:ext uri="{BB962C8B-B14F-4D97-AF65-F5344CB8AC3E}">
        <p14:creationId xmlns:p14="http://schemas.microsoft.com/office/powerpoint/2010/main" val="169092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08000" y="6356351"/>
            <a:ext cx="812800" cy="365125"/>
          </a:xfrm>
          <a:prstGeom prst="rect">
            <a:avLst/>
          </a:prstGeom>
        </p:spPr>
        <p:txBody>
          <a:bodyPr vert="horz" lIns="91440" tIns="45720" rIns="91440" bIns="45720" rtlCol="0" anchor="ctr"/>
          <a:lstStyle>
            <a:lvl1pPr algn="l">
              <a:defRPr sz="1400" b="1">
                <a:solidFill>
                  <a:schemeClr val="bg1">
                    <a:lumMod val="85000"/>
                  </a:schemeClr>
                </a:solidFill>
                <a:latin typeface="Arial Black" pitchFamily="34" charset="0"/>
              </a:defRPr>
            </a:lvl1pPr>
          </a:lstStyle>
          <a:p>
            <a:fld id="{24461208-1162-4A6C-99A7-288A7CB9DF73}" type="slidenum">
              <a:rPr lang="en-US" smtClean="0"/>
              <a:t>‹#›</a:t>
            </a:fld>
            <a:endParaRPr lang="en-US"/>
          </a:p>
        </p:txBody>
      </p:sp>
      <p:sp>
        <p:nvSpPr>
          <p:cNvPr id="4" name="Rectangle 10"/>
          <p:cNvSpPr/>
          <p:nvPr/>
        </p:nvSpPr>
        <p:spPr>
          <a:xfrm rot="16200000">
            <a:off x="5676900" y="419100"/>
            <a:ext cx="838200" cy="12192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800" dirty="0"/>
              <a:t>v</a:t>
            </a:r>
          </a:p>
        </p:txBody>
      </p:sp>
      <p:sp>
        <p:nvSpPr>
          <p:cNvPr id="9" name="Rectangle 12"/>
          <p:cNvSpPr txBox="1">
            <a:spLocks/>
          </p:cNvSpPr>
          <p:nvPr/>
        </p:nvSpPr>
        <p:spPr>
          <a:xfrm>
            <a:off x="4572000" y="6324600"/>
            <a:ext cx="3048000" cy="304800"/>
          </a:xfrm>
          <a:prstGeom prst="rect">
            <a:avLst/>
          </a:prstGeom>
        </p:spPr>
        <p:txBody>
          <a:bodyPr vert="horz" anchor="ctr"/>
          <a:lstStyle>
            <a:lvl1pPr algn="ctr">
              <a:defRPr sz="800" dirty="0">
                <a:solidFill>
                  <a:schemeClr val="bg1">
                    <a:lumMod val="50000"/>
                  </a:schemeClr>
                </a:solidFill>
              </a:defRPr>
            </a:lvl1pPr>
            <a:extLst/>
          </a:lstStyle>
          <a:p>
            <a:pPr algn="ctr" fontAlgn="auto">
              <a:spcBef>
                <a:spcPts val="0"/>
              </a:spcBef>
              <a:spcAft>
                <a:spcPts val="0"/>
              </a:spcAft>
              <a:defRPr/>
            </a:pPr>
            <a:r>
              <a:rPr lang="en-US" sz="1050" b="1" dirty="0" err="1">
                <a:solidFill>
                  <a:srgbClr val="BACD32"/>
                </a:solidFill>
              </a:rPr>
              <a:t>sma</a:t>
            </a:r>
            <a:r>
              <a:rPr lang="en-US" sz="1050" b="1" dirty="0" err="1">
                <a:solidFill>
                  <a:srgbClr val="F5F9D9"/>
                </a:solidFill>
              </a:rPr>
              <a:t>.nasa.gov</a:t>
            </a:r>
            <a:endParaRPr lang="en-US" sz="700" b="1" dirty="0">
              <a:solidFill>
                <a:srgbClr val="F5F9D9"/>
              </a:solidFill>
            </a:endParaRPr>
          </a:p>
        </p:txBody>
      </p:sp>
      <p:pic>
        <p:nvPicPr>
          <p:cNvPr id="11" name="Picture 10" descr="OSMALogo.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652001" y="6324600"/>
            <a:ext cx="1720817" cy="382404"/>
          </a:xfrm>
          <a:prstGeom prst="rect">
            <a:avLst/>
          </a:prstGeom>
        </p:spPr>
      </p:pic>
    </p:spTree>
    <p:extLst>
      <p:ext uri="{BB962C8B-B14F-4D97-AF65-F5344CB8AC3E}">
        <p14:creationId xmlns:p14="http://schemas.microsoft.com/office/powerpoint/2010/main" val="405494351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72" r:id="rId12"/>
    <p:sldLayoutId id="2147483685" r:id="rId13"/>
  </p:sldLayoutIdLst>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ntrs.nasa.gov/api/citations/20200000049/downloads/20200000049.pdf"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85AB32F-5B81-61DA-166B-62B249EF1B0A}"/>
              </a:ext>
            </a:extLst>
          </p:cNvPr>
          <p:cNvSpPr>
            <a:spLocks noGrp="1"/>
          </p:cNvSpPr>
          <p:nvPr>
            <p:ph type="ctrTitle"/>
          </p:nvPr>
        </p:nvSpPr>
        <p:spPr/>
        <p:txBody>
          <a:bodyPr/>
          <a:lstStyle/>
          <a:p>
            <a:r>
              <a:rPr lang="en-US" dirty="0"/>
              <a:t>The NASA Meteoroid Environment Office</a:t>
            </a:r>
          </a:p>
        </p:txBody>
      </p:sp>
      <p:sp>
        <p:nvSpPr>
          <p:cNvPr id="9" name="Subtitle 8">
            <a:extLst>
              <a:ext uri="{FF2B5EF4-FFF2-40B4-BE49-F238E27FC236}">
                <a16:creationId xmlns:a16="http://schemas.microsoft.com/office/drawing/2014/main" id="{18BEF69C-2E49-4620-D22D-41A6E8AC4408}"/>
              </a:ext>
            </a:extLst>
          </p:cNvPr>
          <p:cNvSpPr>
            <a:spLocks noGrp="1"/>
          </p:cNvSpPr>
          <p:nvPr>
            <p:ph type="subTitle" idx="1"/>
          </p:nvPr>
        </p:nvSpPr>
        <p:spPr/>
        <p:txBody>
          <a:bodyPr/>
          <a:lstStyle/>
          <a:p>
            <a:endParaRPr lang="en-US" dirty="0"/>
          </a:p>
        </p:txBody>
      </p:sp>
      <p:sp>
        <p:nvSpPr>
          <p:cNvPr id="10" name="TextBox 9">
            <a:extLst>
              <a:ext uri="{FF2B5EF4-FFF2-40B4-BE49-F238E27FC236}">
                <a16:creationId xmlns:a16="http://schemas.microsoft.com/office/drawing/2014/main" id="{71D5491E-3D57-D803-2166-5E47D219A070}"/>
              </a:ext>
            </a:extLst>
          </p:cNvPr>
          <p:cNvSpPr txBox="1"/>
          <p:nvPr/>
        </p:nvSpPr>
        <p:spPr>
          <a:xfrm>
            <a:off x="2235060" y="3061138"/>
            <a:ext cx="7459093" cy="1569660"/>
          </a:xfrm>
          <a:prstGeom prst="rect">
            <a:avLst/>
          </a:prstGeom>
          <a:noFill/>
        </p:spPr>
        <p:txBody>
          <a:bodyPr wrap="none" rtlCol="0">
            <a:spAutoFit/>
          </a:bodyPr>
          <a:lstStyle/>
          <a:p>
            <a:pPr algn="ctr"/>
            <a:r>
              <a:rPr lang="en-US" sz="4000" dirty="0"/>
              <a:t>Meteoroid spacecraft anomalies</a:t>
            </a:r>
          </a:p>
          <a:p>
            <a:pPr algn="ctr"/>
            <a:endParaRPr lang="en-US" sz="2800" dirty="0"/>
          </a:p>
          <a:p>
            <a:pPr algn="ctr"/>
            <a:r>
              <a:rPr lang="en-US" sz="2800" dirty="0"/>
              <a:t>Bill Cooke, Lead</a:t>
            </a:r>
          </a:p>
        </p:txBody>
      </p:sp>
    </p:spTree>
    <p:extLst>
      <p:ext uri="{BB962C8B-B14F-4D97-AF65-F5344CB8AC3E}">
        <p14:creationId xmlns:p14="http://schemas.microsoft.com/office/powerpoint/2010/main" val="3556339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1436B35-E501-554A-8B94-03230EC44F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1058" y="1113240"/>
            <a:ext cx="9954765" cy="2315760"/>
          </a:xfrm>
        </p:spPr>
      </p:pic>
      <p:sp>
        <p:nvSpPr>
          <p:cNvPr id="8" name="Rectangle 7">
            <a:extLst>
              <a:ext uri="{FF2B5EF4-FFF2-40B4-BE49-F238E27FC236}">
                <a16:creationId xmlns:a16="http://schemas.microsoft.com/office/drawing/2014/main" id="{7E03A0A1-0DB4-2646-A70A-16B3DD9E0759}"/>
              </a:ext>
            </a:extLst>
          </p:cNvPr>
          <p:cNvSpPr/>
          <p:nvPr/>
        </p:nvSpPr>
        <p:spPr>
          <a:xfrm>
            <a:off x="1041058" y="3766236"/>
            <a:ext cx="6999471" cy="584775"/>
          </a:xfrm>
          <a:prstGeom prst="rect">
            <a:avLst/>
          </a:prstGeom>
        </p:spPr>
        <p:txBody>
          <a:bodyPr wrap="square">
            <a:spAutoFit/>
          </a:bodyPr>
          <a:lstStyle/>
          <a:p>
            <a:r>
              <a:rPr lang="en-US" sz="1600" dirty="0"/>
              <a:t>From the NASA Meteoroid Handbook (</a:t>
            </a:r>
            <a:r>
              <a:rPr lang="en-US" sz="1600" dirty="0">
                <a:hlinkClick r:id="rId3"/>
              </a:rPr>
              <a:t>https://</a:t>
            </a:r>
            <a:r>
              <a:rPr lang="en-US" sz="1600" dirty="0" err="1">
                <a:hlinkClick r:id="rId3"/>
              </a:rPr>
              <a:t>ntrs.nasa.gov</a:t>
            </a:r>
            <a:r>
              <a:rPr lang="en-US" sz="1600" dirty="0">
                <a:hlinkClick r:id="rId3"/>
              </a:rPr>
              <a:t>/</a:t>
            </a:r>
            <a:r>
              <a:rPr lang="en-US" sz="1600" dirty="0" err="1">
                <a:hlinkClick r:id="rId3"/>
              </a:rPr>
              <a:t>api</a:t>
            </a:r>
            <a:r>
              <a:rPr lang="en-US" sz="1600" dirty="0">
                <a:hlinkClick r:id="rId3"/>
              </a:rPr>
              <a:t>/citations/20200000049/downloads/20200000049.pdf</a:t>
            </a:r>
            <a:r>
              <a:rPr lang="en-US" sz="1600" dirty="0"/>
              <a:t>)</a:t>
            </a:r>
          </a:p>
        </p:txBody>
      </p:sp>
      <p:sp>
        <p:nvSpPr>
          <p:cNvPr id="9" name="TextBox 8">
            <a:extLst>
              <a:ext uri="{FF2B5EF4-FFF2-40B4-BE49-F238E27FC236}">
                <a16:creationId xmlns:a16="http://schemas.microsoft.com/office/drawing/2014/main" id="{90562CCD-D24D-7942-8D9E-9587314C47EA}"/>
              </a:ext>
            </a:extLst>
          </p:cNvPr>
          <p:cNvSpPr txBox="1"/>
          <p:nvPr/>
        </p:nvSpPr>
        <p:spPr>
          <a:xfrm>
            <a:off x="1041058" y="4688247"/>
            <a:ext cx="6376019" cy="830997"/>
          </a:xfrm>
          <a:prstGeom prst="rect">
            <a:avLst/>
          </a:prstGeom>
          <a:noFill/>
        </p:spPr>
        <p:txBody>
          <a:bodyPr wrap="square" rtlCol="0">
            <a:spAutoFit/>
          </a:bodyPr>
          <a:lstStyle/>
          <a:p>
            <a:r>
              <a:rPr lang="en-US" sz="2400" dirty="0">
                <a:latin typeface="+mj-lt"/>
              </a:rPr>
              <a:t>Space debris poses the greatest hazard to humans or vehicles once they are in space!</a:t>
            </a:r>
          </a:p>
        </p:txBody>
      </p:sp>
      <p:sp>
        <p:nvSpPr>
          <p:cNvPr id="2" name="TextBox 1">
            <a:extLst>
              <a:ext uri="{FF2B5EF4-FFF2-40B4-BE49-F238E27FC236}">
                <a16:creationId xmlns:a16="http://schemas.microsoft.com/office/drawing/2014/main" id="{7B3E0CB8-17AB-A24F-BD0B-5E6B82244A92}"/>
              </a:ext>
            </a:extLst>
          </p:cNvPr>
          <p:cNvSpPr txBox="1"/>
          <p:nvPr/>
        </p:nvSpPr>
        <p:spPr>
          <a:xfrm>
            <a:off x="227979" y="135766"/>
            <a:ext cx="3154646" cy="584775"/>
          </a:xfrm>
          <a:prstGeom prst="rect">
            <a:avLst/>
          </a:prstGeom>
          <a:noFill/>
        </p:spPr>
        <p:txBody>
          <a:bodyPr wrap="none" rtlCol="0">
            <a:spAutoFit/>
          </a:bodyPr>
          <a:lstStyle/>
          <a:p>
            <a:r>
              <a:rPr lang="en-US" sz="3200" dirty="0">
                <a:latin typeface="+mj-lt"/>
              </a:rPr>
              <a:t>Damage potential</a:t>
            </a:r>
          </a:p>
        </p:txBody>
      </p:sp>
      <p:pic>
        <p:nvPicPr>
          <p:cNvPr id="4" name="Picture 3" descr="A picture containing text, indoor, glass&#10;&#10;Description automatically generated">
            <a:extLst>
              <a:ext uri="{FF2B5EF4-FFF2-40B4-BE49-F238E27FC236}">
                <a16:creationId xmlns:a16="http://schemas.microsoft.com/office/drawing/2014/main" id="{E2199A70-0158-5240-8CED-E596915488EB}"/>
              </a:ext>
            </a:extLst>
          </p:cNvPr>
          <p:cNvPicPr>
            <a:picLocks noChangeAspect="1"/>
          </p:cNvPicPr>
          <p:nvPr/>
        </p:nvPicPr>
        <p:blipFill>
          <a:blip r:embed="rId4">
            <a:clrChange>
              <a:clrFrom>
                <a:srgbClr val="F9F9E8"/>
              </a:clrFrom>
              <a:clrTo>
                <a:srgbClr val="F9F9E8">
                  <a:alpha val="0"/>
                </a:srgbClr>
              </a:clrTo>
            </a:clrChange>
          </a:blip>
          <a:stretch>
            <a:fillRect/>
          </a:stretch>
        </p:blipFill>
        <p:spPr>
          <a:xfrm>
            <a:off x="8915400" y="3429000"/>
            <a:ext cx="2080423" cy="2569007"/>
          </a:xfrm>
          <a:prstGeom prst="rect">
            <a:avLst/>
          </a:prstGeom>
        </p:spPr>
      </p:pic>
    </p:spTree>
    <p:extLst>
      <p:ext uri="{BB962C8B-B14F-4D97-AF65-F5344CB8AC3E}">
        <p14:creationId xmlns:p14="http://schemas.microsoft.com/office/powerpoint/2010/main" val="2205441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9D8DB-7667-AB26-B494-D7DB1FB71BA8}"/>
              </a:ext>
            </a:extLst>
          </p:cNvPr>
          <p:cNvSpPr>
            <a:spLocks noGrp="1"/>
          </p:cNvSpPr>
          <p:nvPr>
            <p:ph type="title"/>
          </p:nvPr>
        </p:nvSpPr>
        <p:spPr/>
        <p:txBody>
          <a:bodyPr/>
          <a:lstStyle/>
          <a:p>
            <a:r>
              <a:rPr lang="en-US" dirty="0"/>
              <a:t>Forecast damage thresholds</a:t>
            </a:r>
          </a:p>
        </p:txBody>
      </p:sp>
      <p:pic>
        <p:nvPicPr>
          <p:cNvPr id="5" name="Picture 4" descr="A graph of energy and energy&#10;&#10;Description automatically generated with medium confidence">
            <a:extLst>
              <a:ext uri="{FF2B5EF4-FFF2-40B4-BE49-F238E27FC236}">
                <a16:creationId xmlns:a16="http://schemas.microsoft.com/office/drawing/2014/main" id="{02CB17A5-FE52-3F71-52CF-A3369B52C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914398"/>
            <a:ext cx="8332015" cy="5181601"/>
          </a:xfrm>
          <a:prstGeom prst="rect">
            <a:avLst/>
          </a:prstGeom>
        </p:spPr>
      </p:pic>
      <p:sp>
        <p:nvSpPr>
          <p:cNvPr id="6" name="TextBox 5">
            <a:extLst>
              <a:ext uri="{FF2B5EF4-FFF2-40B4-BE49-F238E27FC236}">
                <a16:creationId xmlns:a16="http://schemas.microsoft.com/office/drawing/2014/main" id="{2AB289C5-C37C-77C5-FE02-2B2204CF13D0}"/>
              </a:ext>
            </a:extLst>
          </p:cNvPr>
          <p:cNvSpPr txBox="1"/>
          <p:nvPr/>
        </p:nvSpPr>
        <p:spPr>
          <a:xfrm>
            <a:off x="990600" y="914398"/>
            <a:ext cx="1667444" cy="246221"/>
          </a:xfrm>
          <a:prstGeom prst="rect">
            <a:avLst/>
          </a:prstGeom>
          <a:noFill/>
        </p:spPr>
        <p:txBody>
          <a:bodyPr wrap="none" rtlCol="0">
            <a:spAutoFit/>
          </a:bodyPr>
          <a:lstStyle/>
          <a:p>
            <a:r>
              <a:rPr lang="en-US" sz="1000" dirty="0"/>
              <a:t>NASA MEO/A. Moorhead</a:t>
            </a:r>
          </a:p>
        </p:txBody>
      </p:sp>
      <p:sp>
        <p:nvSpPr>
          <p:cNvPr id="7" name="TextBox 6">
            <a:extLst>
              <a:ext uri="{FF2B5EF4-FFF2-40B4-BE49-F238E27FC236}">
                <a16:creationId xmlns:a16="http://schemas.microsoft.com/office/drawing/2014/main" id="{FA319852-BBD1-C190-238C-F83523C546A9}"/>
              </a:ext>
            </a:extLst>
          </p:cNvPr>
          <p:cNvSpPr txBox="1"/>
          <p:nvPr/>
        </p:nvSpPr>
        <p:spPr>
          <a:xfrm>
            <a:off x="9296400" y="2559951"/>
            <a:ext cx="2488386" cy="954107"/>
          </a:xfrm>
          <a:prstGeom prst="rect">
            <a:avLst/>
          </a:prstGeom>
          <a:noFill/>
        </p:spPr>
        <p:txBody>
          <a:bodyPr wrap="square" rtlCol="0">
            <a:spAutoFit/>
          </a:bodyPr>
          <a:lstStyle/>
          <a:p>
            <a:r>
              <a:rPr lang="en-US" sz="2800" dirty="0"/>
              <a:t>Why these 4 energy levels?</a:t>
            </a:r>
          </a:p>
        </p:txBody>
      </p:sp>
      <p:cxnSp>
        <p:nvCxnSpPr>
          <p:cNvPr id="9" name="Straight Arrow Connector 8">
            <a:extLst>
              <a:ext uri="{FF2B5EF4-FFF2-40B4-BE49-F238E27FC236}">
                <a16:creationId xmlns:a16="http://schemas.microsoft.com/office/drawing/2014/main" id="{42DBFF6D-5978-77C8-CFBE-1788FF2412E2}"/>
              </a:ext>
            </a:extLst>
          </p:cNvPr>
          <p:cNvCxnSpPr>
            <a:cxnSpLocks/>
            <a:stCxn id="7" idx="1"/>
          </p:cNvCxnSpPr>
          <p:nvPr/>
        </p:nvCxnSpPr>
        <p:spPr>
          <a:xfrm flipH="1">
            <a:off x="5867400" y="3037005"/>
            <a:ext cx="3429000" cy="1915995"/>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23496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5B17B-437F-6EEB-419E-472BB5BA077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C1EDA6-98BA-C471-A3B6-6CCBBE42194C}"/>
              </a:ext>
            </a:extLst>
          </p:cNvPr>
          <p:cNvSpPr>
            <a:spLocks noGrp="1"/>
          </p:cNvSpPr>
          <p:nvPr>
            <p:ph idx="1"/>
          </p:nvPr>
        </p:nvSpPr>
        <p:spPr>
          <a:xfrm>
            <a:off x="406400" y="990601"/>
            <a:ext cx="10668000" cy="685800"/>
          </a:xfrm>
        </p:spPr>
        <p:txBody>
          <a:bodyPr/>
          <a:lstStyle/>
          <a:p>
            <a:r>
              <a:rPr lang="en-US" dirty="0"/>
              <a:t>Relics from Shuttle/early ISS years…</a:t>
            </a:r>
          </a:p>
        </p:txBody>
      </p:sp>
      <p:graphicFrame>
        <p:nvGraphicFramePr>
          <p:cNvPr id="4" name="Table 3">
            <a:extLst>
              <a:ext uri="{FF2B5EF4-FFF2-40B4-BE49-F238E27FC236}">
                <a16:creationId xmlns:a16="http://schemas.microsoft.com/office/drawing/2014/main" id="{3197FEDC-16ED-6B7B-F23F-4A81F81ACCBE}"/>
              </a:ext>
            </a:extLst>
          </p:cNvPr>
          <p:cNvGraphicFramePr>
            <a:graphicFrameLocks noGrp="1"/>
          </p:cNvGraphicFramePr>
          <p:nvPr>
            <p:extLst>
              <p:ext uri="{D42A27DB-BD31-4B8C-83A1-F6EECF244321}">
                <p14:modId xmlns:p14="http://schemas.microsoft.com/office/powerpoint/2010/main" val="4083669930"/>
              </p:ext>
            </p:extLst>
          </p:nvPr>
        </p:nvGraphicFramePr>
        <p:xfrm>
          <a:off x="990600" y="1752600"/>
          <a:ext cx="10210800" cy="2651760"/>
        </p:xfrm>
        <a:graphic>
          <a:graphicData uri="http://schemas.openxmlformats.org/drawingml/2006/table">
            <a:tbl>
              <a:tblPr firstRow="1" bandRow="1">
                <a:tableStyleId>{5C22544A-7EE6-4342-B048-85BDC9FD1C3A}</a:tableStyleId>
              </a:tblPr>
              <a:tblGrid>
                <a:gridCol w="2754412">
                  <a:extLst>
                    <a:ext uri="{9D8B030D-6E8A-4147-A177-3AD203B41FA5}">
                      <a16:colId xmlns:a16="http://schemas.microsoft.com/office/drawing/2014/main" val="3109821610"/>
                    </a:ext>
                  </a:extLst>
                </a:gridCol>
                <a:gridCol w="7456388">
                  <a:extLst>
                    <a:ext uri="{9D8B030D-6E8A-4147-A177-3AD203B41FA5}">
                      <a16:colId xmlns:a16="http://schemas.microsoft.com/office/drawing/2014/main" val="1016213097"/>
                    </a:ext>
                  </a:extLst>
                </a:gridCol>
              </a:tblGrid>
              <a:tr h="370840">
                <a:tc>
                  <a:txBody>
                    <a:bodyPr/>
                    <a:lstStyle/>
                    <a:p>
                      <a:r>
                        <a:rPr lang="en-US" sz="2400" dirty="0"/>
                        <a:t>Energy (Joules)</a:t>
                      </a:r>
                    </a:p>
                  </a:txBody>
                  <a:tcPr/>
                </a:tc>
                <a:tc>
                  <a:txBody>
                    <a:bodyPr/>
                    <a:lstStyle/>
                    <a:p>
                      <a:pPr algn="ctr"/>
                      <a:r>
                        <a:rPr lang="en-US" sz="2400" dirty="0"/>
                        <a:t>Damage</a:t>
                      </a:r>
                    </a:p>
                  </a:txBody>
                  <a:tcPr/>
                </a:tc>
                <a:extLst>
                  <a:ext uri="{0D108BD9-81ED-4DB2-BD59-A6C34878D82A}">
                    <a16:rowId xmlns:a16="http://schemas.microsoft.com/office/drawing/2014/main" val="588706428"/>
                  </a:ext>
                </a:extLst>
              </a:tr>
              <a:tr h="370840">
                <a:tc>
                  <a:txBody>
                    <a:bodyPr/>
                    <a:lstStyle/>
                    <a:p>
                      <a:pPr algn="ctr"/>
                      <a:r>
                        <a:rPr lang="en-US" sz="2400" dirty="0"/>
                        <a:t>6.7</a:t>
                      </a:r>
                    </a:p>
                  </a:txBody>
                  <a:tcPr/>
                </a:tc>
                <a:tc>
                  <a:txBody>
                    <a:bodyPr/>
                    <a:lstStyle/>
                    <a:p>
                      <a:r>
                        <a:rPr lang="en-US" sz="2400" dirty="0"/>
                        <a:t>EVA suit penetration</a:t>
                      </a:r>
                    </a:p>
                  </a:txBody>
                  <a:tcPr/>
                </a:tc>
                <a:extLst>
                  <a:ext uri="{0D108BD9-81ED-4DB2-BD59-A6C34878D82A}">
                    <a16:rowId xmlns:a16="http://schemas.microsoft.com/office/drawing/2014/main" val="3309478151"/>
                  </a:ext>
                </a:extLst>
              </a:tr>
              <a:tr h="370840">
                <a:tc>
                  <a:txBody>
                    <a:bodyPr/>
                    <a:lstStyle/>
                    <a:p>
                      <a:pPr algn="ctr"/>
                      <a:r>
                        <a:rPr lang="en-US" sz="2400" dirty="0"/>
                        <a:t>105</a:t>
                      </a:r>
                    </a:p>
                  </a:txBody>
                  <a:tcPr anchor="ctr"/>
                </a:tc>
                <a:tc>
                  <a:txBody>
                    <a:bodyPr/>
                    <a:lstStyle/>
                    <a:p>
                      <a:r>
                        <a:rPr lang="en-US" sz="2400" dirty="0"/>
                        <a:t>Shuttle payload bay radiator penetration; Critical thermal tile damage</a:t>
                      </a:r>
                    </a:p>
                  </a:txBody>
                  <a:tcPr/>
                </a:tc>
                <a:extLst>
                  <a:ext uri="{0D108BD9-81ED-4DB2-BD59-A6C34878D82A}">
                    <a16:rowId xmlns:a16="http://schemas.microsoft.com/office/drawing/2014/main" val="3616226817"/>
                  </a:ext>
                </a:extLst>
              </a:tr>
              <a:tr h="370840">
                <a:tc>
                  <a:txBody>
                    <a:bodyPr/>
                    <a:lstStyle/>
                    <a:p>
                      <a:pPr algn="ctr"/>
                      <a:r>
                        <a:rPr lang="en-US" sz="2400" dirty="0"/>
                        <a:t>2830</a:t>
                      </a:r>
                    </a:p>
                  </a:txBody>
                  <a:tcPr/>
                </a:tc>
                <a:tc>
                  <a:txBody>
                    <a:bodyPr/>
                    <a:lstStyle/>
                    <a:p>
                      <a:r>
                        <a:rPr lang="en-US" sz="2400" dirty="0"/>
                        <a:t>Shuttle pressure wall penetration</a:t>
                      </a:r>
                    </a:p>
                  </a:txBody>
                  <a:tcPr/>
                </a:tc>
                <a:extLst>
                  <a:ext uri="{0D108BD9-81ED-4DB2-BD59-A6C34878D82A}">
                    <a16:rowId xmlns:a16="http://schemas.microsoft.com/office/drawing/2014/main" val="709694868"/>
                  </a:ext>
                </a:extLst>
              </a:tr>
              <a:tr h="370840">
                <a:tc>
                  <a:txBody>
                    <a:bodyPr/>
                    <a:lstStyle/>
                    <a:p>
                      <a:pPr algn="ctr"/>
                      <a:r>
                        <a:rPr lang="en-US" sz="2400" dirty="0"/>
                        <a:t>105,000</a:t>
                      </a:r>
                    </a:p>
                  </a:txBody>
                  <a:tcPr/>
                </a:tc>
                <a:tc>
                  <a:txBody>
                    <a:bodyPr/>
                    <a:lstStyle/>
                    <a:p>
                      <a:r>
                        <a:rPr lang="en-US" sz="2400" dirty="0"/>
                        <a:t>ISS shield penetration</a:t>
                      </a:r>
                    </a:p>
                  </a:txBody>
                  <a:tcPr/>
                </a:tc>
                <a:extLst>
                  <a:ext uri="{0D108BD9-81ED-4DB2-BD59-A6C34878D82A}">
                    <a16:rowId xmlns:a16="http://schemas.microsoft.com/office/drawing/2014/main" val="1607936902"/>
                  </a:ext>
                </a:extLst>
              </a:tr>
            </a:tbl>
          </a:graphicData>
        </a:graphic>
      </p:graphicFrame>
      <p:sp>
        <p:nvSpPr>
          <p:cNvPr id="5" name="Content Placeholder 2">
            <a:extLst>
              <a:ext uri="{FF2B5EF4-FFF2-40B4-BE49-F238E27FC236}">
                <a16:creationId xmlns:a16="http://schemas.microsoft.com/office/drawing/2014/main" id="{CC638668-D0C0-BFDF-F434-ED228158B73C}"/>
              </a:ext>
            </a:extLst>
          </p:cNvPr>
          <p:cNvSpPr txBox="1">
            <a:spLocks/>
          </p:cNvSpPr>
          <p:nvPr/>
        </p:nvSpPr>
        <p:spPr>
          <a:xfrm>
            <a:off x="457200" y="4648200"/>
            <a:ext cx="10668000" cy="1066800"/>
          </a:xfrm>
          <a:prstGeom prst="rect">
            <a:avLst/>
          </a:prstGeom>
        </p:spPr>
        <p:txBody>
          <a:bodyPr>
            <a:normAutofit/>
          </a:bodyPr>
          <a:lstStyle>
            <a:lvl1pPr marL="342900" indent="-342900" algn="l" defTabSz="914400" rtl="0" eaLnBrk="1" latinLnBrk="0" hangingPunct="1">
              <a:lnSpc>
                <a:spcPct val="130000"/>
              </a:lnSpc>
              <a:spcBef>
                <a:spcPts val="432"/>
              </a:spcBef>
              <a:buClr>
                <a:srgbClr val="152335"/>
              </a:buClr>
              <a:buFont typeface="Wingdings" pitchFamily="2" charset="2"/>
              <a:buChar char="§"/>
              <a:defRPr sz="2400" kern="1200">
                <a:solidFill>
                  <a:srgbClr val="152335"/>
                </a:solidFill>
                <a:latin typeface="+mn-lt"/>
                <a:ea typeface="+mn-ea"/>
                <a:cs typeface="+mn-cs"/>
              </a:defRPr>
            </a:lvl1pPr>
            <a:lvl2pPr marL="742950" marR="0" indent="-285750" algn="l" defTabSz="914400" rtl="0" eaLnBrk="1" fontAlgn="base" latinLnBrk="0" hangingPunct="1">
              <a:lnSpc>
                <a:spcPct val="130000"/>
              </a:lnSpc>
              <a:spcBef>
                <a:spcPts val="432"/>
              </a:spcBef>
              <a:spcAft>
                <a:spcPct val="0"/>
              </a:spcAft>
              <a:buClr>
                <a:srgbClr val="152335"/>
              </a:buClr>
              <a:buSzTx/>
              <a:buFont typeface="Arial" pitchFamily="34" charset="0"/>
              <a:buChar char="–"/>
              <a:tabLst/>
              <a:defRPr sz="2000" kern="1200">
                <a:solidFill>
                  <a:srgbClr val="152335"/>
                </a:solidFill>
                <a:latin typeface="+mn-lt"/>
                <a:ea typeface="+mn-ea"/>
                <a:cs typeface="+mn-cs"/>
              </a:defRPr>
            </a:lvl2pPr>
            <a:lvl3pPr marL="1143000" indent="-228600" algn="l" defTabSz="914400" rtl="0" eaLnBrk="1" latinLnBrk="0" hangingPunct="1">
              <a:lnSpc>
                <a:spcPct val="130000"/>
              </a:lnSpc>
              <a:spcBef>
                <a:spcPts val="432"/>
              </a:spcBef>
              <a:buClr>
                <a:srgbClr val="152335"/>
              </a:buClr>
              <a:buFont typeface="Arial" pitchFamily="34" charset="0"/>
              <a:buChar char="•"/>
              <a:defRPr sz="1800" kern="1200">
                <a:solidFill>
                  <a:srgbClr val="152335"/>
                </a:solidFill>
                <a:latin typeface="+mn-lt"/>
                <a:ea typeface="+mn-ea"/>
                <a:cs typeface="+mn-cs"/>
              </a:defRPr>
            </a:lvl3pPr>
            <a:lvl4pPr marL="1600200" indent="-228600" algn="l" defTabSz="914400" rtl="0" eaLnBrk="1" latinLnBrk="0" hangingPunct="1">
              <a:lnSpc>
                <a:spcPct val="130000"/>
              </a:lnSpc>
              <a:spcBef>
                <a:spcPts val="432"/>
              </a:spcBef>
              <a:buClr>
                <a:srgbClr val="152335"/>
              </a:buClr>
              <a:buFont typeface="Courier New" pitchFamily="49" charset="0"/>
              <a:buChar char="o"/>
              <a:defRPr sz="1600" kern="1200">
                <a:solidFill>
                  <a:srgbClr val="152335"/>
                </a:solidFill>
                <a:latin typeface="+mn-lt"/>
                <a:ea typeface="+mn-ea"/>
                <a:cs typeface="+mn-cs"/>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sz="2000" kern="1200">
                <a:solidFill>
                  <a:srgbClr val="55778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Optical surfaces/CCDs, etc. can be damaged by particles with lower energies, e.g. JWST primary mirror (~1 joules).</a:t>
            </a:r>
          </a:p>
        </p:txBody>
      </p:sp>
    </p:spTree>
    <p:extLst>
      <p:ext uri="{BB962C8B-B14F-4D97-AF65-F5344CB8AC3E}">
        <p14:creationId xmlns:p14="http://schemas.microsoft.com/office/powerpoint/2010/main" val="265963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9BBDC-2E4C-C91C-E5F6-A3387342F2A4}"/>
              </a:ext>
            </a:extLst>
          </p:cNvPr>
          <p:cNvSpPr>
            <a:spLocks noGrp="1"/>
          </p:cNvSpPr>
          <p:nvPr>
            <p:ph type="title"/>
          </p:nvPr>
        </p:nvSpPr>
        <p:spPr/>
        <p:txBody>
          <a:bodyPr/>
          <a:lstStyle/>
          <a:p>
            <a:r>
              <a:rPr lang="en-US" dirty="0"/>
              <a:t>A note about damage equations</a:t>
            </a:r>
          </a:p>
        </p:txBody>
      </p:sp>
      <p:sp>
        <p:nvSpPr>
          <p:cNvPr id="3" name="Content Placeholder 2">
            <a:extLst>
              <a:ext uri="{FF2B5EF4-FFF2-40B4-BE49-F238E27FC236}">
                <a16:creationId xmlns:a16="http://schemas.microsoft.com/office/drawing/2014/main" id="{F25EDE9F-7F96-72E8-430E-B6288394ACDB}"/>
              </a:ext>
            </a:extLst>
          </p:cNvPr>
          <p:cNvSpPr>
            <a:spLocks noGrp="1"/>
          </p:cNvSpPr>
          <p:nvPr>
            <p:ph idx="1"/>
          </p:nvPr>
        </p:nvSpPr>
        <p:spPr/>
        <p:txBody>
          <a:bodyPr>
            <a:normAutofit/>
          </a:bodyPr>
          <a:lstStyle/>
          <a:p>
            <a:r>
              <a:rPr lang="en-US" dirty="0"/>
              <a:t>Practically all hypervelocity damage equations used in spacecraft risk assessments were determined using orbital debris characteristics (Al projectiles on Al targets, speeds &lt; 10 km s</a:t>
            </a:r>
            <a:r>
              <a:rPr lang="en-US" baseline="30000" dirty="0"/>
              <a:t>-1</a:t>
            </a:r>
            <a:r>
              <a:rPr lang="en-US" dirty="0"/>
              <a:t>).</a:t>
            </a:r>
          </a:p>
          <a:p>
            <a:r>
              <a:rPr lang="en-US" dirty="0"/>
              <a:t>Questions:</a:t>
            </a:r>
          </a:p>
          <a:p>
            <a:pPr lvl="1"/>
            <a:r>
              <a:rPr lang="en-US" dirty="0">
                <a:effectLst/>
                <a:latin typeface="Helvetica" pitchFamily="2" charset="0"/>
              </a:rPr>
              <a:t>How valid are the currently used damage equations in assessing meteoroid risk?</a:t>
            </a:r>
          </a:p>
          <a:p>
            <a:pPr lvl="2"/>
            <a:r>
              <a:rPr lang="en-US" dirty="0">
                <a:effectLst/>
                <a:latin typeface="Helvetica" pitchFamily="2" charset="0"/>
              </a:rPr>
              <a:t>Are some better than others?</a:t>
            </a:r>
          </a:p>
          <a:p>
            <a:pPr lvl="1"/>
            <a:r>
              <a:rPr lang="en-US" dirty="0">
                <a:effectLst/>
                <a:latin typeface="Helvetica" pitchFamily="2" charset="0"/>
              </a:rPr>
              <a:t>Do new damage equations need to be developed?</a:t>
            </a:r>
          </a:p>
          <a:p>
            <a:pPr lvl="1"/>
            <a:r>
              <a:rPr lang="en-US" dirty="0">
                <a:effectLst/>
                <a:latin typeface="Helvetica" pitchFamily="2" charset="0"/>
              </a:rPr>
              <a:t>Should hydrocodes be used in the development of damage equations for meteoroid risk assessments, given that the particles have speeds well outside hypervelocity gun capability?</a:t>
            </a:r>
          </a:p>
          <a:p>
            <a:endParaRPr lang="en-US" dirty="0"/>
          </a:p>
        </p:txBody>
      </p:sp>
    </p:spTree>
    <p:extLst>
      <p:ext uri="{BB962C8B-B14F-4D97-AF65-F5344CB8AC3E}">
        <p14:creationId xmlns:p14="http://schemas.microsoft.com/office/powerpoint/2010/main" val="537119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CC38F-8EC2-275E-B1B5-93719EA61690}"/>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47D261F6-2808-1FD1-096F-409558EEFC87}"/>
              </a:ext>
            </a:extLst>
          </p:cNvPr>
          <p:cNvPicPr>
            <a:picLocks noChangeAspect="1"/>
          </p:cNvPicPr>
          <p:nvPr/>
        </p:nvPicPr>
        <p:blipFill>
          <a:blip r:embed="rId2"/>
          <a:stretch>
            <a:fillRect/>
          </a:stretch>
        </p:blipFill>
        <p:spPr>
          <a:xfrm>
            <a:off x="685800" y="1703158"/>
            <a:ext cx="4647917" cy="3384376"/>
          </a:xfrm>
          <a:prstGeom prst="rect">
            <a:avLst/>
          </a:prstGeom>
        </p:spPr>
      </p:pic>
      <p:pic>
        <p:nvPicPr>
          <p:cNvPr id="5" name="Picture 4">
            <a:extLst>
              <a:ext uri="{FF2B5EF4-FFF2-40B4-BE49-F238E27FC236}">
                <a16:creationId xmlns:a16="http://schemas.microsoft.com/office/drawing/2014/main" id="{551EF0B5-B6C6-EAB0-4E00-9C1BC754C705}"/>
              </a:ext>
            </a:extLst>
          </p:cNvPr>
          <p:cNvPicPr>
            <a:picLocks noChangeAspect="1"/>
          </p:cNvPicPr>
          <p:nvPr/>
        </p:nvPicPr>
        <p:blipFill rotWithShape="1">
          <a:blip r:embed="rId3"/>
          <a:srcRect b="2104"/>
          <a:stretch/>
        </p:blipFill>
        <p:spPr>
          <a:xfrm>
            <a:off x="6476999" y="1712018"/>
            <a:ext cx="4974231" cy="3545782"/>
          </a:xfrm>
          <a:prstGeom prst="rect">
            <a:avLst/>
          </a:prstGeom>
        </p:spPr>
      </p:pic>
      <p:sp>
        <p:nvSpPr>
          <p:cNvPr id="6" name="TextBox 5">
            <a:extLst>
              <a:ext uri="{FF2B5EF4-FFF2-40B4-BE49-F238E27FC236}">
                <a16:creationId xmlns:a16="http://schemas.microsoft.com/office/drawing/2014/main" id="{5ED9511B-D6E0-2B07-9C1E-7FB9EA208BF8}"/>
              </a:ext>
            </a:extLst>
          </p:cNvPr>
          <p:cNvSpPr txBox="1"/>
          <p:nvPr/>
        </p:nvSpPr>
        <p:spPr>
          <a:xfrm>
            <a:off x="3009758" y="1159984"/>
            <a:ext cx="1082348" cy="369332"/>
          </a:xfrm>
          <a:prstGeom prst="rect">
            <a:avLst/>
          </a:prstGeom>
          <a:noFill/>
        </p:spPr>
        <p:txBody>
          <a:bodyPr wrap="none" rtlCol="0">
            <a:spAutoFit/>
          </a:bodyPr>
          <a:lstStyle/>
          <a:p>
            <a:r>
              <a:rPr lang="en-US" dirty="0"/>
              <a:t>Pegasus</a:t>
            </a:r>
          </a:p>
        </p:txBody>
      </p:sp>
      <p:sp>
        <p:nvSpPr>
          <p:cNvPr id="7" name="TextBox 6">
            <a:extLst>
              <a:ext uri="{FF2B5EF4-FFF2-40B4-BE49-F238E27FC236}">
                <a16:creationId xmlns:a16="http://schemas.microsoft.com/office/drawing/2014/main" id="{710C3A28-D5B0-F2EB-944E-5ACA573B2D33}"/>
              </a:ext>
            </a:extLst>
          </p:cNvPr>
          <p:cNvSpPr txBox="1"/>
          <p:nvPr/>
        </p:nvSpPr>
        <p:spPr>
          <a:xfrm>
            <a:off x="9296400" y="1171652"/>
            <a:ext cx="774571" cy="369332"/>
          </a:xfrm>
          <a:prstGeom prst="rect">
            <a:avLst/>
          </a:prstGeom>
          <a:noFill/>
        </p:spPr>
        <p:txBody>
          <a:bodyPr wrap="none" rtlCol="0">
            <a:spAutoFit/>
          </a:bodyPr>
          <a:lstStyle/>
          <a:p>
            <a:r>
              <a:rPr lang="en-US" dirty="0"/>
              <a:t>LDEF</a:t>
            </a:r>
          </a:p>
        </p:txBody>
      </p:sp>
      <p:sp>
        <p:nvSpPr>
          <p:cNvPr id="9" name="TextBox 8">
            <a:extLst>
              <a:ext uri="{FF2B5EF4-FFF2-40B4-BE49-F238E27FC236}">
                <a16:creationId xmlns:a16="http://schemas.microsoft.com/office/drawing/2014/main" id="{4D1DA159-BBA2-3BE2-A4A8-94719858B65E}"/>
              </a:ext>
            </a:extLst>
          </p:cNvPr>
          <p:cNvSpPr txBox="1"/>
          <p:nvPr/>
        </p:nvSpPr>
        <p:spPr>
          <a:xfrm>
            <a:off x="4905744" y="5501682"/>
            <a:ext cx="6097772" cy="369332"/>
          </a:xfrm>
          <a:prstGeom prst="rect">
            <a:avLst/>
          </a:prstGeom>
          <a:noFill/>
        </p:spPr>
        <p:txBody>
          <a:bodyPr wrap="square">
            <a:spAutoFit/>
          </a:bodyPr>
          <a:lstStyle/>
          <a:p>
            <a:r>
              <a:rPr lang="en-US" sz="1800" dirty="0"/>
              <a:t>NASA MEO/A. Moorhead</a:t>
            </a:r>
          </a:p>
        </p:txBody>
      </p:sp>
    </p:spTree>
    <p:extLst>
      <p:ext uri="{BB962C8B-B14F-4D97-AF65-F5344CB8AC3E}">
        <p14:creationId xmlns:p14="http://schemas.microsoft.com/office/powerpoint/2010/main" val="1279276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2">
            <a:extLst>
              <a:ext uri="{FF2B5EF4-FFF2-40B4-BE49-F238E27FC236}">
                <a16:creationId xmlns:a16="http://schemas.microsoft.com/office/drawing/2014/main" id="{3B38BCD8-D3B7-7446-A959-CE63B8818A1E}"/>
              </a:ext>
            </a:extLst>
          </p:cNvPr>
          <p:cNvSpPr>
            <a:spLocks noGrp="1" noChangeArrowheads="1"/>
          </p:cNvSpPr>
          <p:nvPr>
            <p:ph type="title"/>
          </p:nvPr>
        </p:nvSpPr>
        <p:spPr/>
        <p:txBody>
          <a:bodyPr anchor="t"/>
          <a:lstStyle/>
          <a:p>
            <a:pPr eaLnBrk="1" hangingPunct="1"/>
            <a:r>
              <a:rPr lang="en-US" altLang="en-US" sz="3600"/>
              <a:t>Meteoroid/Orbital Debris Comparison</a:t>
            </a:r>
          </a:p>
        </p:txBody>
      </p:sp>
      <p:sp>
        <p:nvSpPr>
          <p:cNvPr id="2" name="Content Placeholder 1">
            <a:extLst>
              <a:ext uri="{FF2B5EF4-FFF2-40B4-BE49-F238E27FC236}">
                <a16:creationId xmlns:a16="http://schemas.microsoft.com/office/drawing/2014/main" id="{5B9C53AE-6E7B-5E4D-A86B-3CF754690FCB}"/>
              </a:ext>
            </a:extLst>
          </p:cNvPr>
          <p:cNvSpPr>
            <a:spLocks noGrp="1"/>
          </p:cNvSpPr>
          <p:nvPr>
            <p:ph idx="1"/>
          </p:nvPr>
        </p:nvSpPr>
        <p:spPr>
          <a:xfrm>
            <a:off x="609600" y="1052513"/>
            <a:ext cx="9429751" cy="5256212"/>
          </a:xfrm>
        </p:spPr>
        <p:txBody>
          <a:bodyPr rtlCol="0">
            <a:normAutofit/>
          </a:bodyPr>
          <a:lstStyle/>
          <a:p>
            <a:pPr>
              <a:defRPr/>
            </a:pPr>
            <a:r>
              <a:rPr lang="en-US" dirty="0">
                <a:solidFill>
                  <a:schemeClr val="tx1"/>
                </a:solidFill>
              </a:rPr>
              <a:t>Meteoroid flux varies by only a factor of a few over all surfaces and earth orbit altitudes; that of orbital debris spans several orders of magnitude..</a:t>
            </a:r>
          </a:p>
          <a:p>
            <a:pPr>
              <a:defRPr/>
            </a:pPr>
            <a:r>
              <a:rPr lang="en-US" dirty="0">
                <a:solidFill>
                  <a:schemeClr val="tx1"/>
                </a:solidFill>
              </a:rPr>
              <a:t>Meteoroids dominate the damaging flux (particles capable of penetrating a 1 mm thick aluminum plate) at altitudes below 250 km and above 4000 km. </a:t>
            </a:r>
          </a:p>
          <a:p>
            <a:pPr>
              <a:defRPr/>
            </a:pPr>
            <a:r>
              <a:rPr lang="en-US" dirty="0">
                <a:solidFill>
                  <a:schemeClr val="tx1"/>
                </a:solidFill>
              </a:rPr>
              <a:t>At ISS altitude, damaging flux of orbital debris roughly equal to that of meteoroids.</a:t>
            </a:r>
          </a:p>
          <a:p>
            <a:pPr>
              <a:defRPr/>
            </a:pPr>
            <a:r>
              <a:rPr lang="en-US" dirty="0">
                <a:solidFill>
                  <a:schemeClr val="tx1"/>
                </a:solidFill>
              </a:rPr>
              <a:t>At 1000 km, the number of debris penetrations is 9x that of meteoroids.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F5FD99-0EFA-8D4E-9523-2570CA128C17}"/>
              </a:ext>
            </a:extLst>
          </p:cNvPr>
          <p:cNvSpPr>
            <a:spLocks noGrp="1"/>
          </p:cNvSpPr>
          <p:nvPr>
            <p:ph type="title"/>
          </p:nvPr>
        </p:nvSpPr>
        <p:spPr>
          <a:xfrm>
            <a:off x="203201" y="168770"/>
            <a:ext cx="11012131" cy="702509"/>
          </a:xfrm>
        </p:spPr>
        <p:txBody>
          <a:bodyPr>
            <a:normAutofit/>
          </a:bodyPr>
          <a:lstStyle/>
          <a:p>
            <a:r>
              <a:rPr lang="en-US" dirty="0"/>
              <a:t>Comparison of flux (particles that can penetrate 1 mm AL plate)</a:t>
            </a:r>
          </a:p>
        </p:txBody>
      </p:sp>
      <p:pic>
        <p:nvPicPr>
          <p:cNvPr id="3" name="Picture 2" descr="Chart, histogram&#10;&#10;Description automatically generated">
            <a:extLst>
              <a:ext uri="{FF2B5EF4-FFF2-40B4-BE49-F238E27FC236}">
                <a16:creationId xmlns:a16="http://schemas.microsoft.com/office/drawing/2014/main" id="{225B8C99-FF4D-5A4F-AA87-EE8CF725EFA3}"/>
              </a:ext>
            </a:extLst>
          </p:cNvPr>
          <p:cNvPicPr>
            <a:picLocks noChangeAspect="1"/>
          </p:cNvPicPr>
          <p:nvPr/>
        </p:nvPicPr>
        <p:blipFill>
          <a:blip r:embed="rId2">
            <a:clrChange>
              <a:clrFrom>
                <a:srgbClr val="F9F9EA"/>
              </a:clrFrom>
              <a:clrTo>
                <a:srgbClr val="F9F9EA">
                  <a:alpha val="0"/>
                </a:srgbClr>
              </a:clrTo>
            </a:clrChange>
          </a:blip>
          <a:stretch>
            <a:fillRect/>
          </a:stretch>
        </p:blipFill>
        <p:spPr>
          <a:xfrm>
            <a:off x="197870" y="871279"/>
            <a:ext cx="9539281" cy="5303623"/>
          </a:xfrm>
          <a:prstGeom prst="rect">
            <a:avLst/>
          </a:prstGeom>
        </p:spPr>
      </p:pic>
      <p:sp>
        <p:nvSpPr>
          <p:cNvPr id="10" name="TextBox 9">
            <a:extLst>
              <a:ext uri="{FF2B5EF4-FFF2-40B4-BE49-F238E27FC236}">
                <a16:creationId xmlns:a16="http://schemas.microsoft.com/office/drawing/2014/main" id="{CAC024D4-D0A5-5349-A64B-573F0E37A6FB}"/>
              </a:ext>
            </a:extLst>
          </p:cNvPr>
          <p:cNvSpPr txBox="1"/>
          <p:nvPr/>
        </p:nvSpPr>
        <p:spPr>
          <a:xfrm>
            <a:off x="390238" y="5699876"/>
            <a:ext cx="1322799" cy="338555"/>
          </a:xfrm>
          <a:prstGeom prst="rect">
            <a:avLst/>
          </a:prstGeom>
          <a:noFill/>
        </p:spPr>
        <p:txBody>
          <a:bodyPr wrap="none" rtlCol="0">
            <a:spAutoFit/>
          </a:bodyPr>
          <a:lstStyle/>
          <a:p>
            <a:r>
              <a:rPr lang="en-US" sz="1600" dirty="0"/>
              <a:t>1 mm thick Al</a:t>
            </a:r>
          </a:p>
        </p:txBody>
      </p:sp>
      <p:sp>
        <p:nvSpPr>
          <p:cNvPr id="12" name="TextBox 11">
            <a:extLst>
              <a:ext uri="{FF2B5EF4-FFF2-40B4-BE49-F238E27FC236}">
                <a16:creationId xmlns:a16="http://schemas.microsoft.com/office/drawing/2014/main" id="{6BC1B32C-2217-6D4B-88AC-FC6062D0BB5A}"/>
              </a:ext>
            </a:extLst>
          </p:cNvPr>
          <p:cNvSpPr txBox="1"/>
          <p:nvPr/>
        </p:nvSpPr>
        <p:spPr>
          <a:xfrm>
            <a:off x="10086847" y="6350676"/>
            <a:ext cx="1779141" cy="338554"/>
          </a:xfrm>
          <a:prstGeom prst="rect">
            <a:avLst/>
          </a:prstGeom>
          <a:noFill/>
        </p:spPr>
        <p:txBody>
          <a:bodyPr wrap="none" rtlCol="0">
            <a:spAutoFit/>
          </a:bodyPr>
          <a:lstStyle/>
          <a:p>
            <a:r>
              <a:rPr lang="en-US" sz="1600" i="1" dirty="0"/>
              <a:t>A. Moorhead, MEO</a:t>
            </a:r>
          </a:p>
        </p:txBody>
      </p:sp>
      <p:pic>
        <p:nvPicPr>
          <p:cNvPr id="8" name="Picture 7" descr="Text&#10;&#10;Description automatically generated">
            <a:extLst>
              <a:ext uri="{FF2B5EF4-FFF2-40B4-BE49-F238E27FC236}">
                <a16:creationId xmlns:a16="http://schemas.microsoft.com/office/drawing/2014/main" id="{1ED892EE-A115-B441-9280-A448BCA9B646}"/>
              </a:ext>
            </a:extLst>
          </p:cNvPr>
          <p:cNvPicPr>
            <a:picLocks noChangeAspect="1"/>
          </p:cNvPicPr>
          <p:nvPr/>
        </p:nvPicPr>
        <p:blipFill>
          <a:blip r:embed="rId3">
            <a:clrChange>
              <a:clrFrom>
                <a:srgbClr val="F9F9EA"/>
              </a:clrFrom>
              <a:clrTo>
                <a:srgbClr val="F9F9EA">
                  <a:alpha val="0"/>
                </a:srgbClr>
              </a:clrTo>
            </a:clrChange>
          </a:blip>
          <a:stretch>
            <a:fillRect/>
          </a:stretch>
        </p:blipFill>
        <p:spPr>
          <a:xfrm>
            <a:off x="9715069" y="2909728"/>
            <a:ext cx="2279061" cy="1402499"/>
          </a:xfrm>
          <a:prstGeom prst="rect">
            <a:avLst/>
          </a:prstGeom>
        </p:spPr>
      </p:pic>
      <p:sp>
        <p:nvSpPr>
          <p:cNvPr id="2" name="TextBox 1">
            <a:extLst>
              <a:ext uri="{FF2B5EF4-FFF2-40B4-BE49-F238E27FC236}">
                <a16:creationId xmlns:a16="http://schemas.microsoft.com/office/drawing/2014/main" id="{9B14877E-9C9D-1093-7507-614BA7D7E232}"/>
              </a:ext>
            </a:extLst>
          </p:cNvPr>
          <p:cNvSpPr txBox="1"/>
          <p:nvPr/>
        </p:nvSpPr>
        <p:spPr>
          <a:xfrm>
            <a:off x="6781800" y="5576765"/>
            <a:ext cx="1624163" cy="246221"/>
          </a:xfrm>
          <a:prstGeom prst="rect">
            <a:avLst/>
          </a:prstGeom>
          <a:noFill/>
        </p:spPr>
        <p:txBody>
          <a:bodyPr wrap="none" rtlCol="0">
            <a:spAutoFit/>
          </a:bodyPr>
          <a:lstStyle/>
          <a:p>
            <a:r>
              <a:rPr lang="en-US" sz="1000" i="1" dirty="0"/>
              <a:t>NASA MEO/A. Moorhead</a:t>
            </a:r>
          </a:p>
        </p:txBody>
      </p:sp>
    </p:spTree>
    <p:extLst>
      <p:ext uri="{BB962C8B-B14F-4D97-AF65-F5344CB8AC3E}">
        <p14:creationId xmlns:p14="http://schemas.microsoft.com/office/powerpoint/2010/main" val="988076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227F99-A86B-FF62-CE64-536A7CD5F452}"/>
              </a:ext>
            </a:extLst>
          </p:cNvPr>
          <p:cNvPicPr>
            <a:picLocks noChangeAspect="1"/>
          </p:cNvPicPr>
          <p:nvPr/>
        </p:nvPicPr>
        <p:blipFill>
          <a:blip r:embed="rId2"/>
          <a:stretch>
            <a:fillRect/>
          </a:stretch>
        </p:blipFill>
        <p:spPr>
          <a:xfrm>
            <a:off x="2743200" y="1004824"/>
            <a:ext cx="7008073" cy="4848352"/>
          </a:xfrm>
          <a:prstGeom prst="rect">
            <a:avLst/>
          </a:prstGeom>
        </p:spPr>
      </p:pic>
      <p:sp>
        <p:nvSpPr>
          <p:cNvPr id="2" name="Title 1">
            <a:extLst>
              <a:ext uri="{FF2B5EF4-FFF2-40B4-BE49-F238E27FC236}">
                <a16:creationId xmlns:a16="http://schemas.microsoft.com/office/drawing/2014/main" id="{3EEA14BA-192A-F57D-E9F6-E21BC81D32F7}"/>
              </a:ext>
            </a:extLst>
          </p:cNvPr>
          <p:cNvSpPr>
            <a:spLocks noGrp="1"/>
          </p:cNvSpPr>
          <p:nvPr>
            <p:ph type="title"/>
          </p:nvPr>
        </p:nvSpPr>
        <p:spPr>
          <a:xfrm>
            <a:off x="381000" y="228600"/>
            <a:ext cx="10668000" cy="350838"/>
          </a:xfrm>
        </p:spPr>
        <p:txBody>
          <a:bodyPr/>
          <a:lstStyle/>
          <a:p>
            <a:r>
              <a:rPr lang="en-US" dirty="0"/>
              <a:t>Some meteoroid anomalies</a:t>
            </a:r>
          </a:p>
        </p:txBody>
      </p:sp>
    </p:spTree>
    <p:extLst>
      <p:ext uri="{BB962C8B-B14F-4D97-AF65-F5344CB8AC3E}">
        <p14:creationId xmlns:p14="http://schemas.microsoft.com/office/powerpoint/2010/main" val="185434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91721"/>
            <a:ext cx="3040117" cy="822544"/>
          </a:xfrm>
        </p:spPr>
        <p:txBody>
          <a:bodyPr/>
          <a:lstStyle/>
          <a:p>
            <a:r>
              <a:rPr lang="en-US" dirty="0"/>
              <a:t>Mariner IV</a:t>
            </a:r>
          </a:p>
        </p:txBody>
      </p:sp>
      <p:pic>
        <p:nvPicPr>
          <p:cNvPr id="4" name="Picture 4" descr="marin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914265"/>
            <a:ext cx="8470686" cy="502947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a:extLst>
              <a:ext uri="{FF2B5EF4-FFF2-40B4-BE49-F238E27FC236}">
                <a16:creationId xmlns:a16="http://schemas.microsoft.com/office/drawing/2014/main" id="{F7100CEE-3D91-FDE0-7CA6-0E34F860396F}"/>
              </a:ext>
            </a:extLst>
          </p:cNvPr>
          <p:cNvSpPr txBox="1"/>
          <p:nvPr/>
        </p:nvSpPr>
        <p:spPr>
          <a:xfrm>
            <a:off x="10223286" y="5697514"/>
            <a:ext cx="532518" cy="246221"/>
          </a:xfrm>
          <a:prstGeom prst="rect">
            <a:avLst/>
          </a:prstGeom>
          <a:noFill/>
        </p:spPr>
        <p:txBody>
          <a:bodyPr wrap="none" rtlCol="0">
            <a:spAutoFit/>
          </a:bodyPr>
          <a:lstStyle/>
          <a:p>
            <a:r>
              <a:rPr lang="en-US" sz="1000" i="1" dirty="0"/>
              <a:t>NASA</a:t>
            </a:r>
          </a:p>
        </p:txBody>
      </p:sp>
    </p:spTree>
    <p:extLst>
      <p:ext uri="{BB962C8B-B14F-4D97-AF65-F5344CB8AC3E}">
        <p14:creationId xmlns:p14="http://schemas.microsoft.com/office/powerpoint/2010/main" val="4184488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703" y="935421"/>
            <a:ext cx="10639097" cy="5241542"/>
          </a:xfrm>
        </p:spPr>
        <p:txBody>
          <a:bodyPr>
            <a:normAutofit fontScale="92500"/>
          </a:bodyPr>
          <a:lstStyle/>
          <a:p>
            <a:r>
              <a:rPr lang="en-US" dirty="0">
                <a:latin typeface="+mj-lt"/>
              </a:rPr>
              <a:t>Launched 28 November 1964; flew by Mars on 14-15 July 1965.</a:t>
            </a:r>
          </a:p>
          <a:p>
            <a:r>
              <a:rPr lang="en-US" dirty="0">
                <a:latin typeface="+mj-lt"/>
              </a:rPr>
              <a:t>From Astronautics and Aeronautics, 1967, pg. 270-271, September 15 entry:</a:t>
            </a:r>
          </a:p>
          <a:p>
            <a:endParaRPr lang="en-US" dirty="0">
              <a:latin typeface="+mj-lt"/>
            </a:endParaRPr>
          </a:p>
          <a:p>
            <a:pPr marL="0" indent="0">
              <a:buNone/>
            </a:pPr>
            <a:r>
              <a:rPr lang="en-US" dirty="0">
                <a:latin typeface="+mj-lt"/>
              </a:rPr>
              <a:t>	</a:t>
            </a:r>
            <a:r>
              <a:rPr lang="en-US" i="1" dirty="0">
                <a:latin typeface="+mj-lt"/>
              </a:rPr>
              <a:t>“Mariner IV, launched Nov. 28, 1964, survived apparent micrometeoroid shower. Spacecraft’s cosmic dust detector registered 17 hits within 15 min, while Mariner IV traveled between orbits of earth and Mars. Spacecraft was 29.6 million miles from earth and had traveled about 1.4 billion miles in its 1,020 days of flight.  Micrometeoroid shower had caused temporary change in spacecraft’s attitude but no loss of power. Scientists concluded, from one-degree temperature drop inside spacecraft, that only the thermal shield was damaged. Within about a week, spacecraft was operating normally without any apparent effect from incident…”</a:t>
            </a:r>
          </a:p>
        </p:txBody>
      </p:sp>
    </p:spTree>
    <p:extLst>
      <p:ext uri="{BB962C8B-B14F-4D97-AF65-F5344CB8AC3E}">
        <p14:creationId xmlns:p14="http://schemas.microsoft.com/office/powerpoint/2010/main" val="3194922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4005" y="826376"/>
            <a:ext cx="5601995" cy="5205248"/>
          </a:xfrm>
        </p:spPr>
        <p:txBody>
          <a:bodyPr>
            <a:normAutofit fontScale="85000" lnSpcReduction="20000"/>
          </a:bodyPr>
          <a:lstStyle/>
          <a:p>
            <a:r>
              <a:rPr lang="en-US" dirty="0">
                <a:latin typeface="+mj-lt"/>
              </a:rPr>
              <a:t>Position of spacecraft at encounter:</a:t>
            </a:r>
          </a:p>
          <a:p>
            <a:pPr marL="0" indent="0">
              <a:buNone/>
            </a:pPr>
            <a:r>
              <a:rPr lang="en-US" sz="2600" dirty="0">
                <a:latin typeface="+mj-lt"/>
              </a:rPr>
              <a:t>    Heliocentric distance: 1.273 AU</a:t>
            </a:r>
          </a:p>
          <a:p>
            <a:pPr marL="0" indent="0">
              <a:buNone/>
            </a:pPr>
            <a:r>
              <a:rPr lang="en-US" sz="2600" dirty="0">
                <a:latin typeface="+mj-lt"/>
              </a:rPr>
              <a:t>    Ecliptic Longitude:       343.6 degrees</a:t>
            </a:r>
          </a:p>
          <a:p>
            <a:pPr marL="0" indent="0">
              <a:buNone/>
            </a:pPr>
            <a:r>
              <a:rPr lang="en-US" sz="2600" dirty="0">
                <a:latin typeface="+mj-lt"/>
              </a:rPr>
              <a:t>    Ecliptic Latitude:          2.25 degrees N.</a:t>
            </a:r>
          </a:p>
          <a:p>
            <a:r>
              <a:rPr lang="en-US" dirty="0">
                <a:latin typeface="+mj-lt"/>
              </a:rPr>
              <a:t>Spacecraft torqued about roll axis; thermal insulation ripped away.</a:t>
            </a:r>
          </a:p>
          <a:p>
            <a:r>
              <a:rPr lang="en-US" dirty="0">
                <a:latin typeface="+mj-lt"/>
              </a:rPr>
              <a:t>Report estimates that the spacecraft was struck by 2 or 3 orders of magnitude more particles than the 17 recorded by the dust instrument (Mariner IV is only U.S. spacecraft sent to Mars with meteoroid detector).</a:t>
            </a:r>
          </a:p>
          <a:p>
            <a:r>
              <a:rPr lang="en-US" dirty="0">
                <a:latin typeface="+mj-lt"/>
              </a:rPr>
              <a:t>Impact rates this high have only been measured near comet nuclei (Halley).</a:t>
            </a:r>
          </a:p>
          <a:p>
            <a:endParaRPr lang="en-US" dirty="0"/>
          </a:p>
        </p:txBody>
      </p:sp>
      <p:pic>
        <p:nvPicPr>
          <p:cNvPr id="4" name="Picture 6" descr="mariner4_location-zo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4258" y="1181100"/>
            <a:ext cx="4189767"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566219B4-F61F-4971-E79D-5B7959D88A39}"/>
              </a:ext>
            </a:extLst>
          </p:cNvPr>
          <p:cNvSpPr txBox="1"/>
          <p:nvPr/>
        </p:nvSpPr>
        <p:spPr>
          <a:xfrm>
            <a:off x="8077200" y="5676900"/>
            <a:ext cx="1418978" cy="246221"/>
          </a:xfrm>
          <a:prstGeom prst="rect">
            <a:avLst/>
          </a:prstGeom>
          <a:noFill/>
        </p:spPr>
        <p:txBody>
          <a:bodyPr wrap="none" rtlCol="0">
            <a:spAutoFit/>
          </a:bodyPr>
          <a:lstStyle/>
          <a:p>
            <a:r>
              <a:rPr lang="en-US" sz="1000" i="1" dirty="0"/>
              <a:t>NASA MEO/B. Cooke</a:t>
            </a:r>
          </a:p>
        </p:txBody>
      </p:sp>
    </p:spTree>
    <p:extLst>
      <p:ext uri="{BB962C8B-B14F-4D97-AF65-F5344CB8AC3E}">
        <p14:creationId xmlns:p14="http://schemas.microsoft.com/office/powerpoint/2010/main" val="21095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9"/>
          <p:cNvGrpSpPr>
            <a:grpSpLocks/>
          </p:cNvGrpSpPr>
          <p:nvPr/>
        </p:nvGrpSpPr>
        <p:grpSpPr bwMode="auto">
          <a:xfrm>
            <a:off x="6324600" y="1174246"/>
            <a:ext cx="4918074" cy="4848226"/>
            <a:chOff x="2562" y="754"/>
            <a:chExt cx="3098" cy="3054"/>
          </a:xfrm>
        </p:grpSpPr>
        <p:sp>
          <p:nvSpPr>
            <p:cNvPr id="5" name="Text Box 5"/>
            <p:cNvSpPr txBox="1">
              <a:spLocks noChangeArrowheads="1"/>
            </p:cNvSpPr>
            <p:nvPr/>
          </p:nvSpPr>
          <p:spPr bwMode="auto">
            <a:xfrm>
              <a:off x="2599" y="3634"/>
              <a:ext cx="3061" cy="1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1200" dirty="0"/>
                <a:t>Mariner IV Cosmic Dust Detector: 22.1cm on a side, 0.8 mm thick</a:t>
              </a:r>
            </a:p>
          </p:txBody>
        </p:sp>
        <p:pic>
          <p:nvPicPr>
            <p:cNvPr id="6" name="Picture 4" descr="dustd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2" y="754"/>
              <a:ext cx="3061" cy="2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 name="TextBox 10"/>
          <p:cNvSpPr txBox="1"/>
          <p:nvPr/>
        </p:nvSpPr>
        <p:spPr>
          <a:xfrm>
            <a:off x="722663" y="945931"/>
            <a:ext cx="4859337" cy="5078313"/>
          </a:xfrm>
          <a:prstGeom prst="rect">
            <a:avLst/>
          </a:prstGeom>
          <a:noFill/>
        </p:spPr>
        <p:txBody>
          <a:bodyPr wrap="square" rtlCol="0">
            <a:spAutoFit/>
          </a:bodyPr>
          <a:lstStyle/>
          <a:p>
            <a:r>
              <a:rPr lang="en-US" sz="2400" dirty="0">
                <a:latin typeface="+mj-lt"/>
              </a:rPr>
              <a:t>Number of hits  during shower was 1500x higher than mission average, and only 60x lower than Giotto’s hit rate at closest approach to Halley.</a:t>
            </a:r>
          </a:p>
          <a:p>
            <a:endParaRPr lang="en-US" sz="2400" dirty="0">
              <a:latin typeface="+mj-lt"/>
            </a:endParaRPr>
          </a:p>
          <a:p>
            <a:r>
              <a:rPr lang="en-US" sz="2400" dirty="0">
                <a:latin typeface="+mj-lt"/>
              </a:rPr>
              <a:t>Impacts suffered by M4 may have resulted from a passage through a </a:t>
            </a:r>
            <a:r>
              <a:rPr lang="en-US" sz="2400" dirty="0" err="1">
                <a:latin typeface="+mj-lt"/>
              </a:rPr>
              <a:t>cometary</a:t>
            </a:r>
            <a:r>
              <a:rPr lang="en-US" sz="2400" dirty="0">
                <a:latin typeface="+mj-lt"/>
              </a:rPr>
              <a:t> meteoroid stream or the debris of or perhaps even the “coma” of an </a:t>
            </a:r>
            <a:r>
              <a:rPr lang="en-US" sz="2400" b="1" u="sng" dirty="0">
                <a:latin typeface="+mj-lt"/>
              </a:rPr>
              <a:t>undetected</a:t>
            </a:r>
            <a:r>
              <a:rPr lang="en-US" sz="2400" dirty="0">
                <a:latin typeface="+mj-lt"/>
              </a:rPr>
              <a:t> dead or nearly-dead comet.</a:t>
            </a:r>
          </a:p>
          <a:p>
            <a:endParaRPr lang="en-US" dirty="0"/>
          </a:p>
          <a:p>
            <a:endParaRPr lang="en-US" dirty="0">
              <a:solidFill>
                <a:schemeClr val="bg1"/>
              </a:solidFill>
            </a:endParaRPr>
          </a:p>
        </p:txBody>
      </p:sp>
      <p:sp>
        <p:nvSpPr>
          <p:cNvPr id="3" name="TextBox 2">
            <a:extLst>
              <a:ext uri="{FF2B5EF4-FFF2-40B4-BE49-F238E27FC236}">
                <a16:creationId xmlns:a16="http://schemas.microsoft.com/office/drawing/2014/main" id="{008F0E42-21BA-2FE5-2910-5765A7742AF7}"/>
              </a:ext>
            </a:extLst>
          </p:cNvPr>
          <p:cNvSpPr txBox="1"/>
          <p:nvPr/>
        </p:nvSpPr>
        <p:spPr>
          <a:xfrm>
            <a:off x="6324600" y="1174246"/>
            <a:ext cx="532518" cy="246221"/>
          </a:xfrm>
          <a:prstGeom prst="rect">
            <a:avLst/>
          </a:prstGeom>
          <a:noFill/>
        </p:spPr>
        <p:txBody>
          <a:bodyPr wrap="none" rtlCol="0">
            <a:spAutoFit/>
          </a:bodyPr>
          <a:lstStyle/>
          <a:p>
            <a:r>
              <a:rPr lang="en-US" sz="1000" i="1" dirty="0"/>
              <a:t>NASA</a:t>
            </a:r>
          </a:p>
        </p:txBody>
      </p:sp>
    </p:spTree>
    <p:extLst>
      <p:ext uri="{BB962C8B-B14F-4D97-AF65-F5344CB8AC3E}">
        <p14:creationId xmlns:p14="http://schemas.microsoft.com/office/powerpoint/2010/main" val="1030876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933" y="178459"/>
            <a:ext cx="7886700" cy="444169"/>
          </a:xfrm>
        </p:spPr>
        <p:txBody>
          <a:bodyPr>
            <a:normAutofit fontScale="90000"/>
          </a:bodyPr>
          <a:lstStyle/>
          <a:p>
            <a:pPr algn="ctr"/>
            <a:r>
              <a:rPr lang="en-US" dirty="0"/>
              <a:t>Olympus</a:t>
            </a:r>
          </a:p>
        </p:txBody>
      </p:sp>
      <p:pic>
        <p:nvPicPr>
          <p:cNvPr id="4098" name="Picture 2" descr="Olympus F1 - Gunter's Space Page">
            <a:extLst>
              <a:ext uri="{FF2B5EF4-FFF2-40B4-BE49-F238E27FC236}">
                <a16:creationId xmlns:a16="http://schemas.microsoft.com/office/drawing/2014/main" id="{23523B3F-E662-634D-A7C3-1328050D1A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8711" y="893466"/>
            <a:ext cx="6994577" cy="507106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E8D11D4-3B44-E628-08CE-0916523FF8ED}"/>
              </a:ext>
            </a:extLst>
          </p:cNvPr>
          <p:cNvSpPr txBox="1"/>
          <p:nvPr/>
        </p:nvSpPr>
        <p:spPr>
          <a:xfrm>
            <a:off x="9598861" y="5841423"/>
            <a:ext cx="439544" cy="246221"/>
          </a:xfrm>
          <a:prstGeom prst="rect">
            <a:avLst/>
          </a:prstGeom>
          <a:noFill/>
        </p:spPr>
        <p:txBody>
          <a:bodyPr wrap="none" rtlCol="0">
            <a:spAutoFit/>
          </a:bodyPr>
          <a:lstStyle/>
          <a:p>
            <a:r>
              <a:rPr lang="en-US" sz="1000" i="1" dirty="0"/>
              <a:t>ESA</a:t>
            </a:r>
          </a:p>
        </p:txBody>
      </p:sp>
    </p:spTree>
    <p:extLst>
      <p:ext uri="{BB962C8B-B14F-4D97-AF65-F5344CB8AC3E}">
        <p14:creationId xmlns:p14="http://schemas.microsoft.com/office/powerpoint/2010/main" val="3493405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8558"/>
            <a:ext cx="10515600" cy="4960883"/>
          </a:xfrm>
        </p:spPr>
        <p:txBody>
          <a:bodyPr>
            <a:normAutofit fontScale="92500"/>
          </a:bodyPr>
          <a:lstStyle/>
          <a:p>
            <a:r>
              <a:rPr lang="en-US" sz="3200" dirty="0">
                <a:latin typeface="+mj-lt"/>
              </a:rPr>
              <a:t>Technology demonstration satellite - launched 12 July 1989; largest civilian </a:t>
            </a:r>
            <a:r>
              <a:rPr lang="en-US" sz="3200" dirty="0" err="1">
                <a:latin typeface="+mj-lt"/>
              </a:rPr>
              <a:t>comm</a:t>
            </a:r>
            <a:r>
              <a:rPr lang="en-US" sz="3200" dirty="0">
                <a:latin typeface="+mj-lt"/>
              </a:rPr>
              <a:t> satellite built up to that time.</a:t>
            </a:r>
          </a:p>
          <a:p>
            <a:r>
              <a:rPr lang="en-US" sz="3200" dirty="0">
                <a:latin typeface="+mj-lt"/>
              </a:rPr>
              <a:t>South solar panel stopped tracking the Sun in January 1991 (particle impact?).</a:t>
            </a:r>
          </a:p>
          <a:p>
            <a:r>
              <a:rPr lang="en-US" sz="3200" dirty="0">
                <a:latin typeface="+mj-lt"/>
              </a:rPr>
              <a:t>19 June 1991– attitude control issue; incorrect commands uplinked from ground resulted in tumbling and drift off station. Vehicle recovered and put back into service at 19W on 7 August 1992.</a:t>
            </a:r>
          </a:p>
        </p:txBody>
      </p:sp>
    </p:spTree>
    <p:extLst>
      <p:ext uri="{BB962C8B-B14F-4D97-AF65-F5344CB8AC3E}">
        <p14:creationId xmlns:p14="http://schemas.microsoft.com/office/powerpoint/2010/main" val="2618184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52400"/>
            <a:ext cx="7886700" cy="685800"/>
          </a:xfrm>
        </p:spPr>
        <p:txBody>
          <a:bodyPr/>
          <a:lstStyle/>
          <a:p>
            <a:pPr algn="ctr"/>
            <a:r>
              <a:rPr lang="en-US" dirty="0"/>
              <a:t>The 1993 </a:t>
            </a:r>
            <a:r>
              <a:rPr lang="en-US" dirty="0" err="1"/>
              <a:t>Perseids</a:t>
            </a:r>
            <a:endParaRPr lang="en-US" dirty="0"/>
          </a:p>
        </p:txBody>
      </p:sp>
      <p:sp>
        <p:nvSpPr>
          <p:cNvPr id="3" name="Content Placeholder 2"/>
          <p:cNvSpPr>
            <a:spLocks noGrp="1"/>
          </p:cNvSpPr>
          <p:nvPr>
            <p:ph idx="1"/>
          </p:nvPr>
        </p:nvSpPr>
        <p:spPr>
          <a:xfrm>
            <a:off x="116380" y="838200"/>
            <a:ext cx="5827221" cy="5105400"/>
          </a:xfrm>
        </p:spPr>
        <p:txBody>
          <a:bodyPr>
            <a:noAutofit/>
          </a:bodyPr>
          <a:lstStyle/>
          <a:p>
            <a:r>
              <a:rPr lang="en-US" sz="2100" dirty="0">
                <a:latin typeface="+mj-lt"/>
              </a:rPr>
              <a:t>Before modern shower forecasting techniques – no one knew what to expect. </a:t>
            </a:r>
          </a:p>
          <a:p>
            <a:r>
              <a:rPr lang="en-US" sz="2100" dirty="0">
                <a:latin typeface="+mj-lt"/>
              </a:rPr>
              <a:t>Parent comet (Swift-Tuttle) had just passed perihelion in December of 1992, so there were many “predictions” of a major outburst.</a:t>
            </a:r>
          </a:p>
          <a:p>
            <a:r>
              <a:rPr lang="en-US" sz="2100" dirty="0">
                <a:latin typeface="+mj-lt"/>
              </a:rPr>
              <a:t>Launch of STS-51 (Discovery) delayed until after shower peak – only Shuttle launch ever delayed because of a meteor shower.</a:t>
            </a:r>
          </a:p>
          <a:p>
            <a:r>
              <a:rPr lang="en-US" sz="2100" dirty="0">
                <a:latin typeface="+mj-lt"/>
              </a:rPr>
              <a:t>An outburst did occur, with meteor rates exceeding 250 per hour around 3:30 UTC on August 12.</a:t>
            </a:r>
          </a:p>
        </p:txBody>
      </p:sp>
      <p:pic>
        <p:nvPicPr>
          <p:cNvPr id="4" name="STS105_Mongo1.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039955" y="1028700"/>
            <a:ext cx="4064000" cy="3048000"/>
          </a:xfrm>
          <a:prstGeom prst="rect">
            <a:avLst/>
          </a:prstGeom>
        </p:spPr>
      </p:pic>
      <p:sp>
        <p:nvSpPr>
          <p:cNvPr id="5" name="TextBox 4"/>
          <p:cNvSpPr txBox="1"/>
          <p:nvPr/>
        </p:nvSpPr>
        <p:spPr>
          <a:xfrm>
            <a:off x="8458200" y="4081130"/>
            <a:ext cx="1729512" cy="276999"/>
          </a:xfrm>
          <a:prstGeom prst="rect">
            <a:avLst/>
          </a:prstGeom>
          <a:noFill/>
        </p:spPr>
        <p:txBody>
          <a:bodyPr wrap="none" rtlCol="0">
            <a:spAutoFit/>
          </a:bodyPr>
          <a:lstStyle/>
          <a:p>
            <a:r>
              <a:rPr lang="en-US" sz="1200" dirty="0">
                <a:latin typeface="+mj-lt"/>
              </a:rPr>
              <a:t>STS-105, August 2001</a:t>
            </a:r>
          </a:p>
        </p:txBody>
      </p:sp>
      <p:sp>
        <p:nvSpPr>
          <p:cNvPr id="6" name="Content Placeholder 2"/>
          <p:cNvSpPr txBox="1">
            <a:spLocks/>
          </p:cNvSpPr>
          <p:nvPr/>
        </p:nvSpPr>
        <p:spPr>
          <a:xfrm>
            <a:off x="6248398" y="4495800"/>
            <a:ext cx="5647113" cy="1219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bg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100" dirty="0">
                <a:solidFill>
                  <a:srgbClr val="000000"/>
                </a:solidFill>
                <a:latin typeface="+mj-lt"/>
              </a:rPr>
              <a:t>Olympus roll gyro stops at 23:32 UTC August 11. Spacecraft enters ESA mode and fails to acquire the Sun.</a:t>
            </a:r>
          </a:p>
        </p:txBody>
      </p:sp>
      <p:sp>
        <p:nvSpPr>
          <p:cNvPr id="7" name="TextBox 6">
            <a:extLst>
              <a:ext uri="{FF2B5EF4-FFF2-40B4-BE49-F238E27FC236}">
                <a16:creationId xmlns:a16="http://schemas.microsoft.com/office/drawing/2014/main" id="{D3C2A53E-E452-8C14-830B-E96F67ADC446}"/>
              </a:ext>
            </a:extLst>
          </p:cNvPr>
          <p:cNvSpPr txBox="1"/>
          <p:nvPr/>
        </p:nvSpPr>
        <p:spPr>
          <a:xfrm>
            <a:off x="10515600" y="1024270"/>
            <a:ext cx="532518" cy="246221"/>
          </a:xfrm>
          <a:prstGeom prst="rect">
            <a:avLst/>
          </a:prstGeom>
          <a:noFill/>
        </p:spPr>
        <p:txBody>
          <a:bodyPr wrap="none" rtlCol="0">
            <a:spAutoFit/>
          </a:bodyPr>
          <a:lstStyle/>
          <a:p>
            <a:r>
              <a:rPr lang="en-US" sz="1000" i="1" dirty="0">
                <a:solidFill>
                  <a:schemeClr val="bg1"/>
                </a:solidFill>
              </a:rPr>
              <a:t>NASA</a:t>
            </a:r>
          </a:p>
        </p:txBody>
      </p:sp>
    </p:spTree>
    <p:extLst>
      <p:ext uri="{BB962C8B-B14F-4D97-AF65-F5344CB8AC3E}">
        <p14:creationId xmlns:p14="http://schemas.microsoft.com/office/powerpoint/2010/main" val="284352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6200" y="762000"/>
            <a:ext cx="7008574" cy="5412566"/>
          </a:xfrm>
        </p:spPr>
        <p:txBody>
          <a:bodyPr>
            <a:normAutofit fontScale="92500"/>
          </a:bodyPr>
          <a:lstStyle/>
          <a:p>
            <a:r>
              <a:rPr lang="en-US" dirty="0">
                <a:latin typeface="+mj-lt"/>
              </a:rPr>
              <a:t>Attempts to recover spacecraft exhausted most of remaining fuel, making it impossible to return the vehicle to service. Mission was terminated August 12, and the spacecraft was moved into a disposal orbit 200 km below GEO.</a:t>
            </a:r>
          </a:p>
          <a:p>
            <a:r>
              <a:rPr lang="en-US" dirty="0">
                <a:latin typeface="+mj-lt"/>
              </a:rPr>
              <a:t>ESA anomaly investigation attributed the failure to a </a:t>
            </a:r>
            <a:r>
              <a:rPr lang="en-US" dirty="0" err="1">
                <a:latin typeface="+mj-lt"/>
              </a:rPr>
              <a:t>Perseid</a:t>
            </a:r>
            <a:r>
              <a:rPr lang="en-US" dirty="0">
                <a:latin typeface="+mj-lt"/>
              </a:rPr>
              <a:t> strike on the south solar array.</a:t>
            </a:r>
          </a:p>
          <a:p>
            <a:pPr lvl="1"/>
            <a:r>
              <a:rPr lang="en-US" dirty="0">
                <a:latin typeface="+mj-lt"/>
              </a:rPr>
              <a:t>South array had 8.5 m</a:t>
            </a:r>
            <a:r>
              <a:rPr lang="en-US" baseline="30000" dirty="0">
                <a:latin typeface="+mj-lt"/>
              </a:rPr>
              <a:t>-2</a:t>
            </a:r>
            <a:r>
              <a:rPr lang="en-US" dirty="0">
                <a:latin typeface="+mj-lt"/>
              </a:rPr>
              <a:t> of area exposed to the stream.</a:t>
            </a:r>
          </a:p>
          <a:p>
            <a:pPr lvl="1"/>
            <a:r>
              <a:rPr lang="en-US" dirty="0">
                <a:latin typeface="+mj-lt"/>
              </a:rPr>
              <a:t>There was a possible conducting path to the gyro though the spacecraft umbilical.</a:t>
            </a:r>
          </a:p>
          <a:p>
            <a:pPr lvl="1"/>
            <a:r>
              <a:rPr lang="en-US" dirty="0">
                <a:latin typeface="+mj-lt"/>
              </a:rPr>
              <a:t>Ground hypervelocity tests showed plasma generated by a meteoroid strike to be proportional to v</a:t>
            </a:r>
            <a:r>
              <a:rPr lang="en-US" baseline="30000" dirty="0">
                <a:latin typeface="+mj-lt"/>
              </a:rPr>
              <a:t>3.5</a:t>
            </a:r>
            <a:r>
              <a:rPr lang="en-US" dirty="0">
                <a:latin typeface="+mj-lt"/>
              </a:rPr>
              <a:t>. </a:t>
            </a:r>
          </a:p>
          <a:p>
            <a:endParaRPr lang="en-US" dirty="0"/>
          </a:p>
        </p:txBody>
      </p:sp>
      <p:pic>
        <p:nvPicPr>
          <p:cNvPr id="4" name="Picture 3">
            <a:extLst>
              <a:ext uri="{FF2B5EF4-FFF2-40B4-BE49-F238E27FC236}">
                <a16:creationId xmlns:a16="http://schemas.microsoft.com/office/drawing/2014/main" id="{6005744C-7819-EF4C-AFA9-B1BBE89B9AD0}"/>
              </a:ext>
            </a:extLst>
          </p:cNvPr>
          <p:cNvPicPr>
            <a:picLocks noChangeAspect="1"/>
          </p:cNvPicPr>
          <p:nvPr/>
        </p:nvPicPr>
        <p:blipFill>
          <a:blip r:embed="rId2"/>
          <a:stretch>
            <a:fillRect/>
          </a:stretch>
        </p:blipFill>
        <p:spPr>
          <a:xfrm>
            <a:off x="7543800" y="1705278"/>
            <a:ext cx="4313898" cy="3830809"/>
          </a:xfrm>
          <a:prstGeom prst="rect">
            <a:avLst/>
          </a:prstGeom>
        </p:spPr>
      </p:pic>
      <p:sp>
        <p:nvSpPr>
          <p:cNvPr id="2" name="TextBox 1">
            <a:extLst>
              <a:ext uri="{FF2B5EF4-FFF2-40B4-BE49-F238E27FC236}">
                <a16:creationId xmlns:a16="http://schemas.microsoft.com/office/drawing/2014/main" id="{54538551-B10C-367E-E53A-0A2D95474888}"/>
              </a:ext>
            </a:extLst>
          </p:cNvPr>
          <p:cNvSpPr txBox="1"/>
          <p:nvPr/>
        </p:nvSpPr>
        <p:spPr>
          <a:xfrm>
            <a:off x="11386256" y="5562668"/>
            <a:ext cx="439544" cy="246221"/>
          </a:xfrm>
          <a:prstGeom prst="rect">
            <a:avLst/>
          </a:prstGeom>
          <a:noFill/>
        </p:spPr>
        <p:txBody>
          <a:bodyPr wrap="none" rtlCol="0">
            <a:spAutoFit/>
          </a:bodyPr>
          <a:lstStyle/>
          <a:p>
            <a:r>
              <a:rPr lang="en-US" sz="1000" i="1" dirty="0"/>
              <a:t>ESA</a:t>
            </a:r>
          </a:p>
        </p:txBody>
      </p:sp>
    </p:spTree>
    <p:extLst>
      <p:ext uri="{BB962C8B-B14F-4D97-AF65-F5344CB8AC3E}">
        <p14:creationId xmlns:p14="http://schemas.microsoft.com/office/powerpoint/2010/main" val="3766887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909671"/>
            <a:ext cx="8229600" cy="1447800"/>
          </a:xfrm>
        </p:spPr>
        <p:txBody>
          <a:bodyPr>
            <a:normAutofit/>
          </a:bodyPr>
          <a:lstStyle/>
          <a:p>
            <a:r>
              <a:rPr lang="en-US" dirty="0">
                <a:latin typeface="+mj-lt"/>
              </a:rPr>
              <a:t>ESA X-ray observatory</a:t>
            </a:r>
          </a:p>
          <a:p>
            <a:r>
              <a:rPr lang="en-US" dirty="0">
                <a:latin typeface="+mj-lt"/>
              </a:rPr>
              <a:t>Launched on 10 December 1999; still operational</a:t>
            </a:r>
          </a:p>
        </p:txBody>
      </p:sp>
      <p:pic>
        <p:nvPicPr>
          <p:cNvPr id="6" name="Picture 5"/>
          <p:cNvPicPr>
            <a:picLocks noChangeAspect="1"/>
          </p:cNvPicPr>
          <p:nvPr/>
        </p:nvPicPr>
        <p:blipFill>
          <a:blip r:embed="rId2"/>
          <a:stretch>
            <a:fillRect/>
          </a:stretch>
        </p:blipFill>
        <p:spPr>
          <a:xfrm>
            <a:off x="990600" y="2133600"/>
            <a:ext cx="5778388" cy="3647809"/>
          </a:xfrm>
          <a:prstGeom prst="rect">
            <a:avLst/>
          </a:prstGeom>
        </p:spPr>
      </p:pic>
      <p:pic>
        <p:nvPicPr>
          <p:cNvPr id="4" name="Picture 3">
            <a:extLst>
              <a:ext uri="{FF2B5EF4-FFF2-40B4-BE49-F238E27FC236}">
                <a16:creationId xmlns:a16="http://schemas.microsoft.com/office/drawing/2014/main" id="{797ADA53-F768-AA4B-BFEB-6441E8EA3A28}"/>
              </a:ext>
            </a:extLst>
          </p:cNvPr>
          <p:cNvPicPr>
            <a:picLocks noChangeAspect="1"/>
          </p:cNvPicPr>
          <p:nvPr/>
        </p:nvPicPr>
        <p:blipFill>
          <a:blip r:embed="rId3"/>
          <a:stretch>
            <a:fillRect/>
          </a:stretch>
        </p:blipFill>
        <p:spPr>
          <a:xfrm>
            <a:off x="7467600" y="2129351"/>
            <a:ext cx="3632598" cy="3652058"/>
          </a:xfrm>
          <a:prstGeom prst="rect">
            <a:avLst/>
          </a:prstGeom>
        </p:spPr>
      </p:pic>
      <p:sp>
        <p:nvSpPr>
          <p:cNvPr id="5" name="Title 1">
            <a:extLst>
              <a:ext uri="{FF2B5EF4-FFF2-40B4-BE49-F238E27FC236}">
                <a16:creationId xmlns:a16="http://schemas.microsoft.com/office/drawing/2014/main" id="{89434CD5-8894-6D4D-9EFD-3A9294C9C518}"/>
              </a:ext>
            </a:extLst>
          </p:cNvPr>
          <p:cNvSpPr>
            <a:spLocks noGrp="1"/>
          </p:cNvSpPr>
          <p:nvPr>
            <p:ph type="title"/>
          </p:nvPr>
        </p:nvSpPr>
        <p:spPr>
          <a:xfrm>
            <a:off x="2245063" y="-125324"/>
            <a:ext cx="7886700" cy="1017274"/>
          </a:xfrm>
        </p:spPr>
        <p:txBody>
          <a:bodyPr/>
          <a:lstStyle/>
          <a:p>
            <a:pPr algn="ctr"/>
            <a:r>
              <a:rPr lang="en-US" dirty="0"/>
              <a:t>XMM-Newton</a:t>
            </a:r>
          </a:p>
        </p:txBody>
      </p:sp>
      <p:sp>
        <p:nvSpPr>
          <p:cNvPr id="2" name="TextBox 1">
            <a:extLst>
              <a:ext uri="{FF2B5EF4-FFF2-40B4-BE49-F238E27FC236}">
                <a16:creationId xmlns:a16="http://schemas.microsoft.com/office/drawing/2014/main" id="{94B62170-D88B-CF9C-64F8-0A07E2516F33}"/>
              </a:ext>
            </a:extLst>
          </p:cNvPr>
          <p:cNvSpPr txBox="1"/>
          <p:nvPr/>
        </p:nvSpPr>
        <p:spPr>
          <a:xfrm>
            <a:off x="6064102" y="5702108"/>
            <a:ext cx="439544" cy="246221"/>
          </a:xfrm>
          <a:prstGeom prst="rect">
            <a:avLst/>
          </a:prstGeom>
          <a:noFill/>
        </p:spPr>
        <p:txBody>
          <a:bodyPr wrap="none" rtlCol="0">
            <a:spAutoFit/>
          </a:bodyPr>
          <a:lstStyle/>
          <a:p>
            <a:r>
              <a:rPr lang="en-US" sz="1000" i="1" dirty="0"/>
              <a:t>ESA</a:t>
            </a:r>
          </a:p>
        </p:txBody>
      </p:sp>
      <p:sp>
        <p:nvSpPr>
          <p:cNvPr id="7" name="TextBox 6">
            <a:extLst>
              <a:ext uri="{FF2B5EF4-FFF2-40B4-BE49-F238E27FC236}">
                <a16:creationId xmlns:a16="http://schemas.microsoft.com/office/drawing/2014/main" id="{F8CE4F75-0EBE-8649-34FB-C30C5E6EA66E}"/>
              </a:ext>
            </a:extLst>
          </p:cNvPr>
          <p:cNvSpPr txBox="1"/>
          <p:nvPr/>
        </p:nvSpPr>
        <p:spPr>
          <a:xfrm>
            <a:off x="10761856" y="5748087"/>
            <a:ext cx="439544" cy="246221"/>
          </a:xfrm>
          <a:prstGeom prst="rect">
            <a:avLst/>
          </a:prstGeom>
          <a:noFill/>
        </p:spPr>
        <p:txBody>
          <a:bodyPr wrap="none" rtlCol="0">
            <a:spAutoFit/>
          </a:bodyPr>
          <a:lstStyle/>
          <a:p>
            <a:r>
              <a:rPr lang="en-US" sz="1000" i="1" dirty="0"/>
              <a:t>ESA</a:t>
            </a:r>
          </a:p>
        </p:txBody>
      </p:sp>
    </p:spTree>
    <p:extLst>
      <p:ext uri="{BB962C8B-B14F-4D97-AF65-F5344CB8AC3E}">
        <p14:creationId xmlns:p14="http://schemas.microsoft.com/office/powerpoint/2010/main" val="1072727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3322" y="914400"/>
            <a:ext cx="9605356" cy="5181600"/>
          </a:xfrm>
        </p:spPr>
        <p:txBody>
          <a:bodyPr>
            <a:normAutofit lnSpcReduction="10000"/>
          </a:bodyPr>
          <a:lstStyle/>
          <a:p>
            <a:r>
              <a:rPr lang="en-US" dirty="0">
                <a:latin typeface="+mj-lt"/>
              </a:rPr>
              <a:t>On 17 September 2001 at 23:31 UTC, a diffuse light was observed in a single frame taken by the MOS1 camera.</a:t>
            </a:r>
          </a:p>
          <a:p>
            <a:r>
              <a:rPr lang="en-US" dirty="0">
                <a:latin typeface="+mj-lt"/>
              </a:rPr>
              <a:t> Immediately after the event, 27 new bad pixels were noted.</a:t>
            </a:r>
          </a:p>
          <a:p>
            <a:pPr lvl="1"/>
            <a:r>
              <a:rPr lang="en-US" dirty="0">
                <a:latin typeface="+mj-lt"/>
              </a:rPr>
              <a:t>Anomaly investigation concluded meteoroid impact.</a:t>
            </a:r>
          </a:p>
          <a:p>
            <a:pPr lvl="1"/>
            <a:r>
              <a:rPr lang="en-US" dirty="0">
                <a:latin typeface="+mj-lt"/>
              </a:rPr>
              <a:t>Camera was observing an X-ray object located in the same direction as the south </a:t>
            </a:r>
            <a:r>
              <a:rPr lang="en-US" dirty="0" err="1">
                <a:latin typeface="+mj-lt"/>
              </a:rPr>
              <a:t>Toroidal</a:t>
            </a:r>
            <a:r>
              <a:rPr lang="en-US" dirty="0">
                <a:latin typeface="+mj-lt"/>
              </a:rPr>
              <a:t> sporadic source.</a:t>
            </a:r>
          </a:p>
          <a:p>
            <a:r>
              <a:rPr lang="en-US" dirty="0">
                <a:latin typeface="+mj-lt"/>
              </a:rPr>
              <a:t>XMM-Newton has taken other hits: 15 October 2000, 12 August 2002, and 9 March 2005.</a:t>
            </a:r>
          </a:p>
          <a:p>
            <a:r>
              <a:rPr lang="en-US" dirty="0">
                <a:latin typeface="+mj-lt"/>
              </a:rPr>
              <a:t>The 2005 hit destroyed the CCD6 segment of the MOS1 camera.</a:t>
            </a:r>
          </a:p>
          <a:p>
            <a:r>
              <a:rPr lang="en-US" dirty="0">
                <a:latin typeface="+mj-lt"/>
              </a:rPr>
              <a:t>XMM-Newton’s multiple cameras have an estimated 22% per annum impact probability for  the ensemble.</a:t>
            </a:r>
          </a:p>
        </p:txBody>
      </p:sp>
    </p:spTree>
    <p:extLst>
      <p:ext uri="{BB962C8B-B14F-4D97-AF65-F5344CB8AC3E}">
        <p14:creationId xmlns:p14="http://schemas.microsoft.com/office/powerpoint/2010/main" val="696754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52400"/>
            <a:ext cx="7886700" cy="799048"/>
          </a:xfrm>
        </p:spPr>
        <p:txBody>
          <a:bodyPr/>
          <a:lstStyle/>
          <a:p>
            <a:pPr algn="ctr"/>
            <a:r>
              <a:rPr lang="en-US" dirty="0"/>
              <a:t>Chandra</a:t>
            </a:r>
          </a:p>
        </p:txBody>
      </p:sp>
      <p:pic>
        <p:nvPicPr>
          <p:cNvPr id="4" name="Content Placeholder 3"/>
          <p:cNvPicPr>
            <a:picLocks noGrp="1" noChangeAspect="1"/>
          </p:cNvPicPr>
          <p:nvPr>
            <p:ph idx="1"/>
          </p:nvPr>
        </p:nvPicPr>
        <p:blipFill>
          <a:blip r:embed="rId2"/>
          <a:srcRect t="14402" b="14402"/>
          <a:stretch>
            <a:fillRect/>
          </a:stretch>
        </p:blipFill>
        <p:spPr>
          <a:xfrm>
            <a:off x="2152650" y="1081646"/>
            <a:ext cx="8229600" cy="4525963"/>
          </a:xfrm>
        </p:spPr>
      </p:pic>
      <p:sp>
        <p:nvSpPr>
          <p:cNvPr id="5" name="TextBox 4">
            <a:extLst>
              <a:ext uri="{FF2B5EF4-FFF2-40B4-BE49-F238E27FC236}">
                <a16:creationId xmlns:a16="http://schemas.microsoft.com/office/drawing/2014/main" id="{C057B26D-34A1-BF1D-FE57-3BFDB016C65D}"/>
              </a:ext>
            </a:extLst>
          </p:cNvPr>
          <p:cNvSpPr txBox="1"/>
          <p:nvPr/>
        </p:nvSpPr>
        <p:spPr>
          <a:xfrm>
            <a:off x="9773091" y="1127280"/>
            <a:ext cx="532518" cy="246221"/>
          </a:xfrm>
          <a:prstGeom prst="rect">
            <a:avLst/>
          </a:prstGeom>
          <a:noFill/>
        </p:spPr>
        <p:txBody>
          <a:bodyPr wrap="none" rtlCol="0">
            <a:spAutoFit/>
          </a:bodyPr>
          <a:lstStyle/>
          <a:p>
            <a:r>
              <a:rPr lang="en-US" sz="1000" i="1" dirty="0">
                <a:solidFill>
                  <a:schemeClr val="bg1"/>
                </a:solidFill>
              </a:rPr>
              <a:t>NASA</a:t>
            </a:r>
          </a:p>
        </p:txBody>
      </p:sp>
    </p:spTree>
    <p:extLst>
      <p:ext uri="{BB962C8B-B14F-4D97-AF65-F5344CB8AC3E}">
        <p14:creationId xmlns:p14="http://schemas.microsoft.com/office/powerpoint/2010/main" val="1357709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95589"/>
            <a:ext cx="3610493" cy="2866821"/>
          </a:xfrm>
        </p:spPr>
        <p:txBody>
          <a:bodyPr>
            <a:normAutofit/>
          </a:bodyPr>
          <a:lstStyle/>
          <a:p>
            <a:pPr marL="0" indent="0">
              <a:buNone/>
            </a:pPr>
            <a:r>
              <a:rPr lang="en-US" sz="2800" dirty="0">
                <a:latin typeface="+mj-lt"/>
              </a:rPr>
              <a:t>Disturbance in pointing stability just before 4:00 UTC on 15 November 2003.</a:t>
            </a:r>
          </a:p>
          <a:p>
            <a:endParaRPr lang="en-US" dirty="0"/>
          </a:p>
        </p:txBody>
      </p:sp>
      <p:pic>
        <p:nvPicPr>
          <p:cNvPr id="10" name="Picture 9"/>
          <p:cNvPicPr>
            <a:picLocks noChangeAspect="1"/>
          </p:cNvPicPr>
          <p:nvPr/>
        </p:nvPicPr>
        <p:blipFill rotWithShape="1">
          <a:blip r:embed="rId2"/>
          <a:srcRect t="5340" b="-5340"/>
          <a:stretch/>
        </p:blipFill>
        <p:spPr>
          <a:xfrm>
            <a:off x="5049441" y="1026856"/>
            <a:ext cx="6532959" cy="5080308"/>
          </a:xfrm>
          <a:prstGeom prst="rect">
            <a:avLst/>
          </a:prstGeom>
        </p:spPr>
      </p:pic>
    </p:spTree>
    <p:extLst>
      <p:ext uri="{BB962C8B-B14F-4D97-AF65-F5344CB8AC3E}">
        <p14:creationId xmlns:p14="http://schemas.microsoft.com/office/powerpoint/2010/main" val="3833398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6765"/>
          <a:stretch/>
        </p:blipFill>
        <p:spPr>
          <a:xfrm>
            <a:off x="2074681" y="1001640"/>
            <a:ext cx="8041807" cy="5038344"/>
          </a:xfrm>
          <a:prstGeom prst="rect">
            <a:avLst/>
          </a:prstGeom>
        </p:spPr>
      </p:pic>
    </p:spTree>
    <p:extLst>
      <p:ext uri="{BB962C8B-B14F-4D97-AF65-F5344CB8AC3E}">
        <p14:creationId xmlns:p14="http://schemas.microsoft.com/office/powerpoint/2010/main" val="4084255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2560" y="838200"/>
            <a:ext cx="9326880" cy="5287043"/>
          </a:xfrm>
        </p:spPr>
        <p:txBody>
          <a:bodyPr>
            <a:normAutofit lnSpcReduction="10000"/>
          </a:bodyPr>
          <a:lstStyle/>
          <a:p>
            <a:r>
              <a:rPr lang="en-US" dirty="0">
                <a:latin typeface="+mj-lt"/>
              </a:rPr>
              <a:t>Program computed that an impact by a 1 mm Leonid could account for observed displacement – other causes ruled out.</a:t>
            </a:r>
          </a:p>
          <a:p>
            <a:pPr lvl="1"/>
            <a:r>
              <a:rPr lang="en-US" dirty="0">
                <a:latin typeface="+mj-lt"/>
              </a:rPr>
              <a:t>Impact out near apogee.</a:t>
            </a:r>
          </a:p>
          <a:p>
            <a:r>
              <a:rPr lang="en-US" dirty="0">
                <a:latin typeface="+mj-lt"/>
              </a:rPr>
              <a:t>However, there was no Leonid storm in 2003, and the impact occurred well away from the observed shower maximum. At time of impact, meteor rates were &lt;20 per hour.</a:t>
            </a:r>
          </a:p>
          <a:p>
            <a:r>
              <a:rPr lang="en-US" dirty="0">
                <a:latin typeface="+mj-lt"/>
              </a:rPr>
              <a:t>Measurements of the sporadic flux shows that it was over an order of magnitude larger than the Leonid flux at the event time.</a:t>
            </a:r>
          </a:p>
          <a:p>
            <a:pPr lvl="1"/>
            <a:r>
              <a:rPr lang="en-US" dirty="0">
                <a:latin typeface="+mj-lt"/>
              </a:rPr>
              <a:t>Leonid radiant is located within the north Apex sporadic source, which has an average speed of 55 km s</a:t>
            </a:r>
            <a:r>
              <a:rPr lang="en-US" baseline="30000" dirty="0">
                <a:latin typeface="+mj-lt"/>
              </a:rPr>
              <a:t>-1</a:t>
            </a:r>
            <a:r>
              <a:rPr lang="en-US" dirty="0">
                <a:latin typeface="+mj-lt"/>
              </a:rPr>
              <a:t>.</a:t>
            </a:r>
          </a:p>
          <a:p>
            <a:pPr lvl="1"/>
            <a:r>
              <a:rPr lang="en-US" dirty="0">
                <a:latin typeface="+mj-lt"/>
              </a:rPr>
              <a:t>Fluxes would indicate that an impact by a north Apex sporadic is 5 times more likely than that from a Leonid.</a:t>
            </a:r>
          </a:p>
        </p:txBody>
      </p:sp>
    </p:spTree>
    <p:extLst>
      <p:ext uri="{BB962C8B-B14F-4D97-AF65-F5344CB8AC3E}">
        <p14:creationId xmlns:p14="http://schemas.microsoft.com/office/powerpoint/2010/main" val="3152144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B2890D-CCA0-A540-A845-94973E0A434C}"/>
              </a:ext>
            </a:extLst>
          </p:cNvPr>
          <p:cNvPicPr>
            <a:picLocks noChangeAspect="1"/>
          </p:cNvPicPr>
          <p:nvPr/>
        </p:nvPicPr>
        <p:blipFill>
          <a:blip r:embed="rId2"/>
          <a:stretch>
            <a:fillRect/>
          </a:stretch>
        </p:blipFill>
        <p:spPr>
          <a:xfrm>
            <a:off x="830506" y="0"/>
            <a:ext cx="10530987" cy="6858000"/>
          </a:xfrm>
          <a:prstGeom prst="rect">
            <a:avLst/>
          </a:prstGeom>
        </p:spPr>
      </p:pic>
      <p:cxnSp>
        <p:nvCxnSpPr>
          <p:cNvPr id="7" name="Straight Arrow Connector 6">
            <a:extLst>
              <a:ext uri="{FF2B5EF4-FFF2-40B4-BE49-F238E27FC236}">
                <a16:creationId xmlns:a16="http://schemas.microsoft.com/office/drawing/2014/main" id="{7B3B1417-5F22-A945-9D39-A14AA8E74578}"/>
              </a:ext>
            </a:extLst>
          </p:cNvPr>
          <p:cNvCxnSpPr>
            <a:cxnSpLocks/>
          </p:cNvCxnSpPr>
          <p:nvPr/>
        </p:nvCxnSpPr>
        <p:spPr>
          <a:xfrm flipV="1">
            <a:off x="5148072" y="3081528"/>
            <a:ext cx="795528" cy="41148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6471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7110"/>
            <a:ext cx="10515600" cy="664889"/>
          </a:xfrm>
        </p:spPr>
        <p:txBody>
          <a:bodyPr>
            <a:normAutofit/>
          </a:bodyPr>
          <a:lstStyle/>
          <a:p>
            <a:pPr algn="ctr"/>
            <a:r>
              <a:rPr lang="en-US" dirty="0"/>
              <a:t>Landsat 5</a:t>
            </a:r>
          </a:p>
        </p:txBody>
      </p:sp>
      <p:sp>
        <p:nvSpPr>
          <p:cNvPr id="3" name="Content Placeholder 2"/>
          <p:cNvSpPr>
            <a:spLocks noGrp="1"/>
          </p:cNvSpPr>
          <p:nvPr>
            <p:ph idx="1"/>
          </p:nvPr>
        </p:nvSpPr>
        <p:spPr>
          <a:xfrm>
            <a:off x="1143000" y="1066800"/>
            <a:ext cx="5105400" cy="4841273"/>
          </a:xfrm>
        </p:spPr>
        <p:txBody>
          <a:bodyPr>
            <a:normAutofit fontScale="85000" lnSpcReduction="20000"/>
          </a:bodyPr>
          <a:lstStyle/>
          <a:p>
            <a:r>
              <a:rPr lang="en-US" sz="3200" dirty="0">
                <a:latin typeface="+mj-lt"/>
              </a:rPr>
              <a:t>What:  Remote sensing satellite.</a:t>
            </a:r>
          </a:p>
          <a:p>
            <a:r>
              <a:rPr lang="en-US" sz="3200" dirty="0">
                <a:latin typeface="+mj-lt"/>
              </a:rPr>
              <a:t>Event:  Struck by a </a:t>
            </a:r>
            <a:r>
              <a:rPr lang="en-US" sz="3200" dirty="0" err="1">
                <a:latin typeface="+mj-lt"/>
              </a:rPr>
              <a:t>Perseid</a:t>
            </a:r>
            <a:r>
              <a:rPr lang="en-US" sz="3200" dirty="0">
                <a:latin typeface="+mj-lt"/>
              </a:rPr>
              <a:t> near the time of the shower peak on August 13 2009.</a:t>
            </a:r>
          </a:p>
          <a:p>
            <a:r>
              <a:rPr lang="en-US" sz="3200" dirty="0">
                <a:latin typeface="+mj-lt"/>
              </a:rPr>
              <a:t>Consequences:  </a:t>
            </a:r>
          </a:p>
          <a:p>
            <a:pPr lvl="1"/>
            <a:r>
              <a:rPr lang="en-US" sz="2800" dirty="0">
                <a:latin typeface="+mj-lt"/>
              </a:rPr>
              <a:t>Gyro temporarily failed; spacecraft began tumbling.</a:t>
            </a:r>
          </a:p>
          <a:p>
            <a:r>
              <a:rPr lang="en-US" sz="3200" dirty="0">
                <a:latin typeface="+mj-lt"/>
              </a:rPr>
              <a:t>Outcome:  Normal operations restored by August 17.</a:t>
            </a:r>
          </a:p>
          <a:p>
            <a:pPr marL="0" indent="0">
              <a:buNone/>
            </a:pPr>
            <a:endParaRPr lang="en-US" dirty="0"/>
          </a:p>
        </p:txBody>
      </p:sp>
      <p:pic>
        <p:nvPicPr>
          <p:cNvPr id="4" name="Picture 3"/>
          <p:cNvPicPr>
            <a:picLocks noChangeAspect="1"/>
          </p:cNvPicPr>
          <p:nvPr/>
        </p:nvPicPr>
        <p:blipFill>
          <a:blip r:embed="rId3"/>
          <a:stretch>
            <a:fillRect/>
          </a:stretch>
        </p:blipFill>
        <p:spPr>
          <a:xfrm>
            <a:off x="7239000" y="1296939"/>
            <a:ext cx="4290648" cy="4380993"/>
          </a:xfrm>
          <a:prstGeom prst="rect">
            <a:avLst/>
          </a:prstGeom>
        </p:spPr>
      </p:pic>
      <p:sp>
        <p:nvSpPr>
          <p:cNvPr id="5" name="TextBox 4">
            <a:extLst>
              <a:ext uri="{FF2B5EF4-FFF2-40B4-BE49-F238E27FC236}">
                <a16:creationId xmlns:a16="http://schemas.microsoft.com/office/drawing/2014/main" id="{1634CFEB-A4F7-2BD0-16B6-C909ECEA9701}"/>
              </a:ext>
            </a:extLst>
          </p:cNvPr>
          <p:cNvSpPr txBox="1"/>
          <p:nvPr/>
        </p:nvSpPr>
        <p:spPr>
          <a:xfrm>
            <a:off x="10744200" y="5678078"/>
            <a:ext cx="930063" cy="246221"/>
          </a:xfrm>
          <a:prstGeom prst="rect">
            <a:avLst/>
          </a:prstGeom>
          <a:noFill/>
        </p:spPr>
        <p:txBody>
          <a:bodyPr wrap="none" rtlCol="0">
            <a:spAutoFit/>
          </a:bodyPr>
          <a:lstStyle/>
          <a:p>
            <a:r>
              <a:rPr lang="en-US" sz="1000" i="1" dirty="0"/>
              <a:t>NOAA/NASA</a:t>
            </a:r>
          </a:p>
        </p:txBody>
      </p:sp>
    </p:spTree>
    <p:extLst>
      <p:ext uri="{BB962C8B-B14F-4D97-AF65-F5344CB8AC3E}">
        <p14:creationId xmlns:p14="http://schemas.microsoft.com/office/powerpoint/2010/main" val="3572966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940" y="152400"/>
            <a:ext cx="7886700" cy="651121"/>
          </a:xfrm>
        </p:spPr>
        <p:txBody>
          <a:bodyPr>
            <a:normAutofit/>
          </a:bodyPr>
          <a:lstStyle/>
          <a:p>
            <a:pPr algn="ctr"/>
            <a:r>
              <a:rPr lang="en-US" dirty="0"/>
              <a:t>Artemis P1</a:t>
            </a:r>
          </a:p>
        </p:txBody>
      </p:sp>
      <p:sp>
        <p:nvSpPr>
          <p:cNvPr id="3" name="Content Placeholder 2"/>
          <p:cNvSpPr>
            <a:spLocks noGrp="1"/>
          </p:cNvSpPr>
          <p:nvPr>
            <p:ph idx="1"/>
          </p:nvPr>
        </p:nvSpPr>
        <p:spPr>
          <a:xfrm>
            <a:off x="530825" y="1196366"/>
            <a:ext cx="4648394" cy="4979009"/>
          </a:xfrm>
        </p:spPr>
        <p:txBody>
          <a:bodyPr>
            <a:normAutofit/>
          </a:bodyPr>
          <a:lstStyle/>
          <a:p>
            <a:r>
              <a:rPr lang="en-US" dirty="0">
                <a:latin typeface="+mj-lt"/>
              </a:rPr>
              <a:t>What:  NASA Science satellite.</a:t>
            </a:r>
          </a:p>
          <a:p>
            <a:r>
              <a:rPr lang="en-US" dirty="0">
                <a:latin typeface="+mj-lt"/>
              </a:rPr>
              <a:t>Event:  Struck by a meteoroid on 14 Oct 2010.</a:t>
            </a:r>
          </a:p>
          <a:p>
            <a:r>
              <a:rPr lang="en-US" dirty="0">
                <a:latin typeface="+mj-lt"/>
              </a:rPr>
              <a:t>Consequences:  </a:t>
            </a:r>
          </a:p>
          <a:p>
            <a:pPr lvl="1"/>
            <a:r>
              <a:rPr lang="en-US" dirty="0">
                <a:latin typeface="+mj-lt"/>
              </a:rPr>
              <a:t>Sphere 2 cut away</a:t>
            </a:r>
          </a:p>
          <a:p>
            <a:r>
              <a:rPr lang="en-US" dirty="0">
                <a:latin typeface="+mj-lt"/>
              </a:rPr>
              <a:t>Outcome:  Normal operations restored almost immediately.</a:t>
            </a:r>
          </a:p>
        </p:txBody>
      </p:sp>
      <p:pic>
        <p:nvPicPr>
          <p:cNvPr id="3075" name="Picture 3">
            <a:extLst>
              <a:ext uri="{FF2B5EF4-FFF2-40B4-BE49-F238E27FC236}">
                <a16:creationId xmlns:a16="http://schemas.microsoft.com/office/drawing/2014/main" id="{C3B3E704-A9C3-B05A-17E2-69E278B03B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061484"/>
            <a:ext cx="6100233"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40603C2-5E0D-A9FE-7280-88E9E3E038CC}"/>
              </a:ext>
            </a:extLst>
          </p:cNvPr>
          <p:cNvSpPr txBox="1"/>
          <p:nvPr/>
        </p:nvSpPr>
        <p:spPr>
          <a:xfrm>
            <a:off x="11054115" y="5658208"/>
            <a:ext cx="532518" cy="246221"/>
          </a:xfrm>
          <a:prstGeom prst="rect">
            <a:avLst/>
          </a:prstGeom>
          <a:noFill/>
        </p:spPr>
        <p:txBody>
          <a:bodyPr wrap="none" rtlCol="0">
            <a:spAutoFit/>
          </a:bodyPr>
          <a:lstStyle/>
          <a:p>
            <a:r>
              <a:rPr lang="en-US" sz="1000" i="1" dirty="0"/>
              <a:t>NASA</a:t>
            </a:r>
          </a:p>
        </p:txBody>
      </p:sp>
    </p:spTree>
    <p:extLst>
      <p:ext uri="{BB962C8B-B14F-4D97-AF65-F5344CB8AC3E}">
        <p14:creationId xmlns:p14="http://schemas.microsoft.com/office/powerpoint/2010/main" val="2695685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94592"/>
            <a:ext cx="7886700" cy="629307"/>
          </a:xfrm>
        </p:spPr>
        <p:txBody>
          <a:bodyPr/>
          <a:lstStyle/>
          <a:p>
            <a:pPr algn="ctr"/>
            <a:r>
              <a:rPr lang="en-US" dirty="0"/>
              <a:t>GOES 13</a:t>
            </a:r>
          </a:p>
        </p:txBody>
      </p:sp>
      <p:sp>
        <p:nvSpPr>
          <p:cNvPr id="3" name="Content Placeholder 2"/>
          <p:cNvSpPr>
            <a:spLocks noGrp="1"/>
          </p:cNvSpPr>
          <p:nvPr>
            <p:ph idx="1"/>
          </p:nvPr>
        </p:nvSpPr>
        <p:spPr>
          <a:xfrm>
            <a:off x="1114096" y="1124607"/>
            <a:ext cx="5439104" cy="4920442"/>
          </a:xfrm>
        </p:spPr>
        <p:txBody>
          <a:bodyPr>
            <a:normAutofit fontScale="85000" lnSpcReduction="10000"/>
          </a:bodyPr>
          <a:lstStyle/>
          <a:p>
            <a:r>
              <a:rPr lang="en-US" sz="3200" dirty="0">
                <a:latin typeface="+mj-lt"/>
              </a:rPr>
              <a:t>What:  USG weather satellite.</a:t>
            </a:r>
          </a:p>
          <a:p>
            <a:r>
              <a:rPr lang="en-US" sz="3200" dirty="0">
                <a:latin typeface="+mj-lt"/>
              </a:rPr>
              <a:t>Event:  Struck by a </a:t>
            </a:r>
            <a:r>
              <a:rPr lang="en-US" sz="3200" dirty="0" err="1">
                <a:latin typeface="+mj-lt"/>
              </a:rPr>
              <a:t>Helion</a:t>
            </a:r>
            <a:r>
              <a:rPr lang="en-US" sz="3200" dirty="0">
                <a:latin typeface="+mj-lt"/>
              </a:rPr>
              <a:t> meteoroid on 22 May 2013</a:t>
            </a:r>
            <a:r>
              <a:rPr lang="en-US" dirty="0">
                <a:latin typeface="+mj-lt"/>
              </a:rPr>
              <a:t>. </a:t>
            </a:r>
          </a:p>
          <a:p>
            <a:r>
              <a:rPr lang="en-US" sz="3200" dirty="0">
                <a:latin typeface="+mj-lt"/>
              </a:rPr>
              <a:t>Consequences:  </a:t>
            </a:r>
          </a:p>
          <a:p>
            <a:pPr lvl="1"/>
            <a:r>
              <a:rPr lang="en-US" sz="2800" dirty="0">
                <a:latin typeface="+mj-lt"/>
              </a:rPr>
              <a:t>Attitude drift of 2° per hour from nadir</a:t>
            </a:r>
          </a:p>
          <a:p>
            <a:pPr lvl="1"/>
            <a:r>
              <a:rPr lang="en-US" sz="2800" dirty="0">
                <a:latin typeface="+mj-lt"/>
              </a:rPr>
              <a:t>Spacecraft entered safe mode</a:t>
            </a:r>
          </a:p>
          <a:p>
            <a:r>
              <a:rPr lang="en-US" sz="3200" dirty="0">
                <a:latin typeface="+mj-lt"/>
              </a:rPr>
              <a:t>Outcome:  Normal operations restored 7 days later.</a:t>
            </a:r>
          </a:p>
        </p:txBody>
      </p:sp>
      <p:pic>
        <p:nvPicPr>
          <p:cNvPr id="2050" name="Picture 2">
            <a:extLst>
              <a:ext uri="{FF2B5EF4-FFF2-40B4-BE49-F238E27FC236}">
                <a16:creationId xmlns:a16="http://schemas.microsoft.com/office/drawing/2014/main" id="{ABE4F40D-E8B5-1D79-AD95-D33EC77A79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968779"/>
            <a:ext cx="3265488" cy="49204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1C30FA0-C6C1-67A5-57CB-12CDAE6E892E}"/>
              </a:ext>
            </a:extLst>
          </p:cNvPr>
          <p:cNvSpPr txBox="1"/>
          <p:nvPr/>
        </p:nvSpPr>
        <p:spPr>
          <a:xfrm>
            <a:off x="7722781" y="1001496"/>
            <a:ext cx="546945" cy="246221"/>
          </a:xfrm>
          <a:prstGeom prst="rect">
            <a:avLst/>
          </a:prstGeom>
          <a:noFill/>
        </p:spPr>
        <p:txBody>
          <a:bodyPr wrap="none" rtlCol="0">
            <a:spAutoFit/>
          </a:bodyPr>
          <a:lstStyle/>
          <a:p>
            <a:r>
              <a:rPr lang="en-US" sz="1000" i="1" dirty="0">
                <a:solidFill>
                  <a:schemeClr val="bg1"/>
                </a:solidFill>
              </a:rPr>
              <a:t>NOAA</a:t>
            </a:r>
          </a:p>
        </p:txBody>
      </p:sp>
    </p:spTree>
    <p:extLst>
      <p:ext uri="{BB962C8B-B14F-4D97-AF65-F5344CB8AC3E}">
        <p14:creationId xmlns:p14="http://schemas.microsoft.com/office/powerpoint/2010/main" val="3014313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6DB0D2F-CA72-4162-4EBF-8123C92FE2C8}"/>
              </a:ext>
            </a:extLst>
          </p:cNvPr>
          <p:cNvSpPr>
            <a:spLocks noGrp="1"/>
          </p:cNvSpPr>
          <p:nvPr>
            <p:ph type="title"/>
          </p:nvPr>
        </p:nvSpPr>
        <p:spPr/>
        <p:txBody>
          <a:bodyPr/>
          <a:lstStyle/>
          <a:p>
            <a:r>
              <a:rPr lang="en-US" dirty="0"/>
              <a:t>C/2013 A1 (Siding Spring)</a:t>
            </a:r>
          </a:p>
        </p:txBody>
      </p:sp>
      <p:pic>
        <p:nvPicPr>
          <p:cNvPr id="1026" name="Picture 2" descr="Close Encounters: Comet Siding Spring Seen Next to Mars">
            <a:extLst>
              <a:ext uri="{FF2B5EF4-FFF2-40B4-BE49-F238E27FC236}">
                <a16:creationId xmlns:a16="http://schemas.microsoft.com/office/drawing/2014/main" id="{848FD3BE-35E3-F5FF-EF2F-D56C4CE977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01700"/>
            <a:ext cx="6318250" cy="5054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79C1EDE-CF68-2922-416E-659E2C20E989}"/>
              </a:ext>
            </a:extLst>
          </p:cNvPr>
          <p:cNvSpPr txBox="1"/>
          <p:nvPr/>
        </p:nvSpPr>
        <p:spPr>
          <a:xfrm>
            <a:off x="6781800" y="905244"/>
            <a:ext cx="4953000"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t>Discovered January 3, 2013 by Rob McNaught.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Retrograde Oort Cloud comet.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Close flyby of Mars (140,500 km) on October 19, 2014.</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Concern that Mars orbiters could suffer damage from particles in cometary coma.</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Orbits were phased to use planet as a shield.</a:t>
            </a:r>
          </a:p>
        </p:txBody>
      </p:sp>
    </p:spTree>
    <p:extLst>
      <p:ext uri="{BB962C8B-B14F-4D97-AF65-F5344CB8AC3E}">
        <p14:creationId xmlns:p14="http://schemas.microsoft.com/office/powerpoint/2010/main" val="4196264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F473B-89CC-F765-13CF-05ADA01C91F9}"/>
              </a:ext>
            </a:extLst>
          </p:cNvPr>
          <p:cNvSpPr>
            <a:spLocks noGrp="1"/>
          </p:cNvSpPr>
          <p:nvPr>
            <p:ph type="title"/>
          </p:nvPr>
        </p:nvSpPr>
        <p:spPr/>
        <p:txBody>
          <a:bodyPr/>
          <a:lstStyle/>
          <a:p>
            <a:endParaRPr lang="en-US"/>
          </a:p>
        </p:txBody>
      </p:sp>
      <p:sp>
        <p:nvSpPr>
          <p:cNvPr id="15" name="TextBox 14">
            <a:extLst>
              <a:ext uri="{FF2B5EF4-FFF2-40B4-BE49-F238E27FC236}">
                <a16:creationId xmlns:a16="http://schemas.microsoft.com/office/drawing/2014/main" id="{6942E9F4-575F-8EF4-D38B-0CBE418B0565}"/>
              </a:ext>
            </a:extLst>
          </p:cNvPr>
          <p:cNvSpPr txBox="1"/>
          <p:nvPr/>
        </p:nvSpPr>
        <p:spPr>
          <a:xfrm>
            <a:off x="8704752" y="5569136"/>
            <a:ext cx="1500732" cy="276999"/>
          </a:xfrm>
          <a:prstGeom prst="rect">
            <a:avLst/>
          </a:prstGeom>
          <a:noFill/>
        </p:spPr>
        <p:txBody>
          <a:bodyPr wrap="none" rtlCol="0">
            <a:spAutoFit/>
          </a:bodyPr>
          <a:lstStyle/>
          <a:p>
            <a:r>
              <a:rPr lang="en-US" sz="1200" i="1" dirty="0"/>
              <a:t>NASA/JPL/CNEOS</a:t>
            </a:r>
          </a:p>
        </p:txBody>
      </p:sp>
      <p:grpSp>
        <p:nvGrpSpPr>
          <p:cNvPr id="17" name="Group 16">
            <a:extLst>
              <a:ext uri="{FF2B5EF4-FFF2-40B4-BE49-F238E27FC236}">
                <a16:creationId xmlns:a16="http://schemas.microsoft.com/office/drawing/2014/main" id="{7AA63E5F-5BE1-622E-E673-9F68FB26C42B}"/>
              </a:ext>
            </a:extLst>
          </p:cNvPr>
          <p:cNvGrpSpPr/>
          <p:nvPr/>
        </p:nvGrpSpPr>
        <p:grpSpPr>
          <a:xfrm>
            <a:off x="2057400" y="988828"/>
            <a:ext cx="8077200" cy="4544063"/>
            <a:chOff x="2057400" y="988828"/>
            <a:chExt cx="8077200" cy="4544063"/>
          </a:xfrm>
        </p:grpSpPr>
        <p:pic>
          <p:nvPicPr>
            <p:cNvPr id="5" name="Picture 4" descr="A screen shot of a solar system&#10;&#10;Description automatically generated">
              <a:extLst>
                <a:ext uri="{FF2B5EF4-FFF2-40B4-BE49-F238E27FC236}">
                  <a16:creationId xmlns:a16="http://schemas.microsoft.com/office/drawing/2014/main" id="{27840F6F-DBA8-C0EF-8BC3-2E75570D9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988828"/>
              <a:ext cx="8077200" cy="4544063"/>
            </a:xfrm>
            <a:prstGeom prst="rect">
              <a:avLst/>
            </a:prstGeom>
          </p:spPr>
        </p:pic>
        <p:cxnSp>
          <p:nvCxnSpPr>
            <p:cNvPr id="10" name="Straight Arrow Connector 9">
              <a:extLst>
                <a:ext uri="{FF2B5EF4-FFF2-40B4-BE49-F238E27FC236}">
                  <a16:creationId xmlns:a16="http://schemas.microsoft.com/office/drawing/2014/main" id="{C231420C-EAF3-6100-6712-ABF29F0CC406}"/>
                </a:ext>
              </a:extLst>
            </p:cNvPr>
            <p:cNvCxnSpPr>
              <a:cxnSpLocks/>
            </p:cNvCxnSpPr>
            <p:nvPr/>
          </p:nvCxnSpPr>
          <p:spPr>
            <a:xfrm flipH="1" flipV="1">
              <a:off x="4876800" y="2895600"/>
              <a:ext cx="863600" cy="1066800"/>
            </a:xfrm>
            <a:prstGeom prst="straightConnector1">
              <a:avLst/>
            </a:prstGeom>
            <a:ln w="57150">
              <a:solidFill>
                <a:srgbClr val="00FFFF"/>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23349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53E58A0-D0E1-9A45-8230-C4DEDE327C86}"/>
              </a:ext>
            </a:extLst>
          </p:cNvPr>
          <p:cNvSpPr txBox="1">
            <a:spLocks/>
          </p:cNvSpPr>
          <p:nvPr/>
        </p:nvSpPr>
        <p:spPr>
          <a:xfrm>
            <a:off x="838200" y="4660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pic>
        <p:nvPicPr>
          <p:cNvPr id="6" name="Picture 5" descr="A screenshot of a computer&#10;&#10;Description automatically generated with low confidence">
            <a:extLst>
              <a:ext uri="{FF2B5EF4-FFF2-40B4-BE49-F238E27FC236}">
                <a16:creationId xmlns:a16="http://schemas.microsoft.com/office/drawing/2014/main" id="{7E1612CE-FDF9-B747-87ED-E61816C49E16}"/>
              </a:ext>
            </a:extLst>
          </p:cNvPr>
          <p:cNvPicPr>
            <a:picLocks noChangeAspect="1"/>
          </p:cNvPicPr>
          <p:nvPr/>
        </p:nvPicPr>
        <p:blipFill rotWithShape="1">
          <a:blip r:embed="rId2">
            <a:clrChange>
              <a:clrFrom>
                <a:srgbClr val="FFFFFF"/>
              </a:clrFrom>
              <a:clrTo>
                <a:srgbClr val="FFFFFF">
                  <a:alpha val="0"/>
                </a:srgbClr>
              </a:clrTo>
            </a:clrChange>
            <a:alphaModFix/>
          </a:blip>
          <a:srcRect r="343" b="10583"/>
          <a:stretch/>
        </p:blipFill>
        <p:spPr>
          <a:xfrm>
            <a:off x="1422487" y="956936"/>
            <a:ext cx="9314923" cy="5163207"/>
          </a:xfrm>
          <a:prstGeom prst="rect">
            <a:avLst/>
          </a:prstGeom>
        </p:spPr>
      </p:pic>
      <p:sp>
        <p:nvSpPr>
          <p:cNvPr id="3" name="TextBox 2">
            <a:extLst>
              <a:ext uri="{FF2B5EF4-FFF2-40B4-BE49-F238E27FC236}">
                <a16:creationId xmlns:a16="http://schemas.microsoft.com/office/drawing/2014/main" id="{B3C53125-D92C-482C-52A9-B69A7A8F1653}"/>
              </a:ext>
            </a:extLst>
          </p:cNvPr>
          <p:cNvSpPr txBox="1"/>
          <p:nvPr/>
        </p:nvSpPr>
        <p:spPr>
          <a:xfrm>
            <a:off x="85385" y="876619"/>
            <a:ext cx="1353256" cy="276999"/>
          </a:xfrm>
          <a:prstGeom prst="rect">
            <a:avLst/>
          </a:prstGeom>
          <a:noFill/>
        </p:spPr>
        <p:txBody>
          <a:bodyPr wrap="none" rtlCol="0">
            <a:spAutoFit/>
          </a:bodyPr>
          <a:lstStyle/>
          <a:p>
            <a:r>
              <a:rPr lang="en-US" sz="1200" dirty="0"/>
              <a:t>All images NASA</a:t>
            </a:r>
          </a:p>
        </p:txBody>
      </p:sp>
      <p:sp>
        <p:nvSpPr>
          <p:cNvPr id="7" name="Title 6">
            <a:extLst>
              <a:ext uri="{FF2B5EF4-FFF2-40B4-BE49-F238E27FC236}">
                <a16:creationId xmlns:a16="http://schemas.microsoft.com/office/drawing/2014/main" id="{4C2ADB39-1A4E-B40E-1B1B-E18EB117AFCE}"/>
              </a:ext>
            </a:extLst>
          </p:cNvPr>
          <p:cNvSpPr>
            <a:spLocks noGrp="1"/>
          </p:cNvSpPr>
          <p:nvPr>
            <p:ph type="title"/>
          </p:nvPr>
        </p:nvSpPr>
        <p:spPr/>
        <p:txBody>
          <a:bodyPr/>
          <a:lstStyle/>
          <a:p>
            <a:endParaRPr lang="en-US"/>
          </a:p>
        </p:txBody>
      </p:sp>
      <p:sp>
        <p:nvSpPr>
          <p:cNvPr id="2" name="&quot;No&quot; Symbol 1">
            <a:extLst>
              <a:ext uri="{FF2B5EF4-FFF2-40B4-BE49-F238E27FC236}">
                <a16:creationId xmlns:a16="http://schemas.microsoft.com/office/drawing/2014/main" id="{063978DC-1AE9-96CE-7200-90109E8E22B8}"/>
              </a:ext>
            </a:extLst>
          </p:cNvPr>
          <p:cNvSpPr/>
          <p:nvPr/>
        </p:nvSpPr>
        <p:spPr>
          <a:xfrm>
            <a:off x="7315200" y="3733800"/>
            <a:ext cx="1676400" cy="1524000"/>
          </a:xfrm>
          <a:prstGeom prst="noSmoking">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42913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C5966-E748-3E3A-00D8-D4C1DE2F3F23}"/>
              </a:ext>
            </a:extLst>
          </p:cNvPr>
          <p:cNvSpPr>
            <a:spLocks noGrp="1"/>
          </p:cNvSpPr>
          <p:nvPr>
            <p:ph type="title"/>
          </p:nvPr>
        </p:nvSpPr>
        <p:spPr/>
        <p:txBody>
          <a:bodyPr/>
          <a:lstStyle/>
          <a:p>
            <a:r>
              <a:rPr lang="en-US" dirty="0"/>
              <a:t>Gaia</a:t>
            </a:r>
          </a:p>
        </p:txBody>
      </p:sp>
      <p:sp>
        <p:nvSpPr>
          <p:cNvPr id="3" name="Content Placeholder 2">
            <a:extLst>
              <a:ext uri="{FF2B5EF4-FFF2-40B4-BE49-F238E27FC236}">
                <a16:creationId xmlns:a16="http://schemas.microsoft.com/office/drawing/2014/main" id="{B5D20144-C057-5799-99E9-A0105BE76615}"/>
              </a:ext>
            </a:extLst>
          </p:cNvPr>
          <p:cNvSpPr>
            <a:spLocks noGrp="1"/>
          </p:cNvSpPr>
          <p:nvPr>
            <p:ph idx="1"/>
          </p:nvPr>
        </p:nvSpPr>
        <p:spPr>
          <a:xfrm>
            <a:off x="381000" y="1828800"/>
            <a:ext cx="5003801" cy="3885297"/>
          </a:xfrm>
        </p:spPr>
        <p:txBody>
          <a:bodyPr/>
          <a:lstStyle/>
          <a:p>
            <a:r>
              <a:rPr lang="en-US" dirty="0"/>
              <a:t>ESA astrometry satellite in an halo orbit about Earth-Sun L</a:t>
            </a:r>
            <a:r>
              <a:rPr lang="en-US" baseline="-25000" dirty="0"/>
              <a:t>2</a:t>
            </a:r>
            <a:r>
              <a:rPr lang="en-US" dirty="0"/>
              <a:t>.</a:t>
            </a:r>
          </a:p>
          <a:p>
            <a:r>
              <a:rPr lang="en-US" dirty="0"/>
              <a:t>Launched December 19, 2013.</a:t>
            </a:r>
          </a:p>
          <a:p>
            <a:r>
              <a:rPr lang="en-US" dirty="0"/>
              <a:t>Design life of 7 years</a:t>
            </a:r>
            <a:r>
              <a:rPr lang="en-US"/>
              <a:t>; </a:t>
            </a:r>
            <a:r>
              <a:rPr lang="en-US" dirty="0"/>
              <a:t>n</a:t>
            </a:r>
            <a:r>
              <a:rPr lang="en-US"/>
              <a:t>ominal </a:t>
            </a:r>
            <a:r>
              <a:rPr lang="en-US" dirty="0"/>
              <a:t>mission ends in 2025.</a:t>
            </a:r>
          </a:p>
          <a:p>
            <a:r>
              <a:rPr lang="en-US" dirty="0"/>
              <a:t>1 billion pixel camera, 10 meter sunshield.</a:t>
            </a:r>
          </a:p>
        </p:txBody>
      </p:sp>
      <p:pic>
        <p:nvPicPr>
          <p:cNvPr id="1026" name="Picture 2">
            <a:extLst>
              <a:ext uri="{FF2B5EF4-FFF2-40B4-BE49-F238E27FC236}">
                <a16:creationId xmlns:a16="http://schemas.microsoft.com/office/drawing/2014/main" id="{76162C88-F5F1-A63A-951E-D4DE63197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143000"/>
            <a:ext cx="6250869" cy="4419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095F368-232E-BA39-794C-7C0485FBD6C0}"/>
              </a:ext>
            </a:extLst>
          </p:cNvPr>
          <p:cNvSpPr txBox="1"/>
          <p:nvPr/>
        </p:nvSpPr>
        <p:spPr>
          <a:xfrm>
            <a:off x="10383981" y="5575597"/>
            <a:ext cx="1750131" cy="276999"/>
          </a:xfrm>
          <a:prstGeom prst="rect">
            <a:avLst/>
          </a:prstGeom>
          <a:noFill/>
        </p:spPr>
        <p:txBody>
          <a:bodyPr wrap="square">
            <a:spAutoFit/>
          </a:bodyPr>
          <a:lstStyle/>
          <a:p>
            <a:r>
              <a:rPr lang="en-US" sz="1200" dirty="0"/>
              <a:t>ESA/ATG </a:t>
            </a:r>
            <a:r>
              <a:rPr lang="en-US" sz="1200" dirty="0" err="1"/>
              <a:t>medialab</a:t>
            </a:r>
            <a:endParaRPr lang="en-US" sz="1200" dirty="0"/>
          </a:p>
        </p:txBody>
      </p:sp>
    </p:spTree>
    <p:extLst>
      <p:ext uri="{BB962C8B-B14F-4D97-AF65-F5344CB8AC3E}">
        <p14:creationId xmlns:p14="http://schemas.microsoft.com/office/powerpoint/2010/main" val="3327098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8F1B8-C760-B4EF-8F5E-79EDEB1E92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CD3FB6A-EBA7-423B-0F10-A8A375693493}"/>
              </a:ext>
            </a:extLst>
          </p:cNvPr>
          <p:cNvSpPr>
            <a:spLocks noGrp="1"/>
          </p:cNvSpPr>
          <p:nvPr>
            <p:ph idx="1"/>
          </p:nvPr>
        </p:nvSpPr>
        <p:spPr/>
        <p:txBody>
          <a:bodyPr/>
          <a:lstStyle/>
          <a:p>
            <a:r>
              <a:rPr lang="en-US" dirty="0"/>
              <a:t>In April 2024, an “high-speed” meteoroid impacted Gaia’s protective cover.</a:t>
            </a:r>
          </a:p>
          <a:p>
            <a:r>
              <a:rPr lang="en-US" dirty="0"/>
              <a:t>A ”little gap” was created, allowing stray sunlight to “occasionally disrupt” Gaia’s sensors.</a:t>
            </a:r>
          </a:p>
          <a:p>
            <a:r>
              <a:rPr lang="en-US" dirty="0"/>
              <a:t>Gaia’s camera was refocused for the last time in May/June of 2024.</a:t>
            </a:r>
          </a:p>
        </p:txBody>
      </p:sp>
    </p:spTree>
    <p:extLst>
      <p:ext uri="{BB962C8B-B14F-4D97-AF65-F5344CB8AC3E}">
        <p14:creationId xmlns:p14="http://schemas.microsoft.com/office/powerpoint/2010/main" val="110593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886700" cy="705317"/>
          </a:xfrm>
        </p:spPr>
        <p:txBody>
          <a:bodyPr/>
          <a:lstStyle/>
          <a:p>
            <a:r>
              <a:rPr lang="en-US" dirty="0"/>
              <a:t>Some take-away points</a:t>
            </a:r>
          </a:p>
        </p:txBody>
      </p:sp>
      <p:sp>
        <p:nvSpPr>
          <p:cNvPr id="3" name="Content Placeholder 2"/>
          <p:cNvSpPr>
            <a:spLocks noGrp="1"/>
          </p:cNvSpPr>
          <p:nvPr>
            <p:ph idx="1"/>
          </p:nvPr>
        </p:nvSpPr>
        <p:spPr>
          <a:xfrm>
            <a:off x="1371600" y="857717"/>
            <a:ext cx="9759141" cy="5257799"/>
          </a:xfrm>
        </p:spPr>
        <p:txBody>
          <a:bodyPr>
            <a:normAutofit/>
          </a:bodyPr>
          <a:lstStyle/>
          <a:p>
            <a:r>
              <a:rPr lang="en-US" dirty="0">
                <a:latin typeface="+mj-lt"/>
              </a:rPr>
              <a:t>Meteoroid anomalies are infrequent (but more common than most realize).</a:t>
            </a:r>
          </a:p>
          <a:p>
            <a:pPr lvl="1"/>
            <a:r>
              <a:rPr lang="en-US" dirty="0">
                <a:latin typeface="+mj-lt"/>
              </a:rPr>
              <a:t>Meteor showers pose less risk than sporadic background except for major outbursts/storms.</a:t>
            </a:r>
          </a:p>
          <a:p>
            <a:r>
              <a:rPr lang="en-US" dirty="0">
                <a:latin typeface="+mj-lt"/>
              </a:rPr>
              <a:t>Meteoroid impacts usually result in (small) attitude changes.</a:t>
            </a:r>
          </a:p>
          <a:p>
            <a:pPr lvl="1"/>
            <a:r>
              <a:rPr lang="en-US" dirty="0">
                <a:latin typeface="+mj-lt"/>
              </a:rPr>
              <a:t>If tolerances too tight, vehicle may go into safe mode (GOES 13).</a:t>
            </a:r>
          </a:p>
          <a:p>
            <a:r>
              <a:rPr lang="en-US" dirty="0">
                <a:latin typeface="+mj-lt"/>
              </a:rPr>
              <a:t>Significant physical damage can result (Mariner IV, XMM-Newton, Artemis P1).</a:t>
            </a:r>
          </a:p>
          <a:p>
            <a:r>
              <a:rPr lang="en-US" dirty="0">
                <a:latin typeface="+mj-lt"/>
              </a:rPr>
              <a:t>Impact induced ESD or EMP(?) can disable control electronics for high speed meteoroids (Perseid  outbursts).</a:t>
            </a:r>
          </a:p>
        </p:txBody>
      </p:sp>
    </p:spTree>
    <p:extLst>
      <p:ext uri="{BB962C8B-B14F-4D97-AF65-F5344CB8AC3E}">
        <p14:creationId xmlns:p14="http://schemas.microsoft.com/office/powerpoint/2010/main" val="1306746195"/>
      </p:ext>
    </p:extLst>
  </p:cSld>
  <p:clrMapOvr>
    <a:masterClrMapping/>
  </p:clrMapOvr>
</p:sld>
</file>

<file path=ppt/theme/theme1.xml><?xml version="1.0" encoding="utf-8"?>
<a:theme xmlns:a="http://schemas.openxmlformats.org/drawingml/2006/main" name="OSMA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87349ab-350e-4223-a2a7-75075b013d66">5X2WUXFHCRM2-874925338-1173</_dlc_DocId>
    <_dlc_DocIdUrl xmlns="087349ab-350e-4223-a2a7-75075b013d66">
      <Url>https://sp.ksc.nasa.gov/hq/osma/performance/_layouts/15/DocIdRedir.aspx?ID=5X2WUXFHCRM2-874925338-1173</Url>
      <Description>5X2WUXFHCRM2-874925338-1173</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F2B04E7A6865B641BB7EA9EA6F75985B" ma:contentTypeVersion="2" ma:contentTypeDescription="Create a new document." ma:contentTypeScope="" ma:versionID="e48e5ee930140e338a9cae33ddd16df2">
  <xsd:schema xmlns:xsd="http://www.w3.org/2001/XMLSchema" xmlns:xs="http://www.w3.org/2001/XMLSchema" xmlns:p="http://schemas.microsoft.com/office/2006/metadata/properties" xmlns:ns2="087349ab-350e-4223-a2a7-75075b013d66" xmlns:ns3="55783b84-b253-451a-a79e-d6cc22f5d97b" targetNamespace="http://schemas.microsoft.com/office/2006/metadata/properties" ma:root="true" ma:fieldsID="db0ff0c0b17718c279238e4d857d2be0" ns2:_="" ns3:_="">
    <xsd:import namespace="087349ab-350e-4223-a2a7-75075b013d66"/>
    <xsd:import namespace="55783b84-b253-451a-a79e-d6cc22f5d97b"/>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7349ab-350e-4223-a2a7-75075b013d6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5783b84-b253-451a-a79e-d6cc22f5d97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EF0677-510C-47A5-A928-6535556AD5E3}">
  <ds:schemaRefs>
    <ds:schemaRef ds:uri="http://schemas.microsoft.com/sharepoint/v3/contenttype/forms"/>
  </ds:schemaRefs>
</ds:datastoreItem>
</file>

<file path=customXml/itemProps2.xml><?xml version="1.0" encoding="utf-8"?>
<ds:datastoreItem xmlns:ds="http://schemas.openxmlformats.org/officeDocument/2006/customXml" ds:itemID="{7B8016AA-40DD-4E6D-AD6A-D9EE6B8E4281}">
  <ds:schemaRefs>
    <ds:schemaRef ds:uri="http://schemas.microsoft.com/sharepoint/events"/>
  </ds:schemaRefs>
</ds:datastoreItem>
</file>

<file path=customXml/itemProps3.xml><?xml version="1.0" encoding="utf-8"?>
<ds:datastoreItem xmlns:ds="http://schemas.openxmlformats.org/officeDocument/2006/customXml" ds:itemID="{D461359C-9D06-464F-A7DF-D659C049C70C}">
  <ds:schemaRefs>
    <ds:schemaRef ds:uri="http://purl.org/dc/elements/1.1/"/>
    <ds:schemaRef ds:uri="55783b84-b253-451a-a79e-d6cc22f5d97b"/>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http://purl.org/dc/terms/"/>
    <ds:schemaRef ds:uri="http://purl.org/dc/dcmitype/"/>
    <ds:schemaRef ds:uri="087349ab-350e-4223-a2a7-75075b013d66"/>
    <ds:schemaRef ds:uri="http://schemas.openxmlformats.org/package/2006/metadata/core-properties"/>
  </ds:schemaRefs>
</ds:datastoreItem>
</file>

<file path=customXml/itemProps4.xml><?xml version="1.0" encoding="utf-8"?>
<ds:datastoreItem xmlns:ds="http://schemas.openxmlformats.org/officeDocument/2006/customXml" ds:itemID="{9B4792E5-ABDF-4972-88B6-B4546F88DB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7349ab-350e-4223-a2a7-75075b013d66"/>
    <ds:schemaRef ds:uri="55783b84-b253-451a-a79e-d6cc22f5d9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8548</TotalTime>
  <Words>1590</Words>
  <Application>Microsoft Macintosh PowerPoint</Application>
  <PresentationFormat>Widescreen</PresentationFormat>
  <Paragraphs>156</Paragraphs>
  <Slides>33</Slides>
  <Notes>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Arial Black</vt:lpstr>
      <vt:lpstr>Calibri</vt:lpstr>
      <vt:lpstr>Courier New</vt:lpstr>
      <vt:lpstr>Helvetica</vt:lpstr>
      <vt:lpstr>Wingdings</vt:lpstr>
      <vt:lpstr>OSMA template</vt:lpstr>
      <vt:lpstr>The NASA Meteoroid Environment Office</vt:lpstr>
      <vt:lpstr>PowerPoint Presentation</vt:lpstr>
      <vt:lpstr>Forecast damage thresholds</vt:lpstr>
      <vt:lpstr>PowerPoint Presentation</vt:lpstr>
      <vt:lpstr>A note about damage equations</vt:lpstr>
      <vt:lpstr>PowerPoint Presentation</vt:lpstr>
      <vt:lpstr>Meteoroid/Orbital Debris Comparison</vt:lpstr>
      <vt:lpstr>Comparison of flux (particles that can penetrate 1 mm AL plate)</vt:lpstr>
      <vt:lpstr>Some meteoroid anomalies</vt:lpstr>
      <vt:lpstr>Mariner IV</vt:lpstr>
      <vt:lpstr>PowerPoint Presentation</vt:lpstr>
      <vt:lpstr>PowerPoint Presentation</vt:lpstr>
      <vt:lpstr>PowerPoint Presentation</vt:lpstr>
      <vt:lpstr>Olympus</vt:lpstr>
      <vt:lpstr>PowerPoint Presentation</vt:lpstr>
      <vt:lpstr>The 1993 Perseids</vt:lpstr>
      <vt:lpstr>PowerPoint Presentation</vt:lpstr>
      <vt:lpstr>XMM-Newton</vt:lpstr>
      <vt:lpstr>PowerPoint Presentation</vt:lpstr>
      <vt:lpstr>Chandra</vt:lpstr>
      <vt:lpstr>PowerPoint Presentation</vt:lpstr>
      <vt:lpstr>PowerPoint Presentation</vt:lpstr>
      <vt:lpstr>PowerPoint Presentation</vt:lpstr>
      <vt:lpstr>PowerPoint Presentation</vt:lpstr>
      <vt:lpstr>Landsat 5</vt:lpstr>
      <vt:lpstr>Artemis P1</vt:lpstr>
      <vt:lpstr>GOES 13</vt:lpstr>
      <vt:lpstr>C/2013 A1 (Siding Spring)</vt:lpstr>
      <vt:lpstr>PowerPoint Presentation</vt:lpstr>
      <vt:lpstr>PowerPoint Presentation</vt:lpstr>
      <vt:lpstr>Gaia</vt:lpstr>
      <vt:lpstr>PowerPoint Presentation</vt:lpstr>
      <vt:lpstr>Some take-away points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 Plus and Mishap Investigation</dc:title>
  <dc:creator>Schumann, Gerald D. (KSC-GD000)</dc:creator>
  <cp:lastModifiedBy>Cooke, William J. (MSFC-EV44)</cp:lastModifiedBy>
  <cp:revision>343</cp:revision>
  <cp:lastPrinted>2016-02-09T20:49:06Z</cp:lastPrinted>
  <dcterms:created xsi:type="dcterms:W3CDTF">2014-10-10T12:36:48Z</dcterms:created>
  <dcterms:modified xsi:type="dcterms:W3CDTF">2024-08-09T14:24:20Z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8d9cf391-6d6e-4bd7-b3be-9ca49b208576</vt:lpwstr>
  </property>
  <property fmtid="{D5CDD505-2E9C-101B-9397-08002B2CF9AE}" pid="3" name="ContentTypeId">
    <vt:lpwstr>0x010100F2B04E7A6865B641BB7EA9EA6F75985B</vt:lpwstr>
  </property>
</Properties>
</file>