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73" r:id="rId5"/>
    <p:sldId id="274" r:id="rId6"/>
    <p:sldId id="275" r:id="rId7"/>
    <p:sldId id="276" r:id="rId8"/>
    <p:sldId id="277" r:id="rId9"/>
    <p:sldId id="279" r:id="rId10"/>
    <p:sldId id="295" r:id="rId11"/>
    <p:sldId id="297" r:id="rId12"/>
    <p:sldId id="296" r:id="rId13"/>
    <p:sldId id="282" r:id="rId14"/>
    <p:sldId id="286" r:id="rId15"/>
    <p:sldId id="287" r:id="rId16"/>
    <p:sldId id="288" r:id="rId17"/>
    <p:sldId id="290" r:id="rId18"/>
    <p:sldId id="291" r:id="rId19"/>
    <p:sldId id="294" r:id="rId20"/>
    <p:sldId id="298" r:id="rId21"/>
    <p:sldId id="293" r:id="rId22"/>
    <p:sldId id="299" r:id="rId23"/>
    <p:sldId id="300" r:id="rId24"/>
    <p:sldId id="301" r:id="rId25"/>
  </p:sldIdLst>
  <p:sldSz cx="12192000" cy="6858000"/>
  <p:notesSz cx="7302500" cy="95885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0">
          <p15:clr>
            <a:srgbClr val="A4A3A4"/>
          </p15:clr>
        </p15:guide>
        <p15:guide id="2" pos="230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5442B4-804C-ADFD-F768-582B66B435CD}" name="Gilligan, Ryan P. (GRC-LTF0)" initials="G(" userId="S::rgilliga@ndc.nasa.gov::fa511eb3-9f8d-4fa1-b2cd-89a5c1c047f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2B2B82"/>
    <a:srgbClr val="B0B3F6"/>
    <a:srgbClr val="5F5F5F"/>
    <a:srgbClr val="DDDDDD"/>
    <a:srgbClr val="777777"/>
    <a:srgbClr val="CCFFCC"/>
    <a:srgbClr val="FFFF99"/>
    <a:srgbClr val="FFCCCC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264" y="62"/>
      </p:cViewPr>
      <p:guideLst>
        <p:guide orient="horz" pos="28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0"/>
        <p:guide pos="23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38613" y="0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9075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b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38613" y="9109075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/>
            </a:lvl1pPr>
          </a:lstStyle>
          <a:p>
            <a:fld id="{3C251C5B-2413-49AF-878E-346224ED81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876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38613" y="0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5613" y="719138"/>
            <a:ext cx="6391275" cy="3595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3138" y="4554538"/>
            <a:ext cx="535622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09075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b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38613" y="9109075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/>
            </a:lvl1pPr>
          </a:lstStyle>
          <a:p>
            <a:fld id="{6653CE95-F5CB-483A-9B02-1D2576EA16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371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13401D-7A41-4710-97B0-05C9D2CF1C69}" type="slidenum">
              <a:rPr lang="en-US"/>
              <a:pPr/>
              <a:t>1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0035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764CC28-7C81-4F68-BC75-A20671960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0658E1A-83A6-4D43-8BAC-8CC650DFB1F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42015-0FC7-4B0E-8D2B-76EADF48D9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E8C48-CEA1-40D7-918C-CBF5F81BA8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14400"/>
            <a:ext cx="53848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3848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99CED-6919-4E7D-A690-AD3E6D16DAA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56BF8-FFF3-4911-B918-FF080B8BD18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111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8962"/>
            <a:ext cx="5386917" cy="41608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920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8962"/>
            <a:ext cx="5389033" cy="41608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BF8B5-A29F-4527-8EF2-13DD397BE68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92D923EA-ABD6-D9E1-0232-9D3269B7E9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FA3E2-4CB8-43B1-9AF4-23FEB8A0CB9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21A504-53A7-23C9-529A-B3C0862B2F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4FCD2-9C05-4241-882C-3D134303B4E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0190D3-EFDF-0F6E-3929-98722B9A9A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914400"/>
            <a:ext cx="4011084" cy="5207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914400"/>
            <a:ext cx="6815667" cy="52117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0803C-64EA-4536-A101-47E17B86F67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FB25FD5-3767-7224-BCE7-AD65822549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914399"/>
            <a:ext cx="7315200" cy="3813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CCA9B2-5165-4ADC-9763-7293ADD3F29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1DE3015-D9A1-BD07-2F15-45C6981979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90500"/>
            <a:ext cx="1097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52" name="Text Box 28"/>
          <p:cNvSpPr txBox="1">
            <a:spLocks noChangeArrowheads="1"/>
          </p:cNvSpPr>
          <p:nvPr userDrawn="1"/>
        </p:nvSpPr>
        <p:spPr bwMode="auto">
          <a:xfrm>
            <a:off x="838200" y="685800"/>
            <a:ext cx="10393680" cy="762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48627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50000"/>
              </a:spcBef>
              <a:tabLst>
                <a:tab pos="4459288" algn="ctr"/>
              </a:tabLst>
              <a:defRPr/>
            </a:pPr>
            <a:r>
              <a:rPr lang="en-US" sz="2800">
                <a:solidFill>
                  <a:schemeClr val="bg1"/>
                </a:solidFill>
                <a:latin typeface="Arial" charset="0"/>
                <a:ea typeface="+mn-ea"/>
              </a:rPr>
              <a:t>	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914400"/>
            <a:ext cx="10972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400800"/>
            <a:ext cx="487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333399"/>
                </a:solidFill>
                <a:latin typeface="Arial" pitchFamily="34" charset="0"/>
              </a:defRPr>
            </a:lvl1pPr>
          </a:lstStyle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400800"/>
            <a:ext cx="254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rgbClr val="333399"/>
                </a:solidFill>
                <a:latin typeface="Arial" pitchFamily="34" charset="0"/>
              </a:defRPr>
            </a:lvl1pPr>
          </a:lstStyle>
          <a:p>
            <a:fld id="{A937B6BC-EA0C-470E-B991-7E852790E29C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" y="45720"/>
            <a:ext cx="868680" cy="810267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B6B5A49-D4D6-2B87-693D-2F74F7E52D6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250930" y="0"/>
            <a:ext cx="914400" cy="914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accent2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11.png"/><Relationship Id="rId7" Type="http://schemas.openxmlformats.org/officeDocument/2006/relationships/image" Target="../media/image12.png"/><Relationship Id="rId2" Type="http://schemas.openxmlformats.org/officeDocument/2006/relationships/image" Target="../media/image7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10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7" Type="http://schemas.openxmlformats.org/officeDocument/2006/relationships/image" Target="../media/image20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1.png"/><Relationship Id="rId4" Type="http://schemas.openxmlformats.org/officeDocument/2006/relationships/image" Target="../media/image17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80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" Type="http://schemas.openxmlformats.org/officeDocument/2006/relationships/image" Target="../media/image810.png"/><Relationship Id="rId21" Type="http://schemas.openxmlformats.org/officeDocument/2006/relationships/image" Target="../media/image26.png"/><Relationship Id="rId7" Type="http://schemas.openxmlformats.org/officeDocument/2006/relationships/image" Target="../media/image120.png"/><Relationship Id="rId12" Type="http://schemas.openxmlformats.org/officeDocument/2006/relationships/image" Target="../media/image170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2" Type="http://schemas.openxmlformats.org/officeDocument/2006/relationships/image" Target="../media/image710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60.png"/><Relationship Id="rId24" Type="http://schemas.openxmlformats.org/officeDocument/2006/relationships/image" Target="../media/image29.png"/><Relationship Id="rId5" Type="http://schemas.openxmlformats.org/officeDocument/2006/relationships/image" Target="../media/image100.png"/><Relationship Id="rId15" Type="http://schemas.openxmlformats.org/officeDocument/2006/relationships/image" Target="../media/image200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10" Type="http://schemas.openxmlformats.org/officeDocument/2006/relationships/image" Target="../media/image150.png"/><Relationship Id="rId19" Type="http://schemas.openxmlformats.org/officeDocument/2006/relationships/image" Target="../media/image24.png"/><Relationship Id="rId4" Type="http://schemas.openxmlformats.org/officeDocument/2006/relationships/image" Target="../media/image99.png"/><Relationship Id="rId9" Type="http://schemas.openxmlformats.org/officeDocument/2006/relationships/image" Target="../media/image140.png"/><Relationship Id="rId14" Type="http://schemas.openxmlformats.org/officeDocument/2006/relationships/image" Target="../media/image190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26" Type="http://schemas.openxmlformats.org/officeDocument/2006/relationships/image" Target="../media/image59.png"/><Relationship Id="rId39" Type="http://schemas.openxmlformats.org/officeDocument/2006/relationships/image" Target="../media/image72.png"/><Relationship Id="rId21" Type="http://schemas.openxmlformats.org/officeDocument/2006/relationships/image" Target="../media/image54.png"/><Relationship Id="rId34" Type="http://schemas.openxmlformats.org/officeDocument/2006/relationships/image" Target="../media/image67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58.png"/><Relationship Id="rId33" Type="http://schemas.openxmlformats.org/officeDocument/2006/relationships/image" Target="../media/image66.png"/><Relationship Id="rId38" Type="http://schemas.openxmlformats.org/officeDocument/2006/relationships/image" Target="../media/image71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29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24" Type="http://schemas.openxmlformats.org/officeDocument/2006/relationships/image" Target="../media/image57.png"/><Relationship Id="rId32" Type="http://schemas.openxmlformats.org/officeDocument/2006/relationships/image" Target="../media/image65.png"/><Relationship Id="rId37" Type="http://schemas.openxmlformats.org/officeDocument/2006/relationships/image" Target="../media/image70.png"/><Relationship Id="rId40" Type="http://schemas.openxmlformats.org/officeDocument/2006/relationships/image" Target="../media/image73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6.png"/><Relationship Id="rId28" Type="http://schemas.openxmlformats.org/officeDocument/2006/relationships/image" Target="../media/image61.png"/><Relationship Id="rId36" Type="http://schemas.openxmlformats.org/officeDocument/2006/relationships/image" Target="../media/image69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31" Type="http://schemas.openxmlformats.org/officeDocument/2006/relationships/image" Target="../media/image64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55.png"/><Relationship Id="rId27" Type="http://schemas.openxmlformats.org/officeDocument/2006/relationships/image" Target="../media/image60.png"/><Relationship Id="rId30" Type="http://schemas.openxmlformats.org/officeDocument/2006/relationships/image" Target="../media/image63.png"/><Relationship Id="rId35" Type="http://schemas.openxmlformats.org/officeDocument/2006/relationships/image" Target="../media/image68.png"/><Relationship Id="rId8" Type="http://schemas.openxmlformats.org/officeDocument/2006/relationships/image" Target="../media/image41.png"/><Relationship Id="rId3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26" Type="http://schemas.openxmlformats.org/officeDocument/2006/relationships/image" Target="../media/image84.png"/><Relationship Id="rId21" Type="http://schemas.openxmlformats.org/officeDocument/2006/relationships/image" Target="../media/image53.png"/><Relationship Id="rId34" Type="http://schemas.openxmlformats.org/officeDocument/2006/relationships/image" Target="../media/image88.png"/><Relationship Id="rId7" Type="http://schemas.openxmlformats.org/officeDocument/2006/relationships/image" Target="../media/image39.png"/><Relationship Id="rId12" Type="http://schemas.openxmlformats.org/officeDocument/2006/relationships/image" Target="../media/image79.png"/><Relationship Id="rId17" Type="http://schemas.openxmlformats.org/officeDocument/2006/relationships/image" Target="../media/image49.png"/><Relationship Id="rId25" Type="http://schemas.openxmlformats.org/officeDocument/2006/relationships/image" Target="../media/image83.png"/><Relationship Id="rId33" Type="http://schemas.openxmlformats.org/officeDocument/2006/relationships/image" Target="../media/image87.png"/><Relationship Id="rId38" Type="http://schemas.openxmlformats.org/officeDocument/2006/relationships/image" Target="../media/image92.png"/><Relationship Id="rId2" Type="http://schemas.openxmlformats.org/officeDocument/2006/relationships/image" Target="../media/image74.png"/><Relationship Id="rId16" Type="http://schemas.openxmlformats.org/officeDocument/2006/relationships/image" Target="../media/image81.png"/><Relationship Id="rId20" Type="http://schemas.openxmlformats.org/officeDocument/2006/relationships/image" Target="../media/image52.png"/><Relationship Id="rId29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78.png"/><Relationship Id="rId24" Type="http://schemas.openxmlformats.org/officeDocument/2006/relationships/image" Target="../media/image82.png"/><Relationship Id="rId32" Type="http://schemas.openxmlformats.org/officeDocument/2006/relationships/image" Target="../media/image44.png"/><Relationship Id="rId37" Type="http://schemas.openxmlformats.org/officeDocument/2006/relationships/image" Target="../media/image91.png"/><Relationship Id="rId5" Type="http://schemas.openxmlformats.org/officeDocument/2006/relationships/image" Target="../media/image76.png"/><Relationship Id="rId15" Type="http://schemas.openxmlformats.org/officeDocument/2006/relationships/image" Target="../media/image80.png"/><Relationship Id="rId23" Type="http://schemas.openxmlformats.org/officeDocument/2006/relationships/image" Target="../media/image55.png"/><Relationship Id="rId28" Type="http://schemas.openxmlformats.org/officeDocument/2006/relationships/image" Target="../media/image36.png"/><Relationship Id="rId36" Type="http://schemas.openxmlformats.org/officeDocument/2006/relationships/image" Target="../media/image90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31" Type="http://schemas.openxmlformats.org/officeDocument/2006/relationships/image" Target="../media/image43.png"/><Relationship Id="rId4" Type="http://schemas.openxmlformats.org/officeDocument/2006/relationships/image" Target="../media/image75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Relationship Id="rId27" Type="http://schemas.openxmlformats.org/officeDocument/2006/relationships/image" Target="../media/image85.png"/><Relationship Id="rId30" Type="http://schemas.openxmlformats.org/officeDocument/2006/relationships/image" Target="../media/image38.png"/><Relationship Id="rId35" Type="http://schemas.openxmlformats.org/officeDocument/2006/relationships/image" Target="../media/image89.png"/><Relationship Id="rId8" Type="http://schemas.openxmlformats.org/officeDocument/2006/relationships/image" Target="../media/image40.png"/><Relationship Id="rId3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95.png"/><Relationship Id="rId4" Type="http://schemas.openxmlformats.org/officeDocument/2006/relationships/video" Target="../media/media2.mp4"/><Relationship Id="rId9" Type="http://schemas.openxmlformats.org/officeDocument/2006/relationships/image" Target="../media/image9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microsoft.com/office/2007/relationships/media" Target="../media/media5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video" Target="../media/media6.mp4"/><Relationship Id="rId5" Type="http://schemas.microsoft.com/office/2007/relationships/media" Target="../media/media6.mp4"/><Relationship Id="rId10" Type="http://schemas.openxmlformats.org/officeDocument/2006/relationships/image" Target="../media/image98.png"/><Relationship Id="rId4" Type="http://schemas.openxmlformats.org/officeDocument/2006/relationships/video" Target="../media/media5.mp4"/><Relationship Id="rId9" Type="http://schemas.openxmlformats.org/officeDocument/2006/relationships/image" Target="../media/image9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microsoft.com/office/2007/relationships/media" Target="../media/media8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video" Target="../media/media9.mp4"/><Relationship Id="rId5" Type="http://schemas.microsoft.com/office/2007/relationships/media" Target="../media/media9.mp4"/><Relationship Id="rId10" Type="http://schemas.openxmlformats.org/officeDocument/2006/relationships/image" Target="../media/image103.png"/><Relationship Id="rId4" Type="http://schemas.openxmlformats.org/officeDocument/2006/relationships/video" Target="../media/media8.mp4"/><Relationship Id="rId9" Type="http://schemas.openxmlformats.org/officeDocument/2006/relationships/image" Target="../media/image10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media" Target="../media/media11.mp4"/><Relationship Id="rId7" Type="http://schemas.openxmlformats.org/officeDocument/2006/relationships/image" Target="../media/image105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10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11.mp4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029200" y="3601427"/>
            <a:ext cx="6096000" cy="914400"/>
          </a:xfrm>
        </p:spPr>
        <p:txBody>
          <a:bodyPr/>
          <a:lstStyle/>
          <a:p>
            <a:pPr eaLnBrk="1" hangingPunct="1"/>
            <a:r>
              <a:rPr lang="en-US" sz="1800" dirty="0">
                <a:solidFill>
                  <a:schemeClr val="tx1"/>
                </a:solidFill>
                <a:ea typeface="ＭＳ Ｐゴシック" charset="-128"/>
              </a:rPr>
              <a:t>Presented By</a:t>
            </a:r>
          </a:p>
          <a:p>
            <a:pPr eaLnBrk="1" hangingPunct="1"/>
            <a:r>
              <a:rPr lang="en-US" sz="1800" dirty="0">
                <a:solidFill>
                  <a:schemeClr val="tx1"/>
                </a:solidFill>
                <a:ea typeface="ＭＳ Ｐゴシック" charset="-128"/>
              </a:rPr>
              <a:t>Michael F. Harris Ph.D.</a:t>
            </a:r>
          </a:p>
          <a:p>
            <a:pPr eaLnBrk="1" hangingPunct="1"/>
            <a:r>
              <a:rPr lang="en-US" sz="1800" dirty="0">
                <a:solidFill>
                  <a:schemeClr val="tx1"/>
                </a:solidFill>
                <a:ea typeface="ＭＳ Ｐゴシック" charset="-128"/>
              </a:rPr>
              <a:t>Launch Services Program, Kennedy Space Center</a:t>
            </a:r>
          </a:p>
          <a:p>
            <a:pPr eaLnBrk="1" hangingPunct="1"/>
            <a:endParaRPr lang="en-US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1331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4800600" y="1447800"/>
            <a:ext cx="6134100" cy="16002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charset="-128"/>
              </a:rPr>
              <a:t>Implementation of a WENO High-Resolution Scheme</a:t>
            </a:r>
            <a:endParaRPr lang="en-US" sz="2400" b="0" dirty="0">
              <a:ea typeface="ＭＳ Ｐゴシック" charset="-128"/>
            </a:endParaRPr>
          </a:p>
        </p:txBody>
      </p:sp>
      <p:sp>
        <p:nvSpPr>
          <p:cNvPr id="13315" name="Rectangle 11"/>
          <p:cNvSpPr>
            <a:spLocks noChangeArrowheads="1"/>
          </p:cNvSpPr>
          <p:nvPr/>
        </p:nvSpPr>
        <p:spPr bwMode="auto">
          <a:xfrm>
            <a:off x="6477000" y="4800600"/>
            <a:ext cx="40386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/>
          <a:p>
            <a:pPr algn="l" eaLnBrk="1" hangingPunct="1"/>
            <a:r>
              <a:rPr lang="en-US" sz="1800" b="0">
                <a:solidFill>
                  <a:schemeClr val="accent2"/>
                </a:solidFill>
                <a:latin typeface="Arial"/>
                <a:ea typeface="ＭＳ Ｐゴシック"/>
                <a:cs typeface="Arial"/>
              </a:rPr>
              <a:t>Thermal &amp; Fluids Analysis Workshop</a:t>
            </a:r>
            <a:br>
              <a:rPr lang="en-US" sz="1800" b="0">
                <a:latin typeface="Arial" pitchFamily="34" charset="0"/>
              </a:rPr>
            </a:br>
            <a:r>
              <a:rPr lang="en-US" sz="1800" b="0">
                <a:solidFill>
                  <a:schemeClr val="accent2"/>
                </a:solidFill>
                <a:latin typeface="Arial"/>
                <a:ea typeface="ＭＳ Ｐゴシック"/>
                <a:cs typeface="Arial"/>
              </a:rPr>
              <a:t>TFAWS 2024</a:t>
            </a:r>
            <a:br>
              <a:rPr lang="en-US" sz="1800" b="0">
                <a:latin typeface="Arial" pitchFamily="34" charset="0"/>
              </a:rPr>
            </a:br>
            <a:r>
              <a:rPr lang="en-US" sz="1800" b="0">
                <a:solidFill>
                  <a:schemeClr val="accent2"/>
                </a:solidFill>
                <a:latin typeface="Arial"/>
                <a:ea typeface="ＭＳ Ｐゴシック"/>
                <a:cs typeface="Arial"/>
              </a:rPr>
              <a:t>August 26-30, 2024</a:t>
            </a:r>
          </a:p>
          <a:p>
            <a:pPr algn="l" eaLnBrk="1" hangingPunct="1"/>
            <a:r>
              <a:rPr lang="en-US" sz="1800" b="0">
                <a:solidFill>
                  <a:schemeClr val="accent2"/>
                </a:solidFill>
                <a:latin typeface="Arial"/>
                <a:ea typeface="ＭＳ Ｐゴシック"/>
                <a:cs typeface="Arial"/>
              </a:rPr>
              <a:t>NASA Glenn Research Center</a:t>
            </a:r>
          </a:p>
          <a:p>
            <a:pPr algn="l" eaLnBrk="1" hangingPunct="1"/>
            <a:r>
              <a:rPr lang="en-US" sz="1800" b="0">
                <a:solidFill>
                  <a:schemeClr val="accent2"/>
                </a:solidFill>
                <a:latin typeface="Arial"/>
                <a:ea typeface="ＭＳ Ｐゴシック"/>
                <a:cs typeface="Arial"/>
              </a:rPr>
              <a:t>Cleveland, OH</a:t>
            </a:r>
          </a:p>
        </p:txBody>
      </p:sp>
      <p:sp>
        <p:nvSpPr>
          <p:cNvPr id="6" name="Text Box 36">
            <a:extLst>
              <a:ext uri="{FF2B5EF4-FFF2-40B4-BE49-F238E27FC236}">
                <a16:creationId xmlns:a16="http://schemas.microsoft.com/office/drawing/2014/main" id="{F917E5F1-6E57-4C5E-B693-B8880278A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1"/>
            <a:ext cx="12192000" cy="914399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48627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50000"/>
              </a:spcBef>
              <a:tabLst>
                <a:tab pos="4459288" algn="ctr"/>
              </a:tabLst>
              <a:defRPr/>
            </a:pPr>
            <a:r>
              <a:rPr lang="en-US" sz="2800" dirty="0">
                <a:solidFill>
                  <a:schemeClr val="bg1"/>
                </a:solidFill>
                <a:latin typeface="Arial" charset="0"/>
                <a:ea typeface="+mn-ea"/>
              </a:rPr>
              <a:t>	TFAWS </a:t>
            </a:r>
            <a:r>
              <a:rPr lang="en-US" sz="2800" dirty="0">
                <a:solidFill>
                  <a:srgbClr val="FF0000"/>
                </a:solidFill>
                <a:latin typeface="Arial" charset="0"/>
                <a:ea typeface="+mn-ea"/>
              </a:rPr>
              <a:t>Aerothermal </a:t>
            </a:r>
            <a:r>
              <a:rPr lang="en-US" sz="2800" dirty="0">
                <a:solidFill>
                  <a:schemeClr val="bg1"/>
                </a:solidFill>
                <a:latin typeface="Arial" charset="0"/>
                <a:ea typeface="+mn-ea"/>
              </a:rPr>
              <a:t>Paper Session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BB54CBB5-3DD3-45AC-9EF7-4B4DF491D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6699" y="1066799"/>
            <a:ext cx="82466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Replace Passive Thermal with Active Thermal, Aerothermal, </a:t>
            </a:r>
            <a:r>
              <a:rPr lang="en-US" sz="1200" err="1">
                <a:solidFill>
                  <a:srgbClr val="FF0000"/>
                </a:solidFill>
              </a:rPr>
              <a:t>Cryothermal</a:t>
            </a:r>
            <a:r>
              <a:rPr lang="en-US" sz="1200">
                <a:solidFill>
                  <a:srgbClr val="FF0000"/>
                </a:solidFill>
              </a:rPr>
              <a:t>, or Interdisciplinary, depending on session topic</a:t>
            </a:r>
          </a:p>
        </p:txBody>
      </p:sp>
      <p:sp>
        <p:nvSpPr>
          <p:cNvPr id="9" name="Left Brace 2">
            <a:extLst>
              <a:ext uri="{FF2B5EF4-FFF2-40B4-BE49-F238E27FC236}">
                <a16:creationId xmlns:a16="http://schemas.microsoft.com/office/drawing/2014/main" id="{1CA40F2C-4AB7-4B64-AF0E-515ADF28DDD4}"/>
              </a:ext>
            </a:extLst>
          </p:cNvPr>
          <p:cNvSpPr>
            <a:spLocks/>
          </p:cNvSpPr>
          <p:nvPr/>
        </p:nvSpPr>
        <p:spPr bwMode="auto">
          <a:xfrm rot="-5400000">
            <a:off x="5645751" y="-387951"/>
            <a:ext cx="290899" cy="2438400"/>
          </a:xfrm>
          <a:prstGeom prst="leftBrace">
            <a:avLst>
              <a:gd name="adj1" fmla="val 8326"/>
              <a:gd name="adj2" fmla="val 49421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5900BD7-A98A-53B4-DB32-EDBE31DE33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20272" y="109728"/>
            <a:ext cx="838200" cy="698700"/>
          </a:xfrm>
          <a:prstGeom prst="rect">
            <a:avLst/>
          </a:prstGeom>
        </p:spPr>
      </p:pic>
      <p:pic>
        <p:nvPicPr>
          <p:cNvPr id="5" name="Picture 4" descr="Logo">
            <a:extLst>
              <a:ext uri="{FF2B5EF4-FFF2-40B4-BE49-F238E27FC236}">
                <a16:creationId xmlns:a16="http://schemas.microsoft.com/office/drawing/2014/main" id="{D4E2AD1C-FE65-7794-C0DE-B0C288375B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76" y="1633156"/>
            <a:ext cx="3845924" cy="51486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CFD at Launch Services Program</a:t>
            </a:r>
          </a:p>
          <a:p>
            <a:r>
              <a:rPr lang="en-US" dirty="0"/>
              <a:t>Why use high order methods?</a:t>
            </a:r>
          </a:p>
          <a:p>
            <a:r>
              <a:rPr lang="en-US" dirty="0"/>
              <a:t>Governing Equations: 2-D Euler Equations</a:t>
            </a:r>
          </a:p>
          <a:p>
            <a:r>
              <a:rPr lang="en-US" dirty="0"/>
              <a:t>Implementation </a:t>
            </a:r>
          </a:p>
          <a:p>
            <a:pPr lvl="1"/>
            <a:r>
              <a:rPr lang="en-US" dirty="0"/>
              <a:t>Immersed Boundary Cut Cell</a:t>
            </a:r>
          </a:p>
          <a:p>
            <a:pPr lvl="1"/>
            <a:r>
              <a:rPr lang="en-US" dirty="0"/>
              <a:t>Boundary Conditions: Interpolation using WLS</a:t>
            </a:r>
          </a:p>
          <a:p>
            <a:pPr lvl="1"/>
            <a:r>
              <a:rPr lang="en-US" dirty="0"/>
              <a:t>WENO Reconstruction</a:t>
            </a:r>
          </a:p>
          <a:p>
            <a:pPr lvl="1"/>
            <a:r>
              <a:rPr lang="en-US" dirty="0"/>
              <a:t>Local Lax-Friedrich/</a:t>
            </a:r>
            <a:r>
              <a:rPr lang="en-US" dirty="0" err="1"/>
              <a:t>Rusanov</a:t>
            </a:r>
            <a:r>
              <a:rPr lang="en-US" dirty="0"/>
              <a:t> flux splitting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Supersonic flow over cylinder</a:t>
            </a:r>
          </a:p>
          <a:p>
            <a:pPr lvl="1"/>
            <a:r>
              <a:rPr lang="en-US" dirty="0"/>
              <a:t>Forward facing step</a:t>
            </a:r>
          </a:p>
          <a:p>
            <a:pPr lvl="1"/>
            <a:r>
              <a:rPr lang="en-US" dirty="0"/>
              <a:t>Double Mach reflection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E240ADE-5CD7-C84F-FB53-16587793A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</p:spTree>
    <p:extLst>
      <p:ext uri="{BB962C8B-B14F-4D97-AF65-F5344CB8AC3E}">
        <p14:creationId xmlns:p14="http://schemas.microsoft.com/office/powerpoint/2010/main" val="2798685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99A1A-7664-4D62-8A8E-E5340B1B7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CFD at Launch Services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A5FE1-10B4-46CD-8344-B95861974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Commercial CFD software used </a:t>
            </a:r>
          </a:p>
          <a:p>
            <a:pPr lvl="2"/>
            <a:r>
              <a:rPr lang="en-US" dirty="0" err="1"/>
              <a:t>StarCCM</a:t>
            </a:r>
            <a:r>
              <a:rPr lang="en-US" dirty="0"/>
              <a:t>+ for general use</a:t>
            </a:r>
          </a:p>
          <a:p>
            <a:r>
              <a:rPr lang="en-US" dirty="0"/>
              <a:t>NASA software used</a:t>
            </a:r>
          </a:p>
          <a:p>
            <a:pPr lvl="1"/>
            <a:r>
              <a:rPr lang="en-US" dirty="0"/>
              <a:t>Launch Ascent Vehicle Aerodynamics (LAVA)</a:t>
            </a:r>
          </a:p>
          <a:p>
            <a:pPr lvl="2"/>
            <a:r>
              <a:rPr lang="en-US" dirty="0"/>
              <a:t>Ignition overpressure and launch acoustic predictions</a:t>
            </a:r>
          </a:p>
          <a:p>
            <a:pPr lvl="1"/>
            <a:r>
              <a:rPr lang="en-US" dirty="0"/>
              <a:t>Overflow</a:t>
            </a:r>
          </a:p>
          <a:p>
            <a:pPr lvl="2"/>
            <a:r>
              <a:rPr lang="en-US" dirty="0"/>
              <a:t>External flow / aerodynamic predictions of launch vehicles</a:t>
            </a:r>
          </a:p>
          <a:p>
            <a:pPr lvl="2"/>
            <a:r>
              <a:rPr lang="en-US" dirty="0"/>
              <a:t>6 DOF or prescribed motion simulations for booster separation</a:t>
            </a:r>
          </a:p>
          <a:p>
            <a:pPr lvl="1"/>
            <a:r>
              <a:rPr lang="en-US" dirty="0"/>
              <a:t>Fun3D</a:t>
            </a:r>
          </a:p>
          <a:p>
            <a:pPr lvl="1"/>
            <a:r>
              <a:rPr lang="en-US" dirty="0"/>
              <a:t>Vulcan</a:t>
            </a:r>
          </a:p>
          <a:p>
            <a:pPr lvl="2"/>
            <a:r>
              <a:rPr lang="en-US" dirty="0"/>
              <a:t>Hypersonic / Re-entry </a:t>
            </a:r>
          </a:p>
          <a:p>
            <a:pPr lvl="2"/>
            <a:r>
              <a:rPr lang="en-US" dirty="0"/>
              <a:t>Commercial launch vehicles are able to recover hardware</a:t>
            </a:r>
          </a:p>
          <a:p>
            <a:r>
              <a:rPr lang="en-US" dirty="0"/>
              <a:t>Meshing</a:t>
            </a:r>
          </a:p>
          <a:p>
            <a:pPr lvl="1"/>
            <a:r>
              <a:rPr lang="en-US" dirty="0"/>
              <a:t>Pointwise, CGT, </a:t>
            </a:r>
            <a:r>
              <a:rPr lang="en-US" dirty="0" err="1"/>
              <a:t>StarCCM</a:t>
            </a:r>
            <a:r>
              <a:rPr lang="en-US" dirty="0"/>
              <a:t>+ 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741CC0-84EA-4411-8E0D-62C0EE26F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34B38-6C2A-4CEB-A932-E33CEA7E7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137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13635-4B11-4120-B9AB-339766E4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use high order methods?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7A2EC-6CC5-4D07-8869-2F9417218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Good understanding of fluid mechanics and heat transfer first principles will only get you so far</a:t>
            </a:r>
          </a:p>
          <a:p>
            <a:pPr lvl="1"/>
            <a:r>
              <a:rPr lang="en-US" dirty="0"/>
              <a:t>Able to use engineering software and get results</a:t>
            </a:r>
          </a:p>
          <a:p>
            <a:pPr lvl="1"/>
            <a:r>
              <a:rPr lang="en-US" dirty="0"/>
              <a:t>How good is the result?</a:t>
            </a:r>
          </a:p>
          <a:p>
            <a:r>
              <a:rPr lang="en-US" dirty="0"/>
              <a:t>Understanding of the numerical schemes is important</a:t>
            </a:r>
          </a:p>
          <a:p>
            <a:pPr lvl="1"/>
            <a:r>
              <a:rPr lang="en-US" dirty="0"/>
              <a:t>Provides insight into strengths and limitations of the scheme</a:t>
            </a:r>
          </a:p>
          <a:p>
            <a:pPr lvl="1"/>
            <a:r>
              <a:rPr lang="en-US" dirty="0"/>
              <a:t>Helps build confidence in the results</a:t>
            </a:r>
          </a:p>
          <a:p>
            <a:pPr lvl="1"/>
            <a:r>
              <a:rPr lang="en-US" dirty="0"/>
              <a:t>Don’t want to use the software as a “black box” </a:t>
            </a:r>
          </a:p>
          <a:p>
            <a:pPr lvl="2"/>
            <a:r>
              <a:rPr lang="en-US" dirty="0"/>
              <a:t>I’m guilty of this but can do better</a:t>
            </a:r>
          </a:p>
          <a:p>
            <a:r>
              <a:rPr lang="en-US" dirty="0"/>
              <a:t>Interest in high order methods</a:t>
            </a:r>
          </a:p>
          <a:p>
            <a:pPr lvl="1"/>
            <a:r>
              <a:rPr lang="en-US" dirty="0"/>
              <a:t>PhD topic:  Radial Basis Function Interpolation for Shock Capturing</a:t>
            </a:r>
          </a:p>
          <a:p>
            <a:pPr lvl="1"/>
            <a:r>
              <a:rPr lang="en-US" dirty="0"/>
              <a:t>Wanted to understand WENO schemes following PhD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14A82C-9BB4-45AB-9589-387FE7DE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D692E-A9ED-4ED1-918A-43F3A47A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729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13635-4B11-4120-B9AB-339766E4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use high order methods?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7A2EC-6CC5-4D07-8869-2F9417218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Higher accuracy can be achieved with fewer grid points</a:t>
            </a:r>
          </a:p>
          <a:p>
            <a:pPr lvl="2"/>
            <a:r>
              <a:rPr lang="en-US" dirty="0"/>
              <a:t>Even better results compared to lower order schemes with increasing number of grid points</a:t>
            </a:r>
          </a:p>
          <a:p>
            <a:pPr lvl="2"/>
            <a:r>
              <a:rPr lang="en-US" dirty="0"/>
              <a:t>More efficient in that regard</a:t>
            </a:r>
          </a:p>
          <a:p>
            <a:r>
              <a:rPr lang="en-US" dirty="0"/>
              <a:t>Disadvantages</a:t>
            </a:r>
          </a:p>
          <a:p>
            <a:pPr lvl="1"/>
            <a:r>
              <a:rPr lang="en-US" dirty="0"/>
              <a:t>Instabilities: High order methods like smooth solutions</a:t>
            </a:r>
          </a:p>
          <a:p>
            <a:pPr lvl="1"/>
            <a:r>
              <a:rPr lang="en-US" dirty="0"/>
              <a:t>Complexities: Difficult to implement on irregular grids and along boundaries</a:t>
            </a:r>
          </a:p>
          <a:p>
            <a:pPr lvl="1"/>
            <a:r>
              <a:rPr lang="en-US" dirty="0"/>
              <a:t>Computational expense: Larger stencil, more memory needed</a:t>
            </a:r>
          </a:p>
          <a:p>
            <a:r>
              <a:rPr lang="en-US" dirty="0"/>
              <a:t>We pay a price for higher accuracy “No free lunch”</a:t>
            </a:r>
          </a:p>
          <a:p>
            <a:r>
              <a:rPr lang="en-US" dirty="0"/>
              <a:t>Interested in high speed flows and capturing </a:t>
            </a:r>
            <a:r>
              <a:rPr lang="en-US" u="sng" dirty="0"/>
              <a:t>thin</a:t>
            </a:r>
            <a:r>
              <a:rPr lang="en-US" dirty="0"/>
              <a:t> shock waves</a:t>
            </a:r>
          </a:p>
          <a:p>
            <a:r>
              <a:rPr lang="en-US" dirty="0"/>
              <a:t>Higher accuracy is needed for </a:t>
            </a:r>
            <a:r>
              <a:rPr lang="en-US" u="sng" dirty="0"/>
              <a:t>effective shock capturing</a:t>
            </a:r>
          </a:p>
          <a:p>
            <a:pPr lvl="1"/>
            <a:r>
              <a:rPr lang="en-US" dirty="0"/>
              <a:t>Need many grid points near shock to resolve it well</a:t>
            </a:r>
          </a:p>
          <a:p>
            <a:pPr lvl="2"/>
            <a:r>
              <a:rPr lang="en-US" dirty="0"/>
              <a:t>Grid adaption or adaptive mesh refinement (AMR)</a:t>
            </a:r>
          </a:p>
          <a:p>
            <a:pPr lvl="1"/>
            <a:r>
              <a:rPr lang="en-US" dirty="0"/>
              <a:t>Use a higher order method such as WENO 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14A82C-9BB4-45AB-9589-387FE7DE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D692E-A9ED-4ED1-918A-43F3A47A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81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13635-4B11-4120-B9AB-339766E4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Immersed Boundary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7A2EC-6CC5-4D07-8869-2F9417218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914400"/>
            <a:ext cx="6789491" cy="5410200"/>
          </a:xfrm>
        </p:spPr>
        <p:txBody>
          <a:bodyPr/>
          <a:lstStyle/>
          <a:p>
            <a:r>
              <a:rPr lang="en-US" dirty="0"/>
              <a:t>Cartesian Mesh</a:t>
            </a:r>
          </a:p>
          <a:p>
            <a:pPr lvl="1"/>
            <a:r>
              <a:rPr lang="en-US" dirty="0"/>
              <a:t>Cut cell cartesian mesh</a:t>
            </a:r>
          </a:p>
          <a:p>
            <a:pPr lvl="1"/>
            <a:r>
              <a:rPr lang="en-US" dirty="0"/>
              <a:t>No inaccuracies due to high aspect ratios or skewness</a:t>
            </a:r>
          </a:p>
          <a:p>
            <a:pPr lvl="1"/>
            <a:r>
              <a:rPr lang="en-US" dirty="0"/>
              <a:t>Easy to change geometries for testing numerical methods</a:t>
            </a:r>
          </a:p>
          <a:p>
            <a:r>
              <a:rPr lang="en-US" dirty="0"/>
              <a:t>Level set function is created to differentiate between domain, boundary (ghost nodes), and interior grid points (blanked)</a:t>
            </a:r>
          </a:p>
          <a:p>
            <a:r>
              <a:rPr lang="en-US" dirty="0"/>
              <a:t>Weight Least Squares is used to interpolate inside the domain and apply boundary conditions to ghost nodes</a:t>
            </a:r>
          </a:p>
          <a:p>
            <a:r>
              <a:rPr lang="en-US" dirty="0"/>
              <a:t>Inviscid flow - Slip flow on the walls 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14A82C-9BB4-45AB-9589-387FE7DE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D692E-A9ED-4ED1-918A-43F3A47A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AD7CF5-4882-40FE-98F7-7A481124D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5623" y="942499"/>
            <a:ext cx="2619229" cy="1964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5E0DF2-4130-4881-938A-6111D6D0B9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67" t="28233" r="5921" b="26926"/>
          <a:stretch/>
        </p:blipFill>
        <p:spPr>
          <a:xfrm>
            <a:off x="7525623" y="2906921"/>
            <a:ext cx="3633831" cy="13682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FD252D-950F-4D2B-BF06-19480FE3CB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76" t="20349" r="5810" b="20097"/>
          <a:stretch/>
        </p:blipFill>
        <p:spPr>
          <a:xfrm>
            <a:off x="7609976" y="4433051"/>
            <a:ext cx="3549478" cy="178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6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13635-4B11-4120-B9AB-339766E4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</p:spPr>
        <p:txBody>
          <a:bodyPr/>
          <a:lstStyle/>
          <a:p>
            <a:r>
              <a:rPr lang="en-US" dirty="0"/>
              <a:t>Governing Equation and Solvers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7A2EC-6CC5-4D07-8869-2F9417218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2-D Euler Equations, Calorically Perfect Gas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14A82C-9BB4-45AB-9589-387FE7DE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D692E-A9ED-4ED1-918A-43F3A47A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9C886B2-C6D1-45D8-BEE4-E3B7111B604C}"/>
                  </a:ext>
                </a:extLst>
              </p:cNvPr>
              <p:cNvSpPr txBox="1"/>
              <p:nvPr/>
            </p:nvSpPr>
            <p:spPr>
              <a:xfrm>
                <a:off x="4625950" y="2015670"/>
                <a:ext cx="2940099" cy="6388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𝑸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𝑸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𝑸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9C886B2-C6D1-45D8-BEE4-E3B7111B60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950" y="2015670"/>
                <a:ext cx="2940099" cy="63889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B849E0F-85FB-4985-A93A-AF4641BE7284}"/>
                  </a:ext>
                </a:extLst>
              </p:cNvPr>
              <p:cNvSpPr/>
              <p:nvPr/>
            </p:nvSpPr>
            <p:spPr>
              <a:xfrm>
                <a:off x="2499277" y="2775055"/>
                <a:ext cx="1376339" cy="1226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𝝆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𝝆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𝒖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𝝆</m:t>
                                    </m:r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𝒗</m:t>
                                    </m:r>
                                  </m:e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𝝆</m:t>
                                    </m:r>
                                    <m:sSub>
                                      <m:sSubPr>
                                        <m:ctrlPr>
                                          <a:rPr lang="en-US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𝒆</m:t>
                                        </m:r>
                                      </m:e>
                                      <m:sub>
                                        <m:r>
                                          <a:rPr lang="en-US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𝒕</m:t>
                                        </m:r>
                                      </m:sub>
                                    </m:sSub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B849E0F-85FB-4985-A93A-AF4641BE72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277" y="2775055"/>
                <a:ext cx="1376339" cy="12262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77FF577-4E11-40D8-A09A-5C986EEB77E7}"/>
                  </a:ext>
                </a:extLst>
              </p:cNvPr>
              <p:cNvSpPr/>
              <p:nvPr/>
            </p:nvSpPr>
            <p:spPr>
              <a:xfrm>
                <a:off x="4202562" y="2758349"/>
                <a:ext cx="2612125" cy="12558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𝝆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𝒖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𝝆</m:t>
                                </m:r>
                                <m:sSup>
                                  <m:sSup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𝒖</m:t>
                                    </m:r>
                                  </m:e>
                                  <m:sup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𝑷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𝝆</m:t>
                                    </m:r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𝒖𝒗</m:t>
                                    </m:r>
                                  </m:e>
                                  <m:e>
                                    <m:d>
                                      <m:dPr>
                                        <m:ctrlPr>
                                          <a:rPr lang="en-US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𝝆</m:t>
                                        </m:r>
                                        <m:sSub>
                                          <m:sSubPr>
                                            <m:ctrlPr>
                                              <a:rPr lang="en-US" b="1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1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𝒆</m:t>
                                            </m:r>
                                          </m:e>
                                          <m:sub>
                                            <m:r>
                                              <a:rPr lang="en-US" b="1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𝒕</m:t>
                                            </m:r>
                                          </m:sub>
                                        </m:sSub>
                                        <m:r>
                                          <a:rPr lang="en-US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en-US" b="1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𝑷</m:t>
                                        </m:r>
                                      </m:e>
                                    </m:d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𝒖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77FF577-4E11-40D8-A09A-5C986EEB77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2562" y="2758349"/>
                <a:ext cx="2612125" cy="12558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278E6B8-2F57-4B94-A4BB-E55C583B9C18}"/>
                  </a:ext>
                </a:extLst>
              </p:cNvPr>
              <p:cNvSpPr/>
              <p:nvPr/>
            </p:nvSpPr>
            <p:spPr>
              <a:xfrm>
                <a:off x="7141631" y="2714954"/>
                <a:ext cx="2546595" cy="1294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G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𝑸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begChr m:val="["/>
                        <m:endChr m:val="]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𝒗</m:t>
                              </m:r>
                            </m:e>
                          </m:mr>
                          <m:m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𝒖𝒗</m:t>
                              </m:r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  <m:sSup>
                                    <m:sSupPr>
                                      <m:ctrlPr>
                                        <a:rPr lang="en-US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𝒗</m:t>
                                      </m:r>
                                    </m:e>
                                    <m:sup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e>
                                  <m:d>
                                    <m:dPr>
                                      <m:ctrlPr>
                                        <a:rPr lang="en-US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𝝆</m:t>
                                      </m:r>
                                      <m:sSub>
                                        <m:sSubPr>
                                          <m:ctrlPr>
                                            <a:rPr lang="en-US" b="1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1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𝒆</m:t>
                                          </m:r>
                                        </m:e>
                                        <m:sub>
                                          <m:r>
                                            <a:rPr lang="en-US" b="1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𝒕</m:t>
                                          </m:r>
                                        </m:sub>
                                      </m:sSub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𝑷</m:t>
                                      </m:r>
                                    </m:e>
                                  </m:d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</m:eqAr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278E6B8-2F57-4B94-A4BB-E55C583B9C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1631" y="2714954"/>
                <a:ext cx="2546595" cy="1294522"/>
              </a:xfrm>
              <a:prstGeom prst="rect">
                <a:avLst/>
              </a:prstGeom>
              <a:blipFill>
                <a:blip r:embed="rId5"/>
                <a:stretch>
                  <a:fillRect l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01AA54-3F4D-4E8B-8F57-88EFFA5976C7}"/>
                  </a:ext>
                </a:extLst>
              </p:cNvPr>
              <p:cNvSpPr/>
              <p:nvPr/>
            </p:nvSpPr>
            <p:spPr>
              <a:xfrm>
                <a:off x="2214803" y="4038556"/>
                <a:ext cx="2635722" cy="6950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box>
                        <m:box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box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𝒖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01AA54-3F4D-4E8B-8F57-88EFFA5976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803" y="4038556"/>
                <a:ext cx="2635722" cy="6950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1778814-1801-48AE-918D-FACADF9DD363}"/>
                  </a:ext>
                </a:extLst>
              </p:cNvPr>
              <p:cNvSpPr/>
              <p:nvPr/>
            </p:nvSpPr>
            <p:spPr>
              <a:xfrm>
                <a:off x="5329909" y="4186032"/>
                <a:ext cx="113768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1778814-1801-48AE-918D-FACADF9DD3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909" y="4186032"/>
                <a:ext cx="1137684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E22E853-6AC5-4740-B8F6-119670429913}"/>
                  </a:ext>
                </a:extLst>
              </p:cNvPr>
              <p:cNvSpPr/>
              <p:nvPr/>
            </p:nvSpPr>
            <p:spPr>
              <a:xfrm>
                <a:off x="8084662" y="4116910"/>
                <a:ext cx="125688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𝑹𝑻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E22E853-6AC5-4740-B8F6-1196704299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4662" y="4116910"/>
                <a:ext cx="1256883" cy="400110"/>
              </a:xfrm>
              <a:prstGeom prst="rect">
                <a:avLst/>
              </a:prstGeom>
              <a:blipFill>
                <a:blip r:embed="rId8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8083F1-7319-495E-B538-24942D027078}"/>
                  </a:ext>
                </a:extLst>
              </p:cNvPr>
              <p:cNvSpPr txBox="1"/>
              <p:nvPr/>
            </p:nvSpPr>
            <p:spPr>
              <a:xfrm>
                <a:off x="2827647" y="5011508"/>
                <a:ext cx="6341416" cy="6915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𝑸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𝑮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𝑮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𝒚</m:t>
                              </m:r>
                            </m:den>
                          </m:f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𝑸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8083F1-7319-495E-B538-24942D0270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7647" y="5011508"/>
                <a:ext cx="6341416" cy="69153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546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13635-4B11-4120-B9AB-339766E4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</p:spPr>
        <p:txBody>
          <a:bodyPr/>
          <a:lstStyle/>
          <a:p>
            <a:r>
              <a:rPr lang="en-US" dirty="0"/>
              <a:t>Governing Equation and Solvers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7A2EC-6CC5-4D07-8869-2F9417218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Strong Stability Preserving Runge </a:t>
            </a:r>
            <a:r>
              <a:rPr lang="en-US" dirty="0" err="1"/>
              <a:t>Kutta</a:t>
            </a:r>
            <a:r>
              <a:rPr lang="en-US" dirty="0"/>
              <a:t> (SSP RK3) is used from time integration</a:t>
            </a:r>
          </a:p>
          <a:p>
            <a:r>
              <a:rPr lang="en-US" dirty="0"/>
              <a:t>3 stage scheme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14A82C-9BB4-45AB-9589-387FE7DE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D692E-A9ED-4ED1-918A-43F3A47A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8083F1-7319-495E-B538-24942D027078}"/>
                  </a:ext>
                </a:extLst>
              </p:cNvPr>
              <p:cNvSpPr txBox="1"/>
              <p:nvPr/>
            </p:nvSpPr>
            <p:spPr>
              <a:xfrm>
                <a:off x="2824624" y="2499175"/>
                <a:ext cx="6341416" cy="6915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𝑸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𝑮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𝑮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𝒚</m:t>
                              </m:r>
                            </m:den>
                          </m:f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𝑸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8083F1-7319-495E-B538-24942D0270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624" y="2499175"/>
                <a:ext cx="6341416" cy="6915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A1F140A-1476-428A-9BEE-E0C970CE7826}"/>
                  </a:ext>
                </a:extLst>
              </p:cNvPr>
              <p:cNvSpPr txBox="1"/>
              <p:nvPr/>
            </p:nvSpPr>
            <p:spPr>
              <a:xfrm>
                <a:off x="4701773" y="3361520"/>
                <a:ext cx="2587118" cy="4299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</m:sSub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𝚫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𝒕𝑹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𝑸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A1F140A-1476-428A-9BEE-E0C970CE7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773" y="3361520"/>
                <a:ext cx="2587118" cy="429990"/>
              </a:xfrm>
              <a:prstGeom prst="rect">
                <a:avLst/>
              </a:prstGeom>
              <a:blipFill>
                <a:blip r:embed="rId3"/>
                <a:stretch>
                  <a:fillRect l="-1647" t="-2817" r="-1882" b="-21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2E322FC-AD4E-46A3-A9C3-602FD8C654BB}"/>
                  </a:ext>
                </a:extLst>
              </p:cNvPr>
              <p:cNvSpPr/>
              <p:nvPr/>
            </p:nvSpPr>
            <p:spPr>
              <a:xfrm>
                <a:off x="4161590" y="4024496"/>
                <a:ext cx="4275401" cy="6685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𝚫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𝒕𝑹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2E322FC-AD4E-46A3-A9C3-602FD8C654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590" y="4024496"/>
                <a:ext cx="4275401" cy="6685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7A82D8E-4BBB-4C11-8056-9076DEB36B67}"/>
                  </a:ext>
                </a:extLst>
              </p:cNvPr>
              <p:cNvSpPr/>
              <p:nvPr/>
            </p:nvSpPr>
            <p:spPr>
              <a:xfrm>
                <a:off x="4120713" y="5041329"/>
                <a:ext cx="4275401" cy="6705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𝚫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𝒕𝑹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7A82D8E-4BBB-4C11-8056-9076DEB36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0713" y="5041329"/>
                <a:ext cx="4275401" cy="6705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1718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13635-4B11-4120-B9AB-339766E4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</p:spPr>
        <p:txBody>
          <a:bodyPr/>
          <a:lstStyle/>
          <a:p>
            <a:r>
              <a:rPr lang="en-US" dirty="0"/>
              <a:t>Governing Equation and Solvers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7A2EC-6CC5-4D07-8869-2F9417218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 Lax Friedrich / </a:t>
            </a:r>
            <a:r>
              <a:rPr lang="en-US" dirty="0" err="1"/>
              <a:t>Rusanov</a:t>
            </a:r>
            <a:r>
              <a:rPr lang="en-US" dirty="0"/>
              <a:t> Flux Splitting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14A82C-9BB4-45AB-9589-387FE7DE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D692E-A9ED-4ED1-918A-43F3A47A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8083F1-7319-495E-B538-24942D027078}"/>
                  </a:ext>
                </a:extLst>
              </p:cNvPr>
              <p:cNvSpPr txBox="1"/>
              <p:nvPr/>
            </p:nvSpPr>
            <p:spPr>
              <a:xfrm>
                <a:off x="1191679" y="1772931"/>
                <a:ext cx="5429500" cy="6915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𝑸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𝑮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𝑮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𝒚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8083F1-7319-495E-B538-24942D0270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679" y="1772931"/>
                <a:ext cx="5429500" cy="6915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952550C-03B4-428A-81E5-6825BCC00B22}"/>
                  </a:ext>
                </a:extLst>
              </p:cNvPr>
              <p:cNvSpPr txBox="1"/>
              <p:nvPr/>
            </p:nvSpPr>
            <p:spPr>
              <a:xfrm>
                <a:off x="1191679" y="2727982"/>
                <a:ext cx="6833537" cy="6395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sup>
                          </m:sSub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p>
                          </m:sSubSup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p>
                          </m:sSub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952550C-03B4-428A-81E5-6825BCC00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679" y="2727982"/>
                <a:ext cx="6833537" cy="6395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072956C-F4CA-41AE-8735-449F61B2C114}"/>
                  </a:ext>
                </a:extLst>
              </p:cNvPr>
              <p:cNvSpPr txBox="1"/>
              <p:nvPr/>
            </p:nvSpPr>
            <p:spPr>
              <a:xfrm>
                <a:off x="1191679" y="3631096"/>
                <a:ext cx="6998647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sup>
                          </m:sSub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p>
                          </m:sSubSup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p>
                          </m:sSub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</m:sub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072956C-F4CA-41AE-8735-449F61B2C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679" y="3631096"/>
                <a:ext cx="6998647" cy="5761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60AAD3F-3B7B-4409-854B-DBFAD1010E2A}"/>
                  </a:ext>
                </a:extLst>
              </p:cNvPr>
              <p:cNvSpPr txBox="1"/>
              <p:nvPr/>
            </p:nvSpPr>
            <p:spPr>
              <a:xfrm>
                <a:off x="1191679" y="4494341"/>
                <a:ext cx="7061164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sup>
                          </m:sSub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p>
                          </m:sSubSup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p>
                          </m:sSub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60AAD3F-3B7B-4409-854B-DBFAD1010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679" y="4494341"/>
                <a:ext cx="7061164" cy="5761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3B7D061-F79C-4E55-A349-C357D36C408B}"/>
                  </a:ext>
                </a:extLst>
              </p:cNvPr>
              <p:cNvSpPr txBox="1"/>
              <p:nvPr/>
            </p:nvSpPr>
            <p:spPr>
              <a:xfrm>
                <a:off x="1191679" y="5417827"/>
                <a:ext cx="7061164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sup>
                          </m:sSub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p>
                          </m:sSubSup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𝒋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3B7D061-F79C-4E55-A349-C357D36C40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679" y="5417827"/>
                <a:ext cx="7061164" cy="5761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6AF8789-3261-4ADA-9129-7BC26F6BF9CE}"/>
                  </a:ext>
                </a:extLst>
              </p:cNvPr>
              <p:cNvSpPr txBox="1"/>
              <p:nvPr/>
            </p:nvSpPr>
            <p:spPr>
              <a:xfrm>
                <a:off x="9424098" y="2026193"/>
                <a:ext cx="160646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𝒎𝒂𝒙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(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e>
                      </m:d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6AF8789-3261-4ADA-9129-7BC26F6BF9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4098" y="2026193"/>
                <a:ext cx="1606465" cy="307777"/>
              </a:xfrm>
              <a:prstGeom prst="rect">
                <a:avLst/>
              </a:prstGeom>
              <a:blipFill>
                <a:blip r:embed="rId7"/>
                <a:stretch>
                  <a:fillRect l="-5323" r="-3422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65993480-7DE3-4046-8170-163A5DE6019B}"/>
              </a:ext>
            </a:extLst>
          </p:cNvPr>
          <p:cNvSpPr txBox="1"/>
          <p:nvPr/>
        </p:nvSpPr>
        <p:spPr>
          <a:xfrm>
            <a:off x="8534400" y="2521877"/>
            <a:ext cx="338586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 is the maximum </a:t>
            </a:r>
          </a:p>
          <a:p>
            <a:r>
              <a:rPr lang="en-US" dirty="0"/>
              <a:t>of the eigenvalues</a:t>
            </a:r>
          </a:p>
          <a:p>
            <a:endParaRPr lang="en-US" dirty="0"/>
          </a:p>
          <a:p>
            <a:r>
              <a:rPr lang="en-US" dirty="0"/>
              <a:t>Taking a local maximum </a:t>
            </a:r>
          </a:p>
          <a:p>
            <a:r>
              <a:rPr lang="en-US" dirty="0"/>
              <a:t>gives the local Lax-Friedrich </a:t>
            </a:r>
          </a:p>
          <a:p>
            <a:r>
              <a:rPr lang="en-US" dirty="0"/>
              <a:t>flux splitting</a:t>
            </a:r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A803E1-B3A5-48D0-A2B4-1398BE1FAF6F}"/>
              </a:ext>
            </a:extLst>
          </p:cNvPr>
          <p:cNvSpPr txBox="1"/>
          <p:nvPr/>
        </p:nvSpPr>
        <p:spPr>
          <a:xfrm>
            <a:off x="8989831" y="4659366"/>
            <a:ext cx="25925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Fluxes need to be </a:t>
            </a:r>
          </a:p>
          <a:p>
            <a:r>
              <a:rPr lang="en-US" dirty="0"/>
              <a:t>reconstructed at each </a:t>
            </a:r>
          </a:p>
          <a:p>
            <a:r>
              <a:rPr lang="en-US" dirty="0"/>
              <a:t>half cell’s left </a:t>
            </a:r>
          </a:p>
          <a:p>
            <a:r>
              <a:rPr lang="en-US" dirty="0"/>
              <a:t>and right interface  </a:t>
            </a:r>
          </a:p>
        </p:txBody>
      </p:sp>
    </p:spTree>
    <p:extLst>
      <p:ext uri="{BB962C8B-B14F-4D97-AF65-F5344CB8AC3E}">
        <p14:creationId xmlns:p14="http://schemas.microsoft.com/office/powerpoint/2010/main" val="1048191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7A2EC-6CC5-4D07-8869-2F9417218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410200"/>
          </a:xfrm>
        </p:spPr>
        <p:txBody>
          <a:bodyPr/>
          <a:lstStyle/>
          <a:p>
            <a:r>
              <a:rPr lang="en-US" dirty="0"/>
              <a:t>Builds upon Essentially Non-Oscillatory (ENO) schemes developed by </a:t>
            </a:r>
            <a:r>
              <a:rPr lang="en-US" dirty="0" err="1"/>
              <a:t>Harten</a:t>
            </a:r>
            <a:r>
              <a:rPr lang="en-US" dirty="0"/>
              <a:t> et. al. [1]</a:t>
            </a:r>
          </a:p>
          <a:p>
            <a:pPr lvl="1"/>
            <a:r>
              <a:rPr lang="en-US" dirty="0"/>
              <a:t>ENO reconstruction uses a the smoothest stencil among a set of selected stencils that include a given cell </a:t>
            </a:r>
          </a:p>
          <a:p>
            <a:pPr lvl="1"/>
            <a:r>
              <a:rPr lang="en-US" dirty="0"/>
              <a:t>Smoothness indicator is used to determine stencil to be used</a:t>
            </a:r>
          </a:p>
          <a:p>
            <a:pPr lvl="1"/>
            <a:r>
              <a:rPr lang="en-US" dirty="0"/>
              <a:t>A reconstruction polynomial is built using the single smoothest stencil of k</a:t>
            </a:r>
            <a:r>
              <a:rPr lang="en-US" baseline="30000" dirty="0"/>
              <a:t>th</a:t>
            </a:r>
            <a:r>
              <a:rPr lang="en-US" dirty="0"/>
              <a:t> order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913635-4B11-4120-B9AB-339766E4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WENO Scheme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14A82C-9BB4-45AB-9589-387FE7DE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4774" y="6291336"/>
            <a:ext cx="4876800" cy="304800"/>
          </a:xfrm>
        </p:spPr>
        <p:txBody>
          <a:bodyPr/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D692E-A9ED-4ED1-918A-43F3A47A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056" y="6406293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37068F8-92B1-4AAE-AF15-A460B7C9C42C}"/>
                  </a:ext>
                </a:extLst>
              </p:cNvPr>
              <p:cNvSpPr txBox="1"/>
              <p:nvPr/>
            </p:nvSpPr>
            <p:spPr>
              <a:xfrm>
                <a:off x="640917" y="5743498"/>
                <a:ext cx="293385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1600" dirty="0"/>
                  <a:t>= [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37068F8-92B1-4AAE-AF15-A460B7C9C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17" y="5743498"/>
                <a:ext cx="2933857" cy="584775"/>
              </a:xfrm>
              <a:prstGeom prst="rect">
                <a:avLst/>
              </a:prstGeom>
              <a:blipFill>
                <a:blip r:embed="rId2"/>
                <a:stretch>
                  <a:fillRect t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DE076D1-B159-4852-9959-8C1637CA33A9}"/>
                  </a:ext>
                </a:extLst>
              </p:cNvPr>
              <p:cNvSpPr txBox="1"/>
              <p:nvPr/>
            </p:nvSpPr>
            <p:spPr>
              <a:xfrm>
                <a:off x="2574898" y="5730987"/>
                <a:ext cx="293385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1600" dirty="0"/>
                  <a:t>= [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DE076D1-B159-4852-9959-8C1637CA33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4898" y="5730987"/>
                <a:ext cx="2933857" cy="584775"/>
              </a:xfrm>
              <a:prstGeom prst="rect">
                <a:avLst/>
              </a:prstGeom>
              <a:blipFill>
                <a:blip r:embed="rId3"/>
                <a:stretch>
                  <a:fillRect t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6B1EF84-4179-4CA1-A069-24713613FAC6}"/>
                  </a:ext>
                </a:extLst>
              </p:cNvPr>
              <p:cNvSpPr txBox="1"/>
              <p:nvPr/>
            </p:nvSpPr>
            <p:spPr>
              <a:xfrm>
                <a:off x="4482995" y="5744520"/>
                <a:ext cx="293385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</m:oMath>
                </a14:m>
                <a:r>
                  <a:rPr lang="en-US" sz="1600" dirty="0"/>
                  <a:t>= [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6B1EF84-4179-4CA1-A069-24713613F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995" y="5744520"/>
                <a:ext cx="2933857" cy="584775"/>
              </a:xfrm>
              <a:prstGeom prst="rect">
                <a:avLst/>
              </a:prstGeom>
              <a:blipFill>
                <a:blip r:embed="rId4"/>
                <a:stretch>
                  <a:fillRect t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B9A7453A-98EB-4881-9A9C-C568158F5C96}"/>
              </a:ext>
            </a:extLst>
          </p:cNvPr>
          <p:cNvGrpSpPr/>
          <p:nvPr/>
        </p:nvGrpSpPr>
        <p:grpSpPr>
          <a:xfrm>
            <a:off x="1012474" y="3157792"/>
            <a:ext cx="5775631" cy="2333354"/>
            <a:chOff x="1012474" y="3157792"/>
            <a:chExt cx="5775631" cy="2333354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254DDD9-298D-46E1-9BD5-BE766C81DE0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84592" y="4052521"/>
              <a:ext cx="5147091" cy="1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2B1B4B0-6BA9-40D4-A4E5-B77BD2D828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30165" y="3882229"/>
              <a:ext cx="0" cy="340584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2B8EFE1-9B5B-4298-AE2C-AA6F2EB9E1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37744" y="3877309"/>
              <a:ext cx="0" cy="340584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B425D85-DB2A-434D-8B30-1D2DC88C45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48970" y="3877309"/>
              <a:ext cx="0" cy="340584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E859C08-EA0C-47E1-A76A-EC7D90294B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31370" y="3882229"/>
              <a:ext cx="0" cy="340584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5C8FF50-10A2-4D53-BE4F-96A1615DA8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73523" y="3882229"/>
              <a:ext cx="0" cy="340584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7E4CB8C-28D7-4FED-93D6-06747D8A50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97026" y="3877309"/>
              <a:ext cx="0" cy="340584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19005B0-BBF1-4767-893B-BBAFAC1838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31683" y="3882229"/>
              <a:ext cx="0" cy="340584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2B26706-828D-4F2B-B46A-3109052B11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23000" y="3737652"/>
              <a:ext cx="3107" cy="619896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2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0007F4D-5E14-4048-8ADC-693F9E3A19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80848" y="3737651"/>
              <a:ext cx="3107" cy="619896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2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AB51087-1E56-4240-B846-5C0706A209B0}"/>
                </a:ext>
              </a:extLst>
            </p:cNvPr>
            <p:cNvSpPr txBox="1"/>
            <p:nvPr/>
          </p:nvSpPr>
          <p:spPr>
            <a:xfrm>
              <a:off x="3740405" y="4227734"/>
              <a:ext cx="173306" cy="396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D23B204A-396A-4E0B-A8CC-543370E47E14}"/>
                    </a:ext>
                  </a:extLst>
                </p:cNvPr>
                <p:cNvSpPr txBox="1"/>
                <p:nvPr/>
              </p:nvSpPr>
              <p:spPr>
                <a:xfrm>
                  <a:off x="3116100" y="3157792"/>
                  <a:ext cx="681405" cy="55335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box>
                          <m:boxPr>
                            <m:ctrlPr>
                              <a:rPr lang="en-US" sz="16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16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16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D23B204A-396A-4E0B-A8CC-543370E47E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6100" y="3157792"/>
                  <a:ext cx="681405" cy="55335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18F7672C-08AE-46B9-92E9-9D34D6F71760}"/>
                    </a:ext>
                  </a:extLst>
                </p:cNvPr>
                <p:cNvSpPr txBox="1"/>
                <p:nvPr/>
              </p:nvSpPr>
              <p:spPr>
                <a:xfrm>
                  <a:off x="3996090" y="3160774"/>
                  <a:ext cx="681405" cy="55335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box>
                          <m:boxPr>
                            <m:ctrlPr>
                              <a:rPr lang="en-US" sz="16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16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16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18F7672C-08AE-46B9-92E9-9D34D6F717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6090" y="3160774"/>
                  <a:ext cx="681405" cy="55335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2BEC6E63-8A4D-4699-8317-52EF274406FE}"/>
                    </a:ext>
                  </a:extLst>
                </p:cNvPr>
                <p:cNvSpPr txBox="1"/>
                <p:nvPr/>
              </p:nvSpPr>
              <p:spPr>
                <a:xfrm>
                  <a:off x="4456021" y="4238903"/>
                  <a:ext cx="639262" cy="335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2BEC6E63-8A4D-4699-8317-52EF274406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56021" y="4238903"/>
                  <a:ext cx="639262" cy="3351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DDF72125-CA21-427A-9C62-1A6174086CE5}"/>
                    </a:ext>
                  </a:extLst>
                </p:cNvPr>
                <p:cNvSpPr txBox="1"/>
                <p:nvPr/>
              </p:nvSpPr>
              <p:spPr>
                <a:xfrm>
                  <a:off x="5267349" y="4222813"/>
                  <a:ext cx="639263" cy="335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DDF72125-CA21-427A-9C62-1A6174086C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7349" y="4222813"/>
                  <a:ext cx="639263" cy="3351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23F18A88-DC6C-4F3A-B1B6-AA9B943DFBFE}"/>
                    </a:ext>
                  </a:extLst>
                </p:cNvPr>
                <p:cNvSpPr txBox="1"/>
                <p:nvPr/>
              </p:nvSpPr>
              <p:spPr>
                <a:xfrm>
                  <a:off x="6148842" y="4238903"/>
                  <a:ext cx="639263" cy="335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23F18A88-DC6C-4F3A-B1B6-AA9B943DFB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8842" y="4238903"/>
                  <a:ext cx="639263" cy="3351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B432C3AA-D14F-4309-8128-36196AF34B51}"/>
                    </a:ext>
                  </a:extLst>
                </p:cNvPr>
                <p:cNvSpPr txBox="1"/>
                <p:nvPr/>
              </p:nvSpPr>
              <p:spPr>
                <a:xfrm>
                  <a:off x="2763200" y="4238903"/>
                  <a:ext cx="639262" cy="335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B432C3AA-D14F-4309-8128-36196AF34B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63200" y="4238903"/>
                  <a:ext cx="639262" cy="3351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B719E112-3EA2-467F-8A16-0CC7B6A8698C}"/>
                    </a:ext>
                  </a:extLst>
                </p:cNvPr>
                <p:cNvSpPr txBox="1"/>
                <p:nvPr/>
              </p:nvSpPr>
              <p:spPr>
                <a:xfrm>
                  <a:off x="1881707" y="4239252"/>
                  <a:ext cx="639263" cy="335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B719E112-3EA2-467F-8A16-0CC7B6A869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1707" y="4239252"/>
                  <a:ext cx="639263" cy="3351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32B31185-93D5-4E22-A528-81152859386E}"/>
                    </a:ext>
                  </a:extLst>
                </p:cNvPr>
                <p:cNvSpPr txBox="1"/>
                <p:nvPr/>
              </p:nvSpPr>
              <p:spPr>
                <a:xfrm>
                  <a:off x="1025005" y="4222813"/>
                  <a:ext cx="639263" cy="335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32B31185-93D5-4E22-A528-8115285938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5005" y="4222813"/>
                  <a:ext cx="639263" cy="3351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F0547881-5249-45D0-AEBE-898C4FEB3F14}"/>
                    </a:ext>
                  </a:extLst>
                </p:cNvPr>
                <p:cNvSpPr txBox="1"/>
                <p:nvPr/>
              </p:nvSpPr>
              <p:spPr>
                <a:xfrm>
                  <a:off x="3713931" y="4258204"/>
                  <a:ext cx="293554" cy="335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F0547881-5249-45D0-AEBE-898C4FEB3F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3931" y="4258204"/>
                  <a:ext cx="293554" cy="3351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Right Bracket 59">
              <a:extLst>
                <a:ext uri="{FF2B5EF4-FFF2-40B4-BE49-F238E27FC236}">
                  <a16:creationId xmlns:a16="http://schemas.microsoft.com/office/drawing/2014/main" id="{6D65EF1F-C2A0-47BE-A1A8-FB68C4ECAF85}"/>
                </a:ext>
              </a:extLst>
            </p:cNvPr>
            <p:cNvSpPr/>
            <p:nvPr/>
          </p:nvSpPr>
          <p:spPr bwMode="auto">
            <a:xfrm rot="5400000">
              <a:off x="2875662" y="3870236"/>
              <a:ext cx="257733" cy="1697577"/>
            </a:xfrm>
            <a:prstGeom prst="rightBracke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62" name="Right Bracket 61">
              <a:extLst>
                <a:ext uri="{FF2B5EF4-FFF2-40B4-BE49-F238E27FC236}">
                  <a16:creationId xmlns:a16="http://schemas.microsoft.com/office/drawing/2014/main" id="{75FAAD02-55AF-41FF-BDE0-405CF0343DB9}"/>
                </a:ext>
              </a:extLst>
            </p:cNvPr>
            <p:cNvSpPr/>
            <p:nvPr/>
          </p:nvSpPr>
          <p:spPr bwMode="auto">
            <a:xfrm rot="5400000">
              <a:off x="3751292" y="4188632"/>
              <a:ext cx="257733" cy="1697577"/>
            </a:xfrm>
            <a:prstGeom prst="rightBracke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63" name="Right Bracket 62">
              <a:extLst>
                <a:ext uri="{FF2B5EF4-FFF2-40B4-BE49-F238E27FC236}">
                  <a16:creationId xmlns:a16="http://schemas.microsoft.com/office/drawing/2014/main" id="{CED2964D-C66D-4A72-861A-B541DF6553D5}"/>
                </a:ext>
              </a:extLst>
            </p:cNvPr>
            <p:cNvSpPr/>
            <p:nvPr/>
          </p:nvSpPr>
          <p:spPr bwMode="auto">
            <a:xfrm rot="5400000">
              <a:off x="4595310" y="4513490"/>
              <a:ext cx="257733" cy="1697577"/>
            </a:xfrm>
            <a:prstGeom prst="rightBracke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CFF8C4C4-768B-43AE-9DBD-F719D0FC4979}"/>
                    </a:ext>
                  </a:extLst>
                </p:cNvPr>
                <p:cNvSpPr txBox="1"/>
                <p:nvPr/>
              </p:nvSpPr>
              <p:spPr>
                <a:xfrm>
                  <a:off x="3996281" y="3731414"/>
                  <a:ext cx="35137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CFF8C4C4-768B-43AE-9DBD-F719D0FC49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6281" y="3731414"/>
                  <a:ext cx="351378" cy="33855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43C9C93D-212E-4513-B3B8-5BA2B86AB0B3}"/>
                    </a:ext>
                  </a:extLst>
                </p:cNvPr>
                <p:cNvSpPr txBox="1"/>
                <p:nvPr/>
              </p:nvSpPr>
              <p:spPr>
                <a:xfrm>
                  <a:off x="4257708" y="3725651"/>
                  <a:ext cx="37862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43C9C93D-212E-4513-B3B8-5BA2B86AB0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57708" y="3725651"/>
                  <a:ext cx="378629" cy="33855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DC9CEC4C-C772-455B-A338-519435B79045}"/>
                    </a:ext>
                  </a:extLst>
                </p:cNvPr>
                <p:cNvSpPr txBox="1"/>
                <p:nvPr/>
              </p:nvSpPr>
              <p:spPr>
                <a:xfrm>
                  <a:off x="3124872" y="3701266"/>
                  <a:ext cx="35137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DC9CEC4C-C772-455B-A338-519435B790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872" y="3701266"/>
                  <a:ext cx="351378" cy="338554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CD165EFF-00E3-4933-8DA0-35801F3B6043}"/>
                    </a:ext>
                  </a:extLst>
                </p:cNvPr>
                <p:cNvSpPr txBox="1"/>
                <p:nvPr/>
              </p:nvSpPr>
              <p:spPr>
                <a:xfrm>
                  <a:off x="3377689" y="3700518"/>
                  <a:ext cx="37862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CD165EFF-00E3-4933-8DA0-35801F3B60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77689" y="3700518"/>
                  <a:ext cx="378629" cy="338554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C9B055D4-A7C2-41B3-A67E-9562AFBFA275}"/>
                    </a:ext>
                  </a:extLst>
                </p:cNvPr>
                <p:cNvSpPr txBox="1"/>
                <p:nvPr/>
              </p:nvSpPr>
              <p:spPr>
                <a:xfrm>
                  <a:off x="2832439" y="4512727"/>
                  <a:ext cx="423368" cy="335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C9B055D4-A7C2-41B3-A67E-9562AFBFA2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2439" y="4512727"/>
                  <a:ext cx="423368" cy="335165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322E9314-88B8-46C5-B3DA-47C5503BDFCD}"/>
                    </a:ext>
                  </a:extLst>
                </p:cNvPr>
                <p:cNvSpPr txBox="1"/>
                <p:nvPr/>
              </p:nvSpPr>
              <p:spPr>
                <a:xfrm>
                  <a:off x="3659012" y="4820817"/>
                  <a:ext cx="423368" cy="335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322E9314-88B8-46C5-B3DA-47C5503BDF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59012" y="4820817"/>
                  <a:ext cx="423368" cy="335165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D264CCF6-6782-4CCB-B02C-FD7C4070F85C}"/>
                    </a:ext>
                  </a:extLst>
                </p:cNvPr>
                <p:cNvSpPr txBox="1"/>
                <p:nvPr/>
              </p:nvSpPr>
              <p:spPr>
                <a:xfrm>
                  <a:off x="4512491" y="5155981"/>
                  <a:ext cx="423368" cy="3351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D264CCF6-6782-4CCB-B02C-FD7C4070F8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12491" y="5155981"/>
                  <a:ext cx="423368" cy="335165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5CB2A516-33C5-47EE-9F49-41AF65775526}"/>
                    </a:ext>
                  </a:extLst>
                </p:cNvPr>
                <p:cNvSpPr txBox="1"/>
                <p:nvPr/>
              </p:nvSpPr>
              <p:spPr>
                <a:xfrm>
                  <a:off x="1012474" y="3502350"/>
                  <a:ext cx="63241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5CB2A516-33C5-47EE-9F49-41AF657755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2474" y="3502350"/>
                  <a:ext cx="632417" cy="338554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E41A448C-43DF-4FA7-A472-A452DC6CAE3A}"/>
                    </a:ext>
                  </a:extLst>
                </p:cNvPr>
                <p:cNvSpPr txBox="1"/>
                <p:nvPr/>
              </p:nvSpPr>
              <p:spPr>
                <a:xfrm>
                  <a:off x="1902239" y="3504596"/>
                  <a:ext cx="63241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E41A448C-43DF-4FA7-A472-A452DC6CAE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2239" y="3504596"/>
                  <a:ext cx="632417" cy="338554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117E0EBF-BDF3-47E7-98F2-0E6E6D4E3D60}"/>
                    </a:ext>
                  </a:extLst>
                </p:cNvPr>
                <p:cNvSpPr txBox="1"/>
                <p:nvPr/>
              </p:nvSpPr>
              <p:spPr>
                <a:xfrm>
                  <a:off x="2731039" y="3502350"/>
                  <a:ext cx="63241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117E0EBF-BDF3-47E7-98F2-0E6E6D4E3D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31039" y="3502350"/>
                  <a:ext cx="632417" cy="338554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E4747EC0-6FEF-488D-A704-81ABAB187C09}"/>
                    </a:ext>
                  </a:extLst>
                </p:cNvPr>
                <p:cNvSpPr txBox="1"/>
                <p:nvPr/>
              </p:nvSpPr>
              <p:spPr>
                <a:xfrm>
                  <a:off x="6125496" y="3551720"/>
                  <a:ext cx="63241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E4747EC0-6FEF-488D-A704-81ABAB187C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25496" y="3551720"/>
                  <a:ext cx="632417" cy="338554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BE3CBA67-B1A6-406D-91A8-ADC50521A62F}"/>
                    </a:ext>
                  </a:extLst>
                </p:cNvPr>
                <p:cNvSpPr txBox="1"/>
                <p:nvPr/>
              </p:nvSpPr>
              <p:spPr>
                <a:xfrm>
                  <a:off x="5227680" y="3536271"/>
                  <a:ext cx="63241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BE3CBA67-B1A6-406D-91A8-ADC50521A6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7680" y="3536271"/>
                  <a:ext cx="632417" cy="338554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6D1F3763-F1C4-45A8-84E9-CA35623367D5}"/>
                    </a:ext>
                  </a:extLst>
                </p:cNvPr>
                <p:cNvSpPr txBox="1"/>
                <p:nvPr/>
              </p:nvSpPr>
              <p:spPr>
                <a:xfrm>
                  <a:off x="4466028" y="3528250"/>
                  <a:ext cx="63241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6D1F3763-F1C4-45A8-84E9-CA35623367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6028" y="3528250"/>
                  <a:ext cx="632417" cy="338554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CF75A52-CAA3-4F50-ACFB-FB8467CF10DC}"/>
                  </a:ext>
                </a:extLst>
              </p:cNvPr>
              <p:cNvSpPr txBox="1"/>
              <p:nvPr/>
            </p:nvSpPr>
            <p:spPr>
              <a:xfrm>
                <a:off x="7512811" y="3364439"/>
                <a:ext cx="2933857" cy="541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b>
                      <m:sup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sup>
                    </m:sSubSup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𝟏𝟏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CF75A52-CAA3-4F50-ACFB-FB8467CF10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2811" y="3364439"/>
                <a:ext cx="2933857" cy="54143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75B716D-47C0-4B2A-B1D7-99B5F10F4D1C}"/>
                  </a:ext>
                </a:extLst>
              </p:cNvPr>
              <p:cNvSpPr txBox="1"/>
              <p:nvPr/>
            </p:nvSpPr>
            <p:spPr>
              <a:xfrm>
                <a:off x="7403829" y="3921318"/>
                <a:ext cx="3254858" cy="532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b>
                      <m:sup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sup>
                    </m:sSubSup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75B716D-47C0-4B2A-B1D7-99B5F10F4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3829" y="3921318"/>
                <a:ext cx="3254858" cy="532390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6DF8F1D-08AA-4011-B52D-FBA9869FB26B}"/>
                  </a:ext>
                </a:extLst>
              </p:cNvPr>
              <p:cNvSpPr txBox="1"/>
              <p:nvPr/>
            </p:nvSpPr>
            <p:spPr>
              <a:xfrm>
                <a:off x="7513362" y="4587491"/>
                <a:ext cx="2933857" cy="541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b>
                      <m:sup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sup>
                    </m:sSubSup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6DF8F1D-08AA-4011-B52D-FBA9869FB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3362" y="4587491"/>
                <a:ext cx="2933857" cy="541430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TextBox 99">
            <a:extLst>
              <a:ext uri="{FF2B5EF4-FFF2-40B4-BE49-F238E27FC236}">
                <a16:creationId xmlns:a16="http://schemas.microsoft.com/office/drawing/2014/main" id="{488E4244-7131-478E-9E5B-804F825A8957}"/>
              </a:ext>
            </a:extLst>
          </p:cNvPr>
          <p:cNvSpPr txBox="1"/>
          <p:nvPr/>
        </p:nvSpPr>
        <p:spPr>
          <a:xfrm>
            <a:off x="7610127" y="5467558"/>
            <a:ext cx="2933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Third order accurate</a:t>
            </a:r>
          </a:p>
        </p:txBody>
      </p:sp>
      <p:sp>
        <p:nvSpPr>
          <p:cNvPr id="56" name="Right Brace 55">
            <a:extLst>
              <a:ext uri="{FF2B5EF4-FFF2-40B4-BE49-F238E27FC236}">
                <a16:creationId xmlns:a16="http://schemas.microsoft.com/office/drawing/2014/main" id="{AD30897A-4281-4DFB-9BAD-A5B1FE8424A6}"/>
              </a:ext>
            </a:extLst>
          </p:cNvPr>
          <p:cNvSpPr/>
          <p:nvPr/>
        </p:nvSpPr>
        <p:spPr bwMode="auto">
          <a:xfrm rot="5400000">
            <a:off x="8806156" y="3758544"/>
            <a:ext cx="347165" cy="3012291"/>
          </a:xfrm>
          <a:prstGeom prst="rightBrace">
            <a:avLst>
              <a:gd name="adj1" fmla="val 59925"/>
              <a:gd name="adj2" fmla="val 49061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935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13635-4B11-4120-B9AB-339766E4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WENO Scheme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7A2EC-6CC5-4D07-8869-2F9417218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Weighted Essentially Non-Oscillatory (WENO) reconstruction uses a convex combination of all the selected stencils [2]</a:t>
            </a:r>
          </a:p>
          <a:p>
            <a:pPr lvl="1"/>
            <a:r>
              <a:rPr lang="en-US" dirty="0"/>
              <a:t>Weights are determined based local smoothness of the stencil such that:</a:t>
            </a:r>
          </a:p>
          <a:p>
            <a:pPr lvl="1"/>
            <a:r>
              <a:rPr lang="en-US" dirty="0"/>
              <a:t>Reconstruction polynomial of 2k</a:t>
            </a:r>
            <a:r>
              <a:rPr lang="en-US" baseline="30000" dirty="0"/>
              <a:t>th</a:t>
            </a:r>
            <a:r>
              <a:rPr lang="en-US" dirty="0"/>
              <a:t>+1 order is achieved in smooth regions</a:t>
            </a:r>
          </a:p>
          <a:p>
            <a:pPr lvl="1"/>
            <a:r>
              <a:rPr lang="en-US" dirty="0"/>
              <a:t>Reverts to k</a:t>
            </a:r>
            <a:r>
              <a:rPr lang="en-US" baseline="30000" dirty="0"/>
              <a:t>th</a:t>
            </a:r>
            <a:r>
              <a:rPr lang="en-US" dirty="0"/>
              <a:t> order ENO reconstruction near discontinuities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14A82C-9BB4-45AB-9589-387FE7DE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D692E-A9ED-4ED1-918A-43F3A47A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3246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AE17F0E-65FD-45DF-AA8E-6565F65EE02B}"/>
              </a:ext>
            </a:extLst>
          </p:cNvPr>
          <p:cNvGrpSpPr/>
          <p:nvPr/>
        </p:nvGrpSpPr>
        <p:grpSpPr>
          <a:xfrm>
            <a:off x="966825" y="2823993"/>
            <a:ext cx="4098537" cy="1600447"/>
            <a:chOff x="1037147" y="3134205"/>
            <a:chExt cx="5679823" cy="2333353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96D6CED-2A41-45FA-B350-07329A63A8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55096" y="4028934"/>
              <a:ext cx="5147091" cy="1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A5D9D51-DD7D-46F0-9D60-246EA57034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00669" y="3858642"/>
              <a:ext cx="0" cy="340584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773A389-1196-42C3-BC7A-55D666B5CF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08248" y="3853722"/>
              <a:ext cx="0" cy="340584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602B6F8-DB55-4501-955B-923282A790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19474" y="3853722"/>
              <a:ext cx="0" cy="340584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DDDFBE8-4745-4417-B0DE-20CE283C10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001874" y="3858642"/>
              <a:ext cx="0" cy="340584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7832B5E-CFCB-4536-B10B-16E9C79A37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44027" y="3858642"/>
              <a:ext cx="0" cy="340584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6B231EA-5222-4B07-98B0-5218DB642B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67530" y="3853722"/>
              <a:ext cx="0" cy="340584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9764FF2-9384-4D0D-84B3-78488A278D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02187" y="3858642"/>
              <a:ext cx="0" cy="340584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750741B-66CB-4455-BC18-58BA146742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93504" y="3714065"/>
              <a:ext cx="3107" cy="619896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2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25243C7-C24F-41A2-B057-BCEDB911AC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51352" y="3714064"/>
              <a:ext cx="3107" cy="619896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2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62DA168-25B0-4686-A24B-804403DED54C}"/>
                </a:ext>
              </a:extLst>
            </p:cNvPr>
            <p:cNvSpPr txBox="1"/>
            <p:nvPr/>
          </p:nvSpPr>
          <p:spPr>
            <a:xfrm>
              <a:off x="3705197" y="420414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5F0F08D-EFEC-4BF2-B957-384F1A5BD385}"/>
                    </a:ext>
                  </a:extLst>
                </p:cNvPr>
                <p:cNvSpPr txBox="1"/>
                <p:nvPr/>
              </p:nvSpPr>
              <p:spPr>
                <a:xfrm>
                  <a:off x="3149314" y="3134205"/>
                  <a:ext cx="555985" cy="4380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box>
                          <m:boxPr>
                            <m:ctrlPr>
                              <a:rPr lang="en-US" sz="12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5F0F08D-EFEC-4BF2-B957-384F1A5BD3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49314" y="3134205"/>
                  <a:ext cx="555985" cy="438005"/>
                </a:xfrm>
                <a:prstGeom prst="rect">
                  <a:avLst/>
                </a:prstGeom>
                <a:blipFill>
                  <a:blip r:embed="rId2"/>
                  <a:stretch>
                    <a:fillRect l="-10769" b="-4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0DC263D-B34F-46B0-9A01-1D87E6EDD11A}"/>
                    </a:ext>
                  </a:extLst>
                </p:cNvPr>
                <p:cNvSpPr txBox="1"/>
                <p:nvPr/>
              </p:nvSpPr>
              <p:spPr>
                <a:xfrm>
                  <a:off x="4029304" y="3137187"/>
                  <a:ext cx="555985" cy="43800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box>
                          <m:boxPr>
                            <m:ctrlPr>
                              <a:rPr lang="en-US" sz="12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0DC263D-B34F-46B0-9A01-1D87E6EDD1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9304" y="3137187"/>
                  <a:ext cx="555985" cy="438005"/>
                </a:xfrm>
                <a:prstGeom prst="rect">
                  <a:avLst/>
                </a:prstGeom>
                <a:blipFill>
                  <a:blip r:embed="rId3"/>
                  <a:stretch>
                    <a:fillRect l="-9091" b="-469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BDA05BAD-4240-4EB4-8151-94CCEB305CF9}"/>
                    </a:ext>
                  </a:extLst>
                </p:cNvPr>
                <p:cNvSpPr txBox="1"/>
                <p:nvPr/>
              </p:nvSpPr>
              <p:spPr>
                <a:xfrm>
                  <a:off x="4468163" y="4215316"/>
                  <a:ext cx="555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BDA05BAD-4240-4EB4-8151-94CCEB305C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8163" y="4215316"/>
                  <a:ext cx="555986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10606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098AD8D-10E2-4F62-AEC3-7E912D2EC71F}"/>
                    </a:ext>
                  </a:extLst>
                </p:cNvPr>
                <p:cNvSpPr txBox="1"/>
                <p:nvPr/>
              </p:nvSpPr>
              <p:spPr>
                <a:xfrm>
                  <a:off x="5279491" y="4199226"/>
                  <a:ext cx="555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098AD8D-10E2-4F62-AEC3-7E912D2EC7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9491" y="4199226"/>
                  <a:ext cx="555986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9091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2712F19-BD4B-42CD-A449-F6B0D71BE5C7}"/>
                    </a:ext>
                  </a:extLst>
                </p:cNvPr>
                <p:cNvSpPr txBox="1"/>
                <p:nvPr/>
              </p:nvSpPr>
              <p:spPr>
                <a:xfrm>
                  <a:off x="6160984" y="4215316"/>
                  <a:ext cx="555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2712F19-BD4B-42CD-A449-F6B0D71BE5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0984" y="4215316"/>
                  <a:ext cx="555986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9091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892137C-2492-4B83-A6E9-2058A960530A}"/>
                    </a:ext>
                  </a:extLst>
                </p:cNvPr>
                <p:cNvSpPr txBox="1"/>
                <p:nvPr/>
              </p:nvSpPr>
              <p:spPr>
                <a:xfrm>
                  <a:off x="2775342" y="4215316"/>
                  <a:ext cx="555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892137C-2492-4B83-A6E9-2058A96053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75342" y="4215316"/>
                  <a:ext cx="555986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9091" b="-290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DC70BD2-F35A-48BC-8364-812C897006FB}"/>
                    </a:ext>
                  </a:extLst>
                </p:cNvPr>
                <p:cNvSpPr txBox="1"/>
                <p:nvPr/>
              </p:nvSpPr>
              <p:spPr>
                <a:xfrm>
                  <a:off x="1893849" y="4215665"/>
                  <a:ext cx="555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DC70BD2-F35A-48BC-8364-812C897006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93849" y="4215665"/>
                  <a:ext cx="555986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9091" b="-290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13989F2-5E93-4EAC-B1BE-8B8042E74E39}"/>
                    </a:ext>
                  </a:extLst>
                </p:cNvPr>
                <p:cNvSpPr txBox="1"/>
                <p:nvPr/>
              </p:nvSpPr>
              <p:spPr>
                <a:xfrm>
                  <a:off x="1037147" y="4199226"/>
                  <a:ext cx="55598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13989F2-5E93-4EAC-B1BE-8B8042E74E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7147" y="4199226"/>
                  <a:ext cx="555986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10769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9267428-3815-408E-BBA5-8A2F16C04034}"/>
                    </a:ext>
                  </a:extLst>
                </p:cNvPr>
                <p:cNvSpPr txBox="1"/>
                <p:nvPr/>
              </p:nvSpPr>
              <p:spPr>
                <a:xfrm>
                  <a:off x="3690789" y="4234617"/>
                  <a:ext cx="28084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9267428-3815-408E-BBA5-8A2F16C040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90789" y="4234617"/>
                  <a:ext cx="280846" cy="276999"/>
                </a:xfrm>
                <a:prstGeom prst="rect">
                  <a:avLst/>
                </a:prstGeom>
                <a:blipFill>
                  <a:blip r:embed="rId10"/>
                  <a:stretch>
                    <a:fillRect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Right Bracket 26">
              <a:extLst>
                <a:ext uri="{FF2B5EF4-FFF2-40B4-BE49-F238E27FC236}">
                  <a16:creationId xmlns:a16="http://schemas.microsoft.com/office/drawing/2014/main" id="{41FF61E6-1AC9-44D6-B1E6-A54926367646}"/>
                </a:ext>
              </a:extLst>
            </p:cNvPr>
            <p:cNvSpPr/>
            <p:nvPr/>
          </p:nvSpPr>
          <p:spPr bwMode="auto">
            <a:xfrm rot="5400000">
              <a:off x="2854361" y="3901114"/>
              <a:ext cx="257733" cy="1697578"/>
            </a:xfrm>
            <a:prstGeom prst="rightBracke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28" name="Right Bracket 27">
              <a:extLst>
                <a:ext uri="{FF2B5EF4-FFF2-40B4-BE49-F238E27FC236}">
                  <a16:creationId xmlns:a16="http://schemas.microsoft.com/office/drawing/2014/main" id="{42EF06D0-4B78-443E-97CF-38A4850884F5}"/>
                </a:ext>
              </a:extLst>
            </p:cNvPr>
            <p:cNvSpPr/>
            <p:nvPr/>
          </p:nvSpPr>
          <p:spPr bwMode="auto">
            <a:xfrm rot="5400000">
              <a:off x="3721796" y="4165045"/>
              <a:ext cx="257733" cy="1697577"/>
            </a:xfrm>
            <a:prstGeom prst="rightBracke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29" name="Right Bracket 28">
              <a:extLst>
                <a:ext uri="{FF2B5EF4-FFF2-40B4-BE49-F238E27FC236}">
                  <a16:creationId xmlns:a16="http://schemas.microsoft.com/office/drawing/2014/main" id="{92D63E72-BE53-4936-9FEB-4F9E45C1B121}"/>
                </a:ext>
              </a:extLst>
            </p:cNvPr>
            <p:cNvSpPr/>
            <p:nvPr/>
          </p:nvSpPr>
          <p:spPr bwMode="auto">
            <a:xfrm rot="5400000">
              <a:off x="4565814" y="4489903"/>
              <a:ext cx="257733" cy="1697577"/>
            </a:xfrm>
            <a:prstGeom prst="rightBracke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454CB67-7353-4D4D-9D2A-A8886BBD704B}"/>
                    </a:ext>
                  </a:extLst>
                </p:cNvPr>
                <p:cNvSpPr txBox="1"/>
                <p:nvPr/>
              </p:nvSpPr>
              <p:spPr>
                <a:xfrm>
                  <a:off x="3987624" y="3707827"/>
                  <a:ext cx="30970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454CB67-7353-4D4D-9D2A-A8886BBD70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87624" y="3707827"/>
                  <a:ext cx="309700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2703" b="-290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2BC6B73-72CF-41A4-A07C-8B5783F921EE}"/>
                    </a:ext>
                  </a:extLst>
                </p:cNvPr>
                <p:cNvSpPr txBox="1"/>
                <p:nvPr/>
              </p:nvSpPr>
              <p:spPr>
                <a:xfrm>
                  <a:off x="4252256" y="3702064"/>
                  <a:ext cx="33054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2BC6B73-72CF-41A4-A07C-8B5783F921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52256" y="3702064"/>
                  <a:ext cx="330540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2564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FB39E17B-8154-4B13-B5E4-B94E7894B27E}"/>
                    </a:ext>
                  </a:extLst>
                </p:cNvPr>
                <p:cNvSpPr txBox="1"/>
                <p:nvPr/>
              </p:nvSpPr>
              <p:spPr>
                <a:xfrm>
                  <a:off x="3116215" y="3677679"/>
                  <a:ext cx="30970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FB39E17B-8154-4B13-B5E4-B94E7894B2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6215" y="3677679"/>
                  <a:ext cx="309700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2778" b="-28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1EC48A75-96E0-4882-8175-47986FC4E96E}"/>
                    </a:ext>
                  </a:extLst>
                </p:cNvPr>
                <p:cNvSpPr txBox="1"/>
                <p:nvPr/>
              </p:nvSpPr>
              <p:spPr>
                <a:xfrm>
                  <a:off x="3372237" y="3676931"/>
                  <a:ext cx="33054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1EC48A75-96E0-4882-8175-47986FC4E9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72237" y="3676931"/>
                  <a:ext cx="330540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2564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7A688CA-5972-4842-86E0-E130498007D5}"/>
                    </a:ext>
                  </a:extLst>
                </p:cNvPr>
                <p:cNvSpPr txBox="1"/>
                <p:nvPr/>
              </p:nvSpPr>
              <p:spPr>
                <a:xfrm>
                  <a:off x="2822908" y="4489140"/>
                  <a:ext cx="38343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7A688CA-5972-4842-86E0-E130498007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22908" y="4489140"/>
                  <a:ext cx="383438" cy="276999"/>
                </a:xfrm>
                <a:prstGeom prst="rect">
                  <a:avLst/>
                </a:prstGeom>
                <a:blipFill>
                  <a:blip r:embed="rId14"/>
                  <a:stretch>
                    <a:fillRect l="-4444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1B4E6C64-EC11-468F-8CA3-2C084DD8DEE2}"/>
                    </a:ext>
                  </a:extLst>
                </p:cNvPr>
                <p:cNvSpPr txBox="1"/>
                <p:nvPr/>
              </p:nvSpPr>
              <p:spPr>
                <a:xfrm>
                  <a:off x="3683071" y="4782748"/>
                  <a:ext cx="383438" cy="27700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1B4E6C64-EC11-468F-8CA3-2C084DD8DE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3071" y="4782748"/>
                  <a:ext cx="383438" cy="277000"/>
                </a:xfrm>
                <a:prstGeom prst="rect">
                  <a:avLst/>
                </a:prstGeom>
                <a:blipFill>
                  <a:blip r:embed="rId15"/>
                  <a:stretch>
                    <a:fillRect l="-6667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BD79F8F3-EE78-49F1-97ED-E7C7FA701CCF}"/>
                    </a:ext>
                  </a:extLst>
                </p:cNvPr>
                <p:cNvSpPr txBox="1"/>
                <p:nvPr/>
              </p:nvSpPr>
              <p:spPr>
                <a:xfrm>
                  <a:off x="4502959" y="5093544"/>
                  <a:ext cx="383438" cy="27700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BD79F8F3-EE78-49F1-97ED-E7C7FA701C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02959" y="5093544"/>
                  <a:ext cx="383438" cy="277000"/>
                </a:xfrm>
                <a:prstGeom prst="rect">
                  <a:avLst/>
                </a:prstGeom>
                <a:blipFill>
                  <a:blip r:embed="rId16"/>
                  <a:stretch>
                    <a:fillRect l="-6667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3AF71590-F94A-4C5B-AB07-AEDF0F15AEB9}"/>
                    </a:ext>
                  </a:extLst>
                </p:cNvPr>
                <p:cNvSpPr txBox="1"/>
                <p:nvPr/>
              </p:nvSpPr>
              <p:spPr>
                <a:xfrm>
                  <a:off x="1039340" y="3478763"/>
                  <a:ext cx="51969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3AF71590-F94A-4C5B-AB07-AEDF0F15AE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340" y="3478763"/>
                  <a:ext cx="519693" cy="276999"/>
                </a:xfrm>
                <a:prstGeom prst="rect">
                  <a:avLst/>
                </a:prstGeom>
                <a:blipFill>
                  <a:blip r:embed="rId17"/>
                  <a:stretch>
                    <a:fillRect l="-4918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E9812CD5-FB5B-43C2-8FA7-2A5E45D3BA9A}"/>
                    </a:ext>
                  </a:extLst>
                </p:cNvPr>
                <p:cNvSpPr txBox="1"/>
                <p:nvPr/>
              </p:nvSpPr>
              <p:spPr>
                <a:xfrm>
                  <a:off x="1929105" y="3481009"/>
                  <a:ext cx="51969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E9812CD5-FB5B-43C2-8FA7-2A5E45D3BA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29105" y="3481009"/>
                  <a:ext cx="519693" cy="276999"/>
                </a:xfrm>
                <a:prstGeom prst="rect">
                  <a:avLst/>
                </a:prstGeom>
                <a:blipFill>
                  <a:blip r:embed="rId18"/>
                  <a:stretch>
                    <a:fillRect l="-4839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9680C664-D7B7-42DF-B470-25F60BB89CAD}"/>
                    </a:ext>
                  </a:extLst>
                </p:cNvPr>
                <p:cNvSpPr txBox="1"/>
                <p:nvPr/>
              </p:nvSpPr>
              <p:spPr>
                <a:xfrm>
                  <a:off x="2757905" y="3478763"/>
                  <a:ext cx="51969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9680C664-D7B7-42DF-B470-25F60BB89C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7905" y="3478763"/>
                  <a:ext cx="519693" cy="276999"/>
                </a:xfrm>
                <a:prstGeom prst="rect">
                  <a:avLst/>
                </a:prstGeom>
                <a:blipFill>
                  <a:blip r:embed="rId19"/>
                  <a:stretch>
                    <a:fillRect l="-4839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675D3AC-7E82-4429-A855-32F06644C638}"/>
                    </a:ext>
                  </a:extLst>
                </p:cNvPr>
                <p:cNvSpPr txBox="1"/>
                <p:nvPr/>
              </p:nvSpPr>
              <p:spPr>
                <a:xfrm>
                  <a:off x="6152362" y="3528133"/>
                  <a:ext cx="51969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675D3AC-7E82-4429-A855-32F06644C6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52362" y="3528133"/>
                  <a:ext cx="519693" cy="276999"/>
                </a:xfrm>
                <a:prstGeom prst="rect">
                  <a:avLst/>
                </a:prstGeom>
                <a:blipFill>
                  <a:blip r:embed="rId20"/>
                  <a:stretch>
                    <a:fillRect l="-4839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640FEC5E-F1AE-4D4D-BA1F-736A813CE66D}"/>
                    </a:ext>
                  </a:extLst>
                </p:cNvPr>
                <p:cNvSpPr txBox="1"/>
                <p:nvPr/>
              </p:nvSpPr>
              <p:spPr>
                <a:xfrm>
                  <a:off x="5254546" y="3512684"/>
                  <a:ext cx="51969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640FEC5E-F1AE-4D4D-BA1F-736A813CE6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4546" y="3512684"/>
                  <a:ext cx="519693" cy="276999"/>
                </a:xfrm>
                <a:prstGeom prst="rect">
                  <a:avLst/>
                </a:prstGeom>
                <a:blipFill>
                  <a:blip r:embed="rId21"/>
                  <a:stretch>
                    <a:fillRect l="-4918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B501CCEB-12A9-4374-B7D7-29BFE72AF306}"/>
                    </a:ext>
                  </a:extLst>
                </p:cNvPr>
                <p:cNvSpPr txBox="1"/>
                <p:nvPr/>
              </p:nvSpPr>
              <p:spPr>
                <a:xfrm>
                  <a:off x="4492894" y="3504663"/>
                  <a:ext cx="51969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B501CCEB-12A9-4374-B7D7-29BFE72AF3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2894" y="3504663"/>
                  <a:ext cx="519693" cy="276999"/>
                </a:xfrm>
                <a:prstGeom prst="rect">
                  <a:avLst/>
                </a:prstGeom>
                <a:blipFill>
                  <a:blip r:embed="rId22"/>
                  <a:stretch>
                    <a:fillRect l="-4918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4AB5D56-5F5D-44BD-B3CB-0AD94FE315E8}"/>
                  </a:ext>
                </a:extLst>
              </p:cNvPr>
              <p:cNvSpPr txBox="1"/>
              <p:nvPr/>
            </p:nvSpPr>
            <p:spPr>
              <a:xfrm>
                <a:off x="4444599" y="3268736"/>
                <a:ext cx="29338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1200" dirty="0"/>
                  <a:t>= [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sz="1200" dirty="0"/>
                  <a:t>,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12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4AB5D56-5F5D-44BD-B3CB-0AD94FE31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4599" y="3268736"/>
                <a:ext cx="2933857" cy="52322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F4E3E84-8FAA-4F05-B372-2AFD07989AD3}"/>
                  </a:ext>
                </a:extLst>
              </p:cNvPr>
              <p:cNvSpPr txBox="1"/>
              <p:nvPr/>
            </p:nvSpPr>
            <p:spPr>
              <a:xfrm>
                <a:off x="4444802" y="3589474"/>
                <a:ext cx="29338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1200" dirty="0"/>
                  <a:t>= [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1200" dirty="0"/>
                  <a:t>,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12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F4E3E84-8FAA-4F05-B372-2AFD07989A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4802" y="3589474"/>
                <a:ext cx="2933857" cy="523220"/>
              </a:xfrm>
              <a:prstGeom prst="rect">
                <a:avLst/>
              </a:prstGeom>
              <a:blipFill>
                <a:blip r:embed="rId24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046ADCA-26A6-463C-8F58-E65F7BEA4A17}"/>
                  </a:ext>
                </a:extLst>
              </p:cNvPr>
              <p:cNvSpPr txBox="1"/>
              <p:nvPr/>
            </p:nvSpPr>
            <p:spPr>
              <a:xfrm>
                <a:off x="4441136" y="3927284"/>
                <a:ext cx="29338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</m:oMath>
                </a14:m>
                <a:r>
                  <a:rPr lang="en-US" sz="1200" dirty="0"/>
                  <a:t>= [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200" dirty="0"/>
                  <a:t>,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12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046ADCA-26A6-463C-8F58-E65F7BEA4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136" y="3927284"/>
                <a:ext cx="2933857" cy="52322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7E1F77E-A2F8-4DF8-A5A5-5E0C6C62BC79}"/>
                  </a:ext>
                </a:extLst>
              </p:cNvPr>
              <p:cNvSpPr txBox="1"/>
              <p:nvPr/>
            </p:nvSpPr>
            <p:spPr>
              <a:xfrm>
                <a:off x="794299" y="4952041"/>
                <a:ext cx="3041187" cy="541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b>
                      <m:sup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sup>
                    </m:sSubSup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𝟏𝟏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7E1F77E-A2F8-4DF8-A5A5-5E0C6C62B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299" y="4952041"/>
                <a:ext cx="3041187" cy="54143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459B1509-5C89-4A0B-BCAA-4CB2F892C481}"/>
                  </a:ext>
                </a:extLst>
              </p:cNvPr>
              <p:cNvSpPr txBox="1"/>
              <p:nvPr/>
            </p:nvSpPr>
            <p:spPr>
              <a:xfrm>
                <a:off x="687463" y="5508406"/>
                <a:ext cx="3254858" cy="5489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b>
                      <m:sup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sup>
                    </m:sSubSup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459B1509-5C89-4A0B-BCAA-4CB2F892C4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63" y="5508406"/>
                <a:ext cx="3254858" cy="54893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3C50040-F2ED-45F9-883B-A3FF03CA4F12}"/>
                  </a:ext>
                </a:extLst>
              </p:cNvPr>
              <p:cNvSpPr txBox="1"/>
              <p:nvPr/>
            </p:nvSpPr>
            <p:spPr>
              <a:xfrm>
                <a:off x="754500" y="6093247"/>
                <a:ext cx="3080986" cy="5489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b>
                      <m:sup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sup>
                    </m:sSubSup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3C50040-F2ED-45F9-883B-A3FF03CA4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00" y="6093247"/>
                <a:ext cx="3080986" cy="548933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ight Bracket 48">
            <a:extLst>
              <a:ext uri="{FF2B5EF4-FFF2-40B4-BE49-F238E27FC236}">
                <a16:creationId xmlns:a16="http://schemas.microsoft.com/office/drawing/2014/main" id="{15BD1F06-41CE-48F7-B436-124531E5C123}"/>
              </a:ext>
            </a:extLst>
          </p:cNvPr>
          <p:cNvSpPr/>
          <p:nvPr/>
        </p:nvSpPr>
        <p:spPr bwMode="auto">
          <a:xfrm rot="5400000">
            <a:off x="2818998" y="3361832"/>
            <a:ext cx="257733" cy="2454401"/>
          </a:xfrm>
          <a:prstGeom prst="rightBracket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123FD49-3B1A-48E4-A2F2-3CA9D41A21FB}"/>
                  </a:ext>
                </a:extLst>
              </p:cNvPr>
              <p:cNvSpPr txBox="1"/>
              <p:nvPr/>
            </p:nvSpPr>
            <p:spPr>
              <a:xfrm>
                <a:off x="2713462" y="4465215"/>
                <a:ext cx="49053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12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123FD49-3B1A-48E4-A2F2-3CA9D41A21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462" y="4465215"/>
                <a:ext cx="490533" cy="27699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D26D362-3DF0-424A-A4EA-E412791B201D}"/>
                  </a:ext>
                </a:extLst>
              </p:cNvPr>
              <p:cNvSpPr txBox="1"/>
              <p:nvPr/>
            </p:nvSpPr>
            <p:spPr>
              <a:xfrm>
                <a:off x="4410046" y="4244046"/>
                <a:ext cx="29338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</m:sub>
                    </m:sSub>
                  </m:oMath>
                </a14:m>
                <a:r>
                  <a:rPr lang="en-US" sz="1200" dirty="0"/>
                  <a:t>= [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200" dirty="0"/>
                  <a:t>,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sz="1200" b="1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12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D26D362-3DF0-424A-A4EA-E412791B2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046" y="4244046"/>
                <a:ext cx="2933857" cy="523220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3356AEE-7C39-4E1C-9BCF-722144876412}"/>
                  </a:ext>
                </a:extLst>
              </p:cNvPr>
              <p:cNvSpPr txBox="1"/>
              <p:nvPr/>
            </p:nvSpPr>
            <p:spPr>
              <a:xfrm>
                <a:off x="3823507" y="4955335"/>
                <a:ext cx="4089278" cy="5573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sub>
                        <m:sup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sup>
                      </m:sSubSup>
                      <m:r>
                        <a:rPr lang="en-US" sz="1600" b="1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sSubSup>
                        <m:sSub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𝑳</m:t>
                          </m:r>
                        </m:sup>
                      </m:sSubSup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sSubSup>
                        <m:sSub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𝑳</m:t>
                          </m:r>
                        </m:sup>
                      </m:sSubSup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sSubSup>
                        <m:sSub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𝑳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3356AEE-7C39-4E1C-9BCF-722144876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507" y="4955335"/>
                <a:ext cx="4089278" cy="557397"/>
              </a:xfrm>
              <a:prstGeom prst="rect">
                <a:avLst/>
              </a:prstGeom>
              <a:blipFill>
                <a:blip r:embed="rId31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301271B2-87EF-47B6-B11D-C33D152782FA}"/>
                  </a:ext>
                </a:extLst>
              </p:cNvPr>
              <p:cNvSpPr/>
              <p:nvPr/>
            </p:nvSpPr>
            <p:spPr>
              <a:xfrm>
                <a:off x="6486731" y="2988882"/>
                <a:ext cx="7008158" cy="4380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12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301271B2-87EF-47B6-B11D-C33D152782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731" y="2988882"/>
                <a:ext cx="7008158" cy="438005"/>
              </a:xfrm>
              <a:prstGeom prst="rect">
                <a:avLst/>
              </a:prstGeom>
              <a:blipFill>
                <a:blip r:embed="rId32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CDAB81B3-C658-47A4-B37E-1BF38BAE5F32}"/>
                  </a:ext>
                </a:extLst>
              </p:cNvPr>
              <p:cNvSpPr/>
              <p:nvPr/>
            </p:nvSpPr>
            <p:spPr>
              <a:xfrm>
                <a:off x="7993765" y="3434311"/>
                <a:ext cx="3502626" cy="4380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2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𝒋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CDAB81B3-C658-47A4-B37E-1BF38BAE5F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3765" y="3434311"/>
                <a:ext cx="3502626" cy="438005"/>
              </a:xfrm>
              <a:prstGeom prst="rect">
                <a:avLst/>
              </a:prstGeom>
              <a:blipFill>
                <a:blip r:embed="rId33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E76392E-B728-47F3-B987-CECBD62EB665}"/>
                  </a:ext>
                </a:extLst>
              </p:cNvPr>
              <p:cNvSpPr/>
              <p:nvPr/>
            </p:nvSpPr>
            <p:spPr>
              <a:xfrm>
                <a:off x="6888577" y="3916482"/>
                <a:ext cx="6096000" cy="43800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12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E76392E-B728-47F3-B987-CECBD62EB6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8577" y="3916482"/>
                <a:ext cx="6096000" cy="438005"/>
              </a:xfrm>
              <a:prstGeom prst="rect">
                <a:avLst/>
              </a:prstGeom>
              <a:blipFill>
                <a:blip r:embed="rId34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DF1077D-A818-4681-A860-F35C3DB4B9BE}"/>
                  </a:ext>
                </a:extLst>
              </p:cNvPr>
              <p:cNvSpPr txBox="1"/>
              <p:nvPr/>
            </p:nvSpPr>
            <p:spPr>
              <a:xfrm>
                <a:off x="8040611" y="4432861"/>
                <a:ext cx="1043876" cy="4424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𝜶</m:t>
                          </m:r>
                        </m:e>
                        <m:sub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  <m:r>
                        <a:rPr lang="en-US" sz="1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𝜸</m:t>
                              </m:r>
                            </m:e>
                            <m:sub>
                              <m:r>
                                <a:rPr lang="en-US" sz="1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𝜷</m:t>
                              </m:r>
                            </m:e>
                            <m:sub>
                              <m:r>
                                <a:rPr lang="en-US" sz="1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𝜺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DF1077D-A818-4681-A860-F35C3DB4B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611" y="4432861"/>
                <a:ext cx="1043876" cy="442429"/>
              </a:xfrm>
              <a:prstGeom prst="rect">
                <a:avLst/>
              </a:prstGeom>
              <a:blipFill>
                <a:blip r:embed="rId35"/>
                <a:stretch>
                  <a:fillRect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0C9408D-CE1D-4F4E-B7A0-057FBFCEF04E}"/>
                  </a:ext>
                </a:extLst>
              </p:cNvPr>
              <p:cNvSpPr txBox="1"/>
              <p:nvPr/>
            </p:nvSpPr>
            <p:spPr>
              <a:xfrm>
                <a:off x="8911298" y="4501302"/>
                <a:ext cx="286257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where </a:t>
                </a:r>
                <a14:m>
                  <m:oMath xmlns:m="http://schemas.openxmlformats.org/officeDocument/2006/math">
                    <m:r>
                      <a:rPr lang="en-US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  <m:r>
                      <a:rPr lang="en-US" sz="1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/>
                  <a:t>is small to avoid division by zero</a:t>
                </a: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0C9408D-CE1D-4F4E-B7A0-057FBFCEF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1298" y="4501302"/>
                <a:ext cx="2862579" cy="276999"/>
              </a:xfrm>
              <a:prstGeom prst="rect">
                <a:avLst/>
              </a:prstGeom>
              <a:blipFill>
                <a:blip r:embed="rId36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45D18328-9DEA-4DF0-86D5-5573B40316A1}"/>
                  </a:ext>
                </a:extLst>
              </p:cNvPr>
              <p:cNvSpPr/>
              <p:nvPr/>
            </p:nvSpPr>
            <p:spPr>
              <a:xfrm>
                <a:off x="8129045" y="4943024"/>
                <a:ext cx="773545" cy="4392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𝜸</m:t>
                          </m:r>
                        </m:e>
                        <m:sub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1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45D18328-9DEA-4DF0-86D5-5573B40316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9045" y="4943024"/>
                <a:ext cx="773545" cy="439223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06C991E2-49CF-4879-99C1-298BC320ECFB}"/>
                  </a:ext>
                </a:extLst>
              </p:cNvPr>
              <p:cNvSpPr/>
              <p:nvPr/>
            </p:nvSpPr>
            <p:spPr>
              <a:xfrm>
                <a:off x="8945164" y="4928056"/>
                <a:ext cx="682173" cy="4392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𝜸</m:t>
                          </m:r>
                        </m:e>
                        <m:sub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06C991E2-49CF-4879-99C1-298BC320EC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5164" y="4928056"/>
                <a:ext cx="682173" cy="439223"/>
              </a:xfrm>
              <a:prstGeom prst="rect">
                <a:avLst/>
              </a:prstGeom>
              <a:blipFill>
                <a:blip r:embed="rId38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20C448E9-2180-4B85-8E1D-9EFE42208221}"/>
                  </a:ext>
                </a:extLst>
              </p:cNvPr>
              <p:cNvSpPr/>
              <p:nvPr/>
            </p:nvSpPr>
            <p:spPr>
              <a:xfrm>
                <a:off x="9627337" y="4926586"/>
                <a:ext cx="773545" cy="4392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𝜸</m:t>
                          </m:r>
                        </m:e>
                        <m:sub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1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20C448E9-2180-4B85-8E1D-9EFE422082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7337" y="4926586"/>
                <a:ext cx="773545" cy="439223"/>
              </a:xfrm>
              <a:prstGeom prst="rect">
                <a:avLst/>
              </a:prstGeom>
              <a:blipFill>
                <a:blip r:embed="rId39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511A4DE-0F02-49D2-9266-46A969B17305}"/>
                  </a:ext>
                </a:extLst>
              </p:cNvPr>
              <p:cNvSpPr txBox="1"/>
              <p:nvPr/>
            </p:nvSpPr>
            <p:spPr>
              <a:xfrm>
                <a:off x="8464119" y="5491115"/>
                <a:ext cx="1151854" cy="4662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𝒘</m:t>
                          </m:r>
                        </m:e>
                        <m:sub>
                          <m: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  <m:r>
                        <a:rPr lang="en-US" sz="1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𝜶</m:t>
                              </m:r>
                            </m:e>
                            <m:sub>
                              <m:r>
                                <a:rPr lang="en-US" sz="1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1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n-US" sz="1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1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sz="1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𝜶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𝒌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511A4DE-0F02-49D2-9266-46A969B17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4119" y="5491115"/>
                <a:ext cx="1151854" cy="466281"/>
              </a:xfrm>
              <a:prstGeom prst="rect">
                <a:avLst/>
              </a:prstGeom>
              <a:blipFill>
                <a:blip r:embed="rId40"/>
                <a:stretch>
                  <a:fillRect t="-18421" r="-3704" b="-94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69FE6A3C-8602-4DB0-BBD4-7B5A276ECAD1}"/>
              </a:ext>
            </a:extLst>
          </p:cNvPr>
          <p:cNvSpPr txBox="1"/>
          <p:nvPr/>
        </p:nvSpPr>
        <p:spPr>
          <a:xfrm>
            <a:off x="4360906" y="5935565"/>
            <a:ext cx="29812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5</a:t>
            </a:r>
            <a:r>
              <a:rPr lang="en-US" sz="1200" baseline="30000" dirty="0"/>
              <a:t>th</a:t>
            </a:r>
            <a:r>
              <a:rPr lang="en-US" sz="1200" dirty="0"/>
              <a:t> order accurate if all stencils are smooth</a:t>
            </a:r>
          </a:p>
        </p:txBody>
      </p:sp>
      <p:sp>
        <p:nvSpPr>
          <p:cNvPr id="65" name="Right Brace 64">
            <a:extLst>
              <a:ext uri="{FF2B5EF4-FFF2-40B4-BE49-F238E27FC236}">
                <a16:creationId xmlns:a16="http://schemas.microsoft.com/office/drawing/2014/main" id="{A6D7DC82-07AC-4151-AF87-FB5EA0763D3F}"/>
              </a:ext>
            </a:extLst>
          </p:cNvPr>
          <p:cNvSpPr/>
          <p:nvPr/>
        </p:nvSpPr>
        <p:spPr bwMode="auto">
          <a:xfrm rot="5400000">
            <a:off x="5661758" y="4225349"/>
            <a:ext cx="347165" cy="3012291"/>
          </a:xfrm>
          <a:prstGeom prst="rightBrace">
            <a:avLst>
              <a:gd name="adj1" fmla="val 59925"/>
              <a:gd name="adj2" fmla="val 49061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82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13635-4B11-4120-B9AB-339766E4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WENO Scheme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07A2EC-6CC5-4D07-8869-2F94172189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 reconstruction will have 1 more point left of the interface </a:t>
                </a:r>
              </a:p>
              <a:p>
                <a:r>
                  <a:rPr lang="en-US" dirty="0"/>
                  <a:t>R reconstruction will have 1 more point ring to the interface</a:t>
                </a:r>
              </a:p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b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sup>
                    </m:sSubSup>
                  </m:oMath>
                </a14:m>
                <a:r>
                  <a:rPr lang="en-US" dirty="0"/>
                  <a:t> the stencil needs to be shifted one cell to the right</a:t>
                </a:r>
              </a:p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b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sup>
                    </m:sSubSup>
                  </m:oMath>
                </a14:m>
                <a:r>
                  <a:rPr lang="en-US" dirty="0"/>
                  <a:t> the stencil needs to be shifted one cell to the right</a:t>
                </a:r>
              </a:p>
              <a:p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07A2EC-6CC5-4D07-8869-2F94172189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2" t="-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14A82C-9BB4-45AB-9589-387FE7DE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D692E-A9ED-4ED1-918A-43F3A47A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1374" y="6470292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A62E1F4-955B-4EA4-9854-704FBA51F19D}"/>
              </a:ext>
            </a:extLst>
          </p:cNvPr>
          <p:cNvGrpSpPr/>
          <p:nvPr/>
        </p:nvGrpSpPr>
        <p:grpSpPr>
          <a:xfrm>
            <a:off x="959929" y="3299357"/>
            <a:ext cx="4098537" cy="1585501"/>
            <a:chOff x="923447" y="2826656"/>
            <a:chExt cx="4098537" cy="158550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96D6CED-2A41-45FA-B350-07329A63A8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80718" y="3440351"/>
              <a:ext cx="3714120" cy="1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A5D9D51-DD7D-46F0-9D60-246EA57034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17593" y="3323547"/>
              <a:ext cx="0" cy="23360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773A389-1196-42C3-BC7A-55D666B5CF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2498" y="3320173"/>
              <a:ext cx="0" cy="23360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602B6F8-DB55-4501-955B-923282A790A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57876" y="3320173"/>
              <a:ext cx="0" cy="23360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DDDFBE8-4745-4417-B0DE-20CE283C10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41186" y="3323547"/>
              <a:ext cx="0" cy="23360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7832B5E-CFCB-4536-B10B-16E9C79A37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22167" y="3323547"/>
              <a:ext cx="0" cy="23360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6B231EA-5222-4B07-98B0-5218DB642B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89690" y="3320173"/>
              <a:ext cx="0" cy="23360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9764FF2-9384-4D0D-84B3-78488A278DF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94838" y="3323547"/>
              <a:ext cx="0" cy="23360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750741B-66CB-4455-BC18-58BA146742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23785" y="3224382"/>
              <a:ext cx="2242" cy="425187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2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25243C7-C24F-41A2-B057-BCEDB911AC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42804" y="3224381"/>
              <a:ext cx="2242" cy="425187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2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62DA168-25B0-4686-A24B-804403DED54C}"/>
                </a:ext>
              </a:extLst>
            </p:cNvPr>
            <p:cNvSpPr txBox="1"/>
            <p:nvPr/>
          </p:nvSpPr>
          <p:spPr>
            <a:xfrm>
              <a:off x="2848701" y="3560529"/>
              <a:ext cx="133301" cy="1899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5F0F08D-EFEC-4BF2-B957-384F1A5BD385}"/>
                    </a:ext>
                  </a:extLst>
                </p:cNvPr>
                <p:cNvSpPr txBox="1"/>
                <p:nvPr/>
              </p:nvSpPr>
              <p:spPr>
                <a:xfrm>
                  <a:off x="2447578" y="2826656"/>
                  <a:ext cx="401196" cy="3004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box>
                          <m:boxPr>
                            <m:ctrlPr>
                              <a:rPr lang="en-US" sz="12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5F0F08D-EFEC-4BF2-B957-384F1A5BD3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7578" y="2826656"/>
                  <a:ext cx="401196" cy="300428"/>
                </a:xfrm>
                <a:prstGeom prst="rect">
                  <a:avLst/>
                </a:prstGeom>
                <a:blipFill>
                  <a:blip r:embed="rId3"/>
                  <a:stretch>
                    <a:fillRect l="-10769" b="-4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0DC263D-B34F-46B0-9A01-1D87E6EDD11A}"/>
                    </a:ext>
                  </a:extLst>
                </p:cNvPr>
                <p:cNvSpPr txBox="1"/>
                <p:nvPr/>
              </p:nvSpPr>
              <p:spPr>
                <a:xfrm>
                  <a:off x="3082575" y="2828701"/>
                  <a:ext cx="401196" cy="3004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box>
                          <m:boxPr>
                            <m:ctrlPr>
                              <a:rPr lang="en-US" sz="12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0DC263D-B34F-46B0-9A01-1D87E6EDD1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82575" y="2828701"/>
                  <a:ext cx="401196" cy="300428"/>
                </a:xfrm>
                <a:prstGeom prst="rect">
                  <a:avLst/>
                </a:prstGeom>
                <a:blipFill>
                  <a:blip r:embed="rId4"/>
                  <a:stretch>
                    <a:fillRect l="-10606" b="-469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BDA05BAD-4240-4EB4-8151-94CCEB305CF9}"/>
                    </a:ext>
                  </a:extLst>
                </p:cNvPr>
                <p:cNvSpPr txBox="1"/>
                <p:nvPr/>
              </p:nvSpPr>
              <p:spPr>
                <a:xfrm>
                  <a:off x="3399254" y="3568190"/>
                  <a:ext cx="40119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BDA05BAD-4240-4EB4-8151-94CCEB305C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9254" y="3568190"/>
                  <a:ext cx="401197" cy="189994"/>
                </a:xfrm>
                <a:prstGeom prst="rect">
                  <a:avLst/>
                </a:prstGeom>
                <a:blipFill>
                  <a:blip r:embed="rId5"/>
                  <a:stretch>
                    <a:fillRect l="-10606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098AD8D-10E2-4F62-AEC3-7E912D2EC71F}"/>
                    </a:ext>
                  </a:extLst>
                </p:cNvPr>
                <p:cNvSpPr txBox="1"/>
                <p:nvPr/>
              </p:nvSpPr>
              <p:spPr>
                <a:xfrm>
                  <a:off x="3984705" y="3557154"/>
                  <a:ext cx="40119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098AD8D-10E2-4F62-AEC3-7E912D2EC7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84705" y="3557154"/>
                  <a:ext cx="401197" cy="189994"/>
                </a:xfrm>
                <a:prstGeom prst="rect">
                  <a:avLst/>
                </a:prstGeom>
                <a:blipFill>
                  <a:blip r:embed="rId6"/>
                  <a:stretch>
                    <a:fillRect l="-10606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2712F19-BD4B-42CD-A449-F6B0D71BE5C7}"/>
                    </a:ext>
                  </a:extLst>
                </p:cNvPr>
                <p:cNvSpPr txBox="1"/>
                <p:nvPr/>
              </p:nvSpPr>
              <p:spPr>
                <a:xfrm>
                  <a:off x="4620787" y="3568190"/>
                  <a:ext cx="40119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2712F19-BD4B-42CD-A449-F6B0D71BE5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20787" y="3568190"/>
                  <a:ext cx="401197" cy="189994"/>
                </a:xfrm>
                <a:prstGeom prst="rect">
                  <a:avLst/>
                </a:prstGeom>
                <a:blipFill>
                  <a:blip r:embed="rId7"/>
                  <a:stretch>
                    <a:fillRect l="-9091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892137C-2492-4B83-A6E9-2058A960530A}"/>
                    </a:ext>
                  </a:extLst>
                </p:cNvPr>
                <p:cNvSpPr txBox="1"/>
                <p:nvPr/>
              </p:nvSpPr>
              <p:spPr>
                <a:xfrm>
                  <a:off x="2177721" y="3568190"/>
                  <a:ext cx="40119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892137C-2492-4B83-A6E9-2058A96053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7721" y="3568190"/>
                  <a:ext cx="401197" cy="189994"/>
                </a:xfrm>
                <a:prstGeom prst="rect">
                  <a:avLst/>
                </a:prstGeom>
                <a:blipFill>
                  <a:blip r:embed="rId8"/>
                  <a:stretch>
                    <a:fillRect l="-9091" b="-290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DC70BD2-F35A-48BC-8364-812C897006FB}"/>
                    </a:ext>
                  </a:extLst>
                </p:cNvPr>
                <p:cNvSpPr txBox="1"/>
                <p:nvPr/>
              </p:nvSpPr>
              <p:spPr>
                <a:xfrm>
                  <a:off x="1541640" y="3568429"/>
                  <a:ext cx="40119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DC70BD2-F35A-48BC-8364-812C897006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1640" y="3568429"/>
                  <a:ext cx="401197" cy="189994"/>
                </a:xfrm>
                <a:prstGeom prst="rect">
                  <a:avLst/>
                </a:prstGeom>
                <a:blipFill>
                  <a:blip r:embed="rId9"/>
                  <a:stretch>
                    <a:fillRect l="-9091" b="-290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13989F2-5E93-4EAC-B1BE-8B8042E74E39}"/>
                    </a:ext>
                  </a:extLst>
                </p:cNvPr>
                <p:cNvSpPr txBox="1"/>
                <p:nvPr/>
              </p:nvSpPr>
              <p:spPr>
                <a:xfrm>
                  <a:off x="923447" y="3557154"/>
                  <a:ext cx="40119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13989F2-5E93-4EAC-B1BE-8B8042E74E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3447" y="3557154"/>
                  <a:ext cx="401197" cy="189994"/>
                </a:xfrm>
                <a:prstGeom prst="rect">
                  <a:avLst/>
                </a:prstGeom>
                <a:blipFill>
                  <a:blip r:embed="rId10"/>
                  <a:stretch>
                    <a:fillRect l="-10769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9267428-3815-408E-BBA5-8A2F16C04034}"/>
                    </a:ext>
                  </a:extLst>
                </p:cNvPr>
                <p:cNvSpPr txBox="1"/>
                <p:nvPr/>
              </p:nvSpPr>
              <p:spPr>
                <a:xfrm>
                  <a:off x="2838304" y="3581429"/>
                  <a:ext cx="20265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9267428-3815-408E-BBA5-8A2F16C040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8304" y="3581429"/>
                  <a:ext cx="202657" cy="189994"/>
                </a:xfrm>
                <a:prstGeom prst="rect">
                  <a:avLst/>
                </a:prstGeom>
                <a:blipFill>
                  <a:blip r:embed="rId11"/>
                  <a:stretch>
                    <a:fillRect l="-3030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Right Bracket 26">
              <a:extLst>
                <a:ext uri="{FF2B5EF4-FFF2-40B4-BE49-F238E27FC236}">
                  <a16:creationId xmlns:a16="http://schemas.microsoft.com/office/drawing/2014/main" id="{41FF61E6-1AC9-44D6-B1E6-A54926367646}"/>
                </a:ext>
              </a:extLst>
            </p:cNvPr>
            <p:cNvSpPr/>
            <p:nvPr/>
          </p:nvSpPr>
          <p:spPr bwMode="auto">
            <a:xfrm rot="5400000">
              <a:off x="2823880" y="3322997"/>
              <a:ext cx="176779" cy="1224965"/>
            </a:xfrm>
            <a:prstGeom prst="rightBracke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28" name="Right Bracket 27">
              <a:extLst>
                <a:ext uri="{FF2B5EF4-FFF2-40B4-BE49-F238E27FC236}">
                  <a16:creationId xmlns:a16="http://schemas.microsoft.com/office/drawing/2014/main" id="{42EF06D0-4B78-443E-97CF-38A4850884F5}"/>
                </a:ext>
              </a:extLst>
            </p:cNvPr>
            <p:cNvSpPr/>
            <p:nvPr/>
          </p:nvSpPr>
          <p:spPr bwMode="auto">
            <a:xfrm rot="5400000">
              <a:off x="3439444" y="3493301"/>
              <a:ext cx="176779" cy="1224965"/>
            </a:xfrm>
            <a:prstGeom prst="rightBracke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29" name="Right Bracket 28">
              <a:extLst>
                <a:ext uri="{FF2B5EF4-FFF2-40B4-BE49-F238E27FC236}">
                  <a16:creationId xmlns:a16="http://schemas.microsoft.com/office/drawing/2014/main" id="{92D63E72-BE53-4936-9FEB-4F9E45C1B121}"/>
                </a:ext>
              </a:extLst>
            </p:cNvPr>
            <p:cNvSpPr/>
            <p:nvPr/>
          </p:nvSpPr>
          <p:spPr bwMode="auto">
            <a:xfrm rot="5400000">
              <a:off x="4065819" y="3711285"/>
              <a:ext cx="176779" cy="1224965"/>
            </a:xfrm>
            <a:prstGeom prst="rightBracke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454CB67-7353-4D4D-9D2A-A8886BBD704B}"/>
                    </a:ext>
                  </a:extLst>
                </p:cNvPr>
                <p:cNvSpPr txBox="1"/>
                <p:nvPr/>
              </p:nvSpPr>
              <p:spPr>
                <a:xfrm>
                  <a:off x="3052499" y="3220103"/>
                  <a:ext cx="22347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0454CB67-7353-4D4D-9D2A-A8886BBD70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2499" y="3220103"/>
                  <a:ext cx="223478" cy="189994"/>
                </a:xfrm>
                <a:prstGeom prst="rect">
                  <a:avLst/>
                </a:prstGeom>
                <a:blipFill>
                  <a:blip r:embed="rId12"/>
                  <a:stretch>
                    <a:fillRect l="-2778" b="-290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2BC6B73-72CF-41A4-A07C-8B5783F921EE}"/>
                    </a:ext>
                  </a:extLst>
                </p:cNvPr>
                <p:cNvSpPr txBox="1"/>
                <p:nvPr/>
              </p:nvSpPr>
              <p:spPr>
                <a:xfrm>
                  <a:off x="3243456" y="3216151"/>
                  <a:ext cx="238516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2BC6B73-72CF-41A4-A07C-8B5783F921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3456" y="3216151"/>
                  <a:ext cx="238516" cy="189994"/>
                </a:xfrm>
                <a:prstGeom prst="rect">
                  <a:avLst/>
                </a:prstGeom>
                <a:blipFill>
                  <a:blip r:embed="rId13"/>
                  <a:stretch>
                    <a:fillRect l="-2564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FB39E17B-8154-4B13-B5E4-B94E7894B27E}"/>
                    </a:ext>
                  </a:extLst>
                </p:cNvPr>
                <p:cNvSpPr txBox="1"/>
                <p:nvPr/>
              </p:nvSpPr>
              <p:spPr>
                <a:xfrm>
                  <a:off x="2423694" y="3199425"/>
                  <a:ext cx="22347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FB39E17B-8154-4B13-B5E4-B94E7894B2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3694" y="3199425"/>
                  <a:ext cx="223478" cy="189994"/>
                </a:xfrm>
                <a:prstGeom prst="rect">
                  <a:avLst/>
                </a:prstGeom>
                <a:blipFill>
                  <a:blip r:embed="rId14"/>
                  <a:stretch>
                    <a:fillRect l="-2778" b="-28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1EC48A75-96E0-4882-8175-47986FC4E96E}"/>
                    </a:ext>
                  </a:extLst>
                </p:cNvPr>
                <p:cNvSpPr txBox="1"/>
                <p:nvPr/>
              </p:nvSpPr>
              <p:spPr>
                <a:xfrm>
                  <a:off x="2608438" y="3198912"/>
                  <a:ext cx="238516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1EC48A75-96E0-4882-8175-47986FC4E9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08438" y="3198912"/>
                  <a:ext cx="238516" cy="189994"/>
                </a:xfrm>
                <a:prstGeom prst="rect">
                  <a:avLst/>
                </a:prstGeom>
                <a:blipFill>
                  <a:blip r:embed="rId13"/>
                  <a:stretch>
                    <a:fillRect l="-2564" b="-28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7A688CA-5972-4842-86E0-E130498007D5}"/>
                    </a:ext>
                  </a:extLst>
                </p:cNvPr>
                <p:cNvSpPr txBox="1"/>
                <p:nvPr/>
              </p:nvSpPr>
              <p:spPr>
                <a:xfrm>
                  <a:off x="2795914" y="3754645"/>
                  <a:ext cx="27668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7A688CA-5972-4842-86E0-E130498007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5914" y="3754645"/>
                  <a:ext cx="276687" cy="189994"/>
                </a:xfrm>
                <a:prstGeom prst="rect">
                  <a:avLst/>
                </a:prstGeom>
                <a:blipFill>
                  <a:blip r:embed="rId15"/>
                  <a:stretch>
                    <a:fillRect l="-6667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1B4E6C64-EC11-468F-8CA3-2C084DD8DEE2}"/>
                    </a:ext>
                  </a:extLst>
                </p:cNvPr>
                <p:cNvSpPr txBox="1"/>
                <p:nvPr/>
              </p:nvSpPr>
              <p:spPr>
                <a:xfrm>
                  <a:off x="3455222" y="3948600"/>
                  <a:ext cx="27668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1B4E6C64-EC11-468F-8CA3-2C084DD8DE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5222" y="3948600"/>
                  <a:ext cx="276687" cy="189994"/>
                </a:xfrm>
                <a:prstGeom prst="rect">
                  <a:avLst/>
                </a:prstGeom>
                <a:blipFill>
                  <a:blip r:embed="rId16"/>
                  <a:stretch>
                    <a:fillRect l="-6667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BD79F8F3-EE78-49F1-97ED-E7C7FA701CCF}"/>
                    </a:ext>
                  </a:extLst>
                </p:cNvPr>
                <p:cNvSpPr txBox="1"/>
                <p:nvPr/>
              </p:nvSpPr>
              <p:spPr>
                <a:xfrm>
                  <a:off x="4015864" y="4133773"/>
                  <a:ext cx="27668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BD79F8F3-EE78-49F1-97ED-E7C7FA701C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5864" y="4133773"/>
                  <a:ext cx="276687" cy="189994"/>
                </a:xfrm>
                <a:prstGeom prst="rect">
                  <a:avLst/>
                </a:prstGeom>
                <a:blipFill>
                  <a:blip r:embed="rId17"/>
                  <a:stretch>
                    <a:fillRect l="-6667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3AF71590-F94A-4C5B-AB07-AEDF0F15AEB9}"/>
                    </a:ext>
                  </a:extLst>
                </p:cNvPr>
                <p:cNvSpPr txBox="1"/>
                <p:nvPr/>
              </p:nvSpPr>
              <p:spPr>
                <a:xfrm>
                  <a:off x="925029" y="3062988"/>
                  <a:ext cx="37500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3AF71590-F94A-4C5B-AB07-AEDF0F15AE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5029" y="3062988"/>
                  <a:ext cx="375008" cy="189994"/>
                </a:xfrm>
                <a:prstGeom prst="rect">
                  <a:avLst/>
                </a:prstGeom>
                <a:blipFill>
                  <a:blip r:embed="rId18"/>
                  <a:stretch>
                    <a:fillRect l="-4918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E9812CD5-FB5B-43C2-8FA7-2A5E45D3BA9A}"/>
                    </a:ext>
                  </a:extLst>
                </p:cNvPr>
                <p:cNvSpPr txBox="1"/>
                <p:nvPr/>
              </p:nvSpPr>
              <p:spPr>
                <a:xfrm>
                  <a:off x="1567080" y="3064529"/>
                  <a:ext cx="37500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E9812CD5-FB5B-43C2-8FA7-2A5E45D3BA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7080" y="3064529"/>
                  <a:ext cx="375008" cy="189994"/>
                </a:xfrm>
                <a:prstGeom prst="rect">
                  <a:avLst/>
                </a:prstGeom>
                <a:blipFill>
                  <a:blip r:embed="rId19"/>
                  <a:stretch>
                    <a:fillRect l="-4839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9680C664-D7B7-42DF-B470-25F60BB89CAD}"/>
                    </a:ext>
                  </a:extLst>
                </p:cNvPr>
                <p:cNvSpPr txBox="1"/>
                <p:nvPr/>
              </p:nvSpPr>
              <p:spPr>
                <a:xfrm>
                  <a:off x="2165139" y="3062988"/>
                  <a:ext cx="37500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9680C664-D7B7-42DF-B470-25F60BB89C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5139" y="3062988"/>
                  <a:ext cx="375008" cy="189994"/>
                </a:xfrm>
                <a:prstGeom prst="rect">
                  <a:avLst/>
                </a:prstGeom>
                <a:blipFill>
                  <a:blip r:embed="rId20"/>
                  <a:stretch>
                    <a:fillRect l="-4839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675D3AC-7E82-4429-A855-32F06644C638}"/>
                    </a:ext>
                  </a:extLst>
                </p:cNvPr>
                <p:cNvSpPr txBox="1"/>
                <p:nvPr/>
              </p:nvSpPr>
              <p:spPr>
                <a:xfrm>
                  <a:off x="4614565" y="3096851"/>
                  <a:ext cx="37500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675D3AC-7E82-4429-A855-32F06644C6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14565" y="3096851"/>
                  <a:ext cx="375008" cy="189994"/>
                </a:xfrm>
                <a:prstGeom prst="rect">
                  <a:avLst/>
                </a:prstGeom>
                <a:blipFill>
                  <a:blip r:embed="rId21"/>
                  <a:stretch>
                    <a:fillRect l="-4839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640FEC5E-F1AE-4D4D-BA1F-736A813CE66D}"/>
                    </a:ext>
                  </a:extLst>
                </p:cNvPr>
                <p:cNvSpPr txBox="1"/>
                <p:nvPr/>
              </p:nvSpPr>
              <p:spPr>
                <a:xfrm>
                  <a:off x="3966705" y="3086255"/>
                  <a:ext cx="37500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640FEC5E-F1AE-4D4D-BA1F-736A813CE6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66705" y="3086255"/>
                  <a:ext cx="375008" cy="189994"/>
                </a:xfrm>
                <a:prstGeom prst="rect">
                  <a:avLst/>
                </a:prstGeom>
                <a:blipFill>
                  <a:blip r:embed="rId22"/>
                  <a:stretch>
                    <a:fillRect l="-4918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B501CCEB-12A9-4374-B7D7-29BFE72AF306}"/>
                    </a:ext>
                  </a:extLst>
                </p:cNvPr>
                <p:cNvSpPr txBox="1"/>
                <p:nvPr/>
              </p:nvSpPr>
              <p:spPr>
                <a:xfrm>
                  <a:off x="3417100" y="3080753"/>
                  <a:ext cx="37500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B501CCEB-12A9-4374-B7D7-29BFE72AF3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7100" y="3080753"/>
                  <a:ext cx="375008" cy="189994"/>
                </a:xfrm>
                <a:prstGeom prst="rect">
                  <a:avLst/>
                </a:prstGeom>
                <a:blipFill>
                  <a:blip r:embed="rId23"/>
                  <a:stretch>
                    <a:fillRect l="-4918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7E1F77E-A2F8-4DF8-A5A5-5E0C6C62BC79}"/>
                  </a:ext>
                </a:extLst>
              </p:cNvPr>
              <p:cNvSpPr txBox="1"/>
              <p:nvPr/>
            </p:nvSpPr>
            <p:spPr>
              <a:xfrm>
                <a:off x="1173869" y="5994918"/>
                <a:ext cx="3401833" cy="488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b>
                      <m:sup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sup>
                    </m:sSubSup>
                    <m:r>
                      <a:rPr lang="en-US" sz="1400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𝟏𝟏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7E1F77E-A2F8-4DF8-A5A5-5E0C6C62B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869" y="5994918"/>
                <a:ext cx="3401833" cy="48872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459B1509-5C89-4A0B-BCAA-4CB2F892C481}"/>
                  </a:ext>
                </a:extLst>
              </p:cNvPr>
              <p:cNvSpPr txBox="1"/>
              <p:nvPr/>
            </p:nvSpPr>
            <p:spPr>
              <a:xfrm>
                <a:off x="1256007" y="5038733"/>
                <a:ext cx="3254858" cy="491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b>
                      <m:sup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sup>
                    </m:sSubSup>
                    <m:r>
                      <a:rPr lang="en-US" sz="14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459B1509-5C89-4A0B-BCAA-4CB2F892C4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007" y="5038733"/>
                <a:ext cx="3254858" cy="49193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3C50040-F2ED-45F9-883B-A3FF03CA4F12}"/>
                  </a:ext>
                </a:extLst>
              </p:cNvPr>
              <p:cNvSpPr txBox="1"/>
              <p:nvPr/>
            </p:nvSpPr>
            <p:spPr>
              <a:xfrm>
                <a:off x="1223686" y="5505734"/>
                <a:ext cx="3080986" cy="491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b>
                      <m:sup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sup>
                    </m:sSubSup>
                    <m:r>
                      <a:rPr lang="en-US" sz="1400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3C50040-F2ED-45F9-883B-A3FF03CA4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686" y="5505734"/>
                <a:ext cx="3080986" cy="49193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58471719-0198-4AF4-B592-5EBD0609803E}"/>
              </a:ext>
            </a:extLst>
          </p:cNvPr>
          <p:cNvGrpSpPr/>
          <p:nvPr/>
        </p:nvGrpSpPr>
        <p:grpSpPr>
          <a:xfrm>
            <a:off x="6196650" y="3329519"/>
            <a:ext cx="4098537" cy="1585500"/>
            <a:chOff x="923447" y="2826656"/>
            <a:chExt cx="4098537" cy="1585500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9B7E140-7AE3-4204-8901-4F880EEA99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80718" y="3440351"/>
              <a:ext cx="3714120" cy="1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700DB59-0899-4251-B683-CA1F499D04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17593" y="3323547"/>
              <a:ext cx="0" cy="23360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C94039F-4869-461B-9500-85D0E0DC85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72498" y="3320173"/>
              <a:ext cx="0" cy="23360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F52688B-745E-4FDC-B134-FA5899270C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57876" y="3320173"/>
              <a:ext cx="0" cy="23360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5F4178E-7166-440B-B702-5D953198CA8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41186" y="3323547"/>
              <a:ext cx="0" cy="23360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2FBDC09-B751-473A-BE9A-7E1D711B78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22167" y="3323547"/>
              <a:ext cx="0" cy="23360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95084E79-3FE3-40B5-8FAC-172F59A2D4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89690" y="3320173"/>
              <a:ext cx="0" cy="23360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85CE33F-336D-48E9-ADA7-4861522D28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94838" y="3323547"/>
              <a:ext cx="0" cy="233607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183DCC96-9CE8-4A82-9B48-344B1A14FC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23785" y="3224382"/>
              <a:ext cx="2242" cy="425187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2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B396F00-B3E1-4F01-988F-9F72AC2419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42804" y="3224381"/>
              <a:ext cx="2242" cy="425187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2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3827F1B-8B67-48A9-B873-DCB55665DF53}"/>
                </a:ext>
              </a:extLst>
            </p:cNvPr>
            <p:cNvSpPr txBox="1"/>
            <p:nvPr/>
          </p:nvSpPr>
          <p:spPr>
            <a:xfrm>
              <a:off x="2848701" y="3560529"/>
              <a:ext cx="133301" cy="1899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2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157C9FF8-4B8C-4EBA-8BD4-D1B03554A6E1}"/>
                    </a:ext>
                  </a:extLst>
                </p:cNvPr>
                <p:cNvSpPr txBox="1"/>
                <p:nvPr/>
              </p:nvSpPr>
              <p:spPr>
                <a:xfrm>
                  <a:off x="2447578" y="2826656"/>
                  <a:ext cx="401196" cy="3004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box>
                          <m:boxPr>
                            <m:ctrlPr>
                              <a:rPr lang="en-US" sz="12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157C9FF8-4B8C-4EBA-8BD4-D1B03554A6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7578" y="2826656"/>
                  <a:ext cx="401196" cy="300428"/>
                </a:xfrm>
                <a:prstGeom prst="rect">
                  <a:avLst/>
                </a:prstGeom>
                <a:blipFill>
                  <a:blip r:embed="rId27"/>
                  <a:stretch>
                    <a:fillRect l="-10606" b="-4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9358C21F-D749-4BC9-B5CE-688A7B9B66FC}"/>
                    </a:ext>
                  </a:extLst>
                </p:cNvPr>
                <p:cNvSpPr txBox="1"/>
                <p:nvPr/>
              </p:nvSpPr>
              <p:spPr>
                <a:xfrm>
                  <a:off x="3082575" y="2828701"/>
                  <a:ext cx="401196" cy="3004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box>
                          <m:boxPr>
                            <m:ctrlPr>
                              <a:rPr lang="en-US" sz="12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f>
                              <m:fPr>
                                <m:ctrlP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12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9358C21F-D749-4BC9-B5CE-688A7B9B66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82575" y="2828701"/>
                  <a:ext cx="401196" cy="300428"/>
                </a:xfrm>
                <a:prstGeom prst="rect">
                  <a:avLst/>
                </a:prstGeom>
                <a:blipFill>
                  <a:blip r:embed="rId28"/>
                  <a:stretch>
                    <a:fillRect l="-9091" b="-469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2361AFED-06E5-459A-89BF-D5C0952F8F1F}"/>
                    </a:ext>
                  </a:extLst>
                </p:cNvPr>
                <p:cNvSpPr txBox="1"/>
                <p:nvPr/>
              </p:nvSpPr>
              <p:spPr>
                <a:xfrm>
                  <a:off x="3399254" y="3568190"/>
                  <a:ext cx="40119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2361AFED-06E5-459A-89BF-D5C0952F8F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9254" y="3568190"/>
                  <a:ext cx="401197" cy="189994"/>
                </a:xfrm>
                <a:prstGeom prst="rect">
                  <a:avLst/>
                </a:prstGeom>
                <a:blipFill>
                  <a:blip r:embed="rId29"/>
                  <a:stretch>
                    <a:fillRect l="-9091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AE03F263-E14E-407A-8ABC-2A6261059B50}"/>
                    </a:ext>
                  </a:extLst>
                </p:cNvPr>
                <p:cNvSpPr txBox="1"/>
                <p:nvPr/>
              </p:nvSpPr>
              <p:spPr>
                <a:xfrm>
                  <a:off x="3984705" y="3557154"/>
                  <a:ext cx="40119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AE03F263-E14E-407A-8ABC-2A6261059B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84705" y="3557154"/>
                  <a:ext cx="401197" cy="189994"/>
                </a:xfrm>
                <a:prstGeom prst="rect">
                  <a:avLst/>
                </a:prstGeom>
                <a:blipFill>
                  <a:blip r:embed="rId30"/>
                  <a:stretch>
                    <a:fillRect l="-9091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F3C004EA-9EF9-4B9F-AF74-F23716E9D64D}"/>
                    </a:ext>
                  </a:extLst>
                </p:cNvPr>
                <p:cNvSpPr txBox="1"/>
                <p:nvPr/>
              </p:nvSpPr>
              <p:spPr>
                <a:xfrm>
                  <a:off x="4620787" y="3568190"/>
                  <a:ext cx="40119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F3C004EA-9EF9-4B9F-AF74-F23716E9D6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20787" y="3568190"/>
                  <a:ext cx="401197" cy="189994"/>
                </a:xfrm>
                <a:prstGeom prst="rect">
                  <a:avLst/>
                </a:prstGeom>
                <a:blipFill>
                  <a:blip r:embed="rId7"/>
                  <a:stretch>
                    <a:fillRect l="-9091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8681FA02-BEA7-4864-A81F-AEB5F4065690}"/>
                    </a:ext>
                  </a:extLst>
                </p:cNvPr>
                <p:cNvSpPr txBox="1"/>
                <p:nvPr/>
              </p:nvSpPr>
              <p:spPr>
                <a:xfrm>
                  <a:off x="2177721" y="3568190"/>
                  <a:ext cx="40119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8681FA02-BEA7-4864-A81F-AEB5F40656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7721" y="3568190"/>
                  <a:ext cx="401197" cy="189994"/>
                </a:xfrm>
                <a:prstGeom prst="rect">
                  <a:avLst/>
                </a:prstGeom>
                <a:blipFill>
                  <a:blip r:embed="rId8"/>
                  <a:stretch>
                    <a:fillRect l="-9091" b="-290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D2E77B66-D222-4838-9DB7-D2480D9EE840}"/>
                    </a:ext>
                  </a:extLst>
                </p:cNvPr>
                <p:cNvSpPr txBox="1"/>
                <p:nvPr/>
              </p:nvSpPr>
              <p:spPr>
                <a:xfrm>
                  <a:off x="1541640" y="3568429"/>
                  <a:ext cx="40119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D2E77B66-D222-4838-9DB7-D2480D9EE8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1640" y="3568429"/>
                  <a:ext cx="401197" cy="189994"/>
                </a:xfrm>
                <a:prstGeom prst="rect">
                  <a:avLst/>
                </a:prstGeom>
                <a:blipFill>
                  <a:blip r:embed="rId9"/>
                  <a:stretch>
                    <a:fillRect l="-9091" b="-290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9555429A-C5D7-4F55-AE0F-9B5ECB230D95}"/>
                    </a:ext>
                  </a:extLst>
                </p:cNvPr>
                <p:cNvSpPr txBox="1"/>
                <p:nvPr/>
              </p:nvSpPr>
              <p:spPr>
                <a:xfrm>
                  <a:off x="923447" y="3557154"/>
                  <a:ext cx="40119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9555429A-C5D7-4F55-AE0F-9B5ECB230D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3447" y="3557154"/>
                  <a:ext cx="401197" cy="189994"/>
                </a:xfrm>
                <a:prstGeom prst="rect">
                  <a:avLst/>
                </a:prstGeom>
                <a:blipFill>
                  <a:blip r:embed="rId10"/>
                  <a:stretch>
                    <a:fillRect l="-10769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58665218-DD5C-42EC-80E3-ECECBB9828B6}"/>
                    </a:ext>
                  </a:extLst>
                </p:cNvPr>
                <p:cNvSpPr txBox="1"/>
                <p:nvPr/>
              </p:nvSpPr>
              <p:spPr>
                <a:xfrm>
                  <a:off x="2838304" y="3581429"/>
                  <a:ext cx="20265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58665218-DD5C-42EC-80E3-ECECBB9828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8304" y="3581429"/>
                  <a:ext cx="202657" cy="189994"/>
                </a:xfrm>
                <a:prstGeom prst="rect">
                  <a:avLst/>
                </a:prstGeom>
                <a:blipFill>
                  <a:blip r:embed="rId31"/>
                  <a:stretch>
                    <a:fillRect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7" name="Right Bracket 86">
              <a:extLst>
                <a:ext uri="{FF2B5EF4-FFF2-40B4-BE49-F238E27FC236}">
                  <a16:creationId xmlns:a16="http://schemas.microsoft.com/office/drawing/2014/main" id="{29A9F86D-C578-46AB-90C2-7CAAB65E67E5}"/>
                </a:ext>
              </a:extLst>
            </p:cNvPr>
            <p:cNvSpPr/>
            <p:nvPr/>
          </p:nvSpPr>
          <p:spPr bwMode="auto">
            <a:xfrm rot="5400000">
              <a:off x="2879633" y="3335869"/>
              <a:ext cx="144976" cy="1224965"/>
            </a:xfrm>
            <a:prstGeom prst="rightBracke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88" name="Right Bracket 87">
              <a:extLst>
                <a:ext uri="{FF2B5EF4-FFF2-40B4-BE49-F238E27FC236}">
                  <a16:creationId xmlns:a16="http://schemas.microsoft.com/office/drawing/2014/main" id="{BC46570A-EE98-4A82-AE5D-36316941B769}"/>
                </a:ext>
              </a:extLst>
            </p:cNvPr>
            <p:cNvSpPr/>
            <p:nvPr/>
          </p:nvSpPr>
          <p:spPr bwMode="auto">
            <a:xfrm rot="5400000">
              <a:off x="2280210" y="3503806"/>
              <a:ext cx="176779" cy="1224965"/>
            </a:xfrm>
            <a:prstGeom prst="rightBracke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89" name="Right Bracket 88">
              <a:extLst>
                <a:ext uri="{FF2B5EF4-FFF2-40B4-BE49-F238E27FC236}">
                  <a16:creationId xmlns:a16="http://schemas.microsoft.com/office/drawing/2014/main" id="{7586211F-CC62-4522-8C32-5150FF1669CE}"/>
                </a:ext>
              </a:extLst>
            </p:cNvPr>
            <p:cNvSpPr/>
            <p:nvPr/>
          </p:nvSpPr>
          <p:spPr bwMode="auto">
            <a:xfrm rot="5400000">
              <a:off x="1666194" y="3711284"/>
              <a:ext cx="176779" cy="1224965"/>
            </a:xfrm>
            <a:prstGeom prst="rightBracket">
              <a:avLst/>
            </a:prstGeom>
            <a:noFill/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A9D2438F-0F63-4EFD-9748-EBD5133DCAE1}"/>
                    </a:ext>
                  </a:extLst>
                </p:cNvPr>
                <p:cNvSpPr txBox="1"/>
                <p:nvPr/>
              </p:nvSpPr>
              <p:spPr>
                <a:xfrm>
                  <a:off x="3052499" y="3220103"/>
                  <a:ext cx="22347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A9D2438F-0F63-4EFD-9748-EBD5133DCA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2499" y="3220103"/>
                  <a:ext cx="223478" cy="189994"/>
                </a:xfrm>
                <a:prstGeom prst="rect">
                  <a:avLst/>
                </a:prstGeom>
                <a:blipFill>
                  <a:blip r:embed="rId32"/>
                  <a:stretch>
                    <a:fillRect l="-2703" b="-290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DE17A2A0-5355-47B8-9DB3-11DCB696231D}"/>
                    </a:ext>
                  </a:extLst>
                </p:cNvPr>
                <p:cNvSpPr txBox="1"/>
                <p:nvPr/>
              </p:nvSpPr>
              <p:spPr>
                <a:xfrm>
                  <a:off x="3243456" y="3216151"/>
                  <a:ext cx="238516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DE17A2A0-5355-47B8-9DB3-11DCB69623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43456" y="3216151"/>
                  <a:ext cx="238516" cy="189994"/>
                </a:xfrm>
                <a:prstGeom prst="rect">
                  <a:avLst/>
                </a:prstGeom>
                <a:blipFill>
                  <a:blip r:embed="rId13"/>
                  <a:stretch>
                    <a:fillRect l="-2564" b="-322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C35AAA43-EAEE-4E8B-9F7F-4A9C5A9D40A0}"/>
                    </a:ext>
                  </a:extLst>
                </p:cNvPr>
                <p:cNvSpPr txBox="1"/>
                <p:nvPr/>
              </p:nvSpPr>
              <p:spPr>
                <a:xfrm>
                  <a:off x="2423694" y="3199425"/>
                  <a:ext cx="22347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C35AAA43-EAEE-4E8B-9F7F-4A9C5A9D40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3694" y="3199425"/>
                  <a:ext cx="223478" cy="189994"/>
                </a:xfrm>
                <a:prstGeom prst="rect">
                  <a:avLst/>
                </a:prstGeom>
                <a:blipFill>
                  <a:blip r:embed="rId14"/>
                  <a:stretch>
                    <a:fillRect l="-2778" b="-28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D9AE94F2-1C0A-45D6-A144-BDA3D76A73A8}"/>
                    </a:ext>
                  </a:extLst>
                </p:cNvPr>
                <p:cNvSpPr txBox="1"/>
                <p:nvPr/>
              </p:nvSpPr>
              <p:spPr>
                <a:xfrm>
                  <a:off x="2608438" y="3198912"/>
                  <a:ext cx="238516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D9AE94F2-1C0A-45D6-A144-BDA3D76A73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08438" y="3198912"/>
                  <a:ext cx="238516" cy="189994"/>
                </a:xfrm>
                <a:prstGeom prst="rect">
                  <a:avLst/>
                </a:prstGeom>
                <a:blipFill>
                  <a:blip r:embed="rId13"/>
                  <a:stretch>
                    <a:fillRect l="-2564" b="-28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EDC4BA9D-E740-47B3-BF27-DD019DA6B102}"/>
                    </a:ext>
                  </a:extLst>
                </p:cNvPr>
                <p:cNvSpPr txBox="1"/>
                <p:nvPr/>
              </p:nvSpPr>
              <p:spPr>
                <a:xfrm>
                  <a:off x="2795914" y="3754645"/>
                  <a:ext cx="27668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EDC4BA9D-E740-47B3-BF27-DD019DA6B1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5914" y="3754645"/>
                  <a:ext cx="276687" cy="189994"/>
                </a:xfrm>
                <a:prstGeom prst="rect">
                  <a:avLst/>
                </a:prstGeom>
                <a:blipFill>
                  <a:blip r:embed="rId15"/>
                  <a:stretch>
                    <a:fillRect l="-6667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C96A7B86-F90C-4D20-A338-7F9FEA74253B}"/>
                    </a:ext>
                  </a:extLst>
                </p:cNvPr>
                <p:cNvSpPr txBox="1"/>
                <p:nvPr/>
              </p:nvSpPr>
              <p:spPr>
                <a:xfrm flipH="1">
                  <a:off x="1316646" y="3953740"/>
                  <a:ext cx="215518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C96A7B86-F90C-4D20-A338-7F9FEA7425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flipH="1">
                  <a:off x="1316646" y="3953740"/>
                  <a:ext cx="2155185" cy="276999"/>
                </a:xfrm>
                <a:prstGeom prst="rect">
                  <a:avLst/>
                </a:prstGeom>
                <a:blipFill>
                  <a:blip r:embed="rId3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4E65AF6A-A5D3-4613-9B0E-C83F55B263CF}"/>
                    </a:ext>
                  </a:extLst>
                </p:cNvPr>
                <p:cNvSpPr txBox="1"/>
                <p:nvPr/>
              </p:nvSpPr>
              <p:spPr>
                <a:xfrm>
                  <a:off x="1637302" y="4168878"/>
                  <a:ext cx="276687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4E65AF6A-A5D3-4613-9B0E-C83F55B263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7302" y="4168878"/>
                  <a:ext cx="276687" cy="189994"/>
                </a:xfrm>
                <a:prstGeom prst="rect">
                  <a:avLst/>
                </a:prstGeom>
                <a:blipFill>
                  <a:blip r:embed="rId34"/>
                  <a:stretch>
                    <a:fillRect l="-6667" b="-343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427AC9E7-6B57-4960-9679-B969D02929F1}"/>
                    </a:ext>
                  </a:extLst>
                </p:cNvPr>
                <p:cNvSpPr txBox="1"/>
                <p:nvPr/>
              </p:nvSpPr>
              <p:spPr>
                <a:xfrm>
                  <a:off x="925029" y="3062988"/>
                  <a:ext cx="37500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427AC9E7-6B57-4960-9679-B969D02929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5029" y="3062988"/>
                  <a:ext cx="375008" cy="189994"/>
                </a:xfrm>
                <a:prstGeom prst="rect">
                  <a:avLst/>
                </a:prstGeom>
                <a:blipFill>
                  <a:blip r:embed="rId35"/>
                  <a:stretch>
                    <a:fillRect l="-4918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18E7624E-B6F1-4428-8C50-6AFA90C74088}"/>
                    </a:ext>
                  </a:extLst>
                </p:cNvPr>
                <p:cNvSpPr txBox="1"/>
                <p:nvPr/>
              </p:nvSpPr>
              <p:spPr>
                <a:xfrm>
                  <a:off x="1567080" y="3064529"/>
                  <a:ext cx="37500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18E7624E-B6F1-4428-8C50-6AFA90C740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7080" y="3064529"/>
                  <a:ext cx="375008" cy="189994"/>
                </a:xfrm>
                <a:prstGeom prst="rect">
                  <a:avLst/>
                </a:prstGeom>
                <a:blipFill>
                  <a:blip r:embed="rId19"/>
                  <a:stretch>
                    <a:fillRect l="-4839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AE872C8B-5105-4EED-A238-F2DFB5AC62B7}"/>
                    </a:ext>
                  </a:extLst>
                </p:cNvPr>
                <p:cNvSpPr txBox="1"/>
                <p:nvPr/>
              </p:nvSpPr>
              <p:spPr>
                <a:xfrm>
                  <a:off x="2165139" y="3062988"/>
                  <a:ext cx="37500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AE872C8B-5105-4EED-A238-F2DFB5AC62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5139" y="3062988"/>
                  <a:ext cx="375008" cy="189994"/>
                </a:xfrm>
                <a:prstGeom prst="rect">
                  <a:avLst/>
                </a:prstGeom>
                <a:blipFill>
                  <a:blip r:embed="rId20"/>
                  <a:stretch>
                    <a:fillRect l="-4839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F41AE21A-94B5-4EDC-9040-4331505CD8E1}"/>
                    </a:ext>
                  </a:extLst>
                </p:cNvPr>
                <p:cNvSpPr txBox="1"/>
                <p:nvPr/>
              </p:nvSpPr>
              <p:spPr>
                <a:xfrm>
                  <a:off x="4614565" y="3096851"/>
                  <a:ext cx="37500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F41AE21A-94B5-4EDC-9040-4331505CD8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14565" y="3096851"/>
                  <a:ext cx="375008" cy="189994"/>
                </a:xfrm>
                <a:prstGeom prst="rect">
                  <a:avLst/>
                </a:prstGeom>
                <a:blipFill>
                  <a:blip r:embed="rId21"/>
                  <a:stretch>
                    <a:fillRect l="-4839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22019C9F-1033-422C-9DD7-745EB20DD92D}"/>
                    </a:ext>
                  </a:extLst>
                </p:cNvPr>
                <p:cNvSpPr txBox="1"/>
                <p:nvPr/>
              </p:nvSpPr>
              <p:spPr>
                <a:xfrm>
                  <a:off x="3966705" y="3086255"/>
                  <a:ext cx="37500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22019C9F-1033-422C-9DD7-745EB20DD9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66705" y="3086255"/>
                  <a:ext cx="375008" cy="189994"/>
                </a:xfrm>
                <a:prstGeom prst="rect">
                  <a:avLst/>
                </a:prstGeom>
                <a:blipFill>
                  <a:blip r:embed="rId22"/>
                  <a:stretch>
                    <a:fillRect l="-4918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04B7BE3B-6F9B-47B3-8DC3-D30312D63E1B}"/>
                    </a:ext>
                  </a:extLst>
                </p:cNvPr>
                <p:cNvSpPr txBox="1"/>
                <p:nvPr/>
              </p:nvSpPr>
              <p:spPr>
                <a:xfrm>
                  <a:off x="3417100" y="3080753"/>
                  <a:ext cx="375008" cy="1899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04B7BE3B-6F9B-47B3-8DC3-D30312D63E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7100" y="3080753"/>
                  <a:ext cx="375008" cy="189994"/>
                </a:xfrm>
                <a:prstGeom prst="rect">
                  <a:avLst/>
                </a:prstGeom>
                <a:blipFill>
                  <a:blip r:embed="rId23"/>
                  <a:stretch>
                    <a:fillRect l="-4918" b="-387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D08D4A58-E736-4A82-8E16-C0FEA0823D03}"/>
                  </a:ext>
                </a:extLst>
              </p:cNvPr>
              <p:cNvSpPr txBox="1"/>
              <p:nvPr/>
            </p:nvSpPr>
            <p:spPr>
              <a:xfrm>
                <a:off x="6644912" y="6037611"/>
                <a:ext cx="3401833" cy="488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b>
                      <m:sup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sup>
                    </m:sSubSup>
                    <m:r>
                      <a:rPr lang="en-US" sz="1400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𝟏𝟏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D08D4A58-E736-4A82-8E16-C0FEA0823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4912" y="6037611"/>
                <a:ext cx="3401833" cy="488724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C8AB7CF-3543-4F9E-84A8-6B6539A3D422}"/>
                  </a:ext>
                </a:extLst>
              </p:cNvPr>
              <p:cNvSpPr txBox="1"/>
              <p:nvPr/>
            </p:nvSpPr>
            <p:spPr>
              <a:xfrm>
                <a:off x="6626856" y="5043965"/>
                <a:ext cx="3254858" cy="491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b>
                      <m:sup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𝑳</m:t>
                        </m:r>
                      </m:sup>
                    </m:sSubSup>
                    <m:r>
                      <a:rPr lang="en-US" sz="1400" b="1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C8AB7CF-3543-4F9E-84A8-6B6539A3D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856" y="5043965"/>
                <a:ext cx="3254858" cy="491930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0A56ED67-00C1-4951-B6A9-725A517EEA23}"/>
                  </a:ext>
                </a:extLst>
              </p:cNvPr>
              <p:cNvSpPr txBox="1"/>
              <p:nvPr/>
            </p:nvSpPr>
            <p:spPr>
              <a:xfrm>
                <a:off x="6664274" y="5540788"/>
                <a:ext cx="3080986" cy="491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b>
                      <m:sup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) 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sup>
                    </m:sSubSup>
                    <m:r>
                      <a:rPr lang="en-US" sz="1400" b="1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1400" dirty="0"/>
                  <a:t> </a:t>
                </a:r>
              </a:p>
            </p:txBody>
          </p:sp>
        </mc:Choice>
        <mc:Fallback xmlns=""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0A56ED67-00C1-4951-B6A9-725A517EE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4274" y="5540788"/>
                <a:ext cx="3080986" cy="491930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945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94C74738-3248-47A6-8B8F-EF16F87C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56786"/>
            <a:ext cx="10972800" cy="5410200"/>
          </a:xfrm>
        </p:spPr>
        <p:txBody>
          <a:bodyPr/>
          <a:lstStyle/>
          <a:p>
            <a:r>
              <a:rPr lang="en-US" dirty="0"/>
              <a:t>Test Problem 1</a:t>
            </a:r>
          </a:p>
          <a:p>
            <a:r>
              <a:rPr lang="en-US" dirty="0"/>
              <a:t>Domain initialized using inlet conditions</a:t>
            </a:r>
          </a:p>
          <a:p>
            <a:r>
              <a:rPr lang="en-US" dirty="0"/>
              <a:t>400x200 grid points </a:t>
            </a:r>
          </a:p>
          <a:p>
            <a:r>
              <a:rPr lang="en-US" dirty="0"/>
              <a:t>800x400 grid points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58B6A8-4D22-4ECC-A782-75620726E0C0}"/>
              </a:ext>
            </a:extLst>
          </p:cNvPr>
          <p:cNvSpPr/>
          <p:nvPr/>
        </p:nvSpPr>
        <p:spPr bwMode="auto">
          <a:xfrm>
            <a:off x="3236204" y="3285544"/>
            <a:ext cx="5561815" cy="2000248"/>
          </a:xfrm>
          <a:prstGeom prst="rect">
            <a:avLst/>
          </a:prstGeom>
          <a:solidFill>
            <a:schemeClr val="bg1"/>
          </a:solidFill>
          <a:ln w="349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888D7F-44DA-4DFB-9B9E-C85DBAF0E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Supersonic Flow over Cylinder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A7ED-51A6-48A5-B115-55BA460A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D79ECE-14B6-4D32-A989-17A3F7872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13</a:t>
            </a:fld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6595E12-8BA2-4128-B054-E5850339FD67}"/>
              </a:ext>
            </a:extLst>
          </p:cNvPr>
          <p:cNvCxnSpPr>
            <a:cxnSpLocks/>
          </p:cNvCxnSpPr>
          <p:nvPr/>
        </p:nvCxnSpPr>
        <p:spPr bwMode="auto">
          <a:xfrm>
            <a:off x="3236204" y="5364789"/>
            <a:ext cx="556181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C8F113D-B4E5-4A08-BFF9-432714657093}"/>
              </a:ext>
            </a:extLst>
          </p:cNvPr>
          <p:cNvCxnSpPr>
            <a:cxnSpLocks/>
          </p:cNvCxnSpPr>
          <p:nvPr/>
        </p:nvCxnSpPr>
        <p:spPr bwMode="auto">
          <a:xfrm>
            <a:off x="8337326" y="3285544"/>
            <a:ext cx="0" cy="20002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E6F0333-333D-475E-AAF2-7F0038DEA4EB}"/>
              </a:ext>
            </a:extLst>
          </p:cNvPr>
          <p:cNvSpPr txBox="1"/>
          <p:nvPr/>
        </p:nvSpPr>
        <p:spPr>
          <a:xfrm>
            <a:off x="5684551" y="5364789"/>
            <a:ext cx="4940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4 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C514AF-ED72-4717-89DC-A7BD1CFA3A7A}"/>
              </a:ext>
            </a:extLst>
          </p:cNvPr>
          <p:cNvSpPr txBox="1"/>
          <p:nvPr/>
        </p:nvSpPr>
        <p:spPr>
          <a:xfrm>
            <a:off x="8290972" y="4081315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2 m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B2FBA39-0764-4A22-9EE0-934AF54F887B}"/>
              </a:ext>
            </a:extLst>
          </p:cNvPr>
          <p:cNvSpPr/>
          <p:nvPr/>
        </p:nvSpPr>
        <p:spPr bwMode="auto">
          <a:xfrm>
            <a:off x="4195527" y="4018830"/>
            <a:ext cx="301927" cy="30777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3C5C7A3-D4DD-467B-B7E3-D502A537A134}"/>
              </a:ext>
            </a:extLst>
          </p:cNvPr>
          <p:cNvCxnSpPr/>
          <p:nvPr/>
        </p:nvCxnSpPr>
        <p:spPr bwMode="auto">
          <a:xfrm>
            <a:off x="2859132" y="4172718"/>
            <a:ext cx="37707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DB6E5F-C8D2-4D25-98CC-CB9D21E6A4DC}"/>
              </a:ext>
            </a:extLst>
          </p:cNvPr>
          <p:cNvSpPr txBox="1"/>
          <p:nvPr/>
        </p:nvSpPr>
        <p:spPr>
          <a:xfrm>
            <a:off x="1547786" y="3563518"/>
            <a:ext cx="140294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M = 2 </a:t>
            </a:r>
          </a:p>
          <a:p>
            <a:pPr algn="l"/>
            <a:r>
              <a:rPr lang="en-US" sz="1400" dirty="0">
                <a:latin typeface="+mn-lt"/>
              </a:rPr>
              <a:t>P = 101325 Pa</a:t>
            </a:r>
          </a:p>
          <a:p>
            <a:pPr algn="l"/>
            <a:r>
              <a:rPr lang="en-US" sz="1400" dirty="0">
                <a:latin typeface="+mn-lt"/>
              </a:rPr>
              <a:t>T = 300 K</a:t>
            </a:r>
          </a:p>
          <a:p>
            <a:pPr algn="l"/>
            <a:r>
              <a:rPr lang="en-US" sz="1400" dirty="0">
                <a:latin typeface="+mn-lt"/>
              </a:rPr>
              <a:t>γ = 1.4</a:t>
            </a:r>
          </a:p>
          <a:p>
            <a:pPr algn="l"/>
            <a:r>
              <a:rPr lang="en-US" sz="1400" dirty="0">
                <a:latin typeface="+mn-lt"/>
              </a:rPr>
              <a:t>R = 287 J/kg 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9386C5-F72A-481D-928E-731828EC532D}"/>
              </a:ext>
            </a:extLst>
          </p:cNvPr>
          <p:cNvSpPr txBox="1"/>
          <p:nvPr/>
        </p:nvSpPr>
        <p:spPr>
          <a:xfrm>
            <a:off x="5296849" y="3276468"/>
            <a:ext cx="14405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n-lt"/>
              </a:rPr>
              <a:t>Inviscid/Slip Wall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49C12C-A611-4152-AEE9-80A3E715D741}"/>
              </a:ext>
            </a:extLst>
          </p:cNvPr>
          <p:cNvSpPr txBox="1"/>
          <p:nvPr/>
        </p:nvSpPr>
        <p:spPr>
          <a:xfrm>
            <a:off x="5211312" y="5042607"/>
            <a:ext cx="14405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n-lt"/>
              </a:rPr>
              <a:t>Inviscid/Slip Wall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BD240E-9AA1-4DDB-82BC-8C49DEDE019F}"/>
              </a:ext>
            </a:extLst>
          </p:cNvPr>
          <p:cNvSpPr txBox="1"/>
          <p:nvPr/>
        </p:nvSpPr>
        <p:spPr>
          <a:xfrm>
            <a:off x="8853908" y="4112093"/>
            <a:ext cx="1168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n-lt"/>
              </a:rPr>
              <a:t>Extrapolation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91A6C8B-2DA2-4849-97EF-167EFE2EB703}"/>
              </a:ext>
            </a:extLst>
          </p:cNvPr>
          <p:cNvCxnSpPr>
            <a:cxnSpLocks/>
          </p:cNvCxnSpPr>
          <p:nvPr/>
        </p:nvCxnSpPr>
        <p:spPr bwMode="auto">
          <a:xfrm flipH="1">
            <a:off x="4494953" y="3778212"/>
            <a:ext cx="166023" cy="2089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7C55131-F0E8-47A4-99EC-9A7F8E96BA5C}"/>
              </a:ext>
            </a:extLst>
          </p:cNvPr>
          <p:cNvCxnSpPr>
            <a:cxnSpLocks/>
          </p:cNvCxnSpPr>
          <p:nvPr/>
        </p:nvCxnSpPr>
        <p:spPr bwMode="auto">
          <a:xfrm flipV="1">
            <a:off x="4085809" y="4326607"/>
            <a:ext cx="132399" cy="1703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8232BEE0-F768-4221-AA42-47C4C94840B6}"/>
              </a:ext>
            </a:extLst>
          </p:cNvPr>
          <p:cNvSpPr txBox="1"/>
          <p:nvPr/>
        </p:nvSpPr>
        <p:spPr>
          <a:xfrm>
            <a:off x="4525399" y="4009795"/>
            <a:ext cx="5822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n-lt"/>
              </a:rPr>
              <a:t>d=0.2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95939AD-CC4F-48F6-9F43-47B7C6E0D30A}"/>
              </a:ext>
            </a:extLst>
          </p:cNvPr>
          <p:cNvCxnSpPr>
            <a:cxnSpLocks/>
          </p:cNvCxnSpPr>
          <p:nvPr/>
        </p:nvCxnSpPr>
        <p:spPr bwMode="auto">
          <a:xfrm>
            <a:off x="3236204" y="5517189"/>
            <a:ext cx="111028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5CCB29B2-90CE-4059-935E-02E41D9776C5}"/>
              </a:ext>
            </a:extLst>
          </p:cNvPr>
          <p:cNvSpPr txBox="1"/>
          <p:nvPr/>
        </p:nvSpPr>
        <p:spPr>
          <a:xfrm>
            <a:off x="3544324" y="5499126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1 m</a:t>
            </a:r>
          </a:p>
        </p:txBody>
      </p:sp>
    </p:spTree>
    <p:extLst>
      <p:ext uri="{BB962C8B-B14F-4D97-AF65-F5344CB8AC3E}">
        <p14:creationId xmlns:p14="http://schemas.microsoft.com/office/powerpoint/2010/main" val="1172683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4E41B-3DF1-4260-B35D-609536F7A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Supersonic Flow over Cylinder (400x200 Grid)</a:t>
            </a:r>
          </a:p>
        </p:txBody>
      </p:sp>
      <p:pic>
        <p:nvPicPr>
          <p:cNvPr id="6" name="video">
            <a:hlinkClick r:id="" action="ppaction://media"/>
            <a:extLst>
              <a:ext uri="{FF2B5EF4-FFF2-40B4-BE49-F238E27FC236}">
                <a16:creationId xmlns:a16="http://schemas.microsoft.com/office/drawing/2014/main" id="{7EDC5953-BABD-481A-ABEF-A0AAE98B035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-1" t="14043" r="6567" b="17364"/>
          <a:stretch/>
        </p:blipFill>
        <p:spPr>
          <a:xfrm>
            <a:off x="6262429" y="1275324"/>
            <a:ext cx="4543941" cy="249810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A04541-D4C4-45ED-B010-4A2BCFFF8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1C247E-0A04-427D-8488-B02EF639A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" name="video">
            <a:hlinkClick r:id="" action="ppaction://media"/>
            <a:extLst>
              <a:ext uri="{FF2B5EF4-FFF2-40B4-BE49-F238E27FC236}">
                <a16:creationId xmlns:a16="http://schemas.microsoft.com/office/drawing/2014/main" id="{4439C1CC-67A1-4C59-8347-7605701358D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t="13200" r="6013" b="15442"/>
          <a:stretch/>
        </p:blipFill>
        <p:spPr>
          <a:xfrm>
            <a:off x="3879970" y="3820485"/>
            <a:ext cx="4617600" cy="2625369"/>
          </a:xfrm>
          <a:prstGeom prst="rect">
            <a:avLst/>
          </a:prstGeom>
        </p:spPr>
      </p:pic>
      <p:pic>
        <p:nvPicPr>
          <p:cNvPr id="9" name="video">
            <a:hlinkClick r:id="" action="ppaction://media"/>
            <a:extLst>
              <a:ext uri="{FF2B5EF4-FFF2-40B4-BE49-F238E27FC236}">
                <a16:creationId xmlns:a16="http://schemas.microsoft.com/office/drawing/2014/main" id="{9FEB7DBD-60C1-427C-995E-C87CDDFEE08A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0"/>
          <a:srcRect l="1907" t="13400" r="7555" b="17085"/>
          <a:stretch/>
        </p:blipFill>
        <p:spPr>
          <a:xfrm>
            <a:off x="1136829" y="1218072"/>
            <a:ext cx="4543941" cy="261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1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2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2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4E41B-3DF1-4260-B35D-609536F7A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Supersonic Flow over Cylinder (800x400 Grid)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A04541-D4C4-45ED-B010-4A2BCFFF8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1C247E-0A04-427D-8488-B02EF639A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9" name="video">
            <a:hlinkClick r:id="" action="ppaction://media"/>
            <a:extLst>
              <a:ext uri="{FF2B5EF4-FFF2-40B4-BE49-F238E27FC236}">
                <a16:creationId xmlns:a16="http://schemas.microsoft.com/office/drawing/2014/main" id="{D68ABC1E-427B-421C-83E7-8EAE1223BA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2331" t="14888" r="8371" b="17277"/>
          <a:stretch/>
        </p:blipFill>
        <p:spPr>
          <a:xfrm>
            <a:off x="3657600" y="3998345"/>
            <a:ext cx="4692048" cy="2669155"/>
          </a:xfrm>
          <a:prstGeom prst="rect">
            <a:avLst/>
          </a:prstGeom>
        </p:spPr>
      </p:pic>
      <p:pic>
        <p:nvPicPr>
          <p:cNvPr id="10" name="video">
            <a:hlinkClick r:id="" action="ppaction://media"/>
            <a:extLst>
              <a:ext uri="{FF2B5EF4-FFF2-40B4-BE49-F238E27FC236}">
                <a16:creationId xmlns:a16="http://schemas.microsoft.com/office/drawing/2014/main" id="{8F501002-CCA8-4F7D-9EA3-7E3104D9784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2892" t="15041" r="7268" b="16362"/>
          <a:stretch/>
        </p:blipFill>
        <p:spPr>
          <a:xfrm>
            <a:off x="6202767" y="1148738"/>
            <a:ext cx="4663265" cy="2666416"/>
          </a:xfrm>
          <a:prstGeom prst="rect">
            <a:avLst/>
          </a:prstGeom>
        </p:spPr>
      </p:pic>
      <p:pic>
        <p:nvPicPr>
          <p:cNvPr id="14" name="video">
            <a:hlinkClick r:id="" action="ppaction://media"/>
            <a:extLst>
              <a:ext uri="{FF2B5EF4-FFF2-40B4-BE49-F238E27FC236}">
                <a16:creationId xmlns:a16="http://schemas.microsoft.com/office/drawing/2014/main" id="{768C7B33-1DE7-42AC-BE16-43A8C49B3E25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0"/>
          <a:srcRect t="14126" r="7115" b="17988"/>
          <a:stretch/>
        </p:blipFill>
        <p:spPr>
          <a:xfrm>
            <a:off x="493026" y="1195840"/>
            <a:ext cx="4876801" cy="266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96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5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7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7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94C74738-3248-47A6-8B8F-EF16F87C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56786"/>
            <a:ext cx="10972800" cy="5410200"/>
          </a:xfrm>
        </p:spPr>
        <p:txBody>
          <a:bodyPr/>
          <a:lstStyle/>
          <a:p>
            <a:r>
              <a:rPr lang="en-US" dirty="0"/>
              <a:t>Test Problem 2</a:t>
            </a:r>
          </a:p>
          <a:p>
            <a:r>
              <a:rPr lang="en-US" dirty="0"/>
              <a:t>Domain initialized using inlet conditions</a:t>
            </a:r>
          </a:p>
          <a:p>
            <a:r>
              <a:rPr lang="en-US" dirty="0"/>
              <a:t>600 x 200 grid points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DB6E5F-C8D2-4D25-98CC-CB9D21E6A4DC}"/>
              </a:ext>
            </a:extLst>
          </p:cNvPr>
          <p:cNvSpPr txBox="1"/>
          <p:nvPr/>
        </p:nvSpPr>
        <p:spPr>
          <a:xfrm>
            <a:off x="1616363" y="3481472"/>
            <a:ext cx="189987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M = 3 </a:t>
            </a:r>
          </a:p>
          <a:p>
            <a:pPr algn="l"/>
            <a:r>
              <a:rPr lang="en-US" sz="1400" dirty="0">
                <a:latin typeface="+mn-lt"/>
              </a:rPr>
              <a:t>P = 1 Pa</a:t>
            </a:r>
          </a:p>
          <a:p>
            <a:pPr algn="l"/>
            <a:r>
              <a:rPr lang="en-US" sz="1400" dirty="0">
                <a:latin typeface="+mn-lt"/>
              </a:rPr>
              <a:t>T = 1 K</a:t>
            </a:r>
          </a:p>
          <a:p>
            <a:pPr algn="l"/>
            <a:r>
              <a:rPr lang="en-US" sz="1400" dirty="0">
                <a:latin typeface="+mn-lt"/>
              </a:rPr>
              <a:t>γ = 1.4</a:t>
            </a:r>
          </a:p>
          <a:p>
            <a:pPr algn="l"/>
            <a:r>
              <a:rPr lang="en-US" sz="1400" dirty="0">
                <a:latin typeface="+mn-lt"/>
              </a:rPr>
              <a:t>R = 0.714286 J/kg K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888D7F-44DA-4DFB-9B9E-C85DBAF0E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Facing Step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A7ED-51A6-48A5-B115-55BA460A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D79ECE-14B6-4D32-A989-17A3F7872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16</a:t>
            </a:fld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6595E12-8BA2-4128-B054-E5850339FD67}"/>
              </a:ext>
            </a:extLst>
          </p:cNvPr>
          <p:cNvCxnSpPr>
            <a:cxnSpLocks/>
          </p:cNvCxnSpPr>
          <p:nvPr/>
        </p:nvCxnSpPr>
        <p:spPr bwMode="auto">
          <a:xfrm>
            <a:off x="3505200" y="5519929"/>
            <a:ext cx="5029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C8F113D-B4E5-4A08-BFF9-432714657093}"/>
              </a:ext>
            </a:extLst>
          </p:cNvPr>
          <p:cNvCxnSpPr>
            <a:cxnSpLocks/>
          </p:cNvCxnSpPr>
          <p:nvPr/>
        </p:nvCxnSpPr>
        <p:spPr bwMode="auto">
          <a:xfrm>
            <a:off x="3818994" y="3308576"/>
            <a:ext cx="0" cy="1665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E6F0333-333D-475E-AAF2-7F0038DEA4EB}"/>
              </a:ext>
            </a:extLst>
          </p:cNvPr>
          <p:cNvSpPr txBox="1"/>
          <p:nvPr/>
        </p:nvSpPr>
        <p:spPr>
          <a:xfrm>
            <a:off x="5843741" y="5212152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3 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C514AF-ED72-4717-89DC-A7BD1CFA3A7A}"/>
              </a:ext>
            </a:extLst>
          </p:cNvPr>
          <p:cNvSpPr txBox="1"/>
          <p:nvPr/>
        </p:nvSpPr>
        <p:spPr>
          <a:xfrm>
            <a:off x="3787798" y="398415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1 m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3C5C7A3-D4DD-467B-B7E3-D502A537A134}"/>
              </a:ext>
            </a:extLst>
          </p:cNvPr>
          <p:cNvCxnSpPr/>
          <p:nvPr/>
        </p:nvCxnSpPr>
        <p:spPr bwMode="auto">
          <a:xfrm>
            <a:off x="2993355" y="4092831"/>
            <a:ext cx="37707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79386C5-F72A-481D-928E-731828EC532D}"/>
              </a:ext>
            </a:extLst>
          </p:cNvPr>
          <p:cNvSpPr txBox="1"/>
          <p:nvPr/>
        </p:nvSpPr>
        <p:spPr>
          <a:xfrm>
            <a:off x="5270796" y="3282075"/>
            <a:ext cx="1639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Inviscid/Slip Wall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49C12C-A611-4152-AEE9-80A3E715D741}"/>
              </a:ext>
            </a:extLst>
          </p:cNvPr>
          <p:cNvSpPr txBox="1"/>
          <p:nvPr/>
        </p:nvSpPr>
        <p:spPr>
          <a:xfrm>
            <a:off x="5333203" y="4343246"/>
            <a:ext cx="1639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Inviscid/Slip Wall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BD240E-9AA1-4DDB-82BC-8C49DEDE019F}"/>
              </a:ext>
            </a:extLst>
          </p:cNvPr>
          <p:cNvSpPr txBox="1"/>
          <p:nvPr/>
        </p:nvSpPr>
        <p:spPr>
          <a:xfrm>
            <a:off x="8534400" y="3984111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Extrapolation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95939AD-CC4F-48F6-9F43-47B7C6E0D30A}"/>
              </a:ext>
            </a:extLst>
          </p:cNvPr>
          <p:cNvCxnSpPr>
            <a:cxnSpLocks/>
          </p:cNvCxnSpPr>
          <p:nvPr/>
        </p:nvCxnSpPr>
        <p:spPr bwMode="auto">
          <a:xfrm>
            <a:off x="3518382" y="5088564"/>
            <a:ext cx="111028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5CCB29B2-90CE-4059-935E-02E41D9776C5}"/>
              </a:ext>
            </a:extLst>
          </p:cNvPr>
          <p:cNvSpPr txBox="1"/>
          <p:nvPr/>
        </p:nvSpPr>
        <p:spPr>
          <a:xfrm>
            <a:off x="3727116" y="5138944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0.6 m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469674-56E3-4A6C-8922-3EC72B4FAD45}"/>
              </a:ext>
            </a:extLst>
          </p:cNvPr>
          <p:cNvCxnSpPr/>
          <p:nvPr/>
        </p:nvCxnSpPr>
        <p:spPr bwMode="auto">
          <a:xfrm>
            <a:off x="3505200" y="3288088"/>
            <a:ext cx="0" cy="1685925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9D738DE-0D85-4ABF-9B6C-9E2545737E6B}"/>
              </a:ext>
            </a:extLst>
          </p:cNvPr>
          <p:cNvCxnSpPr>
            <a:cxnSpLocks/>
          </p:cNvCxnSpPr>
          <p:nvPr/>
        </p:nvCxnSpPr>
        <p:spPr bwMode="auto">
          <a:xfrm>
            <a:off x="3505200" y="3288088"/>
            <a:ext cx="50292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8A87230-D1AF-45A3-A648-4E9DB48B7556}"/>
              </a:ext>
            </a:extLst>
          </p:cNvPr>
          <p:cNvCxnSpPr>
            <a:cxnSpLocks/>
          </p:cNvCxnSpPr>
          <p:nvPr/>
        </p:nvCxnSpPr>
        <p:spPr bwMode="auto">
          <a:xfrm>
            <a:off x="3505200" y="4974013"/>
            <a:ext cx="113665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737D187-36F0-4F9F-9395-32A90E78D4D7}"/>
              </a:ext>
            </a:extLst>
          </p:cNvPr>
          <p:cNvCxnSpPr>
            <a:cxnSpLocks/>
          </p:cNvCxnSpPr>
          <p:nvPr/>
        </p:nvCxnSpPr>
        <p:spPr bwMode="auto">
          <a:xfrm flipV="1">
            <a:off x="4641850" y="4612645"/>
            <a:ext cx="0" cy="361368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93986C6-B31A-480A-81E8-75F9B05EA497}"/>
              </a:ext>
            </a:extLst>
          </p:cNvPr>
          <p:cNvCxnSpPr>
            <a:cxnSpLocks/>
          </p:cNvCxnSpPr>
          <p:nvPr/>
        </p:nvCxnSpPr>
        <p:spPr bwMode="auto">
          <a:xfrm>
            <a:off x="4641850" y="4612645"/>
            <a:ext cx="389255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1088A55-7B75-4908-89B5-3E0563586CD4}"/>
              </a:ext>
            </a:extLst>
          </p:cNvPr>
          <p:cNvCxnSpPr>
            <a:cxnSpLocks/>
          </p:cNvCxnSpPr>
          <p:nvPr/>
        </p:nvCxnSpPr>
        <p:spPr bwMode="auto">
          <a:xfrm>
            <a:off x="8534400" y="3282075"/>
            <a:ext cx="0" cy="133057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2E393A2-5E83-46D6-8A06-DB1E4E9E27C0}"/>
              </a:ext>
            </a:extLst>
          </p:cNvPr>
          <p:cNvCxnSpPr>
            <a:cxnSpLocks/>
          </p:cNvCxnSpPr>
          <p:nvPr/>
        </p:nvCxnSpPr>
        <p:spPr bwMode="auto">
          <a:xfrm>
            <a:off x="4843849" y="4611716"/>
            <a:ext cx="0" cy="3622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5E4BCC0-76DE-44E9-A64C-8481B54051AE}"/>
              </a:ext>
            </a:extLst>
          </p:cNvPr>
          <p:cNvSpPr txBox="1"/>
          <p:nvPr/>
        </p:nvSpPr>
        <p:spPr>
          <a:xfrm>
            <a:off x="4857502" y="4677607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0.2 m </a:t>
            </a:r>
          </a:p>
        </p:txBody>
      </p:sp>
    </p:spTree>
    <p:extLst>
      <p:ext uri="{BB962C8B-B14F-4D97-AF65-F5344CB8AC3E}">
        <p14:creationId xmlns:p14="http://schemas.microsoft.com/office/powerpoint/2010/main" val="3286920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88D7F-44DA-4DFB-9B9E-C85DBAF0E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Facing Step (600 x 200 Grid)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A7ED-51A6-48A5-B115-55BA460A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D79ECE-14B6-4D32-A989-17A3F7872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video">
            <a:hlinkClick r:id="" action="ppaction://media"/>
            <a:extLst>
              <a:ext uri="{FF2B5EF4-FFF2-40B4-BE49-F238E27FC236}">
                <a16:creationId xmlns:a16="http://schemas.microsoft.com/office/drawing/2014/main" id="{2AC9C977-8E0E-4036-B999-35CAF0C5AC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3933" t="21529" r="7596" b="25442"/>
          <a:stretch/>
        </p:blipFill>
        <p:spPr>
          <a:xfrm>
            <a:off x="139816" y="911427"/>
            <a:ext cx="5905849" cy="2650921"/>
          </a:xfrm>
          <a:prstGeom prst="rect">
            <a:avLst/>
          </a:prstGeom>
        </p:spPr>
      </p:pic>
      <p:pic>
        <p:nvPicPr>
          <p:cNvPr id="9" name="video">
            <a:hlinkClick r:id="" action="ppaction://media"/>
            <a:extLst>
              <a:ext uri="{FF2B5EF4-FFF2-40B4-BE49-F238E27FC236}">
                <a16:creationId xmlns:a16="http://schemas.microsoft.com/office/drawing/2014/main" id="{B9C3036C-00F0-46E0-9FD9-3E5E6EB4C6E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2802" t="21530" r="7218" b="25441"/>
          <a:stretch/>
        </p:blipFill>
        <p:spPr>
          <a:xfrm>
            <a:off x="6045665" y="911427"/>
            <a:ext cx="6006517" cy="2650921"/>
          </a:xfrm>
          <a:prstGeom prst="rect">
            <a:avLst/>
          </a:prstGeom>
        </p:spPr>
      </p:pic>
      <p:pic>
        <p:nvPicPr>
          <p:cNvPr id="12" name="video">
            <a:hlinkClick r:id="" action="ppaction://media"/>
            <a:extLst>
              <a:ext uri="{FF2B5EF4-FFF2-40B4-BE49-F238E27FC236}">
                <a16:creationId xmlns:a16="http://schemas.microsoft.com/office/drawing/2014/main" id="{020EA49B-3836-40F7-971D-C9BD3F2F077E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0"/>
          <a:srcRect l="2425" t="21362" r="9105" b="25609"/>
          <a:stretch/>
        </p:blipFill>
        <p:spPr>
          <a:xfrm>
            <a:off x="3143075" y="3656113"/>
            <a:ext cx="5905849" cy="265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9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94C74738-3248-47A6-8B8F-EF16F87C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56786"/>
            <a:ext cx="10972800" cy="5410200"/>
          </a:xfrm>
        </p:spPr>
        <p:txBody>
          <a:bodyPr/>
          <a:lstStyle/>
          <a:p>
            <a:r>
              <a:rPr lang="en-US" dirty="0"/>
              <a:t>Test Problem 3</a:t>
            </a:r>
          </a:p>
          <a:p>
            <a:r>
              <a:rPr lang="en-US" dirty="0"/>
              <a:t>Grid points x&lt;1/6 m are initialized to give Mach 10 moving shock wave</a:t>
            </a:r>
          </a:p>
          <a:p>
            <a:r>
              <a:rPr lang="en-US" dirty="0"/>
              <a:t>dx = 0.003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888D7F-44DA-4DFB-9B9E-C85DBAF0E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Mach Reflection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A7ED-51A6-48A5-B115-55BA460A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D79ECE-14B6-4D32-A989-17A3F7872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18</a:t>
            </a:fld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C8F113D-B4E5-4A08-BFF9-432714657093}"/>
              </a:ext>
            </a:extLst>
          </p:cNvPr>
          <p:cNvCxnSpPr>
            <a:cxnSpLocks/>
          </p:cNvCxnSpPr>
          <p:nvPr/>
        </p:nvCxnSpPr>
        <p:spPr bwMode="auto">
          <a:xfrm flipH="1">
            <a:off x="8150071" y="3014577"/>
            <a:ext cx="5012" cy="17197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E6F0333-333D-475E-AAF2-7F0038DEA4EB}"/>
              </a:ext>
            </a:extLst>
          </p:cNvPr>
          <p:cNvSpPr txBox="1"/>
          <p:nvPr/>
        </p:nvSpPr>
        <p:spPr>
          <a:xfrm>
            <a:off x="5382528" y="4412864"/>
            <a:ext cx="562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30°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C514AF-ED72-4717-89DC-A7BD1CFA3A7A}"/>
              </a:ext>
            </a:extLst>
          </p:cNvPr>
          <p:cNvSpPr txBox="1"/>
          <p:nvPr/>
        </p:nvSpPr>
        <p:spPr>
          <a:xfrm>
            <a:off x="8199307" y="3748701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2 m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3C5C7A3-D4DD-467B-B7E3-D502A537A134}"/>
              </a:ext>
            </a:extLst>
          </p:cNvPr>
          <p:cNvCxnSpPr/>
          <p:nvPr/>
        </p:nvCxnSpPr>
        <p:spPr bwMode="auto">
          <a:xfrm>
            <a:off x="3530997" y="3919563"/>
            <a:ext cx="37707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6DB6E5F-C8D2-4D25-98CC-CB9D21E6A4DC}"/>
              </a:ext>
            </a:extLst>
          </p:cNvPr>
          <p:cNvSpPr txBox="1"/>
          <p:nvPr/>
        </p:nvSpPr>
        <p:spPr>
          <a:xfrm>
            <a:off x="2304767" y="3317813"/>
            <a:ext cx="1850186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l-GR" sz="1400" dirty="0">
                <a:latin typeface="+mn-lt"/>
              </a:rPr>
              <a:t>ρ</a:t>
            </a:r>
            <a:r>
              <a:rPr lang="en-US" sz="1400" dirty="0">
                <a:latin typeface="+mn-lt"/>
              </a:rPr>
              <a:t> = 8 kg/m</a:t>
            </a:r>
            <a:r>
              <a:rPr lang="en-US" sz="1400" baseline="30000" dirty="0">
                <a:latin typeface="+mn-lt"/>
              </a:rPr>
              <a:t>3</a:t>
            </a:r>
          </a:p>
          <a:p>
            <a:pPr algn="l"/>
            <a:r>
              <a:rPr lang="en-US" sz="1400" dirty="0">
                <a:latin typeface="+mn-lt"/>
              </a:rPr>
              <a:t>P = 116.5 Pa</a:t>
            </a:r>
          </a:p>
          <a:p>
            <a:pPr algn="l"/>
            <a:r>
              <a:rPr lang="en-US" sz="1400" dirty="0">
                <a:latin typeface="+mn-lt"/>
              </a:rPr>
              <a:t>u =  8.25 m/s</a:t>
            </a:r>
          </a:p>
          <a:p>
            <a:pPr algn="l"/>
            <a:r>
              <a:rPr lang="en-US" sz="1400" dirty="0">
                <a:latin typeface="+mn-lt"/>
              </a:rPr>
              <a:t>γ = 1.4</a:t>
            </a:r>
          </a:p>
          <a:p>
            <a:pPr algn="l"/>
            <a:r>
              <a:rPr lang="en-US" sz="1400" dirty="0">
                <a:latin typeface="+mn-lt"/>
              </a:rPr>
              <a:t>R = 0.714286 J/kg 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9386C5-F72A-481D-928E-731828EC532D}"/>
              </a:ext>
            </a:extLst>
          </p:cNvPr>
          <p:cNvSpPr txBox="1"/>
          <p:nvPr/>
        </p:nvSpPr>
        <p:spPr>
          <a:xfrm>
            <a:off x="6356700" y="3902589"/>
            <a:ext cx="1503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n-lt"/>
              </a:rPr>
              <a:t>Inviscid/Slip Wall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BD240E-9AA1-4DDB-82BC-8C49DEDE019F}"/>
              </a:ext>
            </a:extLst>
          </p:cNvPr>
          <p:cNvSpPr txBox="1"/>
          <p:nvPr/>
        </p:nvSpPr>
        <p:spPr>
          <a:xfrm>
            <a:off x="5077910" y="2723876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Extrapolation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95939AD-CC4F-48F6-9F43-47B7C6E0D30A}"/>
              </a:ext>
            </a:extLst>
          </p:cNvPr>
          <p:cNvCxnSpPr>
            <a:cxnSpLocks/>
          </p:cNvCxnSpPr>
          <p:nvPr/>
        </p:nvCxnSpPr>
        <p:spPr bwMode="auto">
          <a:xfrm>
            <a:off x="4185302" y="4779989"/>
            <a:ext cx="53121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5CCB29B2-90CE-4059-935E-02E41D9776C5}"/>
              </a:ext>
            </a:extLst>
          </p:cNvPr>
          <p:cNvSpPr txBox="1"/>
          <p:nvPr/>
        </p:nvSpPr>
        <p:spPr>
          <a:xfrm>
            <a:off x="4185302" y="4926212"/>
            <a:ext cx="643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1/6 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469674-56E3-4A6C-8922-3EC72B4FAD45}"/>
              </a:ext>
            </a:extLst>
          </p:cNvPr>
          <p:cNvCxnSpPr/>
          <p:nvPr/>
        </p:nvCxnSpPr>
        <p:spPr bwMode="auto">
          <a:xfrm>
            <a:off x="4177065" y="3034933"/>
            <a:ext cx="0" cy="1685925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8A87230-D1AF-45A3-A648-4E9DB48B7556}"/>
              </a:ext>
            </a:extLst>
          </p:cNvPr>
          <p:cNvCxnSpPr>
            <a:cxnSpLocks/>
          </p:cNvCxnSpPr>
          <p:nvPr/>
        </p:nvCxnSpPr>
        <p:spPr bwMode="auto">
          <a:xfrm flipV="1">
            <a:off x="4177065" y="4716998"/>
            <a:ext cx="539449" cy="3864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93986C6-B31A-480A-81E8-75F9B05EA497}"/>
              </a:ext>
            </a:extLst>
          </p:cNvPr>
          <p:cNvCxnSpPr>
            <a:cxnSpLocks/>
          </p:cNvCxnSpPr>
          <p:nvPr/>
        </p:nvCxnSpPr>
        <p:spPr bwMode="auto">
          <a:xfrm flipV="1">
            <a:off x="4699245" y="3044970"/>
            <a:ext cx="3315688" cy="1684466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1088A55-7B75-4908-89B5-3E0563586CD4}"/>
              </a:ext>
            </a:extLst>
          </p:cNvPr>
          <p:cNvCxnSpPr>
            <a:cxnSpLocks/>
          </p:cNvCxnSpPr>
          <p:nvPr/>
        </p:nvCxnSpPr>
        <p:spPr bwMode="auto">
          <a:xfrm flipH="1">
            <a:off x="4177066" y="3031068"/>
            <a:ext cx="3837867" cy="3864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1FF9B24-F966-414B-ACAD-296AF84CC245}"/>
              </a:ext>
            </a:extLst>
          </p:cNvPr>
          <p:cNvCxnSpPr>
            <a:cxnSpLocks/>
          </p:cNvCxnSpPr>
          <p:nvPr/>
        </p:nvCxnSpPr>
        <p:spPr bwMode="auto">
          <a:xfrm>
            <a:off x="4656694" y="4734374"/>
            <a:ext cx="1609558" cy="736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Arc 34">
            <a:extLst>
              <a:ext uri="{FF2B5EF4-FFF2-40B4-BE49-F238E27FC236}">
                <a16:creationId xmlns:a16="http://schemas.microsoft.com/office/drawing/2014/main" id="{63E6CB82-E995-4BAD-8E4D-2A7427E0AB85}"/>
              </a:ext>
            </a:extLst>
          </p:cNvPr>
          <p:cNvSpPr/>
          <p:nvPr/>
        </p:nvSpPr>
        <p:spPr bwMode="auto">
          <a:xfrm>
            <a:off x="4408868" y="4268484"/>
            <a:ext cx="914400" cy="914400"/>
          </a:xfrm>
          <a:prstGeom prst="arc">
            <a:avLst>
              <a:gd name="adj1" fmla="val 19446719"/>
              <a:gd name="adj2" fmla="val 12107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AF13D2A-AA6D-4D20-8174-89CFE8B22856}"/>
              </a:ext>
            </a:extLst>
          </p:cNvPr>
          <p:cNvSpPr txBox="1"/>
          <p:nvPr/>
        </p:nvSpPr>
        <p:spPr>
          <a:xfrm>
            <a:off x="3573552" y="5143093"/>
            <a:ext cx="18284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n-lt"/>
              </a:rPr>
              <a:t>Inviscid/Slip Wall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7EF62BE-C469-4537-AE9C-D02FF535576B}"/>
              </a:ext>
            </a:extLst>
          </p:cNvPr>
          <p:cNvSpPr/>
          <p:nvPr/>
        </p:nvSpPr>
        <p:spPr bwMode="auto">
          <a:xfrm>
            <a:off x="4185302" y="3044970"/>
            <a:ext cx="530034" cy="1672028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999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94C74738-3248-47A6-8B8F-EF16F87C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360" y="990600"/>
            <a:ext cx="10972800" cy="5410200"/>
          </a:xfrm>
        </p:spPr>
        <p:txBody>
          <a:bodyPr/>
          <a:lstStyle/>
          <a:p>
            <a:r>
              <a:rPr lang="en-US" dirty="0"/>
              <a:t>Test Problem 3</a:t>
            </a:r>
          </a:p>
          <a:p>
            <a:r>
              <a:rPr lang="en-US" dirty="0"/>
              <a:t>Grid points x&lt;1/6 m are initialized to give Mach 10 moving shock wave</a:t>
            </a:r>
          </a:p>
          <a:p>
            <a:r>
              <a:rPr lang="en-US" dirty="0"/>
              <a:t>dx = 0.003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888D7F-44DA-4DFB-9B9E-C85DBAF0E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Mach Reflection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6A7ED-51A6-48A5-B115-55BA460A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D79ECE-14B6-4D32-A989-17A3F7872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3" name="video">
            <a:hlinkClick r:id="" action="ppaction://media"/>
            <a:extLst>
              <a:ext uri="{FF2B5EF4-FFF2-40B4-BE49-F238E27FC236}">
                <a16:creationId xmlns:a16="http://schemas.microsoft.com/office/drawing/2014/main" id="{45E20115-5B04-4304-9931-8A1F624739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2392"/>
          <a:stretch/>
        </p:blipFill>
        <p:spPr>
          <a:xfrm>
            <a:off x="6043343" y="2220592"/>
            <a:ext cx="4982114" cy="3822389"/>
          </a:xfrm>
          <a:prstGeom prst="rect">
            <a:avLst/>
          </a:prstGeom>
        </p:spPr>
      </p:pic>
      <p:pic>
        <p:nvPicPr>
          <p:cNvPr id="6" name="video">
            <a:hlinkClick r:id="" action="ppaction://media"/>
            <a:extLst>
              <a:ext uri="{FF2B5EF4-FFF2-40B4-BE49-F238E27FC236}">
                <a16:creationId xmlns:a16="http://schemas.microsoft.com/office/drawing/2014/main" id="{EA19A374-F934-4310-A512-B38845DB2F3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r="2386"/>
          <a:stretch/>
        </p:blipFill>
        <p:spPr>
          <a:xfrm>
            <a:off x="753160" y="2361943"/>
            <a:ext cx="4613944" cy="353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1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5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F0560-755E-47D2-BC13-CE2E70EAF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3861B-A9C1-4354-A5E5-F0CC686FA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Successfully developed a solver for the Euler Equations using the WENO formulation</a:t>
            </a:r>
          </a:p>
          <a:p>
            <a:pPr lvl="1"/>
            <a:r>
              <a:rPr lang="en-US" dirty="0"/>
              <a:t>“Prototype” code for future development</a:t>
            </a:r>
          </a:p>
          <a:p>
            <a:pPr lvl="1"/>
            <a:r>
              <a:rPr lang="en-US" dirty="0"/>
              <a:t>Many lessons learned about the WENO method while developing the solver</a:t>
            </a:r>
          </a:p>
          <a:p>
            <a:pPr lvl="2"/>
            <a:r>
              <a:rPr lang="en-US" dirty="0"/>
              <a:t>WENO polynomials</a:t>
            </a:r>
          </a:p>
          <a:p>
            <a:pPr lvl="2"/>
            <a:r>
              <a:rPr lang="en-US" dirty="0"/>
              <a:t>Nonlinear weights</a:t>
            </a:r>
          </a:p>
          <a:p>
            <a:pPr lvl="2"/>
            <a:r>
              <a:rPr lang="en-US" dirty="0"/>
              <a:t>Smoothness indicator</a:t>
            </a:r>
          </a:p>
          <a:p>
            <a:pPr lvl="2"/>
            <a:r>
              <a:rPr lang="en-US" dirty="0"/>
              <a:t>Riemann solvers / Flux Splitting</a:t>
            </a:r>
          </a:p>
          <a:p>
            <a:r>
              <a:rPr lang="en-US" dirty="0"/>
              <a:t>Solved many test problems and obtained good agreement</a:t>
            </a:r>
          </a:p>
          <a:p>
            <a:r>
              <a:rPr lang="en-US" dirty="0"/>
              <a:t>Find uses in LSP work</a:t>
            </a:r>
          </a:p>
          <a:p>
            <a:pPr lvl="1"/>
            <a:r>
              <a:rPr lang="en-US" dirty="0"/>
              <a:t>Find coefficient of pressure along fairing for venting calculations</a:t>
            </a:r>
          </a:p>
          <a:p>
            <a:r>
              <a:rPr lang="en-US" dirty="0"/>
              <a:t>Future Work</a:t>
            </a:r>
          </a:p>
          <a:p>
            <a:pPr lvl="1"/>
            <a:r>
              <a:rPr lang="en-US" dirty="0"/>
              <a:t>Create 3D and </a:t>
            </a:r>
            <a:r>
              <a:rPr lang="en-US" dirty="0" err="1"/>
              <a:t>axissymetric</a:t>
            </a:r>
            <a:r>
              <a:rPr lang="en-US" dirty="0"/>
              <a:t> solver using lessons learned</a:t>
            </a:r>
          </a:p>
          <a:p>
            <a:pPr lvl="1"/>
            <a:r>
              <a:rPr lang="en-US" dirty="0"/>
              <a:t>Utilize GPU computing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0953C7-B3F4-443A-998F-C72FF16AD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44B9E6-05F1-4255-AE8C-355A82635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363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B1909-E9AA-405A-AD10-A81693003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DFB96-5FC0-47BC-868E-49D9256C7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err="1"/>
              <a:t>Harten</a:t>
            </a:r>
            <a:r>
              <a:rPr lang="en-US" dirty="0"/>
              <a:t>, A., </a:t>
            </a:r>
            <a:r>
              <a:rPr lang="en-US" dirty="0" err="1"/>
              <a:t>Engquist</a:t>
            </a:r>
            <a:r>
              <a:rPr lang="en-US" dirty="0"/>
              <a:t>, B., </a:t>
            </a:r>
            <a:r>
              <a:rPr lang="en-US" dirty="0" err="1"/>
              <a:t>Osher</a:t>
            </a:r>
            <a:r>
              <a:rPr lang="en-US" dirty="0"/>
              <a:t>, S., &amp; Chakravarthy, S.R. (1987). Uniformly high order accurate essentially non-oscillatory schemes, 111. </a:t>
            </a:r>
            <a:r>
              <a:rPr lang="en-US" i="1" dirty="0"/>
              <a:t>Journal of Computational Physics, 71</a:t>
            </a:r>
            <a:r>
              <a:rPr lang="en-US" dirty="0"/>
              <a:t>, 231-303.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Jiang, G., &amp; Shu, C. (1995). Efficient Implementation of Weighted ENO Schemes. </a:t>
            </a:r>
            <a:r>
              <a:rPr lang="en-US" i="1" dirty="0"/>
              <a:t>Journal of Computational Physics, 126</a:t>
            </a:r>
            <a:r>
              <a:rPr lang="en-US" dirty="0"/>
              <a:t>, 202-228.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Zahran Y. (2017) Weighted non-oscillatory (WENO) methods for solving hyperbolic conservation laws. Lap Lambert Academic Publishing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Yao G. (2018) Immersed Boundary Method for CFD: Focusing on its implementation Second Edition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Vázquez-</a:t>
            </a:r>
            <a:r>
              <a:rPr lang="en-US" dirty="0" err="1"/>
              <a:t>Cendón</a:t>
            </a:r>
            <a:r>
              <a:rPr lang="en-US" dirty="0"/>
              <a:t> E.  (2011) Lecture Notes on Numerical Methods for Hyperbolic Equations: Short Course Book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Hesthaven</a:t>
            </a:r>
            <a:r>
              <a:rPr lang="en-US" dirty="0"/>
              <a:t> J. (2018) Numerical Methods for Conservation Laws: From Analysis to Algorithms, Society of Industrial and Applied Mathematics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E36656-01ED-4AD4-B06C-F3A55C789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Arial"/>
                <a:ea typeface="ＭＳ Ｐゴシック"/>
                <a:cs typeface="Arial"/>
              </a:rPr>
              <a:t>TFAWS 2024 – August 26-30,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239D50-22F5-4430-B3D5-DD851E5D8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36908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54DBCF558E974F8F6042B85F27F550" ma:contentTypeVersion="13" ma:contentTypeDescription="Create a new document." ma:contentTypeScope="" ma:versionID="7b74fb5f3375dd4fc092dbfc1fb88b89">
  <xsd:schema xmlns:xsd="http://www.w3.org/2001/XMLSchema" xmlns:xs="http://www.w3.org/2001/XMLSchema" xmlns:p="http://schemas.microsoft.com/office/2006/metadata/properties" xmlns:ns2="49349bec-f6d6-4581-a243-30eb8b4d9727" xmlns:ns3="f1c8cde4-8972-4c28-8907-b1a5623db717" targetNamespace="http://schemas.microsoft.com/office/2006/metadata/properties" ma:root="true" ma:fieldsID="9682bcb3a656ed21ee82cdfd8496da3d" ns2:_="" ns3:_="">
    <xsd:import namespace="49349bec-f6d6-4581-a243-30eb8b4d9727"/>
    <xsd:import namespace="f1c8cde4-8972-4c28-8907-b1a5623db7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349bec-f6d6-4581-a243-30eb8b4d97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c8cde4-8972-4c28-8907-b1a5623db71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ebc1034-8d74-4b17-a399-7b30c8a07dcb}" ma:internalName="TaxCatchAll" ma:showField="CatchAllData" ma:web="f1c8cde4-8972-4c28-8907-b1a5623db7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9349bec-f6d6-4581-a243-30eb8b4d9727">
      <Terms xmlns="http://schemas.microsoft.com/office/infopath/2007/PartnerControls"/>
    </lcf76f155ced4ddcb4097134ff3c332f>
    <TaxCatchAll xmlns="f1c8cde4-8972-4c28-8907-b1a5623db717" xsi:nil="true"/>
  </documentManagement>
</p:properties>
</file>

<file path=customXml/itemProps1.xml><?xml version="1.0" encoding="utf-8"?>
<ds:datastoreItem xmlns:ds="http://schemas.openxmlformats.org/officeDocument/2006/customXml" ds:itemID="{B0894325-1500-46CD-AACB-D910819C9C55}">
  <ds:schemaRefs>
    <ds:schemaRef ds:uri="49349bec-f6d6-4581-a243-30eb8b4d9727"/>
    <ds:schemaRef ds:uri="f1c8cde4-8972-4c28-8907-b1a5623db71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A631D46-A88B-44F9-B011-0891D5ECFB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75F7E1-25EC-49AD-AD10-E5DBBDD78C4A}">
  <ds:schemaRefs>
    <ds:schemaRef ds:uri="http://www.w3.org/XML/1998/namespace"/>
    <ds:schemaRef ds:uri="http://schemas.microsoft.com/office/2006/metadata/properties"/>
    <ds:schemaRef ds:uri="49349bec-f6d6-4581-a243-30eb8b4d9727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f1c8cde4-8972-4c28-8907-b1a5623db717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5371</TotalTime>
  <Words>1895</Words>
  <Application>Microsoft Office PowerPoint</Application>
  <PresentationFormat>Widescreen</PresentationFormat>
  <Paragraphs>380</Paragraphs>
  <Slides>21</Slides>
  <Notes>1</Notes>
  <HiddenSlides>0</HiddenSlides>
  <MMClips>11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ＭＳ Ｐゴシック</vt:lpstr>
      <vt:lpstr>Arial</vt:lpstr>
      <vt:lpstr>Cambria Math</vt:lpstr>
      <vt:lpstr>Times</vt:lpstr>
      <vt:lpstr>Blank</vt:lpstr>
      <vt:lpstr>Implementation of a WENO High-Resolution Scheme</vt:lpstr>
      <vt:lpstr>Introduction</vt:lpstr>
      <vt:lpstr>CFD at Launch Services Program</vt:lpstr>
      <vt:lpstr>Why use high order methods?</vt:lpstr>
      <vt:lpstr>Why use high order methods?</vt:lpstr>
      <vt:lpstr>Immersed Boundary Method</vt:lpstr>
      <vt:lpstr>Governing Equation and Solvers</vt:lpstr>
      <vt:lpstr>Governing Equation and Solvers</vt:lpstr>
      <vt:lpstr>Governing Equation and Solvers</vt:lpstr>
      <vt:lpstr> WENO Scheme</vt:lpstr>
      <vt:lpstr> WENO Scheme</vt:lpstr>
      <vt:lpstr> WENO Scheme</vt:lpstr>
      <vt:lpstr>Supersonic Flow over Cylinder</vt:lpstr>
      <vt:lpstr>Supersonic Flow over Cylinder (400x200 Grid)</vt:lpstr>
      <vt:lpstr>Supersonic Flow over Cylinder (800x400 Grid)</vt:lpstr>
      <vt:lpstr>Forward Facing Step</vt:lpstr>
      <vt:lpstr>Forward Facing Step (600 x 200 Grid)</vt:lpstr>
      <vt:lpstr>Double Mach Reflection</vt:lpstr>
      <vt:lpstr>Double Mach Reflection</vt:lpstr>
      <vt:lpstr>Conclusions and Future Work</vt:lpstr>
      <vt:lpstr>References</vt:lpstr>
    </vt:vector>
  </TitlesOfParts>
  <Company>NASA/Ames Research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TFAWS 2010 Center Presentation</dc:title>
  <dc:creator>Tom Squire</dc:creator>
  <cp:lastModifiedBy>Harris, Michael F. (KSC-VAH30)</cp:lastModifiedBy>
  <cp:revision>102</cp:revision>
  <cp:lastPrinted>2001-11-30T21:59:45Z</cp:lastPrinted>
  <dcterms:created xsi:type="dcterms:W3CDTF">2001-11-21T21:59:03Z</dcterms:created>
  <dcterms:modified xsi:type="dcterms:W3CDTF">2024-08-12T05:10:24Z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0x0101001654DBCF558E974F8F6042B85F27F550</vt:lpwstr>
  </property>
  <property fmtid="{D5CDD505-2E9C-101B-9397-08002B2CF9AE}" pid="3" name="MediaServiceImageTags">
    <vt:lpwstr/>
  </property>
</Properties>
</file>