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6"/>
  </p:notesMasterIdLst>
  <p:sldIdLst>
    <p:sldId id="262" r:id="rId5"/>
  </p:sldIdLst>
  <p:sldSz cx="21945600" cy="32918400"/>
  <p:notesSz cx="6858000" cy="9144000"/>
  <p:defaultTextStyle>
    <a:defPPr>
      <a:defRPr lang="en-US"/>
    </a:defPPr>
    <a:lvl1pPr marL="0" algn="l" defTabSz="3134459" rtl="0" eaLnBrk="1" latinLnBrk="0" hangingPunct="1">
      <a:defRPr sz="6171" kern="1200">
        <a:solidFill>
          <a:schemeClr val="tx1"/>
        </a:solidFill>
        <a:latin typeface="+mn-lt"/>
        <a:ea typeface="+mn-ea"/>
        <a:cs typeface="+mn-cs"/>
      </a:defRPr>
    </a:lvl1pPr>
    <a:lvl2pPr marL="1567229" algn="l" defTabSz="3134459" rtl="0" eaLnBrk="1" latinLnBrk="0" hangingPunct="1">
      <a:defRPr sz="6171" kern="1200">
        <a:solidFill>
          <a:schemeClr val="tx1"/>
        </a:solidFill>
        <a:latin typeface="+mn-lt"/>
        <a:ea typeface="+mn-ea"/>
        <a:cs typeface="+mn-cs"/>
      </a:defRPr>
    </a:lvl2pPr>
    <a:lvl3pPr marL="3134459" algn="l" defTabSz="3134459" rtl="0" eaLnBrk="1" latinLnBrk="0" hangingPunct="1">
      <a:defRPr sz="6171" kern="1200">
        <a:solidFill>
          <a:schemeClr val="tx1"/>
        </a:solidFill>
        <a:latin typeface="+mn-lt"/>
        <a:ea typeface="+mn-ea"/>
        <a:cs typeface="+mn-cs"/>
      </a:defRPr>
    </a:lvl3pPr>
    <a:lvl4pPr marL="4701688" algn="l" defTabSz="3134459" rtl="0" eaLnBrk="1" latinLnBrk="0" hangingPunct="1">
      <a:defRPr sz="6171" kern="1200">
        <a:solidFill>
          <a:schemeClr val="tx1"/>
        </a:solidFill>
        <a:latin typeface="+mn-lt"/>
        <a:ea typeface="+mn-ea"/>
        <a:cs typeface="+mn-cs"/>
      </a:defRPr>
    </a:lvl4pPr>
    <a:lvl5pPr marL="6268918" algn="l" defTabSz="3134459" rtl="0" eaLnBrk="1" latinLnBrk="0" hangingPunct="1">
      <a:defRPr sz="6171" kern="1200">
        <a:solidFill>
          <a:schemeClr val="tx1"/>
        </a:solidFill>
        <a:latin typeface="+mn-lt"/>
        <a:ea typeface="+mn-ea"/>
        <a:cs typeface="+mn-cs"/>
      </a:defRPr>
    </a:lvl5pPr>
    <a:lvl6pPr marL="7836147" algn="l" defTabSz="3134459" rtl="0" eaLnBrk="1" latinLnBrk="0" hangingPunct="1">
      <a:defRPr sz="6171" kern="1200">
        <a:solidFill>
          <a:schemeClr val="tx1"/>
        </a:solidFill>
        <a:latin typeface="+mn-lt"/>
        <a:ea typeface="+mn-ea"/>
        <a:cs typeface="+mn-cs"/>
      </a:defRPr>
    </a:lvl6pPr>
    <a:lvl7pPr marL="9403377" algn="l" defTabSz="3134459" rtl="0" eaLnBrk="1" latinLnBrk="0" hangingPunct="1">
      <a:defRPr sz="6171" kern="1200">
        <a:solidFill>
          <a:schemeClr val="tx1"/>
        </a:solidFill>
        <a:latin typeface="+mn-lt"/>
        <a:ea typeface="+mn-ea"/>
        <a:cs typeface="+mn-cs"/>
      </a:defRPr>
    </a:lvl7pPr>
    <a:lvl8pPr marL="10970606" algn="l" defTabSz="3134459" rtl="0" eaLnBrk="1" latinLnBrk="0" hangingPunct="1">
      <a:defRPr sz="6171" kern="1200">
        <a:solidFill>
          <a:schemeClr val="tx1"/>
        </a:solidFill>
        <a:latin typeface="+mn-lt"/>
        <a:ea typeface="+mn-ea"/>
        <a:cs typeface="+mn-cs"/>
      </a:defRPr>
    </a:lvl8pPr>
    <a:lvl9pPr marL="12537835" algn="l" defTabSz="3134459" rtl="0" eaLnBrk="1" latinLnBrk="0" hangingPunct="1">
      <a:defRPr sz="617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78BB1D-F7F1-3731-511E-5037E3E1408B}" name="Ernst, Rebecca (LARC-A3)[Consolidated Program Support Services]" initials="ER(APSS" userId="S::rernst2@ndc.nasa.gov::e5b627c0-3c5f-4a32-a584-cad1f82b39c8" providerId="AD"/>
  <p188:author id="{347F07A6-0D35-EF15-EFA3-3B2EC1A38753}" name="Smith, Hillary (LARC-A3)[LAMPS 2]" initials="SH(A2" userId="S::hsmith10@ndc.nasa.gov::8244070e-b3b3-4311-ad1a-76ff070ecce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9AA"/>
    <a:srgbClr val="EC1F27"/>
    <a:srgbClr val="7CCAF1"/>
    <a:srgbClr val="70E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24"/>
    <p:restoredTop sz="97311"/>
  </p:normalViewPr>
  <p:slideViewPr>
    <p:cSldViewPr snapToGrid="0" showGuides="1">
      <p:cViewPr varScale="1">
        <p:scale>
          <a:sx n="23" d="100"/>
          <a:sy n="23" d="100"/>
        </p:scale>
        <p:origin x="33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38955-AE84-E949-BC91-9FDE4E00BEA6}" type="datetimeFigureOut">
              <a:rPr lang="en-US" smtClean="0"/>
              <a:t>8/13/2024</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9B285-87D9-454F-8CB1-AD307DD70F3A}" type="slidenum">
              <a:rPr lang="en-US" smtClean="0"/>
              <a:t>‹#›</a:t>
            </a:fld>
            <a:endParaRPr lang="en-US"/>
          </a:p>
        </p:txBody>
      </p:sp>
    </p:spTree>
    <p:extLst>
      <p:ext uri="{BB962C8B-B14F-4D97-AF65-F5344CB8AC3E}">
        <p14:creationId xmlns:p14="http://schemas.microsoft.com/office/powerpoint/2010/main" val="1118442199"/>
      </p:ext>
    </p:extLst>
  </p:cSld>
  <p:clrMap bg1="lt1" tx1="dk1" bg2="lt2" tx2="dk2" accent1="accent1" accent2="accent2" accent3="accent3" accent4="accent4" accent5="accent5" accent6="accent6" hlink="hlink" folHlink="folHlink"/>
  <p:notesStyle>
    <a:lvl1pPr marL="0" algn="l" defTabSz="3134459" rtl="0" eaLnBrk="1" latinLnBrk="0" hangingPunct="1">
      <a:defRPr sz="4114" kern="1200">
        <a:solidFill>
          <a:schemeClr val="tx1"/>
        </a:solidFill>
        <a:latin typeface="+mn-lt"/>
        <a:ea typeface="+mn-ea"/>
        <a:cs typeface="+mn-cs"/>
      </a:defRPr>
    </a:lvl1pPr>
    <a:lvl2pPr marL="1567229" algn="l" defTabSz="3134459" rtl="0" eaLnBrk="1" latinLnBrk="0" hangingPunct="1">
      <a:defRPr sz="4114" kern="1200">
        <a:solidFill>
          <a:schemeClr val="tx1"/>
        </a:solidFill>
        <a:latin typeface="+mn-lt"/>
        <a:ea typeface="+mn-ea"/>
        <a:cs typeface="+mn-cs"/>
      </a:defRPr>
    </a:lvl2pPr>
    <a:lvl3pPr marL="3134459" algn="l" defTabSz="3134459" rtl="0" eaLnBrk="1" latinLnBrk="0" hangingPunct="1">
      <a:defRPr sz="4114" kern="1200">
        <a:solidFill>
          <a:schemeClr val="tx1"/>
        </a:solidFill>
        <a:latin typeface="+mn-lt"/>
        <a:ea typeface="+mn-ea"/>
        <a:cs typeface="+mn-cs"/>
      </a:defRPr>
    </a:lvl3pPr>
    <a:lvl4pPr marL="4701688" algn="l" defTabSz="3134459" rtl="0" eaLnBrk="1" latinLnBrk="0" hangingPunct="1">
      <a:defRPr sz="4114" kern="1200">
        <a:solidFill>
          <a:schemeClr val="tx1"/>
        </a:solidFill>
        <a:latin typeface="+mn-lt"/>
        <a:ea typeface="+mn-ea"/>
        <a:cs typeface="+mn-cs"/>
      </a:defRPr>
    </a:lvl4pPr>
    <a:lvl5pPr marL="6268918" algn="l" defTabSz="3134459" rtl="0" eaLnBrk="1" latinLnBrk="0" hangingPunct="1">
      <a:defRPr sz="4114" kern="1200">
        <a:solidFill>
          <a:schemeClr val="tx1"/>
        </a:solidFill>
        <a:latin typeface="+mn-lt"/>
        <a:ea typeface="+mn-ea"/>
        <a:cs typeface="+mn-cs"/>
      </a:defRPr>
    </a:lvl5pPr>
    <a:lvl6pPr marL="7836147" algn="l" defTabSz="3134459" rtl="0" eaLnBrk="1" latinLnBrk="0" hangingPunct="1">
      <a:defRPr sz="4114" kern="1200">
        <a:solidFill>
          <a:schemeClr val="tx1"/>
        </a:solidFill>
        <a:latin typeface="+mn-lt"/>
        <a:ea typeface="+mn-ea"/>
        <a:cs typeface="+mn-cs"/>
      </a:defRPr>
    </a:lvl6pPr>
    <a:lvl7pPr marL="9403377" algn="l" defTabSz="3134459" rtl="0" eaLnBrk="1" latinLnBrk="0" hangingPunct="1">
      <a:defRPr sz="4114" kern="1200">
        <a:solidFill>
          <a:schemeClr val="tx1"/>
        </a:solidFill>
        <a:latin typeface="+mn-lt"/>
        <a:ea typeface="+mn-ea"/>
        <a:cs typeface="+mn-cs"/>
      </a:defRPr>
    </a:lvl7pPr>
    <a:lvl8pPr marL="10970606" algn="l" defTabSz="3134459" rtl="0" eaLnBrk="1" latinLnBrk="0" hangingPunct="1">
      <a:defRPr sz="4114" kern="1200">
        <a:solidFill>
          <a:schemeClr val="tx1"/>
        </a:solidFill>
        <a:latin typeface="+mn-lt"/>
        <a:ea typeface="+mn-ea"/>
        <a:cs typeface="+mn-cs"/>
      </a:defRPr>
    </a:lvl8pPr>
    <a:lvl9pPr marL="12537835" algn="l" defTabSz="3134459" rtl="0" eaLnBrk="1" latinLnBrk="0" hangingPunct="1">
      <a:defRPr sz="41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00300" y="1143000"/>
            <a:ext cx="2057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9B285-87D9-454F-8CB1-AD307DD70F3A}" type="slidenum">
              <a:rPr lang="en-US" smtClean="0"/>
              <a:t>1</a:t>
            </a:fld>
            <a:endParaRPr lang="en-US"/>
          </a:p>
        </p:txBody>
      </p:sp>
    </p:spTree>
    <p:extLst>
      <p:ext uri="{BB962C8B-B14F-4D97-AF65-F5344CB8AC3E}">
        <p14:creationId xmlns:p14="http://schemas.microsoft.com/office/powerpoint/2010/main" val="3987990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BCFCCEF-D8C7-D645-8E82-96EEDBFA0C3B}"/>
              </a:ext>
            </a:extLst>
          </p:cNvPr>
          <p:cNvSpPr txBox="1"/>
          <p:nvPr userDrawn="1"/>
        </p:nvSpPr>
        <p:spPr>
          <a:xfrm>
            <a:off x="914400" y="3992880"/>
            <a:ext cx="20116800" cy="1949252"/>
          </a:xfrm>
          <a:prstGeom prst="rect">
            <a:avLst/>
          </a:prstGeom>
          <a:noFill/>
        </p:spPr>
        <p:txBody>
          <a:bodyPr wrap="square" lIns="0" tIns="0" rIns="0" bIns="0">
            <a:spAutoFit/>
          </a:bodyPr>
          <a:lstStyle/>
          <a:p>
            <a:pPr>
              <a:lnSpc>
                <a:spcPts val="7600"/>
              </a:lnSpc>
            </a:pPr>
            <a:r>
              <a:rPr lang="en-US" sz="6600" b="0" i="1" baseline="0" dirty="0">
                <a:solidFill>
                  <a:schemeClr val="bg1"/>
                </a:solidFill>
                <a:latin typeface="Arial" panose="020B0604020202020204" pitchFamily="34" charset="0"/>
                <a:cs typeface="Arial" panose="020B0604020202020204" pitchFamily="34" charset="0"/>
              </a:rPr>
              <a:t>Space Technology Mission Directorate</a:t>
            </a:r>
          </a:p>
          <a:p>
            <a:pPr>
              <a:lnSpc>
                <a:spcPts val="7600"/>
              </a:lnSpc>
              <a:spcBef>
                <a:spcPts val="0"/>
              </a:spcBef>
            </a:pPr>
            <a:r>
              <a:rPr lang="en-US" sz="6600" b="0" i="0" baseline="0" dirty="0">
                <a:solidFill>
                  <a:schemeClr val="bg1"/>
                </a:solidFill>
                <a:latin typeface="Arial" panose="020B0604020202020204" pitchFamily="34" charset="0"/>
                <a:cs typeface="Arial" panose="020B0604020202020204" pitchFamily="34" charset="0"/>
              </a:rPr>
              <a:t>Game Changing Development Program</a:t>
            </a:r>
          </a:p>
        </p:txBody>
      </p:sp>
    </p:spTree>
    <p:extLst>
      <p:ext uri="{BB962C8B-B14F-4D97-AF65-F5344CB8AC3E}">
        <p14:creationId xmlns:p14="http://schemas.microsoft.com/office/powerpoint/2010/main" val="37351514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9EF6FEF5-FD60-B548-A2AC-DC8D7B78070A}"/>
              </a:ext>
            </a:extLst>
          </p:cNvPr>
          <p:cNvCxnSpPr/>
          <p:nvPr userDrawn="1"/>
        </p:nvCxnSpPr>
        <p:spPr>
          <a:xfrm>
            <a:off x="18327255" y="911342"/>
            <a:ext cx="0" cy="2286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437C73D-1DE5-3649-8B22-311EB401B863}"/>
              </a:ext>
            </a:extLst>
          </p:cNvPr>
          <p:cNvSpPr txBox="1"/>
          <p:nvPr userDrawn="1"/>
        </p:nvSpPr>
        <p:spPr>
          <a:xfrm>
            <a:off x="13044055" y="936336"/>
            <a:ext cx="4862945" cy="2248247"/>
          </a:xfrm>
          <a:prstGeom prst="rect">
            <a:avLst/>
          </a:prstGeom>
          <a:noFill/>
        </p:spPr>
        <p:txBody>
          <a:bodyPr wrap="square" lIns="0" tIns="91440" rIns="0" bIns="0" rtlCol="0" anchor="ctr" anchorCtr="0">
            <a:noAutofit/>
          </a:bodyPr>
          <a:lstStyle/>
          <a:p>
            <a:pPr algn="r"/>
            <a:r>
              <a:rPr lang="en-US" sz="3000" b="0" i="0">
                <a:solidFill>
                  <a:schemeClr val="bg1"/>
                </a:solidFill>
                <a:latin typeface="Arial" panose="020B0604020202020204" pitchFamily="34" charset="0"/>
                <a:cs typeface="Arial" panose="020B0604020202020204" pitchFamily="34" charset="0"/>
              </a:rPr>
              <a:t>National Aeronautics and</a:t>
            </a:r>
          </a:p>
          <a:p>
            <a:pPr algn="r"/>
            <a:r>
              <a:rPr lang="en-US" sz="3000" b="0" i="0">
                <a:solidFill>
                  <a:schemeClr val="bg1"/>
                </a:solidFill>
                <a:latin typeface="Arial" panose="020B0604020202020204" pitchFamily="34" charset="0"/>
                <a:cs typeface="Arial" panose="020B0604020202020204" pitchFamily="34" charset="0"/>
              </a:rPr>
              <a:t>Space Administration</a:t>
            </a:r>
          </a:p>
        </p:txBody>
      </p:sp>
      <p:pic>
        <p:nvPicPr>
          <p:cNvPr id="5" name="Picture 4">
            <a:extLst>
              <a:ext uri="{FF2B5EF4-FFF2-40B4-BE49-F238E27FC236}">
                <a16:creationId xmlns:a16="http://schemas.microsoft.com/office/drawing/2014/main" id="{844113F3-3DE0-D542-A07D-E59E954DA661}"/>
              </a:ext>
            </a:extLst>
          </p:cNvPr>
          <p:cNvPicPr>
            <a:picLocks noChangeAspect="1"/>
          </p:cNvPicPr>
          <p:nvPr userDrawn="1"/>
        </p:nvPicPr>
        <p:blipFill>
          <a:blip r:embed="rId3"/>
          <a:stretch>
            <a:fillRect/>
          </a:stretch>
        </p:blipFill>
        <p:spPr>
          <a:xfrm>
            <a:off x="18626283" y="907256"/>
            <a:ext cx="2743200" cy="2286000"/>
          </a:xfrm>
          <a:prstGeom prst="rect">
            <a:avLst/>
          </a:prstGeom>
        </p:spPr>
      </p:pic>
    </p:spTree>
    <p:extLst>
      <p:ext uri="{BB962C8B-B14F-4D97-AF65-F5344CB8AC3E}">
        <p14:creationId xmlns:p14="http://schemas.microsoft.com/office/powerpoint/2010/main" val="240364122"/>
      </p:ext>
    </p:extLst>
  </p:cSld>
  <p:clrMap bg1="lt1" tx1="dk1" bg2="lt2" tx2="dk2" accent1="accent1" accent2="accent2" accent3="accent3" accent4="accent4" accent5="accent5" accent6="accent6" hlink="hlink" folHlink="folHlink"/>
  <p:sldLayoutIdLst>
    <p:sldLayoutId id="2147483689" r:id="rId1"/>
  </p:sldLayoutIdLst>
  <p:hf hdr="0" ftr="0" dt="0"/>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96" userDrawn="1">
          <p15:clr>
            <a:srgbClr val="F26B43"/>
          </p15:clr>
        </p15:guide>
        <p15:guide id="2" pos="13248" userDrawn="1">
          <p15:clr>
            <a:srgbClr val="F26B43"/>
          </p15:clr>
        </p15:guide>
        <p15:guide id="3" orient="horz" pos="20160" userDrawn="1">
          <p15:clr>
            <a:srgbClr val="F26B43"/>
          </p15:clr>
        </p15:guide>
        <p15:guide id="7" pos="6912" userDrawn="1">
          <p15:clr>
            <a:srgbClr val="F26B43"/>
          </p15:clr>
        </p15:guide>
        <p15:guide id="11" pos="576" userDrawn="1">
          <p15:clr>
            <a:srgbClr val="F26B43"/>
          </p15:clr>
        </p15:guide>
        <p15:guide id="13" orient="horz" pos="5616" userDrawn="1">
          <p15:clr>
            <a:srgbClr val="F26B43"/>
          </p15:clr>
        </p15:guide>
        <p15:guide id="16" pos="7200" userDrawn="1">
          <p15:clr>
            <a:srgbClr val="F26B43"/>
          </p15:clr>
        </p15:guide>
        <p15:guide id="17" pos="6624" userDrawn="1">
          <p15:clr>
            <a:srgbClr val="F26B43"/>
          </p15:clr>
        </p15:guide>
        <p15:guide id="18" orient="horz" pos="3864" userDrawn="1">
          <p15:clr>
            <a:srgbClr val="F26B43"/>
          </p15:clr>
        </p15:guide>
        <p15:guide id="19" orient="horz" pos="3624" userDrawn="1">
          <p15:clr>
            <a:srgbClr val="F26B43"/>
          </p15:clr>
        </p15:guide>
        <p15:guide id="20" orient="horz" pos="2016" userDrawn="1">
          <p15:clr>
            <a:srgbClr val="F26B43"/>
          </p15:clr>
        </p15:guide>
        <p15:guide id="21" orient="horz" pos="2616" userDrawn="1">
          <p15:clr>
            <a:srgbClr val="F26B43"/>
          </p15:clr>
        </p15:guide>
        <p15:guide id="22" orient="horz" pos="6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AFA4EC-520B-A22C-3D84-F39BA5567BE5}"/>
              </a:ext>
            </a:extLst>
          </p:cNvPr>
          <p:cNvSpPr txBox="1"/>
          <p:nvPr/>
        </p:nvSpPr>
        <p:spPr>
          <a:xfrm>
            <a:off x="900546" y="6014719"/>
            <a:ext cx="20130654" cy="2339571"/>
          </a:xfrm>
          <a:prstGeom prst="rect">
            <a:avLst/>
          </a:prstGeom>
          <a:noFill/>
        </p:spPr>
        <p:txBody>
          <a:bodyPr wrap="square" lIns="0" tIns="0" rIns="0" bIns="0" rtlCol="0">
            <a:noAutofit/>
          </a:bodyPr>
          <a:lstStyle/>
          <a:p>
            <a:pPr>
              <a:lnSpc>
                <a:spcPct val="93000"/>
              </a:lnSpc>
            </a:pPr>
            <a:r>
              <a:rPr lang="en-US" sz="8000" dirty="0">
                <a:solidFill>
                  <a:srgbClr val="FFC000"/>
                </a:solidFill>
                <a:latin typeface="Arial" panose="020B0604020202020204" pitchFamily="34" charset="0"/>
                <a:cs typeface="Arial" panose="020B0604020202020204" pitchFamily="34" charset="0"/>
              </a:rPr>
              <a:t>Gravity Offloading and Analysis of Long Imperfection-Sensitive Elements </a:t>
            </a:r>
            <a:r>
              <a:rPr lang="en-US" sz="8000" i="0" baseline="0" dirty="0">
                <a:solidFill>
                  <a:srgbClr val="FFC000"/>
                </a:solidFill>
                <a:latin typeface="Arial" panose="020B0604020202020204" pitchFamily="34" charset="0"/>
                <a:cs typeface="Arial" panose="020B0604020202020204" pitchFamily="34" charset="0"/>
              </a:rPr>
              <a:t>(GOALIE)</a:t>
            </a:r>
            <a:endParaRPr lang="en-US" sz="8000" i="0" baseline="0" dirty="0">
              <a:solidFill>
                <a:srgbClr val="FFC000"/>
              </a:solidFill>
              <a:latin typeface="Arial" panose="020B0604020202020204" pitchFamily="34" charset="0"/>
            </a:endParaRPr>
          </a:p>
        </p:txBody>
      </p:sp>
      <p:sp>
        <p:nvSpPr>
          <p:cNvPr id="16" name="TextBox 15">
            <a:extLst>
              <a:ext uri="{FF2B5EF4-FFF2-40B4-BE49-F238E27FC236}">
                <a16:creationId xmlns:a16="http://schemas.microsoft.com/office/drawing/2014/main" id="{77E95AE2-761E-C24F-9075-37E28DFC8425}"/>
              </a:ext>
            </a:extLst>
          </p:cNvPr>
          <p:cNvSpPr txBox="1"/>
          <p:nvPr/>
        </p:nvSpPr>
        <p:spPr>
          <a:xfrm>
            <a:off x="900547" y="8956964"/>
            <a:ext cx="9601200" cy="23088600"/>
          </a:xfrm>
          <a:prstGeom prst="rect">
            <a:avLst/>
          </a:prstGeom>
          <a:noFill/>
          <a:ln w="19050">
            <a:noFill/>
          </a:ln>
        </p:spPr>
        <p:txBody>
          <a:bodyPr wrap="square" lIns="0" tIns="0" rIns="0" bIns="0" rtlCol="0">
            <a:noAutofit/>
          </a:bodyPr>
          <a:lstStyle/>
          <a:p>
            <a:pPr>
              <a:lnSpc>
                <a:spcPct val="95000"/>
              </a:lnSpc>
              <a:spcAft>
                <a:spcPts val="2700"/>
              </a:spcAft>
            </a:pPr>
            <a:r>
              <a:rPr lang="en-US" sz="6000" dirty="0">
                <a:solidFill>
                  <a:schemeClr val="accent4">
                    <a:lumMod val="60000"/>
                    <a:lumOff val="40000"/>
                  </a:schemeClr>
                </a:solidFill>
                <a:latin typeface="Arial" panose="020B0604020202020204" pitchFamily="34" charset="0"/>
                <a:cs typeface="Arial" panose="020B0604020202020204" pitchFamily="34" charset="0"/>
              </a:rPr>
              <a:t>Project Overview </a:t>
            </a:r>
          </a:p>
          <a:p>
            <a:pPr>
              <a:lnSpc>
                <a:spcPct val="95000"/>
              </a:lnSpc>
              <a:spcAft>
                <a:spcPts val="2700"/>
              </a:spcAft>
            </a:pPr>
            <a:r>
              <a:rPr lang="en-US" sz="5400" dirty="0">
                <a:solidFill>
                  <a:schemeClr val="bg1"/>
                </a:solidFill>
                <a:latin typeface="Arial" panose="020B0604020202020204" pitchFamily="34" charset="0"/>
                <a:cs typeface="Arial" panose="020B0604020202020204" pitchFamily="34" charset="0"/>
              </a:rPr>
              <a:t>Use of large-scale deployable structures (e.g., </a:t>
            </a:r>
            <a:r>
              <a:rPr lang="en-US" sz="5400" dirty="0" err="1">
                <a:solidFill>
                  <a:schemeClr val="bg1"/>
                </a:solidFill>
                <a:latin typeface="Arial" panose="020B0604020202020204" pitchFamily="34" charset="0"/>
                <a:cs typeface="Arial" panose="020B0604020202020204" pitchFamily="34" charset="0"/>
              </a:rPr>
              <a:t>iROSA</a:t>
            </a:r>
            <a:r>
              <a:rPr lang="en-US" sz="5400" dirty="0">
                <a:solidFill>
                  <a:schemeClr val="bg1"/>
                </a:solidFill>
                <a:latin typeface="Arial" panose="020B0604020202020204" pitchFamily="34" charset="0"/>
                <a:cs typeface="Arial" panose="020B0604020202020204" pitchFamily="34" charset="0"/>
              </a:rPr>
              <a:t>) can enable space exploration and science missions (e.g., ACS3, Solar Cruiser). Numerical models predicting behavior of deployable structures in microgravity are difficult to validate because ground testing of long, slender, and flexible booms is challenging due to the influence of Earth’s gravity.</a:t>
            </a:r>
          </a:p>
          <a:p>
            <a:pPr>
              <a:lnSpc>
                <a:spcPct val="95000"/>
              </a:lnSpc>
              <a:spcAft>
                <a:spcPts val="2700"/>
              </a:spcAft>
            </a:pPr>
            <a:r>
              <a:rPr lang="en-US" sz="6000" dirty="0">
                <a:solidFill>
                  <a:schemeClr val="accent4">
                    <a:lumMod val="60000"/>
                    <a:lumOff val="40000"/>
                  </a:schemeClr>
                </a:solidFill>
                <a:latin typeface="Arial" panose="020B0604020202020204" pitchFamily="34" charset="0"/>
                <a:cs typeface="Arial" panose="020B0604020202020204" pitchFamily="34" charset="0"/>
              </a:rPr>
              <a:t>Technical Approach</a:t>
            </a:r>
          </a:p>
          <a:p>
            <a:pPr>
              <a:lnSpc>
                <a:spcPct val="95000"/>
              </a:lnSpc>
              <a:spcAft>
                <a:spcPts val="2700"/>
              </a:spcAft>
            </a:pPr>
            <a:r>
              <a:rPr lang="en-US" sz="5400" dirty="0">
                <a:solidFill>
                  <a:schemeClr val="bg1"/>
                </a:solidFill>
                <a:latin typeface="Arial" panose="020B0604020202020204" pitchFamily="34" charset="0"/>
                <a:cs typeface="Arial" panose="020B0604020202020204" pitchFamily="34" charset="0"/>
              </a:rPr>
              <a:t>Collect data </a:t>
            </a:r>
            <a:r>
              <a:rPr lang="en-US" sz="5400">
                <a:solidFill>
                  <a:schemeClr val="bg1"/>
                </a:solidFill>
                <a:latin typeface="Arial" panose="020B0604020202020204" pitchFamily="34" charset="0"/>
                <a:cs typeface="Arial" panose="020B0604020202020204" pitchFamily="34" charset="0"/>
              </a:rPr>
              <a:t>for model validation </a:t>
            </a:r>
            <a:r>
              <a:rPr lang="en-US" sz="5400" dirty="0">
                <a:solidFill>
                  <a:schemeClr val="bg1"/>
                </a:solidFill>
                <a:latin typeface="Arial" panose="020B0604020202020204" pitchFamily="34" charset="0"/>
                <a:cs typeface="Arial" panose="020B0604020202020204" pitchFamily="34" charset="0"/>
              </a:rPr>
              <a:t>through experimental testing to increase confidence in numerical models.</a:t>
            </a:r>
          </a:p>
          <a:p>
            <a:pPr>
              <a:lnSpc>
                <a:spcPct val="95000"/>
              </a:lnSpc>
              <a:spcAft>
                <a:spcPts val="2700"/>
              </a:spcAft>
            </a:pPr>
            <a:endParaRPr lang="en-US" sz="7200" dirty="0">
              <a:solidFill>
                <a:schemeClr val="bg1"/>
              </a:solidFill>
              <a:latin typeface="Arial" panose="020B0604020202020204" pitchFamily="34" charset="0"/>
              <a:cs typeface="Arial" panose="020B0604020202020204" pitchFamily="34" charset="0"/>
            </a:endParaRPr>
          </a:p>
          <a:p>
            <a:pPr>
              <a:lnSpc>
                <a:spcPct val="95000"/>
              </a:lnSpc>
              <a:spcAft>
                <a:spcPts val="2700"/>
              </a:spcAft>
            </a:pPr>
            <a:endParaRPr lang="en-US" sz="7200" dirty="0">
              <a:solidFill>
                <a:schemeClr val="bg1"/>
              </a:solidFill>
              <a:latin typeface="Arial" panose="020B0604020202020204" pitchFamily="34" charset="0"/>
              <a:cs typeface="Arial" panose="020B0604020202020204" pitchFamily="34" charset="0"/>
            </a:endParaRPr>
          </a:p>
          <a:p>
            <a:pPr>
              <a:lnSpc>
                <a:spcPct val="95000"/>
              </a:lnSpc>
              <a:spcAft>
                <a:spcPts val="2700"/>
              </a:spcAft>
            </a:pPr>
            <a:endParaRPr lang="en-US" sz="6600" dirty="0">
              <a:solidFill>
                <a:schemeClr val="bg1"/>
              </a:solidFill>
              <a:latin typeface="Arial" panose="020B0604020202020204" pitchFamily="34" charset="0"/>
              <a:cs typeface="Arial" panose="020B0604020202020204" pitchFamily="34" charset="0"/>
            </a:endParaRPr>
          </a:p>
          <a:p>
            <a:pPr algn="ctr">
              <a:lnSpc>
                <a:spcPct val="95000"/>
              </a:lnSpc>
              <a:spcAft>
                <a:spcPts val="2700"/>
              </a:spcAft>
            </a:pPr>
            <a:r>
              <a:rPr lang="en-US" sz="3400" dirty="0">
                <a:solidFill>
                  <a:schemeClr val="bg1"/>
                </a:solidFill>
                <a:latin typeface="Arial" panose="020B0604020202020204" pitchFamily="34" charset="0"/>
                <a:cs typeface="Arial" panose="020B0604020202020204" pitchFamily="34" charset="0"/>
              </a:rPr>
              <a:t>Triangular, Rollable, and Collapsible (TRAC) Boom Cross Section</a:t>
            </a:r>
          </a:p>
          <a:p>
            <a:pPr>
              <a:lnSpc>
                <a:spcPct val="95000"/>
              </a:lnSpc>
            </a:pPr>
            <a:r>
              <a:rPr lang="en-US" sz="3200" dirty="0">
                <a:solidFill>
                  <a:schemeClr val="accent4">
                    <a:lumMod val="60000"/>
                    <a:lumOff val="40000"/>
                  </a:schemeClr>
                </a:solidFill>
                <a:latin typeface="Arial" panose="020B0604020202020204" pitchFamily="34" charset="0"/>
                <a:cs typeface="Arial" panose="020B0604020202020204" pitchFamily="34" charset="0"/>
              </a:rPr>
              <a:t>Point of Contact</a:t>
            </a:r>
            <a:r>
              <a:rPr lang="en-US" sz="2800" dirty="0">
                <a:solidFill>
                  <a:schemeClr val="accent4">
                    <a:lumMod val="60000"/>
                    <a:lumOff val="40000"/>
                  </a:schemeClr>
                </a:solidFill>
                <a:latin typeface="Arial" panose="020B0604020202020204" pitchFamily="34" charset="0"/>
                <a:cs typeface="Arial" panose="020B0604020202020204" pitchFamily="34" charset="0"/>
              </a:rPr>
              <a:t>:</a:t>
            </a:r>
          </a:p>
          <a:p>
            <a:pPr>
              <a:lnSpc>
                <a:spcPct val="95000"/>
              </a:lnSpc>
              <a:spcAft>
                <a:spcPts val="2700"/>
              </a:spcAft>
            </a:pPr>
            <a:r>
              <a:rPr lang="en-US" sz="2800" dirty="0">
                <a:solidFill>
                  <a:schemeClr val="bg1"/>
                </a:solidFill>
                <a:latin typeface="Arial" panose="020B0604020202020204" pitchFamily="34" charset="0"/>
                <a:cs typeface="Arial" panose="020B0604020202020204" pitchFamily="34" charset="0"/>
              </a:rPr>
              <a:t>Cyrus Kosztowny, GOALIE PM/Co-PI</a:t>
            </a:r>
            <a:br>
              <a:rPr lang="en-US" sz="2800" dirty="0">
                <a:solidFill>
                  <a:schemeClr val="bg1"/>
                </a:solidFill>
                <a:latin typeface="Arial" panose="020B0604020202020204" pitchFamily="34" charset="0"/>
                <a:cs typeface="Arial" panose="020B0604020202020204" pitchFamily="34" charset="0"/>
              </a:rPr>
            </a:br>
            <a:r>
              <a:rPr lang="en-US" sz="2800" dirty="0">
                <a:solidFill>
                  <a:schemeClr val="bg1"/>
                </a:solidFill>
                <a:latin typeface="Arial" panose="020B0604020202020204" pitchFamily="34" charset="0"/>
                <a:cs typeface="Arial" panose="020B0604020202020204" pitchFamily="34" charset="0"/>
              </a:rPr>
              <a:t>cyrus.j.Kosztowny@nasa.gov</a:t>
            </a:r>
            <a:br>
              <a:rPr lang="en-US" sz="2800" dirty="0">
                <a:solidFill>
                  <a:schemeClr val="bg1"/>
                </a:solidFill>
                <a:latin typeface="Arial" panose="020B0604020202020204" pitchFamily="34" charset="0"/>
                <a:cs typeface="Arial" panose="020B0604020202020204" pitchFamily="34" charset="0"/>
              </a:rPr>
            </a:br>
            <a:endParaRPr lang="en-US" sz="2800" dirty="0">
              <a:solidFill>
                <a:schemeClr val="bg1"/>
              </a:solidFill>
              <a:latin typeface="Arial" panose="020B0604020202020204" pitchFamily="34" charset="0"/>
              <a:cs typeface="Arial" panose="020B0604020202020204" pitchFamily="34" charset="0"/>
            </a:endParaRPr>
          </a:p>
          <a:p>
            <a:pPr>
              <a:lnSpc>
                <a:spcPct val="95000"/>
              </a:lnSpc>
              <a:spcAft>
                <a:spcPts val="2700"/>
              </a:spcAft>
            </a:pPr>
            <a:endParaRPr lang="en-US" sz="54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B20B5A8-041D-B9E2-B1EC-EF0D183311DB}"/>
              </a:ext>
            </a:extLst>
          </p:cNvPr>
          <p:cNvSpPr txBox="1"/>
          <p:nvPr/>
        </p:nvSpPr>
        <p:spPr>
          <a:xfrm>
            <a:off x="11443854" y="8915398"/>
            <a:ext cx="9601200" cy="23088601"/>
          </a:xfrm>
          <a:prstGeom prst="rect">
            <a:avLst/>
          </a:prstGeom>
          <a:noFill/>
          <a:ln w="19050">
            <a:noFill/>
          </a:ln>
        </p:spPr>
        <p:txBody>
          <a:bodyPr wrap="square" lIns="0" tIns="0" rIns="0" bIns="0" rtlCol="0">
            <a:noAutofit/>
          </a:bodyPr>
          <a:lstStyle/>
          <a:p>
            <a:pPr>
              <a:lnSpc>
                <a:spcPct val="95000"/>
              </a:lnSpc>
              <a:spcAft>
                <a:spcPts val="2700"/>
              </a:spcAft>
            </a:pPr>
            <a:r>
              <a:rPr lang="en-US" sz="6000" dirty="0">
                <a:solidFill>
                  <a:schemeClr val="accent4">
                    <a:lumMod val="60000"/>
                    <a:lumOff val="40000"/>
                  </a:schemeClr>
                </a:solidFill>
                <a:latin typeface="Arial" panose="020B0604020202020204" pitchFamily="34" charset="0"/>
                <a:cs typeface="Arial" panose="020B0604020202020204" pitchFamily="34" charset="0"/>
              </a:rPr>
              <a:t>Contributing Partners</a:t>
            </a:r>
          </a:p>
          <a:p>
            <a:pPr>
              <a:lnSpc>
                <a:spcPct val="95000"/>
              </a:lnSpc>
              <a:spcAft>
                <a:spcPts val="2700"/>
              </a:spcAft>
            </a:pPr>
            <a:r>
              <a:rPr lang="en-US" sz="5400" dirty="0" err="1">
                <a:solidFill>
                  <a:schemeClr val="bg1"/>
                </a:solidFill>
                <a:latin typeface="Arial" panose="020B0604020202020204" pitchFamily="34" charset="0"/>
                <a:cs typeface="Arial" panose="020B0604020202020204" pitchFamily="34" charset="0"/>
              </a:rPr>
              <a:t>Redwire</a:t>
            </a:r>
            <a:r>
              <a:rPr lang="en-US" sz="5400" dirty="0">
                <a:solidFill>
                  <a:schemeClr val="bg1"/>
                </a:solidFill>
                <a:latin typeface="Arial" panose="020B0604020202020204" pitchFamily="34" charset="0"/>
                <a:cs typeface="Arial" panose="020B0604020202020204" pitchFamily="34" charset="0"/>
              </a:rPr>
              <a:t>, Inc. provided a subscale (7 m, below) and a full-scale (30 m) TRAC boom to use for test development. Other boom designs may be tested in the future.</a:t>
            </a:r>
            <a:endParaRPr lang="en-US" sz="1400" dirty="0">
              <a:solidFill>
                <a:schemeClr val="bg1"/>
              </a:solidFill>
              <a:latin typeface="Arial" panose="020B0604020202020204" pitchFamily="34" charset="0"/>
              <a:cs typeface="Arial" panose="020B0604020202020204" pitchFamily="34" charset="0"/>
            </a:endParaRPr>
          </a:p>
        </p:txBody>
      </p:sp>
      <p:pic>
        <p:nvPicPr>
          <p:cNvPr id="4" name="Picture 3" descr="Logo&#10;&#10;Description automatically generated">
            <a:extLst>
              <a:ext uri="{FF2B5EF4-FFF2-40B4-BE49-F238E27FC236}">
                <a16:creationId xmlns:a16="http://schemas.microsoft.com/office/drawing/2014/main" id="{95AC8B5D-E693-6A66-3DD7-B97AEB36C224}"/>
              </a:ext>
            </a:extLst>
          </p:cNvPr>
          <p:cNvPicPr>
            <a:picLocks noChangeAspect="1"/>
          </p:cNvPicPr>
          <p:nvPr/>
        </p:nvPicPr>
        <p:blipFill>
          <a:blip r:embed="rId3"/>
          <a:stretch>
            <a:fillRect/>
          </a:stretch>
        </p:blipFill>
        <p:spPr>
          <a:xfrm>
            <a:off x="969820" y="872836"/>
            <a:ext cx="6756541" cy="2339571"/>
          </a:xfrm>
          <a:prstGeom prst="rect">
            <a:avLst/>
          </a:prstGeom>
        </p:spPr>
      </p:pic>
      <p:pic>
        <p:nvPicPr>
          <p:cNvPr id="14" name="Picture 13" descr="A picture containing building, outdoor, roof&#10;&#10;Description automatically generated">
            <a:extLst>
              <a:ext uri="{FF2B5EF4-FFF2-40B4-BE49-F238E27FC236}">
                <a16:creationId xmlns:a16="http://schemas.microsoft.com/office/drawing/2014/main" id="{1149485E-B26F-4D43-21B8-AD680FB85535}"/>
              </a:ext>
            </a:extLst>
          </p:cNvPr>
          <p:cNvPicPr>
            <a:picLocks noChangeAspect="1"/>
          </p:cNvPicPr>
          <p:nvPr/>
        </p:nvPicPr>
        <p:blipFill rotWithShape="1">
          <a:blip r:embed="rId4"/>
          <a:srcRect t="29180" b="26414"/>
          <a:stretch/>
        </p:blipFill>
        <p:spPr>
          <a:xfrm rot="5400000">
            <a:off x="6081617" y="20399926"/>
            <a:ext cx="16079620" cy="5355147"/>
          </a:xfrm>
          <a:prstGeom prst="rect">
            <a:avLst/>
          </a:prstGeom>
        </p:spPr>
      </p:pic>
      <p:sp>
        <p:nvSpPr>
          <p:cNvPr id="15" name="TextBox 14">
            <a:extLst>
              <a:ext uri="{FF2B5EF4-FFF2-40B4-BE49-F238E27FC236}">
                <a16:creationId xmlns:a16="http://schemas.microsoft.com/office/drawing/2014/main" id="{F0D7A2EE-4447-9333-88CF-27139940E6A0}"/>
              </a:ext>
            </a:extLst>
          </p:cNvPr>
          <p:cNvSpPr txBox="1"/>
          <p:nvPr/>
        </p:nvSpPr>
        <p:spPr>
          <a:xfrm>
            <a:off x="11426600" y="31293690"/>
            <a:ext cx="5400660" cy="52322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Subscale (7 m) TRAC boom</a:t>
            </a:r>
          </a:p>
        </p:txBody>
      </p:sp>
      <p:sp>
        <p:nvSpPr>
          <p:cNvPr id="17" name="TextBox 16">
            <a:extLst>
              <a:ext uri="{FF2B5EF4-FFF2-40B4-BE49-F238E27FC236}">
                <a16:creationId xmlns:a16="http://schemas.microsoft.com/office/drawing/2014/main" id="{047CCB45-7A5E-7A0A-F2E2-34398DC515BC}"/>
              </a:ext>
            </a:extLst>
          </p:cNvPr>
          <p:cNvSpPr txBox="1"/>
          <p:nvPr/>
        </p:nvSpPr>
        <p:spPr>
          <a:xfrm>
            <a:off x="17198724" y="15037689"/>
            <a:ext cx="3827971" cy="523220"/>
          </a:xfrm>
          <a:prstGeom prst="rect">
            <a:avLst/>
          </a:prstGeom>
          <a:noFill/>
        </p:spPr>
        <p:txBody>
          <a:bodyPr wrap="non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Root (clamped) end</a:t>
            </a:r>
          </a:p>
        </p:txBody>
      </p:sp>
      <p:sp>
        <p:nvSpPr>
          <p:cNvPr id="18" name="TextBox 17">
            <a:extLst>
              <a:ext uri="{FF2B5EF4-FFF2-40B4-BE49-F238E27FC236}">
                <a16:creationId xmlns:a16="http://schemas.microsoft.com/office/drawing/2014/main" id="{B2EA7BD4-9FD5-D810-90A7-CDDA51EE2A91}"/>
              </a:ext>
            </a:extLst>
          </p:cNvPr>
          <p:cNvSpPr txBox="1"/>
          <p:nvPr/>
        </p:nvSpPr>
        <p:spPr>
          <a:xfrm>
            <a:off x="17180363" y="27981774"/>
            <a:ext cx="3827971" cy="104644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Distal (free) end and loading point</a:t>
            </a:r>
          </a:p>
        </p:txBody>
      </p:sp>
      <p:cxnSp>
        <p:nvCxnSpPr>
          <p:cNvPr id="7" name="Straight Arrow Connector 6">
            <a:extLst>
              <a:ext uri="{FF2B5EF4-FFF2-40B4-BE49-F238E27FC236}">
                <a16:creationId xmlns:a16="http://schemas.microsoft.com/office/drawing/2014/main" id="{5672987A-DDF5-27A8-B73D-B83464957E46}"/>
              </a:ext>
            </a:extLst>
          </p:cNvPr>
          <p:cNvCxnSpPr>
            <a:cxnSpLocks/>
            <a:stCxn id="17" idx="1"/>
          </p:cNvCxnSpPr>
          <p:nvPr/>
        </p:nvCxnSpPr>
        <p:spPr>
          <a:xfrm flipH="1">
            <a:off x="14338646" y="15299299"/>
            <a:ext cx="2860078" cy="0"/>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8BCB719-D360-BC04-9967-771164841996}"/>
              </a:ext>
            </a:extLst>
          </p:cNvPr>
          <p:cNvCxnSpPr>
            <a:cxnSpLocks/>
            <a:stCxn id="18" idx="1"/>
          </p:cNvCxnSpPr>
          <p:nvPr/>
        </p:nvCxnSpPr>
        <p:spPr>
          <a:xfrm flipH="1">
            <a:off x="14639925" y="28504994"/>
            <a:ext cx="2540438" cy="1949517"/>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2237972-4CE1-5859-36EE-3A86BB65337D}"/>
              </a:ext>
            </a:extLst>
          </p:cNvPr>
          <p:cNvSpPr txBox="1"/>
          <p:nvPr/>
        </p:nvSpPr>
        <p:spPr>
          <a:xfrm>
            <a:off x="17198723" y="30454511"/>
            <a:ext cx="3827971" cy="52322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Laser tracker target</a:t>
            </a:r>
          </a:p>
        </p:txBody>
      </p:sp>
      <p:cxnSp>
        <p:nvCxnSpPr>
          <p:cNvPr id="21" name="Straight Arrow Connector 20">
            <a:extLst>
              <a:ext uri="{FF2B5EF4-FFF2-40B4-BE49-F238E27FC236}">
                <a16:creationId xmlns:a16="http://schemas.microsoft.com/office/drawing/2014/main" id="{FDCCBCE4-211E-ADAF-09E3-C8D380604C9F}"/>
              </a:ext>
            </a:extLst>
          </p:cNvPr>
          <p:cNvCxnSpPr>
            <a:cxnSpLocks/>
            <a:stCxn id="20" idx="1"/>
          </p:cNvCxnSpPr>
          <p:nvPr/>
        </p:nvCxnSpPr>
        <p:spPr>
          <a:xfrm flipH="1">
            <a:off x="14523396" y="30716121"/>
            <a:ext cx="2675327" cy="91377"/>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04C33B0-78F8-6087-866E-94B4BC8810A3}"/>
              </a:ext>
            </a:extLst>
          </p:cNvPr>
          <p:cNvSpPr txBox="1"/>
          <p:nvPr/>
        </p:nvSpPr>
        <p:spPr>
          <a:xfrm>
            <a:off x="17198723" y="19762089"/>
            <a:ext cx="3827971" cy="104644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Strain and motion capture cameras</a:t>
            </a:r>
          </a:p>
        </p:txBody>
      </p:sp>
      <p:cxnSp>
        <p:nvCxnSpPr>
          <p:cNvPr id="25" name="Straight Arrow Connector 24">
            <a:extLst>
              <a:ext uri="{FF2B5EF4-FFF2-40B4-BE49-F238E27FC236}">
                <a16:creationId xmlns:a16="http://schemas.microsoft.com/office/drawing/2014/main" id="{B48D8962-4B10-322C-6A33-2E7E304D0A52}"/>
              </a:ext>
            </a:extLst>
          </p:cNvPr>
          <p:cNvCxnSpPr>
            <a:cxnSpLocks/>
            <a:stCxn id="24" idx="1"/>
          </p:cNvCxnSpPr>
          <p:nvPr/>
        </p:nvCxnSpPr>
        <p:spPr>
          <a:xfrm flipH="1" flipV="1">
            <a:off x="14727677" y="18686834"/>
            <a:ext cx="2471046" cy="1598475"/>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6182D01-1BD5-23B1-E6BA-9529778E55E7}"/>
              </a:ext>
            </a:extLst>
          </p:cNvPr>
          <p:cNvCxnSpPr>
            <a:cxnSpLocks/>
            <a:stCxn id="24" idx="1"/>
          </p:cNvCxnSpPr>
          <p:nvPr/>
        </p:nvCxnSpPr>
        <p:spPr>
          <a:xfrm flipH="1" flipV="1">
            <a:off x="14727677" y="19572051"/>
            <a:ext cx="2471046" cy="713258"/>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5FD9C60-7926-6C42-9094-3302C48F35C0}"/>
              </a:ext>
            </a:extLst>
          </p:cNvPr>
          <p:cNvCxnSpPr>
            <a:cxnSpLocks/>
            <a:stCxn id="24" idx="1"/>
          </p:cNvCxnSpPr>
          <p:nvPr/>
        </p:nvCxnSpPr>
        <p:spPr>
          <a:xfrm flipH="1">
            <a:off x="14880077" y="20285309"/>
            <a:ext cx="2318646" cy="658342"/>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169678D-FFAF-277E-073D-05EBD4C7D199}"/>
              </a:ext>
            </a:extLst>
          </p:cNvPr>
          <p:cNvCxnSpPr>
            <a:cxnSpLocks/>
            <a:stCxn id="24" idx="1"/>
          </p:cNvCxnSpPr>
          <p:nvPr/>
        </p:nvCxnSpPr>
        <p:spPr>
          <a:xfrm flipH="1">
            <a:off x="14880077" y="20285309"/>
            <a:ext cx="2318646" cy="2039670"/>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C3D4CE57-B8F2-DBE6-C79E-316287F4AE66}"/>
              </a:ext>
            </a:extLst>
          </p:cNvPr>
          <p:cNvSpPr txBox="1"/>
          <p:nvPr/>
        </p:nvSpPr>
        <p:spPr>
          <a:xfrm>
            <a:off x="17198723" y="23381251"/>
            <a:ext cx="3827971" cy="2092881"/>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Speckle pattern and motion targets enabling full-field data capture</a:t>
            </a:r>
          </a:p>
        </p:txBody>
      </p:sp>
      <p:cxnSp>
        <p:nvCxnSpPr>
          <p:cNvPr id="39" name="Straight Arrow Connector 38">
            <a:extLst>
              <a:ext uri="{FF2B5EF4-FFF2-40B4-BE49-F238E27FC236}">
                <a16:creationId xmlns:a16="http://schemas.microsoft.com/office/drawing/2014/main" id="{C0EB74ED-0D4F-7B3B-9DFA-58801ED8BF8A}"/>
              </a:ext>
            </a:extLst>
          </p:cNvPr>
          <p:cNvCxnSpPr>
            <a:cxnSpLocks/>
            <a:stCxn id="38" idx="1"/>
          </p:cNvCxnSpPr>
          <p:nvPr/>
        </p:nvCxnSpPr>
        <p:spPr>
          <a:xfrm flipH="1" flipV="1">
            <a:off x="13978647" y="23611340"/>
            <a:ext cx="3220076" cy="816352"/>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68B99A2-CBB1-4A7F-AA45-BC47D042E75C}"/>
              </a:ext>
            </a:extLst>
          </p:cNvPr>
          <p:cNvCxnSpPr>
            <a:cxnSpLocks/>
            <a:stCxn id="38" idx="1"/>
          </p:cNvCxnSpPr>
          <p:nvPr/>
        </p:nvCxnSpPr>
        <p:spPr>
          <a:xfrm flipH="1">
            <a:off x="14416391" y="24427692"/>
            <a:ext cx="2782332" cy="3484040"/>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382D10D-74B0-EC77-B3B3-6655A37F2D10}"/>
              </a:ext>
            </a:extLst>
          </p:cNvPr>
          <p:cNvCxnSpPr>
            <a:cxnSpLocks/>
            <a:stCxn id="38" idx="1"/>
          </p:cNvCxnSpPr>
          <p:nvPr/>
        </p:nvCxnSpPr>
        <p:spPr>
          <a:xfrm flipH="1">
            <a:off x="13900826" y="24427692"/>
            <a:ext cx="3297897" cy="965988"/>
          </a:xfrm>
          <a:prstGeom prst="straightConnector1">
            <a:avLst/>
          </a:prstGeom>
          <a:ln w="114300">
            <a:solidFill>
              <a:srgbClr val="EC1F27"/>
            </a:solidFill>
            <a:tailEnd type="triangle"/>
          </a:ln>
        </p:spPr>
        <p:style>
          <a:lnRef idx="1">
            <a:schemeClr val="accent1"/>
          </a:lnRef>
          <a:fillRef idx="0">
            <a:schemeClr val="accent1"/>
          </a:fillRef>
          <a:effectRef idx="0">
            <a:schemeClr val="accent1"/>
          </a:effectRef>
          <a:fontRef idx="minor">
            <a:schemeClr val="tx1"/>
          </a:fontRef>
        </p:style>
      </p:cxnSp>
      <p:pic>
        <p:nvPicPr>
          <p:cNvPr id="51" name="Picture 50">
            <a:extLst>
              <a:ext uri="{FF2B5EF4-FFF2-40B4-BE49-F238E27FC236}">
                <a16:creationId xmlns:a16="http://schemas.microsoft.com/office/drawing/2014/main" id="{EFDB189F-F985-D5E7-5FFC-44B1F7B853E3}"/>
              </a:ext>
            </a:extLst>
          </p:cNvPr>
          <p:cNvPicPr>
            <a:picLocks noChangeAspect="1"/>
          </p:cNvPicPr>
          <p:nvPr/>
        </p:nvPicPr>
        <p:blipFill rotWithShape="1">
          <a:blip r:embed="rId5"/>
          <a:srcRect l="7668" t="16860" r="8295" b="8104"/>
          <a:stretch/>
        </p:blipFill>
        <p:spPr>
          <a:xfrm>
            <a:off x="2714017" y="25142043"/>
            <a:ext cx="6079787" cy="4291267"/>
          </a:xfrm>
          <a:prstGeom prst="rect">
            <a:avLst/>
          </a:prstGeom>
        </p:spPr>
      </p:pic>
      <p:sp>
        <p:nvSpPr>
          <p:cNvPr id="2" name="TextBox 1">
            <a:extLst>
              <a:ext uri="{FF2B5EF4-FFF2-40B4-BE49-F238E27FC236}">
                <a16:creationId xmlns:a16="http://schemas.microsoft.com/office/drawing/2014/main" id="{ACCC95C6-E662-D34F-F88A-0B8B33AE8732}"/>
              </a:ext>
            </a:extLst>
          </p:cNvPr>
          <p:cNvSpPr txBox="1"/>
          <p:nvPr/>
        </p:nvSpPr>
        <p:spPr>
          <a:xfrm>
            <a:off x="6125887" y="25393680"/>
            <a:ext cx="916939" cy="52322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Web</a:t>
            </a:r>
          </a:p>
        </p:txBody>
      </p:sp>
      <p:sp>
        <p:nvSpPr>
          <p:cNvPr id="8" name="TextBox 7">
            <a:extLst>
              <a:ext uri="{FF2B5EF4-FFF2-40B4-BE49-F238E27FC236}">
                <a16:creationId xmlns:a16="http://schemas.microsoft.com/office/drawing/2014/main" id="{F8CA7F67-65BC-39E2-CA83-52C46C62DBC9}"/>
              </a:ext>
            </a:extLst>
          </p:cNvPr>
          <p:cNvSpPr txBox="1"/>
          <p:nvPr/>
        </p:nvSpPr>
        <p:spPr>
          <a:xfrm>
            <a:off x="6956264" y="27981774"/>
            <a:ext cx="1319235" cy="52322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Flange</a:t>
            </a:r>
          </a:p>
        </p:txBody>
      </p:sp>
      <p:sp>
        <p:nvSpPr>
          <p:cNvPr id="9" name="TextBox 8">
            <a:extLst>
              <a:ext uri="{FF2B5EF4-FFF2-40B4-BE49-F238E27FC236}">
                <a16:creationId xmlns:a16="http://schemas.microsoft.com/office/drawing/2014/main" id="{E95627D8-C97C-64B9-F28C-7D9DC4B96E57}"/>
              </a:ext>
            </a:extLst>
          </p:cNvPr>
          <p:cNvSpPr txBox="1"/>
          <p:nvPr/>
        </p:nvSpPr>
        <p:spPr>
          <a:xfrm>
            <a:off x="3128293" y="27981774"/>
            <a:ext cx="1319235" cy="523220"/>
          </a:xfrm>
          <a:prstGeom prst="rect">
            <a:avLst/>
          </a:prstGeom>
          <a:noFill/>
        </p:spPr>
        <p:txBody>
          <a:bodyPr wrap="square" lIns="0" tIns="0" rIns="0" bIns="0" rtlCol="0">
            <a:spAutoFit/>
          </a:bodyPr>
          <a:lstStyle/>
          <a:p>
            <a:r>
              <a:rPr lang="en-US" sz="3400" dirty="0">
                <a:solidFill>
                  <a:schemeClr val="bg1"/>
                </a:solidFill>
                <a:latin typeface="Arial" panose="020B0604020202020204" pitchFamily="34" charset="0"/>
                <a:cs typeface="Arial" panose="020B0604020202020204" pitchFamily="34" charset="0"/>
              </a:rPr>
              <a:t>Flange</a:t>
            </a:r>
          </a:p>
        </p:txBody>
      </p:sp>
    </p:spTree>
    <p:extLst>
      <p:ext uri="{BB962C8B-B14F-4D97-AF65-F5344CB8AC3E}">
        <p14:creationId xmlns:p14="http://schemas.microsoft.com/office/powerpoint/2010/main" val="251319281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C8833384EBD34FB1C0BCC01D72F371" ma:contentTypeVersion="14" ma:contentTypeDescription="Create a new document." ma:contentTypeScope="" ma:versionID="eef338de7c521a6c39f5829fec4e4d05">
  <xsd:schema xmlns:xsd="http://www.w3.org/2001/XMLSchema" xmlns:xs="http://www.w3.org/2001/XMLSchema" xmlns:p="http://schemas.microsoft.com/office/2006/metadata/properties" xmlns:ns2="8850a0b8-2d28-4964-8703-959ed7b1ab4e" xmlns:ns3="9382f389-f8b9-47c4-8b33-ecab63bd8907" targetNamespace="http://schemas.microsoft.com/office/2006/metadata/properties" ma:root="true" ma:fieldsID="2efdcf570280dcade43b1d828f77b967" ns2:_="" ns3:_="">
    <xsd:import namespace="8850a0b8-2d28-4964-8703-959ed7b1ab4e"/>
    <xsd:import namespace="9382f389-f8b9-47c4-8b33-ecab63bd89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0a0b8-2d28-4964-8703-959ed7b1ab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82f389-f8b9-47c4-8b33-ecab63bd890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4d5f4f3-d710-41a0-80d5-78c0ae92e755}" ma:internalName="TaxCatchAll" ma:showField="CatchAllData" ma:web="9382f389-f8b9-47c4-8b33-ecab63bd89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850a0b8-2d28-4964-8703-959ed7b1ab4e">
      <Terms xmlns="http://schemas.microsoft.com/office/infopath/2007/PartnerControls"/>
    </lcf76f155ced4ddcb4097134ff3c332f>
    <TaxCatchAll xmlns="9382f389-f8b9-47c4-8b33-ecab63bd8907" xsi:nil="true"/>
  </documentManagement>
</p:properties>
</file>

<file path=customXml/itemProps1.xml><?xml version="1.0" encoding="utf-8"?>
<ds:datastoreItem xmlns:ds="http://schemas.openxmlformats.org/officeDocument/2006/customXml" ds:itemID="{82E98F71-8F49-41A8-99A8-56FAA278C95B}">
  <ds:schemaRefs>
    <ds:schemaRef ds:uri="http://schemas.microsoft.com/sharepoint/v3/contenttype/forms"/>
  </ds:schemaRefs>
</ds:datastoreItem>
</file>

<file path=customXml/itemProps2.xml><?xml version="1.0" encoding="utf-8"?>
<ds:datastoreItem xmlns:ds="http://schemas.openxmlformats.org/officeDocument/2006/customXml" ds:itemID="{1E0C83B6-619A-4DB2-86F5-BA8186DE73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50a0b8-2d28-4964-8703-959ed7b1ab4e"/>
    <ds:schemaRef ds:uri="9382f389-f8b9-47c4-8b33-ecab63bd89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B29020-5858-47B3-9682-F265ED40470F}">
  <ds:schemaRefs>
    <ds:schemaRef ds:uri="http://schemas.microsoft.com/office/2006/metadata/properties"/>
    <ds:schemaRef ds:uri="http://schemas.microsoft.com/office/infopath/2007/PartnerControls"/>
    <ds:schemaRef ds:uri="8c533b60-e837-45b5-8de9-959ec0e908fb"/>
    <ds:schemaRef ds:uri="63347e9a-be79-4bfd-ae47-1bca54dca121"/>
    <ds:schemaRef ds:uri="d900e117-17a0-4b24-9e47-511ef1d02c43"/>
    <ds:schemaRef ds:uri="951baa4d-da10-474d-bc4c-514327b6fdb2"/>
    <ds:schemaRef ds:uri="8850a0b8-2d28-4964-8703-959ed7b1ab4e"/>
    <ds:schemaRef ds:uri="9382f389-f8b9-47c4-8b33-ecab63bd8907"/>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927</TotalTime>
  <Words>208</Words>
  <Application>Microsoft Office PowerPoint</Application>
  <PresentationFormat>Custom</PresentationFormat>
  <Paragraphs>23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Kosztowny, Cyrus J. (LARC-D312)</cp:lastModifiedBy>
  <cp:revision>18</cp:revision>
  <cp:lastPrinted>2018-07-27T15:17:35Z</cp:lastPrinted>
  <dcterms:created xsi:type="dcterms:W3CDTF">2018-02-06T13:56:17Z</dcterms:created>
  <dcterms:modified xsi:type="dcterms:W3CDTF">2024-08-13T12:27:16Z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0x01010041C8833384EBD34FB1C0BCC01D72F371</vt:lpwstr>
  </property>
  <property fmtid="{D5CDD505-2E9C-101B-9397-08002B2CF9AE}" pid="3" name="Order">
    <vt:r8>1113300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ies>
</file>