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396" r:id="rId5"/>
    <p:sldId id="257" r:id="rId6"/>
    <p:sldId id="442" r:id="rId7"/>
    <p:sldId id="440" r:id="rId8"/>
    <p:sldId id="441" r:id="rId9"/>
    <p:sldId id="43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3B20F4-1FD2-F2C9-57FF-18755E036B16}" name="Elizabeth Taylor" initials="ET" userId="S::emtaylor@ndc.nasa.gov::d4f7ddc7-be15-4b27-8986-f3d18de475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5" d="100"/>
          <a:sy n="145" d="100"/>
        </p:scale>
        <p:origin x="138" y="3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0BE92-A382-46CA-9C6E-C006E05D8798}" type="datetimeFigureOut">
              <a:rPr lang="en-US" smtClean="0"/>
              <a:t>8/14/2024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4D92FE-2AD3-4C97-8292-7690314EC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5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DDCF2-9B85-7E48-A229-6803093FC2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763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CA1215-1529-FF5D-6765-1A19B18F6E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C5EAF4-79C1-584D-DE98-EDBC89FDF20B}"/>
              </a:ext>
            </a:extLst>
          </p:cNvPr>
          <p:cNvSpPr txBox="1"/>
          <p:nvPr userDrawn="1"/>
        </p:nvSpPr>
        <p:spPr>
          <a:xfrm>
            <a:off x="232012" y="5515550"/>
            <a:ext cx="8468436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>
                <a:solidFill>
                  <a:prstClr val="white"/>
                </a:solidFill>
                <a:latin typeface="Arial Bold" panose="020B0704020202020204" pitchFamily="34" charset="0"/>
                <a:ea typeface="Helvetica Neue" charset="0"/>
                <a:cs typeface="Arial Bold" panose="020B0704020202020204" pitchFamily="34" charset="0"/>
              </a:rPr>
              <a:t>Space Technology Mission Directorate</a:t>
            </a:r>
          </a:p>
          <a:p>
            <a:pPr>
              <a:lnSpc>
                <a:spcPts val="2400"/>
              </a:lnSpc>
            </a:pPr>
            <a:r>
              <a:rPr lang="en-US" sz="2100" b="1">
                <a:solidFill>
                  <a:prstClr val="white"/>
                </a:solidFill>
                <a:latin typeface="Arial Bold" panose="020B0704020202020204" pitchFamily="34" charset="0"/>
                <a:ea typeface="Helvetica Neue" charset="0"/>
                <a:cs typeface="Arial Bold" panose="020B0704020202020204" pitchFamily="34" charset="0"/>
              </a:rPr>
              <a:t>Game Changing Development Program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6C5ACE1A-929D-64B8-76B7-68616EF9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9664" y="6629400"/>
            <a:ext cx="402336" cy="228600"/>
          </a:xfrm>
        </p:spPr>
        <p:txBody>
          <a:bodyPr/>
          <a:lstStyle/>
          <a:p>
            <a:fld id="{41C508F0-1AA7-8449-B96D-5FDB74B9F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6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7A148-E0E9-941D-CF47-BB633EEB0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5EEA01-8A0C-C5EF-C06C-8AFC71C01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28759-AA45-8A15-FBF2-147A39686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4FE17-2FEC-6EB9-3522-42A61B335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6D64C-822E-49AB-5FC0-9543C5A5C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40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170F14-848D-1720-AAF9-1BECCE3E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47986" y="987227"/>
            <a:ext cx="2628900" cy="541357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2C181-35C0-7B21-95D9-3D60EF2C4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5114" y="987227"/>
            <a:ext cx="8980472" cy="5413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C2CB1-8705-576F-84BB-B9E32CA8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63BDD-2A8C-DD20-7AB9-CE3596E3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F7381-B0FF-E87B-0F7B-6F5F86B59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16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3CD3F-7001-4E4D-9A7D-F2B6D202A7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49EEBE-2FD5-A944-9E15-460FBCC03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CCBF2-6957-DF47-9685-8FCE790C2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6347-AE5C-8649-989B-51862C62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8DC05-A7F6-BE45-B52D-AF25AEF0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C508F0-1AA7-8449-B96D-5FDB74B9F6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62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7E54C-44B7-41A3-1B23-88796636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28AA6-270D-B804-7069-E758A0A7DE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F4FDD-57DB-F0D3-9308-36F1DB6F1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17206-FB36-8134-A989-6CAAF7A44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67D21-B0F9-15C0-EEBA-8C10A9DE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C6D5C-2F15-6BBE-53D8-814C551D2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A03DDE-14A2-95C6-9192-65834B820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36208-C8A3-A096-4DAC-1FE7ADE72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FDF76-0959-2412-9310-7D13758AA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FCA572-640C-802D-5856-D45D4AEE4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7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11214-126E-586D-7EAE-4015FA5FA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64B7B-6D7F-38B5-BDB2-C9B2B636F4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8321" y="1043873"/>
            <a:ext cx="5741479" cy="5133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682CD-254A-96CD-DA3C-9ED22E1A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43873"/>
            <a:ext cx="5741478" cy="5133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FB201-6124-C632-1825-2527D3C82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96BCC5-B9E8-4F51-A3BD-9059AD94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90A9D4-38A0-1C8D-E4F4-2905387B2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78CA-D545-4C8F-BB2E-92C31D7B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708" y="11099"/>
            <a:ext cx="10515600" cy="8952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6593B-3696-7514-5DB3-D33D253DA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8708" y="1033386"/>
            <a:ext cx="56988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6DDE1E-A68D-B5B8-C954-72FBF6DE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8708" y="1857298"/>
            <a:ext cx="5698867" cy="4503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BCF1F2-549D-E714-08BB-6B653CF1E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033386"/>
            <a:ext cx="572109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2FB2B9-48D3-2F1B-593D-874C43CE4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57298"/>
            <a:ext cx="5721092" cy="45030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9F52FB-3A9B-DF0D-2B7D-2C8AC5F93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207C9-87EB-F36D-EE22-0DDC6860A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EC0033-FA3F-6F2A-D779-6BF1BF12E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88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0606-9264-4FEC-BA65-77DB4EBFE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D0E5EA-BDBF-9CBA-8BA8-C115A9BD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BCFF47-E441-9DE8-1988-6BF95143A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82F4E-7FB9-4DB2-879B-4D092532D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0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5A519C-ADD4-55E4-306D-C26C28C4D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1ABFA-47C9-9C95-E860-1446C595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09283-22FA-DA72-89A4-6580C46F4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79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D825-148C-88F3-1A35-D4C43EA61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54" y="965565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89A8F4-4114-DC83-E09D-F6A48F01D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8260" y="965565"/>
            <a:ext cx="7528485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42345-0B85-D796-CC31-62AE14D1B6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254" y="256576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BDC05-50AA-5BEC-0CC7-6D3C9DF57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2FACE-3325-C652-44A0-76B143277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8CCF21-0C79-D008-8480-E7E274DBD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69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84E94-D3F4-735F-BC2F-DF940A33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61" y="98742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BB20-38E6-1825-85E7-DCFEA8AB71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25431" y="987425"/>
            <a:ext cx="7609407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8D4E6-B347-9252-DC78-ABCE137F4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7161" y="258762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FAE40F-481F-12B2-1DAC-97B060B0F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5F104-EBFB-CC91-696F-B0D89E190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703F6-78A1-7D8F-A9E4-674D5F8B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D051B-94D6-5B22-487A-E03E3211A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5788" y="1011504"/>
            <a:ext cx="11760424" cy="5165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FE05F-E0E5-7C63-B309-82488C4010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81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8C82B-59BB-83F0-DA50-2BF113C7D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5554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872EC-93D1-EEDE-2E5E-9A10E8160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2708" y="648177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711A6-5908-4BC9-9A98-6F28F473755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6D1A2-F0B4-50A9-0102-677B1930BBC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" y="-1"/>
            <a:ext cx="12185909" cy="897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5725A8-7375-0151-3015-6A0713700B4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5582" y="69733"/>
            <a:ext cx="990306" cy="82417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F15A08-8250-D78A-A70D-F49BA5AC8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21" y="-3558"/>
            <a:ext cx="10793923" cy="897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51E689-90A7-D72A-4A73-94B724A5669C}"/>
              </a:ext>
            </a:extLst>
          </p:cNvPr>
          <p:cNvSpPr/>
          <p:nvPr userDrawn="1"/>
        </p:nvSpPr>
        <p:spPr>
          <a:xfrm>
            <a:off x="10895888" y="94004"/>
            <a:ext cx="1187865" cy="709301"/>
          </a:xfrm>
          <a:prstGeom prst="rect">
            <a:avLst/>
          </a:prstGeom>
          <a:noFill/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2"/>
                </a:solidFill>
              </a:rPr>
              <a:t>Timer</a:t>
            </a:r>
          </a:p>
        </p:txBody>
      </p:sp>
    </p:spTree>
    <p:extLst>
      <p:ext uri="{BB962C8B-B14F-4D97-AF65-F5344CB8AC3E}">
        <p14:creationId xmlns:p14="http://schemas.microsoft.com/office/powerpoint/2010/main" val="345746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8FF917-5495-2B40-9F4F-35B3547594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15614"/>
            <a:ext cx="12192001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2012" y="5515550"/>
            <a:ext cx="8468436" cy="707886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b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Space Technology Mission Directorate</a:t>
            </a:r>
          </a:p>
          <a:p>
            <a:pPr>
              <a:lnSpc>
                <a:spcPts val="2400"/>
              </a:lnSpc>
            </a:pPr>
            <a:r>
              <a:rPr lang="en-US" sz="2100" b="1">
                <a:solidFill>
                  <a:prstClr val="white"/>
                </a:solidFill>
                <a:latin typeface="Helvetica Neue" charset="0"/>
                <a:ea typeface="Helvetica Neue" charset="0"/>
                <a:cs typeface="Helvetica Neue" charset="0"/>
              </a:rPr>
              <a:t>Game Changing Development Program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4286" y="6182796"/>
            <a:ext cx="955893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ctr" anchorCtr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 Neue"/>
                <a:ea typeface="Helvetica Neue" charset="0"/>
                <a:cs typeface="Helvetica Neue" charset="0"/>
              </a:rPr>
              <a:t>Nathaniel Gill, High TRL Rover LIDAR (HTRL) Annual Program Review |  </a:t>
            </a:r>
            <a:r>
              <a:rPr lang="en-US" sz="1400" dirty="0">
                <a:solidFill>
                  <a:prstClr val="white"/>
                </a:solidFill>
                <a:latin typeface="Arial Bold" panose="020B0704020202020204" pitchFamily="34" charset="0"/>
                <a:ea typeface="Helvetica Neue" charset="0"/>
                <a:cs typeface="Arial Bold" panose="020B0704020202020204" pitchFamily="34" charset="0"/>
              </a:rPr>
              <a:t>September 10-12, 2024</a:t>
            </a:r>
            <a:endParaRPr lang="en-US" sz="1400" dirty="0">
              <a:solidFill>
                <a:schemeClr val="bg1"/>
              </a:solidFill>
              <a:latin typeface="Helvetica Neue"/>
              <a:ea typeface="Helvetica Neue" charset="0"/>
              <a:cs typeface="Helvetica Neue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68EC30-201E-5C9F-B711-DCFF5A64FE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3" t="13147" r="42332" b="8263"/>
          <a:stretch/>
        </p:blipFill>
        <p:spPr>
          <a:xfrm>
            <a:off x="5422393" y="1023694"/>
            <a:ext cx="1874519" cy="18566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15295585-CC79-BE06-F33C-FA0587A17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2088" y="3429000"/>
            <a:ext cx="1403867" cy="14173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515DB8C9-AE90-40AB-0FC8-6153A8C61A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726" r="24765" b="50568"/>
          <a:stretch/>
        </p:blipFill>
        <p:spPr>
          <a:xfrm>
            <a:off x="3499453" y="2862072"/>
            <a:ext cx="1328579" cy="13175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9886118-924E-16F7-093B-AD03FC5C6D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0566" y="4069081"/>
            <a:ext cx="904295" cy="9129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13C5D6-80FA-B9CA-0456-18F6F1F952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954" y="1023693"/>
            <a:ext cx="993295" cy="928333"/>
          </a:xfrm>
          <a:prstGeom prst="rect">
            <a:avLst/>
          </a:prstGeom>
        </p:spPr>
      </p:pic>
      <p:pic>
        <p:nvPicPr>
          <p:cNvPr id="14" name="Picture 13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7C6F9615-EF86-BD95-4E8F-D11413BD6E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7357" y="1581985"/>
            <a:ext cx="1246877" cy="128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42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EB3EF-D168-A86A-2FDD-7CD73B73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HTRL / Space Qualified Rover Lidar (</a:t>
            </a:r>
            <a:r>
              <a:rPr lang="en-US" sz="3200" dirty="0" err="1"/>
              <a:t>SQRLi</a:t>
            </a:r>
            <a:r>
              <a:rPr lang="en-US" sz="3200" dirty="0"/>
              <a:t>) Overview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614830-E4F1-433D-66A0-1DDEDFD805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626570"/>
              </p:ext>
            </p:extLst>
          </p:nvPr>
        </p:nvGraphicFramePr>
        <p:xfrm>
          <a:off x="330327" y="3056033"/>
          <a:ext cx="11459769" cy="1228725"/>
        </p:xfrm>
        <a:graphic>
          <a:graphicData uri="http://schemas.openxmlformats.org/drawingml/2006/table">
            <a:tbl>
              <a:tblPr/>
              <a:tblGrid>
                <a:gridCol w="143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6683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Goals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73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Goal #1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Design and build an engineering test unit of a high TRL (5-6) rover LIDAR system and demonstrate its operating capabilities at 30 m or greater with an increased field of view under ideal, low sun angle, and poor light conditions.	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315759-0C0B-6707-FCD7-96EEF4F6D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36222"/>
              </p:ext>
            </p:extLst>
          </p:nvPr>
        </p:nvGraphicFramePr>
        <p:xfrm>
          <a:off x="330327" y="4395192"/>
          <a:ext cx="11459768" cy="2192451"/>
        </p:xfrm>
        <a:graphic>
          <a:graphicData uri="http://schemas.openxmlformats.org/drawingml/2006/table">
            <a:tbl>
              <a:tblPr/>
              <a:tblGrid>
                <a:gridCol w="143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28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8973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Objectives 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6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</a:t>
                      </a:r>
                      <a:r>
                        <a:rPr lang="en-US" sz="1400" b="1" i="0" u="none" strike="noStrike" kern="1200" baseline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#1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Complete System Requirements, Trade Studies, and Risk Reduction Testing	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682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#2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Design, build and test the Front-End Box (FEB).	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682"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#3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Design build and test the components, cards, and subassemblies of Main Electronics Box (MEB)	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06266"/>
                  </a:ext>
                </a:extLst>
              </a:tr>
              <a:tr h="412682">
                <a:tc>
                  <a:txBody>
                    <a:bodyPr/>
                    <a:lstStyle/>
                    <a:p>
                      <a:pPr marL="0" marR="0" lvl="0" indent="0" algn="l" defTabSz="73152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Objective #4-7</a:t>
                      </a:r>
                    </a:p>
                  </a:txBody>
                  <a:tcPr anchor="ctr">
                    <a:lnL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Integrate HTRL FEB with MEB emulator to environmentally and performance test the FEB Engineering Test Unit (ETU) FEB	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354452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706FAE0-502E-0CAF-9095-C6B60737D9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123002"/>
              </p:ext>
            </p:extLst>
          </p:nvPr>
        </p:nvGraphicFramePr>
        <p:xfrm>
          <a:off x="330327" y="1004343"/>
          <a:ext cx="11459769" cy="1868805"/>
        </p:xfrm>
        <a:graphic>
          <a:graphicData uri="http://schemas.openxmlformats.org/drawingml/2006/table">
            <a:tbl>
              <a:tblPr/>
              <a:tblGrid>
                <a:gridCol w="176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8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5972">
                <a:tc gridSpan="2"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>
                          <a:solidFill>
                            <a:schemeClr val="bg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Needs Addressed by Project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605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STMD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Develop technologies for science instrumentation supporting new discoveries. [Low TRL STMD/Mid-High TRL SMD. SMD funds mission specific instrumentation (TRL 1-9)] TX08.X	</a:t>
                      </a:r>
                    </a:p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l" defTabSz="731520" rtl="0" eaLnBrk="1" fontAlgn="b" latinLnBrk="0" hangingPunct="1">
                        <a:buFont typeface="Arial" panose="020B0604020202020204" pitchFamily="34" charset="0"/>
                        <a:buNone/>
                      </a:pPr>
                      <a:r>
                        <a:rPr lang="en-US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LTV / Endurance-A 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0" i="0" u="none" strike="noStrike" kern="1200" baseline="0" dirty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Sensing and perception technologies for autonomous systems collect and process information internal and external to the system from sensors and instruments.	TX10.1.1	</a:t>
                      </a:r>
                    </a:p>
                  </a:txBody>
                  <a:tcPr anchor="ctr">
                    <a:lnL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>
                          <a:lumMod val="50000"/>
                        </a:sys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8CC5227F-33D3-4A65-9CD6-D2BE478F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42C609D-81C8-39A4-11B8-E268E7BFB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F044AC3-F0F1-0D43-2B5B-27C84675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119A-C8D3-D877-C20C-5B649D7BE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HTRL Lifecycle Milestone/Maturity Schedule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CA6CD6-EACC-8C5A-B6D3-FDA5F4DC6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7EDABF-DED4-1485-1903-19716F65F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715B31-A6B8-4CBA-C6D4-1AB6AC718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E30A1A-993D-A661-D64A-2480BECC4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958217"/>
            <a:ext cx="11830050" cy="55918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81805A-411C-3889-280E-B401848BE2A0}"/>
              </a:ext>
            </a:extLst>
          </p:cNvPr>
          <p:cNvSpPr txBox="1"/>
          <p:nvPr/>
        </p:nvSpPr>
        <p:spPr>
          <a:xfrm>
            <a:off x="10331450" y="6180707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FY24</a:t>
            </a:r>
          </a:p>
        </p:txBody>
      </p:sp>
    </p:spTree>
    <p:extLst>
      <p:ext uri="{BB962C8B-B14F-4D97-AF65-F5344CB8AC3E}">
        <p14:creationId xmlns:p14="http://schemas.microsoft.com/office/powerpoint/2010/main" val="3726121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E6246-C92A-03A8-BF96-837B921D0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HTRL/</a:t>
            </a:r>
            <a:r>
              <a:rPr lang="en-US" sz="3600" dirty="0" err="1"/>
              <a:t>SQRLi</a:t>
            </a:r>
            <a:br>
              <a:rPr lang="en-US" sz="3600" dirty="0"/>
            </a:br>
            <a:r>
              <a:rPr lang="en-US" sz="3600" dirty="0"/>
              <a:t>Technical Progress and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FD066-F0D7-C27D-D3D8-D5950E233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039" y="1011504"/>
            <a:ext cx="7078564" cy="5402453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u="sng" dirty="0"/>
              <a:t>First and Only </a:t>
            </a:r>
            <a:r>
              <a:rPr lang="en-US" sz="2800" dirty="0"/>
              <a:t>TRL6 Rover Lidar Complete </a:t>
            </a:r>
          </a:p>
          <a:p>
            <a:pPr lvl="1"/>
            <a:r>
              <a:rPr lang="en-US" dirty="0"/>
              <a:t>Key specs: </a:t>
            </a:r>
          </a:p>
          <a:p>
            <a:pPr lvl="2"/>
            <a:r>
              <a:rPr lang="en-US" dirty="0"/>
              <a:t>60m range</a:t>
            </a:r>
          </a:p>
          <a:p>
            <a:pPr lvl="2"/>
            <a:r>
              <a:rPr lang="en-US" dirty="0"/>
              <a:t>100x50 degree FOV</a:t>
            </a:r>
          </a:p>
          <a:p>
            <a:pPr lvl="2"/>
            <a:r>
              <a:rPr lang="en-US" dirty="0"/>
              <a:t>FEB mass 1.85kg</a:t>
            </a:r>
          </a:p>
          <a:p>
            <a:pPr lvl="2"/>
            <a:r>
              <a:rPr lang="en-US" dirty="0"/>
              <a:t>MEB mass 4.82kg</a:t>
            </a:r>
          </a:p>
          <a:p>
            <a:r>
              <a:rPr lang="en-US" dirty="0"/>
              <a:t>All major elements of technical plan have been completed and closed out, including final Technology Readiness Assessment (TRA) including:</a:t>
            </a:r>
          </a:p>
          <a:p>
            <a:pPr lvl="1"/>
            <a:r>
              <a:rPr lang="en-US" dirty="0">
                <a:latin typeface="CIDFont+F4"/>
                <a:cs typeface="Arial"/>
              </a:rPr>
              <a:t>MEB emulator integration completed</a:t>
            </a:r>
          </a:p>
          <a:p>
            <a:pPr lvl="1"/>
            <a:r>
              <a:rPr lang="en-US" sz="2400" dirty="0">
                <a:latin typeface="CIDFont+F4"/>
                <a:cs typeface="Arial"/>
              </a:rPr>
              <a:t>FEB calibration completed</a:t>
            </a:r>
          </a:p>
          <a:p>
            <a:pPr lvl="1"/>
            <a:r>
              <a:rPr lang="en-US" sz="2400" dirty="0">
                <a:latin typeface="CIDFont+F4"/>
                <a:cs typeface="Arial"/>
              </a:rPr>
              <a:t>Vibration testing completed</a:t>
            </a:r>
          </a:p>
          <a:p>
            <a:pPr lvl="1"/>
            <a:r>
              <a:rPr lang="en-US" sz="2400" dirty="0">
                <a:latin typeface="CIDFont+F4"/>
                <a:cs typeface="Arial"/>
              </a:rPr>
              <a:t>Open air testing completed</a:t>
            </a:r>
          </a:p>
          <a:p>
            <a:pPr lvl="1"/>
            <a:r>
              <a:rPr lang="en-US" sz="2400" dirty="0">
                <a:latin typeface="CIDFont+F4"/>
                <a:cs typeface="Arial"/>
              </a:rPr>
              <a:t>TVAC completed</a:t>
            </a:r>
          </a:p>
          <a:p>
            <a:r>
              <a:rPr lang="en-US" dirty="0">
                <a:latin typeface="CIDFont+F4"/>
                <a:cs typeface="Arial"/>
              </a:rPr>
              <a:t>GSFC and GCD Chief Engineers agree the HTRL/</a:t>
            </a:r>
            <a:r>
              <a:rPr lang="en-US" dirty="0" err="1">
                <a:latin typeface="CIDFont+F4"/>
                <a:cs typeface="Arial"/>
              </a:rPr>
              <a:t>SQRLi</a:t>
            </a:r>
            <a:r>
              <a:rPr lang="en-US" dirty="0">
                <a:latin typeface="CIDFont+F4"/>
                <a:cs typeface="Arial"/>
              </a:rPr>
              <a:t> Front End Box is TRL6.</a:t>
            </a:r>
          </a:p>
          <a:p>
            <a:r>
              <a:rPr lang="en-US" dirty="0">
                <a:latin typeface="CIDFont+F4"/>
                <a:cs typeface="Arial"/>
              </a:rPr>
              <a:t>When sister project Dragonfly-Ocellus completes Main Electronics Box (MEB) environmental tests in 2025, </a:t>
            </a:r>
            <a:r>
              <a:rPr lang="en-US">
                <a:latin typeface="CIDFont+F4"/>
                <a:cs typeface="Arial"/>
              </a:rPr>
              <a:t>MEB is </a:t>
            </a:r>
            <a:r>
              <a:rPr lang="en-US" dirty="0">
                <a:latin typeface="CIDFont+F4"/>
                <a:cs typeface="Arial"/>
              </a:rPr>
              <a:t>considered TRL6.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414DA-6DD3-A195-0BAB-1468146D6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FA7CC-0D5B-F41A-7AC4-CB4DC212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3542E3-67ED-9575-36DA-C9A9A3B16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8FC6E5D4-65D9-A6F0-0A57-9096C5205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9602" y="3999721"/>
            <a:ext cx="4820970" cy="2493154"/>
          </a:xfrm>
          <a:prstGeom prst="rect">
            <a:avLst/>
          </a:prstGeom>
        </p:spPr>
      </p:pic>
      <p:pic>
        <p:nvPicPr>
          <p:cNvPr id="8" name="Picture 7" descr="Chart, surface chart&#10;&#10;Description automatically generated">
            <a:extLst>
              <a:ext uri="{FF2B5EF4-FFF2-40B4-BE49-F238E27FC236}">
                <a16:creationId xmlns:a16="http://schemas.microsoft.com/office/drawing/2014/main" id="{22EAB6CC-2A59-B59F-B7AC-04289EBC4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728" y="1137235"/>
            <a:ext cx="3876718" cy="25095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C4A518-3CCB-677E-8C19-C019EB231B40}"/>
              </a:ext>
            </a:extLst>
          </p:cNvPr>
          <p:cNvSpPr txBox="1"/>
          <p:nvPr/>
        </p:nvSpPr>
        <p:spPr>
          <a:xfrm>
            <a:off x="8366449" y="3624167"/>
            <a:ext cx="3143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3D Team Member Lidar Image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F428E-E8CA-ECD9-8282-54CE04075FF8}"/>
              </a:ext>
            </a:extLst>
          </p:cNvPr>
          <p:cNvSpPr txBox="1"/>
          <p:nvPr/>
        </p:nvSpPr>
        <p:spPr>
          <a:xfrm>
            <a:off x="8006216" y="840489"/>
            <a:ext cx="38643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u="sng" dirty="0"/>
              <a:t>2D Team Member Lidar Range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81F4DE-BC4F-9CE2-653F-7A3008797804}"/>
              </a:ext>
            </a:extLst>
          </p:cNvPr>
          <p:cNvSpPr txBox="1"/>
          <p:nvPr/>
        </p:nvSpPr>
        <p:spPr>
          <a:xfrm rot="16200000">
            <a:off x="7565153" y="2293948"/>
            <a:ext cx="452368" cy="1692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500" dirty="0"/>
              <a:t>Beta (deg)</a:t>
            </a:r>
          </a:p>
        </p:txBody>
      </p:sp>
    </p:spTree>
    <p:extLst>
      <p:ext uri="{BB962C8B-B14F-4D97-AF65-F5344CB8AC3E}">
        <p14:creationId xmlns:p14="http://schemas.microsoft.com/office/powerpoint/2010/main" val="3449527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80666-45D4-AF7A-52EC-902C4A230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HTRL/</a:t>
            </a:r>
            <a:r>
              <a:rPr lang="en-US" sz="3600" dirty="0" err="1"/>
              <a:t>SQRLi</a:t>
            </a:r>
            <a:br>
              <a:rPr lang="en-US" sz="3600" dirty="0"/>
            </a:br>
            <a:r>
              <a:rPr lang="en-US" sz="3600" dirty="0"/>
              <a:t>Transition/Infusion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560AD-70B0-DE19-486B-EAC734F1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Space Qualified Rover Lidar is applicable to any planetary surface or relative navigation use case.</a:t>
            </a:r>
          </a:p>
          <a:p>
            <a:r>
              <a:rPr lang="en-US" dirty="0"/>
              <a:t>Endurance-A, VIPER, EHP (LTV/EVA) Projects and programs have all been engaged </a:t>
            </a:r>
          </a:p>
          <a:p>
            <a:r>
              <a:rPr lang="en-US" dirty="0"/>
              <a:t>Commercialization and licensing underway, patent pending.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24A95-CBC1-CA94-1240-4F68A89CC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September 10-12, 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8D121-6107-52F9-22E4-E62A96CDE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5EDA0-DB6F-3719-5015-4D4F61F18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570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920434-AEE9-5503-6AD4-6A6AC332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HTRL/</a:t>
            </a:r>
            <a:r>
              <a:rPr lang="en-US" sz="3600" dirty="0" err="1"/>
              <a:t>SQRLi</a:t>
            </a:r>
            <a:br>
              <a:rPr lang="en-US" sz="3600" dirty="0"/>
            </a:br>
            <a:r>
              <a:rPr lang="en-US" sz="3600" dirty="0"/>
              <a:t>Assessment Summary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65F5EB0-6E8B-44CB-1A29-BD1F0C636A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778496"/>
              </p:ext>
            </p:extLst>
          </p:nvPr>
        </p:nvGraphicFramePr>
        <p:xfrm>
          <a:off x="522692" y="993050"/>
          <a:ext cx="11140514" cy="1152414"/>
        </p:xfrm>
        <a:graphic>
          <a:graphicData uri="http://schemas.openxmlformats.org/drawingml/2006/table">
            <a:tbl>
              <a:tblPr/>
              <a:tblGrid>
                <a:gridCol w="1504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3885110848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3130830848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260731836"/>
                    </a:ext>
                  </a:extLst>
                </a:gridCol>
                <a:gridCol w="458243">
                  <a:extLst>
                    <a:ext uri="{9D8B030D-6E8A-4147-A177-3AD203B41FA5}">
                      <a16:colId xmlns:a16="http://schemas.microsoft.com/office/drawing/2014/main" val="1853114543"/>
                    </a:ext>
                  </a:extLst>
                </a:gridCol>
                <a:gridCol w="78028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06021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Project Name </a:t>
                      </a:r>
                    </a:p>
                  </a:txBody>
                  <a:tcPr marL="8193" marR="8193" marT="819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400" b="1" i="0" u="none" strike="noStrike" kern="1200" baseline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Performance </a:t>
                      </a:r>
                      <a:endParaRPr lang="en-US" sz="1400" b="1" i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200" b="0" i="0" u="none" strike="noStrike" kern="120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8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en-US" sz="1600" b="1" i="0" u="none" strike="noStrike" kern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</a:t>
                      </a:r>
                    </a:p>
                  </a:txBody>
                  <a:tcPr marL="8193" marR="8193" marT="819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343537"/>
                  </a:ext>
                </a:extLst>
              </a:tr>
              <a:tr h="576828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Annual</a:t>
                      </a:r>
                    </a:p>
                  </a:txBody>
                  <a:tcPr marL="8193" marR="8193" marT="8193" marB="0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93" marR="8193" marT="8193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We now have a space qualified rover lidar!  All major milestones completed per the project plan.  Only APR and closeout report remain.  This year included a major scope change, project plan update, granted CR request for additional funds, and closeout of the project.  Overall, a busy but successful year.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043784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7315C-B8D6-817F-3702-A09508A9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September 10-12, 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1D25B-02A7-461A-7E95-C1B2BA91E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GCD Annual Program Review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ED08E9-10D2-CE53-4CFA-8D51A5B1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711A6-5908-4BC9-9A98-6F28F473755D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930B496-5C44-56BD-B564-3A54342C0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729608"/>
              </p:ext>
            </p:extLst>
          </p:nvPr>
        </p:nvGraphicFramePr>
        <p:xfrm>
          <a:off x="522687" y="2696028"/>
          <a:ext cx="11140519" cy="1854200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856963">
                  <a:extLst>
                    <a:ext uri="{9D8B030D-6E8A-4147-A177-3AD203B41FA5}">
                      <a16:colId xmlns:a16="http://schemas.microsoft.com/office/drawing/2014/main" val="3503806304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1686593623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1760090212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2149412441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1011795859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4120074955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1312530565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1714205916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3202784646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1747237724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2428589861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390053536"/>
                    </a:ext>
                  </a:extLst>
                </a:gridCol>
                <a:gridCol w="856963">
                  <a:extLst>
                    <a:ext uri="{9D8B030D-6E8A-4147-A177-3AD203B41FA5}">
                      <a16:colId xmlns:a16="http://schemas.microsoft.com/office/drawing/2014/main" val="35905339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Oct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Jan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Feb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MYR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Jul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APR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88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9526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0784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7173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4078743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5E09F0C5-AE4E-C615-E66D-EBC17CD21E15}"/>
              </a:ext>
            </a:extLst>
          </p:cNvPr>
          <p:cNvSpPr/>
          <p:nvPr/>
        </p:nvSpPr>
        <p:spPr>
          <a:xfrm>
            <a:off x="522683" y="4647334"/>
            <a:ext cx="11140519" cy="1784894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/>
              <a:t>Yellows and reds post-MYR related to CR request for additional funds to complete TVAC.  Funds were granted and TVAC was completed successfully in May leading to successful TRA in July. Pre-MYR yellows and reds are driven by project rescope, then part and subsystem lead times which were resolved prior to I&amp;T.</a:t>
            </a:r>
          </a:p>
        </p:txBody>
      </p:sp>
    </p:spTree>
    <p:extLst>
      <p:ext uri="{BB962C8B-B14F-4D97-AF65-F5344CB8AC3E}">
        <p14:creationId xmlns:p14="http://schemas.microsoft.com/office/powerpoint/2010/main" val="2369741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382f389-f8b9-47c4-8b33-ecab63bd8907" xsi:nil="true"/>
    <lcf76f155ced4ddcb4097134ff3c332f xmlns="8850a0b8-2d28-4964-8703-959ed7b1ab4e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C8833384EBD34FB1C0BCC01D72F371" ma:contentTypeVersion="14" ma:contentTypeDescription="Create a new document." ma:contentTypeScope="" ma:versionID="eef338de7c521a6c39f5829fec4e4d05">
  <xsd:schema xmlns:xsd="http://www.w3.org/2001/XMLSchema" xmlns:xs="http://www.w3.org/2001/XMLSchema" xmlns:p="http://schemas.microsoft.com/office/2006/metadata/properties" xmlns:ns2="8850a0b8-2d28-4964-8703-959ed7b1ab4e" xmlns:ns3="9382f389-f8b9-47c4-8b33-ecab63bd8907" targetNamespace="http://schemas.microsoft.com/office/2006/metadata/properties" ma:root="true" ma:fieldsID="2efdcf570280dcade43b1d828f77b967" ns2:_="" ns3:_="">
    <xsd:import namespace="8850a0b8-2d28-4964-8703-959ed7b1ab4e"/>
    <xsd:import namespace="9382f389-f8b9-47c4-8b33-ecab63bd89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0a0b8-2d28-4964-8703-959ed7b1ab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82f389-f8b9-47c4-8b33-ecab63bd8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4d5f4f3-d710-41a0-80d5-78c0ae92e755}" ma:internalName="TaxCatchAll" ma:showField="CatchAllData" ma:web="9382f389-f8b9-47c4-8b33-ecab63bd89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993F04-15E3-4B97-A4AD-99D6AA21BCB4}">
  <ds:schemaRefs>
    <ds:schemaRef ds:uri="9382f389-f8b9-47c4-8b33-ecab63bd8907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elements/1.1/"/>
    <ds:schemaRef ds:uri="8850a0b8-2d28-4964-8703-959ed7b1ab4e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8BCB445-80DF-4F6E-B398-BD879CB37A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9CF836-5DBA-48CE-9DE2-FC98C2D328AB}">
  <ds:schemaRefs>
    <ds:schemaRef ds:uri="8850a0b8-2d28-4964-8703-959ed7b1ab4e"/>
    <ds:schemaRef ds:uri="9382f389-f8b9-47c4-8b33-ecab63bd890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599</Words>
  <Application>Microsoft Office PowerPoint</Application>
  <PresentationFormat>Widescreen</PresentationFormat>
  <Paragraphs>89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Arial Bold</vt:lpstr>
      <vt:lpstr>Calibri</vt:lpstr>
      <vt:lpstr>Calibri Light</vt:lpstr>
      <vt:lpstr>CIDFont+F4</vt:lpstr>
      <vt:lpstr>Helvetica Neue</vt:lpstr>
      <vt:lpstr>Office Theme</vt:lpstr>
      <vt:lpstr>PowerPoint Presentation</vt:lpstr>
      <vt:lpstr>HTRL / Space Qualified Rover Lidar (SQRLi) Overview</vt:lpstr>
      <vt:lpstr>HTRL Lifecycle Milestone/Maturity Schedule</vt:lpstr>
      <vt:lpstr>HTRL/SQRLi Technical Progress and Results</vt:lpstr>
      <vt:lpstr>HTRL/SQRLi Transition/Infusion Status</vt:lpstr>
      <vt:lpstr>HTRL/SQRLi Assessment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Taylor, Elizabeth (LARC-A3)</dc:creator>
  <cp:lastModifiedBy>Gill, Nathaniel A. (GSFC-5960)</cp:lastModifiedBy>
  <cp:revision>29</cp:revision>
  <dcterms:created xsi:type="dcterms:W3CDTF">2024-07-20T19:52:04Z</dcterms:created>
  <dcterms:modified xsi:type="dcterms:W3CDTF">2024-08-14T14:09:50Z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0x01010041C8833384EBD34FB1C0BCC01D72F371</vt:lpwstr>
  </property>
  <property fmtid="{D5CDD505-2E9C-101B-9397-08002B2CF9AE}" pid="3" name="MediaServiceImageTags">
    <vt:lpwstr/>
  </property>
</Properties>
</file>